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sldIdLst>
    <p:sldId id="256" r:id="rId2"/>
    <p:sldId id="257" r:id="rId3"/>
    <p:sldId id="258" r:id="rId4"/>
    <p:sldId id="323" r:id="rId5"/>
    <p:sldId id="324" r:id="rId6"/>
    <p:sldId id="326" r:id="rId7"/>
    <p:sldId id="328" r:id="rId8"/>
    <p:sldId id="260" r:id="rId9"/>
    <p:sldId id="312" r:id="rId10"/>
    <p:sldId id="261" r:id="rId11"/>
    <p:sldId id="329" r:id="rId12"/>
    <p:sldId id="300" r:id="rId13"/>
    <p:sldId id="301" r:id="rId14"/>
    <p:sldId id="331" r:id="rId15"/>
    <p:sldId id="302" r:id="rId16"/>
    <p:sldId id="303" r:id="rId17"/>
    <p:sldId id="304" r:id="rId18"/>
    <p:sldId id="305" r:id="rId19"/>
    <p:sldId id="306" r:id="rId20"/>
    <p:sldId id="307" r:id="rId21"/>
    <p:sldId id="308" r:id="rId22"/>
    <p:sldId id="309" r:id="rId23"/>
    <p:sldId id="310" r:id="rId24"/>
    <p:sldId id="313" r:id="rId25"/>
    <p:sldId id="314" r:id="rId26"/>
    <p:sldId id="315" r:id="rId27"/>
    <p:sldId id="316" r:id="rId28"/>
    <p:sldId id="333" r:id="rId29"/>
    <p:sldId id="270" r:id="rId30"/>
    <p:sldId id="273" r:id="rId31"/>
    <p:sldId id="292" r:id="rId32"/>
    <p:sldId id="334" r:id="rId33"/>
    <p:sldId id="274" r:id="rId34"/>
    <p:sldId id="317" r:id="rId35"/>
    <p:sldId id="336" r:id="rId36"/>
    <p:sldId id="271" r:id="rId37"/>
    <p:sldId id="293" r:id="rId38"/>
    <p:sldId id="294" r:id="rId39"/>
    <p:sldId id="295" r:id="rId40"/>
    <p:sldId id="296" r:id="rId41"/>
    <p:sldId id="298" r:id="rId42"/>
    <p:sldId id="299" r:id="rId43"/>
    <p:sldId id="339" r:id="rId44"/>
    <p:sldId id="275" r:id="rId45"/>
    <p:sldId id="276" r:id="rId46"/>
    <p:sldId id="277" r:id="rId47"/>
    <p:sldId id="318" r:id="rId48"/>
    <p:sldId id="319" r:id="rId49"/>
    <p:sldId id="278" r:id="rId50"/>
    <p:sldId id="284" r:id="rId51"/>
    <p:sldId id="286" r:id="rId52"/>
    <p:sldId id="341" r:id="rId53"/>
    <p:sldId id="340" r:id="rId5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2"/>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79FBB7"/>
    <a:srgbClr val="28F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94660"/>
  </p:normalViewPr>
  <p:slideViewPr>
    <p:cSldViewPr>
      <p:cViewPr>
        <p:scale>
          <a:sx n="50" d="100"/>
          <a:sy n="50" d="100"/>
        </p:scale>
        <p:origin x="-1884"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file:///I:\TESIS%20ACTUAL\analisis%20de%20datos%20y%20graficos%20esp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TESIS%20ACTUAL\analisis%20de%20datos%20y%20graficos%20esp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TESIS%20MAGGY.%20ACTUAL\analisis%20de%20datos%20y%20graficos%20espe.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TESIS%20MAGGY.%20ACTUAL\analisis%20de%20datos%20y%20graficos%20esp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TESIS%20ACTUAL\analisis%20de%20datos%20y%20graficos%20esp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286395450568681"/>
          <c:y val="6.9803514144065409E-2"/>
          <c:w val="0.85658048993875757"/>
          <c:h val="0.54459973753280899"/>
        </c:manualLayout>
      </c:layout>
      <c:bar3DChart>
        <c:barDir val="col"/>
        <c:grouping val="clustered"/>
        <c:varyColors val="0"/>
        <c:ser>
          <c:idx val="0"/>
          <c:order val="0"/>
          <c:tx>
            <c:strRef>
              <c:f>Hoja5!$B$37:$B$38</c:f>
              <c:strCache>
                <c:ptCount val="1"/>
                <c:pt idx="0">
                  <c:v>Frecuencia </c:v>
                </c:pt>
              </c:strCache>
            </c:strRef>
          </c:tx>
          <c:invertIfNegative val="0"/>
          <c:dLbls>
            <c:showLegendKey val="0"/>
            <c:showVal val="1"/>
            <c:showCatName val="0"/>
            <c:showSerName val="0"/>
            <c:showPercent val="0"/>
            <c:showBubbleSize val="0"/>
            <c:showLeaderLines val="0"/>
          </c:dLbls>
          <c:cat>
            <c:strRef>
              <c:f>Hoja5!$A$39:$A$46</c:f>
              <c:strCache>
                <c:ptCount val="8"/>
                <c:pt idx="0">
                  <c:v>Empleado publico</c:v>
                </c:pt>
                <c:pt idx="1">
                  <c:v>Empleado privado</c:v>
                </c:pt>
                <c:pt idx="2">
                  <c:v>Independiente</c:v>
                </c:pt>
                <c:pt idx="3">
                  <c:v>Estudiantes UNL</c:v>
                </c:pt>
                <c:pt idx="4">
                  <c:v>Estudiantes Colegios</c:v>
                </c:pt>
                <c:pt idx="5">
                  <c:v>Amas de casa</c:v>
                </c:pt>
                <c:pt idx="6">
                  <c:v>Jugadores LIGA</c:v>
                </c:pt>
                <c:pt idx="7">
                  <c:v>Deportistas de clubes</c:v>
                </c:pt>
              </c:strCache>
            </c:strRef>
          </c:cat>
          <c:val>
            <c:numRef>
              <c:f>Hoja5!$B$39:$B$46</c:f>
              <c:numCache>
                <c:formatCode>General</c:formatCode>
                <c:ptCount val="8"/>
                <c:pt idx="0">
                  <c:v>27</c:v>
                </c:pt>
                <c:pt idx="1">
                  <c:v>19</c:v>
                </c:pt>
                <c:pt idx="2">
                  <c:v>17</c:v>
                </c:pt>
                <c:pt idx="3">
                  <c:v>25</c:v>
                </c:pt>
                <c:pt idx="4">
                  <c:v>11</c:v>
                </c:pt>
                <c:pt idx="5">
                  <c:v>12</c:v>
                </c:pt>
                <c:pt idx="6">
                  <c:v>5</c:v>
                </c:pt>
                <c:pt idx="7">
                  <c:v>18</c:v>
                </c:pt>
              </c:numCache>
            </c:numRef>
          </c:val>
        </c:ser>
        <c:dLbls>
          <c:showLegendKey val="0"/>
          <c:showVal val="0"/>
          <c:showCatName val="0"/>
          <c:showSerName val="0"/>
          <c:showPercent val="0"/>
          <c:showBubbleSize val="0"/>
        </c:dLbls>
        <c:gapWidth val="150"/>
        <c:shape val="box"/>
        <c:axId val="48615424"/>
        <c:axId val="73593344"/>
        <c:axId val="0"/>
      </c:bar3DChart>
      <c:catAx>
        <c:axId val="48615424"/>
        <c:scaling>
          <c:orientation val="minMax"/>
        </c:scaling>
        <c:delete val="0"/>
        <c:axPos val="b"/>
        <c:majorTickMark val="out"/>
        <c:minorTickMark val="none"/>
        <c:tickLblPos val="nextTo"/>
        <c:txPr>
          <a:bodyPr/>
          <a:lstStyle/>
          <a:p>
            <a:pPr>
              <a:defRPr lang="es-ES"/>
            </a:pPr>
            <a:endParaRPr lang="es-EC"/>
          </a:p>
        </c:txPr>
        <c:crossAx val="73593344"/>
        <c:crosses val="autoZero"/>
        <c:auto val="1"/>
        <c:lblAlgn val="ctr"/>
        <c:lblOffset val="100"/>
        <c:noMultiLvlLbl val="0"/>
      </c:catAx>
      <c:valAx>
        <c:axId val="73593344"/>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486154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2.8022275953447941E-2"/>
          <c:y val="3.1883592920790856E-2"/>
          <c:w val="0.87953399414301503"/>
          <c:h val="0.61980516542015363"/>
        </c:manualLayout>
      </c:layout>
      <c:bar3DChart>
        <c:barDir val="col"/>
        <c:grouping val="clustered"/>
        <c:varyColors val="0"/>
        <c:ser>
          <c:idx val="0"/>
          <c:order val="0"/>
          <c:invertIfNegative val="0"/>
          <c:dLbls>
            <c:txPr>
              <a:bodyPr/>
              <a:lstStyle/>
              <a:p>
                <a:pPr>
                  <a:defRPr lang="es-ES"/>
                </a:pPr>
                <a:endParaRPr lang="es-EC"/>
              </a:p>
            </c:txPr>
            <c:showLegendKey val="0"/>
            <c:showVal val="1"/>
            <c:showCatName val="0"/>
            <c:showSerName val="0"/>
            <c:showPercent val="0"/>
            <c:showBubbleSize val="0"/>
            <c:showLeaderLines val="0"/>
          </c:dLbls>
          <c:cat>
            <c:strRef>
              <c:f>Hoja3!$A$2:$A$8</c:f>
              <c:strCache>
                <c:ptCount val="7"/>
                <c:pt idx="0">
                  <c:v>Equipos y tecnologías    
de apariencia moderna.</c:v>
                </c:pt>
                <c:pt idx="1">
                  <c:v>Instalaciones cómodas y atractivas</c:v>
                </c:pt>
                <c:pt idx="2">
                  <c:v>Cumplen con los tiempos acordados</c:v>
                </c:pt>
                <c:pt idx="3">
                  <c:v>Interés en resolver los problemas</c:v>
                </c:pt>
                <c:pt idx="4">
                  <c:v>Información suficiente sobre sus productos.</c:v>
                </c:pt>
                <c:pt idx="5">
                  <c:v>Transmiten confianza</c:v>
                </c:pt>
                <c:pt idx="6">
                  <c:v>Horario adecuado </c:v>
                </c:pt>
              </c:strCache>
            </c:strRef>
          </c:cat>
          <c:val>
            <c:numRef>
              <c:f>Hoja3!$B$2:$B$8</c:f>
              <c:numCache>
                <c:formatCode>General</c:formatCode>
                <c:ptCount val="7"/>
                <c:pt idx="0">
                  <c:v>32</c:v>
                </c:pt>
                <c:pt idx="1">
                  <c:v>27</c:v>
                </c:pt>
                <c:pt idx="2">
                  <c:v>25</c:v>
                </c:pt>
                <c:pt idx="3">
                  <c:v>15</c:v>
                </c:pt>
                <c:pt idx="4">
                  <c:v>17</c:v>
                </c:pt>
                <c:pt idx="5">
                  <c:v>12</c:v>
                </c:pt>
                <c:pt idx="6">
                  <c:v>21</c:v>
                </c:pt>
              </c:numCache>
            </c:numRef>
          </c:val>
        </c:ser>
        <c:dLbls>
          <c:showLegendKey val="0"/>
          <c:showVal val="0"/>
          <c:showCatName val="0"/>
          <c:showSerName val="0"/>
          <c:showPercent val="0"/>
          <c:showBubbleSize val="0"/>
        </c:dLbls>
        <c:gapWidth val="150"/>
        <c:shape val="box"/>
        <c:axId val="48617472"/>
        <c:axId val="73595648"/>
        <c:axId val="0"/>
      </c:bar3DChart>
      <c:catAx>
        <c:axId val="48617472"/>
        <c:scaling>
          <c:orientation val="minMax"/>
        </c:scaling>
        <c:delete val="0"/>
        <c:axPos val="b"/>
        <c:numFmt formatCode="General" sourceLinked="1"/>
        <c:majorTickMark val="out"/>
        <c:minorTickMark val="none"/>
        <c:tickLblPos val="nextTo"/>
        <c:txPr>
          <a:bodyPr/>
          <a:lstStyle/>
          <a:p>
            <a:pPr>
              <a:defRPr lang="es-ES"/>
            </a:pPr>
            <a:endParaRPr lang="es-EC"/>
          </a:p>
        </c:txPr>
        <c:crossAx val="73595648"/>
        <c:crosses val="autoZero"/>
        <c:auto val="1"/>
        <c:lblAlgn val="ctr"/>
        <c:lblOffset val="100"/>
        <c:noMultiLvlLbl val="0"/>
      </c:catAx>
      <c:valAx>
        <c:axId val="73595648"/>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486174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view3D>
      <c:rotX val="15"/>
      <c:rotY val="20"/>
      <c:depthPercent val="60"/>
      <c:rAngAx val="1"/>
    </c:view3D>
    <c:floor>
      <c:thickness val="0"/>
    </c:floor>
    <c:sideWall>
      <c:thickness val="0"/>
    </c:sideWall>
    <c:backWall>
      <c:thickness val="0"/>
    </c:backWall>
    <c:plotArea>
      <c:layout>
        <c:manualLayout>
          <c:layoutTarget val="inner"/>
          <c:xMode val="edge"/>
          <c:yMode val="edge"/>
          <c:x val="8.3455972870647835E-2"/>
          <c:y val="4.1976069717263968E-2"/>
          <c:w val="0.88495603674540679"/>
          <c:h val="0.53981935532079861"/>
        </c:manualLayout>
      </c:layout>
      <c:bar3DChart>
        <c:barDir val="col"/>
        <c:grouping val="clustered"/>
        <c:varyColors val="0"/>
        <c:ser>
          <c:idx val="0"/>
          <c:order val="0"/>
          <c:invertIfNegative val="0"/>
          <c:dLbls>
            <c:txPr>
              <a:bodyPr/>
              <a:lstStyle/>
              <a:p>
                <a:pPr>
                  <a:defRPr lang="es-ES"/>
                </a:pPr>
                <a:endParaRPr lang="es-EC"/>
              </a:p>
            </c:txPr>
            <c:showLegendKey val="0"/>
            <c:showVal val="1"/>
            <c:showCatName val="0"/>
            <c:showSerName val="0"/>
            <c:showPercent val="0"/>
            <c:showBubbleSize val="0"/>
            <c:showLeaderLines val="0"/>
          </c:dLbls>
          <c:cat>
            <c:strRef>
              <c:f>Hoja2!$A$17:$A$21</c:f>
              <c:strCache>
                <c:ptCount val="5"/>
                <c:pt idx="0">
                  <c:v>Muy satisfactorio</c:v>
                </c:pt>
                <c:pt idx="1">
                  <c:v>Satisfactorio</c:v>
                </c:pt>
                <c:pt idx="2">
                  <c:v>Indeferente</c:v>
                </c:pt>
                <c:pt idx="3">
                  <c:v>insatifescho</c:v>
                </c:pt>
                <c:pt idx="4">
                  <c:v>Muy insfasticho</c:v>
                </c:pt>
              </c:strCache>
            </c:strRef>
          </c:cat>
          <c:val>
            <c:numRef>
              <c:f>Hoja2!$B$17:$B$21</c:f>
              <c:numCache>
                <c:formatCode>General</c:formatCode>
                <c:ptCount val="5"/>
                <c:pt idx="0">
                  <c:v>41</c:v>
                </c:pt>
                <c:pt idx="1">
                  <c:v>79</c:v>
                </c:pt>
                <c:pt idx="2">
                  <c:v>8</c:v>
                </c:pt>
                <c:pt idx="3">
                  <c:v>6</c:v>
                </c:pt>
                <c:pt idx="4">
                  <c:v>0</c:v>
                </c:pt>
              </c:numCache>
            </c:numRef>
          </c:val>
        </c:ser>
        <c:dLbls>
          <c:showLegendKey val="0"/>
          <c:showVal val="0"/>
          <c:showCatName val="0"/>
          <c:showSerName val="0"/>
          <c:showPercent val="0"/>
          <c:showBubbleSize val="0"/>
        </c:dLbls>
        <c:gapWidth val="150"/>
        <c:shape val="box"/>
        <c:axId val="47580160"/>
        <c:axId val="45868736"/>
        <c:axId val="0"/>
      </c:bar3DChart>
      <c:catAx>
        <c:axId val="47580160"/>
        <c:scaling>
          <c:orientation val="minMax"/>
        </c:scaling>
        <c:delete val="0"/>
        <c:axPos val="b"/>
        <c:numFmt formatCode="General" sourceLinked="1"/>
        <c:majorTickMark val="out"/>
        <c:minorTickMark val="none"/>
        <c:tickLblPos val="nextTo"/>
        <c:spPr>
          <a:effectLst>
            <a:glow rad="63500">
              <a:schemeClr val="accent3">
                <a:satMod val="175000"/>
                <a:alpha val="40000"/>
              </a:schemeClr>
            </a:glow>
          </a:effectLst>
        </c:spPr>
        <c:txPr>
          <a:bodyPr/>
          <a:lstStyle/>
          <a:p>
            <a:pPr>
              <a:defRPr lang="es-ES"/>
            </a:pPr>
            <a:endParaRPr lang="es-EC"/>
          </a:p>
        </c:txPr>
        <c:crossAx val="45868736"/>
        <c:crosses val="autoZero"/>
        <c:auto val="1"/>
        <c:lblAlgn val="ctr"/>
        <c:lblOffset val="100"/>
        <c:noMultiLvlLbl val="0"/>
      </c:catAx>
      <c:valAx>
        <c:axId val="45868736"/>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47580160"/>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view3D>
      <c:rotX val="15"/>
      <c:rotY val="20"/>
      <c:depthPercent val="60"/>
      <c:rAngAx val="1"/>
    </c:view3D>
    <c:floor>
      <c:thickness val="0"/>
    </c:floor>
    <c:sideWall>
      <c:thickness val="0"/>
    </c:sideWall>
    <c:backWall>
      <c:thickness val="0"/>
    </c:backWall>
    <c:plotArea>
      <c:layout>
        <c:manualLayout>
          <c:layoutTarget val="inner"/>
          <c:xMode val="edge"/>
          <c:yMode val="edge"/>
          <c:x val="8.345597287064789E-2"/>
          <c:y val="4.1976069717263954E-2"/>
          <c:w val="0.88495603674540679"/>
          <c:h val="0.53981935532079861"/>
        </c:manualLayout>
      </c:layout>
      <c:bar3DChart>
        <c:barDir val="col"/>
        <c:grouping val="clustered"/>
        <c:varyColors val="0"/>
        <c:ser>
          <c:idx val="0"/>
          <c:order val="0"/>
          <c:invertIfNegative val="0"/>
          <c:dLbls>
            <c:txPr>
              <a:bodyPr/>
              <a:lstStyle/>
              <a:p>
                <a:pPr>
                  <a:defRPr lang="es-ES"/>
                </a:pPr>
                <a:endParaRPr lang="es-EC"/>
              </a:p>
            </c:txPr>
            <c:showLegendKey val="0"/>
            <c:showVal val="1"/>
            <c:showCatName val="0"/>
            <c:showSerName val="0"/>
            <c:showPercent val="0"/>
            <c:showBubbleSize val="0"/>
            <c:showLeaderLines val="0"/>
          </c:dLbls>
          <c:cat>
            <c:strRef>
              <c:f>Hoja2!$A$17:$A$21</c:f>
              <c:strCache>
                <c:ptCount val="5"/>
                <c:pt idx="0">
                  <c:v>Muy satisfactorio</c:v>
                </c:pt>
                <c:pt idx="1">
                  <c:v>Satisfactorio</c:v>
                </c:pt>
                <c:pt idx="2">
                  <c:v>Indeferente</c:v>
                </c:pt>
                <c:pt idx="3">
                  <c:v>insatifescho</c:v>
                </c:pt>
                <c:pt idx="4">
                  <c:v>Muy insfasticho</c:v>
                </c:pt>
              </c:strCache>
            </c:strRef>
          </c:cat>
          <c:val>
            <c:numRef>
              <c:f>Hoja2!$B$17:$B$21</c:f>
              <c:numCache>
                <c:formatCode>General</c:formatCode>
                <c:ptCount val="5"/>
                <c:pt idx="0">
                  <c:v>41</c:v>
                </c:pt>
                <c:pt idx="1">
                  <c:v>79</c:v>
                </c:pt>
                <c:pt idx="2">
                  <c:v>8</c:v>
                </c:pt>
                <c:pt idx="3">
                  <c:v>6</c:v>
                </c:pt>
                <c:pt idx="4">
                  <c:v>0</c:v>
                </c:pt>
              </c:numCache>
            </c:numRef>
          </c:val>
        </c:ser>
        <c:dLbls>
          <c:showLegendKey val="0"/>
          <c:showVal val="0"/>
          <c:showCatName val="0"/>
          <c:showSerName val="0"/>
          <c:showPercent val="0"/>
          <c:showBubbleSize val="0"/>
        </c:dLbls>
        <c:gapWidth val="150"/>
        <c:shape val="box"/>
        <c:axId val="47582720"/>
        <c:axId val="45871040"/>
        <c:axId val="0"/>
      </c:bar3DChart>
      <c:catAx>
        <c:axId val="47582720"/>
        <c:scaling>
          <c:orientation val="minMax"/>
        </c:scaling>
        <c:delete val="0"/>
        <c:axPos val="b"/>
        <c:numFmt formatCode="General" sourceLinked="1"/>
        <c:majorTickMark val="out"/>
        <c:minorTickMark val="none"/>
        <c:tickLblPos val="nextTo"/>
        <c:spPr>
          <a:effectLst>
            <a:glow rad="63500">
              <a:schemeClr val="accent3">
                <a:satMod val="175000"/>
                <a:alpha val="40000"/>
              </a:schemeClr>
            </a:glow>
          </a:effectLst>
        </c:spPr>
        <c:txPr>
          <a:bodyPr/>
          <a:lstStyle/>
          <a:p>
            <a:pPr>
              <a:defRPr lang="es-ES"/>
            </a:pPr>
            <a:endParaRPr lang="es-EC"/>
          </a:p>
        </c:txPr>
        <c:crossAx val="45871040"/>
        <c:crosses val="autoZero"/>
        <c:auto val="1"/>
        <c:lblAlgn val="ctr"/>
        <c:lblOffset val="100"/>
        <c:noMultiLvlLbl val="0"/>
      </c:catAx>
      <c:valAx>
        <c:axId val="45871040"/>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47582720"/>
        <c:crosses val="autoZero"/>
        <c:crossBetween val="between"/>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6619203849518656E-2"/>
          <c:y val="5.1400554097404488E-2"/>
          <c:w val="0.91338079615048162"/>
          <c:h val="0.55778105861767346"/>
        </c:manualLayout>
      </c:layout>
      <c:bar3DChart>
        <c:barDir val="col"/>
        <c:grouping val="clustered"/>
        <c:varyColors val="0"/>
        <c:ser>
          <c:idx val="0"/>
          <c:order val="0"/>
          <c:invertIfNegative val="0"/>
          <c:dLbls>
            <c:showLegendKey val="0"/>
            <c:showVal val="1"/>
            <c:showCatName val="0"/>
            <c:showSerName val="0"/>
            <c:showPercent val="0"/>
            <c:showBubbleSize val="0"/>
            <c:showLeaderLines val="0"/>
          </c:dLbls>
          <c:cat>
            <c:strRef>
              <c:f>Hoja6!$G$3:$G$7</c:f>
              <c:strCache>
                <c:ptCount val="5"/>
                <c:pt idx="0">
                  <c:v>Estilo Internacional</c:v>
                </c:pt>
                <c:pt idx="1">
                  <c:v>Deportivo Vélez</c:v>
                </c:pt>
                <c:pt idx="2">
                  <c:v>Atleta Ropa deportiva</c:v>
                </c:pt>
                <c:pt idx="3">
                  <c:v>Paco publicidad</c:v>
                </c:pt>
                <c:pt idx="4">
                  <c:v>Otros </c:v>
                </c:pt>
              </c:strCache>
            </c:strRef>
          </c:cat>
          <c:val>
            <c:numRef>
              <c:f>Hoja6!$H$3:$H$7</c:f>
              <c:numCache>
                <c:formatCode>General</c:formatCode>
                <c:ptCount val="5"/>
                <c:pt idx="0">
                  <c:v>48</c:v>
                </c:pt>
                <c:pt idx="1">
                  <c:v>17</c:v>
                </c:pt>
                <c:pt idx="2">
                  <c:v>15</c:v>
                </c:pt>
                <c:pt idx="3">
                  <c:v>46</c:v>
                </c:pt>
                <c:pt idx="4">
                  <c:v>8</c:v>
                </c:pt>
              </c:numCache>
            </c:numRef>
          </c:val>
        </c:ser>
        <c:dLbls>
          <c:showLegendKey val="0"/>
          <c:showVal val="0"/>
          <c:showCatName val="0"/>
          <c:showSerName val="0"/>
          <c:showPercent val="0"/>
          <c:showBubbleSize val="0"/>
        </c:dLbls>
        <c:gapWidth val="150"/>
        <c:shape val="box"/>
        <c:axId val="47770112"/>
        <c:axId val="45873344"/>
        <c:axId val="0"/>
      </c:bar3DChart>
      <c:catAx>
        <c:axId val="47770112"/>
        <c:scaling>
          <c:orientation val="minMax"/>
        </c:scaling>
        <c:delete val="0"/>
        <c:axPos val="b"/>
        <c:majorTickMark val="out"/>
        <c:minorTickMark val="none"/>
        <c:tickLblPos val="nextTo"/>
        <c:txPr>
          <a:bodyPr/>
          <a:lstStyle/>
          <a:p>
            <a:pPr>
              <a:defRPr lang="es-ES"/>
            </a:pPr>
            <a:endParaRPr lang="es-EC"/>
          </a:p>
        </c:txPr>
        <c:crossAx val="45873344"/>
        <c:crosses val="autoZero"/>
        <c:auto val="1"/>
        <c:lblAlgn val="ctr"/>
        <c:lblOffset val="100"/>
        <c:noMultiLvlLbl val="0"/>
      </c:catAx>
      <c:valAx>
        <c:axId val="45873344"/>
        <c:scaling>
          <c:orientation val="minMax"/>
        </c:scaling>
        <c:delete val="0"/>
        <c:axPos val="l"/>
        <c:majorGridlines/>
        <c:numFmt formatCode="General" sourceLinked="1"/>
        <c:majorTickMark val="out"/>
        <c:minorTickMark val="none"/>
        <c:tickLblPos val="nextTo"/>
        <c:txPr>
          <a:bodyPr/>
          <a:lstStyle/>
          <a:p>
            <a:pPr>
              <a:defRPr lang="es-ES"/>
            </a:pPr>
            <a:endParaRPr lang="es-EC"/>
          </a:p>
        </c:txPr>
        <c:crossAx val="4777011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D5876-5798-4CE6-97D6-16821C26BECE}"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AR"/>
        </a:p>
      </dgm:t>
    </dgm:pt>
    <dgm:pt modelId="{ABEA0EBA-A292-4193-BDF6-50D7CB500D7D}">
      <dgm:prSet phldrT="[Texto]"/>
      <dgm:spPr/>
      <dgm:t>
        <a:bodyPr/>
        <a:lstStyle/>
        <a:p>
          <a:r>
            <a:rPr lang="es-AR" dirty="0" smtClean="0"/>
            <a:t>RESEÑA HISTORICA</a:t>
          </a:r>
          <a:endParaRPr lang="es-AR" dirty="0"/>
        </a:p>
      </dgm:t>
    </dgm:pt>
    <dgm:pt modelId="{D458EDBF-7B67-47BD-9B8C-9BB30025A0C8}" type="parTrans" cxnId="{9DE1CDFC-960B-4CC4-8D0A-06964A48130C}">
      <dgm:prSet/>
      <dgm:spPr/>
      <dgm:t>
        <a:bodyPr/>
        <a:lstStyle/>
        <a:p>
          <a:endParaRPr lang="es-AR"/>
        </a:p>
      </dgm:t>
    </dgm:pt>
    <dgm:pt modelId="{BD6E8C8C-FADF-4516-8796-AFE1912CDB0A}" type="sibTrans" cxnId="{9DE1CDFC-960B-4CC4-8D0A-06964A48130C}">
      <dgm:prSet/>
      <dgm:spPr/>
      <dgm:t>
        <a:bodyPr/>
        <a:lstStyle/>
        <a:p>
          <a:endParaRPr lang="es-AR"/>
        </a:p>
      </dgm:t>
    </dgm:pt>
    <dgm:pt modelId="{836732D4-D1D7-4DE9-B803-92C428534840}">
      <dgm:prSet phldrT="[Texto]"/>
      <dgm:spPr/>
      <dgm:t>
        <a:bodyPr/>
        <a:lstStyle/>
        <a:p>
          <a:r>
            <a:rPr lang="es-AR" dirty="0" smtClean="0"/>
            <a:t>PRODUCTOS Y SERVICIOS</a:t>
          </a:r>
          <a:endParaRPr lang="es-AR" dirty="0"/>
        </a:p>
      </dgm:t>
    </dgm:pt>
    <dgm:pt modelId="{C5F66F87-0BCE-40CB-A46F-3CFE05A63BDD}" type="parTrans" cxnId="{1ACB8F73-9D2A-420B-A9EA-25E3A7620D79}">
      <dgm:prSet/>
      <dgm:spPr/>
      <dgm:t>
        <a:bodyPr/>
        <a:lstStyle/>
        <a:p>
          <a:endParaRPr lang="es-AR"/>
        </a:p>
      </dgm:t>
    </dgm:pt>
    <dgm:pt modelId="{6FBABA42-17EF-413D-B644-FE20AE00AF65}" type="sibTrans" cxnId="{1ACB8F73-9D2A-420B-A9EA-25E3A7620D79}">
      <dgm:prSet/>
      <dgm:spPr/>
      <dgm:t>
        <a:bodyPr/>
        <a:lstStyle/>
        <a:p>
          <a:endParaRPr lang="es-AR"/>
        </a:p>
      </dgm:t>
    </dgm:pt>
    <dgm:pt modelId="{FF911AEE-C35E-42DF-BD59-11A2F68D4AEF}">
      <dgm:prSet phldrT="[Texto]"/>
      <dgm:spPr/>
      <dgm:t>
        <a:bodyPr/>
        <a:lstStyle/>
        <a:p>
          <a:r>
            <a:rPr lang="es-AR" dirty="0" smtClean="0"/>
            <a:t>ESTRUCTURA ORGANICA</a:t>
          </a:r>
          <a:endParaRPr lang="es-AR" dirty="0"/>
        </a:p>
      </dgm:t>
    </dgm:pt>
    <dgm:pt modelId="{7BD0ED59-8170-468F-96E6-C7523DC9A352}" type="parTrans" cxnId="{3C5014AF-9FB4-4B44-A59A-76ACDE1BB24D}">
      <dgm:prSet/>
      <dgm:spPr/>
      <dgm:t>
        <a:bodyPr/>
        <a:lstStyle/>
        <a:p>
          <a:endParaRPr lang="es-AR"/>
        </a:p>
      </dgm:t>
    </dgm:pt>
    <dgm:pt modelId="{901B28D1-E00E-4119-A0A5-3005F5AFB3F2}" type="sibTrans" cxnId="{3C5014AF-9FB4-4B44-A59A-76ACDE1BB24D}">
      <dgm:prSet/>
      <dgm:spPr/>
      <dgm:t>
        <a:bodyPr/>
        <a:lstStyle/>
        <a:p>
          <a:endParaRPr lang="es-AR"/>
        </a:p>
      </dgm:t>
    </dgm:pt>
    <dgm:pt modelId="{73EF0D00-B860-495F-B81B-16955A26AAA4}">
      <dgm:prSet/>
      <dgm:spPr/>
      <dgm:t>
        <a:bodyPr/>
        <a:lstStyle/>
        <a:p>
          <a:r>
            <a:rPr lang="es-AR" dirty="0" smtClean="0"/>
            <a:t>BASE LEGAL</a:t>
          </a:r>
          <a:endParaRPr lang="es-AR" dirty="0"/>
        </a:p>
      </dgm:t>
    </dgm:pt>
    <dgm:pt modelId="{1D965171-0547-418B-8B3C-DFA730439590}" type="parTrans" cxnId="{5F9AD127-E06C-4E66-89C5-C9A78042133D}">
      <dgm:prSet/>
      <dgm:spPr/>
      <dgm:t>
        <a:bodyPr/>
        <a:lstStyle/>
        <a:p>
          <a:endParaRPr lang="es-AR"/>
        </a:p>
      </dgm:t>
    </dgm:pt>
    <dgm:pt modelId="{03061263-EEF9-484D-9768-E95D45660614}" type="sibTrans" cxnId="{5F9AD127-E06C-4E66-89C5-C9A78042133D}">
      <dgm:prSet/>
      <dgm:spPr/>
      <dgm:t>
        <a:bodyPr/>
        <a:lstStyle/>
        <a:p>
          <a:endParaRPr lang="es-AR"/>
        </a:p>
      </dgm:t>
    </dgm:pt>
    <dgm:pt modelId="{29EF770B-D26D-440C-AC36-48AF9EF9074D}" type="pres">
      <dgm:prSet presAssocID="{286D5876-5798-4CE6-97D6-16821C26BECE}" presName="linear" presStyleCnt="0">
        <dgm:presLayoutVars>
          <dgm:dir/>
          <dgm:animLvl val="lvl"/>
          <dgm:resizeHandles val="exact"/>
        </dgm:presLayoutVars>
      </dgm:prSet>
      <dgm:spPr/>
      <dgm:t>
        <a:bodyPr/>
        <a:lstStyle/>
        <a:p>
          <a:endParaRPr lang="es-MX"/>
        </a:p>
      </dgm:t>
    </dgm:pt>
    <dgm:pt modelId="{92F4FD77-6B0A-497F-92B3-C8B4C90D291F}" type="pres">
      <dgm:prSet presAssocID="{ABEA0EBA-A292-4193-BDF6-50D7CB500D7D}" presName="parentLin" presStyleCnt="0"/>
      <dgm:spPr/>
    </dgm:pt>
    <dgm:pt modelId="{0FBAD810-DC2C-424C-911F-10F027F731E4}" type="pres">
      <dgm:prSet presAssocID="{ABEA0EBA-A292-4193-BDF6-50D7CB500D7D}" presName="parentLeftMargin" presStyleLbl="node1" presStyleIdx="0" presStyleCnt="4"/>
      <dgm:spPr/>
      <dgm:t>
        <a:bodyPr/>
        <a:lstStyle/>
        <a:p>
          <a:endParaRPr lang="es-MX"/>
        </a:p>
      </dgm:t>
    </dgm:pt>
    <dgm:pt modelId="{CF84235D-163D-4CA4-ACA4-10ED69534BCC}" type="pres">
      <dgm:prSet presAssocID="{ABEA0EBA-A292-4193-BDF6-50D7CB500D7D}" presName="parentText" presStyleLbl="node1" presStyleIdx="0" presStyleCnt="4">
        <dgm:presLayoutVars>
          <dgm:chMax val="0"/>
          <dgm:bulletEnabled val="1"/>
        </dgm:presLayoutVars>
      </dgm:prSet>
      <dgm:spPr/>
      <dgm:t>
        <a:bodyPr/>
        <a:lstStyle/>
        <a:p>
          <a:endParaRPr lang="es-MX"/>
        </a:p>
      </dgm:t>
    </dgm:pt>
    <dgm:pt modelId="{B12D39A7-A674-4450-8F4E-E93AC0E5B62C}" type="pres">
      <dgm:prSet presAssocID="{ABEA0EBA-A292-4193-BDF6-50D7CB500D7D}" presName="negativeSpace" presStyleCnt="0"/>
      <dgm:spPr/>
    </dgm:pt>
    <dgm:pt modelId="{A0C92EB9-72F7-4B74-A44C-8E8CDA823C18}" type="pres">
      <dgm:prSet presAssocID="{ABEA0EBA-A292-4193-BDF6-50D7CB500D7D}" presName="childText" presStyleLbl="conFgAcc1" presStyleIdx="0" presStyleCnt="4">
        <dgm:presLayoutVars>
          <dgm:bulletEnabled val="1"/>
        </dgm:presLayoutVars>
      </dgm:prSet>
      <dgm:spPr/>
    </dgm:pt>
    <dgm:pt modelId="{99F7374A-EC5C-42BA-ADBD-A47342EBA1BB}" type="pres">
      <dgm:prSet presAssocID="{BD6E8C8C-FADF-4516-8796-AFE1912CDB0A}" presName="spaceBetweenRectangles" presStyleCnt="0"/>
      <dgm:spPr/>
    </dgm:pt>
    <dgm:pt modelId="{15A86C00-3E15-4D94-8644-912380984AE0}" type="pres">
      <dgm:prSet presAssocID="{836732D4-D1D7-4DE9-B803-92C428534840}" presName="parentLin" presStyleCnt="0"/>
      <dgm:spPr/>
    </dgm:pt>
    <dgm:pt modelId="{887F2865-2732-43D9-B376-2C665CB2EFE8}" type="pres">
      <dgm:prSet presAssocID="{836732D4-D1D7-4DE9-B803-92C428534840}" presName="parentLeftMargin" presStyleLbl="node1" presStyleIdx="0" presStyleCnt="4"/>
      <dgm:spPr/>
      <dgm:t>
        <a:bodyPr/>
        <a:lstStyle/>
        <a:p>
          <a:endParaRPr lang="es-MX"/>
        </a:p>
      </dgm:t>
    </dgm:pt>
    <dgm:pt modelId="{F658D561-A971-40B2-9098-912CC00F1AF0}" type="pres">
      <dgm:prSet presAssocID="{836732D4-D1D7-4DE9-B803-92C428534840}" presName="parentText" presStyleLbl="node1" presStyleIdx="1" presStyleCnt="4">
        <dgm:presLayoutVars>
          <dgm:chMax val="0"/>
          <dgm:bulletEnabled val="1"/>
        </dgm:presLayoutVars>
      </dgm:prSet>
      <dgm:spPr/>
      <dgm:t>
        <a:bodyPr/>
        <a:lstStyle/>
        <a:p>
          <a:endParaRPr lang="es-MX"/>
        </a:p>
      </dgm:t>
    </dgm:pt>
    <dgm:pt modelId="{2829E84A-14B7-4EDB-A3F7-E84D10569B72}" type="pres">
      <dgm:prSet presAssocID="{836732D4-D1D7-4DE9-B803-92C428534840}" presName="negativeSpace" presStyleCnt="0"/>
      <dgm:spPr/>
    </dgm:pt>
    <dgm:pt modelId="{C47F3470-57EF-4E02-AB23-BD61767C3427}" type="pres">
      <dgm:prSet presAssocID="{836732D4-D1D7-4DE9-B803-92C428534840}" presName="childText" presStyleLbl="conFgAcc1" presStyleIdx="1" presStyleCnt="4">
        <dgm:presLayoutVars>
          <dgm:bulletEnabled val="1"/>
        </dgm:presLayoutVars>
      </dgm:prSet>
      <dgm:spPr/>
    </dgm:pt>
    <dgm:pt modelId="{C9DBFBD4-708D-44A1-8EC2-7C172A1243B1}" type="pres">
      <dgm:prSet presAssocID="{6FBABA42-17EF-413D-B644-FE20AE00AF65}" presName="spaceBetweenRectangles" presStyleCnt="0"/>
      <dgm:spPr/>
    </dgm:pt>
    <dgm:pt modelId="{7782A943-4B0C-4360-B218-52A72C067C71}" type="pres">
      <dgm:prSet presAssocID="{FF911AEE-C35E-42DF-BD59-11A2F68D4AEF}" presName="parentLin" presStyleCnt="0"/>
      <dgm:spPr/>
    </dgm:pt>
    <dgm:pt modelId="{5003FB4F-5B85-4554-BD54-F592D74BDBEE}" type="pres">
      <dgm:prSet presAssocID="{FF911AEE-C35E-42DF-BD59-11A2F68D4AEF}" presName="parentLeftMargin" presStyleLbl="node1" presStyleIdx="1" presStyleCnt="4"/>
      <dgm:spPr/>
      <dgm:t>
        <a:bodyPr/>
        <a:lstStyle/>
        <a:p>
          <a:endParaRPr lang="es-MX"/>
        </a:p>
      </dgm:t>
    </dgm:pt>
    <dgm:pt modelId="{CBA4D634-34E3-4AE7-A9EF-BFF230AF5D7E}" type="pres">
      <dgm:prSet presAssocID="{FF911AEE-C35E-42DF-BD59-11A2F68D4AEF}" presName="parentText" presStyleLbl="node1" presStyleIdx="2" presStyleCnt="4">
        <dgm:presLayoutVars>
          <dgm:chMax val="0"/>
          <dgm:bulletEnabled val="1"/>
        </dgm:presLayoutVars>
      </dgm:prSet>
      <dgm:spPr/>
      <dgm:t>
        <a:bodyPr/>
        <a:lstStyle/>
        <a:p>
          <a:endParaRPr lang="es-MX"/>
        </a:p>
      </dgm:t>
    </dgm:pt>
    <dgm:pt modelId="{A10FC0B6-60A8-4AE4-A880-5F37BF5D9741}" type="pres">
      <dgm:prSet presAssocID="{FF911AEE-C35E-42DF-BD59-11A2F68D4AEF}" presName="negativeSpace" presStyleCnt="0"/>
      <dgm:spPr/>
    </dgm:pt>
    <dgm:pt modelId="{D33257C7-1B6F-4415-B052-35676C077E1C}" type="pres">
      <dgm:prSet presAssocID="{FF911AEE-C35E-42DF-BD59-11A2F68D4AEF}" presName="childText" presStyleLbl="conFgAcc1" presStyleIdx="2" presStyleCnt="4">
        <dgm:presLayoutVars>
          <dgm:bulletEnabled val="1"/>
        </dgm:presLayoutVars>
      </dgm:prSet>
      <dgm:spPr/>
    </dgm:pt>
    <dgm:pt modelId="{38CA2079-B9B7-4AE5-8A0B-D064272DD096}" type="pres">
      <dgm:prSet presAssocID="{901B28D1-E00E-4119-A0A5-3005F5AFB3F2}" presName="spaceBetweenRectangles" presStyleCnt="0"/>
      <dgm:spPr/>
    </dgm:pt>
    <dgm:pt modelId="{8BA74ECE-AF55-4911-B73D-373AE4C7E61E}" type="pres">
      <dgm:prSet presAssocID="{73EF0D00-B860-495F-B81B-16955A26AAA4}" presName="parentLin" presStyleCnt="0"/>
      <dgm:spPr/>
    </dgm:pt>
    <dgm:pt modelId="{49BB3EC1-D69F-4CA8-9928-51CF346545AA}" type="pres">
      <dgm:prSet presAssocID="{73EF0D00-B860-495F-B81B-16955A26AAA4}" presName="parentLeftMargin" presStyleLbl="node1" presStyleIdx="2" presStyleCnt="4"/>
      <dgm:spPr/>
      <dgm:t>
        <a:bodyPr/>
        <a:lstStyle/>
        <a:p>
          <a:endParaRPr lang="es-MX"/>
        </a:p>
      </dgm:t>
    </dgm:pt>
    <dgm:pt modelId="{E416D4DC-6B3E-4543-9802-76DD136A54D7}" type="pres">
      <dgm:prSet presAssocID="{73EF0D00-B860-495F-B81B-16955A26AAA4}" presName="parentText" presStyleLbl="node1" presStyleIdx="3" presStyleCnt="4">
        <dgm:presLayoutVars>
          <dgm:chMax val="0"/>
          <dgm:bulletEnabled val="1"/>
        </dgm:presLayoutVars>
      </dgm:prSet>
      <dgm:spPr/>
      <dgm:t>
        <a:bodyPr/>
        <a:lstStyle/>
        <a:p>
          <a:endParaRPr lang="es-AR"/>
        </a:p>
      </dgm:t>
    </dgm:pt>
    <dgm:pt modelId="{63F13889-6E9D-4F0F-A5F0-20125A9368AA}" type="pres">
      <dgm:prSet presAssocID="{73EF0D00-B860-495F-B81B-16955A26AAA4}" presName="negativeSpace" presStyleCnt="0"/>
      <dgm:spPr/>
    </dgm:pt>
    <dgm:pt modelId="{8095E5E0-6C2C-486D-A25A-CFAD394766BA}" type="pres">
      <dgm:prSet presAssocID="{73EF0D00-B860-495F-B81B-16955A26AAA4}" presName="childText" presStyleLbl="conFgAcc1" presStyleIdx="3" presStyleCnt="4">
        <dgm:presLayoutVars>
          <dgm:bulletEnabled val="1"/>
        </dgm:presLayoutVars>
      </dgm:prSet>
      <dgm:spPr/>
    </dgm:pt>
  </dgm:ptLst>
  <dgm:cxnLst>
    <dgm:cxn modelId="{9DE1CDFC-960B-4CC4-8D0A-06964A48130C}" srcId="{286D5876-5798-4CE6-97D6-16821C26BECE}" destId="{ABEA0EBA-A292-4193-BDF6-50D7CB500D7D}" srcOrd="0" destOrd="0" parTransId="{D458EDBF-7B67-47BD-9B8C-9BB30025A0C8}" sibTransId="{BD6E8C8C-FADF-4516-8796-AFE1912CDB0A}"/>
    <dgm:cxn modelId="{1ACB8F73-9D2A-420B-A9EA-25E3A7620D79}" srcId="{286D5876-5798-4CE6-97D6-16821C26BECE}" destId="{836732D4-D1D7-4DE9-B803-92C428534840}" srcOrd="1" destOrd="0" parTransId="{C5F66F87-0BCE-40CB-A46F-3CFE05A63BDD}" sibTransId="{6FBABA42-17EF-413D-B644-FE20AE00AF65}"/>
    <dgm:cxn modelId="{77225631-7CC5-4271-9BCF-E3C963CF04AB}" type="presOf" srcId="{286D5876-5798-4CE6-97D6-16821C26BECE}" destId="{29EF770B-D26D-440C-AC36-48AF9EF9074D}" srcOrd="0" destOrd="0" presId="urn:microsoft.com/office/officeart/2005/8/layout/list1"/>
    <dgm:cxn modelId="{ACC574E6-14A5-4DC9-925A-904ED9E63DC7}" type="presOf" srcId="{ABEA0EBA-A292-4193-BDF6-50D7CB500D7D}" destId="{CF84235D-163D-4CA4-ACA4-10ED69534BCC}" srcOrd="1" destOrd="0" presId="urn:microsoft.com/office/officeart/2005/8/layout/list1"/>
    <dgm:cxn modelId="{68356AA0-6E90-418C-9CA1-862D2D0A9F4E}" type="presOf" srcId="{73EF0D00-B860-495F-B81B-16955A26AAA4}" destId="{E416D4DC-6B3E-4543-9802-76DD136A54D7}" srcOrd="1" destOrd="0" presId="urn:microsoft.com/office/officeart/2005/8/layout/list1"/>
    <dgm:cxn modelId="{9B82CB45-C82C-4E4C-96A1-CF14160F90D7}" type="presOf" srcId="{FF911AEE-C35E-42DF-BD59-11A2F68D4AEF}" destId="{CBA4D634-34E3-4AE7-A9EF-BFF230AF5D7E}" srcOrd="1" destOrd="0" presId="urn:microsoft.com/office/officeart/2005/8/layout/list1"/>
    <dgm:cxn modelId="{3C5014AF-9FB4-4B44-A59A-76ACDE1BB24D}" srcId="{286D5876-5798-4CE6-97D6-16821C26BECE}" destId="{FF911AEE-C35E-42DF-BD59-11A2F68D4AEF}" srcOrd="2" destOrd="0" parTransId="{7BD0ED59-8170-468F-96E6-C7523DC9A352}" sibTransId="{901B28D1-E00E-4119-A0A5-3005F5AFB3F2}"/>
    <dgm:cxn modelId="{C0A2C93E-01D9-41FB-BAF6-363FD7C65523}" type="presOf" srcId="{FF911AEE-C35E-42DF-BD59-11A2F68D4AEF}" destId="{5003FB4F-5B85-4554-BD54-F592D74BDBEE}" srcOrd="0" destOrd="0" presId="urn:microsoft.com/office/officeart/2005/8/layout/list1"/>
    <dgm:cxn modelId="{451D6A43-75B5-4B1E-AE06-8C2CA66328E2}" type="presOf" srcId="{ABEA0EBA-A292-4193-BDF6-50D7CB500D7D}" destId="{0FBAD810-DC2C-424C-911F-10F027F731E4}" srcOrd="0" destOrd="0" presId="urn:microsoft.com/office/officeart/2005/8/layout/list1"/>
    <dgm:cxn modelId="{2342B290-F2B1-4743-BBE5-84E6A4D2944C}" type="presOf" srcId="{836732D4-D1D7-4DE9-B803-92C428534840}" destId="{F658D561-A971-40B2-9098-912CC00F1AF0}" srcOrd="1" destOrd="0" presId="urn:microsoft.com/office/officeart/2005/8/layout/list1"/>
    <dgm:cxn modelId="{5F9AD127-E06C-4E66-89C5-C9A78042133D}" srcId="{286D5876-5798-4CE6-97D6-16821C26BECE}" destId="{73EF0D00-B860-495F-B81B-16955A26AAA4}" srcOrd="3" destOrd="0" parTransId="{1D965171-0547-418B-8B3C-DFA730439590}" sibTransId="{03061263-EEF9-484D-9768-E95D45660614}"/>
    <dgm:cxn modelId="{8A05308E-1191-4A86-80C2-8538173287FA}" type="presOf" srcId="{836732D4-D1D7-4DE9-B803-92C428534840}" destId="{887F2865-2732-43D9-B376-2C665CB2EFE8}" srcOrd="0" destOrd="0" presId="urn:microsoft.com/office/officeart/2005/8/layout/list1"/>
    <dgm:cxn modelId="{F74174B7-4E68-499D-B461-BC0E12F70E0F}" type="presOf" srcId="{73EF0D00-B860-495F-B81B-16955A26AAA4}" destId="{49BB3EC1-D69F-4CA8-9928-51CF346545AA}" srcOrd="0" destOrd="0" presId="urn:microsoft.com/office/officeart/2005/8/layout/list1"/>
    <dgm:cxn modelId="{E62C1294-B71B-4204-AD83-50AEA976DFEB}" type="presParOf" srcId="{29EF770B-D26D-440C-AC36-48AF9EF9074D}" destId="{92F4FD77-6B0A-497F-92B3-C8B4C90D291F}" srcOrd="0" destOrd="0" presId="urn:microsoft.com/office/officeart/2005/8/layout/list1"/>
    <dgm:cxn modelId="{3324F714-F365-40CD-B8AF-CC1F9D99E4EA}" type="presParOf" srcId="{92F4FD77-6B0A-497F-92B3-C8B4C90D291F}" destId="{0FBAD810-DC2C-424C-911F-10F027F731E4}" srcOrd="0" destOrd="0" presId="urn:microsoft.com/office/officeart/2005/8/layout/list1"/>
    <dgm:cxn modelId="{37B1E87E-D071-4239-952F-1E97BD8F7914}" type="presParOf" srcId="{92F4FD77-6B0A-497F-92B3-C8B4C90D291F}" destId="{CF84235D-163D-4CA4-ACA4-10ED69534BCC}" srcOrd="1" destOrd="0" presId="urn:microsoft.com/office/officeart/2005/8/layout/list1"/>
    <dgm:cxn modelId="{41E7A49B-A3E3-4CB6-9534-E94A521FD289}" type="presParOf" srcId="{29EF770B-D26D-440C-AC36-48AF9EF9074D}" destId="{B12D39A7-A674-4450-8F4E-E93AC0E5B62C}" srcOrd="1" destOrd="0" presId="urn:microsoft.com/office/officeart/2005/8/layout/list1"/>
    <dgm:cxn modelId="{76E21A01-E082-4404-8D5F-5605E4A74FA8}" type="presParOf" srcId="{29EF770B-D26D-440C-AC36-48AF9EF9074D}" destId="{A0C92EB9-72F7-4B74-A44C-8E8CDA823C18}" srcOrd="2" destOrd="0" presId="urn:microsoft.com/office/officeart/2005/8/layout/list1"/>
    <dgm:cxn modelId="{E855CA47-693F-4635-8FBF-D7ADF01EFF86}" type="presParOf" srcId="{29EF770B-D26D-440C-AC36-48AF9EF9074D}" destId="{99F7374A-EC5C-42BA-ADBD-A47342EBA1BB}" srcOrd="3" destOrd="0" presId="urn:microsoft.com/office/officeart/2005/8/layout/list1"/>
    <dgm:cxn modelId="{A73C39A5-5CF5-4423-94C7-A43F74815C9E}" type="presParOf" srcId="{29EF770B-D26D-440C-AC36-48AF9EF9074D}" destId="{15A86C00-3E15-4D94-8644-912380984AE0}" srcOrd="4" destOrd="0" presId="urn:microsoft.com/office/officeart/2005/8/layout/list1"/>
    <dgm:cxn modelId="{6B2276C4-F636-4C3F-BF55-4C0B742E1E7F}" type="presParOf" srcId="{15A86C00-3E15-4D94-8644-912380984AE0}" destId="{887F2865-2732-43D9-B376-2C665CB2EFE8}" srcOrd="0" destOrd="0" presId="urn:microsoft.com/office/officeart/2005/8/layout/list1"/>
    <dgm:cxn modelId="{9E0AA2B4-C1E6-4BEE-81D1-6127AA3234C4}" type="presParOf" srcId="{15A86C00-3E15-4D94-8644-912380984AE0}" destId="{F658D561-A971-40B2-9098-912CC00F1AF0}" srcOrd="1" destOrd="0" presId="urn:microsoft.com/office/officeart/2005/8/layout/list1"/>
    <dgm:cxn modelId="{0C54F46C-20CC-4C06-84D5-A23A772FC652}" type="presParOf" srcId="{29EF770B-D26D-440C-AC36-48AF9EF9074D}" destId="{2829E84A-14B7-4EDB-A3F7-E84D10569B72}" srcOrd="5" destOrd="0" presId="urn:microsoft.com/office/officeart/2005/8/layout/list1"/>
    <dgm:cxn modelId="{0380AB05-2442-4088-B981-009D4043F116}" type="presParOf" srcId="{29EF770B-D26D-440C-AC36-48AF9EF9074D}" destId="{C47F3470-57EF-4E02-AB23-BD61767C3427}" srcOrd="6" destOrd="0" presId="urn:microsoft.com/office/officeart/2005/8/layout/list1"/>
    <dgm:cxn modelId="{DAEC0D09-6E0F-426B-8445-C320040BA5EC}" type="presParOf" srcId="{29EF770B-D26D-440C-AC36-48AF9EF9074D}" destId="{C9DBFBD4-708D-44A1-8EC2-7C172A1243B1}" srcOrd="7" destOrd="0" presId="urn:microsoft.com/office/officeart/2005/8/layout/list1"/>
    <dgm:cxn modelId="{6BF3F2C8-DCF5-4990-90D3-92576E82FE6E}" type="presParOf" srcId="{29EF770B-D26D-440C-AC36-48AF9EF9074D}" destId="{7782A943-4B0C-4360-B218-52A72C067C71}" srcOrd="8" destOrd="0" presId="urn:microsoft.com/office/officeart/2005/8/layout/list1"/>
    <dgm:cxn modelId="{38415BDF-D0AB-4176-80D0-603A932C6389}" type="presParOf" srcId="{7782A943-4B0C-4360-B218-52A72C067C71}" destId="{5003FB4F-5B85-4554-BD54-F592D74BDBEE}" srcOrd="0" destOrd="0" presId="urn:microsoft.com/office/officeart/2005/8/layout/list1"/>
    <dgm:cxn modelId="{40C623DE-681A-42D7-81D1-8903DFC82EAC}" type="presParOf" srcId="{7782A943-4B0C-4360-B218-52A72C067C71}" destId="{CBA4D634-34E3-4AE7-A9EF-BFF230AF5D7E}" srcOrd="1" destOrd="0" presId="urn:microsoft.com/office/officeart/2005/8/layout/list1"/>
    <dgm:cxn modelId="{849598DE-A77A-4BF4-825E-A4A7AFF7F360}" type="presParOf" srcId="{29EF770B-D26D-440C-AC36-48AF9EF9074D}" destId="{A10FC0B6-60A8-4AE4-A880-5F37BF5D9741}" srcOrd="9" destOrd="0" presId="urn:microsoft.com/office/officeart/2005/8/layout/list1"/>
    <dgm:cxn modelId="{6DE29A21-8B1B-42DB-950D-F34A353B2337}" type="presParOf" srcId="{29EF770B-D26D-440C-AC36-48AF9EF9074D}" destId="{D33257C7-1B6F-4415-B052-35676C077E1C}" srcOrd="10" destOrd="0" presId="urn:microsoft.com/office/officeart/2005/8/layout/list1"/>
    <dgm:cxn modelId="{CD065777-DACB-45FA-A6F7-B4D7A62E9BB7}" type="presParOf" srcId="{29EF770B-D26D-440C-AC36-48AF9EF9074D}" destId="{38CA2079-B9B7-4AE5-8A0B-D064272DD096}" srcOrd="11" destOrd="0" presId="urn:microsoft.com/office/officeart/2005/8/layout/list1"/>
    <dgm:cxn modelId="{84BB4973-576F-403A-8F69-155F44D15D0C}" type="presParOf" srcId="{29EF770B-D26D-440C-AC36-48AF9EF9074D}" destId="{8BA74ECE-AF55-4911-B73D-373AE4C7E61E}" srcOrd="12" destOrd="0" presId="urn:microsoft.com/office/officeart/2005/8/layout/list1"/>
    <dgm:cxn modelId="{63959AE0-2900-4943-B716-FDB7DB1176A1}" type="presParOf" srcId="{8BA74ECE-AF55-4911-B73D-373AE4C7E61E}" destId="{49BB3EC1-D69F-4CA8-9928-51CF346545AA}" srcOrd="0" destOrd="0" presId="urn:microsoft.com/office/officeart/2005/8/layout/list1"/>
    <dgm:cxn modelId="{FE372ABB-8595-40F4-8D38-EDE3DF984C22}" type="presParOf" srcId="{8BA74ECE-AF55-4911-B73D-373AE4C7E61E}" destId="{E416D4DC-6B3E-4543-9802-76DD136A54D7}" srcOrd="1" destOrd="0" presId="urn:microsoft.com/office/officeart/2005/8/layout/list1"/>
    <dgm:cxn modelId="{2219175F-B346-4550-83E9-8033BDFF337F}" type="presParOf" srcId="{29EF770B-D26D-440C-AC36-48AF9EF9074D}" destId="{63F13889-6E9D-4F0F-A5F0-20125A9368AA}" srcOrd="13" destOrd="0" presId="urn:microsoft.com/office/officeart/2005/8/layout/list1"/>
    <dgm:cxn modelId="{8DB64102-CF6E-4120-9478-A3E17856B002}" type="presParOf" srcId="{29EF770B-D26D-440C-AC36-48AF9EF9074D}" destId="{8095E5E0-6C2C-486D-A25A-CFAD394766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C9175-AC36-4809-B62C-94242C1E349B}" type="doc">
      <dgm:prSet loTypeId="urn:microsoft.com/office/officeart/2005/8/layout/hierarchy4" loCatId="hierarchy" qsTypeId="urn:microsoft.com/office/officeart/2005/8/quickstyle/simple3" qsCatId="simple" csTypeId="urn:microsoft.com/office/officeart/2005/8/colors/colorful1#2" csCatId="colorful" phldr="1"/>
      <dgm:spPr/>
    </dgm:pt>
    <dgm:pt modelId="{C0B153BA-628D-488B-8247-55456133FC5E}">
      <dgm:prSet phldrT="[Texto]" custT="1"/>
      <dgm:spPr/>
      <dgm:t>
        <a:bodyPr/>
        <a:lstStyle/>
        <a:p>
          <a:r>
            <a:rPr lang="es-ES" sz="3200" b="1" dirty="0" smtClean="0"/>
            <a:t>Macroambiente</a:t>
          </a:r>
          <a:endParaRPr lang="es-ES" sz="3200" dirty="0"/>
        </a:p>
      </dgm:t>
    </dgm:pt>
    <dgm:pt modelId="{F7CF55C7-FE0E-4933-A67A-4590E4682425}" type="parTrans" cxnId="{089CFE17-7410-477E-82FF-D8ADEE8A7A9E}">
      <dgm:prSet/>
      <dgm:spPr/>
      <dgm:t>
        <a:bodyPr/>
        <a:lstStyle/>
        <a:p>
          <a:endParaRPr lang="es-ES" sz="1600"/>
        </a:p>
      </dgm:t>
    </dgm:pt>
    <dgm:pt modelId="{8145D4BE-1EA5-45C1-884F-9741165EE94C}" type="sibTrans" cxnId="{089CFE17-7410-477E-82FF-D8ADEE8A7A9E}">
      <dgm:prSet/>
      <dgm:spPr/>
      <dgm:t>
        <a:bodyPr/>
        <a:lstStyle/>
        <a:p>
          <a:endParaRPr lang="es-ES" sz="1600"/>
        </a:p>
      </dgm:t>
    </dgm:pt>
    <dgm:pt modelId="{D12B7BFA-5D7E-47DA-A9B9-BD6922781E75}">
      <dgm:prSet phldrT="[Texto]" custT="1"/>
      <dgm:spPr/>
      <dgm:t>
        <a:bodyPr/>
        <a:lstStyle/>
        <a:p>
          <a:r>
            <a:rPr lang="es-ES" sz="3600" b="1" dirty="0" smtClean="0"/>
            <a:t>Análisis externo</a:t>
          </a:r>
          <a:endParaRPr lang="es-ES" sz="3600" dirty="0"/>
        </a:p>
      </dgm:t>
    </dgm:pt>
    <dgm:pt modelId="{DAD0A3F7-9CEC-4985-BC10-80BB6C3B2FDD}" type="parTrans" cxnId="{700FA6A2-8F7F-4ED2-940A-1EDCDFC1A838}">
      <dgm:prSet/>
      <dgm:spPr/>
      <dgm:t>
        <a:bodyPr/>
        <a:lstStyle/>
        <a:p>
          <a:endParaRPr lang="es-ES" sz="1600"/>
        </a:p>
      </dgm:t>
    </dgm:pt>
    <dgm:pt modelId="{42BDFFB7-D65D-4A2A-B151-2937077649C3}" type="sibTrans" cxnId="{700FA6A2-8F7F-4ED2-940A-1EDCDFC1A838}">
      <dgm:prSet/>
      <dgm:spPr/>
      <dgm:t>
        <a:bodyPr/>
        <a:lstStyle/>
        <a:p>
          <a:endParaRPr lang="es-ES" sz="1600"/>
        </a:p>
      </dgm:t>
    </dgm:pt>
    <dgm:pt modelId="{BB7E172D-C97F-4883-BCF8-A4D7E5A51CFA}">
      <dgm:prSet phldrT="[Texto]" custT="1"/>
      <dgm:spPr/>
      <dgm:t>
        <a:bodyPr vert="vert270"/>
        <a:lstStyle/>
        <a:p>
          <a:r>
            <a:rPr lang="es-ES" sz="1600" b="1" dirty="0" smtClean="0"/>
            <a:t>Económico </a:t>
          </a:r>
          <a:r>
            <a:rPr lang="es-ES" sz="1800" b="1" dirty="0" smtClean="0"/>
            <a:t>– </a:t>
          </a:r>
          <a:r>
            <a:rPr lang="es-ES" sz="1600" b="1" dirty="0" smtClean="0"/>
            <a:t>Demográfico</a:t>
          </a:r>
          <a:endParaRPr lang="es-ES" sz="1800" dirty="0"/>
        </a:p>
      </dgm:t>
    </dgm:pt>
    <dgm:pt modelId="{60B16F44-D348-4443-9A29-A58F9B327443}" type="parTrans" cxnId="{5EFD24D8-B7B9-4B1E-B0D5-11A3A4EEB9C6}">
      <dgm:prSet/>
      <dgm:spPr/>
      <dgm:t>
        <a:bodyPr/>
        <a:lstStyle/>
        <a:p>
          <a:endParaRPr lang="es-ES" sz="1600"/>
        </a:p>
      </dgm:t>
    </dgm:pt>
    <dgm:pt modelId="{7ADA3680-E48D-4978-9A40-D5AD03E77377}" type="sibTrans" cxnId="{5EFD24D8-B7B9-4B1E-B0D5-11A3A4EEB9C6}">
      <dgm:prSet/>
      <dgm:spPr/>
      <dgm:t>
        <a:bodyPr/>
        <a:lstStyle/>
        <a:p>
          <a:endParaRPr lang="es-ES" sz="1600"/>
        </a:p>
      </dgm:t>
    </dgm:pt>
    <dgm:pt modelId="{57693114-B4F7-4918-879A-963017D73B52}">
      <dgm:prSet phldrT="[Texto]" custT="1"/>
      <dgm:spPr/>
      <dgm:t>
        <a:bodyPr vert="vert270"/>
        <a:lstStyle/>
        <a:p>
          <a:r>
            <a:rPr lang="es-ES" sz="1800" b="1" dirty="0" smtClean="0"/>
            <a:t>Político – legal</a:t>
          </a:r>
          <a:endParaRPr lang="es-ES" sz="1800" dirty="0"/>
        </a:p>
      </dgm:t>
    </dgm:pt>
    <dgm:pt modelId="{32E54C04-C7D3-421A-B87C-00E35EF1CCD6}" type="parTrans" cxnId="{52F9C805-D547-4B9B-B866-90DDCDC5FB3F}">
      <dgm:prSet/>
      <dgm:spPr/>
      <dgm:t>
        <a:bodyPr/>
        <a:lstStyle/>
        <a:p>
          <a:endParaRPr lang="es-ES" sz="1600"/>
        </a:p>
      </dgm:t>
    </dgm:pt>
    <dgm:pt modelId="{F0BF4429-141E-4003-A872-EF3E88381813}" type="sibTrans" cxnId="{52F9C805-D547-4B9B-B866-90DDCDC5FB3F}">
      <dgm:prSet/>
      <dgm:spPr/>
      <dgm:t>
        <a:bodyPr/>
        <a:lstStyle/>
        <a:p>
          <a:endParaRPr lang="es-ES" sz="1600"/>
        </a:p>
      </dgm:t>
    </dgm:pt>
    <dgm:pt modelId="{11B2FBAC-BF48-4C25-99AF-D0A8C50A4339}">
      <dgm:prSet phldrT="[Texto]" custT="1"/>
      <dgm:spPr/>
      <dgm:t>
        <a:bodyPr vert="vert270"/>
        <a:lstStyle/>
        <a:p>
          <a:r>
            <a:rPr lang="es-ES" sz="1800" b="1" dirty="0" smtClean="0"/>
            <a:t>Físico – tecnológico</a:t>
          </a:r>
          <a:endParaRPr lang="es-ES" sz="1800" dirty="0"/>
        </a:p>
      </dgm:t>
    </dgm:pt>
    <dgm:pt modelId="{7B2E90FE-D593-40D1-814E-20FF6BB71574}" type="parTrans" cxnId="{750870F4-15B0-4A87-BE66-D5E8D735A267}">
      <dgm:prSet/>
      <dgm:spPr/>
      <dgm:t>
        <a:bodyPr/>
        <a:lstStyle/>
        <a:p>
          <a:endParaRPr lang="es-ES" sz="1600"/>
        </a:p>
      </dgm:t>
    </dgm:pt>
    <dgm:pt modelId="{12EED69A-E743-42ED-BDA9-9E729BF1E95D}" type="sibTrans" cxnId="{750870F4-15B0-4A87-BE66-D5E8D735A267}">
      <dgm:prSet/>
      <dgm:spPr/>
      <dgm:t>
        <a:bodyPr/>
        <a:lstStyle/>
        <a:p>
          <a:endParaRPr lang="es-ES" sz="1600"/>
        </a:p>
      </dgm:t>
    </dgm:pt>
    <dgm:pt modelId="{7E04A61C-759D-4B17-9EC6-F5C844F5C5E0}">
      <dgm:prSet phldrT="[Texto]" custT="1"/>
      <dgm:spPr/>
      <dgm:t>
        <a:bodyPr vert="vert270"/>
        <a:lstStyle/>
        <a:p>
          <a:r>
            <a:rPr lang="es-ES" sz="1800" b="1" dirty="0" smtClean="0"/>
            <a:t>Socio – cultural</a:t>
          </a:r>
          <a:endParaRPr lang="es-ES" sz="1800" dirty="0"/>
        </a:p>
      </dgm:t>
    </dgm:pt>
    <dgm:pt modelId="{AF368B52-5146-4158-A3EE-8515C95C44D2}" type="parTrans" cxnId="{F3B0ADF5-9ACE-4D52-A783-6AE9F03B0F69}">
      <dgm:prSet/>
      <dgm:spPr/>
      <dgm:t>
        <a:bodyPr/>
        <a:lstStyle/>
        <a:p>
          <a:endParaRPr lang="es-ES" sz="1600"/>
        </a:p>
      </dgm:t>
    </dgm:pt>
    <dgm:pt modelId="{57191458-D26F-4CAB-AA09-539410BA3A21}" type="sibTrans" cxnId="{F3B0ADF5-9ACE-4D52-A783-6AE9F03B0F69}">
      <dgm:prSet/>
      <dgm:spPr/>
      <dgm:t>
        <a:bodyPr/>
        <a:lstStyle/>
        <a:p>
          <a:endParaRPr lang="es-ES" sz="1600"/>
        </a:p>
      </dgm:t>
    </dgm:pt>
    <dgm:pt modelId="{4F966EAE-34A4-436F-9F2A-43E2D9968E7E}">
      <dgm:prSet phldrT="[Texto]" custT="1"/>
      <dgm:spPr/>
      <dgm:t>
        <a:bodyPr/>
        <a:lstStyle/>
        <a:p>
          <a:r>
            <a:rPr lang="es-ES" sz="3200" b="1" dirty="0" smtClean="0"/>
            <a:t>Microambiente</a:t>
          </a:r>
          <a:endParaRPr lang="es-ES" sz="3200" b="1" dirty="0"/>
        </a:p>
      </dgm:t>
    </dgm:pt>
    <dgm:pt modelId="{D11030D8-831A-48D1-9B71-0175FE208AFE}" type="parTrans" cxnId="{D7E50D81-BA48-446E-A920-A77613ADDE40}">
      <dgm:prSet/>
      <dgm:spPr/>
      <dgm:t>
        <a:bodyPr/>
        <a:lstStyle/>
        <a:p>
          <a:endParaRPr lang="es-ES" sz="1600"/>
        </a:p>
      </dgm:t>
    </dgm:pt>
    <dgm:pt modelId="{53158A83-7C7F-44BE-A553-35F9163C867E}" type="sibTrans" cxnId="{D7E50D81-BA48-446E-A920-A77613ADDE40}">
      <dgm:prSet/>
      <dgm:spPr/>
      <dgm:t>
        <a:bodyPr/>
        <a:lstStyle/>
        <a:p>
          <a:endParaRPr lang="es-ES" sz="1600"/>
        </a:p>
      </dgm:t>
    </dgm:pt>
    <dgm:pt modelId="{E4466902-5947-4BA2-BBA2-983C4194A42A}">
      <dgm:prSet phldrT="[Texto]" custT="1"/>
      <dgm:spPr/>
      <dgm:t>
        <a:bodyPr vert="vert270"/>
        <a:lstStyle/>
        <a:p>
          <a:r>
            <a:rPr lang="es-ES" sz="1800" b="1" dirty="0" smtClean="0"/>
            <a:t>Clientes</a:t>
          </a:r>
          <a:endParaRPr lang="es-ES" sz="1800" dirty="0"/>
        </a:p>
      </dgm:t>
    </dgm:pt>
    <dgm:pt modelId="{F195AC74-47A4-4179-909C-2E3B2CA46A88}" type="parTrans" cxnId="{7531F2E2-F5A7-4BD5-9DB7-79AF137F8449}">
      <dgm:prSet/>
      <dgm:spPr/>
      <dgm:t>
        <a:bodyPr/>
        <a:lstStyle/>
        <a:p>
          <a:endParaRPr lang="es-ES" sz="1600"/>
        </a:p>
      </dgm:t>
    </dgm:pt>
    <dgm:pt modelId="{F73DA933-2FC3-4F48-A071-CEECD78297D8}" type="sibTrans" cxnId="{7531F2E2-F5A7-4BD5-9DB7-79AF137F8449}">
      <dgm:prSet/>
      <dgm:spPr/>
      <dgm:t>
        <a:bodyPr/>
        <a:lstStyle/>
        <a:p>
          <a:endParaRPr lang="es-ES" sz="1600"/>
        </a:p>
      </dgm:t>
    </dgm:pt>
    <dgm:pt modelId="{30380A2C-0107-4D3D-AF1D-E308881EB6A2}">
      <dgm:prSet phldrT="[Texto]" custT="1"/>
      <dgm:spPr/>
      <dgm:t>
        <a:bodyPr vert="vert270"/>
        <a:lstStyle/>
        <a:p>
          <a:r>
            <a:rPr lang="es-ES" sz="1700" b="1" dirty="0" smtClean="0"/>
            <a:t>Competencia</a:t>
          </a:r>
          <a:endParaRPr lang="es-ES" sz="1700" b="1" dirty="0"/>
        </a:p>
      </dgm:t>
    </dgm:pt>
    <dgm:pt modelId="{67F08733-7E06-4FDE-A08B-6485B9C5EB9E}" type="parTrans" cxnId="{89060786-1D67-40CB-8FBF-96F01F0265BD}">
      <dgm:prSet/>
      <dgm:spPr/>
      <dgm:t>
        <a:bodyPr/>
        <a:lstStyle/>
        <a:p>
          <a:endParaRPr lang="es-ES" sz="1600"/>
        </a:p>
      </dgm:t>
    </dgm:pt>
    <dgm:pt modelId="{81F01B02-A16C-4813-AD83-256AA221DE6C}" type="sibTrans" cxnId="{89060786-1D67-40CB-8FBF-96F01F0265BD}">
      <dgm:prSet/>
      <dgm:spPr/>
      <dgm:t>
        <a:bodyPr/>
        <a:lstStyle/>
        <a:p>
          <a:endParaRPr lang="es-ES" sz="1600"/>
        </a:p>
      </dgm:t>
    </dgm:pt>
    <dgm:pt modelId="{717BDD63-D9C1-4A41-A33A-B5DCE15DEA4B}">
      <dgm:prSet phldrT="[Texto]" custT="1"/>
      <dgm:spPr/>
      <dgm:t>
        <a:bodyPr vert="vert270"/>
        <a:lstStyle/>
        <a:p>
          <a:r>
            <a:rPr lang="es-ES" sz="1800" b="1" dirty="0" smtClean="0"/>
            <a:t>Barreras de entrada</a:t>
          </a:r>
          <a:endParaRPr lang="es-ES" sz="1800" b="1" dirty="0"/>
        </a:p>
      </dgm:t>
    </dgm:pt>
    <dgm:pt modelId="{7B018D8D-EE83-4C3D-B1EA-216C4188CC4C}" type="parTrans" cxnId="{118E93BA-28C4-44D9-A498-0E453ADF3675}">
      <dgm:prSet/>
      <dgm:spPr/>
      <dgm:t>
        <a:bodyPr/>
        <a:lstStyle/>
        <a:p>
          <a:endParaRPr lang="es-ES" sz="1600"/>
        </a:p>
      </dgm:t>
    </dgm:pt>
    <dgm:pt modelId="{C0C9DA52-67DC-4ACF-9F6E-89BDC0A4CCB4}" type="sibTrans" cxnId="{118E93BA-28C4-44D9-A498-0E453ADF3675}">
      <dgm:prSet/>
      <dgm:spPr/>
      <dgm:t>
        <a:bodyPr/>
        <a:lstStyle/>
        <a:p>
          <a:endParaRPr lang="es-ES" sz="1600"/>
        </a:p>
      </dgm:t>
    </dgm:pt>
    <dgm:pt modelId="{5CA85CF7-446B-49DC-A8B5-93BB84E1BD68}">
      <dgm:prSet phldrT="[Texto]" custT="1"/>
      <dgm:spPr/>
      <dgm:t>
        <a:bodyPr vert="vert270"/>
        <a:lstStyle/>
        <a:p>
          <a:r>
            <a:rPr lang="es-ES" sz="1800" b="1" dirty="0" smtClean="0"/>
            <a:t>Proveedores</a:t>
          </a:r>
          <a:endParaRPr lang="es-ES" sz="1800" b="1" dirty="0"/>
        </a:p>
      </dgm:t>
    </dgm:pt>
    <dgm:pt modelId="{026A40DA-EA23-4E4B-BAC2-840084B81253}" type="parTrans" cxnId="{8A8CC119-096B-44DC-9144-10AF12EED6BB}">
      <dgm:prSet/>
      <dgm:spPr/>
      <dgm:t>
        <a:bodyPr/>
        <a:lstStyle/>
        <a:p>
          <a:endParaRPr lang="es-ES" sz="1600"/>
        </a:p>
      </dgm:t>
    </dgm:pt>
    <dgm:pt modelId="{6B2A4641-689A-43F2-B4F7-3808B024C088}" type="sibTrans" cxnId="{8A8CC119-096B-44DC-9144-10AF12EED6BB}">
      <dgm:prSet/>
      <dgm:spPr/>
      <dgm:t>
        <a:bodyPr/>
        <a:lstStyle/>
        <a:p>
          <a:endParaRPr lang="es-ES" sz="1600"/>
        </a:p>
      </dgm:t>
    </dgm:pt>
    <dgm:pt modelId="{9B3626A1-2DBE-4138-996C-B32EB2AAA4E7}">
      <dgm:prSet phldrT="[Texto]" custT="1"/>
      <dgm:spPr/>
      <dgm:t>
        <a:bodyPr vert="vert270"/>
        <a:lstStyle/>
        <a:p>
          <a:r>
            <a:rPr lang="es-ES" sz="1800" b="1" dirty="0" smtClean="0"/>
            <a:t>Productos sustitutos</a:t>
          </a:r>
          <a:endParaRPr lang="es-ES" sz="1800" b="1" dirty="0"/>
        </a:p>
      </dgm:t>
    </dgm:pt>
    <dgm:pt modelId="{7A962D72-90EC-4798-8641-72FEEC23EDFD}" type="parTrans" cxnId="{13BF51AA-EA37-464D-9CD5-EEF40B4FB81D}">
      <dgm:prSet/>
      <dgm:spPr/>
      <dgm:t>
        <a:bodyPr/>
        <a:lstStyle/>
        <a:p>
          <a:endParaRPr lang="es-ES" sz="1600"/>
        </a:p>
      </dgm:t>
    </dgm:pt>
    <dgm:pt modelId="{FE1D575F-2EC6-4704-88FA-84C0E84C9961}" type="sibTrans" cxnId="{13BF51AA-EA37-464D-9CD5-EEF40B4FB81D}">
      <dgm:prSet/>
      <dgm:spPr/>
      <dgm:t>
        <a:bodyPr/>
        <a:lstStyle/>
        <a:p>
          <a:endParaRPr lang="es-ES" sz="1600"/>
        </a:p>
      </dgm:t>
    </dgm:pt>
    <dgm:pt modelId="{9774455A-A9FE-4983-80B6-CA29AED34195}" type="pres">
      <dgm:prSet presAssocID="{165C9175-AC36-4809-B62C-94242C1E349B}" presName="Name0" presStyleCnt="0">
        <dgm:presLayoutVars>
          <dgm:chPref val="1"/>
          <dgm:dir/>
          <dgm:animOne val="branch"/>
          <dgm:animLvl val="lvl"/>
          <dgm:resizeHandles/>
        </dgm:presLayoutVars>
      </dgm:prSet>
      <dgm:spPr/>
    </dgm:pt>
    <dgm:pt modelId="{C606C8BC-5DB4-4FD1-A98C-90B059B2FCD9}" type="pres">
      <dgm:prSet presAssocID="{D12B7BFA-5D7E-47DA-A9B9-BD6922781E75}" presName="vertOne" presStyleCnt="0"/>
      <dgm:spPr/>
    </dgm:pt>
    <dgm:pt modelId="{722D6897-784C-4B68-8C06-437F6BC0F878}" type="pres">
      <dgm:prSet presAssocID="{D12B7BFA-5D7E-47DA-A9B9-BD6922781E75}" presName="txOne" presStyleLbl="node0" presStyleIdx="0" presStyleCnt="1" custScaleY="48360" custLinFactNeighborY="-34133">
        <dgm:presLayoutVars>
          <dgm:chPref val="3"/>
        </dgm:presLayoutVars>
      </dgm:prSet>
      <dgm:spPr/>
      <dgm:t>
        <a:bodyPr/>
        <a:lstStyle/>
        <a:p>
          <a:endParaRPr lang="es-ES"/>
        </a:p>
      </dgm:t>
    </dgm:pt>
    <dgm:pt modelId="{B3C32CD2-AE9A-4EF9-A7C7-8BA14A159907}" type="pres">
      <dgm:prSet presAssocID="{D12B7BFA-5D7E-47DA-A9B9-BD6922781E75}" presName="parTransOne" presStyleCnt="0"/>
      <dgm:spPr/>
    </dgm:pt>
    <dgm:pt modelId="{694A68BA-0466-49FD-9E12-9DF9801EEB0C}" type="pres">
      <dgm:prSet presAssocID="{D12B7BFA-5D7E-47DA-A9B9-BD6922781E75}" presName="horzOne" presStyleCnt="0"/>
      <dgm:spPr/>
    </dgm:pt>
    <dgm:pt modelId="{A4D35DE2-832E-4114-9ADA-81DFE6865429}" type="pres">
      <dgm:prSet presAssocID="{C0B153BA-628D-488B-8247-55456133FC5E}" presName="vertTwo" presStyleCnt="0"/>
      <dgm:spPr/>
    </dgm:pt>
    <dgm:pt modelId="{9B3AD6CD-E644-48EE-9691-3E53D48D2EBB}" type="pres">
      <dgm:prSet presAssocID="{C0B153BA-628D-488B-8247-55456133FC5E}" presName="txTwo" presStyleLbl="node2" presStyleIdx="0" presStyleCnt="2" custScaleY="49140">
        <dgm:presLayoutVars>
          <dgm:chPref val="3"/>
        </dgm:presLayoutVars>
      </dgm:prSet>
      <dgm:spPr/>
      <dgm:t>
        <a:bodyPr/>
        <a:lstStyle/>
        <a:p>
          <a:endParaRPr lang="es-ES"/>
        </a:p>
      </dgm:t>
    </dgm:pt>
    <dgm:pt modelId="{F7E06FBF-AC0F-4BC4-B0CB-E199440A5CE4}" type="pres">
      <dgm:prSet presAssocID="{C0B153BA-628D-488B-8247-55456133FC5E}" presName="parTransTwo" presStyleCnt="0"/>
      <dgm:spPr/>
    </dgm:pt>
    <dgm:pt modelId="{02836DB2-AAAD-4087-8F2F-3863B0105830}" type="pres">
      <dgm:prSet presAssocID="{C0B153BA-628D-488B-8247-55456133FC5E}" presName="horzTwo" presStyleCnt="0"/>
      <dgm:spPr/>
    </dgm:pt>
    <dgm:pt modelId="{2450CA9C-FCF9-463B-A6A2-3D1CE9E381CC}" type="pres">
      <dgm:prSet presAssocID="{BB7E172D-C97F-4883-BCF8-A4D7E5A51CFA}" presName="vertThree" presStyleCnt="0"/>
      <dgm:spPr/>
    </dgm:pt>
    <dgm:pt modelId="{C023AC0B-DA19-4FD1-BC14-781DF7C6BCA7}" type="pres">
      <dgm:prSet presAssocID="{BB7E172D-C97F-4883-BCF8-A4D7E5A51CFA}" presName="txThree" presStyleLbl="node3" presStyleIdx="0" presStyleCnt="9">
        <dgm:presLayoutVars>
          <dgm:chPref val="3"/>
        </dgm:presLayoutVars>
      </dgm:prSet>
      <dgm:spPr/>
      <dgm:t>
        <a:bodyPr/>
        <a:lstStyle/>
        <a:p>
          <a:endParaRPr lang="es-ES"/>
        </a:p>
      </dgm:t>
    </dgm:pt>
    <dgm:pt modelId="{704FF118-1638-44D5-A94C-07C238A2900D}" type="pres">
      <dgm:prSet presAssocID="{BB7E172D-C97F-4883-BCF8-A4D7E5A51CFA}" presName="horzThree" presStyleCnt="0"/>
      <dgm:spPr/>
    </dgm:pt>
    <dgm:pt modelId="{47CD8B65-E207-46BF-AC04-0432499B589C}" type="pres">
      <dgm:prSet presAssocID="{7ADA3680-E48D-4978-9A40-D5AD03E77377}" presName="sibSpaceThree" presStyleCnt="0"/>
      <dgm:spPr/>
    </dgm:pt>
    <dgm:pt modelId="{4AB185E0-60A0-4608-84DA-AA2A8EF73E6E}" type="pres">
      <dgm:prSet presAssocID="{57693114-B4F7-4918-879A-963017D73B52}" presName="vertThree" presStyleCnt="0"/>
      <dgm:spPr/>
    </dgm:pt>
    <dgm:pt modelId="{FED1A62D-DE57-4717-B3E4-65DA85D34049}" type="pres">
      <dgm:prSet presAssocID="{57693114-B4F7-4918-879A-963017D73B52}" presName="txThree" presStyleLbl="node3" presStyleIdx="1" presStyleCnt="9">
        <dgm:presLayoutVars>
          <dgm:chPref val="3"/>
        </dgm:presLayoutVars>
      </dgm:prSet>
      <dgm:spPr/>
      <dgm:t>
        <a:bodyPr/>
        <a:lstStyle/>
        <a:p>
          <a:endParaRPr lang="es-ES"/>
        </a:p>
      </dgm:t>
    </dgm:pt>
    <dgm:pt modelId="{30CBD990-98DD-4FE3-88F8-58DDFE074036}" type="pres">
      <dgm:prSet presAssocID="{57693114-B4F7-4918-879A-963017D73B52}" presName="horzThree" presStyleCnt="0"/>
      <dgm:spPr/>
    </dgm:pt>
    <dgm:pt modelId="{C7A62715-4BE6-4EAA-BD98-67343528FB24}" type="pres">
      <dgm:prSet presAssocID="{F0BF4429-141E-4003-A872-EF3E88381813}" presName="sibSpaceThree" presStyleCnt="0"/>
      <dgm:spPr/>
    </dgm:pt>
    <dgm:pt modelId="{F0BFDA39-64D7-42EE-80D4-B6F45E966956}" type="pres">
      <dgm:prSet presAssocID="{11B2FBAC-BF48-4C25-99AF-D0A8C50A4339}" presName="vertThree" presStyleCnt="0"/>
      <dgm:spPr/>
    </dgm:pt>
    <dgm:pt modelId="{4275C4EE-A096-492D-9C0C-0DC8D746FA58}" type="pres">
      <dgm:prSet presAssocID="{11B2FBAC-BF48-4C25-99AF-D0A8C50A4339}" presName="txThree" presStyleLbl="node3" presStyleIdx="2" presStyleCnt="9">
        <dgm:presLayoutVars>
          <dgm:chPref val="3"/>
        </dgm:presLayoutVars>
      </dgm:prSet>
      <dgm:spPr/>
      <dgm:t>
        <a:bodyPr/>
        <a:lstStyle/>
        <a:p>
          <a:endParaRPr lang="es-ES"/>
        </a:p>
      </dgm:t>
    </dgm:pt>
    <dgm:pt modelId="{4355C405-29FC-4A5E-B762-78264B0C9E44}" type="pres">
      <dgm:prSet presAssocID="{11B2FBAC-BF48-4C25-99AF-D0A8C50A4339}" presName="horzThree" presStyleCnt="0"/>
      <dgm:spPr/>
    </dgm:pt>
    <dgm:pt modelId="{ACF427EC-9181-4A25-9805-B5BD7BFBA2B0}" type="pres">
      <dgm:prSet presAssocID="{12EED69A-E743-42ED-BDA9-9E729BF1E95D}" presName="sibSpaceThree" presStyleCnt="0"/>
      <dgm:spPr/>
    </dgm:pt>
    <dgm:pt modelId="{115D4C42-9091-4304-B9B8-48F5367BA108}" type="pres">
      <dgm:prSet presAssocID="{7E04A61C-759D-4B17-9EC6-F5C844F5C5E0}" presName="vertThree" presStyleCnt="0"/>
      <dgm:spPr/>
    </dgm:pt>
    <dgm:pt modelId="{6BE3FE3D-25B2-412B-A048-6527092E1BD4}" type="pres">
      <dgm:prSet presAssocID="{7E04A61C-759D-4B17-9EC6-F5C844F5C5E0}" presName="txThree" presStyleLbl="node3" presStyleIdx="3" presStyleCnt="9">
        <dgm:presLayoutVars>
          <dgm:chPref val="3"/>
        </dgm:presLayoutVars>
      </dgm:prSet>
      <dgm:spPr/>
      <dgm:t>
        <a:bodyPr/>
        <a:lstStyle/>
        <a:p>
          <a:endParaRPr lang="es-ES"/>
        </a:p>
      </dgm:t>
    </dgm:pt>
    <dgm:pt modelId="{EA1D13B4-6CA1-4D96-9594-48B12057F32C}" type="pres">
      <dgm:prSet presAssocID="{7E04A61C-759D-4B17-9EC6-F5C844F5C5E0}" presName="horzThree" presStyleCnt="0"/>
      <dgm:spPr/>
    </dgm:pt>
    <dgm:pt modelId="{0D5D60DF-AE0F-42A6-BD99-72649A353D79}" type="pres">
      <dgm:prSet presAssocID="{8145D4BE-1EA5-45C1-884F-9741165EE94C}" presName="sibSpaceTwo" presStyleCnt="0"/>
      <dgm:spPr/>
    </dgm:pt>
    <dgm:pt modelId="{C3A9C4C4-496A-42EA-A5AA-2685B9125954}" type="pres">
      <dgm:prSet presAssocID="{4F966EAE-34A4-436F-9F2A-43E2D9968E7E}" presName="vertTwo" presStyleCnt="0"/>
      <dgm:spPr/>
    </dgm:pt>
    <dgm:pt modelId="{DEA091DF-C61D-4539-BF35-29A20BAEF5DA}" type="pres">
      <dgm:prSet presAssocID="{4F966EAE-34A4-436F-9F2A-43E2D9968E7E}" presName="txTwo" presStyleLbl="node2" presStyleIdx="1" presStyleCnt="2" custScaleY="49296">
        <dgm:presLayoutVars>
          <dgm:chPref val="3"/>
        </dgm:presLayoutVars>
      </dgm:prSet>
      <dgm:spPr/>
      <dgm:t>
        <a:bodyPr/>
        <a:lstStyle/>
        <a:p>
          <a:endParaRPr lang="es-ES"/>
        </a:p>
      </dgm:t>
    </dgm:pt>
    <dgm:pt modelId="{2DD38DC3-8CC5-4138-B5CE-BC92A15078F5}" type="pres">
      <dgm:prSet presAssocID="{4F966EAE-34A4-436F-9F2A-43E2D9968E7E}" presName="parTransTwo" presStyleCnt="0"/>
      <dgm:spPr/>
    </dgm:pt>
    <dgm:pt modelId="{45DFAEF4-3839-4C60-9BF4-AD30042D6420}" type="pres">
      <dgm:prSet presAssocID="{4F966EAE-34A4-436F-9F2A-43E2D9968E7E}" presName="horzTwo" presStyleCnt="0"/>
      <dgm:spPr/>
    </dgm:pt>
    <dgm:pt modelId="{C0715B11-3373-4AAA-A09B-955E5AF0F215}" type="pres">
      <dgm:prSet presAssocID="{E4466902-5947-4BA2-BBA2-983C4194A42A}" presName="vertThree" presStyleCnt="0"/>
      <dgm:spPr/>
    </dgm:pt>
    <dgm:pt modelId="{EED60305-A800-4FCF-8065-9EAB0B9D5902}" type="pres">
      <dgm:prSet presAssocID="{E4466902-5947-4BA2-BBA2-983C4194A42A}" presName="txThree" presStyleLbl="node3" presStyleIdx="4" presStyleCnt="9">
        <dgm:presLayoutVars>
          <dgm:chPref val="3"/>
        </dgm:presLayoutVars>
      </dgm:prSet>
      <dgm:spPr/>
      <dgm:t>
        <a:bodyPr/>
        <a:lstStyle/>
        <a:p>
          <a:endParaRPr lang="es-ES"/>
        </a:p>
      </dgm:t>
    </dgm:pt>
    <dgm:pt modelId="{C889EAC4-9DA9-4BC8-B97E-37A86AFED8F0}" type="pres">
      <dgm:prSet presAssocID="{E4466902-5947-4BA2-BBA2-983C4194A42A}" presName="horzThree" presStyleCnt="0"/>
      <dgm:spPr/>
    </dgm:pt>
    <dgm:pt modelId="{68B78792-5861-4663-AD8B-BE18744F516B}" type="pres">
      <dgm:prSet presAssocID="{F73DA933-2FC3-4F48-A071-CEECD78297D8}" presName="sibSpaceThree" presStyleCnt="0"/>
      <dgm:spPr/>
    </dgm:pt>
    <dgm:pt modelId="{D623E39B-CEAB-4CEF-88B1-073071F295F5}" type="pres">
      <dgm:prSet presAssocID="{30380A2C-0107-4D3D-AF1D-E308881EB6A2}" presName="vertThree" presStyleCnt="0"/>
      <dgm:spPr/>
    </dgm:pt>
    <dgm:pt modelId="{F7EBB6BF-E20E-4832-9531-58DE371FBB52}" type="pres">
      <dgm:prSet presAssocID="{30380A2C-0107-4D3D-AF1D-E308881EB6A2}" presName="txThree" presStyleLbl="node3" presStyleIdx="5" presStyleCnt="9">
        <dgm:presLayoutVars>
          <dgm:chPref val="3"/>
        </dgm:presLayoutVars>
      </dgm:prSet>
      <dgm:spPr/>
      <dgm:t>
        <a:bodyPr/>
        <a:lstStyle/>
        <a:p>
          <a:endParaRPr lang="es-ES"/>
        </a:p>
      </dgm:t>
    </dgm:pt>
    <dgm:pt modelId="{189EE3FC-CF8C-46C3-B28A-2E3A9E8F3555}" type="pres">
      <dgm:prSet presAssocID="{30380A2C-0107-4D3D-AF1D-E308881EB6A2}" presName="horzThree" presStyleCnt="0"/>
      <dgm:spPr/>
    </dgm:pt>
    <dgm:pt modelId="{70138338-919B-4B27-B055-4D2DFE0B0F08}" type="pres">
      <dgm:prSet presAssocID="{81F01B02-A16C-4813-AD83-256AA221DE6C}" presName="sibSpaceThree" presStyleCnt="0"/>
      <dgm:spPr/>
    </dgm:pt>
    <dgm:pt modelId="{BE7BFAC1-9509-42DF-8F9B-749152022FFD}" type="pres">
      <dgm:prSet presAssocID="{717BDD63-D9C1-4A41-A33A-B5DCE15DEA4B}" presName="vertThree" presStyleCnt="0"/>
      <dgm:spPr/>
    </dgm:pt>
    <dgm:pt modelId="{EFFDB687-4F96-49D5-9BD6-8BFB9EF238FA}" type="pres">
      <dgm:prSet presAssocID="{717BDD63-D9C1-4A41-A33A-B5DCE15DEA4B}" presName="txThree" presStyleLbl="node3" presStyleIdx="6" presStyleCnt="9">
        <dgm:presLayoutVars>
          <dgm:chPref val="3"/>
        </dgm:presLayoutVars>
      </dgm:prSet>
      <dgm:spPr/>
      <dgm:t>
        <a:bodyPr/>
        <a:lstStyle/>
        <a:p>
          <a:endParaRPr lang="es-ES"/>
        </a:p>
      </dgm:t>
    </dgm:pt>
    <dgm:pt modelId="{ECE043D6-475B-402F-8A7F-045747B60158}" type="pres">
      <dgm:prSet presAssocID="{717BDD63-D9C1-4A41-A33A-B5DCE15DEA4B}" presName="horzThree" presStyleCnt="0"/>
      <dgm:spPr/>
    </dgm:pt>
    <dgm:pt modelId="{3F753D11-A516-44EC-85C8-F60C4D272A88}" type="pres">
      <dgm:prSet presAssocID="{C0C9DA52-67DC-4ACF-9F6E-89BDC0A4CCB4}" presName="sibSpaceThree" presStyleCnt="0"/>
      <dgm:spPr/>
    </dgm:pt>
    <dgm:pt modelId="{502FB131-1779-422D-85C8-902C687DE2EC}" type="pres">
      <dgm:prSet presAssocID="{5CA85CF7-446B-49DC-A8B5-93BB84E1BD68}" presName="vertThree" presStyleCnt="0"/>
      <dgm:spPr/>
    </dgm:pt>
    <dgm:pt modelId="{D23946CE-F757-4F14-8BB7-E02642C02EE6}" type="pres">
      <dgm:prSet presAssocID="{5CA85CF7-446B-49DC-A8B5-93BB84E1BD68}" presName="txThree" presStyleLbl="node3" presStyleIdx="7" presStyleCnt="9">
        <dgm:presLayoutVars>
          <dgm:chPref val="3"/>
        </dgm:presLayoutVars>
      </dgm:prSet>
      <dgm:spPr/>
      <dgm:t>
        <a:bodyPr/>
        <a:lstStyle/>
        <a:p>
          <a:endParaRPr lang="es-ES"/>
        </a:p>
      </dgm:t>
    </dgm:pt>
    <dgm:pt modelId="{6D0344CA-93E3-4D39-BCF0-FF4C8BC4D0D5}" type="pres">
      <dgm:prSet presAssocID="{5CA85CF7-446B-49DC-A8B5-93BB84E1BD68}" presName="horzThree" presStyleCnt="0"/>
      <dgm:spPr/>
    </dgm:pt>
    <dgm:pt modelId="{A4AB422E-D5DC-48D7-B3EB-5316042F8F25}" type="pres">
      <dgm:prSet presAssocID="{6B2A4641-689A-43F2-B4F7-3808B024C088}" presName="sibSpaceThree" presStyleCnt="0"/>
      <dgm:spPr/>
    </dgm:pt>
    <dgm:pt modelId="{8F3A2DD2-D3DB-41EA-BCCF-9F3251677949}" type="pres">
      <dgm:prSet presAssocID="{9B3626A1-2DBE-4138-996C-B32EB2AAA4E7}" presName="vertThree" presStyleCnt="0"/>
      <dgm:spPr/>
    </dgm:pt>
    <dgm:pt modelId="{A2787B5A-08C3-426C-8189-7B10A8F2E2E4}" type="pres">
      <dgm:prSet presAssocID="{9B3626A1-2DBE-4138-996C-B32EB2AAA4E7}" presName="txThree" presStyleLbl="node3" presStyleIdx="8" presStyleCnt="9">
        <dgm:presLayoutVars>
          <dgm:chPref val="3"/>
        </dgm:presLayoutVars>
      </dgm:prSet>
      <dgm:spPr/>
      <dgm:t>
        <a:bodyPr/>
        <a:lstStyle/>
        <a:p>
          <a:endParaRPr lang="es-ES"/>
        </a:p>
      </dgm:t>
    </dgm:pt>
    <dgm:pt modelId="{2E687E4E-F6D8-452F-B408-51CE55C628C7}" type="pres">
      <dgm:prSet presAssocID="{9B3626A1-2DBE-4138-996C-B32EB2AAA4E7}" presName="horzThree" presStyleCnt="0"/>
      <dgm:spPr/>
    </dgm:pt>
  </dgm:ptLst>
  <dgm:cxnLst>
    <dgm:cxn modelId="{D7E50D81-BA48-446E-A920-A77613ADDE40}" srcId="{D12B7BFA-5D7E-47DA-A9B9-BD6922781E75}" destId="{4F966EAE-34A4-436F-9F2A-43E2D9968E7E}" srcOrd="1" destOrd="0" parTransId="{D11030D8-831A-48D1-9B71-0175FE208AFE}" sibTransId="{53158A83-7C7F-44BE-A553-35F9163C867E}"/>
    <dgm:cxn modelId="{13BF51AA-EA37-464D-9CD5-EEF40B4FB81D}" srcId="{4F966EAE-34A4-436F-9F2A-43E2D9968E7E}" destId="{9B3626A1-2DBE-4138-996C-B32EB2AAA4E7}" srcOrd="4" destOrd="0" parTransId="{7A962D72-90EC-4798-8641-72FEEC23EDFD}" sibTransId="{FE1D575F-2EC6-4704-88FA-84C0E84C9961}"/>
    <dgm:cxn modelId="{700FA6A2-8F7F-4ED2-940A-1EDCDFC1A838}" srcId="{165C9175-AC36-4809-B62C-94242C1E349B}" destId="{D12B7BFA-5D7E-47DA-A9B9-BD6922781E75}" srcOrd="0" destOrd="0" parTransId="{DAD0A3F7-9CEC-4985-BC10-80BB6C3B2FDD}" sibTransId="{42BDFFB7-D65D-4A2A-B151-2937077649C3}"/>
    <dgm:cxn modelId="{089CFE17-7410-477E-82FF-D8ADEE8A7A9E}" srcId="{D12B7BFA-5D7E-47DA-A9B9-BD6922781E75}" destId="{C0B153BA-628D-488B-8247-55456133FC5E}" srcOrd="0" destOrd="0" parTransId="{F7CF55C7-FE0E-4933-A67A-4590E4682425}" sibTransId="{8145D4BE-1EA5-45C1-884F-9741165EE94C}"/>
    <dgm:cxn modelId="{7531F2E2-F5A7-4BD5-9DB7-79AF137F8449}" srcId="{4F966EAE-34A4-436F-9F2A-43E2D9968E7E}" destId="{E4466902-5947-4BA2-BBA2-983C4194A42A}" srcOrd="0" destOrd="0" parTransId="{F195AC74-47A4-4179-909C-2E3B2CA46A88}" sibTransId="{F73DA933-2FC3-4F48-A071-CEECD78297D8}"/>
    <dgm:cxn modelId="{D38E534C-91D8-4E98-9395-C84C44252EAD}" type="presOf" srcId="{11B2FBAC-BF48-4C25-99AF-D0A8C50A4339}" destId="{4275C4EE-A096-492D-9C0C-0DC8D746FA58}" srcOrd="0" destOrd="0" presId="urn:microsoft.com/office/officeart/2005/8/layout/hierarchy4"/>
    <dgm:cxn modelId="{37E0C4B3-129A-400A-8B59-0E03E28473DA}" type="presOf" srcId="{9B3626A1-2DBE-4138-996C-B32EB2AAA4E7}" destId="{A2787B5A-08C3-426C-8189-7B10A8F2E2E4}" srcOrd="0" destOrd="0" presId="urn:microsoft.com/office/officeart/2005/8/layout/hierarchy4"/>
    <dgm:cxn modelId="{01C77506-A67E-400D-8DFC-3184227D6034}" type="presOf" srcId="{165C9175-AC36-4809-B62C-94242C1E349B}" destId="{9774455A-A9FE-4983-80B6-CA29AED34195}" srcOrd="0" destOrd="0" presId="urn:microsoft.com/office/officeart/2005/8/layout/hierarchy4"/>
    <dgm:cxn modelId="{FC24BB41-EA48-4373-87B9-80145A332BE1}" type="presOf" srcId="{30380A2C-0107-4D3D-AF1D-E308881EB6A2}" destId="{F7EBB6BF-E20E-4832-9531-58DE371FBB52}" srcOrd="0" destOrd="0" presId="urn:microsoft.com/office/officeart/2005/8/layout/hierarchy4"/>
    <dgm:cxn modelId="{9A5A84F8-40B7-465A-9696-97EEE84B7EF4}" type="presOf" srcId="{717BDD63-D9C1-4A41-A33A-B5DCE15DEA4B}" destId="{EFFDB687-4F96-49D5-9BD6-8BFB9EF238FA}" srcOrd="0" destOrd="0" presId="urn:microsoft.com/office/officeart/2005/8/layout/hierarchy4"/>
    <dgm:cxn modelId="{750870F4-15B0-4A87-BE66-D5E8D735A267}" srcId="{C0B153BA-628D-488B-8247-55456133FC5E}" destId="{11B2FBAC-BF48-4C25-99AF-D0A8C50A4339}" srcOrd="2" destOrd="0" parTransId="{7B2E90FE-D593-40D1-814E-20FF6BB71574}" sibTransId="{12EED69A-E743-42ED-BDA9-9E729BF1E95D}"/>
    <dgm:cxn modelId="{89060786-1D67-40CB-8FBF-96F01F0265BD}" srcId="{4F966EAE-34A4-436F-9F2A-43E2D9968E7E}" destId="{30380A2C-0107-4D3D-AF1D-E308881EB6A2}" srcOrd="1" destOrd="0" parTransId="{67F08733-7E06-4FDE-A08B-6485B9C5EB9E}" sibTransId="{81F01B02-A16C-4813-AD83-256AA221DE6C}"/>
    <dgm:cxn modelId="{52F9C805-D547-4B9B-B866-90DDCDC5FB3F}" srcId="{C0B153BA-628D-488B-8247-55456133FC5E}" destId="{57693114-B4F7-4918-879A-963017D73B52}" srcOrd="1" destOrd="0" parTransId="{32E54C04-C7D3-421A-B87C-00E35EF1CCD6}" sibTransId="{F0BF4429-141E-4003-A872-EF3E88381813}"/>
    <dgm:cxn modelId="{DE4F7A54-B3FE-44D4-BFFE-69FBC81775EB}" type="presOf" srcId="{D12B7BFA-5D7E-47DA-A9B9-BD6922781E75}" destId="{722D6897-784C-4B68-8C06-437F6BC0F878}" srcOrd="0" destOrd="0" presId="urn:microsoft.com/office/officeart/2005/8/layout/hierarchy4"/>
    <dgm:cxn modelId="{118E93BA-28C4-44D9-A498-0E453ADF3675}" srcId="{4F966EAE-34A4-436F-9F2A-43E2D9968E7E}" destId="{717BDD63-D9C1-4A41-A33A-B5DCE15DEA4B}" srcOrd="2" destOrd="0" parTransId="{7B018D8D-EE83-4C3D-B1EA-216C4188CC4C}" sibTransId="{C0C9DA52-67DC-4ACF-9F6E-89BDC0A4CCB4}"/>
    <dgm:cxn modelId="{645EF461-4B45-455D-A1E9-9FF81F20366F}" type="presOf" srcId="{C0B153BA-628D-488B-8247-55456133FC5E}" destId="{9B3AD6CD-E644-48EE-9691-3E53D48D2EBB}" srcOrd="0" destOrd="0" presId="urn:microsoft.com/office/officeart/2005/8/layout/hierarchy4"/>
    <dgm:cxn modelId="{3DA3F934-6D50-4677-ADA3-DB51ADE3BCF1}" type="presOf" srcId="{57693114-B4F7-4918-879A-963017D73B52}" destId="{FED1A62D-DE57-4717-B3E4-65DA85D34049}" srcOrd="0" destOrd="0" presId="urn:microsoft.com/office/officeart/2005/8/layout/hierarchy4"/>
    <dgm:cxn modelId="{15E9D939-9D5C-445B-8CCD-E216B757C5E8}" type="presOf" srcId="{BB7E172D-C97F-4883-BCF8-A4D7E5A51CFA}" destId="{C023AC0B-DA19-4FD1-BC14-781DF7C6BCA7}" srcOrd="0" destOrd="0" presId="urn:microsoft.com/office/officeart/2005/8/layout/hierarchy4"/>
    <dgm:cxn modelId="{542A410D-6D8D-4ACB-924D-CA03B2195E25}" type="presOf" srcId="{5CA85CF7-446B-49DC-A8B5-93BB84E1BD68}" destId="{D23946CE-F757-4F14-8BB7-E02642C02EE6}" srcOrd="0" destOrd="0" presId="urn:microsoft.com/office/officeart/2005/8/layout/hierarchy4"/>
    <dgm:cxn modelId="{F3B0ADF5-9ACE-4D52-A783-6AE9F03B0F69}" srcId="{C0B153BA-628D-488B-8247-55456133FC5E}" destId="{7E04A61C-759D-4B17-9EC6-F5C844F5C5E0}" srcOrd="3" destOrd="0" parTransId="{AF368B52-5146-4158-A3EE-8515C95C44D2}" sibTransId="{57191458-D26F-4CAB-AA09-539410BA3A21}"/>
    <dgm:cxn modelId="{48276607-7F2C-4461-9DD2-B0C1121B9287}" type="presOf" srcId="{7E04A61C-759D-4B17-9EC6-F5C844F5C5E0}" destId="{6BE3FE3D-25B2-412B-A048-6527092E1BD4}" srcOrd="0" destOrd="0" presId="urn:microsoft.com/office/officeart/2005/8/layout/hierarchy4"/>
    <dgm:cxn modelId="{5EFD24D8-B7B9-4B1E-B0D5-11A3A4EEB9C6}" srcId="{C0B153BA-628D-488B-8247-55456133FC5E}" destId="{BB7E172D-C97F-4883-BCF8-A4D7E5A51CFA}" srcOrd="0" destOrd="0" parTransId="{60B16F44-D348-4443-9A29-A58F9B327443}" sibTransId="{7ADA3680-E48D-4978-9A40-D5AD03E77377}"/>
    <dgm:cxn modelId="{8A8CC119-096B-44DC-9144-10AF12EED6BB}" srcId="{4F966EAE-34A4-436F-9F2A-43E2D9968E7E}" destId="{5CA85CF7-446B-49DC-A8B5-93BB84E1BD68}" srcOrd="3" destOrd="0" parTransId="{026A40DA-EA23-4E4B-BAC2-840084B81253}" sibTransId="{6B2A4641-689A-43F2-B4F7-3808B024C088}"/>
    <dgm:cxn modelId="{A8822F82-A200-4141-AD72-31E41B5E5A76}" type="presOf" srcId="{4F966EAE-34A4-436F-9F2A-43E2D9968E7E}" destId="{DEA091DF-C61D-4539-BF35-29A20BAEF5DA}" srcOrd="0" destOrd="0" presId="urn:microsoft.com/office/officeart/2005/8/layout/hierarchy4"/>
    <dgm:cxn modelId="{AEA28AA2-1D0A-4F05-8A47-4A6EDAE9BD27}" type="presOf" srcId="{E4466902-5947-4BA2-BBA2-983C4194A42A}" destId="{EED60305-A800-4FCF-8065-9EAB0B9D5902}" srcOrd="0" destOrd="0" presId="urn:microsoft.com/office/officeart/2005/8/layout/hierarchy4"/>
    <dgm:cxn modelId="{F08E8205-4D37-4948-9F8A-A44B80729C30}" type="presParOf" srcId="{9774455A-A9FE-4983-80B6-CA29AED34195}" destId="{C606C8BC-5DB4-4FD1-A98C-90B059B2FCD9}" srcOrd="0" destOrd="0" presId="urn:microsoft.com/office/officeart/2005/8/layout/hierarchy4"/>
    <dgm:cxn modelId="{939B2502-351F-4985-B9CD-AA0A566B3F75}" type="presParOf" srcId="{C606C8BC-5DB4-4FD1-A98C-90B059B2FCD9}" destId="{722D6897-784C-4B68-8C06-437F6BC0F878}" srcOrd="0" destOrd="0" presId="urn:microsoft.com/office/officeart/2005/8/layout/hierarchy4"/>
    <dgm:cxn modelId="{2716535B-9848-4BCF-9F77-2AA93ADCB31C}" type="presParOf" srcId="{C606C8BC-5DB4-4FD1-A98C-90B059B2FCD9}" destId="{B3C32CD2-AE9A-4EF9-A7C7-8BA14A159907}" srcOrd="1" destOrd="0" presId="urn:microsoft.com/office/officeart/2005/8/layout/hierarchy4"/>
    <dgm:cxn modelId="{7AE07487-249E-4C50-B49B-FAF7C7653517}" type="presParOf" srcId="{C606C8BC-5DB4-4FD1-A98C-90B059B2FCD9}" destId="{694A68BA-0466-49FD-9E12-9DF9801EEB0C}" srcOrd="2" destOrd="0" presId="urn:microsoft.com/office/officeart/2005/8/layout/hierarchy4"/>
    <dgm:cxn modelId="{BB2A03C3-6CF5-499F-8339-9606A24D7BCC}" type="presParOf" srcId="{694A68BA-0466-49FD-9E12-9DF9801EEB0C}" destId="{A4D35DE2-832E-4114-9ADA-81DFE6865429}" srcOrd="0" destOrd="0" presId="urn:microsoft.com/office/officeart/2005/8/layout/hierarchy4"/>
    <dgm:cxn modelId="{D3631091-0007-448C-B661-EBB876590486}" type="presParOf" srcId="{A4D35DE2-832E-4114-9ADA-81DFE6865429}" destId="{9B3AD6CD-E644-48EE-9691-3E53D48D2EBB}" srcOrd="0" destOrd="0" presId="urn:microsoft.com/office/officeart/2005/8/layout/hierarchy4"/>
    <dgm:cxn modelId="{221151DB-CD60-4442-BEDA-2303E97879E9}" type="presParOf" srcId="{A4D35DE2-832E-4114-9ADA-81DFE6865429}" destId="{F7E06FBF-AC0F-4BC4-B0CB-E199440A5CE4}" srcOrd="1" destOrd="0" presId="urn:microsoft.com/office/officeart/2005/8/layout/hierarchy4"/>
    <dgm:cxn modelId="{932F5962-605B-4270-AE40-8F7E8ED46123}" type="presParOf" srcId="{A4D35DE2-832E-4114-9ADA-81DFE6865429}" destId="{02836DB2-AAAD-4087-8F2F-3863B0105830}" srcOrd="2" destOrd="0" presId="urn:microsoft.com/office/officeart/2005/8/layout/hierarchy4"/>
    <dgm:cxn modelId="{1D055155-FDBB-42CB-B5E7-B98034C2E287}" type="presParOf" srcId="{02836DB2-AAAD-4087-8F2F-3863B0105830}" destId="{2450CA9C-FCF9-463B-A6A2-3D1CE9E381CC}" srcOrd="0" destOrd="0" presId="urn:microsoft.com/office/officeart/2005/8/layout/hierarchy4"/>
    <dgm:cxn modelId="{873C50C7-29F0-4644-837F-2AFB080A7022}" type="presParOf" srcId="{2450CA9C-FCF9-463B-A6A2-3D1CE9E381CC}" destId="{C023AC0B-DA19-4FD1-BC14-781DF7C6BCA7}" srcOrd="0" destOrd="0" presId="urn:microsoft.com/office/officeart/2005/8/layout/hierarchy4"/>
    <dgm:cxn modelId="{93178CE3-23CF-404D-A65B-2EFD4482CEE2}" type="presParOf" srcId="{2450CA9C-FCF9-463B-A6A2-3D1CE9E381CC}" destId="{704FF118-1638-44D5-A94C-07C238A2900D}" srcOrd="1" destOrd="0" presId="urn:microsoft.com/office/officeart/2005/8/layout/hierarchy4"/>
    <dgm:cxn modelId="{55C7A40A-9D24-47B4-81CA-2080D2FBA4AE}" type="presParOf" srcId="{02836DB2-AAAD-4087-8F2F-3863B0105830}" destId="{47CD8B65-E207-46BF-AC04-0432499B589C}" srcOrd="1" destOrd="0" presId="urn:microsoft.com/office/officeart/2005/8/layout/hierarchy4"/>
    <dgm:cxn modelId="{38BEBF4C-769C-4D7D-BB69-C0E1CDD31DCF}" type="presParOf" srcId="{02836DB2-AAAD-4087-8F2F-3863B0105830}" destId="{4AB185E0-60A0-4608-84DA-AA2A8EF73E6E}" srcOrd="2" destOrd="0" presId="urn:microsoft.com/office/officeart/2005/8/layout/hierarchy4"/>
    <dgm:cxn modelId="{EFAD94DF-E85C-4C8D-BD4B-7DFB7CCE75A7}" type="presParOf" srcId="{4AB185E0-60A0-4608-84DA-AA2A8EF73E6E}" destId="{FED1A62D-DE57-4717-B3E4-65DA85D34049}" srcOrd="0" destOrd="0" presId="urn:microsoft.com/office/officeart/2005/8/layout/hierarchy4"/>
    <dgm:cxn modelId="{3421DDCD-C2D7-434E-A49E-BE0F81BF2BCF}" type="presParOf" srcId="{4AB185E0-60A0-4608-84DA-AA2A8EF73E6E}" destId="{30CBD990-98DD-4FE3-88F8-58DDFE074036}" srcOrd="1" destOrd="0" presId="urn:microsoft.com/office/officeart/2005/8/layout/hierarchy4"/>
    <dgm:cxn modelId="{82925CEB-2260-4662-B2C5-33D9D4DFBA84}" type="presParOf" srcId="{02836DB2-AAAD-4087-8F2F-3863B0105830}" destId="{C7A62715-4BE6-4EAA-BD98-67343528FB24}" srcOrd="3" destOrd="0" presId="urn:microsoft.com/office/officeart/2005/8/layout/hierarchy4"/>
    <dgm:cxn modelId="{385A8308-F27B-400F-A65B-C1078D9E9874}" type="presParOf" srcId="{02836DB2-AAAD-4087-8F2F-3863B0105830}" destId="{F0BFDA39-64D7-42EE-80D4-B6F45E966956}" srcOrd="4" destOrd="0" presId="urn:microsoft.com/office/officeart/2005/8/layout/hierarchy4"/>
    <dgm:cxn modelId="{BF8A7528-6E90-4A1B-8210-1CB497F8047B}" type="presParOf" srcId="{F0BFDA39-64D7-42EE-80D4-B6F45E966956}" destId="{4275C4EE-A096-492D-9C0C-0DC8D746FA58}" srcOrd="0" destOrd="0" presId="urn:microsoft.com/office/officeart/2005/8/layout/hierarchy4"/>
    <dgm:cxn modelId="{71298209-BBD1-493B-A454-CED89E58D2D4}" type="presParOf" srcId="{F0BFDA39-64D7-42EE-80D4-B6F45E966956}" destId="{4355C405-29FC-4A5E-B762-78264B0C9E44}" srcOrd="1" destOrd="0" presId="urn:microsoft.com/office/officeart/2005/8/layout/hierarchy4"/>
    <dgm:cxn modelId="{386B15E0-2213-4C26-AA7F-E333568061F5}" type="presParOf" srcId="{02836DB2-AAAD-4087-8F2F-3863B0105830}" destId="{ACF427EC-9181-4A25-9805-B5BD7BFBA2B0}" srcOrd="5" destOrd="0" presId="urn:microsoft.com/office/officeart/2005/8/layout/hierarchy4"/>
    <dgm:cxn modelId="{1DF8A95F-1022-41EB-AD32-1B253C8F9DEA}" type="presParOf" srcId="{02836DB2-AAAD-4087-8F2F-3863B0105830}" destId="{115D4C42-9091-4304-B9B8-48F5367BA108}" srcOrd="6" destOrd="0" presId="urn:microsoft.com/office/officeart/2005/8/layout/hierarchy4"/>
    <dgm:cxn modelId="{0BD91230-8086-459E-A8C9-E189FFA4A550}" type="presParOf" srcId="{115D4C42-9091-4304-B9B8-48F5367BA108}" destId="{6BE3FE3D-25B2-412B-A048-6527092E1BD4}" srcOrd="0" destOrd="0" presId="urn:microsoft.com/office/officeart/2005/8/layout/hierarchy4"/>
    <dgm:cxn modelId="{1FE02B53-1116-4780-A02A-182BA6CC61BE}" type="presParOf" srcId="{115D4C42-9091-4304-B9B8-48F5367BA108}" destId="{EA1D13B4-6CA1-4D96-9594-48B12057F32C}" srcOrd="1" destOrd="0" presId="urn:microsoft.com/office/officeart/2005/8/layout/hierarchy4"/>
    <dgm:cxn modelId="{83E54BFE-4808-451F-9A45-4AF097C35635}" type="presParOf" srcId="{694A68BA-0466-49FD-9E12-9DF9801EEB0C}" destId="{0D5D60DF-AE0F-42A6-BD99-72649A353D79}" srcOrd="1" destOrd="0" presId="urn:microsoft.com/office/officeart/2005/8/layout/hierarchy4"/>
    <dgm:cxn modelId="{E41282EE-A11B-4D45-985B-52A3F499028A}" type="presParOf" srcId="{694A68BA-0466-49FD-9E12-9DF9801EEB0C}" destId="{C3A9C4C4-496A-42EA-A5AA-2685B9125954}" srcOrd="2" destOrd="0" presId="urn:microsoft.com/office/officeart/2005/8/layout/hierarchy4"/>
    <dgm:cxn modelId="{4A21645B-77F4-4465-9708-5171594E2625}" type="presParOf" srcId="{C3A9C4C4-496A-42EA-A5AA-2685B9125954}" destId="{DEA091DF-C61D-4539-BF35-29A20BAEF5DA}" srcOrd="0" destOrd="0" presId="urn:microsoft.com/office/officeart/2005/8/layout/hierarchy4"/>
    <dgm:cxn modelId="{69ABD7BB-F6BE-483C-884A-A1B86972DE48}" type="presParOf" srcId="{C3A9C4C4-496A-42EA-A5AA-2685B9125954}" destId="{2DD38DC3-8CC5-4138-B5CE-BC92A15078F5}" srcOrd="1" destOrd="0" presId="urn:microsoft.com/office/officeart/2005/8/layout/hierarchy4"/>
    <dgm:cxn modelId="{4512AF5E-0B1F-4C8D-88D0-EA5EA7371494}" type="presParOf" srcId="{C3A9C4C4-496A-42EA-A5AA-2685B9125954}" destId="{45DFAEF4-3839-4C60-9BF4-AD30042D6420}" srcOrd="2" destOrd="0" presId="urn:microsoft.com/office/officeart/2005/8/layout/hierarchy4"/>
    <dgm:cxn modelId="{ED9F0FCE-9118-4027-B6C4-CBB15C3EEE4E}" type="presParOf" srcId="{45DFAEF4-3839-4C60-9BF4-AD30042D6420}" destId="{C0715B11-3373-4AAA-A09B-955E5AF0F215}" srcOrd="0" destOrd="0" presId="urn:microsoft.com/office/officeart/2005/8/layout/hierarchy4"/>
    <dgm:cxn modelId="{9B5CC6A8-642E-4708-9C16-D39ACD8241BF}" type="presParOf" srcId="{C0715B11-3373-4AAA-A09B-955E5AF0F215}" destId="{EED60305-A800-4FCF-8065-9EAB0B9D5902}" srcOrd="0" destOrd="0" presId="urn:microsoft.com/office/officeart/2005/8/layout/hierarchy4"/>
    <dgm:cxn modelId="{C1FC69BE-AF6B-4C48-87B1-8871DD7B4DA1}" type="presParOf" srcId="{C0715B11-3373-4AAA-A09B-955E5AF0F215}" destId="{C889EAC4-9DA9-4BC8-B97E-37A86AFED8F0}" srcOrd="1" destOrd="0" presId="urn:microsoft.com/office/officeart/2005/8/layout/hierarchy4"/>
    <dgm:cxn modelId="{6C3FB014-F80C-4477-9502-367DFE037595}" type="presParOf" srcId="{45DFAEF4-3839-4C60-9BF4-AD30042D6420}" destId="{68B78792-5861-4663-AD8B-BE18744F516B}" srcOrd="1" destOrd="0" presId="urn:microsoft.com/office/officeart/2005/8/layout/hierarchy4"/>
    <dgm:cxn modelId="{02ADE82D-4E13-4FF1-84BE-472A1CFE305B}" type="presParOf" srcId="{45DFAEF4-3839-4C60-9BF4-AD30042D6420}" destId="{D623E39B-CEAB-4CEF-88B1-073071F295F5}" srcOrd="2" destOrd="0" presId="urn:microsoft.com/office/officeart/2005/8/layout/hierarchy4"/>
    <dgm:cxn modelId="{8EC7BE78-B00F-46DF-83C2-9A6E09D5CCFA}" type="presParOf" srcId="{D623E39B-CEAB-4CEF-88B1-073071F295F5}" destId="{F7EBB6BF-E20E-4832-9531-58DE371FBB52}" srcOrd="0" destOrd="0" presId="urn:microsoft.com/office/officeart/2005/8/layout/hierarchy4"/>
    <dgm:cxn modelId="{F1FD31E5-5C7D-4EAE-8541-B4ED74752E84}" type="presParOf" srcId="{D623E39B-CEAB-4CEF-88B1-073071F295F5}" destId="{189EE3FC-CF8C-46C3-B28A-2E3A9E8F3555}" srcOrd="1" destOrd="0" presId="urn:microsoft.com/office/officeart/2005/8/layout/hierarchy4"/>
    <dgm:cxn modelId="{81A070FB-7B50-424A-802D-E0D11E7EF8C6}" type="presParOf" srcId="{45DFAEF4-3839-4C60-9BF4-AD30042D6420}" destId="{70138338-919B-4B27-B055-4D2DFE0B0F08}" srcOrd="3" destOrd="0" presId="urn:microsoft.com/office/officeart/2005/8/layout/hierarchy4"/>
    <dgm:cxn modelId="{056A6C46-0A0E-4FF3-AD61-7FE3D11EA3D4}" type="presParOf" srcId="{45DFAEF4-3839-4C60-9BF4-AD30042D6420}" destId="{BE7BFAC1-9509-42DF-8F9B-749152022FFD}" srcOrd="4" destOrd="0" presId="urn:microsoft.com/office/officeart/2005/8/layout/hierarchy4"/>
    <dgm:cxn modelId="{17ABD329-CC0F-4CDF-9D5A-6C452985623E}" type="presParOf" srcId="{BE7BFAC1-9509-42DF-8F9B-749152022FFD}" destId="{EFFDB687-4F96-49D5-9BD6-8BFB9EF238FA}" srcOrd="0" destOrd="0" presId="urn:microsoft.com/office/officeart/2005/8/layout/hierarchy4"/>
    <dgm:cxn modelId="{32827C1F-3142-4FE4-8DF8-DB5A8219B28D}" type="presParOf" srcId="{BE7BFAC1-9509-42DF-8F9B-749152022FFD}" destId="{ECE043D6-475B-402F-8A7F-045747B60158}" srcOrd="1" destOrd="0" presId="urn:microsoft.com/office/officeart/2005/8/layout/hierarchy4"/>
    <dgm:cxn modelId="{16B5EAEA-344E-4429-A48E-323729CC716E}" type="presParOf" srcId="{45DFAEF4-3839-4C60-9BF4-AD30042D6420}" destId="{3F753D11-A516-44EC-85C8-F60C4D272A88}" srcOrd="5" destOrd="0" presId="urn:microsoft.com/office/officeart/2005/8/layout/hierarchy4"/>
    <dgm:cxn modelId="{5D7DC7E0-61AB-4626-87D4-8C93B79B783C}" type="presParOf" srcId="{45DFAEF4-3839-4C60-9BF4-AD30042D6420}" destId="{502FB131-1779-422D-85C8-902C687DE2EC}" srcOrd="6" destOrd="0" presId="urn:microsoft.com/office/officeart/2005/8/layout/hierarchy4"/>
    <dgm:cxn modelId="{D931DE56-1918-40B5-B975-A25BC6ADEDC8}" type="presParOf" srcId="{502FB131-1779-422D-85C8-902C687DE2EC}" destId="{D23946CE-F757-4F14-8BB7-E02642C02EE6}" srcOrd="0" destOrd="0" presId="urn:microsoft.com/office/officeart/2005/8/layout/hierarchy4"/>
    <dgm:cxn modelId="{CBD03202-132D-4105-BD04-888A642D52BA}" type="presParOf" srcId="{502FB131-1779-422D-85C8-902C687DE2EC}" destId="{6D0344CA-93E3-4D39-BCF0-FF4C8BC4D0D5}" srcOrd="1" destOrd="0" presId="urn:microsoft.com/office/officeart/2005/8/layout/hierarchy4"/>
    <dgm:cxn modelId="{C369DCAC-4E19-450C-85CD-E05A2C66194F}" type="presParOf" srcId="{45DFAEF4-3839-4C60-9BF4-AD30042D6420}" destId="{A4AB422E-D5DC-48D7-B3EB-5316042F8F25}" srcOrd="7" destOrd="0" presId="urn:microsoft.com/office/officeart/2005/8/layout/hierarchy4"/>
    <dgm:cxn modelId="{5BE92232-EE2C-4553-AF52-5FA4A3B5780C}" type="presParOf" srcId="{45DFAEF4-3839-4C60-9BF4-AD30042D6420}" destId="{8F3A2DD2-D3DB-41EA-BCCF-9F3251677949}" srcOrd="8" destOrd="0" presId="urn:microsoft.com/office/officeart/2005/8/layout/hierarchy4"/>
    <dgm:cxn modelId="{0CC12E97-3991-46C3-A282-46B9FA818F98}" type="presParOf" srcId="{8F3A2DD2-D3DB-41EA-BCCF-9F3251677949}" destId="{A2787B5A-08C3-426C-8189-7B10A8F2E2E4}" srcOrd="0" destOrd="0" presId="urn:microsoft.com/office/officeart/2005/8/layout/hierarchy4"/>
    <dgm:cxn modelId="{444B80F4-852C-4DFF-BB8C-4F7E3AFDDA72}" type="presParOf" srcId="{8F3A2DD2-D3DB-41EA-BCCF-9F3251677949}" destId="{2E687E4E-F6D8-452F-B408-51CE55C628C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F2236A-53E7-458C-8D3C-8E4CFE648A15}"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s-ES"/>
        </a:p>
      </dgm:t>
    </dgm:pt>
    <dgm:pt modelId="{EE86215C-1A56-47F1-9037-1999E55B06B8}">
      <dgm:prSet phldrT="[Texto]" custT="1"/>
      <dgm:spPr/>
      <dgm:t>
        <a:bodyPr/>
        <a:lstStyle/>
        <a:p>
          <a:r>
            <a:rPr lang="es-ES" sz="1600" dirty="0" smtClean="0"/>
            <a:t>Análisis Interno</a:t>
          </a:r>
          <a:endParaRPr lang="es-ES" sz="1600" dirty="0"/>
        </a:p>
      </dgm:t>
    </dgm:pt>
    <dgm:pt modelId="{876CDE68-06FF-40C5-A1CE-110DD7C1FF2D}" type="parTrans" cxnId="{4C9A3650-D9B9-4E2F-82BD-8654B9CA5A6D}">
      <dgm:prSet/>
      <dgm:spPr/>
      <dgm:t>
        <a:bodyPr/>
        <a:lstStyle/>
        <a:p>
          <a:endParaRPr lang="es-ES" sz="1600"/>
        </a:p>
      </dgm:t>
    </dgm:pt>
    <dgm:pt modelId="{E72C4863-891D-49F6-8A9D-A3BA846C4FAA}" type="sibTrans" cxnId="{4C9A3650-D9B9-4E2F-82BD-8654B9CA5A6D}">
      <dgm:prSet/>
      <dgm:spPr/>
      <dgm:t>
        <a:bodyPr/>
        <a:lstStyle/>
        <a:p>
          <a:endParaRPr lang="es-ES" sz="1600"/>
        </a:p>
      </dgm:t>
    </dgm:pt>
    <dgm:pt modelId="{37E331AE-1EB8-4B12-B544-761E28094E4C}">
      <dgm:prSet phldrT="[Texto]" custT="1"/>
      <dgm:spPr/>
      <dgm:t>
        <a:bodyPr/>
        <a:lstStyle/>
        <a:p>
          <a:r>
            <a:rPr lang="es-ES" sz="1600" dirty="0" smtClean="0"/>
            <a:t>Administrativo</a:t>
          </a:r>
          <a:endParaRPr lang="es-ES" sz="1600" dirty="0"/>
        </a:p>
      </dgm:t>
    </dgm:pt>
    <dgm:pt modelId="{7C3C3CFE-86FC-428C-85E1-681AEC4543FC}" type="parTrans" cxnId="{B9404016-59C1-40AE-920F-7C3B01BD4174}">
      <dgm:prSet/>
      <dgm:spPr/>
      <dgm:t>
        <a:bodyPr/>
        <a:lstStyle/>
        <a:p>
          <a:endParaRPr lang="es-ES" sz="1600"/>
        </a:p>
      </dgm:t>
    </dgm:pt>
    <dgm:pt modelId="{048FE108-BC08-49AE-A448-A980DD927F54}" type="sibTrans" cxnId="{B9404016-59C1-40AE-920F-7C3B01BD4174}">
      <dgm:prSet/>
      <dgm:spPr/>
      <dgm:t>
        <a:bodyPr/>
        <a:lstStyle/>
        <a:p>
          <a:endParaRPr lang="es-ES" sz="1600"/>
        </a:p>
      </dgm:t>
    </dgm:pt>
    <dgm:pt modelId="{CAE8C300-B826-4D23-A1B7-938CE71DF9C9}">
      <dgm:prSet phldrT="[Texto]" custT="1"/>
      <dgm:spPr/>
      <dgm:t>
        <a:bodyPr/>
        <a:lstStyle/>
        <a:p>
          <a:r>
            <a:rPr lang="es-ES" sz="1600" dirty="0" smtClean="0"/>
            <a:t>Financiero</a:t>
          </a:r>
          <a:endParaRPr lang="es-ES" sz="1600" dirty="0"/>
        </a:p>
      </dgm:t>
    </dgm:pt>
    <dgm:pt modelId="{12A76052-7F3D-42DA-9386-D1DC4940C878}" type="parTrans" cxnId="{2CC1A25C-BBB7-4477-BDA9-C986545C1D5C}">
      <dgm:prSet/>
      <dgm:spPr/>
      <dgm:t>
        <a:bodyPr/>
        <a:lstStyle/>
        <a:p>
          <a:endParaRPr lang="es-ES" sz="1600"/>
        </a:p>
      </dgm:t>
    </dgm:pt>
    <dgm:pt modelId="{74DD30B3-B602-4F52-BFE5-96A4B9C55779}" type="sibTrans" cxnId="{2CC1A25C-BBB7-4477-BDA9-C986545C1D5C}">
      <dgm:prSet/>
      <dgm:spPr/>
      <dgm:t>
        <a:bodyPr/>
        <a:lstStyle/>
        <a:p>
          <a:endParaRPr lang="es-ES" sz="1600"/>
        </a:p>
      </dgm:t>
    </dgm:pt>
    <dgm:pt modelId="{C43E882A-EBF8-4D81-83E7-F5DE00068062}">
      <dgm:prSet phldrT="[Texto]" custT="1"/>
      <dgm:spPr/>
      <dgm:t>
        <a:bodyPr/>
        <a:lstStyle/>
        <a:p>
          <a:r>
            <a:rPr lang="es-ES" sz="1600" dirty="0" smtClean="0"/>
            <a:t>R.R.H.H</a:t>
          </a:r>
          <a:endParaRPr lang="es-ES" sz="1600" dirty="0"/>
        </a:p>
      </dgm:t>
    </dgm:pt>
    <dgm:pt modelId="{20165FB2-4820-4BB4-BB9D-F8346C7EAB43}" type="parTrans" cxnId="{D16FEEB5-7CDE-4F69-8933-01786E1EF360}">
      <dgm:prSet/>
      <dgm:spPr/>
      <dgm:t>
        <a:bodyPr/>
        <a:lstStyle/>
        <a:p>
          <a:endParaRPr lang="es-ES" sz="1600"/>
        </a:p>
      </dgm:t>
    </dgm:pt>
    <dgm:pt modelId="{1B4146DD-2261-4F85-AB2B-29661DEA2CD8}" type="sibTrans" cxnId="{D16FEEB5-7CDE-4F69-8933-01786E1EF360}">
      <dgm:prSet/>
      <dgm:spPr/>
      <dgm:t>
        <a:bodyPr/>
        <a:lstStyle/>
        <a:p>
          <a:endParaRPr lang="es-ES" sz="1600"/>
        </a:p>
      </dgm:t>
    </dgm:pt>
    <dgm:pt modelId="{AA1594DF-888B-4AFF-B830-DD6A56E7273D}">
      <dgm:prSet phldrT="[Texto]" custT="1"/>
      <dgm:spPr/>
      <dgm:t>
        <a:bodyPr/>
        <a:lstStyle/>
        <a:p>
          <a:r>
            <a:rPr lang="es-ES" sz="1600" dirty="0" smtClean="0"/>
            <a:t>Marketing</a:t>
          </a:r>
          <a:endParaRPr lang="es-ES" sz="1600" dirty="0"/>
        </a:p>
      </dgm:t>
    </dgm:pt>
    <dgm:pt modelId="{BD2DB4A7-41F3-425E-88CF-F9A5D3F07233}" type="parTrans" cxnId="{A82B02F5-2F2A-498F-848F-9F066970244D}">
      <dgm:prSet/>
      <dgm:spPr/>
      <dgm:t>
        <a:bodyPr/>
        <a:lstStyle/>
        <a:p>
          <a:endParaRPr lang="es-ES" sz="1600"/>
        </a:p>
      </dgm:t>
    </dgm:pt>
    <dgm:pt modelId="{96F556CB-A4BC-4FC0-A2A6-8F02D8F0A3AF}" type="sibTrans" cxnId="{A82B02F5-2F2A-498F-848F-9F066970244D}">
      <dgm:prSet/>
      <dgm:spPr/>
      <dgm:t>
        <a:bodyPr/>
        <a:lstStyle/>
        <a:p>
          <a:endParaRPr lang="es-ES" sz="1600"/>
        </a:p>
      </dgm:t>
    </dgm:pt>
    <dgm:pt modelId="{82204BB7-B1FB-4D3F-ADA5-DAE7DBEF442C}" type="pres">
      <dgm:prSet presAssocID="{7DF2236A-53E7-458C-8D3C-8E4CFE648A15}" presName="hierChild1" presStyleCnt="0">
        <dgm:presLayoutVars>
          <dgm:chPref val="1"/>
          <dgm:dir/>
          <dgm:animOne val="branch"/>
          <dgm:animLvl val="lvl"/>
          <dgm:resizeHandles/>
        </dgm:presLayoutVars>
      </dgm:prSet>
      <dgm:spPr/>
      <dgm:t>
        <a:bodyPr/>
        <a:lstStyle/>
        <a:p>
          <a:endParaRPr lang="es-ES"/>
        </a:p>
      </dgm:t>
    </dgm:pt>
    <dgm:pt modelId="{9B496A5B-9FB4-4D84-A8C2-FB5FA5BF840F}" type="pres">
      <dgm:prSet presAssocID="{EE86215C-1A56-47F1-9037-1999E55B06B8}" presName="hierRoot1" presStyleCnt="0"/>
      <dgm:spPr/>
      <dgm:t>
        <a:bodyPr/>
        <a:lstStyle/>
        <a:p>
          <a:endParaRPr lang="es-ES"/>
        </a:p>
      </dgm:t>
    </dgm:pt>
    <dgm:pt modelId="{0A9935BC-962A-4593-A2FE-25A18950038F}" type="pres">
      <dgm:prSet presAssocID="{EE86215C-1A56-47F1-9037-1999E55B06B8}" presName="composite" presStyleCnt="0"/>
      <dgm:spPr/>
      <dgm:t>
        <a:bodyPr/>
        <a:lstStyle/>
        <a:p>
          <a:endParaRPr lang="es-ES"/>
        </a:p>
      </dgm:t>
    </dgm:pt>
    <dgm:pt modelId="{E90D6AB0-1575-4567-B42B-C08D40327C58}" type="pres">
      <dgm:prSet presAssocID="{EE86215C-1A56-47F1-9037-1999E55B06B8}" presName="background" presStyleLbl="node0" presStyleIdx="0" presStyleCnt="1"/>
      <dgm:spPr/>
      <dgm:t>
        <a:bodyPr/>
        <a:lstStyle/>
        <a:p>
          <a:endParaRPr lang="es-ES"/>
        </a:p>
      </dgm:t>
    </dgm:pt>
    <dgm:pt modelId="{6CC11AED-F7C7-4D22-AACE-D6369EEBBC62}" type="pres">
      <dgm:prSet presAssocID="{EE86215C-1A56-47F1-9037-1999E55B06B8}" presName="text" presStyleLbl="fgAcc0" presStyleIdx="0" presStyleCnt="1">
        <dgm:presLayoutVars>
          <dgm:chPref val="3"/>
        </dgm:presLayoutVars>
      </dgm:prSet>
      <dgm:spPr/>
      <dgm:t>
        <a:bodyPr/>
        <a:lstStyle/>
        <a:p>
          <a:endParaRPr lang="es-ES"/>
        </a:p>
      </dgm:t>
    </dgm:pt>
    <dgm:pt modelId="{B1167D47-F758-46A1-B3E5-073E07DF2172}" type="pres">
      <dgm:prSet presAssocID="{EE86215C-1A56-47F1-9037-1999E55B06B8}" presName="hierChild2" presStyleCnt="0"/>
      <dgm:spPr/>
      <dgm:t>
        <a:bodyPr/>
        <a:lstStyle/>
        <a:p>
          <a:endParaRPr lang="es-ES"/>
        </a:p>
      </dgm:t>
    </dgm:pt>
    <dgm:pt modelId="{04D583D0-EE18-419D-B945-56662F39CA3D}" type="pres">
      <dgm:prSet presAssocID="{7C3C3CFE-86FC-428C-85E1-681AEC4543FC}" presName="Name10" presStyleLbl="parChTrans1D2" presStyleIdx="0" presStyleCnt="4"/>
      <dgm:spPr/>
      <dgm:t>
        <a:bodyPr/>
        <a:lstStyle/>
        <a:p>
          <a:endParaRPr lang="es-ES"/>
        </a:p>
      </dgm:t>
    </dgm:pt>
    <dgm:pt modelId="{A98B8193-2846-49E4-9605-F7EDC63EB9E8}" type="pres">
      <dgm:prSet presAssocID="{37E331AE-1EB8-4B12-B544-761E28094E4C}" presName="hierRoot2" presStyleCnt="0"/>
      <dgm:spPr/>
      <dgm:t>
        <a:bodyPr/>
        <a:lstStyle/>
        <a:p>
          <a:endParaRPr lang="es-ES"/>
        </a:p>
      </dgm:t>
    </dgm:pt>
    <dgm:pt modelId="{58E7CC7C-0D84-4F62-A655-2A519CB21C1D}" type="pres">
      <dgm:prSet presAssocID="{37E331AE-1EB8-4B12-B544-761E28094E4C}" presName="composite2" presStyleCnt="0"/>
      <dgm:spPr/>
      <dgm:t>
        <a:bodyPr/>
        <a:lstStyle/>
        <a:p>
          <a:endParaRPr lang="es-ES"/>
        </a:p>
      </dgm:t>
    </dgm:pt>
    <dgm:pt modelId="{DEAB1215-EC0A-4613-899D-DEEE80DB48D2}" type="pres">
      <dgm:prSet presAssocID="{37E331AE-1EB8-4B12-B544-761E28094E4C}" presName="background2" presStyleLbl="node2" presStyleIdx="0" presStyleCnt="4"/>
      <dgm:spPr/>
      <dgm:t>
        <a:bodyPr/>
        <a:lstStyle/>
        <a:p>
          <a:endParaRPr lang="es-ES"/>
        </a:p>
      </dgm:t>
    </dgm:pt>
    <dgm:pt modelId="{42185B16-58CD-4C2B-BA0F-53383AE191DF}" type="pres">
      <dgm:prSet presAssocID="{37E331AE-1EB8-4B12-B544-761E28094E4C}" presName="text2" presStyleLbl="fgAcc2" presStyleIdx="0" presStyleCnt="4" custScaleX="200049" custLinFactNeighborX="-34306">
        <dgm:presLayoutVars>
          <dgm:chPref val="3"/>
        </dgm:presLayoutVars>
      </dgm:prSet>
      <dgm:spPr/>
      <dgm:t>
        <a:bodyPr/>
        <a:lstStyle/>
        <a:p>
          <a:endParaRPr lang="es-ES"/>
        </a:p>
      </dgm:t>
    </dgm:pt>
    <dgm:pt modelId="{AE5F14A6-1327-46DB-A85F-729B4A9ADEC7}" type="pres">
      <dgm:prSet presAssocID="{37E331AE-1EB8-4B12-B544-761E28094E4C}" presName="hierChild3" presStyleCnt="0"/>
      <dgm:spPr/>
      <dgm:t>
        <a:bodyPr/>
        <a:lstStyle/>
        <a:p>
          <a:endParaRPr lang="es-ES"/>
        </a:p>
      </dgm:t>
    </dgm:pt>
    <dgm:pt modelId="{45EBBA4F-125D-4C21-BD4D-2A007595F9E4}" type="pres">
      <dgm:prSet presAssocID="{12A76052-7F3D-42DA-9386-D1DC4940C878}" presName="Name10" presStyleLbl="parChTrans1D2" presStyleIdx="1" presStyleCnt="4"/>
      <dgm:spPr/>
      <dgm:t>
        <a:bodyPr/>
        <a:lstStyle/>
        <a:p>
          <a:endParaRPr lang="es-ES"/>
        </a:p>
      </dgm:t>
    </dgm:pt>
    <dgm:pt modelId="{8C34D288-7821-4357-8109-A2B1025DF77D}" type="pres">
      <dgm:prSet presAssocID="{CAE8C300-B826-4D23-A1B7-938CE71DF9C9}" presName="hierRoot2" presStyleCnt="0"/>
      <dgm:spPr/>
      <dgm:t>
        <a:bodyPr/>
        <a:lstStyle/>
        <a:p>
          <a:endParaRPr lang="es-ES"/>
        </a:p>
      </dgm:t>
    </dgm:pt>
    <dgm:pt modelId="{A22F3F80-20A8-4A47-A302-47A0757931FE}" type="pres">
      <dgm:prSet presAssocID="{CAE8C300-B826-4D23-A1B7-938CE71DF9C9}" presName="composite2" presStyleCnt="0"/>
      <dgm:spPr/>
      <dgm:t>
        <a:bodyPr/>
        <a:lstStyle/>
        <a:p>
          <a:endParaRPr lang="es-ES"/>
        </a:p>
      </dgm:t>
    </dgm:pt>
    <dgm:pt modelId="{DB70B262-0E33-4019-8EDD-BF9E6463D482}" type="pres">
      <dgm:prSet presAssocID="{CAE8C300-B826-4D23-A1B7-938CE71DF9C9}" presName="background2" presStyleLbl="node2" presStyleIdx="1" presStyleCnt="4"/>
      <dgm:spPr/>
      <dgm:t>
        <a:bodyPr/>
        <a:lstStyle/>
        <a:p>
          <a:endParaRPr lang="es-ES"/>
        </a:p>
      </dgm:t>
    </dgm:pt>
    <dgm:pt modelId="{7AB583BD-CCF2-4EE5-ABE9-6AF257E02AEF}" type="pres">
      <dgm:prSet presAssocID="{CAE8C300-B826-4D23-A1B7-938CE71DF9C9}" presName="text2" presStyleLbl="fgAcc2" presStyleIdx="1" presStyleCnt="4" custScaleX="147196" custLinFactNeighborX="-6485">
        <dgm:presLayoutVars>
          <dgm:chPref val="3"/>
        </dgm:presLayoutVars>
      </dgm:prSet>
      <dgm:spPr/>
      <dgm:t>
        <a:bodyPr/>
        <a:lstStyle/>
        <a:p>
          <a:endParaRPr lang="es-ES"/>
        </a:p>
      </dgm:t>
    </dgm:pt>
    <dgm:pt modelId="{87666F9D-2392-4691-A6E6-EAAD562EC520}" type="pres">
      <dgm:prSet presAssocID="{CAE8C300-B826-4D23-A1B7-938CE71DF9C9}" presName="hierChild3" presStyleCnt="0"/>
      <dgm:spPr/>
      <dgm:t>
        <a:bodyPr/>
        <a:lstStyle/>
        <a:p>
          <a:endParaRPr lang="es-ES"/>
        </a:p>
      </dgm:t>
    </dgm:pt>
    <dgm:pt modelId="{F02F2663-A8A9-45C6-BCE1-4E4A76895D9D}" type="pres">
      <dgm:prSet presAssocID="{20165FB2-4820-4BB4-BB9D-F8346C7EAB43}" presName="Name10" presStyleLbl="parChTrans1D2" presStyleIdx="2" presStyleCnt="4"/>
      <dgm:spPr/>
      <dgm:t>
        <a:bodyPr/>
        <a:lstStyle/>
        <a:p>
          <a:endParaRPr lang="es-ES"/>
        </a:p>
      </dgm:t>
    </dgm:pt>
    <dgm:pt modelId="{0A28C138-6265-435E-BDD9-F3F148A5A6FD}" type="pres">
      <dgm:prSet presAssocID="{C43E882A-EBF8-4D81-83E7-F5DE00068062}" presName="hierRoot2" presStyleCnt="0"/>
      <dgm:spPr/>
      <dgm:t>
        <a:bodyPr/>
        <a:lstStyle/>
        <a:p>
          <a:endParaRPr lang="es-ES"/>
        </a:p>
      </dgm:t>
    </dgm:pt>
    <dgm:pt modelId="{D0F05F24-4363-4E8D-BD7C-C3BA01CD8EB1}" type="pres">
      <dgm:prSet presAssocID="{C43E882A-EBF8-4D81-83E7-F5DE00068062}" presName="composite2" presStyleCnt="0"/>
      <dgm:spPr/>
      <dgm:t>
        <a:bodyPr/>
        <a:lstStyle/>
        <a:p>
          <a:endParaRPr lang="es-ES"/>
        </a:p>
      </dgm:t>
    </dgm:pt>
    <dgm:pt modelId="{E6AF3F8D-B3E5-424A-82E8-862619341050}" type="pres">
      <dgm:prSet presAssocID="{C43E882A-EBF8-4D81-83E7-F5DE00068062}" presName="background2" presStyleLbl="node2" presStyleIdx="2" presStyleCnt="4"/>
      <dgm:spPr/>
      <dgm:t>
        <a:bodyPr/>
        <a:lstStyle/>
        <a:p>
          <a:endParaRPr lang="es-ES"/>
        </a:p>
      </dgm:t>
    </dgm:pt>
    <dgm:pt modelId="{A70C3CA9-618F-4257-9D90-296E37CFAEB5}" type="pres">
      <dgm:prSet presAssocID="{C43E882A-EBF8-4D81-83E7-F5DE00068062}" presName="text2" presStyleLbl="fgAcc2" presStyleIdx="2" presStyleCnt="4" custScaleX="141675" custLinFactNeighborX="10205">
        <dgm:presLayoutVars>
          <dgm:chPref val="3"/>
        </dgm:presLayoutVars>
      </dgm:prSet>
      <dgm:spPr/>
      <dgm:t>
        <a:bodyPr/>
        <a:lstStyle/>
        <a:p>
          <a:endParaRPr lang="es-ES"/>
        </a:p>
      </dgm:t>
    </dgm:pt>
    <dgm:pt modelId="{2CCA4B38-5B05-48A2-B087-8255A279148F}" type="pres">
      <dgm:prSet presAssocID="{C43E882A-EBF8-4D81-83E7-F5DE00068062}" presName="hierChild3" presStyleCnt="0"/>
      <dgm:spPr/>
      <dgm:t>
        <a:bodyPr/>
        <a:lstStyle/>
        <a:p>
          <a:endParaRPr lang="es-ES"/>
        </a:p>
      </dgm:t>
    </dgm:pt>
    <dgm:pt modelId="{73BD328B-201C-4A13-9D73-C9A6D5928A99}" type="pres">
      <dgm:prSet presAssocID="{BD2DB4A7-41F3-425E-88CF-F9A5D3F07233}" presName="Name10" presStyleLbl="parChTrans1D2" presStyleIdx="3" presStyleCnt="4"/>
      <dgm:spPr/>
      <dgm:t>
        <a:bodyPr/>
        <a:lstStyle/>
        <a:p>
          <a:endParaRPr lang="es-ES"/>
        </a:p>
      </dgm:t>
    </dgm:pt>
    <dgm:pt modelId="{C6C1AD19-B513-4DB5-84C6-0E7B03D63556}" type="pres">
      <dgm:prSet presAssocID="{AA1594DF-888B-4AFF-B830-DD6A56E7273D}" presName="hierRoot2" presStyleCnt="0"/>
      <dgm:spPr/>
      <dgm:t>
        <a:bodyPr/>
        <a:lstStyle/>
        <a:p>
          <a:endParaRPr lang="es-ES"/>
        </a:p>
      </dgm:t>
    </dgm:pt>
    <dgm:pt modelId="{0EC641B9-DEA5-49F3-A34F-BAD28BEDA713}" type="pres">
      <dgm:prSet presAssocID="{AA1594DF-888B-4AFF-B830-DD6A56E7273D}" presName="composite2" presStyleCnt="0"/>
      <dgm:spPr/>
      <dgm:t>
        <a:bodyPr/>
        <a:lstStyle/>
        <a:p>
          <a:endParaRPr lang="es-ES"/>
        </a:p>
      </dgm:t>
    </dgm:pt>
    <dgm:pt modelId="{C66A6C17-47E4-47FC-AA71-8514634C5F7F}" type="pres">
      <dgm:prSet presAssocID="{AA1594DF-888B-4AFF-B830-DD6A56E7273D}" presName="background2" presStyleLbl="node2" presStyleIdx="3" presStyleCnt="4"/>
      <dgm:spPr/>
      <dgm:t>
        <a:bodyPr/>
        <a:lstStyle/>
        <a:p>
          <a:endParaRPr lang="es-ES"/>
        </a:p>
      </dgm:t>
    </dgm:pt>
    <dgm:pt modelId="{9DB9A5E1-6AF7-4E72-8756-864A775BD6AB}" type="pres">
      <dgm:prSet presAssocID="{AA1594DF-888B-4AFF-B830-DD6A56E7273D}" presName="text2" presStyleLbl="fgAcc2" presStyleIdx="3" presStyleCnt="4" custScaleX="150933" custLinFactNeighborX="36157">
        <dgm:presLayoutVars>
          <dgm:chPref val="3"/>
        </dgm:presLayoutVars>
      </dgm:prSet>
      <dgm:spPr/>
      <dgm:t>
        <a:bodyPr/>
        <a:lstStyle/>
        <a:p>
          <a:endParaRPr lang="es-ES"/>
        </a:p>
      </dgm:t>
    </dgm:pt>
    <dgm:pt modelId="{CE717666-B115-4018-B678-10D88534FEA0}" type="pres">
      <dgm:prSet presAssocID="{AA1594DF-888B-4AFF-B830-DD6A56E7273D}" presName="hierChild3" presStyleCnt="0"/>
      <dgm:spPr/>
      <dgm:t>
        <a:bodyPr/>
        <a:lstStyle/>
        <a:p>
          <a:endParaRPr lang="es-ES"/>
        </a:p>
      </dgm:t>
    </dgm:pt>
  </dgm:ptLst>
  <dgm:cxnLst>
    <dgm:cxn modelId="{2F725817-138E-4B5D-BBC3-501F9E589C1C}" type="presOf" srcId="{7C3C3CFE-86FC-428C-85E1-681AEC4543FC}" destId="{04D583D0-EE18-419D-B945-56662F39CA3D}" srcOrd="0" destOrd="0" presId="urn:microsoft.com/office/officeart/2005/8/layout/hierarchy1"/>
    <dgm:cxn modelId="{8712FB6E-38AA-446F-B75F-0996BC1B6FDA}" type="presOf" srcId="{BD2DB4A7-41F3-425E-88CF-F9A5D3F07233}" destId="{73BD328B-201C-4A13-9D73-C9A6D5928A99}" srcOrd="0" destOrd="0" presId="urn:microsoft.com/office/officeart/2005/8/layout/hierarchy1"/>
    <dgm:cxn modelId="{A949BA90-5E95-4CC6-AAE5-919270CA635A}" type="presOf" srcId="{12A76052-7F3D-42DA-9386-D1DC4940C878}" destId="{45EBBA4F-125D-4C21-BD4D-2A007595F9E4}" srcOrd="0" destOrd="0" presId="urn:microsoft.com/office/officeart/2005/8/layout/hierarchy1"/>
    <dgm:cxn modelId="{4C9A3650-D9B9-4E2F-82BD-8654B9CA5A6D}" srcId="{7DF2236A-53E7-458C-8D3C-8E4CFE648A15}" destId="{EE86215C-1A56-47F1-9037-1999E55B06B8}" srcOrd="0" destOrd="0" parTransId="{876CDE68-06FF-40C5-A1CE-110DD7C1FF2D}" sibTransId="{E72C4863-891D-49F6-8A9D-A3BA846C4FAA}"/>
    <dgm:cxn modelId="{2CC1A25C-BBB7-4477-BDA9-C986545C1D5C}" srcId="{EE86215C-1A56-47F1-9037-1999E55B06B8}" destId="{CAE8C300-B826-4D23-A1B7-938CE71DF9C9}" srcOrd="1" destOrd="0" parTransId="{12A76052-7F3D-42DA-9386-D1DC4940C878}" sibTransId="{74DD30B3-B602-4F52-BFE5-96A4B9C55779}"/>
    <dgm:cxn modelId="{A82B02F5-2F2A-498F-848F-9F066970244D}" srcId="{EE86215C-1A56-47F1-9037-1999E55B06B8}" destId="{AA1594DF-888B-4AFF-B830-DD6A56E7273D}" srcOrd="3" destOrd="0" parTransId="{BD2DB4A7-41F3-425E-88CF-F9A5D3F07233}" sibTransId="{96F556CB-A4BC-4FC0-A2A6-8F02D8F0A3AF}"/>
    <dgm:cxn modelId="{B9404016-59C1-40AE-920F-7C3B01BD4174}" srcId="{EE86215C-1A56-47F1-9037-1999E55B06B8}" destId="{37E331AE-1EB8-4B12-B544-761E28094E4C}" srcOrd="0" destOrd="0" parTransId="{7C3C3CFE-86FC-428C-85E1-681AEC4543FC}" sibTransId="{048FE108-BC08-49AE-A448-A980DD927F54}"/>
    <dgm:cxn modelId="{4487261F-6B61-4362-89A8-371EB56B7FAF}" type="presOf" srcId="{20165FB2-4820-4BB4-BB9D-F8346C7EAB43}" destId="{F02F2663-A8A9-45C6-BCE1-4E4A76895D9D}" srcOrd="0" destOrd="0" presId="urn:microsoft.com/office/officeart/2005/8/layout/hierarchy1"/>
    <dgm:cxn modelId="{54F18642-FBE4-4D41-A483-8C7B495AFD5C}" type="presOf" srcId="{EE86215C-1A56-47F1-9037-1999E55B06B8}" destId="{6CC11AED-F7C7-4D22-AACE-D6369EEBBC62}" srcOrd="0" destOrd="0" presId="urn:microsoft.com/office/officeart/2005/8/layout/hierarchy1"/>
    <dgm:cxn modelId="{47D0A31C-F9FF-40AF-A46C-F18CF735C976}" type="presOf" srcId="{7DF2236A-53E7-458C-8D3C-8E4CFE648A15}" destId="{82204BB7-B1FB-4D3F-ADA5-DAE7DBEF442C}" srcOrd="0" destOrd="0" presId="urn:microsoft.com/office/officeart/2005/8/layout/hierarchy1"/>
    <dgm:cxn modelId="{75A0F649-A911-40E0-B429-C736E81E10F4}" type="presOf" srcId="{37E331AE-1EB8-4B12-B544-761E28094E4C}" destId="{42185B16-58CD-4C2B-BA0F-53383AE191DF}" srcOrd="0" destOrd="0" presId="urn:microsoft.com/office/officeart/2005/8/layout/hierarchy1"/>
    <dgm:cxn modelId="{D16FEEB5-7CDE-4F69-8933-01786E1EF360}" srcId="{EE86215C-1A56-47F1-9037-1999E55B06B8}" destId="{C43E882A-EBF8-4D81-83E7-F5DE00068062}" srcOrd="2" destOrd="0" parTransId="{20165FB2-4820-4BB4-BB9D-F8346C7EAB43}" sibTransId="{1B4146DD-2261-4F85-AB2B-29661DEA2CD8}"/>
    <dgm:cxn modelId="{F3A8EE92-379D-49CD-9969-E978929C25C4}" type="presOf" srcId="{AA1594DF-888B-4AFF-B830-DD6A56E7273D}" destId="{9DB9A5E1-6AF7-4E72-8756-864A775BD6AB}" srcOrd="0" destOrd="0" presId="urn:microsoft.com/office/officeart/2005/8/layout/hierarchy1"/>
    <dgm:cxn modelId="{161BC19A-8260-4484-AD1F-0F503E639803}" type="presOf" srcId="{C43E882A-EBF8-4D81-83E7-F5DE00068062}" destId="{A70C3CA9-618F-4257-9D90-296E37CFAEB5}" srcOrd="0" destOrd="0" presId="urn:microsoft.com/office/officeart/2005/8/layout/hierarchy1"/>
    <dgm:cxn modelId="{C7893C8A-92C3-4EF6-8BA7-75D4B2AB6F6A}" type="presOf" srcId="{CAE8C300-B826-4D23-A1B7-938CE71DF9C9}" destId="{7AB583BD-CCF2-4EE5-ABE9-6AF257E02AEF}" srcOrd="0" destOrd="0" presId="urn:microsoft.com/office/officeart/2005/8/layout/hierarchy1"/>
    <dgm:cxn modelId="{EE5F14C8-9A81-4B4A-B376-9C59E231D992}" type="presParOf" srcId="{82204BB7-B1FB-4D3F-ADA5-DAE7DBEF442C}" destId="{9B496A5B-9FB4-4D84-A8C2-FB5FA5BF840F}" srcOrd="0" destOrd="0" presId="urn:microsoft.com/office/officeart/2005/8/layout/hierarchy1"/>
    <dgm:cxn modelId="{501C2B0C-AD2F-4B10-AA64-F6313EEC7659}" type="presParOf" srcId="{9B496A5B-9FB4-4D84-A8C2-FB5FA5BF840F}" destId="{0A9935BC-962A-4593-A2FE-25A18950038F}" srcOrd="0" destOrd="0" presId="urn:microsoft.com/office/officeart/2005/8/layout/hierarchy1"/>
    <dgm:cxn modelId="{D54BE6F9-795B-4C21-8DFA-833267229005}" type="presParOf" srcId="{0A9935BC-962A-4593-A2FE-25A18950038F}" destId="{E90D6AB0-1575-4567-B42B-C08D40327C58}" srcOrd="0" destOrd="0" presId="urn:microsoft.com/office/officeart/2005/8/layout/hierarchy1"/>
    <dgm:cxn modelId="{599E3A47-222A-4AD9-8600-70A14C2D21E2}" type="presParOf" srcId="{0A9935BC-962A-4593-A2FE-25A18950038F}" destId="{6CC11AED-F7C7-4D22-AACE-D6369EEBBC62}" srcOrd="1" destOrd="0" presId="urn:microsoft.com/office/officeart/2005/8/layout/hierarchy1"/>
    <dgm:cxn modelId="{B1523291-D294-4A58-BAF8-12B5902B4957}" type="presParOf" srcId="{9B496A5B-9FB4-4D84-A8C2-FB5FA5BF840F}" destId="{B1167D47-F758-46A1-B3E5-073E07DF2172}" srcOrd="1" destOrd="0" presId="urn:microsoft.com/office/officeart/2005/8/layout/hierarchy1"/>
    <dgm:cxn modelId="{D2CC1D14-E3A4-4AAC-9F14-A1910F49DAD0}" type="presParOf" srcId="{B1167D47-F758-46A1-B3E5-073E07DF2172}" destId="{04D583D0-EE18-419D-B945-56662F39CA3D}" srcOrd="0" destOrd="0" presId="urn:microsoft.com/office/officeart/2005/8/layout/hierarchy1"/>
    <dgm:cxn modelId="{A9131E41-F78F-4A83-BF45-2F800275A3A7}" type="presParOf" srcId="{B1167D47-F758-46A1-B3E5-073E07DF2172}" destId="{A98B8193-2846-49E4-9605-F7EDC63EB9E8}" srcOrd="1" destOrd="0" presId="urn:microsoft.com/office/officeart/2005/8/layout/hierarchy1"/>
    <dgm:cxn modelId="{FD91A8C1-5A37-4930-8626-8F6A19D510AF}" type="presParOf" srcId="{A98B8193-2846-49E4-9605-F7EDC63EB9E8}" destId="{58E7CC7C-0D84-4F62-A655-2A519CB21C1D}" srcOrd="0" destOrd="0" presId="urn:microsoft.com/office/officeart/2005/8/layout/hierarchy1"/>
    <dgm:cxn modelId="{1BA213C7-5093-4795-8D03-E5D03C309D0C}" type="presParOf" srcId="{58E7CC7C-0D84-4F62-A655-2A519CB21C1D}" destId="{DEAB1215-EC0A-4613-899D-DEEE80DB48D2}" srcOrd="0" destOrd="0" presId="urn:microsoft.com/office/officeart/2005/8/layout/hierarchy1"/>
    <dgm:cxn modelId="{4D64DFB9-E808-4DAC-AEB7-08ED33CEDE52}" type="presParOf" srcId="{58E7CC7C-0D84-4F62-A655-2A519CB21C1D}" destId="{42185B16-58CD-4C2B-BA0F-53383AE191DF}" srcOrd="1" destOrd="0" presId="urn:microsoft.com/office/officeart/2005/8/layout/hierarchy1"/>
    <dgm:cxn modelId="{DDD38BEB-64A2-4DD5-A20F-67858EDE560F}" type="presParOf" srcId="{A98B8193-2846-49E4-9605-F7EDC63EB9E8}" destId="{AE5F14A6-1327-46DB-A85F-729B4A9ADEC7}" srcOrd="1" destOrd="0" presId="urn:microsoft.com/office/officeart/2005/8/layout/hierarchy1"/>
    <dgm:cxn modelId="{AADD17D8-1159-4F8C-B313-C348185351D5}" type="presParOf" srcId="{B1167D47-F758-46A1-B3E5-073E07DF2172}" destId="{45EBBA4F-125D-4C21-BD4D-2A007595F9E4}" srcOrd="2" destOrd="0" presId="urn:microsoft.com/office/officeart/2005/8/layout/hierarchy1"/>
    <dgm:cxn modelId="{BD8EA977-6F59-46C4-BC23-04D0F0D40CA7}" type="presParOf" srcId="{B1167D47-F758-46A1-B3E5-073E07DF2172}" destId="{8C34D288-7821-4357-8109-A2B1025DF77D}" srcOrd="3" destOrd="0" presId="urn:microsoft.com/office/officeart/2005/8/layout/hierarchy1"/>
    <dgm:cxn modelId="{936DD454-F0D0-4302-BABB-B337E9E4E999}" type="presParOf" srcId="{8C34D288-7821-4357-8109-A2B1025DF77D}" destId="{A22F3F80-20A8-4A47-A302-47A0757931FE}" srcOrd="0" destOrd="0" presId="urn:microsoft.com/office/officeart/2005/8/layout/hierarchy1"/>
    <dgm:cxn modelId="{DED6D0D0-D520-40F9-BED9-770183F6D3C8}" type="presParOf" srcId="{A22F3F80-20A8-4A47-A302-47A0757931FE}" destId="{DB70B262-0E33-4019-8EDD-BF9E6463D482}" srcOrd="0" destOrd="0" presId="urn:microsoft.com/office/officeart/2005/8/layout/hierarchy1"/>
    <dgm:cxn modelId="{FB57F71C-1DC9-4272-AB3C-12ABE2B190A2}" type="presParOf" srcId="{A22F3F80-20A8-4A47-A302-47A0757931FE}" destId="{7AB583BD-CCF2-4EE5-ABE9-6AF257E02AEF}" srcOrd="1" destOrd="0" presId="urn:microsoft.com/office/officeart/2005/8/layout/hierarchy1"/>
    <dgm:cxn modelId="{07D2C9E0-388F-4F5C-964A-06F100A3E92E}" type="presParOf" srcId="{8C34D288-7821-4357-8109-A2B1025DF77D}" destId="{87666F9D-2392-4691-A6E6-EAAD562EC520}" srcOrd="1" destOrd="0" presId="urn:microsoft.com/office/officeart/2005/8/layout/hierarchy1"/>
    <dgm:cxn modelId="{4C22E39A-C8AD-4D09-B44C-930DAE4874FA}" type="presParOf" srcId="{B1167D47-F758-46A1-B3E5-073E07DF2172}" destId="{F02F2663-A8A9-45C6-BCE1-4E4A76895D9D}" srcOrd="4" destOrd="0" presId="urn:microsoft.com/office/officeart/2005/8/layout/hierarchy1"/>
    <dgm:cxn modelId="{9C38B532-E94C-4D11-9CC3-9F469BDC8587}" type="presParOf" srcId="{B1167D47-F758-46A1-B3E5-073E07DF2172}" destId="{0A28C138-6265-435E-BDD9-F3F148A5A6FD}" srcOrd="5" destOrd="0" presId="urn:microsoft.com/office/officeart/2005/8/layout/hierarchy1"/>
    <dgm:cxn modelId="{41520D41-27CB-4493-8A45-7A9E87697EDD}" type="presParOf" srcId="{0A28C138-6265-435E-BDD9-F3F148A5A6FD}" destId="{D0F05F24-4363-4E8D-BD7C-C3BA01CD8EB1}" srcOrd="0" destOrd="0" presId="urn:microsoft.com/office/officeart/2005/8/layout/hierarchy1"/>
    <dgm:cxn modelId="{5C85F4E7-C20C-4833-8F46-EFCBA5A5352C}" type="presParOf" srcId="{D0F05F24-4363-4E8D-BD7C-C3BA01CD8EB1}" destId="{E6AF3F8D-B3E5-424A-82E8-862619341050}" srcOrd="0" destOrd="0" presId="urn:microsoft.com/office/officeart/2005/8/layout/hierarchy1"/>
    <dgm:cxn modelId="{E3E93E7D-D385-42F3-81E3-B335748258C0}" type="presParOf" srcId="{D0F05F24-4363-4E8D-BD7C-C3BA01CD8EB1}" destId="{A70C3CA9-618F-4257-9D90-296E37CFAEB5}" srcOrd="1" destOrd="0" presId="urn:microsoft.com/office/officeart/2005/8/layout/hierarchy1"/>
    <dgm:cxn modelId="{43555914-A479-4B82-BE3B-36FC13D7FED5}" type="presParOf" srcId="{0A28C138-6265-435E-BDD9-F3F148A5A6FD}" destId="{2CCA4B38-5B05-48A2-B087-8255A279148F}" srcOrd="1" destOrd="0" presId="urn:microsoft.com/office/officeart/2005/8/layout/hierarchy1"/>
    <dgm:cxn modelId="{57A1C787-F4C9-4C42-ABB0-E7BB77A61F51}" type="presParOf" srcId="{B1167D47-F758-46A1-B3E5-073E07DF2172}" destId="{73BD328B-201C-4A13-9D73-C9A6D5928A99}" srcOrd="6" destOrd="0" presId="urn:microsoft.com/office/officeart/2005/8/layout/hierarchy1"/>
    <dgm:cxn modelId="{32568B94-3B26-4DC5-A0C9-851E6798E2C8}" type="presParOf" srcId="{B1167D47-F758-46A1-B3E5-073E07DF2172}" destId="{C6C1AD19-B513-4DB5-84C6-0E7B03D63556}" srcOrd="7" destOrd="0" presId="urn:microsoft.com/office/officeart/2005/8/layout/hierarchy1"/>
    <dgm:cxn modelId="{A4DED802-41A3-42B9-A942-EAE71CCD2372}" type="presParOf" srcId="{C6C1AD19-B513-4DB5-84C6-0E7B03D63556}" destId="{0EC641B9-DEA5-49F3-A34F-BAD28BEDA713}" srcOrd="0" destOrd="0" presId="urn:microsoft.com/office/officeart/2005/8/layout/hierarchy1"/>
    <dgm:cxn modelId="{8CE68CF7-8595-4DAD-B63D-C29EFAF0A51F}" type="presParOf" srcId="{0EC641B9-DEA5-49F3-A34F-BAD28BEDA713}" destId="{C66A6C17-47E4-47FC-AA71-8514634C5F7F}" srcOrd="0" destOrd="0" presId="urn:microsoft.com/office/officeart/2005/8/layout/hierarchy1"/>
    <dgm:cxn modelId="{0A42EF65-3901-4DB9-9458-7E832459F768}" type="presParOf" srcId="{0EC641B9-DEA5-49F3-A34F-BAD28BEDA713}" destId="{9DB9A5E1-6AF7-4E72-8756-864A775BD6AB}" srcOrd="1" destOrd="0" presId="urn:microsoft.com/office/officeart/2005/8/layout/hierarchy1"/>
    <dgm:cxn modelId="{2DEFF543-28B6-4F37-8996-16C2885C7527}" type="presParOf" srcId="{C6C1AD19-B513-4DB5-84C6-0E7B03D63556}" destId="{CE717666-B115-4018-B678-10D88534FEA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79A087-BDE7-4CB6-B139-4F52EDEC815E}"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s-ES"/>
        </a:p>
      </dgm:t>
    </dgm:pt>
    <dgm:pt modelId="{C8E449C5-A648-4B60-A4A6-7D440BB0DC70}">
      <dgm:prSet phldrT="[Texto]"/>
      <dgm:spPr/>
      <dgm:t>
        <a:bodyPr/>
        <a:lstStyle/>
        <a:p>
          <a:r>
            <a:rPr lang="es-ES" dirty="0"/>
            <a:t>GERENTE PROPIETARIA</a:t>
          </a:r>
        </a:p>
      </dgm:t>
    </dgm:pt>
    <dgm:pt modelId="{192CA8B5-D54F-4506-8FED-8E0FC2F88C5C}" type="parTrans" cxnId="{C74DDE92-2C00-4C29-8955-BB61C062D6E0}">
      <dgm:prSet/>
      <dgm:spPr/>
      <dgm:t>
        <a:bodyPr/>
        <a:lstStyle/>
        <a:p>
          <a:endParaRPr lang="es-ES"/>
        </a:p>
      </dgm:t>
    </dgm:pt>
    <dgm:pt modelId="{1A972D1D-19E0-4F93-B71A-C594F29F448B}" type="sibTrans" cxnId="{C74DDE92-2C00-4C29-8955-BB61C062D6E0}">
      <dgm:prSet/>
      <dgm:spPr/>
      <dgm:t>
        <a:bodyPr/>
        <a:lstStyle/>
        <a:p>
          <a:endParaRPr lang="es-ES"/>
        </a:p>
      </dgm:t>
    </dgm:pt>
    <dgm:pt modelId="{6B432B4E-34C9-4157-847D-F26F33B20138}" type="asst">
      <dgm:prSet phldrT="[Texto]"/>
      <dgm:spPr/>
      <dgm:t>
        <a:bodyPr/>
        <a:lstStyle/>
        <a:p>
          <a:r>
            <a:rPr lang="es-ES"/>
            <a:t>Secretaria</a:t>
          </a:r>
        </a:p>
      </dgm:t>
    </dgm:pt>
    <dgm:pt modelId="{ACAABE84-1D6D-42D7-83C8-35DE7F2B8BE7}" type="parTrans" cxnId="{6C3D4CAD-94CA-4A66-9031-1D452698D139}">
      <dgm:prSet/>
      <dgm:spPr/>
      <dgm:t>
        <a:bodyPr/>
        <a:lstStyle/>
        <a:p>
          <a:endParaRPr lang="es-ES"/>
        </a:p>
      </dgm:t>
    </dgm:pt>
    <dgm:pt modelId="{D8665048-CFBF-49CA-BE43-D8E01231CCC1}" type="sibTrans" cxnId="{6C3D4CAD-94CA-4A66-9031-1D452698D139}">
      <dgm:prSet/>
      <dgm:spPr/>
      <dgm:t>
        <a:bodyPr/>
        <a:lstStyle/>
        <a:p>
          <a:endParaRPr lang="es-ES"/>
        </a:p>
      </dgm:t>
    </dgm:pt>
    <dgm:pt modelId="{6424513B-E116-4D01-A04D-526616011A51}">
      <dgm:prSet phldrT="[Texto]"/>
      <dgm:spPr/>
      <dgm:t>
        <a:bodyPr/>
        <a:lstStyle/>
        <a:p>
          <a:r>
            <a:rPr lang="es-ES"/>
            <a:t>Departamento de producción</a:t>
          </a:r>
        </a:p>
      </dgm:t>
    </dgm:pt>
    <dgm:pt modelId="{2D8E3173-90B3-4253-9682-AE89EFE26EEB}" type="parTrans" cxnId="{1CD2476E-9B70-444A-95DE-BBF0BD7B78F3}">
      <dgm:prSet/>
      <dgm:spPr/>
      <dgm:t>
        <a:bodyPr/>
        <a:lstStyle/>
        <a:p>
          <a:endParaRPr lang="es-ES"/>
        </a:p>
      </dgm:t>
    </dgm:pt>
    <dgm:pt modelId="{DBDEB2BA-E51A-4457-A322-92D21E20F096}" type="sibTrans" cxnId="{1CD2476E-9B70-444A-95DE-BBF0BD7B78F3}">
      <dgm:prSet/>
      <dgm:spPr/>
      <dgm:t>
        <a:bodyPr/>
        <a:lstStyle/>
        <a:p>
          <a:endParaRPr lang="es-ES"/>
        </a:p>
      </dgm:t>
    </dgm:pt>
    <dgm:pt modelId="{7FA82F2F-58E4-4C31-842D-504DE0F41E91}">
      <dgm:prSet phldrT="[Texto]"/>
      <dgm:spPr/>
      <dgm:t>
        <a:bodyPr/>
        <a:lstStyle/>
        <a:p>
          <a:r>
            <a:rPr lang="es-ES"/>
            <a:t>Departamento de Comercialización</a:t>
          </a:r>
        </a:p>
      </dgm:t>
    </dgm:pt>
    <dgm:pt modelId="{33898682-0B61-4322-9E6A-E7E01C48EC8D}" type="parTrans" cxnId="{6E891B6A-C5FC-4683-B064-7BDA3907195F}">
      <dgm:prSet/>
      <dgm:spPr/>
      <dgm:t>
        <a:bodyPr/>
        <a:lstStyle/>
        <a:p>
          <a:endParaRPr lang="es-ES"/>
        </a:p>
      </dgm:t>
    </dgm:pt>
    <dgm:pt modelId="{D0B83639-7A95-41D7-98BD-D54FEFD5041D}" type="sibTrans" cxnId="{6E891B6A-C5FC-4683-B064-7BDA3907195F}">
      <dgm:prSet/>
      <dgm:spPr/>
      <dgm:t>
        <a:bodyPr/>
        <a:lstStyle/>
        <a:p>
          <a:endParaRPr lang="es-ES"/>
        </a:p>
      </dgm:t>
    </dgm:pt>
    <dgm:pt modelId="{0573CEBD-BF23-43B5-A2D8-38B77399D4E0}">
      <dgm:prSet phldrT="[Texto]"/>
      <dgm:spPr/>
      <dgm:t>
        <a:bodyPr/>
        <a:lstStyle/>
        <a:p>
          <a:r>
            <a:rPr lang="es-ES"/>
            <a:t>Departamento de Adminstración</a:t>
          </a:r>
        </a:p>
      </dgm:t>
    </dgm:pt>
    <dgm:pt modelId="{C00F4844-5B93-4165-91A6-C12D1712B891}" type="parTrans" cxnId="{87A88E95-7DEC-49FE-A760-2EDEF03FCD26}">
      <dgm:prSet/>
      <dgm:spPr/>
      <dgm:t>
        <a:bodyPr/>
        <a:lstStyle/>
        <a:p>
          <a:endParaRPr lang="es-ES"/>
        </a:p>
      </dgm:t>
    </dgm:pt>
    <dgm:pt modelId="{F22829C7-CD5B-4D65-88CC-50D9C7281867}" type="sibTrans" cxnId="{87A88E95-7DEC-49FE-A760-2EDEF03FCD26}">
      <dgm:prSet/>
      <dgm:spPr/>
      <dgm:t>
        <a:bodyPr/>
        <a:lstStyle/>
        <a:p>
          <a:endParaRPr lang="es-ES"/>
        </a:p>
      </dgm:t>
    </dgm:pt>
    <dgm:pt modelId="{E3989D95-66F4-4980-B589-E3DD2B6FE984}">
      <dgm:prSet/>
      <dgm:spPr/>
      <dgm:t>
        <a:bodyPr/>
        <a:lstStyle/>
        <a:p>
          <a:r>
            <a:rPr lang="es-ES"/>
            <a:t>Ventas</a:t>
          </a:r>
        </a:p>
      </dgm:t>
    </dgm:pt>
    <dgm:pt modelId="{12DDDA8D-FF7C-4DE2-A7C8-0586EB5C2530}" type="parTrans" cxnId="{165B69E0-6AC4-42EA-9280-5B1BBB1DE15F}">
      <dgm:prSet/>
      <dgm:spPr/>
      <dgm:t>
        <a:bodyPr/>
        <a:lstStyle/>
        <a:p>
          <a:endParaRPr lang="es-ES"/>
        </a:p>
      </dgm:t>
    </dgm:pt>
    <dgm:pt modelId="{B3584DF3-BA88-46CB-AC94-8323F21E3736}" type="sibTrans" cxnId="{165B69E0-6AC4-42EA-9280-5B1BBB1DE15F}">
      <dgm:prSet/>
      <dgm:spPr/>
      <dgm:t>
        <a:bodyPr/>
        <a:lstStyle/>
        <a:p>
          <a:endParaRPr lang="es-ES"/>
        </a:p>
      </dgm:t>
    </dgm:pt>
    <dgm:pt modelId="{E87C73AF-3595-47D3-B5BE-C732CBA5D405}">
      <dgm:prSet/>
      <dgm:spPr/>
      <dgm:t>
        <a:bodyPr/>
        <a:lstStyle/>
        <a:p>
          <a:r>
            <a:rPr lang="es-ES"/>
            <a:t>Marketing.</a:t>
          </a:r>
        </a:p>
      </dgm:t>
    </dgm:pt>
    <dgm:pt modelId="{022391EB-AFE4-43FB-9EDA-3FFA221BE017}" type="parTrans" cxnId="{66053CDB-F6FB-473A-8D30-96D15595D2EA}">
      <dgm:prSet/>
      <dgm:spPr/>
      <dgm:t>
        <a:bodyPr/>
        <a:lstStyle/>
        <a:p>
          <a:endParaRPr lang="es-ES"/>
        </a:p>
      </dgm:t>
    </dgm:pt>
    <dgm:pt modelId="{D3A44980-6FE3-4CC2-92E1-39F6CA5B96F2}" type="sibTrans" cxnId="{66053CDB-F6FB-473A-8D30-96D15595D2EA}">
      <dgm:prSet/>
      <dgm:spPr/>
      <dgm:t>
        <a:bodyPr/>
        <a:lstStyle/>
        <a:p>
          <a:endParaRPr lang="es-ES"/>
        </a:p>
      </dgm:t>
    </dgm:pt>
    <dgm:pt modelId="{F7CD5069-169A-4311-B544-9957FF61B564}">
      <dgm:prSet/>
      <dgm:spPr/>
      <dgm:t>
        <a:bodyPr/>
        <a:lstStyle/>
        <a:p>
          <a:r>
            <a:rPr lang="es-ES"/>
            <a:t>Diseño </a:t>
          </a:r>
        </a:p>
      </dgm:t>
    </dgm:pt>
    <dgm:pt modelId="{63E513F2-10F4-4D78-BF4A-46C958353725}" type="parTrans" cxnId="{483A2D05-3A0B-4840-9CDD-CB5AB254A76F}">
      <dgm:prSet/>
      <dgm:spPr/>
      <dgm:t>
        <a:bodyPr/>
        <a:lstStyle/>
        <a:p>
          <a:endParaRPr lang="es-ES"/>
        </a:p>
      </dgm:t>
    </dgm:pt>
    <dgm:pt modelId="{280BF663-D45E-4F87-B326-495A3FF5E205}" type="sibTrans" cxnId="{483A2D05-3A0B-4840-9CDD-CB5AB254A76F}">
      <dgm:prSet/>
      <dgm:spPr/>
      <dgm:t>
        <a:bodyPr/>
        <a:lstStyle/>
        <a:p>
          <a:endParaRPr lang="es-ES"/>
        </a:p>
      </dgm:t>
    </dgm:pt>
    <dgm:pt modelId="{C174BCFC-085C-4F3E-A56A-94EBB3480F58}">
      <dgm:prSet/>
      <dgm:spPr/>
      <dgm:t>
        <a:bodyPr/>
        <a:lstStyle/>
        <a:p>
          <a:r>
            <a:rPr lang="es-ES"/>
            <a:t>Estampado y Bordado</a:t>
          </a:r>
        </a:p>
      </dgm:t>
    </dgm:pt>
    <dgm:pt modelId="{6256922D-DB75-485C-A1AF-73CB12F9D7A2}" type="parTrans" cxnId="{50EFB9FD-B83D-4B42-B1E6-57F5701FDF1F}">
      <dgm:prSet/>
      <dgm:spPr/>
      <dgm:t>
        <a:bodyPr/>
        <a:lstStyle/>
        <a:p>
          <a:endParaRPr lang="es-ES"/>
        </a:p>
      </dgm:t>
    </dgm:pt>
    <dgm:pt modelId="{D6CAF5A7-B85B-4909-8600-BEE823FBBE84}" type="sibTrans" cxnId="{50EFB9FD-B83D-4B42-B1E6-57F5701FDF1F}">
      <dgm:prSet/>
      <dgm:spPr/>
      <dgm:t>
        <a:bodyPr/>
        <a:lstStyle/>
        <a:p>
          <a:endParaRPr lang="es-ES"/>
        </a:p>
      </dgm:t>
    </dgm:pt>
    <dgm:pt modelId="{94E5AF62-B149-486F-BE3D-B674563D4243}">
      <dgm:prSet/>
      <dgm:spPr/>
      <dgm:t>
        <a:bodyPr/>
        <a:lstStyle/>
        <a:p>
          <a:r>
            <a:rPr lang="es-ES"/>
            <a:t>Corte y Confección</a:t>
          </a:r>
        </a:p>
      </dgm:t>
    </dgm:pt>
    <dgm:pt modelId="{5E6C2A2E-4236-4110-809F-A470D62D1FF1}" type="parTrans" cxnId="{BDCB1E5A-D874-46FA-BEC6-2DDEF3B44AA1}">
      <dgm:prSet/>
      <dgm:spPr/>
      <dgm:t>
        <a:bodyPr/>
        <a:lstStyle/>
        <a:p>
          <a:endParaRPr lang="es-ES"/>
        </a:p>
      </dgm:t>
    </dgm:pt>
    <dgm:pt modelId="{F9EEF4E7-99EC-4FAB-893B-0BD4F71C3575}" type="sibTrans" cxnId="{BDCB1E5A-D874-46FA-BEC6-2DDEF3B44AA1}">
      <dgm:prSet/>
      <dgm:spPr/>
      <dgm:t>
        <a:bodyPr/>
        <a:lstStyle/>
        <a:p>
          <a:endParaRPr lang="es-ES"/>
        </a:p>
      </dgm:t>
    </dgm:pt>
    <dgm:pt modelId="{6A93586A-836D-4FDE-93D5-B8DBF09EB3E7}">
      <dgm:prSet/>
      <dgm:spPr/>
      <dgm:t>
        <a:bodyPr/>
        <a:lstStyle/>
        <a:p>
          <a:r>
            <a:rPr lang="es-ES"/>
            <a:t>Contabilidad</a:t>
          </a:r>
        </a:p>
      </dgm:t>
    </dgm:pt>
    <dgm:pt modelId="{5C9E91D2-8419-4A51-AF07-94862FD8AB2F}" type="parTrans" cxnId="{A56476DF-717F-4031-BA24-39E00315D273}">
      <dgm:prSet/>
      <dgm:spPr/>
      <dgm:t>
        <a:bodyPr/>
        <a:lstStyle/>
        <a:p>
          <a:endParaRPr lang="es-ES"/>
        </a:p>
      </dgm:t>
    </dgm:pt>
    <dgm:pt modelId="{AE9C86C2-5244-4F77-85A4-BB3D5370030A}" type="sibTrans" cxnId="{A56476DF-717F-4031-BA24-39E00315D273}">
      <dgm:prSet/>
      <dgm:spPr/>
      <dgm:t>
        <a:bodyPr/>
        <a:lstStyle/>
        <a:p>
          <a:endParaRPr lang="es-ES"/>
        </a:p>
      </dgm:t>
    </dgm:pt>
    <dgm:pt modelId="{7CE1FE70-8301-4581-8ADE-AA40B20B13D4}">
      <dgm:prSet/>
      <dgm:spPr/>
      <dgm:t>
        <a:bodyPr/>
        <a:lstStyle/>
        <a:p>
          <a:r>
            <a:rPr lang="es-ES"/>
            <a:t>Facturación</a:t>
          </a:r>
        </a:p>
      </dgm:t>
    </dgm:pt>
    <dgm:pt modelId="{110676FA-6166-4111-BBF4-6ACA22F7CCA0}" type="parTrans" cxnId="{D7DE7C56-B23B-4F81-9F84-1D0D814C4CB4}">
      <dgm:prSet/>
      <dgm:spPr/>
      <dgm:t>
        <a:bodyPr/>
        <a:lstStyle/>
        <a:p>
          <a:endParaRPr lang="es-ES"/>
        </a:p>
      </dgm:t>
    </dgm:pt>
    <dgm:pt modelId="{0ACAB872-87D0-41E5-8014-FF4692E7CBD1}" type="sibTrans" cxnId="{D7DE7C56-B23B-4F81-9F84-1D0D814C4CB4}">
      <dgm:prSet/>
      <dgm:spPr/>
      <dgm:t>
        <a:bodyPr/>
        <a:lstStyle/>
        <a:p>
          <a:endParaRPr lang="es-ES"/>
        </a:p>
      </dgm:t>
    </dgm:pt>
    <dgm:pt modelId="{9EB161B4-0F5A-41AD-99B9-2A7BF4CF66FE}">
      <dgm:prSet/>
      <dgm:spPr/>
      <dgm:t>
        <a:bodyPr/>
        <a:lstStyle/>
        <a:p>
          <a:r>
            <a:rPr lang="es-ES"/>
            <a:t>Bodega</a:t>
          </a:r>
        </a:p>
      </dgm:t>
    </dgm:pt>
    <dgm:pt modelId="{9CF9D846-3280-49AA-AC14-E76C9E4B62A4}" type="parTrans" cxnId="{88266B28-22A6-466D-9E8A-43EF435C8B05}">
      <dgm:prSet/>
      <dgm:spPr/>
      <dgm:t>
        <a:bodyPr/>
        <a:lstStyle/>
        <a:p>
          <a:endParaRPr lang="es-ES"/>
        </a:p>
      </dgm:t>
    </dgm:pt>
    <dgm:pt modelId="{CFEF947F-3887-40F5-800E-8C67C6A5D738}" type="sibTrans" cxnId="{88266B28-22A6-466D-9E8A-43EF435C8B05}">
      <dgm:prSet/>
      <dgm:spPr/>
      <dgm:t>
        <a:bodyPr/>
        <a:lstStyle/>
        <a:p>
          <a:endParaRPr lang="es-ES"/>
        </a:p>
      </dgm:t>
    </dgm:pt>
    <dgm:pt modelId="{D265CF51-D3B2-46A1-9EB0-14F079DE4D46}">
      <dgm:prSet/>
      <dgm:spPr/>
      <dgm:t>
        <a:bodyPr/>
        <a:lstStyle/>
        <a:p>
          <a:r>
            <a:rPr lang="es-ES"/>
            <a:t>Departamento de Recursos Humanos.</a:t>
          </a:r>
        </a:p>
      </dgm:t>
    </dgm:pt>
    <dgm:pt modelId="{F7AE24FD-7356-44B6-9E1E-2D87FC5F5B09}" type="parTrans" cxnId="{E5435D91-8515-416E-B08E-D0DD5AE58CA6}">
      <dgm:prSet/>
      <dgm:spPr/>
      <dgm:t>
        <a:bodyPr/>
        <a:lstStyle/>
        <a:p>
          <a:endParaRPr lang="es-ES"/>
        </a:p>
      </dgm:t>
    </dgm:pt>
    <dgm:pt modelId="{E51980F3-7E82-4C18-B973-4D77FEDA230E}" type="sibTrans" cxnId="{E5435D91-8515-416E-B08E-D0DD5AE58CA6}">
      <dgm:prSet/>
      <dgm:spPr/>
      <dgm:t>
        <a:bodyPr/>
        <a:lstStyle/>
        <a:p>
          <a:endParaRPr lang="es-ES"/>
        </a:p>
      </dgm:t>
    </dgm:pt>
    <dgm:pt modelId="{96FE4430-B5F8-4ED6-9EAB-BF79F8B1087A}">
      <dgm:prSet/>
      <dgm:spPr/>
      <dgm:t>
        <a:bodyPr/>
        <a:lstStyle/>
        <a:p>
          <a:r>
            <a:rPr lang="es-ES"/>
            <a:t>Contratacion y Capacitacion. </a:t>
          </a:r>
        </a:p>
      </dgm:t>
    </dgm:pt>
    <dgm:pt modelId="{D823F9D0-6038-4877-B96F-2D58F4971DED}" type="parTrans" cxnId="{0529B556-8F33-4A56-861F-0672637FEF96}">
      <dgm:prSet/>
      <dgm:spPr/>
      <dgm:t>
        <a:bodyPr/>
        <a:lstStyle/>
        <a:p>
          <a:endParaRPr lang="es-ES"/>
        </a:p>
      </dgm:t>
    </dgm:pt>
    <dgm:pt modelId="{786F9C84-CFF4-4ABA-B7F7-A1215ABAAC28}" type="sibTrans" cxnId="{0529B556-8F33-4A56-861F-0672637FEF96}">
      <dgm:prSet/>
      <dgm:spPr/>
      <dgm:t>
        <a:bodyPr/>
        <a:lstStyle/>
        <a:p>
          <a:endParaRPr lang="es-ES"/>
        </a:p>
      </dgm:t>
    </dgm:pt>
    <dgm:pt modelId="{8CD0B8BE-FA82-456C-B290-039A5A45A546}" type="pres">
      <dgm:prSet presAssocID="{E079A087-BDE7-4CB6-B139-4F52EDEC815E}" presName="hierChild1" presStyleCnt="0">
        <dgm:presLayoutVars>
          <dgm:orgChart val="1"/>
          <dgm:chPref val="1"/>
          <dgm:dir/>
          <dgm:animOne val="branch"/>
          <dgm:animLvl val="lvl"/>
          <dgm:resizeHandles/>
        </dgm:presLayoutVars>
      </dgm:prSet>
      <dgm:spPr/>
      <dgm:t>
        <a:bodyPr/>
        <a:lstStyle/>
        <a:p>
          <a:endParaRPr lang="es-ES"/>
        </a:p>
      </dgm:t>
    </dgm:pt>
    <dgm:pt modelId="{608E5B54-C0A5-4DE3-9BC9-39411E2FA5FE}" type="pres">
      <dgm:prSet presAssocID="{C8E449C5-A648-4B60-A4A6-7D440BB0DC70}" presName="hierRoot1" presStyleCnt="0">
        <dgm:presLayoutVars>
          <dgm:hierBranch val="init"/>
        </dgm:presLayoutVars>
      </dgm:prSet>
      <dgm:spPr/>
    </dgm:pt>
    <dgm:pt modelId="{D059A224-492D-48EA-86FC-4266A6200CDE}" type="pres">
      <dgm:prSet presAssocID="{C8E449C5-A648-4B60-A4A6-7D440BB0DC70}" presName="rootComposite1" presStyleCnt="0"/>
      <dgm:spPr/>
    </dgm:pt>
    <dgm:pt modelId="{42C5CEBF-6353-4613-BC33-073BEE6C48EF}" type="pres">
      <dgm:prSet presAssocID="{C8E449C5-A648-4B60-A4A6-7D440BB0DC70}" presName="rootText1" presStyleLbl="node0" presStyleIdx="0" presStyleCnt="1">
        <dgm:presLayoutVars>
          <dgm:chPref val="3"/>
        </dgm:presLayoutVars>
      </dgm:prSet>
      <dgm:spPr/>
      <dgm:t>
        <a:bodyPr/>
        <a:lstStyle/>
        <a:p>
          <a:endParaRPr lang="es-ES"/>
        </a:p>
      </dgm:t>
    </dgm:pt>
    <dgm:pt modelId="{81A99DB9-F538-4360-97AB-5D2EE0625754}" type="pres">
      <dgm:prSet presAssocID="{C8E449C5-A648-4B60-A4A6-7D440BB0DC70}" presName="rootConnector1" presStyleLbl="node1" presStyleIdx="0" presStyleCnt="0"/>
      <dgm:spPr/>
      <dgm:t>
        <a:bodyPr/>
        <a:lstStyle/>
        <a:p>
          <a:endParaRPr lang="es-ES"/>
        </a:p>
      </dgm:t>
    </dgm:pt>
    <dgm:pt modelId="{9D939B95-222B-40E1-8EF0-3AAA72AFBAB1}" type="pres">
      <dgm:prSet presAssocID="{C8E449C5-A648-4B60-A4A6-7D440BB0DC70}" presName="hierChild2" presStyleCnt="0"/>
      <dgm:spPr/>
    </dgm:pt>
    <dgm:pt modelId="{7863BA68-48F3-4612-9574-A37E74CEDA7B}" type="pres">
      <dgm:prSet presAssocID="{2D8E3173-90B3-4253-9682-AE89EFE26EEB}" presName="Name37" presStyleLbl="parChTrans1D2" presStyleIdx="0" presStyleCnt="5"/>
      <dgm:spPr/>
      <dgm:t>
        <a:bodyPr/>
        <a:lstStyle/>
        <a:p>
          <a:endParaRPr lang="es-ES"/>
        </a:p>
      </dgm:t>
    </dgm:pt>
    <dgm:pt modelId="{58EB8C65-F75F-4845-8F19-7B24348BDA82}" type="pres">
      <dgm:prSet presAssocID="{6424513B-E116-4D01-A04D-526616011A51}" presName="hierRoot2" presStyleCnt="0">
        <dgm:presLayoutVars>
          <dgm:hierBranch val="init"/>
        </dgm:presLayoutVars>
      </dgm:prSet>
      <dgm:spPr/>
    </dgm:pt>
    <dgm:pt modelId="{7BCB4515-7DB7-4BC4-B2EC-F154C98A46B7}" type="pres">
      <dgm:prSet presAssocID="{6424513B-E116-4D01-A04D-526616011A51}" presName="rootComposite" presStyleCnt="0"/>
      <dgm:spPr/>
    </dgm:pt>
    <dgm:pt modelId="{D5131724-B158-49A1-A9AD-1A9D9AD32D04}" type="pres">
      <dgm:prSet presAssocID="{6424513B-E116-4D01-A04D-526616011A51}" presName="rootText" presStyleLbl="node2" presStyleIdx="0" presStyleCnt="4">
        <dgm:presLayoutVars>
          <dgm:chPref val="3"/>
        </dgm:presLayoutVars>
      </dgm:prSet>
      <dgm:spPr/>
      <dgm:t>
        <a:bodyPr/>
        <a:lstStyle/>
        <a:p>
          <a:endParaRPr lang="es-ES"/>
        </a:p>
      </dgm:t>
    </dgm:pt>
    <dgm:pt modelId="{3B671DC2-E582-404F-9960-D25AB063671F}" type="pres">
      <dgm:prSet presAssocID="{6424513B-E116-4D01-A04D-526616011A51}" presName="rootConnector" presStyleLbl="node2" presStyleIdx="0" presStyleCnt="4"/>
      <dgm:spPr/>
      <dgm:t>
        <a:bodyPr/>
        <a:lstStyle/>
        <a:p>
          <a:endParaRPr lang="es-ES"/>
        </a:p>
      </dgm:t>
    </dgm:pt>
    <dgm:pt modelId="{E446DA06-B1D3-49CC-94D4-07812AD3E091}" type="pres">
      <dgm:prSet presAssocID="{6424513B-E116-4D01-A04D-526616011A51}" presName="hierChild4" presStyleCnt="0"/>
      <dgm:spPr/>
    </dgm:pt>
    <dgm:pt modelId="{2CD6BE5E-6E0D-40A6-BB23-2341A84D75C7}" type="pres">
      <dgm:prSet presAssocID="{63E513F2-10F4-4D78-BF4A-46C958353725}" presName="Name37" presStyleLbl="parChTrans1D3" presStyleIdx="0" presStyleCnt="9"/>
      <dgm:spPr/>
      <dgm:t>
        <a:bodyPr/>
        <a:lstStyle/>
        <a:p>
          <a:endParaRPr lang="es-ES"/>
        </a:p>
      </dgm:t>
    </dgm:pt>
    <dgm:pt modelId="{EC459834-677D-4223-95CB-02476ECD7F6B}" type="pres">
      <dgm:prSet presAssocID="{F7CD5069-169A-4311-B544-9957FF61B564}" presName="hierRoot2" presStyleCnt="0">
        <dgm:presLayoutVars>
          <dgm:hierBranch val="init"/>
        </dgm:presLayoutVars>
      </dgm:prSet>
      <dgm:spPr/>
    </dgm:pt>
    <dgm:pt modelId="{32D4DBEF-C23C-43A2-B206-9D903F62727B}" type="pres">
      <dgm:prSet presAssocID="{F7CD5069-169A-4311-B544-9957FF61B564}" presName="rootComposite" presStyleCnt="0"/>
      <dgm:spPr/>
    </dgm:pt>
    <dgm:pt modelId="{BDD69F64-6293-458F-BC2F-48D91442FB59}" type="pres">
      <dgm:prSet presAssocID="{F7CD5069-169A-4311-B544-9957FF61B564}" presName="rootText" presStyleLbl="node3" presStyleIdx="0" presStyleCnt="9">
        <dgm:presLayoutVars>
          <dgm:chPref val="3"/>
        </dgm:presLayoutVars>
      </dgm:prSet>
      <dgm:spPr/>
      <dgm:t>
        <a:bodyPr/>
        <a:lstStyle/>
        <a:p>
          <a:endParaRPr lang="es-ES"/>
        </a:p>
      </dgm:t>
    </dgm:pt>
    <dgm:pt modelId="{82DB18DF-F050-4105-A0C2-60AB91F95884}" type="pres">
      <dgm:prSet presAssocID="{F7CD5069-169A-4311-B544-9957FF61B564}" presName="rootConnector" presStyleLbl="node3" presStyleIdx="0" presStyleCnt="9"/>
      <dgm:spPr/>
      <dgm:t>
        <a:bodyPr/>
        <a:lstStyle/>
        <a:p>
          <a:endParaRPr lang="es-ES"/>
        </a:p>
      </dgm:t>
    </dgm:pt>
    <dgm:pt modelId="{7F597A27-BB38-4530-9B7C-3AB2B24FDF8A}" type="pres">
      <dgm:prSet presAssocID="{F7CD5069-169A-4311-B544-9957FF61B564}" presName="hierChild4" presStyleCnt="0"/>
      <dgm:spPr/>
    </dgm:pt>
    <dgm:pt modelId="{20F4BEDE-E9AC-426C-BD36-8B1D309B92BB}" type="pres">
      <dgm:prSet presAssocID="{F7CD5069-169A-4311-B544-9957FF61B564}" presName="hierChild5" presStyleCnt="0"/>
      <dgm:spPr/>
    </dgm:pt>
    <dgm:pt modelId="{A5804D08-AD29-42FC-A366-7F3FF042BCDD}" type="pres">
      <dgm:prSet presAssocID="{6256922D-DB75-485C-A1AF-73CB12F9D7A2}" presName="Name37" presStyleLbl="parChTrans1D3" presStyleIdx="1" presStyleCnt="9"/>
      <dgm:spPr/>
      <dgm:t>
        <a:bodyPr/>
        <a:lstStyle/>
        <a:p>
          <a:endParaRPr lang="es-ES"/>
        </a:p>
      </dgm:t>
    </dgm:pt>
    <dgm:pt modelId="{DA513199-E484-4109-90CB-22FCC8D2AB50}" type="pres">
      <dgm:prSet presAssocID="{C174BCFC-085C-4F3E-A56A-94EBB3480F58}" presName="hierRoot2" presStyleCnt="0">
        <dgm:presLayoutVars>
          <dgm:hierBranch val="init"/>
        </dgm:presLayoutVars>
      </dgm:prSet>
      <dgm:spPr/>
    </dgm:pt>
    <dgm:pt modelId="{B7420EEE-3940-4BA7-A734-C04617B2F996}" type="pres">
      <dgm:prSet presAssocID="{C174BCFC-085C-4F3E-A56A-94EBB3480F58}" presName="rootComposite" presStyleCnt="0"/>
      <dgm:spPr/>
    </dgm:pt>
    <dgm:pt modelId="{DE38AF3B-710B-41CD-B976-2C97ED5BACFF}" type="pres">
      <dgm:prSet presAssocID="{C174BCFC-085C-4F3E-A56A-94EBB3480F58}" presName="rootText" presStyleLbl="node3" presStyleIdx="1" presStyleCnt="9">
        <dgm:presLayoutVars>
          <dgm:chPref val="3"/>
        </dgm:presLayoutVars>
      </dgm:prSet>
      <dgm:spPr/>
      <dgm:t>
        <a:bodyPr/>
        <a:lstStyle/>
        <a:p>
          <a:endParaRPr lang="es-ES"/>
        </a:p>
      </dgm:t>
    </dgm:pt>
    <dgm:pt modelId="{96CDBE92-097D-4530-897D-087552A29AA5}" type="pres">
      <dgm:prSet presAssocID="{C174BCFC-085C-4F3E-A56A-94EBB3480F58}" presName="rootConnector" presStyleLbl="node3" presStyleIdx="1" presStyleCnt="9"/>
      <dgm:spPr/>
      <dgm:t>
        <a:bodyPr/>
        <a:lstStyle/>
        <a:p>
          <a:endParaRPr lang="es-ES"/>
        </a:p>
      </dgm:t>
    </dgm:pt>
    <dgm:pt modelId="{5D9B3DC7-10C6-4E2B-AD60-35CC14821F98}" type="pres">
      <dgm:prSet presAssocID="{C174BCFC-085C-4F3E-A56A-94EBB3480F58}" presName="hierChild4" presStyleCnt="0"/>
      <dgm:spPr/>
    </dgm:pt>
    <dgm:pt modelId="{64B45E26-B835-46E7-8953-3EE0E98BEC86}" type="pres">
      <dgm:prSet presAssocID="{C174BCFC-085C-4F3E-A56A-94EBB3480F58}" presName="hierChild5" presStyleCnt="0"/>
      <dgm:spPr/>
    </dgm:pt>
    <dgm:pt modelId="{18DB792F-0FA1-4A6F-BFED-528128942459}" type="pres">
      <dgm:prSet presAssocID="{5E6C2A2E-4236-4110-809F-A470D62D1FF1}" presName="Name37" presStyleLbl="parChTrans1D3" presStyleIdx="2" presStyleCnt="9"/>
      <dgm:spPr/>
      <dgm:t>
        <a:bodyPr/>
        <a:lstStyle/>
        <a:p>
          <a:endParaRPr lang="es-ES"/>
        </a:p>
      </dgm:t>
    </dgm:pt>
    <dgm:pt modelId="{C7434E1B-F9C9-4C02-B32C-16FB249C079C}" type="pres">
      <dgm:prSet presAssocID="{94E5AF62-B149-486F-BE3D-B674563D4243}" presName="hierRoot2" presStyleCnt="0">
        <dgm:presLayoutVars>
          <dgm:hierBranch val="init"/>
        </dgm:presLayoutVars>
      </dgm:prSet>
      <dgm:spPr/>
    </dgm:pt>
    <dgm:pt modelId="{52919EF6-8B55-4C9A-B109-5BBB6CE36262}" type="pres">
      <dgm:prSet presAssocID="{94E5AF62-B149-486F-BE3D-B674563D4243}" presName="rootComposite" presStyleCnt="0"/>
      <dgm:spPr/>
    </dgm:pt>
    <dgm:pt modelId="{D0D7EEFC-53F7-4B14-A871-8EF3B7714002}" type="pres">
      <dgm:prSet presAssocID="{94E5AF62-B149-486F-BE3D-B674563D4243}" presName="rootText" presStyleLbl="node3" presStyleIdx="2" presStyleCnt="9">
        <dgm:presLayoutVars>
          <dgm:chPref val="3"/>
        </dgm:presLayoutVars>
      </dgm:prSet>
      <dgm:spPr/>
      <dgm:t>
        <a:bodyPr/>
        <a:lstStyle/>
        <a:p>
          <a:endParaRPr lang="es-ES"/>
        </a:p>
      </dgm:t>
    </dgm:pt>
    <dgm:pt modelId="{70DEEBE9-5F9D-4E7E-B05C-52ED282EC342}" type="pres">
      <dgm:prSet presAssocID="{94E5AF62-B149-486F-BE3D-B674563D4243}" presName="rootConnector" presStyleLbl="node3" presStyleIdx="2" presStyleCnt="9"/>
      <dgm:spPr/>
      <dgm:t>
        <a:bodyPr/>
        <a:lstStyle/>
        <a:p>
          <a:endParaRPr lang="es-ES"/>
        </a:p>
      </dgm:t>
    </dgm:pt>
    <dgm:pt modelId="{6CBB0483-0129-4BE3-9F2F-9A6FDD93FF8B}" type="pres">
      <dgm:prSet presAssocID="{94E5AF62-B149-486F-BE3D-B674563D4243}" presName="hierChild4" presStyleCnt="0"/>
      <dgm:spPr/>
    </dgm:pt>
    <dgm:pt modelId="{7D76CCFC-B8D2-401F-BEFC-78DBDB746564}" type="pres">
      <dgm:prSet presAssocID="{94E5AF62-B149-486F-BE3D-B674563D4243}" presName="hierChild5" presStyleCnt="0"/>
      <dgm:spPr/>
    </dgm:pt>
    <dgm:pt modelId="{05A283C5-FC8B-4BF8-BED6-00874E9E224B}" type="pres">
      <dgm:prSet presAssocID="{9CF9D846-3280-49AA-AC14-E76C9E4B62A4}" presName="Name37" presStyleLbl="parChTrans1D3" presStyleIdx="3" presStyleCnt="9"/>
      <dgm:spPr/>
      <dgm:t>
        <a:bodyPr/>
        <a:lstStyle/>
        <a:p>
          <a:endParaRPr lang="es-ES"/>
        </a:p>
      </dgm:t>
    </dgm:pt>
    <dgm:pt modelId="{27BC0869-D6C6-4C42-BD06-D2741022C583}" type="pres">
      <dgm:prSet presAssocID="{9EB161B4-0F5A-41AD-99B9-2A7BF4CF66FE}" presName="hierRoot2" presStyleCnt="0">
        <dgm:presLayoutVars>
          <dgm:hierBranch val="init"/>
        </dgm:presLayoutVars>
      </dgm:prSet>
      <dgm:spPr/>
    </dgm:pt>
    <dgm:pt modelId="{5AB4FC72-2695-4C6F-A4DE-CC8B03EE3515}" type="pres">
      <dgm:prSet presAssocID="{9EB161B4-0F5A-41AD-99B9-2A7BF4CF66FE}" presName="rootComposite" presStyleCnt="0"/>
      <dgm:spPr/>
    </dgm:pt>
    <dgm:pt modelId="{192B4259-4B50-4978-818C-BBAAF31CCB18}" type="pres">
      <dgm:prSet presAssocID="{9EB161B4-0F5A-41AD-99B9-2A7BF4CF66FE}" presName="rootText" presStyleLbl="node3" presStyleIdx="3" presStyleCnt="9">
        <dgm:presLayoutVars>
          <dgm:chPref val="3"/>
        </dgm:presLayoutVars>
      </dgm:prSet>
      <dgm:spPr/>
      <dgm:t>
        <a:bodyPr/>
        <a:lstStyle/>
        <a:p>
          <a:endParaRPr lang="es-ES"/>
        </a:p>
      </dgm:t>
    </dgm:pt>
    <dgm:pt modelId="{AB38205F-C628-4B8E-B89F-9008653D7C97}" type="pres">
      <dgm:prSet presAssocID="{9EB161B4-0F5A-41AD-99B9-2A7BF4CF66FE}" presName="rootConnector" presStyleLbl="node3" presStyleIdx="3" presStyleCnt="9"/>
      <dgm:spPr/>
      <dgm:t>
        <a:bodyPr/>
        <a:lstStyle/>
        <a:p>
          <a:endParaRPr lang="es-ES"/>
        </a:p>
      </dgm:t>
    </dgm:pt>
    <dgm:pt modelId="{B0D0318C-4076-4739-94CA-9360E309A300}" type="pres">
      <dgm:prSet presAssocID="{9EB161B4-0F5A-41AD-99B9-2A7BF4CF66FE}" presName="hierChild4" presStyleCnt="0"/>
      <dgm:spPr/>
    </dgm:pt>
    <dgm:pt modelId="{E7C48576-6122-4AAB-B986-65A8311BC0F8}" type="pres">
      <dgm:prSet presAssocID="{9EB161B4-0F5A-41AD-99B9-2A7BF4CF66FE}" presName="hierChild5" presStyleCnt="0"/>
      <dgm:spPr/>
    </dgm:pt>
    <dgm:pt modelId="{CF4E6C7F-FF32-4334-BE15-CFCC5BA7AE40}" type="pres">
      <dgm:prSet presAssocID="{6424513B-E116-4D01-A04D-526616011A51}" presName="hierChild5" presStyleCnt="0"/>
      <dgm:spPr/>
    </dgm:pt>
    <dgm:pt modelId="{BAB77377-D0FA-448B-A453-4EEC4024641F}" type="pres">
      <dgm:prSet presAssocID="{33898682-0B61-4322-9E6A-E7E01C48EC8D}" presName="Name37" presStyleLbl="parChTrans1D2" presStyleIdx="1" presStyleCnt="5"/>
      <dgm:spPr/>
      <dgm:t>
        <a:bodyPr/>
        <a:lstStyle/>
        <a:p>
          <a:endParaRPr lang="es-ES"/>
        </a:p>
      </dgm:t>
    </dgm:pt>
    <dgm:pt modelId="{CE6545B7-41E4-4CFF-87F8-B30A56D30114}" type="pres">
      <dgm:prSet presAssocID="{7FA82F2F-58E4-4C31-842D-504DE0F41E91}" presName="hierRoot2" presStyleCnt="0">
        <dgm:presLayoutVars>
          <dgm:hierBranch val="init"/>
        </dgm:presLayoutVars>
      </dgm:prSet>
      <dgm:spPr/>
    </dgm:pt>
    <dgm:pt modelId="{C16A2D1B-4FD8-4424-AD3B-DF691E8CA532}" type="pres">
      <dgm:prSet presAssocID="{7FA82F2F-58E4-4C31-842D-504DE0F41E91}" presName="rootComposite" presStyleCnt="0"/>
      <dgm:spPr/>
    </dgm:pt>
    <dgm:pt modelId="{8B4EEFF5-5560-42CC-B494-A8406BE08A52}" type="pres">
      <dgm:prSet presAssocID="{7FA82F2F-58E4-4C31-842D-504DE0F41E91}" presName="rootText" presStyleLbl="node2" presStyleIdx="1" presStyleCnt="4">
        <dgm:presLayoutVars>
          <dgm:chPref val="3"/>
        </dgm:presLayoutVars>
      </dgm:prSet>
      <dgm:spPr/>
      <dgm:t>
        <a:bodyPr/>
        <a:lstStyle/>
        <a:p>
          <a:endParaRPr lang="es-ES"/>
        </a:p>
      </dgm:t>
    </dgm:pt>
    <dgm:pt modelId="{B9D95A07-E94B-4E71-8E17-FB935C894AC3}" type="pres">
      <dgm:prSet presAssocID="{7FA82F2F-58E4-4C31-842D-504DE0F41E91}" presName="rootConnector" presStyleLbl="node2" presStyleIdx="1" presStyleCnt="4"/>
      <dgm:spPr/>
      <dgm:t>
        <a:bodyPr/>
        <a:lstStyle/>
        <a:p>
          <a:endParaRPr lang="es-ES"/>
        </a:p>
      </dgm:t>
    </dgm:pt>
    <dgm:pt modelId="{7DCF95EF-EE6E-4607-85E1-B44C6C344F35}" type="pres">
      <dgm:prSet presAssocID="{7FA82F2F-58E4-4C31-842D-504DE0F41E91}" presName="hierChild4" presStyleCnt="0"/>
      <dgm:spPr/>
    </dgm:pt>
    <dgm:pt modelId="{A6A0AD01-FC38-4284-AEB7-530591BAC32F}" type="pres">
      <dgm:prSet presAssocID="{12DDDA8D-FF7C-4DE2-A7C8-0586EB5C2530}" presName="Name37" presStyleLbl="parChTrans1D3" presStyleIdx="4" presStyleCnt="9"/>
      <dgm:spPr/>
      <dgm:t>
        <a:bodyPr/>
        <a:lstStyle/>
        <a:p>
          <a:endParaRPr lang="es-ES"/>
        </a:p>
      </dgm:t>
    </dgm:pt>
    <dgm:pt modelId="{633C617B-3F4E-4774-9185-83886654643B}" type="pres">
      <dgm:prSet presAssocID="{E3989D95-66F4-4980-B589-E3DD2B6FE984}" presName="hierRoot2" presStyleCnt="0">
        <dgm:presLayoutVars>
          <dgm:hierBranch val="init"/>
        </dgm:presLayoutVars>
      </dgm:prSet>
      <dgm:spPr/>
    </dgm:pt>
    <dgm:pt modelId="{715B4216-F75D-4E07-BD0C-5FD0D9D4B55F}" type="pres">
      <dgm:prSet presAssocID="{E3989D95-66F4-4980-B589-E3DD2B6FE984}" presName="rootComposite" presStyleCnt="0"/>
      <dgm:spPr/>
    </dgm:pt>
    <dgm:pt modelId="{503848D4-1FF2-497C-9702-C755A75EBA06}" type="pres">
      <dgm:prSet presAssocID="{E3989D95-66F4-4980-B589-E3DD2B6FE984}" presName="rootText" presStyleLbl="node3" presStyleIdx="4" presStyleCnt="9">
        <dgm:presLayoutVars>
          <dgm:chPref val="3"/>
        </dgm:presLayoutVars>
      </dgm:prSet>
      <dgm:spPr/>
      <dgm:t>
        <a:bodyPr/>
        <a:lstStyle/>
        <a:p>
          <a:endParaRPr lang="es-ES"/>
        </a:p>
      </dgm:t>
    </dgm:pt>
    <dgm:pt modelId="{8DF9126C-1CA3-4970-9753-DAE4EE4D94A2}" type="pres">
      <dgm:prSet presAssocID="{E3989D95-66F4-4980-B589-E3DD2B6FE984}" presName="rootConnector" presStyleLbl="node3" presStyleIdx="4" presStyleCnt="9"/>
      <dgm:spPr/>
      <dgm:t>
        <a:bodyPr/>
        <a:lstStyle/>
        <a:p>
          <a:endParaRPr lang="es-ES"/>
        </a:p>
      </dgm:t>
    </dgm:pt>
    <dgm:pt modelId="{93D2D1F2-4D39-43D1-9141-8AB11786B2EC}" type="pres">
      <dgm:prSet presAssocID="{E3989D95-66F4-4980-B589-E3DD2B6FE984}" presName="hierChild4" presStyleCnt="0"/>
      <dgm:spPr/>
    </dgm:pt>
    <dgm:pt modelId="{649DD829-B708-4FAF-82C5-30D654A2B467}" type="pres">
      <dgm:prSet presAssocID="{E3989D95-66F4-4980-B589-E3DD2B6FE984}" presName="hierChild5" presStyleCnt="0"/>
      <dgm:spPr/>
    </dgm:pt>
    <dgm:pt modelId="{E4AD6781-B595-4DF3-82E9-25C1B17F771F}" type="pres">
      <dgm:prSet presAssocID="{022391EB-AFE4-43FB-9EDA-3FFA221BE017}" presName="Name37" presStyleLbl="parChTrans1D3" presStyleIdx="5" presStyleCnt="9"/>
      <dgm:spPr/>
      <dgm:t>
        <a:bodyPr/>
        <a:lstStyle/>
        <a:p>
          <a:endParaRPr lang="es-ES"/>
        </a:p>
      </dgm:t>
    </dgm:pt>
    <dgm:pt modelId="{95D4617F-F764-4C51-9A9C-E2A22AE07270}" type="pres">
      <dgm:prSet presAssocID="{E87C73AF-3595-47D3-B5BE-C732CBA5D405}" presName="hierRoot2" presStyleCnt="0">
        <dgm:presLayoutVars>
          <dgm:hierBranch val="init"/>
        </dgm:presLayoutVars>
      </dgm:prSet>
      <dgm:spPr/>
    </dgm:pt>
    <dgm:pt modelId="{6606FE6C-445B-49BA-B3FA-B29456956C21}" type="pres">
      <dgm:prSet presAssocID="{E87C73AF-3595-47D3-B5BE-C732CBA5D405}" presName="rootComposite" presStyleCnt="0"/>
      <dgm:spPr/>
    </dgm:pt>
    <dgm:pt modelId="{58C22348-609F-4FEB-B753-09FB90BA39D8}" type="pres">
      <dgm:prSet presAssocID="{E87C73AF-3595-47D3-B5BE-C732CBA5D405}" presName="rootText" presStyleLbl="node3" presStyleIdx="5" presStyleCnt="9" custLinFactNeighborX="-2937" custLinFactNeighborY="-2937">
        <dgm:presLayoutVars>
          <dgm:chPref val="3"/>
        </dgm:presLayoutVars>
      </dgm:prSet>
      <dgm:spPr/>
      <dgm:t>
        <a:bodyPr/>
        <a:lstStyle/>
        <a:p>
          <a:endParaRPr lang="es-ES"/>
        </a:p>
      </dgm:t>
    </dgm:pt>
    <dgm:pt modelId="{F669C13E-849E-4FEB-BD28-B6405237069C}" type="pres">
      <dgm:prSet presAssocID="{E87C73AF-3595-47D3-B5BE-C732CBA5D405}" presName="rootConnector" presStyleLbl="node3" presStyleIdx="5" presStyleCnt="9"/>
      <dgm:spPr/>
      <dgm:t>
        <a:bodyPr/>
        <a:lstStyle/>
        <a:p>
          <a:endParaRPr lang="es-ES"/>
        </a:p>
      </dgm:t>
    </dgm:pt>
    <dgm:pt modelId="{E6807047-72E5-4CC9-84FE-7CEF9FCB0A7E}" type="pres">
      <dgm:prSet presAssocID="{E87C73AF-3595-47D3-B5BE-C732CBA5D405}" presName="hierChild4" presStyleCnt="0"/>
      <dgm:spPr/>
    </dgm:pt>
    <dgm:pt modelId="{BE08FC5A-A0A4-44D4-AC11-20BA9C30132C}" type="pres">
      <dgm:prSet presAssocID="{E87C73AF-3595-47D3-B5BE-C732CBA5D405}" presName="hierChild5" presStyleCnt="0"/>
      <dgm:spPr/>
    </dgm:pt>
    <dgm:pt modelId="{090284D1-DA0E-4A38-94B0-FF1C09160E12}" type="pres">
      <dgm:prSet presAssocID="{7FA82F2F-58E4-4C31-842D-504DE0F41E91}" presName="hierChild5" presStyleCnt="0"/>
      <dgm:spPr/>
    </dgm:pt>
    <dgm:pt modelId="{EF2DF899-F4B1-430A-96B4-34591660898D}" type="pres">
      <dgm:prSet presAssocID="{F7AE24FD-7356-44B6-9E1E-2D87FC5F5B09}" presName="Name37" presStyleLbl="parChTrans1D2" presStyleIdx="2" presStyleCnt="5"/>
      <dgm:spPr/>
      <dgm:t>
        <a:bodyPr/>
        <a:lstStyle/>
        <a:p>
          <a:endParaRPr lang="es-ES"/>
        </a:p>
      </dgm:t>
    </dgm:pt>
    <dgm:pt modelId="{CF3BCD7A-5010-4C98-9398-8329F452D96A}" type="pres">
      <dgm:prSet presAssocID="{D265CF51-D3B2-46A1-9EB0-14F079DE4D46}" presName="hierRoot2" presStyleCnt="0">
        <dgm:presLayoutVars>
          <dgm:hierBranch val="init"/>
        </dgm:presLayoutVars>
      </dgm:prSet>
      <dgm:spPr/>
    </dgm:pt>
    <dgm:pt modelId="{B086897C-7C86-4E1E-A271-2BD64D226F27}" type="pres">
      <dgm:prSet presAssocID="{D265CF51-D3B2-46A1-9EB0-14F079DE4D46}" presName="rootComposite" presStyleCnt="0"/>
      <dgm:spPr/>
    </dgm:pt>
    <dgm:pt modelId="{2A33B589-DDA7-475C-9E2A-C89942D11EE6}" type="pres">
      <dgm:prSet presAssocID="{D265CF51-D3B2-46A1-9EB0-14F079DE4D46}" presName="rootText" presStyleLbl="node2" presStyleIdx="2" presStyleCnt="4">
        <dgm:presLayoutVars>
          <dgm:chPref val="3"/>
        </dgm:presLayoutVars>
      </dgm:prSet>
      <dgm:spPr/>
      <dgm:t>
        <a:bodyPr/>
        <a:lstStyle/>
        <a:p>
          <a:endParaRPr lang="es-ES"/>
        </a:p>
      </dgm:t>
    </dgm:pt>
    <dgm:pt modelId="{7705AE74-7063-4785-AC8A-E7BF5AE83ADB}" type="pres">
      <dgm:prSet presAssocID="{D265CF51-D3B2-46A1-9EB0-14F079DE4D46}" presName="rootConnector" presStyleLbl="node2" presStyleIdx="2" presStyleCnt="4"/>
      <dgm:spPr/>
      <dgm:t>
        <a:bodyPr/>
        <a:lstStyle/>
        <a:p>
          <a:endParaRPr lang="es-ES"/>
        </a:p>
      </dgm:t>
    </dgm:pt>
    <dgm:pt modelId="{4F82507F-47FC-437F-A2BC-4828057F441F}" type="pres">
      <dgm:prSet presAssocID="{D265CF51-D3B2-46A1-9EB0-14F079DE4D46}" presName="hierChild4" presStyleCnt="0"/>
      <dgm:spPr/>
    </dgm:pt>
    <dgm:pt modelId="{65EED4EF-58CB-4D1A-BBF6-D4F46C3ACA95}" type="pres">
      <dgm:prSet presAssocID="{D823F9D0-6038-4877-B96F-2D58F4971DED}" presName="Name37" presStyleLbl="parChTrans1D3" presStyleIdx="6" presStyleCnt="9"/>
      <dgm:spPr/>
      <dgm:t>
        <a:bodyPr/>
        <a:lstStyle/>
        <a:p>
          <a:endParaRPr lang="es-ES"/>
        </a:p>
      </dgm:t>
    </dgm:pt>
    <dgm:pt modelId="{ABB59604-6384-42B6-96F3-001E835860FB}" type="pres">
      <dgm:prSet presAssocID="{96FE4430-B5F8-4ED6-9EAB-BF79F8B1087A}" presName="hierRoot2" presStyleCnt="0">
        <dgm:presLayoutVars>
          <dgm:hierBranch val="init"/>
        </dgm:presLayoutVars>
      </dgm:prSet>
      <dgm:spPr/>
    </dgm:pt>
    <dgm:pt modelId="{D0A52862-F23B-4193-BB67-5FE5A2ED910D}" type="pres">
      <dgm:prSet presAssocID="{96FE4430-B5F8-4ED6-9EAB-BF79F8B1087A}" presName="rootComposite" presStyleCnt="0"/>
      <dgm:spPr/>
    </dgm:pt>
    <dgm:pt modelId="{763D927F-E9EA-474E-BE29-4ADD8EDAFC83}" type="pres">
      <dgm:prSet presAssocID="{96FE4430-B5F8-4ED6-9EAB-BF79F8B1087A}" presName="rootText" presStyleLbl="node3" presStyleIdx="6" presStyleCnt="9">
        <dgm:presLayoutVars>
          <dgm:chPref val="3"/>
        </dgm:presLayoutVars>
      </dgm:prSet>
      <dgm:spPr/>
      <dgm:t>
        <a:bodyPr/>
        <a:lstStyle/>
        <a:p>
          <a:endParaRPr lang="es-ES"/>
        </a:p>
      </dgm:t>
    </dgm:pt>
    <dgm:pt modelId="{BD0CCA26-FC24-4D65-8534-91A4264A2415}" type="pres">
      <dgm:prSet presAssocID="{96FE4430-B5F8-4ED6-9EAB-BF79F8B1087A}" presName="rootConnector" presStyleLbl="node3" presStyleIdx="6" presStyleCnt="9"/>
      <dgm:spPr/>
      <dgm:t>
        <a:bodyPr/>
        <a:lstStyle/>
        <a:p>
          <a:endParaRPr lang="es-ES"/>
        </a:p>
      </dgm:t>
    </dgm:pt>
    <dgm:pt modelId="{7401288B-8E28-4368-A7B4-9FAE34329B41}" type="pres">
      <dgm:prSet presAssocID="{96FE4430-B5F8-4ED6-9EAB-BF79F8B1087A}" presName="hierChild4" presStyleCnt="0"/>
      <dgm:spPr/>
    </dgm:pt>
    <dgm:pt modelId="{D39320A7-19B3-4B9D-AC18-D3C09F40D192}" type="pres">
      <dgm:prSet presAssocID="{96FE4430-B5F8-4ED6-9EAB-BF79F8B1087A}" presName="hierChild5" presStyleCnt="0"/>
      <dgm:spPr/>
    </dgm:pt>
    <dgm:pt modelId="{652A38B1-C0D8-42CD-9F12-CFF695AFC9D4}" type="pres">
      <dgm:prSet presAssocID="{D265CF51-D3B2-46A1-9EB0-14F079DE4D46}" presName="hierChild5" presStyleCnt="0"/>
      <dgm:spPr/>
    </dgm:pt>
    <dgm:pt modelId="{99040B8A-D480-45D9-AA94-4313E1FBD34A}" type="pres">
      <dgm:prSet presAssocID="{C00F4844-5B93-4165-91A6-C12D1712B891}" presName="Name37" presStyleLbl="parChTrans1D2" presStyleIdx="3" presStyleCnt="5"/>
      <dgm:spPr/>
      <dgm:t>
        <a:bodyPr/>
        <a:lstStyle/>
        <a:p>
          <a:endParaRPr lang="es-ES"/>
        </a:p>
      </dgm:t>
    </dgm:pt>
    <dgm:pt modelId="{907D91C7-D9D3-490F-8579-46333B731A02}" type="pres">
      <dgm:prSet presAssocID="{0573CEBD-BF23-43B5-A2D8-38B77399D4E0}" presName="hierRoot2" presStyleCnt="0">
        <dgm:presLayoutVars>
          <dgm:hierBranch val="init"/>
        </dgm:presLayoutVars>
      </dgm:prSet>
      <dgm:spPr/>
    </dgm:pt>
    <dgm:pt modelId="{8EC464FA-345D-4F4B-A808-30DD40C8C6D8}" type="pres">
      <dgm:prSet presAssocID="{0573CEBD-BF23-43B5-A2D8-38B77399D4E0}" presName="rootComposite" presStyleCnt="0"/>
      <dgm:spPr/>
    </dgm:pt>
    <dgm:pt modelId="{E057E715-1DCC-4A66-852D-6CC571A046CF}" type="pres">
      <dgm:prSet presAssocID="{0573CEBD-BF23-43B5-A2D8-38B77399D4E0}" presName="rootText" presStyleLbl="node2" presStyleIdx="3" presStyleCnt="4">
        <dgm:presLayoutVars>
          <dgm:chPref val="3"/>
        </dgm:presLayoutVars>
      </dgm:prSet>
      <dgm:spPr/>
      <dgm:t>
        <a:bodyPr/>
        <a:lstStyle/>
        <a:p>
          <a:endParaRPr lang="es-ES"/>
        </a:p>
      </dgm:t>
    </dgm:pt>
    <dgm:pt modelId="{641918B5-5336-402A-B26B-53AAB8FBAF3D}" type="pres">
      <dgm:prSet presAssocID="{0573CEBD-BF23-43B5-A2D8-38B77399D4E0}" presName="rootConnector" presStyleLbl="node2" presStyleIdx="3" presStyleCnt="4"/>
      <dgm:spPr/>
      <dgm:t>
        <a:bodyPr/>
        <a:lstStyle/>
        <a:p>
          <a:endParaRPr lang="es-ES"/>
        </a:p>
      </dgm:t>
    </dgm:pt>
    <dgm:pt modelId="{92876EC1-2FFD-4EC3-93DF-7C09C3A4C545}" type="pres">
      <dgm:prSet presAssocID="{0573CEBD-BF23-43B5-A2D8-38B77399D4E0}" presName="hierChild4" presStyleCnt="0"/>
      <dgm:spPr/>
    </dgm:pt>
    <dgm:pt modelId="{4FA119A0-0CC8-4494-9180-2F49E683A888}" type="pres">
      <dgm:prSet presAssocID="{5C9E91D2-8419-4A51-AF07-94862FD8AB2F}" presName="Name37" presStyleLbl="parChTrans1D3" presStyleIdx="7" presStyleCnt="9"/>
      <dgm:spPr/>
      <dgm:t>
        <a:bodyPr/>
        <a:lstStyle/>
        <a:p>
          <a:endParaRPr lang="es-ES"/>
        </a:p>
      </dgm:t>
    </dgm:pt>
    <dgm:pt modelId="{FA386F7A-A92C-412B-AED1-E8582B563295}" type="pres">
      <dgm:prSet presAssocID="{6A93586A-836D-4FDE-93D5-B8DBF09EB3E7}" presName="hierRoot2" presStyleCnt="0">
        <dgm:presLayoutVars>
          <dgm:hierBranch val="init"/>
        </dgm:presLayoutVars>
      </dgm:prSet>
      <dgm:spPr/>
    </dgm:pt>
    <dgm:pt modelId="{A2AD6F6F-B34C-4EDB-921C-4152684B0B26}" type="pres">
      <dgm:prSet presAssocID="{6A93586A-836D-4FDE-93D5-B8DBF09EB3E7}" presName="rootComposite" presStyleCnt="0"/>
      <dgm:spPr/>
    </dgm:pt>
    <dgm:pt modelId="{94907654-1CF8-4432-8CD5-22EE2A27F038}" type="pres">
      <dgm:prSet presAssocID="{6A93586A-836D-4FDE-93D5-B8DBF09EB3E7}" presName="rootText" presStyleLbl="node3" presStyleIdx="7" presStyleCnt="9">
        <dgm:presLayoutVars>
          <dgm:chPref val="3"/>
        </dgm:presLayoutVars>
      </dgm:prSet>
      <dgm:spPr/>
      <dgm:t>
        <a:bodyPr/>
        <a:lstStyle/>
        <a:p>
          <a:endParaRPr lang="es-ES"/>
        </a:p>
      </dgm:t>
    </dgm:pt>
    <dgm:pt modelId="{7D1E6D16-FF01-4AB3-BEA7-160399F55BCE}" type="pres">
      <dgm:prSet presAssocID="{6A93586A-836D-4FDE-93D5-B8DBF09EB3E7}" presName="rootConnector" presStyleLbl="node3" presStyleIdx="7" presStyleCnt="9"/>
      <dgm:spPr/>
      <dgm:t>
        <a:bodyPr/>
        <a:lstStyle/>
        <a:p>
          <a:endParaRPr lang="es-ES"/>
        </a:p>
      </dgm:t>
    </dgm:pt>
    <dgm:pt modelId="{F723DCE9-8ECF-431B-AF87-D6DD90260BD3}" type="pres">
      <dgm:prSet presAssocID="{6A93586A-836D-4FDE-93D5-B8DBF09EB3E7}" presName="hierChild4" presStyleCnt="0"/>
      <dgm:spPr/>
    </dgm:pt>
    <dgm:pt modelId="{DAB55100-1048-43FB-A578-1399262FCA85}" type="pres">
      <dgm:prSet presAssocID="{6A93586A-836D-4FDE-93D5-B8DBF09EB3E7}" presName="hierChild5" presStyleCnt="0"/>
      <dgm:spPr/>
    </dgm:pt>
    <dgm:pt modelId="{5DFC3C39-E06C-42BD-AA64-9F1D5168F959}" type="pres">
      <dgm:prSet presAssocID="{110676FA-6166-4111-BBF4-6ACA22F7CCA0}" presName="Name37" presStyleLbl="parChTrans1D3" presStyleIdx="8" presStyleCnt="9"/>
      <dgm:spPr/>
      <dgm:t>
        <a:bodyPr/>
        <a:lstStyle/>
        <a:p>
          <a:endParaRPr lang="es-ES"/>
        </a:p>
      </dgm:t>
    </dgm:pt>
    <dgm:pt modelId="{CA602DAF-07D0-4E26-8CA4-035CD9D1652B}" type="pres">
      <dgm:prSet presAssocID="{7CE1FE70-8301-4581-8ADE-AA40B20B13D4}" presName="hierRoot2" presStyleCnt="0">
        <dgm:presLayoutVars>
          <dgm:hierBranch val="init"/>
        </dgm:presLayoutVars>
      </dgm:prSet>
      <dgm:spPr/>
    </dgm:pt>
    <dgm:pt modelId="{34EDBE32-9CF0-4604-ACF2-E77A5BA39827}" type="pres">
      <dgm:prSet presAssocID="{7CE1FE70-8301-4581-8ADE-AA40B20B13D4}" presName="rootComposite" presStyleCnt="0"/>
      <dgm:spPr/>
    </dgm:pt>
    <dgm:pt modelId="{8025700A-D33A-462B-9212-576879FF94A7}" type="pres">
      <dgm:prSet presAssocID="{7CE1FE70-8301-4581-8ADE-AA40B20B13D4}" presName="rootText" presStyleLbl="node3" presStyleIdx="8" presStyleCnt="9">
        <dgm:presLayoutVars>
          <dgm:chPref val="3"/>
        </dgm:presLayoutVars>
      </dgm:prSet>
      <dgm:spPr/>
      <dgm:t>
        <a:bodyPr/>
        <a:lstStyle/>
        <a:p>
          <a:endParaRPr lang="es-ES"/>
        </a:p>
      </dgm:t>
    </dgm:pt>
    <dgm:pt modelId="{2313C2B4-4987-46D6-86AA-3F4E8770C683}" type="pres">
      <dgm:prSet presAssocID="{7CE1FE70-8301-4581-8ADE-AA40B20B13D4}" presName="rootConnector" presStyleLbl="node3" presStyleIdx="8" presStyleCnt="9"/>
      <dgm:spPr/>
      <dgm:t>
        <a:bodyPr/>
        <a:lstStyle/>
        <a:p>
          <a:endParaRPr lang="es-ES"/>
        </a:p>
      </dgm:t>
    </dgm:pt>
    <dgm:pt modelId="{A9FEED5B-4BA9-4010-A3A9-BF1FCB898DFC}" type="pres">
      <dgm:prSet presAssocID="{7CE1FE70-8301-4581-8ADE-AA40B20B13D4}" presName="hierChild4" presStyleCnt="0"/>
      <dgm:spPr/>
    </dgm:pt>
    <dgm:pt modelId="{296996F4-45E2-41F8-A409-E55208351063}" type="pres">
      <dgm:prSet presAssocID="{7CE1FE70-8301-4581-8ADE-AA40B20B13D4}" presName="hierChild5" presStyleCnt="0"/>
      <dgm:spPr/>
    </dgm:pt>
    <dgm:pt modelId="{B2C47616-35B1-46ED-BAD5-5A5E326BC13A}" type="pres">
      <dgm:prSet presAssocID="{0573CEBD-BF23-43B5-A2D8-38B77399D4E0}" presName="hierChild5" presStyleCnt="0"/>
      <dgm:spPr/>
    </dgm:pt>
    <dgm:pt modelId="{36E7352B-71C7-4231-A955-60D3CCA5C7F0}" type="pres">
      <dgm:prSet presAssocID="{C8E449C5-A648-4B60-A4A6-7D440BB0DC70}" presName="hierChild3" presStyleCnt="0"/>
      <dgm:spPr/>
    </dgm:pt>
    <dgm:pt modelId="{AFA3B96D-30AB-44C8-9B5E-17B6432277E6}" type="pres">
      <dgm:prSet presAssocID="{ACAABE84-1D6D-42D7-83C8-35DE7F2B8BE7}" presName="Name111" presStyleLbl="parChTrans1D2" presStyleIdx="4" presStyleCnt="5"/>
      <dgm:spPr/>
      <dgm:t>
        <a:bodyPr/>
        <a:lstStyle/>
        <a:p>
          <a:endParaRPr lang="es-ES"/>
        </a:p>
      </dgm:t>
    </dgm:pt>
    <dgm:pt modelId="{9F668AF6-4E36-48BB-BD1D-117A1E63582D}" type="pres">
      <dgm:prSet presAssocID="{6B432B4E-34C9-4157-847D-F26F33B20138}" presName="hierRoot3" presStyleCnt="0">
        <dgm:presLayoutVars>
          <dgm:hierBranch val="init"/>
        </dgm:presLayoutVars>
      </dgm:prSet>
      <dgm:spPr/>
    </dgm:pt>
    <dgm:pt modelId="{8BA3F4D6-F6EB-40CA-8B96-51705BC7D2B4}" type="pres">
      <dgm:prSet presAssocID="{6B432B4E-34C9-4157-847D-F26F33B20138}" presName="rootComposite3" presStyleCnt="0"/>
      <dgm:spPr/>
    </dgm:pt>
    <dgm:pt modelId="{C12276AF-77F9-4BE1-8C08-9C63720B83E3}" type="pres">
      <dgm:prSet presAssocID="{6B432B4E-34C9-4157-847D-F26F33B20138}" presName="rootText3" presStyleLbl="asst1" presStyleIdx="0" presStyleCnt="1" custScaleY="48697" custLinFactNeighborX="-16081" custLinFactNeighborY="-8390">
        <dgm:presLayoutVars>
          <dgm:chPref val="3"/>
        </dgm:presLayoutVars>
      </dgm:prSet>
      <dgm:spPr/>
      <dgm:t>
        <a:bodyPr/>
        <a:lstStyle/>
        <a:p>
          <a:endParaRPr lang="es-ES"/>
        </a:p>
      </dgm:t>
    </dgm:pt>
    <dgm:pt modelId="{E64D516E-D43F-49D0-AA25-7980EC3186B7}" type="pres">
      <dgm:prSet presAssocID="{6B432B4E-34C9-4157-847D-F26F33B20138}" presName="rootConnector3" presStyleLbl="asst1" presStyleIdx="0" presStyleCnt="1"/>
      <dgm:spPr/>
      <dgm:t>
        <a:bodyPr/>
        <a:lstStyle/>
        <a:p>
          <a:endParaRPr lang="es-ES"/>
        </a:p>
      </dgm:t>
    </dgm:pt>
    <dgm:pt modelId="{9E750175-DA02-4ABF-9534-7191A97F29C6}" type="pres">
      <dgm:prSet presAssocID="{6B432B4E-34C9-4157-847D-F26F33B20138}" presName="hierChild6" presStyleCnt="0"/>
      <dgm:spPr/>
    </dgm:pt>
    <dgm:pt modelId="{5F27A836-2309-4298-818C-B3962A44FC93}" type="pres">
      <dgm:prSet presAssocID="{6B432B4E-34C9-4157-847D-F26F33B20138}" presName="hierChild7" presStyleCnt="0"/>
      <dgm:spPr/>
    </dgm:pt>
  </dgm:ptLst>
  <dgm:cxnLst>
    <dgm:cxn modelId="{D94616B7-DE19-4EBE-B719-60700CCC11C2}" type="presOf" srcId="{94E5AF62-B149-486F-BE3D-B674563D4243}" destId="{70DEEBE9-5F9D-4E7E-B05C-52ED282EC342}" srcOrd="1" destOrd="0" presId="urn:microsoft.com/office/officeart/2005/8/layout/orgChart1"/>
    <dgm:cxn modelId="{5C93D2ED-97D1-4A6E-928B-8F8405F57479}" type="presOf" srcId="{E87C73AF-3595-47D3-B5BE-C732CBA5D405}" destId="{58C22348-609F-4FEB-B753-09FB90BA39D8}" srcOrd="0" destOrd="0" presId="urn:microsoft.com/office/officeart/2005/8/layout/orgChart1"/>
    <dgm:cxn modelId="{02BA6729-E68D-4F04-A74A-10F24560B643}" type="presOf" srcId="{110676FA-6166-4111-BBF4-6ACA22F7CCA0}" destId="{5DFC3C39-E06C-42BD-AA64-9F1D5168F959}" srcOrd="0" destOrd="0" presId="urn:microsoft.com/office/officeart/2005/8/layout/orgChart1"/>
    <dgm:cxn modelId="{6D02FFDA-5EA2-42A5-8435-5980594151F5}" type="presOf" srcId="{C8E449C5-A648-4B60-A4A6-7D440BB0DC70}" destId="{81A99DB9-F538-4360-97AB-5D2EE0625754}" srcOrd="1" destOrd="0" presId="urn:microsoft.com/office/officeart/2005/8/layout/orgChart1"/>
    <dgm:cxn modelId="{B3463F93-4669-4EAE-82E1-1599C34A0CD8}" type="presOf" srcId="{E87C73AF-3595-47D3-B5BE-C732CBA5D405}" destId="{F669C13E-849E-4FEB-BD28-B6405237069C}" srcOrd="1" destOrd="0" presId="urn:microsoft.com/office/officeart/2005/8/layout/orgChart1"/>
    <dgm:cxn modelId="{62235598-EC3C-4DB1-A71E-A0A44956F87D}" type="presOf" srcId="{12DDDA8D-FF7C-4DE2-A7C8-0586EB5C2530}" destId="{A6A0AD01-FC38-4284-AEB7-530591BAC32F}" srcOrd="0" destOrd="0" presId="urn:microsoft.com/office/officeart/2005/8/layout/orgChart1"/>
    <dgm:cxn modelId="{DF3EC0D3-E36D-453B-8E00-BE9AD437073F}" type="presOf" srcId="{63E513F2-10F4-4D78-BF4A-46C958353725}" destId="{2CD6BE5E-6E0D-40A6-BB23-2341A84D75C7}" srcOrd="0" destOrd="0" presId="urn:microsoft.com/office/officeart/2005/8/layout/orgChart1"/>
    <dgm:cxn modelId="{AF6D2C94-29D5-4E3F-AA99-B79DF6DF28DD}" type="presOf" srcId="{2D8E3173-90B3-4253-9682-AE89EFE26EEB}" destId="{7863BA68-48F3-4612-9574-A37E74CEDA7B}" srcOrd="0" destOrd="0" presId="urn:microsoft.com/office/officeart/2005/8/layout/orgChart1"/>
    <dgm:cxn modelId="{0529B556-8F33-4A56-861F-0672637FEF96}" srcId="{D265CF51-D3B2-46A1-9EB0-14F079DE4D46}" destId="{96FE4430-B5F8-4ED6-9EAB-BF79F8B1087A}" srcOrd="0" destOrd="0" parTransId="{D823F9D0-6038-4877-B96F-2D58F4971DED}" sibTransId="{786F9C84-CFF4-4ABA-B7F7-A1215ABAAC28}"/>
    <dgm:cxn modelId="{2AB854AE-37F9-409B-A033-8E50839A16B9}" type="presOf" srcId="{D265CF51-D3B2-46A1-9EB0-14F079DE4D46}" destId="{2A33B589-DDA7-475C-9E2A-C89942D11EE6}" srcOrd="0" destOrd="0" presId="urn:microsoft.com/office/officeart/2005/8/layout/orgChart1"/>
    <dgm:cxn modelId="{C685E58F-7416-4602-967D-6415A9D760DC}" type="presOf" srcId="{7CE1FE70-8301-4581-8ADE-AA40B20B13D4}" destId="{8025700A-D33A-462B-9212-576879FF94A7}" srcOrd="0" destOrd="0" presId="urn:microsoft.com/office/officeart/2005/8/layout/orgChart1"/>
    <dgm:cxn modelId="{A0FAF4C7-F27B-4067-B370-382F54ECFA38}" type="presOf" srcId="{9EB161B4-0F5A-41AD-99B9-2A7BF4CF66FE}" destId="{192B4259-4B50-4978-818C-BBAAF31CCB18}" srcOrd="0" destOrd="0" presId="urn:microsoft.com/office/officeart/2005/8/layout/orgChart1"/>
    <dgm:cxn modelId="{6E891B6A-C5FC-4683-B064-7BDA3907195F}" srcId="{C8E449C5-A648-4B60-A4A6-7D440BB0DC70}" destId="{7FA82F2F-58E4-4C31-842D-504DE0F41E91}" srcOrd="2" destOrd="0" parTransId="{33898682-0B61-4322-9E6A-E7E01C48EC8D}" sibTransId="{D0B83639-7A95-41D7-98BD-D54FEFD5041D}"/>
    <dgm:cxn modelId="{9DACD93E-31FB-480C-A16C-5F46FC8FB153}" type="presOf" srcId="{C174BCFC-085C-4F3E-A56A-94EBB3480F58}" destId="{DE38AF3B-710B-41CD-B976-2C97ED5BACFF}" srcOrd="0" destOrd="0" presId="urn:microsoft.com/office/officeart/2005/8/layout/orgChart1"/>
    <dgm:cxn modelId="{682385B8-5C28-4EFC-898A-1D966ADA4F44}" type="presOf" srcId="{C00F4844-5B93-4165-91A6-C12D1712B891}" destId="{99040B8A-D480-45D9-AA94-4313E1FBD34A}" srcOrd="0" destOrd="0" presId="urn:microsoft.com/office/officeart/2005/8/layout/orgChart1"/>
    <dgm:cxn modelId="{BDC8A394-ECAB-4562-970D-2AB3C82A4791}" type="presOf" srcId="{F7AE24FD-7356-44B6-9E1E-2D87FC5F5B09}" destId="{EF2DF899-F4B1-430A-96B4-34591660898D}" srcOrd="0" destOrd="0" presId="urn:microsoft.com/office/officeart/2005/8/layout/orgChart1"/>
    <dgm:cxn modelId="{165B69E0-6AC4-42EA-9280-5B1BBB1DE15F}" srcId="{7FA82F2F-58E4-4C31-842D-504DE0F41E91}" destId="{E3989D95-66F4-4980-B589-E3DD2B6FE984}" srcOrd="0" destOrd="0" parTransId="{12DDDA8D-FF7C-4DE2-A7C8-0586EB5C2530}" sibTransId="{B3584DF3-BA88-46CB-AC94-8323F21E3736}"/>
    <dgm:cxn modelId="{3245C2E1-5A83-429C-B9D8-9CAAAA5CE345}" type="presOf" srcId="{94E5AF62-B149-486F-BE3D-B674563D4243}" destId="{D0D7EEFC-53F7-4B14-A871-8EF3B7714002}" srcOrd="0" destOrd="0" presId="urn:microsoft.com/office/officeart/2005/8/layout/orgChart1"/>
    <dgm:cxn modelId="{88266B28-22A6-466D-9E8A-43EF435C8B05}" srcId="{6424513B-E116-4D01-A04D-526616011A51}" destId="{9EB161B4-0F5A-41AD-99B9-2A7BF4CF66FE}" srcOrd="3" destOrd="0" parTransId="{9CF9D846-3280-49AA-AC14-E76C9E4B62A4}" sibTransId="{CFEF947F-3887-40F5-800E-8C67C6A5D738}"/>
    <dgm:cxn modelId="{66837A00-8D1A-4D94-A62D-F8F7233FE8D7}" type="presOf" srcId="{7FA82F2F-58E4-4C31-842D-504DE0F41E91}" destId="{B9D95A07-E94B-4E71-8E17-FB935C894AC3}" srcOrd="1" destOrd="0" presId="urn:microsoft.com/office/officeart/2005/8/layout/orgChart1"/>
    <dgm:cxn modelId="{8AB5CDF0-D318-42E4-93CC-05BACF930B6B}" type="presOf" srcId="{96FE4430-B5F8-4ED6-9EAB-BF79F8B1087A}" destId="{763D927F-E9EA-474E-BE29-4ADD8EDAFC83}" srcOrd="0" destOrd="0" presId="urn:microsoft.com/office/officeart/2005/8/layout/orgChart1"/>
    <dgm:cxn modelId="{2FEAF530-F600-49B0-AB06-8C67F9BA5BE6}" type="presOf" srcId="{C8E449C5-A648-4B60-A4A6-7D440BB0DC70}" destId="{42C5CEBF-6353-4613-BC33-073BEE6C48EF}" srcOrd="0" destOrd="0" presId="urn:microsoft.com/office/officeart/2005/8/layout/orgChart1"/>
    <dgm:cxn modelId="{2867AF55-083A-4709-9F91-6093D745411C}" type="presOf" srcId="{022391EB-AFE4-43FB-9EDA-3FFA221BE017}" destId="{E4AD6781-B595-4DF3-82E9-25C1B17F771F}" srcOrd="0" destOrd="0" presId="urn:microsoft.com/office/officeart/2005/8/layout/orgChart1"/>
    <dgm:cxn modelId="{93ABD0F9-BB3A-4775-AC2E-EF3725CD5F71}" type="presOf" srcId="{7FA82F2F-58E4-4C31-842D-504DE0F41E91}" destId="{8B4EEFF5-5560-42CC-B494-A8406BE08A52}" srcOrd="0" destOrd="0" presId="urn:microsoft.com/office/officeart/2005/8/layout/orgChart1"/>
    <dgm:cxn modelId="{6C3D4CAD-94CA-4A66-9031-1D452698D139}" srcId="{C8E449C5-A648-4B60-A4A6-7D440BB0DC70}" destId="{6B432B4E-34C9-4157-847D-F26F33B20138}" srcOrd="0" destOrd="0" parTransId="{ACAABE84-1D6D-42D7-83C8-35DE7F2B8BE7}" sibTransId="{D8665048-CFBF-49CA-BE43-D8E01231CCC1}"/>
    <dgm:cxn modelId="{3A2514CD-F41E-420C-B575-97B057B0B360}" type="presOf" srcId="{6424513B-E116-4D01-A04D-526616011A51}" destId="{3B671DC2-E582-404F-9960-D25AB063671F}" srcOrd="1" destOrd="0" presId="urn:microsoft.com/office/officeart/2005/8/layout/orgChart1"/>
    <dgm:cxn modelId="{269F9A55-D55D-4557-83A3-D4AC6955D720}" type="presOf" srcId="{C174BCFC-085C-4F3E-A56A-94EBB3480F58}" destId="{96CDBE92-097D-4530-897D-087552A29AA5}" srcOrd="1" destOrd="0" presId="urn:microsoft.com/office/officeart/2005/8/layout/orgChart1"/>
    <dgm:cxn modelId="{58C74962-2C44-4540-B756-8497125FCD58}" type="presOf" srcId="{F7CD5069-169A-4311-B544-9957FF61B564}" destId="{BDD69F64-6293-458F-BC2F-48D91442FB59}" srcOrd="0" destOrd="0" presId="urn:microsoft.com/office/officeart/2005/8/layout/orgChart1"/>
    <dgm:cxn modelId="{E5435D91-8515-416E-B08E-D0DD5AE58CA6}" srcId="{C8E449C5-A648-4B60-A4A6-7D440BB0DC70}" destId="{D265CF51-D3B2-46A1-9EB0-14F079DE4D46}" srcOrd="3" destOrd="0" parTransId="{F7AE24FD-7356-44B6-9E1E-2D87FC5F5B09}" sibTransId="{E51980F3-7E82-4C18-B973-4D77FEDA230E}"/>
    <dgm:cxn modelId="{6A2FDA81-B4DA-44DA-B77E-E29952746980}" type="presOf" srcId="{9CF9D846-3280-49AA-AC14-E76C9E4B62A4}" destId="{05A283C5-FC8B-4BF8-BED6-00874E9E224B}" srcOrd="0" destOrd="0" presId="urn:microsoft.com/office/officeart/2005/8/layout/orgChart1"/>
    <dgm:cxn modelId="{F5B508F4-F851-4A20-AC48-4F2E69E0F1AE}" type="presOf" srcId="{6A93586A-836D-4FDE-93D5-B8DBF09EB3E7}" destId="{94907654-1CF8-4432-8CD5-22EE2A27F038}" srcOrd="0" destOrd="0" presId="urn:microsoft.com/office/officeart/2005/8/layout/orgChart1"/>
    <dgm:cxn modelId="{67491C30-AC73-49BC-BBA1-B1574DBF1ACD}" type="presOf" srcId="{7CE1FE70-8301-4581-8ADE-AA40B20B13D4}" destId="{2313C2B4-4987-46D6-86AA-3F4E8770C683}" srcOrd="1" destOrd="0" presId="urn:microsoft.com/office/officeart/2005/8/layout/orgChart1"/>
    <dgm:cxn modelId="{88DC25DE-7A59-4568-AE23-FB0D7B44D123}" type="presOf" srcId="{E3989D95-66F4-4980-B589-E3DD2B6FE984}" destId="{8DF9126C-1CA3-4970-9753-DAE4EE4D94A2}" srcOrd="1" destOrd="0" presId="urn:microsoft.com/office/officeart/2005/8/layout/orgChart1"/>
    <dgm:cxn modelId="{B723AA86-3AE1-4A75-A842-C2841A7D3964}" type="presOf" srcId="{D823F9D0-6038-4877-B96F-2D58F4971DED}" destId="{65EED4EF-58CB-4D1A-BBF6-D4F46C3ACA95}" srcOrd="0" destOrd="0" presId="urn:microsoft.com/office/officeart/2005/8/layout/orgChart1"/>
    <dgm:cxn modelId="{0560AE3C-A5A5-41A9-AF7D-50D3F253F633}" type="presOf" srcId="{F7CD5069-169A-4311-B544-9957FF61B564}" destId="{82DB18DF-F050-4105-A0C2-60AB91F95884}" srcOrd="1" destOrd="0" presId="urn:microsoft.com/office/officeart/2005/8/layout/orgChart1"/>
    <dgm:cxn modelId="{4399CEA6-3772-4F1C-88C7-7A5D9E9439A1}" type="presOf" srcId="{0573CEBD-BF23-43B5-A2D8-38B77399D4E0}" destId="{E057E715-1DCC-4A66-852D-6CC571A046CF}" srcOrd="0" destOrd="0" presId="urn:microsoft.com/office/officeart/2005/8/layout/orgChart1"/>
    <dgm:cxn modelId="{1F667647-AAF0-4016-9888-409E77260A1A}" type="presOf" srcId="{96FE4430-B5F8-4ED6-9EAB-BF79F8B1087A}" destId="{BD0CCA26-FC24-4D65-8534-91A4264A2415}" srcOrd="1" destOrd="0" presId="urn:microsoft.com/office/officeart/2005/8/layout/orgChart1"/>
    <dgm:cxn modelId="{D7DE7C56-B23B-4F81-9F84-1D0D814C4CB4}" srcId="{0573CEBD-BF23-43B5-A2D8-38B77399D4E0}" destId="{7CE1FE70-8301-4581-8ADE-AA40B20B13D4}" srcOrd="1" destOrd="0" parTransId="{110676FA-6166-4111-BBF4-6ACA22F7CCA0}" sibTransId="{0ACAB872-87D0-41E5-8014-FF4692E7CBD1}"/>
    <dgm:cxn modelId="{A6B879C7-577A-4600-8138-BE71A759EBC3}" type="presOf" srcId="{6256922D-DB75-485C-A1AF-73CB12F9D7A2}" destId="{A5804D08-AD29-42FC-A366-7F3FF042BCDD}" srcOrd="0" destOrd="0" presId="urn:microsoft.com/office/officeart/2005/8/layout/orgChart1"/>
    <dgm:cxn modelId="{BB13B9DD-9E0E-45A1-8281-6FC825EF906F}" type="presOf" srcId="{6A93586A-836D-4FDE-93D5-B8DBF09EB3E7}" destId="{7D1E6D16-FF01-4AB3-BEA7-160399F55BCE}" srcOrd="1" destOrd="0" presId="urn:microsoft.com/office/officeart/2005/8/layout/orgChart1"/>
    <dgm:cxn modelId="{87A88E95-7DEC-49FE-A760-2EDEF03FCD26}" srcId="{C8E449C5-A648-4B60-A4A6-7D440BB0DC70}" destId="{0573CEBD-BF23-43B5-A2D8-38B77399D4E0}" srcOrd="4" destOrd="0" parTransId="{C00F4844-5B93-4165-91A6-C12D1712B891}" sibTransId="{F22829C7-CD5B-4D65-88CC-50D9C7281867}"/>
    <dgm:cxn modelId="{8E344784-A739-4753-82DA-472DEA678441}" type="presOf" srcId="{6B432B4E-34C9-4157-847D-F26F33B20138}" destId="{C12276AF-77F9-4BE1-8C08-9C63720B83E3}" srcOrd="0" destOrd="0" presId="urn:microsoft.com/office/officeart/2005/8/layout/orgChart1"/>
    <dgm:cxn modelId="{B4B46620-2947-4A98-B81B-A1109BBD76DD}" type="presOf" srcId="{0573CEBD-BF23-43B5-A2D8-38B77399D4E0}" destId="{641918B5-5336-402A-B26B-53AAB8FBAF3D}" srcOrd="1" destOrd="0" presId="urn:microsoft.com/office/officeart/2005/8/layout/orgChart1"/>
    <dgm:cxn modelId="{232EB33D-A9AE-4DFD-82DC-972077CBB232}" type="presOf" srcId="{6424513B-E116-4D01-A04D-526616011A51}" destId="{D5131724-B158-49A1-A9AD-1A9D9AD32D04}" srcOrd="0" destOrd="0" presId="urn:microsoft.com/office/officeart/2005/8/layout/orgChart1"/>
    <dgm:cxn modelId="{7351A379-8449-47D2-B10C-5407C5FB976D}" type="presOf" srcId="{E079A087-BDE7-4CB6-B139-4F52EDEC815E}" destId="{8CD0B8BE-FA82-456C-B290-039A5A45A546}" srcOrd="0" destOrd="0" presId="urn:microsoft.com/office/officeart/2005/8/layout/orgChart1"/>
    <dgm:cxn modelId="{1CD2476E-9B70-444A-95DE-BBF0BD7B78F3}" srcId="{C8E449C5-A648-4B60-A4A6-7D440BB0DC70}" destId="{6424513B-E116-4D01-A04D-526616011A51}" srcOrd="1" destOrd="0" parTransId="{2D8E3173-90B3-4253-9682-AE89EFE26EEB}" sibTransId="{DBDEB2BA-E51A-4457-A322-92D21E20F096}"/>
    <dgm:cxn modelId="{66053CDB-F6FB-473A-8D30-96D15595D2EA}" srcId="{7FA82F2F-58E4-4C31-842D-504DE0F41E91}" destId="{E87C73AF-3595-47D3-B5BE-C732CBA5D405}" srcOrd="1" destOrd="0" parTransId="{022391EB-AFE4-43FB-9EDA-3FFA221BE017}" sibTransId="{D3A44980-6FE3-4CC2-92E1-39F6CA5B96F2}"/>
    <dgm:cxn modelId="{5F52BC16-C3DF-46C9-AA71-516643DE1A00}" type="presOf" srcId="{9EB161B4-0F5A-41AD-99B9-2A7BF4CF66FE}" destId="{AB38205F-C628-4B8E-B89F-9008653D7C97}" srcOrd="1" destOrd="0" presId="urn:microsoft.com/office/officeart/2005/8/layout/orgChart1"/>
    <dgm:cxn modelId="{50EFB9FD-B83D-4B42-B1E6-57F5701FDF1F}" srcId="{6424513B-E116-4D01-A04D-526616011A51}" destId="{C174BCFC-085C-4F3E-A56A-94EBB3480F58}" srcOrd="1" destOrd="0" parTransId="{6256922D-DB75-485C-A1AF-73CB12F9D7A2}" sibTransId="{D6CAF5A7-B85B-4909-8600-BEE823FBBE84}"/>
    <dgm:cxn modelId="{43238B22-C86B-4B1E-883F-6231DFCAA61A}" type="presOf" srcId="{E3989D95-66F4-4980-B589-E3DD2B6FE984}" destId="{503848D4-1FF2-497C-9702-C755A75EBA06}" srcOrd="0" destOrd="0" presId="urn:microsoft.com/office/officeart/2005/8/layout/orgChart1"/>
    <dgm:cxn modelId="{C74DDE92-2C00-4C29-8955-BB61C062D6E0}" srcId="{E079A087-BDE7-4CB6-B139-4F52EDEC815E}" destId="{C8E449C5-A648-4B60-A4A6-7D440BB0DC70}" srcOrd="0" destOrd="0" parTransId="{192CA8B5-D54F-4506-8FED-8E0FC2F88C5C}" sibTransId="{1A972D1D-19E0-4F93-B71A-C594F29F448B}"/>
    <dgm:cxn modelId="{C3D06800-B50C-43CC-858E-033E2D889519}" type="presOf" srcId="{5C9E91D2-8419-4A51-AF07-94862FD8AB2F}" destId="{4FA119A0-0CC8-4494-9180-2F49E683A888}" srcOrd="0" destOrd="0" presId="urn:microsoft.com/office/officeart/2005/8/layout/orgChart1"/>
    <dgm:cxn modelId="{BD18E876-C6BB-4DA9-B584-DC20F3FEF6E4}" type="presOf" srcId="{33898682-0B61-4322-9E6A-E7E01C48EC8D}" destId="{BAB77377-D0FA-448B-A453-4EEC4024641F}" srcOrd="0" destOrd="0" presId="urn:microsoft.com/office/officeart/2005/8/layout/orgChart1"/>
    <dgm:cxn modelId="{483A2D05-3A0B-4840-9CDD-CB5AB254A76F}" srcId="{6424513B-E116-4D01-A04D-526616011A51}" destId="{F7CD5069-169A-4311-B544-9957FF61B564}" srcOrd="0" destOrd="0" parTransId="{63E513F2-10F4-4D78-BF4A-46C958353725}" sibTransId="{280BF663-D45E-4F87-B326-495A3FF5E205}"/>
    <dgm:cxn modelId="{B111EE97-5461-480E-8B68-527533FE8EA2}" type="presOf" srcId="{6B432B4E-34C9-4157-847D-F26F33B20138}" destId="{E64D516E-D43F-49D0-AA25-7980EC3186B7}" srcOrd="1" destOrd="0" presId="urn:microsoft.com/office/officeart/2005/8/layout/orgChart1"/>
    <dgm:cxn modelId="{AE411168-9569-4A28-82BA-EE9BED18C17E}" type="presOf" srcId="{ACAABE84-1D6D-42D7-83C8-35DE7F2B8BE7}" destId="{AFA3B96D-30AB-44C8-9B5E-17B6432277E6}" srcOrd="0" destOrd="0" presId="urn:microsoft.com/office/officeart/2005/8/layout/orgChart1"/>
    <dgm:cxn modelId="{531779EC-7DEE-486F-A1C5-06F1AFA00870}" type="presOf" srcId="{D265CF51-D3B2-46A1-9EB0-14F079DE4D46}" destId="{7705AE74-7063-4785-AC8A-E7BF5AE83ADB}" srcOrd="1" destOrd="0" presId="urn:microsoft.com/office/officeart/2005/8/layout/orgChart1"/>
    <dgm:cxn modelId="{A56476DF-717F-4031-BA24-39E00315D273}" srcId="{0573CEBD-BF23-43B5-A2D8-38B77399D4E0}" destId="{6A93586A-836D-4FDE-93D5-B8DBF09EB3E7}" srcOrd="0" destOrd="0" parTransId="{5C9E91D2-8419-4A51-AF07-94862FD8AB2F}" sibTransId="{AE9C86C2-5244-4F77-85A4-BB3D5370030A}"/>
    <dgm:cxn modelId="{BDCB1E5A-D874-46FA-BEC6-2DDEF3B44AA1}" srcId="{6424513B-E116-4D01-A04D-526616011A51}" destId="{94E5AF62-B149-486F-BE3D-B674563D4243}" srcOrd="2" destOrd="0" parTransId="{5E6C2A2E-4236-4110-809F-A470D62D1FF1}" sibTransId="{F9EEF4E7-99EC-4FAB-893B-0BD4F71C3575}"/>
    <dgm:cxn modelId="{4E63C9C8-EF0B-4D9E-8DF3-9CD538FC4A0A}" type="presOf" srcId="{5E6C2A2E-4236-4110-809F-A470D62D1FF1}" destId="{18DB792F-0FA1-4A6F-BFED-528128942459}" srcOrd="0" destOrd="0" presId="urn:microsoft.com/office/officeart/2005/8/layout/orgChart1"/>
    <dgm:cxn modelId="{FCBCC9C4-AACE-4D57-86A8-14C5696ACCBE}" type="presParOf" srcId="{8CD0B8BE-FA82-456C-B290-039A5A45A546}" destId="{608E5B54-C0A5-4DE3-9BC9-39411E2FA5FE}" srcOrd="0" destOrd="0" presId="urn:microsoft.com/office/officeart/2005/8/layout/orgChart1"/>
    <dgm:cxn modelId="{E60F0DCA-6096-4E9A-8868-4417109B9F52}" type="presParOf" srcId="{608E5B54-C0A5-4DE3-9BC9-39411E2FA5FE}" destId="{D059A224-492D-48EA-86FC-4266A6200CDE}" srcOrd="0" destOrd="0" presId="urn:microsoft.com/office/officeart/2005/8/layout/orgChart1"/>
    <dgm:cxn modelId="{844C0ED5-8AC2-4A7A-8883-2D8C58E52AE9}" type="presParOf" srcId="{D059A224-492D-48EA-86FC-4266A6200CDE}" destId="{42C5CEBF-6353-4613-BC33-073BEE6C48EF}" srcOrd="0" destOrd="0" presId="urn:microsoft.com/office/officeart/2005/8/layout/orgChart1"/>
    <dgm:cxn modelId="{0F1F28DE-4116-414C-9A42-615BA05B9D79}" type="presParOf" srcId="{D059A224-492D-48EA-86FC-4266A6200CDE}" destId="{81A99DB9-F538-4360-97AB-5D2EE0625754}" srcOrd="1" destOrd="0" presId="urn:microsoft.com/office/officeart/2005/8/layout/orgChart1"/>
    <dgm:cxn modelId="{C742F6FA-1884-494F-A627-A0E7EC9C47D0}" type="presParOf" srcId="{608E5B54-C0A5-4DE3-9BC9-39411E2FA5FE}" destId="{9D939B95-222B-40E1-8EF0-3AAA72AFBAB1}" srcOrd="1" destOrd="0" presId="urn:microsoft.com/office/officeart/2005/8/layout/orgChart1"/>
    <dgm:cxn modelId="{2631F612-B4EF-4FB9-9C75-6F46C3083792}" type="presParOf" srcId="{9D939B95-222B-40E1-8EF0-3AAA72AFBAB1}" destId="{7863BA68-48F3-4612-9574-A37E74CEDA7B}" srcOrd="0" destOrd="0" presId="urn:microsoft.com/office/officeart/2005/8/layout/orgChart1"/>
    <dgm:cxn modelId="{0811FB03-0B6A-4771-9804-E1735EDA8DB4}" type="presParOf" srcId="{9D939B95-222B-40E1-8EF0-3AAA72AFBAB1}" destId="{58EB8C65-F75F-4845-8F19-7B24348BDA82}" srcOrd="1" destOrd="0" presId="urn:microsoft.com/office/officeart/2005/8/layout/orgChart1"/>
    <dgm:cxn modelId="{9B3DE7C8-9E0A-4DF3-B816-85470AD96EFA}" type="presParOf" srcId="{58EB8C65-F75F-4845-8F19-7B24348BDA82}" destId="{7BCB4515-7DB7-4BC4-B2EC-F154C98A46B7}" srcOrd="0" destOrd="0" presId="urn:microsoft.com/office/officeart/2005/8/layout/orgChart1"/>
    <dgm:cxn modelId="{A7B4FB7E-E624-4362-8B9F-5C8126E30447}" type="presParOf" srcId="{7BCB4515-7DB7-4BC4-B2EC-F154C98A46B7}" destId="{D5131724-B158-49A1-A9AD-1A9D9AD32D04}" srcOrd="0" destOrd="0" presId="urn:microsoft.com/office/officeart/2005/8/layout/orgChart1"/>
    <dgm:cxn modelId="{C8A44A8F-A548-45F5-B627-CB8F18DF47D0}" type="presParOf" srcId="{7BCB4515-7DB7-4BC4-B2EC-F154C98A46B7}" destId="{3B671DC2-E582-404F-9960-D25AB063671F}" srcOrd="1" destOrd="0" presId="urn:microsoft.com/office/officeart/2005/8/layout/orgChart1"/>
    <dgm:cxn modelId="{ADE1507E-A0BD-45A9-8244-FB53D4526F8D}" type="presParOf" srcId="{58EB8C65-F75F-4845-8F19-7B24348BDA82}" destId="{E446DA06-B1D3-49CC-94D4-07812AD3E091}" srcOrd="1" destOrd="0" presId="urn:microsoft.com/office/officeart/2005/8/layout/orgChart1"/>
    <dgm:cxn modelId="{5076E1D9-1E07-4F05-9728-BF656617F5C5}" type="presParOf" srcId="{E446DA06-B1D3-49CC-94D4-07812AD3E091}" destId="{2CD6BE5E-6E0D-40A6-BB23-2341A84D75C7}" srcOrd="0" destOrd="0" presId="urn:microsoft.com/office/officeart/2005/8/layout/orgChart1"/>
    <dgm:cxn modelId="{43100C2E-5699-47C0-B87F-5B2028A53215}" type="presParOf" srcId="{E446DA06-B1D3-49CC-94D4-07812AD3E091}" destId="{EC459834-677D-4223-95CB-02476ECD7F6B}" srcOrd="1" destOrd="0" presId="urn:microsoft.com/office/officeart/2005/8/layout/orgChart1"/>
    <dgm:cxn modelId="{970B4CCF-C161-4F21-ABA2-8E8DD30C0488}" type="presParOf" srcId="{EC459834-677D-4223-95CB-02476ECD7F6B}" destId="{32D4DBEF-C23C-43A2-B206-9D903F62727B}" srcOrd="0" destOrd="0" presId="urn:microsoft.com/office/officeart/2005/8/layout/orgChart1"/>
    <dgm:cxn modelId="{93C8BA1A-4904-4DF8-8A98-C1AB2FCA3595}" type="presParOf" srcId="{32D4DBEF-C23C-43A2-B206-9D903F62727B}" destId="{BDD69F64-6293-458F-BC2F-48D91442FB59}" srcOrd="0" destOrd="0" presId="urn:microsoft.com/office/officeart/2005/8/layout/orgChart1"/>
    <dgm:cxn modelId="{3A470AEA-0DF1-4C60-84B5-5CEDAB4BF37A}" type="presParOf" srcId="{32D4DBEF-C23C-43A2-B206-9D903F62727B}" destId="{82DB18DF-F050-4105-A0C2-60AB91F95884}" srcOrd="1" destOrd="0" presId="urn:microsoft.com/office/officeart/2005/8/layout/orgChart1"/>
    <dgm:cxn modelId="{304A878A-6F53-45CE-B625-234FE2AF0A7F}" type="presParOf" srcId="{EC459834-677D-4223-95CB-02476ECD7F6B}" destId="{7F597A27-BB38-4530-9B7C-3AB2B24FDF8A}" srcOrd="1" destOrd="0" presId="urn:microsoft.com/office/officeart/2005/8/layout/orgChart1"/>
    <dgm:cxn modelId="{3DB76D87-9148-4D18-8C0D-8F5AD1657C59}" type="presParOf" srcId="{EC459834-677D-4223-95CB-02476ECD7F6B}" destId="{20F4BEDE-E9AC-426C-BD36-8B1D309B92BB}" srcOrd="2" destOrd="0" presId="urn:microsoft.com/office/officeart/2005/8/layout/orgChart1"/>
    <dgm:cxn modelId="{12909DB0-FA69-44F3-88EC-5338B68A8255}" type="presParOf" srcId="{E446DA06-B1D3-49CC-94D4-07812AD3E091}" destId="{A5804D08-AD29-42FC-A366-7F3FF042BCDD}" srcOrd="2" destOrd="0" presId="urn:microsoft.com/office/officeart/2005/8/layout/orgChart1"/>
    <dgm:cxn modelId="{AF9B71B7-BC2A-4FAA-A31D-6B70EC0BFD42}" type="presParOf" srcId="{E446DA06-B1D3-49CC-94D4-07812AD3E091}" destId="{DA513199-E484-4109-90CB-22FCC8D2AB50}" srcOrd="3" destOrd="0" presId="urn:microsoft.com/office/officeart/2005/8/layout/orgChart1"/>
    <dgm:cxn modelId="{BA2D9C84-ED02-417B-B5A9-76EFF5C67F9E}" type="presParOf" srcId="{DA513199-E484-4109-90CB-22FCC8D2AB50}" destId="{B7420EEE-3940-4BA7-A734-C04617B2F996}" srcOrd="0" destOrd="0" presId="urn:microsoft.com/office/officeart/2005/8/layout/orgChart1"/>
    <dgm:cxn modelId="{3070C0E2-AD13-4F51-B33F-59529A24D743}" type="presParOf" srcId="{B7420EEE-3940-4BA7-A734-C04617B2F996}" destId="{DE38AF3B-710B-41CD-B976-2C97ED5BACFF}" srcOrd="0" destOrd="0" presId="urn:microsoft.com/office/officeart/2005/8/layout/orgChart1"/>
    <dgm:cxn modelId="{C73E930F-239F-4D6B-B52E-B15BDA301DDD}" type="presParOf" srcId="{B7420EEE-3940-4BA7-A734-C04617B2F996}" destId="{96CDBE92-097D-4530-897D-087552A29AA5}" srcOrd="1" destOrd="0" presId="urn:microsoft.com/office/officeart/2005/8/layout/orgChart1"/>
    <dgm:cxn modelId="{8E370298-560B-47D3-A194-DBF3AB408249}" type="presParOf" srcId="{DA513199-E484-4109-90CB-22FCC8D2AB50}" destId="{5D9B3DC7-10C6-4E2B-AD60-35CC14821F98}" srcOrd="1" destOrd="0" presId="urn:microsoft.com/office/officeart/2005/8/layout/orgChart1"/>
    <dgm:cxn modelId="{75BBDB0B-5289-4851-B40F-14FC5DC6A4A7}" type="presParOf" srcId="{DA513199-E484-4109-90CB-22FCC8D2AB50}" destId="{64B45E26-B835-46E7-8953-3EE0E98BEC86}" srcOrd="2" destOrd="0" presId="urn:microsoft.com/office/officeart/2005/8/layout/orgChart1"/>
    <dgm:cxn modelId="{B7C75019-B500-4F70-AE99-4CF86E9C37F2}" type="presParOf" srcId="{E446DA06-B1D3-49CC-94D4-07812AD3E091}" destId="{18DB792F-0FA1-4A6F-BFED-528128942459}" srcOrd="4" destOrd="0" presId="urn:microsoft.com/office/officeart/2005/8/layout/orgChart1"/>
    <dgm:cxn modelId="{C81A7149-E1FF-4E90-9188-42DBC54ABE4A}" type="presParOf" srcId="{E446DA06-B1D3-49CC-94D4-07812AD3E091}" destId="{C7434E1B-F9C9-4C02-B32C-16FB249C079C}" srcOrd="5" destOrd="0" presId="urn:microsoft.com/office/officeart/2005/8/layout/orgChart1"/>
    <dgm:cxn modelId="{7830776B-EE26-482C-9ED7-070720C83BDF}" type="presParOf" srcId="{C7434E1B-F9C9-4C02-B32C-16FB249C079C}" destId="{52919EF6-8B55-4C9A-B109-5BBB6CE36262}" srcOrd="0" destOrd="0" presId="urn:microsoft.com/office/officeart/2005/8/layout/orgChart1"/>
    <dgm:cxn modelId="{D0F67CDB-0C77-4810-94A4-4EEC896E520C}" type="presParOf" srcId="{52919EF6-8B55-4C9A-B109-5BBB6CE36262}" destId="{D0D7EEFC-53F7-4B14-A871-8EF3B7714002}" srcOrd="0" destOrd="0" presId="urn:microsoft.com/office/officeart/2005/8/layout/orgChart1"/>
    <dgm:cxn modelId="{B48D56E2-82E7-43A5-AB78-A79A5BC9D124}" type="presParOf" srcId="{52919EF6-8B55-4C9A-B109-5BBB6CE36262}" destId="{70DEEBE9-5F9D-4E7E-B05C-52ED282EC342}" srcOrd="1" destOrd="0" presId="urn:microsoft.com/office/officeart/2005/8/layout/orgChart1"/>
    <dgm:cxn modelId="{D7BD337C-08F8-4DB7-A58E-346D5A38565F}" type="presParOf" srcId="{C7434E1B-F9C9-4C02-B32C-16FB249C079C}" destId="{6CBB0483-0129-4BE3-9F2F-9A6FDD93FF8B}" srcOrd="1" destOrd="0" presId="urn:microsoft.com/office/officeart/2005/8/layout/orgChart1"/>
    <dgm:cxn modelId="{45C15F7F-5D66-48B8-9309-7F288D840C1C}" type="presParOf" srcId="{C7434E1B-F9C9-4C02-B32C-16FB249C079C}" destId="{7D76CCFC-B8D2-401F-BEFC-78DBDB746564}" srcOrd="2" destOrd="0" presId="urn:microsoft.com/office/officeart/2005/8/layout/orgChart1"/>
    <dgm:cxn modelId="{F41901BE-BB1A-4FD7-81B8-D75D4C2222C8}" type="presParOf" srcId="{E446DA06-B1D3-49CC-94D4-07812AD3E091}" destId="{05A283C5-FC8B-4BF8-BED6-00874E9E224B}" srcOrd="6" destOrd="0" presId="urn:microsoft.com/office/officeart/2005/8/layout/orgChart1"/>
    <dgm:cxn modelId="{3379BAD7-7960-40CB-8A01-FC05E76CA183}" type="presParOf" srcId="{E446DA06-B1D3-49CC-94D4-07812AD3E091}" destId="{27BC0869-D6C6-4C42-BD06-D2741022C583}" srcOrd="7" destOrd="0" presId="urn:microsoft.com/office/officeart/2005/8/layout/orgChart1"/>
    <dgm:cxn modelId="{DBB98E6C-F3F1-4D38-9CB7-1F4C315A75B0}" type="presParOf" srcId="{27BC0869-D6C6-4C42-BD06-D2741022C583}" destId="{5AB4FC72-2695-4C6F-A4DE-CC8B03EE3515}" srcOrd="0" destOrd="0" presId="urn:microsoft.com/office/officeart/2005/8/layout/orgChart1"/>
    <dgm:cxn modelId="{2B04B024-9590-49CF-B9D0-556E6712914E}" type="presParOf" srcId="{5AB4FC72-2695-4C6F-A4DE-CC8B03EE3515}" destId="{192B4259-4B50-4978-818C-BBAAF31CCB18}" srcOrd="0" destOrd="0" presId="urn:microsoft.com/office/officeart/2005/8/layout/orgChart1"/>
    <dgm:cxn modelId="{B2117FB6-AF41-40D1-ABC3-15AD490BBB01}" type="presParOf" srcId="{5AB4FC72-2695-4C6F-A4DE-CC8B03EE3515}" destId="{AB38205F-C628-4B8E-B89F-9008653D7C97}" srcOrd="1" destOrd="0" presId="urn:microsoft.com/office/officeart/2005/8/layout/orgChart1"/>
    <dgm:cxn modelId="{35FB2A83-70FC-47CE-B165-6E9729AE4D85}" type="presParOf" srcId="{27BC0869-D6C6-4C42-BD06-D2741022C583}" destId="{B0D0318C-4076-4739-94CA-9360E309A300}" srcOrd="1" destOrd="0" presId="urn:microsoft.com/office/officeart/2005/8/layout/orgChart1"/>
    <dgm:cxn modelId="{1EE9F5FF-EC82-4EB2-90EE-C33BF943289C}" type="presParOf" srcId="{27BC0869-D6C6-4C42-BD06-D2741022C583}" destId="{E7C48576-6122-4AAB-B986-65A8311BC0F8}" srcOrd="2" destOrd="0" presId="urn:microsoft.com/office/officeart/2005/8/layout/orgChart1"/>
    <dgm:cxn modelId="{0CDE6809-FBC6-45C6-A3D6-098A20257FD1}" type="presParOf" srcId="{58EB8C65-F75F-4845-8F19-7B24348BDA82}" destId="{CF4E6C7F-FF32-4334-BE15-CFCC5BA7AE40}" srcOrd="2" destOrd="0" presId="urn:microsoft.com/office/officeart/2005/8/layout/orgChart1"/>
    <dgm:cxn modelId="{FA9BFBE8-E164-40E6-BB58-B1B9F4C604B7}" type="presParOf" srcId="{9D939B95-222B-40E1-8EF0-3AAA72AFBAB1}" destId="{BAB77377-D0FA-448B-A453-4EEC4024641F}" srcOrd="2" destOrd="0" presId="urn:microsoft.com/office/officeart/2005/8/layout/orgChart1"/>
    <dgm:cxn modelId="{8A6B4402-E5AB-439E-8A08-F4DFBDE4F985}" type="presParOf" srcId="{9D939B95-222B-40E1-8EF0-3AAA72AFBAB1}" destId="{CE6545B7-41E4-4CFF-87F8-B30A56D30114}" srcOrd="3" destOrd="0" presId="urn:microsoft.com/office/officeart/2005/8/layout/orgChart1"/>
    <dgm:cxn modelId="{364551A6-1358-4CE3-9DCF-6901979A57F3}" type="presParOf" srcId="{CE6545B7-41E4-4CFF-87F8-B30A56D30114}" destId="{C16A2D1B-4FD8-4424-AD3B-DF691E8CA532}" srcOrd="0" destOrd="0" presId="urn:microsoft.com/office/officeart/2005/8/layout/orgChart1"/>
    <dgm:cxn modelId="{A7D6EA5A-FA3C-4151-9C6F-D01F01D4AC9E}" type="presParOf" srcId="{C16A2D1B-4FD8-4424-AD3B-DF691E8CA532}" destId="{8B4EEFF5-5560-42CC-B494-A8406BE08A52}" srcOrd="0" destOrd="0" presId="urn:microsoft.com/office/officeart/2005/8/layout/orgChart1"/>
    <dgm:cxn modelId="{503ECA95-5D1B-4021-8918-BBF972706594}" type="presParOf" srcId="{C16A2D1B-4FD8-4424-AD3B-DF691E8CA532}" destId="{B9D95A07-E94B-4E71-8E17-FB935C894AC3}" srcOrd="1" destOrd="0" presId="urn:microsoft.com/office/officeart/2005/8/layout/orgChart1"/>
    <dgm:cxn modelId="{F38CE8FB-4D7A-463C-97B1-C8B96B7D8125}" type="presParOf" srcId="{CE6545B7-41E4-4CFF-87F8-B30A56D30114}" destId="{7DCF95EF-EE6E-4607-85E1-B44C6C344F35}" srcOrd="1" destOrd="0" presId="urn:microsoft.com/office/officeart/2005/8/layout/orgChart1"/>
    <dgm:cxn modelId="{1944C42F-B309-4C81-85EF-7DAE5BC29D80}" type="presParOf" srcId="{7DCF95EF-EE6E-4607-85E1-B44C6C344F35}" destId="{A6A0AD01-FC38-4284-AEB7-530591BAC32F}" srcOrd="0" destOrd="0" presId="urn:microsoft.com/office/officeart/2005/8/layout/orgChart1"/>
    <dgm:cxn modelId="{5C6EEBC4-7FA6-4A2E-A159-AC0B622ADA73}" type="presParOf" srcId="{7DCF95EF-EE6E-4607-85E1-B44C6C344F35}" destId="{633C617B-3F4E-4774-9185-83886654643B}" srcOrd="1" destOrd="0" presId="urn:microsoft.com/office/officeart/2005/8/layout/orgChart1"/>
    <dgm:cxn modelId="{5788FDCF-C2F4-440F-997A-5C862DD257AC}" type="presParOf" srcId="{633C617B-3F4E-4774-9185-83886654643B}" destId="{715B4216-F75D-4E07-BD0C-5FD0D9D4B55F}" srcOrd="0" destOrd="0" presId="urn:microsoft.com/office/officeart/2005/8/layout/orgChart1"/>
    <dgm:cxn modelId="{B47B2D3F-D5DD-42C5-AD13-F599AFA7A760}" type="presParOf" srcId="{715B4216-F75D-4E07-BD0C-5FD0D9D4B55F}" destId="{503848D4-1FF2-497C-9702-C755A75EBA06}" srcOrd="0" destOrd="0" presId="urn:microsoft.com/office/officeart/2005/8/layout/orgChart1"/>
    <dgm:cxn modelId="{16535CC0-C68A-456B-B59D-5229A15B68EC}" type="presParOf" srcId="{715B4216-F75D-4E07-BD0C-5FD0D9D4B55F}" destId="{8DF9126C-1CA3-4970-9753-DAE4EE4D94A2}" srcOrd="1" destOrd="0" presId="urn:microsoft.com/office/officeart/2005/8/layout/orgChart1"/>
    <dgm:cxn modelId="{10F13F26-F59C-4016-A68C-BF529E9A545C}" type="presParOf" srcId="{633C617B-3F4E-4774-9185-83886654643B}" destId="{93D2D1F2-4D39-43D1-9141-8AB11786B2EC}" srcOrd="1" destOrd="0" presId="urn:microsoft.com/office/officeart/2005/8/layout/orgChart1"/>
    <dgm:cxn modelId="{26B46C63-45BB-4667-AFA6-D2D19C6F4970}" type="presParOf" srcId="{633C617B-3F4E-4774-9185-83886654643B}" destId="{649DD829-B708-4FAF-82C5-30D654A2B467}" srcOrd="2" destOrd="0" presId="urn:microsoft.com/office/officeart/2005/8/layout/orgChart1"/>
    <dgm:cxn modelId="{93BF009B-082D-4F48-8CEB-DC10D113CC8D}" type="presParOf" srcId="{7DCF95EF-EE6E-4607-85E1-B44C6C344F35}" destId="{E4AD6781-B595-4DF3-82E9-25C1B17F771F}" srcOrd="2" destOrd="0" presId="urn:microsoft.com/office/officeart/2005/8/layout/orgChart1"/>
    <dgm:cxn modelId="{742AAEBF-54FD-442C-B63E-1F819A1E4BAD}" type="presParOf" srcId="{7DCF95EF-EE6E-4607-85E1-B44C6C344F35}" destId="{95D4617F-F764-4C51-9A9C-E2A22AE07270}" srcOrd="3" destOrd="0" presId="urn:microsoft.com/office/officeart/2005/8/layout/orgChart1"/>
    <dgm:cxn modelId="{9CBED903-EA22-4201-B2D2-310C4A735A59}" type="presParOf" srcId="{95D4617F-F764-4C51-9A9C-E2A22AE07270}" destId="{6606FE6C-445B-49BA-B3FA-B29456956C21}" srcOrd="0" destOrd="0" presId="urn:microsoft.com/office/officeart/2005/8/layout/orgChart1"/>
    <dgm:cxn modelId="{A217A4E3-7A9E-42FD-B3DA-1744B8925212}" type="presParOf" srcId="{6606FE6C-445B-49BA-B3FA-B29456956C21}" destId="{58C22348-609F-4FEB-B753-09FB90BA39D8}" srcOrd="0" destOrd="0" presId="urn:microsoft.com/office/officeart/2005/8/layout/orgChart1"/>
    <dgm:cxn modelId="{E04D1BC2-C692-4034-BDD3-86437255491C}" type="presParOf" srcId="{6606FE6C-445B-49BA-B3FA-B29456956C21}" destId="{F669C13E-849E-4FEB-BD28-B6405237069C}" srcOrd="1" destOrd="0" presId="urn:microsoft.com/office/officeart/2005/8/layout/orgChart1"/>
    <dgm:cxn modelId="{0D755273-F4D9-4750-A86C-CF80A7A1C0F0}" type="presParOf" srcId="{95D4617F-F764-4C51-9A9C-E2A22AE07270}" destId="{E6807047-72E5-4CC9-84FE-7CEF9FCB0A7E}" srcOrd="1" destOrd="0" presId="urn:microsoft.com/office/officeart/2005/8/layout/orgChart1"/>
    <dgm:cxn modelId="{D67411C1-CFFE-413D-AEEB-5684402CF122}" type="presParOf" srcId="{95D4617F-F764-4C51-9A9C-E2A22AE07270}" destId="{BE08FC5A-A0A4-44D4-AC11-20BA9C30132C}" srcOrd="2" destOrd="0" presId="urn:microsoft.com/office/officeart/2005/8/layout/orgChart1"/>
    <dgm:cxn modelId="{C01B3D92-C072-4B96-AA0A-950C34BB2C1E}" type="presParOf" srcId="{CE6545B7-41E4-4CFF-87F8-B30A56D30114}" destId="{090284D1-DA0E-4A38-94B0-FF1C09160E12}" srcOrd="2" destOrd="0" presId="urn:microsoft.com/office/officeart/2005/8/layout/orgChart1"/>
    <dgm:cxn modelId="{9467F29C-2839-4C02-995F-D0B8AF084813}" type="presParOf" srcId="{9D939B95-222B-40E1-8EF0-3AAA72AFBAB1}" destId="{EF2DF899-F4B1-430A-96B4-34591660898D}" srcOrd="4" destOrd="0" presId="urn:microsoft.com/office/officeart/2005/8/layout/orgChart1"/>
    <dgm:cxn modelId="{EC0D1B57-A4AF-4B4D-A04B-8615831BF585}" type="presParOf" srcId="{9D939B95-222B-40E1-8EF0-3AAA72AFBAB1}" destId="{CF3BCD7A-5010-4C98-9398-8329F452D96A}" srcOrd="5" destOrd="0" presId="urn:microsoft.com/office/officeart/2005/8/layout/orgChart1"/>
    <dgm:cxn modelId="{E11B058E-FFD3-4A2D-8914-E84F83CEFE91}" type="presParOf" srcId="{CF3BCD7A-5010-4C98-9398-8329F452D96A}" destId="{B086897C-7C86-4E1E-A271-2BD64D226F27}" srcOrd="0" destOrd="0" presId="urn:microsoft.com/office/officeart/2005/8/layout/orgChart1"/>
    <dgm:cxn modelId="{309E1744-2CAD-48A7-8B2F-83ADD6F18D8F}" type="presParOf" srcId="{B086897C-7C86-4E1E-A271-2BD64D226F27}" destId="{2A33B589-DDA7-475C-9E2A-C89942D11EE6}" srcOrd="0" destOrd="0" presId="urn:microsoft.com/office/officeart/2005/8/layout/orgChart1"/>
    <dgm:cxn modelId="{8C6949E3-8ECF-45C4-804A-3CEEB2516333}" type="presParOf" srcId="{B086897C-7C86-4E1E-A271-2BD64D226F27}" destId="{7705AE74-7063-4785-AC8A-E7BF5AE83ADB}" srcOrd="1" destOrd="0" presId="urn:microsoft.com/office/officeart/2005/8/layout/orgChart1"/>
    <dgm:cxn modelId="{43F1861F-5A57-4412-803E-FB51107BF0E6}" type="presParOf" srcId="{CF3BCD7A-5010-4C98-9398-8329F452D96A}" destId="{4F82507F-47FC-437F-A2BC-4828057F441F}" srcOrd="1" destOrd="0" presId="urn:microsoft.com/office/officeart/2005/8/layout/orgChart1"/>
    <dgm:cxn modelId="{310C467F-5075-4B56-8FAA-528CB801F3B4}" type="presParOf" srcId="{4F82507F-47FC-437F-A2BC-4828057F441F}" destId="{65EED4EF-58CB-4D1A-BBF6-D4F46C3ACA95}" srcOrd="0" destOrd="0" presId="urn:microsoft.com/office/officeart/2005/8/layout/orgChart1"/>
    <dgm:cxn modelId="{AB6708CE-7659-4AD4-B12E-0B8693035490}" type="presParOf" srcId="{4F82507F-47FC-437F-A2BC-4828057F441F}" destId="{ABB59604-6384-42B6-96F3-001E835860FB}" srcOrd="1" destOrd="0" presId="urn:microsoft.com/office/officeart/2005/8/layout/orgChart1"/>
    <dgm:cxn modelId="{A6C03585-AA40-4CEA-A531-D5D16E9770D3}" type="presParOf" srcId="{ABB59604-6384-42B6-96F3-001E835860FB}" destId="{D0A52862-F23B-4193-BB67-5FE5A2ED910D}" srcOrd="0" destOrd="0" presId="urn:microsoft.com/office/officeart/2005/8/layout/orgChart1"/>
    <dgm:cxn modelId="{C5D10775-4DAD-44C4-84D9-A680967A1963}" type="presParOf" srcId="{D0A52862-F23B-4193-BB67-5FE5A2ED910D}" destId="{763D927F-E9EA-474E-BE29-4ADD8EDAFC83}" srcOrd="0" destOrd="0" presId="urn:microsoft.com/office/officeart/2005/8/layout/orgChart1"/>
    <dgm:cxn modelId="{3EAA5102-8027-4E26-90A9-4D3701642174}" type="presParOf" srcId="{D0A52862-F23B-4193-BB67-5FE5A2ED910D}" destId="{BD0CCA26-FC24-4D65-8534-91A4264A2415}" srcOrd="1" destOrd="0" presId="urn:microsoft.com/office/officeart/2005/8/layout/orgChart1"/>
    <dgm:cxn modelId="{BB34ACDD-77EC-4DDB-8DF0-4EDEF6F07DFC}" type="presParOf" srcId="{ABB59604-6384-42B6-96F3-001E835860FB}" destId="{7401288B-8E28-4368-A7B4-9FAE34329B41}" srcOrd="1" destOrd="0" presId="urn:microsoft.com/office/officeart/2005/8/layout/orgChart1"/>
    <dgm:cxn modelId="{2B9A1A9C-796F-446F-97B9-75730066A96A}" type="presParOf" srcId="{ABB59604-6384-42B6-96F3-001E835860FB}" destId="{D39320A7-19B3-4B9D-AC18-D3C09F40D192}" srcOrd="2" destOrd="0" presId="urn:microsoft.com/office/officeart/2005/8/layout/orgChart1"/>
    <dgm:cxn modelId="{6A89BF5B-1A79-4A38-B243-B8D8CA1CAB5C}" type="presParOf" srcId="{CF3BCD7A-5010-4C98-9398-8329F452D96A}" destId="{652A38B1-C0D8-42CD-9F12-CFF695AFC9D4}" srcOrd="2" destOrd="0" presId="urn:microsoft.com/office/officeart/2005/8/layout/orgChart1"/>
    <dgm:cxn modelId="{7CE1A5A5-F76B-440B-B284-F829775C8019}" type="presParOf" srcId="{9D939B95-222B-40E1-8EF0-3AAA72AFBAB1}" destId="{99040B8A-D480-45D9-AA94-4313E1FBD34A}" srcOrd="6" destOrd="0" presId="urn:microsoft.com/office/officeart/2005/8/layout/orgChart1"/>
    <dgm:cxn modelId="{10E10F8E-4A21-437E-9F84-8BF8DE578B56}" type="presParOf" srcId="{9D939B95-222B-40E1-8EF0-3AAA72AFBAB1}" destId="{907D91C7-D9D3-490F-8579-46333B731A02}" srcOrd="7" destOrd="0" presId="urn:microsoft.com/office/officeart/2005/8/layout/orgChart1"/>
    <dgm:cxn modelId="{BF5D7B88-F198-41C5-B110-7649A0615016}" type="presParOf" srcId="{907D91C7-D9D3-490F-8579-46333B731A02}" destId="{8EC464FA-345D-4F4B-A808-30DD40C8C6D8}" srcOrd="0" destOrd="0" presId="urn:microsoft.com/office/officeart/2005/8/layout/orgChart1"/>
    <dgm:cxn modelId="{29080533-C5E7-4FDD-9DD6-A6A1ADEAE8B7}" type="presParOf" srcId="{8EC464FA-345D-4F4B-A808-30DD40C8C6D8}" destId="{E057E715-1DCC-4A66-852D-6CC571A046CF}" srcOrd="0" destOrd="0" presId="urn:microsoft.com/office/officeart/2005/8/layout/orgChart1"/>
    <dgm:cxn modelId="{A213F190-B4AD-4E88-B900-40581232332B}" type="presParOf" srcId="{8EC464FA-345D-4F4B-A808-30DD40C8C6D8}" destId="{641918B5-5336-402A-B26B-53AAB8FBAF3D}" srcOrd="1" destOrd="0" presId="urn:microsoft.com/office/officeart/2005/8/layout/orgChart1"/>
    <dgm:cxn modelId="{EFB9B7A8-D7E9-48F9-80A1-ECF7458BC270}" type="presParOf" srcId="{907D91C7-D9D3-490F-8579-46333B731A02}" destId="{92876EC1-2FFD-4EC3-93DF-7C09C3A4C545}" srcOrd="1" destOrd="0" presId="urn:microsoft.com/office/officeart/2005/8/layout/orgChart1"/>
    <dgm:cxn modelId="{520CB1D2-08BF-4678-A79E-BD0A3B1213AA}" type="presParOf" srcId="{92876EC1-2FFD-4EC3-93DF-7C09C3A4C545}" destId="{4FA119A0-0CC8-4494-9180-2F49E683A888}" srcOrd="0" destOrd="0" presId="urn:microsoft.com/office/officeart/2005/8/layout/orgChart1"/>
    <dgm:cxn modelId="{905BF8D5-F376-452D-AC77-FB00DA0528A5}" type="presParOf" srcId="{92876EC1-2FFD-4EC3-93DF-7C09C3A4C545}" destId="{FA386F7A-A92C-412B-AED1-E8582B563295}" srcOrd="1" destOrd="0" presId="urn:microsoft.com/office/officeart/2005/8/layout/orgChart1"/>
    <dgm:cxn modelId="{DF3B5C90-B528-48AE-BBA4-AFCD563272F1}" type="presParOf" srcId="{FA386F7A-A92C-412B-AED1-E8582B563295}" destId="{A2AD6F6F-B34C-4EDB-921C-4152684B0B26}" srcOrd="0" destOrd="0" presId="urn:microsoft.com/office/officeart/2005/8/layout/orgChart1"/>
    <dgm:cxn modelId="{A4F74347-64DA-4705-8AB0-A50C804A1D6C}" type="presParOf" srcId="{A2AD6F6F-B34C-4EDB-921C-4152684B0B26}" destId="{94907654-1CF8-4432-8CD5-22EE2A27F038}" srcOrd="0" destOrd="0" presId="urn:microsoft.com/office/officeart/2005/8/layout/orgChart1"/>
    <dgm:cxn modelId="{50588814-175E-4DF6-9599-BEA6A8EBEE19}" type="presParOf" srcId="{A2AD6F6F-B34C-4EDB-921C-4152684B0B26}" destId="{7D1E6D16-FF01-4AB3-BEA7-160399F55BCE}" srcOrd="1" destOrd="0" presId="urn:microsoft.com/office/officeart/2005/8/layout/orgChart1"/>
    <dgm:cxn modelId="{D0B96433-2D34-443A-BBD1-994F29D645E3}" type="presParOf" srcId="{FA386F7A-A92C-412B-AED1-E8582B563295}" destId="{F723DCE9-8ECF-431B-AF87-D6DD90260BD3}" srcOrd="1" destOrd="0" presId="urn:microsoft.com/office/officeart/2005/8/layout/orgChart1"/>
    <dgm:cxn modelId="{59B0F73D-3A4B-4752-A25C-3E8FF376A5A1}" type="presParOf" srcId="{FA386F7A-A92C-412B-AED1-E8582B563295}" destId="{DAB55100-1048-43FB-A578-1399262FCA85}" srcOrd="2" destOrd="0" presId="urn:microsoft.com/office/officeart/2005/8/layout/orgChart1"/>
    <dgm:cxn modelId="{E2F4A25E-87C2-425A-9667-44008D312095}" type="presParOf" srcId="{92876EC1-2FFD-4EC3-93DF-7C09C3A4C545}" destId="{5DFC3C39-E06C-42BD-AA64-9F1D5168F959}" srcOrd="2" destOrd="0" presId="urn:microsoft.com/office/officeart/2005/8/layout/orgChart1"/>
    <dgm:cxn modelId="{62B4EC8D-6F08-4617-8DA2-11B7DEF90965}" type="presParOf" srcId="{92876EC1-2FFD-4EC3-93DF-7C09C3A4C545}" destId="{CA602DAF-07D0-4E26-8CA4-035CD9D1652B}" srcOrd="3" destOrd="0" presId="urn:microsoft.com/office/officeart/2005/8/layout/orgChart1"/>
    <dgm:cxn modelId="{826F7F34-858F-4104-858D-7A0B5810583A}" type="presParOf" srcId="{CA602DAF-07D0-4E26-8CA4-035CD9D1652B}" destId="{34EDBE32-9CF0-4604-ACF2-E77A5BA39827}" srcOrd="0" destOrd="0" presId="urn:microsoft.com/office/officeart/2005/8/layout/orgChart1"/>
    <dgm:cxn modelId="{E54AAAA3-9EA5-40AF-A0ED-A89530AB701D}" type="presParOf" srcId="{34EDBE32-9CF0-4604-ACF2-E77A5BA39827}" destId="{8025700A-D33A-462B-9212-576879FF94A7}" srcOrd="0" destOrd="0" presId="urn:microsoft.com/office/officeart/2005/8/layout/orgChart1"/>
    <dgm:cxn modelId="{3B81447C-2B36-495B-B836-5EE2BEAB8052}" type="presParOf" srcId="{34EDBE32-9CF0-4604-ACF2-E77A5BA39827}" destId="{2313C2B4-4987-46D6-86AA-3F4E8770C683}" srcOrd="1" destOrd="0" presId="urn:microsoft.com/office/officeart/2005/8/layout/orgChart1"/>
    <dgm:cxn modelId="{6F8F7FCA-6585-4599-A11F-77C77ED927C5}" type="presParOf" srcId="{CA602DAF-07D0-4E26-8CA4-035CD9D1652B}" destId="{A9FEED5B-4BA9-4010-A3A9-BF1FCB898DFC}" srcOrd="1" destOrd="0" presId="urn:microsoft.com/office/officeart/2005/8/layout/orgChart1"/>
    <dgm:cxn modelId="{6B161D66-ACF1-4B5A-834E-6A416887AA09}" type="presParOf" srcId="{CA602DAF-07D0-4E26-8CA4-035CD9D1652B}" destId="{296996F4-45E2-41F8-A409-E55208351063}" srcOrd="2" destOrd="0" presId="urn:microsoft.com/office/officeart/2005/8/layout/orgChart1"/>
    <dgm:cxn modelId="{89C23B35-70F2-45B6-B774-91BBFB9AE328}" type="presParOf" srcId="{907D91C7-D9D3-490F-8579-46333B731A02}" destId="{B2C47616-35B1-46ED-BAD5-5A5E326BC13A}" srcOrd="2" destOrd="0" presId="urn:microsoft.com/office/officeart/2005/8/layout/orgChart1"/>
    <dgm:cxn modelId="{4047DDE2-A641-4667-9817-6FCB12BBDDD8}" type="presParOf" srcId="{608E5B54-C0A5-4DE3-9BC9-39411E2FA5FE}" destId="{36E7352B-71C7-4231-A955-60D3CCA5C7F0}" srcOrd="2" destOrd="0" presId="urn:microsoft.com/office/officeart/2005/8/layout/orgChart1"/>
    <dgm:cxn modelId="{992229C6-A480-476B-9645-9B9C4A76B21B}" type="presParOf" srcId="{36E7352B-71C7-4231-A955-60D3CCA5C7F0}" destId="{AFA3B96D-30AB-44C8-9B5E-17B6432277E6}" srcOrd="0" destOrd="0" presId="urn:microsoft.com/office/officeart/2005/8/layout/orgChart1"/>
    <dgm:cxn modelId="{23343F16-70C5-4AEA-AE9C-FEE52F6B3C70}" type="presParOf" srcId="{36E7352B-71C7-4231-A955-60D3CCA5C7F0}" destId="{9F668AF6-4E36-48BB-BD1D-117A1E63582D}" srcOrd="1" destOrd="0" presId="urn:microsoft.com/office/officeart/2005/8/layout/orgChart1"/>
    <dgm:cxn modelId="{A6C62807-91F7-428B-9928-69DC6EAAD03C}" type="presParOf" srcId="{9F668AF6-4E36-48BB-BD1D-117A1E63582D}" destId="{8BA3F4D6-F6EB-40CA-8B96-51705BC7D2B4}" srcOrd="0" destOrd="0" presId="urn:microsoft.com/office/officeart/2005/8/layout/orgChart1"/>
    <dgm:cxn modelId="{587BD400-BC45-4942-BF21-FE0F43848278}" type="presParOf" srcId="{8BA3F4D6-F6EB-40CA-8B96-51705BC7D2B4}" destId="{C12276AF-77F9-4BE1-8C08-9C63720B83E3}" srcOrd="0" destOrd="0" presId="urn:microsoft.com/office/officeart/2005/8/layout/orgChart1"/>
    <dgm:cxn modelId="{D02BD9EC-05E5-44F2-8EEE-1E7D655059C4}" type="presParOf" srcId="{8BA3F4D6-F6EB-40CA-8B96-51705BC7D2B4}" destId="{E64D516E-D43F-49D0-AA25-7980EC3186B7}" srcOrd="1" destOrd="0" presId="urn:microsoft.com/office/officeart/2005/8/layout/orgChart1"/>
    <dgm:cxn modelId="{F8D9DBD7-92B3-4AFF-9134-D11C7E73762E}" type="presParOf" srcId="{9F668AF6-4E36-48BB-BD1D-117A1E63582D}" destId="{9E750175-DA02-4ABF-9534-7191A97F29C6}" srcOrd="1" destOrd="0" presId="urn:microsoft.com/office/officeart/2005/8/layout/orgChart1"/>
    <dgm:cxn modelId="{C87CF5BB-03DF-4423-B22A-9D23C6DF931D}" type="presParOf" srcId="{9F668AF6-4E36-48BB-BD1D-117A1E63582D}" destId="{5F27A836-2309-4298-818C-B3962A44FC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B93FE5-03C7-46B1-9B88-2632AF6F522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s-ES"/>
        </a:p>
      </dgm:t>
    </dgm:pt>
    <dgm:pt modelId="{36829048-4E5B-42DF-ADAD-5DF8A11750EE}">
      <dgm:prSet/>
      <dgm:spPr/>
      <dgm:t>
        <a:bodyPr/>
        <a:lstStyle/>
        <a:p>
          <a:pPr rtl="0"/>
          <a:r>
            <a:rPr lang="es-ES" dirty="0" smtClean="0">
              <a:solidFill>
                <a:schemeClr val="bg1"/>
              </a:solidFill>
            </a:rPr>
            <a:t>Creación de una imagen mental de la oferta de productos y sus características distintivas en la mente de los consumidores</a:t>
          </a:r>
          <a:endParaRPr lang="es-ES" dirty="0">
            <a:solidFill>
              <a:schemeClr val="bg1"/>
            </a:solidFill>
          </a:endParaRPr>
        </a:p>
      </dgm:t>
    </dgm:pt>
    <dgm:pt modelId="{35FE891A-2C27-43D4-98EE-7069C78FA637}" type="parTrans" cxnId="{74080619-43E1-4F96-8A9F-15DA49C1476D}">
      <dgm:prSet/>
      <dgm:spPr/>
      <dgm:t>
        <a:bodyPr/>
        <a:lstStyle/>
        <a:p>
          <a:endParaRPr lang="es-ES"/>
        </a:p>
      </dgm:t>
    </dgm:pt>
    <dgm:pt modelId="{CB00AFEE-1294-4225-8819-CF6D61B3ED51}" type="sibTrans" cxnId="{74080619-43E1-4F96-8A9F-15DA49C1476D}">
      <dgm:prSet/>
      <dgm:spPr/>
      <dgm:t>
        <a:bodyPr/>
        <a:lstStyle/>
        <a:p>
          <a:endParaRPr lang="es-ES"/>
        </a:p>
      </dgm:t>
    </dgm:pt>
    <dgm:pt modelId="{9D05EA56-E937-4699-94A3-2741B25AFEE2}" type="pres">
      <dgm:prSet presAssocID="{19B93FE5-03C7-46B1-9B88-2632AF6F5222}" presName="linear" presStyleCnt="0">
        <dgm:presLayoutVars>
          <dgm:animLvl val="lvl"/>
          <dgm:resizeHandles val="exact"/>
        </dgm:presLayoutVars>
      </dgm:prSet>
      <dgm:spPr/>
      <dgm:t>
        <a:bodyPr/>
        <a:lstStyle/>
        <a:p>
          <a:endParaRPr lang="es-ES"/>
        </a:p>
      </dgm:t>
    </dgm:pt>
    <dgm:pt modelId="{7424CEB4-25A0-446A-856A-2CD33C567F07}" type="pres">
      <dgm:prSet presAssocID="{36829048-4E5B-42DF-ADAD-5DF8A11750EE}" presName="parentText" presStyleLbl="node1" presStyleIdx="0" presStyleCnt="1" custScaleY="120383" custLinFactNeighborY="5096">
        <dgm:presLayoutVars>
          <dgm:chMax val="0"/>
          <dgm:bulletEnabled val="1"/>
        </dgm:presLayoutVars>
      </dgm:prSet>
      <dgm:spPr/>
      <dgm:t>
        <a:bodyPr/>
        <a:lstStyle/>
        <a:p>
          <a:endParaRPr lang="es-ES"/>
        </a:p>
      </dgm:t>
    </dgm:pt>
  </dgm:ptLst>
  <dgm:cxnLst>
    <dgm:cxn modelId="{51B18882-C62D-4099-83A6-3E5587502674}" type="presOf" srcId="{36829048-4E5B-42DF-ADAD-5DF8A11750EE}" destId="{7424CEB4-25A0-446A-856A-2CD33C567F07}" srcOrd="0" destOrd="0" presId="urn:microsoft.com/office/officeart/2005/8/layout/vList2"/>
    <dgm:cxn modelId="{7FCECECB-D2EB-4005-87FD-C294A1D5BDE6}" type="presOf" srcId="{19B93FE5-03C7-46B1-9B88-2632AF6F5222}" destId="{9D05EA56-E937-4699-94A3-2741B25AFEE2}" srcOrd="0" destOrd="0" presId="urn:microsoft.com/office/officeart/2005/8/layout/vList2"/>
    <dgm:cxn modelId="{74080619-43E1-4F96-8A9F-15DA49C1476D}" srcId="{19B93FE5-03C7-46B1-9B88-2632AF6F5222}" destId="{36829048-4E5B-42DF-ADAD-5DF8A11750EE}" srcOrd="0" destOrd="0" parTransId="{35FE891A-2C27-43D4-98EE-7069C78FA637}" sibTransId="{CB00AFEE-1294-4225-8819-CF6D61B3ED51}"/>
    <dgm:cxn modelId="{9D42D54C-1F59-4901-9D5A-5358FCD2DC65}" type="presParOf" srcId="{9D05EA56-E937-4699-94A3-2741B25AFEE2}" destId="{7424CEB4-25A0-446A-856A-2CD33C567F0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2EB9-72F7-4B74-A44C-8E8CDA823C18}">
      <dsp:nvSpPr>
        <dsp:cNvPr id="0" name=""/>
        <dsp:cNvSpPr/>
      </dsp:nvSpPr>
      <dsp:spPr>
        <a:xfrm>
          <a:off x="0" y="420279"/>
          <a:ext cx="60960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84235D-163D-4CA4-ACA4-10ED69534BCC}">
      <dsp:nvSpPr>
        <dsp:cNvPr id="0" name=""/>
        <dsp:cNvSpPr/>
      </dsp:nvSpPr>
      <dsp:spPr>
        <a:xfrm>
          <a:off x="304800" y="95559"/>
          <a:ext cx="426720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AR" sz="2200" kern="1200" dirty="0" smtClean="0"/>
            <a:t>RESEÑA HISTORICA</a:t>
          </a:r>
          <a:endParaRPr lang="es-AR" sz="2200" kern="1200" dirty="0"/>
        </a:p>
      </dsp:txBody>
      <dsp:txXfrm>
        <a:off x="336503" y="127262"/>
        <a:ext cx="4203794" cy="586034"/>
      </dsp:txXfrm>
    </dsp:sp>
    <dsp:sp modelId="{C47F3470-57EF-4E02-AB23-BD61767C3427}">
      <dsp:nvSpPr>
        <dsp:cNvPr id="0" name=""/>
        <dsp:cNvSpPr/>
      </dsp:nvSpPr>
      <dsp:spPr>
        <a:xfrm>
          <a:off x="0" y="1418199"/>
          <a:ext cx="6096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8D561-A971-40B2-9098-912CC00F1AF0}">
      <dsp:nvSpPr>
        <dsp:cNvPr id="0" name=""/>
        <dsp:cNvSpPr/>
      </dsp:nvSpPr>
      <dsp:spPr>
        <a:xfrm>
          <a:off x="304800" y="1093479"/>
          <a:ext cx="426720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AR" sz="2200" kern="1200" dirty="0" smtClean="0"/>
            <a:t>PRODUCTOS Y SERVICIOS</a:t>
          </a:r>
          <a:endParaRPr lang="es-AR" sz="2200" kern="1200" dirty="0"/>
        </a:p>
      </dsp:txBody>
      <dsp:txXfrm>
        <a:off x="336503" y="1125182"/>
        <a:ext cx="4203794" cy="586034"/>
      </dsp:txXfrm>
    </dsp:sp>
    <dsp:sp modelId="{D33257C7-1B6F-4415-B052-35676C077E1C}">
      <dsp:nvSpPr>
        <dsp:cNvPr id="0" name=""/>
        <dsp:cNvSpPr/>
      </dsp:nvSpPr>
      <dsp:spPr>
        <a:xfrm>
          <a:off x="0" y="2416120"/>
          <a:ext cx="609600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A4D634-34E3-4AE7-A9EF-BFF230AF5D7E}">
      <dsp:nvSpPr>
        <dsp:cNvPr id="0" name=""/>
        <dsp:cNvSpPr/>
      </dsp:nvSpPr>
      <dsp:spPr>
        <a:xfrm>
          <a:off x="304800" y="2091399"/>
          <a:ext cx="426720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AR" sz="2200" kern="1200" dirty="0" smtClean="0"/>
            <a:t>ESTRUCTURA ORGANICA</a:t>
          </a:r>
          <a:endParaRPr lang="es-AR" sz="2200" kern="1200" dirty="0"/>
        </a:p>
      </dsp:txBody>
      <dsp:txXfrm>
        <a:off x="336503" y="2123102"/>
        <a:ext cx="4203794" cy="586034"/>
      </dsp:txXfrm>
    </dsp:sp>
    <dsp:sp modelId="{8095E5E0-6C2C-486D-A25A-CFAD394766BA}">
      <dsp:nvSpPr>
        <dsp:cNvPr id="0" name=""/>
        <dsp:cNvSpPr/>
      </dsp:nvSpPr>
      <dsp:spPr>
        <a:xfrm>
          <a:off x="0" y="3414040"/>
          <a:ext cx="6096000"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6D4DC-6B3E-4543-9802-76DD136A54D7}">
      <dsp:nvSpPr>
        <dsp:cNvPr id="0" name=""/>
        <dsp:cNvSpPr/>
      </dsp:nvSpPr>
      <dsp:spPr>
        <a:xfrm>
          <a:off x="304800" y="3089319"/>
          <a:ext cx="4267200"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s-AR" sz="2200" kern="1200" dirty="0" smtClean="0"/>
            <a:t>BASE LEGAL</a:t>
          </a:r>
          <a:endParaRPr lang="es-AR" sz="2200" kern="1200" dirty="0"/>
        </a:p>
      </dsp:txBody>
      <dsp:txXfrm>
        <a:off x="336503" y="3121022"/>
        <a:ext cx="420379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D6897-784C-4B68-8C06-437F6BC0F878}">
      <dsp:nvSpPr>
        <dsp:cNvPr id="0" name=""/>
        <dsp:cNvSpPr/>
      </dsp:nvSpPr>
      <dsp:spPr>
        <a:xfrm>
          <a:off x="2662" y="0"/>
          <a:ext cx="8707643" cy="913221"/>
        </a:xfrm>
        <a:prstGeom prst="roundRect">
          <a:avLst>
            <a:gd name="adj" fmla="val 10000"/>
          </a:avLst>
        </a:prstGeom>
        <a:gradFill rotWithShape="0">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sz="3600" b="1" kern="1200" dirty="0" smtClean="0"/>
            <a:t>Análisis externo</a:t>
          </a:r>
          <a:endParaRPr lang="es-ES" sz="3600" kern="1200" dirty="0"/>
        </a:p>
      </dsp:txBody>
      <dsp:txXfrm>
        <a:off x="29409" y="26747"/>
        <a:ext cx="8654149" cy="859727"/>
      </dsp:txXfrm>
    </dsp:sp>
    <dsp:sp modelId="{9B3AD6CD-E644-48EE-9691-3E53D48D2EBB}">
      <dsp:nvSpPr>
        <dsp:cNvPr id="0" name=""/>
        <dsp:cNvSpPr/>
      </dsp:nvSpPr>
      <dsp:spPr>
        <a:xfrm>
          <a:off x="11161" y="1135203"/>
          <a:ext cx="3823587" cy="927950"/>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Macroambiente</a:t>
          </a:r>
          <a:endParaRPr lang="es-ES" sz="3200" kern="1200" dirty="0"/>
        </a:p>
      </dsp:txBody>
      <dsp:txXfrm>
        <a:off x="38340" y="1162382"/>
        <a:ext cx="3769229" cy="873592"/>
      </dsp:txXfrm>
    </dsp:sp>
    <dsp:sp modelId="{C023AC0B-DA19-4FD1-BC14-781DF7C6BCA7}">
      <dsp:nvSpPr>
        <dsp:cNvPr id="0" name=""/>
        <dsp:cNvSpPr/>
      </dsp:nvSpPr>
      <dsp:spPr>
        <a:xfrm>
          <a:off x="11161" y="2283769"/>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Económico </a:t>
          </a:r>
          <a:r>
            <a:rPr lang="es-ES" sz="1800" b="1" kern="1200" dirty="0" smtClean="0"/>
            <a:t>– </a:t>
          </a:r>
          <a:r>
            <a:rPr lang="es-ES" sz="1600" b="1" kern="1200" dirty="0" smtClean="0"/>
            <a:t>Demográfico</a:t>
          </a:r>
          <a:endParaRPr lang="es-ES" sz="1800" kern="1200" dirty="0"/>
        </a:p>
      </dsp:txBody>
      <dsp:txXfrm>
        <a:off x="38303" y="2310911"/>
        <a:ext cx="872421" cy="1834097"/>
      </dsp:txXfrm>
    </dsp:sp>
    <dsp:sp modelId="{FED1A62D-DE57-4717-B3E4-65DA85D34049}">
      <dsp:nvSpPr>
        <dsp:cNvPr id="0" name=""/>
        <dsp:cNvSpPr/>
      </dsp:nvSpPr>
      <dsp:spPr>
        <a:xfrm>
          <a:off x="976788" y="2283769"/>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Político – legal</a:t>
          </a:r>
          <a:endParaRPr lang="es-ES" sz="1800" kern="1200" dirty="0"/>
        </a:p>
      </dsp:txBody>
      <dsp:txXfrm>
        <a:off x="1003930" y="2310911"/>
        <a:ext cx="872421" cy="1834097"/>
      </dsp:txXfrm>
    </dsp:sp>
    <dsp:sp modelId="{4275C4EE-A096-492D-9C0C-0DC8D746FA58}">
      <dsp:nvSpPr>
        <dsp:cNvPr id="0" name=""/>
        <dsp:cNvSpPr/>
      </dsp:nvSpPr>
      <dsp:spPr>
        <a:xfrm>
          <a:off x="1942415" y="2283769"/>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Físico – tecnológico</a:t>
          </a:r>
          <a:endParaRPr lang="es-ES" sz="1800" kern="1200" dirty="0"/>
        </a:p>
      </dsp:txBody>
      <dsp:txXfrm>
        <a:off x="1969557" y="2310911"/>
        <a:ext cx="872421" cy="1834097"/>
      </dsp:txXfrm>
    </dsp:sp>
    <dsp:sp modelId="{6BE3FE3D-25B2-412B-A048-6527092E1BD4}">
      <dsp:nvSpPr>
        <dsp:cNvPr id="0" name=""/>
        <dsp:cNvSpPr/>
      </dsp:nvSpPr>
      <dsp:spPr>
        <a:xfrm>
          <a:off x="2908043" y="2283769"/>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Socio – cultural</a:t>
          </a:r>
          <a:endParaRPr lang="es-ES" sz="1800" kern="1200" dirty="0"/>
        </a:p>
      </dsp:txBody>
      <dsp:txXfrm>
        <a:off x="2935185" y="2310911"/>
        <a:ext cx="872421" cy="1834097"/>
      </dsp:txXfrm>
    </dsp:sp>
    <dsp:sp modelId="{DEA091DF-C61D-4539-BF35-29A20BAEF5DA}">
      <dsp:nvSpPr>
        <dsp:cNvPr id="0" name=""/>
        <dsp:cNvSpPr/>
      </dsp:nvSpPr>
      <dsp:spPr>
        <a:xfrm>
          <a:off x="3912592" y="1135203"/>
          <a:ext cx="4789214" cy="930896"/>
        </a:xfrm>
        <a:prstGeom prst="roundRect">
          <a:avLst>
            <a:gd name="adj" fmla="val 10000"/>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Microambiente</a:t>
          </a:r>
          <a:endParaRPr lang="es-ES" sz="3200" b="1" kern="1200" dirty="0"/>
        </a:p>
      </dsp:txBody>
      <dsp:txXfrm>
        <a:off x="3939857" y="1162468"/>
        <a:ext cx="4734684" cy="876366"/>
      </dsp:txXfrm>
    </dsp:sp>
    <dsp:sp modelId="{EED60305-A800-4FCF-8065-9EAB0B9D5902}">
      <dsp:nvSpPr>
        <dsp:cNvPr id="0" name=""/>
        <dsp:cNvSpPr/>
      </dsp:nvSpPr>
      <dsp:spPr>
        <a:xfrm>
          <a:off x="3912592" y="2286715"/>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Clientes</a:t>
          </a:r>
          <a:endParaRPr lang="es-ES" sz="1800" kern="1200" dirty="0"/>
        </a:p>
      </dsp:txBody>
      <dsp:txXfrm>
        <a:off x="3939734" y="2313857"/>
        <a:ext cx="872421" cy="1834097"/>
      </dsp:txXfrm>
    </dsp:sp>
    <dsp:sp modelId="{F7EBB6BF-E20E-4832-9531-58DE371FBB52}">
      <dsp:nvSpPr>
        <dsp:cNvPr id="0" name=""/>
        <dsp:cNvSpPr/>
      </dsp:nvSpPr>
      <dsp:spPr>
        <a:xfrm>
          <a:off x="4878219" y="2286715"/>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Competencia</a:t>
          </a:r>
          <a:endParaRPr lang="es-ES" sz="1700" b="1" kern="1200" dirty="0"/>
        </a:p>
      </dsp:txBody>
      <dsp:txXfrm>
        <a:off x="4905361" y="2313857"/>
        <a:ext cx="872421" cy="1834097"/>
      </dsp:txXfrm>
    </dsp:sp>
    <dsp:sp modelId="{EFFDB687-4F96-49D5-9BD6-8BFB9EF238FA}">
      <dsp:nvSpPr>
        <dsp:cNvPr id="0" name=""/>
        <dsp:cNvSpPr/>
      </dsp:nvSpPr>
      <dsp:spPr>
        <a:xfrm>
          <a:off x="5843846" y="2286715"/>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Barreras de entrada</a:t>
          </a:r>
          <a:endParaRPr lang="es-ES" sz="1800" b="1" kern="1200" dirty="0"/>
        </a:p>
      </dsp:txBody>
      <dsp:txXfrm>
        <a:off x="5870988" y="2313857"/>
        <a:ext cx="872421" cy="1834097"/>
      </dsp:txXfrm>
    </dsp:sp>
    <dsp:sp modelId="{D23946CE-F757-4F14-8BB7-E02642C02EE6}">
      <dsp:nvSpPr>
        <dsp:cNvPr id="0" name=""/>
        <dsp:cNvSpPr/>
      </dsp:nvSpPr>
      <dsp:spPr>
        <a:xfrm>
          <a:off x="6809473" y="2286715"/>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Proveedores</a:t>
          </a:r>
          <a:endParaRPr lang="es-ES" sz="1800" b="1" kern="1200" dirty="0"/>
        </a:p>
      </dsp:txBody>
      <dsp:txXfrm>
        <a:off x="6836615" y="2313857"/>
        <a:ext cx="872421" cy="1834097"/>
      </dsp:txXfrm>
    </dsp:sp>
    <dsp:sp modelId="{A2787B5A-08C3-426C-8189-7B10A8F2E2E4}">
      <dsp:nvSpPr>
        <dsp:cNvPr id="0" name=""/>
        <dsp:cNvSpPr/>
      </dsp:nvSpPr>
      <dsp:spPr>
        <a:xfrm>
          <a:off x="7775100" y="2286715"/>
          <a:ext cx="926705" cy="1888381"/>
        </a:xfrm>
        <a:prstGeom prst="roundRect">
          <a:avLst>
            <a:gd name="adj" fmla="val 10000"/>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Productos sustitutos</a:t>
          </a:r>
          <a:endParaRPr lang="es-ES" sz="1800" b="1" kern="1200" dirty="0"/>
        </a:p>
      </dsp:txBody>
      <dsp:txXfrm>
        <a:off x="7802242" y="2313857"/>
        <a:ext cx="872421" cy="1834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328B-201C-4A13-9D73-C9A6D5928A99}">
      <dsp:nvSpPr>
        <dsp:cNvPr id="0" name=""/>
        <dsp:cNvSpPr/>
      </dsp:nvSpPr>
      <dsp:spPr>
        <a:xfrm>
          <a:off x="4514403" y="658620"/>
          <a:ext cx="3254838" cy="301517"/>
        </a:xfrm>
        <a:custGeom>
          <a:avLst/>
          <a:gdLst/>
          <a:ahLst/>
          <a:cxnLst/>
          <a:rect l="0" t="0" r="0" b="0"/>
          <a:pathLst>
            <a:path>
              <a:moveTo>
                <a:pt x="0" y="0"/>
              </a:moveTo>
              <a:lnTo>
                <a:pt x="0" y="205475"/>
              </a:lnTo>
              <a:lnTo>
                <a:pt x="3254838" y="205475"/>
              </a:lnTo>
              <a:lnTo>
                <a:pt x="3254838" y="301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F2663-A8A9-45C6-BCE1-4E4A76895D9D}">
      <dsp:nvSpPr>
        <dsp:cNvPr id="0" name=""/>
        <dsp:cNvSpPr/>
      </dsp:nvSpPr>
      <dsp:spPr>
        <a:xfrm>
          <a:off x="4514403" y="658620"/>
          <a:ext cx="1238611" cy="301517"/>
        </a:xfrm>
        <a:custGeom>
          <a:avLst/>
          <a:gdLst/>
          <a:ahLst/>
          <a:cxnLst/>
          <a:rect l="0" t="0" r="0" b="0"/>
          <a:pathLst>
            <a:path>
              <a:moveTo>
                <a:pt x="0" y="0"/>
              </a:moveTo>
              <a:lnTo>
                <a:pt x="0" y="205475"/>
              </a:lnTo>
              <a:lnTo>
                <a:pt x="1238611" y="205475"/>
              </a:lnTo>
              <a:lnTo>
                <a:pt x="1238611" y="301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BBA4F-125D-4C21-BD4D-2A007595F9E4}">
      <dsp:nvSpPr>
        <dsp:cNvPr id="0" name=""/>
        <dsp:cNvSpPr/>
      </dsp:nvSpPr>
      <dsp:spPr>
        <a:xfrm>
          <a:off x="3852181" y="658620"/>
          <a:ext cx="662221" cy="301517"/>
        </a:xfrm>
        <a:custGeom>
          <a:avLst/>
          <a:gdLst/>
          <a:ahLst/>
          <a:cxnLst/>
          <a:rect l="0" t="0" r="0" b="0"/>
          <a:pathLst>
            <a:path>
              <a:moveTo>
                <a:pt x="662221" y="0"/>
              </a:moveTo>
              <a:lnTo>
                <a:pt x="662221" y="205475"/>
              </a:lnTo>
              <a:lnTo>
                <a:pt x="0" y="205475"/>
              </a:lnTo>
              <a:lnTo>
                <a:pt x="0" y="301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583D0-EE18-419D-B945-56662F39CA3D}">
      <dsp:nvSpPr>
        <dsp:cNvPr id="0" name=""/>
        <dsp:cNvSpPr/>
      </dsp:nvSpPr>
      <dsp:spPr>
        <a:xfrm>
          <a:off x="1533356" y="658620"/>
          <a:ext cx="2981046" cy="301517"/>
        </a:xfrm>
        <a:custGeom>
          <a:avLst/>
          <a:gdLst/>
          <a:ahLst/>
          <a:cxnLst/>
          <a:rect l="0" t="0" r="0" b="0"/>
          <a:pathLst>
            <a:path>
              <a:moveTo>
                <a:pt x="2981046" y="0"/>
              </a:moveTo>
              <a:lnTo>
                <a:pt x="2981046" y="205475"/>
              </a:lnTo>
              <a:lnTo>
                <a:pt x="0" y="205475"/>
              </a:lnTo>
              <a:lnTo>
                <a:pt x="0" y="30151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D6AB0-1575-4567-B42B-C08D40327C58}">
      <dsp:nvSpPr>
        <dsp:cNvPr id="0" name=""/>
        <dsp:cNvSpPr/>
      </dsp:nvSpPr>
      <dsp:spPr>
        <a:xfrm>
          <a:off x="3996035" y="292"/>
          <a:ext cx="1036736" cy="658327"/>
        </a:xfrm>
        <a:prstGeom prst="roundRect">
          <a:avLst>
            <a:gd name="adj" fmla="val 10000"/>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CC11AED-F7C7-4D22-AACE-D6369EEBBC62}">
      <dsp:nvSpPr>
        <dsp:cNvPr id="0" name=""/>
        <dsp:cNvSpPr/>
      </dsp:nvSpPr>
      <dsp:spPr>
        <a:xfrm>
          <a:off x="4111228" y="109726"/>
          <a:ext cx="1036736" cy="65832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Análisis Interno</a:t>
          </a:r>
          <a:endParaRPr lang="es-ES" sz="1600" kern="1200" dirty="0"/>
        </a:p>
      </dsp:txBody>
      <dsp:txXfrm>
        <a:off x="4130510" y="129008"/>
        <a:ext cx="998172" cy="619763"/>
      </dsp:txXfrm>
    </dsp:sp>
    <dsp:sp modelId="{DEAB1215-EC0A-4613-899D-DEEE80DB48D2}">
      <dsp:nvSpPr>
        <dsp:cNvPr id="0" name=""/>
        <dsp:cNvSpPr/>
      </dsp:nvSpPr>
      <dsp:spPr>
        <a:xfrm>
          <a:off x="496366" y="960138"/>
          <a:ext cx="2073981" cy="658327"/>
        </a:xfrm>
        <a:prstGeom prst="roundRect">
          <a:avLst>
            <a:gd name="adj" fmla="val 1000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185B16-58CD-4C2B-BA0F-53383AE191DF}">
      <dsp:nvSpPr>
        <dsp:cNvPr id="0" name=""/>
        <dsp:cNvSpPr/>
      </dsp:nvSpPr>
      <dsp:spPr>
        <a:xfrm>
          <a:off x="611559" y="1069571"/>
          <a:ext cx="2073981"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Administrativo</a:t>
          </a:r>
          <a:endParaRPr lang="es-ES" sz="1600" kern="1200" dirty="0"/>
        </a:p>
      </dsp:txBody>
      <dsp:txXfrm>
        <a:off x="630841" y="1088853"/>
        <a:ext cx="2035417" cy="619763"/>
      </dsp:txXfrm>
    </dsp:sp>
    <dsp:sp modelId="{DB70B262-0E33-4019-8EDD-BF9E6463D482}">
      <dsp:nvSpPr>
        <dsp:cNvPr id="0" name=""/>
        <dsp:cNvSpPr/>
      </dsp:nvSpPr>
      <dsp:spPr>
        <a:xfrm>
          <a:off x="3089164" y="960138"/>
          <a:ext cx="1526034" cy="658327"/>
        </a:xfrm>
        <a:prstGeom prst="roundRect">
          <a:avLst>
            <a:gd name="adj" fmla="val 1000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B583BD-CCF2-4EE5-ABE9-6AF257E02AEF}">
      <dsp:nvSpPr>
        <dsp:cNvPr id="0" name=""/>
        <dsp:cNvSpPr/>
      </dsp:nvSpPr>
      <dsp:spPr>
        <a:xfrm>
          <a:off x="3204357" y="1069571"/>
          <a:ext cx="1526034"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Financiero</a:t>
          </a:r>
          <a:endParaRPr lang="es-ES" sz="1600" kern="1200" dirty="0"/>
        </a:p>
      </dsp:txBody>
      <dsp:txXfrm>
        <a:off x="3223639" y="1088853"/>
        <a:ext cx="1487470" cy="619763"/>
      </dsp:txXfrm>
    </dsp:sp>
    <dsp:sp modelId="{E6AF3F8D-B3E5-424A-82E8-862619341050}">
      <dsp:nvSpPr>
        <dsp:cNvPr id="0" name=""/>
        <dsp:cNvSpPr/>
      </dsp:nvSpPr>
      <dsp:spPr>
        <a:xfrm>
          <a:off x="5018616" y="960138"/>
          <a:ext cx="1468796" cy="658327"/>
        </a:xfrm>
        <a:prstGeom prst="roundRect">
          <a:avLst>
            <a:gd name="adj" fmla="val 1000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0C3CA9-618F-4257-9D90-296E37CFAEB5}">
      <dsp:nvSpPr>
        <dsp:cNvPr id="0" name=""/>
        <dsp:cNvSpPr/>
      </dsp:nvSpPr>
      <dsp:spPr>
        <a:xfrm>
          <a:off x="5133809" y="1069571"/>
          <a:ext cx="1468796"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R.R.H.H</a:t>
          </a:r>
          <a:endParaRPr lang="es-ES" sz="1600" kern="1200" dirty="0"/>
        </a:p>
      </dsp:txBody>
      <dsp:txXfrm>
        <a:off x="5153091" y="1088853"/>
        <a:ext cx="1430232" cy="619763"/>
      </dsp:txXfrm>
    </dsp:sp>
    <dsp:sp modelId="{C66A6C17-47E4-47FC-AA71-8514634C5F7F}">
      <dsp:nvSpPr>
        <dsp:cNvPr id="0" name=""/>
        <dsp:cNvSpPr/>
      </dsp:nvSpPr>
      <dsp:spPr>
        <a:xfrm>
          <a:off x="6986852" y="960138"/>
          <a:ext cx="1564777" cy="658327"/>
        </a:xfrm>
        <a:prstGeom prst="roundRect">
          <a:avLst>
            <a:gd name="adj" fmla="val 10000"/>
          </a:avLst>
        </a:prstGeom>
        <a:gradFill rotWithShape="0">
          <a:gsLst>
            <a:gs pos="0">
              <a:schemeClr val="accent6">
                <a:hueOff val="0"/>
                <a:satOff val="0"/>
                <a:lumOff val="0"/>
                <a:alphaOff val="0"/>
                <a:tint val="10000"/>
                <a:satMod val="300000"/>
              </a:schemeClr>
            </a:gs>
            <a:gs pos="34000">
              <a:schemeClr val="accent6">
                <a:hueOff val="0"/>
                <a:satOff val="0"/>
                <a:lumOff val="0"/>
                <a:alphaOff val="0"/>
                <a:tint val="13500"/>
                <a:satMod val="250000"/>
              </a:schemeClr>
            </a:gs>
            <a:gs pos="100000">
              <a:schemeClr val="accent6">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B9A5E1-6AF7-4E72-8756-864A775BD6AB}">
      <dsp:nvSpPr>
        <dsp:cNvPr id="0" name=""/>
        <dsp:cNvSpPr/>
      </dsp:nvSpPr>
      <dsp:spPr>
        <a:xfrm>
          <a:off x="7102045" y="1069571"/>
          <a:ext cx="1564777" cy="658327"/>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Marketing</a:t>
          </a:r>
          <a:endParaRPr lang="es-ES" sz="1600" kern="1200" dirty="0"/>
        </a:p>
      </dsp:txBody>
      <dsp:txXfrm>
        <a:off x="7121327" y="1088853"/>
        <a:ext cx="1526213" cy="619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3B96D-30AB-44C8-9B5E-17B6432277E6}">
      <dsp:nvSpPr>
        <dsp:cNvPr id="0" name=""/>
        <dsp:cNvSpPr/>
      </dsp:nvSpPr>
      <dsp:spPr>
        <a:xfrm>
          <a:off x="2739404" y="584116"/>
          <a:ext cx="309384" cy="486581"/>
        </a:xfrm>
        <a:custGeom>
          <a:avLst/>
          <a:gdLst/>
          <a:ahLst/>
          <a:cxnLst/>
          <a:rect l="0" t="0" r="0" b="0"/>
          <a:pathLst>
            <a:path>
              <a:moveTo>
                <a:pt x="309384" y="0"/>
              </a:moveTo>
              <a:lnTo>
                <a:pt x="309384" y="486581"/>
              </a:lnTo>
              <a:lnTo>
                <a:pt x="0" y="48658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C3C39-E06C-42BD-AA64-9F1D5168F959}">
      <dsp:nvSpPr>
        <dsp:cNvPr id="0" name=""/>
        <dsp:cNvSpPr/>
      </dsp:nvSpPr>
      <dsp:spPr>
        <a:xfrm>
          <a:off x="4695752" y="2236899"/>
          <a:ext cx="174589" cy="1361799"/>
        </a:xfrm>
        <a:custGeom>
          <a:avLst/>
          <a:gdLst/>
          <a:ahLst/>
          <a:cxnLst/>
          <a:rect l="0" t="0" r="0" b="0"/>
          <a:pathLst>
            <a:path>
              <a:moveTo>
                <a:pt x="0" y="0"/>
              </a:moveTo>
              <a:lnTo>
                <a:pt x="0" y="1361799"/>
              </a:lnTo>
              <a:lnTo>
                <a:pt x="174589" y="13617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119A0-0CC8-4494-9180-2F49E683A888}">
      <dsp:nvSpPr>
        <dsp:cNvPr id="0" name=""/>
        <dsp:cNvSpPr/>
      </dsp:nvSpPr>
      <dsp:spPr>
        <a:xfrm>
          <a:off x="4695752" y="2236899"/>
          <a:ext cx="174589" cy="535408"/>
        </a:xfrm>
        <a:custGeom>
          <a:avLst/>
          <a:gdLst/>
          <a:ahLst/>
          <a:cxnLst/>
          <a:rect l="0" t="0" r="0" b="0"/>
          <a:pathLst>
            <a:path>
              <a:moveTo>
                <a:pt x="0" y="0"/>
              </a:moveTo>
              <a:lnTo>
                <a:pt x="0" y="535408"/>
              </a:lnTo>
              <a:lnTo>
                <a:pt x="174589" y="5354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040B8A-D480-45D9-AA94-4313E1FBD34A}">
      <dsp:nvSpPr>
        <dsp:cNvPr id="0" name=""/>
        <dsp:cNvSpPr/>
      </dsp:nvSpPr>
      <dsp:spPr>
        <a:xfrm>
          <a:off x="3048789" y="584116"/>
          <a:ext cx="2112535" cy="1070817"/>
        </a:xfrm>
        <a:custGeom>
          <a:avLst/>
          <a:gdLst/>
          <a:ahLst/>
          <a:cxnLst/>
          <a:rect l="0" t="0" r="0" b="0"/>
          <a:pathLst>
            <a:path>
              <a:moveTo>
                <a:pt x="0" y="0"/>
              </a:moveTo>
              <a:lnTo>
                <a:pt x="0" y="948604"/>
              </a:lnTo>
              <a:lnTo>
                <a:pt x="2112535" y="948604"/>
              </a:lnTo>
              <a:lnTo>
                <a:pt x="2112535" y="1070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D4EF-58CB-4D1A-BBF6-D4F46C3ACA95}">
      <dsp:nvSpPr>
        <dsp:cNvPr id="0" name=""/>
        <dsp:cNvSpPr/>
      </dsp:nvSpPr>
      <dsp:spPr>
        <a:xfrm>
          <a:off x="3287395" y="2236899"/>
          <a:ext cx="174589" cy="535408"/>
        </a:xfrm>
        <a:custGeom>
          <a:avLst/>
          <a:gdLst/>
          <a:ahLst/>
          <a:cxnLst/>
          <a:rect l="0" t="0" r="0" b="0"/>
          <a:pathLst>
            <a:path>
              <a:moveTo>
                <a:pt x="0" y="0"/>
              </a:moveTo>
              <a:lnTo>
                <a:pt x="0" y="535408"/>
              </a:lnTo>
              <a:lnTo>
                <a:pt x="174589" y="5354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DF899-F4B1-430A-96B4-34591660898D}">
      <dsp:nvSpPr>
        <dsp:cNvPr id="0" name=""/>
        <dsp:cNvSpPr/>
      </dsp:nvSpPr>
      <dsp:spPr>
        <a:xfrm>
          <a:off x="3048789" y="584116"/>
          <a:ext cx="704178" cy="1070817"/>
        </a:xfrm>
        <a:custGeom>
          <a:avLst/>
          <a:gdLst/>
          <a:ahLst/>
          <a:cxnLst/>
          <a:rect l="0" t="0" r="0" b="0"/>
          <a:pathLst>
            <a:path>
              <a:moveTo>
                <a:pt x="0" y="0"/>
              </a:moveTo>
              <a:lnTo>
                <a:pt x="0" y="948604"/>
              </a:lnTo>
              <a:lnTo>
                <a:pt x="704178" y="948604"/>
              </a:lnTo>
              <a:lnTo>
                <a:pt x="704178" y="1070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D6781-B595-4DF3-82E9-25C1B17F771F}">
      <dsp:nvSpPr>
        <dsp:cNvPr id="0" name=""/>
        <dsp:cNvSpPr/>
      </dsp:nvSpPr>
      <dsp:spPr>
        <a:xfrm>
          <a:off x="1879037" y="2236899"/>
          <a:ext cx="140405" cy="1344707"/>
        </a:xfrm>
        <a:custGeom>
          <a:avLst/>
          <a:gdLst/>
          <a:ahLst/>
          <a:cxnLst/>
          <a:rect l="0" t="0" r="0" b="0"/>
          <a:pathLst>
            <a:path>
              <a:moveTo>
                <a:pt x="0" y="0"/>
              </a:moveTo>
              <a:lnTo>
                <a:pt x="0" y="1344707"/>
              </a:lnTo>
              <a:lnTo>
                <a:pt x="140405" y="134470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0AD01-FC38-4284-AEB7-530591BAC32F}">
      <dsp:nvSpPr>
        <dsp:cNvPr id="0" name=""/>
        <dsp:cNvSpPr/>
      </dsp:nvSpPr>
      <dsp:spPr>
        <a:xfrm>
          <a:off x="1879037" y="2236899"/>
          <a:ext cx="174589" cy="535408"/>
        </a:xfrm>
        <a:custGeom>
          <a:avLst/>
          <a:gdLst/>
          <a:ahLst/>
          <a:cxnLst/>
          <a:rect l="0" t="0" r="0" b="0"/>
          <a:pathLst>
            <a:path>
              <a:moveTo>
                <a:pt x="0" y="0"/>
              </a:moveTo>
              <a:lnTo>
                <a:pt x="0" y="535408"/>
              </a:lnTo>
              <a:lnTo>
                <a:pt x="174589" y="5354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B77377-D0FA-448B-A453-4EEC4024641F}">
      <dsp:nvSpPr>
        <dsp:cNvPr id="0" name=""/>
        <dsp:cNvSpPr/>
      </dsp:nvSpPr>
      <dsp:spPr>
        <a:xfrm>
          <a:off x="2344610" y="584116"/>
          <a:ext cx="704178" cy="1070817"/>
        </a:xfrm>
        <a:custGeom>
          <a:avLst/>
          <a:gdLst/>
          <a:ahLst/>
          <a:cxnLst/>
          <a:rect l="0" t="0" r="0" b="0"/>
          <a:pathLst>
            <a:path>
              <a:moveTo>
                <a:pt x="704178" y="0"/>
              </a:moveTo>
              <a:lnTo>
                <a:pt x="704178" y="948604"/>
              </a:lnTo>
              <a:lnTo>
                <a:pt x="0" y="948604"/>
              </a:lnTo>
              <a:lnTo>
                <a:pt x="0" y="1070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A283C5-FC8B-4BF8-BED6-00874E9E224B}">
      <dsp:nvSpPr>
        <dsp:cNvPr id="0" name=""/>
        <dsp:cNvSpPr/>
      </dsp:nvSpPr>
      <dsp:spPr>
        <a:xfrm>
          <a:off x="470680" y="2236899"/>
          <a:ext cx="174589" cy="3014582"/>
        </a:xfrm>
        <a:custGeom>
          <a:avLst/>
          <a:gdLst/>
          <a:ahLst/>
          <a:cxnLst/>
          <a:rect l="0" t="0" r="0" b="0"/>
          <a:pathLst>
            <a:path>
              <a:moveTo>
                <a:pt x="0" y="0"/>
              </a:moveTo>
              <a:lnTo>
                <a:pt x="0" y="3014582"/>
              </a:lnTo>
              <a:lnTo>
                <a:pt x="174589" y="30145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B792F-0FA1-4A6F-BFED-528128942459}">
      <dsp:nvSpPr>
        <dsp:cNvPr id="0" name=""/>
        <dsp:cNvSpPr/>
      </dsp:nvSpPr>
      <dsp:spPr>
        <a:xfrm>
          <a:off x="470680" y="2236899"/>
          <a:ext cx="174589" cy="2188191"/>
        </a:xfrm>
        <a:custGeom>
          <a:avLst/>
          <a:gdLst/>
          <a:ahLst/>
          <a:cxnLst/>
          <a:rect l="0" t="0" r="0" b="0"/>
          <a:pathLst>
            <a:path>
              <a:moveTo>
                <a:pt x="0" y="0"/>
              </a:moveTo>
              <a:lnTo>
                <a:pt x="0" y="2188191"/>
              </a:lnTo>
              <a:lnTo>
                <a:pt x="174589" y="21881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804D08-AD29-42FC-A366-7F3FF042BCDD}">
      <dsp:nvSpPr>
        <dsp:cNvPr id="0" name=""/>
        <dsp:cNvSpPr/>
      </dsp:nvSpPr>
      <dsp:spPr>
        <a:xfrm>
          <a:off x="470680" y="2236899"/>
          <a:ext cx="174589" cy="1361799"/>
        </a:xfrm>
        <a:custGeom>
          <a:avLst/>
          <a:gdLst/>
          <a:ahLst/>
          <a:cxnLst/>
          <a:rect l="0" t="0" r="0" b="0"/>
          <a:pathLst>
            <a:path>
              <a:moveTo>
                <a:pt x="0" y="0"/>
              </a:moveTo>
              <a:lnTo>
                <a:pt x="0" y="1361799"/>
              </a:lnTo>
              <a:lnTo>
                <a:pt x="174589" y="13617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6BE5E-6E0D-40A6-BB23-2341A84D75C7}">
      <dsp:nvSpPr>
        <dsp:cNvPr id="0" name=""/>
        <dsp:cNvSpPr/>
      </dsp:nvSpPr>
      <dsp:spPr>
        <a:xfrm>
          <a:off x="470680" y="2236899"/>
          <a:ext cx="174589" cy="535408"/>
        </a:xfrm>
        <a:custGeom>
          <a:avLst/>
          <a:gdLst/>
          <a:ahLst/>
          <a:cxnLst/>
          <a:rect l="0" t="0" r="0" b="0"/>
          <a:pathLst>
            <a:path>
              <a:moveTo>
                <a:pt x="0" y="0"/>
              </a:moveTo>
              <a:lnTo>
                <a:pt x="0" y="535408"/>
              </a:lnTo>
              <a:lnTo>
                <a:pt x="174589" y="5354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3BA68-48F3-4612-9574-A37E74CEDA7B}">
      <dsp:nvSpPr>
        <dsp:cNvPr id="0" name=""/>
        <dsp:cNvSpPr/>
      </dsp:nvSpPr>
      <dsp:spPr>
        <a:xfrm>
          <a:off x="936253" y="584116"/>
          <a:ext cx="2112535" cy="1070817"/>
        </a:xfrm>
        <a:custGeom>
          <a:avLst/>
          <a:gdLst/>
          <a:ahLst/>
          <a:cxnLst/>
          <a:rect l="0" t="0" r="0" b="0"/>
          <a:pathLst>
            <a:path>
              <a:moveTo>
                <a:pt x="2112535" y="0"/>
              </a:moveTo>
              <a:lnTo>
                <a:pt x="2112535" y="948604"/>
              </a:lnTo>
              <a:lnTo>
                <a:pt x="0" y="948604"/>
              </a:lnTo>
              <a:lnTo>
                <a:pt x="0" y="1070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5CEBF-6353-4613-BC33-073BEE6C48EF}">
      <dsp:nvSpPr>
        <dsp:cNvPr id="0" name=""/>
        <dsp:cNvSpPr/>
      </dsp:nvSpPr>
      <dsp:spPr>
        <a:xfrm>
          <a:off x="2466823" y="2150"/>
          <a:ext cx="1163931" cy="5819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GERENTE PROPIETARIA</a:t>
          </a:r>
        </a:p>
      </dsp:txBody>
      <dsp:txXfrm>
        <a:off x="2466823" y="2150"/>
        <a:ext cx="1163931" cy="581965"/>
      </dsp:txXfrm>
    </dsp:sp>
    <dsp:sp modelId="{D5131724-B158-49A1-A9AD-1A9D9AD32D04}">
      <dsp:nvSpPr>
        <dsp:cNvPr id="0" name=""/>
        <dsp:cNvSpPr/>
      </dsp:nvSpPr>
      <dsp:spPr>
        <a:xfrm>
          <a:off x="354287" y="1654933"/>
          <a:ext cx="1163931" cy="5819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Departamento de producción</a:t>
          </a:r>
        </a:p>
      </dsp:txBody>
      <dsp:txXfrm>
        <a:off x="354287" y="1654933"/>
        <a:ext cx="1163931" cy="581965"/>
      </dsp:txXfrm>
    </dsp:sp>
    <dsp:sp modelId="{BDD69F64-6293-458F-BC2F-48D91442FB59}">
      <dsp:nvSpPr>
        <dsp:cNvPr id="0" name=""/>
        <dsp:cNvSpPr/>
      </dsp:nvSpPr>
      <dsp:spPr>
        <a:xfrm>
          <a:off x="645270" y="2481325"/>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Diseño </a:t>
          </a:r>
        </a:p>
      </dsp:txBody>
      <dsp:txXfrm>
        <a:off x="645270" y="2481325"/>
        <a:ext cx="1163931" cy="581965"/>
      </dsp:txXfrm>
    </dsp:sp>
    <dsp:sp modelId="{DE38AF3B-710B-41CD-B976-2C97ED5BACFF}">
      <dsp:nvSpPr>
        <dsp:cNvPr id="0" name=""/>
        <dsp:cNvSpPr/>
      </dsp:nvSpPr>
      <dsp:spPr>
        <a:xfrm>
          <a:off x="645270" y="3307716"/>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Estampado y Bordado</a:t>
          </a:r>
        </a:p>
      </dsp:txBody>
      <dsp:txXfrm>
        <a:off x="645270" y="3307716"/>
        <a:ext cx="1163931" cy="581965"/>
      </dsp:txXfrm>
    </dsp:sp>
    <dsp:sp modelId="{D0D7EEFC-53F7-4B14-A871-8EF3B7714002}">
      <dsp:nvSpPr>
        <dsp:cNvPr id="0" name=""/>
        <dsp:cNvSpPr/>
      </dsp:nvSpPr>
      <dsp:spPr>
        <a:xfrm>
          <a:off x="645270" y="4134107"/>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Corte y Confección</a:t>
          </a:r>
        </a:p>
      </dsp:txBody>
      <dsp:txXfrm>
        <a:off x="645270" y="4134107"/>
        <a:ext cx="1163931" cy="581965"/>
      </dsp:txXfrm>
    </dsp:sp>
    <dsp:sp modelId="{192B4259-4B50-4978-818C-BBAAF31CCB18}">
      <dsp:nvSpPr>
        <dsp:cNvPr id="0" name=""/>
        <dsp:cNvSpPr/>
      </dsp:nvSpPr>
      <dsp:spPr>
        <a:xfrm>
          <a:off x="645270" y="4960499"/>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Bodega</a:t>
          </a:r>
        </a:p>
      </dsp:txBody>
      <dsp:txXfrm>
        <a:off x="645270" y="4960499"/>
        <a:ext cx="1163931" cy="581965"/>
      </dsp:txXfrm>
    </dsp:sp>
    <dsp:sp modelId="{8B4EEFF5-5560-42CC-B494-A8406BE08A52}">
      <dsp:nvSpPr>
        <dsp:cNvPr id="0" name=""/>
        <dsp:cNvSpPr/>
      </dsp:nvSpPr>
      <dsp:spPr>
        <a:xfrm>
          <a:off x="1762644" y="1654933"/>
          <a:ext cx="1163931" cy="5819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Departamento de Comercialización</a:t>
          </a:r>
        </a:p>
      </dsp:txBody>
      <dsp:txXfrm>
        <a:off x="1762644" y="1654933"/>
        <a:ext cx="1163931" cy="581965"/>
      </dsp:txXfrm>
    </dsp:sp>
    <dsp:sp modelId="{503848D4-1FF2-497C-9702-C755A75EBA06}">
      <dsp:nvSpPr>
        <dsp:cNvPr id="0" name=""/>
        <dsp:cNvSpPr/>
      </dsp:nvSpPr>
      <dsp:spPr>
        <a:xfrm>
          <a:off x="2053627" y="2481325"/>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Ventas</a:t>
          </a:r>
        </a:p>
      </dsp:txBody>
      <dsp:txXfrm>
        <a:off x="2053627" y="2481325"/>
        <a:ext cx="1163931" cy="581965"/>
      </dsp:txXfrm>
    </dsp:sp>
    <dsp:sp modelId="{58C22348-609F-4FEB-B753-09FB90BA39D8}">
      <dsp:nvSpPr>
        <dsp:cNvPr id="0" name=""/>
        <dsp:cNvSpPr/>
      </dsp:nvSpPr>
      <dsp:spPr>
        <a:xfrm>
          <a:off x="2019442" y="3290624"/>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Marketing.</a:t>
          </a:r>
        </a:p>
      </dsp:txBody>
      <dsp:txXfrm>
        <a:off x="2019442" y="3290624"/>
        <a:ext cx="1163931" cy="581965"/>
      </dsp:txXfrm>
    </dsp:sp>
    <dsp:sp modelId="{2A33B589-DDA7-475C-9E2A-C89942D11EE6}">
      <dsp:nvSpPr>
        <dsp:cNvPr id="0" name=""/>
        <dsp:cNvSpPr/>
      </dsp:nvSpPr>
      <dsp:spPr>
        <a:xfrm>
          <a:off x="3171001" y="1654933"/>
          <a:ext cx="1163931" cy="5819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Departamento de Recursos Humanos.</a:t>
          </a:r>
        </a:p>
      </dsp:txBody>
      <dsp:txXfrm>
        <a:off x="3171001" y="1654933"/>
        <a:ext cx="1163931" cy="581965"/>
      </dsp:txXfrm>
    </dsp:sp>
    <dsp:sp modelId="{763D927F-E9EA-474E-BE29-4ADD8EDAFC83}">
      <dsp:nvSpPr>
        <dsp:cNvPr id="0" name=""/>
        <dsp:cNvSpPr/>
      </dsp:nvSpPr>
      <dsp:spPr>
        <a:xfrm>
          <a:off x="3461984" y="2481325"/>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Contratacion y Capacitacion. </a:t>
          </a:r>
        </a:p>
      </dsp:txBody>
      <dsp:txXfrm>
        <a:off x="3461984" y="2481325"/>
        <a:ext cx="1163931" cy="581965"/>
      </dsp:txXfrm>
    </dsp:sp>
    <dsp:sp modelId="{E057E715-1DCC-4A66-852D-6CC571A046CF}">
      <dsp:nvSpPr>
        <dsp:cNvPr id="0" name=""/>
        <dsp:cNvSpPr/>
      </dsp:nvSpPr>
      <dsp:spPr>
        <a:xfrm>
          <a:off x="4579359" y="1654933"/>
          <a:ext cx="1163931" cy="5819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Departamento de Adminstración</a:t>
          </a:r>
        </a:p>
      </dsp:txBody>
      <dsp:txXfrm>
        <a:off x="4579359" y="1654933"/>
        <a:ext cx="1163931" cy="581965"/>
      </dsp:txXfrm>
    </dsp:sp>
    <dsp:sp modelId="{94907654-1CF8-4432-8CD5-22EE2A27F038}">
      <dsp:nvSpPr>
        <dsp:cNvPr id="0" name=""/>
        <dsp:cNvSpPr/>
      </dsp:nvSpPr>
      <dsp:spPr>
        <a:xfrm>
          <a:off x="4870341" y="2481325"/>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Contabilidad</a:t>
          </a:r>
        </a:p>
      </dsp:txBody>
      <dsp:txXfrm>
        <a:off x="4870341" y="2481325"/>
        <a:ext cx="1163931" cy="581965"/>
      </dsp:txXfrm>
    </dsp:sp>
    <dsp:sp modelId="{8025700A-D33A-462B-9212-576879FF94A7}">
      <dsp:nvSpPr>
        <dsp:cNvPr id="0" name=""/>
        <dsp:cNvSpPr/>
      </dsp:nvSpPr>
      <dsp:spPr>
        <a:xfrm>
          <a:off x="4870341" y="3307716"/>
          <a:ext cx="1163931" cy="58196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Facturación</a:t>
          </a:r>
        </a:p>
      </dsp:txBody>
      <dsp:txXfrm>
        <a:off x="4870341" y="3307716"/>
        <a:ext cx="1163931" cy="581965"/>
      </dsp:txXfrm>
    </dsp:sp>
    <dsp:sp modelId="{C12276AF-77F9-4BE1-8C08-9C63720B83E3}">
      <dsp:nvSpPr>
        <dsp:cNvPr id="0" name=""/>
        <dsp:cNvSpPr/>
      </dsp:nvSpPr>
      <dsp:spPr>
        <a:xfrm>
          <a:off x="1575472" y="928998"/>
          <a:ext cx="1163931" cy="283399"/>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a:t>Secretaria</a:t>
          </a:r>
        </a:p>
      </dsp:txBody>
      <dsp:txXfrm>
        <a:off x="1575472" y="928998"/>
        <a:ext cx="1163931" cy="28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CEB4-25A0-446A-856A-2CD33C567F07}">
      <dsp:nvSpPr>
        <dsp:cNvPr id="0" name=""/>
        <dsp:cNvSpPr/>
      </dsp:nvSpPr>
      <dsp:spPr>
        <a:xfrm>
          <a:off x="0" y="95333"/>
          <a:ext cx="8496944" cy="957767"/>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147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solidFill>
                <a:schemeClr val="bg1"/>
              </a:solidFill>
            </a:rPr>
            <a:t>Creación de una imagen mental de la oferta de productos y sus características distintivas en la mente de los consumidores</a:t>
          </a:r>
          <a:endParaRPr lang="es-ES" sz="2000" kern="1200" dirty="0">
            <a:solidFill>
              <a:schemeClr val="bg1"/>
            </a:solidFill>
          </a:endParaRPr>
        </a:p>
      </dsp:txBody>
      <dsp:txXfrm>
        <a:off x="46754" y="142087"/>
        <a:ext cx="8403436" cy="86425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118BD34-2E19-45D2-A934-964325D908BA}" type="datetimeFigureOut">
              <a:rPr lang="es-AR" smtClean="0"/>
              <a:pPr/>
              <a:t>01/07/2013</a:t>
            </a:fld>
            <a:endParaRPr lang="es-AR"/>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A2477C8-E7C6-4C63-A0A6-963044871A44}"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18BD34-2E19-45D2-A934-964325D908BA}" type="datetimeFigureOut">
              <a:rPr lang="es-AR" smtClean="0"/>
              <a:pPr/>
              <a:t>01/07/2013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A2477C8-E7C6-4C63-A0A6-963044871A44}"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118BD34-2E19-45D2-A934-964325D908BA}" type="datetimeFigureOut">
              <a:rPr lang="es-AR" smtClean="0"/>
              <a:pPr/>
              <a:t>01/07/2013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A2477C8-E7C6-4C63-A0A6-963044871A44}"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118BD34-2E19-45D2-A934-964325D908BA}" type="datetimeFigureOut">
              <a:rPr lang="es-AR" smtClean="0"/>
              <a:pPr/>
              <a:t>01/07/2013</a:t>
            </a:fld>
            <a:endParaRPr lang="es-AR"/>
          </a:p>
        </p:txBody>
      </p:sp>
      <p:sp>
        <p:nvSpPr>
          <p:cNvPr id="5" name="4 Marcador de pie de página"/>
          <p:cNvSpPr>
            <a:spLocks noGrp="1"/>
          </p:cNvSpPr>
          <p:nvPr>
            <p:ph type="ftr" sz="quarter" idx="11"/>
          </p:nvPr>
        </p:nvSpPr>
        <p:spPr>
          <a:xfrm>
            <a:off x="457200" y="6480969"/>
            <a:ext cx="4260056" cy="300831"/>
          </a:xfrm>
        </p:spPr>
        <p:txBody>
          <a:bodyPr/>
          <a:lstStyle/>
          <a:p>
            <a:endParaRPr lang="es-AR"/>
          </a:p>
        </p:txBody>
      </p:sp>
      <p:sp>
        <p:nvSpPr>
          <p:cNvPr id="6" name="5 Marcador de número de diapositiva"/>
          <p:cNvSpPr>
            <a:spLocks noGrp="1"/>
          </p:cNvSpPr>
          <p:nvPr>
            <p:ph type="sldNum" sz="quarter" idx="12"/>
          </p:nvPr>
        </p:nvSpPr>
        <p:spPr/>
        <p:txBody>
          <a:bodyPr/>
          <a:lstStyle/>
          <a:p>
            <a:fld id="{0A2477C8-E7C6-4C63-A0A6-963044871A44}"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7118BD34-2E19-45D2-A934-964325D908BA}" type="datetimeFigureOut">
              <a:rPr lang="es-AR" smtClean="0"/>
              <a:pPr/>
              <a:t>01/07/2013</a:t>
            </a:fld>
            <a:endParaRPr lang="es-AR"/>
          </a:p>
        </p:txBody>
      </p:sp>
      <p:sp>
        <p:nvSpPr>
          <p:cNvPr id="5" name="4 Marcador de pie de página"/>
          <p:cNvSpPr>
            <a:spLocks noGrp="1"/>
          </p:cNvSpPr>
          <p:nvPr>
            <p:ph type="ftr" sz="quarter" idx="11"/>
          </p:nvPr>
        </p:nvSpPr>
        <p:spPr>
          <a:xfrm>
            <a:off x="2619376" y="6480969"/>
            <a:ext cx="4260056" cy="300831"/>
          </a:xfrm>
        </p:spPr>
        <p:txBody>
          <a:bodyPr/>
          <a:lstStyle/>
          <a:p>
            <a:endParaRPr lang="es-AR"/>
          </a:p>
        </p:txBody>
      </p:sp>
      <p:sp>
        <p:nvSpPr>
          <p:cNvPr id="6" name="5 Marcador de número de diapositiva"/>
          <p:cNvSpPr>
            <a:spLocks noGrp="1"/>
          </p:cNvSpPr>
          <p:nvPr>
            <p:ph type="sldNum" sz="quarter" idx="12"/>
          </p:nvPr>
        </p:nvSpPr>
        <p:spPr>
          <a:xfrm>
            <a:off x="8451056" y="809624"/>
            <a:ext cx="502920" cy="300831"/>
          </a:xfrm>
        </p:spPr>
        <p:txBody>
          <a:bodyPr/>
          <a:lstStyle/>
          <a:p>
            <a:fld id="{0A2477C8-E7C6-4C63-A0A6-963044871A44}" type="slidenum">
              <a:rPr lang="es-AR" smtClean="0"/>
              <a:pPr/>
              <a:t>‹Nº›</a:t>
            </a:fld>
            <a:endParaRPr lang="es-AR"/>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118BD34-2E19-45D2-A934-964325D908BA}" type="datetimeFigureOut">
              <a:rPr lang="es-AR" smtClean="0"/>
              <a:pPr/>
              <a:t>01/07/2013</a:t>
            </a:fld>
            <a:endParaRPr lang="es-AR"/>
          </a:p>
        </p:txBody>
      </p:sp>
      <p:sp>
        <p:nvSpPr>
          <p:cNvPr id="6" name="5 Marcador de pie de página"/>
          <p:cNvSpPr>
            <a:spLocks noGrp="1"/>
          </p:cNvSpPr>
          <p:nvPr>
            <p:ph type="ftr" sz="quarter" idx="11"/>
          </p:nvPr>
        </p:nvSpPr>
        <p:spPr>
          <a:xfrm>
            <a:off x="457200" y="6480969"/>
            <a:ext cx="4260056" cy="301752"/>
          </a:xfrm>
        </p:spPr>
        <p:txBody>
          <a:bodyPr/>
          <a:lstStyle/>
          <a:p>
            <a:endParaRPr lang="es-AR"/>
          </a:p>
        </p:txBody>
      </p:sp>
      <p:sp>
        <p:nvSpPr>
          <p:cNvPr id="7" name="6 Marcador de número de diapositiva"/>
          <p:cNvSpPr>
            <a:spLocks noGrp="1"/>
          </p:cNvSpPr>
          <p:nvPr>
            <p:ph type="sldNum" sz="quarter" idx="12"/>
          </p:nvPr>
        </p:nvSpPr>
        <p:spPr>
          <a:xfrm>
            <a:off x="7589520" y="6480969"/>
            <a:ext cx="502920" cy="301752"/>
          </a:xfrm>
        </p:spPr>
        <p:txBody>
          <a:bodyPr/>
          <a:lstStyle/>
          <a:p>
            <a:fld id="{0A2477C8-E7C6-4C63-A0A6-963044871A44}"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118BD34-2E19-45D2-A934-964325D908BA}" type="datetimeFigureOut">
              <a:rPr lang="es-AR" smtClean="0"/>
              <a:pPr/>
              <a:t>01/07/2013</a:t>
            </a:fld>
            <a:endParaRPr lang="es-AR"/>
          </a:p>
        </p:txBody>
      </p:sp>
      <p:sp>
        <p:nvSpPr>
          <p:cNvPr id="8" name="7 Marcador de pie de página"/>
          <p:cNvSpPr>
            <a:spLocks noGrp="1"/>
          </p:cNvSpPr>
          <p:nvPr>
            <p:ph type="ftr" sz="quarter" idx="11"/>
          </p:nvPr>
        </p:nvSpPr>
        <p:spPr>
          <a:xfrm>
            <a:off x="457200" y="6480969"/>
            <a:ext cx="4261104" cy="301752"/>
          </a:xfrm>
        </p:spPr>
        <p:txBody>
          <a:bodyPr/>
          <a:lstStyle/>
          <a:p>
            <a:endParaRPr lang="es-AR"/>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0A2477C8-E7C6-4C63-A0A6-963044871A44}"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118BD34-2E19-45D2-A934-964325D908BA}" type="datetimeFigureOut">
              <a:rPr lang="es-AR" smtClean="0"/>
              <a:pPr/>
              <a:t>01/07/2013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A2477C8-E7C6-4C63-A0A6-963044871A44}"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118BD34-2E19-45D2-A934-964325D908BA}" type="datetimeFigureOut">
              <a:rPr lang="es-AR" smtClean="0"/>
              <a:pPr/>
              <a:t>01/07/2013</a:t>
            </a:fld>
            <a:endParaRPr lang="es-AR"/>
          </a:p>
        </p:txBody>
      </p:sp>
      <p:sp>
        <p:nvSpPr>
          <p:cNvPr id="3" name="2 Marcador de pie de página"/>
          <p:cNvSpPr>
            <a:spLocks noGrp="1"/>
          </p:cNvSpPr>
          <p:nvPr>
            <p:ph type="ftr" sz="quarter" idx="11"/>
          </p:nvPr>
        </p:nvSpPr>
        <p:spPr>
          <a:xfrm>
            <a:off x="457200" y="6481890"/>
            <a:ext cx="4260056" cy="300831"/>
          </a:xfrm>
        </p:spPr>
        <p:txBody>
          <a:bodyPr/>
          <a:lstStyle/>
          <a:p>
            <a:endParaRPr lang="es-AR"/>
          </a:p>
        </p:txBody>
      </p:sp>
      <p:sp>
        <p:nvSpPr>
          <p:cNvPr id="4" name="3 Marcador de número de diapositiva"/>
          <p:cNvSpPr>
            <a:spLocks noGrp="1"/>
          </p:cNvSpPr>
          <p:nvPr>
            <p:ph type="sldNum" sz="quarter" idx="12"/>
          </p:nvPr>
        </p:nvSpPr>
        <p:spPr>
          <a:xfrm>
            <a:off x="7589520" y="6480969"/>
            <a:ext cx="502920" cy="301752"/>
          </a:xfrm>
        </p:spPr>
        <p:txBody>
          <a:bodyPr/>
          <a:lstStyle/>
          <a:p>
            <a:fld id="{0A2477C8-E7C6-4C63-A0A6-963044871A44}"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118BD34-2E19-45D2-A934-964325D908BA}" type="datetimeFigureOut">
              <a:rPr lang="es-AR" smtClean="0"/>
              <a:pPr/>
              <a:t>01/07/2013</a:t>
            </a:fld>
            <a:endParaRPr lang="es-AR"/>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0A2477C8-E7C6-4C63-A0A6-963044871A44}"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118BD34-2E19-45D2-A934-964325D908BA}" type="datetimeFigureOut">
              <a:rPr lang="es-AR" smtClean="0"/>
              <a:pPr/>
              <a:t>01/07/2013</a:t>
            </a:fld>
            <a:endParaRPr lang="es-AR"/>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0A2477C8-E7C6-4C63-A0A6-963044871A44}"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118BD34-2E19-45D2-A934-964325D908BA}" type="datetimeFigureOut">
              <a:rPr lang="es-AR" smtClean="0"/>
              <a:pPr/>
              <a:t>01/07/2013</a:t>
            </a:fld>
            <a:endParaRPr lang="es-AR"/>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A2477C8-E7C6-4C63-A0A6-963044871A44}"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analisis%20foda.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oferta%20y%20demanda.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oferta%20y%20demanda.xls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oferta%20y%20demanda.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PARTICPACION%20DEL%20MERCADO%20PACO.%20P.xlsx"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8" Type="http://schemas.openxmlformats.org/officeDocument/2006/relationships/hyperlink" Target="TESIS%20ACTUAL/CATALOGO%20DE%20PRODUCTOS%20PACO%20PUBLICIDAD.pptx" TargetMode="External"/><Relationship Id="rId3" Type="http://schemas.openxmlformats.org/officeDocument/2006/relationships/slide" Target="slide36.xml"/><Relationship Id="rId7" Type="http://schemas.microsoft.com/office/2007/relationships/hdphoto" Target="../media/hdphoto2.wdp"/><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 Target="slide36.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jpeg"/><Relationship Id="rId4" Type="http://schemas.microsoft.com/office/2007/relationships/hdphoto" Target="../media/hdphoto3.wdp"/><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Copia%20de%20FLUJOS%20DE%20CAJA.xls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Copia%20de%20FLUJOS%20DE%20CAJA.xls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Copia%20de%20FLUJOS%20DE%20CAJA.xls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Copia%20de%20FLUJOS%20DE%20CAJA.xlsx"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hyperlink" Target="Copia%20de%20FLUJOS%20DE%20CAJA.xls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052878" y="2132856"/>
            <a:ext cx="5124456" cy="3528392"/>
          </a:xfrm>
        </p:spPr>
        <p:txBody>
          <a:bodyPr>
            <a:normAutofit/>
          </a:bodyPr>
          <a:lstStyle/>
          <a:p>
            <a:r>
              <a:rPr lang="es-AR" b="1" i="1" dirty="0" smtClean="0">
                <a:solidFill>
                  <a:schemeClr val="tx1">
                    <a:lumMod val="95000"/>
                  </a:schemeClr>
                </a:solidFill>
              </a:rPr>
              <a:t>PROPUESTA ESTRATEGICA DE MARKETING PARA LA EMPRESA PACO PUBLICIDAD DE LA CIUDAD DE LOJ</a:t>
            </a:r>
            <a:r>
              <a:rPr lang="es-AR" b="1" dirty="0" smtClean="0">
                <a:solidFill>
                  <a:schemeClr val="tx1">
                    <a:lumMod val="95000"/>
                  </a:schemeClr>
                </a:solidFill>
              </a:rPr>
              <a:t>A</a:t>
            </a:r>
            <a:endParaRPr lang="es-AR" b="1" dirty="0">
              <a:solidFill>
                <a:schemeClr val="tx1">
                  <a:lumMod val="95000"/>
                </a:schemeClr>
              </a:solidFill>
            </a:endParaRPr>
          </a:p>
        </p:txBody>
      </p:sp>
      <p:sp>
        <p:nvSpPr>
          <p:cNvPr id="4" name="Text Box 11"/>
          <p:cNvSpPr txBox="1">
            <a:spLocks noChangeArrowheads="1"/>
          </p:cNvSpPr>
          <p:nvPr/>
        </p:nvSpPr>
        <p:spPr bwMode="auto">
          <a:xfrm>
            <a:off x="428625" y="907376"/>
            <a:ext cx="8715375" cy="554038"/>
          </a:xfrm>
          <a:prstGeom prst="rect">
            <a:avLst/>
          </a:prstGeom>
          <a:noFill/>
          <a:ln w="76200" cmpd="tri">
            <a:noFill/>
            <a:miter lim="800000"/>
            <a:headEnd/>
            <a:tailEnd/>
          </a:ln>
          <a:effectLst/>
        </p:spPr>
        <p:txBody>
          <a:bodyPr>
            <a:spAutoFit/>
          </a:bodyPr>
          <a:lstStyle/>
          <a:p>
            <a:pPr algn="ctr" fontAlgn="auto">
              <a:spcBef>
                <a:spcPct val="50000"/>
              </a:spcBef>
              <a:spcAft>
                <a:spcPts val="0"/>
              </a:spcAft>
              <a:defRPr/>
            </a:pPr>
            <a:r>
              <a:rPr lang="es-ES_tradnl" sz="3000" b="1" u="sng" dirty="0">
                <a:solidFill>
                  <a:srgbClr val="7030A0"/>
                </a:solidFill>
                <a:effectLst>
                  <a:outerShdw blurRad="38100" dist="38100" dir="2700000" algn="tl">
                    <a:srgbClr val="000000">
                      <a:alpha val="43137"/>
                    </a:srgbClr>
                  </a:outerShdw>
                </a:effectLst>
                <a:latin typeface="Bodoni MT Black" pitchFamily="18" charset="0"/>
              </a:rPr>
              <a:t>ESCUELA POLITÉCNICA DEL EJÉRCITO</a:t>
            </a:r>
            <a:endParaRPr lang="es-ES" sz="3000" b="1" u="sng" dirty="0">
              <a:solidFill>
                <a:srgbClr val="7030A0"/>
              </a:solidFill>
              <a:effectLst>
                <a:outerShdw blurRad="38100" dist="38100" dir="2700000" algn="tl">
                  <a:srgbClr val="000000">
                    <a:alpha val="43137"/>
                  </a:srgbClr>
                </a:outerShdw>
              </a:effectLst>
              <a:latin typeface="Bodoni MT Black" pitchFamily="18" charset="0"/>
            </a:endParaRPr>
          </a:p>
        </p:txBody>
      </p:sp>
      <p:sp>
        <p:nvSpPr>
          <p:cNvPr id="8" name="Text Box 22"/>
          <p:cNvSpPr txBox="1">
            <a:spLocks noChangeArrowheads="1"/>
          </p:cNvSpPr>
          <p:nvPr/>
        </p:nvSpPr>
        <p:spPr bwMode="auto">
          <a:xfrm>
            <a:off x="571472" y="4921467"/>
            <a:ext cx="2256663" cy="432827"/>
          </a:xfrm>
          <a:prstGeom prst="rect">
            <a:avLst/>
          </a:prstGeom>
          <a:noFill/>
          <a:ln w="9525">
            <a:noFill/>
            <a:miter lim="800000"/>
            <a:headEnd/>
            <a:tailEnd/>
          </a:ln>
        </p:spPr>
        <p:txBody>
          <a:bodyPr>
            <a:spAutoFit/>
          </a:bodyPr>
          <a:lstStyle/>
          <a:p>
            <a:pPr algn="ctr">
              <a:spcBef>
                <a:spcPct val="50000"/>
              </a:spcBef>
            </a:pPr>
            <a:endParaRPr lang="es-ES_tradnl" sz="1500" dirty="0">
              <a:solidFill>
                <a:schemeClr val="bg1"/>
              </a:solidFill>
              <a:latin typeface="Tahoma" pitchFamily="34" charset="0"/>
            </a:endParaRPr>
          </a:p>
        </p:txBody>
      </p:sp>
      <p:pic>
        <p:nvPicPr>
          <p:cNvPr id="11" name="Picture 21" descr="Logo ESP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a:stretch>
        </p:blipFill>
        <p:spPr bwMode="auto">
          <a:xfrm>
            <a:off x="3923928" y="116632"/>
            <a:ext cx="1532778" cy="790744"/>
          </a:xfrm>
          <a:prstGeom prst="rect">
            <a:avLst/>
          </a:prstGeom>
          <a:noFill/>
          <a:ln w="9525">
            <a:noFill/>
            <a:miter lim="800000"/>
            <a:headEnd/>
            <a:tailEnd/>
          </a:ln>
        </p:spPr>
      </p:pic>
      <p:pic>
        <p:nvPicPr>
          <p:cNvPr id="6" name="5 Imagen" descr="C:\Users\INTEL\Desktop\fotos paco\IMGA015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714488"/>
            <a:ext cx="4233907" cy="361215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dirty="0" smtClean="0">
                <a:solidFill>
                  <a:schemeClr val="bg1"/>
                </a:solidFill>
              </a:rPr>
              <a:t>Análisis Situacional.</a:t>
            </a:r>
            <a:endParaRPr lang="es-AR" b="1" dirty="0">
              <a:solidFill>
                <a:schemeClr val="bg1"/>
              </a:solidFill>
            </a:endParaRPr>
          </a:p>
        </p:txBody>
      </p:sp>
      <p:sp>
        <p:nvSpPr>
          <p:cNvPr id="4" name="3 Rectángulo"/>
          <p:cNvSpPr/>
          <p:nvPr/>
        </p:nvSpPr>
        <p:spPr>
          <a:xfrm>
            <a:off x="785786" y="1500174"/>
            <a:ext cx="7429552" cy="37856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r>
              <a:rPr lang="es-AR" sz="2400" dirty="0" smtClean="0">
                <a:solidFill>
                  <a:schemeClr val="bg1"/>
                </a:solidFill>
              </a:rPr>
              <a:t>ANALISIS INTERNO</a:t>
            </a:r>
          </a:p>
          <a:p>
            <a:pPr lvl="1">
              <a:buFont typeface="Wingdings" pitchFamily="2" charset="2"/>
              <a:buChar char="§"/>
            </a:pPr>
            <a:r>
              <a:rPr lang="es-AR" sz="2400" dirty="0" smtClean="0">
                <a:solidFill>
                  <a:schemeClr val="bg1"/>
                </a:solidFill>
              </a:rPr>
              <a:t>Capacidad administrativa, tomadas por la propiedad.</a:t>
            </a:r>
          </a:p>
          <a:p>
            <a:pPr lvl="1">
              <a:buFont typeface="Wingdings" pitchFamily="2" charset="2"/>
              <a:buChar char="§"/>
            </a:pPr>
            <a:r>
              <a:rPr lang="es-AR" sz="2400" dirty="0" smtClean="0">
                <a:solidFill>
                  <a:schemeClr val="bg1"/>
                </a:solidFill>
              </a:rPr>
              <a:t>Capacidad financiera, capital propia, índice de rentabilidad satisfactorio. </a:t>
            </a:r>
          </a:p>
          <a:p>
            <a:pPr lvl="1">
              <a:buFont typeface="Wingdings" pitchFamily="2" charset="2"/>
              <a:buChar char="§"/>
            </a:pPr>
            <a:r>
              <a:rPr lang="es-AR" sz="2400" dirty="0" smtClean="0">
                <a:solidFill>
                  <a:schemeClr val="bg1"/>
                </a:solidFill>
              </a:rPr>
              <a:t>Capacidad de Recursos Humanos, personal sin capacitación, carecen de capacitación y motivación</a:t>
            </a:r>
          </a:p>
          <a:p>
            <a:pPr lvl="1">
              <a:buFont typeface="Wingdings" pitchFamily="2" charset="2"/>
              <a:buChar char="§"/>
            </a:pPr>
            <a:r>
              <a:rPr lang="es-AR" sz="2400" dirty="0" smtClean="0">
                <a:solidFill>
                  <a:schemeClr val="bg1"/>
                </a:solidFill>
              </a:rPr>
              <a:t>Capacidad de mercadeo, no cuentan con un área de marketing. </a:t>
            </a:r>
            <a:endParaRPr lang="es-AR"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print"/>
          <a:srcRect r="462"/>
          <a:stretch/>
        </p:blipFill>
        <p:spPr bwMode="auto">
          <a:xfrm>
            <a:off x="179388" y="981075"/>
            <a:ext cx="4407243" cy="2484437"/>
          </a:xfrm>
          <a:prstGeom prst="rect">
            <a:avLst/>
          </a:prstGeom>
          <a:noFill/>
          <a:ln w="9525">
            <a:noFill/>
            <a:miter lim="800000"/>
            <a:headEnd/>
            <a:tailEnd/>
          </a:ln>
        </p:spPr>
      </p:pic>
    </p:spTree>
    <p:extLst>
      <p:ext uri="{BB962C8B-B14F-4D97-AF65-F5344CB8AC3E}">
        <p14:creationId xmlns:p14="http://schemas.microsoft.com/office/powerpoint/2010/main" val="65310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955"/>
            <a:ext cx="8229600" cy="1399032"/>
          </a:xfrm>
        </p:spPr>
        <p:txBody>
          <a:bodyPr/>
          <a:lstStyle/>
          <a:p>
            <a:r>
              <a:rPr lang="es-AR" b="1" dirty="0" smtClean="0">
                <a:solidFill>
                  <a:schemeClr val="bg1"/>
                </a:solidFill>
              </a:rPr>
              <a:t>ANALISIS FODA.</a:t>
            </a:r>
            <a:endParaRPr lang="es-AR" b="1" dirty="0">
              <a:solidFill>
                <a:schemeClr val="bg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082925548"/>
              </p:ext>
            </p:extLst>
          </p:nvPr>
        </p:nvGraphicFramePr>
        <p:xfrm>
          <a:off x="2771800" y="1041344"/>
          <a:ext cx="6192689" cy="5436872"/>
        </p:xfrm>
        <a:graphic>
          <a:graphicData uri="http://schemas.openxmlformats.org/drawingml/2006/table">
            <a:tbl>
              <a:tblPr firstRow="1" firstCol="1" bandRow="1">
                <a:tableStyleId>{E269D01E-BC32-4049-B463-5C60D7B0CCD2}</a:tableStyleId>
              </a:tblPr>
              <a:tblGrid>
                <a:gridCol w="2961035"/>
                <a:gridCol w="3231654"/>
              </a:tblGrid>
              <a:tr h="195267">
                <a:tc>
                  <a:txBody>
                    <a:bodyPr/>
                    <a:lstStyle/>
                    <a:p>
                      <a:pPr algn="ctr">
                        <a:lnSpc>
                          <a:spcPct val="150000"/>
                        </a:lnSpc>
                        <a:spcBef>
                          <a:spcPts val="1200"/>
                        </a:spcBef>
                        <a:spcAft>
                          <a:spcPts val="0"/>
                        </a:spcAft>
                        <a:tabLst>
                          <a:tab pos="810260" algn="l"/>
                        </a:tabLst>
                      </a:pPr>
                      <a:r>
                        <a:rPr lang="es-ES" sz="1100" dirty="0">
                          <a:solidFill>
                            <a:schemeClr val="bg1"/>
                          </a:solidFill>
                          <a:effectLst/>
                        </a:rPr>
                        <a:t>FORTALEZAS</a:t>
                      </a:r>
                      <a:endParaRPr lang="es-EC" sz="1100" dirty="0">
                        <a:solidFill>
                          <a:schemeClr val="bg1"/>
                        </a:solidFill>
                        <a:effectLst/>
                        <a:latin typeface="Calibri"/>
                        <a:ea typeface="Calibri"/>
                        <a:cs typeface="Times New Roman"/>
                      </a:endParaRPr>
                    </a:p>
                  </a:txBody>
                  <a:tcPr marL="58449" marR="58449" marT="0" marB="0"/>
                </a:tc>
                <a:tc>
                  <a:txBody>
                    <a:bodyPr/>
                    <a:lstStyle/>
                    <a:p>
                      <a:pPr algn="ctr">
                        <a:lnSpc>
                          <a:spcPct val="150000"/>
                        </a:lnSpc>
                        <a:spcBef>
                          <a:spcPts val="1200"/>
                        </a:spcBef>
                        <a:spcAft>
                          <a:spcPts val="0"/>
                        </a:spcAft>
                        <a:tabLst>
                          <a:tab pos="810260" algn="l"/>
                        </a:tabLst>
                      </a:pPr>
                      <a:r>
                        <a:rPr lang="es-ES" sz="1100">
                          <a:solidFill>
                            <a:schemeClr val="bg1"/>
                          </a:solidFill>
                          <a:effectLst/>
                        </a:rPr>
                        <a:t>OPORTUNIDADES</a:t>
                      </a:r>
                      <a:endParaRPr lang="es-EC" sz="1100">
                        <a:solidFill>
                          <a:schemeClr val="bg1"/>
                        </a:solidFill>
                        <a:effectLst/>
                        <a:latin typeface="Calibri"/>
                        <a:ea typeface="Calibri"/>
                        <a:cs typeface="Times New Roman"/>
                      </a:endParaRPr>
                    </a:p>
                  </a:txBody>
                  <a:tcPr marL="58449" marR="58449" marT="0" marB="0"/>
                </a:tc>
              </a:tr>
              <a:tr h="2808322">
                <a:tc>
                  <a:txBody>
                    <a:bodyPr/>
                    <a:lstStyle/>
                    <a:p>
                      <a:pPr algn="just">
                        <a:lnSpc>
                          <a:spcPct val="150000"/>
                        </a:lnSpc>
                        <a:spcBef>
                          <a:spcPts val="1200"/>
                        </a:spcBef>
                        <a:spcAft>
                          <a:spcPts val="0"/>
                        </a:spcAft>
                        <a:tabLst>
                          <a:tab pos="810260" algn="l"/>
                        </a:tabLst>
                      </a:pPr>
                      <a:r>
                        <a:rPr lang="es-ES" sz="1100" b="0" dirty="0">
                          <a:solidFill>
                            <a:schemeClr val="bg1"/>
                          </a:solidFill>
                          <a:effectLst/>
                        </a:rPr>
                        <a:t>Rentabilidad </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Ser artesano calificado</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Eficiencia en sistemas contables</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Infraestructura propia</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Tecnología adecuada, maquinarias y equipos apropiados.</a:t>
                      </a:r>
                      <a:r>
                        <a:rPr lang="es-ES" sz="1100" dirty="0">
                          <a:solidFill>
                            <a:schemeClr val="bg1"/>
                          </a:solidFill>
                          <a:effectLst/>
                        </a:rPr>
                        <a:t> </a:t>
                      </a:r>
                      <a:endParaRPr lang="es-EC" sz="1100" dirty="0">
                        <a:solidFill>
                          <a:schemeClr val="bg1"/>
                        </a:solidFill>
                        <a:effectLst/>
                        <a:latin typeface="Calibri"/>
                        <a:ea typeface="Calibri"/>
                        <a:cs typeface="Times New Roman"/>
                      </a:endParaRPr>
                    </a:p>
                  </a:txBody>
                  <a:tcPr marL="58449" marR="58449" marT="0" marB="0"/>
                </a:tc>
                <a:tc>
                  <a:txBody>
                    <a:bodyPr/>
                    <a:lstStyle/>
                    <a:p>
                      <a:pPr algn="just">
                        <a:lnSpc>
                          <a:spcPct val="150000"/>
                        </a:lnSpc>
                        <a:spcBef>
                          <a:spcPts val="1200"/>
                        </a:spcBef>
                        <a:spcAft>
                          <a:spcPts val="0"/>
                        </a:spcAft>
                        <a:tabLst>
                          <a:tab pos="810260" algn="l"/>
                        </a:tabLst>
                      </a:pPr>
                      <a:r>
                        <a:rPr lang="es-ES" sz="1100" dirty="0">
                          <a:solidFill>
                            <a:schemeClr val="bg1"/>
                          </a:solidFill>
                          <a:effectLst/>
                        </a:rPr>
                        <a:t>Evolución del Producto Interno Bruto.</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Tasas de interés de mantienen</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Desarrollo tecnológico</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Estabilidad política</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Inflación baja.</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Negociación adecuada</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No existen productos sustitutos</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Capacidad de respuestas de clientes actuales.</a:t>
                      </a:r>
                      <a:endParaRPr lang="es-EC" sz="1100" dirty="0">
                        <a:solidFill>
                          <a:schemeClr val="bg1"/>
                        </a:solidFill>
                        <a:effectLst/>
                        <a:latin typeface="Calibri"/>
                        <a:ea typeface="Calibri"/>
                        <a:cs typeface="Times New Roman"/>
                      </a:endParaRPr>
                    </a:p>
                  </a:txBody>
                  <a:tcPr marL="58449" marR="58449" marT="0" marB="0"/>
                </a:tc>
              </a:tr>
              <a:tr h="195267">
                <a:tc>
                  <a:txBody>
                    <a:bodyPr/>
                    <a:lstStyle/>
                    <a:p>
                      <a:pPr algn="ctr">
                        <a:lnSpc>
                          <a:spcPct val="150000"/>
                        </a:lnSpc>
                        <a:spcBef>
                          <a:spcPts val="1200"/>
                        </a:spcBef>
                        <a:spcAft>
                          <a:spcPts val="0"/>
                        </a:spcAft>
                        <a:tabLst>
                          <a:tab pos="810260" algn="l"/>
                        </a:tabLst>
                      </a:pPr>
                      <a:r>
                        <a:rPr lang="es-ES" sz="1100">
                          <a:solidFill>
                            <a:schemeClr val="bg1"/>
                          </a:solidFill>
                          <a:effectLst/>
                        </a:rPr>
                        <a:t>DEBILIDADES</a:t>
                      </a:r>
                      <a:endParaRPr lang="es-EC" sz="1100">
                        <a:solidFill>
                          <a:schemeClr val="bg1"/>
                        </a:solidFill>
                        <a:effectLst/>
                        <a:latin typeface="Calibri"/>
                        <a:ea typeface="Calibri"/>
                        <a:cs typeface="Times New Roman"/>
                      </a:endParaRPr>
                    </a:p>
                  </a:txBody>
                  <a:tcPr marL="58449" marR="58449" marT="0" marB="0"/>
                </a:tc>
                <a:tc>
                  <a:txBody>
                    <a:bodyPr/>
                    <a:lstStyle/>
                    <a:p>
                      <a:pPr algn="ctr">
                        <a:lnSpc>
                          <a:spcPct val="150000"/>
                        </a:lnSpc>
                        <a:spcBef>
                          <a:spcPts val="1200"/>
                        </a:spcBef>
                        <a:spcAft>
                          <a:spcPts val="0"/>
                        </a:spcAft>
                        <a:tabLst>
                          <a:tab pos="810260" algn="l"/>
                        </a:tabLst>
                      </a:pPr>
                      <a:r>
                        <a:rPr lang="es-ES" sz="1100" b="1" dirty="0">
                          <a:solidFill>
                            <a:schemeClr val="bg1"/>
                          </a:solidFill>
                          <a:effectLst/>
                        </a:rPr>
                        <a:t>AMENAZAS.</a:t>
                      </a:r>
                      <a:endParaRPr lang="es-EC" sz="1100" b="1" dirty="0">
                        <a:solidFill>
                          <a:schemeClr val="bg1"/>
                        </a:solidFill>
                        <a:effectLst/>
                        <a:latin typeface="Calibri"/>
                        <a:ea typeface="Calibri"/>
                        <a:cs typeface="Times New Roman"/>
                      </a:endParaRPr>
                    </a:p>
                  </a:txBody>
                  <a:tcPr marL="58449" marR="58449" marT="0" marB="0"/>
                </a:tc>
              </a:tr>
              <a:tr h="1434537">
                <a:tc>
                  <a:txBody>
                    <a:bodyPr/>
                    <a:lstStyle/>
                    <a:p>
                      <a:pPr algn="just">
                        <a:lnSpc>
                          <a:spcPct val="150000"/>
                        </a:lnSpc>
                        <a:spcBef>
                          <a:spcPts val="1200"/>
                        </a:spcBef>
                        <a:spcAft>
                          <a:spcPts val="0"/>
                        </a:spcAft>
                        <a:tabLst>
                          <a:tab pos="810260" algn="l"/>
                        </a:tabLst>
                      </a:pPr>
                      <a:r>
                        <a:rPr lang="es-ES" sz="1100" b="0" dirty="0">
                          <a:solidFill>
                            <a:schemeClr val="bg1"/>
                          </a:solidFill>
                          <a:effectLst/>
                        </a:rPr>
                        <a:t>No cuenta con estructura organizacional</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Funciones y responsabilidad no definidas</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Falta de capacitación al personal</a:t>
                      </a:r>
                      <a:endParaRPr lang="es-EC" sz="1100" b="0" dirty="0">
                        <a:solidFill>
                          <a:schemeClr val="bg1"/>
                        </a:solidFill>
                        <a:effectLst/>
                      </a:endParaRPr>
                    </a:p>
                    <a:p>
                      <a:pPr algn="just">
                        <a:lnSpc>
                          <a:spcPct val="150000"/>
                        </a:lnSpc>
                        <a:spcBef>
                          <a:spcPts val="1200"/>
                        </a:spcBef>
                        <a:spcAft>
                          <a:spcPts val="0"/>
                        </a:spcAft>
                        <a:tabLst>
                          <a:tab pos="810260" algn="l"/>
                        </a:tabLst>
                      </a:pPr>
                      <a:r>
                        <a:rPr lang="es-ES" sz="1100" b="0" dirty="0">
                          <a:solidFill>
                            <a:schemeClr val="bg1"/>
                          </a:solidFill>
                          <a:effectLst/>
                        </a:rPr>
                        <a:t>No cuenta área de mercadeo</a:t>
                      </a:r>
                      <a:endParaRPr lang="es-EC" sz="1100" b="0" dirty="0">
                        <a:solidFill>
                          <a:schemeClr val="bg1"/>
                        </a:solidFill>
                        <a:effectLst/>
                        <a:latin typeface="Calibri"/>
                        <a:ea typeface="Calibri"/>
                        <a:cs typeface="Times New Roman"/>
                      </a:endParaRPr>
                    </a:p>
                  </a:txBody>
                  <a:tcPr marL="58449" marR="58449" marT="0" marB="0"/>
                </a:tc>
                <a:tc>
                  <a:txBody>
                    <a:bodyPr/>
                    <a:lstStyle/>
                    <a:p>
                      <a:pPr algn="just">
                        <a:lnSpc>
                          <a:spcPct val="150000"/>
                        </a:lnSpc>
                        <a:spcBef>
                          <a:spcPts val="1200"/>
                        </a:spcBef>
                        <a:spcAft>
                          <a:spcPts val="0"/>
                        </a:spcAft>
                        <a:tabLst>
                          <a:tab pos="810260" algn="l"/>
                        </a:tabLst>
                      </a:pPr>
                      <a:r>
                        <a:rPr lang="es-ES" sz="1100" dirty="0">
                          <a:solidFill>
                            <a:schemeClr val="bg1"/>
                          </a:solidFill>
                          <a:effectLst/>
                        </a:rPr>
                        <a:t>Desempleo</a:t>
                      </a:r>
                      <a:endParaRPr lang="es-EC" sz="1100" dirty="0">
                        <a:solidFill>
                          <a:schemeClr val="bg1"/>
                        </a:solidFill>
                        <a:effectLst/>
                      </a:endParaRPr>
                    </a:p>
                    <a:p>
                      <a:pPr algn="just">
                        <a:lnSpc>
                          <a:spcPct val="150000"/>
                        </a:lnSpc>
                        <a:spcBef>
                          <a:spcPts val="1200"/>
                        </a:spcBef>
                        <a:spcAft>
                          <a:spcPts val="0"/>
                        </a:spcAft>
                        <a:tabLst>
                          <a:tab pos="810260" algn="l"/>
                        </a:tabLst>
                      </a:pPr>
                      <a:r>
                        <a:rPr lang="es-ES" sz="1100" dirty="0">
                          <a:solidFill>
                            <a:schemeClr val="bg1"/>
                          </a:solidFill>
                          <a:effectLst/>
                        </a:rPr>
                        <a:t>Competencia</a:t>
                      </a:r>
                      <a:endParaRPr lang="es-EC" sz="1100" dirty="0">
                        <a:solidFill>
                          <a:schemeClr val="bg1"/>
                        </a:solidFill>
                        <a:effectLst/>
                        <a:latin typeface="Calibri"/>
                        <a:ea typeface="Calibri"/>
                        <a:cs typeface="Times New Roman"/>
                      </a:endParaRPr>
                    </a:p>
                  </a:txBody>
                  <a:tcPr marL="58449" marR="58449" marT="0" marB="0"/>
                </a:tc>
              </a:tr>
            </a:tbl>
          </a:graphicData>
        </a:graphic>
      </p:graphicFrame>
      <p:pic>
        <p:nvPicPr>
          <p:cNvPr id="5" name="Picture 4"/>
          <p:cNvPicPr>
            <a:picLocks noChangeAspect="1" noChangeArrowheads="1"/>
          </p:cNvPicPr>
          <p:nvPr/>
        </p:nvPicPr>
        <p:blipFill rotWithShape="1">
          <a:blip r:embed="rId2" cstate="print"/>
          <a:srcRect r="462"/>
          <a:stretch/>
        </p:blipFill>
        <p:spPr bwMode="auto">
          <a:xfrm>
            <a:off x="-26509" y="3356992"/>
            <a:ext cx="2510277" cy="3168352"/>
          </a:xfrm>
          <a:prstGeom prst="rect">
            <a:avLst/>
          </a:prstGeom>
          <a:noFill/>
          <a:ln w="9525">
            <a:noFill/>
            <a:miter lim="800000"/>
            <a:headEnd/>
            <a:tailEnd/>
          </a:ln>
        </p:spPr>
      </p:pic>
    </p:spTree>
    <p:extLst>
      <p:ext uri="{BB962C8B-B14F-4D97-AF65-F5344CB8AC3E}">
        <p14:creationId xmlns:p14="http://schemas.microsoft.com/office/powerpoint/2010/main" val="30169041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b="1" dirty="0" smtClean="0">
                <a:solidFill>
                  <a:schemeClr val="bg1"/>
                </a:solidFill>
                <a:hlinkClick r:id="rId2" action="ppaction://hlinkfile"/>
              </a:rPr>
              <a:t>ANALISIS FODA</a:t>
            </a:r>
            <a:r>
              <a:rPr lang="es-AR" b="1" dirty="0" smtClean="0">
                <a:solidFill>
                  <a:schemeClr val="bg1"/>
                </a:solidFill>
              </a:rPr>
              <a:t>.</a:t>
            </a:r>
            <a:endParaRPr lang="es-AR" b="1" dirty="0">
              <a:solidFill>
                <a:schemeClr val="bg1"/>
              </a:solidFill>
            </a:endParaRPr>
          </a:p>
        </p:txBody>
      </p:sp>
      <p:sp>
        <p:nvSpPr>
          <p:cNvPr id="3" name="2 Rectángulo"/>
          <p:cNvSpPr/>
          <p:nvPr/>
        </p:nvSpPr>
        <p:spPr>
          <a:xfrm>
            <a:off x="354344" y="4521488"/>
            <a:ext cx="8322112" cy="1477328"/>
          </a:xfrm>
          <a:prstGeom prst="rect">
            <a:avLst/>
          </a:prstGeom>
        </p:spPr>
        <p:txBody>
          <a:bodyPr wrap="square">
            <a:spAutoFit/>
          </a:bodyPr>
          <a:lstStyle/>
          <a:p>
            <a:r>
              <a:rPr lang="es-ES" dirty="0"/>
              <a:t>El resultado obtenido en la Matriz EI, nos indica que Paco se encuentra en le cuadrante 1, persistir y tratar de crecer,  lo que indica que la empresa debería implementar estrategias de penetración del mercado y del desarrollo del producto, para así obtener mayor posicionamiento. </a:t>
            </a:r>
            <a:endParaRPr lang="es-EC" dirty="0"/>
          </a:p>
        </p:txBody>
      </p:sp>
      <p:pic>
        <p:nvPicPr>
          <p:cNvPr id="5" name="3 Imagen"/>
          <p:cNvPicPr>
            <a:picLocks noChangeAspect="1" noChangeArrowheads="1"/>
          </p:cNvPicPr>
          <p:nvPr/>
        </p:nvPicPr>
        <p:blipFill>
          <a:blip r:embed="rId3" cstate="print"/>
          <a:srcRect/>
          <a:stretch>
            <a:fillRect/>
          </a:stretch>
        </p:blipFill>
        <p:spPr bwMode="auto">
          <a:xfrm>
            <a:off x="539750" y="1339428"/>
            <a:ext cx="7560642" cy="3208697"/>
          </a:xfrm>
          <a:prstGeom prst="rect">
            <a:avLst/>
          </a:prstGeom>
          <a:noFill/>
          <a:ln w="9525">
            <a:noFill/>
            <a:miter lim="800000"/>
            <a:headEnd/>
            <a:tailEnd/>
          </a:ln>
        </p:spPr>
      </p:pic>
      <p:sp>
        <p:nvSpPr>
          <p:cNvPr id="4" name="3 Rectángulo"/>
          <p:cNvSpPr/>
          <p:nvPr/>
        </p:nvSpPr>
        <p:spPr>
          <a:xfrm>
            <a:off x="3347864" y="2844101"/>
            <a:ext cx="432048" cy="197192"/>
          </a:xfrm>
          <a:prstGeom prst="rect">
            <a:avLst/>
          </a:prstGeom>
          <a:solidFill>
            <a:srgbClr val="79FB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Estrella de 5 puntas"/>
          <p:cNvSpPr/>
          <p:nvPr/>
        </p:nvSpPr>
        <p:spPr>
          <a:xfrm>
            <a:off x="5580112" y="2276872"/>
            <a:ext cx="576064"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251520" y="2160349"/>
            <a:ext cx="8041205" cy="3139321"/>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6600" dirty="0" smtClean="0">
                <a:effectLst>
                  <a:outerShdw blurRad="38100" dist="38100" dir="2700000" algn="tl">
                    <a:srgbClr val="000000">
                      <a:alpha val="43137"/>
                    </a:srgbClr>
                  </a:outerShdw>
                </a:effectLst>
              </a:rPr>
              <a:t>CAPITULO III</a:t>
            </a:r>
            <a:r>
              <a:rPr lang="es-ES" sz="6600" dirty="0">
                <a:effectLst>
                  <a:outerShdw blurRad="38100" dist="38100" dir="2700000" algn="tl">
                    <a:srgbClr val="000000">
                      <a:alpha val="43137"/>
                    </a:srgbClr>
                  </a:outerShdw>
                </a:effectLst>
              </a:rPr>
              <a:t> </a:t>
            </a:r>
          </a:p>
          <a:p>
            <a:pPr algn="ctr">
              <a:defRPr/>
            </a:pPr>
            <a:r>
              <a:rPr lang="es-ES" sz="6600" dirty="0" smtClean="0">
                <a:effectLst>
                  <a:outerShdw blurRad="38100" dist="38100" dir="2700000" algn="tl">
                    <a:srgbClr val="000000">
                      <a:alpha val="43137"/>
                    </a:srgbClr>
                  </a:outerShdw>
                </a:effectLst>
              </a:rPr>
              <a:t>INVESTIGACION DE MERCADOS.</a:t>
            </a:r>
            <a:endParaRPr lang="es-EC" sz="6600" dirty="0"/>
          </a:p>
        </p:txBody>
      </p:sp>
    </p:spTree>
    <p:extLst>
      <p:ext uri="{BB962C8B-B14F-4D97-AF65-F5344CB8AC3E}">
        <p14:creationId xmlns:p14="http://schemas.microsoft.com/office/powerpoint/2010/main" val="8235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7494"/>
            <a:ext cx="8686800" cy="1399032"/>
          </a:xfrm>
        </p:spPr>
        <p:txBody>
          <a:bodyPr>
            <a:normAutofit/>
          </a:bodyPr>
          <a:lstStyle/>
          <a:p>
            <a:pPr algn="ctr"/>
            <a:r>
              <a:rPr lang="es-AR" sz="3200" b="1" dirty="0" smtClean="0">
                <a:solidFill>
                  <a:schemeClr val="bg1"/>
                </a:solidFill>
                <a:effectLst/>
              </a:rPr>
              <a:t>INVESTIGACIONN </a:t>
            </a:r>
            <a:r>
              <a:rPr lang="es-AR" sz="3200" b="1" dirty="0" smtClean="0">
                <a:solidFill>
                  <a:schemeClr val="bg1"/>
                </a:solidFill>
                <a:effectLst/>
              </a:rPr>
              <a:t>DE MERCADOS</a:t>
            </a:r>
            <a:endParaRPr lang="es-AR" sz="3200" b="1" dirty="0">
              <a:solidFill>
                <a:schemeClr val="bg1"/>
              </a:solidFill>
              <a:effectLst/>
            </a:endParaRPr>
          </a:p>
        </p:txBody>
      </p:sp>
      <p:sp>
        <p:nvSpPr>
          <p:cNvPr id="1026" name="Rectangle 2"/>
          <p:cNvSpPr>
            <a:spLocks noChangeArrowheads="1"/>
          </p:cNvSpPr>
          <p:nvPr/>
        </p:nvSpPr>
        <p:spPr bwMode="auto">
          <a:xfrm>
            <a:off x="2483768" y="1428736"/>
            <a:ext cx="5072066" cy="132343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Objetivo General.</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Identificar el posicionamiento que tiene la empresa Paco Publicidad en el mercado, mediante el uso de técnicas y herramientas de  investigación que permitan establecer el grado de comportamiento de los clientes</a:t>
            </a:r>
            <a:r>
              <a:rPr kumimoji="0" lang="es-MX" sz="1600" i="0" u="none" strike="noStrike" cap="none" normalizeH="0" baseline="0" dirty="0" smtClean="0">
                <a:ln>
                  <a:noFill/>
                </a:ln>
                <a:solidFill>
                  <a:schemeClr val="bg1"/>
                </a:solidFill>
                <a:effectLst/>
                <a:latin typeface="Arial" pitchFamily="34" charset="0"/>
                <a:cs typeface="Arial" pitchFamily="34" charset="0"/>
              </a:rPr>
              <a:t> </a:t>
            </a:r>
          </a:p>
        </p:txBody>
      </p:sp>
      <p:sp>
        <p:nvSpPr>
          <p:cNvPr id="1027" name="Rectangle 3"/>
          <p:cNvSpPr>
            <a:spLocks noChangeArrowheads="1"/>
          </p:cNvSpPr>
          <p:nvPr/>
        </p:nvSpPr>
        <p:spPr bwMode="auto">
          <a:xfrm>
            <a:off x="2412330" y="3026657"/>
            <a:ext cx="5214942" cy="181588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Objetivos Específicos.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Caracterizar los principales segmentos de mercado de la empresa en la actualidad.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Identificar gustos y preferencias de  los clientes actuales. </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Identificar los atributos del producto que deben ser usados como base para su posicionamiento en el mercado.</a:t>
            </a: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675" y="404664"/>
            <a:ext cx="8229600" cy="1222030"/>
          </a:xfrm>
        </p:spPr>
        <p:txBody>
          <a:bodyPr>
            <a:normAutofit/>
          </a:bodyPr>
          <a:lstStyle/>
          <a:p>
            <a:pPr algn="ctr"/>
            <a:r>
              <a:rPr lang="es-AR" sz="3600" b="1" dirty="0" smtClean="0">
                <a:solidFill>
                  <a:schemeClr val="bg1"/>
                </a:solidFill>
              </a:rPr>
              <a:t>TAMAÑO DE LA MUESTRA</a:t>
            </a:r>
            <a:br>
              <a:rPr lang="es-AR" sz="3600" b="1" dirty="0" smtClean="0">
                <a:solidFill>
                  <a:schemeClr val="bg1"/>
                </a:solidFill>
              </a:rPr>
            </a:br>
            <a:r>
              <a:rPr lang="es-AR" sz="3600" b="1" dirty="0" smtClean="0">
                <a:solidFill>
                  <a:schemeClr val="bg1"/>
                </a:solidFill>
              </a:rPr>
              <a:t>Formula de la muestra </a:t>
            </a:r>
            <a:endParaRPr lang="es-AR" sz="3600" b="1" dirty="0">
              <a:solidFill>
                <a:schemeClr val="bg1"/>
              </a:solidFill>
            </a:endParaRPr>
          </a:p>
        </p:txBody>
      </p:sp>
      <p:pic>
        <p:nvPicPr>
          <p:cNvPr id="44034" name="Imagen 100"/>
          <p:cNvPicPr>
            <a:picLocks noChangeAspect="1" noChangeArrowheads="1"/>
          </p:cNvPicPr>
          <p:nvPr/>
        </p:nvPicPr>
        <p:blipFill>
          <a:blip r:embed="rId2">
            <a:grayscl/>
            <a:biLevel thresh="50000"/>
          </a:blip>
          <a:srcRect/>
          <a:stretch>
            <a:fillRect/>
          </a:stretch>
        </p:blipFill>
        <p:spPr bwMode="auto">
          <a:xfrm>
            <a:off x="708383" y="3840959"/>
            <a:ext cx="2357454" cy="1042992"/>
          </a:xfrm>
          <a:prstGeom prst="rect">
            <a:avLst/>
          </a:prstGeom>
          <a:noFill/>
        </p:spPr>
      </p:pic>
      <p:pic>
        <p:nvPicPr>
          <p:cNvPr id="44033" name="Imagen 106"/>
          <p:cNvPicPr>
            <a:picLocks noChangeAspect="1" noChangeArrowheads="1"/>
          </p:cNvPicPr>
          <p:nvPr/>
        </p:nvPicPr>
        <p:blipFill>
          <a:blip r:embed="rId3"/>
          <a:srcRect/>
          <a:stretch>
            <a:fillRect/>
          </a:stretch>
        </p:blipFill>
        <p:spPr bwMode="auto">
          <a:xfrm>
            <a:off x="3253594" y="3714752"/>
            <a:ext cx="3571900" cy="1295406"/>
          </a:xfrm>
          <a:prstGeom prst="rect">
            <a:avLst/>
          </a:prstGeom>
          <a:noFill/>
        </p:spPr>
      </p:pic>
      <p:sp>
        <p:nvSpPr>
          <p:cNvPr id="44035" name="Rectangle 3"/>
          <p:cNvSpPr>
            <a:spLocks noChangeArrowheads="1"/>
          </p:cNvSpPr>
          <p:nvPr/>
        </p:nvSpPr>
        <p:spPr bwMode="auto">
          <a:xfrm>
            <a:off x="731267" y="1652649"/>
            <a:ext cx="651621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DATOS:</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 = probabilidad de ocurrencia 9/10 = 0,9</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 = probabilidad de no ocurrencia 1/10 = 0,1</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=Erros Admisible. 0,05</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Z = Nivel de Confianza. 95 % → 1,96</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Universo o Población. 4655 (clientes mayoristas y minoristas)</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Muestra Aleatoria simple. </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467544" y="5373216"/>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TM =134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Como se puede observar el total de encuestas es de 134 y se realizará en la ciudad de Loja.</a:t>
            </a:r>
            <a:r>
              <a:rPr kumimoji="0" lang="es-MX" sz="16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3600" dirty="0" smtClean="0"/>
              <a:t>INVESTIGACION DE MERCADOS</a:t>
            </a:r>
            <a:endParaRPr lang="es-AR" sz="3600" dirty="0"/>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500034" y="157161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Times New Roman" pitchFamily="18" charset="0"/>
                <a:cs typeface="Times New Roman" pitchFamily="18" charset="0"/>
              </a:rPr>
              <a:t>¿Cuál</a:t>
            </a:r>
            <a:r>
              <a:rPr kumimoji="0" lang="es-MX" sz="1600" b="1" i="0" u="none" strike="noStrike" cap="none" normalizeH="0" dirty="0" smtClean="0">
                <a:ln>
                  <a:noFill/>
                </a:ln>
                <a:solidFill>
                  <a:schemeClr val="tx1"/>
                </a:solidFill>
                <a:effectLst/>
                <a:latin typeface="Times New Roman" pitchFamily="18" charset="0"/>
                <a:cs typeface="Times New Roman" pitchFamily="18" charset="0"/>
              </a:rPr>
              <a:t> es ocupacion?</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Gráfico"/>
          <p:cNvGraphicFramePr/>
          <p:nvPr/>
        </p:nvGraphicFramePr>
        <p:xfrm>
          <a:off x="1000100" y="2000240"/>
          <a:ext cx="7786742" cy="3071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3600" dirty="0" smtClean="0"/>
              <a:t>INVESTIGACION DE MERCADOS</a:t>
            </a:r>
            <a:endParaRPr lang="es-AR" sz="3600" dirty="0"/>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6081" name="Rectangle 1"/>
          <p:cNvSpPr>
            <a:spLocks noChangeArrowheads="1"/>
          </p:cNvSpPr>
          <p:nvPr/>
        </p:nvSpPr>
        <p:spPr bwMode="auto">
          <a:xfrm>
            <a:off x="0" y="1643050"/>
            <a:ext cx="410240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¿Qué elementos del servicio le agradan más?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Gráfico"/>
          <p:cNvGraphicFramePr/>
          <p:nvPr/>
        </p:nvGraphicFramePr>
        <p:xfrm>
          <a:off x="357158" y="2030730"/>
          <a:ext cx="8572560" cy="2796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3600" dirty="0" smtClean="0"/>
              <a:t>INVESTIGACION DE MERCADOS</a:t>
            </a:r>
            <a:endParaRPr lang="es-AR" sz="3600" dirty="0"/>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357158" y="2071678"/>
            <a:ext cx="335277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t>
            </a:r>
            <a:r>
              <a:rPr kumimoji="0" lang="es-ES" sz="16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servicio que ofrece la empresa 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Gráfico"/>
          <p:cNvGraphicFramePr/>
          <p:nvPr/>
        </p:nvGraphicFramePr>
        <p:xfrm>
          <a:off x="1571604" y="2714620"/>
          <a:ext cx="6500858" cy="2141220"/>
        </p:xfrm>
        <a:graphic>
          <a:graphicData uri="http://schemas.openxmlformats.org/drawingml/2006/chart">
            <c:chart xmlns:c="http://schemas.openxmlformats.org/drawingml/2006/chart" xmlns:r="http://schemas.openxmlformats.org/officeDocument/2006/relationships" r:id="rId2"/>
          </a:graphicData>
        </a:graphic>
      </p:graphicFrame>
      <p:sp>
        <p:nvSpPr>
          <p:cNvPr id="45059" name="Rectangle 3"/>
          <p:cNvSpPr>
            <a:spLocks noChangeArrowheads="1"/>
          </p:cNvSpPr>
          <p:nvPr/>
        </p:nvSpPr>
        <p:spPr bwMode="auto">
          <a:xfrm>
            <a:off x="449263" y="2600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467544" y="2160349"/>
            <a:ext cx="8041205" cy="2123658"/>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sz="6600" dirty="0">
                <a:effectLst>
                  <a:outerShdw blurRad="38100" dist="38100" dir="2700000" algn="tl">
                    <a:srgbClr val="000000">
                      <a:alpha val="43137"/>
                    </a:srgbClr>
                  </a:outerShdw>
                </a:effectLst>
              </a:rPr>
              <a:t>CAPÍTULO I</a:t>
            </a:r>
          </a:p>
          <a:p>
            <a:pPr algn="ctr">
              <a:defRPr/>
            </a:pPr>
            <a:r>
              <a:rPr lang="es-EC" sz="6600" dirty="0" smtClean="0"/>
              <a:t>INTRODUCCION.</a:t>
            </a:r>
            <a:endParaRPr lang="es-EC"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3600" dirty="0" smtClean="0"/>
              <a:t>INVESTIGACION DE MERCADOS</a:t>
            </a:r>
            <a:endParaRPr lang="es-AR" sz="3600" dirty="0"/>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9153" name="Rectangle 1"/>
          <p:cNvSpPr>
            <a:spLocks noChangeArrowheads="1"/>
          </p:cNvSpPr>
          <p:nvPr/>
        </p:nvSpPr>
        <p:spPr bwMode="auto">
          <a:xfrm>
            <a:off x="0" y="2071678"/>
            <a:ext cx="522078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¿Qué es lo que caracteriza a la empresa Paco Publicidad?</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1357290" y="2500306"/>
            <a:ext cx="6858048" cy="2592708"/>
          </a:xfrm>
          <a:prstGeom prst="rect">
            <a:avLst/>
          </a:prstGeom>
          <a:noFill/>
        </p:spPr>
      </p:pic>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32614"/>
          </a:xfrm>
        </p:spPr>
        <p:txBody>
          <a:bodyPr>
            <a:normAutofit/>
          </a:bodyPr>
          <a:lstStyle/>
          <a:p>
            <a:pPr algn="ctr"/>
            <a:r>
              <a:rPr lang="es-AR" sz="3600" dirty="0" smtClean="0"/>
              <a:t>INVESTIGACION DE MERCADOS</a:t>
            </a:r>
            <a:endParaRPr lang="es-AR" sz="3600" dirty="0"/>
          </a:p>
        </p:txBody>
      </p:sp>
      <p:sp>
        <p:nvSpPr>
          <p:cNvPr id="44036" name="Rectangle 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357158" y="2071678"/>
            <a:ext cx="335277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a:t>
            </a:r>
            <a:r>
              <a:rPr kumimoji="0" lang="es-ES" sz="16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servicio que ofrece la empresa es:</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Gráfico"/>
          <p:cNvGraphicFramePr/>
          <p:nvPr/>
        </p:nvGraphicFramePr>
        <p:xfrm>
          <a:off x="1571604" y="2714620"/>
          <a:ext cx="6500858" cy="2141220"/>
        </p:xfrm>
        <a:graphic>
          <a:graphicData uri="http://schemas.openxmlformats.org/drawingml/2006/chart">
            <c:chart xmlns:c="http://schemas.openxmlformats.org/drawingml/2006/chart" xmlns:r="http://schemas.openxmlformats.org/officeDocument/2006/relationships" r:id="rId2"/>
          </a:graphicData>
        </a:graphic>
      </p:graphicFrame>
      <p:sp>
        <p:nvSpPr>
          <p:cNvPr id="45059" name="Rectangle 3"/>
          <p:cNvSpPr>
            <a:spLocks noChangeArrowheads="1"/>
          </p:cNvSpPr>
          <p:nvPr/>
        </p:nvSpPr>
        <p:spPr bwMode="auto">
          <a:xfrm>
            <a:off x="449263" y="2600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11558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INVESTIGACION DE MERCADOS</a:t>
            </a:r>
            <a:endParaRPr lang="es-MX" dirty="0"/>
          </a:p>
        </p:txBody>
      </p:sp>
      <p:sp>
        <p:nvSpPr>
          <p:cNvPr id="50178" name="Rectangle 2"/>
          <p:cNvSpPr>
            <a:spLocks noChangeArrowheads="1"/>
          </p:cNvSpPr>
          <p:nvPr/>
        </p:nvSpPr>
        <p:spPr bwMode="auto">
          <a:xfrm>
            <a:off x="0" y="1928802"/>
            <a:ext cx="841724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Entre los principales almacenes de confección y venta de ropa deportiva ¿Cuál prefiere usted?</a:t>
            </a: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785786" y="2857496"/>
          <a:ext cx="785818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Rectangle 3"/>
          <p:cNvSpPr>
            <a:spLocks noChangeArrowheads="1"/>
          </p:cNvSpPr>
          <p:nvPr/>
        </p:nvSpPr>
        <p:spPr bwMode="auto">
          <a:xfrm>
            <a:off x="449263" y="3209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27584" y="692696"/>
            <a:ext cx="62361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SELECCIÓN DE SEGMENTOS</a:t>
            </a:r>
            <a:r>
              <a:rPr kumimoji="0" lang="es-ES"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s-ES" sz="240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endParaRPr kumimoji="0" lang="es-MX" sz="240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MX" sz="2400" i="0" u="none" strike="noStrike" cap="none" normalizeH="0" baseline="0" dirty="0" smtClean="0">
              <a:ln>
                <a:noFill/>
              </a:ln>
              <a:solidFill>
                <a:schemeClr val="bg1"/>
              </a:solidFill>
              <a:effectLst/>
              <a:latin typeface="Arial" pitchFamily="34" charset="0"/>
              <a:cs typeface="Arial" pitchFamily="34" charset="0"/>
            </a:endParaRPr>
          </a:p>
        </p:txBody>
      </p:sp>
      <p:sp>
        <p:nvSpPr>
          <p:cNvPr id="3" name="2 Rectángulo"/>
          <p:cNvSpPr/>
          <p:nvPr/>
        </p:nvSpPr>
        <p:spPr>
          <a:xfrm>
            <a:off x="572058" y="2111052"/>
            <a:ext cx="7092280" cy="3970318"/>
          </a:xfrm>
          <a:prstGeom prst="rect">
            <a:avLst/>
          </a:prstGeom>
        </p:spPr>
        <p:txBody>
          <a:bodyPr wrap="square">
            <a:spAutoFit/>
          </a:bodyPr>
          <a:lstStyle/>
          <a:p>
            <a:pPr lvl="0"/>
            <a:r>
              <a:rPr lang="es-ES" sz="1400" b="1" u="sng" dirty="0" smtClean="0"/>
              <a:t>Clientes </a:t>
            </a:r>
            <a:r>
              <a:rPr lang="es-ES" sz="1400" b="1" u="sng" dirty="0"/>
              <a:t>mayoristas (instituciones públicas, privadas, instituciones educativas,)</a:t>
            </a:r>
            <a:endParaRPr lang="es-EC" sz="1400" b="1" u="sng" dirty="0"/>
          </a:p>
          <a:p>
            <a:pPr marL="285750" lvl="0" indent="-285750" fontAlgn="base">
              <a:buFont typeface="Arial" pitchFamily="34" charset="0"/>
              <a:buChar char="•"/>
            </a:pPr>
            <a:r>
              <a:rPr lang="es-ES" sz="1400" dirty="0" smtClean="0"/>
              <a:t>Clientes mayoristas con el 34%, adquieren desde 6 unidades en adelante por tipo de producto, con tallas y colores surtidos.</a:t>
            </a:r>
            <a:endParaRPr lang="es-EC" sz="1400" dirty="0" smtClean="0"/>
          </a:p>
          <a:p>
            <a:pPr marL="285750" lvl="0" indent="-285750" algn="just" fontAlgn="base">
              <a:buFont typeface="Arial" pitchFamily="34" charset="0"/>
              <a:buChar char="•"/>
            </a:pPr>
            <a:r>
              <a:rPr lang="es-ES" sz="1400" dirty="0" smtClean="0"/>
              <a:t>El 42% tienen un nivel de educación superior.</a:t>
            </a:r>
            <a:endParaRPr lang="es-EC" sz="1400" dirty="0" smtClean="0"/>
          </a:p>
          <a:p>
            <a:pPr marL="285750" lvl="0" indent="-285750" algn="just" fontAlgn="base">
              <a:buFont typeface="Arial" pitchFamily="34" charset="0"/>
              <a:buChar char="•"/>
            </a:pPr>
            <a:r>
              <a:rPr lang="es-ES" sz="1400" dirty="0" smtClean="0"/>
              <a:t>La mayoría de productos que compran son para uso de los empleados de cada institución.</a:t>
            </a:r>
            <a:endParaRPr lang="es-EC" sz="1400" dirty="0" smtClean="0"/>
          </a:p>
          <a:p>
            <a:pPr marL="285750" lvl="0" indent="-285750" algn="just" fontAlgn="base">
              <a:buFont typeface="Arial" pitchFamily="34" charset="0"/>
              <a:buChar char="•"/>
            </a:pPr>
            <a:r>
              <a:rPr lang="es-ES" sz="1400" dirty="0" smtClean="0"/>
              <a:t>Los valores de ventas para estos compradores es bajo.</a:t>
            </a:r>
            <a:endParaRPr lang="es-EC" sz="1400" dirty="0" smtClean="0"/>
          </a:p>
          <a:p>
            <a:pPr marL="285750" lvl="0" indent="-285750" algn="just" fontAlgn="base">
              <a:buFont typeface="Arial" pitchFamily="34" charset="0"/>
              <a:buChar char="•"/>
            </a:pPr>
            <a:r>
              <a:rPr lang="es-ES" sz="1400" dirty="0" smtClean="0"/>
              <a:t>Compran con una frecuencia de 1 vez al mes.</a:t>
            </a:r>
            <a:endParaRPr lang="es-EC" sz="1400" dirty="0" smtClean="0"/>
          </a:p>
          <a:p>
            <a:pPr lvl="0" algn="just"/>
            <a:r>
              <a:rPr lang="es-ES" sz="1400" b="1" u="sng" dirty="0" smtClean="0"/>
              <a:t>Clientes </a:t>
            </a:r>
            <a:r>
              <a:rPr lang="es-ES" sz="1400" b="1" u="sng" dirty="0"/>
              <a:t>minoristas (clubes deportivos, estudiantes UNL, amas de casa)</a:t>
            </a:r>
            <a:endParaRPr lang="es-EC" sz="1400" b="1" u="sng" dirty="0"/>
          </a:p>
          <a:p>
            <a:pPr marL="285750" lvl="0" indent="-285750" algn="just" fontAlgn="base">
              <a:buFont typeface="Arial" pitchFamily="34" charset="0"/>
              <a:buChar char="•"/>
            </a:pPr>
            <a:r>
              <a:rPr lang="es-ES" sz="1400" dirty="0" smtClean="0"/>
              <a:t>Son de uso personal o familiar</a:t>
            </a:r>
            <a:endParaRPr lang="es-EC" sz="1400" dirty="0" smtClean="0"/>
          </a:p>
          <a:p>
            <a:pPr marL="285750" lvl="0" indent="-285750" algn="just" fontAlgn="base">
              <a:buFont typeface="Arial" pitchFamily="34" charset="0"/>
              <a:buChar char="•"/>
            </a:pPr>
            <a:r>
              <a:rPr lang="es-ES" sz="1400" dirty="0" smtClean="0"/>
              <a:t>58% tienen un nivel de educación de primaria y secundaria.</a:t>
            </a:r>
            <a:endParaRPr lang="es-EC" sz="1400" dirty="0" smtClean="0"/>
          </a:p>
          <a:p>
            <a:pPr marL="285750" lvl="0" indent="-285750" algn="just" fontAlgn="base">
              <a:buFont typeface="Arial" pitchFamily="34" charset="0"/>
              <a:buChar char="•"/>
            </a:pPr>
            <a:r>
              <a:rPr lang="es-ES" sz="1400" dirty="0" smtClean="0"/>
              <a:t>Compran por unidades los productos.</a:t>
            </a:r>
            <a:endParaRPr lang="es-EC" sz="1400" dirty="0" smtClean="0"/>
          </a:p>
          <a:p>
            <a:pPr marL="285750" lvl="0" indent="-285750" algn="just" fontAlgn="base">
              <a:buFont typeface="Arial" pitchFamily="34" charset="0"/>
              <a:buChar char="•"/>
            </a:pPr>
            <a:r>
              <a:rPr lang="es-ES" sz="1400" dirty="0" smtClean="0"/>
              <a:t>Su frecuencia de compra es de menos de 1 vez al mes. </a:t>
            </a:r>
            <a:endParaRPr lang="es-EC" sz="1400" dirty="0" smtClean="0"/>
          </a:p>
          <a:p>
            <a:pPr marL="285750" lvl="0" indent="-285750" algn="just" fontAlgn="base">
              <a:buFont typeface="Arial" pitchFamily="34" charset="0"/>
              <a:buChar char="•"/>
            </a:pPr>
            <a:r>
              <a:rPr lang="es-ES" sz="1400" dirty="0" smtClean="0"/>
              <a:t>Los valores de venta para los productos para este tipo de clientes es un poco alto</a:t>
            </a:r>
            <a:r>
              <a:rPr lang="es-ES" sz="1400" cap="all" dirty="0" smtClean="0"/>
              <a:t>. </a:t>
            </a:r>
            <a:endParaRPr lang="es-EC" sz="1400" cap="all" dirty="0"/>
          </a:p>
          <a:p>
            <a:pPr algn="just"/>
            <a:r>
              <a:rPr lang="es-ES" sz="1400" dirty="0"/>
              <a:t> </a:t>
            </a:r>
            <a:endParaRPr lang="es-EC"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27584" y="332656"/>
            <a:ext cx="374441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s-ES" sz="2400" u="sng" dirty="0" smtClean="0">
                <a:solidFill>
                  <a:schemeClr val="bg1"/>
                </a:solidFill>
                <a:latin typeface="Times New Roman" pitchFamily="18" charset="0"/>
                <a:ea typeface="Calibri" pitchFamily="34" charset="0"/>
                <a:cs typeface="Times New Roman" pitchFamily="18" charset="0"/>
              </a:rPr>
              <a:t>SEGMENTO META</a:t>
            </a:r>
            <a:r>
              <a:rPr kumimoji="0" lang="es-ES" sz="24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s-ES" sz="240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endParaRPr kumimoji="0" lang="es-MX" sz="240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s-MX" sz="240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62826396"/>
              </p:ext>
            </p:extLst>
          </p:nvPr>
        </p:nvGraphicFramePr>
        <p:xfrm>
          <a:off x="431540" y="1154328"/>
          <a:ext cx="8280920" cy="3930856"/>
        </p:xfrm>
        <a:graphic>
          <a:graphicData uri="http://schemas.openxmlformats.org/drawingml/2006/table">
            <a:tbl>
              <a:tblPr firstRow="1" firstCol="1" bandRow="1">
                <a:tableStyleId>{5C22544A-7EE6-4342-B048-85BDC9FD1C3A}</a:tableStyleId>
              </a:tblPr>
              <a:tblGrid>
                <a:gridCol w="3573638"/>
                <a:gridCol w="4707282"/>
              </a:tblGrid>
              <a:tr h="461985">
                <a:tc>
                  <a:txBody>
                    <a:bodyPr/>
                    <a:lstStyle/>
                    <a:p>
                      <a:pPr algn="ctr">
                        <a:lnSpc>
                          <a:spcPct val="200000"/>
                        </a:lnSpc>
                        <a:spcAft>
                          <a:spcPts val="0"/>
                        </a:spcAft>
                      </a:pPr>
                      <a:r>
                        <a:rPr lang="es-ES" sz="1200" dirty="0">
                          <a:solidFill>
                            <a:schemeClr val="bg1"/>
                          </a:solidFill>
                          <a:effectLst/>
                        </a:rPr>
                        <a:t>VARIABLES</a:t>
                      </a:r>
                      <a:endParaRPr lang="es-EC" sz="1100" dirty="0">
                        <a:solidFill>
                          <a:schemeClr val="bg1"/>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S" sz="1200">
                          <a:solidFill>
                            <a:schemeClr val="bg1"/>
                          </a:solidFill>
                          <a:effectLst/>
                        </a:rPr>
                        <a:t>SEGMENTACION.</a:t>
                      </a:r>
                      <a:endParaRPr lang="es-EC" sz="1100">
                        <a:solidFill>
                          <a:schemeClr val="bg1"/>
                        </a:solidFill>
                        <a:effectLst/>
                        <a:latin typeface="Calibri"/>
                        <a:ea typeface="Calibri"/>
                        <a:cs typeface="Times New Roman"/>
                      </a:endParaRPr>
                    </a:p>
                  </a:txBody>
                  <a:tcPr marL="68580" marR="68580" marT="0" marB="0"/>
                </a:tc>
              </a:tr>
              <a:tr h="461985">
                <a:tc>
                  <a:txBody>
                    <a:bodyPr/>
                    <a:lstStyle/>
                    <a:p>
                      <a:pPr algn="just">
                        <a:lnSpc>
                          <a:spcPct val="200000"/>
                        </a:lnSpc>
                        <a:spcAft>
                          <a:spcPts val="0"/>
                        </a:spcAft>
                      </a:pPr>
                      <a:r>
                        <a:rPr lang="es-ES" sz="1200" dirty="0">
                          <a:solidFill>
                            <a:schemeClr val="bg1"/>
                          </a:solidFill>
                          <a:effectLst/>
                        </a:rPr>
                        <a:t>Zona Geográfica</a:t>
                      </a:r>
                      <a:endParaRPr lang="es-EC" sz="1100" dirty="0">
                        <a:solidFill>
                          <a:schemeClr val="bg1"/>
                        </a:solidFill>
                        <a:effectLst/>
                        <a:latin typeface="Calibri"/>
                        <a:ea typeface="Calibri"/>
                        <a:cs typeface="Times New Roman"/>
                      </a:endParaRPr>
                    </a:p>
                  </a:txBody>
                  <a:tcPr marL="68580" marR="68580" marT="0" marB="0"/>
                </a:tc>
                <a:tc>
                  <a:txBody>
                    <a:bodyPr/>
                    <a:lstStyle/>
                    <a:p>
                      <a:pPr algn="just">
                        <a:lnSpc>
                          <a:spcPct val="200000"/>
                        </a:lnSpc>
                        <a:spcAft>
                          <a:spcPts val="0"/>
                        </a:spcAft>
                      </a:pPr>
                      <a:r>
                        <a:rPr lang="es-ES" sz="1200">
                          <a:solidFill>
                            <a:schemeClr val="bg1"/>
                          </a:solidFill>
                          <a:effectLst/>
                        </a:rPr>
                        <a:t>En toda la Ciudad de Loja</a:t>
                      </a:r>
                      <a:endParaRPr lang="es-EC" sz="1100">
                        <a:solidFill>
                          <a:schemeClr val="bg1"/>
                        </a:solidFill>
                        <a:effectLst/>
                        <a:latin typeface="Calibri"/>
                        <a:ea typeface="Calibri"/>
                        <a:cs typeface="Times New Roman"/>
                      </a:endParaRPr>
                    </a:p>
                  </a:txBody>
                  <a:tcPr marL="68580" marR="68580" marT="0" marB="0"/>
                </a:tc>
              </a:tr>
              <a:tr h="461985">
                <a:tc>
                  <a:txBody>
                    <a:bodyPr/>
                    <a:lstStyle/>
                    <a:p>
                      <a:pPr algn="just">
                        <a:lnSpc>
                          <a:spcPct val="200000"/>
                        </a:lnSpc>
                        <a:spcAft>
                          <a:spcPts val="0"/>
                        </a:spcAft>
                      </a:pPr>
                      <a:r>
                        <a:rPr lang="es-ES" sz="1200">
                          <a:solidFill>
                            <a:schemeClr val="bg1"/>
                          </a:solidFill>
                          <a:effectLst/>
                        </a:rPr>
                        <a:t>Criterios de compra</a:t>
                      </a:r>
                      <a:endParaRPr lang="es-EC" sz="1100">
                        <a:solidFill>
                          <a:schemeClr val="bg1"/>
                        </a:solidFill>
                        <a:effectLst/>
                        <a:latin typeface="Calibri"/>
                        <a:ea typeface="Calibri"/>
                        <a:cs typeface="Times New Roman"/>
                      </a:endParaRPr>
                    </a:p>
                  </a:txBody>
                  <a:tcPr marL="68580" marR="68580" marT="0" marB="0"/>
                </a:tc>
                <a:tc>
                  <a:txBody>
                    <a:bodyPr/>
                    <a:lstStyle/>
                    <a:p>
                      <a:pPr algn="just">
                        <a:lnSpc>
                          <a:spcPct val="200000"/>
                        </a:lnSpc>
                        <a:spcAft>
                          <a:spcPts val="0"/>
                        </a:spcAft>
                      </a:pPr>
                      <a:r>
                        <a:rPr lang="es-ES" sz="1200" dirty="0">
                          <a:solidFill>
                            <a:schemeClr val="bg1"/>
                          </a:solidFill>
                          <a:effectLst/>
                        </a:rPr>
                        <a:t>Calidad, precio, servicio, presentación, promoción.</a:t>
                      </a:r>
                      <a:endParaRPr lang="es-EC" sz="1100" dirty="0">
                        <a:solidFill>
                          <a:schemeClr val="bg1"/>
                        </a:solidFill>
                        <a:effectLst/>
                        <a:latin typeface="Calibri"/>
                        <a:ea typeface="Calibri"/>
                        <a:cs typeface="Times New Roman"/>
                      </a:endParaRPr>
                    </a:p>
                  </a:txBody>
                  <a:tcPr marL="68580" marR="68580" marT="0" marB="0"/>
                </a:tc>
              </a:tr>
              <a:tr h="2082916">
                <a:tc>
                  <a:txBody>
                    <a:bodyPr/>
                    <a:lstStyle/>
                    <a:p>
                      <a:pPr>
                        <a:lnSpc>
                          <a:spcPct val="200000"/>
                        </a:lnSpc>
                        <a:spcAft>
                          <a:spcPts val="0"/>
                        </a:spcAft>
                      </a:pPr>
                      <a:r>
                        <a:rPr lang="es-ES" sz="1200">
                          <a:solidFill>
                            <a:schemeClr val="bg1"/>
                          </a:solidFill>
                          <a:effectLst/>
                        </a:rPr>
                        <a:t>Conductiva</a:t>
                      </a:r>
                      <a:endParaRPr lang="es-EC" sz="1100">
                        <a:solidFill>
                          <a:schemeClr val="bg1"/>
                        </a:solidFill>
                        <a:effectLst/>
                        <a:latin typeface="Calibri"/>
                        <a:ea typeface="Calibri"/>
                        <a:cs typeface="Times New Roman"/>
                      </a:endParaRPr>
                    </a:p>
                  </a:txBody>
                  <a:tcPr marL="68580" marR="68580" marT="0" marB="0"/>
                </a:tc>
                <a:tc>
                  <a:txBody>
                    <a:bodyPr/>
                    <a:lstStyle/>
                    <a:p>
                      <a:pPr algn="just">
                        <a:lnSpc>
                          <a:spcPct val="200000"/>
                        </a:lnSpc>
                        <a:spcAft>
                          <a:spcPts val="0"/>
                        </a:spcAft>
                      </a:pPr>
                      <a:r>
                        <a:rPr lang="es-ES" sz="1200" dirty="0">
                          <a:solidFill>
                            <a:schemeClr val="bg1"/>
                          </a:solidFill>
                          <a:effectLst/>
                        </a:rPr>
                        <a:t>El segmento lo conforman los usuarios que busquen satisfacer necesidades como: precios cómodos, promociones y descuentos, publicidad, calidad, facilidades de pago y rapidez del servicio. </a:t>
                      </a:r>
                      <a:endParaRPr lang="es-EC" sz="1100" dirty="0">
                        <a:solidFill>
                          <a:schemeClr val="bg1"/>
                        </a:solidFill>
                        <a:effectLst/>
                        <a:latin typeface="Calibri"/>
                        <a:ea typeface="Calibri"/>
                        <a:cs typeface="Times New Roman"/>
                      </a:endParaRPr>
                    </a:p>
                  </a:txBody>
                  <a:tcPr marL="68580" marR="68580" marT="0" marB="0"/>
                </a:tc>
              </a:tr>
              <a:tr h="461985">
                <a:tc>
                  <a:txBody>
                    <a:bodyPr/>
                    <a:lstStyle/>
                    <a:p>
                      <a:pPr>
                        <a:lnSpc>
                          <a:spcPct val="200000"/>
                        </a:lnSpc>
                        <a:spcAft>
                          <a:spcPts val="0"/>
                        </a:spcAft>
                      </a:pPr>
                      <a:r>
                        <a:rPr lang="es-ES" sz="1200">
                          <a:solidFill>
                            <a:schemeClr val="bg1"/>
                          </a:solidFill>
                          <a:effectLst/>
                        </a:rPr>
                        <a:t>Frecuencias de compra</a:t>
                      </a:r>
                      <a:endParaRPr lang="es-EC" sz="1100">
                        <a:solidFill>
                          <a:schemeClr val="bg1"/>
                        </a:solidFill>
                        <a:effectLst/>
                        <a:latin typeface="Calibri"/>
                        <a:ea typeface="Calibri"/>
                        <a:cs typeface="Times New Roman"/>
                      </a:endParaRPr>
                    </a:p>
                  </a:txBody>
                  <a:tcPr marL="68580" marR="68580" marT="0" marB="0"/>
                </a:tc>
                <a:tc>
                  <a:txBody>
                    <a:bodyPr/>
                    <a:lstStyle/>
                    <a:p>
                      <a:pPr>
                        <a:lnSpc>
                          <a:spcPct val="200000"/>
                        </a:lnSpc>
                        <a:spcAft>
                          <a:spcPts val="0"/>
                        </a:spcAft>
                      </a:pPr>
                      <a:r>
                        <a:rPr lang="es-ES" sz="1200" dirty="0">
                          <a:solidFill>
                            <a:schemeClr val="bg1"/>
                          </a:solidFill>
                          <a:effectLst/>
                        </a:rPr>
                        <a:t>Una vez al mes, menos de una vez al  mes. </a:t>
                      </a:r>
                      <a:endParaRPr lang="es-EC" sz="110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15585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b="1" dirty="0" smtClean="0">
                <a:solidFill>
                  <a:schemeClr val="bg1"/>
                </a:solidFill>
              </a:rPr>
              <a:t>PRONOSTICO DEL ME</a:t>
            </a:r>
            <a:r>
              <a:rPr lang="es-ES" sz="4400" b="1" dirty="0" smtClean="0">
                <a:solidFill>
                  <a:schemeClr val="bg1"/>
                </a:solidFill>
              </a:rPr>
              <a:t>RCA</a:t>
            </a:r>
            <a:r>
              <a:rPr lang="es-ES" b="1" dirty="0" smtClean="0">
                <a:solidFill>
                  <a:schemeClr val="bg1"/>
                </a:solidFill>
              </a:rPr>
              <a:t>DO</a:t>
            </a:r>
            <a:endParaRPr lang="es-EC" b="1" dirty="0">
              <a:solidFill>
                <a:schemeClr val="bg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117765437"/>
              </p:ext>
            </p:extLst>
          </p:nvPr>
        </p:nvGraphicFramePr>
        <p:xfrm>
          <a:off x="323528" y="1772816"/>
          <a:ext cx="5270500" cy="1707642"/>
        </p:xfrm>
        <a:graphic>
          <a:graphicData uri="http://schemas.openxmlformats.org/drawingml/2006/table">
            <a:tbl>
              <a:tblPr firstRow="1" firstCol="1" bandRow="1">
                <a:tableStyleId>{5C22544A-7EE6-4342-B048-85BDC9FD1C3A}</a:tableStyleId>
              </a:tblPr>
              <a:tblGrid>
                <a:gridCol w="977900"/>
                <a:gridCol w="1219200"/>
                <a:gridCol w="1638300"/>
                <a:gridCol w="1435100"/>
              </a:tblGrid>
              <a:tr h="403860">
                <a:tc>
                  <a:txBody>
                    <a:bodyPr/>
                    <a:lstStyle/>
                    <a:p>
                      <a:pPr algn="ctr">
                        <a:lnSpc>
                          <a:spcPct val="115000"/>
                        </a:lnSpc>
                        <a:spcAft>
                          <a:spcPts val="0"/>
                        </a:spcAft>
                      </a:pPr>
                      <a:r>
                        <a:rPr lang="es-ES" sz="900" dirty="0">
                          <a:solidFill>
                            <a:schemeClr val="bg1"/>
                          </a:solidFill>
                          <a:effectLst/>
                        </a:rPr>
                        <a:t>AÑOS</a:t>
                      </a:r>
                      <a:endParaRPr lang="es-EC" sz="8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dirty="0" err="1">
                          <a:solidFill>
                            <a:schemeClr val="bg1"/>
                          </a:solidFill>
                          <a:effectLst/>
                        </a:rPr>
                        <a:t>Prod</a:t>
                      </a:r>
                      <a:r>
                        <a:rPr lang="es-ES" sz="900" dirty="0">
                          <a:solidFill>
                            <a:schemeClr val="bg1"/>
                          </a:solidFill>
                          <a:effectLst/>
                        </a:rPr>
                        <a:t>. Nacional + importaciones (a)</a:t>
                      </a:r>
                      <a:endParaRPr lang="es-EC" sz="8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dirty="0">
                          <a:solidFill>
                            <a:schemeClr val="bg1"/>
                          </a:solidFill>
                          <a:effectLst/>
                        </a:rPr>
                        <a:t>Exportaciones (b)</a:t>
                      </a:r>
                      <a:endParaRPr lang="es-EC" sz="8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900" dirty="0">
                          <a:solidFill>
                            <a:schemeClr val="bg1"/>
                          </a:solidFill>
                          <a:effectLst/>
                        </a:rPr>
                        <a:t>OFERTA TOTAL </a:t>
                      </a:r>
                      <a:br>
                        <a:rPr lang="es-ES" sz="900" dirty="0">
                          <a:solidFill>
                            <a:schemeClr val="bg1"/>
                          </a:solidFill>
                          <a:effectLst/>
                        </a:rPr>
                      </a:br>
                      <a:r>
                        <a:rPr lang="es-ES" sz="900" dirty="0">
                          <a:solidFill>
                            <a:schemeClr val="bg1"/>
                          </a:solidFill>
                          <a:effectLst/>
                        </a:rPr>
                        <a:t>C= a-b</a:t>
                      </a:r>
                      <a:endParaRPr lang="es-EC" sz="800" dirty="0">
                        <a:solidFill>
                          <a:schemeClr val="bg1"/>
                        </a:solidFill>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2007</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$ 292.604.788,61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210.989.000,38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81.615.788,23 </a:t>
                      </a:r>
                      <a:endParaRPr lang="es-EC" sz="800">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2008</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$ 371.582.875,41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279.984.000,46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91.598.874,95 </a:t>
                      </a:r>
                      <a:endParaRPr lang="es-EC" sz="800">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2009</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$ 373.803.370,68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279.681.000,16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94.122.370,52 </a:t>
                      </a:r>
                      <a:endParaRPr lang="es-EC" sz="800">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2010</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$ 422.953.789,19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324.980.000,80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97.973.788,39 </a:t>
                      </a:r>
                      <a:endParaRPr lang="es-EC" sz="800">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2011</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$ 464.336.637,16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358.333.000,26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106.003.636,90 </a:t>
                      </a:r>
                      <a:endParaRPr lang="es-EC" sz="800">
                        <a:effectLst/>
                        <a:latin typeface="Calibri"/>
                        <a:ea typeface="Calibri"/>
                        <a:cs typeface="Times New Roman"/>
                      </a:endParaRPr>
                    </a:p>
                  </a:txBody>
                  <a:tcPr marL="44450" marR="44450" marT="0" marB="0" anchor="ctr"/>
                </a:tc>
              </a:tr>
              <a:tr h="205740">
                <a:tc>
                  <a:txBody>
                    <a:bodyPr/>
                    <a:lstStyle/>
                    <a:p>
                      <a:pPr algn="r">
                        <a:lnSpc>
                          <a:spcPct val="115000"/>
                        </a:lnSpc>
                        <a:spcAft>
                          <a:spcPts val="0"/>
                        </a:spcAft>
                      </a:pPr>
                      <a:r>
                        <a:rPr lang="es-ES" sz="900">
                          <a:effectLst/>
                        </a:rPr>
                        <a:t>2012</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$ 592.252.464,71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a:effectLst/>
                        </a:rPr>
                        <a:t> $            455.260.000,30 </a:t>
                      </a:r>
                      <a:endParaRPr lang="es-EC" sz="8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900" dirty="0">
                          <a:effectLst/>
                        </a:rPr>
                        <a:t> $       136.992.464,41 </a:t>
                      </a:r>
                      <a:endParaRPr lang="es-EC" sz="800" dirty="0">
                        <a:effectLst/>
                        <a:latin typeface="Calibri"/>
                        <a:ea typeface="Calibri"/>
                        <a:cs typeface="Times New Roman"/>
                      </a:endParaRPr>
                    </a:p>
                  </a:txBody>
                  <a:tcPr marL="44450" marR="44450" marT="0" marB="0" anchor="ctr"/>
                </a:tc>
              </a:tr>
            </a:tbl>
          </a:graphicData>
        </a:graphic>
      </p:graphicFrame>
      <p:sp>
        <p:nvSpPr>
          <p:cNvPr id="8" name="2 Título"/>
          <p:cNvSpPr txBox="1">
            <a:spLocks/>
          </p:cNvSpPr>
          <p:nvPr/>
        </p:nvSpPr>
        <p:spPr>
          <a:xfrm>
            <a:off x="611560" y="1268760"/>
            <a:ext cx="2016224" cy="349758"/>
          </a:xfrm>
          <a:prstGeom prst="rect">
            <a:avLst/>
          </a:prstGeom>
        </p:spPr>
        <p:txBody>
          <a:bodyPr vert="horz" anchor="ctr">
            <a:normAutofit lnSpcReduction="10000"/>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s-ES" sz="1800" b="1" dirty="0" smtClean="0">
                <a:hlinkClick r:id="rId2" action="ppaction://hlinkfile"/>
              </a:rPr>
              <a:t>OFERTA</a:t>
            </a:r>
            <a:endParaRPr lang="es-EC" sz="1800" b="1" dirty="0"/>
          </a:p>
        </p:txBody>
      </p:sp>
      <p:graphicFrame>
        <p:nvGraphicFramePr>
          <p:cNvPr id="9" name="8 Tabla"/>
          <p:cNvGraphicFramePr>
            <a:graphicFrameLocks noGrp="1"/>
          </p:cNvGraphicFramePr>
          <p:nvPr>
            <p:extLst>
              <p:ext uri="{D42A27DB-BD31-4B8C-83A1-F6EECF244321}">
                <p14:modId xmlns:p14="http://schemas.microsoft.com/office/powerpoint/2010/main" val="1784198501"/>
              </p:ext>
            </p:extLst>
          </p:nvPr>
        </p:nvGraphicFramePr>
        <p:xfrm>
          <a:off x="627548" y="3573016"/>
          <a:ext cx="3758565" cy="1630680"/>
        </p:xfrm>
        <a:graphic>
          <a:graphicData uri="http://schemas.openxmlformats.org/drawingml/2006/table">
            <a:tbl>
              <a:tblPr firstRow="1" firstCol="1" bandRow="1">
                <a:tableStyleId>{5C22544A-7EE6-4342-B048-85BDC9FD1C3A}</a:tableStyleId>
              </a:tblPr>
              <a:tblGrid>
                <a:gridCol w="500805"/>
                <a:gridCol w="971258"/>
                <a:gridCol w="1143251"/>
                <a:gridCol w="1143251"/>
              </a:tblGrid>
              <a:tr h="198120">
                <a:tc rowSpan="2">
                  <a:txBody>
                    <a:bodyPr/>
                    <a:lstStyle/>
                    <a:p>
                      <a:pPr algn="ctr">
                        <a:lnSpc>
                          <a:spcPct val="115000"/>
                        </a:lnSpc>
                        <a:spcAft>
                          <a:spcPts val="600"/>
                        </a:spcAft>
                      </a:pPr>
                      <a:r>
                        <a:rPr lang="es-ES" sz="700" dirty="0">
                          <a:solidFill>
                            <a:schemeClr val="bg1"/>
                          </a:solidFill>
                          <a:effectLst/>
                        </a:rPr>
                        <a:t>AÑOS</a:t>
                      </a:r>
                      <a:endParaRPr lang="es-EC" sz="600" dirty="0">
                        <a:solidFill>
                          <a:schemeClr val="bg1"/>
                        </a:solidFill>
                        <a:effectLst/>
                        <a:latin typeface="Calibri"/>
                        <a:ea typeface="Calibri"/>
                        <a:cs typeface="Times New Roman"/>
                      </a:endParaRPr>
                    </a:p>
                  </a:txBody>
                  <a:tcPr marL="44450" marR="44450" marT="0" marB="0" anchor="ctr"/>
                </a:tc>
                <a:tc rowSpan="2">
                  <a:txBody>
                    <a:bodyPr/>
                    <a:lstStyle/>
                    <a:p>
                      <a:pPr algn="ctr">
                        <a:lnSpc>
                          <a:spcPct val="115000"/>
                        </a:lnSpc>
                        <a:spcAft>
                          <a:spcPts val="600"/>
                        </a:spcAft>
                      </a:pPr>
                      <a:r>
                        <a:rPr lang="es-ES" sz="700" dirty="0">
                          <a:solidFill>
                            <a:schemeClr val="bg1"/>
                          </a:solidFill>
                          <a:effectLst/>
                        </a:rPr>
                        <a:t>Oferta del Sector Textil</a:t>
                      </a:r>
                      <a:endParaRPr lang="es-EC" sz="600" dirty="0">
                        <a:solidFill>
                          <a:schemeClr val="bg1"/>
                        </a:solidFill>
                        <a:effectLst/>
                        <a:latin typeface="Calibri"/>
                        <a:ea typeface="Calibri"/>
                        <a:cs typeface="Times New Roman"/>
                      </a:endParaRPr>
                    </a:p>
                  </a:txBody>
                  <a:tcPr marL="44450" marR="44450" marT="0" marB="0" anchor="ctr"/>
                </a:tc>
                <a:tc gridSpan="2">
                  <a:txBody>
                    <a:bodyPr/>
                    <a:lstStyle/>
                    <a:p>
                      <a:pPr algn="ctr">
                        <a:lnSpc>
                          <a:spcPct val="115000"/>
                        </a:lnSpc>
                        <a:spcAft>
                          <a:spcPts val="600"/>
                        </a:spcAft>
                      </a:pPr>
                      <a:r>
                        <a:rPr lang="es-ES" sz="700">
                          <a:solidFill>
                            <a:schemeClr val="bg1"/>
                          </a:solidFill>
                          <a:effectLst/>
                        </a:rPr>
                        <a:t>CONFECCION DE ROPA</a:t>
                      </a:r>
                      <a:endParaRPr lang="es-EC" sz="600">
                        <a:solidFill>
                          <a:schemeClr val="bg1"/>
                        </a:solidFill>
                        <a:effectLst/>
                        <a:latin typeface="Calibri"/>
                        <a:ea typeface="Calibri"/>
                        <a:cs typeface="Times New Roman"/>
                      </a:endParaRPr>
                    </a:p>
                  </a:txBody>
                  <a:tcPr marL="44450" marR="44450" marT="0" marB="0" anchor="b"/>
                </a:tc>
                <a:tc hMerge="1">
                  <a:txBody>
                    <a:bodyPr/>
                    <a:lstStyle/>
                    <a:p>
                      <a:endParaRPr lang="es-EC"/>
                    </a:p>
                  </a:txBody>
                  <a:tcPr/>
                </a:tc>
              </a:tr>
              <a:tr h="198120">
                <a:tc vMerge="1">
                  <a:txBody>
                    <a:bodyPr/>
                    <a:lstStyle/>
                    <a:p>
                      <a:endParaRPr lang="es-EC"/>
                    </a:p>
                  </a:txBody>
                  <a:tcPr/>
                </a:tc>
                <a:tc vMerge="1">
                  <a:txBody>
                    <a:bodyPr/>
                    <a:lstStyle/>
                    <a:p>
                      <a:endParaRPr lang="es-EC"/>
                    </a:p>
                  </a:txBody>
                  <a:tcPr/>
                </a:tc>
                <a:tc>
                  <a:txBody>
                    <a:bodyPr/>
                    <a:lstStyle/>
                    <a:p>
                      <a:pPr algn="ctr">
                        <a:lnSpc>
                          <a:spcPct val="115000"/>
                        </a:lnSpc>
                        <a:spcAft>
                          <a:spcPts val="600"/>
                        </a:spcAft>
                      </a:pPr>
                      <a:r>
                        <a:rPr lang="es-ES" sz="700" dirty="0">
                          <a:solidFill>
                            <a:schemeClr val="bg1"/>
                          </a:solidFill>
                          <a:effectLst/>
                        </a:rPr>
                        <a:t>%</a:t>
                      </a:r>
                      <a:endParaRPr lang="es-EC" sz="6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700" dirty="0">
                          <a:solidFill>
                            <a:schemeClr val="bg1"/>
                          </a:solidFill>
                          <a:effectLst/>
                        </a:rPr>
                        <a:t>PRODUCCION.</a:t>
                      </a:r>
                      <a:endParaRPr lang="es-EC" sz="600" dirty="0">
                        <a:solidFill>
                          <a:schemeClr val="bg1"/>
                        </a:solidFill>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2007</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dirty="0">
                          <a:effectLst/>
                        </a:rPr>
                        <a:t> $   81.615.788,23 </a:t>
                      </a:r>
                      <a:endParaRPr lang="es-EC" sz="600" dirty="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23.668.578,59 </a:t>
                      </a:r>
                      <a:endParaRPr lang="es-EC" sz="600">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2008</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91.598.874,95 </a:t>
                      </a:r>
                      <a:endParaRPr lang="es-EC" sz="60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dirty="0">
                          <a:effectLst/>
                        </a:rPr>
                        <a:t> $         26.563.673,74 </a:t>
                      </a:r>
                      <a:endParaRPr lang="es-EC" sz="600" dirty="0">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2009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94.122.370,52 </a:t>
                      </a:r>
                      <a:endParaRPr lang="es-EC" sz="60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27.295.487,45 </a:t>
                      </a:r>
                      <a:endParaRPr lang="es-EC" sz="600">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2010</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97.973.788,39 </a:t>
                      </a:r>
                      <a:endParaRPr lang="es-EC" sz="60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28.412.398,63 </a:t>
                      </a:r>
                      <a:endParaRPr lang="es-EC" sz="600">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2011</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$ 106.003.636,90 </a:t>
                      </a:r>
                      <a:endParaRPr lang="es-EC" sz="60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30.741.054,70 </a:t>
                      </a:r>
                      <a:endParaRPr lang="es-EC" sz="600">
                        <a:effectLst/>
                        <a:latin typeface="Calibri"/>
                        <a:ea typeface="Calibri"/>
                        <a:cs typeface="Times New Roman"/>
                      </a:endParaRPr>
                    </a:p>
                  </a:txBody>
                  <a:tcPr marL="44450" marR="44450" marT="0" marB="0" anchor="ctr"/>
                </a:tc>
              </a:tr>
              <a:tr h="205740">
                <a:tc>
                  <a:txBody>
                    <a:bodyPr/>
                    <a:lstStyle/>
                    <a:p>
                      <a:pPr algn="r">
                        <a:lnSpc>
                          <a:spcPct val="115000"/>
                        </a:lnSpc>
                        <a:spcAft>
                          <a:spcPts val="600"/>
                        </a:spcAft>
                      </a:pPr>
                      <a:r>
                        <a:rPr lang="es-ES" sz="700">
                          <a:effectLst/>
                        </a:rPr>
                        <a:t>2012</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a:effectLst/>
                        </a:rPr>
                        <a:t> $ 136.992.464,41 </a:t>
                      </a:r>
                      <a:endParaRPr lang="es-EC" sz="600">
                        <a:effectLst/>
                        <a:latin typeface="Calibri"/>
                        <a:ea typeface="Calibri"/>
                        <a:cs typeface="Times New Roman"/>
                      </a:endParaRPr>
                    </a:p>
                  </a:txBody>
                  <a:tcPr marL="44450" marR="44450" marT="0" marB="0" anchor="ctr"/>
                </a:tc>
                <a:tc>
                  <a:txBody>
                    <a:bodyPr/>
                    <a:lstStyle/>
                    <a:p>
                      <a:pPr algn="r">
                        <a:lnSpc>
                          <a:spcPct val="115000"/>
                        </a:lnSpc>
                        <a:spcAft>
                          <a:spcPts val="600"/>
                        </a:spcAft>
                      </a:pPr>
                      <a:r>
                        <a:rPr lang="es-ES" sz="700">
                          <a:effectLst/>
                        </a:rPr>
                        <a:t>29%</a:t>
                      </a:r>
                      <a:endParaRPr lang="es-EC" sz="600">
                        <a:effectLst/>
                        <a:latin typeface="Calibri"/>
                        <a:ea typeface="Calibri"/>
                        <a:cs typeface="Times New Roman"/>
                      </a:endParaRPr>
                    </a:p>
                  </a:txBody>
                  <a:tcPr marL="44450" marR="44450" marT="0" marB="0" anchor="ctr"/>
                </a:tc>
                <a:tc>
                  <a:txBody>
                    <a:bodyPr/>
                    <a:lstStyle/>
                    <a:p>
                      <a:pPr>
                        <a:lnSpc>
                          <a:spcPct val="115000"/>
                        </a:lnSpc>
                        <a:spcAft>
                          <a:spcPts val="600"/>
                        </a:spcAft>
                      </a:pPr>
                      <a:r>
                        <a:rPr lang="es-ES" sz="700" dirty="0">
                          <a:effectLst/>
                        </a:rPr>
                        <a:t> $         39.727.814,68 </a:t>
                      </a:r>
                      <a:endParaRPr lang="es-EC" sz="600" dirty="0">
                        <a:effectLst/>
                        <a:latin typeface="Calibri"/>
                        <a:ea typeface="Calibri"/>
                        <a:cs typeface="Times New Roman"/>
                      </a:endParaRPr>
                    </a:p>
                  </a:txBody>
                  <a:tcPr marL="44450" marR="44450" marT="0" marB="0" anchor="ctr"/>
                </a:tc>
              </a:tr>
            </a:tbl>
          </a:graphicData>
        </a:graphic>
      </p:graphicFrame>
      <p:sp>
        <p:nvSpPr>
          <p:cNvPr id="10" name="9 Rectángulo"/>
          <p:cNvSpPr/>
          <p:nvPr/>
        </p:nvSpPr>
        <p:spPr>
          <a:xfrm>
            <a:off x="6588224" y="5517232"/>
            <a:ext cx="869149" cy="369332"/>
          </a:xfrm>
          <a:prstGeom prst="rect">
            <a:avLst/>
          </a:prstGeom>
        </p:spPr>
        <p:txBody>
          <a:bodyPr wrap="none">
            <a:spAutoFit/>
          </a:bodyPr>
          <a:lstStyle/>
          <a:p>
            <a:r>
              <a:rPr lang="es-ES" dirty="0"/>
              <a:t>CAPIL</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354191323"/>
              </p:ext>
            </p:extLst>
          </p:nvPr>
        </p:nvGraphicFramePr>
        <p:xfrm>
          <a:off x="4499992" y="3573016"/>
          <a:ext cx="4384650" cy="1647825"/>
        </p:xfrm>
        <a:graphic>
          <a:graphicData uri="http://schemas.openxmlformats.org/drawingml/2006/table">
            <a:tbl>
              <a:tblPr>
                <a:tableStyleId>{D113A9D2-9D6B-4929-AA2D-F23B5EE8CBE7}</a:tableStyleId>
              </a:tblPr>
              <a:tblGrid>
                <a:gridCol w="784250"/>
                <a:gridCol w="1152128"/>
                <a:gridCol w="1224136"/>
                <a:gridCol w="1224136"/>
              </a:tblGrid>
              <a:tr h="200025">
                <a:tc rowSpan="2">
                  <a:txBody>
                    <a:bodyPr/>
                    <a:lstStyle/>
                    <a:p>
                      <a:pPr algn="ctr" fontAlgn="ctr"/>
                      <a:r>
                        <a:rPr lang="es-EC" sz="800" u="none" strike="noStrike">
                          <a:effectLst/>
                        </a:rPr>
                        <a:t>AÑOS</a:t>
                      </a:r>
                      <a:endParaRPr lang="es-EC" sz="800" b="1" i="0" u="none" strike="noStrike">
                        <a:solidFill>
                          <a:srgbClr val="000000"/>
                        </a:solidFill>
                        <a:effectLst/>
                        <a:latin typeface="Times New Roman"/>
                      </a:endParaRPr>
                    </a:p>
                  </a:txBody>
                  <a:tcPr marL="9525" marR="9525" marT="9525" marB="0" anchor="ctr"/>
                </a:tc>
                <a:tc rowSpan="2">
                  <a:txBody>
                    <a:bodyPr/>
                    <a:lstStyle/>
                    <a:p>
                      <a:pPr algn="ctr" fontAlgn="ctr"/>
                      <a:r>
                        <a:rPr lang="es-EC" sz="800" u="none" strike="noStrike" dirty="0">
                          <a:effectLst/>
                        </a:rPr>
                        <a:t>Nacional</a:t>
                      </a:r>
                      <a:endParaRPr lang="es-EC" sz="800" b="1" i="0" u="none" strike="noStrike" dirty="0">
                        <a:solidFill>
                          <a:srgbClr val="000000"/>
                        </a:solidFill>
                        <a:effectLst/>
                        <a:latin typeface="Times New Roman"/>
                      </a:endParaRPr>
                    </a:p>
                  </a:txBody>
                  <a:tcPr marL="9525" marR="9525" marT="9525" marB="0" anchor="ctr"/>
                </a:tc>
                <a:tc gridSpan="2">
                  <a:txBody>
                    <a:bodyPr/>
                    <a:lstStyle/>
                    <a:p>
                      <a:pPr algn="ctr" fontAlgn="b"/>
                      <a:r>
                        <a:rPr lang="es-EC" sz="800" u="none" strike="noStrike">
                          <a:effectLst/>
                        </a:rPr>
                        <a:t>PROVINCIA DE LOJA</a:t>
                      </a:r>
                      <a:endParaRPr lang="es-EC" sz="800" b="0" i="0" u="none" strike="noStrike">
                        <a:solidFill>
                          <a:srgbClr val="000000"/>
                        </a:solidFill>
                        <a:effectLst/>
                        <a:latin typeface="Times New Roman"/>
                      </a:endParaRPr>
                    </a:p>
                  </a:txBody>
                  <a:tcPr marL="9525" marR="9525" marT="9525" marB="0" anchor="b"/>
                </a:tc>
                <a:tc hMerge="1">
                  <a:txBody>
                    <a:bodyPr/>
                    <a:lstStyle/>
                    <a:p>
                      <a:endParaRPr lang="es-EC"/>
                    </a:p>
                  </a:txBody>
                  <a:tcPr/>
                </a:tc>
              </a:tr>
              <a:tr h="400050">
                <a:tc vMerge="1">
                  <a:txBody>
                    <a:bodyPr/>
                    <a:lstStyle/>
                    <a:p>
                      <a:endParaRPr lang="es-EC"/>
                    </a:p>
                  </a:txBody>
                  <a:tcPr/>
                </a:tc>
                <a:tc vMerge="1">
                  <a:txBody>
                    <a:bodyPr/>
                    <a:lstStyle/>
                    <a:p>
                      <a:endParaRPr lang="es-EC"/>
                    </a:p>
                  </a:txBody>
                  <a:tcPr/>
                </a:tc>
                <a:tc>
                  <a:txBody>
                    <a:bodyPr/>
                    <a:lstStyle/>
                    <a:p>
                      <a:pPr algn="ctr" fontAlgn="ctr"/>
                      <a:r>
                        <a:rPr lang="es-EC" sz="800" u="none" strike="noStrike">
                          <a:effectLst/>
                        </a:rPr>
                        <a:t>%</a:t>
                      </a:r>
                      <a:endParaRPr lang="es-EC" sz="800" b="1" i="0" u="none" strike="noStrike">
                        <a:solidFill>
                          <a:srgbClr val="000000"/>
                        </a:solidFill>
                        <a:effectLst/>
                        <a:latin typeface="Times New Roman"/>
                      </a:endParaRPr>
                    </a:p>
                  </a:txBody>
                  <a:tcPr marL="9525" marR="9525" marT="9525" marB="0" anchor="ctr"/>
                </a:tc>
                <a:tc>
                  <a:txBody>
                    <a:bodyPr/>
                    <a:lstStyle/>
                    <a:p>
                      <a:pPr algn="ctr" fontAlgn="ctr"/>
                      <a:r>
                        <a:rPr lang="es-EC" sz="800" u="none" strike="noStrike">
                          <a:effectLst/>
                        </a:rPr>
                        <a:t>PRODUCCION FINAL</a:t>
                      </a:r>
                      <a:endParaRPr lang="es-EC" sz="800" b="1" i="0" u="none" strike="noStrike">
                        <a:solidFill>
                          <a:srgbClr val="000000"/>
                        </a:solidFill>
                        <a:effectLst/>
                        <a:latin typeface="Times New Roman"/>
                      </a:endParaRPr>
                    </a:p>
                  </a:txBody>
                  <a:tcPr marL="9525" marR="9525" marT="9525" marB="0" anchor="ctr"/>
                </a:tc>
              </a:tr>
              <a:tr h="209550">
                <a:tc>
                  <a:txBody>
                    <a:bodyPr/>
                    <a:lstStyle/>
                    <a:p>
                      <a:pPr algn="r" fontAlgn="ctr"/>
                      <a:r>
                        <a:rPr lang="es-EC" sz="800" u="none" strike="noStrike">
                          <a:effectLst/>
                        </a:rPr>
                        <a:t>2008</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dirty="0">
                          <a:effectLst/>
                        </a:rPr>
                        <a:t> $     26.563.673,74 </a:t>
                      </a:r>
                      <a:endParaRPr lang="es-EC" sz="800" b="0" i="0" u="none" strike="noStrike" dirty="0">
                        <a:solidFill>
                          <a:srgbClr val="000000"/>
                        </a:solidFill>
                        <a:effectLst/>
                        <a:latin typeface="Times New Roman"/>
                      </a:endParaRPr>
                    </a:p>
                  </a:txBody>
                  <a:tcPr marL="9525" marR="9525" marT="9525" marB="0" anchor="ctr"/>
                </a:tc>
                <a:tc>
                  <a:txBody>
                    <a:bodyPr/>
                    <a:lstStyle/>
                    <a:p>
                      <a:pPr algn="r" fontAlgn="ctr"/>
                      <a:r>
                        <a:rPr lang="es-EC" sz="800" u="none" strike="noStrike">
                          <a:effectLst/>
                        </a:rPr>
                        <a:t>0,249%</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66.143,55 </a:t>
                      </a:r>
                      <a:endParaRPr lang="es-EC" sz="8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800" u="none" strike="noStrike" dirty="0">
                          <a:effectLst/>
                        </a:rPr>
                        <a:t>2009</a:t>
                      </a:r>
                      <a:endParaRPr lang="es-EC" sz="800" b="0" i="0" u="none" strike="noStrike" dirty="0">
                        <a:solidFill>
                          <a:srgbClr val="000000"/>
                        </a:solidFill>
                        <a:effectLst/>
                        <a:latin typeface="Times New Roman"/>
                      </a:endParaRPr>
                    </a:p>
                  </a:txBody>
                  <a:tcPr marL="9525" marR="9525" marT="9525" marB="0" anchor="ctr"/>
                </a:tc>
                <a:tc>
                  <a:txBody>
                    <a:bodyPr/>
                    <a:lstStyle/>
                    <a:p>
                      <a:pPr algn="l" fontAlgn="ctr"/>
                      <a:r>
                        <a:rPr lang="es-EC" sz="800" u="none" strike="noStrike" dirty="0">
                          <a:effectLst/>
                        </a:rPr>
                        <a:t> $     27.295.487,45 </a:t>
                      </a:r>
                      <a:endParaRPr lang="es-EC" sz="800" b="0" i="0" u="none" strike="noStrike" dirty="0">
                        <a:solidFill>
                          <a:srgbClr val="000000"/>
                        </a:solidFill>
                        <a:effectLst/>
                        <a:latin typeface="Times New Roman"/>
                      </a:endParaRPr>
                    </a:p>
                  </a:txBody>
                  <a:tcPr marL="9525" marR="9525" marT="9525" marB="0" anchor="ctr"/>
                </a:tc>
                <a:tc>
                  <a:txBody>
                    <a:bodyPr/>
                    <a:lstStyle/>
                    <a:p>
                      <a:pPr algn="r" fontAlgn="ctr"/>
                      <a:r>
                        <a:rPr lang="es-EC" sz="800" u="none" strike="noStrike">
                          <a:effectLst/>
                        </a:rPr>
                        <a:t>0,249%</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67.965,76 </a:t>
                      </a:r>
                      <a:endParaRPr lang="es-EC" sz="8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800" u="none" strike="noStrike">
                          <a:effectLst/>
                        </a:rPr>
                        <a:t>2010</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dirty="0">
                          <a:effectLst/>
                        </a:rPr>
                        <a:t> $     28.412.398,63 </a:t>
                      </a:r>
                      <a:endParaRPr lang="es-EC" sz="800" b="0" i="0" u="none" strike="noStrike" dirty="0">
                        <a:solidFill>
                          <a:srgbClr val="000000"/>
                        </a:solidFill>
                        <a:effectLst/>
                        <a:latin typeface="Times New Roman"/>
                      </a:endParaRPr>
                    </a:p>
                  </a:txBody>
                  <a:tcPr marL="9525" marR="9525" marT="9525" marB="0" anchor="ctr"/>
                </a:tc>
                <a:tc>
                  <a:txBody>
                    <a:bodyPr/>
                    <a:lstStyle/>
                    <a:p>
                      <a:pPr algn="r" fontAlgn="ctr"/>
                      <a:r>
                        <a:rPr lang="es-EC" sz="800" u="none" strike="noStrike">
                          <a:effectLst/>
                        </a:rPr>
                        <a:t>0,249%</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70.746,87 </a:t>
                      </a:r>
                      <a:endParaRPr lang="es-EC" sz="8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800" u="none" strike="noStrike">
                          <a:effectLst/>
                        </a:rPr>
                        <a:t>2011</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30.741.054,70 </a:t>
                      </a:r>
                      <a:endParaRPr lang="es-EC" sz="800" b="0" i="0" u="none" strike="noStrike">
                        <a:solidFill>
                          <a:srgbClr val="000000"/>
                        </a:solidFill>
                        <a:effectLst/>
                        <a:latin typeface="Times New Roman"/>
                      </a:endParaRPr>
                    </a:p>
                  </a:txBody>
                  <a:tcPr marL="9525" marR="9525" marT="9525" marB="0" anchor="ctr"/>
                </a:tc>
                <a:tc>
                  <a:txBody>
                    <a:bodyPr/>
                    <a:lstStyle/>
                    <a:p>
                      <a:pPr algn="r" fontAlgn="ctr"/>
                      <a:r>
                        <a:rPr lang="es-EC" sz="800" u="none" strike="noStrike">
                          <a:effectLst/>
                        </a:rPr>
                        <a:t>0,249%</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76.545,23 </a:t>
                      </a:r>
                      <a:endParaRPr lang="es-EC" sz="8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800" u="none" strike="noStrike">
                          <a:effectLst/>
                        </a:rPr>
                        <a:t>2012</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a:effectLst/>
                        </a:rPr>
                        <a:t> $     39.727.814,68 </a:t>
                      </a:r>
                      <a:endParaRPr lang="es-EC" sz="800" b="0" i="0" u="none" strike="noStrike">
                        <a:solidFill>
                          <a:srgbClr val="000000"/>
                        </a:solidFill>
                        <a:effectLst/>
                        <a:latin typeface="Times New Roman"/>
                      </a:endParaRPr>
                    </a:p>
                  </a:txBody>
                  <a:tcPr marL="9525" marR="9525" marT="9525" marB="0" anchor="ctr"/>
                </a:tc>
                <a:tc>
                  <a:txBody>
                    <a:bodyPr/>
                    <a:lstStyle/>
                    <a:p>
                      <a:pPr algn="r" fontAlgn="ctr"/>
                      <a:r>
                        <a:rPr lang="es-EC" sz="800" u="none" strike="noStrike">
                          <a:effectLst/>
                        </a:rPr>
                        <a:t>0,249%</a:t>
                      </a:r>
                      <a:endParaRPr lang="es-EC" sz="800" b="0" i="0" u="none" strike="noStrike">
                        <a:solidFill>
                          <a:srgbClr val="000000"/>
                        </a:solidFill>
                        <a:effectLst/>
                        <a:latin typeface="Times New Roman"/>
                      </a:endParaRPr>
                    </a:p>
                  </a:txBody>
                  <a:tcPr marL="9525" marR="9525" marT="9525" marB="0" anchor="ctr"/>
                </a:tc>
                <a:tc>
                  <a:txBody>
                    <a:bodyPr/>
                    <a:lstStyle/>
                    <a:p>
                      <a:pPr algn="l" fontAlgn="ctr"/>
                      <a:r>
                        <a:rPr lang="es-EC" sz="800" u="none" strike="noStrike" dirty="0">
                          <a:effectLst/>
                        </a:rPr>
                        <a:t> $          98.922,26 </a:t>
                      </a:r>
                      <a:endParaRPr lang="es-EC" sz="800" b="0" i="0" u="none" strike="noStrike" dirty="0">
                        <a:solidFill>
                          <a:srgbClr val="000000"/>
                        </a:solidFill>
                        <a:effectLst/>
                        <a:latin typeface="Times New Roman"/>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558610624"/>
              </p:ext>
            </p:extLst>
          </p:nvPr>
        </p:nvGraphicFramePr>
        <p:xfrm>
          <a:off x="786284" y="5505049"/>
          <a:ext cx="3683000" cy="1194435"/>
        </p:xfrm>
        <a:graphic>
          <a:graphicData uri="http://schemas.openxmlformats.org/drawingml/2006/table">
            <a:tbl>
              <a:tblPr>
                <a:tableStyleId>{5C22544A-7EE6-4342-B048-85BDC9FD1C3A}</a:tableStyleId>
              </a:tblPr>
              <a:tblGrid>
                <a:gridCol w="1129326"/>
                <a:gridCol w="1230839"/>
                <a:gridCol w="1322835"/>
              </a:tblGrid>
              <a:tr h="0">
                <a:tc>
                  <a:txBody>
                    <a:bodyPr/>
                    <a:lstStyle/>
                    <a:p>
                      <a:pPr algn="l" fontAlgn="ctr"/>
                      <a:r>
                        <a:rPr lang="es-EC" sz="900" u="none" strike="noStrike">
                          <a:effectLst/>
                        </a:rPr>
                        <a:t>AÑOS</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NRO. AÑOS</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OFERTA FUTURA</a:t>
                      </a:r>
                      <a:endParaRPr lang="es-EC" sz="900" b="1"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2013</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6</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98.305,80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2014</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7</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105.719,49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2015</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8</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113.133,18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2016</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9</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120.546,86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dirty="0">
                          <a:effectLst/>
                        </a:rPr>
                        <a:t>2017</a:t>
                      </a:r>
                      <a:endParaRPr lang="es-EC" sz="900" b="0" i="0" u="none" strike="noStrike" dirty="0">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10</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dirty="0">
                          <a:effectLst/>
                        </a:rPr>
                        <a:t> $           127.960,55 </a:t>
                      </a:r>
                      <a:endParaRPr lang="es-EC" sz="9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2330198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b="1" dirty="0" smtClean="0"/>
              <a:t>PRONOSTICO DEL ME</a:t>
            </a:r>
            <a:r>
              <a:rPr lang="es-ES" sz="4400" b="1" dirty="0" smtClean="0"/>
              <a:t>RCA</a:t>
            </a:r>
            <a:r>
              <a:rPr lang="es-ES" b="1" dirty="0" smtClean="0"/>
              <a:t>DO</a:t>
            </a:r>
            <a:endParaRPr lang="es-EC" b="1" dirty="0"/>
          </a:p>
        </p:txBody>
      </p:sp>
      <p:sp>
        <p:nvSpPr>
          <p:cNvPr id="8" name="2 Título"/>
          <p:cNvSpPr txBox="1">
            <a:spLocks/>
          </p:cNvSpPr>
          <p:nvPr/>
        </p:nvSpPr>
        <p:spPr>
          <a:xfrm>
            <a:off x="552556" y="1844824"/>
            <a:ext cx="2579283" cy="349758"/>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s-ES" sz="2000" b="1" dirty="0" smtClean="0">
                <a:hlinkClick r:id="rId2" action="ppaction://hlinkfile"/>
              </a:rPr>
              <a:t>DEMANDA</a:t>
            </a:r>
            <a:endParaRPr lang="es-EC" sz="2000" b="1" dirty="0"/>
          </a:p>
        </p:txBody>
      </p:sp>
      <p:graphicFrame>
        <p:nvGraphicFramePr>
          <p:cNvPr id="2" name="1 Tabla"/>
          <p:cNvGraphicFramePr>
            <a:graphicFrameLocks noGrp="1"/>
          </p:cNvGraphicFramePr>
          <p:nvPr>
            <p:extLst>
              <p:ext uri="{D42A27DB-BD31-4B8C-83A1-F6EECF244321}">
                <p14:modId xmlns:p14="http://schemas.microsoft.com/office/powerpoint/2010/main" val="2448955165"/>
              </p:ext>
            </p:extLst>
          </p:nvPr>
        </p:nvGraphicFramePr>
        <p:xfrm>
          <a:off x="572831" y="2194582"/>
          <a:ext cx="4018280" cy="1817370"/>
        </p:xfrm>
        <a:graphic>
          <a:graphicData uri="http://schemas.openxmlformats.org/drawingml/2006/table">
            <a:tbl>
              <a:tblPr firstRow="1" firstCol="1" bandRow="1">
                <a:tableStyleId>{5C22544A-7EE6-4342-B048-85BDC9FD1C3A}</a:tableStyleId>
              </a:tblPr>
              <a:tblGrid>
                <a:gridCol w="1320800"/>
                <a:gridCol w="1266825"/>
                <a:gridCol w="1430655"/>
              </a:tblGrid>
              <a:tr h="0">
                <a:tc>
                  <a:txBody>
                    <a:bodyPr/>
                    <a:lstStyle/>
                    <a:p>
                      <a:pPr algn="ctr">
                        <a:lnSpc>
                          <a:spcPct val="115000"/>
                        </a:lnSpc>
                        <a:spcAft>
                          <a:spcPts val="600"/>
                        </a:spcAft>
                      </a:pPr>
                      <a:r>
                        <a:rPr lang="es-ES" sz="900">
                          <a:effectLst/>
                        </a:rPr>
                        <a:t>COMPETENCIA</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Ventas anuales</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Participación del mercado.</a:t>
                      </a:r>
                      <a:br>
                        <a:rPr lang="es-ES" sz="900">
                          <a:effectLst/>
                        </a:rPr>
                      </a:br>
                      <a:r>
                        <a:rPr lang="es-ES" sz="900">
                          <a:effectLst/>
                        </a:rPr>
                        <a:t> (Sector Textil-Loja)</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Otros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95.645,00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11,62%</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Deportivo Vélez</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99.645,33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16,31%</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Atleta</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106.436,00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19,36%</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Paco publicidad</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110.365,26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24,50%</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Estilo Internacional</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115.855,45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28,15%</a:t>
                      </a:r>
                      <a:endParaRPr lang="es-EC" sz="800">
                        <a:effectLst/>
                        <a:latin typeface="Calibri"/>
                        <a:ea typeface="Calibri"/>
                        <a:cs typeface="Times New Roman"/>
                      </a:endParaRPr>
                    </a:p>
                  </a:txBody>
                  <a:tcPr marL="44450" marR="44450" marT="0" marB="0" anchor="ctr"/>
                </a:tc>
              </a:tr>
              <a:tr h="205740">
                <a:tc>
                  <a:txBody>
                    <a:bodyPr/>
                    <a:lstStyle/>
                    <a:p>
                      <a:pPr>
                        <a:lnSpc>
                          <a:spcPct val="115000"/>
                        </a:lnSpc>
                        <a:spcAft>
                          <a:spcPts val="600"/>
                        </a:spcAft>
                      </a:pPr>
                      <a:r>
                        <a:rPr lang="es-ES" sz="900">
                          <a:effectLst/>
                        </a:rPr>
                        <a:t>Total</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a:effectLst/>
                        </a:rPr>
                        <a:t> $        527.947,04 </a:t>
                      </a:r>
                      <a:endParaRPr lang="es-EC" sz="800">
                        <a:effectLst/>
                        <a:latin typeface="Calibri"/>
                        <a:ea typeface="Calibri"/>
                        <a:cs typeface="Times New Roman"/>
                      </a:endParaRPr>
                    </a:p>
                  </a:txBody>
                  <a:tcPr marL="44450" marR="44450" marT="0" marB="0" anchor="ctr"/>
                </a:tc>
                <a:tc>
                  <a:txBody>
                    <a:bodyPr/>
                    <a:lstStyle/>
                    <a:p>
                      <a:pPr algn="ctr">
                        <a:lnSpc>
                          <a:spcPct val="115000"/>
                        </a:lnSpc>
                        <a:spcAft>
                          <a:spcPts val="600"/>
                        </a:spcAft>
                      </a:pPr>
                      <a:r>
                        <a:rPr lang="es-ES" sz="900" dirty="0">
                          <a:effectLst/>
                        </a:rPr>
                        <a:t>100%</a:t>
                      </a:r>
                      <a:endParaRPr lang="es-EC" sz="800" dirty="0">
                        <a:effectLst/>
                        <a:latin typeface="Calibri"/>
                        <a:ea typeface="Calibri"/>
                        <a:cs typeface="Times New Roman"/>
                      </a:endParaRPr>
                    </a:p>
                  </a:txBody>
                  <a:tcPr marL="44450" marR="44450" marT="0" marB="0" anchor="ctr"/>
                </a:tc>
              </a:tr>
            </a:tbl>
          </a:graphicData>
        </a:graphic>
      </p:graphicFrame>
      <p:sp>
        <p:nvSpPr>
          <p:cNvPr id="4" name="Rectangle 1"/>
          <p:cNvSpPr>
            <a:spLocks noChangeArrowheads="1"/>
          </p:cNvSpPr>
          <p:nvPr/>
        </p:nvSpPr>
        <p:spPr bwMode="auto">
          <a:xfrm>
            <a:off x="395536" y="39330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Investigación de Mercados, Empresas, Cámara de la pequeña industria de Loja. (CAPIL)</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286022145"/>
              </p:ext>
            </p:extLst>
          </p:nvPr>
        </p:nvGraphicFramePr>
        <p:xfrm>
          <a:off x="683568" y="4390256"/>
          <a:ext cx="4063999" cy="1194435"/>
        </p:xfrm>
        <a:graphic>
          <a:graphicData uri="http://schemas.openxmlformats.org/drawingml/2006/table">
            <a:tbl>
              <a:tblPr>
                <a:tableStyleId>{5C22544A-7EE6-4342-B048-85BDC9FD1C3A}</a:tableStyleId>
              </a:tblPr>
              <a:tblGrid>
                <a:gridCol w="1170660"/>
                <a:gridCol w="1357839"/>
                <a:gridCol w="1535500"/>
              </a:tblGrid>
              <a:tr h="0">
                <a:tc>
                  <a:txBody>
                    <a:bodyPr/>
                    <a:lstStyle/>
                    <a:p>
                      <a:pPr algn="l" fontAlgn="ctr"/>
                      <a:r>
                        <a:rPr lang="es-EC" sz="900" u="none" strike="noStrike">
                          <a:effectLst/>
                        </a:rPr>
                        <a:t>AÑOS</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NRO. AÑOS</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DEMANDA FUTURA</a:t>
                      </a:r>
                      <a:endParaRPr lang="es-EC" sz="900" b="1"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2013</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6</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120.931,66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2014</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7</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126.045,74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2015</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8</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131.159,82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2016</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9</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136.273,91 </a:t>
                      </a:r>
                      <a:endParaRPr lang="es-EC" sz="900" b="0" i="0" u="none" strike="noStrike">
                        <a:solidFill>
                          <a:srgbClr val="000000"/>
                        </a:solidFill>
                        <a:effectLst/>
                        <a:latin typeface="Times New Roman"/>
                      </a:endParaRPr>
                    </a:p>
                  </a:txBody>
                  <a:tcPr marL="9525" marR="9525" marT="9525" marB="0" anchor="ctr"/>
                </a:tc>
              </a:tr>
              <a:tr h="209550">
                <a:tc>
                  <a:txBody>
                    <a:bodyPr/>
                    <a:lstStyle/>
                    <a:p>
                      <a:pPr algn="ctr" fontAlgn="ctr"/>
                      <a:r>
                        <a:rPr lang="es-EC" sz="900" u="none" strike="noStrike">
                          <a:effectLst/>
                        </a:rPr>
                        <a:t>2017</a:t>
                      </a:r>
                      <a:endParaRPr lang="es-EC" sz="900" b="0"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10</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dirty="0">
                          <a:effectLst/>
                        </a:rPr>
                        <a:t> $                 141.387,99 </a:t>
                      </a:r>
                      <a:endParaRPr lang="es-EC" sz="9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23339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b="1" dirty="0" smtClean="0"/>
              <a:t>PRONOSTICO DEL ME</a:t>
            </a:r>
            <a:r>
              <a:rPr lang="es-ES" sz="4400" b="1" dirty="0" smtClean="0"/>
              <a:t>RCA</a:t>
            </a:r>
            <a:r>
              <a:rPr lang="es-ES" b="1" dirty="0" smtClean="0"/>
              <a:t>DO</a:t>
            </a:r>
            <a:endParaRPr lang="es-EC" b="1" dirty="0"/>
          </a:p>
        </p:txBody>
      </p:sp>
      <p:sp>
        <p:nvSpPr>
          <p:cNvPr id="8" name="2 Título"/>
          <p:cNvSpPr txBox="1">
            <a:spLocks/>
          </p:cNvSpPr>
          <p:nvPr/>
        </p:nvSpPr>
        <p:spPr>
          <a:xfrm>
            <a:off x="552556" y="1844824"/>
            <a:ext cx="4667516" cy="349758"/>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s-ES" sz="2000" b="1" dirty="0" smtClean="0">
                <a:hlinkClick r:id="rId2" action="ppaction://hlinkfile"/>
              </a:rPr>
              <a:t>DEMANDA INSATISFECHA.</a:t>
            </a:r>
            <a:endParaRPr lang="es-EC" sz="2000" b="1" dirty="0"/>
          </a:p>
        </p:txBody>
      </p:sp>
      <p:sp>
        <p:nvSpPr>
          <p:cNvPr id="7" name="Rectangle 1"/>
          <p:cNvSpPr>
            <a:spLocks noChangeArrowheads="1"/>
          </p:cNvSpPr>
          <p:nvPr/>
        </p:nvSpPr>
        <p:spPr bwMode="auto">
          <a:xfrm>
            <a:off x="3059832" y="2194582"/>
            <a:ext cx="30380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Demanda insatisfecha futura estimada.</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283115" y="4581128"/>
            <a:ext cx="8591444" cy="1200329"/>
          </a:xfrm>
          <a:prstGeom prst="rect">
            <a:avLst/>
          </a:prstGeom>
        </p:spPr>
        <p:txBody>
          <a:bodyPr wrap="square">
            <a:spAutoFit/>
          </a:bodyPr>
          <a:lstStyle/>
          <a:p>
            <a:r>
              <a:rPr lang="es-ES" dirty="0"/>
              <a:t>La presente tabla demuestra la existencia de demanda insatisfecha en el consumo de ropa deportiva en el sector textil, en vista de que el número de consumidores cada día crece, lo que permite la existencia de un mercado no cubierto que demanda el referido. </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2208484154"/>
              </p:ext>
            </p:extLst>
          </p:nvPr>
        </p:nvGraphicFramePr>
        <p:xfrm>
          <a:off x="1803400" y="2286000"/>
          <a:ext cx="5537200" cy="1457325"/>
        </p:xfrm>
        <a:graphic>
          <a:graphicData uri="http://schemas.openxmlformats.org/drawingml/2006/table">
            <a:tbl>
              <a:tblPr>
                <a:tableStyleId>{5C22544A-7EE6-4342-B048-85BDC9FD1C3A}</a:tableStyleId>
              </a:tblPr>
              <a:tblGrid>
                <a:gridCol w="1170233"/>
                <a:gridCol w="1357343"/>
                <a:gridCol w="1534940"/>
                <a:gridCol w="1474684"/>
              </a:tblGrid>
              <a:tr h="409575">
                <a:tc>
                  <a:txBody>
                    <a:bodyPr/>
                    <a:lstStyle/>
                    <a:p>
                      <a:pPr algn="ctr" fontAlgn="ctr"/>
                      <a:r>
                        <a:rPr lang="es-EC" sz="900" u="none" strike="noStrike">
                          <a:effectLst/>
                        </a:rPr>
                        <a:t>AÑOS</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DEMANDA ESTIMADA </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OFERTA ESTIMADA</a:t>
                      </a:r>
                      <a:endParaRPr lang="es-EC" sz="900" b="1" i="0" u="none" strike="noStrike">
                        <a:solidFill>
                          <a:srgbClr val="000000"/>
                        </a:solidFill>
                        <a:effectLst/>
                        <a:latin typeface="Times New Roman"/>
                      </a:endParaRPr>
                    </a:p>
                  </a:txBody>
                  <a:tcPr marL="9525" marR="9525" marT="9525" marB="0" anchor="ctr"/>
                </a:tc>
                <a:tc>
                  <a:txBody>
                    <a:bodyPr/>
                    <a:lstStyle/>
                    <a:p>
                      <a:pPr algn="ctr" fontAlgn="ctr"/>
                      <a:r>
                        <a:rPr lang="es-EC" sz="900" u="none" strike="noStrike">
                          <a:effectLst/>
                        </a:rPr>
                        <a:t>DEMANDA INSATISFECHA</a:t>
                      </a:r>
                      <a:endParaRPr lang="es-EC" sz="900" b="1" i="0" u="none" strike="noStrike">
                        <a:solidFill>
                          <a:srgbClr val="000000"/>
                        </a:solidFill>
                        <a:effectLst/>
                        <a:latin typeface="Times New Roman"/>
                      </a:endParaRPr>
                    </a:p>
                  </a:txBody>
                  <a:tcPr marL="9525" marR="9525" marT="9525" marB="0" anchor="ctr"/>
                </a:tc>
              </a:tr>
              <a:tr h="209550">
                <a:tc>
                  <a:txBody>
                    <a:bodyPr/>
                    <a:lstStyle/>
                    <a:p>
                      <a:pPr algn="r" fontAlgn="ctr"/>
                      <a:r>
                        <a:rPr lang="es-EC" sz="900" u="none" strike="noStrike">
                          <a:effectLst/>
                        </a:rPr>
                        <a:t>2013</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120.931,66 </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98.305,80 </a:t>
                      </a:r>
                      <a:endParaRPr lang="es-EC" sz="900" b="0" i="0" u="none" strike="noStrike">
                        <a:solidFill>
                          <a:srgbClr val="000000"/>
                        </a:solidFill>
                        <a:effectLst/>
                        <a:latin typeface="Times New Roman"/>
                      </a:endParaRPr>
                    </a:p>
                  </a:txBody>
                  <a:tcPr marL="9525" marR="9525" marT="9525" marB="0" anchor="ctr"/>
                </a:tc>
                <a:tc>
                  <a:txBody>
                    <a:bodyPr/>
                    <a:lstStyle/>
                    <a:p>
                      <a:pPr algn="r" fontAlgn="ctr"/>
                      <a:r>
                        <a:rPr lang="es-EC" sz="900" u="none" strike="noStrike">
                          <a:effectLst/>
                        </a:rPr>
                        <a:t> $                 22.625,86 </a:t>
                      </a:r>
                      <a:endParaRPr lang="es-EC" sz="9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900" u="none" strike="noStrike">
                          <a:effectLst/>
                        </a:rPr>
                        <a:t>2014</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126.045,74 </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105.719,49 </a:t>
                      </a:r>
                      <a:endParaRPr lang="es-EC" sz="900" b="0" i="0" u="none" strike="noStrike">
                        <a:solidFill>
                          <a:srgbClr val="000000"/>
                        </a:solidFill>
                        <a:effectLst/>
                        <a:latin typeface="Times New Roman"/>
                      </a:endParaRPr>
                    </a:p>
                  </a:txBody>
                  <a:tcPr marL="9525" marR="9525" marT="9525" marB="0" anchor="ctr"/>
                </a:tc>
                <a:tc>
                  <a:txBody>
                    <a:bodyPr/>
                    <a:lstStyle/>
                    <a:p>
                      <a:pPr algn="r" fontAlgn="ctr"/>
                      <a:r>
                        <a:rPr lang="es-EC" sz="900" u="none" strike="noStrike">
                          <a:effectLst/>
                        </a:rPr>
                        <a:t> $                 20.326,25 </a:t>
                      </a:r>
                      <a:endParaRPr lang="es-EC" sz="9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900" u="none" strike="noStrike">
                          <a:effectLst/>
                        </a:rPr>
                        <a:t>2015</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131.159,82 </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113.133,18 </a:t>
                      </a:r>
                      <a:endParaRPr lang="es-EC" sz="900" b="0" i="0" u="none" strike="noStrike">
                        <a:solidFill>
                          <a:srgbClr val="000000"/>
                        </a:solidFill>
                        <a:effectLst/>
                        <a:latin typeface="Times New Roman"/>
                      </a:endParaRPr>
                    </a:p>
                  </a:txBody>
                  <a:tcPr marL="9525" marR="9525" marT="9525" marB="0" anchor="ctr"/>
                </a:tc>
                <a:tc>
                  <a:txBody>
                    <a:bodyPr/>
                    <a:lstStyle/>
                    <a:p>
                      <a:pPr algn="r" fontAlgn="ctr"/>
                      <a:r>
                        <a:rPr lang="es-EC" sz="900" u="none" strike="noStrike">
                          <a:effectLst/>
                        </a:rPr>
                        <a:t> $                 18.026,65 </a:t>
                      </a:r>
                      <a:endParaRPr lang="es-EC" sz="9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900" u="none" strike="noStrike">
                          <a:effectLst/>
                        </a:rPr>
                        <a:t>2016</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136.273,91 </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120.546,86 </a:t>
                      </a:r>
                      <a:endParaRPr lang="es-EC" sz="900" b="0" i="0" u="none" strike="noStrike">
                        <a:solidFill>
                          <a:srgbClr val="000000"/>
                        </a:solidFill>
                        <a:effectLst/>
                        <a:latin typeface="Times New Roman"/>
                      </a:endParaRPr>
                    </a:p>
                  </a:txBody>
                  <a:tcPr marL="9525" marR="9525" marT="9525" marB="0" anchor="ctr"/>
                </a:tc>
                <a:tc>
                  <a:txBody>
                    <a:bodyPr/>
                    <a:lstStyle/>
                    <a:p>
                      <a:pPr algn="r" fontAlgn="ctr"/>
                      <a:r>
                        <a:rPr lang="es-EC" sz="900" u="none" strike="noStrike">
                          <a:effectLst/>
                        </a:rPr>
                        <a:t> $                 15.727,04 </a:t>
                      </a:r>
                      <a:endParaRPr lang="es-EC" sz="900" b="0" i="0" u="none" strike="noStrike">
                        <a:solidFill>
                          <a:srgbClr val="000000"/>
                        </a:solidFill>
                        <a:effectLst/>
                        <a:latin typeface="Times New Roman"/>
                      </a:endParaRPr>
                    </a:p>
                  </a:txBody>
                  <a:tcPr marL="9525" marR="9525" marT="9525" marB="0" anchor="ctr"/>
                </a:tc>
              </a:tr>
              <a:tr h="209550">
                <a:tc>
                  <a:txBody>
                    <a:bodyPr/>
                    <a:lstStyle/>
                    <a:p>
                      <a:pPr algn="r" fontAlgn="ctr"/>
                      <a:r>
                        <a:rPr lang="es-EC" sz="900" u="none" strike="noStrike">
                          <a:effectLst/>
                        </a:rPr>
                        <a:t>2017</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141.387,99 </a:t>
                      </a:r>
                      <a:endParaRPr lang="es-EC" sz="900" b="0" i="0" u="none" strike="noStrike">
                        <a:solidFill>
                          <a:srgbClr val="000000"/>
                        </a:solidFill>
                        <a:effectLst/>
                        <a:latin typeface="Times New Roman"/>
                      </a:endParaRPr>
                    </a:p>
                  </a:txBody>
                  <a:tcPr marL="9525" marR="9525" marT="9525" marB="0" anchor="ctr"/>
                </a:tc>
                <a:tc>
                  <a:txBody>
                    <a:bodyPr/>
                    <a:lstStyle/>
                    <a:p>
                      <a:pPr algn="l" fontAlgn="ctr"/>
                      <a:r>
                        <a:rPr lang="es-EC" sz="900" u="none" strike="noStrike">
                          <a:effectLst/>
                        </a:rPr>
                        <a:t> $                 127.960,55 </a:t>
                      </a:r>
                      <a:endParaRPr lang="es-EC" sz="900" b="0" i="0" u="none" strike="noStrike">
                        <a:solidFill>
                          <a:srgbClr val="000000"/>
                        </a:solidFill>
                        <a:effectLst/>
                        <a:latin typeface="Times New Roman"/>
                      </a:endParaRPr>
                    </a:p>
                  </a:txBody>
                  <a:tcPr marL="9525" marR="9525" marT="9525" marB="0" anchor="ctr"/>
                </a:tc>
                <a:tc>
                  <a:txBody>
                    <a:bodyPr/>
                    <a:lstStyle/>
                    <a:p>
                      <a:pPr algn="r" fontAlgn="ctr"/>
                      <a:r>
                        <a:rPr lang="es-EC" sz="900" u="none" strike="noStrike" dirty="0">
                          <a:effectLst/>
                        </a:rPr>
                        <a:t> $                 13.427,44 </a:t>
                      </a:r>
                      <a:endParaRPr lang="es-EC" sz="9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2420867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251520" y="2160348"/>
            <a:ext cx="8545261" cy="2862322"/>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6000" dirty="0" smtClean="0">
                <a:effectLst>
                  <a:outerShdw blurRad="38100" dist="38100" dir="2700000" algn="tl">
                    <a:srgbClr val="000000">
                      <a:alpha val="43137"/>
                    </a:srgbClr>
                  </a:outerShdw>
                </a:effectLst>
              </a:rPr>
              <a:t>CAPITULO IV </a:t>
            </a:r>
            <a:endParaRPr lang="es-ES" sz="6000" dirty="0">
              <a:effectLst>
                <a:outerShdw blurRad="38100" dist="38100" dir="2700000" algn="tl">
                  <a:srgbClr val="000000">
                    <a:alpha val="43137"/>
                  </a:srgbClr>
                </a:outerShdw>
              </a:effectLst>
            </a:endParaRPr>
          </a:p>
          <a:p>
            <a:pPr algn="ctr">
              <a:defRPr/>
            </a:pPr>
            <a:r>
              <a:rPr lang="es-ES" sz="6000" dirty="0" smtClean="0">
                <a:effectLst>
                  <a:outerShdw blurRad="38100" dist="38100" dir="2700000" algn="tl">
                    <a:srgbClr val="000000">
                      <a:alpha val="43137"/>
                    </a:srgbClr>
                  </a:outerShdw>
                </a:effectLst>
              </a:rPr>
              <a:t>DI</a:t>
            </a:r>
            <a:r>
              <a:rPr lang="es-ES" sz="6000" dirty="0" smtClean="0">
                <a:effectLst>
                  <a:outerShdw blurRad="38100" dist="38100" dir="2700000" algn="tl">
                    <a:srgbClr val="000000">
                      <a:alpha val="43137"/>
                    </a:srgbClr>
                  </a:outerShdw>
                </a:effectLst>
              </a:rPr>
              <a:t>RECCIONAMIENTO ESTRATÉGICO</a:t>
            </a:r>
            <a:endParaRPr lang="es-EC" sz="6000" dirty="0"/>
          </a:p>
        </p:txBody>
      </p:sp>
    </p:spTree>
    <p:extLst>
      <p:ext uri="{BB962C8B-B14F-4D97-AF65-F5344CB8AC3E}">
        <p14:creationId xmlns:p14="http://schemas.microsoft.com/office/powerpoint/2010/main" val="31281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6 Redondear rectángulo de esquina diagonal"/>
          <p:cNvSpPr>
            <a:spLocks/>
          </p:cNvSpPr>
          <p:nvPr/>
        </p:nvSpPr>
        <p:spPr bwMode="auto">
          <a:xfrm>
            <a:off x="285750" y="685801"/>
            <a:ext cx="3725863" cy="1658937"/>
          </a:xfrm>
          <a:custGeom>
            <a:avLst/>
            <a:gdLst>
              <a:gd name="T0" fmla="*/ 276548 w 3725545"/>
              <a:gd name="T1" fmla="*/ 0 h 1659255"/>
              <a:gd name="T2" fmla="*/ 3725545 w 3725545"/>
              <a:gd name="T3" fmla="*/ 0 h 1659255"/>
              <a:gd name="T4" fmla="*/ 3725545 w 3725545"/>
              <a:gd name="T5" fmla="*/ 0 h 1659255"/>
              <a:gd name="T6" fmla="*/ 3725545 w 3725545"/>
              <a:gd name="T7" fmla="*/ 1382707 h 1659255"/>
              <a:gd name="T8" fmla="*/ 3448997 w 3725545"/>
              <a:gd name="T9" fmla="*/ 1659255 h 1659255"/>
              <a:gd name="T10" fmla="*/ 0 w 3725545"/>
              <a:gd name="T11" fmla="*/ 1659255 h 1659255"/>
              <a:gd name="T12" fmla="*/ 0 w 3725545"/>
              <a:gd name="T13" fmla="*/ 1659255 h 1659255"/>
              <a:gd name="T14" fmla="*/ 0 w 3725545"/>
              <a:gd name="T15" fmla="*/ 276548 h 1659255"/>
              <a:gd name="T16" fmla="*/ 276548 w 3725545"/>
              <a:gd name="T17" fmla="*/ 0 h 16592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5545"/>
              <a:gd name="T28" fmla="*/ 0 h 1659255"/>
              <a:gd name="T29" fmla="*/ 3725545 w 3725545"/>
              <a:gd name="T30" fmla="*/ 1659255 h 16592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5545" h="1659255">
                <a:moveTo>
                  <a:pt x="276548" y="0"/>
                </a:moveTo>
                <a:lnTo>
                  <a:pt x="3725545" y="0"/>
                </a:lnTo>
                <a:lnTo>
                  <a:pt x="3725545" y="1382707"/>
                </a:lnTo>
                <a:cubicBezTo>
                  <a:pt x="3725545" y="1535440"/>
                  <a:pt x="3601730" y="1659255"/>
                  <a:pt x="3448997" y="1659255"/>
                </a:cubicBezTo>
                <a:lnTo>
                  <a:pt x="0" y="1659255"/>
                </a:lnTo>
                <a:lnTo>
                  <a:pt x="0" y="276548"/>
                </a:lnTo>
                <a:cubicBezTo>
                  <a:pt x="0" y="123815"/>
                  <a:pt x="123815" y="0"/>
                  <a:pt x="276548" y="0"/>
                </a:cubicBezTo>
                <a:close/>
              </a:path>
            </a:pathLst>
          </a:custGeom>
          <a:solidFill>
            <a:srgbClr val="9BBB59"/>
          </a:solidFill>
          <a:ln w="38100">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MISION</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Satisfacer las necesidades de los clientes ofreciendo la confección de ropa deportiva y comercialización de telas e insumos para prendas deportivas, generando producto de calidad en el tiempo oportuno, a un precio accesible con excelente atención y servicio. </a:t>
            </a:r>
            <a:endParaRPr kumimoji="0" lang="es-E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47 Redondear rectángulo de esquina diagonal"/>
          <p:cNvSpPr>
            <a:spLocks/>
          </p:cNvSpPr>
          <p:nvPr/>
        </p:nvSpPr>
        <p:spPr bwMode="auto">
          <a:xfrm>
            <a:off x="4778375" y="773113"/>
            <a:ext cx="3825875" cy="1365250"/>
          </a:xfrm>
          <a:custGeom>
            <a:avLst/>
            <a:gdLst>
              <a:gd name="T0" fmla="*/ 227440 w 3826510"/>
              <a:gd name="T1" fmla="*/ 0 h 1364615"/>
              <a:gd name="T2" fmla="*/ 3826510 w 3826510"/>
              <a:gd name="T3" fmla="*/ 0 h 1364615"/>
              <a:gd name="T4" fmla="*/ 3826510 w 3826510"/>
              <a:gd name="T5" fmla="*/ 0 h 1364615"/>
              <a:gd name="T6" fmla="*/ 3826510 w 3826510"/>
              <a:gd name="T7" fmla="*/ 1137175 h 1364615"/>
              <a:gd name="T8" fmla="*/ 3599070 w 3826510"/>
              <a:gd name="T9" fmla="*/ 1364615 h 1364615"/>
              <a:gd name="T10" fmla="*/ 0 w 3826510"/>
              <a:gd name="T11" fmla="*/ 1364615 h 1364615"/>
              <a:gd name="T12" fmla="*/ 0 w 3826510"/>
              <a:gd name="T13" fmla="*/ 1364615 h 1364615"/>
              <a:gd name="T14" fmla="*/ 0 w 3826510"/>
              <a:gd name="T15" fmla="*/ 227440 h 1364615"/>
              <a:gd name="T16" fmla="*/ 227440 w 3826510"/>
              <a:gd name="T17" fmla="*/ 0 h 1364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6510"/>
              <a:gd name="T28" fmla="*/ 0 h 1364615"/>
              <a:gd name="T29" fmla="*/ 3826510 w 3826510"/>
              <a:gd name="T30" fmla="*/ 1364615 h 13646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6510" h="1364615">
                <a:moveTo>
                  <a:pt x="227440" y="0"/>
                </a:moveTo>
                <a:lnTo>
                  <a:pt x="3826510" y="0"/>
                </a:lnTo>
                <a:lnTo>
                  <a:pt x="3826510" y="1137175"/>
                </a:lnTo>
                <a:cubicBezTo>
                  <a:pt x="3826510" y="1262787"/>
                  <a:pt x="3724682" y="1364615"/>
                  <a:pt x="3599070" y="1364615"/>
                </a:cubicBezTo>
                <a:lnTo>
                  <a:pt x="0" y="1364615"/>
                </a:lnTo>
                <a:lnTo>
                  <a:pt x="0" y="227440"/>
                </a:lnTo>
                <a:cubicBezTo>
                  <a:pt x="0" y="101828"/>
                  <a:pt x="101828" y="0"/>
                  <a:pt x="227440" y="0"/>
                </a:cubicBezTo>
                <a:close/>
              </a:path>
            </a:pathLst>
          </a:cu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VISION 2017</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Times New Roman" pitchFamily="18" charset="0"/>
              </a:rPr>
              <a:t>Para el año 2017, ser la empresa pionera en el mercado de la  confección de ropa deportiva y comercialización de telas e insumos de prendas deportivas a nivel local y provincial, con altos estándares de calidad, con tecnología avanzada y personal especializado. </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49 Pantalla"/>
          <p:cNvSpPr>
            <a:spLocks/>
          </p:cNvSpPr>
          <p:nvPr/>
        </p:nvSpPr>
        <p:spPr bwMode="auto">
          <a:xfrm>
            <a:off x="5142022" y="4737720"/>
            <a:ext cx="3454400" cy="1524000"/>
          </a:xfrm>
          <a:prstGeom prst="flowChartDisplay">
            <a:avLst/>
          </a:prstGeom>
          <a:solidFill>
            <a:srgbClr val="4BACC6"/>
          </a:solidFill>
          <a:ln w="38100">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PRINCIPIOS</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Eficiencia</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Calidad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Innovación</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52 Documento"/>
          <p:cNvSpPr>
            <a:spLocks/>
          </p:cNvSpPr>
          <p:nvPr/>
        </p:nvSpPr>
        <p:spPr bwMode="auto">
          <a:xfrm>
            <a:off x="1269584" y="4509120"/>
            <a:ext cx="3756025" cy="1981200"/>
          </a:xfrm>
          <a:prstGeom prst="flowChartDocument">
            <a:avLst/>
          </a:prstGeom>
          <a:solidFill>
            <a:srgbClr val="4BACC6"/>
          </a:solidFill>
          <a:ln w="38100">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VALORES</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Lealtad.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Ética</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Responsabilidad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Honestidad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Competitividad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Solidaridad.</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Compromiso con los clientes. </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solida</a:t>
            </a:r>
            <a:endParaRPr kumimoji="0" lang="es-E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54 Flecha a la derecha con bandas"/>
          <p:cNvSpPr>
            <a:spLocks/>
          </p:cNvSpPr>
          <p:nvPr/>
        </p:nvSpPr>
        <p:spPr bwMode="auto">
          <a:xfrm>
            <a:off x="4095750" y="1216025"/>
            <a:ext cx="617538" cy="330200"/>
          </a:xfrm>
          <a:custGeom>
            <a:avLst/>
            <a:gdLst>
              <a:gd name="G0" fmla="+- 15828 0 0"/>
              <a:gd name="G1" fmla="+- 5400 0 0"/>
              <a:gd name="G2" fmla="+- 21600 0 5400"/>
              <a:gd name="G3" fmla="+- 10800 0 5400"/>
              <a:gd name="G4" fmla="+- 21600 0 15828"/>
              <a:gd name="G5" fmla="*/ G4 G3 10800"/>
              <a:gd name="G6" fmla="+- 21600 0 G5"/>
              <a:gd name="T0" fmla="*/ 15828 w 21600"/>
              <a:gd name="T1" fmla="*/ 0 h 21600"/>
              <a:gd name="T2" fmla="*/ 0 w 21600"/>
              <a:gd name="T3" fmla="*/ 10800 h 21600"/>
              <a:gd name="T4" fmla="*/ 1582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28" y="0"/>
                </a:moveTo>
                <a:lnTo>
                  <a:pt x="15828" y="5400"/>
                </a:lnTo>
                <a:lnTo>
                  <a:pt x="3375" y="5400"/>
                </a:lnTo>
                <a:lnTo>
                  <a:pt x="3375" y="16200"/>
                </a:lnTo>
                <a:lnTo>
                  <a:pt x="15828" y="16200"/>
                </a:lnTo>
                <a:lnTo>
                  <a:pt x="1582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s-EC"/>
          </a:p>
        </p:txBody>
      </p:sp>
      <p:sp>
        <p:nvSpPr>
          <p:cNvPr id="12" name="55 Flecha a la derecha con bandas"/>
          <p:cNvSpPr>
            <a:spLocks/>
          </p:cNvSpPr>
          <p:nvPr/>
        </p:nvSpPr>
        <p:spPr bwMode="auto">
          <a:xfrm rot="5400000">
            <a:off x="6160294" y="2163544"/>
            <a:ext cx="496888" cy="261938"/>
          </a:xfrm>
          <a:custGeom>
            <a:avLst/>
            <a:gdLst>
              <a:gd name="G0" fmla="+- 15896 0 0"/>
              <a:gd name="G1" fmla="+- 5400 0 0"/>
              <a:gd name="G2" fmla="+- 21600 0 5400"/>
              <a:gd name="G3" fmla="+- 10800 0 5400"/>
              <a:gd name="G4" fmla="+- 21600 0 15896"/>
              <a:gd name="G5" fmla="*/ G4 G3 10800"/>
              <a:gd name="G6" fmla="+- 21600 0 G5"/>
              <a:gd name="T0" fmla="*/ 15896 w 21600"/>
              <a:gd name="T1" fmla="*/ 0 h 21600"/>
              <a:gd name="T2" fmla="*/ 0 w 21600"/>
              <a:gd name="T3" fmla="*/ 10800 h 21600"/>
              <a:gd name="T4" fmla="*/ 1589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896" y="0"/>
                </a:moveTo>
                <a:lnTo>
                  <a:pt x="15896" y="5400"/>
                </a:lnTo>
                <a:lnTo>
                  <a:pt x="3375" y="5400"/>
                </a:lnTo>
                <a:lnTo>
                  <a:pt x="3375" y="16200"/>
                </a:lnTo>
                <a:lnTo>
                  <a:pt x="15896" y="16200"/>
                </a:lnTo>
                <a:lnTo>
                  <a:pt x="15896"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s-EC"/>
          </a:p>
        </p:txBody>
      </p:sp>
      <p:sp>
        <p:nvSpPr>
          <p:cNvPr id="13" name="56 Redondear rectángulo de esquina diagonal"/>
          <p:cNvSpPr>
            <a:spLocks/>
          </p:cNvSpPr>
          <p:nvPr/>
        </p:nvSpPr>
        <p:spPr bwMode="auto">
          <a:xfrm>
            <a:off x="1674813" y="2492896"/>
            <a:ext cx="6654800" cy="1857375"/>
          </a:xfrm>
          <a:custGeom>
            <a:avLst/>
            <a:gdLst>
              <a:gd name="T0" fmla="*/ 309569 w 6654800"/>
              <a:gd name="T1" fmla="*/ 0 h 1857375"/>
              <a:gd name="T2" fmla="*/ 6654800 w 6654800"/>
              <a:gd name="T3" fmla="*/ 0 h 1857375"/>
              <a:gd name="T4" fmla="*/ 6654800 w 6654800"/>
              <a:gd name="T5" fmla="*/ 0 h 1857375"/>
              <a:gd name="T6" fmla="*/ 6654800 w 6654800"/>
              <a:gd name="T7" fmla="*/ 1547806 h 1857375"/>
              <a:gd name="T8" fmla="*/ 6345231 w 6654800"/>
              <a:gd name="T9" fmla="*/ 1857375 h 1857375"/>
              <a:gd name="T10" fmla="*/ 0 w 6654800"/>
              <a:gd name="T11" fmla="*/ 1857375 h 1857375"/>
              <a:gd name="T12" fmla="*/ 0 w 6654800"/>
              <a:gd name="T13" fmla="*/ 1857375 h 1857375"/>
              <a:gd name="T14" fmla="*/ 0 w 6654800"/>
              <a:gd name="T15" fmla="*/ 309569 h 1857375"/>
              <a:gd name="T16" fmla="*/ 309569 w 6654800"/>
              <a:gd name="T17" fmla="*/ 0 h 1857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54800"/>
              <a:gd name="T28" fmla="*/ 0 h 1857375"/>
              <a:gd name="T29" fmla="*/ 6654800 w 6654800"/>
              <a:gd name="T30" fmla="*/ 1857375 h 1857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54800" h="1857375">
                <a:moveTo>
                  <a:pt x="309569" y="0"/>
                </a:moveTo>
                <a:lnTo>
                  <a:pt x="6654800" y="0"/>
                </a:lnTo>
                <a:lnTo>
                  <a:pt x="6654800" y="1547806"/>
                </a:lnTo>
                <a:cubicBezTo>
                  <a:pt x="6654800" y="1718776"/>
                  <a:pt x="6516201" y="1857375"/>
                  <a:pt x="6345231" y="1857375"/>
                </a:cubicBezTo>
                <a:lnTo>
                  <a:pt x="0" y="1857375"/>
                </a:lnTo>
                <a:lnTo>
                  <a:pt x="0" y="309569"/>
                </a:lnTo>
                <a:cubicBezTo>
                  <a:pt x="0" y="138599"/>
                  <a:pt x="138599" y="0"/>
                  <a:pt x="309569" y="0"/>
                </a:cubicBezTo>
                <a:close/>
              </a:path>
            </a:pathLst>
          </a:custGeom>
          <a:gradFill rotWithShape="1">
            <a:gsLst>
              <a:gs pos="0">
                <a:srgbClr val="CB6C1D"/>
              </a:gs>
              <a:gs pos="80000">
                <a:srgbClr val="FF8F2A"/>
              </a:gs>
              <a:gs pos="100000">
                <a:srgbClr val="FF8F26"/>
              </a:gs>
            </a:gsLst>
            <a:lin ang="16200000"/>
          </a:gradFill>
          <a:ln w="9525">
            <a:solidFill>
              <a:srgbClr val="F68C36"/>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mbria" pitchFamily="18" charset="0"/>
                <a:ea typeface="Calibri" pitchFamily="34" charset="0"/>
                <a:cs typeface="Calibri" pitchFamily="34" charset="0"/>
              </a:rPr>
              <a:t>OBJETIVOS ESTRATEGICOS.</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Mejorar la imagen corporativa e identidad de la empresa.</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Implementar sistemas tecnológicos</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Alcanzar el liderazgo en la calidad de los productos y servicios de la empresa.</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Capacitar y motivar al personal de ventas.</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Crear la filosofía corporativa de la empresa. </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Elaborar una estructura organizativa para la empresa Paco Publicidad. </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100" b="0" i="0" u="none" strike="noStrike" cap="none" normalizeH="0" baseline="0" dirty="0" smtClean="0">
                <a:ln>
                  <a:noFill/>
                </a:ln>
                <a:solidFill>
                  <a:schemeClr val="bg1"/>
                </a:solidFill>
                <a:effectLst/>
                <a:latin typeface="Cambria" pitchFamily="18" charset="0"/>
                <a:ea typeface="Calibri" pitchFamily="34" charset="0"/>
                <a:cs typeface="Calibri" pitchFamily="34" charset="0"/>
              </a:rPr>
              <a:t>Incrementar ingresos por medio de ventas. </a:t>
            </a:r>
            <a:endParaRPr kumimoji="0" lang="es-ES" sz="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69619" tIns="45720" rIns="914112" bIns="45720" numCol="1" anchor="ctr" anchorCtr="0" compatLnSpc="1">
            <a:prstTxWarp prst="textNoShape">
              <a:avLst/>
            </a:prstTxWarp>
            <a:spAutoFit/>
          </a:bodyPr>
          <a:lstStyle/>
          <a:p>
            <a:endParaRPr lang="es-EC"/>
          </a:p>
        </p:txBody>
      </p:sp>
      <p:sp>
        <p:nvSpPr>
          <p:cNvPr id="15" name="Rectangle 12"/>
          <p:cNvSpPr>
            <a:spLocks noChangeArrowheads="1"/>
          </p:cNvSpPr>
          <p:nvPr/>
        </p:nvSpPr>
        <p:spPr bwMode="auto">
          <a:xfrm>
            <a:off x="2819374" y="-142964"/>
            <a:ext cx="51370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400" b="1" i="0" u="none" strike="noStrike" cap="none" spc="600"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spc="600" normalizeH="0" baseline="0" dirty="0" smtClean="0">
                <a:ln>
                  <a:noFill/>
                </a:ln>
                <a:solidFill>
                  <a:schemeClr val="tx1"/>
                </a:solidFill>
                <a:effectLst/>
                <a:latin typeface="Arial" pitchFamily="34" charset="0"/>
                <a:ea typeface="Calibri" pitchFamily="34" charset="0"/>
                <a:cs typeface="Arial" pitchFamily="34" charset="0"/>
              </a:rPr>
              <a:t>MAPA ESTRATÉGICO</a:t>
            </a:r>
            <a:endParaRPr kumimoji="0" lang="es-EC" sz="1100" b="0" i="0" u="none" strike="noStrike" cap="none" spc="600"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es-ES" sz="1200" b="1"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t>GENERALIDADES DE LA EMPRESA</a:t>
            </a:r>
            <a:endParaRPr lang="es-AR" dirty="0"/>
          </a:p>
        </p:txBody>
      </p:sp>
      <p:graphicFrame>
        <p:nvGraphicFramePr>
          <p:cNvPr id="5" name="4 Diagrama"/>
          <p:cNvGraphicFramePr/>
          <p:nvPr/>
        </p:nvGraphicFramePr>
        <p:xfrm>
          <a:off x="2357422"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62814568"/>
              </p:ext>
            </p:extLst>
          </p:nvPr>
        </p:nvGraphicFramePr>
        <p:xfrm>
          <a:off x="2135060" y="1124744"/>
          <a:ext cx="5893324" cy="4749037"/>
        </p:xfrm>
        <a:graphic>
          <a:graphicData uri="http://schemas.openxmlformats.org/drawingml/2006/table">
            <a:tbl>
              <a:tblPr firstRow="1" firstCol="1" bandRow="1">
                <a:tableStyleId>{5C22544A-7EE6-4342-B048-85BDC9FD1C3A}</a:tableStyleId>
              </a:tblPr>
              <a:tblGrid>
                <a:gridCol w="2358160"/>
                <a:gridCol w="2358160"/>
                <a:gridCol w="1177004"/>
              </a:tblGrid>
              <a:tr h="180090">
                <a:tc>
                  <a:txBody>
                    <a:bodyPr/>
                    <a:lstStyle/>
                    <a:p>
                      <a:pPr algn="ctr">
                        <a:lnSpc>
                          <a:spcPct val="115000"/>
                        </a:lnSpc>
                        <a:spcBef>
                          <a:spcPts val="1200"/>
                        </a:spcBef>
                        <a:spcAft>
                          <a:spcPts val="600"/>
                        </a:spcAft>
                      </a:pPr>
                      <a:r>
                        <a:rPr lang="es-ES" sz="1100" dirty="0">
                          <a:solidFill>
                            <a:schemeClr val="bg1"/>
                          </a:solidFill>
                          <a:effectLst/>
                        </a:rPr>
                        <a:t>PERSPECTIVAS</a:t>
                      </a:r>
                      <a:endParaRPr lang="es-EC" sz="1100" dirty="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OBJETIVO </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PLAZO</a:t>
                      </a:r>
                      <a:endParaRPr lang="es-EC" sz="1100">
                        <a:solidFill>
                          <a:schemeClr val="bg1"/>
                        </a:solidFill>
                        <a:effectLst/>
                        <a:latin typeface="Calibri"/>
                        <a:ea typeface="Calibri"/>
                        <a:cs typeface="Times New Roman"/>
                      </a:endParaRPr>
                    </a:p>
                  </a:txBody>
                  <a:tcPr marL="64064" marR="64064" marT="0" marB="0"/>
                </a:tc>
              </a:tr>
              <a:tr h="631144">
                <a:tc rowSpan="2">
                  <a:txBody>
                    <a:bodyPr/>
                    <a:lstStyle/>
                    <a:p>
                      <a:pPr algn="ctr">
                        <a:lnSpc>
                          <a:spcPct val="115000"/>
                        </a:lnSpc>
                        <a:spcBef>
                          <a:spcPts val="1200"/>
                        </a:spcBef>
                        <a:spcAft>
                          <a:spcPts val="600"/>
                        </a:spcAft>
                      </a:pPr>
                      <a:r>
                        <a:rPr lang="es-ES" sz="1100" dirty="0">
                          <a:solidFill>
                            <a:schemeClr val="bg1"/>
                          </a:solidFill>
                          <a:effectLst/>
                        </a:rPr>
                        <a:t>FINANCIERA</a:t>
                      </a:r>
                      <a:endParaRPr lang="es-EC" sz="1100" dirty="0">
                        <a:solidFill>
                          <a:schemeClr val="bg1"/>
                        </a:solidFill>
                        <a:effectLst/>
                        <a:latin typeface="Calibri"/>
                        <a:ea typeface="Calibri"/>
                        <a:cs typeface="Times New Roman"/>
                      </a:endParaRPr>
                    </a:p>
                  </a:txBody>
                  <a:tcPr marL="64064" marR="64064" marT="0" marB="0" anchor="ctr"/>
                </a:tc>
                <a:tc>
                  <a:txBody>
                    <a:bodyPr/>
                    <a:lstStyle/>
                    <a:p>
                      <a:pPr algn="ctr">
                        <a:lnSpc>
                          <a:spcPct val="115000"/>
                        </a:lnSpc>
                        <a:spcBef>
                          <a:spcPts val="1200"/>
                        </a:spcBef>
                        <a:spcAft>
                          <a:spcPts val="600"/>
                        </a:spcAft>
                      </a:pPr>
                      <a:r>
                        <a:rPr lang="es-ES" sz="1100">
                          <a:solidFill>
                            <a:schemeClr val="bg1"/>
                          </a:solidFill>
                          <a:effectLst/>
                        </a:rPr>
                        <a:t>Incrementar las utilidades de la organización a través de un crecimiento de ingresos.</a:t>
                      </a:r>
                      <a:endParaRPr lang="es-EC" sz="1100">
                        <a:solidFill>
                          <a:schemeClr val="bg1"/>
                        </a:solidFill>
                        <a:effectLst/>
                        <a:latin typeface="Calibri"/>
                        <a:ea typeface="Calibri"/>
                        <a:cs typeface="Times New Roman"/>
                      </a:endParaRPr>
                    </a:p>
                  </a:txBody>
                  <a:tcPr marL="64064" marR="64064" marT="0" marB="0"/>
                </a:tc>
                <a:tc rowSpan="2">
                  <a:txBody>
                    <a:bodyPr/>
                    <a:lstStyle/>
                    <a:p>
                      <a:pPr algn="ctr">
                        <a:lnSpc>
                          <a:spcPct val="115000"/>
                        </a:lnSpc>
                        <a:spcBef>
                          <a:spcPts val="1200"/>
                        </a:spcBef>
                        <a:spcAft>
                          <a:spcPts val="600"/>
                        </a:spcAft>
                      </a:pPr>
                      <a:r>
                        <a:rPr lang="es-ES" sz="1100">
                          <a:solidFill>
                            <a:schemeClr val="bg1"/>
                          </a:solidFill>
                          <a:effectLst/>
                        </a:rPr>
                        <a:t> </a:t>
                      </a:r>
                      <a:endParaRPr lang="es-EC" sz="1100">
                        <a:solidFill>
                          <a:schemeClr val="bg1"/>
                        </a:solidFill>
                        <a:effectLst/>
                      </a:endParaRPr>
                    </a:p>
                    <a:p>
                      <a:pPr algn="ctr">
                        <a:lnSpc>
                          <a:spcPct val="115000"/>
                        </a:lnSpc>
                        <a:spcBef>
                          <a:spcPts val="1200"/>
                        </a:spcBef>
                        <a:spcAft>
                          <a:spcPts val="600"/>
                        </a:spcAft>
                      </a:pPr>
                      <a:r>
                        <a:rPr lang="es-ES" sz="1100">
                          <a:solidFill>
                            <a:schemeClr val="bg1"/>
                          </a:solidFill>
                          <a:effectLst/>
                        </a:rPr>
                        <a:t>Largo</a:t>
                      </a:r>
                      <a:endParaRPr lang="es-EC" sz="1100">
                        <a:solidFill>
                          <a:schemeClr val="bg1"/>
                        </a:solidFill>
                        <a:effectLst/>
                        <a:latin typeface="Calibri"/>
                        <a:ea typeface="Calibri"/>
                        <a:cs typeface="Times New Roman"/>
                      </a:endParaRPr>
                    </a:p>
                  </a:txBody>
                  <a:tcPr marL="64064" marR="64064" marT="0" marB="0"/>
                </a:tc>
              </a:tr>
              <a:tr h="720359">
                <a:tc vMerge="1">
                  <a:txBody>
                    <a:bodyPr/>
                    <a:lstStyle/>
                    <a:p>
                      <a:endParaRPr lang="es-EC"/>
                    </a:p>
                  </a:txBody>
                  <a:tcPr/>
                </a:tc>
                <a:tc>
                  <a:txBody>
                    <a:bodyPr/>
                    <a:lstStyle/>
                    <a:p>
                      <a:pPr algn="ctr">
                        <a:lnSpc>
                          <a:spcPct val="115000"/>
                        </a:lnSpc>
                        <a:spcBef>
                          <a:spcPts val="1200"/>
                        </a:spcBef>
                        <a:spcAft>
                          <a:spcPts val="600"/>
                        </a:spcAft>
                      </a:pPr>
                      <a:r>
                        <a:rPr lang="es-ES" sz="1100" dirty="0">
                          <a:solidFill>
                            <a:schemeClr val="bg1"/>
                          </a:solidFill>
                          <a:effectLst/>
                        </a:rPr>
                        <a:t>Optimizar la gestión financiera mediante la optimización de los recursos económicos y financieros. </a:t>
                      </a:r>
                      <a:endParaRPr lang="es-EC" sz="1100" dirty="0">
                        <a:solidFill>
                          <a:schemeClr val="bg1"/>
                        </a:solidFill>
                        <a:effectLst/>
                        <a:latin typeface="Calibri"/>
                        <a:ea typeface="Calibri"/>
                        <a:cs typeface="Times New Roman"/>
                      </a:endParaRPr>
                    </a:p>
                  </a:txBody>
                  <a:tcPr marL="64064" marR="64064" marT="0" marB="0"/>
                </a:tc>
                <a:tc vMerge="1">
                  <a:txBody>
                    <a:bodyPr/>
                    <a:lstStyle/>
                    <a:p>
                      <a:endParaRPr lang="es-EC"/>
                    </a:p>
                  </a:txBody>
                  <a:tcPr/>
                </a:tc>
              </a:tr>
              <a:tr h="360179">
                <a:tc rowSpan="2">
                  <a:txBody>
                    <a:bodyPr/>
                    <a:lstStyle/>
                    <a:p>
                      <a:pPr algn="ctr">
                        <a:lnSpc>
                          <a:spcPct val="115000"/>
                        </a:lnSpc>
                        <a:spcBef>
                          <a:spcPts val="1200"/>
                        </a:spcBef>
                        <a:spcAft>
                          <a:spcPts val="600"/>
                        </a:spcAft>
                      </a:pPr>
                      <a:r>
                        <a:rPr lang="es-ES" sz="1100">
                          <a:solidFill>
                            <a:schemeClr val="bg1"/>
                          </a:solidFill>
                          <a:effectLst/>
                        </a:rPr>
                        <a:t>CLIENTES</a:t>
                      </a:r>
                      <a:endParaRPr lang="es-EC" sz="1100">
                        <a:solidFill>
                          <a:schemeClr val="bg1"/>
                        </a:solidFill>
                        <a:effectLst/>
                        <a:latin typeface="Calibri"/>
                        <a:ea typeface="Calibri"/>
                        <a:cs typeface="Times New Roman"/>
                      </a:endParaRPr>
                    </a:p>
                  </a:txBody>
                  <a:tcPr marL="64064" marR="64064" marT="0" marB="0" anchor="ctr"/>
                </a:tc>
                <a:tc>
                  <a:txBody>
                    <a:bodyPr/>
                    <a:lstStyle/>
                    <a:p>
                      <a:pPr algn="ctr">
                        <a:lnSpc>
                          <a:spcPct val="115000"/>
                        </a:lnSpc>
                        <a:spcBef>
                          <a:spcPts val="1200"/>
                        </a:spcBef>
                        <a:spcAft>
                          <a:spcPts val="600"/>
                        </a:spcAft>
                      </a:pPr>
                      <a:r>
                        <a:rPr lang="es-ES" sz="1100">
                          <a:solidFill>
                            <a:schemeClr val="bg1"/>
                          </a:solidFill>
                          <a:effectLst/>
                        </a:rPr>
                        <a:t>Mejorar la imagen corporativa e identidad de la empresa.</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Mediano</a:t>
                      </a:r>
                      <a:endParaRPr lang="es-EC" sz="1100">
                        <a:solidFill>
                          <a:schemeClr val="bg1"/>
                        </a:solidFill>
                        <a:effectLst/>
                        <a:latin typeface="Calibri"/>
                        <a:ea typeface="Calibri"/>
                        <a:cs typeface="Times New Roman"/>
                      </a:endParaRPr>
                    </a:p>
                  </a:txBody>
                  <a:tcPr marL="64064" marR="64064" marT="0" marB="0"/>
                </a:tc>
              </a:tr>
              <a:tr h="540981">
                <a:tc vMerge="1">
                  <a:txBody>
                    <a:bodyPr/>
                    <a:lstStyle/>
                    <a:p>
                      <a:endParaRPr lang="es-EC"/>
                    </a:p>
                  </a:txBody>
                  <a:tcPr/>
                </a:tc>
                <a:tc>
                  <a:txBody>
                    <a:bodyPr/>
                    <a:lstStyle/>
                    <a:p>
                      <a:pPr algn="ctr">
                        <a:lnSpc>
                          <a:spcPct val="115000"/>
                        </a:lnSpc>
                        <a:spcBef>
                          <a:spcPts val="1200"/>
                        </a:spcBef>
                        <a:spcAft>
                          <a:spcPts val="600"/>
                        </a:spcAft>
                      </a:pPr>
                      <a:r>
                        <a:rPr lang="es-ES" sz="1100">
                          <a:solidFill>
                            <a:schemeClr val="bg1"/>
                          </a:solidFill>
                          <a:effectLst/>
                        </a:rPr>
                        <a:t>Mejorar la satisfacción de clientes con entregas a tiempo de productos y servicios</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Largo</a:t>
                      </a:r>
                      <a:endParaRPr lang="es-EC" sz="1100">
                        <a:solidFill>
                          <a:schemeClr val="bg1"/>
                        </a:solidFill>
                        <a:effectLst/>
                        <a:latin typeface="Calibri"/>
                        <a:ea typeface="Calibri"/>
                        <a:cs typeface="Times New Roman"/>
                      </a:endParaRPr>
                    </a:p>
                  </a:txBody>
                  <a:tcPr marL="64064" marR="64064" marT="0" marB="0"/>
                </a:tc>
              </a:tr>
              <a:tr h="360179">
                <a:tc rowSpan="2">
                  <a:txBody>
                    <a:bodyPr/>
                    <a:lstStyle/>
                    <a:p>
                      <a:pPr algn="ctr">
                        <a:lnSpc>
                          <a:spcPct val="115000"/>
                        </a:lnSpc>
                        <a:spcBef>
                          <a:spcPts val="1200"/>
                        </a:spcBef>
                        <a:spcAft>
                          <a:spcPts val="600"/>
                        </a:spcAft>
                      </a:pPr>
                      <a:r>
                        <a:rPr lang="es-ES" sz="1100">
                          <a:solidFill>
                            <a:schemeClr val="bg1"/>
                          </a:solidFill>
                          <a:effectLst/>
                        </a:rPr>
                        <a:t>INTERNO</a:t>
                      </a:r>
                      <a:endParaRPr lang="es-EC" sz="1100">
                        <a:solidFill>
                          <a:schemeClr val="bg1"/>
                        </a:solidFill>
                        <a:effectLst/>
                        <a:latin typeface="Calibri"/>
                        <a:ea typeface="Calibri"/>
                        <a:cs typeface="Times New Roman"/>
                      </a:endParaRPr>
                    </a:p>
                  </a:txBody>
                  <a:tcPr marL="64064" marR="64064" marT="0" marB="0" anchor="ctr"/>
                </a:tc>
                <a:tc>
                  <a:txBody>
                    <a:bodyPr/>
                    <a:lstStyle/>
                    <a:p>
                      <a:pPr algn="ctr">
                        <a:lnSpc>
                          <a:spcPct val="115000"/>
                        </a:lnSpc>
                        <a:spcBef>
                          <a:spcPts val="1200"/>
                        </a:spcBef>
                        <a:spcAft>
                          <a:spcPts val="600"/>
                        </a:spcAft>
                      </a:pPr>
                      <a:r>
                        <a:rPr lang="es-ES" sz="1100">
                          <a:solidFill>
                            <a:schemeClr val="bg1"/>
                          </a:solidFill>
                          <a:effectLst/>
                        </a:rPr>
                        <a:t>Implementar Sistemas Tecnológicos </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Corto </a:t>
                      </a:r>
                      <a:endParaRPr lang="es-EC" sz="1100">
                        <a:solidFill>
                          <a:schemeClr val="bg1"/>
                        </a:solidFill>
                        <a:effectLst/>
                        <a:latin typeface="Calibri"/>
                        <a:ea typeface="Calibri"/>
                        <a:cs typeface="Times New Roman"/>
                      </a:endParaRPr>
                    </a:p>
                  </a:txBody>
                  <a:tcPr marL="64064" marR="64064" marT="0" marB="0"/>
                </a:tc>
              </a:tr>
              <a:tr h="462681">
                <a:tc vMerge="1">
                  <a:txBody>
                    <a:bodyPr/>
                    <a:lstStyle/>
                    <a:p>
                      <a:endParaRPr lang="es-EC"/>
                    </a:p>
                  </a:txBody>
                  <a:tcPr/>
                </a:tc>
                <a:tc>
                  <a:txBody>
                    <a:bodyPr/>
                    <a:lstStyle/>
                    <a:p>
                      <a:pPr algn="ctr">
                        <a:lnSpc>
                          <a:spcPct val="115000"/>
                        </a:lnSpc>
                        <a:spcBef>
                          <a:spcPts val="1200"/>
                        </a:spcBef>
                        <a:spcAft>
                          <a:spcPts val="600"/>
                        </a:spcAft>
                      </a:pPr>
                      <a:r>
                        <a:rPr lang="es-ES" sz="1100">
                          <a:solidFill>
                            <a:schemeClr val="bg1"/>
                          </a:solidFill>
                          <a:effectLst/>
                        </a:rPr>
                        <a:t>Optimizar las herramientas de comunicación. </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Largo</a:t>
                      </a:r>
                      <a:endParaRPr lang="es-EC" sz="1100">
                        <a:solidFill>
                          <a:schemeClr val="bg1"/>
                        </a:solidFill>
                        <a:effectLst/>
                        <a:latin typeface="Calibri"/>
                        <a:ea typeface="Calibri"/>
                        <a:cs typeface="Times New Roman"/>
                      </a:endParaRPr>
                    </a:p>
                  </a:txBody>
                  <a:tcPr marL="64064" marR="64064" marT="0" marB="0"/>
                </a:tc>
              </a:tr>
              <a:tr h="360179">
                <a:tc rowSpan="3">
                  <a:txBody>
                    <a:bodyPr/>
                    <a:lstStyle/>
                    <a:p>
                      <a:pPr algn="ctr">
                        <a:lnSpc>
                          <a:spcPct val="115000"/>
                        </a:lnSpc>
                        <a:spcBef>
                          <a:spcPts val="1200"/>
                        </a:spcBef>
                        <a:spcAft>
                          <a:spcPts val="600"/>
                        </a:spcAft>
                      </a:pPr>
                      <a:r>
                        <a:rPr lang="es-ES" sz="1100" dirty="0">
                          <a:solidFill>
                            <a:schemeClr val="bg1"/>
                          </a:solidFill>
                          <a:effectLst/>
                        </a:rPr>
                        <a:t>APRENDIZAJE Y DEARROLLO</a:t>
                      </a:r>
                      <a:endParaRPr lang="es-EC" sz="1100" dirty="0">
                        <a:solidFill>
                          <a:schemeClr val="bg1"/>
                        </a:solidFill>
                        <a:effectLst/>
                        <a:latin typeface="Calibri"/>
                        <a:ea typeface="Calibri"/>
                        <a:cs typeface="Times New Roman"/>
                      </a:endParaRPr>
                    </a:p>
                  </a:txBody>
                  <a:tcPr marL="64064" marR="64064" marT="0" marB="0" anchor="ctr"/>
                </a:tc>
                <a:tc>
                  <a:txBody>
                    <a:bodyPr/>
                    <a:lstStyle/>
                    <a:p>
                      <a:pPr algn="ctr">
                        <a:lnSpc>
                          <a:spcPct val="115000"/>
                        </a:lnSpc>
                        <a:spcBef>
                          <a:spcPts val="1200"/>
                        </a:spcBef>
                        <a:spcAft>
                          <a:spcPts val="600"/>
                        </a:spcAft>
                      </a:pPr>
                      <a:r>
                        <a:rPr lang="es-ES" sz="1100">
                          <a:solidFill>
                            <a:schemeClr val="bg1"/>
                          </a:solidFill>
                          <a:effectLst/>
                        </a:rPr>
                        <a:t>Crear la filosofía corporativa de la empresa.</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Mediano.</a:t>
                      </a:r>
                      <a:endParaRPr lang="es-EC" sz="1100">
                        <a:solidFill>
                          <a:schemeClr val="bg1"/>
                        </a:solidFill>
                        <a:effectLst/>
                        <a:latin typeface="Calibri"/>
                        <a:ea typeface="Calibri"/>
                        <a:cs typeface="Times New Roman"/>
                      </a:endParaRPr>
                    </a:p>
                  </a:txBody>
                  <a:tcPr marL="64064" marR="64064" marT="0" marB="0"/>
                </a:tc>
              </a:tr>
              <a:tr h="478104">
                <a:tc vMerge="1">
                  <a:txBody>
                    <a:bodyPr/>
                    <a:lstStyle/>
                    <a:p>
                      <a:endParaRPr lang="es-EC"/>
                    </a:p>
                  </a:txBody>
                  <a:tcPr/>
                </a:tc>
                <a:tc>
                  <a:txBody>
                    <a:bodyPr/>
                    <a:lstStyle/>
                    <a:p>
                      <a:pPr algn="ctr">
                        <a:lnSpc>
                          <a:spcPct val="115000"/>
                        </a:lnSpc>
                        <a:spcBef>
                          <a:spcPts val="1200"/>
                        </a:spcBef>
                        <a:spcAft>
                          <a:spcPts val="600"/>
                        </a:spcAft>
                      </a:pPr>
                      <a:r>
                        <a:rPr lang="es-ES" sz="1100">
                          <a:solidFill>
                            <a:schemeClr val="bg1"/>
                          </a:solidFill>
                          <a:effectLst/>
                        </a:rPr>
                        <a:t>Capacitar y motivar al personal de ventas.</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a:solidFill>
                            <a:schemeClr val="bg1"/>
                          </a:solidFill>
                          <a:effectLst/>
                        </a:rPr>
                        <a:t>Mediano</a:t>
                      </a:r>
                      <a:endParaRPr lang="es-EC" sz="1100">
                        <a:solidFill>
                          <a:schemeClr val="bg1"/>
                        </a:solidFill>
                        <a:effectLst/>
                        <a:latin typeface="Calibri"/>
                        <a:ea typeface="Calibri"/>
                        <a:cs typeface="Times New Roman"/>
                      </a:endParaRPr>
                    </a:p>
                  </a:txBody>
                  <a:tcPr marL="64064" marR="64064" marT="0" marB="0"/>
                </a:tc>
              </a:tr>
              <a:tr h="478104">
                <a:tc vMerge="1">
                  <a:txBody>
                    <a:bodyPr/>
                    <a:lstStyle/>
                    <a:p>
                      <a:endParaRPr lang="es-EC"/>
                    </a:p>
                  </a:txBody>
                  <a:tcPr/>
                </a:tc>
                <a:tc>
                  <a:txBody>
                    <a:bodyPr/>
                    <a:lstStyle/>
                    <a:p>
                      <a:pPr algn="ctr">
                        <a:lnSpc>
                          <a:spcPct val="115000"/>
                        </a:lnSpc>
                        <a:spcBef>
                          <a:spcPts val="1200"/>
                        </a:spcBef>
                        <a:spcAft>
                          <a:spcPts val="600"/>
                        </a:spcAft>
                      </a:pPr>
                      <a:r>
                        <a:rPr lang="es-ES" sz="1100">
                          <a:solidFill>
                            <a:schemeClr val="bg1"/>
                          </a:solidFill>
                          <a:effectLst/>
                        </a:rPr>
                        <a:t>Incorporar el área de Marketing. </a:t>
                      </a:r>
                      <a:endParaRPr lang="es-EC" sz="1100">
                        <a:solidFill>
                          <a:schemeClr val="bg1"/>
                        </a:solidFill>
                        <a:effectLst/>
                        <a:latin typeface="Calibri"/>
                        <a:ea typeface="Calibri"/>
                        <a:cs typeface="Times New Roman"/>
                      </a:endParaRPr>
                    </a:p>
                  </a:txBody>
                  <a:tcPr marL="64064" marR="64064" marT="0" marB="0"/>
                </a:tc>
                <a:tc>
                  <a:txBody>
                    <a:bodyPr/>
                    <a:lstStyle/>
                    <a:p>
                      <a:pPr algn="ctr">
                        <a:lnSpc>
                          <a:spcPct val="115000"/>
                        </a:lnSpc>
                        <a:spcBef>
                          <a:spcPts val="1200"/>
                        </a:spcBef>
                        <a:spcAft>
                          <a:spcPts val="600"/>
                        </a:spcAft>
                      </a:pPr>
                      <a:r>
                        <a:rPr lang="es-ES" sz="1100" dirty="0">
                          <a:solidFill>
                            <a:schemeClr val="bg1"/>
                          </a:solidFill>
                          <a:effectLst/>
                        </a:rPr>
                        <a:t>Largo.</a:t>
                      </a:r>
                      <a:endParaRPr lang="es-EC" sz="1100" dirty="0">
                        <a:solidFill>
                          <a:schemeClr val="bg1"/>
                        </a:solidFill>
                        <a:effectLst/>
                        <a:latin typeface="Calibri"/>
                        <a:ea typeface="Calibri"/>
                        <a:cs typeface="Times New Roman"/>
                      </a:endParaRPr>
                    </a:p>
                  </a:txBody>
                  <a:tcPr marL="64064" marR="64064" marT="0" marB="0"/>
                </a:tc>
              </a:tr>
            </a:tbl>
          </a:graphicData>
        </a:graphic>
      </p:graphicFrame>
      <p:sp>
        <p:nvSpPr>
          <p:cNvPr id="3" name="Rectangle 1"/>
          <p:cNvSpPr>
            <a:spLocks noChangeArrowheads="1"/>
          </p:cNvSpPr>
          <p:nvPr/>
        </p:nvSpPr>
        <p:spPr bwMode="auto">
          <a:xfrm>
            <a:off x="395536" y="267496"/>
            <a:ext cx="78488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bmk="_Toc360192528">
                <a:ln>
                  <a:noFill/>
                </a:ln>
                <a:solidFill>
                  <a:schemeClr val="tx1"/>
                </a:solidFill>
                <a:effectLst/>
                <a:latin typeface="Arial" pitchFamily="34" charset="0"/>
                <a:ea typeface="Calibri" pitchFamily="34" charset="0"/>
                <a:cs typeface="Arial" pitchFamily="34" charset="0"/>
              </a:rPr>
              <a:t>Objetivos Estratégicos por Perspectivas.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0" y="116632"/>
            <a:ext cx="8229600" cy="260648"/>
          </a:xfrm>
        </p:spPr>
        <p:txBody>
          <a:bodyPr>
            <a:noAutofit/>
          </a:bodyPr>
          <a:lstStyle/>
          <a:p>
            <a:pPr algn="ctr"/>
            <a:r>
              <a:rPr lang="es-MX" sz="2400" dirty="0" smtClean="0"/>
              <a:t>PERFIL DE ESTRATEGIAS </a:t>
            </a:r>
            <a:r>
              <a:rPr lang="es-MX" sz="2400" dirty="0" smtClean="0"/>
              <a:t>A ADAPTARSE</a:t>
            </a:r>
            <a:endParaRPr lang="es-MX" sz="2400" dirty="0"/>
          </a:p>
        </p:txBody>
      </p:sp>
      <p:sp>
        <p:nvSpPr>
          <p:cNvPr id="3" name="2 Marcador de contenido"/>
          <p:cNvSpPr>
            <a:spLocks noGrp="1"/>
          </p:cNvSpPr>
          <p:nvPr>
            <p:ph idx="1"/>
          </p:nvPr>
        </p:nvSpPr>
        <p:spPr/>
        <p:txBody>
          <a:bodyPr/>
          <a:lstStyle/>
          <a:p>
            <a:endParaRPr lang="es-ES" dirty="0" smtClean="0"/>
          </a:p>
          <a:p>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2296561579"/>
              </p:ext>
            </p:extLst>
          </p:nvPr>
        </p:nvGraphicFramePr>
        <p:xfrm>
          <a:off x="395536" y="692696"/>
          <a:ext cx="8856984" cy="5286834"/>
        </p:xfrm>
        <a:graphic>
          <a:graphicData uri="http://schemas.openxmlformats.org/drawingml/2006/table">
            <a:tbl>
              <a:tblPr firstRow="1" firstCol="1" bandRow="1">
                <a:tableStyleId>{5C22544A-7EE6-4342-B048-85BDC9FD1C3A}</a:tableStyleId>
              </a:tblPr>
              <a:tblGrid>
                <a:gridCol w="1370765"/>
                <a:gridCol w="1370765"/>
                <a:gridCol w="1263031"/>
                <a:gridCol w="1550323"/>
                <a:gridCol w="3302100"/>
              </a:tblGrid>
              <a:tr h="257010">
                <a:tc>
                  <a:txBody>
                    <a:bodyPr/>
                    <a:lstStyle/>
                    <a:p>
                      <a:pPr algn="ctr">
                        <a:lnSpc>
                          <a:spcPct val="115000"/>
                        </a:lnSpc>
                        <a:spcAft>
                          <a:spcPts val="0"/>
                        </a:spcAft>
                      </a:pPr>
                      <a:r>
                        <a:rPr lang="es-ES" sz="900" dirty="0">
                          <a:effectLst/>
                        </a:rPr>
                        <a:t>OBJETIVOS</a:t>
                      </a:r>
                      <a:endParaRPr lang="es-ES" sz="800" dirty="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ESTRATEGIA</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CLASIFICACION</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SUBCLASIFICACION</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ACCIONES</a:t>
                      </a:r>
                      <a:endParaRPr lang="es-ES" sz="800">
                        <a:effectLst/>
                        <a:latin typeface="Calibri"/>
                        <a:ea typeface="Calibri"/>
                        <a:cs typeface="Times New Roman"/>
                      </a:endParaRPr>
                    </a:p>
                  </a:txBody>
                  <a:tcPr marL="49696" marR="49696" marT="0" marB="0"/>
                </a:tc>
              </a:tr>
              <a:tr h="522960">
                <a:tc>
                  <a:txBody>
                    <a:bodyPr/>
                    <a:lstStyle/>
                    <a:p>
                      <a:pPr algn="ctr">
                        <a:lnSpc>
                          <a:spcPct val="115000"/>
                        </a:lnSpc>
                        <a:spcAft>
                          <a:spcPts val="0"/>
                        </a:spcAft>
                      </a:pPr>
                      <a:r>
                        <a:rPr lang="es-ES" sz="900">
                          <a:effectLst/>
                        </a:rPr>
                        <a:t>Aumentar los ingresos por ventas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Crecimiento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Intensivo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Penetración en el mercado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Realizar alianzas estratégicas con los clubes y demás instituciones educativas y deportivas; así como instituciones públicas.</a:t>
                      </a:r>
                      <a:endParaRPr lang="es-ES" sz="800">
                        <a:effectLst/>
                        <a:latin typeface="Calibri"/>
                        <a:ea typeface="Calibri"/>
                        <a:cs typeface="Times New Roman"/>
                      </a:endParaRPr>
                    </a:p>
                  </a:txBody>
                  <a:tcPr marL="49696" marR="49696" marT="0" marB="0"/>
                </a:tc>
              </a:tr>
              <a:tr h="689830">
                <a:tc>
                  <a:txBody>
                    <a:bodyPr/>
                    <a:lstStyle/>
                    <a:p>
                      <a:pPr algn="ctr">
                        <a:lnSpc>
                          <a:spcPct val="115000"/>
                        </a:lnSpc>
                        <a:spcAft>
                          <a:spcPts val="0"/>
                        </a:spcAft>
                      </a:pPr>
                      <a:r>
                        <a:rPr lang="es-ES" sz="900">
                          <a:effectLst/>
                        </a:rPr>
                        <a:t>Mejorar la imagen corporativa e identidad de la empresa.</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dirty="0">
                          <a:effectLst/>
                        </a:rPr>
                        <a:t>Crecimiento</a:t>
                      </a:r>
                      <a:endParaRPr lang="es-ES" sz="800" dirty="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Intensivo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Desarrollo de productos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Mejorar el Merchandising, y realizar un plan de medios adecuado para la publicidad de la empresa. </a:t>
                      </a:r>
                      <a:endParaRPr lang="es-ES" sz="800">
                        <a:effectLst/>
                        <a:latin typeface="Calibri"/>
                        <a:ea typeface="Calibri"/>
                        <a:cs typeface="Times New Roman"/>
                      </a:endParaRPr>
                    </a:p>
                  </a:txBody>
                  <a:tcPr marL="49696" marR="49696" marT="0" marB="0"/>
                </a:tc>
              </a:tr>
              <a:tr h="865236">
                <a:tc>
                  <a:txBody>
                    <a:bodyPr/>
                    <a:lstStyle/>
                    <a:p>
                      <a:pPr algn="ctr">
                        <a:lnSpc>
                          <a:spcPct val="115000"/>
                        </a:lnSpc>
                        <a:spcAft>
                          <a:spcPts val="0"/>
                        </a:spcAft>
                      </a:pPr>
                      <a:r>
                        <a:rPr lang="es-ES" sz="900">
                          <a:effectLst/>
                        </a:rPr>
                        <a:t> </a:t>
                      </a:r>
                      <a:endParaRPr lang="es-ES" sz="800">
                        <a:effectLst/>
                      </a:endParaRPr>
                    </a:p>
                    <a:p>
                      <a:pPr algn="ctr">
                        <a:lnSpc>
                          <a:spcPct val="115000"/>
                        </a:lnSpc>
                        <a:spcAft>
                          <a:spcPts val="0"/>
                        </a:spcAft>
                      </a:pPr>
                      <a:r>
                        <a:rPr lang="es-ES" sz="900">
                          <a:effectLst/>
                        </a:rPr>
                        <a:t>Implementar sistemas Tecnológicos financieros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Competitiva</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Retador</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Realizar Contratos con las principales entidades financieras de la ciudad de Loja.</a:t>
                      </a:r>
                      <a:endParaRPr lang="es-ES" sz="800">
                        <a:effectLst/>
                        <a:latin typeface="Calibri"/>
                        <a:ea typeface="Calibri"/>
                        <a:cs typeface="Times New Roman"/>
                      </a:endParaRPr>
                    </a:p>
                  </a:txBody>
                  <a:tcPr marL="49696" marR="49696" marT="0" marB="0"/>
                </a:tc>
              </a:tr>
              <a:tr h="865236">
                <a:tc>
                  <a:txBody>
                    <a:bodyPr/>
                    <a:lstStyle/>
                    <a:p>
                      <a:pPr algn="ctr">
                        <a:lnSpc>
                          <a:spcPct val="115000"/>
                        </a:lnSpc>
                        <a:spcAft>
                          <a:spcPts val="0"/>
                        </a:spcAft>
                      </a:pPr>
                      <a:r>
                        <a:rPr lang="es-ES" sz="900">
                          <a:effectLst/>
                        </a:rPr>
                        <a:t>Elaborar una estructura organizativa para la empresa Paco Publicidad.</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Crecimiento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Intensivo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 </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Desarrollar una adecuada especificación de las funciones que realiza cada una de los miembros de la empresa. </a:t>
                      </a:r>
                      <a:endParaRPr lang="es-ES" sz="800">
                        <a:effectLst/>
                        <a:latin typeface="Calibri"/>
                        <a:ea typeface="Calibri"/>
                        <a:cs typeface="Times New Roman"/>
                      </a:endParaRPr>
                    </a:p>
                  </a:txBody>
                  <a:tcPr marL="49696" marR="49696" marT="0" marB="0"/>
                </a:tc>
              </a:tr>
              <a:tr h="522960">
                <a:tc>
                  <a:txBody>
                    <a:bodyPr/>
                    <a:lstStyle/>
                    <a:p>
                      <a:pPr algn="ctr">
                        <a:lnSpc>
                          <a:spcPct val="115000"/>
                        </a:lnSpc>
                        <a:spcAft>
                          <a:spcPts val="0"/>
                        </a:spcAft>
                      </a:pPr>
                      <a:r>
                        <a:rPr lang="es-ES" sz="900">
                          <a:effectLst/>
                        </a:rPr>
                        <a:t>Capacitar y motivar al personal de ventas.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Crecimiento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Intensivo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Desarrollo de productos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Realizar capacitaciones permanentes al personal de atención al cliente y ventas. </a:t>
                      </a:r>
                      <a:endParaRPr lang="es-ES" sz="800">
                        <a:effectLst/>
                        <a:latin typeface="Calibri"/>
                        <a:ea typeface="Calibri"/>
                        <a:cs typeface="Times New Roman"/>
                      </a:endParaRPr>
                    </a:p>
                  </a:txBody>
                  <a:tcPr marL="49696" marR="49696" marT="0" marB="0"/>
                </a:tc>
              </a:tr>
              <a:tr h="1040642">
                <a:tc>
                  <a:txBody>
                    <a:bodyPr/>
                    <a:lstStyle/>
                    <a:p>
                      <a:pPr algn="ctr">
                        <a:lnSpc>
                          <a:spcPct val="115000"/>
                        </a:lnSpc>
                        <a:spcAft>
                          <a:spcPts val="0"/>
                        </a:spcAft>
                      </a:pPr>
                      <a:r>
                        <a:rPr lang="es-ES" sz="900">
                          <a:effectLst/>
                        </a:rPr>
                        <a:t>Mejorar la satisfacción de clientes con entregas a tiempo de productos y servicios. </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Desarrollo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Diferenciación</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Mediante la implementación de transporte de los productos o servicios que ofrece la empresa. </a:t>
                      </a:r>
                      <a:endParaRPr lang="es-ES" sz="800">
                        <a:effectLst/>
                        <a:latin typeface="Calibri"/>
                        <a:ea typeface="Calibri"/>
                        <a:cs typeface="Times New Roman"/>
                      </a:endParaRPr>
                    </a:p>
                  </a:txBody>
                  <a:tcPr marL="49696" marR="49696" marT="0" marB="0"/>
                </a:tc>
              </a:tr>
              <a:tr h="522960">
                <a:tc>
                  <a:txBody>
                    <a:bodyPr/>
                    <a:lstStyle/>
                    <a:p>
                      <a:pPr algn="ctr">
                        <a:lnSpc>
                          <a:spcPct val="115000"/>
                        </a:lnSpc>
                        <a:spcAft>
                          <a:spcPts val="0"/>
                        </a:spcAft>
                      </a:pPr>
                      <a:r>
                        <a:rPr lang="es-ES" sz="900">
                          <a:effectLst/>
                        </a:rPr>
                        <a:t>Crear la filosofía corporativa de la empresa</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Crecimiento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Intensivo</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a:effectLst/>
                        </a:rPr>
                        <a:t>Desarrollo de productos</a:t>
                      </a:r>
                      <a:endParaRPr lang="es-ES" sz="800">
                        <a:effectLst/>
                        <a:latin typeface="Calibri"/>
                        <a:ea typeface="Calibri"/>
                        <a:cs typeface="Times New Roman"/>
                      </a:endParaRPr>
                    </a:p>
                  </a:txBody>
                  <a:tcPr marL="49696" marR="49696" marT="0" marB="0"/>
                </a:tc>
                <a:tc>
                  <a:txBody>
                    <a:bodyPr/>
                    <a:lstStyle/>
                    <a:p>
                      <a:pPr algn="ctr">
                        <a:lnSpc>
                          <a:spcPct val="115000"/>
                        </a:lnSpc>
                        <a:spcAft>
                          <a:spcPts val="0"/>
                        </a:spcAft>
                      </a:pPr>
                      <a:r>
                        <a:rPr lang="es-ES" sz="900" dirty="0">
                          <a:effectLst/>
                        </a:rPr>
                        <a:t>Incorporar la misión, visión para la empresa.</a:t>
                      </a:r>
                      <a:endParaRPr lang="es-ES" sz="800" dirty="0">
                        <a:effectLst/>
                        <a:latin typeface="Calibri"/>
                        <a:ea typeface="Calibri"/>
                        <a:cs typeface="Times New Roman"/>
                      </a:endParaRPr>
                    </a:p>
                  </a:txBody>
                  <a:tcPr marL="49696" marR="49696" marT="0" marB="0"/>
                </a:tc>
              </a:tr>
            </a:tbl>
          </a:graphicData>
        </a:graphic>
      </p:graphicFrame>
    </p:spTree>
    <p:extLst>
      <p:ext uri="{BB962C8B-B14F-4D97-AF65-F5344CB8AC3E}">
        <p14:creationId xmlns:p14="http://schemas.microsoft.com/office/powerpoint/2010/main" val="3183963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936" y="476672"/>
            <a:ext cx="8229600" cy="432048"/>
          </a:xfrm>
        </p:spPr>
        <p:txBody>
          <a:bodyPr>
            <a:noAutofit/>
          </a:bodyPr>
          <a:lstStyle/>
          <a:p>
            <a:pPr algn="ctr"/>
            <a:r>
              <a:rPr lang="es-MX" sz="2800" b="1" u="sng" dirty="0" smtClean="0">
                <a:solidFill>
                  <a:schemeClr val="tx1"/>
                </a:solidFill>
                <a:latin typeface="Times New Roman" pitchFamily="18" charset="0"/>
                <a:cs typeface="Times New Roman" pitchFamily="18" charset="0"/>
              </a:rPr>
              <a:t>ORGANIGRAMA</a:t>
            </a:r>
            <a:endParaRPr lang="es-MX" sz="2800" b="1" u="sng"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endParaRPr lang="es-ES" dirty="0" smtClean="0"/>
          </a:p>
          <a:p>
            <a:endParaRPr lang="es-ES" dirty="0"/>
          </a:p>
        </p:txBody>
      </p:sp>
      <p:graphicFrame>
        <p:nvGraphicFramePr>
          <p:cNvPr id="6" name="5 Diagrama"/>
          <p:cNvGraphicFramePr/>
          <p:nvPr>
            <p:extLst>
              <p:ext uri="{D42A27DB-BD31-4B8C-83A1-F6EECF244321}">
                <p14:modId xmlns:p14="http://schemas.microsoft.com/office/powerpoint/2010/main" val="2746551231"/>
              </p:ext>
            </p:extLst>
          </p:nvPr>
        </p:nvGraphicFramePr>
        <p:xfrm>
          <a:off x="1763688" y="1052736"/>
          <a:ext cx="6388561"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268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mc:AlternateContent xmlns:mc="http://schemas.openxmlformats.org/markup-compatibility/2006">
        <mc:Choice xmlns:a14="http://schemas.microsoft.com/office/drawing/2010/main" Requires="a14">
          <p:sp>
            <p:nvSpPr>
              <p:cNvPr id="2" name="1 Rectángulo"/>
              <p:cNvSpPr/>
              <p:nvPr/>
            </p:nvSpPr>
            <p:spPr>
              <a:xfrm>
                <a:off x="611560" y="803905"/>
                <a:ext cx="4572000" cy="147296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S" i="1">
                          <a:latin typeface="Cambria Math"/>
                          <a:hlinkClick r:id="rId2" action="ppaction://hlinkfile"/>
                        </a:rPr>
                        <m:t>𝐶𝑈𝑂𝑇𝐴</m:t>
                      </m:r>
                      <m:r>
                        <a:rPr lang="es-ES" i="1">
                          <a:latin typeface="Cambria Math"/>
                          <a:hlinkClick r:id="rId2" action="ppaction://hlinkfile"/>
                        </a:rPr>
                        <m:t> </m:t>
                      </m:r>
                      <m:r>
                        <a:rPr lang="es-ES" i="1">
                          <a:latin typeface="Cambria Math"/>
                          <a:hlinkClick r:id="rId2" action="ppaction://hlinkfile"/>
                        </a:rPr>
                        <m:t>𝐷𝐸𝐿</m:t>
                      </m:r>
                      <m:r>
                        <a:rPr lang="es-ES" i="1">
                          <a:latin typeface="Cambria Math"/>
                          <a:hlinkClick r:id="rId2" action="ppaction://hlinkfile"/>
                        </a:rPr>
                        <m:t> </m:t>
                      </m:r>
                      <m:r>
                        <a:rPr lang="es-ES" i="1">
                          <a:latin typeface="Cambria Math"/>
                          <a:hlinkClick r:id="rId2" action="ppaction://hlinkfile"/>
                        </a:rPr>
                        <m:t>𝑀𝐸𝑅𝐶𝐴𝐷𝑂</m:t>
                      </m:r>
                      <m:r>
                        <a:rPr lang="es-ES" i="1">
                          <a:latin typeface="Cambria Math"/>
                        </a:rPr>
                        <m:t>= </m:t>
                      </m:r>
                      <m:f>
                        <m:fPr>
                          <m:ctrlPr>
                            <a:rPr lang="es-EC" i="1">
                              <a:latin typeface="Cambria Math"/>
                            </a:rPr>
                          </m:ctrlPr>
                        </m:fPr>
                        <m:num>
                          <m:r>
                            <a:rPr lang="es-ES" i="1">
                              <a:latin typeface="Cambria Math"/>
                            </a:rPr>
                            <m:t>% </m:t>
                          </m:r>
                          <m:r>
                            <a:rPr lang="es-ES" i="1">
                              <a:latin typeface="Cambria Math"/>
                            </a:rPr>
                            <m:t>𝑃𝑎𝑟𝑡𝑖𝑐𝑖𝑝𝑎𝑐𝑖𝑜𝑛</m:t>
                          </m:r>
                          <m:r>
                            <a:rPr lang="es-ES" i="1">
                              <a:latin typeface="Cambria Math"/>
                            </a:rPr>
                            <m:t> </m:t>
                          </m:r>
                          <m:r>
                            <a:rPr lang="es-ES" i="1">
                              <a:latin typeface="Cambria Math"/>
                            </a:rPr>
                            <m:t>𝑑𝑒</m:t>
                          </m:r>
                          <m:r>
                            <a:rPr lang="es-ES" i="1">
                              <a:latin typeface="Cambria Math"/>
                            </a:rPr>
                            <m:t> </m:t>
                          </m:r>
                          <m:r>
                            <a:rPr lang="es-ES" i="1">
                              <a:latin typeface="Cambria Math"/>
                            </a:rPr>
                            <m:t>𝑙𝑎</m:t>
                          </m:r>
                          <m:r>
                            <a:rPr lang="es-ES" i="1">
                              <a:latin typeface="Cambria Math"/>
                            </a:rPr>
                            <m:t> </m:t>
                          </m:r>
                          <m:r>
                            <a:rPr lang="es-ES" i="1">
                              <a:latin typeface="Cambria Math"/>
                            </a:rPr>
                            <m:t>𝑒𝑚𝑝𝑟𝑒𝑠𝑎</m:t>
                          </m:r>
                        </m:num>
                        <m:den>
                          <m:r>
                            <a:rPr lang="es-ES" i="1">
                              <a:latin typeface="Cambria Math"/>
                            </a:rPr>
                            <m:t>% </m:t>
                          </m:r>
                          <m:r>
                            <a:rPr lang="es-ES" i="1">
                              <a:latin typeface="Cambria Math"/>
                            </a:rPr>
                            <m:t>𝑑𝑒</m:t>
                          </m:r>
                          <m:r>
                            <a:rPr lang="es-ES" i="1">
                              <a:latin typeface="Cambria Math"/>
                            </a:rPr>
                            <m:t> </m:t>
                          </m:r>
                          <m:r>
                            <a:rPr lang="es-ES" i="1">
                              <a:latin typeface="Cambria Math"/>
                            </a:rPr>
                            <m:t>𝑝𝑎𝑟𝑡𝑖𝑐𝑖𝑝𝑎𝑐𝑖𝑜𝑛</m:t>
                          </m:r>
                          <m:r>
                            <a:rPr lang="es-ES" i="1">
                              <a:latin typeface="Cambria Math"/>
                            </a:rPr>
                            <m:t> </m:t>
                          </m:r>
                          <m:r>
                            <a:rPr lang="es-ES" i="1">
                              <a:latin typeface="Cambria Math"/>
                            </a:rPr>
                            <m:t>𝑚𝑎𝑦𝑜𝑟</m:t>
                          </m:r>
                          <m:r>
                            <a:rPr lang="es-ES" i="1">
                              <a:latin typeface="Cambria Math"/>
                            </a:rPr>
                            <m:t> </m:t>
                          </m:r>
                          <m:r>
                            <a:rPr lang="es-ES" i="1">
                              <a:latin typeface="Cambria Math"/>
                            </a:rPr>
                            <m:t>𝑐𝑜𝑚𝑝𝑒𝑡𝑖𝑑𝑜𝑟</m:t>
                          </m:r>
                          <m:r>
                            <a:rPr lang="es-ES" i="1">
                              <a:latin typeface="Cambria Math"/>
                            </a:rPr>
                            <m:t>.</m:t>
                          </m:r>
                        </m:den>
                      </m:f>
                    </m:oMath>
                  </m:oMathPara>
                </a14:m>
                <a:endParaRPr lang="es-EC" dirty="0"/>
              </a:p>
              <a:p>
                <a:pPr/>
                <a14:m>
                  <m:oMathPara xmlns:m="http://schemas.openxmlformats.org/officeDocument/2006/math">
                    <m:oMathParaPr>
                      <m:jc m:val="centerGroup"/>
                    </m:oMathParaPr>
                    <m:oMath xmlns:m="http://schemas.openxmlformats.org/officeDocument/2006/math">
                      <m:r>
                        <a:rPr lang="es-ES" i="1">
                          <a:latin typeface="Cambria Math"/>
                        </a:rPr>
                        <m:t>𝐶𝑈𝑂𝑇𝐴</m:t>
                      </m:r>
                      <m:r>
                        <a:rPr lang="es-ES" i="1">
                          <a:latin typeface="Cambria Math"/>
                        </a:rPr>
                        <m:t> </m:t>
                      </m:r>
                      <m:r>
                        <a:rPr lang="es-ES" i="1">
                          <a:latin typeface="Cambria Math"/>
                        </a:rPr>
                        <m:t>𝐷𝐸𝐿</m:t>
                      </m:r>
                      <m:r>
                        <a:rPr lang="es-ES" i="1">
                          <a:latin typeface="Cambria Math"/>
                        </a:rPr>
                        <m:t> </m:t>
                      </m:r>
                      <m:r>
                        <a:rPr lang="es-ES" i="1">
                          <a:latin typeface="Cambria Math"/>
                        </a:rPr>
                        <m:t>𝑀𝐸𝑅𝐶𝐴𝐷𝑂</m:t>
                      </m:r>
                      <m:r>
                        <a:rPr lang="es-ES" i="1">
                          <a:latin typeface="Cambria Math"/>
                        </a:rPr>
                        <m:t>= </m:t>
                      </m:r>
                      <m:f>
                        <m:fPr>
                          <m:ctrlPr>
                            <a:rPr lang="es-EC" i="1">
                              <a:latin typeface="Cambria Math"/>
                            </a:rPr>
                          </m:ctrlPr>
                        </m:fPr>
                        <m:num>
                          <m:r>
                            <a:rPr lang="es-ES" i="1">
                              <a:latin typeface="Cambria Math"/>
                            </a:rPr>
                            <m:t>24</m:t>
                          </m:r>
                          <m:r>
                            <a:rPr lang="es-ES" i="1">
                              <a:latin typeface="Cambria Math"/>
                            </a:rPr>
                            <m:t>.</m:t>
                          </m:r>
                          <m:r>
                            <a:rPr lang="es-ES" i="1">
                              <a:latin typeface="Cambria Math"/>
                            </a:rPr>
                            <m:t>5</m:t>
                          </m:r>
                          <m:r>
                            <a:rPr lang="es-ES" i="1">
                              <a:latin typeface="Cambria Math"/>
                            </a:rPr>
                            <m:t>%</m:t>
                          </m:r>
                        </m:num>
                        <m:den>
                          <m:r>
                            <a:rPr lang="es-ES" i="1">
                              <a:latin typeface="Cambria Math"/>
                            </a:rPr>
                            <m:t>28</m:t>
                          </m:r>
                          <m:r>
                            <a:rPr lang="es-ES" i="1">
                              <a:latin typeface="Cambria Math"/>
                            </a:rPr>
                            <m:t>.</m:t>
                          </m:r>
                          <m:r>
                            <a:rPr lang="es-ES" i="1">
                              <a:latin typeface="Cambria Math"/>
                            </a:rPr>
                            <m:t>15</m:t>
                          </m:r>
                          <m:r>
                            <a:rPr lang="es-ES" i="1">
                              <a:latin typeface="Cambria Math"/>
                            </a:rPr>
                            <m:t>%</m:t>
                          </m:r>
                        </m:den>
                      </m:f>
                      <m:r>
                        <a:rPr lang="es-ES" i="1">
                          <a:latin typeface="Cambria Math"/>
                        </a:rPr>
                        <m:t>=</m:t>
                      </m:r>
                      <m:r>
                        <a:rPr lang="es-ES" i="1">
                          <a:latin typeface="Cambria Math"/>
                        </a:rPr>
                        <m:t>0</m:t>
                      </m:r>
                      <m:r>
                        <a:rPr lang="es-ES" i="1">
                          <a:latin typeface="Cambria Math"/>
                        </a:rPr>
                        <m:t>.</m:t>
                      </m:r>
                      <m:r>
                        <a:rPr lang="es-ES" i="1">
                          <a:latin typeface="Cambria Math"/>
                        </a:rPr>
                        <m:t>87</m:t>
                      </m:r>
                      <m:r>
                        <a:rPr lang="es-ES" i="1">
                          <a:latin typeface="Cambria Math"/>
                        </a:rPr>
                        <m:t>%</m:t>
                      </m:r>
                    </m:oMath>
                  </m:oMathPara>
                </a14:m>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611560" y="803905"/>
                <a:ext cx="4572000" cy="1472967"/>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2 Rectángulo"/>
              <p:cNvSpPr/>
              <p:nvPr/>
            </p:nvSpPr>
            <p:spPr>
              <a:xfrm>
                <a:off x="611560" y="2564904"/>
                <a:ext cx="8352928" cy="2294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𝑇𝐴𝑆𝐴</m:t>
                      </m:r>
                      <m:r>
                        <a:rPr lang="es-ES" i="1">
                          <a:latin typeface="Cambria Math"/>
                        </a:rPr>
                        <m:t> </m:t>
                      </m:r>
                      <m:r>
                        <a:rPr lang="es-ES" i="1">
                          <a:latin typeface="Cambria Math"/>
                        </a:rPr>
                        <m:t>𝐷𝐸</m:t>
                      </m:r>
                      <m:r>
                        <a:rPr lang="es-ES" i="1">
                          <a:latin typeface="Cambria Math"/>
                        </a:rPr>
                        <m:t> </m:t>
                      </m:r>
                      <m:r>
                        <a:rPr lang="es-ES" i="1">
                          <a:latin typeface="Cambria Math"/>
                        </a:rPr>
                        <m:t>𝐶𝑅𝐸𝐶𝐼𝑀𝐼𝐸𝑁𝑇𝑂</m:t>
                      </m:r>
                      <m:r>
                        <a:rPr lang="es-ES" i="1">
                          <a:latin typeface="Cambria Math"/>
                        </a:rPr>
                        <m:t>= </m:t>
                      </m:r>
                      <m:f>
                        <m:fPr>
                          <m:ctrlPr>
                            <a:rPr lang="es-EC" i="1">
                              <a:latin typeface="Cambria Math"/>
                            </a:rPr>
                          </m:ctrlPr>
                        </m:fPr>
                        <m:num>
                          <m:r>
                            <a:rPr lang="es-ES" i="1">
                              <a:latin typeface="Cambria Math"/>
                            </a:rPr>
                            <m:t>𝑉𝑇𝐴𝑆</m:t>
                          </m:r>
                          <m:r>
                            <a:rPr lang="es-ES" i="1">
                              <a:latin typeface="Cambria Math"/>
                            </a:rPr>
                            <m:t> </m:t>
                          </m:r>
                          <m:r>
                            <a:rPr lang="es-ES" i="1">
                              <a:latin typeface="Cambria Math"/>
                            </a:rPr>
                            <m:t>𝐴</m:t>
                          </m:r>
                          <m:r>
                            <a:rPr lang="es-ES" i="1">
                              <a:latin typeface="Cambria Math"/>
                            </a:rPr>
                            <m:t>Ñ</m:t>
                          </m:r>
                          <m:r>
                            <a:rPr lang="es-ES" i="1">
                              <a:latin typeface="Cambria Math"/>
                            </a:rPr>
                            <m:t>𝑂</m:t>
                          </m:r>
                          <m:r>
                            <a:rPr lang="es-ES" i="1">
                              <a:latin typeface="Cambria Math"/>
                            </a:rPr>
                            <m:t> </m:t>
                          </m:r>
                          <m:r>
                            <a:rPr lang="es-ES" i="1">
                              <a:latin typeface="Cambria Math"/>
                            </a:rPr>
                            <m:t>2</m:t>
                          </m:r>
                          <m:r>
                            <a:rPr lang="es-ES" i="1">
                              <a:latin typeface="Cambria Math"/>
                            </a:rPr>
                            <m:t>−</m:t>
                          </m:r>
                          <m:r>
                            <a:rPr lang="es-ES" i="1">
                              <a:latin typeface="Cambria Math"/>
                            </a:rPr>
                            <m:t>𝑉𝑇𝐴𝑆</m:t>
                          </m:r>
                          <m:r>
                            <a:rPr lang="es-ES" i="1">
                              <a:latin typeface="Cambria Math"/>
                            </a:rPr>
                            <m:t> </m:t>
                          </m:r>
                          <m:r>
                            <a:rPr lang="es-ES" i="1">
                              <a:latin typeface="Cambria Math"/>
                            </a:rPr>
                            <m:t>𝐴</m:t>
                          </m:r>
                          <m:r>
                            <a:rPr lang="es-ES" i="1">
                              <a:latin typeface="Cambria Math"/>
                            </a:rPr>
                            <m:t>Ñ</m:t>
                          </m:r>
                          <m:r>
                            <a:rPr lang="es-ES" i="1">
                              <a:latin typeface="Cambria Math"/>
                            </a:rPr>
                            <m:t>𝑂</m:t>
                          </m:r>
                          <m:r>
                            <a:rPr lang="es-ES" i="1">
                              <a:latin typeface="Cambria Math"/>
                            </a:rPr>
                            <m:t> </m:t>
                          </m:r>
                          <m:r>
                            <a:rPr lang="es-ES" i="1">
                              <a:latin typeface="Cambria Math"/>
                            </a:rPr>
                            <m:t>1</m:t>
                          </m:r>
                        </m:num>
                        <m:den>
                          <m:r>
                            <a:rPr lang="es-ES" i="1">
                              <a:latin typeface="Cambria Math"/>
                            </a:rPr>
                            <m:t>𝑉𝑇𝐴𝑆</m:t>
                          </m:r>
                          <m:r>
                            <a:rPr lang="es-ES" i="1">
                              <a:latin typeface="Cambria Math"/>
                            </a:rPr>
                            <m:t> </m:t>
                          </m:r>
                          <m:r>
                            <a:rPr lang="es-ES" i="1">
                              <a:latin typeface="Cambria Math"/>
                            </a:rPr>
                            <m:t>𝐴</m:t>
                          </m:r>
                          <m:r>
                            <a:rPr lang="es-ES" i="1">
                              <a:latin typeface="Cambria Math"/>
                            </a:rPr>
                            <m:t>Ñ</m:t>
                          </m:r>
                          <m:r>
                            <a:rPr lang="es-ES" i="1">
                              <a:latin typeface="Cambria Math"/>
                            </a:rPr>
                            <m:t>𝑂</m:t>
                          </m:r>
                          <m:r>
                            <a:rPr lang="es-ES" i="1">
                              <a:latin typeface="Cambria Math"/>
                            </a:rPr>
                            <m:t> </m:t>
                          </m:r>
                          <m:r>
                            <a:rPr lang="es-ES" i="1">
                              <a:latin typeface="Cambria Math"/>
                            </a:rPr>
                            <m:t>1</m:t>
                          </m:r>
                          <m:r>
                            <a:rPr lang="es-ES" i="1">
                              <a:latin typeface="Cambria Math"/>
                            </a:rPr>
                            <m:t>.</m:t>
                          </m:r>
                        </m:den>
                      </m:f>
                    </m:oMath>
                  </m:oMathPara>
                </a14:m>
                <a:endParaRPr lang="es-EC" dirty="0"/>
              </a:p>
              <a:p>
                <a:endParaRPr lang="es-ES" i="1" dirty="0" smtClean="0"/>
              </a:p>
              <a:p>
                <a:pPr/>
                <a14:m>
                  <m:oMathPara xmlns:m="http://schemas.openxmlformats.org/officeDocument/2006/math">
                    <m:oMathParaPr>
                      <m:jc m:val="centerGroup"/>
                    </m:oMathParaPr>
                    <m:oMath xmlns:m="http://schemas.openxmlformats.org/officeDocument/2006/math">
                      <m:r>
                        <a:rPr lang="es-ES" i="1">
                          <a:latin typeface="Cambria Math"/>
                        </a:rPr>
                        <m:t>𝑇𝐴𝑆𝐴</m:t>
                      </m:r>
                      <m:r>
                        <a:rPr lang="es-ES" i="1">
                          <a:latin typeface="Cambria Math"/>
                        </a:rPr>
                        <m:t> </m:t>
                      </m:r>
                      <m:r>
                        <a:rPr lang="es-ES" i="1">
                          <a:latin typeface="Cambria Math"/>
                        </a:rPr>
                        <m:t>𝐷𝐸</m:t>
                      </m:r>
                      <m:r>
                        <a:rPr lang="es-ES" i="1">
                          <a:latin typeface="Cambria Math"/>
                        </a:rPr>
                        <m:t> </m:t>
                      </m:r>
                      <m:r>
                        <a:rPr lang="es-ES" i="1">
                          <a:latin typeface="Cambria Math"/>
                        </a:rPr>
                        <m:t>𝐶𝑅𝐸𝐶𝐼𝑀𝐼𝐸𝑁𝑇𝑂</m:t>
                      </m:r>
                      <m:r>
                        <a:rPr lang="es-ES" i="1">
                          <a:latin typeface="Cambria Math"/>
                        </a:rPr>
                        <m:t>= </m:t>
                      </m:r>
                      <m:f>
                        <m:fPr>
                          <m:ctrlPr>
                            <a:rPr lang="es-EC" i="1">
                              <a:latin typeface="Cambria Math"/>
                            </a:rPr>
                          </m:ctrlPr>
                        </m:fPr>
                        <m:num>
                          <m:r>
                            <a:rPr lang="es-ES">
                              <a:latin typeface="Cambria Math"/>
                            </a:rPr>
                            <m:t>110365</m:t>
                          </m:r>
                          <m:r>
                            <a:rPr lang="es-ES">
                              <a:latin typeface="Cambria Math"/>
                            </a:rPr>
                            <m:t>.</m:t>
                          </m:r>
                          <m:r>
                            <a:rPr lang="es-ES">
                              <a:latin typeface="Cambria Math"/>
                            </a:rPr>
                            <m:t>26</m:t>
                          </m:r>
                          <m:r>
                            <a:rPr lang="es-ES" i="1">
                              <a:latin typeface="Cambria Math"/>
                            </a:rPr>
                            <m:t>−</m:t>
                          </m:r>
                          <m:r>
                            <a:rPr lang="es-ES">
                              <a:latin typeface="Cambria Math"/>
                            </a:rPr>
                            <m:t>98720</m:t>
                          </m:r>
                          <m:r>
                            <a:rPr lang="es-ES">
                              <a:latin typeface="Cambria Math"/>
                            </a:rPr>
                            <m:t>.</m:t>
                          </m:r>
                          <m:r>
                            <a:rPr lang="es-ES">
                              <a:latin typeface="Cambria Math"/>
                            </a:rPr>
                            <m:t>36</m:t>
                          </m:r>
                        </m:num>
                        <m:den>
                          <m:r>
                            <a:rPr lang="es-ES">
                              <a:latin typeface="Cambria Math"/>
                            </a:rPr>
                            <m:t>98720</m:t>
                          </m:r>
                          <m:r>
                            <a:rPr lang="es-ES">
                              <a:latin typeface="Cambria Math"/>
                            </a:rPr>
                            <m:t>.</m:t>
                          </m:r>
                          <m:r>
                            <a:rPr lang="es-ES">
                              <a:latin typeface="Cambria Math"/>
                            </a:rPr>
                            <m:t>36</m:t>
                          </m:r>
                        </m:den>
                      </m:f>
                      <m:r>
                        <a:rPr lang="es-ES" i="1">
                          <a:latin typeface="Cambria Math"/>
                        </a:rPr>
                        <m:t>𝑥</m:t>
                      </m:r>
                      <m:r>
                        <a:rPr lang="es-ES" i="1">
                          <a:latin typeface="Cambria Math"/>
                        </a:rPr>
                        <m:t>100</m:t>
                      </m:r>
                    </m:oMath>
                  </m:oMathPara>
                </a14:m>
                <a:endParaRPr lang="es-EC" dirty="0"/>
              </a:p>
              <a:p>
                <a:endParaRPr lang="es-ES" dirty="0" smtClean="0"/>
              </a:p>
              <a:p>
                <a:r>
                  <a:rPr lang="es-ES" dirty="0" smtClean="0"/>
                  <a:t>TASA </a:t>
                </a:r>
                <a:r>
                  <a:rPr lang="es-ES" dirty="0"/>
                  <a:t>DE CRECIMIENTO = 11.80</a:t>
                </a:r>
                <a:r>
                  <a:rPr lang="es-ES" dirty="0" smtClean="0"/>
                  <a:t>%</a:t>
                </a:r>
              </a:p>
              <a:p>
                <a:endParaRPr lang="es-EC" dirty="0"/>
              </a:p>
            </p:txBody>
          </p:sp>
        </mc:Choice>
        <mc:Fallback>
          <p:sp>
            <p:nvSpPr>
              <p:cNvPr id="3" name="2 Rectángulo"/>
              <p:cNvSpPr>
                <a:spLocks noRot="1" noChangeAspect="1" noMove="1" noResize="1" noEditPoints="1" noAdjustHandles="1" noChangeArrowheads="1" noChangeShapeType="1" noTextEdit="1"/>
              </p:cNvSpPr>
              <p:nvPr/>
            </p:nvSpPr>
            <p:spPr>
              <a:xfrm>
                <a:off x="611560" y="2564904"/>
                <a:ext cx="8352928" cy="2294859"/>
              </a:xfrm>
              <a:prstGeom prst="rect">
                <a:avLst/>
              </a:prstGeom>
              <a:blipFill rotWithShape="1">
                <a:blip r:embed="rId4"/>
                <a:stretch>
                  <a:fillRect l="-584"/>
                </a:stretch>
              </a:blipFill>
            </p:spPr>
            <p:txBody>
              <a:bodyPr/>
              <a:lstStyle/>
              <a:p>
                <a:r>
                  <a:rPr lang="es-EC">
                    <a:noFill/>
                  </a:rPr>
                  <a:t> </a:t>
                </a:r>
              </a:p>
            </p:txBody>
          </p:sp>
        </mc:Fallback>
      </mc:AlternateContent>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0" y="0"/>
            <a:ext cx="6623416"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Matriz Boston Consulting Group BCG</a:t>
            </a:r>
            <a:endParaRPr kumimoji="0" lang="es-MX" sz="3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9457" name="Picture 1"/>
          <p:cNvPicPr>
            <a:picLocks noChangeAspect="1" noChangeArrowheads="1"/>
          </p:cNvPicPr>
          <p:nvPr/>
        </p:nvPicPr>
        <p:blipFill>
          <a:blip r:embed="rId2"/>
          <a:srcRect l="30029" t="26250" r="28955" b="22500"/>
          <a:stretch>
            <a:fillRect/>
          </a:stretch>
        </p:blipFill>
        <p:spPr bwMode="auto">
          <a:xfrm>
            <a:off x="1129777" y="620688"/>
            <a:ext cx="6643702" cy="3075254"/>
          </a:xfrm>
          <a:prstGeom prst="rect">
            <a:avLst/>
          </a:prstGeom>
          <a:noFill/>
          <a:ln w="9525">
            <a:noFill/>
            <a:miter lim="800000"/>
            <a:headEnd/>
            <a:tailEnd/>
          </a:ln>
          <a:effectLst/>
        </p:spPr>
      </p:pic>
      <p:sp>
        <p:nvSpPr>
          <p:cNvPr id="2" name="1 Rectángulo"/>
          <p:cNvSpPr/>
          <p:nvPr/>
        </p:nvSpPr>
        <p:spPr>
          <a:xfrm>
            <a:off x="241769" y="3695942"/>
            <a:ext cx="8892480" cy="3139321"/>
          </a:xfrm>
          <a:prstGeom prst="rect">
            <a:avLst/>
          </a:prstGeom>
        </p:spPr>
        <p:txBody>
          <a:bodyPr wrap="square">
            <a:spAutoFit/>
          </a:bodyPr>
          <a:lstStyle/>
          <a:p>
            <a:pPr algn="just"/>
            <a:r>
              <a:rPr lang="es-ES" dirty="0"/>
              <a:t>Paco publicidad se encuentra en el cuadrante de incógnita, donde la empresa ocupa una posición en el mercado que abarca una parte relativamente pequeña, pero compiten en una industria de gran crecimiento; por lo tanto es necesario que la empresa se caracterice por su variedad y calidad en sus productos, para poder penetrar en le mercado que constantemente crece y es mas exigente,  al mismo tiempo generar un mayor gasto de publicidad con la finalidad de llegar a ser líder en el mercado. </a:t>
            </a:r>
            <a:endParaRPr lang="es-EC" dirty="0"/>
          </a:p>
          <a:p>
            <a:pPr algn="just"/>
            <a:r>
              <a:rPr lang="es-ES" dirty="0"/>
              <a:t>Las opciones estratégicas que se tienen en el cuadrante de incógnita son: Desarrollo del mercado, Penetración en el mercado, Desarrollo de producto, Integración Horizontal. </a:t>
            </a:r>
            <a:endParaRPr lang="es-EC" dirty="0"/>
          </a:p>
        </p:txBody>
      </p:sp>
    </p:spTree>
    <p:extLst>
      <p:ext uri="{BB962C8B-B14F-4D97-AF65-F5344CB8AC3E}">
        <p14:creationId xmlns:p14="http://schemas.microsoft.com/office/powerpoint/2010/main" val="240277135"/>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251520" y="2160348"/>
            <a:ext cx="8545261" cy="2862322"/>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6000" dirty="0" smtClean="0">
                <a:effectLst>
                  <a:outerShdw blurRad="38100" dist="38100" dir="2700000" algn="tl">
                    <a:srgbClr val="000000">
                      <a:alpha val="43137"/>
                    </a:srgbClr>
                  </a:outerShdw>
                </a:effectLst>
              </a:rPr>
              <a:t>CAPITULO V </a:t>
            </a:r>
          </a:p>
          <a:p>
            <a:pPr algn="ctr">
              <a:defRPr/>
            </a:pPr>
            <a:r>
              <a:rPr lang="es-ES" sz="6000" dirty="0" smtClean="0">
                <a:effectLst>
                  <a:outerShdw blurRad="38100" dist="38100" dir="2700000" algn="tl">
                    <a:srgbClr val="000000">
                      <a:alpha val="43137"/>
                    </a:srgbClr>
                  </a:outerShdw>
                </a:effectLst>
              </a:rPr>
              <a:t>PLAN OPERATIVO DE MARKETING MIX</a:t>
            </a:r>
            <a:endParaRPr lang="es-E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5" name="4 Rectángulo"/>
          <p:cNvSpPr/>
          <p:nvPr/>
        </p:nvSpPr>
        <p:spPr>
          <a:xfrm>
            <a:off x="2301152" y="332656"/>
            <a:ext cx="4240263" cy="584775"/>
          </a:xfrm>
          <a:prstGeom prst="rect">
            <a:avLst/>
          </a:prstGeom>
        </p:spPr>
        <p:txBody>
          <a:bodyPr wrap="none">
            <a:spAutoFit/>
          </a:bodyPr>
          <a:lstStyle/>
          <a:p>
            <a:pPr algn="ctr"/>
            <a:r>
              <a:rPr lang="es-MX" sz="3200" b="1" u="sng" dirty="0" smtClean="0">
                <a:solidFill>
                  <a:schemeClr val="bg1"/>
                </a:solidFill>
              </a:rPr>
              <a:t>POSIONAMIENTO</a:t>
            </a:r>
            <a:endParaRPr lang="es-MX" sz="3200" b="1" u="sng" dirty="0">
              <a:solidFill>
                <a:schemeClr val="bg1"/>
              </a:solidFill>
            </a:endParaRPr>
          </a:p>
        </p:txBody>
      </p:sp>
      <p:sp>
        <p:nvSpPr>
          <p:cNvPr id="3" name="2 Rectángulo"/>
          <p:cNvSpPr/>
          <p:nvPr/>
        </p:nvSpPr>
        <p:spPr>
          <a:xfrm>
            <a:off x="323528" y="3429000"/>
            <a:ext cx="8587747" cy="320857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50000"/>
              </a:lnSpc>
            </a:pPr>
            <a:r>
              <a:rPr lang="es-ES" sz="1500" b="1" i="1" dirty="0">
                <a:solidFill>
                  <a:schemeClr val="bg1"/>
                </a:solidFill>
              </a:rPr>
              <a:t>posicionamiento por atributo</a:t>
            </a:r>
            <a:r>
              <a:rPr lang="es-ES" sz="1500" dirty="0">
                <a:solidFill>
                  <a:schemeClr val="bg1"/>
                </a:solidFill>
              </a:rPr>
              <a:t> tomando en consideración el tiempo que se encuentra en el mercado, al igual que la experiencia con la que cuentan los directivos de la organización, mediante la difusión de los beneficios del producto en comparación a la competencia, para lo cual se planteara estrategias de posicionamiento como el rediseño de la imagen corporativa, logo y  slogan</a:t>
            </a:r>
            <a:r>
              <a:rPr lang="es-ES" sz="1500" dirty="0" smtClean="0">
                <a:solidFill>
                  <a:schemeClr val="bg1"/>
                </a:solidFill>
              </a:rPr>
              <a:t>.</a:t>
            </a:r>
            <a:r>
              <a:rPr lang="es-ES" sz="1500" dirty="0">
                <a:solidFill>
                  <a:schemeClr val="bg1"/>
                </a:solidFill>
              </a:rPr>
              <a:t> </a:t>
            </a:r>
            <a:endParaRPr lang="es-ES" sz="1500" dirty="0" smtClean="0">
              <a:solidFill>
                <a:schemeClr val="bg1"/>
              </a:solidFill>
            </a:endParaRPr>
          </a:p>
          <a:p>
            <a:pPr algn="just">
              <a:lnSpc>
                <a:spcPct val="150000"/>
              </a:lnSpc>
            </a:pPr>
            <a:r>
              <a:rPr lang="es-ES" sz="1500" dirty="0" smtClean="0">
                <a:solidFill>
                  <a:schemeClr val="bg1"/>
                </a:solidFill>
              </a:rPr>
              <a:t>De </a:t>
            </a:r>
            <a:r>
              <a:rPr lang="es-ES" sz="1500" dirty="0">
                <a:solidFill>
                  <a:schemeClr val="bg1"/>
                </a:solidFill>
              </a:rPr>
              <a:t>igual manera se aplicara el </a:t>
            </a:r>
            <a:r>
              <a:rPr lang="es-ES" sz="1500" b="1" i="1" dirty="0">
                <a:solidFill>
                  <a:schemeClr val="bg1"/>
                </a:solidFill>
              </a:rPr>
              <a:t>posicionamiento por beneficio</a:t>
            </a:r>
            <a:r>
              <a:rPr lang="es-ES" sz="1500" dirty="0">
                <a:solidFill>
                  <a:schemeClr val="bg1"/>
                </a:solidFill>
              </a:rPr>
              <a:t> para que Paco Publicidad pueda posicionarse en la mente de los clientes como empresa que ofrece productos y servicios innovadores que ofrecen calidad y garantía.  </a:t>
            </a:r>
          </a:p>
          <a:p>
            <a:pPr algn="just">
              <a:lnSpc>
                <a:spcPct val="150000"/>
              </a:lnSpc>
            </a:pPr>
            <a:endParaRPr lang="es-ES" sz="1500" dirty="0">
              <a:solidFill>
                <a:schemeClr val="bg1"/>
              </a:solidFill>
            </a:endParaRPr>
          </a:p>
        </p:txBody>
      </p:sp>
      <p:graphicFrame>
        <p:nvGraphicFramePr>
          <p:cNvPr id="6" name="5 Diagrama"/>
          <p:cNvGraphicFramePr/>
          <p:nvPr>
            <p:extLst>
              <p:ext uri="{D42A27DB-BD31-4B8C-83A1-F6EECF244321}">
                <p14:modId xmlns:p14="http://schemas.microsoft.com/office/powerpoint/2010/main" val="3335202705"/>
              </p:ext>
            </p:extLst>
          </p:nvPr>
        </p:nvGraphicFramePr>
        <p:xfrm>
          <a:off x="323528" y="1569566"/>
          <a:ext cx="8496944" cy="106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Producto  </a:t>
            </a:r>
            <a:endParaRPr lang="es-ES" dirty="0"/>
          </a:p>
        </p:txBody>
      </p:sp>
      <p:sp>
        <p:nvSpPr>
          <p:cNvPr id="13" name="12 Recortar y redondear rectángulo de esquina sencilla"/>
          <p:cNvSpPr/>
          <p:nvPr/>
        </p:nvSpPr>
        <p:spPr>
          <a:xfrm>
            <a:off x="148640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Precios</a:t>
            </a:r>
            <a:endParaRPr lang="es-ES" dirty="0"/>
          </a:p>
        </p:txBody>
      </p:sp>
      <p:sp>
        <p:nvSpPr>
          <p:cNvPr id="14" name="13 Recortar y redondear rectángulo de esquina sencilla">
            <a:hlinkClick r:id="rId3"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3" action="ppaction://hlinksldjump"/>
              </a:rPr>
              <a:t>Plaza</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3" action="ppaction://hlinksldjump"/>
              </a:rPr>
              <a:t>Promoción</a:t>
            </a:r>
            <a:endParaRPr lang="es-ES" dirty="0"/>
          </a:p>
        </p:txBody>
      </p:sp>
      <p:sp>
        <p:nvSpPr>
          <p:cNvPr id="16" name="15 Rectángulo"/>
          <p:cNvSpPr/>
          <p:nvPr/>
        </p:nvSpPr>
        <p:spPr>
          <a:xfrm>
            <a:off x="-44212" y="1916832"/>
            <a:ext cx="8676456"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smtClean="0"/>
          </a:p>
          <a:p>
            <a:pPr algn="ctr">
              <a:defRPr/>
            </a:pPr>
            <a:endParaRPr lang="es-ES" dirty="0"/>
          </a:p>
          <a:p>
            <a:pPr algn="ctr">
              <a:defRPr/>
            </a:pPr>
            <a:endParaRPr lang="es-ES" dirty="0"/>
          </a:p>
          <a:p>
            <a:pPr algn="ctr">
              <a:defRPr/>
            </a:pPr>
            <a:r>
              <a:rPr lang="es-ES" b="1" dirty="0"/>
              <a:t>	</a:t>
            </a:r>
            <a:endParaRPr lang="es-ES" dirty="0"/>
          </a:p>
          <a:p>
            <a:pPr algn="ctr">
              <a:defRPr/>
            </a:pPr>
            <a:endParaRPr lang="es-ES" dirty="0"/>
          </a:p>
          <a:p>
            <a:pPr algn="ctr">
              <a:defRPr/>
            </a:pPr>
            <a:endParaRPr lang="es-ES" dirty="0"/>
          </a:p>
          <a:p>
            <a:pPr algn="ctr">
              <a:defRPr/>
            </a:pPr>
            <a:endParaRPr lang="es-ES" dirty="0"/>
          </a:p>
          <a:p>
            <a:pPr algn="ctr">
              <a:defRPr/>
            </a:pPr>
            <a:endParaRPr lang="es-EC" dirty="0"/>
          </a:p>
        </p:txBody>
      </p:sp>
      <p:pic>
        <p:nvPicPr>
          <p:cNvPr id="17" name="16 Imagen"/>
          <p:cNvPicPr/>
          <p:nvPr/>
        </p:nvPicPr>
        <p:blipFill rotWithShape="1">
          <a:blip r:embed="rId4" cstate="print">
            <a:extLst>
              <a:ext uri="{28A0092B-C50C-407E-A947-70E740481C1C}">
                <a14:useLocalDpi xmlns:a14="http://schemas.microsoft.com/office/drawing/2010/main" val="0"/>
              </a:ext>
            </a:extLst>
          </a:blip>
          <a:srcRect l="29886" t="29235" r="28958" b="26503"/>
          <a:stretch/>
        </p:blipFill>
        <p:spPr bwMode="auto">
          <a:xfrm>
            <a:off x="4294015" y="2849601"/>
            <a:ext cx="1935597" cy="1731527"/>
          </a:xfrm>
          <a:prstGeom prst="rect">
            <a:avLst/>
          </a:prstGeom>
          <a:ln>
            <a:noFill/>
          </a:ln>
          <a:extLst>
            <a:ext uri="{53640926-AAD7-44D8-BBD7-CCE9431645EC}">
              <a14:shadowObscured xmlns:a14="http://schemas.microsoft.com/office/drawing/2010/main"/>
            </a:ext>
          </a:extLst>
        </p:spPr>
      </p:pic>
      <p:sp>
        <p:nvSpPr>
          <p:cNvPr id="18" name="17 Rectángulo"/>
          <p:cNvSpPr/>
          <p:nvPr/>
        </p:nvSpPr>
        <p:spPr>
          <a:xfrm>
            <a:off x="83056" y="1916832"/>
            <a:ext cx="3696856" cy="646331"/>
          </a:xfrm>
          <a:prstGeom prst="rect">
            <a:avLst/>
          </a:prstGeom>
        </p:spPr>
        <p:txBody>
          <a:bodyPr wrap="square">
            <a:spAutoFit/>
          </a:bodyPr>
          <a:lstStyle/>
          <a:p>
            <a:pPr algn="ctr"/>
            <a:r>
              <a:rPr lang="es-ES" dirty="0">
                <a:solidFill>
                  <a:schemeClr val="bg1"/>
                </a:solidFill>
              </a:rPr>
              <a:t>Ciclo de vida de los productos y servicios de Paco Publicidad</a:t>
            </a:r>
          </a:p>
        </p:txBody>
      </p:sp>
      <p:pic>
        <p:nvPicPr>
          <p:cNvPr id="2052" name="Imagen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4391" y="2571305"/>
            <a:ext cx="1355725"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24 Rectángulo"/>
          <p:cNvSpPr/>
          <p:nvPr/>
        </p:nvSpPr>
        <p:spPr>
          <a:xfrm>
            <a:off x="3923928" y="2069231"/>
            <a:ext cx="4835584" cy="338554"/>
          </a:xfrm>
          <a:prstGeom prst="rect">
            <a:avLst/>
          </a:prstGeom>
        </p:spPr>
        <p:txBody>
          <a:bodyPr wrap="square">
            <a:spAutoFit/>
          </a:bodyPr>
          <a:lstStyle/>
          <a:p>
            <a:pPr algn="ctr"/>
            <a:r>
              <a:rPr lang="es-ES" sz="1600" b="1" dirty="0" smtClean="0">
                <a:solidFill>
                  <a:schemeClr val="bg1"/>
                </a:solidFill>
              </a:rPr>
              <a:t>                            LOGO ACTUAL</a:t>
            </a:r>
            <a:endParaRPr lang="es-ES" sz="1600" b="1" dirty="0">
              <a:solidFill>
                <a:schemeClr val="bg1"/>
              </a:solidFill>
            </a:endParaRPr>
          </a:p>
        </p:txBody>
      </p:sp>
      <p:pic>
        <p:nvPicPr>
          <p:cNvPr id="26" name="25 Imagen"/>
          <p:cNvPicPr/>
          <p:nvPr/>
        </p:nvPicPr>
        <p:blipFill rotWithShape="1">
          <a:blip r:embed="rId6" cstate="print">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Lst>
          </a:blip>
          <a:srcRect l="31004" t="42490" r="31198" b="16601"/>
          <a:stretch/>
        </p:blipFill>
        <p:spPr bwMode="auto">
          <a:xfrm>
            <a:off x="6367481" y="3783388"/>
            <a:ext cx="1872208" cy="1147732"/>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3" action="ppaction://hlinksldjump"/>
              </a:rPr>
              <a:t>Personal</a:t>
            </a:r>
            <a:endParaRPr lang="es-ES" dirty="0"/>
          </a:p>
        </p:txBody>
      </p:sp>
      <p:sp>
        <p:nvSpPr>
          <p:cNvPr id="19" name="18 Rectángulo"/>
          <p:cNvSpPr/>
          <p:nvPr/>
        </p:nvSpPr>
        <p:spPr>
          <a:xfrm>
            <a:off x="4011944" y="3425501"/>
            <a:ext cx="4835584" cy="338554"/>
          </a:xfrm>
          <a:prstGeom prst="rect">
            <a:avLst/>
          </a:prstGeom>
        </p:spPr>
        <p:txBody>
          <a:bodyPr wrap="square">
            <a:spAutoFit/>
          </a:bodyPr>
          <a:lstStyle/>
          <a:p>
            <a:pPr algn="ctr"/>
            <a:r>
              <a:rPr lang="es-ES" sz="1600" b="1" dirty="0" smtClean="0">
                <a:solidFill>
                  <a:schemeClr val="bg1"/>
                </a:solidFill>
              </a:rPr>
              <a:t>                         LOGO PROPUESTO</a:t>
            </a:r>
            <a:endParaRPr lang="es-ES" sz="1600" b="1" dirty="0">
              <a:solidFill>
                <a:schemeClr val="bg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092460801"/>
              </p:ext>
            </p:extLst>
          </p:nvPr>
        </p:nvGraphicFramePr>
        <p:xfrm>
          <a:off x="35496" y="2808453"/>
          <a:ext cx="4258519" cy="2024476"/>
        </p:xfrm>
        <a:graphic>
          <a:graphicData uri="http://schemas.openxmlformats.org/drawingml/2006/table">
            <a:tbl>
              <a:tblPr firstRow="1" firstCol="1" bandRow="1">
                <a:tableStyleId>{F5AB1C69-6EDB-4FF4-983F-18BD219EF322}</a:tableStyleId>
              </a:tblPr>
              <a:tblGrid>
                <a:gridCol w="923520"/>
                <a:gridCol w="940656"/>
                <a:gridCol w="776740"/>
                <a:gridCol w="783853"/>
                <a:gridCol w="833750"/>
              </a:tblGrid>
              <a:tr h="229396">
                <a:tc>
                  <a:txBody>
                    <a:bodyPr/>
                    <a:lstStyle/>
                    <a:p>
                      <a:pPr marL="0" indent="0" algn="ctr">
                        <a:spcAft>
                          <a:spcPts val="0"/>
                        </a:spcAft>
                      </a:pPr>
                      <a:r>
                        <a:rPr lang="es-ES" sz="700" dirty="0">
                          <a:solidFill>
                            <a:schemeClr val="bg1"/>
                          </a:solidFill>
                          <a:effectLst/>
                        </a:rPr>
                        <a:t>FACTORES A CONSIDERAR</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INTRODUCCION</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CRECIMIENTO</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MADUREZ</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95250" indent="-95250" algn="ctr">
                        <a:spcAft>
                          <a:spcPts val="600"/>
                        </a:spcAft>
                      </a:pPr>
                      <a:r>
                        <a:rPr lang="es-ES" sz="700" dirty="0">
                          <a:solidFill>
                            <a:schemeClr val="bg1"/>
                          </a:solidFill>
                          <a:effectLst/>
                        </a:rPr>
                        <a:t>DECLINACION</a:t>
                      </a:r>
                      <a:endParaRPr lang="es-EC" sz="800" b="1" dirty="0">
                        <a:solidFill>
                          <a:schemeClr val="bg1"/>
                        </a:solidFill>
                        <a:effectLst/>
                        <a:latin typeface="Calibri"/>
                        <a:ea typeface="Calibri"/>
                        <a:cs typeface="Times New Roman"/>
                      </a:endParaRPr>
                    </a:p>
                  </a:txBody>
                  <a:tcPr marL="48986" marR="48986" marT="0" marB="0" anchor="ctr"/>
                </a:tc>
              </a:tr>
              <a:tr h="344095">
                <a:tc>
                  <a:txBody>
                    <a:bodyPr/>
                    <a:lstStyle/>
                    <a:p>
                      <a:pPr marL="0" indent="0" algn="ctr">
                        <a:spcAft>
                          <a:spcPts val="0"/>
                        </a:spcAft>
                      </a:pPr>
                      <a:r>
                        <a:rPr lang="es-ES" sz="700" dirty="0">
                          <a:solidFill>
                            <a:schemeClr val="bg1"/>
                          </a:solidFill>
                          <a:effectLst/>
                        </a:rPr>
                        <a:t>Mercado</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Pequeño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En rápido crecimiento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Estable: poco o nulo crecimiento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600"/>
                        </a:spcAft>
                      </a:pPr>
                      <a:r>
                        <a:rPr lang="es-ES" sz="700" dirty="0">
                          <a:solidFill>
                            <a:schemeClr val="bg1"/>
                          </a:solidFill>
                          <a:effectLst/>
                        </a:rPr>
                        <a:t>En contracción.</a:t>
                      </a:r>
                      <a:endParaRPr lang="es-EC" sz="800" b="0" dirty="0">
                        <a:solidFill>
                          <a:schemeClr val="bg1"/>
                        </a:solidFill>
                        <a:effectLst/>
                        <a:latin typeface="Calibri"/>
                        <a:ea typeface="Calibri"/>
                        <a:cs typeface="Times New Roman"/>
                      </a:endParaRPr>
                    </a:p>
                  </a:txBody>
                  <a:tcPr marL="48986" marR="48986" marT="0" marB="0" anchor="ctr"/>
                </a:tc>
              </a:tr>
              <a:tr h="229396">
                <a:tc>
                  <a:txBody>
                    <a:bodyPr/>
                    <a:lstStyle/>
                    <a:p>
                      <a:pPr marL="95250" indent="0" algn="ctr">
                        <a:spcAft>
                          <a:spcPts val="0"/>
                        </a:spcAft>
                      </a:pPr>
                      <a:r>
                        <a:rPr lang="es-ES" sz="700" dirty="0">
                          <a:solidFill>
                            <a:schemeClr val="bg1"/>
                          </a:solidFill>
                          <a:effectLst/>
                        </a:rPr>
                        <a:t>Ingresos</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Bajos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En rápido crecimiento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Estabilizado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600"/>
                        </a:spcAft>
                      </a:pPr>
                      <a:r>
                        <a:rPr lang="es-ES" sz="700" dirty="0">
                          <a:solidFill>
                            <a:schemeClr val="bg1"/>
                          </a:solidFill>
                          <a:effectLst/>
                        </a:rPr>
                        <a:t>Descendiendo</a:t>
                      </a:r>
                      <a:endParaRPr lang="es-EC" sz="800" b="0" dirty="0">
                        <a:solidFill>
                          <a:schemeClr val="bg1"/>
                        </a:solidFill>
                        <a:effectLst/>
                        <a:latin typeface="Calibri"/>
                        <a:ea typeface="Calibri"/>
                        <a:cs typeface="Times New Roman"/>
                      </a:endParaRPr>
                    </a:p>
                  </a:txBody>
                  <a:tcPr marL="48986" marR="48986" marT="0" marB="0" anchor="ctr"/>
                </a:tc>
              </a:tr>
              <a:tr h="458793">
                <a:tc>
                  <a:txBody>
                    <a:bodyPr/>
                    <a:lstStyle/>
                    <a:p>
                      <a:pPr marL="95250" indent="0" algn="ctr">
                        <a:spcAft>
                          <a:spcPts val="0"/>
                        </a:spcAft>
                      </a:pPr>
                      <a:r>
                        <a:rPr lang="es-ES" sz="700" dirty="0">
                          <a:solidFill>
                            <a:schemeClr val="bg1"/>
                          </a:solidFill>
                          <a:effectLst/>
                        </a:rPr>
                        <a:t>Precios</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Altos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Tendencia a la baja</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Bajos, debido a la naturaleza de la organización</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600"/>
                        </a:spcAft>
                      </a:pPr>
                      <a:r>
                        <a:rPr lang="es-ES" sz="700" dirty="0">
                          <a:solidFill>
                            <a:schemeClr val="bg1"/>
                          </a:solidFill>
                          <a:effectLst/>
                        </a:rPr>
                        <a:t>Muy bajos</a:t>
                      </a:r>
                      <a:endParaRPr lang="es-EC" sz="800" b="0" dirty="0">
                        <a:solidFill>
                          <a:schemeClr val="bg1"/>
                        </a:solidFill>
                        <a:effectLst/>
                        <a:latin typeface="Calibri"/>
                        <a:ea typeface="Calibri"/>
                        <a:cs typeface="Times New Roman"/>
                      </a:endParaRPr>
                    </a:p>
                  </a:txBody>
                  <a:tcPr marL="48986" marR="48986" marT="0" marB="0" anchor="ctr"/>
                </a:tc>
              </a:tr>
              <a:tr h="114698">
                <a:tc>
                  <a:txBody>
                    <a:bodyPr/>
                    <a:lstStyle/>
                    <a:p>
                      <a:pPr marL="0" indent="0" algn="ctr">
                        <a:spcAft>
                          <a:spcPts val="0"/>
                        </a:spcAft>
                      </a:pPr>
                      <a:r>
                        <a:rPr lang="es-ES" sz="700" dirty="0">
                          <a:solidFill>
                            <a:schemeClr val="bg1"/>
                          </a:solidFill>
                          <a:effectLst/>
                        </a:rPr>
                        <a:t>Beneficios</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Negativos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Crecientes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Altos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600"/>
                        </a:spcAft>
                      </a:pPr>
                      <a:r>
                        <a:rPr lang="es-ES" sz="700" dirty="0">
                          <a:solidFill>
                            <a:schemeClr val="bg1"/>
                          </a:solidFill>
                          <a:effectLst/>
                        </a:rPr>
                        <a:t>Bajos</a:t>
                      </a:r>
                      <a:endParaRPr lang="es-EC" sz="800" b="0" dirty="0">
                        <a:solidFill>
                          <a:schemeClr val="bg1"/>
                        </a:solidFill>
                        <a:effectLst/>
                        <a:latin typeface="Calibri"/>
                        <a:ea typeface="Calibri"/>
                        <a:cs typeface="Times New Roman"/>
                      </a:endParaRPr>
                    </a:p>
                  </a:txBody>
                  <a:tcPr marL="48986" marR="48986" marT="0" marB="0" anchor="ctr"/>
                </a:tc>
              </a:tr>
              <a:tr h="344095">
                <a:tc>
                  <a:txBody>
                    <a:bodyPr/>
                    <a:lstStyle/>
                    <a:p>
                      <a:pPr marL="95250" indent="0" algn="ctr">
                        <a:spcAft>
                          <a:spcPts val="0"/>
                        </a:spcAft>
                      </a:pPr>
                      <a:r>
                        <a:rPr lang="es-ES" sz="700" dirty="0">
                          <a:solidFill>
                            <a:schemeClr val="bg1"/>
                          </a:solidFill>
                          <a:effectLst/>
                        </a:rPr>
                        <a:t>Categoría de consumidores</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Innovadores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Primeros adoptantes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Mayorías primera y tardía</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600"/>
                        </a:spcAft>
                      </a:pPr>
                      <a:r>
                        <a:rPr lang="es-ES" sz="700" dirty="0">
                          <a:solidFill>
                            <a:schemeClr val="bg1"/>
                          </a:solidFill>
                          <a:effectLst/>
                        </a:rPr>
                        <a:t>Tradicionalistas</a:t>
                      </a:r>
                      <a:endParaRPr lang="es-EC" sz="800" b="0" dirty="0">
                        <a:solidFill>
                          <a:schemeClr val="bg1"/>
                        </a:solidFill>
                        <a:effectLst/>
                        <a:latin typeface="Calibri"/>
                        <a:ea typeface="Calibri"/>
                        <a:cs typeface="Times New Roman"/>
                      </a:endParaRPr>
                    </a:p>
                  </a:txBody>
                  <a:tcPr marL="48986" marR="48986" marT="0" marB="0" anchor="ctr"/>
                </a:tc>
              </a:tr>
              <a:tr h="229396">
                <a:tc>
                  <a:txBody>
                    <a:bodyPr/>
                    <a:lstStyle/>
                    <a:p>
                      <a:pPr marL="95250" indent="0" algn="ctr">
                        <a:spcAft>
                          <a:spcPts val="0"/>
                        </a:spcAft>
                      </a:pPr>
                      <a:r>
                        <a:rPr lang="es-ES" sz="700" dirty="0">
                          <a:solidFill>
                            <a:schemeClr val="bg1"/>
                          </a:solidFill>
                          <a:effectLst/>
                        </a:rPr>
                        <a:t>Competencia</a:t>
                      </a:r>
                      <a:endParaRPr lang="es-EC" sz="800" b="1" dirty="0">
                        <a:solidFill>
                          <a:schemeClr val="bg1"/>
                        </a:solidFill>
                        <a:effectLst/>
                        <a:latin typeface="Calibri"/>
                        <a:ea typeface="Calibri"/>
                        <a:cs typeface="Times New Roman"/>
                      </a:endParaRPr>
                    </a:p>
                  </a:txBody>
                  <a:tcPr marL="48986" marR="48986" marT="0" marB="0" anchor="ctr"/>
                </a:tc>
                <a:tc>
                  <a:txBody>
                    <a:bodyPr/>
                    <a:lstStyle/>
                    <a:p>
                      <a:pPr marL="95250" indent="0" algn="ctr">
                        <a:spcAft>
                          <a:spcPts val="0"/>
                        </a:spcAft>
                      </a:pPr>
                      <a:r>
                        <a:rPr lang="es-ES" sz="700" dirty="0">
                          <a:solidFill>
                            <a:schemeClr val="bg1"/>
                          </a:solidFill>
                          <a:effectLst/>
                        </a:rPr>
                        <a:t>Poca</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Crecientes</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0"/>
                        </a:spcAft>
                      </a:pPr>
                      <a:r>
                        <a:rPr lang="es-ES" sz="700" dirty="0">
                          <a:solidFill>
                            <a:schemeClr val="bg1"/>
                          </a:solidFill>
                          <a:effectLst/>
                        </a:rPr>
                        <a:t>Estabilizada en un alto número</a:t>
                      </a:r>
                      <a:endParaRPr lang="es-EC" sz="800" b="0" dirty="0">
                        <a:solidFill>
                          <a:schemeClr val="bg1"/>
                        </a:solidFill>
                        <a:effectLst/>
                        <a:latin typeface="Calibri"/>
                        <a:ea typeface="Calibri"/>
                        <a:cs typeface="Times New Roman"/>
                      </a:endParaRPr>
                    </a:p>
                  </a:txBody>
                  <a:tcPr marL="48986" marR="48986" marT="0" marB="0" anchor="ctr"/>
                </a:tc>
                <a:tc>
                  <a:txBody>
                    <a:bodyPr/>
                    <a:lstStyle/>
                    <a:p>
                      <a:pPr marL="0" indent="0" algn="ctr">
                        <a:spcAft>
                          <a:spcPts val="600"/>
                        </a:spcAft>
                      </a:pPr>
                      <a:r>
                        <a:rPr lang="es-ES" sz="700" dirty="0">
                          <a:solidFill>
                            <a:schemeClr val="bg1"/>
                          </a:solidFill>
                          <a:effectLst/>
                        </a:rPr>
                        <a:t>Decrecientes.</a:t>
                      </a:r>
                      <a:endParaRPr lang="es-EC" sz="800" b="0" dirty="0">
                        <a:solidFill>
                          <a:schemeClr val="bg1"/>
                        </a:solidFill>
                        <a:effectLst/>
                        <a:latin typeface="Calibri"/>
                        <a:ea typeface="Calibri"/>
                        <a:cs typeface="Times New Roman"/>
                      </a:endParaRPr>
                    </a:p>
                  </a:txBody>
                  <a:tcPr marL="48986" marR="48986"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508437174"/>
              </p:ext>
            </p:extLst>
          </p:nvPr>
        </p:nvGraphicFramePr>
        <p:xfrm>
          <a:off x="1475557" y="4989989"/>
          <a:ext cx="6164020" cy="1585774"/>
        </p:xfrm>
        <a:graphic>
          <a:graphicData uri="http://schemas.openxmlformats.org/drawingml/2006/table">
            <a:tbl>
              <a:tblPr firstRow="1" firstCol="1" bandRow="1">
                <a:tableStyleId>{00A15C55-8517-42AA-B614-E9B94910E393}</a:tableStyleId>
              </a:tblPr>
              <a:tblGrid>
                <a:gridCol w="1759484"/>
                <a:gridCol w="2312576"/>
                <a:gridCol w="2091960"/>
              </a:tblGrid>
              <a:tr h="250984">
                <a:tc>
                  <a:txBody>
                    <a:bodyPr/>
                    <a:lstStyle/>
                    <a:p>
                      <a:pPr algn="ctr">
                        <a:spcAft>
                          <a:spcPts val="0"/>
                        </a:spcAft>
                      </a:pPr>
                      <a:r>
                        <a:rPr lang="es-ES" sz="1100">
                          <a:solidFill>
                            <a:schemeClr val="bg1"/>
                          </a:solidFill>
                          <a:effectLst/>
                        </a:rPr>
                        <a:t>ESTRATEGIA</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ACTIVIDAD</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PRESUPUESTO</a:t>
                      </a:r>
                      <a:endParaRPr lang="es-EC" sz="1050">
                        <a:solidFill>
                          <a:schemeClr val="bg1"/>
                        </a:solidFill>
                        <a:effectLst/>
                        <a:latin typeface="Calibri"/>
                        <a:ea typeface="Calibri"/>
                        <a:cs typeface="Times New Roman"/>
                      </a:endParaRPr>
                    </a:p>
                  </a:txBody>
                  <a:tcPr marL="68580" marR="68580" marT="0" marB="0"/>
                </a:tc>
              </a:tr>
              <a:tr h="328950">
                <a:tc>
                  <a:txBody>
                    <a:bodyPr/>
                    <a:lstStyle/>
                    <a:p>
                      <a:pPr algn="ctr">
                        <a:spcAft>
                          <a:spcPts val="0"/>
                        </a:spcAft>
                      </a:pPr>
                      <a:r>
                        <a:rPr lang="es-ES" sz="1100">
                          <a:solidFill>
                            <a:schemeClr val="bg1"/>
                          </a:solidFill>
                          <a:effectLst/>
                        </a:rPr>
                        <a:t>Desarrollo de calidad</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dirty="0">
                          <a:solidFill>
                            <a:schemeClr val="bg1"/>
                          </a:solidFill>
                          <a:effectLst/>
                          <a:hlinkClick r:id="rId8" action="ppaction://hlinkpres?slideindex=1&amp;slidetitle="/>
                        </a:rPr>
                        <a:t>Creación</a:t>
                      </a:r>
                      <a:r>
                        <a:rPr lang="es-ES" sz="1100" dirty="0">
                          <a:solidFill>
                            <a:schemeClr val="bg1"/>
                          </a:solidFill>
                          <a:effectLst/>
                        </a:rPr>
                        <a:t> de Catalogo</a:t>
                      </a:r>
                      <a:endParaRPr lang="es-EC" sz="1050" dirty="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$120.00</a:t>
                      </a:r>
                      <a:endParaRPr lang="es-EC" sz="1050">
                        <a:solidFill>
                          <a:schemeClr val="bg1"/>
                        </a:solidFill>
                        <a:effectLst/>
                        <a:latin typeface="Calibri"/>
                        <a:ea typeface="Calibri"/>
                        <a:cs typeface="Times New Roman"/>
                      </a:endParaRPr>
                    </a:p>
                  </a:txBody>
                  <a:tcPr marL="68580" marR="68580" marT="0" marB="0"/>
                </a:tc>
              </a:tr>
              <a:tr h="495942">
                <a:tc>
                  <a:txBody>
                    <a:bodyPr/>
                    <a:lstStyle/>
                    <a:p>
                      <a:pPr algn="ctr">
                        <a:spcAft>
                          <a:spcPts val="0"/>
                        </a:spcAft>
                      </a:pPr>
                      <a:r>
                        <a:rPr lang="es-ES" sz="1100">
                          <a:solidFill>
                            <a:schemeClr val="bg1"/>
                          </a:solidFill>
                          <a:effectLst/>
                        </a:rPr>
                        <a:t>Mejorar la imagen corporativa de la empresa</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Mejorar logo, Crear slogan</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 </a:t>
                      </a:r>
                      <a:endParaRPr lang="es-EC" sz="1050">
                        <a:solidFill>
                          <a:schemeClr val="bg1"/>
                        </a:solidFill>
                        <a:effectLst/>
                        <a:latin typeface="Calibri"/>
                        <a:ea typeface="Calibri"/>
                        <a:cs typeface="Times New Roman"/>
                      </a:endParaRPr>
                    </a:p>
                  </a:txBody>
                  <a:tcPr marL="68580" marR="68580" marT="0" marB="0"/>
                </a:tc>
              </a:tr>
              <a:tr h="328950">
                <a:tc>
                  <a:txBody>
                    <a:bodyPr/>
                    <a:lstStyle/>
                    <a:p>
                      <a:pPr algn="ctr">
                        <a:spcAft>
                          <a:spcPts val="0"/>
                        </a:spcAft>
                      </a:pPr>
                      <a:r>
                        <a:rPr lang="es-ES" sz="1100">
                          <a:solidFill>
                            <a:schemeClr val="bg1"/>
                          </a:solidFill>
                          <a:effectLst/>
                        </a:rPr>
                        <a:t> </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Implementación de Data Fast</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$355.00</a:t>
                      </a:r>
                      <a:endParaRPr lang="es-EC" sz="1050">
                        <a:solidFill>
                          <a:schemeClr val="bg1"/>
                        </a:solidFill>
                        <a:effectLst/>
                        <a:latin typeface="Calibri"/>
                        <a:ea typeface="Calibri"/>
                        <a:cs typeface="Times New Roman"/>
                      </a:endParaRPr>
                    </a:p>
                  </a:txBody>
                  <a:tcPr marL="68580" marR="68580" marT="0" marB="0"/>
                </a:tc>
              </a:tr>
              <a:tr h="164475">
                <a:tc>
                  <a:txBody>
                    <a:bodyPr/>
                    <a:lstStyle/>
                    <a:p>
                      <a:pPr algn="ctr">
                        <a:spcAft>
                          <a:spcPts val="0"/>
                        </a:spcAft>
                      </a:pPr>
                      <a:r>
                        <a:rPr lang="es-ES" sz="1100">
                          <a:solidFill>
                            <a:schemeClr val="bg1"/>
                          </a:solidFill>
                          <a:effectLst/>
                        </a:rPr>
                        <a:t>TOTAL</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a:solidFill>
                            <a:schemeClr val="bg1"/>
                          </a:solidFill>
                          <a:effectLst/>
                        </a:rPr>
                        <a:t> </a:t>
                      </a:r>
                      <a:endParaRPr lang="es-EC" sz="1050">
                        <a:solidFill>
                          <a:schemeClr val="bg1"/>
                        </a:solidFill>
                        <a:effectLst/>
                        <a:latin typeface="Calibri"/>
                        <a:ea typeface="Calibri"/>
                        <a:cs typeface="Times New Roman"/>
                      </a:endParaRPr>
                    </a:p>
                  </a:txBody>
                  <a:tcPr marL="68580" marR="68580" marT="0" marB="0"/>
                </a:tc>
                <a:tc>
                  <a:txBody>
                    <a:bodyPr/>
                    <a:lstStyle/>
                    <a:p>
                      <a:pPr algn="ctr">
                        <a:spcAft>
                          <a:spcPts val="0"/>
                        </a:spcAft>
                      </a:pPr>
                      <a:r>
                        <a:rPr lang="es-ES" sz="1100" dirty="0">
                          <a:solidFill>
                            <a:schemeClr val="bg1"/>
                          </a:solidFill>
                          <a:effectLst/>
                        </a:rPr>
                        <a:t>$475.00</a:t>
                      </a:r>
                      <a:endParaRPr lang="es-EC" sz="105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55741120"/>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Producto</a:t>
            </a:r>
            <a:r>
              <a:rPr lang="es-ES" dirty="0" smtClean="0"/>
              <a:t>  </a:t>
            </a:r>
            <a:endParaRPr lang="es-ES" dirty="0"/>
          </a:p>
        </p:txBody>
      </p:sp>
      <p:sp>
        <p:nvSpPr>
          <p:cNvPr id="13" name="12 Recortar y redondear rectángulo de esquina sencilla"/>
          <p:cNvSpPr/>
          <p:nvPr/>
        </p:nvSpPr>
        <p:spPr>
          <a:xfrm>
            <a:off x="148640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Precio</a:t>
            </a:r>
            <a:endParaRPr lang="es-ES" dirty="0"/>
          </a:p>
        </p:txBody>
      </p:sp>
      <p:sp>
        <p:nvSpPr>
          <p:cNvPr id="14" name="13 Recortar y redondear rectángulo de esquina sencilla">
            <a:hlinkClick r:id="rId2"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Plaza</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Promoción</a:t>
            </a:r>
            <a:endParaRPr lang="es-ES" dirty="0"/>
          </a:p>
        </p:txBody>
      </p:sp>
      <p:sp>
        <p:nvSpPr>
          <p:cNvPr id="16" name="15 Rectángulo"/>
          <p:cNvSpPr/>
          <p:nvPr/>
        </p:nvSpPr>
        <p:spPr>
          <a:xfrm>
            <a:off x="83056" y="1916832"/>
            <a:ext cx="8676456"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000" dirty="0" smtClean="0"/>
          </a:p>
          <a:p>
            <a:pPr algn="ctr">
              <a:defRPr/>
            </a:pPr>
            <a:endParaRPr lang="es-ES" sz="2000" dirty="0"/>
          </a:p>
          <a:p>
            <a:pPr algn="ctr">
              <a:defRPr/>
            </a:pPr>
            <a:endParaRPr lang="es-ES" sz="2000" dirty="0"/>
          </a:p>
          <a:p>
            <a:pPr algn="ctr">
              <a:defRPr/>
            </a:pPr>
            <a:r>
              <a:rPr lang="es-ES" sz="2000" b="1" dirty="0"/>
              <a:t>	</a:t>
            </a:r>
            <a:endParaRPr lang="es-ES" sz="2000" dirty="0"/>
          </a:p>
          <a:p>
            <a:pPr algn="ctr">
              <a:defRPr/>
            </a:pPr>
            <a:endParaRPr lang="es-ES" sz="2000" dirty="0"/>
          </a:p>
          <a:p>
            <a:pPr algn="ctr">
              <a:defRPr/>
            </a:pPr>
            <a:endParaRPr lang="es-ES" sz="2000" dirty="0"/>
          </a:p>
          <a:p>
            <a:pPr algn="ctr">
              <a:defRPr/>
            </a:pPr>
            <a:endParaRPr lang="es-ES" sz="2000" dirty="0"/>
          </a:p>
          <a:p>
            <a:pPr algn="ctr">
              <a:defRPr/>
            </a:pPr>
            <a:endParaRPr lang="es-EC" sz="2000" dirty="0"/>
          </a:p>
        </p:txBody>
      </p:sp>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Personal</a:t>
            </a:r>
            <a:endParaRPr lang="es-ES" dirty="0"/>
          </a:p>
        </p:txBody>
      </p:sp>
      <p:sp>
        <p:nvSpPr>
          <p:cNvPr id="3" name="2 Rectángulo"/>
          <p:cNvSpPr/>
          <p:nvPr/>
        </p:nvSpPr>
        <p:spPr>
          <a:xfrm>
            <a:off x="3654150" y="1995556"/>
            <a:ext cx="4864889" cy="2031325"/>
          </a:xfrm>
          <a:prstGeom prst="rect">
            <a:avLst/>
          </a:prstGeom>
        </p:spPr>
        <p:txBody>
          <a:bodyPr wrap="square">
            <a:spAutoFit/>
          </a:bodyPr>
          <a:lstStyle/>
          <a:p>
            <a:pPr lvl="0"/>
            <a:r>
              <a:rPr lang="es-ES" sz="1400" b="1" dirty="0" smtClean="0">
                <a:solidFill>
                  <a:schemeClr val="bg1"/>
                </a:solidFill>
              </a:rPr>
              <a:t>POLITICAS DE PRECIOS.</a:t>
            </a:r>
          </a:p>
          <a:p>
            <a:pPr lvl="0"/>
            <a:r>
              <a:rPr lang="es-ES" sz="1400" dirty="0" smtClean="0">
                <a:solidFill>
                  <a:schemeClr val="bg1"/>
                </a:solidFill>
              </a:rPr>
              <a:t>Crédito </a:t>
            </a:r>
            <a:r>
              <a:rPr lang="es-ES" sz="1400" dirty="0">
                <a:solidFill>
                  <a:schemeClr val="bg1"/>
                </a:solidFill>
              </a:rPr>
              <a:t>Directo por medio de cheques o tarjetas de crédito a 3 meses sin interés. </a:t>
            </a:r>
          </a:p>
          <a:p>
            <a:pPr lvl="0"/>
            <a:r>
              <a:rPr lang="es-ES" sz="1400" dirty="0">
                <a:solidFill>
                  <a:schemeClr val="bg1"/>
                </a:solidFill>
              </a:rPr>
              <a:t>10% de descuento cuando la compra es al contado.</a:t>
            </a:r>
          </a:p>
          <a:p>
            <a:pPr lvl="0"/>
            <a:r>
              <a:rPr lang="es-ES" sz="1400" dirty="0">
                <a:solidFill>
                  <a:schemeClr val="bg1"/>
                </a:solidFill>
              </a:rPr>
              <a:t>5% de descuento cuando la compra es a crédito.</a:t>
            </a:r>
          </a:p>
          <a:p>
            <a:pPr lvl="0"/>
            <a:r>
              <a:rPr lang="es-ES" sz="1400" dirty="0">
                <a:solidFill>
                  <a:schemeClr val="bg1"/>
                </a:solidFill>
              </a:rPr>
              <a:t>7% de descuento cuando las compras son superiores a $500.00 </a:t>
            </a:r>
          </a:p>
          <a:p>
            <a:pPr lvl="0"/>
            <a:r>
              <a:rPr lang="es-ES" sz="1400" dirty="0">
                <a:solidFill>
                  <a:schemeClr val="bg1"/>
                </a:solidFill>
              </a:rPr>
              <a:t>10% de descuento a los uniformes de los estudiantes de la Universidad Nacional de Loja. </a:t>
            </a:r>
          </a:p>
        </p:txBody>
      </p:sp>
      <p:sp>
        <p:nvSpPr>
          <p:cNvPr id="6" name="5 Rectángulo"/>
          <p:cNvSpPr/>
          <p:nvPr/>
        </p:nvSpPr>
        <p:spPr>
          <a:xfrm>
            <a:off x="94128" y="1995556"/>
            <a:ext cx="3181728" cy="2031325"/>
          </a:xfrm>
          <a:prstGeom prst="rect">
            <a:avLst/>
          </a:prstGeom>
        </p:spPr>
        <p:txBody>
          <a:bodyPr wrap="square">
            <a:spAutoFit/>
          </a:bodyPr>
          <a:lstStyle/>
          <a:p>
            <a:pPr algn="just"/>
            <a:r>
              <a:rPr lang="es-ES" sz="1400" b="1" dirty="0">
                <a:solidFill>
                  <a:schemeClr val="bg1"/>
                </a:solidFill>
              </a:rPr>
              <a:t>Fijación de precios basados en el mercado, </a:t>
            </a:r>
            <a:r>
              <a:rPr lang="es-ES" sz="1400" dirty="0">
                <a:solidFill>
                  <a:schemeClr val="bg1"/>
                </a:solidFill>
              </a:rPr>
              <a:t>con ello se podrá obtener utilidad acorde al producto o servicio que se ofrezca en la empresa, de este modo se venderán con precios diferenciales según las características de los consumidores</a:t>
            </a:r>
            <a:endParaRPr lang="es-EC" sz="1400"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899652119"/>
              </p:ext>
            </p:extLst>
          </p:nvPr>
        </p:nvGraphicFramePr>
        <p:xfrm>
          <a:off x="2141408" y="4280911"/>
          <a:ext cx="4452620" cy="2168843"/>
        </p:xfrm>
        <a:graphic>
          <a:graphicData uri="http://schemas.openxmlformats.org/drawingml/2006/table">
            <a:tbl>
              <a:tblPr firstRow="1" firstCol="1" bandRow="1">
                <a:tableStyleId>{5C22544A-7EE6-4342-B048-85BDC9FD1C3A}</a:tableStyleId>
              </a:tblPr>
              <a:tblGrid>
                <a:gridCol w="1889760"/>
                <a:gridCol w="2562860"/>
              </a:tblGrid>
              <a:tr h="370205">
                <a:tc>
                  <a:txBody>
                    <a:bodyPr/>
                    <a:lstStyle/>
                    <a:p>
                      <a:pPr algn="ctr">
                        <a:spcBef>
                          <a:spcPts val="1200"/>
                        </a:spcBef>
                        <a:spcAft>
                          <a:spcPts val="600"/>
                        </a:spcAft>
                      </a:pPr>
                      <a:r>
                        <a:rPr lang="es-ES" sz="1200">
                          <a:effectLst/>
                        </a:rPr>
                        <a:t>ESTRATEGIA</a:t>
                      </a:r>
                      <a:endParaRPr lang="es-EC" sz="1100">
                        <a:effectLst/>
                        <a:latin typeface="Calibri"/>
                        <a:ea typeface="Calibri"/>
                        <a:cs typeface="Times New Roman"/>
                      </a:endParaRPr>
                    </a:p>
                  </a:txBody>
                  <a:tcPr marL="68580" marR="68580" marT="0" marB="0"/>
                </a:tc>
                <a:tc>
                  <a:txBody>
                    <a:bodyPr/>
                    <a:lstStyle/>
                    <a:p>
                      <a:pPr algn="ctr">
                        <a:spcBef>
                          <a:spcPts val="1200"/>
                        </a:spcBef>
                        <a:spcAft>
                          <a:spcPts val="600"/>
                        </a:spcAft>
                      </a:pPr>
                      <a:r>
                        <a:rPr lang="es-ES" sz="1200">
                          <a:effectLst/>
                        </a:rPr>
                        <a:t>ACTIVIDAD</a:t>
                      </a:r>
                      <a:endParaRPr lang="es-EC" sz="1100">
                        <a:effectLst/>
                        <a:latin typeface="Calibri"/>
                        <a:ea typeface="Calibri"/>
                        <a:cs typeface="Times New Roman"/>
                      </a:endParaRPr>
                    </a:p>
                  </a:txBody>
                  <a:tcPr marL="68580" marR="68580" marT="0" marB="0"/>
                </a:tc>
              </a:tr>
              <a:tr h="0">
                <a:tc>
                  <a:txBody>
                    <a:bodyPr/>
                    <a:lstStyle/>
                    <a:p>
                      <a:pPr algn="ctr">
                        <a:lnSpc>
                          <a:spcPct val="150000"/>
                        </a:lnSpc>
                        <a:spcBef>
                          <a:spcPts val="1200"/>
                        </a:spcBef>
                        <a:spcAft>
                          <a:spcPts val="600"/>
                        </a:spcAft>
                      </a:pPr>
                      <a:r>
                        <a:rPr lang="es-ES" sz="1200">
                          <a:effectLst/>
                        </a:rPr>
                        <a:t>Estrategias diferenciales.  </a:t>
                      </a:r>
                      <a:endParaRPr lang="es-EC" sz="1100">
                        <a:effectLst/>
                        <a:latin typeface="Calibri"/>
                        <a:ea typeface="Calibri"/>
                        <a:cs typeface="Times New Roman"/>
                      </a:endParaRPr>
                    </a:p>
                  </a:txBody>
                  <a:tcPr marL="68580" marR="68580" marT="0" marB="0"/>
                </a:tc>
                <a:tc>
                  <a:txBody>
                    <a:bodyPr/>
                    <a:lstStyle/>
                    <a:p>
                      <a:pPr marL="342900" lvl="0" indent="-342900">
                        <a:lnSpc>
                          <a:spcPct val="150000"/>
                        </a:lnSpc>
                        <a:spcBef>
                          <a:spcPts val="1200"/>
                        </a:spcBef>
                        <a:spcAft>
                          <a:spcPts val="600"/>
                        </a:spcAft>
                        <a:buFont typeface="Symbol"/>
                        <a:buChar char=""/>
                      </a:pPr>
                      <a:r>
                        <a:rPr lang="es-ES" sz="1200" dirty="0">
                          <a:effectLst/>
                        </a:rPr>
                        <a:t>Establecer rangos de precios.</a:t>
                      </a:r>
                      <a:endParaRPr lang="es-EC" sz="1100" dirty="0">
                        <a:effectLst/>
                      </a:endParaRPr>
                    </a:p>
                    <a:p>
                      <a:pPr marL="342900" lvl="0" indent="-342900">
                        <a:lnSpc>
                          <a:spcPct val="150000"/>
                        </a:lnSpc>
                        <a:spcBef>
                          <a:spcPts val="1200"/>
                        </a:spcBef>
                        <a:spcAft>
                          <a:spcPts val="600"/>
                        </a:spcAft>
                        <a:buFont typeface="Symbol"/>
                        <a:buChar char=""/>
                      </a:pPr>
                      <a:r>
                        <a:rPr lang="es-ES" sz="1200" dirty="0">
                          <a:effectLst/>
                        </a:rPr>
                        <a:t>Descuentos por cantidad de compras. </a:t>
                      </a:r>
                      <a:endParaRPr lang="es-EC" sz="1100" dirty="0">
                        <a:effectLst/>
                      </a:endParaRPr>
                    </a:p>
                    <a:p>
                      <a:pPr marL="342900" lvl="0" indent="-342900">
                        <a:lnSpc>
                          <a:spcPct val="150000"/>
                        </a:lnSpc>
                        <a:spcBef>
                          <a:spcPts val="1200"/>
                        </a:spcBef>
                        <a:spcAft>
                          <a:spcPts val="600"/>
                        </a:spcAft>
                        <a:buFont typeface="Symbol"/>
                        <a:buChar char=""/>
                      </a:pPr>
                      <a:r>
                        <a:rPr lang="es-ES" sz="1200" dirty="0">
                          <a:effectLst/>
                        </a:rPr>
                        <a:t>Crédito directo.</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78325454"/>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Producto</a:t>
            </a:r>
            <a:r>
              <a:rPr lang="es-ES" dirty="0" smtClean="0"/>
              <a:t>  </a:t>
            </a:r>
            <a:endParaRPr lang="es-ES" dirty="0"/>
          </a:p>
        </p:txBody>
      </p:sp>
      <p:sp>
        <p:nvSpPr>
          <p:cNvPr id="13" name="12 Recortar y redondear rectángulo de esquina sencilla"/>
          <p:cNvSpPr/>
          <p:nvPr/>
        </p:nvSpPr>
        <p:spPr>
          <a:xfrm>
            <a:off x="1479587" y="1212228"/>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Precio</a:t>
            </a:r>
            <a:endParaRPr lang="es-ES" u="sng" dirty="0">
              <a:solidFill>
                <a:schemeClr val="accent5">
                  <a:lumMod val="75000"/>
                </a:schemeClr>
              </a:solidFill>
            </a:endParaRPr>
          </a:p>
        </p:txBody>
      </p:sp>
      <p:sp>
        <p:nvSpPr>
          <p:cNvPr id="14" name="13 Recortar y redondear rectángulo de esquina sencilla">
            <a:hlinkClick r:id="rId2"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Plaza </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Promoción</a:t>
            </a:r>
            <a:endParaRPr lang="es-ES" dirty="0"/>
          </a:p>
        </p:txBody>
      </p:sp>
      <p:sp>
        <p:nvSpPr>
          <p:cNvPr id="16" name="15 Rectángulo"/>
          <p:cNvSpPr/>
          <p:nvPr/>
        </p:nvSpPr>
        <p:spPr>
          <a:xfrm>
            <a:off x="83056" y="1916832"/>
            <a:ext cx="8676456"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000" dirty="0" smtClean="0"/>
          </a:p>
          <a:p>
            <a:pPr algn="ctr">
              <a:defRPr/>
            </a:pPr>
            <a:endParaRPr lang="es-ES" sz="2000" dirty="0"/>
          </a:p>
          <a:p>
            <a:pPr algn="ctr">
              <a:defRPr/>
            </a:pPr>
            <a:endParaRPr lang="es-ES" sz="2000" dirty="0"/>
          </a:p>
          <a:p>
            <a:pPr algn="ctr">
              <a:defRPr/>
            </a:pPr>
            <a:r>
              <a:rPr lang="es-ES" sz="2000" b="1" dirty="0"/>
              <a:t>	</a:t>
            </a:r>
            <a:endParaRPr lang="es-ES" sz="2000" dirty="0"/>
          </a:p>
          <a:p>
            <a:pPr algn="ctr">
              <a:defRPr/>
            </a:pPr>
            <a:endParaRPr lang="es-ES" sz="2000" dirty="0"/>
          </a:p>
          <a:p>
            <a:pPr algn="ctr">
              <a:defRPr/>
            </a:pPr>
            <a:endParaRPr lang="es-ES" sz="2000" dirty="0"/>
          </a:p>
          <a:p>
            <a:pPr algn="ctr">
              <a:defRPr/>
            </a:pPr>
            <a:endParaRPr lang="es-ES" sz="2000" dirty="0"/>
          </a:p>
          <a:p>
            <a:pPr algn="ctr">
              <a:defRPr/>
            </a:pPr>
            <a:endParaRPr lang="es-EC" sz="2000" dirty="0"/>
          </a:p>
        </p:txBody>
      </p:sp>
      <p:sp>
        <p:nvSpPr>
          <p:cNvPr id="18" name="17 Rectángulo"/>
          <p:cNvSpPr/>
          <p:nvPr/>
        </p:nvSpPr>
        <p:spPr>
          <a:xfrm>
            <a:off x="83056" y="1916832"/>
            <a:ext cx="3696856" cy="369332"/>
          </a:xfrm>
          <a:prstGeom prst="rect">
            <a:avLst/>
          </a:prstGeom>
        </p:spPr>
        <p:txBody>
          <a:bodyPr wrap="square">
            <a:spAutoFit/>
          </a:bodyPr>
          <a:lstStyle/>
          <a:p>
            <a:pPr algn="ctr"/>
            <a:r>
              <a:rPr lang="es-ES" dirty="0" smtClean="0"/>
              <a:t>CANALES DE DISTRIBUCION</a:t>
            </a:r>
            <a:endParaRPr lang="es-ES" dirty="0"/>
          </a:p>
        </p:txBody>
      </p:sp>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Personal</a:t>
            </a:r>
            <a:endParaRPr lang="es-ES" dirty="0"/>
          </a:p>
        </p:txBody>
      </p:sp>
      <p:sp>
        <p:nvSpPr>
          <p:cNvPr id="6" name="62 Rectángulo redondeado"/>
          <p:cNvSpPr>
            <a:spLocks/>
          </p:cNvSpPr>
          <p:nvPr/>
        </p:nvSpPr>
        <p:spPr bwMode="auto">
          <a:xfrm>
            <a:off x="542677" y="2565131"/>
            <a:ext cx="1104900" cy="45720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cs typeface="Arial" pitchFamily="34" charset="0"/>
              </a:rPr>
              <a:t>“Paco Publicidad”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84 Rectángulo redondeado"/>
          <p:cNvSpPr>
            <a:spLocks/>
          </p:cNvSpPr>
          <p:nvPr/>
        </p:nvSpPr>
        <p:spPr bwMode="auto">
          <a:xfrm>
            <a:off x="2845828" y="2542183"/>
            <a:ext cx="1104900" cy="457200"/>
          </a:xfrm>
          <a:prstGeom prst="roundRect">
            <a:avLst>
              <a:gd name="adj" fmla="val 16667"/>
            </a:avLst>
          </a:prstGeom>
          <a:solidFill>
            <a:srgbClr val="4F81BD"/>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Arial" pitchFamily="34" charset="0"/>
              </a:rPr>
              <a:t>Clientes finales.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100" name="91 Conector recto de flecha"/>
          <p:cNvCxnSpPr>
            <a:cxnSpLocks noChangeShapeType="1"/>
          </p:cNvCxnSpPr>
          <p:nvPr/>
        </p:nvCxnSpPr>
        <p:spPr bwMode="auto">
          <a:xfrm flipV="1">
            <a:off x="1807625" y="2758134"/>
            <a:ext cx="1030259" cy="9525"/>
          </a:xfrm>
          <a:prstGeom prst="bentConnector3">
            <a:avLst>
              <a:gd name="adj1" fmla="val 50000"/>
            </a:avLst>
          </a:prstGeom>
          <a:noFill/>
          <a:ln w="38100">
            <a:solidFill>
              <a:srgbClr val="4579B8"/>
            </a:solidFill>
            <a:miter lim="800000"/>
            <a:headEnd/>
            <a:tailEnd type="arrow" w="med" len="med"/>
          </a:ln>
          <a:extLst>
            <a:ext uri="{909E8E84-426E-40DD-AFC4-6F175D3DCCD1}">
              <a14:hiddenFill xmlns:a14="http://schemas.microsoft.com/office/drawing/2010/main">
                <a:noFill/>
              </a14:hiddenFill>
            </a:ext>
          </a:extLst>
        </p:spPr>
      </p:cxnSp>
      <p:graphicFrame>
        <p:nvGraphicFramePr>
          <p:cNvPr id="19" name="18 Tabla"/>
          <p:cNvGraphicFramePr>
            <a:graphicFrameLocks noGrp="1"/>
          </p:cNvGraphicFramePr>
          <p:nvPr>
            <p:extLst>
              <p:ext uri="{D42A27DB-BD31-4B8C-83A1-F6EECF244321}">
                <p14:modId xmlns:p14="http://schemas.microsoft.com/office/powerpoint/2010/main" val="2469864049"/>
              </p:ext>
            </p:extLst>
          </p:nvPr>
        </p:nvGraphicFramePr>
        <p:xfrm>
          <a:off x="1281526" y="3861048"/>
          <a:ext cx="6279515" cy="1842389"/>
        </p:xfrm>
        <a:graphic>
          <a:graphicData uri="http://schemas.openxmlformats.org/drawingml/2006/table">
            <a:tbl>
              <a:tblPr firstRow="1" firstCol="1" bandRow="1">
                <a:tableStyleId>{5C22544A-7EE6-4342-B048-85BDC9FD1C3A}</a:tableStyleId>
              </a:tblPr>
              <a:tblGrid>
                <a:gridCol w="1889760"/>
                <a:gridCol w="2499360"/>
                <a:gridCol w="1890395"/>
              </a:tblGrid>
              <a:tr h="370205">
                <a:tc>
                  <a:txBody>
                    <a:bodyPr/>
                    <a:lstStyle/>
                    <a:p>
                      <a:pPr algn="ctr">
                        <a:lnSpc>
                          <a:spcPct val="115000"/>
                        </a:lnSpc>
                        <a:spcAft>
                          <a:spcPts val="0"/>
                        </a:spcAft>
                      </a:pPr>
                      <a:r>
                        <a:rPr lang="es-ES" sz="1200" dirty="0">
                          <a:effectLst/>
                        </a:rPr>
                        <a:t>ESTRATEGIA</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ACTIVIDAD</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PRESUPUESTO</a:t>
                      </a:r>
                      <a:endParaRPr lang="es-ES" sz="1100">
                        <a:effectLst/>
                        <a:latin typeface="Calibri"/>
                        <a:ea typeface="Calibri"/>
                        <a:cs typeface="Times New Roman"/>
                      </a:endParaRPr>
                    </a:p>
                  </a:txBody>
                  <a:tcPr marL="68580" marR="68580" marT="0" marB="0"/>
                </a:tc>
              </a:tr>
              <a:tr h="0">
                <a:tc>
                  <a:txBody>
                    <a:bodyPr/>
                    <a:lstStyle/>
                    <a:p>
                      <a:pPr algn="ctr">
                        <a:lnSpc>
                          <a:spcPct val="115000"/>
                        </a:lnSpc>
                        <a:spcAft>
                          <a:spcPts val="0"/>
                        </a:spcAft>
                      </a:pPr>
                      <a:endParaRPr lang="es-ES" sz="1200" dirty="0" smtClean="0">
                        <a:effectLst/>
                      </a:endParaRPr>
                    </a:p>
                    <a:p>
                      <a:pPr algn="ctr">
                        <a:lnSpc>
                          <a:spcPct val="115000"/>
                        </a:lnSpc>
                        <a:spcAft>
                          <a:spcPts val="0"/>
                        </a:spcAft>
                      </a:pPr>
                      <a:r>
                        <a:rPr lang="es-ES" sz="1200" dirty="0" smtClean="0">
                          <a:effectLst/>
                        </a:rPr>
                        <a:t>Implementar</a:t>
                      </a:r>
                      <a:r>
                        <a:rPr lang="es-ES" sz="1200" baseline="0" dirty="0" smtClean="0">
                          <a:effectLst/>
                        </a:rPr>
                        <a:t> al área de marketing. </a:t>
                      </a:r>
                      <a:endParaRPr lang="es-ES" sz="1200" dirty="0" smtClean="0">
                        <a:effectLst/>
                      </a:endParaRPr>
                    </a:p>
                    <a:p>
                      <a:pPr algn="ctr">
                        <a:lnSpc>
                          <a:spcPct val="115000"/>
                        </a:lnSpc>
                        <a:spcAft>
                          <a:spcPts val="0"/>
                        </a:spcAft>
                      </a:pPr>
                      <a:endParaRPr lang="es-ES" sz="1200" dirty="0" smtClean="0">
                        <a:effectLst/>
                      </a:endParaRPr>
                    </a:p>
                    <a:p>
                      <a:pPr algn="ctr">
                        <a:lnSpc>
                          <a:spcPct val="115000"/>
                        </a:lnSpc>
                        <a:spcAft>
                          <a:spcPts val="0"/>
                        </a:spcAft>
                      </a:pPr>
                      <a:r>
                        <a:rPr lang="es-ES" sz="1200" dirty="0" smtClean="0">
                          <a:effectLst/>
                        </a:rPr>
                        <a:t>Venta </a:t>
                      </a:r>
                      <a:r>
                        <a:rPr lang="es-ES" sz="1200" dirty="0">
                          <a:effectLst/>
                        </a:rPr>
                        <a:t>directa</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Facilitar la obtención y ser oportuna en la entrega de los productos o servicios. Adquisición de un camioneta de carga, VAN N300 MAX AC TM 1.2 4P 4X2</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a:effectLst/>
                        </a:rPr>
                        <a:t> </a:t>
                      </a:r>
                      <a:endParaRPr lang="es-ES" sz="1100" dirty="0">
                        <a:effectLst/>
                      </a:endParaRPr>
                    </a:p>
                    <a:p>
                      <a:pPr algn="ctr">
                        <a:lnSpc>
                          <a:spcPct val="115000"/>
                        </a:lnSpc>
                        <a:spcAft>
                          <a:spcPts val="0"/>
                        </a:spcAft>
                      </a:pPr>
                      <a:r>
                        <a:rPr lang="es-ES" sz="1200" dirty="0" smtClean="0">
                          <a:effectLst/>
                        </a:rPr>
                        <a:t>24.426.00</a:t>
                      </a:r>
                      <a:endParaRPr lang="es-ES" sz="1100" dirty="0">
                        <a:effectLst/>
                        <a:latin typeface="Calibri"/>
                        <a:ea typeface="Calibri"/>
                        <a:cs typeface="Times New Roman"/>
                      </a:endParaRPr>
                    </a:p>
                  </a:txBody>
                  <a:tcPr marL="68580" marR="68580" marT="0" marB="0"/>
                </a:tc>
              </a:tr>
              <a:tr h="96115">
                <a:tc>
                  <a:txBody>
                    <a:bodyPr/>
                    <a:lstStyle/>
                    <a:p>
                      <a:pPr algn="ctr">
                        <a:lnSpc>
                          <a:spcPct val="115000"/>
                        </a:lnSpc>
                        <a:spcAft>
                          <a:spcPts val="0"/>
                        </a:spcAft>
                      </a:pPr>
                      <a:r>
                        <a:rPr lang="es-ES" sz="1200">
                          <a:effectLst/>
                        </a:rPr>
                        <a:t>TOTAL</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a:effectLst/>
                        </a:rPr>
                        <a:t> </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200" dirty="0" smtClean="0">
                          <a:effectLst/>
                        </a:rPr>
                        <a:t>$24,426,00</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14150567"/>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de flecha"/>
          <p:cNvCxnSpPr>
            <a:cxnSpLocks noChangeShapeType="1"/>
          </p:cNvCxnSpPr>
          <p:nvPr/>
        </p:nvCxnSpPr>
        <p:spPr bwMode="auto">
          <a:xfrm>
            <a:off x="409575" y="3105785"/>
            <a:ext cx="6528435"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 name="4 Rectángulo redondeado"/>
          <p:cNvSpPr>
            <a:spLocks noChangeArrowheads="1"/>
          </p:cNvSpPr>
          <p:nvPr/>
        </p:nvSpPr>
        <p:spPr bwMode="auto">
          <a:xfrm>
            <a:off x="7040880" y="2542540"/>
            <a:ext cx="2009140" cy="118618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91440" tIns="45720" rIns="91440" bIns="45720" anchor="t" anchorCtr="0" upright="1">
            <a:noAutofit/>
          </a:bodyPr>
          <a:lstStyle/>
          <a:p>
            <a:pPr algn="ctr">
              <a:spcAft>
                <a:spcPts val="600"/>
              </a:spcAft>
            </a:pPr>
            <a:r>
              <a:rPr lang="es-ES" sz="1000">
                <a:solidFill>
                  <a:schemeClr val="bg1"/>
                </a:solidFill>
                <a:effectLst/>
                <a:latin typeface="Calibri"/>
                <a:ea typeface="Calibri"/>
                <a:cs typeface="Times New Roman"/>
              </a:rPr>
              <a:t>AUSENCIA DE UNA PLAN DE MARKETING QUE LE PERMITA POSICIONARSE EN EL MERCADO A LA EMPRESA EN LA CIUDAD DE LOJA.</a:t>
            </a:r>
            <a:endParaRPr lang="es-EC" sz="1000">
              <a:solidFill>
                <a:schemeClr val="bg1"/>
              </a:solidFill>
              <a:effectLst/>
              <a:latin typeface="Calibri"/>
              <a:ea typeface="Calibri"/>
              <a:cs typeface="Times New Roman"/>
            </a:endParaRPr>
          </a:p>
        </p:txBody>
      </p:sp>
      <p:cxnSp>
        <p:nvCxnSpPr>
          <p:cNvPr id="6" name="5 Conector recto de flecha"/>
          <p:cNvCxnSpPr>
            <a:cxnSpLocks noChangeShapeType="1"/>
          </p:cNvCxnSpPr>
          <p:nvPr/>
        </p:nvCxnSpPr>
        <p:spPr bwMode="auto">
          <a:xfrm flipH="1">
            <a:off x="1076325" y="3105785"/>
            <a:ext cx="1300480" cy="13042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 name="6 Rectángulo redondeado"/>
          <p:cNvSpPr>
            <a:spLocks noChangeArrowheads="1"/>
          </p:cNvSpPr>
          <p:nvPr/>
        </p:nvSpPr>
        <p:spPr bwMode="auto">
          <a:xfrm>
            <a:off x="508000" y="4413250"/>
            <a:ext cx="1308100" cy="436245"/>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600"/>
              </a:spcAft>
            </a:pPr>
            <a:r>
              <a:rPr lang="es-ES" sz="1000" b="1">
                <a:solidFill>
                  <a:schemeClr val="bg1"/>
                </a:solidFill>
                <a:effectLst/>
                <a:latin typeface="Calibri"/>
                <a:ea typeface="Calibri"/>
                <a:cs typeface="Times New Roman"/>
              </a:rPr>
              <a:t>MERCADO</a:t>
            </a:r>
            <a:endParaRPr lang="es-EC" sz="1000">
              <a:solidFill>
                <a:schemeClr val="bg1"/>
              </a:solidFill>
              <a:effectLst/>
              <a:latin typeface="Calibri"/>
              <a:ea typeface="Calibri"/>
              <a:cs typeface="Times New Roman"/>
            </a:endParaRPr>
          </a:p>
        </p:txBody>
      </p:sp>
      <p:cxnSp>
        <p:nvCxnSpPr>
          <p:cNvPr id="8" name="7 Conector recto de flecha"/>
          <p:cNvCxnSpPr>
            <a:cxnSpLocks noChangeShapeType="1"/>
          </p:cNvCxnSpPr>
          <p:nvPr/>
        </p:nvCxnSpPr>
        <p:spPr bwMode="auto">
          <a:xfrm>
            <a:off x="677545" y="2948940"/>
            <a:ext cx="113855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8 Conector recto de flecha"/>
          <p:cNvCxnSpPr>
            <a:cxnSpLocks noChangeShapeType="1"/>
          </p:cNvCxnSpPr>
          <p:nvPr/>
        </p:nvCxnSpPr>
        <p:spPr bwMode="auto">
          <a:xfrm>
            <a:off x="358140" y="4244975"/>
            <a:ext cx="87058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10 Conector recto de flecha"/>
          <p:cNvCxnSpPr>
            <a:cxnSpLocks noChangeShapeType="1"/>
          </p:cNvCxnSpPr>
          <p:nvPr/>
        </p:nvCxnSpPr>
        <p:spPr bwMode="auto">
          <a:xfrm flipH="1">
            <a:off x="1376680" y="4130675"/>
            <a:ext cx="1029970"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11 Conector recto de flecha"/>
          <p:cNvCxnSpPr>
            <a:cxnSpLocks noChangeShapeType="1"/>
          </p:cNvCxnSpPr>
          <p:nvPr/>
        </p:nvCxnSpPr>
        <p:spPr bwMode="auto">
          <a:xfrm>
            <a:off x="883920" y="1748790"/>
            <a:ext cx="1140460" cy="13931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12 Conector recto de flecha"/>
          <p:cNvCxnSpPr>
            <a:cxnSpLocks noChangeShapeType="1"/>
          </p:cNvCxnSpPr>
          <p:nvPr/>
        </p:nvCxnSpPr>
        <p:spPr bwMode="auto">
          <a:xfrm flipH="1">
            <a:off x="1379855" y="2306320"/>
            <a:ext cx="9969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4" name="13 Rectángulo redondeado"/>
          <p:cNvSpPr>
            <a:spLocks noChangeArrowheads="1"/>
          </p:cNvSpPr>
          <p:nvPr/>
        </p:nvSpPr>
        <p:spPr bwMode="auto">
          <a:xfrm>
            <a:off x="1063625" y="1823085"/>
            <a:ext cx="1479550" cy="49974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Ausencia de manejo de Merchandising. </a:t>
            </a:r>
            <a:endParaRPr lang="es-EC" sz="1000">
              <a:solidFill>
                <a:schemeClr val="bg1"/>
              </a:solidFill>
              <a:effectLst/>
              <a:latin typeface="Calibri"/>
              <a:ea typeface="Calibri"/>
              <a:cs typeface="Times New Roman"/>
            </a:endParaRPr>
          </a:p>
        </p:txBody>
      </p:sp>
      <p:sp>
        <p:nvSpPr>
          <p:cNvPr id="15" name="14 Rectángulo redondeado"/>
          <p:cNvSpPr>
            <a:spLocks noChangeArrowheads="1"/>
          </p:cNvSpPr>
          <p:nvPr/>
        </p:nvSpPr>
        <p:spPr bwMode="auto">
          <a:xfrm>
            <a:off x="161925" y="2320925"/>
            <a:ext cx="1614805" cy="64960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No cuentan con transporte propio para la entrega de mercadería.</a:t>
            </a:r>
            <a:endParaRPr lang="es-EC" sz="1000">
              <a:solidFill>
                <a:schemeClr val="bg1"/>
              </a:solidFill>
              <a:effectLst/>
              <a:latin typeface="Calibri"/>
              <a:ea typeface="Calibri"/>
              <a:cs typeface="Times New Roman"/>
            </a:endParaRPr>
          </a:p>
        </p:txBody>
      </p:sp>
      <p:sp>
        <p:nvSpPr>
          <p:cNvPr id="17" name="16 Rectángulo redondeado"/>
          <p:cNvSpPr>
            <a:spLocks noChangeArrowheads="1"/>
          </p:cNvSpPr>
          <p:nvPr/>
        </p:nvSpPr>
        <p:spPr bwMode="auto">
          <a:xfrm>
            <a:off x="1478915" y="3865245"/>
            <a:ext cx="978535" cy="26543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Competencia</a:t>
            </a:r>
            <a:endParaRPr lang="es-EC" sz="1000">
              <a:solidFill>
                <a:schemeClr val="bg1"/>
              </a:solidFill>
              <a:effectLst/>
              <a:latin typeface="Calibri"/>
              <a:ea typeface="Calibri"/>
              <a:cs typeface="Times New Roman"/>
            </a:endParaRPr>
          </a:p>
        </p:txBody>
      </p:sp>
      <p:sp>
        <p:nvSpPr>
          <p:cNvPr id="18" name="17 Rectángulo redondeado"/>
          <p:cNvSpPr>
            <a:spLocks noChangeArrowheads="1"/>
          </p:cNvSpPr>
          <p:nvPr/>
        </p:nvSpPr>
        <p:spPr bwMode="auto">
          <a:xfrm>
            <a:off x="161925" y="3638550"/>
            <a:ext cx="1316990" cy="67754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Desconocen las necesidades del mercado.</a:t>
            </a:r>
            <a:endParaRPr lang="es-EC" sz="1000">
              <a:solidFill>
                <a:schemeClr val="bg1"/>
              </a:solidFill>
              <a:effectLst/>
              <a:latin typeface="Calibri"/>
              <a:ea typeface="Calibri"/>
              <a:cs typeface="Times New Roman"/>
            </a:endParaRPr>
          </a:p>
        </p:txBody>
      </p:sp>
      <p:cxnSp>
        <p:nvCxnSpPr>
          <p:cNvPr id="19" name="18 Conector recto de flecha"/>
          <p:cNvCxnSpPr>
            <a:cxnSpLocks noChangeShapeType="1"/>
          </p:cNvCxnSpPr>
          <p:nvPr/>
        </p:nvCxnSpPr>
        <p:spPr bwMode="auto">
          <a:xfrm>
            <a:off x="2583815" y="2665095"/>
            <a:ext cx="113855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19 Conector recto de flecha"/>
          <p:cNvCxnSpPr>
            <a:cxnSpLocks noChangeShapeType="1"/>
          </p:cNvCxnSpPr>
          <p:nvPr/>
        </p:nvCxnSpPr>
        <p:spPr bwMode="auto">
          <a:xfrm>
            <a:off x="2970530" y="1722120"/>
            <a:ext cx="1140460" cy="13931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20 Conector recto de flecha"/>
          <p:cNvCxnSpPr>
            <a:cxnSpLocks noChangeShapeType="1"/>
          </p:cNvCxnSpPr>
          <p:nvPr/>
        </p:nvCxnSpPr>
        <p:spPr bwMode="auto">
          <a:xfrm flipH="1">
            <a:off x="3466465" y="2279650"/>
            <a:ext cx="9969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21 Rectángulo redondeado"/>
          <p:cNvSpPr>
            <a:spLocks noChangeArrowheads="1"/>
          </p:cNvSpPr>
          <p:nvPr/>
        </p:nvSpPr>
        <p:spPr bwMode="auto">
          <a:xfrm>
            <a:off x="3145155" y="1789431"/>
            <a:ext cx="1479550" cy="45720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Ausencia de Capacitación RR.HH</a:t>
            </a:r>
            <a:endParaRPr lang="es-EC" sz="1000">
              <a:solidFill>
                <a:schemeClr val="bg1"/>
              </a:solidFill>
              <a:effectLst/>
              <a:latin typeface="Calibri"/>
              <a:ea typeface="Calibri"/>
              <a:cs typeface="Times New Roman"/>
            </a:endParaRPr>
          </a:p>
        </p:txBody>
      </p:sp>
      <p:sp>
        <p:nvSpPr>
          <p:cNvPr id="23" name="22 Rectángulo redondeado"/>
          <p:cNvSpPr>
            <a:spLocks noChangeArrowheads="1"/>
          </p:cNvSpPr>
          <p:nvPr/>
        </p:nvSpPr>
        <p:spPr bwMode="auto">
          <a:xfrm>
            <a:off x="2348230" y="2246630"/>
            <a:ext cx="1245870" cy="49974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Falta de motivación al personal</a:t>
            </a:r>
            <a:endParaRPr lang="es-EC" sz="1000">
              <a:solidFill>
                <a:schemeClr val="bg1"/>
              </a:solidFill>
              <a:effectLst/>
              <a:latin typeface="Calibri"/>
              <a:ea typeface="Calibri"/>
              <a:cs typeface="Times New Roman"/>
            </a:endParaRPr>
          </a:p>
        </p:txBody>
      </p:sp>
      <p:cxnSp>
        <p:nvCxnSpPr>
          <p:cNvPr id="24" name="23 Conector recto de flecha"/>
          <p:cNvCxnSpPr>
            <a:cxnSpLocks noChangeShapeType="1"/>
          </p:cNvCxnSpPr>
          <p:nvPr/>
        </p:nvCxnSpPr>
        <p:spPr bwMode="auto">
          <a:xfrm>
            <a:off x="4890770" y="2816860"/>
            <a:ext cx="113855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24 Conector recto de flecha"/>
          <p:cNvCxnSpPr>
            <a:cxnSpLocks noChangeShapeType="1"/>
          </p:cNvCxnSpPr>
          <p:nvPr/>
        </p:nvCxnSpPr>
        <p:spPr bwMode="auto">
          <a:xfrm>
            <a:off x="5188585" y="1722120"/>
            <a:ext cx="1140460" cy="13931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25 Conector recto de flecha"/>
          <p:cNvCxnSpPr>
            <a:cxnSpLocks noChangeShapeType="1"/>
          </p:cNvCxnSpPr>
          <p:nvPr/>
        </p:nvCxnSpPr>
        <p:spPr bwMode="auto">
          <a:xfrm flipH="1">
            <a:off x="5684520" y="2279650"/>
            <a:ext cx="9969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 name="26 Rectángulo redondeado"/>
          <p:cNvSpPr>
            <a:spLocks noChangeArrowheads="1"/>
          </p:cNvSpPr>
          <p:nvPr/>
        </p:nvSpPr>
        <p:spPr bwMode="auto">
          <a:xfrm>
            <a:off x="5684520" y="1918970"/>
            <a:ext cx="1479550" cy="49974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dirty="0">
                <a:solidFill>
                  <a:schemeClr val="bg1"/>
                </a:solidFill>
                <a:effectLst/>
                <a:latin typeface="Calibri"/>
                <a:ea typeface="Calibri"/>
                <a:cs typeface="Times New Roman"/>
              </a:rPr>
              <a:t>No cuentan con una estructura orgánica.</a:t>
            </a:r>
            <a:endParaRPr lang="es-EC" sz="1000" dirty="0">
              <a:solidFill>
                <a:schemeClr val="bg1"/>
              </a:solidFill>
              <a:effectLst/>
              <a:latin typeface="Calibri"/>
              <a:ea typeface="Calibri"/>
              <a:cs typeface="Times New Roman"/>
            </a:endParaRPr>
          </a:p>
        </p:txBody>
      </p:sp>
      <p:sp>
        <p:nvSpPr>
          <p:cNvPr id="28" name="27 Rectángulo redondeado"/>
          <p:cNvSpPr>
            <a:spLocks noChangeArrowheads="1"/>
          </p:cNvSpPr>
          <p:nvPr/>
        </p:nvSpPr>
        <p:spPr bwMode="auto">
          <a:xfrm>
            <a:off x="4538345" y="2361385"/>
            <a:ext cx="1430655" cy="478155"/>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Falta de direccionamiento estratégico.</a:t>
            </a:r>
            <a:endParaRPr lang="es-EC" sz="1000">
              <a:solidFill>
                <a:schemeClr val="bg1"/>
              </a:solidFill>
              <a:effectLst/>
              <a:latin typeface="Calibri"/>
              <a:ea typeface="Calibri"/>
              <a:cs typeface="Times New Roman"/>
            </a:endParaRPr>
          </a:p>
        </p:txBody>
      </p:sp>
      <p:cxnSp>
        <p:nvCxnSpPr>
          <p:cNvPr id="29" name="28 Conector recto de flecha"/>
          <p:cNvCxnSpPr>
            <a:cxnSpLocks noChangeShapeType="1"/>
          </p:cNvCxnSpPr>
          <p:nvPr/>
        </p:nvCxnSpPr>
        <p:spPr bwMode="auto">
          <a:xfrm flipH="1">
            <a:off x="3941445" y="3115310"/>
            <a:ext cx="1300480" cy="13042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0" name="29 Rectángulo redondeado"/>
          <p:cNvSpPr>
            <a:spLocks noChangeArrowheads="1"/>
          </p:cNvSpPr>
          <p:nvPr/>
        </p:nvSpPr>
        <p:spPr bwMode="auto">
          <a:xfrm>
            <a:off x="3373120" y="4422775"/>
            <a:ext cx="1308100" cy="436245"/>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600"/>
              </a:spcAft>
            </a:pPr>
            <a:r>
              <a:rPr lang="es-ES" sz="1000" b="1">
                <a:solidFill>
                  <a:schemeClr val="bg1"/>
                </a:solidFill>
                <a:effectLst/>
                <a:latin typeface="Calibri"/>
                <a:ea typeface="Calibri"/>
                <a:cs typeface="Times New Roman"/>
              </a:rPr>
              <a:t>PUBLICIDAD</a:t>
            </a:r>
            <a:endParaRPr lang="es-EC" sz="1000">
              <a:solidFill>
                <a:schemeClr val="bg1"/>
              </a:solidFill>
              <a:effectLst/>
              <a:latin typeface="Calibri"/>
              <a:ea typeface="Calibri"/>
              <a:cs typeface="Times New Roman"/>
            </a:endParaRPr>
          </a:p>
        </p:txBody>
      </p:sp>
      <p:cxnSp>
        <p:nvCxnSpPr>
          <p:cNvPr id="31" name="30 Conector recto de flecha"/>
          <p:cNvCxnSpPr>
            <a:cxnSpLocks noChangeShapeType="1"/>
          </p:cNvCxnSpPr>
          <p:nvPr/>
        </p:nvCxnSpPr>
        <p:spPr bwMode="auto">
          <a:xfrm>
            <a:off x="3385185" y="4064000"/>
            <a:ext cx="87058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31 Conector recto de flecha"/>
          <p:cNvCxnSpPr>
            <a:cxnSpLocks noChangeShapeType="1"/>
          </p:cNvCxnSpPr>
          <p:nvPr/>
        </p:nvCxnSpPr>
        <p:spPr bwMode="auto">
          <a:xfrm flipH="1">
            <a:off x="4887595" y="3537585"/>
            <a:ext cx="86804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32 Conector recto de flecha"/>
          <p:cNvCxnSpPr>
            <a:cxnSpLocks noChangeShapeType="1"/>
          </p:cNvCxnSpPr>
          <p:nvPr/>
        </p:nvCxnSpPr>
        <p:spPr bwMode="auto">
          <a:xfrm flipH="1">
            <a:off x="4121785" y="4245610"/>
            <a:ext cx="1029970"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4" name="33 Rectángulo redondeado"/>
          <p:cNvSpPr>
            <a:spLocks noChangeArrowheads="1"/>
          </p:cNvSpPr>
          <p:nvPr/>
        </p:nvSpPr>
        <p:spPr bwMode="auto">
          <a:xfrm>
            <a:off x="4887595" y="3148965"/>
            <a:ext cx="1376045" cy="68961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s-ES" sz="800">
                <a:solidFill>
                  <a:schemeClr val="bg1"/>
                </a:solidFill>
                <a:effectLst/>
                <a:latin typeface="Calibri"/>
                <a:ea typeface="Calibri"/>
                <a:cs typeface="Times New Roman"/>
              </a:rPr>
              <a:t>Falta de publicidad y promoción.</a:t>
            </a:r>
            <a:endParaRPr lang="es-EC" sz="1000">
              <a:solidFill>
                <a:schemeClr val="bg1"/>
              </a:solidFill>
              <a:effectLst/>
              <a:latin typeface="Calibri"/>
              <a:ea typeface="Calibri"/>
              <a:cs typeface="Times New Roman"/>
            </a:endParaRPr>
          </a:p>
        </p:txBody>
      </p:sp>
      <p:sp>
        <p:nvSpPr>
          <p:cNvPr id="35" name="34 Rectángulo redondeado"/>
          <p:cNvSpPr>
            <a:spLocks noChangeArrowheads="1"/>
          </p:cNvSpPr>
          <p:nvPr/>
        </p:nvSpPr>
        <p:spPr bwMode="auto">
          <a:xfrm>
            <a:off x="4253865" y="3887470"/>
            <a:ext cx="1238250" cy="48768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a:solidFill>
                  <a:schemeClr val="bg1"/>
                </a:solidFill>
                <a:effectLst/>
                <a:latin typeface="Calibri"/>
                <a:ea typeface="Calibri"/>
                <a:cs typeface="Times New Roman"/>
              </a:rPr>
              <a:t>Carencia del departamento de marketing.</a:t>
            </a:r>
            <a:endParaRPr lang="es-EC" sz="1000">
              <a:solidFill>
                <a:schemeClr val="bg1"/>
              </a:solidFill>
              <a:effectLst/>
              <a:latin typeface="Calibri"/>
              <a:ea typeface="Calibri"/>
              <a:cs typeface="Times New Roman"/>
            </a:endParaRPr>
          </a:p>
        </p:txBody>
      </p:sp>
      <p:sp>
        <p:nvSpPr>
          <p:cNvPr id="36" name="35 Rectángulo redondeado"/>
          <p:cNvSpPr>
            <a:spLocks noChangeArrowheads="1"/>
          </p:cNvSpPr>
          <p:nvPr/>
        </p:nvSpPr>
        <p:spPr bwMode="auto">
          <a:xfrm>
            <a:off x="3463925" y="3118486"/>
            <a:ext cx="1074420" cy="64897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spcAft>
                <a:spcPts val="600"/>
              </a:spcAft>
            </a:pPr>
            <a:r>
              <a:rPr lang="es-ES" sz="800" dirty="0">
                <a:solidFill>
                  <a:schemeClr val="bg1"/>
                </a:solidFill>
                <a:effectLst/>
                <a:latin typeface="Calibri"/>
                <a:ea typeface="Calibri"/>
                <a:cs typeface="Times New Roman"/>
              </a:rPr>
              <a:t>Falta de estudio de mercado para posicionar la marca.</a:t>
            </a:r>
            <a:endParaRPr lang="es-EC" sz="1000" dirty="0">
              <a:solidFill>
                <a:schemeClr val="bg1"/>
              </a:solidFill>
              <a:effectLst/>
              <a:latin typeface="Calibri"/>
              <a:ea typeface="Calibri"/>
              <a:cs typeface="Times New Roman"/>
            </a:endParaRPr>
          </a:p>
        </p:txBody>
      </p:sp>
      <p:sp>
        <p:nvSpPr>
          <p:cNvPr id="37" name="36 Rectángulo redondeado"/>
          <p:cNvSpPr>
            <a:spLocks noChangeArrowheads="1"/>
          </p:cNvSpPr>
          <p:nvPr/>
        </p:nvSpPr>
        <p:spPr bwMode="auto">
          <a:xfrm>
            <a:off x="2406650" y="1362075"/>
            <a:ext cx="1496060" cy="436245"/>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600"/>
              </a:spcAft>
            </a:pPr>
            <a:r>
              <a:rPr lang="es-ES" sz="1000" b="1">
                <a:solidFill>
                  <a:schemeClr val="bg1"/>
                </a:solidFill>
                <a:effectLst/>
                <a:latin typeface="Calibri"/>
                <a:ea typeface="Calibri"/>
                <a:cs typeface="Times New Roman"/>
              </a:rPr>
              <a:t>PERSONAL</a:t>
            </a:r>
            <a:endParaRPr lang="es-EC" sz="1000">
              <a:solidFill>
                <a:schemeClr val="bg1"/>
              </a:solidFill>
              <a:effectLst/>
              <a:latin typeface="Calibri"/>
              <a:ea typeface="Calibri"/>
              <a:cs typeface="Times New Roman"/>
            </a:endParaRPr>
          </a:p>
        </p:txBody>
      </p:sp>
      <p:sp>
        <p:nvSpPr>
          <p:cNvPr id="38" name="37 Rectángulo redondeado"/>
          <p:cNvSpPr>
            <a:spLocks noChangeArrowheads="1"/>
          </p:cNvSpPr>
          <p:nvPr/>
        </p:nvSpPr>
        <p:spPr bwMode="auto">
          <a:xfrm>
            <a:off x="4615180" y="1362075"/>
            <a:ext cx="1496060" cy="436245"/>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600"/>
              </a:spcAft>
            </a:pPr>
            <a:r>
              <a:rPr lang="es-ES" sz="1000" b="1">
                <a:solidFill>
                  <a:schemeClr val="bg1"/>
                </a:solidFill>
                <a:effectLst/>
                <a:latin typeface="Calibri"/>
                <a:ea typeface="Calibri"/>
                <a:cs typeface="Times New Roman"/>
              </a:rPr>
              <a:t>EMPRESA</a:t>
            </a:r>
            <a:endParaRPr lang="es-EC" sz="1000">
              <a:solidFill>
                <a:schemeClr val="bg1"/>
              </a:solidFill>
              <a:effectLst/>
              <a:latin typeface="Calibri"/>
              <a:ea typeface="Calibri"/>
              <a:cs typeface="Times New Roman"/>
            </a:endParaRPr>
          </a:p>
        </p:txBody>
      </p:sp>
      <p:sp>
        <p:nvSpPr>
          <p:cNvPr id="39" name="38 Rectángulo redondeado"/>
          <p:cNvSpPr>
            <a:spLocks noChangeArrowheads="1"/>
          </p:cNvSpPr>
          <p:nvPr/>
        </p:nvSpPr>
        <p:spPr bwMode="auto">
          <a:xfrm>
            <a:off x="291465" y="1379220"/>
            <a:ext cx="1496060" cy="436245"/>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spcAft>
                <a:spcPts val="600"/>
              </a:spcAft>
            </a:pPr>
            <a:r>
              <a:rPr lang="es-ES" sz="1000" b="1">
                <a:solidFill>
                  <a:schemeClr val="bg1"/>
                </a:solidFill>
                <a:effectLst/>
                <a:latin typeface="Calibri"/>
                <a:ea typeface="Calibri"/>
                <a:cs typeface="Times New Roman"/>
              </a:rPr>
              <a:t>PLAZA</a:t>
            </a:r>
            <a:endParaRPr lang="es-EC" sz="1000">
              <a:solidFill>
                <a:schemeClr val="bg1"/>
              </a:solidFill>
              <a:effectLst/>
              <a:latin typeface="Calibri"/>
              <a:ea typeface="Calibri"/>
              <a:cs typeface="Times New Roman"/>
            </a:endParaRPr>
          </a:p>
        </p:txBody>
      </p:sp>
      <p:cxnSp>
        <p:nvCxnSpPr>
          <p:cNvPr id="40" name="39 Conector recto de flecha"/>
          <p:cNvCxnSpPr>
            <a:cxnSpLocks noChangeShapeType="1"/>
          </p:cNvCxnSpPr>
          <p:nvPr/>
        </p:nvCxnSpPr>
        <p:spPr bwMode="auto">
          <a:xfrm>
            <a:off x="984885" y="3576955"/>
            <a:ext cx="87058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2"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628452" rIns="1080747" bIns="45720" numCol="1" anchor="ctr" anchorCtr="0" compatLnSpc="1">
            <a:prstTxWarp prst="textNoShape">
              <a:avLst/>
            </a:prstTxWarp>
            <a:spAutoFit/>
          </a:bodyPr>
          <a:lstStyle/>
          <a:p>
            <a:endParaRPr lang="es-EC"/>
          </a:p>
        </p:txBody>
      </p:sp>
      <p:sp>
        <p:nvSpPr>
          <p:cNvPr id="43" name="Rectangle 44"/>
          <p:cNvSpPr>
            <a:spLocks noChangeArrowheads="1"/>
          </p:cNvSpPr>
          <p:nvPr/>
        </p:nvSpPr>
        <p:spPr bwMode="auto">
          <a:xfrm>
            <a:off x="0" y="208748"/>
            <a:ext cx="53463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dirty="0" smtClean="0">
              <a:ln>
                <a:noFill/>
              </a:ln>
              <a:solidFill>
                <a:srgbClr val="000000"/>
              </a:solidFill>
              <a:effectLst/>
              <a:latin typeface="Cambria" pitchFamily="18"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s-ES" sz="2800" b="1" dirty="0" smtClean="0">
                <a:solidFill>
                  <a:srgbClr val="000000"/>
                </a:solidFill>
                <a:latin typeface="Cambria" pitchFamily="18" charset="0"/>
                <a:cs typeface="Calibri" pitchFamily="34" charset="0"/>
              </a:rPr>
              <a:t>FORMULACIÓN DEL PROBLEMA</a:t>
            </a:r>
            <a:endParaRPr kumimoji="0" lang="es-E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60"/>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mbria" pitchFamily="18" charset="0"/>
                <a:ea typeface="Calibri" pitchFamily="34" charset="0"/>
                <a:cs typeface="Calibri" pitchFamily="34" charset="0"/>
              </a:rPr>
              <a:t/>
            </a:r>
            <a:br>
              <a:rPr kumimoji="0" lang="es-ES" sz="1200" b="0" i="0" u="none" strike="noStrike" cap="none" normalizeH="0" baseline="0" smtClean="0">
                <a:ln>
                  <a:noFill/>
                </a:ln>
                <a:solidFill>
                  <a:srgbClr val="000000"/>
                </a:solidFill>
                <a:effectLst/>
                <a:latin typeface="Cambria" pitchFamily="18" charset="0"/>
                <a:ea typeface="Calibri" pitchFamily="34" charset="0"/>
                <a:cs typeface="Calibri"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27011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Producto</a:t>
            </a:r>
            <a:r>
              <a:rPr lang="es-ES" dirty="0" smtClean="0"/>
              <a:t>  </a:t>
            </a:r>
            <a:endParaRPr lang="es-ES" dirty="0"/>
          </a:p>
        </p:txBody>
      </p:sp>
      <p:sp>
        <p:nvSpPr>
          <p:cNvPr id="13" name="12 Recortar y redondear rectángulo de esquina sencilla"/>
          <p:cNvSpPr/>
          <p:nvPr/>
        </p:nvSpPr>
        <p:spPr>
          <a:xfrm>
            <a:off x="148640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Precio</a:t>
            </a:r>
            <a:endParaRPr lang="es-ES" u="sng" dirty="0">
              <a:solidFill>
                <a:schemeClr val="accent5">
                  <a:lumMod val="75000"/>
                </a:schemeClr>
              </a:solidFill>
            </a:endParaRPr>
          </a:p>
        </p:txBody>
      </p:sp>
      <p:sp>
        <p:nvSpPr>
          <p:cNvPr id="14" name="13 Recortar y redondear rectángulo de esquina sencilla">
            <a:hlinkClick r:id="rId2"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Plaza</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Promoción</a:t>
            </a:r>
            <a:endParaRPr lang="es-ES" dirty="0"/>
          </a:p>
        </p:txBody>
      </p:sp>
      <p:sp>
        <p:nvSpPr>
          <p:cNvPr id="16" name="15 Rectángulo"/>
          <p:cNvSpPr/>
          <p:nvPr/>
        </p:nvSpPr>
        <p:spPr>
          <a:xfrm>
            <a:off x="67099" y="1927513"/>
            <a:ext cx="8676456"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000" dirty="0" smtClean="0"/>
          </a:p>
          <a:p>
            <a:pPr algn="ctr">
              <a:defRPr/>
            </a:pPr>
            <a:endParaRPr lang="es-ES" sz="2000" dirty="0"/>
          </a:p>
          <a:p>
            <a:pPr algn="ctr">
              <a:defRPr/>
            </a:pPr>
            <a:endParaRPr lang="es-ES" sz="2000" dirty="0"/>
          </a:p>
          <a:p>
            <a:pPr algn="ctr">
              <a:defRPr/>
            </a:pPr>
            <a:r>
              <a:rPr lang="es-ES" sz="2000" b="1" dirty="0"/>
              <a:t>	</a:t>
            </a:r>
            <a:endParaRPr lang="es-ES" sz="2000" dirty="0"/>
          </a:p>
          <a:p>
            <a:pPr algn="ctr">
              <a:defRPr/>
            </a:pPr>
            <a:endParaRPr lang="es-ES" sz="2000" dirty="0"/>
          </a:p>
          <a:p>
            <a:pPr algn="ctr">
              <a:defRPr/>
            </a:pPr>
            <a:endParaRPr lang="es-ES" sz="2000" dirty="0"/>
          </a:p>
          <a:p>
            <a:pPr algn="ctr">
              <a:defRPr/>
            </a:pPr>
            <a:endParaRPr lang="es-ES" sz="2000" dirty="0"/>
          </a:p>
          <a:p>
            <a:pPr algn="ctr">
              <a:defRPr/>
            </a:pPr>
            <a:endParaRPr lang="es-EC" sz="2000" dirty="0"/>
          </a:p>
        </p:txBody>
      </p:sp>
      <p:sp>
        <p:nvSpPr>
          <p:cNvPr id="18" name="17 Rectángulo"/>
          <p:cNvSpPr/>
          <p:nvPr/>
        </p:nvSpPr>
        <p:spPr>
          <a:xfrm>
            <a:off x="83056" y="1916832"/>
            <a:ext cx="3696856" cy="369332"/>
          </a:xfrm>
          <a:prstGeom prst="rect">
            <a:avLst/>
          </a:prstGeom>
        </p:spPr>
        <p:txBody>
          <a:bodyPr wrap="square">
            <a:spAutoFit/>
          </a:bodyPr>
          <a:lstStyle/>
          <a:p>
            <a:pPr algn="ctr"/>
            <a:r>
              <a:rPr lang="es-ES" dirty="0" smtClean="0"/>
              <a:t>PROMOCION</a:t>
            </a:r>
            <a:endParaRPr lang="es-ES" dirty="0"/>
          </a:p>
        </p:txBody>
      </p:sp>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Personal</a:t>
            </a:r>
            <a:endParaRPr lang="es-ES" dirty="0"/>
          </a:p>
        </p:txBody>
      </p:sp>
      <p:pic>
        <p:nvPicPr>
          <p:cNvPr id="6149" name="Imagen 17" descr="IMGA03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69328" y="2487317"/>
            <a:ext cx="1401574" cy="10600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Imagen 45" descr="IMGA0345"/>
          <p:cNvPicPr>
            <a:picLocks noChangeAspect="1" noChangeArrowheads="1"/>
          </p:cNvPicPr>
          <p:nvPr/>
        </p:nvPicPr>
        <p:blipFill>
          <a:blip r:embed="rId4" cstate="print">
            <a:extLst>
              <a:ext uri="{28A0092B-C50C-407E-A947-70E740481C1C}">
                <a14:useLocalDpi xmlns:a14="http://schemas.microsoft.com/office/drawing/2010/main" val="0"/>
              </a:ext>
            </a:extLst>
          </a:blip>
          <a:srcRect l="16319" r="45486"/>
          <a:stretch>
            <a:fillRect/>
          </a:stretch>
        </p:blipFill>
        <p:spPr bwMode="auto">
          <a:xfrm>
            <a:off x="1021269" y="2355407"/>
            <a:ext cx="670412" cy="1356841"/>
          </a:xfrm>
          <a:prstGeom prst="rect">
            <a:avLst/>
          </a:prstGeom>
          <a:noFill/>
          <a:extLst>
            <a:ext uri="{909E8E84-426E-40DD-AFC4-6F175D3DCCD1}">
              <a14:hiddenFill xmlns:a14="http://schemas.microsoft.com/office/drawing/2010/main">
                <a:solidFill>
                  <a:srgbClr val="FFFFFF"/>
                </a:solidFill>
              </a14:hiddenFill>
            </a:ext>
          </a:extLst>
        </p:spPr>
      </p:pic>
      <p:pic>
        <p:nvPicPr>
          <p:cNvPr id="6147" name="Imagen 47" descr="IMGA0346"/>
          <p:cNvPicPr>
            <a:picLocks noChangeAspect="1" noChangeArrowheads="1"/>
          </p:cNvPicPr>
          <p:nvPr/>
        </p:nvPicPr>
        <p:blipFill>
          <a:blip r:embed="rId5" cstate="print">
            <a:extLst>
              <a:ext uri="{28A0092B-C50C-407E-A947-70E740481C1C}">
                <a14:useLocalDpi xmlns:a14="http://schemas.microsoft.com/office/drawing/2010/main" val="0"/>
              </a:ext>
            </a:extLst>
          </a:blip>
          <a:srcRect l="26952" r="38298"/>
          <a:stretch>
            <a:fillRect/>
          </a:stretch>
        </p:blipFill>
        <p:spPr bwMode="auto">
          <a:xfrm>
            <a:off x="351045" y="2316545"/>
            <a:ext cx="585830" cy="13284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Imagen 13" descr="IMGA03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490" y="3801886"/>
            <a:ext cx="1311192" cy="1003685"/>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15" descr="IMGA03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0100" y="3834408"/>
            <a:ext cx="1387703" cy="1012679"/>
          </a:xfrm>
          <a:prstGeom prst="rect">
            <a:avLst/>
          </a:prstGeom>
          <a:noFill/>
          <a:extLst>
            <a:ext uri="{909E8E84-426E-40DD-AFC4-6F175D3DCCD1}">
              <a14:hiddenFill xmlns:a14="http://schemas.microsoft.com/office/drawing/2010/main">
                <a:solidFill>
                  <a:srgbClr val="FFFFFF"/>
                </a:solidFill>
              </a14:hiddenFill>
            </a:ext>
          </a:extLst>
        </p:spPr>
      </p:pic>
      <p:pic>
        <p:nvPicPr>
          <p:cNvPr id="6151" name="Imagen 48"/>
          <p:cNvPicPr>
            <a:picLocks noChangeAspect="1" noChangeArrowheads="1"/>
          </p:cNvPicPr>
          <p:nvPr/>
        </p:nvPicPr>
        <p:blipFill>
          <a:blip r:embed="rId8" cstate="print">
            <a:extLst>
              <a:ext uri="{28A0092B-C50C-407E-A947-70E740481C1C}">
                <a14:useLocalDpi xmlns:a14="http://schemas.microsoft.com/office/drawing/2010/main" val="0"/>
              </a:ext>
            </a:extLst>
          </a:blip>
          <a:srcRect t="19324" b="6964"/>
          <a:stretch>
            <a:fillRect/>
          </a:stretch>
        </p:blipFill>
        <p:spPr bwMode="auto">
          <a:xfrm>
            <a:off x="3472217" y="2447214"/>
            <a:ext cx="2258985" cy="10397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Imagen 50"/>
          <p:cNvPicPr>
            <a:picLocks noChangeAspect="1" noChangeArrowheads="1"/>
          </p:cNvPicPr>
          <p:nvPr/>
        </p:nvPicPr>
        <p:blipFill>
          <a:blip r:embed="rId9" cstate="print">
            <a:extLst>
              <a:ext uri="{28A0092B-C50C-407E-A947-70E740481C1C}">
                <a14:useLocalDpi xmlns:a14="http://schemas.microsoft.com/office/drawing/2010/main" val="0"/>
              </a:ext>
            </a:extLst>
          </a:blip>
          <a:srcRect t="36232" b="6006"/>
          <a:stretch>
            <a:fillRect/>
          </a:stretch>
        </p:blipFill>
        <p:spPr bwMode="auto">
          <a:xfrm>
            <a:off x="3497366" y="3452587"/>
            <a:ext cx="2233836" cy="9348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0" y="513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28 Rectángulo"/>
          <p:cNvSpPr/>
          <p:nvPr/>
        </p:nvSpPr>
        <p:spPr>
          <a:xfrm>
            <a:off x="2572856" y="1916832"/>
            <a:ext cx="3696856" cy="369332"/>
          </a:xfrm>
          <a:prstGeom prst="rect">
            <a:avLst/>
          </a:prstGeom>
        </p:spPr>
        <p:txBody>
          <a:bodyPr wrap="square">
            <a:spAutoFit/>
          </a:bodyPr>
          <a:lstStyle/>
          <a:p>
            <a:pPr algn="ctr"/>
            <a:r>
              <a:rPr lang="es-ES" dirty="0" smtClean="0"/>
              <a:t>PUBLICIDAD</a:t>
            </a:r>
            <a:endParaRPr lang="es-ES" dirty="0"/>
          </a:p>
        </p:txBody>
      </p:sp>
      <p:pic>
        <p:nvPicPr>
          <p:cNvPr id="30" name="29 Imagen"/>
          <p:cNvPicPr/>
          <p:nvPr/>
        </p:nvPicPr>
        <p:blipFill>
          <a:blip r:embed="rId10" cstate="print"/>
          <a:srcRect t="15746" b="4621"/>
          <a:stretch>
            <a:fillRect/>
          </a:stretch>
        </p:blipFill>
        <p:spPr bwMode="auto">
          <a:xfrm>
            <a:off x="5796136" y="2488754"/>
            <a:ext cx="2356302" cy="1927667"/>
          </a:xfrm>
          <a:prstGeom prst="rect">
            <a:avLst/>
          </a:prstGeom>
          <a:noFill/>
          <a:ln w="9525">
            <a:noFill/>
            <a:miter lim="800000"/>
            <a:headEnd/>
            <a:tailEnd/>
          </a:ln>
        </p:spPr>
      </p:pic>
      <p:pic>
        <p:nvPicPr>
          <p:cNvPr id="32" name="31 Imagen"/>
          <p:cNvPicPr/>
          <p:nvPr/>
        </p:nvPicPr>
        <p:blipFill rotWithShape="1">
          <a:blip r:embed="rId11"/>
          <a:srcRect l="54943" t="42555" r="12171" b="20018"/>
          <a:stretch/>
        </p:blipFill>
        <p:spPr bwMode="auto">
          <a:xfrm>
            <a:off x="3472217" y="4416421"/>
            <a:ext cx="2797495" cy="18928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4150567"/>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Producto</a:t>
            </a:r>
            <a:r>
              <a:rPr lang="es-ES" dirty="0" smtClean="0"/>
              <a:t>  </a:t>
            </a:r>
            <a:endParaRPr lang="es-ES" dirty="0"/>
          </a:p>
        </p:txBody>
      </p:sp>
      <p:sp>
        <p:nvSpPr>
          <p:cNvPr id="13" name="12 Recortar y redondear rectángulo de esquina sencilla"/>
          <p:cNvSpPr/>
          <p:nvPr/>
        </p:nvSpPr>
        <p:spPr>
          <a:xfrm>
            <a:off x="148640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Precio</a:t>
            </a:r>
            <a:endParaRPr lang="es-ES" u="sng" dirty="0">
              <a:solidFill>
                <a:schemeClr val="accent5">
                  <a:lumMod val="75000"/>
                </a:schemeClr>
              </a:solidFill>
            </a:endParaRPr>
          </a:p>
        </p:txBody>
      </p:sp>
      <p:sp>
        <p:nvSpPr>
          <p:cNvPr id="14" name="13 Recortar y redondear rectángulo de esquina sencilla">
            <a:hlinkClick r:id="rId2"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Plaza</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Promoción</a:t>
            </a:r>
            <a:endParaRPr lang="es-ES" dirty="0"/>
          </a:p>
        </p:txBody>
      </p:sp>
      <p:sp>
        <p:nvSpPr>
          <p:cNvPr id="16" name="15 Rectángulo"/>
          <p:cNvSpPr/>
          <p:nvPr/>
        </p:nvSpPr>
        <p:spPr>
          <a:xfrm>
            <a:off x="67099" y="1927513"/>
            <a:ext cx="8676456"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000" dirty="0" smtClean="0"/>
          </a:p>
          <a:p>
            <a:pPr algn="ctr">
              <a:defRPr/>
            </a:pPr>
            <a:endParaRPr lang="es-ES" sz="2000" dirty="0"/>
          </a:p>
          <a:p>
            <a:pPr algn="ctr">
              <a:defRPr/>
            </a:pPr>
            <a:endParaRPr lang="es-ES" sz="2000" dirty="0"/>
          </a:p>
          <a:p>
            <a:pPr algn="ctr">
              <a:defRPr/>
            </a:pPr>
            <a:r>
              <a:rPr lang="es-ES" sz="2000" b="1" dirty="0"/>
              <a:t>	</a:t>
            </a:r>
            <a:endParaRPr lang="es-ES" sz="2000" dirty="0"/>
          </a:p>
          <a:p>
            <a:pPr algn="ctr">
              <a:defRPr/>
            </a:pPr>
            <a:endParaRPr lang="es-ES" sz="2000" dirty="0"/>
          </a:p>
          <a:p>
            <a:pPr algn="ctr">
              <a:defRPr/>
            </a:pPr>
            <a:endParaRPr lang="es-ES" sz="2000" dirty="0"/>
          </a:p>
          <a:p>
            <a:pPr algn="ctr">
              <a:defRPr/>
            </a:pPr>
            <a:endParaRPr lang="es-ES" sz="2000" dirty="0"/>
          </a:p>
          <a:p>
            <a:pPr algn="ctr">
              <a:defRPr/>
            </a:pPr>
            <a:endParaRPr lang="es-EC" sz="2000" dirty="0"/>
          </a:p>
        </p:txBody>
      </p:sp>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Personal</a:t>
            </a:r>
            <a:endParaRPr lang="es-ES" dirty="0"/>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0" y="513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28 Rectángulo"/>
          <p:cNvSpPr/>
          <p:nvPr/>
        </p:nvSpPr>
        <p:spPr>
          <a:xfrm>
            <a:off x="67099" y="1927513"/>
            <a:ext cx="3696856" cy="369332"/>
          </a:xfrm>
          <a:prstGeom prst="rect">
            <a:avLst/>
          </a:prstGeom>
        </p:spPr>
        <p:txBody>
          <a:bodyPr wrap="square">
            <a:spAutoFit/>
          </a:bodyPr>
          <a:lstStyle/>
          <a:p>
            <a:pPr algn="ctr"/>
            <a:r>
              <a:rPr lang="es-ES" dirty="0" smtClean="0"/>
              <a:t>Publicidad Interna</a:t>
            </a:r>
            <a:endParaRPr lang="es-ES" dirty="0"/>
          </a:p>
        </p:txBody>
      </p:sp>
      <p:pic>
        <p:nvPicPr>
          <p:cNvPr id="25" name="24 Imagen"/>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l="2330" t="20815" r="39029" b="15810"/>
          <a:stretch/>
        </p:blipFill>
        <p:spPr bwMode="auto">
          <a:xfrm>
            <a:off x="171139" y="2247479"/>
            <a:ext cx="2168614" cy="1397545"/>
          </a:xfrm>
          <a:prstGeom prst="rect">
            <a:avLst/>
          </a:prstGeom>
          <a:ln>
            <a:noFill/>
          </a:ln>
          <a:extLst>
            <a:ext uri="{53640926-AAD7-44D8-BBD7-CCE9431645EC}">
              <a14:shadowObscured xmlns:a14="http://schemas.microsoft.com/office/drawing/2010/main"/>
            </a:ext>
          </a:extLst>
        </p:spPr>
      </p:pic>
      <p:pic>
        <p:nvPicPr>
          <p:cNvPr id="26" name="25 Imagen"/>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l="60388" t="27338" r="1165" b="33517"/>
          <a:stretch/>
        </p:blipFill>
        <p:spPr bwMode="auto">
          <a:xfrm>
            <a:off x="323529" y="3828368"/>
            <a:ext cx="1382210" cy="475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27" name="26 Imagen"/>
          <p:cNvPicPr/>
          <p:nvPr/>
        </p:nvPicPr>
        <p:blipFill rotWithShape="1">
          <a:blip r:embed="rId7"/>
          <a:srcRect l="24929" t="46716" r="54890" b="18266"/>
          <a:stretch/>
        </p:blipFill>
        <p:spPr bwMode="auto">
          <a:xfrm>
            <a:off x="156338" y="4576903"/>
            <a:ext cx="1549400" cy="1800200"/>
          </a:xfrm>
          <a:prstGeom prst="rect">
            <a:avLst/>
          </a:prstGeom>
          <a:ln>
            <a:noFill/>
          </a:ln>
          <a:extLst>
            <a:ext uri="{53640926-AAD7-44D8-BBD7-CCE9431645EC}">
              <a14:shadowObscured xmlns:a14="http://schemas.microsoft.com/office/drawing/2010/main"/>
            </a:ext>
          </a:extLst>
        </p:spPr>
      </p:pic>
      <p:pic>
        <p:nvPicPr>
          <p:cNvPr id="31" name="30 Imagen"/>
          <p:cNvPicPr/>
          <p:nvPr/>
        </p:nvPicPr>
        <p:blipFill rotWithShape="1">
          <a:blip r:embed="rId8"/>
          <a:srcRect l="50291" t="17087" r="16117" b="54021"/>
          <a:stretch/>
        </p:blipFill>
        <p:spPr bwMode="auto">
          <a:xfrm>
            <a:off x="1763688" y="4683462"/>
            <a:ext cx="1642750" cy="808484"/>
          </a:xfrm>
          <a:prstGeom prst="rect">
            <a:avLst/>
          </a:prstGeom>
          <a:ln>
            <a:noFill/>
          </a:ln>
          <a:extLst>
            <a:ext uri="{53640926-AAD7-44D8-BBD7-CCE9431645EC}">
              <a14:shadowObscured xmlns:a14="http://schemas.microsoft.com/office/drawing/2010/main"/>
            </a:ext>
          </a:extLst>
        </p:spPr>
      </p:pic>
      <p:sp>
        <p:nvSpPr>
          <p:cNvPr id="33" name="32 Rectángulo"/>
          <p:cNvSpPr/>
          <p:nvPr/>
        </p:nvSpPr>
        <p:spPr>
          <a:xfrm>
            <a:off x="4235740" y="2062813"/>
            <a:ext cx="3696856" cy="369332"/>
          </a:xfrm>
          <a:prstGeom prst="rect">
            <a:avLst/>
          </a:prstGeom>
        </p:spPr>
        <p:txBody>
          <a:bodyPr wrap="square">
            <a:spAutoFit/>
          </a:bodyPr>
          <a:lstStyle/>
          <a:p>
            <a:pPr algn="ctr"/>
            <a:r>
              <a:rPr lang="es-ES" dirty="0" smtClean="0"/>
              <a:t>Publicidad Externa</a:t>
            </a:r>
            <a:endParaRPr lang="es-ES" dirty="0"/>
          </a:p>
        </p:txBody>
      </p:sp>
      <p:pic>
        <p:nvPicPr>
          <p:cNvPr id="34" name="33 Imagen"/>
          <p:cNvPicPr/>
          <p:nvPr/>
        </p:nvPicPr>
        <p:blipFill rotWithShape="1">
          <a:blip r:embed="rId9"/>
          <a:srcRect l="60388" t="32931" r="13398" b="40041"/>
          <a:stretch/>
        </p:blipFill>
        <p:spPr bwMode="auto">
          <a:xfrm>
            <a:off x="3775653" y="2428211"/>
            <a:ext cx="3094732" cy="1975037"/>
          </a:xfrm>
          <a:prstGeom prst="rect">
            <a:avLst/>
          </a:prstGeom>
          <a:ln>
            <a:noFill/>
          </a:ln>
          <a:extLst>
            <a:ext uri="{53640926-AAD7-44D8-BBD7-CCE9431645EC}">
              <a14:shadowObscured xmlns:a14="http://schemas.microsoft.com/office/drawing/2010/main"/>
            </a:ext>
          </a:extLst>
        </p:spPr>
      </p:pic>
      <p:pic>
        <p:nvPicPr>
          <p:cNvPr id="35" name="irc_mi" descr="http://www.loja.gob.ec/blognoticias/wp-content/uploads/2012/06/vallas-1.jpg"/>
          <p:cNvPicPr/>
          <p:nvPr/>
        </p:nvPicPr>
        <p:blipFill>
          <a:blip r:embed="rId10"/>
          <a:srcRect/>
          <a:stretch>
            <a:fillRect/>
          </a:stretch>
        </p:blipFill>
        <p:spPr bwMode="auto">
          <a:xfrm>
            <a:off x="3790352" y="4382172"/>
            <a:ext cx="3085104" cy="2277063"/>
          </a:xfrm>
          <a:prstGeom prst="rect">
            <a:avLst/>
          </a:prstGeom>
          <a:noFill/>
          <a:ln w="9525">
            <a:noFill/>
            <a:miter lim="800000"/>
            <a:headEnd/>
            <a:tailEnd/>
          </a:ln>
        </p:spPr>
      </p:pic>
      <p:pic>
        <p:nvPicPr>
          <p:cNvPr id="36" name="35 Imagen"/>
          <p:cNvPicPr/>
          <p:nvPr/>
        </p:nvPicPr>
        <p:blipFill rotWithShape="1">
          <a:blip r:embed="rId11" cstate="print">
            <a:extLst>
              <a:ext uri="{28A0092B-C50C-407E-A947-70E740481C1C}">
                <a14:useLocalDpi xmlns:a14="http://schemas.microsoft.com/office/drawing/2010/main" val="0"/>
              </a:ext>
            </a:extLst>
          </a:blip>
          <a:srcRect l="35045" t="34783" r="33686" b="22198"/>
          <a:stretch/>
        </p:blipFill>
        <p:spPr bwMode="auto">
          <a:xfrm>
            <a:off x="4830430" y="4577349"/>
            <a:ext cx="1109721" cy="7958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3562801"/>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                     </a:t>
            </a:r>
            <a:endParaRPr lang="es-MX" dirty="0"/>
          </a:p>
        </p:txBody>
      </p:sp>
      <p:sp>
        <p:nvSpPr>
          <p:cNvPr id="12" name="11 Recortar y redondear rectángulo de esquina sencilla"/>
          <p:cNvSpPr/>
          <p:nvPr/>
        </p:nvSpPr>
        <p:spPr>
          <a:xfrm>
            <a:off x="8305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Producto</a:t>
            </a:r>
            <a:r>
              <a:rPr lang="es-ES" dirty="0" smtClean="0"/>
              <a:t>  </a:t>
            </a:r>
            <a:endParaRPr lang="es-ES" dirty="0"/>
          </a:p>
        </p:txBody>
      </p:sp>
      <p:sp>
        <p:nvSpPr>
          <p:cNvPr id="13" name="12 Recortar y redondear rectángulo de esquina sencilla"/>
          <p:cNvSpPr/>
          <p:nvPr/>
        </p:nvSpPr>
        <p:spPr>
          <a:xfrm>
            <a:off x="1486406" y="1196107"/>
            <a:ext cx="1366241"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Precio</a:t>
            </a:r>
            <a:endParaRPr lang="es-ES" u="sng" dirty="0">
              <a:solidFill>
                <a:schemeClr val="accent5">
                  <a:lumMod val="75000"/>
                </a:schemeClr>
              </a:solidFill>
            </a:endParaRPr>
          </a:p>
        </p:txBody>
      </p:sp>
      <p:sp>
        <p:nvSpPr>
          <p:cNvPr id="14" name="13 Recortar y redondear rectángulo de esquina sencilla">
            <a:hlinkClick r:id="rId2" action="ppaction://hlinksldjump"/>
          </p:cNvPr>
          <p:cNvSpPr/>
          <p:nvPr/>
        </p:nvSpPr>
        <p:spPr>
          <a:xfrm>
            <a:off x="2926269" y="1196107"/>
            <a:ext cx="1367747"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hlinkClick r:id="rId2" action="ppaction://hlinksldjump"/>
              </a:rPr>
              <a:t>Plaza</a:t>
            </a:r>
            <a:endParaRPr lang="es-ES" dirty="0"/>
          </a:p>
        </p:txBody>
      </p:sp>
      <p:sp>
        <p:nvSpPr>
          <p:cNvPr id="15" name="14 Recortar y redondear rectángulo de esquina sencilla"/>
          <p:cNvSpPr/>
          <p:nvPr/>
        </p:nvSpPr>
        <p:spPr>
          <a:xfrm>
            <a:off x="4367718" y="1196107"/>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u="sng" dirty="0" smtClean="0">
                <a:solidFill>
                  <a:schemeClr val="accent5">
                    <a:lumMod val="75000"/>
                  </a:schemeClr>
                </a:solidFill>
              </a:rPr>
              <a:t>Promoción</a:t>
            </a:r>
            <a:endParaRPr lang="es-ES" u="sng" dirty="0">
              <a:solidFill>
                <a:schemeClr val="accent5">
                  <a:lumMod val="75000"/>
                </a:schemeClr>
              </a:solidFill>
            </a:endParaRPr>
          </a:p>
        </p:txBody>
      </p:sp>
      <p:sp>
        <p:nvSpPr>
          <p:cNvPr id="16" name="15 Rectángulo"/>
          <p:cNvSpPr/>
          <p:nvPr/>
        </p:nvSpPr>
        <p:spPr>
          <a:xfrm>
            <a:off x="83056" y="1852158"/>
            <a:ext cx="9076901" cy="475242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2000" dirty="0" smtClean="0"/>
          </a:p>
          <a:p>
            <a:pPr algn="ctr">
              <a:defRPr/>
            </a:pPr>
            <a:endParaRPr lang="es-ES" sz="2000" dirty="0"/>
          </a:p>
          <a:p>
            <a:pPr algn="ctr">
              <a:defRPr/>
            </a:pPr>
            <a:endParaRPr lang="es-ES" sz="2000" dirty="0"/>
          </a:p>
          <a:p>
            <a:pPr algn="ctr">
              <a:defRPr/>
            </a:pPr>
            <a:r>
              <a:rPr lang="es-ES" sz="2000" b="1" dirty="0"/>
              <a:t>	</a:t>
            </a:r>
            <a:endParaRPr lang="es-ES" sz="2000" dirty="0"/>
          </a:p>
          <a:p>
            <a:pPr algn="ctr">
              <a:defRPr/>
            </a:pPr>
            <a:endParaRPr lang="es-ES" sz="2000" dirty="0"/>
          </a:p>
          <a:p>
            <a:pPr algn="ctr">
              <a:defRPr/>
            </a:pPr>
            <a:endParaRPr lang="es-ES" sz="2000" dirty="0"/>
          </a:p>
          <a:p>
            <a:pPr algn="ctr">
              <a:defRPr/>
            </a:pPr>
            <a:endParaRPr lang="es-ES" sz="2000" dirty="0"/>
          </a:p>
          <a:p>
            <a:pPr algn="ctr">
              <a:defRPr/>
            </a:pPr>
            <a:endParaRPr lang="es-EC" sz="2000" dirty="0"/>
          </a:p>
        </p:txBody>
      </p:sp>
      <p:sp>
        <p:nvSpPr>
          <p:cNvPr id="22" name="Rectangle 6"/>
          <p:cNvSpPr>
            <a:spLocks noChangeArrowheads="1"/>
          </p:cNvSpPr>
          <p:nvPr/>
        </p:nvSpPr>
        <p:spPr bwMode="auto">
          <a:xfrm>
            <a:off x="0" y="1333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27 Recortar y redondear rectángulo de esquina sencilla"/>
          <p:cNvSpPr/>
          <p:nvPr/>
        </p:nvSpPr>
        <p:spPr>
          <a:xfrm>
            <a:off x="6084168" y="1212228"/>
            <a:ext cx="1572433" cy="6290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smtClean="0"/>
              <a:t>Personal</a:t>
            </a:r>
            <a:endParaRPr lang="es-ES" dirty="0"/>
          </a:p>
        </p:txBody>
      </p: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0" y="513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161376449"/>
              </p:ext>
            </p:extLst>
          </p:nvPr>
        </p:nvGraphicFramePr>
        <p:xfrm>
          <a:off x="539552" y="2132857"/>
          <a:ext cx="6624736" cy="1935802"/>
        </p:xfrm>
        <a:graphic>
          <a:graphicData uri="http://schemas.openxmlformats.org/drawingml/2006/table">
            <a:tbl>
              <a:tblPr firstRow="1" firstCol="1" bandRow="1">
                <a:tableStyleId>{5C22544A-7EE6-4342-B048-85BDC9FD1C3A}</a:tableStyleId>
              </a:tblPr>
              <a:tblGrid>
                <a:gridCol w="1895472"/>
                <a:gridCol w="2874731"/>
                <a:gridCol w="1854533"/>
              </a:tblGrid>
              <a:tr h="290130">
                <a:tc>
                  <a:txBody>
                    <a:bodyPr/>
                    <a:lstStyle/>
                    <a:p>
                      <a:pPr algn="ctr">
                        <a:lnSpc>
                          <a:spcPct val="115000"/>
                        </a:lnSpc>
                        <a:spcAft>
                          <a:spcPts val="0"/>
                        </a:spcAft>
                      </a:pPr>
                      <a:r>
                        <a:rPr lang="es-ES" sz="900">
                          <a:solidFill>
                            <a:schemeClr val="bg1"/>
                          </a:solidFill>
                          <a:effectLst/>
                        </a:rPr>
                        <a:t>ESTRATEGIA</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ACTIVIDAD</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PRESUPUESTO</a:t>
                      </a:r>
                      <a:endParaRPr lang="es-EC" sz="800">
                        <a:solidFill>
                          <a:schemeClr val="bg1"/>
                        </a:solidFill>
                        <a:effectLst/>
                        <a:latin typeface="Calibri"/>
                        <a:ea typeface="Calibri"/>
                        <a:cs typeface="Times New Roman"/>
                      </a:endParaRPr>
                    </a:p>
                  </a:txBody>
                  <a:tcPr marL="68580" marR="68580" marT="0" marB="0"/>
                </a:tc>
              </a:tr>
              <a:tr h="609770">
                <a:tc>
                  <a:txBody>
                    <a:bodyPr/>
                    <a:lstStyle/>
                    <a:p>
                      <a:pPr algn="ctr">
                        <a:lnSpc>
                          <a:spcPct val="115000"/>
                        </a:lnSpc>
                        <a:spcAft>
                          <a:spcPts val="0"/>
                        </a:spcAft>
                      </a:pPr>
                      <a:r>
                        <a:rPr lang="es-ES" sz="900">
                          <a:solidFill>
                            <a:schemeClr val="bg1"/>
                          </a:solidFill>
                          <a:effectLst/>
                        </a:rPr>
                        <a:t>Distribución selectiva. </a:t>
                      </a:r>
                      <a:endParaRPr lang="es-EC" sz="800">
                        <a:solidFill>
                          <a:schemeClr val="bg1"/>
                        </a:solidFill>
                        <a:effectLst/>
                      </a:endParaRPr>
                    </a:p>
                    <a:p>
                      <a:pPr algn="ctr">
                        <a:lnSpc>
                          <a:spcPct val="115000"/>
                        </a:lnSpc>
                        <a:spcAft>
                          <a:spcPts val="0"/>
                        </a:spcAft>
                      </a:pPr>
                      <a:r>
                        <a:rPr lang="es-ES" sz="900">
                          <a:solidFill>
                            <a:schemeClr val="bg1"/>
                          </a:solidFill>
                          <a:effectLst/>
                        </a:rPr>
                        <a:t>Venta directa</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Facilitar la obtención y ser oportuna en la entrega de los productos o servicios. Adquisición de un camioneta de carga, VAN N300 MAX AC TM 1.2 4P 4X2</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 </a:t>
                      </a:r>
                      <a:endParaRPr lang="es-EC" sz="800">
                        <a:solidFill>
                          <a:schemeClr val="bg1"/>
                        </a:solidFill>
                        <a:effectLst/>
                      </a:endParaRPr>
                    </a:p>
                    <a:p>
                      <a:pPr algn="ctr">
                        <a:lnSpc>
                          <a:spcPct val="115000"/>
                        </a:lnSpc>
                        <a:spcAft>
                          <a:spcPts val="0"/>
                        </a:spcAft>
                      </a:pPr>
                      <a:r>
                        <a:rPr lang="es-ES" sz="900">
                          <a:solidFill>
                            <a:schemeClr val="bg1"/>
                          </a:solidFill>
                          <a:effectLst/>
                        </a:rPr>
                        <a:t>$19120.00</a:t>
                      </a:r>
                      <a:endParaRPr lang="es-EC" sz="800">
                        <a:solidFill>
                          <a:schemeClr val="bg1"/>
                        </a:solidFill>
                        <a:effectLst/>
                        <a:latin typeface="Calibri"/>
                        <a:ea typeface="Calibri"/>
                        <a:cs typeface="Times New Roman"/>
                      </a:endParaRPr>
                    </a:p>
                  </a:txBody>
                  <a:tcPr marL="68580" marR="68580" marT="0" marB="0"/>
                </a:tc>
              </a:tr>
              <a:tr h="857002">
                <a:tc>
                  <a:txBody>
                    <a:bodyPr/>
                    <a:lstStyle/>
                    <a:p>
                      <a:pPr algn="ctr">
                        <a:lnSpc>
                          <a:spcPct val="115000"/>
                        </a:lnSpc>
                        <a:spcAft>
                          <a:spcPts val="0"/>
                        </a:spcAft>
                      </a:pPr>
                      <a:r>
                        <a:rPr lang="es-ES" sz="900">
                          <a:solidFill>
                            <a:schemeClr val="bg1"/>
                          </a:solidFill>
                          <a:effectLst/>
                        </a:rPr>
                        <a:t>Implementar el área de marketing correlacionada con las otras áreas orientadas al servicio al clientes</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En la propuesta de organigrama empresarial, se incluirá en el departamento de comercialización el área de marketing, bajo el cual la empresa regirá su funcionamiento y adecuada distribución delas funciones. </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$5306.00</a:t>
                      </a:r>
                      <a:endParaRPr lang="es-EC" sz="800">
                        <a:solidFill>
                          <a:schemeClr val="bg1"/>
                        </a:solidFill>
                        <a:effectLst/>
                        <a:latin typeface="Calibri"/>
                        <a:ea typeface="Calibri"/>
                        <a:cs typeface="Times New Roman"/>
                      </a:endParaRPr>
                    </a:p>
                  </a:txBody>
                  <a:tcPr marL="68580" marR="68580" marT="0" marB="0"/>
                </a:tc>
              </a:tr>
              <a:tr h="115306">
                <a:tc>
                  <a:txBody>
                    <a:bodyPr/>
                    <a:lstStyle/>
                    <a:p>
                      <a:pPr algn="ctr">
                        <a:lnSpc>
                          <a:spcPct val="115000"/>
                        </a:lnSpc>
                        <a:spcAft>
                          <a:spcPts val="0"/>
                        </a:spcAft>
                      </a:pPr>
                      <a:r>
                        <a:rPr lang="es-ES" sz="900">
                          <a:solidFill>
                            <a:schemeClr val="bg1"/>
                          </a:solidFill>
                          <a:effectLst/>
                        </a:rPr>
                        <a:t>TOTAL</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a:solidFill>
                            <a:schemeClr val="bg1"/>
                          </a:solidFill>
                          <a:effectLst/>
                        </a:rPr>
                        <a:t> </a:t>
                      </a:r>
                      <a:endParaRPr lang="es-EC" sz="80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900" dirty="0">
                          <a:solidFill>
                            <a:schemeClr val="bg1"/>
                          </a:solidFill>
                          <a:effectLst/>
                        </a:rPr>
                        <a:t>$24.426.00</a:t>
                      </a:r>
                      <a:endParaRPr lang="es-EC" sz="800" dirty="0">
                        <a:solidFill>
                          <a:schemeClr val="bg1"/>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458194610"/>
              </p:ext>
            </p:extLst>
          </p:nvPr>
        </p:nvGraphicFramePr>
        <p:xfrm>
          <a:off x="395536" y="4244785"/>
          <a:ext cx="5832648" cy="1938739"/>
        </p:xfrm>
        <a:graphic>
          <a:graphicData uri="http://schemas.openxmlformats.org/drawingml/2006/table">
            <a:tbl>
              <a:tblPr firstRow="1" firstCol="1" bandRow="1">
                <a:tableStyleId>{5C22544A-7EE6-4342-B048-85BDC9FD1C3A}</a:tableStyleId>
              </a:tblPr>
              <a:tblGrid>
                <a:gridCol w="648072"/>
                <a:gridCol w="1296144"/>
                <a:gridCol w="2664296"/>
                <a:gridCol w="1224136"/>
              </a:tblGrid>
              <a:tr h="396110">
                <a:tc>
                  <a:txBody>
                    <a:bodyPr/>
                    <a:lstStyle/>
                    <a:p>
                      <a:pPr algn="ctr">
                        <a:lnSpc>
                          <a:spcPct val="115000"/>
                        </a:lnSpc>
                        <a:spcAft>
                          <a:spcPts val="600"/>
                        </a:spcAft>
                      </a:pPr>
                      <a:r>
                        <a:rPr lang="es-ES" sz="800" dirty="0">
                          <a:effectLst/>
                        </a:rPr>
                        <a:t>NRO. PERSONAS</a:t>
                      </a:r>
                      <a:endParaRPr lang="es-EC" sz="800" dirty="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CALIDAD</a:t>
                      </a:r>
                      <a:endParaRPr lang="es-EC" sz="8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FUNCIONES</a:t>
                      </a:r>
                      <a:endParaRPr lang="es-EC" sz="8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SALARIO.</a:t>
                      </a:r>
                      <a:endParaRPr lang="es-EC" sz="800">
                        <a:effectLst/>
                        <a:latin typeface="Calibri"/>
                        <a:ea typeface="Calibri"/>
                        <a:cs typeface="Times New Roman"/>
                      </a:endParaRPr>
                    </a:p>
                  </a:txBody>
                  <a:tcPr marL="68580" marR="68580" marT="0" marB="0"/>
                </a:tc>
              </a:tr>
              <a:tr h="792219">
                <a:tc>
                  <a:txBody>
                    <a:bodyPr/>
                    <a:lstStyle/>
                    <a:p>
                      <a:pPr algn="ctr">
                        <a:lnSpc>
                          <a:spcPct val="115000"/>
                        </a:lnSpc>
                        <a:spcAft>
                          <a:spcPts val="600"/>
                        </a:spcAft>
                      </a:pPr>
                      <a:r>
                        <a:rPr lang="es-ES" sz="800" dirty="0">
                          <a:effectLst/>
                        </a:rPr>
                        <a:t>1</a:t>
                      </a:r>
                      <a:endParaRPr lang="es-EC" sz="800" dirty="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Jefe de marketing</a:t>
                      </a:r>
                      <a:endParaRPr lang="es-EC" sz="8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tabLst>
                          <a:tab pos="218440" algn="l"/>
                        </a:tabLst>
                      </a:pPr>
                      <a:r>
                        <a:rPr lang="es-ES" sz="800">
                          <a:effectLst/>
                        </a:rPr>
                        <a:t>Crear estrategias para el área.</a:t>
                      </a:r>
                      <a:endParaRPr lang="es-EC" sz="800">
                        <a:effectLst/>
                      </a:endParaRPr>
                    </a:p>
                    <a:p>
                      <a:pPr marL="342900" lvl="0" indent="-342900" algn="just">
                        <a:lnSpc>
                          <a:spcPct val="115000"/>
                        </a:lnSpc>
                        <a:spcAft>
                          <a:spcPts val="0"/>
                        </a:spcAft>
                        <a:buFont typeface="Symbol"/>
                        <a:buChar char=""/>
                        <a:tabLst>
                          <a:tab pos="218440" algn="l"/>
                        </a:tabLst>
                      </a:pPr>
                      <a:r>
                        <a:rPr lang="es-ES" sz="800">
                          <a:effectLst/>
                        </a:rPr>
                        <a:t>Capacitar y motivar</a:t>
                      </a:r>
                      <a:endParaRPr lang="es-EC" sz="800">
                        <a:effectLst/>
                      </a:endParaRPr>
                    </a:p>
                    <a:p>
                      <a:pPr marL="342900" lvl="0" indent="-342900" algn="just">
                        <a:lnSpc>
                          <a:spcPct val="115000"/>
                        </a:lnSpc>
                        <a:spcAft>
                          <a:spcPts val="0"/>
                        </a:spcAft>
                        <a:buFont typeface="Symbol"/>
                        <a:buChar char=""/>
                        <a:tabLst>
                          <a:tab pos="218440" algn="l"/>
                        </a:tabLst>
                      </a:pPr>
                      <a:r>
                        <a:rPr lang="es-ES" sz="800">
                          <a:effectLst/>
                        </a:rPr>
                        <a:t>Investigar nuevos mercados en los que la empresa pueda incursionar.</a:t>
                      </a:r>
                      <a:endParaRPr lang="es-EC" sz="800">
                        <a:effectLst/>
                      </a:endParaRPr>
                    </a:p>
                    <a:p>
                      <a:pPr marL="342900" lvl="0" indent="-342900" algn="just">
                        <a:lnSpc>
                          <a:spcPct val="115000"/>
                        </a:lnSpc>
                        <a:spcAft>
                          <a:spcPts val="600"/>
                        </a:spcAft>
                        <a:buFont typeface="Symbol"/>
                        <a:buChar char=""/>
                        <a:tabLst>
                          <a:tab pos="218440" algn="l"/>
                        </a:tabLst>
                      </a:pPr>
                      <a:r>
                        <a:rPr lang="es-ES" sz="800">
                          <a:effectLst/>
                        </a:rPr>
                        <a:t>Investigar nuevas preferencias del mercado objetivo.</a:t>
                      </a:r>
                      <a:endParaRPr lang="es-EC" sz="8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$ 350 mensual.</a:t>
                      </a:r>
                      <a:endParaRPr lang="es-EC" sz="800">
                        <a:effectLst/>
                      </a:endParaRPr>
                    </a:p>
                    <a:p>
                      <a:pPr algn="just">
                        <a:lnSpc>
                          <a:spcPct val="115000"/>
                        </a:lnSpc>
                        <a:spcAft>
                          <a:spcPts val="600"/>
                        </a:spcAft>
                      </a:pPr>
                      <a:r>
                        <a:rPr lang="es-ES" sz="800">
                          <a:effectLst/>
                        </a:rPr>
                        <a:t> </a:t>
                      </a:r>
                      <a:endParaRPr lang="es-EC" sz="800">
                        <a:effectLst/>
                      </a:endParaRPr>
                    </a:p>
                    <a:p>
                      <a:pPr algn="just">
                        <a:lnSpc>
                          <a:spcPct val="115000"/>
                        </a:lnSpc>
                        <a:spcAft>
                          <a:spcPts val="600"/>
                        </a:spcAft>
                      </a:pPr>
                      <a:r>
                        <a:rPr lang="es-ES" sz="800">
                          <a:effectLst/>
                        </a:rPr>
                        <a:t> </a:t>
                      </a:r>
                      <a:endParaRPr lang="es-EC" sz="800">
                        <a:effectLst/>
                      </a:endParaRPr>
                    </a:p>
                    <a:p>
                      <a:pPr algn="just">
                        <a:lnSpc>
                          <a:spcPct val="115000"/>
                        </a:lnSpc>
                        <a:spcAft>
                          <a:spcPts val="600"/>
                        </a:spcAft>
                      </a:pPr>
                      <a:r>
                        <a:rPr lang="es-ES" sz="800">
                          <a:effectLst/>
                        </a:rPr>
                        <a:t>$4200.00 anual</a:t>
                      </a:r>
                      <a:endParaRPr lang="es-EC" sz="800">
                        <a:effectLst/>
                        <a:latin typeface="Calibri"/>
                        <a:ea typeface="Calibri"/>
                        <a:cs typeface="Times New Roman"/>
                      </a:endParaRPr>
                    </a:p>
                  </a:txBody>
                  <a:tcPr marL="68580" marR="68580" marT="0" marB="0"/>
                </a:tc>
              </a:tr>
              <a:tr h="528146">
                <a:tc>
                  <a:txBody>
                    <a:bodyPr/>
                    <a:lstStyle/>
                    <a:p>
                      <a:pPr algn="ctr">
                        <a:lnSpc>
                          <a:spcPct val="115000"/>
                        </a:lnSpc>
                        <a:spcAft>
                          <a:spcPts val="600"/>
                        </a:spcAft>
                      </a:pPr>
                      <a:r>
                        <a:rPr lang="es-ES" sz="800">
                          <a:effectLst/>
                        </a:rPr>
                        <a:t>1</a:t>
                      </a:r>
                      <a:endParaRPr lang="es-EC" sz="8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Conductor de Vehículo</a:t>
                      </a:r>
                      <a:endParaRPr lang="es-EC" sz="8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tabLst>
                          <a:tab pos="218440" algn="l"/>
                        </a:tabLst>
                      </a:pPr>
                      <a:r>
                        <a:rPr lang="es-ES" sz="800">
                          <a:effectLst/>
                        </a:rPr>
                        <a:t>Entregar pedidos a clientes mayoristas</a:t>
                      </a:r>
                      <a:endParaRPr lang="es-EC" sz="800">
                        <a:effectLst/>
                      </a:endParaRPr>
                    </a:p>
                    <a:p>
                      <a:pPr marL="342900" lvl="0" indent="-342900" algn="just">
                        <a:lnSpc>
                          <a:spcPct val="115000"/>
                        </a:lnSpc>
                        <a:spcAft>
                          <a:spcPts val="600"/>
                        </a:spcAft>
                        <a:buFont typeface="Symbol"/>
                        <a:buChar char=""/>
                        <a:tabLst>
                          <a:tab pos="218440" algn="l"/>
                        </a:tabLst>
                      </a:pPr>
                      <a:r>
                        <a:rPr lang="es-ES" sz="800">
                          <a:effectLst/>
                        </a:rPr>
                        <a:t>Revisar que los pedidos estén completos.</a:t>
                      </a:r>
                      <a:endParaRPr lang="es-EC" sz="800">
                        <a:effectLst/>
                        <a:latin typeface="Calibri"/>
                        <a:ea typeface="Calibri"/>
                        <a:cs typeface="Times New Roman"/>
                      </a:endParaRPr>
                    </a:p>
                  </a:txBody>
                  <a:tcPr marL="68580" marR="68580" marT="0" marB="0"/>
                </a:tc>
                <a:tc>
                  <a:txBody>
                    <a:bodyPr/>
                    <a:lstStyle/>
                    <a:p>
                      <a:pPr algn="just">
                        <a:lnSpc>
                          <a:spcPct val="115000"/>
                        </a:lnSpc>
                        <a:spcAft>
                          <a:spcPts val="600"/>
                        </a:spcAft>
                      </a:pPr>
                      <a:r>
                        <a:rPr lang="es-ES" sz="800">
                          <a:effectLst/>
                        </a:rPr>
                        <a:t>$315.00 mensual</a:t>
                      </a:r>
                      <a:endParaRPr lang="es-EC" sz="800">
                        <a:effectLst/>
                      </a:endParaRPr>
                    </a:p>
                    <a:p>
                      <a:pPr algn="just">
                        <a:lnSpc>
                          <a:spcPct val="115000"/>
                        </a:lnSpc>
                        <a:spcAft>
                          <a:spcPts val="600"/>
                        </a:spcAft>
                      </a:pPr>
                      <a:r>
                        <a:rPr lang="es-ES" sz="800">
                          <a:effectLst/>
                        </a:rPr>
                        <a:t> </a:t>
                      </a:r>
                      <a:endParaRPr lang="es-EC" sz="800">
                        <a:effectLst/>
                      </a:endParaRPr>
                    </a:p>
                    <a:p>
                      <a:pPr algn="just">
                        <a:lnSpc>
                          <a:spcPct val="115000"/>
                        </a:lnSpc>
                        <a:spcAft>
                          <a:spcPts val="600"/>
                        </a:spcAft>
                      </a:pPr>
                      <a:r>
                        <a:rPr lang="es-ES" sz="800">
                          <a:effectLst/>
                        </a:rPr>
                        <a:t>$3780.00 anual</a:t>
                      </a:r>
                      <a:endParaRPr lang="es-EC" sz="800">
                        <a:effectLst/>
                        <a:latin typeface="Calibri"/>
                        <a:ea typeface="Calibri"/>
                        <a:cs typeface="Times New Roman"/>
                      </a:endParaRPr>
                    </a:p>
                  </a:txBody>
                  <a:tcPr marL="68580" marR="68580" marT="0" marB="0"/>
                </a:tc>
              </a:tr>
              <a:tr h="132037">
                <a:tc>
                  <a:txBody>
                    <a:bodyPr/>
                    <a:lstStyle/>
                    <a:p>
                      <a:pPr algn="ctr">
                        <a:lnSpc>
                          <a:spcPct val="115000"/>
                        </a:lnSpc>
                        <a:spcAft>
                          <a:spcPts val="600"/>
                        </a:spcAft>
                      </a:pPr>
                      <a:r>
                        <a:rPr lang="es-ES" sz="800">
                          <a:effectLst/>
                        </a:rPr>
                        <a:t> </a:t>
                      </a:r>
                      <a:endParaRPr lang="es-EC" sz="8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a:effectLst/>
                        </a:rPr>
                        <a:t> </a:t>
                      </a:r>
                      <a:endParaRPr lang="es-EC" sz="80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dirty="0">
                          <a:effectLst/>
                        </a:rPr>
                        <a:t> </a:t>
                      </a:r>
                      <a:endParaRPr lang="es-EC" sz="800" dirty="0">
                        <a:effectLst/>
                        <a:latin typeface="Calibri"/>
                        <a:ea typeface="Calibri"/>
                        <a:cs typeface="Times New Roman"/>
                      </a:endParaRPr>
                    </a:p>
                  </a:txBody>
                  <a:tcPr marL="68580" marR="68580" marT="0" marB="0"/>
                </a:tc>
                <a:tc>
                  <a:txBody>
                    <a:bodyPr/>
                    <a:lstStyle/>
                    <a:p>
                      <a:pPr algn="ctr">
                        <a:lnSpc>
                          <a:spcPct val="115000"/>
                        </a:lnSpc>
                        <a:spcAft>
                          <a:spcPts val="600"/>
                        </a:spcAft>
                      </a:pPr>
                      <a:r>
                        <a:rPr lang="es-ES" sz="800" dirty="0">
                          <a:effectLst/>
                        </a:rPr>
                        <a:t>$7980.00 anual</a:t>
                      </a:r>
                      <a:endParaRPr lang="es-EC" sz="800" dirty="0">
                        <a:effectLst/>
                        <a:latin typeface="Calibri"/>
                        <a:ea typeface="Calibri"/>
                        <a:cs typeface="Times New Roman"/>
                      </a:endParaRPr>
                    </a:p>
                  </a:txBody>
                  <a:tcPr marL="68580" marR="68580" marT="0" marB="0"/>
                </a:tc>
              </a:tr>
            </a:tbl>
          </a:graphicData>
        </a:graphic>
      </p:graphicFrame>
      <p:pic>
        <p:nvPicPr>
          <p:cNvPr id="17" name="16 Imagen" descr="VAN N300 MAX - CAMIONETAS CHEVROLET - Especificaciones técnicas"/>
          <p:cNvPicPr/>
          <p:nvPr/>
        </p:nvPicPr>
        <p:blipFill rotWithShape="1">
          <a:blip r:embed="rId3" cstate="print">
            <a:extLst>
              <a:ext uri="{28A0092B-C50C-407E-A947-70E740481C1C}">
                <a14:useLocalDpi xmlns:a14="http://schemas.microsoft.com/office/drawing/2010/main" val="0"/>
              </a:ext>
            </a:extLst>
          </a:blip>
          <a:srcRect l="18754" r="15654"/>
          <a:stretch/>
        </p:blipFill>
        <p:spPr bwMode="auto">
          <a:xfrm>
            <a:off x="6610397" y="4149080"/>
            <a:ext cx="2092408" cy="1224722"/>
          </a:xfrm>
          <a:prstGeom prst="rect">
            <a:avLst/>
          </a:prstGeom>
          <a:noFill/>
          <a:ln>
            <a:noFill/>
          </a:ln>
        </p:spPr>
      </p:pic>
      <p:pic>
        <p:nvPicPr>
          <p:cNvPr id="18" name="7 Imagen" descr="I:\PACO SPORT CORRECTO.png"/>
          <p:cNvPicPr/>
          <p:nvPr/>
        </p:nvPicPr>
        <p:blipFill rotWithShape="1">
          <a:blip r:embed="rId4" cstate="print">
            <a:extLst>
              <a:ext uri="{28A0092B-C50C-407E-A947-70E740481C1C}">
                <a14:useLocalDpi xmlns:a14="http://schemas.microsoft.com/office/drawing/2010/main" val="0"/>
              </a:ext>
            </a:extLst>
          </a:blip>
          <a:srcRect b="11111"/>
          <a:stretch/>
        </p:blipFill>
        <p:spPr bwMode="auto">
          <a:xfrm>
            <a:off x="7380312" y="4465213"/>
            <a:ext cx="1044317" cy="3371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8144189"/>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251520" y="1700808"/>
            <a:ext cx="8545261" cy="3785652"/>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6000" dirty="0" smtClean="0">
                <a:effectLst>
                  <a:outerShdw blurRad="38100" dist="38100" dir="2700000" algn="tl">
                    <a:srgbClr val="000000">
                      <a:alpha val="43137"/>
                    </a:srgbClr>
                  </a:outerShdw>
                </a:effectLst>
              </a:rPr>
              <a:t>CAPITULO VI</a:t>
            </a:r>
          </a:p>
          <a:p>
            <a:pPr algn="ctr">
              <a:defRPr/>
            </a:pPr>
            <a:r>
              <a:rPr lang="es-ES" sz="6000" dirty="0" smtClean="0">
                <a:effectLst>
                  <a:outerShdw blurRad="38100" dist="38100" dir="2700000" algn="tl">
                    <a:srgbClr val="000000">
                      <a:alpha val="43137"/>
                    </a:srgbClr>
                  </a:outerShdw>
                </a:effectLst>
              </a:rPr>
              <a:t>PRESUPUESTO Y EVALUACIÒN FINANCIERA</a:t>
            </a:r>
          </a:p>
        </p:txBody>
      </p:sp>
    </p:spTree>
    <p:extLst>
      <p:ext uri="{BB962C8B-B14F-4D97-AF65-F5344CB8AC3E}">
        <p14:creationId xmlns:p14="http://schemas.microsoft.com/office/powerpoint/2010/main" val="13733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bg1"/>
                </a:solidFill>
              </a:rPr>
              <a:t>PRESUPUESTO</a:t>
            </a:r>
            <a:endParaRPr lang="es-MX" b="1" dirty="0">
              <a:solidFill>
                <a:schemeClr val="bg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139397694"/>
              </p:ext>
            </p:extLst>
          </p:nvPr>
        </p:nvGraphicFramePr>
        <p:xfrm>
          <a:off x="755576" y="1700808"/>
          <a:ext cx="7776864" cy="2942933"/>
        </p:xfrm>
        <a:graphic>
          <a:graphicData uri="http://schemas.openxmlformats.org/drawingml/2006/table">
            <a:tbl>
              <a:tblPr firstRow="1" firstCol="1" bandRow="1">
                <a:tableStyleId>{5C22544A-7EE6-4342-B048-85BDC9FD1C3A}</a:tableStyleId>
              </a:tblPr>
              <a:tblGrid>
                <a:gridCol w="3987410"/>
                <a:gridCol w="1923006"/>
                <a:gridCol w="1866448"/>
              </a:tblGrid>
              <a:tr h="644329">
                <a:tc>
                  <a:txBody>
                    <a:bodyPr/>
                    <a:lstStyle/>
                    <a:p>
                      <a:pPr algn="ctr">
                        <a:lnSpc>
                          <a:spcPct val="115000"/>
                        </a:lnSpc>
                        <a:spcAft>
                          <a:spcPts val="0"/>
                        </a:spcAft>
                      </a:pPr>
                      <a:r>
                        <a:rPr lang="es-ES" sz="1200" dirty="0">
                          <a:solidFill>
                            <a:schemeClr val="bg1"/>
                          </a:solidFill>
                          <a:effectLst/>
                        </a:rPr>
                        <a:t>ESTRATEGIAS</a:t>
                      </a:r>
                      <a:endParaRPr lang="es-EC" sz="11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Total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Porcentaje</a:t>
                      </a:r>
                      <a:endParaRPr lang="es-EC" sz="1100">
                        <a:solidFill>
                          <a:schemeClr val="bg1"/>
                        </a:solidFill>
                        <a:effectLst/>
                        <a:latin typeface="Calibri"/>
                        <a:ea typeface="Calibri"/>
                        <a:cs typeface="Times New Roman"/>
                      </a:endParaRPr>
                    </a:p>
                  </a:txBody>
                  <a:tcPr marL="44450" marR="44450" marT="0" marB="0" anchor="ctr"/>
                </a:tc>
              </a:tr>
              <a:tr h="330855">
                <a:tc>
                  <a:txBody>
                    <a:bodyPr/>
                    <a:lstStyle/>
                    <a:p>
                      <a:pPr algn="ctr">
                        <a:lnSpc>
                          <a:spcPct val="115000"/>
                        </a:lnSpc>
                        <a:spcAft>
                          <a:spcPts val="0"/>
                        </a:spcAft>
                      </a:pPr>
                      <a:r>
                        <a:rPr lang="es-ES" sz="1200">
                          <a:solidFill>
                            <a:schemeClr val="bg1"/>
                          </a:solidFill>
                          <a:effectLst/>
                        </a:rPr>
                        <a:t>Producto</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 $    475,00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1,77%</a:t>
                      </a:r>
                      <a:endParaRPr lang="es-EC" sz="1100">
                        <a:solidFill>
                          <a:schemeClr val="bg1"/>
                        </a:solidFill>
                        <a:effectLst/>
                        <a:latin typeface="Calibri"/>
                        <a:ea typeface="Calibri"/>
                        <a:cs typeface="Times New Roman"/>
                      </a:endParaRPr>
                    </a:p>
                  </a:txBody>
                  <a:tcPr marL="44450" marR="44450" marT="0" marB="0" anchor="ctr"/>
                </a:tc>
              </a:tr>
              <a:tr h="330855">
                <a:tc>
                  <a:txBody>
                    <a:bodyPr/>
                    <a:lstStyle/>
                    <a:p>
                      <a:pPr algn="ctr">
                        <a:lnSpc>
                          <a:spcPct val="115000"/>
                        </a:lnSpc>
                        <a:spcAft>
                          <a:spcPts val="0"/>
                        </a:spcAft>
                      </a:pPr>
                      <a:r>
                        <a:rPr lang="es-ES" sz="1200">
                          <a:solidFill>
                            <a:schemeClr val="bg1"/>
                          </a:solidFill>
                          <a:effectLst/>
                        </a:rPr>
                        <a:t>Precio</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solidFill>
                            <a:schemeClr val="bg1"/>
                          </a:solidFill>
                          <a:effectLst/>
                        </a:rPr>
                        <a:t>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200">
                          <a:solidFill>
                            <a:schemeClr val="bg1"/>
                          </a:solidFill>
                          <a:effectLst/>
                        </a:rPr>
                        <a:t> </a:t>
                      </a:r>
                      <a:endParaRPr lang="es-EC" sz="1100">
                        <a:solidFill>
                          <a:schemeClr val="bg1"/>
                        </a:solidFill>
                        <a:effectLst/>
                        <a:latin typeface="Calibri"/>
                        <a:ea typeface="Calibri"/>
                        <a:cs typeface="Times New Roman"/>
                      </a:endParaRPr>
                    </a:p>
                  </a:txBody>
                  <a:tcPr marL="44450" marR="44450" marT="0" marB="0" anchor="ctr"/>
                </a:tc>
              </a:tr>
              <a:tr h="330855">
                <a:tc>
                  <a:txBody>
                    <a:bodyPr/>
                    <a:lstStyle/>
                    <a:p>
                      <a:pPr algn="ctr">
                        <a:lnSpc>
                          <a:spcPct val="115000"/>
                        </a:lnSpc>
                        <a:spcAft>
                          <a:spcPts val="0"/>
                        </a:spcAft>
                      </a:pPr>
                      <a:r>
                        <a:rPr lang="es-ES" sz="1200">
                          <a:solidFill>
                            <a:schemeClr val="bg1"/>
                          </a:solidFill>
                          <a:effectLst/>
                        </a:rPr>
                        <a:t>Plaza</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$24.426,00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90,87%</a:t>
                      </a:r>
                      <a:endParaRPr lang="es-EC" sz="1100">
                        <a:solidFill>
                          <a:schemeClr val="bg1"/>
                        </a:solidFill>
                        <a:effectLst/>
                        <a:latin typeface="Calibri"/>
                        <a:ea typeface="Calibri"/>
                        <a:cs typeface="Times New Roman"/>
                      </a:endParaRPr>
                    </a:p>
                  </a:txBody>
                  <a:tcPr marL="44450" marR="44450" marT="0" marB="0" anchor="ctr"/>
                </a:tc>
              </a:tr>
              <a:tr h="330855">
                <a:tc>
                  <a:txBody>
                    <a:bodyPr/>
                    <a:lstStyle/>
                    <a:p>
                      <a:pPr algn="ctr">
                        <a:lnSpc>
                          <a:spcPct val="115000"/>
                        </a:lnSpc>
                        <a:spcAft>
                          <a:spcPts val="0"/>
                        </a:spcAft>
                      </a:pPr>
                      <a:r>
                        <a:rPr lang="es-ES" sz="1200">
                          <a:solidFill>
                            <a:schemeClr val="bg1"/>
                          </a:solidFill>
                          <a:effectLst/>
                        </a:rPr>
                        <a:t>Promoción</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 $ 1.430,00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5,32%</a:t>
                      </a:r>
                      <a:endParaRPr lang="es-EC" sz="1100">
                        <a:solidFill>
                          <a:schemeClr val="bg1"/>
                        </a:solidFill>
                        <a:effectLst/>
                        <a:latin typeface="Calibri"/>
                        <a:ea typeface="Calibri"/>
                        <a:cs typeface="Times New Roman"/>
                      </a:endParaRPr>
                    </a:p>
                  </a:txBody>
                  <a:tcPr marL="44450" marR="44450" marT="0" marB="0" anchor="ctr"/>
                </a:tc>
              </a:tr>
              <a:tr h="330855">
                <a:tc>
                  <a:txBody>
                    <a:bodyPr/>
                    <a:lstStyle/>
                    <a:p>
                      <a:pPr algn="ctr">
                        <a:lnSpc>
                          <a:spcPct val="115000"/>
                        </a:lnSpc>
                        <a:spcAft>
                          <a:spcPts val="0"/>
                        </a:spcAft>
                      </a:pPr>
                      <a:r>
                        <a:rPr lang="es-ES" sz="1200">
                          <a:solidFill>
                            <a:schemeClr val="bg1"/>
                          </a:solidFill>
                          <a:effectLst/>
                        </a:rPr>
                        <a:t>Personal</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 $    550,00 </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solidFill>
                            <a:schemeClr val="bg1"/>
                          </a:solidFill>
                          <a:effectLst/>
                        </a:rPr>
                        <a:t>2,05%</a:t>
                      </a:r>
                      <a:endParaRPr lang="es-EC" sz="1100">
                        <a:solidFill>
                          <a:schemeClr val="bg1"/>
                        </a:solidFill>
                        <a:effectLst/>
                        <a:latin typeface="Calibri"/>
                        <a:ea typeface="Calibri"/>
                        <a:cs typeface="Times New Roman"/>
                      </a:endParaRPr>
                    </a:p>
                  </a:txBody>
                  <a:tcPr marL="44450" marR="44450" marT="0" marB="0" anchor="ctr"/>
                </a:tc>
              </a:tr>
              <a:tr h="644329">
                <a:tc>
                  <a:txBody>
                    <a:bodyPr/>
                    <a:lstStyle/>
                    <a:p>
                      <a:pPr algn="ctr">
                        <a:lnSpc>
                          <a:spcPct val="115000"/>
                        </a:lnSpc>
                        <a:spcAft>
                          <a:spcPts val="0"/>
                        </a:spcAft>
                      </a:pPr>
                      <a:r>
                        <a:rPr lang="es-ES" sz="1200">
                          <a:solidFill>
                            <a:schemeClr val="bg1"/>
                          </a:solidFill>
                          <a:effectLst/>
                        </a:rPr>
                        <a:t>TOTAL DE PRESUPESTO</a:t>
                      </a:r>
                      <a:endParaRPr lang="es-EC" sz="110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solidFill>
                            <a:schemeClr val="bg1"/>
                          </a:solidFill>
                          <a:effectLst/>
                        </a:rPr>
                        <a:t> $ 26.881,00 </a:t>
                      </a:r>
                      <a:endParaRPr lang="es-EC" sz="1100" dirty="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solidFill>
                            <a:schemeClr val="bg1"/>
                          </a:solidFill>
                          <a:effectLst/>
                        </a:rPr>
                        <a:t>100%</a:t>
                      </a:r>
                      <a:endParaRPr lang="es-EC" sz="1100" dirty="0">
                        <a:solidFill>
                          <a:schemeClr val="bg1"/>
                        </a:solidFill>
                        <a:effectLst/>
                        <a:latin typeface="Calibri"/>
                        <a:ea typeface="Calibri"/>
                        <a:cs typeface="Times New Roman"/>
                      </a:endParaRPr>
                    </a:p>
                  </a:txBody>
                  <a:tcPr marL="44450" marR="44450" marT="0" marB="0" anchor="ctr"/>
                </a:tc>
              </a:tr>
            </a:tbl>
          </a:graphicData>
        </a:graphic>
      </p:graphicFrame>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248049736"/>
              </p:ext>
            </p:extLst>
          </p:nvPr>
        </p:nvGraphicFramePr>
        <p:xfrm>
          <a:off x="1115616" y="548680"/>
          <a:ext cx="5400600" cy="4824544"/>
        </p:xfrm>
        <a:graphic>
          <a:graphicData uri="http://schemas.openxmlformats.org/drawingml/2006/table">
            <a:tbl>
              <a:tblPr firstRow="1" firstCol="1" bandRow="1">
                <a:tableStyleId>{5C22544A-7EE6-4342-B048-85BDC9FD1C3A}</a:tableStyleId>
              </a:tblPr>
              <a:tblGrid>
                <a:gridCol w="3627714"/>
                <a:gridCol w="1772886"/>
              </a:tblGrid>
              <a:tr h="357373">
                <a:tc gridSpan="2">
                  <a:txBody>
                    <a:bodyPr/>
                    <a:lstStyle/>
                    <a:p>
                      <a:pPr algn="ctr">
                        <a:spcAft>
                          <a:spcPts val="0"/>
                        </a:spcAft>
                      </a:pPr>
                      <a:r>
                        <a:rPr lang="es-ES" sz="1100">
                          <a:solidFill>
                            <a:schemeClr val="bg1"/>
                          </a:solidFill>
                          <a:effectLst/>
                        </a:rPr>
                        <a:t>PACO PUBLICIDAD.</a:t>
                      </a:r>
                      <a:br>
                        <a:rPr lang="es-ES" sz="1100">
                          <a:solidFill>
                            <a:schemeClr val="bg1"/>
                          </a:solidFill>
                          <a:effectLst/>
                        </a:rPr>
                      </a:br>
                      <a:r>
                        <a:rPr lang="es-ES" sz="1100">
                          <a:solidFill>
                            <a:schemeClr val="bg1"/>
                          </a:solidFill>
                          <a:effectLst/>
                        </a:rPr>
                        <a:t>ESTADO DE PERDIDAS Y GANANCIAS AÑO 2012</a:t>
                      </a:r>
                      <a:endParaRPr lang="es-EC" sz="1100">
                        <a:solidFill>
                          <a:schemeClr val="bg1"/>
                        </a:solidFill>
                        <a:effectLst/>
                        <a:latin typeface="Calibri"/>
                        <a:ea typeface="Calibri"/>
                        <a:cs typeface="Times New Roman"/>
                      </a:endParaRPr>
                    </a:p>
                  </a:txBody>
                  <a:tcPr marL="68580" marR="68580" marT="0" marB="0"/>
                </a:tc>
                <a:tc hMerge="1">
                  <a:txBody>
                    <a:bodyPr/>
                    <a:lstStyle/>
                    <a:p>
                      <a:endParaRPr lang="es-EC"/>
                    </a:p>
                  </a:txBody>
                  <a:tcPr/>
                </a:tc>
              </a:tr>
              <a:tr h="186809">
                <a:tc>
                  <a:txBody>
                    <a:bodyPr/>
                    <a:lstStyle/>
                    <a:p>
                      <a:pPr>
                        <a:spcAft>
                          <a:spcPts val="0"/>
                        </a:spcAft>
                      </a:pPr>
                      <a:r>
                        <a:rPr lang="es-ES" sz="1100">
                          <a:solidFill>
                            <a:schemeClr val="bg1"/>
                          </a:solidFill>
                          <a:effectLst/>
                        </a:rPr>
                        <a:t>INGRESOS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AÑO 2012</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Ventas Totales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110.365,36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COSTO</a:t>
                      </a:r>
                      <a:endParaRPr lang="es-EC" sz="1100">
                        <a:solidFill>
                          <a:schemeClr val="bg1"/>
                        </a:solidFill>
                        <a:effectLst/>
                        <a:latin typeface="Calibri"/>
                        <a:ea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Costo de Ventas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39.693,12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GASTOS</a:t>
                      </a:r>
                      <a:endParaRPr lang="es-EC" sz="1100">
                        <a:solidFill>
                          <a:schemeClr val="bg1"/>
                        </a:solidFill>
                        <a:effectLst/>
                        <a:latin typeface="Calibri"/>
                        <a:ea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Gastos operativos</a:t>
                      </a:r>
                      <a:endParaRPr lang="es-EC" sz="1100">
                        <a:solidFill>
                          <a:schemeClr val="bg1"/>
                        </a:solidFill>
                        <a:effectLst/>
                        <a:latin typeface="Calibri"/>
                        <a:ea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Gastos Administrativos</a:t>
                      </a:r>
                      <a:endParaRPr lang="es-EC" sz="1100">
                        <a:solidFill>
                          <a:schemeClr val="bg1"/>
                        </a:solidFill>
                        <a:effectLst/>
                        <a:latin typeface="Calibri"/>
                        <a:ea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Sueldos y Salarios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56.064,00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Servicios Básicos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1.020,66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Seguro Privado</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520,36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Transporte</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350,00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Suministros de oficina</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85,00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Mantenimiento maquinaria</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400,00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Depreciación Activos Fijos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918,74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Otros Gastos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1.368,99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Total Gastos de Operación</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60.727,75   </a:t>
                      </a:r>
                      <a:endParaRPr lang="es-EC" sz="1100">
                        <a:solidFill>
                          <a:schemeClr val="bg1"/>
                        </a:solidFill>
                        <a:effectLst/>
                        <a:latin typeface="Calibri"/>
                        <a:ea typeface="Calibri"/>
                        <a:cs typeface="Times New Roman"/>
                      </a:endParaRPr>
                    </a:p>
                  </a:txBody>
                  <a:tcPr marL="68580" marR="68580" marT="0" marB="0"/>
                </a:tc>
              </a:tr>
              <a:tr h="186809">
                <a:tc>
                  <a:txBody>
                    <a:bodyPr/>
                    <a:lstStyle/>
                    <a:p>
                      <a:endParaRPr lang="es-EC" sz="1100">
                        <a:solidFill>
                          <a:schemeClr val="bg1"/>
                        </a:solidFill>
                        <a:effectLst/>
                        <a:latin typeface="Calibri"/>
                        <a:cs typeface="Times New Roman"/>
                      </a:endParaRPr>
                    </a:p>
                  </a:txBody>
                  <a:tcPr marL="68580" marR="68580" marT="0" marB="0"/>
                </a:tc>
                <a:tc>
                  <a:txBody>
                    <a:bodyPr/>
                    <a:lstStyle/>
                    <a:p>
                      <a:endParaRPr lang="es-EC" sz="1100">
                        <a:solidFill>
                          <a:schemeClr val="bg1"/>
                        </a:solidFill>
                        <a:effectLst/>
                        <a:latin typeface="Calibri"/>
                        <a:cs typeface="Times New Roman"/>
                      </a:endParaRPr>
                    </a:p>
                  </a:txBody>
                  <a:tcPr marL="68580" marR="68580" marT="0" marB="0"/>
                </a:tc>
              </a:tr>
              <a:tr h="357373">
                <a:tc>
                  <a:txBody>
                    <a:bodyPr/>
                    <a:lstStyle/>
                    <a:p>
                      <a:pPr>
                        <a:spcAft>
                          <a:spcPts val="0"/>
                        </a:spcAft>
                      </a:pPr>
                      <a:r>
                        <a:rPr lang="es-ES" sz="1100">
                          <a:solidFill>
                            <a:schemeClr val="bg1"/>
                          </a:solidFill>
                          <a:effectLst/>
                        </a:rPr>
                        <a:t>TOTAL COSTOS Y GASTOS DE OPERACIÓN</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100.420,87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UTILIDAD ANTES DE IMPUESTOS </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9.944,49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15% participación trabajadores</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1.491,67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UTILIDAD ANTES DE IMPUESTOS </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8.452,82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24% Impuesto a la renta</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a:solidFill>
                            <a:schemeClr val="bg1"/>
                          </a:solidFill>
                          <a:effectLst/>
                        </a:rPr>
                        <a:t>        2.028,68   </a:t>
                      </a:r>
                      <a:endParaRPr lang="es-EC" sz="1100">
                        <a:solidFill>
                          <a:schemeClr val="bg1"/>
                        </a:solidFill>
                        <a:effectLst/>
                        <a:latin typeface="Calibri"/>
                        <a:ea typeface="Calibri"/>
                        <a:cs typeface="Times New Roman"/>
                      </a:endParaRPr>
                    </a:p>
                  </a:txBody>
                  <a:tcPr marL="68580" marR="68580" marT="0" marB="0"/>
                </a:tc>
              </a:tr>
              <a:tr h="186809">
                <a:tc>
                  <a:txBody>
                    <a:bodyPr/>
                    <a:lstStyle/>
                    <a:p>
                      <a:pPr>
                        <a:spcAft>
                          <a:spcPts val="0"/>
                        </a:spcAft>
                      </a:pPr>
                      <a:r>
                        <a:rPr lang="es-ES" sz="1100">
                          <a:solidFill>
                            <a:schemeClr val="bg1"/>
                          </a:solidFill>
                          <a:effectLst/>
                        </a:rPr>
                        <a:t>UTILIDAD NETA DEL EJERCICIO</a:t>
                      </a:r>
                      <a:endParaRPr lang="es-EC" sz="1100">
                        <a:solidFill>
                          <a:schemeClr val="bg1"/>
                        </a:solidFill>
                        <a:effectLst/>
                        <a:latin typeface="Calibri"/>
                        <a:ea typeface="Calibri"/>
                        <a:cs typeface="Times New Roman"/>
                      </a:endParaRPr>
                    </a:p>
                  </a:txBody>
                  <a:tcPr marL="68580" marR="68580" marT="0" marB="0"/>
                </a:tc>
                <a:tc>
                  <a:txBody>
                    <a:bodyPr/>
                    <a:lstStyle/>
                    <a:p>
                      <a:pPr>
                        <a:spcAft>
                          <a:spcPts val="0"/>
                        </a:spcAft>
                      </a:pPr>
                      <a:r>
                        <a:rPr lang="es-ES" sz="1100" dirty="0">
                          <a:solidFill>
                            <a:schemeClr val="bg1"/>
                          </a:solidFill>
                          <a:effectLst/>
                        </a:rPr>
                        <a:t>        6.424,14   </a:t>
                      </a:r>
                      <a:endParaRPr lang="es-EC" sz="1100" dirty="0">
                        <a:solidFill>
                          <a:schemeClr val="bg1"/>
                        </a:solidFill>
                        <a:effectLst/>
                        <a:latin typeface="Calibri"/>
                        <a:ea typeface="Calibri"/>
                        <a:cs typeface="Times New Roman"/>
                      </a:endParaRPr>
                    </a:p>
                  </a:txBody>
                  <a:tcPr marL="68580" marR="68580" marT="0" marB="0"/>
                </a:tc>
              </a:tr>
            </a:tbl>
          </a:graphicData>
        </a:graphic>
      </p:graphicFrame>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54488850"/>
              </p:ext>
            </p:extLst>
          </p:nvPr>
        </p:nvGraphicFramePr>
        <p:xfrm>
          <a:off x="827584" y="1411106"/>
          <a:ext cx="6989431" cy="4531883"/>
        </p:xfrm>
        <a:graphic>
          <a:graphicData uri="http://schemas.openxmlformats.org/drawingml/2006/table">
            <a:tbl>
              <a:tblPr firstRow="1" firstCol="1" bandRow="1">
                <a:tableStyleId>{5C22544A-7EE6-4342-B048-85BDC9FD1C3A}</a:tableStyleId>
              </a:tblPr>
              <a:tblGrid>
                <a:gridCol w="2688399"/>
                <a:gridCol w="717176"/>
                <a:gridCol w="717176"/>
                <a:gridCol w="716670"/>
                <a:gridCol w="716670"/>
                <a:gridCol w="716670"/>
                <a:gridCol w="716670"/>
              </a:tblGrid>
              <a:tr h="0">
                <a:tc gridSpan="7">
                  <a:txBody>
                    <a:bodyPr/>
                    <a:lstStyle/>
                    <a:p>
                      <a:pPr algn="ctr">
                        <a:lnSpc>
                          <a:spcPct val="115000"/>
                        </a:lnSpc>
                        <a:spcAft>
                          <a:spcPts val="0"/>
                        </a:spcAft>
                      </a:pPr>
                      <a:r>
                        <a:rPr lang="es-ES" sz="700" dirty="0">
                          <a:solidFill>
                            <a:schemeClr val="bg1"/>
                          </a:solidFill>
                          <a:effectLst/>
                          <a:hlinkClick r:id="rId2" action="ppaction://hlinkfile"/>
                        </a:rPr>
                        <a:t>ÍNDICES ECONÓMICOS PARA PROYECCIÓN.</a:t>
                      </a:r>
                      <a:endParaRPr lang="es-EC" sz="600" dirty="0">
                        <a:solidFill>
                          <a:schemeClr val="bg1"/>
                        </a:solidFill>
                        <a:effectLst/>
                        <a:latin typeface="Calibri"/>
                        <a:ea typeface="Calibri"/>
                        <a:cs typeface="Times New Roman"/>
                      </a:endParaRPr>
                    </a:p>
                  </a:txBody>
                  <a:tcPr marL="35454" marR="35454"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7746">
                <a:tc>
                  <a:txBody>
                    <a:bodyPr/>
                    <a:lstStyle/>
                    <a:p>
                      <a:pPr algn="ctr">
                        <a:lnSpc>
                          <a:spcPct val="115000"/>
                        </a:lnSpc>
                        <a:spcAft>
                          <a:spcPts val="0"/>
                        </a:spcAft>
                      </a:pPr>
                      <a:r>
                        <a:rPr lang="es-ES" sz="700">
                          <a:solidFill>
                            <a:schemeClr val="bg1"/>
                          </a:solidFill>
                          <a:effectLst/>
                        </a:rPr>
                        <a:t>Concepto</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0</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1</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2</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3</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4</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Año 5</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gn="ctr">
                        <a:lnSpc>
                          <a:spcPct val="115000"/>
                        </a:lnSpc>
                        <a:spcAft>
                          <a:spcPts val="0"/>
                        </a:spcAft>
                      </a:pPr>
                      <a:r>
                        <a:rPr lang="es-ES" sz="700">
                          <a:solidFill>
                            <a:schemeClr val="bg1"/>
                          </a:solidFill>
                          <a:effectLst/>
                        </a:rPr>
                        <a:t>Inflación</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 </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5,47%</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5,47%</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5,47%</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5,47%</a:t>
                      </a:r>
                      <a:endParaRPr lang="es-EC" sz="600">
                        <a:solidFill>
                          <a:schemeClr val="bg1"/>
                        </a:solidFill>
                        <a:effectLst/>
                        <a:latin typeface="Calibri"/>
                        <a:ea typeface="Calibri"/>
                        <a:cs typeface="Times New Roman"/>
                      </a:endParaRPr>
                    </a:p>
                  </a:txBody>
                  <a:tcPr marL="35454" marR="35454" marT="0" marB="0" anchor="b"/>
                </a:tc>
                <a:tc>
                  <a:txBody>
                    <a:bodyPr/>
                    <a:lstStyle/>
                    <a:p>
                      <a:pPr algn="ctr">
                        <a:lnSpc>
                          <a:spcPct val="115000"/>
                        </a:lnSpc>
                        <a:spcAft>
                          <a:spcPts val="0"/>
                        </a:spcAft>
                      </a:pPr>
                      <a:r>
                        <a:rPr lang="es-ES" sz="700">
                          <a:solidFill>
                            <a:schemeClr val="bg1"/>
                          </a:solidFill>
                          <a:effectLst/>
                        </a:rPr>
                        <a:t>5,47%</a:t>
                      </a:r>
                      <a:endParaRPr lang="es-EC" sz="600">
                        <a:solidFill>
                          <a:schemeClr val="bg1"/>
                        </a:solidFill>
                        <a:effectLst/>
                        <a:latin typeface="Calibri"/>
                        <a:ea typeface="Calibri"/>
                        <a:cs typeface="Times New Roman"/>
                      </a:endParaRPr>
                    </a:p>
                  </a:txBody>
                  <a:tcPr marL="35454" marR="35454" marT="0" marB="0" anchor="b"/>
                </a:tc>
              </a:tr>
              <a:tr h="158022">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r>
              <a:tr h="335493">
                <a:tc gridSpan="7">
                  <a:txBody>
                    <a:bodyPr/>
                    <a:lstStyle/>
                    <a:p>
                      <a:pPr algn="ctr">
                        <a:lnSpc>
                          <a:spcPct val="115000"/>
                        </a:lnSpc>
                        <a:spcAft>
                          <a:spcPts val="0"/>
                        </a:spcAft>
                      </a:pPr>
                      <a:r>
                        <a:rPr lang="es-ES" sz="700" dirty="0">
                          <a:solidFill>
                            <a:schemeClr val="bg1"/>
                          </a:solidFill>
                          <a:effectLst/>
                        </a:rPr>
                        <a:t>PACO PUBLICIDAD.</a:t>
                      </a:r>
                      <a:br>
                        <a:rPr lang="es-ES" sz="700" dirty="0">
                          <a:solidFill>
                            <a:schemeClr val="bg1"/>
                          </a:solidFill>
                          <a:effectLst/>
                        </a:rPr>
                      </a:br>
                      <a:r>
                        <a:rPr lang="es-ES" sz="700" dirty="0">
                          <a:solidFill>
                            <a:schemeClr val="bg1"/>
                          </a:solidFill>
                          <a:effectLst/>
                        </a:rPr>
                        <a:t>ESTADO DE PERDIDAS Y GANANCIAS </a:t>
                      </a:r>
                      <a:endParaRPr lang="es-EC" sz="600" dirty="0">
                        <a:solidFill>
                          <a:schemeClr val="bg1"/>
                        </a:solidFill>
                        <a:effectLst/>
                        <a:latin typeface="Calibri"/>
                        <a:ea typeface="Calibri"/>
                        <a:cs typeface="Times New Roman"/>
                      </a:endParaRPr>
                    </a:p>
                  </a:txBody>
                  <a:tcPr marL="35454" marR="35454"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7746">
                <a:tc>
                  <a:txBody>
                    <a:bodyPr/>
                    <a:lstStyle/>
                    <a:p>
                      <a:pPr>
                        <a:lnSpc>
                          <a:spcPct val="115000"/>
                        </a:lnSpc>
                        <a:spcAft>
                          <a:spcPts val="0"/>
                        </a:spcAft>
                      </a:pPr>
                      <a:r>
                        <a:rPr lang="es-ES" sz="700">
                          <a:solidFill>
                            <a:schemeClr val="bg1"/>
                          </a:solidFill>
                          <a:effectLst/>
                        </a:rPr>
                        <a:t>INGRESOS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2012</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2013</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2014</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2015</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2016</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AÑO 2017</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Ventas Totales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110.365,36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114.956,56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119.738,75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124.719,88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129.908,23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135.312,41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COSTO</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Costo de Ventas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39.693,12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41.344,35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43.064,28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44.855,75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46.721,75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48.665,38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Gastos operativos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pPr>
                      <a:endParaRPr lang="es-EC" sz="600">
                        <a:solidFill>
                          <a:schemeClr val="bg1"/>
                        </a:solidFill>
                        <a:effectLst/>
                        <a:latin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Gastos Administrativos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60.727,75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63.254,02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65.885,39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68.626,22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71.481,08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74.454,69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Sueldos y Salarios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56.064,00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58.396,26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60.825,55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63.355,89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65.991,49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68.736,74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Servicios Básicos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1.020,66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1.063,12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1.107,35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1.153,41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1.201,39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1.251,37   </a:t>
                      </a:r>
                      <a:endParaRPr lang="es-EC" sz="600">
                        <a:solidFill>
                          <a:schemeClr val="bg1"/>
                        </a:solidFill>
                        <a:effectLst/>
                        <a:latin typeface="Calibri"/>
                        <a:ea typeface="Calibri"/>
                        <a:cs typeface="Times New Roman"/>
                      </a:endParaRPr>
                    </a:p>
                  </a:txBody>
                  <a:tcPr marL="35454" marR="35454" marT="0" marB="0" anchor="b"/>
                </a:tc>
              </a:tr>
              <a:tr h="220319">
                <a:tc>
                  <a:txBody>
                    <a:bodyPr/>
                    <a:lstStyle/>
                    <a:p>
                      <a:pPr>
                        <a:lnSpc>
                          <a:spcPct val="115000"/>
                        </a:lnSpc>
                        <a:spcAft>
                          <a:spcPts val="0"/>
                        </a:spcAft>
                      </a:pPr>
                      <a:r>
                        <a:rPr lang="es-ES" sz="700">
                          <a:solidFill>
                            <a:schemeClr val="bg1"/>
                          </a:solidFill>
                          <a:effectLst/>
                        </a:rPr>
                        <a:t>Seguro Privado</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520,36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542,01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564,55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588,04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612,50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637,98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Transporte</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350,00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364,56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379,73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395,52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411,98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429,11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Suministros de oficina</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85,00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88,54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92,22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96,06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100,05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104,21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Mantenimiento maquinaria</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400,00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416,64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433,97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452,03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470,83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490,42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Depreciación Activos Fijos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918,74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918,74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815,02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815,02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815,02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815,02   </a:t>
                      </a:r>
                      <a:endParaRPr lang="es-EC" sz="600">
                        <a:solidFill>
                          <a:schemeClr val="bg1"/>
                        </a:solidFill>
                        <a:effectLst/>
                        <a:latin typeface="Calibri"/>
                        <a:ea typeface="Calibri"/>
                        <a:cs typeface="Times New Roman"/>
                      </a:endParaRPr>
                    </a:p>
                  </a:txBody>
                  <a:tcPr marL="35454" marR="35454" marT="0" marB="0" anchor="b"/>
                </a:tc>
              </a:tr>
              <a:tr h="180956">
                <a:tc>
                  <a:txBody>
                    <a:bodyPr/>
                    <a:lstStyle/>
                    <a:p>
                      <a:pPr>
                        <a:lnSpc>
                          <a:spcPct val="115000"/>
                        </a:lnSpc>
                        <a:spcAft>
                          <a:spcPts val="0"/>
                        </a:spcAft>
                      </a:pPr>
                      <a:r>
                        <a:rPr lang="es-ES" sz="700">
                          <a:solidFill>
                            <a:schemeClr val="bg1"/>
                          </a:solidFill>
                          <a:effectLst/>
                        </a:rPr>
                        <a:t>Otros Gastos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1.368,99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1.425,94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1.485,26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1.547,05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1.611,40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1.678,44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Total Gastos de Operación</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60.727,75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63.215,80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65.703,64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68.403,01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71.214,67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74.143,30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TOTAL COSTOS Y GASTOS DE OPERACIÓN</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100.420,87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104.560,16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108.767,92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113.258,76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117.936,42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122.808,67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UTILIDAD ANTES DE IMPUESTOS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9.944,49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10.396,40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10.970,83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11.461,12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11.971,81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12.503,74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15% participación trabajadores</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1.491,67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1.559,46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1.645,62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1.719,17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1.795,77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1.875,56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UTILIDAD ANTES DE IMPUESTOS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8.452,82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8.836,94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9.325,21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9.741,95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10.176,04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10.628,18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24% Impuesto a la renta</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2.028,68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2.120,87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2.238,05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2.338,07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2.442,25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2.550,76   </a:t>
                      </a:r>
                      <a:endParaRPr lang="es-EC" sz="600">
                        <a:solidFill>
                          <a:schemeClr val="bg1"/>
                        </a:solidFill>
                        <a:effectLst/>
                        <a:latin typeface="Calibri"/>
                        <a:ea typeface="Calibri"/>
                        <a:cs typeface="Times New Roman"/>
                      </a:endParaRPr>
                    </a:p>
                  </a:txBody>
                  <a:tcPr marL="35454" marR="35454" marT="0" marB="0" anchor="b"/>
                </a:tc>
              </a:tr>
              <a:tr h="167746">
                <a:tc>
                  <a:txBody>
                    <a:bodyPr/>
                    <a:lstStyle/>
                    <a:p>
                      <a:pPr>
                        <a:lnSpc>
                          <a:spcPct val="115000"/>
                        </a:lnSpc>
                        <a:spcAft>
                          <a:spcPts val="0"/>
                        </a:spcAft>
                      </a:pPr>
                      <a:r>
                        <a:rPr lang="es-ES" sz="700">
                          <a:solidFill>
                            <a:schemeClr val="bg1"/>
                          </a:solidFill>
                          <a:effectLst/>
                        </a:rPr>
                        <a:t>UTILIDAD NETA DEL EJERCICIO</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6.424,14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6.716,07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7.087,16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7.403,88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a:solidFill>
                            <a:schemeClr val="bg1"/>
                          </a:solidFill>
                          <a:effectLst/>
                        </a:rPr>
                        <a:t>       7.733,79   </a:t>
                      </a:r>
                      <a:endParaRPr lang="es-EC" sz="600">
                        <a:solidFill>
                          <a:schemeClr val="bg1"/>
                        </a:solidFill>
                        <a:effectLst/>
                        <a:latin typeface="Calibri"/>
                        <a:ea typeface="Calibri"/>
                        <a:cs typeface="Times New Roman"/>
                      </a:endParaRPr>
                    </a:p>
                  </a:txBody>
                  <a:tcPr marL="35454" marR="35454" marT="0" marB="0" anchor="b"/>
                </a:tc>
                <a:tc>
                  <a:txBody>
                    <a:bodyPr/>
                    <a:lstStyle/>
                    <a:p>
                      <a:pPr>
                        <a:lnSpc>
                          <a:spcPct val="115000"/>
                        </a:lnSpc>
                        <a:spcAft>
                          <a:spcPts val="0"/>
                        </a:spcAft>
                      </a:pPr>
                      <a:r>
                        <a:rPr lang="es-ES" sz="700" dirty="0">
                          <a:solidFill>
                            <a:schemeClr val="bg1"/>
                          </a:solidFill>
                          <a:effectLst/>
                        </a:rPr>
                        <a:t>       8.077,42   </a:t>
                      </a:r>
                      <a:endParaRPr lang="es-EC" sz="600" dirty="0">
                        <a:solidFill>
                          <a:schemeClr val="bg1"/>
                        </a:solidFill>
                        <a:effectLst/>
                        <a:latin typeface="Calibri"/>
                        <a:ea typeface="Calibri"/>
                        <a:cs typeface="Times New Roman"/>
                      </a:endParaRPr>
                    </a:p>
                  </a:txBody>
                  <a:tcPr marL="35454" marR="35454" marT="0" marB="0" anchor="b"/>
                </a:tc>
              </a:tr>
            </a:tbl>
          </a:graphicData>
        </a:graphic>
      </p:graphicFrame>
      <p:sp>
        <p:nvSpPr>
          <p:cNvPr id="3" name="Rectangle 1"/>
          <p:cNvSpPr>
            <a:spLocks noChangeArrowheads="1"/>
          </p:cNvSpPr>
          <p:nvPr/>
        </p:nvSpPr>
        <p:spPr bwMode="auto">
          <a:xfrm>
            <a:off x="1055816" y="275066"/>
            <a:ext cx="6927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Estados de Resultados proyectados sin Estrategias. </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55816" y="275066"/>
            <a:ext cx="73124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Estados de Resultados proyectados </a:t>
            </a:r>
            <a:r>
              <a:rPr lang="es-ES" sz="2400" b="1" dirty="0">
                <a:latin typeface="Times New Roman" pitchFamily="18" charset="0"/>
                <a:ea typeface="Calibri" pitchFamily="34" charset="0"/>
                <a:cs typeface="Times New Roman" pitchFamily="18" charset="0"/>
              </a:rPr>
              <a:t> </a:t>
            </a:r>
            <a:r>
              <a:rPr lang="es-ES" sz="2400" b="1" dirty="0" smtClean="0">
                <a:latin typeface="Times New Roman" pitchFamily="18" charset="0"/>
                <a:ea typeface="Calibri" pitchFamily="34" charset="0"/>
                <a:cs typeface="Times New Roman" pitchFamily="18" charset="0"/>
              </a:rPr>
              <a:t>CON </a:t>
            </a:r>
            <a:r>
              <a:rPr kumimoji="0" lang="es-E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Estrategias. </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40460829"/>
              </p:ext>
            </p:extLst>
          </p:nvPr>
        </p:nvGraphicFramePr>
        <p:xfrm>
          <a:off x="755576" y="1412776"/>
          <a:ext cx="7208940" cy="4571992"/>
        </p:xfrm>
        <a:graphic>
          <a:graphicData uri="http://schemas.openxmlformats.org/drawingml/2006/table">
            <a:tbl>
              <a:tblPr firstRow="1" firstCol="1" bandRow="1">
                <a:tableStyleId>{5C22544A-7EE6-4342-B048-85BDC9FD1C3A}</a:tableStyleId>
              </a:tblPr>
              <a:tblGrid>
                <a:gridCol w="2773140"/>
                <a:gridCol w="739300"/>
                <a:gridCol w="739300"/>
                <a:gridCol w="739300"/>
                <a:gridCol w="739300"/>
                <a:gridCol w="739300"/>
                <a:gridCol w="739300"/>
              </a:tblGrid>
              <a:tr h="338667">
                <a:tc gridSpan="7">
                  <a:txBody>
                    <a:bodyPr/>
                    <a:lstStyle/>
                    <a:p>
                      <a:pPr algn="ctr">
                        <a:lnSpc>
                          <a:spcPct val="115000"/>
                        </a:lnSpc>
                        <a:spcAft>
                          <a:spcPts val="0"/>
                        </a:spcAft>
                      </a:pPr>
                      <a:r>
                        <a:rPr lang="es-ES" sz="700" b="0" dirty="0">
                          <a:solidFill>
                            <a:schemeClr val="bg1"/>
                          </a:solidFill>
                          <a:effectLst/>
                          <a:hlinkClick r:id="rId2" action="ppaction://hlinkfile"/>
                        </a:rPr>
                        <a:t>PACO PUBLICIDAD.</a:t>
                      </a:r>
                      <a:br>
                        <a:rPr lang="es-ES" sz="700" b="0" dirty="0">
                          <a:solidFill>
                            <a:schemeClr val="bg1"/>
                          </a:solidFill>
                          <a:effectLst/>
                          <a:hlinkClick r:id="rId2" action="ppaction://hlinkfile"/>
                        </a:rPr>
                      </a:br>
                      <a:r>
                        <a:rPr lang="es-ES" sz="700" b="0" dirty="0" smtClean="0">
                          <a:solidFill>
                            <a:schemeClr val="bg1"/>
                          </a:solidFill>
                          <a:effectLst/>
                          <a:hlinkClick r:id="rId2" action="ppaction://hlinkfile"/>
                        </a:rPr>
                        <a:t>ESTADO </a:t>
                      </a:r>
                      <a:r>
                        <a:rPr lang="es-ES" sz="700" b="0" dirty="0">
                          <a:solidFill>
                            <a:schemeClr val="bg1"/>
                          </a:solidFill>
                          <a:effectLst/>
                          <a:hlinkClick r:id="rId2" action="ppaction://hlinkfile"/>
                        </a:rPr>
                        <a:t>DE PERDIDAS Y GANANCIAS </a:t>
                      </a:r>
                      <a:endParaRPr lang="es-EC" sz="600" b="0" dirty="0">
                        <a:solidFill>
                          <a:schemeClr val="bg1"/>
                        </a:solidFill>
                        <a:effectLst/>
                        <a:latin typeface="Calibri"/>
                        <a:ea typeface="Calibri"/>
                        <a:cs typeface="Times New Roman"/>
                      </a:endParaRPr>
                    </a:p>
                  </a:txBody>
                  <a:tcPr marL="35789" marR="35789"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333">
                <a:tc>
                  <a:txBody>
                    <a:bodyPr/>
                    <a:lstStyle/>
                    <a:p>
                      <a:pPr>
                        <a:lnSpc>
                          <a:spcPct val="115000"/>
                        </a:lnSpc>
                        <a:spcAft>
                          <a:spcPts val="0"/>
                        </a:spcAft>
                      </a:pPr>
                      <a:r>
                        <a:rPr lang="es-ES" sz="700" b="0">
                          <a:solidFill>
                            <a:schemeClr val="bg1"/>
                          </a:solidFill>
                          <a:effectLst/>
                        </a:rPr>
                        <a:t>INGRESOS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AÑO 2012</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dirty="0">
                          <a:solidFill>
                            <a:schemeClr val="bg1"/>
                          </a:solidFill>
                          <a:effectLst/>
                        </a:rPr>
                        <a:t>AÑO 2013</a:t>
                      </a:r>
                      <a:endParaRPr lang="es-EC" sz="600" b="0" dirty="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AÑO 2014</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AÑO 2015</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AÑO 2016</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AÑO 2017</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Ventas Totales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110.365,36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119.194,59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131.114,05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150.781,15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173.398,33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199.408,08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COSTO</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Costo de Ventas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39.693,12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41.677,78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45.845,55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dirty="0">
                          <a:solidFill>
                            <a:schemeClr val="bg1"/>
                          </a:solidFill>
                          <a:effectLst/>
                        </a:rPr>
                        <a:t>     52.722,39   </a:t>
                      </a:r>
                      <a:endParaRPr lang="es-EC" sz="600" b="0" dirty="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60.630,74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69.725,36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GASTOS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Gastos operativos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pPr>
                      <a:endParaRPr lang="es-EC" sz="600" b="0">
                        <a:solidFill>
                          <a:schemeClr val="bg1"/>
                        </a:solidFill>
                        <a:effectLst/>
                        <a:latin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Gastos Administrativos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60.727,75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72.644,20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79.043,52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87.076,89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95.070,19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103.846,48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Sueldos y Salarios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56.064,00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61.670,40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67.837,44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74.621,18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82.083,30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90.291,63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Servicios Básicos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1.020,66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1.122,73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1.235,00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1.358,50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1.494,35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1.643,78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Seguro Privado</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520,36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572,40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629,64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692,60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761,86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838,04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Transporte</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350,00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Suministros de oficina</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85,00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93,50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102,85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113,14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124,45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136,89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Mantenimiento maquinaria</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400,00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440,00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484,00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532,40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585,64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644,20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Depreciación Activos Fijos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918,74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918,74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815,02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815,02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815,02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815,02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Otros Gastos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1.368,99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1.425,94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1.485,26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1.547,05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1.611,40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1.678,44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Gastos Marketing.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475,00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400,00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1.210,00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1.270,50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1.334,03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Depreciación Activos Fijos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1.631,50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1.631,50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1.631,50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1.631,50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1.631,50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Sueldos y Salarios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4.294,00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4.422,82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4.555,50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4.692,17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4.832,93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Total Gastos de Operación</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60.727,75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72.644,20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79.043,52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87.076,89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95.070,19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103.846,48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TOTAL COSTOS Y GASTOS DE OPERACIÓN</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100.420,87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114.321,98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124.889,08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139.799,27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155.700,94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173.571,83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UTILIDAD ANTES DE IMPUESTOS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9.944,49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4.872,61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6.224,97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10.981,88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17.697,39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25.836,25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15% participación trabajadores</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1.491,67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730,89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933,75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1.647,28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2.654,61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3.875,44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UTILIDAD ANTES DE IMPUESTOS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8.452,82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4.141,72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5.291,23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9.334,60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15.042,78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21.960,81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a:solidFill>
                            <a:schemeClr val="bg1"/>
                          </a:solidFill>
                          <a:effectLst/>
                        </a:rPr>
                        <a:t>24% Impuesto a la renta</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2.028,68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994,01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1.269,89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2.240,30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3.610,27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5.270,59   </a:t>
                      </a:r>
                      <a:endParaRPr lang="es-EC" sz="600" b="0">
                        <a:solidFill>
                          <a:schemeClr val="bg1"/>
                        </a:solidFill>
                        <a:effectLst/>
                        <a:latin typeface="Calibri"/>
                        <a:ea typeface="Calibri"/>
                        <a:cs typeface="Times New Roman"/>
                      </a:endParaRPr>
                    </a:p>
                  </a:txBody>
                  <a:tcPr marL="35789" marR="35789" marT="0" marB="0" anchor="b"/>
                </a:tc>
              </a:tr>
              <a:tr h="169333">
                <a:tc>
                  <a:txBody>
                    <a:bodyPr/>
                    <a:lstStyle/>
                    <a:p>
                      <a:pPr>
                        <a:lnSpc>
                          <a:spcPct val="115000"/>
                        </a:lnSpc>
                        <a:spcAft>
                          <a:spcPts val="0"/>
                        </a:spcAft>
                      </a:pPr>
                      <a:r>
                        <a:rPr lang="es-ES" sz="700" b="0" dirty="0">
                          <a:solidFill>
                            <a:schemeClr val="bg1"/>
                          </a:solidFill>
                          <a:effectLst/>
                        </a:rPr>
                        <a:t>UTILIDAD NETA DEL EJERCICIO</a:t>
                      </a:r>
                      <a:endParaRPr lang="es-EC" sz="600" b="0" dirty="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6.424,14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3.147,71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4.021,33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7.094,30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a:solidFill>
                            <a:schemeClr val="bg1"/>
                          </a:solidFill>
                          <a:effectLst/>
                        </a:rPr>
                        <a:t>     11.432,52   </a:t>
                      </a:r>
                      <a:endParaRPr lang="es-EC" sz="600" b="0">
                        <a:solidFill>
                          <a:schemeClr val="bg1"/>
                        </a:solidFill>
                        <a:effectLst/>
                        <a:latin typeface="Calibri"/>
                        <a:ea typeface="Calibri"/>
                        <a:cs typeface="Times New Roman"/>
                      </a:endParaRPr>
                    </a:p>
                  </a:txBody>
                  <a:tcPr marL="35789" marR="35789" marT="0" marB="0" anchor="b"/>
                </a:tc>
                <a:tc>
                  <a:txBody>
                    <a:bodyPr/>
                    <a:lstStyle/>
                    <a:p>
                      <a:pPr>
                        <a:lnSpc>
                          <a:spcPct val="115000"/>
                        </a:lnSpc>
                        <a:spcAft>
                          <a:spcPts val="0"/>
                        </a:spcAft>
                      </a:pPr>
                      <a:r>
                        <a:rPr lang="es-ES" sz="700" b="0" dirty="0">
                          <a:solidFill>
                            <a:schemeClr val="bg1"/>
                          </a:solidFill>
                          <a:effectLst/>
                        </a:rPr>
                        <a:t>     16.690,21   </a:t>
                      </a:r>
                      <a:endParaRPr lang="es-EC" sz="600" b="0" dirty="0">
                        <a:solidFill>
                          <a:schemeClr val="bg1"/>
                        </a:solidFill>
                        <a:effectLst/>
                        <a:latin typeface="Calibri"/>
                        <a:ea typeface="Calibri"/>
                        <a:cs typeface="Times New Roman"/>
                      </a:endParaRPr>
                    </a:p>
                  </a:txBody>
                  <a:tcPr marL="35789" marR="35789" marT="0" marB="0" anchor="b"/>
                </a:tc>
              </a:tr>
            </a:tbl>
          </a:graphicData>
        </a:graphic>
      </p:graphicFrame>
    </p:spTree>
    <p:extLst>
      <p:ext uri="{BB962C8B-B14F-4D97-AF65-F5344CB8AC3E}">
        <p14:creationId xmlns:p14="http://schemas.microsoft.com/office/powerpoint/2010/main" val="2502753179"/>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17643748"/>
              </p:ext>
            </p:extLst>
          </p:nvPr>
        </p:nvGraphicFramePr>
        <p:xfrm>
          <a:off x="251520" y="2132856"/>
          <a:ext cx="8676456" cy="3888427"/>
        </p:xfrm>
        <a:graphic>
          <a:graphicData uri="http://schemas.openxmlformats.org/drawingml/2006/table">
            <a:tbl>
              <a:tblPr firstRow="1" firstCol="1" bandRow="1">
                <a:tableStyleId>{5C22544A-7EE6-4342-B048-85BDC9FD1C3A}</a:tableStyleId>
              </a:tblPr>
              <a:tblGrid>
                <a:gridCol w="2993236"/>
                <a:gridCol w="880754"/>
                <a:gridCol w="800411"/>
                <a:gridCol w="800411"/>
                <a:gridCol w="800411"/>
                <a:gridCol w="800411"/>
                <a:gridCol w="800411"/>
                <a:gridCol w="800411"/>
              </a:tblGrid>
              <a:tr h="228731">
                <a:tc gridSpan="8">
                  <a:txBody>
                    <a:bodyPr/>
                    <a:lstStyle/>
                    <a:p>
                      <a:pPr algn="ctr">
                        <a:lnSpc>
                          <a:spcPct val="115000"/>
                        </a:lnSpc>
                        <a:spcAft>
                          <a:spcPts val="0"/>
                        </a:spcAft>
                      </a:pPr>
                      <a:r>
                        <a:rPr lang="es-ES" sz="700" dirty="0">
                          <a:solidFill>
                            <a:schemeClr val="bg1"/>
                          </a:solidFill>
                          <a:effectLst/>
                          <a:hlinkClick r:id="rId2" action="ppaction://hlinkfile"/>
                        </a:rPr>
                        <a:t>FLUJO NETO DE FONDOS PROYECTO</a:t>
                      </a:r>
                      <a:endParaRPr lang="es-EC" sz="700" dirty="0">
                        <a:solidFill>
                          <a:schemeClr val="bg1"/>
                        </a:solidFill>
                        <a:effectLst/>
                        <a:latin typeface="Calibri"/>
                        <a:ea typeface="Calibri"/>
                        <a:cs typeface="Times New Roman"/>
                      </a:endParaRPr>
                    </a:p>
                  </a:txBody>
                  <a:tcPr marL="40108" marR="4010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731">
                <a:tc rowSpan="2">
                  <a:txBody>
                    <a:bodyPr/>
                    <a:lstStyle/>
                    <a:p>
                      <a:pPr algn="ctr">
                        <a:lnSpc>
                          <a:spcPct val="115000"/>
                        </a:lnSpc>
                        <a:spcAft>
                          <a:spcPts val="0"/>
                        </a:spcAft>
                      </a:pPr>
                      <a:r>
                        <a:rPr lang="es-ES" sz="700">
                          <a:effectLst/>
                        </a:rPr>
                        <a:t>CONCEPTOS FINANCIEROS.</a:t>
                      </a:r>
                      <a:endParaRPr lang="es-EC" sz="700">
                        <a:effectLst/>
                        <a:latin typeface="Calibri"/>
                        <a:ea typeface="Calibri"/>
                        <a:cs typeface="Times New Roman"/>
                      </a:endParaRPr>
                    </a:p>
                  </a:txBody>
                  <a:tcPr marL="40108" marR="40108" marT="0" marB="0" anchor="ctr"/>
                </a:tc>
                <a:tc gridSpan="7">
                  <a:txBody>
                    <a:bodyPr/>
                    <a:lstStyle/>
                    <a:p>
                      <a:pPr algn="ctr">
                        <a:lnSpc>
                          <a:spcPct val="115000"/>
                        </a:lnSpc>
                        <a:spcAft>
                          <a:spcPts val="0"/>
                        </a:spcAft>
                      </a:pPr>
                      <a:r>
                        <a:rPr lang="es-ES" sz="700">
                          <a:effectLst/>
                        </a:rPr>
                        <a:t>AÑOS</a:t>
                      </a:r>
                      <a:endParaRPr lang="es-EC" sz="700">
                        <a:effectLst/>
                        <a:latin typeface="Calibri"/>
                        <a:ea typeface="Calibri"/>
                        <a:cs typeface="Times New Roman"/>
                      </a:endParaRPr>
                    </a:p>
                  </a:txBody>
                  <a:tcPr marL="40108" marR="40108"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8731">
                <a:tc vMerge="1">
                  <a:txBody>
                    <a:bodyPr/>
                    <a:lstStyle/>
                    <a:p>
                      <a:endParaRPr lang="es-EC"/>
                    </a:p>
                  </a:txBody>
                  <a:tcPr/>
                </a:tc>
                <a:tc>
                  <a:txBody>
                    <a:bodyPr/>
                    <a:lstStyle/>
                    <a:p>
                      <a:pPr>
                        <a:lnSpc>
                          <a:spcPct val="115000"/>
                        </a:lnSpc>
                        <a:spcAft>
                          <a:spcPts val="0"/>
                        </a:spcAft>
                      </a:pPr>
                      <a:r>
                        <a:rPr lang="es-ES" sz="700">
                          <a:effectLst/>
                        </a:rPr>
                        <a:t> INVERSION </a:t>
                      </a:r>
                      <a:endParaRPr lang="es-EC" sz="700">
                        <a:effectLst/>
                        <a:latin typeface="Calibri"/>
                        <a:ea typeface="Calibri"/>
                        <a:cs typeface="Times New Roman"/>
                      </a:endParaRPr>
                    </a:p>
                  </a:txBody>
                  <a:tcPr marL="40108" marR="40108" marT="0" marB="0" anchor="b"/>
                </a:tc>
                <a:tc>
                  <a:txBody>
                    <a:bodyPr/>
                    <a:lstStyle/>
                    <a:p>
                      <a:pPr algn="ctr">
                        <a:lnSpc>
                          <a:spcPct val="115000"/>
                        </a:lnSpc>
                        <a:spcAft>
                          <a:spcPts val="0"/>
                        </a:spcAft>
                      </a:pPr>
                      <a:r>
                        <a:rPr lang="es-ES" sz="700">
                          <a:effectLst/>
                        </a:rPr>
                        <a:t>0</a:t>
                      </a:r>
                      <a:endParaRPr lang="es-EC" sz="700">
                        <a:effectLst/>
                        <a:latin typeface="Calibri"/>
                        <a:ea typeface="Calibri"/>
                        <a:cs typeface="Times New Roman"/>
                      </a:endParaRPr>
                    </a:p>
                  </a:txBody>
                  <a:tcPr marL="40108" marR="40108" marT="0" marB="0" anchor="b"/>
                </a:tc>
                <a:tc>
                  <a:txBody>
                    <a:bodyPr/>
                    <a:lstStyle/>
                    <a:p>
                      <a:pPr algn="r">
                        <a:lnSpc>
                          <a:spcPct val="115000"/>
                        </a:lnSpc>
                        <a:spcAft>
                          <a:spcPts val="0"/>
                        </a:spcAft>
                      </a:pPr>
                      <a:r>
                        <a:rPr lang="es-ES" sz="700">
                          <a:effectLst/>
                        </a:rPr>
                        <a:t>2013</a:t>
                      </a:r>
                      <a:endParaRPr lang="es-EC" sz="700">
                        <a:effectLst/>
                        <a:latin typeface="Calibri"/>
                        <a:ea typeface="Calibri"/>
                        <a:cs typeface="Times New Roman"/>
                      </a:endParaRPr>
                    </a:p>
                  </a:txBody>
                  <a:tcPr marL="40108" marR="40108" marT="0" marB="0" anchor="b"/>
                </a:tc>
                <a:tc>
                  <a:txBody>
                    <a:bodyPr/>
                    <a:lstStyle/>
                    <a:p>
                      <a:pPr algn="r">
                        <a:lnSpc>
                          <a:spcPct val="115000"/>
                        </a:lnSpc>
                        <a:spcAft>
                          <a:spcPts val="0"/>
                        </a:spcAft>
                      </a:pPr>
                      <a:r>
                        <a:rPr lang="es-ES" sz="700">
                          <a:effectLst/>
                        </a:rPr>
                        <a:t>2014</a:t>
                      </a:r>
                      <a:endParaRPr lang="es-EC" sz="700">
                        <a:effectLst/>
                        <a:latin typeface="Calibri"/>
                        <a:ea typeface="Calibri"/>
                        <a:cs typeface="Times New Roman"/>
                      </a:endParaRPr>
                    </a:p>
                  </a:txBody>
                  <a:tcPr marL="40108" marR="40108" marT="0" marB="0" anchor="b"/>
                </a:tc>
                <a:tc>
                  <a:txBody>
                    <a:bodyPr/>
                    <a:lstStyle/>
                    <a:p>
                      <a:pPr algn="r">
                        <a:lnSpc>
                          <a:spcPct val="115000"/>
                        </a:lnSpc>
                        <a:spcAft>
                          <a:spcPts val="0"/>
                        </a:spcAft>
                      </a:pPr>
                      <a:r>
                        <a:rPr lang="es-ES" sz="700">
                          <a:effectLst/>
                        </a:rPr>
                        <a:t>2015</a:t>
                      </a:r>
                      <a:endParaRPr lang="es-EC" sz="700">
                        <a:effectLst/>
                        <a:latin typeface="Calibri"/>
                        <a:ea typeface="Calibri"/>
                        <a:cs typeface="Times New Roman"/>
                      </a:endParaRPr>
                    </a:p>
                  </a:txBody>
                  <a:tcPr marL="40108" marR="40108" marT="0" marB="0" anchor="b"/>
                </a:tc>
                <a:tc>
                  <a:txBody>
                    <a:bodyPr/>
                    <a:lstStyle/>
                    <a:p>
                      <a:pPr algn="r">
                        <a:lnSpc>
                          <a:spcPct val="115000"/>
                        </a:lnSpc>
                        <a:spcAft>
                          <a:spcPts val="0"/>
                        </a:spcAft>
                      </a:pPr>
                      <a:r>
                        <a:rPr lang="es-ES" sz="700">
                          <a:effectLst/>
                        </a:rPr>
                        <a:t>2016</a:t>
                      </a:r>
                      <a:endParaRPr lang="es-EC" sz="700">
                        <a:effectLst/>
                        <a:latin typeface="Calibri"/>
                        <a:ea typeface="Calibri"/>
                        <a:cs typeface="Times New Roman"/>
                      </a:endParaRPr>
                    </a:p>
                  </a:txBody>
                  <a:tcPr marL="40108" marR="40108" marT="0" marB="0" anchor="b"/>
                </a:tc>
                <a:tc>
                  <a:txBody>
                    <a:bodyPr/>
                    <a:lstStyle/>
                    <a:p>
                      <a:pPr algn="r">
                        <a:lnSpc>
                          <a:spcPct val="115000"/>
                        </a:lnSpc>
                        <a:spcAft>
                          <a:spcPts val="0"/>
                        </a:spcAft>
                      </a:pPr>
                      <a:r>
                        <a:rPr lang="es-ES" sz="700">
                          <a:effectLst/>
                        </a:rPr>
                        <a:t>2017</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INGRESOS POR VENTAS NETAS</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$110.365,36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$119.194,59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$131.114,05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$150.781,15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$173.398,33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$199.408,08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COSTO VENTAS</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39.693,12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41.677,78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45.845,55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52.722,39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60.630,74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69.725,36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UTILIDAD BRUTA EN VENTAS</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dirty="0">
                          <a:effectLst/>
                        </a:rPr>
                        <a:t> $  70.672,24 </a:t>
                      </a:r>
                      <a:endParaRPr lang="es-EC" sz="700" dirty="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77.516,81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85.268,49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98.058,77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$112.767,58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$129.682,72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COSTOS DE OPERACIÓN</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60.727,75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72.644,20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79.043,52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87.076,89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95.070,19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$103.846,48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UTILIDAD OPERACIONAL</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9.944,49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4.872,61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6.224,97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10.981,88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17.697,39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25.836,25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UTILIDAD ANTES DE PARTICIPACION</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9.944,49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4.872,61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6.224,97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10.981,88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17.697,39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25.836,25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15% PARTICIPACION EMPLEADOS</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1.491,67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730,89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933,75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1.647,28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2.654,61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3.875,44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UTILIDAD ANTES IMPUESTOS</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8.452,82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4.141,72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5.291,23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9.334,60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15.042,78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21.960,81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(-)24% IMPUESTO A LA RENTA</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2.028,68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994,01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1.269,89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2.240,30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3.610,27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5.270,59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UTILIDAD O PERDIDA DEL EJERCICIO</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6.424,14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3.147,71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4.021,33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7.094,30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11.432,52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16.690,21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DEPRECIACION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1.631,95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1.631,95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1.631,95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1.631,95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1.631,95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1.631,95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VALOR INVERSION</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21.719,00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pPr>
                      <a:endParaRPr lang="es-EC" sz="700">
                        <a:effectLst/>
                        <a:latin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pPr>
                      <a:endParaRPr lang="es-EC" sz="700">
                        <a:effectLst/>
                        <a:latin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FLUJO DE CAJA</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-21.719,00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8.056,09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4.779,66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5.653,28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8.726,25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13.064,47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18.322,16 </a:t>
                      </a:r>
                      <a:endParaRPr lang="es-EC" sz="700">
                        <a:effectLst/>
                        <a:latin typeface="Calibri"/>
                        <a:ea typeface="Calibri"/>
                        <a:cs typeface="Times New Roman"/>
                      </a:endParaRPr>
                    </a:p>
                  </a:txBody>
                  <a:tcPr marL="40108" marR="40108" marT="0" marB="0" anchor="b"/>
                </a:tc>
              </a:tr>
              <a:tr h="228731">
                <a:tc>
                  <a:txBody>
                    <a:bodyPr/>
                    <a:lstStyle/>
                    <a:p>
                      <a:pPr>
                        <a:lnSpc>
                          <a:spcPct val="115000"/>
                        </a:lnSpc>
                        <a:spcAft>
                          <a:spcPts val="0"/>
                        </a:spcAft>
                      </a:pPr>
                      <a:r>
                        <a:rPr lang="es-ES" sz="700">
                          <a:effectLst/>
                        </a:rPr>
                        <a:t>(=) FLUJO DE CAJA NETO</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-13.662,91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-8.883,25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-3229.97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5.469,28 </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a:effectLst/>
                        </a:rPr>
                        <a:t> $  18560.75</a:t>
                      </a:r>
                      <a:endParaRPr lang="es-EC" sz="700">
                        <a:effectLst/>
                        <a:latin typeface="Calibri"/>
                        <a:ea typeface="Calibri"/>
                        <a:cs typeface="Times New Roman"/>
                      </a:endParaRPr>
                    </a:p>
                  </a:txBody>
                  <a:tcPr marL="40108" marR="40108" marT="0" marB="0" anchor="b"/>
                </a:tc>
                <a:tc>
                  <a:txBody>
                    <a:bodyPr/>
                    <a:lstStyle/>
                    <a:p>
                      <a:pPr>
                        <a:lnSpc>
                          <a:spcPct val="115000"/>
                        </a:lnSpc>
                        <a:spcAft>
                          <a:spcPts val="0"/>
                        </a:spcAft>
                      </a:pPr>
                      <a:r>
                        <a:rPr lang="es-ES" sz="700" dirty="0">
                          <a:effectLst/>
                        </a:rPr>
                        <a:t> $  36882.91</a:t>
                      </a:r>
                      <a:endParaRPr lang="es-EC" sz="700" dirty="0">
                        <a:effectLst/>
                        <a:latin typeface="Calibri"/>
                        <a:ea typeface="Calibri"/>
                        <a:cs typeface="Times New Roman"/>
                      </a:endParaRPr>
                    </a:p>
                  </a:txBody>
                  <a:tcPr marL="40108" marR="40108" marT="0" marB="0" anchor="b"/>
                </a:tc>
              </a:tr>
            </a:tbl>
          </a:graphicData>
        </a:graphic>
      </p:graphicFrame>
    </p:spTree>
    <p:extLst>
      <p:ext uri="{BB962C8B-B14F-4D97-AF65-F5344CB8AC3E}">
        <p14:creationId xmlns:p14="http://schemas.microsoft.com/office/powerpoint/2010/main" val="3783214651"/>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82228" y="309691"/>
            <a:ext cx="6925294" cy="707886"/>
          </a:xfrm>
          <a:prstGeom prst="rect">
            <a:avLst/>
          </a:prstGeom>
        </p:spPr>
        <p:txBody>
          <a:bodyPr wrap="none">
            <a:spAutoFit/>
          </a:bodyPr>
          <a:lstStyle/>
          <a:p>
            <a:pPr algn="ctr"/>
            <a:r>
              <a:rPr lang="es-MX" sz="4000" b="1" dirty="0" smtClean="0">
                <a:solidFill>
                  <a:schemeClr val="bg1"/>
                </a:solidFill>
              </a:rPr>
              <a:t>ANALISIS FINANCIERO</a:t>
            </a:r>
            <a:endParaRPr lang="es-MX" sz="4000" b="1" dirty="0">
              <a:solidFill>
                <a:schemeClr val="bg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530505988"/>
              </p:ext>
            </p:extLst>
          </p:nvPr>
        </p:nvGraphicFramePr>
        <p:xfrm>
          <a:off x="683568" y="1017577"/>
          <a:ext cx="4565036" cy="2880360"/>
        </p:xfrm>
        <a:graphic>
          <a:graphicData uri="http://schemas.openxmlformats.org/drawingml/2006/table">
            <a:tbl>
              <a:tblPr/>
              <a:tblGrid>
                <a:gridCol w="2332541"/>
                <a:gridCol w="2232495"/>
              </a:tblGrid>
              <a:tr h="216535">
                <a:tc gridSpan="2">
                  <a:txBody>
                    <a:bodyPr/>
                    <a:lstStyle/>
                    <a:p>
                      <a:pPr algn="ctr">
                        <a:lnSpc>
                          <a:spcPct val="150000"/>
                        </a:lnSpc>
                        <a:spcAft>
                          <a:spcPts val="0"/>
                        </a:spcAft>
                      </a:pPr>
                      <a:r>
                        <a:rPr lang="es-MX" sz="1800" dirty="0" smtClean="0">
                          <a:solidFill>
                            <a:schemeClr val="bg1"/>
                          </a:solidFill>
                          <a:latin typeface="Calibri"/>
                          <a:ea typeface="Calibri"/>
                          <a:cs typeface="Times New Roman"/>
                          <a:hlinkClick r:id="rId2" action="ppaction://hlinkfile"/>
                        </a:rPr>
                        <a:t>EVALUACION</a:t>
                      </a:r>
                      <a:r>
                        <a:rPr lang="es-MX" sz="1800" baseline="0" dirty="0" smtClean="0">
                          <a:solidFill>
                            <a:schemeClr val="bg1"/>
                          </a:solidFill>
                          <a:latin typeface="Calibri"/>
                          <a:ea typeface="Calibri"/>
                          <a:cs typeface="Times New Roman"/>
                          <a:hlinkClick r:id="rId2" action="ppaction://hlinkfile"/>
                        </a:rPr>
                        <a:t> DEL PROYECTO.</a:t>
                      </a:r>
                      <a:endParaRPr lang="es-MX" sz="1800" dirty="0">
                        <a:solidFill>
                          <a:schemeClr val="bg1"/>
                        </a:solidFill>
                        <a:latin typeface="Calibri"/>
                        <a:ea typeface="Calibri"/>
                        <a:cs typeface="Times New Roman"/>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9BBB59"/>
                    </a:solidFill>
                  </a:tcPr>
                </a:tc>
                <a:tc hMerge="1">
                  <a:txBody>
                    <a:bodyPr/>
                    <a:lstStyle/>
                    <a:p>
                      <a:endParaRPr lang="es-MX"/>
                    </a:p>
                  </a:txBody>
                  <a:tcPr/>
                </a:tc>
              </a:tr>
              <a:tr h="231140">
                <a:tc>
                  <a:txBody>
                    <a:bodyPr/>
                    <a:lstStyle/>
                    <a:p>
                      <a:pPr algn="ctr">
                        <a:lnSpc>
                          <a:spcPct val="150000"/>
                        </a:lnSpc>
                        <a:spcAft>
                          <a:spcPts val="0"/>
                        </a:spcAft>
                      </a:pPr>
                      <a:r>
                        <a:rPr lang="es-ES" sz="2000" b="1" dirty="0" smtClean="0">
                          <a:solidFill>
                            <a:schemeClr val="bg1"/>
                          </a:solidFill>
                          <a:latin typeface="Times New Roman"/>
                          <a:ea typeface="Calibri"/>
                          <a:cs typeface="Times New Roman"/>
                        </a:rPr>
                        <a:t>TMAR</a:t>
                      </a:r>
                      <a:endParaRPr lang="es-MX" sz="1800" dirty="0">
                        <a:solidFill>
                          <a:schemeClr val="bg1"/>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r>
                        <a:rPr lang="es-ES" dirty="0" smtClean="0">
                          <a:solidFill>
                            <a:schemeClr val="bg1"/>
                          </a:solidFill>
                        </a:rPr>
                        <a:t>16,94</a:t>
                      </a:r>
                      <a:endParaRPr lang="es-EC" dirty="0">
                        <a:solidFill>
                          <a:schemeClr val="bg1"/>
                        </a:solidFil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es-ES" sz="2000" b="1" dirty="0" smtClean="0">
                          <a:solidFill>
                            <a:schemeClr val="bg1"/>
                          </a:solidFill>
                          <a:latin typeface="Times New Roman"/>
                          <a:ea typeface="Calibri"/>
                          <a:cs typeface="Times New Roman"/>
                        </a:rPr>
                        <a:t>VAN</a:t>
                      </a:r>
                      <a:endParaRPr lang="es-MX" sz="1800" dirty="0">
                        <a:solidFill>
                          <a:schemeClr val="bg1"/>
                        </a:solidFill>
                        <a:latin typeface="Calibri"/>
                        <a:ea typeface="Calibri"/>
                        <a:cs typeface="Times New Roman"/>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r>
                        <a:rPr lang="es-ES" dirty="0" smtClean="0">
                          <a:solidFill>
                            <a:schemeClr val="bg1"/>
                          </a:solidFill>
                        </a:rPr>
                        <a:t>6766,18</a:t>
                      </a:r>
                      <a:endParaRPr lang="es-EC" dirty="0">
                        <a:solidFill>
                          <a:schemeClr val="bg1"/>
                        </a:solidFil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es-ES" sz="2000" b="1" dirty="0" smtClean="0">
                          <a:solidFill>
                            <a:schemeClr val="bg1"/>
                          </a:solidFill>
                          <a:latin typeface="Times New Roman"/>
                          <a:ea typeface="Calibri"/>
                          <a:cs typeface="Times New Roman"/>
                        </a:rPr>
                        <a:t>TIR</a:t>
                      </a:r>
                      <a:endParaRPr lang="es-MX" sz="1800" dirty="0">
                        <a:solidFill>
                          <a:schemeClr val="bg1"/>
                        </a:solidFill>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c>
                  <a:txBody>
                    <a:bodyPr/>
                    <a:lstStyle/>
                    <a:p>
                      <a:r>
                        <a:rPr lang="es-ES" dirty="0" smtClean="0">
                          <a:solidFill>
                            <a:schemeClr val="bg1"/>
                          </a:solidFill>
                        </a:rPr>
                        <a:t>26,43%</a:t>
                      </a:r>
                      <a:endParaRPr lang="es-EC" dirty="0">
                        <a:solidFill>
                          <a:schemeClr val="bg1"/>
                        </a:solidFil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tr>
              <a:tr h="0">
                <a:tc>
                  <a:txBody>
                    <a:bodyPr/>
                    <a:lstStyle/>
                    <a:p>
                      <a:pPr algn="ctr">
                        <a:lnSpc>
                          <a:spcPct val="150000"/>
                        </a:lnSpc>
                        <a:spcAft>
                          <a:spcPts val="0"/>
                        </a:spcAft>
                      </a:pPr>
                      <a:r>
                        <a:rPr lang="es-ES" sz="2000" b="1" dirty="0" smtClean="0">
                          <a:solidFill>
                            <a:schemeClr val="bg1"/>
                          </a:solidFill>
                          <a:latin typeface="Times New Roman"/>
                          <a:ea typeface="Calibri"/>
                          <a:cs typeface="Times New Roman"/>
                        </a:rPr>
                        <a:t>B/C</a:t>
                      </a:r>
                      <a:endParaRPr lang="es-ES" sz="2000" b="1" dirty="0" smtClean="0">
                        <a:solidFill>
                          <a:schemeClr val="bg1"/>
                        </a:solidFill>
                        <a:latin typeface="Times New Roman"/>
                        <a:ea typeface="Calibri"/>
                        <a:cs typeface="Times New Roman"/>
                      </a:endParaRPr>
                    </a:p>
                    <a:p>
                      <a:pPr algn="ctr">
                        <a:lnSpc>
                          <a:spcPct val="150000"/>
                        </a:lnSpc>
                        <a:spcAft>
                          <a:spcPts val="0"/>
                        </a:spcAft>
                      </a:pPr>
                      <a:r>
                        <a:rPr lang="es-ES" sz="2000" b="1" dirty="0" smtClean="0">
                          <a:solidFill>
                            <a:schemeClr val="bg1"/>
                          </a:solidFill>
                          <a:latin typeface="Times New Roman"/>
                          <a:ea typeface="Calibri"/>
                          <a:cs typeface="Times New Roman"/>
                        </a:rPr>
                        <a:t>P.R</a:t>
                      </a:r>
                      <a:endParaRPr lang="es-MX" sz="1800" dirty="0">
                        <a:solidFill>
                          <a:schemeClr val="bg1"/>
                        </a:solidFill>
                        <a:latin typeface="Calibri"/>
                        <a:ea typeface="Calibri"/>
                        <a:cs typeface="Times New Roman"/>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c>
                  <a:txBody>
                    <a:bodyPr/>
                    <a:lstStyle/>
                    <a:p>
                      <a:r>
                        <a:rPr lang="es-ES" dirty="0" smtClean="0">
                          <a:solidFill>
                            <a:schemeClr val="bg1"/>
                          </a:solidFill>
                        </a:rPr>
                        <a:t>2,26%</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bg1"/>
                          </a:solidFill>
                        </a:rPr>
                        <a:t>3,55,</a:t>
                      </a:r>
                      <a:r>
                        <a:rPr lang="es-ES" baseline="0" dirty="0" smtClean="0">
                          <a:solidFill>
                            <a:schemeClr val="bg1"/>
                          </a:solidFill>
                        </a:rPr>
                        <a:t> 3-7-17</a:t>
                      </a:r>
                    </a:p>
                    <a:p>
                      <a:endParaRPr lang="es-EC" dirty="0">
                        <a:solidFill>
                          <a:schemeClr val="bg1"/>
                        </a:solidFill>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FFFFFF"/>
                    </a:solidFill>
                  </a:tcPr>
                </a:tc>
              </a:tr>
            </a:tbl>
          </a:graphicData>
        </a:graphic>
      </p:graphicFrame>
      <mc:AlternateContent xmlns:mc="http://schemas.openxmlformats.org/markup-compatibility/2006">
        <mc:Choice xmlns:a14="http://schemas.microsoft.com/office/drawing/2010/main" Requires="a14">
          <p:sp>
            <p:nvSpPr>
              <p:cNvPr id="2" name="1 Rectángulo"/>
              <p:cNvSpPr/>
              <p:nvPr/>
            </p:nvSpPr>
            <p:spPr>
              <a:xfrm>
                <a:off x="582228" y="4026029"/>
                <a:ext cx="8208912" cy="6501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𝑉𝐴𝑁</m:t>
                      </m:r>
                      <m:r>
                        <a:rPr lang="es-ES" i="1">
                          <a:latin typeface="Cambria Math"/>
                        </a:rPr>
                        <m:t>=</m:t>
                      </m:r>
                      <m:d>
                        <m:dPr>
                          <m:ctrlPr>
                            <a:rPr lang="es-EC" i="1">
                              <a:latin typeface="Cambria Math"/>
                            </a:rPr>
                          </m:ctrlPr>
                        </m:dPr>
                        <m:e>
                          <m:f>
                            <m:fPr>
                              <m:ctrlPr>
                                <a:rPr lang="es-EC" i="1">
                                  <a:latin typeface="Cambria Math"/>
                                </a:rPr>
                              </m:ctrlPr>
                            </m:fPr>
                            <m:num>
                              <m:sSub>
                                <m:sSubPr>
                                  <m:ctrlPr>
                                    <a:rPr lang="es-EC" i="1">
                                      <a:latin typeface="Cambria Math"/>
                                    </a:rPr>
                                  </m:ctrlPr>
                                </m:sSubPr>
                                <m:e>
                                  <m:r>
                                    <a:rPr lang="es-ES" i="1">
                                      <a:latin typeface="Cambria Math"/>
                                    </a:rPr>
                                    <m:t>𝐹𝑁𝐸</m:t>
                                  </m:r>
                                </m:e>
                                <m:sub>
                                  <m:r>
                                    <a:rPr lang="es-ES" i="1">
                                      <a:latin typeface="Cambria Math"/>
                                    </a:rPr>
                                    <m:t>1</m:t>
                                  </m:r>
                                </m:sub>
                              </m:sSub>
                            </m:num>
                            <m:den>
                              <m:sSup>
                                <m:sSupPr>
                                  <m:ctrlPr>
                                    <a:rPr lang="es-EC" i="1">
                                      <a:latin typeface="Cambria Math"/>
                                    </a:rPr>
                                  </m:ctrlPr>
                                </m:sSupPr>
                                <m:e>
                                  <m:d>
                                    <m:dPr>
                                      <m:ctrlPr>
                                        <a:rPr lang="es-EC" i="1">
                                          <a:latin typeface="Cambria Math"/>
                                        </a:rPr>
                                      </m:ctrlPr>
                                    </m:dPr>
                                    <m:e>
                                      <m:r>
                                        <a:rPr lang="es-ES" i="1">
                                          <a:latin typeface="Cambria Math"/>
                                        </a:rPr>
                                        <m:t>1+</m:t>
                                      </m:r>
                                      <m:r>
                                        <a:rPr lang="es-ES" i="1">
                                          <a:latin typeface="Cambria Math"/>
                                        </a:rPr>
                                        <m:t>𝑟</m:t>
                                      </m:r>
                                    </m:e>
                                  </m:d>
                                </m:e>
                                <m:sup>
                                  <m:r>
                                    <a:rPr lang="es-ES" i="1">
                                      <a:latin typeface="Cambria Math"/>
                                    </a:rPr>
                                    <m:t>1</m:t>
                                  </m:r>
                                </m:sup>
                              </m:sSup>
                            </m:den>
                          </m:f>
                        </m:e>
                      </m:d>
                      <m:r>
                        <a:rPr lang="es-ES" i="1">
                          <a:latin typeface="Cambria Math"/>
                        </a:rPr>
                        <m:t>+</m:t>
                      </m:r>
                      <m:d>
                        <m:dPr>
                          <m:ctrlPr>
                            <a:rPr lang="es-EC" i="1">
                              <a:latin typeface="Cambria Math"/>
                            </a:rPr>
                          </m:ctrlPr>
                        </m:dPr>
                        <m:e>
                          <m:f>
                            <m:fPr>
                              <m:ctrlPr>
                                <a:rPr lang="es-EC" i="1">
                                  <a:latin typeface="Cambria Math"/>
                                </a:rPr>
                              </m:ctrlPr>
                            </m:fPr>
                            <m:num>
                              <m:sSub>
                                <m:sSubPr>
                                  <m:ctrlPr>
                                    <a:rPr lang="es-EC" i="1">
                                      <a:latin typeface="Cambria Math"/>
                                    </a:rPr>
                                  </m:ctrlPr>
                                </m:sSubPr>
                                <m:e>
                                  <m:r>
                                    <a:rPr lang="es-ES" i="1">
                                      <a:latin typeface="Cambria Math"/>
                                    </a:rPr>
                                    <m:t>𝐹𝑁𝐸</m:t>
                                  </m:r>
                                </m:e>
                                <m:sub>
                                  <m:r>
                                    <a:rPr lang="es-ES" i="1">
                                      <a:latin typeface="Cambria Math"/>
                                    </a:rPr>
                                    <m:t>2</m:t>
                                  </m:r>
                                </m:sub>
                              </m:sSub>
                            </m:num>
                            <m:den>
                              <m:sSup>
                                <m:sSupPr>
                                  <m:ctrlPr>
                                    <a:rPr lang="es-EC" i="1">
                                      <a:latin typeface="Cambria Math"/>
                                    </a:rPr>
                                  </m:ctrlPr>
                                </m:sSupPr>
                                <m:e>
                                  <m:d>
                                    <m:dPr>
                                      <m:ctrlPr>
                                        <a:rPr lang="es-EC" i="1">
                                          <a:latin typeface="Cambria Math"/>
                                        </a:rPr>
                                      </m:ctrlPr>
                                    </m:dPr>
                                    <m:e>
                                      <m:r>
                                        <a:rPr lang="es-ES" i="1">
                                          <a:latin typeface="Cambria Math"/>
                                        </a:rPr>
                                        <m:t>1+</m:t>
                                      </m:r>
                                      <m:r>
                                        <a:rPr lang="es-ES" i="1">
                                          <a:latin typeface="Cambria Math"/>
                                        </a:rPr>
                                        <m:t>𝑟</m:t>
                                      </m:r>
                                    </m:e>
                                  </m:d>
                                </m:e>
                                <m:sup>
                                  <m:r>
                                    <a:rPr lang="es-ES" i="1">
                                      <a:latin typeface="Cambria Math"/>
                                    </a:rPr>
                                    <m:t>2</m:t>
                                  </m:r>
                                </m:sup>
                              </m:sSup>
                            </m:den>
                          </m:f>
                        </m:e>
                      </m:d>
                      <m:r>
                        <a:rPr lang="es-ES" i="1">
                          <a:latin typeface="Cambria Math"/>
                        </a:rPr>
                        <m:t>+</m:t>
                      </m:r>
                      <m:d>
                        <m:dPr>
                          <m:ctrlPr>
                            <a:rPr lang="es-EC" i="1">
                              <a:latin typeface="Cambria Math"/>
                            </a:rPr>
                          </m:ctrlPr>
                        </m:dPr>
                        <m:e>
                          <m:f>
                            <m:fPr>
                              <m:ctrlPr>
                                <a:rPr lang="es-EC" i="1">
                                  <a:latin typeface="Cambria Math"/>
                                </a:rPr>
                              </m:ctrlPr>
                            </m:fPr>
                            <m:num>
                              <m:sSub>
                                <m:sSubPr>
                                  <m:ctrlPr>
                                    <a:rPr lang="es-EC" i="1">
                                      <a:latin typeface="Cambria Math"/>
                                    </a:rPr>
                                  </m:ctrlPr>
                                </m:sSubPr>
                                <m:e>
                                  <m:r>
                                    <a:rPr lang="es-ES" i="1">
                                      <a:latin typeface="Cambria Math"/>
                                    </a:rPr>
                                    <m:t>𝐹𝑁𝐸</m:t>
                                  </m:r>
                                </m:e>
                                <m:sub>
                                  <m:r>
                                    <a:rPr lang="es-ES" i="1">
                                      <a:latin typeface="Cambria Math"/>
                                    </a:rPr>
                                    <m:t>3</m:t>
                                  </m:r>
                                </m:sub>
                              </m:sSub>
                            </m:num>
                            <m:den>
                              <m:sSup>
                                <m:sSupPr>
                                  <m:ctrlPr>
                                    <a:rPr lang="es-EC" i="1">
                                      <a:latin typeface="Cambria Math"/>
                                    </a:rPr>
                                  </m:ctrlPr>
                                </m:sSupPr>
                                <m:e>
                                  <m:d>
                                    <m:dPr>
                                      <m:ctrlPr>
                                        <a:rPr lang="es-EC" i="1">
                                          <a:latin typeface="Cambria Math"/>
                                        </a:rPr>
                                      </m:ctrlPr>
                                    </m:dPr>
                                    <m:e>
                                      <m:r>
                                        <a:rPr lang="es-ES" i="1">
                                          <a:latin typeface="Cambria Math"/>
                                        </a:rPr>
                                        <m:t>1+</m:t>
                                      </m:r>
                                      <m:r>
                                        <a:rPr lang="es-ES" i="1">
                                          <a:latin typeface="Cambria Math"/>
                                        </a:rPr>
                                        <m:t>𝑟</m:t>
                                      </m:r>
                                    </m:e>
                                  </m:d>
                                </m:e>
                                <m:sup>
                                  <m:r>
                                    <a:rPr lang="es-ES" i="1">
                                      <a:latin typeface="Cambria Math"/>
                                    </a:rPr>
                                    <m:t>3</m:t>
                                  </m:r>
                                </m:sup>
                              </m:sSup>
                            </m:den>
                          </m:f>
                        </m:e>
                      </m:d>
                      <m:r>
                        <a:rPr lang="es-ES" i="1">
                          <a:latin typeface="Cambria Math"/>
                        </a:rPr>
                        <m:t>+... .........</m:t>
                      </m:r>
                      <m:d>
                        <m:dPr>
                          <m:ctrlPr>
                            <a:rPr lang="es-EC" i="1">
                              <a:latin typeface="Cambria Math"/>
                            </a:rPr>
                          </m:ctrlPr>
                        </m:dPr>
                        <m:e>
                          <m:f>
                            <m:fPr>
                              <m:ctrlPr>
                                <a:rPr lang="es-EC" i="1">
                                  <a:latin typeface="Cambria Math"/>
                                </a:rPr>
                              </m:ctrlPr>
                            </m:fPr>
                            <m:num>
                              <m:sSub>
                                <m:sSubPr>
                                  <m:ctrlPr>
                                    <a:rPr lang="es-EC" i="1">
                                      <a:latin typeface="Cambria Math"/>
                                    </a:rPr>
                                  </m:ctrlPr>
                                </m:sSubPr>
                                <m:e>
                                  <m:r>
                                    <a:rPr lang="es-ES" i="1">
                                      <a:latin typeface="Cambria Math"/>
                                    </a:rPr>
                                    <m:t>𝐹𝑁𝐸</m:t>
                                  </m:r>
                                </m:e>
                                <m:sub>
                                  <m:r>
                                    <a:rPr lang="es-ES" i="1">
                                      <a:latin typeface="Cambria Math"/>
                                    </a:rPr>
                                    <m:t>𝑛</m:t>
                                  </m:r>
                                </m:sub>
                              </m:sSub>
                            </m:num>
                            <m:den>
                              <m:sSup>
                                <m:sSupPr>
                                  <m:ctrlPr>
                                    <a:rPr lang="es-EC" i="1">
                                      <a:latin typeface="Cambria Math"/>
                                    </a:rPr>
                                  </m:ctrlPr>
                                </m:sSupPr>
                                <m:e>
                                  <m:d>
                                    <m:dPr>
                                      <m:ctrlPr>
                                        <a:rPr lang="es-EC" i="1">
                                          <a:latin typeface="Cambria Math"/>
                                        </a:rPr>
                                      </m:ctrlPr>
                                    </m:dPr>
                                    <m:e>
                                      <m:r>
                                        <a:rPr lang="es-ES" i="1">
                                          <a:latin typeface="Cambria Math"/>
                                        </a:rPr>
                                        <m:t>1+</m:t>
                                      </m:r>
                                      <m:r>
                                        <a:rPr lang="es-ES" i="1">
                                          <a:latin typeface="Cambria Math"/>
                                        </a:rPr>
                                        <m:t>𝑟</m:t>
                                      </m:r>
                                    </m:e>
                                  </m:d>
                                </m:e>
                                <m:sup>
                                  <m:r>
                                    <a:rPr lang="es-ES" i="1">
                                      <a:latin typeface="Cambria Math"/>
                                    </a:rPr>
                                    <m:t>𝑛</m:t>
                                  </m:r>
                                </m:sup>
                              </m:sSup>
                            </m:den>
                          </m:f>
                        </m:e>
                      </m:d>
                      <m:r>
                        <a:rPr lang="es-ES" i="1">
                          <a:latin typeface="Cambria Math"/>
                        </a:rPr>
                        <m:t>−</m:t>
                      </m:r>
                      <m:r>
                        <a:rPr lang="es-ES" i="1">
                          <a:latin typeface="Cambria Math"/>
                        </a:rPr>
                        <m:t>𝐼𝑜</m:t>
                      </m:r>
                    </m:oMath>
                  </m:oMathPara>
                </a14:m>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582228" y="4026029"/>
                <a:ext cx="8208912" cy="65011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2 Rectángulo"/>
              <p:cNvSpPr/>
              <p:nvPr/>
            </p:nvSpPr>
            <p:spPr>
              <a:xfrm>
                <a:off x="717357" y="4726956"/>
                <a:ext cx="6655036" cy="777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𝑅𝑎𝑧𝑜𝑛</m:t>
                      </m:r>
                      <m:r>
                        <a:rPr lang="es-ES" i="1">
                          <a:latin typeface="Cambria Math"/>
                        </a:rPr>
                        <m:t>(</m:t>
                      </m:r>
                      <m:r>
                        <a:rPr lang="es-ES" i="1">
                          <a:latin typeface="Cambria Math"/>
                        </a:rPr>
                        <m:t>𝐵</m:t>
                      </m:r>
                      <m:r>
                        <a:rPr lang="es-ES" i="1">
                          <a:latin typeface="Cambria Math"/>
                        </a:rPr>
                        <m:t>/</m:t>
                      </m:r>
                      <m:r>
                        <a:rPr lang="es-ES" i="1">
                          <a:latin typeface="Cambria Math"/>
                        </a:rPr>
                        <m:t>𝐶</m:t>
                      </m:r>
                      <m:r>
                        <a:rPr lang="es-ES" i="1">
                          <a:latin typeface="Cambria Math"/>
                        </a:rPr>
                        <m:t>)=</m:t>
                      </m:r>
                      <m:nary>
                        <m:naryPr>
                          <m:chr m:val="∑"/>
                          <m:limLoc m:val="undOvr"/>
                          <m:subHide m:val="on"/>
                          <m:supHide m:val="on"/>
                          <m:ctrlPr>
                            <a:rPr lang="es-EC" i="1">
                              <a:latin typeface="Cambria Math"/>
                            </a:rPr>
                          </m:ctrlPr>
                        </m:naryPr>
                        <m:sub/>
                        <m:sup/>
                        <m:e>
                          <m:d>
                            <m:dPr>
                              <m:begChr m:val="["/>
                              <m:endChr m:val="]"/>
                              <m:ctrlPr>
                                <a:rPr lang="es-EC" i="1">
                                  <a:latin typeface="Cambria Math"/>
                                </a:rPr>
                              </m:ctrlPr>
                            </m:dPr>
                            <m:e>
                              <m:f>
                                <m:fPr>
                                  <m:ctrlPr>
                                    <a:rPr lang="es-EC" i="1">
                                      <a:latin typeface="Cambria Math"/>
                                    </a:rPr>
                                  </m:ctrlPr>
                                </m:fPr>
                                <m:num>
                                  <m:r>
                                    <a:rPr lang="es-ES" i="1">
                                      <a:latin typeface="Cambria Math"/>
                                    </a:rPr>
                                    <m:t>𝐹𝑙𝑢𝑗𝑜𝑠</m:t>
                                  </m:r>
                                  <m:r>
                                    <a:rPr lang="es-ES" i="1">
                                      <a:latin typeface="Cambria Math"/>
                                    </a:rPr>
                                    <m:t> </m:t>
                                  </m:r>
                                  <m:r>
                                    <a:rPr lang="es-ES" i="1">
                                      <a:latin typeface="Cambria Math"/>
                                    </a:rPr>
                                    <m:t>𝐺𝑒𝑛𝑒𝑟𝑎𝑑𝑜𝑠</m:t>
                                  </m:r>
                                  <m:r>
                                    <a:rPr lang="es-ES" i="1">
                                      <a:latin typeface="Cambria Math"/>
                                    </a:rPr>
                                    <m:t> </m:t>
                                  </m:r>
                                  <m:r>
                                    <a:rPr lang="es-ES" i="1">
                                      <a:latin typeface="Cambria Math"/>
                                    </a:rPr>
                                    <m:t>𝑝𝑜𝑟</m:t>
                                  </m:r>
                                  <m:r>
                                    <a:rPr lang="es-ES" i="1">
                                      <a:latin typeface="Cambria Math"/>
                                    </a:rPr>
                                    <m:t> </m:t>
                                  </m:r>
                                  <m:r>
                                    <a:rPr lang="es-ES" i="1">
                                      <a:latin typeface="Cambria Math"/>
                                    </a:rPr>
                                    <m:t>𝑒𝑙</m:t>
                                  </m:r>
                                  <m:r>
                                    <a:rPr lang="es-ES" i="1">
                                      <a:latin typeface="Cambria Math"/>
                                    </a:rPr>
                                    <m:t> </m:t>
                                  </m:r>
                                  <m:r>
                                    <a:rPr lang="es-ES" i="1">
                                      <a:latin typeface="Cambria Math"/>
                                    </a:rPr>
                                    <m:t>𝑝𝑟𝑜𝑦𝑒𝑐𝑡𝑜</m:t>
                                  </m:r>
                                </m:num>
                                <m:den>
                                  <m:r>
                                    <a:rPr lang="es-ES" i="1">
                                      <a:latin typeface="Cambria Math"/>
                                    </a:rPr>
                                    <m:t>𝐼𝑛𝑣𝑒𝑟𝑠𝑖𝑜𝑛</m:t>
                                  </m:r>
                                </m:den>
                              </m:f>
                            </m:e>
                          </m:d>
                        </m:e>
                      </m:nary>
                    </m:oMath>
                  </m:oMathPara>
                </a14:m>
                <a:endParaRPr lang="es-EC" dirty="0"/>
              </a:p>
            </p:txBody>
          </p:sp>
        </mc:Choice>
        <mc:Fallback>
          <p:sp>
            <p:nvSpPr>
              <p:cNvPr id="3" name="2 Rectángulo"/>
              <p:cNvSpPr>
                <a:spLocks noRot="1" noChangeAspect="1" noMove="1" noResize="1" noEditPoints="1" noAdjustHandles="1" noChangeArrowheads="1" noChangeShapeType="1" noTextEdit="1"/>
              </p:cNvSpPr>
              <p:nvPr/>
            </p:nvSpPr>
            <p:spPr>
              <a:xfrm>
                <a:off x="717357" y="4726956"/>
                <a:ext cx="6655036" cy="777649"/>
              </a:xfrm>
              <a:prstGeom prst="rect">
                <a:avLst/>
              </a:prstGeom>
              <a:blipFill rotWithShape="1">
                <a:blip r:embed="rId4"/>
                <a:stretch>
                  <a:fillRect/>
                </a:stretch>
              </a:blipFill>
            </p:spPr>
            <p:txBody>
              <a:bodyPr/>
              <a:lstStyle/>
              <a:p>
                <a:r>
                  <a:rPr lang="es-EC">
                    <a:noFill/>
                  </a:rPr>
                  <a:t> </a:t>
                </a:r>
              </a:p>
            </p:txBody>
          </p:sp>
        </mc:Fallback>
      </mc:AlternateContent>
      <p:sp>
        <p:nvSpPr>
          <p:cNvPr id="4" name="3 Rectángulo"/>
          <p:cNvSpPr/>
          <p:nvPr/>
        </p:nvSpPr>
        <p:spPr>
          <a:xfrm>
            <a:off x="1043608" y="5733256"/>
            <a:ext cx="2071401" cy="369332"/>
          </a:xfrm>
          <a:prstGeom prst="rect">
            <a:avLst/>
          </a:prstGeom>
        </p:spPr>
        <p:txBody>
          <a:bodyPr wrap="none">
            <a:spAutoFit/>
          </a:bodyPr>
          <a:lstStyle/>
          <a:p>
            <a:r>
              <a:rPr lang="es-ES" dirty="0"/>
              <a:t>PR= a + (b-c)/d</a:t>
            </a:r>
            <a:endParaRPr lang="es-EC"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619" y="332656"/>
            <a:ext cx="9252520" cy="7594387"/>
          </a:xfrm>
          <a:prstGeom prst="rect">
            <a:avLst/>
          </a:prstGeom>
        </p:spPr>
        <p:txBody>
          <a:bodyPr wrap="square">
            <a:spAutoFit/>
          </a:bodyPr>
          <a:lstStyle/>
          <a:p>
            <a:pPr>
              <a:lnSpc>
                <a:spcPct val="150000"/>
              </a:lnSpc>
            </a:pPr>
            <a:r>
              <a:rPr lang="es-ES" sz="2000" b="1" dirty="0" smtClean="0">
                <a:latin typeface="Times New Roman" pitchFamily="18" charset="0"/>
                <a:cs typeface="Times New Roman" pitchFamily="18" charset="0"/>
              </a:rPr>
              <a:t>OBJETIVOS </a:t>
            </a:r>
            <a:r>
              <a:rPr lang="es-ES" sz="2000" b="1" dirty="0">
                <a:latin typeface="Times New Roman" pitchFamily="18" charset="0"/>
                <a:cs typeface="Times New Roman" pitchFamily="18" charset="0"/>
              </a:rPr>
              <a:t>DEL ESTUDIO</a:t>
            </a:r>
            <a:endParaRPr lang="es-EC" sz="2000" dirty="0">
              <a:latin typeface="Times New Roman" pitchFamily="18" charset="0"/>
              <a:cs typeface="Times New Roman" pitchFamily="18" charset="0"/>
            </a:endParaRPr>
          </a:p>
          <a:p>
            <a:pPr>
              <a:lnSpc>
                <a:spcPct val="150000"/>
              </a:lnSpc>
            </a:pPr>
            <a:r>
              <a:rPr lang="es-ES" sz="2000" b="1" dirty="0" smtClean="0">
                <a:latin typeface="Times New Roman" pitchFamily="18" charset="0"/>
                <a:cs typeface="Times New Roman" pitchFamily="18" charset="0"/>
              </a:rPr>
              <a:t>Objetivo </a:t>
            </a:r>
            <a:r>
              <a:rPr lang="es-ES" sz="2000" b="1" dirty="0">
                <a:latin typeface="Times New Roman" pitchFamily="18" charset="0"/>
                <a:cs typeface="Times New Roman" pitchFamily="18" charset="0"/>
              </a:rPr>
              <a:t>General.</a:t>
            </a:r>
            <a:endParaRPr lang="es-EC" sz="2000" dirty="0">
              <a:latin typeface="Times New Roman" pitchFamily="18" charset="0"/>
              <a:cs typeface="Times New Roman" pitchFamily="18" charset="0"/>
            </a:endParaRPr>
          </a:p>
          <a:p>
            <a:pPr>
              <a:lnSpc>
                <a:spcPct val="150000"/>
              </a:lnSpc>
            </a:pPr>
            <a:r>
              <a:rPr lang="es-ES" sz="1900" dirty="0">
                <a:latin typeface="Times New Roman" pitchFamily="18" charset="0"/>
                <a:cs typeface="Times New Roman" pitchFamily="18" charset="0"/>
              </a:rPr>
              <a:t>Diseñar una Propuesta Estratégica de Marketing para posicionar a la empresa PACO PUBLICIDAD en la ciudad de Loja,  utilizando estrategias que viabilicen los objetivos empresariales, mejorando la satisfacción de los clientes, incrementen la rentabilidad y se fortalezca el apoyo a la comunidad. </a:t>
            </a:r>
            <a:endParaRPr lang="es-EC" sz="1900" dirty="0">
              <a:latin typeface="Times New Roman" pitchFamily="18" charset="0"/>
              <a:cs typeface="Times New Roman" pitchFamily="18" charset="0"/>
            </a:endParaRPr>
          </a:p>
          <a:p>
            <a:pPr>
              <a:lnSpc>
                <a:spcPct val="150000"/>
              </a:lnSpc>
            </a:pPr>
            <a:r>
              <a:rPr lang="es-ES" sz="2000" b="1" dirty="0" smtClean="0">
                <a:latin typeface="Times New Roman" pitchFamily="18" charset="0"/>
                <a:cs typeface="Times New Roman" pitchFamily="18" charset="0"/>
              </a:rPr>
              <a:t>Objetivos </a:t>
            </a:r>
            <a:r>
              <a:rPr lang="es-ES" sz="2000" b="1" dirty="0">
                <a:latin typeface="Times New Roman" pitchFamily="18" charset="0"/>
                <a:cs typeface="Times New Roman" pitchFamily="18" charset="0"/>
              </a:rPr>
              <a:t>Específicos</a:t>
            </a:r>
            <a:endParaRPr lang="es-EC" sz="2000" b="1" dirty="0">
              <a:latin typeface="Times New Roman" pitchFamily="18" charset="0"/>
              <a:cs typeface="Times New Roman" pitchFamily="18" charset="0"/>
            </a:endParaRPr>
          </a:p>
          <a:p>
            <a:pPr marL="342900" lvl="0" indent="-342900">
              <a:lnSpc>
                <a:spcPct val="150000"/>
              </a:lnSpc>
              <a:buFont typeface="Arial" pitchFamily="34" charset="0"/>
              <a:buChar char="•"/>
            </a:pPr>
            <a:r>
              <a:rPr lang="es-ES" sz="1900" dirty="0">
                <a:latin typeface="Times New Roman" pitchFamily="18" charset="0"/>
                <a:cs typeface="Times New Roman" pitchFamily="18" charset="0"/>
              </a:rPr>
              <a:t>Realizar un análisis situacional de la empresa en el mercado, con el propósito de conocer sus fortalezas, oportunidades, debilidades y amenazas a través de la matriz FODA.</a:t>
            </a:r>
            <a:endParaRPr lang="es-EC" sz="1900" dirty="0">
              <a:latin typeface="Times New Roman" pitchFamily="18" charset="0"/>
              <a:cs typeface="Times New Roman" pitchFamily="18" charset="0"/>
            </a:endParaRPr>
          </a:p>
          <a:p>
            <a:pPr marL="342900" lvl="0" indent="-342900">
              <a:lnSpc>
                <a:spcPct val="150000"/>
              </a:lnSpc>
              <a:buFont typeface="Arial" pitchFamily="34" charset="0"/>
              <a:buChar char="•"/>
            </a:pPr>
            <a:r>
              <a:rPr lang="es-ES" sz="1900" dirty="0">
                <a:latin typeface="Times New Roman" pitchFamily="18" charset="0"/>
                <a:cs typeface="Times New Roman" pitchFamily="18" charset="0"/>
              </a:rPr>
              <a:t>Llevar a cabo  la investigación de mercados para conocer el nivel de posicionamiento de la empresa, mediante la recopilación de información. </a:t>
            </a:r>
            <a:endParaRPr lang="es-EC" sz="1900" dirty="0">
              <a:latin typeface="Times New Roman" pitchFamily="18" charset="0"/>
              <a:cs typeface="Times New Roman" pitchFamily="18" charset="0"/>
            </a:endParaRPr>
          </a:p>
          <a:p>
            <a:pPr marL="342900" lvl="0" indent="-342900">
              <a:lnSpc>
                <a:spcPct val="150000"/>
              </a:lnSpc>
              <a:buFont typeface="Arial" pitchFamily="34" charset="0"/>
              <a:buChar char="•"/>
            </a:pPr>
            <a:r>
              <a:rPr lang="es-ES" sz="1900" dirty="0">
                <a:latin typeface="Times New Roman" pitchFamily="18" charset="0"/>
                <a:cs typeface="Times New Roman" pitchFamily="18" charset="0"/>
              </a:rPr>
              <a:t>Generar un direccionamiento estratégico de mercado que responda a las necesidades del mercado y del grupo de interés, proponiendo y ejecutando estrategias y objetivos</a:t>
            </a:r>
            <a:endParaRPr lang="es-EC" sz="1900" dirty="0">
              <a:latin typeface="Times New Roman" pitchFamily="18" charset="0"/>
              <a:cs typeface="Times New Roman" pitchFamily="18" charset="0"/>
            </a:endParaRPr>
          </a:p>
          <a:p>
            <a:pPr marL="342900" lvl="0" indent="-342900">
              <a:lnSpc>
                <a:spcPct val="150000"/>
              </a:lnSpc>
              <a:buFont typeface="Arial" pitchFamily="34" charset="0"/>
              <a:buChar char="•"/>
            </a:pPr>
            <a:r>
              <a:rPr lang="es-ES" sz="1900" dirty="0">
                <a:latin typeface="Times New Roman" pitchFamily="18" charset="0"/>
                <a:cs typeface="Times New Roman" pitchFamily="18" charset="0"/>
              </a:rPr>
              <a:t>Desarrollar un plan operativo de Marketing </a:t>
            </a:r>
            <a:r>
              <a:rPr lang="es-ES" sz="1900" dirty="0" err="1">
                <a:latin typeface="Times New Roman" pitchFamily="18" charset="0"/>
                <a:cs typeface="Times New Roman" pitchFamily="18" charset="0"/>
              </a:rPr>
              <a:t>Mix</a:t>
            </a:r>
            <a:r>
              <a:rPr lang="es-ES" sz="1900" dirty="0">
                <a:latin typeface="Times New Roman" pitchFamily="18" charset="0"/>
                <a:cs typeface="Times New Roman" pitchFamily="18" charset="0"/>
              </a:rPr>
              <a:t> para la empresa, que permita desarrollar estrategias para posicionar a la empresa en la ciudad de Loja.</a:t>
            </a:r>
            <a:endParaRPr lang="es-EC" sz="1900" dirty="0">
              <a:latin typeface="Times New Roman" pitchFamily="18" charset="0"/>
              <a:cs typeface="Times New Roman" pitchFamily="18" charset="0"/>
            </a:endParaRPr>
          </a:p>
          <a:p>
            <a:pPr marL="342900" lvl="0" indent="-342900">
              <a:lnSpc>
                <a:spcPct val="150000"/>
              </a:lnSpc>
              <a:buFont typeface="Arial" pitchFamily="34" charset="0"/>
              <a:buChar char="•"/>
            </a:pPr>
            <a:r>
              <a:rPr lang="es-ES" sz="1900" dirty="0">
                <a:latin typeface="Times New Roman" pitchFamily="18" charset="0"/>
                <a:cs typeface="Times New Roman" pitchFamily="18" charset="0"/>
              </a:rPr>
              <a:t>Presentar un análisis financiero que permita determinar la viabilidad de la Propuesta Estratégica de Marketing.</a:t>
            </a:r>
            <a:endParaRPr lang="es-EC" sz="1900" dirty="0">
              <a:latin typeface="Times New Roman" pitchFamily="18" charset="0"/>
              <a:cs typeface="Times New Roman" pitchFamily="18" charset="0"/>
            </a:endParaRPr>
          </a:p>
        </p:txBody>
      </p:sp>
    </p:spTree>
    <p:extLst>
      <p:ext uri="{BB962C8B-B14F-4D97-AF65-F5344CB8AC3E}">
        <p14:creationId xmlns:p14="http://schemas.microsoft.com/office/powerpoint/2010/main" val="1998567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MX" sz="36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PUNTO DE EQUILIBRIO</a:t>
            </a:r>
            <a:endParaRPr lang="es-MX" sz="36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03360422"/>
              </p:ext>
            </p:extLst>
          </p:nvPr>
        </p:nvGraphicFramePr>
        <p:xfrm>
          <a:off x="971600" y="1700808"/>
          <a:ext cx="7488830" cy="2770981"/>
        </p:xfrm>
        <a:graphic>
          <a:graphicData uri="http://schemas.openxmlformats.org/drawingml/2006/table">
            <a:tbl>
              <a:tblPr firstRow="1" firstCol="1" bandRow="1">
                <a:tableStyleId>{5C22544A-7EE6-4342-B048-85BDC9FD1C3A}</a:tableStyleId>
              </a:tblPr>
              <a:tblGrid>
                <a:gridCol w="1768594"/>
                <a:gridCol w="959275"/>
                <a:gridCol w="959275"/>
                <a:gridCol w="958522"/>
                <a:gridCol w="959275"/>
                <a:gridCol w="934409"/>
                <a:gridCol w="949480"/>
              </a:tblGrid>
              <a:tr h="304034">
                <a:tc gridSpan="7">
                  <a:txBody>
                    <a:bodyPr/>
                    <a:lstStyle/>
                    <a:p>
                      <a:pPr algn="ctr">
                        <a:lnSpc>
                          <a:spcPct val="115000"/>
                        </a:lnSpc>
                        <a:spcAft>
                          <a:spcPts val="0"/>
                        </a:spcAft>
                      </a:pPr>
                      <a:r>
                        <a:rPr lang="es-ES" sz="1000" b="0" dirty="0">
                          <a:solidFill>
                            <a:schemeClr val="bg1"/>
                          </a:solidFill>
                          <a:effectLst/>
                          <a:hlinkClick r:id="rId2" action="ppaction://hlinkfile"/>
                        </a:rPr>
                        <a:t>PUNTO DE EQUILIBRIO</a:t>
                      </a:r>
                      <a:endParaRPr lang="es-EC" sz="1000" b="0" dirty="0">
                        <a:solidFill>
                          <a:schemeClr val="bg1"/>
                        </a:solidFill>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4034">
                <a:tc>
                  <a:txBody>
                    <a:bodyPr/>
                    <a:lstStyle/>
                    <a:p>
                      <a:pPr algn="ctr">
                        <a:lnSpc>
                          <a:spcPct val="115000"/>
                        </a:lnSpc>
                        <a:spcAft>
                          <a:spcPts val="0"/>
                        </a:spcAft>
                      </a:pPr>
                      <a:r>
                        <a:rPr lang="es-ES" sz="1000" b="0">
                          <a:solidFill>
                            <a:schemeClr val="bg1"/>
                          </a:solidFill>
                          <a:effectLst/>
                        </a:rPr>
                        <a:t>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0</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1</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2</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3</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4</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5</a:t>
                      </a:r>
                      <a:endParaRPr lang="es-EC" sz="1000" b="0">
                        <a:solidFill>
                          <a:schemeClr val="bg1"/>
                        </a:solidFill>
                        <a:effectLst/>
                        <a:latin typeface="Calibri"/>
                        <a:ea typeface="Calibri"/>
                        <a:cs typeface="Times New Roman"/>
                      </a:endParaRPr>
                    </a:p>
                  </a:txBody>
                  <a:tcPr marL="44450" marR="44450" marT="0" marB="0" anchor="ctr"/>
                </a:tc>
              </a:tr>
              <a:tr h="304034">
                <a:tc>
                  <a:txBody>
                    <a:bodyPr/>
                    <a:lstStyle/>
                    <a:p>
                      <a:pPr algn="ctr">
                        <a:lnSpc>
                          <a:spcPct val="115000"/>
                        </a:lnSpc>
                        <a:spcAft>
                          <a:spcPts val="0"/>
                        </a:spcAft>
                      </a:pPr>
                      <a:r>
                        <a:rPr lang="es-ES" sz="1000" b="0">
                          <a:solidFill>
                            <a:schemeClr val="bg1"/>
                          </a:solidFill>
                          <a:effectLst/>
                        </a:rPr>
                        <a:t>Costo Fijo Total</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$ 60.727,75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$ 72.644,20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$ 79.043,52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$ 87.076,89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$95.070,19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$103.846,48 </a:t>
                      </a:r>
                      <a:endParaRPr lang="es-EC" sz="1000" b="0">
                        <a:solidFill>
                          <a:schemeClr val="bg1"/>
                        </a:solidFill>
                        <a:effectLst/>
                        <a:latin typeface="Calibri"/>
                        <a:ea typeface="Calibri"/>
                        <a:cs typeface="Times New Roman"/>
                      </a:endParaRPr>
                    </a:p>
                  </a:txBody>
                  <a:tcPr marL="44450" marR="44450" marT="0" marB="0" anchor="ctr"/>
                </a:tc>
              </a:tr>
              <a:tr h="304034">
                <a:tc>
                  <a:txBody>
                    <a:bodyPr/>
                    <a:lstStyle/>
                    <a:p>
                      <a:pPr algn="ctr">
                        <a:lnSpc>
                          <a:spcPct val="115000"/>
                        </a:lnSpc>
                        <a:spcAft>
                          <a:spcPts val="0"/>
                        </a:spcAft>
                      </a:pPr>
                      <a:r>
                        <a:rPr lang="es-ES" sz="1000" b="0">
                          <a:solidFill>
                            <a:schemeClr val="bg1"/>
                          </a:solidFill>
                          <a:effectLst/>
                        </a:rPr>
                        <a:t>Ventas Totales</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$110.365,36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$119.194,59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$131.114,05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$150.781,15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$173.398,33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$199.408,08 </a:t>
                      </a:r>
                      <a:endParaRPr lang="es-EC" sz="1000" b="0">
                        <a:solidFill>
                          <a:schemeClr val="bg1"/>
                        </a:solidFill>
                        <a:effectLst/>
                        <a:latin typeface="Calibri"/>
                        <a:ea typeface="Calibri"/>
                        <a:cs typeface="Times New Roman"/>
                      </a:endParaRPr>
                    </a:p>
                  </a:txBody>
                  <a:tcPr marL="44450" marR="44450" marT="0" marB="0" anchor="ctr"/>
                </a:tc>
              </a:tr>
              <a:tr h="304034">
                <a:tc>
                  <a:txBody>
                    <a:bodyPr/>
                    <a:lstStyle/>
                    <a:p>
                      <a:pPr algn="ctr">
                        <a:lnSpc>
                          <a:spcPct val="115000"/>
                        </a:lnSpc>
                        <a:spcAft>
                          <a:spcPts val="0"/>
                        </a:spcAft>
                      </a:pPr>
                      <a:r>
                        <a:rPr lang="es-ES" sz="1000" b="0">
                          <a:solidFill>
                            <a:schemeClr val="bg1"/>
                          </a:solidFill>
                          <a:effectLst/>
                        </a:rPr>
                        <a:t>Costo Variable</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$ 39.693,12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$ 41.677,78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$ 45.845,55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$ 52.722,39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$ 60.630,74 </a:t>
                      </a:r>
                      <a:endParaRPr lang="es-EC" sz="1000" b="0">
                        <a:solidFill>
                          <a:schemeClr val="bg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000" b="0">
                          <a:solidFill>
                            <a:schemeClr val="bg1"/>
                          </a:solidFill>
                          <a:effectLst/>
                        </a:rPr>
                        <a:t>$69.725,36 </a:t>
                      </a:r>
                      <a:endParaRPr lang="es-EC" sz="1000" b="0">
                        <a:solidFill>
                          <a:schemeClr val="bg1"/>
                        </a:solidFill>
                        <a:effectLst/>
                        <a:latin typeface="Calibri"/>
                        <a:ea typeface="Calibri"/>
                        <a:cs typeface="Times New Roman"/>
                      </a:endParaRPr>
                    </a:p>
                  </a:txBody>
                  <a:tcPr marL="44450" marR="44450" marT="0" marB="0" anchor="ctr"/>
                </a:tc>
              </a:tr>
              <a:tr h="304034">
                <a:tc>
                  <a:txBody>
                    <a:bodyPr/>
                    <a:lstStyle/>
                    <a:p>
                      <a:pPr algn="ctr">
                        <a:lnSpc>
                          <a:spcPct val="115000"/>
                        </a:lnSpc>
                        <a:spcAft>
                          <a:spcPts val="0"/>
                        </a:spcAft>
                      </a:pPr>
                      <a:r>
                        <a:rPr lang="es-ES" sz="1000" b="0">
                          <a:solidFill>
                            <a:schemeClr val="bg1"/>
                          </a:solidFill>
                          <a:effectLst/>
                        </a:rPr>
                        <a:t>Costo Total</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b="0">
                          <a:solidFill>
                            <a:schemeClr val="bg1"/>
                          </a:solidFill>
                          <a:effectLst/>
                        </a:rPr>
                        <a:t> $100.420,87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b="0">
                          <a:solidFill>
                            <a:schemeClr val="bg1"/>
                          </a:solidFill>
                          <a:effectLst/>
                        </a:rPr>
                        <a:t> </a:t>
                      </a:r>
                      <a:r>
                        <a:rPr lang="es-ES" sz="1000" b="0">
                          <a:solidFill>
                            <a:schemeClr val="bg1"/>
                          </a:solidFill>
                          <a:effectLst/>
                        </a:rPr>
                        <a:t>$114.321,98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$124.889,07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$139.799,28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$155.700,93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$173.571,84 </a:t>
                      </a:r>
                      <a:endParaRPr lang="es-EC" sz="1000" b="0">
                        <a:solidFill>
                          <a:schemeClr val="bg1"/>
                        </a:solidFill>
                        <a:effectLst/>
                        <a:latin typeface="Calibri"/>
                        <a:ea typeface="Calibri"/>
                        <a:cs typeface="Times New Roman"/>
                      </a:endParaRPr>
                    </a:p>
                  </a:txBody>
                  <a:tcPr marL="44450" marR="44450" marT="0" marB="0" anchor="ctr"/>
                </a:tc>
              </a:tr>
              <a:tr h="608068">
                <a:tc>
                  <a:txBody>
                    <a:bodyPr/>
                    <a:lstStyle/>
                    <a:p>
                      <a:pPr algn="ctr">
                        <a:lnSpc>
                          <a:spcPct val="115000"/>
                        </a:lnSpc>
                        <a:spcAft>
                          <a:spcPts val="0"/>
                        </a:spcAft>
                      </a:pPr>
                      <a:r>
                        <a:rPr lang="es-ES" sz="1000" b="0">
                          <a:solidFill>
                            <a:schemeClr val="bg1"/>
                          </a:solidFill>
                          <a:effectLst/>
                        </a:rPr>
                        <a:t>PUNTO DE EQUILIBRIO.</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b="0">
                          <a:solidFill>
                            <a:schemeClr val="bg1"/>
                          </a:solidFill>
                          <a:effectLst/>
                        </a:rPr>
                        <a:t> $ 94.835,54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$111.702,17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$121.542,14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$133.894,75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$146.185,73 </a:t>
                      </a:r>
                      <a:endParaRPr lang="es-EC" sz="1000" b="0">
                        <a:solidFill>
                          <a:schemeClr val="bg1"/>
                        </a:solidFill>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000" b="0">
                          <a:solidFill>
                            <a:schemeClr val="bg1"/>
                          </a:solidFill>
                          <a:effectLst/>
                        </a:rPr>
                        <a:t> $159.680,70 </a:t>
                      </a:r>
                      <a:endParaRPr lang="es-EC" sz="1000" b="0">
                        <a:solidFill>
                          <a:schemeClr val="bg1"/>
                        </a:solidFill>
                        <a:effectLst/>
                        <a:latin typeface="Calibri"/>
                        <a:ea typeface="Calibri"/>
                        <a:cs typeface="Times New Roman"/>
                      </a:endParaRPr>
                    </a:p>
                  </a:txBody>
                  <a:tcPr marL="44450" marR="44450" marT="0" marB="0" anchor="ctr"/>
                </a:tc>
              </a:tr>
              <a:tr h="304034">
                <a:tc>
                  <a:txBody>
                    <a:bodyPr/>
                    <a:lstStyle/>
                    <a:p>
                      <a:pPr algn="ctr">
                        <a:lnSpc>
                          <a:spcPct val="115000"/>
                        </a:lnSpc>
                        <a:spcAft>
                          <a:spcPts val="0"/>
                        </a:spcAft>
                      </a:pPr>
                      <a:r>
                        <a:rPr lang="es-ES" sz="1000" b="0">
                          <a:solidFill>
                            <a:schemeClr val="bg1"/>
                          </a:solidFill>
                          <a:effectLst/>
                        </a:rPr>
                        <a:t>Ventas Mensuales</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   7.902,96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   9.308,51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$ 10.128,51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$ 11.157,90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a:solidFill>
                            <a:schemeClr val="bg1"/>
                          </a:solidFill>
                          <a:effectLst/>
                        </a:rPr>
                        <a:t> $ 12.182,14 </a:t>
                      </a:r>
                      <a:endParaRPr lang="es-EC" sz="1000" b="0">
                        <a:solidFill>
                          <a:schemeClr val="bg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b="0" dirty="0">
                          <a:solidFill>
                            <a:schemeClr val="bg1"/>
                          </a:solidFill>
                          <a:effectLst/>
                        </a:rPr>
                        <a:t> $ 13.306,72 </a:t>
                      </a:r>
                      <a:endParaRPr lang="es-EC" sz="1000" b="0" dirty="0">
                        <a:solidFill>
                          <a:schemeClr val="bg1"/>
                        </a:solidFill>
                        <a:effectLst/>
                        <a:latin typeface="Calibri"/>
                        <a:ea typeface="Calibri"/>
                        <a:cs typeface="Times New Roman"/>
                      </a:endParaRPr>
                    </a:p>
                  </a:txBody>
                  <a:tcPr marL="44450" marR="44450" marT="0" marB="0" anchor="ctr"/>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1475656" y="4293096"/>
                <a:ext cx="1940275" cy="8427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𝑃𝐸</m:t>
                      </m:r>
                      <m:f>
                        <m:fPr>
                          <m:ctrlPr>
                            <a:rPr lang="es-EC" i="1">
                              <a:latin typeface="Cambria Math"/>
                            </a:rPr>
                          </m:ctrlPr>
                        </m:fPr>
                        <m:num>
                          <m:r>
                            <a:rPr lang="es-ES" i="1">
                              <a:latin typeface="Cambria Math"/>
                            </a:rPr>
                            <m:t>𝐶𝐹</m:t>
                          </m:r>
                        </m:num>
                        <m:den>
                          <m:r>
                            <a:rPr lang="es-ES" i="1">
                              <a:latin typeface="Cambria Math"/>
                            </a:rPr>
                            <m:t>1−</m:t>
                          </m:r>
                          <m:d>
                            <m:dPr>
                              <m:ctrlPr>
                                <a:rPr lang="es-EC" i="1">
                                  <a:latin typeface="Cambria Math"/>
                                </a:rPr>
                              </m:ctrlPr>
                            </m:dPr>
                            <m:e>
                              <m:f>
                                <m:fPr>
                                  <m:ctrlPr>
                                    <a:rPr lang="es-EC" i="1">
                                      <a:latin typeface="Cambria Math"/>
                                    </a:rPr>
                                  </m:ctrlPr>
                                </m:fPr>
                                <m:num>
                                  <m:r>
                                    <a:rPr lang="es-ES" i="1">
                                      <a:latin typeface="Cambria Math"/>
                                    </a:rPr>
                                    <m:t>𝐶𝑉</m:t>
                                  </m:r>
                                </m:num>
                                <m:den>
                                  <m:r>
                                    <a:rPr lang="es-ES" i="1">
                                      <a:latin typeface="Cambria Math"/>
                                    </a:rPr>
                                    <m:t>𝑉𝑒𝑛𝑡𝑎𝑠</m:t>
                                  </m:r>
                                </m:den>
                              </m:f>
                            </m:e>
                          </m:d>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475656" y="4293096"/>
                <a:ext cx="1940275" cy="842795"/>
              </a:xfrm>
              <a:prstGeom prst="rect">
                <a:avLst/>
              </a:prstGeom>
              <a:blipFill rotWithShape="1">
                <a:blip r:embed="rId3"/>
                <a:stretch>
                  <a:fillRect/>
                </a:stretch>
              </a:blipFill>
            </p:spPr>
            <p:txBody>
              <a:bodyPr/>
              <a:lstStyle/>
              <a:p>
                <a:r>
                  <a:rPr lang="es-EC">
                    <a:noFill/>
                  </a:rPr>
                  <a:t> </a:t>
                </a:r>
              </a:p>
            </p:txBody>
          </p:sp>
        </mc:Fallback>
      </mc:AlternateContent>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3379" y="374672"/>
            <a:ext cx="83529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800" b="1" u="sng" dirty="0" smtClean="0">
                <a:latin typeface="Times New Roman" pitchFamily="18" charset="0"/>
                <a:cs typeface="Times New Roman" pitchFamily="18" charset="0"/>
              </a:rPr>
              <a:t>CONCLUSIONES Y  RECOMENDACIONES</a:t>
            </a:r>
            <a:endParaRPr kumimoji="0" lang="es-MX" sz="2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Rectángulo"/>
          <p:cNvSpPr/>
          <p:nvPr/>
        </p:nvSpPr>
        <p:spPr>
          <a:xfrm>
            <a:off x="303379" y="1520786"/>
            <a:ext cx="3764564"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ES" sz="1200" dirty="0"/>
              <a:t>El análisis interno pudo determinar una gran ventaja de ser estar acreditada como Artesanal, de igual forma en la empresa se ha identificado la falta de un direccionamiento estratégico, que le permita orientar sus acciones de crecimiento al cumplimiento de objetivos concretos.</a:t>
            </a:r>
            <a:endParaRPr lang="es-EC" sz="1200" dirty="0"/>
          </a:p>
        </p:txBody>
      </p:sp>
      <p:sp>
        <p:nvSpPr>
          <p:cNvPr id="3" name="2 Rectángulo"/>
          <p:cNvSpPr/>
          <p:nvPr/>
        </p:nvSpPr>
        <p:spPr>
          <a:xfrm>
            <a:off x="332047" y="3247916"/>
            <a:ext cx="3764565"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es-ES" sz="1200" dirty="0"/>
              <a:t>Dentro de la Investigación de Mercados se conoció que existe la mayoría de clientes buscan precios bajos, promociones y descuentos en una empresa deportiva; además se puede demostrar que los clientes no se encuentran totalmente satisfechos con el servicio que se les presta, por lo que con la aplicación de estrategias la empresa Paco Publicidad incrementaría su participación en el mercado. </a:t>
            </a:r>
          </a:p>
        </p:txBody>
      </p:sp>
      <p:sp>
        <p:nvSpPr>
          <p:cNvPr id="6" name="5 Rectángulo"/>
          <p:cNvSpPr/>
          <p:nvPr/>
        </p:nvSpPr>
        <p:spPr>
          <a:xfrm>
            <a:off x="4355976" y="1700808"/>
            <a:ext cx="4572000" cy="116955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lvl="0"/>
            <a:r>
              <a:rPr lang="es-ES" sz="1400" dirty="0"/>
              <a:t>Enfocar esfuerzos en el servicio personalizado para conocer las necesidades de clientes, así como el correcto asesoramiento de los productos y servicios que la empresa puede ofrecer. </a:t>
            </a:r>
          </a:p>
        </p:txBody>
      </p:sp>
      <p:sp>
        <p:nvSpPr>
          <p:cNvPr id="7" name="6 Rectángulo"/>
          <p:cNvSpPr/>
          <p:nvPr/>
        </p:nvSpPr>
        <p:spPr>
          <a:xfrm>
            <a:off x="4354438" y="3266222"/>
            <a:ext cx="4572000" cy="16004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lvl="0"/>
            <a:r>
              <a:rPr lang="es-ES" sz="1400" dirty="0"/>
              <a:t>Desarrollar estrategias altamente defensivas que permita a la empresa mantenerse y mejorar la participación en el mercado, a pesar de sus debilidades y amenazas que afectan en su funcionamiento, y, se debe aprovechar las oportunidades que genera el mercado y las fortalezas que cuenta Paco Publicidad. </a:t>
            </a:r>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7053" y="1415971"/>
            <a:ext cx="396044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1400" dirty="0"/>
              <a:t>Se han analizado e identificado diferentes estrategias de marketing mix, con las cuales se ha establecido un Plan Operativo de Marketing Mix para impulsar los nuevos conceptos de productos y servicios de Paco Publicidad, las mismas que permitirán fortalecer la imagen de la empresa, Paco Publicidad, además es una empresa que no cuenta con un plan de marketing y publicidad. </a:t>
            </a:r>
          </a:p>
        </p:txBody>
      </p:sp>
      <p:sp>
        <p:nvSpPr>
          <p:cNvPr id="5" name="4 Rectángulo"/>
          <p:cNvSpPr/>
          <p:nvPr/>
        </p:nvSpPr>
        <p:spPr>
          <a:xfrm>
            <a:off x="367053" y="3717032"/>
            <a:ext cx="3960440" cy="26930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ES" sz="1300" dirty="0"/>
              <a:t>Dentro de la Evaluación Financiera se determinó que el proyecto tiene una rentabilidad y viabilidad en los tres escenarios propuestos, a través del análisis sobre la TMAR 16.94%,, TIR 26.43%  y VAN $6766.18, y con un periodo de recuperación de 3 años, 7 meses y 17 días; podemos notar que el proyecto es viable a pesar de ser considerada a la inversión a realizar como alta, sin embargo; la recuperación de dicha inversión se da dentro del tercer año, generándonos una alta rentabilidad y una relación de costo beneficio igualmente alta. </a:t>
            </a:r>
            <a:endParaRPr lang="es-EC" sz="1300" dirty="0"/>
          </a:p>
        </p:txBody>
      </p:sp>
      <p:sp>
        <p:nvSpPr>
          <p:cNvPr id="6" name="5 Rectángulo"/>
          <p:cNvSpPr/>
          <p:nvPr/>
        </p:nvSpPr>
        <p:spPr>
          <a:xfrm>
            <a:off x="4572000" y="1407587"/>
            <a:ext cx="4572000" cy="116955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lvl="0"/>
            <a:r>
              <a:rPr lang="es-ES" sz="1400" dirty="0"/>
              <a:t>Se recomienda a la Empresa Paco Publicidad implementar la Propuesta Estratégica, involucrando a todo el personal que trabaja en ella, para contrarrestar sus debilidades y aprovechar las fortalezas. </a:t>
            </a:r>
          </a:p>
        </p:txBody>
      </p:sp>
      <p:sp>
        <p:nvSpPr>
          <p:cNvPr id="7" name="6 Rectángulo"/>
          <p:cNvSpPr/>
          <p:nvPr/>
        </p:nvSpPr>
        <p:spPr>
          <a:xfrm>
            <a:off x="4562450" y="3702496"/>
            <a:ext cx="4572000" cy="95410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s-ES" sz="1400" dirty="0"/>
              <a:t>De  acuerdo al análisis financiero el proyecto es sumamente rentable para incrementar las ventas de la empresa, así obtener un posicionamiento y rentabilidad económica. </a:t>
            </a:r>
          </a:p>
        </p:txBody>
      </p:sp>
      <p:sp>
        <p:nvSpPr>
          <p:cNvPr id="8" name="Rectangle 2"/>
          <p:cNvSpPr>
            <a:spLocks noChangeArrowheads="1"/>
          </p:cNvSpPr>
          <p:nvPr/>
        </p:nvSpPr>
        <p:spPr bwMode="auto">
          <a:xfrm>
            <a:off x="303379" y="374672"/>
            <a:ext cx="835292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800" b="1" u="sng" dirty="0" smtClean="0">
                <a:latin typeface="Times New Roman" pitchFamily="18" charset="0"/>
                <a:cs typeface="Times New Roman" pitchFamily="18" charset="0"/>
              </a:rPr>
              <a:t>CONCLUSIONES Y  RECOMENDACIONES</a:t>
            </a:r>
            <a:endParaRPr kumimoji="0" lang="es-MX" sz="2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01972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699792" y="980728"/>
            <a:ext cx="3319065" cy="3384376"/>
          </a:xfrm>
          <a:prstGeom prst="rect">
            <a:avLst/>
          </a:prstGeom>
          <a:noFill/>
          <a:ln w="9525">
            <a:noFill/>
            <a:miter lim="800000"/>
            <a:headEnd/>
            <a:tailEnd/>
          </a:ln>
        </p:spPr>
      </p:pic>
      <p:sp>
        <p:nvSpPr>
          <p:cNvPr id="5" name="2 Marcador de contenido"/>
          <p:cNvSpPr>
            <a:spLocks noGrp="1"/>
          </p:cNvSpPr>
          <p:nvPr>
            <p:ph idx="1"/>
          </p:nvPr>
        </p:nvSpPr>
        <p:spPr>
          <a:xfrm>
            <a:off x="457200" y="4941168"/>
            <a:ext cx="8229600" cy="913288"/>
          </a:xfrm>
        </p:spPr>
        <p:txBody>
          <a:bodyPr>
            <a:normAutofit/>
          </a:bodyPr>
          <a:lstStyle/>
          <a:p>
            <a:pPr algn="ctr">
              <a:buNone/>
            </a:pPr>
            <a:r>
              <a:rPr lang="es-ES" sz="3600" b="1" dirty="0" smtClean="0">
                <a:solidFill>
                  <a:schemeClr val="tx1"/>
                </a:solidFill>
              </a:rPr>
              <a:t>GRACIAS POR SU ATENCIÓN!!!</a:t>
            </a:r>
            <a:endParaRPr lang="es-ES" sz="3600" b="1" dirty="0">
              <a:solidFill>
                <a:schemeClr val="tx1"/>
              </a:solidFill>
            </a:endParaRPr>
          </a:p>
        </p:txBody>
      </p:sp>
    </p:spTree>
    <p:extLst>
      <p:ext uri="{BB962C8B-B14F-4D97-AF65-F5344CB8AC3E}">
        <p14:creationId xmlns:p14="http://schemas.microsoft.com/office/powerpoint/2010/main" val="6788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hlinkClick r:id="rId2" action="ppaction://hlinksldjump"/>
          </p:cNvPr>
          <p:cNvSpPr txBox="1"/>
          <p:nvPr/>
        </p:nvSpPr>
        <p:spPr>
          <a:xfrm>
            <a:off x="251520" y="2160349"/>
            <a:ext cx="8041205" cy="3139321"/>
          </a:xfrm>
          <a:prstGeom prst="rect">
            <a:avLst/>
          </a:prstGeom>
          <a:solidFill>
            <a:srgbClr val="92D050"/>
          </a:solidFill>
          <a:ln>
            <a:solidFill>
              <a:schemeClr val="accent1">
                <a:lumMod val="50000"/>
              </a:schemeClr>
            </a:solidFill>
          </a:ln>
          <a:effectLst>
            <a:glow rad="1397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S" sz="6600" dirty="0" smtClean="0">
                <a:effectLst>
                  <a:outerShdw blurRad="38100" dist="38100" dir="2700000" algn="tl">
                    <a:srgbClr val="000000">
                      <a:alpha val="43137"/>
                    </a:srgbClr>
                  </a:outerShdw>
                </a:effectLst>
              </a:rPr>
              <a:t>CAPITULO II</a:t>
            </a:r>
          </a:p>
          <a:p>
            <a:pPr algn="ctr">
              <a:defRPr/>
            </a:pPr>
            <a:r>
              <a:rPr lang="es-ES" sz="6600" dirty="0" smtClean="0">
                <a:effectLst>
                  <a:outerShdw blurRad="38100" dist="38100" dir="2700000" algn="tl">
                    <a:srgbClr val="000000">
                      <a:alpha val="43137"/>
                    </a:srgbClr>
                  </a:outerShdw>
                </a:effectLst>
              </a:rPr>
              <a:t>ANALISIS SITUACIONAL</a:t>
            </a:r>
            <a:endParaRPr lang="es-EC" sz="6600" dirty="0"/>
          </a:p>
        </p:txBody>
      </p:sp>
    </p:spTree>
    <p:extLst>
      <p:ext uri="{BB962C8B-B14F-4D97-AF65-F5344CB8AC3E}">
        <p14:creationId xmlns:p14="http://schemas.microsoft.com/office/powerpoint/2010/main" val="39390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381045230"/>
              </p:ext>
            </p:extLst>
          </p:nvPr>
        </p:nvGraphicFramePr>
        <p:xfrm>
          <a:off x="251520" y="836712"/>
          <a:ext cx="87129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801944347"/>
              </p:ext>
            </p:extLst>
          </p:nvPr>
        </p:nvGraphicFramePr>
        <p:xfrm>
          <a:off x="0" y="5013176"/>
          <a:ext cx="9144000"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380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7643192" cy="5042032"/>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64008" indent="0">
              <a:buNone/>
            </a:pPr>
            <a:r>
              <a:rPr lang="es-ES" b="1" dirty="0" smtClean="0">
                <a:solidFill>
                  <a:schemeClr val="bg1"/>
                </a:solidFill>
              </a:rPr>
              <a:t>MACRO </a:t>
            </a:r>
            <a:r>
              <a:rPr lang="es-ES" b="1" dirty="0">
                <a:solidFill>
                  <a:schemeClr val="bg1"/>
                </a:solidFill>
              </a:rPr>
              <a:t>AMBIENTE.</a:t>
            </a:r>
            <a:endParaRPr lang="es-EC" dirty="0">
              <a:solidFill>
                <a:schemeClr val="bg1"/>
              </a:solidFill>
            </a:endParaRPr>
          </a:p>
          <a:p>
            <a:pPr marL="64008" indent="0">
              <a:buNone/>
            </a:pPr>
            <a:r>
              <a:rPr lang="es-ES" dirty="0">
                <a:solidFill>
                  <a:schemeClr val="bg1"/>
                </a:solidFill>
              </a:rPr>
              <a:t>En el análisis macro ambiente se analizarán los factores que abarca el entorno general del país, los cuales rodean a la empresa y afectan de </a:t>
            </a:r>
            <a:r>
              <a:rPr lang="es-ES" dirty="0" smtClean="0">
                <a:solidFill>
                  <a:schemeClr val="bg1"/>
                </a:solidFill>
              </a:rPr>
              <a:t>alguna </a:t>
            </a:r>
            <a:r>
              <a:rPr lang="es-ES" dirty="0">
                <a:solidFill>
                  <a:schemeClr val="bg1"/>
                </a:solidFill>
              </a:rPr>
              <a:t>forma a su funcionamiento </a:t>
            </a:r>
            <a:endParaRPr lang="es-ES" dirty="0" smtClean="0">
              <a:solidFill>
                <a:schemeClr val="bg1"/>
              </a:solidFill>
            </a:endParaRPr>
          </a:p>
          <a:p>
            <a:r>
              <a:rPr lang="es-ES" dirty="0" smtClean="0">
                <a:solidFill>
                  <a:schemeClr val="bg1"/>
                </a:solidFill>
              </a:rPr>
              <a:t>Factor Económico, PIB evoluciona, inflación baja, tasas de </a:t>
            </a:r>
            <a:r>
              <a:rPr lang="es-ES" dirty="0" err="1" smtClean="0">
                <a:solidFill>
                  <a:schemeClr val="bg1"/>
                </a:solidFill>
              </a:rPr>
              <a:t>interes</a:t>
            </a:r>
            <a:r>
              <a:rPr lang="es-ES" dirty="0" smtClean="0">
                <a:solidFill>
                  <a:schemeClr val="bg1"/>
                </a:solidFill>
              </a:rPr>
              <a:t> de mantienen</a:t>
            </a:r>
            <a:endParaRPr lang="es-EC" dirty="0">
              <a:solidFill>
                <a:schemeClr val="bg1"/>
              </a:solidFill>
            </a:endParaRPr>
          </a:p>
          <a:p>
            <a:r>
              <a:rPr lang="es-ES" dirty="0" smtClean="0">
                <a:solidFill>
                  <a:schemeClr val="bg1"/>
                </a:solidFill>
              </a:rPr>
              <a:t>Factor Político Legal, estabilidad política,  </a:t>
            </a:r>
          </a:p>
          <a:p>
            <a:r>
              <a:rPr lang="es-ES" dirty="0" smtClean="0">
                <a:solidFill>
                  <a:schemeClr val="bg1"/>
                </a:solidFill>
              </a:rPr>
              <a:t>Factor </a:t>
            </a:r>
            <a:r>
              <a:rPr lang="es-ES" dirty="0">
                <a:solidFill>
                  <a:schemeClr val="bg1"/>
                </a:solidFill>
              </a:rPr>
              <a:t>Socio </a:t>
            </a:r>
            <a:r>
              <a:rPr lang="es-ES" dirty="0" smtClean="0">
                <a:solidFill>
                  <a:schemeClr val="bg1"/>
                </a:solidFill>
              </a:rPr>
              <a:t>Cultural, desempleo baja, ocupación plena sube, y el subempleo baja. </a:t>
            </a:r>
            <a:endParaRPr lang="es-EC" dirty="0">
              <a:solidFill>
                <a:schemeClr val="bg1"/>
              </a:solidFill>
            </a:endParaRPr>
          </a:p>
          <a:p>
            <a:pPr lvl="0"/>
            <a:r>
              <a:rPr lang="es-ES" dirty="0">
                <a:solidFill>
                  <a:schemeClr val="bg1"/>
                </a:solidFill>
              </a:rPr>
              <a:t>Factor </a:t>
            </a:r>
            <a:r>
              <a:rPr lang="es-ES" dirty="0" smtClean="0">
                <a:solidFill>
                  <a:schemeClr val="bg1"/>
                </a:solidFill>
              </a:rPr>
              <a:t>Tecnológico, avanza, SENECYT.</a:t>
            </a:r>
            <a:r>
              <a:rPr lang="es-ES" dirty="0" smtClean="0"/>
              <a:t> </a:t>
            </a:r>
            <a:endParaRPr lang="es-EC"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260648"/>
            <a:ext cx="5829312" cy="45720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64008" lvl="0" indent="0">
              <a:buNone/>
            </a:pPr>
            <a:r>
              <a:rPr lang="es-AR" b="1" dirty="0" smtClean="0">
                <a:solidFill>
                  <a:schemeClr val="bg1"/>
                </a:solidFill>
              </a:rPr>
              <a:t>MICROAMBIENTE</a:t>
            </a:r>
          </a:p>
          <a:p>
            <a:pPr marL="1051560" lvl="1" indent="-514350">
              <a:buClrTx/>
            </a:pPr>
            <a:r>
              <a:rPr lang="es-AR" dirty="0" smtClean="0">
                <a:solidFill>
                  <a:schemeClr val="bg1"/>
                </a:solidFill>
              </a:rPr>
              <a:t>Clientes</a:t>
            </a:r>
          </a:p>
          <a:p>
            <a:pPr marL="1051560" lvl="1" indent="-514350">
              <a:buClrTx/>
              <a:buNone/>
            </a:pPr>
            <a:r>
              <a:rPr lang="es-AR" dirty="0" smtClean="0">
                <a:solidFill>
                  <a:schemeClr val="bg1"/>
                </a:solidFill>
              </a:rPr>
              <a:t>Mayoristas </a:t>
            </a:r>
          </a:p>
          <a:p>
            <a:pPr marL="1051560" lvl="1" indent="-514350">
              <a:buClrTx/>
              <a:buNone/>
            </a:pPr>
            <a:r>
              <a:rPr lang="es-AR" dirty="0" smtClean="0">
                <a:solidFill>
                  <a:schemeClr val="bg1"/>
                </a:solidFill>
              </a:rPr>
              <a:t>Minoristas</a:t>
            </a:r>
          </a:p>
          <a:p>
            <a:pPr marL="1051560" lvl="1" indent="-514350">
              <a:buClrTx/>
            </a:pPr>
            <a:r>
              <a:rPr lang="es-AR" dirty="0" smtClean="0">
                <a:solidFill>
                  <a:schemeClr val="bg1"/>
                </a:solidFill>
              </a:rPr>
              <a:t>Proveedores</a:t>
            </a:r>
          </a:p>
          <a:p>
            <a:pPr marL="1051560" lvl="1" indent="-514350">
              <a:buClrTx/>
              <a:buNone/>
            </a:pPr>
            <a:r>
              <a:rPr lang="es-AR" dirty="0" smtClean="0">
                <a:solidFill>
                  <a:schemeClr val="bg1"/>
                </a:solidFill>
              </a:rPr>
              <a:t>Jersey, Corvinis, Linotex</a:t>
            </a:r>
          </a:p>
          <a:p>
            <a:pPr marL="1051560" lvl="1" indent="-514350">
              <a:buClrTx/>
            </a:pPr>
            <a:r>
              <a:rPr lang="es-AR" dirty="0" smtClean="0">
                <a:solidFill>
                  <a:schemeClr val="bg1"/>
                </a:solidFill>
              </a:rPr>
              <a:t>Competidores</a:t>
            </a:r>
          </a:p>
          <a:p>
            <a:pPr marL="537210" lvl="1" indent="0">
              <a:buClrTx/>
              <a:buNone/>
            </a:pPr>
            <a:r>
              <a:rPr lang="es-AR" dirty="0" smtClean="0">
                <a:solidFill>
                  <a:schemeClr val="bg1"/>
                </a:solidFill>
              </a:rPr>
              <a:t>Stilo Internacional, Deportivo Vélez, Atleta, </a:t>
            </a:r>
            <a:r>
              <a:rPr lang="es-AR" dirty="0" err="1" smtClean="0">
                <a:solidFill>
                  <a:schemeClr val="bg1"/>
                </a:solidFill>
              </a:rPr>
              <a:t>Deport</a:t>
            </a:r>
            <a:r>
              <a:rPr lang="es-AR" dirty="0" smtClean="0">
                <a:solidFill>
                  <a:schemeClr val="bg1"/>
                </a:solidFill>
              </a:rPr>
              <a:t>. Rey</a:t>
            </a:r>
          </a:p>
          <a:p>
            <a:pPr marL="1051560" lvl="1" indent="-514350">
              <a:buClrTx/>
            </a:pPr>
            <a:r>
              <a:rPr lang="es-AR" dirty="0" smtClean="0">
                <a:solidFill>
                  <a:schemeClr val="bg1"/>
                </a:solidFill>
              </a:rPr>
              <a:t>Productos sustitutos.</a:t>
            </a:r>
          </a:p>
          <a:p>
            <a:pPr marL="578358" indent="-514350">
              <a:buClrTx/>
            </a:pPr>
            <a:endParaRPr lang="es-AR" dirty="0" smtClean="0">
              <a:solidFill>
                <a:schemeClr val="bg1"/>
              </a:solidFill>
            </a:endParaRPr>
          </a:p>
          <a:p>
            <a:pPr marL="578358" indent="-514350">
              <a:buClrTx/>
            </a:pPr>
            <a:endParaRPr lang="es-AR" dirty="0">
              <a:solidFill>
                <a:schemeClr val="bg1"/>
              </a:solidFill>
            </a:endParaRPr>
          </a:p>
        </p:txBody>
      </p:sp>
    </p:spTree>
    <p:extLst>
      <p:ext uri="{BB962C8B-B14F-4D97-AF65-F5344CB8AC3E}">
        <p14:creationId xmlns:p14="http://schemas.microsoft.com/office/powerpoint/2010/main" val="228393094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TotalTime>
  <Words>4658</Words>
  <Application>Microsoft Office PowerPoint</Application>
  <PresentationFormat>Presentación en pantalla (4:3)</PresentationFormat>
  <Paragraphs>1250</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Brío</vt:lpstr>
      <vt:lpstr>Presentación de PowerPoint</vt:lpstr>
      <vt:lpstr>Presentación de PowerPoint</vt:lpstr>
      <vt:lpstr>GENERALIDADES DE LA EMPRESA</vt:lpstr>
      <vt:lpstr>Presentación de PowerPoint</vt:lpstr>
      <vt:lpstr>Presentación de PowerPoint</vt:lpstr>
      <vt:lpstr>Presentación de PowerPoint</vt:lpstr>
      <vt:lpstr>Presentación de PowerPoint</vt:lpstr>
      <vt:lpstr>Presentación de PowerPoint</vt:lpstr>
      <vt:lpstr>Presentación de PowerPoint</vt:lpstr>
      <vt:lpstr>Análisis Situacional.</vt:lpstr>
      <vt:lpstr>Presentación de PowerPoint</vt:lpstr>
      <vt:lpstr>ANALISIS FODA.</vt:lpstr>
      <vt:lpstr>ANALISIS FODA.</vt:lpstr>
      <vt:lpstr>Presentación de PowerPoint</vt:lpstr>
      <vt:lpstr>INVESTIGACIONN DE MERCADOS</vt:lpstr>
      <vt:lpstr>TAMAÑO DE LA MUESTRA Formula de la muestra </vt:lpstr>
      <vt:lpstr>INVESTIGACION DE MERCADOS</vt:lpstr>
      <vt:lpstr>INVESTIGACION DE MERCADOS</vt:lpstr>
      <vt:lpstr>INVESTIGACION DE MERCADOS</vt:lpstr>
      <vt:lpstr>INVESTIGACION DE MERCADOS</vt:lpstr>
      <vt:lpstr>INVESTIGACION DE MERCADOS</vt:lpstr>
      <vt:lpstr>INVESTIGACION DE MERCADOS</vt:lpstr>
      <vt:lpstr>Presentación de PowerPoint</vt:lpstr>
      <vt:lpstr>Presentación de PowerPoint</vt:lpstr>
      <vt:lpstr>PRONOSTICO DEL MERCADO</vt:lpstr>
      <vt:lpstr>PRONOSTICO DEL MERCADO</vt:lpstr>
      <vt:lpstr>PRONOSTICO DEL MERCADO</vt:lpstr>
      <vt:lpstr>Presentación de PowerPoint</vt:lpstr>
      <vt:lpstr>Presentación de PowerPoint</vt:lpstr>
      <vt:lpstr>Presentación de PowerPoint</vt:lpstr>
      <vt:lpstr>PERFIL DE ESTRATEGIAS A ADAPTARSE</vt:lpstr>
      <vt:lpstr>ORGANIGRAMA</vt:lpstr>
      <vt:lpstr>Presentación de PowerPoint</vt:lpstr>
      <vt:lpstr>Presentación de PowerPoint</vt:lpstr>
      <vt:lpstr>Presentación de PowerPoint</vt:lpstr>
      <vt:lpstr>                     </vt:lpstr>
      <vt:lpstr>                     </vt:lpstr>
      <vt:lpstr>                     </vt:lpstr>
      <vt:lpstr>                     </vt:lpstr>
      <vt:lpstr>                     </vt:lpstr>
      <vt:lpstr>                     </vt:lpstr>
      <vt:lpstr>                     </vt:lpstr>
      <vt:lpstr>Presentación de PowerPoint</vt:lpstr>
      <vt:lpstr>PRESUPUESTO</vt:lpstr>
      <vt:lpstr>Presentación de PowerPoint</vt:lpstr>
      <vt:lpstr>Presentación de PowerPoint</vt:lpstr>
      <vt:lpstr>Presentación de PowerPoint</vt:lpstr>
      <vt:lpstr>Presentación de PowerPoint</vt:lpstr>
      <vt:lpstr>Presentación de PowerPoint</vt:lpstr>
      <vt:lpstr>PUNTO DE EQUILIBRIO</vt:lpstr>
      <vt:lpstr>Presentación de PowerPoint</vt:lpstr>
      <vt:lpstr>Presentación de PowerPoint</vt:lpstr>
      <vt:lpstr>Presentación de PowerPoint</vt:lpstr>
    </vt:vector>
  </TitlesOfParts>
  <Company>Windows XP Colossus Edition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Guevara</cp:lastModifiedBy>
  <cp:revision>70</cp:revision>
  <dcterms:created xsi:type="dcterms:W3CDTF">2013-06-03T16:36:29Z</dcterms:created>
  <dcterms:modified xsi:type="dcterms:W3CDTF">2013-07-01T14:04:35Z</dcterms:modified>
</cp:coreProperties>
</file>