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86" r:id="rId2"/>
    <p:sldId id="256" r:id="rId3"/>
    <p:sldId id="297" r:id="rId4"/>
    <p:sldId id="287" r:id="rId5"/>
    <p:sldId id="292" r:id="rId6"/>
    <p:sldId id="258" r:id="rId7"/>
    <p:sldId id="288" r:id="rId8"/>
    <p:sldId id="260" r:id="rId9"/>
    <p:sldId id="262" r:id="rId10"/>
    <p:sldId id="289" r:id="rId11"/>
    <p:sldId id="293" r:id="rId12"/>
    <p:sldId id="294" r:id="rId13"/>
    <p:sldId id="295" r:id="rId14"/>
    <p:sldId id="259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96" r:id="rId24"/>
    <p:sldId id="272" r:id="rId25"/>
    <p:sldId id="273" r:id="rId26"/>
    <p:sldId id="274" r:id="rId27"/>
    <p:sldId id="290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91" r:id="rId4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64" autoAdjust="0"/>
  </p:normalViewPr>
  <p:slideViewPr>
    <p:cSldViewPr>
      <p:cViewPr>
        <p:scale>
          <a:sx n="75" d="100"/>
          <a:sy n="75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apt\Libro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apt\Lib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apt\Libro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apt\Libro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apt\Libro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apt\Lib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layout/>
      <c:txPr>
        <a:bodyPr/>
        <a:lstStyle/>
        <a:p>
          <a:pPr>
            <a:defRPr lang="es-ES"/>
          </a:pPr>
          <a:endParaRPr lang="es-EC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matriz!$B$4</c:f>
              <c:strCache>
                <c:ptCount val="1"/>
                <c:pt idx="0">
                  <c:v>DOCENTES</c:v>
                </c:pt>
              </c:strCache>
            </c:strRef>
          </c:tx>
          <c:cat>
            <c:multiLvlStrRef>
              <c:f>matriz!$C$2:$L$3</c:f>
              <c:multiLvlStrCache>
                <c:ptCount val="10"/>
                <c:lvl>
                  <c:pt idx="0">
                    <c:v>SI</c:v>
                  </c:pt>
                  <c:pt idx="1">
                    <c:v>NO</c:v>
                  </c:pt>
                  <c:pt idx="2">
                    <c:v>SI</c:v>
                  </c:pt>
                  <c:pt idx="3">
                    <c:v>NO</c:v>
                  </c:pt>
                  <c:pt idx="4">
                    <c:v>SI</c:v>
                  </c:pt>
                  <c:pt idx="5">
                    <c:v>NO</c:v>
                  </c:pt>
                  <c:pt idx="6">
                    <c:v>SI</c:v>
                  </c:pt>
                  <c:pt idx="7">
                    <c:v>NO</c:v>
                  </c:pt>
                  <c:pt idx="8">
                    <c:v>SI</c:v>
                  </c:pt>
                  <c:pt idx="9">
                    <c:v>NO</c:v>
                  </c:pt>
                </c:lvl>
                <c:lvl>
                  <c:pt idx="0">
                    <c:v>CORTESÍAS</c:v>
                  </c:pt>
                  <c:pt idx="2">
                    <c:v>PUNTUALIDAD</c:v>
                  </c:pt>
                  <c:pt idx="4">
                    <c:v>USO 
DE 
UNIFORME</c:v>
                  </c:pt>
                  <c:pt idx="6">
                    <c:v>PULCRITUD</c:v>
                  </c:pt>
                  <c:pt idx="8">
                    <c:v>ORDEN</c:v>
                  </c:pt>
                </c:lvl>
              </c:multiLvlStrCache>
            </c:multiLvlStrRef>
          </c:cat>
          <c:val>
            <c:numRef>
              <c:f>matriz!$C$4:$L$4</c:f>
              <c:numCache>
                <c:formatCode>General</c:formatCode>
                <c:ptCount val="10"/>
                <c:pt idx="0">
                  <c:v>22</c:v>
                </c:pt>
                <c:pt idx="1">
                  <c:v>8</c:v>
                </c:pt>
                <c:pt idx="2">
                  <c:v>26</c:v>
                </c:pt>
                <c:pt idx="3">
                  <c:v>4</c:v>
                </c:pt>
                <c:pt idx="4">
                  <c:v>28</c:v>
                </c:pt>
                <c:pt idx="5">
                  <c:v>2</c:v>
                </c:pt>
                <c:pt idx="6">
                  <c:v>29</c:v>
                </c:pt>
                <c:pt idx="7">
                  <c:v>1</c:v>
                </c:pt>
                <c:pt idx="8">
                  <c:v>21</c:v>
                </c:pt>
                <c:pt idx="9">
                  <c:v>9</c:v>
                </c:pt>
              </c:numCache>
            </c:numRef>
          </c:val>
        </c:ser>
        <c:axId val="78598144"/>
        <c:axId val="78599680"/>
      </c:barChart>
      <c:catAx>
        <c:axId val="785981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78599680"/>
        <c:crosses val="autoZero"/>
        <c:auto val="1"/>
        <c:lblAlgn val="ctr"/>
        <c:lblOffset val="100"/>
      </c:catAx>
      <c:valAx>
        <c:axId val="785996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78598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Pr>
        <a:bodyPr/>
        <a:lstStyle/>
        <a:p>
          <a:pPr>
            <a:defRPr lang="es-ES"/>
          </a:pPr>
          <a:endParaRPr lang="es-EC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matriz!$B$12</c:f>
              <c:strCache>
                <c:ptCount val="1"/>
                <c:pt idx="0">
                  <c:v>ALUMNOS</c:v>
                </c:pt>
              </c:strCache>
            </c:strRef>
          </c:tx>
          <c:cat>
            <c:multiLvlStrRef>
              <c:f>matriz!$C$10:$L$11</c:f>
              <c:multiLvlStrCache>
                <c:ptCount val="10"/>
                <c:lvl>
                  <c:pt idx="0">
                    <c:v>SI</c:v>
                  </c:pt>
                  <c:pt idx="1">
                    <c:v>NO</c:v>
                  </c:pt>
                  <c:pt idx="2">
                    <c:v>SI</c:v>
                  </c:pt>
                  <c:pt idx="3">
                    <c:v>NO</c:v>
                  </c:pt>
                  <c:pt idx="4">
                    <c:v>SI</c:v>
                  </c:pt>
                  <c:pt idx="5">
                    <c:v>NO</c:v>
                  </c:pt>
                  <c:pt idx="6">
                    <c:v>SI</c:v>
                  </c:pt>
                  <c:pt idx="7">
                    <c:v>NO</c:v>
                  </c:pt>
                  <c:pt idx="8">
                    <c:v>SI</c:v>
                  </c:pt>
                  <c:pt idx="9">
                    <c:v>NO</c:v>
                  </c:pt>
                </c:lvl>
                <c:lvl>
                  <c:pt idx="0">
                    <c:v>CORTESÍAS</c:v>
                  </c:pt>
                  <c:pt idx="2">
                    <c:v>PUNTUALIDAD</c:v>
                  </c:pt>
                  <c:pt idx="4">
                    <c:v>USO 
DE 
UNIFORME</c:v>
                  </c:pt>
                  <c:pt idx="6">
                    <c:v>PULCRITUD</c:v>
                  </c:pt>
                  <c:pt idx="8">
                    <c:v>ORDEN</c:v>
                  </c:pt>
                </c:lvl>
              </c:multiLvlStrCache>
            </c:multiLvlStrRef>
          </c:cat>
          <c:val>
            <c:numRef>
              <c:f>matriz!$C$12:$L$12</c:f>
              <c:numCache>
                <c:formatCode>General</c:formatCode>
                <c:ptCount val="10"/>
                <c:pt idx="0">
                  <c:v>74</c:v>
                </c:pt>
                <c:pt idx="1">
                  <c:v>30</c:v>
                </c:pt>
                <c:pt idx="2">
                  <c:v>80</c:v>
                </c:pt>
                <c:pt idx="3">
                  <c:v>24</c:v>
                </c:pt>
                <c:pt idx="4">
                  <c:v>75</c:v>
                </c:pt>
                <c:pt idx="5">
                  <c:v>29</c:v>
                </c:pt>
                <c:pt idx="6">
                  <c:v>58</c:v>
                </c:pt>
                <c:pt idx="7">
                  <c:v>46</c:v>
                </c:pt>
                <c:pt idx="8">
                  <c:v>54</c:v>
                </c:pt>
                <c:pt idx="9">
                  <c:v>50</c:v>
                </c:pt>
              </c:numCache>
            </c:numRef>
          </c:val>
        </c:ser>
        <c:axId val="79365248"/>
        <c:axId val="79366784"/>
      </c:barChart>
      <c:catAx>
        <c:axId val="793652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79366784"/>
        <c:crosses val="autoZero"/>
        <c:auto val="1"/>
        <c:lblAlgn val="ctr"/>
        <c:lblOffset val="100"/>
      </c:catAx>
      <c:valAx>
        <c:axId val="793667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79365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>
        <c:rich>
          <a:bodyPr/>
          <a:lstStyle/>
          <a:p>
            <a:pPr>
              <a:defRPr lang="es-ES"/>
            </a:pPr>
            <a:r>
              <a:rPr lang="en-US"/>
              <a:t>Mayor convencia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Hoja3!$D$18</c:f>
              <c:strCache>
                <c:ptCount val="1"/>
                <c:pt idx="0">
                  <c:v>Número</c:v>
                </c:pt>
              </c:strCache>
            </c:strRef>
          </c:tx>
          <c:cat>
            <c:strRef>
              <c:f>Hoja3!$C$19:$C$23</c:f>
              <c:strCache>
                <c:ptCount val="5"/>
                <c:pt idx="0">
                  <c:v>Actividades Sociales</c:v>
                </c:pt>
                <c:pt idx="1">
                  <c:v>Casas Abiertas</c:v>
                </c:pt>
                <c:pt idx="2">
                  <c:v>Clases</c:v>
                </c:pt>
                <c:pt idx="3">
                  <c:v>Momento Cívico</c:v>
                </c:pt>
                <c:pt idx="4">
                  <c:v>Recreo</c:v>
                </c:pt>
              </c:strCache>
            </c:strRef>
          </c:cat>
          <c:val>
            <c:numRef>
              <c:f>Hoja3!$D$19:$D$23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axId val="83364864"/>
        <c:axId val="83374848"/>
      </c:barChart>
      <c:catAx>
        <c:axId val="833648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3374848"/>
        <c:crosses val="autoZero"/>
        <c:auto val="1"/>
        <c:lblAlgn val="ctr"/>
        <c:lblOffset val="100"/>
      </c:catAx>
      <c:valAx>
        <c:axId val="833748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3364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title>
      <c:tx>
        <c:rich>
          <a:bodyPr/>
          <a:lstStyle/>
          <a:p>
            <a:pPr>
              <a:defRPr lang="es-ES"/>
            </a:pPr>
            <a:r>
              <a:rPr lang="en-US"/>
              <a:t>Problemas</a:t>
            </a:r>
          </a:p>
        </c:rich>
      </c:tx>
    </c:title>
    <c:plotArea>
      <c:layout>
        <c:manualLayout>
          <c:layoutTarget val="inner"/>
          <c:xMode val="edge"/>
          <c:yMode val="edge"/>
          <c:x val="6.3655074365704292E-2"/>
          <c:y val="0.19480351414406533"/>
          <c:w val="0.89745603674540686"/>
          <c:h val="0.6327121609798777"/>
        </c:manualLayout>
      </c:layout>
      <c:barChart>
        <c:barDir val="col"/>
        <c:grouping val="clustered"/>
        <c:ser>
          <c:idx val="0"/>
          <c:order val="0"/>
          <c:tx>
            <c:strRef>
              <c:f>Hoja3!$D$27</c:f>
              <c:strCache>
                <c:ptCount val="1"/>
                <c:pt idx="0">
                  <c:v>Número</c:v>
                </c:pt>
              </c:strCache>
            </c:strRef>
          </c:tx>
          <c:cat>
            <c:strRef>
              <c:f>Hoja3!$C$28:$C$30</c:f>
              <c:strCache>
                <c:ptCount val="3"/>
                <c:pt idx="0">
                  <c:v>Aglomeración de Alumnos</c:v>
                </c:pt>
                <c:pt idx="1">
                  <c:v>Tiempo limitado para integrarse</c:v>
                </c:pt>
                <c:pt idx="2">
                  <c:v>Escasos espacios físicos para integración</c:v>
                </c:pt>
              </c:strCache>
            </c:strRef>
          </c:cat>
          <c:val>
            <c:numRef>
              <c:f>Hoja3!$D$28:$D$30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axId val="83989248"/>
        <c:axId val="83990784"/>
      </c:barChart>
      <c:catAx>
        <c:axId val="839892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3990784"/>
        <c:crosses val="autoZero"/>
        <c:auto val="1"/>
        <c:lblAlgn val="ctr"/>
        <c:lblOffset val="100"/>
      </c:catAx>
      <c:valAx>
        <c:axId val="839907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3989248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title>
      <c:tx>
        <c:rich>
          <a:bodyPr/>
          <a:lstStyle/>
          <a:p>
            <a:pPr>
              <a:defRPr lang="es-ES"/>
            </a:pPr>
            <a:r>
              <a:rPr lang="en-US"/>
              <a:t>Alternativas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Hoja3!$D$42</c:f>
              <c:strCache>
                <c:ptCount val="1"/>
                <c:pt idx="0">
                  <c:v>Número</c:v>
                </c:pt>
              </c:strCache>
            </c:strRef>
          </c:tx>
          <c:cat>
            <c:strRef>
              <c:f>Hoja3!$C$43:$C$46</c:f>
              <c:strCache>
                <c:ptCount val="4"/>
                <c:pt idx="0">
                  <c:v>Acciones escritas permanentemente</c:v>
                </c:pt>
                <c:pt idx="1">
                  <c:v>Aplicación de un manual de convencia</c:v>
                </c:pt>
                <c:pt idx="2">
                  <c:v>Mayor número eventos sociales</c:v>
                </c:pt>
                <c:pt idx="3">
                  <c:v>Reuniones mensuales}</c:v>
                </c:pt>
              </c:strCache>
            </c:strRef>
          </c:cat>
          <c:val>
            <c:numRef>
              <c:f>Hoja3!$D$43:$D$46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axId val="83310848"/>
        <c:axId val="83316736"/>
      </c:barChart>
      <c:catAx>
        <c:axId val="833108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3316736"/>
        <c:crosses val="autoZero"/>
        <c:auto val="1"/>
        <c:lblAlgn val="ctr"/>
        <c:lblOffset val="100"/>
      </c:catAx>
      <c:valAx>
        <c:axId val="833167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3310848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Hoja1!$F$2</c:f>
              <c:strCache>
                <c:ptCount val="1"/>
                <c:pt idx="0">
                  <c:v>SI</c:v>
                </c:pt>
              </c:strCache>
            </c:strRef>
          </c:tx>
          <c:cat>
            <c:strRef>
              <c:f>Hoja1!$G$1:$H$1</c:f>
              <c:strCache>
                <c:ptCount val="2"/>
                <c:pt idx="0">
                  <c:v>Alumnos</c:v>
                </c:pt>
                <c:pt idx="1">
                  <c:v>Docentes</c:v>
                </c:pt>
              </c:strCache>
            </c:strRef>
          </c:cat>
          <c:val>
            <c:numRef>
              <c:f>Hoja1!$G$2:$H$2</c:f>
              <c:numCache>
                <c:formatCode>General</c:formatCode>
                <c:ptCount val="2"/>
                <c:pt idx="0">
                  <c:v>97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Hoja1!$F$3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Hoja1!$G$1:$H$1</c:f>
              <c:strCache>
                <c:ptCount val="2"/>
                <c:pt idx="0">
                  <c:v>Alumnos</c:v>
                </c:pt>
                <c:pt idx="1">
                  <c:v>Docentes</c:v>
                </c:pt>
              </c:strCache>
            </c:strRef>
          </c:cat>
          <c:val>
            <c:numRef>
              <c:f>Hoja1!$G$3:$H$3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</c:ser>
        <c:shape val="box"/>
        <c:axId val="85136512"/>
        <c:axId val="85138048"/>
        <c:axId val="0"/>
      </c:bar3DChart>
      <c:catAx>
        <c:axId val="851365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5138048"/>
        <c:crosses val="autoZero"/>
        <c:auto val="1"/>
        <c:lblAlgn val="ctr"/>
        <c:lblOffset val="100"/>
      </c:catAx>
      <c:valAx>
        <c:axId val="851380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5136512"/>
        <c:crosses val="autoZero"/>
        <c:crossBetween val="between"/>
      </c:valAx>
    </c:plotArea>
    <c:legend>
      <c:legendPos val="r"/>
      <c:txPr>
        <a:bodyPr/>
        <a:lstStyle/>
        <a:p>
          <a:pPr>
            <a:defRPr lang="es-ES"/>
          </a:pPr>
          <a:endParaRPr lang="es-EC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Hoja1!$B$2</c:f>
              <c:strCache>
                <c:ptCount val="1"/>
                <c:pt idx="0">
                  <c:v>SI</c:v>
                </c:pt>
              </c:strCache>
            </c:strRef>
          </c:tx>
          <c:cat>
            <c:strRef>
              <c:f>Hoja1!$C$1:$D$1</c:f>
              <c:strCache>
                <c:ptCount val="2"/>
                <c:pt idx="0">
                  <c:v>Alumnos</c:v>
                </c:pt>
                <c:pt idx="1">
                  <c:v>Docentes</c:v>
                </c:pt>
              </c:strCache>
            </c:strRef>
          </c:cat>
          <c:val>
            <c:numRef>
              <c:f>Hoja1!$C$2:$D$2</c:f>
              <c:numCache>
                <c:formatCode>General</c:formatCode>
                <c:ptCount val="2"/>
                <c:pt idx="0">
                  <c:v>87</c:v>
                </c:pt>
                <c:pt idx="1">
                  <c:v>27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Hoja1!$C$1:$D$1</c:f>
              <c:strCache>
                <c:ptCount val="2"/>
                <c:pt idx="0">
                  <c:v>Alumnos</c:v>
                </c:pt>
                <c:pt idx="1">
                  <c:v>Docentes</c:v>
                </c:pt>
              </c:strCache>
            </c:strRef>
          </c:cat>
          <c:val>
            <c:numRef>
              <c:f>Hoja1!$C$3:$D$3</c:f>
              <c:numCache>
                <c:formatCode>General</c:formatCode>
                <c:ptCount val="2"/>
                <c:pt idx="0">
                  <c:v>17</c:v>
                </c:pt>
                <c:pt idx="1">
                  <c:v>3</c:v>
                </c:pt>
              </c:numCache>
            </c:numRef>
          </c:val>
        </c:ser>
        <c:shape val="box"/>
        <c:axId val="85413248"/>
        <c:axId val="85439616"/>
        <c:axId val="0"/>
      </c:bar3DChart>
      <c:catAx>
        <c:axId val="854132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5439616"/>
        <c:crosses val="autoZero"/>
        <c:auto val="1"/>
        <c:lblAlgn val="ctr"/>
        <c:lblOffset val="100"/>
      </c:catAx>
      <c:valAx>
        <c:axId val="854396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85413248"/>
        <c:crosses val="autoZero"/>
        <c:crossBetween val="between"/>
      </c:valAx>
    </c:plotArea>
    <c:legend>
      <c:legendPos val="r"/>
      <c:txPr>
        <a:bodyPr/>
        <a:lstStyle/>
        <a:p>
          <a:pPr>
            <a:defRPr lang="es-ES"/>
          </a:pPr>
          <a:endParaRPr lang="es-EC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s-EC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RCO A. PÉÑALOZA F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482C0-DAEA-4C92-8AA9-7C6DF2398867}" type="datetimeFigureOut">
              <a:rPr lang="es-ES" smtClean="0"/>
              <a:pPr/>
              <a:t>11/09/2013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5AAC92-EEF0-4880-9878-FA0558CF92B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8357"/>
            <a:ext cx="9144000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/>
          </a:p>
          <a:p>
            <a:pPr algn="ctr"/>
            <a:endParaRPr lang="es-ES_tradnl" b="1" dirty="0" smtClean="0"/>
          </a:p>
          <a:p>
            <a:pPr algn="ctr"/>
            <a:r>
              <a:rPr lang="es-ES_tradnl" b="1" dirty="0" smtClean="0">
                <a:solidFill>
                  <a:schemeClr val="bg1"/>
                </a:solidFill>
              </a:rPr>
              <a:t>ESCUELA </a:t>
            </a:r>
            <a:r>
              <a:rPr lang="es-ES_tradnl" b="1" dirty="0">
                <a:solidFill>
                  <a:schemeClr val="bg1"/>
                </a:solidFill>
              </a:rPr>
              <a:t>POLITÉCNICA DEL EJÉRCITO</a:t>
            </a:r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DEPARTAMENTO DE CIENCIAS HUMANAS Y SOCIALES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LICENCIATURA EN CIENCIAS DE LA EDUCACIÓN, MENCIÓN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_tradnl" b="1" dirty="0">
                <a:solidFill>
                  <a:schemeClr val="bg1"/>
                </a:solidFill>
              </a:rPr>
              <a:t>ADMINISTRACIÓN EDUCATIVA</a:t>
            </a:r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_tradnl" sz="4400" dirty="0">
                <a:solidFill>
                  <a:schemeClr val="bg1"/>
                </a:solidFill>
              </a:rPr>
              <a:t> </a:t>
            </a:r>
            <a:endParaRPr lang="es-ES" sz="4400" b="1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PROYECTO DE TRABAJO DE GRADO PREVIO A LA OBTENCIÓN DEL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GRADO ACADÉMICO DE LICENCIADO EN CIENCIAS DE LA EDUCACIÓN </a:t>
            </a:r>
            <a:endParaRPr lang="es-ES" b="1" dirty="0" smtClean="0">
              <a:solidFill>
                <a:schemeClr val="bg1"/>
              </a:solidFill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MENCIÓN </a:t>
            </a:r>
            <a:r>
              <a:rPr lang="es-ES" b="1" dirty="0">
                <a:solidFill>
                  <a:schemeClr val="bg1"/>
                </a:solidFill>
              </a:rPr>
              <a:t>EN ADMINISTRACIÓN EDUCATIVA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TEMA: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ESTUDIO DE LAS RELACIONES INTERPERSONALES ENTRE DOCENTES </a:t>
            </a:r>
            <a:endParaRPr lang="es-ES" b="1" dirty="0" smtClean="0">
              <a:solidFill>
                <a:schemeClr val="bg1"/>
              </a:solidFill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Y </a:t>
            </a:r>
            <a:r>
              <a:rPr lang="es-ES" b="1" dirty="0">
                <a:solidFill>
                  <a:schemeClr val="bg1"/>
                </a:solidFill>
              </a:rPr>
              <a:t>ALUMNOS DEL BACHILLERATO EN EL COLEGIO MILITAR “ELOY </a:t>
            </a:r>
            <a:endParaRPr lang="es-ES" b="1" dirty="0" smtClean="0">
              <a:solidFill>
                <a:schemeClr val="bg1"/>
              </a:solidFill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ALFARO</a:t>
            </a:r>
            <a:r>
              <a:rPr lang="es-ES" b="1" dirty="0">
                <a:solidFill>
                  <a:schemeClr val="bg1"/>
                </a:solidFill>
              </a:rPr>
              <a:t>” DURANTE EL AÑO LECTIVO 2011 -  2012. PROPUESTA ALTERNATIVA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 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ELABORADO POR: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CAPT.  DE ART. JULIO NARVÁEZ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Sangolquí – </a:t>
            </a:r>
            <a:r>
              <a:rPr lang="es-ES" b="1" dirty="0" smtClean="0">
                <a:solidFill>
                  <a:schemeClr val="bg1"/>
                </a:solidFill>
              </a:rPr>
              <a:t>Ecuador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3" name="2 Imagen" descr="imagesCAT3N8Z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5580" y="188640"/>
            <a:ext cx="1132840" cy="111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84863" y="2967335"/>
            <a:ext cx="55742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CAPÍTULO III</a:t>
            </a: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METODOLOGÍA</a:t>
            </a:r>
            <a:endParaRPr lang="es-ES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0"/>
            <a:ext cx="9036496" cy="67710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endParaRPr lang="es-ES" sz="4000" dirty="0" smtClean="0">
              <a:solidFill>
                <a:schemeClr val="bg1"/>
              </a:solidFill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</a:rPr>
              <a:t>Modalidad </a:t>
            </a:r>
            <a:r>
              <a:rPr lang="es-ES" sz="4000" dirty="0">
                <a:solidFill>
                  <a:schemeClr val="bg1"/>
                </a:solidFill>
              </a:rPr>
              <a:t>de Proyecto </a:t>
            </a:r>
            <a:r>
              <a:rPr lang="es-ES" sz="4000" dirty="0" smtClean="0">
                <a:solidFill>
                  <a:schemeClr val="bg1"/>
                </a:solidFill>
              </a:rPr>
              <a:t>Factible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</a:rPr>
              <a:t>Investigación Descriptiva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s-ES" sz="4000" dirty="0">
                <a:solidFill>
                  <a:schemeClr val="bg1"/>
                </a:solidFill>
              </a:rPr>
              <a:t>Este tipo de investigación se empleó para determinar las características de la situación actual de cómo se desarrollan las relaciones interpersonales entre maestro-alumno en el “COMIL”</a:t>
            </a:r>
          </a:p>
          <a:p>
            <a:pPr algn="ctr"/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0"/>
            <a:ext cx="9053760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s-ES" sz="4400" b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s-ES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Población</a:t>
            </a: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</a:p>
          <a:p>
            <a:r>
              <a:rPr lang="es-ES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 docentes – 657 alumnos</a:t>
            </a:r>
            <a:endParaRPr lang="es-ES" sz="44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Muestra: 	</a:t>
            </a:r>
          </a:p>
          <a:p>
            <a:pPr algn="just"/>
            <a:r>
              <a:rPr lang="es-E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 docentes - 104 alumnos</a:t>
            </a:r>
          </a:p>
          <a:p>
            <a:pPr algn="just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Técnicas: 	</a:t>
            </a:r>
          </a:p>
          <a:p>
            <a:pPr algn="just"/>
            <a:r>
              <a:rPr lang="es-E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Observación - Encuesta</a:t>
            </a:r>
          </a:p>
          <a:p>
            <a:pPr algn="just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Instrumentos: 	</a:t>
            </a:r>
          </a:p>
          <a:p>
            <a:pPr algn="just"/>
            <a:r>
              <a:rPr lang="es-E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Cuestionario - Matriz de observación </a:t>
            </a:r>
            <a:endParaRPr lang="es-ES" sz="32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1604" y="1285860"/>
            <a:ext cx="6477286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CAPÍTULO </a:t>
            </a:r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IV</a:t>
            </a:r>
            <a:endParaRPr lang="es-ES" sz="54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ANALISIS </a:t>
            </a:r>
          </a:p>
          <a:p>
            <a:pPr algn="ctr"/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INTERPRETACION </a:t>
            </a:r>
          </a:p>
          <a:p>
            <a:pPr algn="ctr"/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</a:t>
            </a: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es-ES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764704"/>
            <a:ext cx="7668344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Análisis e interpretación de la matriz de observación de valores de convivencia aplicada a los docentes y alumnos.</a:t>
            </a:r>
            <a:endParaRPr lang="es-ES" sz="2400" b="1" dirty="0">
              <a:ln w="635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83566" y="1988839"/>
          <a:ext cx="7920882" cy="4248473"/>
        </p:xfrm>
        <a:graphic>
          <a:graphicData uri="http://schemas.openxmlformats.org/drawingml/2006/table">
            <a:tbl>
              <a:tblPr/>
              <a:tblGrid>
                <a:gridCol w="935997"/>
                <a:gridCol w="502319"/>
                <a:gridCol w="627899"/>
                <a:gridCol w="627899"/>
                <a:gridCol w="521819"/>
                <a:gridCol w="801059"/>
                <a:gridCol w="801059"/>
                <a:gridCol w="702778"/>
                <a:gridCol w="702778"/>
                <a:gridCol w="517138"/>
                <a:gridCol w="517138"/>
                <a:gridCol w="662999"/>
              </a:tblGrid>
              <a:tr h="13536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POBLACIÓN</a:t>
                      </a:r>
                      <a:br>
                        <a:rPr lang="en-US" sz="11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VALORES</a:t>
                      </a:r>
                      <a:endParaRPr lang="es-ES" sz="1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CORTESÍAS</a:t>
                      </a:r>
                      <a:endParaRPr lang="es-ES" sz="1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PUNTUALIDAD</a:t>
                      </a:r>
                      <a:endParaRPr lang="es-ES" sz="1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USO </a:t>
                      </a:r>
                      <a:b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 </a:t>
                      </a:r>
                      <a:b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UNIFORME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PULCRITUD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ORDEN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449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2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DOCENTES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44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ALUMNOS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520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2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SUBTOTAL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106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103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107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670</a:t>
                      </a:r>
                      <a:endParaRPr lang="es-ES" sz="1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27584" y="1084387"/>
            <a:ext cx="76449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Resultados observación del cumplimiento de valores de convivencia de docentes “COMIL Eloy Alfaro”</a:t>
            </a:r>
          </a:p>
        </p:txBody>
      </p:sp>
      <p:graphicFrame>
        <p:nvGraphicFramePr>
          <p:cNvPr id="6" name="5 Gráfico"/>
          <p:cNvGraphicFramePr/>
          <p:nvPr/>
        </p:nvGraphicFramePr>
        <p:xfrm>
          <a:off x="1907704" y="2060848"/>
          <a:ext cx="568863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55576" y="874004"/>
            <a:ext cx="7488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Resultados observación del cumplimiento de valores de convivencia de alumnos del “COMIL Eloy Alfaro”</a:t>
            </a:r>
          </a:p>
        </p:txBody>
      </p:sp>
      <p:graphicFrame>
        <p:nvGraphicFramePr>
          <p:cNvPr id="6" name="5 Gráfico"/>
          <p:cNvGraphicFramePr/>
          <p:nvPr/>
        </p:nvGraphicFramePr>
        <p:xfrm>
          <a:off x="2409824" y="2289339"/>
          <a:ext cx="5114503" cy="308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1052736"/>
            <a:ext cx="7128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Valores que más practican los Cadetes del “COMIL Eloy Alfaro” I a III bachillerato</a:t>
            </a:r>
            <a:endParaRPr lang="es-ES" sz="2400" b="1" dirty="0">
              <a:ln w="635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691680" y="2060849"/>
          <a:ext cx="5544616" cy="40149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3816424"/>
                <a:gridCol w="1728192"/>
              </a:tblGrid>
              <a:tr h="466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latin typeface="Arial" pitchFamily="34" charset="0"/>
                          <a:cs typeface="Arial" pitchFamily="34" charset="0"/>
                        </a:rPr>
                        <a:t>Valores</a:t>
                      </a:r>
                      <a:endParaRPr lang="es-ES" sz="2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Número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18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latin typeface="Arial" pitchFamily="34" charset="0"/>
                          <a:cs typeface="Arial" pitchFamily="34" charset="0"/>
                        </a:rPr>
                        <a:t>Responsabilidad</a:t>
                      </a:r>
                      <a:endParaRPr lang="es-ES" sz="2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latin typeface="Arial" pitchFamily="34" charset="0"/>
                          <a:cs typeface="Arial" pitchFamily="34" charset="0"/>
                        </a:rPr>
                        <a:t>Respeto</a:t>
                      </a: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ES" sz="2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" sz="2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Honestidad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Tolerancia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Solidaridad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Disciplina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2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s-ES" sz="2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980728"/>
            <a:ext cx="7344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Momento de  mayor convivencia entre alumnos y profesores I a III de bachillerato del “COMIL Eloy Alfaro”</a:t>
            </a:r>
            <a:endParaRPr lang="es-ES" sz="2400" b="1" dirty="0">
              <a:ln w="635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39552" y="2420888"/>
          <a:ext cx="3528392" cy="374441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382975"/>
                <a:gridCol w="1145417"/>
              </a:tblGrid>
              <a:tr h="577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MOMENTOS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Número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5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Actividades Sociales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77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Casas Abiertas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4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Clases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77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Momento Cívico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4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Recreo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4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s-ES" sz="1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Gráfico"/>
          <p:cNvGraphicFramePr/>
          <p:nvPr/>
        </p:nvGraphicFramePr>
        <p:xfrm>
          <a:off x="4139952" y="2708920"/>
          <a:ext cx="46228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024" y="1052735"/>
            <a:ext cx="8676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Principales problemas de convivencia entre alumnos y profesores de I a III de bachillerato del “COMIL Eloy Alfaro”</a:t>
            </a:r>
            <a:endParaRPr lang="es-ES" sz="2400" b="1" dirty="0">
              <a:ln w="635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11560" y="2132855"/>
          <a:ext cx="3168352" cy="453650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249800"/>
                <a:gridCol w="918552"/>
              </a:tblGrid>
              <a:tr h="1002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PROBLEMAS</a:t>
                      </a:r>
                      <a:endParaRPr lang="es-ES" sz="12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Número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0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Aglomeración de Alumnos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0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Tiempo limitado para integrarse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0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>
                          <a:latin typeface="Arial" pitchFamily="34" charset="0"/>
                          <a:cs typeface="Arial" pitchFamily="34" charset="0"/>
                        </a:rPr>
                        <a:t>Escasos espacios físicos para integración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21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s-ES" sz="12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Gráfico"/>
          <p:cNvGraphicFramePr/>
          <p:nvPr/>
        </p:nvGraphicFramePr>
        <p:xfrm>
          <a:off x="3923928" y="32129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79512" y="1556792"/>
            <a:ext cx="8388424" cy="3223796"/>
          </a:xfrm>
          <a:prstGeom prst="round2DiagRect">
            <a:avLst>
              <a:gd name="adj1" fmla="val 10607"/>
              <a:gd name="adj2" fmla="val 0"/>
            </a:avLst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350838" lvl="1" indent="-273050" algn="ctr">
              <a:spcBef>
                <a:spcPct val="20000"/>
              </a:spcBef>
              <a:buClr>
                <a:srgbClr val="C0504D">
                  <a:lumMod val="50000"/>
                </a:srgbClr>
              </a:buClr>
              <a:buSzPct val="110000"/>
              <a:defRPr/>
            </a:pPr>
            <a:r>
              <a:rPr lang="es-ES" sz="32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ESTUDIO DE LAS RELACIONES INTERPERSONALES ENTRE DOCENTES Y ALUMNOS DEL BACHILLERATO EN EL COLEGIO MILITAR “ELOY ALFARO” DURANTE EL AÑO LECTIVO 2011 -  2012. PROPUESTA ALTERNATIVA</a:t>
            </a:r>
            <a:endParaRPr lang="es-EC" sz="32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3528" y="476672"/>
            <a:ext cx="1891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kern="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TEMA</a:t>
            </a:r>
            <a:endParaRPr lang="es-EC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836712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Alternativas para mejorar la convencía entre alumnos y profesores del “COMIL Eloy Alfaro”</a:t>
            </a:r>
            <a:endParaRPr lang="es-ES" sz="2400" b="1" dirty="0">
              <a:ln w="635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71490" y="1772815"/>
          <a:ext cx="3120390" cy="482453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184286"/>
                <a:gridCol w="936104"/>
              </a:tblGrid>
              <a:tr h="867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ALTERNATIVAS</a:t>
                      </a:r>
                      <a:endParaRPr lang="es-ES" sz="1100" b="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NÚMERO</a:t>
                      </a:r>
                      <a:endParaRPr lang="es-ES" sz="1100" b="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130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Acciones escritas permanentemente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130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latin typeface="Arial" pitchFamily="34" charset="0"/>
                          <a:cs typeface="Arial" pitchFamily="34" charset="0"/>
                        </a:rPr>
                        <a:t>Aplicación de un manual de convivencia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5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Mayor número eventos sociales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5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Reuniones mensuales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5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100" b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s-ES" sz="1100" b="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Gráfico"/>
          <p:cNvGraphicFramePr/>
          <p:nvPr/>
        </p:nvGraphicFramePr>
        <p:xfrm>
          <a:off x="4283968" y="2564904"/>
          <a:ext cx="408603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196752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Necesidad</a:t>
            </a:r>
            <a:r>
              <a:rPr lang="en-U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de un manual </a:t>
            </a:r>
            <a:r>
              <a:rPr lang="en-US" sz="2400" b="1" dirty="0" err="1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para</a:t>
            </a:r>
            <a:r>
              <a:rPr lang="en-U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en-US" sz="2400" b="1" dirty="0" err="1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mejorar</a:t>
            </a:r>
            <a:r>
              <a:rPr lang="en-U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en-US" sz="2400" b="1" dirty="0" err="1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las</a:t>
            </a:r>
            <a:r>
              <a:rPr lang="en-U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en-US" sz="2400" b="1" dirty="0" err="1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relaciones</a:t>
            </a:r>
            <a:r>
              <a:rPr lang="en-U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en-US" sz="2400" b="1" dirty="0" err="1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interpersonales</a:t>
            </a:r>
            <a:r>
              <a:rPr lang="en-U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en el </a:t>
            </a:r>
            <a:r>
              <a:rPr lang="en-US" sz="2400" b="1" dirty="0" err="1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Colegio</a:t>
            </a:r>
            <a:r>
              <a:rPr lang="en-U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en-US" sz="2400" b="1" dirty="0" err="1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Militar</a:t>
            </a:r>
            <a:r>
              <a:rPr lang="en-U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“ELOY ALFARO</a:t>
            </a:r>
            <a:endParaRPr lang="es-ES" sz="2400" b="1" dirty="0">
              <a:ln w="635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88032" y="2564904"/>
          <a:ext cx="3923928" cy="324036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307976"/>
                <a:gridCol w="1307976"/>
                <a:gridCol w="1307976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PREGUNTA</a:t>
                      </a:r>
                      <a:endParaRPr lang="es-ES" sz="12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ALUMNOS</a:t>
                      </a:r>
                      <a:endParaRPr lang="es-ES" sz="12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DOCENTES</a:t>
                      </a:r>
                      <a:endParaRPr lang="es-ES" sz="12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s-ES" sz="12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endParaRPr lang="es-ES" sz="12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s-ES" sz="12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Gráfico"/>
          <p:cNvGraphicFramePr/>
          <p:nvPr/>
        </p:nvGraphicFramePr>
        <p:xfrm>
          <a:off x="4427984" y="2564904"/>
          <a:ext cx="430840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11560" y="1013826"/>
            <a:ext cx="82136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Un manual de estrategias de convivencia mejora las relaciones interpersonales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9512" y="2204864"/>
          <a:ext cx="4392489" cy="32115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464163"/>
                <a:gridCol w="1464163"/>
                <a:gridCol w="1464163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PREGUNTA</a:t>
                      </a:r>
                      <a:endParaRPr lang="es-ES" sz="14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ALUMNOS</a:t>
                      </a:r>
                      <a:endParaRPr lang="es-ES" sz="14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DOCENTES</a:t>
                      </a:r>
                      <a:endParaRPr lang="es-ES" sz="14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endParaRPr lang="es-ES" sz="14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s-ES" sz="14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4788024" y="2204864"/>
          <a:ext cx="4134172" cy="316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57290" y="1571612"/>
            <a:ext cx="724653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CAPÍTULO </a:t>
            </a:r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</a:p>
          <a:p>
            <a:pPr algn="ctr"/>
            <a:endParaRPr lang="es-ES" sz="54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CONCLUSIONES </a:t>
            </a:r>
          </a:p>
          <a:p>
            <a:pPr algn="ctr"/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</a:t>
            </a: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RECOMENDACIONES</a:t>
            </a:r>
            <a:endParaRPr lang="es-ES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dondear rectángulo de esquina diagonal"/>
          <p:cNvSpPr/>
          <p:nvPr/>
        </p:nvSpPr>
        <p:spPr>
          <a:xfrm>
            <a:off x="251520" y="1287490"/>
            <a:ext cx="2952328" cy="485326"/>
          </a:xfrm>
          <a:prstGeom prst="round2DiagRect">
            <a:avLst/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lvl="2" algn="ctr">
              <a:lnSpc>
                <a:spcPct val="70000"/>
              </a:lnSpc>
              <a:buClr>
                <a:srgbClr val="49788D"/>
              </a:buClr>
              <a:buSzPct val="200000"/>
              <a:defRPr/>
            </a:pPr>
            <a:r>
              <a:rPr lang="es-ES_tradnl" sz="2800" b="1" kern="0" dirty="0" smtClean="0">
                <a:solidFill>
                  <a:srgbClr val="FFFFFF"/>
                </a:solidFill>
                <a:latin typeface="Calibri" pitchFamily="34" charset="0"/>
              </a:rPr>
              <a:t>CONCLUSIONES</a:t>
            </a:r>
            <a:endParaRPr lang="es-ES" sz="2800" b="1" kern="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2338420"/>
            <a:ext cx="8244408" cy="3170099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Las relaciones entre docentes y alumnos mediante fuentes de información que se han presentado, se puede determinar que los problemas conflictivos están estrechamente relacionados con la falta de espacios físicos y de actividades que permitan integrarse. 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Los espacios de mayor convivencia entre alumnos y docentes están encaminados a las actividades académicas o las extracurriculares como son casas abiertas.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La carencia de un manual de convivencia entre alumnos y docentes, hace que las actividades de integración y de fortalecimientos sean improvisadas o eventuales, lo cual no fortalece la unificación social en el “COMIL Eloy Alfaro”.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2687002"/>
            <a:ext cx="8244408" cy="2031325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La aplicación de un manual de convivencia entre alumnos y docentes optimizaría las acciones de integración institucional.</a:t>
            </a: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La falta de capacitación constante acerca de las buenas relaciones interpersonales se ha hecho evidente, puesto que no se ha realizado talleres o seminarios para que se socialice entre el personal docente y alumnos lo que ha provocado problemas tanto profesionales como personales.</a:t>
            </a:r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251520" y="1287490"/>
            <a:ext cx="2952328" cy="485326"/>
          </a:xfrm>
          <a:prstGeom prst="round2DiagRect">
            <a:avLst/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lvl="2" algn="ctr">
              <a:lnSpc>
                <a:spcPct val="70000"/>
              </a:lnSpc>
              <a:buClr>
                <a:srgbClr val="49788D"/>
              </a:buClr>
              <a:buSzPct val="200000"/>
              <a:defRPr/>
            </a:pPr>
            <a:r>
              <a:rPr lang="es-ES_tradnl" sz="2800" b="1" kern="0" dirty="0" smtClean="0">
                <a:solidFill>
                  <a:srgbClr val="FFFFFF"/>
                </a:solidFill>
                <a:latin typeface="Calibri" pitchFamily="34" charset="0"/>
              </a:rPr>
              <a:t>CONCLUSIONES</a:t>
            </a:r>
            <a:endParaRPr lang="es-ES" sz="2800" b="1" kern="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dondear rectángulo de esquina diagonal"/>
          <p:cNvSpPr/>
          <p:nvPr/>
        </p:nvSpPr>
        <p:spPr>
          <a:xfrm>
            <a:off x="395536" y="1143474"/>
            <a:ext cx="3384376" cy="485326"/>
          </a:xfrm>
          <a:prstGeom prst="round2DiagRect">
            <a:avLst/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lvl="2" algn="ctr">
              <a:lnSpc>
                <a:spcPct val="70000"/>
              </a:lnSpc>
              <a:buClr>
                <a:srgbClr val="49788D"/>
              </a:buClr>
              <a:buSzPct val="200000"/>
              <a:defRPr/>
            </a:pPr>
            <a:r>
              <a:rPr lang="en-US" sz="2800" b="1" kern="0" dirty="0" smtClean="0">
                <a:solidFill>
                  <a:srgbClr val="FFFFFF"/>
                </a:solidFill>
                <a:latin typeface="Calibri" pitchFamily="34" charset="0"/>
              </a:rPr>
              <a:t>RECOMENDACIONES</a:t>
            </a:r>
            <a:endParaRPr lang="es-ES" sz="2800" b="1" kern="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2008584"/>
            <a:ext cx="8172400" cy="4247317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smtClean="0">
                <a:latin typeface="Calibri" pitchFamily="34" charset="0"/>
                <a:cs typeface="Arial" pitchFamily="34" charset="0"/>
              </a:rPr>
              <a:t>Al definir las </a:t>
            </a:r>
            <a:r>
              <a:rPr lang="es-ES" b="1" dirty="0" smtClean="0">
                <a:latin typeface="Calibri" pitchFamily="34" charset="0"/>
                <a:cs typeface="Arial" pitchFamily="34" charset="0"/>
              </a:rPr>
              <a:t>conclusiones referentes a la presente investigación, se puede realizar las siguientes recomendaciones que podrán ayudar a fomentar el diálogo, respeto, afecto y comprensión entre docentes y alumnos del plantel.</a:t>
            </a: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Fortalecer los procesos de capacitación de forma continua y con un nivel de acuerdo a los tiempos académicos de conformidad a las necesidades de la institución.</a:t>
            </a: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Que todos los cursos de capacitación referentes al tema tengan un seguimiento así como también evaluaciones periódicas y la debida actualización de los procesos los mismos deben contar con manual actualizado para que sea implementado dentro del plantel y así lograr mejoras en las relaciones interpersonales entre personal docente y alumnos del Colegio Militar “Eloy Alfaro”.</a:t>
            </a: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Establecer un manual de convivencia para alumnos y docentes que permitan fortalecer los valores y las acciones permanentes en las actividades académicas y extracurriculares, con el fin de mejorar la armonía institucional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3068960"/>
            <a:ext cx="81369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 smtClean="0">
                <a:solidFill>
                  <a:srgbClr val="FFFF00"/>
                </a:solidFill>
                <a:latin typeface="Impact" pitchFamily="34" charset="0"/>
              </a:rPr>
              <a:t> </a:t>
            </a:r>
            <a:r>
              <a:rPr lang="es-ES_tradnl" sz="6600" dirty="0" smtClean="0">
                <a:solidFill>
                  <a:srgbClr val="FFFF00"/>
                </a:solidFill>
                <a:latin typeface="Impact" pitchFamily="34" charset="0"/>
              </a:rPr>
              <a:t>CAPÍTULO VI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sz="6600" dirty="0" smtClean="0">
              <a:solidFill>
                <a:srgbClr val="FFFF00"/>
              </a:solidFill>
              <a:latin typeface="Impact" pitchFamily="34" charset="0"/>
            </a:endParaRP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6600" dirty="0" smtClean="0">
                <a:solidFill>
                  <a:srgbClr val="FFFF00"/>
                </a:solidFill>
                <a:latin typeface="Impact" pitchFamily="34" charset="0"/>
              </a:rPr>
              <a:t>PROPUESTA</a:t>
            </a:r>
            <a:endParaRPr lang="es-ES" sz="6600" dirty="0" smtClean="0">
              <a:solidFill>
                <a:srgbClr val="FFFF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83568" y="1176427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MANUAL DE CONVIVENCIA INTERPERSONAL ENTRE DOCENTES Y ALUMNOS DE BACHILLERATO EN EL COLEGIO MILITAR “ELOY ALFARO”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7544" y="2610924"/>
            <a:ext cx="8208912" cy="1631216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R="0"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tabLst/>
              <a:defRPr/>
            </a:pPr>
            <a:r>
              <a:rPr lang="es-ES" sz="2000" b="1" dirty="0" smtClean="0">
                <a:latin typeface="Calibri" pitchFamily="34" charset="0"/>
                <a:cs typeface="Arial" pitchFamily="34" charset="0"/>
              </a:rPr>
              <a:t>En el manual que se presenta a continuación, se debe considerar como una guía para mejorar las relaciones interpersonales en la comunidad educativa maestros, alumnos, directivos y personal administrativo de esta institución educativa. La convivencia entre iguales, la convivencia en la interculturalidad y la convivencia en las relaciones de género.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39552" y="2845561"/>
            <a:ext cx="7884368" cy="1818370"/>
          </a:xfrm>
          <a:prstGeom prst="round2Diag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>
            <a:spAutoFit/>
          </a:bodyPr>
          <a:lstStyle/>
          <a:p>
            <a:pPr marR="0" lvl="0" algn="just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10000"/>
              <a:tabLst/>
              <a:defRPr/>
            </a:pPr>
            <a:r>
              <a:rPr lang="es-ES" sz="21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Definir y consensuar  en la comunidad educativa un manual el que oriente al maestro, la familia y el alumno, que fomente las buenas relaciones interpersonales y de esta manera se logre un crecimiento integral en los mismos.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611560" y="1916832"/>
            <a:ext cx="2736304" cy="504056"/>
          </a:xfrm>
          <a:prstGeom prst="roundRect">
            <a:avLst/>
          </a:prstGeom>
          <a:gradFill flip="none" rotWithShape="1">
            <a:gsLst>
              <a:gs pos="0">
                <a:srgbClr val="864646">
                  <a:shade val="30000"/>
                  <a:satMod val="115000"/>
                </a:srgbClr>
              </a:gs>
              <a:gs pos="50000">
                <a:srgbClr val="864646">
                  <a:shade val="67500"/>
                  <a:satMod val="115000"/>
                </a:srgbClr>
              </a:gs>
              <a:gs pos="100000">
                <a:srgbClr val="B25A5A"/>
              </a:gs>
            </a:gsLst>
            <a:lin ang="2700000" scaled="1"/>
            <a:tileRect/>
          </a:gradFill>
          <a:ln w="38100" algn="ctr">
            <a:solidFill>
              <a:schemeClr val="accent2">
                <a:lumMod val="20000"/>
                <a:lumOff val="80000"/>
                <a:alpha val="46001"/>
              </a:schemeClr>
            </a:solidFill>
            <a:round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marL="0" lvl="2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200000"/>
              <a:defRPr/>
            </a:pPr>
            <a:r>
              <a:rPr lang="es-ES_trad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OBJETIVO GENERAL</a:t>
            </a:r>
            <a:endParaRPr lang="es-E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28794" y="2214554"/>
            <a:ext cx="50135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CAPÍTULO </a:t>
            </a:r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</a:p>
          <a:p>
            <a:pPr algn="ctr"/>
            <a:endParaRPr lang="es-ES" sz="54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PROBLEMA</a:t>
            </a:r>
            <a:endParaRPr lang="es-ES" sz="5400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899592" y="2636912"/>
            <a:ext cx="7200800" cy="1230001"/>
          </a:xfrm>
          <a:prstGeom prst="round2DiagRect">
            <a:avLst/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marR="0" lvl="2" indent="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49788D"/>
              </a:buClr>
              <a:buSzPct val="200000"/>
              <a:buFontTx/>
              <a:buNone/>
              <a:tabLst/>
              <a:defRPr/>
            </a:pPr>
            <a:r>
              <a:rPr lang="es-ES" sz="2000" b="1" kern="0" dirty="0" smtClean="0">
                <a:solidFill>
                  <a:srgbClr val="FFFFFF"/>
                </a:solidFill>
                <a:latin typeface="Calibri" pitchFamily="34" charset="0"/>
              </a:rPr>
              <a:t>En este manual se señalan propuestas de intervención para mejorar las relaciones de convivencia entre profesor/a y alumno/a que abarcan distintos niveles de actuación: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883735" y="4719918"/>
            <a:ext cx="3976297" cy="410562"/>
          </a:xfrm>
          <a:prstGeom prst="round2Diag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1A4F80"/>
              </a:buClr>
              <a:buSzPct val="200000"/>
              <a:buFontTx/>
              <a:buNone/>
              <a:tabLst/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ORGANIZACIÓN DEL CENTRO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796136" y="4751856"/>
            <a:ext cx="2147678" cy="410562"/>
          </a:xfrm>
          <a:prstGeom prst="round2Diag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1A4F80"/>
              </a:buClr>
              <a:buSzPct val="200000"/>
              <a:buFontTx/>
              <a:buNone/>
              <a:tabLst/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PROFESORADO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249083" y="1460973"/>
            <a:ext cx="1859216" cy="410562"/>
          </a:xfrm>
          <a:prstGeom prst="round2Diag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1A4F80"/>
              </a:buClr>
              <a:buSzPct val="200000"/>
              <a:buFontTx/>
              <a:buNone/>
              <a:tabLst/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ALUMNADO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984817" y="1429035"/>
            <a:ext cx="1498951" cy="410562"/>
          </a:xfrm>
          <a:prstGeom prst="round2Diag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1A4F80"/>
              </a:buClr>
              <a:buSzPct val="200000"/>
              <a:buFontTx/>
              <a:buNone/>
              <a:tabLst/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FAMILIAS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2871884" y="3866913"/>
            <a:ext cx="1628108" cy="853005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4499992" y="3866913"/>
            <a:ext cx="2369983" cy="884943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V="1">
            <a:off x="4499992" y="1871535"/>
            <a:ext cx="2678699" cy="765377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1734293" y="1839597"/>
            <a:ext cx="2765699" cy="797315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39552" y="2780928"/>
            <a:ext cx="7992888" cy="2862322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Favorecer la participación de las familias en la actividad formativa y educadora de sus hijos mediante su colaboración con el centro.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Establecer acciones formativas con las familias en torno a cómo educar a sus hijos, haciéndoles partícipes de los planes y estrategias que se desarrollen en el centro o curso en el que se encuentra matriculado.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Involucrar a las familias en la resolución de los conflictos relacionales en los que pueden estar afectados sus hijos.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Compromisos de la familia en la educación: visitas al tutor, reuniones de padres, conocer y asumir el Proyecto Educativo del Centro y los planes y acciones específicas que del mismo se deriven.</a:t>
            </a:r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714348" y="1214422"/>
            <a:ext cx="2880320" cy="48257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lvl="2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49788D"/>
              </a:buClr>
              <a:buSzPct val="200000"/>
              <a:defRPr/>
            </a:pPr>
            <a:r>
              <a:rPr lang="es-ES" sz="2800" b="1" kern="0" dirty="0" smtClean="0">
                <a:solidFill>
                  <a:srgbClr val="FFFFFF"/>
                </a:solidFill>
                <a:latin typeface="Calibri" pitchFamily="34" charset="0"/>
              </a:rPr>
              <a:t>Familias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2564904"/>
            <a:ext cx="8424936" cy="2862322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Facilitarle mecanismos organizativos de participación que contribuyan a su integración en el centro y su interés por el proceso de enseñanza-aprendizaje.</a:t>
            </a: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Incrementar las actividades extraescolares y aquellas que contribuyan a aumentar la relación personal con sus profesores y tutores.</a:t>
            </a: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indent="-2730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Establecer mecanismos de dedicación especial a aquellos alumnos que por sus peculiaridades familiares y características personales puedan tener más dificultades para su integración en la dinámica escolar y, por tanto, contribuyan con su comportamiento a generar conflicto en el aula.</a:t>
            </a:r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581892" y="1214422"/>
            <a:ext cx="2918538" cy="485326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lvl="2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49788D"/>
              </a:buClr>
              <a:buSzPct val="200000"/>
              <a:defRPr/>
            </a:pPr>
            <a:r>
              <a:rPr lang="es-ES" sz="2800" b="1" kern="0" dirty="0" smtClean="0">
                <a:solidFill>
                  <a:srgbClr val="FFFFFF"/>
                </a:solidFill>
                <a:latin typeface="Calibri" pitchFamily="34" charset="0"/>
              </a:rPr>
              <a:t>Alumnado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67544" y="2348880"/>
            <a:ext cx="8388424" cy="3139321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Organizar el espacio y los grupos docentes teniendo en cuenta las peculiaridades del alumnado y del profesorado.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Adecuar los contenidos curriculares y los procedimientos pedagógicos a las capacidades cognitivas y necesidades de los alumnos.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Promover acciones formativas y educativas que favorezcan la participación activa del alumnado en el centro.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Establecer mecanismos para detectar el deterioro de las relaciones de convivencia y poder establecer instrumentos rápidos para la resolución de conflictos.</a:t>
            </a:r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571472" y="1142984"/>
            <a:ext cx="4464496" cy="576064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lvl="2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49788D"/>
              </a:buClr>
              <a:buSzPct val="200000"/>
              <a:defRPr/>
            </a:pPr>
            <a:r>
              <a:rPr lang="es-ES" sz="2800" b="1" kern="0" dirty="0" smtClean="0">
                <a:solidFill>
                  <a:srgbClr val="FFFFFF"/>
                </a:solidFill>
                <a:latin typeface="Calibri" pitchFamily="34" charset="0"/>
              </a:rPr>
              <a:t>Organización del centro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23528" y="2060558"/>
            <a:ext cx="8496944" cy="3139321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Implicación del profesorado en el reto de la educación de los alumnos.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Formación del profesorado en psicología y sociología juvenil: ¿cómo son los jóvenes de hoy en día? ¿qué quieren? ¿qué problemas y preocupaciones tienen? ¿qué valores condicionan sus vidas? ¿cuáles son sus expectativas? ¿qué es lo verdaderamente importante para ellos? ¿cómo conciben la autoridad en sus mayores?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endParaRPr lang="es-ES" b="1" dirty="0" smtClean="0">
              <a:latin typeface="Calibri" pitchFamily="34" charset="0"/>
              <a:cs typeface="Arial" pitchFamily="34" charset="0"/>
            </a:endParaRP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Formación en la gestión de conflictos y en el desarrollo de programas de prevención y motivación del alumno.</a:t>
            </a:r>
          </a:p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Proporcionar recursos para el cumplimiento de su función educadora y formadora.</a:t>
            </a:r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428596" y="1071546"/>
            <a:ext cx="3240360" cy="557334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lvl="2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49788D"/>
              </a:buClr>
              <a:buSzPct val="200000"/>
              <a:defRPr/>
            </a:pPr>
            <a:r>
              <a:rPr lang="es-ES" sz="2800" b="1" kern="0" dirty="0" smtClean="0">
                <a:solidFill>
                  <a:srgbClr val="FFFFFF"/>
                </a:solidFill>
                <a:latin typeface="Calibri" pitchFamily="34" charset="0"/>
              </a:rPr>
              <a:t>Profesorado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827584" y="1700808"/>
          <a:ext cx="7776864" cy="47320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766769"/>
                <a:gridCol w="5010095"/>
              </a:tblGrid>
              <a:tr h="1187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atin typeface="Arial" pitchFamily="34" charset="0"/>
                          <a:cs typeface="Arial" pitchFamily="34" charset="0"/>
                        </a:rPr>
                        <a:t>TEMAS PARA TRABAJAR CON LOS ALUMNOS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Dimensión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Temáticas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Personal/individual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Autoestima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Imagen de sí mismos.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Problemas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personales y familiares</a:t>
                      </a:r>
                      <a:endParaRPr lang="es-ES" sz="20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Social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Identidades colectivas como jóvenes.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Identidades y estereotipos.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Reconocimiento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de conflictos y tensiones.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Visión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de la escuela y de sus actores.</a:t>
                      </a:r>
                      <a:endParaRPr lang="es-ES" sz="20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Escolar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Visión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y reflexión sobre las relaciones entre profesores y alumnos.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Propuestas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educativas desde la perspectiva de los alumnos.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Integración </a:t>
                      </a: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de las perspectivas de los alumnos y de los profesores.</a:t>
                      </a:r>
                      <a:endParaRPr lang="es-ES" sz="20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39552" y="1628800"/>
          <a:ext cx="7992888" cy="504748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607762"/>
                <a:gridCol w="2684230"/>
                <a:gridCol w="2700896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atin typeface="Arial" pitchFamily="34" charset="0"/>
                          <a:cs typeface="Arial" pitchFamily="34" charset="0"/>
                        </a:rPr>
                        <a:t>PROCEDIMIENTOS PARA LA RESOLUCIÓN DE CONFLICTOS</a:t>
                      </a:r>
                      <a:endParaRPr lang="es-ES" sz="18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Arial" pitchFamily="34" charset="0"/>
                          <a:cs typeface="Arial" pitchFamily="34" charset="0"/>
                        </a:rPr>
                        <a:t>Fase</a:t>
                      </a:r>
                      <a:endParaRPr lang="es-ES" sz="1800" b="1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Protagonistas</a:t>
                      </a:r>
                      <a:endParaRPr lang="es-ES" sz="18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Acciones a desarrollar</a:t>
                      </a:r>
                      <a:endParaRPr lang="es-ES" sz="18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Primera</a:t>
                      </a:r>
                      <a:endParaRPr lang="es-ES" sz="18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Equipo directivo, Comisión de Convivencia, Departamento de Orientación, profesor/a y alumno/a afectados.</a:t>
                      </a:r>
                      <a:endParaRPr lang="es-ES" sz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" pitchFamily="34" charset="0"/>
                          <a:cs typeface="Arial" pitchFamily="34" charset="0"/>
                        </a:rPr>
                        <a:t>Definir adecuadamente el conflicto que se ha generado, identificando sus componentes y las causas que han podido provocarlo</a:t>
                      </a:r>
                      <a:endParaRPr lang="es-ES" sz="18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Segunda</a:t>
                      </a:r>
                      <a:endParaRPr lang="es-ES" sz="18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" pitchFamily="34" charset="0"/>
                          <a:cs typeface="Arial" pitchFamily="34" charset="0"/>
                        </a:rPr>
                        <a:t>Comisión de Convivencia, Mediadores, profesor/a y alumno/a afectados.</a:t>
                      </a:r>
                      <a:endParaRPr lang="es-ES" sz="18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" pitchFamily="34" charset="0"/>
                          <a:cs typeface="Arial" pitchFamily="34" charset="0"/>
                        </a:rPr>
                        <a:t>Considerar las posibles soluciones 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" pitchFamily="34" charset="0"/>
                          <a:cs typeface="Arial" pitchFamily="34" charset="0"/>
                        </a:rPr>
                        <a:t>conflicto</a:t>
                      </a:r>
                      <a:endParaRPr lang="es-ES" sz="18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Tercera</a:t>
                      </a:r>
                      <a:endParaRPr lang="es-ES" sz="18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" pitchFamily="34" charset="0"/>
                          <a:cs typeface="Arial" pitchFamily="34" charset="0"/>
                        </a:rPr>
                        <a:t>Comisión de Convivencia</a:t>
                      </a:r>
                      <a:endParaRPr lang="es-ES" sz="18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Valorar la viabilidad y los efectos de cada una de las soluciones alternativas.</a:t>
                      </a:r>
                      <a:endParaRPr lang="es-ES" sz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331640" y="2204864"/>
          <a:ext cx="6984776" cy="424163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480253"/>
                <a:gridCol w="1504523"/>
              </a:tblGrid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Arial" pitchFamily="34" charset="0"/>
                          <a:cs typeface="Arial" pitchFamily="34" charset="0"/>
                        </a:rPr>
                        <a:t>INGRESOS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Arial" pitchFamily="34" charset="0"/>
                          <a:cs typeface="Arial" pitchFamily="34" charset="0"/>
                        </a:rPr>
                        <a:t>USD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Recopilación de información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Arial" pitchFamily="34" charset="0"/>
                          <a:cs typeface="Arial" pitchFamily="34" charset="0"/>
                        </a:rPr>
                        <a:t>Asesoramiento</a:t>
                      </a:r>
                      <a:endParaRPr lang="es-ES" sz="20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200,00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Materia didáctico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200,00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Material de escritorio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200,00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Formato de evaluación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Transporte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80,00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Imprevistos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s-ES" sz="200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1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Arial" pitchFamily="34" charset="0"/>
                          <a:cs typeface="Arial" pitchFamily="34" charset="0"/>
                        </a:rPr>
                        <a:t>980,00</a:t>
                      </a:r>
                      <a:endParaRPr lang="es-ES" sz="2000" b="1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96" y="1071546"/>
            <a:ext cx="5962155" cy="576064"/>
          </a:xfrm>
          <a:prstGeom prst="round2DiagRect">
            <a:avLst>
              <a:gd name="adj1" fmla="val 47893"/>
              <a:gd name="adj2" fmla="val 0"/>
            </a:avLst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marR="0" lvl="2" indent="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49788D"/>
              </a:buClr>
              <a:buSzPct val="200000"/>
              <a:buFontTx/>
              <a:buNone/>
              <a:tabLst/>
              <a:defRPr/>
            </a:pPr>
            <a:r>
              <a:rPr lang="es-ES_tradnl" sz="2800" b="1" kern="0" dirty="0" smtClean="0">
                <a:solidFill>
                  <a:srgbClr val="FFFFFF"/>
                </a:solidFill>
                <a:latin typeface="Calibri" pitchFamily="34" charset="0"/>
              </a:rPr>
              <a:t>Presupuesto</a:t>
            </a:r>
            <a:r>
              <a:rPr lang="es-ES" sz="2800" b="1" kern="0" dirty="0" smtClean="0">
                <a:solidFill>
                  <a:srgbClr val="FFFFFF"/>
                </a:solidFill>
                <a:latin typeface="Calibri" pitchFamily="34" charset="0"/>
              </a:rPr>
              <a:t>  </a:t>
            </a:r>
            <a:r>
              <a:rPr lang="es-ES_tradnl" sz="2800" b="1" kern="0" dirty="0" smtClean="0">
                <a:solidFill>
                  <a:srgbClr val="FFFFFF"/>
                </a:solidFill>
                <a:latin typeface="Calibri" pitchFamily="34" charset="0"/>
              </a:rPr>
              <a:t>CUADRO Nº 30</a:t>
            </a:r>
            <a:endParaRPr lang="es-ES" sz="2800" b="1" kern="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95536" y="2636912"/>
            <a:ext cx="8316416" cy="1477328"/>
          </a:xfrm>
          <a:prstGeom prst="rect">
            <a:avLst/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273050" marR="0" lvl="0" indent="-2730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30000"/>
              <a:buFont typeface="Wingdings" pitchFamily="2" charset="2"/>
              <a:buChar char="ü"/>
              <a:tabLst/>
              <a:defRPr/>
            </a:pPr>
            <a:r>
              <a:rPr lang="es-ES" b="1" dirty="0" smtClean="0">
                <a:latin typeface="Calibri" pitchFamily="34" charset="0"/>
                <a:cs typeface="Arial" pitchFamily="34" charset="0"/>
              </a:rPr>
              <a:t>Este estudio se realizó para ser puesta en acción, demostrando que tiene alta factibilidad, se presenta un manual el cual vela por un desarrollo en el aspecto pedagógico, social  y práctico e incrementa en forma activa el talento humano, aplicando estrategias y habilidades para mejorar notablemente el desarrollo de maestros y estudiantes.</a:t>
            </a:r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500034" y="1142984"/>
            <a:ext cx="5544616" cy="72008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335A7D">
                  <a:shade val="30000"/>
                  <a:satMod val="115000"/>
                </a:srgbClr>
              </a:gs>
              <a:gs pos="50000">
                <a:srgbClr val="335A7D">
                  <a:shade val="67500"/>
                  <a:satMod val="115000"/>
                </a:srgbClr>
              </a:gs>
              <a:gs pos="100000">
                <a:srgbClr val="335A7D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marL="0" lvl="2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49788D"/>
              </a:buClr>
              <a:buSzPct val="200000"/>
              <a:defRPr/>
            </a:pPr>
            <a:r>
              <a:rPr lang="es-ES_tradnl" sz="2800" b="1" kern="0" dirty="0" smtClean="0">
                <a:solidFill>
                  <a:srgbClr val="FFFFFF"/>
                </a:solidFill>
                <a:latin typeface="Calibri" pitchFamily="34" charset="0"/>
              </a:rPr>
              <a:t>Factibilidad de la Propuesta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3068960"/>
            <a:ext cx="81369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 smtClean="0">
                <a:solidFill>
                  <a:srgbClr val="FFFF00"/>
                </a:solidFill>
                <a:latin typeface="Impact" pitchFamily="34" charset="0"/>
              </a:rPr>
              <a:t> GRACIAS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 smtClean="0">
                <a:solidFill>
                  <a:srgbClr val="FFFF00"/>
                </a:solidFill>
                <a:latin typeface="Impact" pitchFamily="34" charset="0"/>
              </a:rPr>
              <a:t>POR SU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 smtClean="0">
                <a:solidFill>
                  <a:srgbClr val="FFFF00"/>
                </a:solidFill>
                <a:latin typeface="Impact" pitchFamily="34" charset="0"/>
              </a:rPr>
              <a:t>AMABLE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 smtClean="0">
                <a:solidFill>
                  <a:srgbClr val="FFFF00"/>
                </a:solidFill>
                <a:latin typeface="Impact" pitchFamily="34" charset="0"/>
              </a:rPr>
              <a:t>ATENCIÓN</a:t>
            </a:r>
            <a:endParaRPr lang="es-ES" sz="4000" dirty="0" smtClean="0">
              <a:solidFill>
                <a:srgbClr val="FFFF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es-ES" sz="28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es-ES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Planteamiento </a:t>
            </a:r>
            <a:r>
              <a:rPr lang="es-ES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 problema</a:t>
            </a:r>
          </a:p>
          <a:p>
            <a:pPr algn="just"/>
            <a:r>
              <a:rPr lang="es-ES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Causas</a:t>
            </a:r>
            <a:r>
              <a:rPr lang="es-ES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es-E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s-E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es-E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s-E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es-ES" sz="2800" dirty="0" smtClean="0">
                <a:solidFill>
                  <a:schemeClr val="bg1"/>
                </a:solidFill>
              </a:rPr>
              <a:t>Nivel </a:t>
            </a:r>
            <a:r>
              <a:rPr lang="es-ES" sz="2800" dirty="0">
                <a:solidFill>
                  <a:schemeClr val="bg1"/>
                </a:solidFill>
              </a:rPr>
              <a:t>de autodisciplina </a:t>
            </a:r>
            <a:r>
              <a:rPr lang="es-ES" sz="2800" dirty="0" smtClean="0">
                <a:solidFill>
                  <a:schemeClr val="bg1"/>
                </a:solidFill>
              </a:rPr>
              <a:t>negativa</a:t>
            </a:r>
          </a:p>
          <a:p>
            <a:pPr marL="990600" indent="-990600" algn="just"/>
            <a:r>
              <a:rPr lang="es-ES" sz="2800" dirty="0">
                <a:solidFill>
                  <a:schemeClr val="bg1"/>
                </a:solidFill>
              </a:rPr>
              <a:t>	</a:t>
            </a:r>
            <a:r>
              <a:rPr lang="es-ES" sz="2800" dirty="0" smtClean="0">
                <a:solidFill>
                  <a:schemeClr val="bg1"/>
                </a:solidFill>
              </a:rPr>
              <a:t>- No </a:t>
            </a:r>
            <a:r>
              <a:rPr lang="es-ES" sz="2800" dirty="0">
                <a:solidFill>
                  <a:schemeClr val="bg1"/>
                </a:solidFill>
              </a:rPr>
              <a:t>visualizan con claridad los criterios de convivencia </a:t>
            </a:r>
            <a:endParaRPr lang="es-ES" sz="2800" dirty="0" smtClean="0">
              <a:solidFill>
                <a:schemeClr val="bg1"/>
              </a:solidFill>
            </a:endParaRPr>
          </a:p>
          <a:p>
            <a:pPr marL="990600" indent="-990600" algn="just"/>
            <a:r>
              <a:rPr lang="es-ES" sz="2800" dirty="0">
                <a:solidFill>
                  <a:schemeClr val="bg1"/>
                </a:solidFill>
              </a:rPr>
              <a:t>	</a:t>
            </a:r>
            <a:r>
              <a:rPr lang="es-ES" sz="2800" dirty="0" smtClean="0">
                <a:solidFill>
                  <a:schemeClr val="bg1"/>
                </a:solidFill>
              </a:rPr>
              <a:t>- Inadecuada comunicación</a:t>
            </a:r>
          </a:p>
          <a:p>
            <a:pPr marL="990600" indent="-990600" algn="just"/>
            <a:r>
              <a:rPr lang="es-ES" sz="2800" dirty="0">
                <a:solidFill>
                  <a:schemeClr val="bg1"/>
                </a:solidFill>
              </a:rPr>
              <a:t>	</a:t>
            </a:r>
            <a:r>
              <a:rPr lang="es-ES" sz="2800" dirty="0" smtClean="0">
                <a:solidFill>
                  <a:schemeClr val="bg1"/>
                </a:solidFill>
              </a:rPr>
              <a:t>- Educación </a:t>
            </a:r>
            <a:r>
              <a:rPr lang="es-ES" sz="2800" dirty="0">
                <a:solidFill>
                  <a:schemeClr val="bg1"/>
                </a:solidFill>
              </a:rPr>
              <a:t>de tipo conductual</a:t>
            </a:r>
          </a:p>
          <a:p>
            <a:pPr algn="just"/>
            <a:r>
              <a:rPr lang="es-ES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Efectos:</a:t>
            </a:r>
          </a:p>
          <a:p>
            <a:pPr algn="just"/>
            <a:r>
              <a:rPr lang="es-ES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s-E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s-ES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2800" dirty="0" smtClean="0">
                <a:solidFill>
                  <a:schemeClr val="bg1"/>
                </a:solidFill>
              </a:rPr>
              <a:t>Más </a:t>
            </a:r>
            <a:r>
              <a:rPr lang="es-ES" sz="2800" dirty="0">
                <a:solidFill>
                  <a:schemeClr val="bg1"/>
                </a:solidFill>
              </a:rPr>
              <a:t>difícil la labor académica, </a:t>
            </a:r>
            <a:endParaRPr lang="es-ES" sz="2800" dirty="0" smtClean="0">
              <a:solidFill>
                <a:schemeClr val="bg1"/>
              </a:solidFill>
            </a:endParaRPr>
          </a:p>
          <a:p>
            <a:pPr algn="just"/>
            <a:r>
              <a:rPr lang="es-ES" sz="2800" dirty="0">
                <a:solidFill>
                  <a:schemeClr val="bg1"/>
                </a:solidFill>
              </a:rPr>
              <a:t>	</a:t>
            </a:r>
            <a:r>
              <a:rPr lang="es-ES" sz="2800" dirty="0" smtClean="0">
                <a:solidFill>
                  <a:schemeClr val="bg1"/>
                </a:solidFill>
              </a:rPr>
              <a:t>-  Labor formativa con débil convivencia</a:t>
            </a:r>
          </a:p>
          <a:p>
            <a:pPr algn="just"/>
            <a:r>
              <a:rPr lang="es-ES" sz="2800" dirty="0">
                <a:solidFill>
                  <a:schemeClr val="bg1"/>
                </a:solidFill>
              </a:rPr>
              <a:t>	</a:t>
            </a:r>
            <a:r>
              <a:rPr lang="es-ES" sz="2800" dirty="0" smtClean="0">
                <a:solidFill>
                  <a:schemeClr val="bg1"/>
                </a:solidFill>
              </a:rPr>
              <a:t>- Relaciones  </a:t>
            </a:r>
            <a:r>
              <a:rPr lang="es-ES" sz="2800" dirty="0">
                <a:solidFill>
                  <a:schemeClr val="bg1"/>
                </a:solidFill>
              </a:rPr>
              <a:t>interpersonales entre docentes y </a:t>
            </a:r>
            <a:r>
              <a:rPr lang="es-ES" sz="2800" dirty="0" smtClean="0">
                <a:solidFill>
                  <a:schemeClr val="bg1"/>
                </a:solidFill>
              </a:rPr>
              <a:t>	alumnos </a:t>
            </a:r>
            <a:r>
              <a:rPr lang="es-ES" sz="2800" dirty="0">
                <a:solidFill>
                  <a:schemeClr val="bg1"/>
                </a:solidFill>
              </a:rPr>
              <a:t>en el “COMIL </a:t>
            </a:r>
            <a:r>
              <a:rPr lang="es-ES" sz="2800" dirty="0" smtClean="0">
                <a:solidFill>
                  <a:schemeClr val="bg1"/>
                </a:solidFill>
              </a:rPr>
              <a:t>	    ELOY </a:t>
            </a:r>
            <a:r>
              <a:rPr lang="es-ES" sz="2800" dirty="0">
                <a:solidFill>
                  <a:schemeClr val="bg1"/>
                </a:solidFill>
              </a:rPr>
              <a:t>ALFARO" no se dan </a:t>
            </a:r>
            <a:r>
              <a:rPr lang="es-ES" sz="2800" dirty="0" smtClean="0">
                <a:solidFill>
                  <a:schemeClr val="bg1"/>
                </a:solidFill>
              </a:rPr>
              <a:t>	de </a:t>
            </a:r>
            <a:r>
              <a:rPr lang="es-ES" sz="2800" dirty="0">
                <a:solidFill>
                  <a:schemeClr val="bg1"/>
                </a:solidFill>
              </a:rPr>
              <a:t>la mejor forma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0"/>
            <a:ext cx="8928992" cy="78175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s-ES" sz="2800" b="1" dirty="0">
              <a:solidFill>
                <a:srgbClr val="FFFF00"/>
              </a:solidFill>
            </a:endParaRPr>
          </a:p>
          <a:p>
            <a:r>
              <a:rPr lang="es-ES" sz="2800" b="1" dirty="0" smtClean="0">
                <a:solidFill>
                  <a:srgbClr val="FFFF00"/>
                </a:solidFill>
              </a:rPr>
              <a:t> </a:t>
            </a:r>
            <a:r>
              <a:rPr lang="es-ES" sz="2800" b="1" dirty="0">
                <a:solidFill>
                  <a:srgbClr val="FFFF00"/>
                </a:solidFill>
              </a:rPr>
              <a:t>OBJETIVO GENERAL</a:t>
            </a:r>
          </a:p>
          <a:p>
            <a:pPr lvl="0" algn="just"/>
            <a:r>
              <a:rPr lang="es-ES" sz="2800" dirty="0">
                <a:solidFill>
                  <a:schemeClr val="bg1"/>
                </a:solidFill>
              </a:rPr>
              <a:t>Describir las características de las relaciones interpersonales entre docentes  y alumnos de la comunidad educativa del “Colegio Militar  Eloy Alfaro” durante el año lectivo 2011- 2012</a:t>
            </a:r>
          </a:p>
          <a:p>
            <a:r>
              <a:rPr lang="es-ES" sz="2800" b="1" dirty="0" smtClean="0">
                <a:solidFill>
                  <a:srgbClr val="FFFF00"/>
                </a:solidFill>
              </a:rPr>
              <a:t>OBJETIVOS </a:t>
            </a:r>
            <a:r>
              <a:rPr lang="es-ES" sz="2800" b="1" dirty="0">
                <a:solidFill>
                  <a:srgbClr val="FFFF00"/>
                </a:solidFill>
              </a:rPr>
              <a:t>ESPECÍFICOS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2800" dirty="0">
                <a:solidFill>
                  <a:schemeClr val="bg1"/>
                </a:solidFill>
              </a:rPr>
              <a:t>Estructurar un marco teórico en el cual queden </a:t>
            </a:r>
            <a:r>
              <a:rPr lang="es-ES" sz="2800" dirty="0" smtClean="0">
                <a:solidFill>
                  <a:schemeClr val="bg1"/>
                </a:solidFill>
              </a:rPr>
              <a:t>claramente </a:t>
            </a:r>
            <a:r>
              <a:rPr lang="es-ES" sz="2800" dirty="0">
                <a:solidFill>
                  <a:schemeClr val="bg1"/>
                </a:solidFill>
              </a:rPr>
              <a:t>definidos los conceptos de relaciones interpersonales, que permitan diseñar una propuesta que establezca el mejoramiento de estas y de convivencia en la comunidad escolar.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800" dirty="0">
                <a:solidFill>
                  <a:schemeClr val="bg1"/>
                </a:solidFill>
              </a:rPr>
              <a:t>Definir características de las relaciones interpersonales  escolares, a través fuentes de información por medio de la aplicación de cuestionarios direccionados.</a:t>
            </a:r>
          </a:p>
          <a:p>
            <a:pPr algn="ctr"/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0352" y="836712"/>
            <a:ext cx="7772400" cy="1362456"/>
          </a:xfrm>
          <a:noFill/>
          <a:ln w="9525">
            <a:noFill/>
            <a:miter lim="800000"/>
            <a:headEnd/>
            <a:tailEnd/>
          </a:ln>
          <a:effectLst>
            <a:outerShdw blurRad="114300" dist="381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s-E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ea typeface="+mn-ea"/>
                <a:cs typeface="+mn-cs"/>
              </a:rPr>
              <a:t>Formulación del Problema</a:t>
            </a:r>
            <a:endParaRPr lang="es-E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539552" y="2708920"/>
            <a:ext cx="8280920" cy="3139142"/>
          </a:xfrm>
          <a:prstGeom prst="round2DiagRect">
            <a:avLst>
              <a:gd name="adj1" fmla="val 16369"/>
              <a:gd name="adj2" fmla="val 0"/>
            </a:avLst>
          </a:prstGeom>
          <a:solidFill>
            <a:srgbClr val="FFFFFF">
              <a:alpha val="38824"/>
            </a:srgbClr>
          </a:solidFill>
          <a:ln w="28575">
            <a:solidFill>
              <a:srgbClr val="000000">
                <a:alpha val="27843"/>
              </a:srgbClr>
            </a:solidFill>
            <a:miter lim="800000"/>
            <a:headEnd/>
            <a:tailEnd/>
          </a:ln>
          <a:effectLst>
            <a:glow rad="101600">
              <a:sysClr val="window" lastClr="FFFFFF">
                <a:alpha val="40000"/>
              </a:sysClr>
            </a:glow>
          </a:effectLst>
        </p:spPr>
        <p:txBody>
          <a:bodyPr wrap="square" anchor="ctr">
            <a:spAutoFit/>
          </a:bodyPr>
          <a:lstStyle/>
          <a:p>
            <a:pPr marL="350838" lvl="1" indent="-273050" algn="just">
              <a:buClr>
                <a:srgbClr val="C0504D">
                  <a:lumMod val="50000"/>
                </a:srgbClr>
              </a:buClr>
              <a:buSzPct val="110000"/>
              <a:defRPr/>
            </a:pPr>
            <a:r>
              <a:rPr lang="es-ES" sz="36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¿Cuáles son las características de las relaciones interpersonales entre docentes y alumnos del bachillerato en el Colegio Militar “ELOY ALFARO” durante el año lectivo 2011  -  2012?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23927" y="2967335"/>
            <a:ext cx="60961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CAPÍTULO II</a:t>
            </a:r>
          </a:p>
          <a:p>
            <a:pPr algn="ctr"/>
            <a:r>
              <a:rPr lang="es-E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MARCO TEÓRICO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3698-E59A-4431-8522-1FA27A7FDC4C}" type="slidenum">
              <a:rPr lang="es-ES"/>
              <a:pPr/>
              <a:t>8</a:t>
            </a:fld>
            <a:endParaRPr lang="es-E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11188" y="1269131"/>
            <a:ext cx="2112433" cy="829928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Conductas del Profesor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188" y="2375702"/>
            <a:ext cx="2112433" cy="829928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Calidad de las Relaciones Interpersonales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1188" y="3482273"/>
            <a:ext cx="2112433" cy="1383214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_tradnl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Dar Estructura al Aprendizaje de los alumnos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11188" y="5142130"/>
            <a:ext cx="2112433" cy="1383214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_tradnl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Apoyar la autonomía del Alumno (Motivar - Estimular)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51730" y="5142130"/>
            <a:ext cx="2112433" cy="1383214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_tradnl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Autonomía, ausencia de coacción…Crecer como persona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251730" y="3482273"/>
            <a:ext cx="2112433" cy="1106571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_tradnl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Necesidad de ser y verse competente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251730" y="2375702"/>
            <a:ext cx="2112433" cy="829928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Pertenencia, mantener una buena relación…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51730" y="1269131"/>
            <a:ext cx="2112433" cy="829928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Necesidad satisfecha de los Alumnos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244344" y="2375702"/>
            <a:ext cx="2288469" cy="4149642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Motivación   Aprendizaje</a:t>
            </a: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Dedicación      y  Ajuste  </a:t>
            </a: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Personal</a:t>
            </a:r>
          </a:p>
          <a:p>
            <a:pPr algn="ctr">
              <a:buClr>
                <a:srgbClr val="49788D"/>
              </a:buClr>
              <a:buSzPct val="200000"/>
              <a:defRPr/>
            </a:pPr>
            <a:endParaRPr lang="es-ES_tradnl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buClr>
                <a:srgbClr val="49788D"/>
              </a:buClr>
              <a:buSzPct val="200000"/>
              <a:defRPr/>
            </a:pPr>
            <a:endParaRPr lang="es-ES_tradnl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Desafecto    </a:t>
            </a: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Desmotivación    </a:t>
            </a: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 Aprendizaje y  </a:t>
            </a: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Ajuste                       </a:t>
            </a:r>
          </a:p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Personal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244344" y="1269131"/>
            <a:ext cx="2112433" cy="829928"/>
          </a:xfrm>
          <a:prstGeom prst="rect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r>
              <a:rPr lang="es-ES_tradnl" sz="1500" b="1" kern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Efectos en los Alumnos (Conductas y Emociones)</a:t>
            </a: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667405" y="2099059"/>
            <a:ext cx="0" cy="276643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364163" y="3758916"/>
            <a:ext cx="880181" cy="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5364163" y="1545774"/>
            <a:ext cx="880181" cy="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723621" y="5695416"/>
            <a:ext cx="528108" cy="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5364163" y="2652345"/>
            <a:ext cx="880181" cy="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5364088" y="5733156"/>
            <a:ext cx="880181" cy="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723621" y="1545774"/>
            <a:ext cx="528108" cy="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723621" y="2928988"/>
            <a:ext cx="528108" cy="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723621" y="4035559"/>
            <a:ext cx="528108" cy="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4284663" y="2132731"/>
            <a:ext cx="0" cy="215900"/>
          </a:xfrm>
          <a:prstGeom prst="line">
            <a:avLst/>
          </a:prstGeom>
          <a:gradFill flip="none" rotWithShape="1">
            <a:gsLst>
              <a:gs pos="0">
                <a:srgbClr val="181D11"/>
              </a:gs>
              <a:gs pos="50000">
                <a:srgbClr val="6C8B47"/>
              </a:gs>
              <a:gs pos="87000">
                <a:srgbClr val="232C12"/>
              </a:gs>
            </a:gsLst>
            <a:lin ang="2700000" scaled="1"/>
            <a:tileRect/>
          </a:gradFill>
          <a:ln w="38100">
            <a:solidFill>
              <a:srgbClr val="ABC674"/>
            </a:solidFill>
          </a:ln>
          <a:effectLst>
            <a:outerShdw blurRad="152400" dist="63500" dir="48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49788D"/>
              </a:buClr>
              <a:buSzPct val="200000"/>
              <a:defRPr/>
            </a:pPr>
            <a:endParaRPr lang="es-ES" sz="1500" b="1" kern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48-90F3-49A3-956F-9072BBB7526F}" type="slidenum">
              <a:rPr lang="es-ES">
                <a:latin typeface="Arial" pitchFamily="34" charset="0"/>
                <a:cs typeface="Arial" pitchFamily="34" charset="0"/>
              </a:rPr>
              <a:pPr/>
              <a:t>9</a:t>
            </a:fld>
            <a:endParaRPr lang="es-E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-351"/>
            <a:ext cx="8569325" cy="6598001"/>
            <a:chOff x="2241" y="1286"/>
            <a:chExt cx="9000" cy="7871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2241" y="1286"/>
              <a:ext cx="7920" cy="912"/>
            </a:xfrm>
            <a:prstGeom prst="rect">
              <a:avLst/>
            </a:prstGeom>
            <a:gradFill flip="none" rotWithShape="1">
              <a:gsLst>
                <a:gs pos="0">
                  <a:srgbClr val="864646">
                    <a:shade val="30000"/>
                    <a:satMod val="115000"/>
                  </a:srgbClr>
                </a:gs>
                <a:gs pos="50000">
                  <a:srgbClr val="864646">
                    <a:shade val="67500"/>
                    <a:satMod val="115000"/>
                  </a:srgbClr>
                </a:gs>
                <a:gs pos="100000">
                  <a:srgbClr val="B25A5A"/>
                </a:gs>
              </a:gsLst>
              <a:lin ang="2700000" scaled="1"/>
              <a:tileRect/>
            </a:gradFill>
            <a:ln w="6350" algn="ctr">
              <a:solidFill>
                <a:srgbClr val="663434">
                  <a:alpha val="46001"/>
                </a:srgbClr>
              </a:solidFill>
              <a:round/>
              <a:headEnd/>
              <a:tailEnd/>
            </a:ln>
            <a:effectLst>
              <a:outerShdw blurRad="114300" dist="63500" dir="3600000" algn="ctr" rotWithShape="0">
                <a:sysClr val="windowText" lastClr="000000"/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contourW="38100">
              <a:bevelT w="158750" prst="artDeco"/>
              <a:bevelB w="0" h="171450"/>
              <a:contourClr>
                <a:srgbClr val="4D1C1B"/>
              </a:contourClr>
            </a:sp3d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buClr>
                  <a:srgbClr val="1A4F80"/>
                </a:buClr>
                <a:buSzPct val="200000"/>
                <a:defRPr/>
              </a:pPr>
              <a:r>
                <a:rPr lang="es-ES_tradnl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Origen Étnico/ Nombre, Apellidos/ Sexo, Aspecto Físico/ Conocimiento de parientes, amigos comunes/ Status Socioeconómico/ Logros anteriores/ Conducta del Alumno</a:t>
              </a:r>
              <a:endParaRPr lang="es-E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4581" y="4477"/>
              <a:ext cx="3780" cy="540"/>
            </a:xfrm>
            <a:prstGeom prst="rect">
              <a:avLst/>
            </a:prstGeom>
            <a:gradFill flip="none" rotWithShape="1">
              <a:gsLst>
                <a:gs pos="0">
                  <a:srgbClr val="335A7D">
                    <a:shade val="30000"/>
                    <a:satMod val="115000"/>
                  </a:srgbClr>
                </a:gs>
                <a:gs pos="50000">
                  <a:srgbClr val="335A7D">
                    <a:shade val="67500"/>
                    <a:satMod val="115000"/>
                  </a:srgbClr>
                </a:gs>
                <a:gs pos="100000">
                  <a:srgbClr val="335A7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 algn="ctr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blurRad="114300" dist="38100" dir="3600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anchor="ctr"/>
            <a:lstStyle/>
            <a:p>
              <a:pPr algn="ctr">
                <a:buClr>
                  <a:srgbClr val="49788D"/>
                </a:buClr>
                <a:buSzPct val="200000"/>
                <a:defRPr/>
              </a:pPr>
              <a:r>
                <a:rPr lang="es-ES_tradnl" sz="1600" b="1" kern="0" dirty="0">
                  <a:solidFill>
                    <a:srgbClr val="FFFFFF"/>
                  </a:solidFill>
                  <a:latin typeface="Calibri" pitchFamily="34" charset="0"/>
                </a:rPr>
                <a:t>Conductas del </a:t>
              </a:r>
              <a:r>
                <a:rPr lang="es-ES_tradnl" sz="1600" b="1" kern="0" dirty="0" smtClean="0">
                  <a:solidFill>
                    <a:srgbClr val="FFFFFF"/>
                  </a:solidFill>
                  <a:latin typeface="Calibri" pitchFamily="34" charset="0"/>
                </a:rPr>
                <a:t>Profesor</a:t>
              </a:r>
              <a:endParaRPr lang="es-ES_tradnl" sz="1600" b="1" kern="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4581" y="6817"/>
              <a:ext cx="4140" cy="540"/>
            </a:xfrm>
            <a:prstGeom prst="rect">
              <a:avLst/>
            </a:prstGeom>
            <a:gradFill flip="none" rotWithShape="1">
              <a:gsLst>
                <a:gs pos="0">
                  <a:srgbClr val="181D11"/>
                </a:gs>
                <a:gs pos="50000">
                  <a:srgbClr val="6C8B47"/>
                </a:gs>
                <a:gs pos="87000">
                  <a:srgbClr val="232C12"/>
                </a:gs>
              </a:gsLst>
              <a:lin ang="2700000" scaled="1"/>
              <a:tileRect/>
            </a:gradFill>
            <a:ln w="38100">
              <a:solidFill>
                <a:srgbClr val="ABC674"/>
              </a:solidFill>
            </a:ln>
            <a:effectLst>
              <a:outerShdw blurRad="152400" dist="63500" dir="48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49788D"/>
                </a:buClr>
                <a:buSzPct val="200000"/>
                <a:defRPr/>
              </a:pPr>
              <a:r>
                <a:rPr lang="es-ES_tradnl" sz="1500" b="1" ker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Fuentes de Información del Alumno</a:t>
              </a:r>
              <a:endParaRPr lang="es-ES" sz="1500" b="1" kern="0">
                <a:solidFill>
                  <a:schemeClr val="bg1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4581" y="2677"/>
              <a:ext cx="3780" cy="540"/>
            </a:xfrm>
            <a:prstGeom prst="rect">
              <a:avLst/>
            </a:prstGeom>
            <a:gradFill flip="none" rotWithShape="1">
              <a:gsLst>
                <a:gs pos="0">
                  <a:srgbClr val="335A7D">
                    <a:shade val="30000"/>
                    <a:satMod val="115000"/>
                  </a:srgbClr>
                </a:gs>
                <a:gs pos="50000">
                  <a:srgbClr val="335A7D">
                    <a:shade val="67500"/>
                    <a:satMod val="115000"/>
                  </a:srgbClr>
                </a:gs>
                <a:gs pos="100000">
                  <a:srgbClr val="335A7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 algn="ctr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blurRad="114300" dist="38100" dir="3600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anchor="ctr"/>
            <a:lstStyle/>
            <a:p>
              <a:pPr algn="ctr">
                <a:buClr>
                  <a:srgbClr val="49788D"/>
                </a:buClr>
                <a:buSzPct val="200000"/>
                <a:defRPr/>
              </a:pPr>
              <a:r>
                <a:rPr lang="es-ES_tradnl" sz="1600" b="1" kern="0">
                  <a:solidFill>
                    <a:srgbClr val="FFFFFF"/>
                  </a:solidFill>
                  <a:latin typeface="Calibri" pitchFamily="34" charset="0"/>
                </a:rPr>
                <a:t>Fuentes de Información del Profesor</a:t>
              </a:r>
              <a:endParaRPr lang="es-ES" sz="1600" b="1" ker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4581" y="3577"/>
              <a:ext cx="3780" cy="540"/>
            </a:xfrm>
            <a:prstGeom prst="rect">
              <a:avLst/>
            </a:prstGeom>
            <a:gradFill flip="none" rotWithShape="1">
              <a:gsLst>
                <a:gs pos="0">
                  <a:srgbClr val="335A7D">
                    <a:shade val="30000"/>
                    <a:satMod val="115000"/>
                  </a:srgbClr>
                </a:gs>
                <a:gs pos="50000">
                  <a:srgbClr val="335A7D">
                    <a:shade val="67500"/>
                    <a:satMod val="115000"/>
                  </a:srgbClr>
                </a:gs>
                <a:gs pos="100000">
                  <a:srgbClr val="335A7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 algn="ctr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blurRad="114300" dist="38100" dir="3600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anchor="ctr"/>
            <a:lstStyle/>
            <a:p>
              <a:pPr algn="ctr">
                <a:buClr>
                  <a:srgbClr val="49788D"/>
                </a:buClr>
                <a:buSzPct val="200000"/>
                <a:defRPr/>
              </a:pPr>
              <a:r>
                <a:rPr lang="es-ES_tradnl" sz="1600" b="1" kern="0">
                  <a:solidFill>
                    <a:srgbClr val="FFFFFF"/>
                  </a:solidFill>
                  <a:latin typeface="Calibri" pitchFamily="34" charset="0"/>
                </a:rPr>
                <a:t>Expectativas del Profesor</a:t>
              </a:r>
              <a:endParaRPr lang="es-ES" sz="1600" b="1" ker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3501" y="8617"/>
              <a:ext cx="6300" cy="540"/>
            </a:xfrm>
            <a:prstGeom prst="rect">
              <a:avLst/>
            </a:prstGeom>
            <a:gradFill flip="none" rotWithShape="1">
              <a:gsLst>
                <a:gs pos="0">
                  <a:srgbClr val="181D11"/>
                </a:gs>
                <a:gs pos="50000">
                  <a:srgbClr val="6C8B47"/>
                </a:gs>
                <a:gs pos="87000">
                  <a:srgbClr val="232C12"/>
                </a:gs>
              </a:gsLst>
              <a:lin ang="2700000" scaled="1"/>
              <a:tileRect/>
            </a:gradFill>
            <a:ln w="38100">
              <a:solidFill>
                <a:srgbClr val="ABC674"/>
              </a:solidFill>
            </a:ln>
            <a:effectLst>
              <a:outerShdw blurRad="152400" dist="63500" dir="48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49788D"/>
                </a:buClr>
                <a:buSzPct val="200000"/>
                <a:defRPr/>
              </a:pPr>
              <a:r>
                <a:rPr lang="es-ES_tradnl" sz="1500" b="1" ker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Conductas del Alumno coherentes con lo que se espera de él</a:t>
              </a:r>
              <a:endParaRPr lang="es-ES" sz="1500" b="1" kern="0">
                <a:solidFill>
                  <a:schemeClr val="bg1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2241" y="5377"/>
              <a:ext cx="8280" cy="1203"/>
            </a:xfrm>
            <a:prstGeom prst="rect">
              <a:avLst/>
            </a:prstGeom>
            <a:gradFill flip="none" rotWithShape="1">
              <a:gsLst>
                <a:gs pos="0">
                  <a:srgbClr val="864646">
                    <a:shade val="30000"/>
                    <a:satMod val="115000"/>
                  </a:srgbClr>
                </a:gs>
                <a:gs pos="50000">
                  <a:srgbClr val="864646">
                    <a:shade val="67500"/>
                    <a:satMod val="115000"/>
                  </a:srgbClr>
                </a:gs>
                <a:gs pos="100000">
                  <a:srgbClr val="B25A5A"/>
                </a:gs>
              </a:gsLst>
              <a:lin ang="2700000" scaled="1"/>
              <a:tileRect/>
            </a:gradFill>
            <a:ln w="6350" algn="ctr">
              <a:solidFill>
                <a:srgbClr val="663434">
                  <a:alpha val="46001"/>
                </a:srgbClr>
              </a:solidFill>
              <a:round/>
              <a:headEnd/>
              <a:tailEnd/>
            </a:ln>
            <a:effectLst>
              <a:outerShdw blurRad="114300" dist="63500" dir="3600000" algn="ctr" rotWithShape="0">
                <a:sysClr val="windowText" lastClr="000000"/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contourW="38100">
              <a:bevelT w="158750" prst="artDeco"/>
              <a:bevelB w="0" h="171450"/>
              <a:contourClr>
                <a:srgbClr val="4D1C1B"/>
              </a:contourClr>
            </a:sp3d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buClr>
                  <a:srgbClr val="1A4F80"/>
                </a:buClr>
                <a:buSzPct val="200000"/>
                <a:defRPr/>
              </a:pPr>
              <a:r>
                <a:rPr lang="es-ES_tradnl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Cordialidad, Calidad de la Interacción/ Preguntas orales, frecuencia y tipo/ Información sobre el aprendizaje, </a:t>
              </a:r>
              <a:r>
                <a:rPr lang="es-ES_tradnl" sz="15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feedback</a:t>
              </a:r>
              <a:r>
                <a:rPr lang="es-ES_tradnl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/ Tipo de Refuerzo, alabanzas y críticas/ Modo de agrupamiento/ asignación de tareas</a:t>
              </a:r>
              <a:endParaRPr lang="es-E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3861" y="7717"/>
              <a:ext cx="5580" cy="540"/>
            </a:xfrm>
            <a:prstGeom prst="rect">
              <a:avLst/>
            </a:prstGeom>
            <a:gradFill flip="none" rotWithShape="1">
              <a:gsLst>
                <a:gs pos="0">
                  <a:srgbClr val="181D11"/>
                </a:gs>
                <a:gs pos="50000">
                  <a:srgbClr val="6C8B47"/>
                </a:gs>
                <a:gs pos="87000">
                  <a:srgbClr val="232C12"/>
                </a:gs>
              </a:gsLst>
              <a:lin ang="2700000" scaled="1"/>
              <a:tileRect/>
            </a:gradFill>
            <a:ln w="38100">
              <a:solidFill>
                <a:srgbClr val="ABC674"/>
              </a:solidFill>
            </a:ln>
            <a:effectLst>
              <a:outerShdw blurRad="152400" dist="63500" dir="48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49788D"/>
                </a:buClr>
                <a:buSzPct val="200000"/>
                <a:defRPr/>
              </a:pPr>
              <a:r>
                <a:rPr lang="es-ES_tradnl" sz="1500" b="1" ker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Autoevaluación del alumno, imagen propia, motivación…</a:t>
              </a:r>
              <a:endParaRPr lang="es-ES" sz="1500" b="1" kern="0">
                <a:solidFill>
                  <a:schemeClr val="bg1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8361" y="2317"/>
              <a:ext cx="1440" cy="5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2241" y="6457"/>
              <a:ext cx="2340" cy="72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 flipH="1">
              <a:off x="8358" y="2314"/>
              <a:ext cx="1445" cy="3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8361" y="4837"/>
              <a:ext cx="1800" cy="5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2241" y="6457"/>
              <a:ext cx="2340" cy="5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>
              <a:off x="4761" y="2317"/>
              <a:ext cx="0" cy="35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 flipH="1">
              <a:off x="6381" y="2317"/>
              <a:ext cx="0" cy="35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6381" y="7357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2961" y="2317"/>
              <a:ext cx="1620" cy="5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2960" y="2317"/>
              <a:ext cx="1793" cy="3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6373" y="6460"/>
              <a:ext cx="8" cy="35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 flipH="1">
              <a:off x="7993" y="2317"/>
              <a:ext cx="8" cy="3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 flipH="1">
              <a:off x="8721" y="6457"/>
              <a:ext cx="1798" cy="9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 flipH="1">
              <a:off x="8721" y="6457"/>
              <a:ext cx="1808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>
              <a:off x="6373" y="4120"/>
              <a:ext cx="8" cy="35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8361" y="4837"/>
              <a:ext cx="2160" cy="5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3" name="Line 29"/>
            <p:cNvSpPr>
              <a:spLocks noChangeShapeType="1"/>
            </p:cNvSpPr>
            <p:nvPr/>
          </p:nvSpPr>
          <p:spPr bwMode="auto">
            <a:xfrm flipH="1">
              <a:off x="6381" y="5017"/>
              <a:ext cx="0" cy="35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 flipH="1">
              <a:off x="3321" y="4837"/>
              <a:ext cx="1260" cy="5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 flipH="1">
              <a:off x="6381" y="3217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 flipH="1">
              <a:off x="2241" y="4837"/>
              <a:ext cx="2348" cy="5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9801" y="8797"/>
              <a:ext cx="14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8" name="Line 34"/>
            <p:cNvSpPr>
              <a:spLocks noChangeShapeType="1"/>
            </p:cNvSpPr>
            <p:nvPr/>
          </p:nvSpPr>
          <p:spPr bwMode="auto">
            <a:xfrm>
              <a:off x="6381" y="8257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9" name="Line 35"/>
            <p:cNvSpPr>
              <a:spLocks noChangeShapeType="1"/>
            </p:cNvSpPr>
            <p:nvPr/>
          </p:nvSpPr>
          <p:spPr bwMode="auto">
            <a:xfrm flipH="1">
              <a:off x="10161" y="2137"/>
              <a:ext cx="10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0" name="Line 36"/>
            <p:cNvSpPr>
              <a:spLocks noChangeShapeType="1"/>
            </p:cNvSpPr>
            <p:nvPr/>
          </p:nvSpPr>
          <p:spPr bwMode="auto">
            <a:xfrm flipH="1" flipV="1">
              <a:off x="11241" y="2137"/>
              <a:ext cx="0" cy="666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284</TotalTime>
  <Words>1841</Words>
  <Application>Microsoft Office PowerPoint</Application>
  <PresentationFormat>Presentación en pantalla (4:3)</PresentationFormat>
  <Paragraphs>361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Flujo</vt:lpstr>
      <vt:lpstr>Diapositiva 1</vt:lpstr>
      <vt:lpstr>Diapositiva 2</vt:lpstr>
      <vt:lpstr>Diapositiva 3</vt:lpstr>
      <vt:lpstr>Diapositiva 4</vt:lpstr>
      <vt:lpstr>Diapositiva 5</vt:lpstr>
      <vt:lpstr>Formulación del Problema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</vt:vector>
  </TitlesOfParts>
  <Company>ESPE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LAS RELACIONES INTERPERSONALES ENTRE DOCENTES Y ALUMNOS DEL BACHILLERATO EN EL COLEGIO MILITAR “ELOY ALFARO” DURANTE EL AÑO LECTIVO 2011 -  2012. PROPUESTA ALTERNATIVA</dc:title>
  <dc:creator>wsguarnizo</dc:creator>
  <cp:lastModifiedBy>COMIL14</cp:lastModifiedBy>
  <cp:revision>38</cp:revision>
  <dcterms:created xsi:type="dcterms:W3CDTF">2012-12-19T19:52:43Z</dcterms:created>
  <dcterms:modified xsi:type="dcterms:W3CDTF">2013-09-11T19:59:31Z</dcterms:modified>
</cp:coreProperties>
</file>