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61"/>
  </p:handoutMasterIdLst>
  <p:sldIdLst>
    <p:sldId id="256" r:id="rId2"/>
    <p:sldId id="257" r:id="rId3"/>
    <p:sldId id="258" r:id="rId4"/>
    <p:sldId id="259" r:id="rId5"/>
    <p:sldId id="260" r:id="rId6"/>
    <p:sldId id="261" r:id="rId7"/>
    <p:sldId id="305" r:id="rId8"/>
    <p:sldId id="263" r:id="rId9"/>
    <p:sldId id="313" r:id="rId10"/>
    <p:sldId id="314" r:id="rId11"/>
    <p:sldId id="317" r:id="rId12"/>
    <p:sldId id="318" r:id="rId13"/>
    <p:sldId id="320" r:id="rId14"/>
    <p:sldId id="322" r:id="rId15"/>
    <p:sldId id="323" r:id="rId16"/>
    <p:sldId id="265" r:id="rId17"/>
    <p:sldId id="327" r:id="rId18"/>
    <p:sldId id="328" r:id="rId19"/>
    <p:sldId id="325" r:id="rId20"/>
    <p:sldId id="307" r:id="rId21"/>
    <p:sldId id="270" r:id="rId22"/>
    <p:sldId id="271" r:id="rId23"/>
    <p:sldId id="308" r:id="rId24"/>
    <p:sldId id="273" r:id="rId25"/>
    <p:sldId id="303" r:id="rId26"/>
    <p:sldId id="274" r:id="rId27"/>
    <p:sldId id="275" r:id="rId28"/>
    <p:sldId id="276" r:id="rId29"/>
    <p:sldId id="277" r:id="rId30"/>
    <p:sldId id="278" r:id="rId31"/>
    <p:sldId id="279" r:id="rId32"/>
    <p:sldId id="280" r:id="rId33"/>
    <p:sldId id="286" r:id="rId34"/>
    <p:sldId id="281" r:id="rId35"/>
    <p:sldId id="309" r:id="rId36"/>
    <p:sldId id="282" r:id="rId37"/>
    <p:sldId id="310" r:id="rId38"/>
    <p:sldId id="283" r:id="rId39"/>
    <p:sldId id="284" r:id="rId40"/>
    <p:sldId id="285" r:id="rId41"/>
    <p:sldId id="287" r:id="rId42"/>
    <p:sldId id="316" r:id="rId43"/>
    <p:sldId id="288" r:id="rId44"/>
    <p:sldId id="289" r:id="rId45"/>
    <p:sldId id="290" r:id="rId46"/>
    <p:sldId id="315" r:id="rId47"/>
    <p:sldId id="291" r:id="rId48"/>
    <p:sldId id="292" r:id="rId49"/>
    <p:sldId id="294" r:id="rId50"/>
    <p:sldId id="293" r:id="rId51"/>
    <p:sldId id="295" r:id="rId52"/>
    <p:sldId id="311" r:id="rId53"/>
    <p:sldId id="296" r:id="rId54"/>
    <p:sldId id="297" r:id="rId55"/>
    <p:sldId id="299" r:id="rId56"/>
    <p:sldId id="300" r:id="rId57"/>
    <p:sldId id="298" r:id="rId58"/>
    <p:sldId id="301" r:id="rId59"/>
    <p:sldId id="302" r:id="rId60"/>
  </p:sldIdLst>
  <p:sldSz cx="9144000" cy="6858000" type="screen4x3"/>
  <p:notesSz cx="6858000" cy="93138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4D4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p:cViewPr varScale="1">
        <p:scale>
          <a:sx n="59" d="100"/>
          <a:sy n="59" d="100"/>
        </p:scale>
        <p:origin x="-100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G:\TESIS%20RICARDO%20CATALOGO%20HIDROELECTRICAS\Datos%20centrales%20oper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title>
      <c:tx>
        <c:rich>
          <a:bodyPr/>
          <a:lstStyle/>
          <a:p>
            <a:pPr algn="ctr">
              <a:defRPr lang="es-EC" sz="1800"/>
            </a:pPr>
            <a:r>
              <a:rPr lang="es-ES_tradnl" sz="1800"/>
              <a:t>Producción Histórica de Energía en Mazar</a:t>
            </a:r>
          </a:p>
        </c:rich>
      </c:tx>
      <c:layout>
        <c:manualLayout>
          <c:xMode val="edge"/>
          <c:yMode val="edge"/>
          <c:x val="0.20280017921146953"/>
          <c:y val="3.0030030030030047E-2"/>
        </c:manualLayout>
      </c:layout>
    </c:title>
    <c:plotArea>
      <c:layout>
        <c:manualLayout>
          <c:layoutTarget val="inner"/>
          <c:xMode val="edge"/>
          <c:yMode val="edge"/>
          <c:x val="0.18627162532102842"/>
          <c:y val="0.13922672672672673"/>
          <c:w val="0.57250973668614735"/>
          <c:h val="0.74500130051312252"/>
        </c:manualLayout>
      </c:layout>
      <c:lineChart>
        <c:grouping val="stacked"/>
        <c:ser>
          <c:idx val="0"/>
          <c:order val="0"/>
          <c:tx>
            <c:strRef>
              <c:f>MAZAR!$B$20</c:f>
              <c:strCache>
                <c:ptCount val="1"/>
                <c:pt idx="0">
                  <c:v>Energía Bruta (MWh)</c:v>
                </c:pt>
              </c:strCache>
            </c:strRef>
          </c:tx>
          <c:marker>
            <c:symbol val="none"/>
          </c:marker>
          <c:cat>
            <c:numRef>
              <c:f>MAZAR!$A$21:$A$23</c:f>
              <c:numCache>
                <c:formatCode>General</c:formatCode>
                <c:ptCount val="3"/>
                <c:pt idx="0">
                  <c:v>2010</c:v>
                </c:pt>
                <c:pt idx="1">
                  <c:v>2011</c:v>
                </c:pt>
                <c:pt idx="2">
                  <c:v>2012</c:v>
                </c:pt>
              </c:numCache>
            </c:numRef>
          </c:cat>
          <c:val>
            <c:numRef>
              <c:f>MAZAR!$B$21:$B$23</c:f>
              <c:numCache>
                <c:formatCode>0.00</c:formatCode>
                <c:ptCount val="3"/>
                <c:pt idx="0">
                  <c:v>262288.5300000002</c:v>
                </c:pt>
                <c:pt idx="1">
                  <c:v>908399.06</c:v>
                </c:pt>
                <c:pt idx="2">
                  <c:v>937828.2</c:v>
                </c:pt>
              </c:numCache>
            </c:numRef>
          </c:val>
        </c:ser>
        <c:ser>
          <c:idx val="1"/>
          <c:order val="1"/>
          <c:tx>
            <c:strRef>
              <c:f>MAZAR!$C$20</c:f>
              <c:strCache>
                <c:ptCount val="1"/>
                <c:pt idx="0">
                  <c:v>Energía entregada en servicio publico</c:v>
                </c:pt>
              </c:strCache>
            </c:strRef>
          </c:tx>
          <c:marker>
            <c:symbol val="none"/>
          </c:marker>
          <c:cat>
            <c:numRef>
              <c:f>MAZAR!$A$21:$A$23</c:f>
              <c:numCache>
                <c:formatCode>General</c:formatCode>
                <c:ptCount val="3"/>
                <c:pt idx="0">
                  <c:v>2010</c:v>
                </c:pt>
                <c:pt idx="1">
                  <c:v>2011</c:v>
                </c:pt>
                <c:pt idx="2">
                  <c:v>2012</c:v>
                </c:pt>
              </c:numCache>
            </c:numRef>
          </c:cat>
          <c:val>
            <c:numRef>
              <c:f>MAZAR!$C$21:$C$23</c:f>
              <c:numCache>
                <c:formatCode>0.00</c:formatCode>
                <c:ptCount val="3"/>
                <c:pt idx="0">
                  <c:v>259492.01</c:v>
                </c:pt>
                <c:pt idx="1">
                  <c:v>897099.76</c:v>
                </c:pt>
                <c:pt idx="2">
                  <c:v>926925.98</c:v>
                </c:pt>
              </c:numCache>
            </c:numRef>
          </c:val>
        </c:ser>
        <c:ser>
          <c:idx val="2"/>
          <c:order val="2"/>
          <c:tx>
            <c:strRef>
              <c:f>MAZAR!$D$20</c:f>
              <c:strCache>
                <c:ptCount val="1"/>
                <c:pt idx="0">
                  <c:v>Energía Neta (MWh)</c:v>
                </c:pt>
              </c:strCache>
            </c:strRef>
          </c:tx>
          <c:marker>
            <c:symbol val="none"/>
          </c:marker>
          <c:cat>
            <c:numRef>
              <c:f>MAZAR!$A$21:$A$23</c:f>
              <c:numCache>
                <c:formatCode>General</c:formatCode>
                <c:ptCount val="3"/>
                <c:pt idx="0">
                  <c:v>2010</c:v>
                </c:pt>
                <c:pt idx="1">
                  <c:v>2011</c:v>
                </c:pt>
                <c:pt idx="2">
                  <c:v>2012</c:v>
                </c:pt>
              </c:numCache>
            </c:numRef>
          </c:cat>
          <c:val>
            <c:numRef>
              <c:f>MAZAR!$D$21:$D$23</c:f>
              <c:numCache>
                <c:formatCode>0.00</c:formatCode>
                <c:ptCount val="3"/>
                <c:pt idx="0">
                  <c:v>262288.5300000002</c:v>
                </c:pt>
                <c:pt idx="1">
                  <c:v>897099.76</c:v>
                </c:pt>
                <c:pt idx="2">
                  <c:v>926925.98</c:v>
                </c:pt>
              </c:numCache>
            </c:numRef>
          </c:val>
        </c:ser>
        <c:dLbls/>
        <c:marker val="1"/>
        <c:axId val="58255616"/>
        <c:axId val="62746624"/>
      </c:lineChart>
      <c:catAx>
        <c:axId val="58255616"/>
        <c:scaling>
          <c:orientation val="minMax"/>
        </c:scaling>
        <c:axPos val="b"/>
        <c:numFmt formatCode="General" sourceLinked="1"/>
        <c:majorTickMark val="none"/>
        <c:tickLblPos val="nextTo"/>
        <c:txPr>
          <a:bodyPr/>
          <a:lstStyle/>
          <a:p>
            <a:pPr>
              <a:defRPr lang="es-EC"/>
            </a:pPr>
            <a:endParaRPr lang="es-ES"/>
          </a:p>
        </c:txPr>
        <c:crossAx val="62746624"/>
        <c:crosses val="autoZero"/>
        <c:auto val="1"/>
        <c:lblAlgn val="ctr"/>
        <c:lblOffset val="100"/>
      </c:catAx>
      <c:valAx>
        <c:axId val="62746624"/>
        <c:scaling>
          <c:orientation val="minMax"/>
        </c:scaling>
        <c:axPos val="l"/>
        <c:majorGridlines/>
        <c:title>
          <c:tx>
            <c:rich>
              <a:bodyPr/>
              <a:lstStyle/>
              <a:p>
                <a:pPr>
                  <a:defRPr lang="es-EC"/>
                </a:pPr>
                <a:r>
                  <a:rPr lang="es-ES_tradnl"/>
                  <a:t>Energia (MWh)</a:t>
                </a:r>
              </a:p>
            </c:rich>
          </c:tx>
        </c:title>
        <c:numFmt formatCode="0.00" sourceLinked="1"/>
        <c:majorTickMark val="none"/>
        <c:tickLblPos val="nextTo"/>
        <c:txPr>
          <a:bodyPr/>
          <a:lstStyle/>
          <a:p>
            <a:pPr>
              <a:defRPr lang="es-EC"/>
            </a:pPr>
            <a:endParaRPr lang="es-ES"/>
          </a:p>
        </c:txPr>
        <c:crossAx val="58255616"/>
        <c:crosses val="autoZero"/>
        <c:crossBetween val="between"/>
      </c:valAx>
    </c:plotArea>
    <c:legend>
      <c:legendPos val="r"/>
      <c:layout>
        <c:manualLayout>
          <c:xMode val="edge"/>
          <c:yMode val="edge"/>
          <c:x val="0.76102150537634405"/>
          <c:y val="0.46075080986498651"/>
          <c:w val="0.22553763440860222"/>
          <c:h val="0.23274012201177571"/>
        </c:manualLayout>
      </c:layout>
      <c:txPr>
        <a:bodyPr/>
        <a:lstStyle/>
        <a:p>
          <a:pPr>
            <a:defRPr lang="es-EC" sz="1000"/>
          </a:pPr>
          <a:endParaRPr lang="es-ES"/>
        </a:p>
      </c:txPr>
    </c:legend>
    <c:plotVisOnly val="1"/>
    <c:dispBlanksAs val="zero"/>
  </c:chart>
  <c:spPr>
    <a:pattFill prst="pct5">
      <a:fgClr>
        <a:schemeClr val="bg1"/>
      </a:fgClr>
      <a:bgClr>
        <a:schemeClr val="bg1"/>
      </a:bgClr>
    </a:pattFill>
    <a:ln>
      <a:solidFill>
        <a:schemeClr val="tx1"/>
      </a:solidFill>
    </a:ln>
    <a:effectLst>
      <a:innerShdw blurRad="63500" dist="50800" dir="13500000">
        <a:prstClr val="black">
          <a:alpha val="50000"/>
        </a:prstClr>
      </a:innerShdw>
    </a:effectLst>
  </c:spPr>
  <c:txPr>
    <a:bodyPr/>
    <a:lstStyle/>
    <a:p>
      <a:pPr>
        <a:defRPr sz="900"/>
      </a:pPr>
      <a:endParaRPr lang="es-E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C013935D-AC9A-4E56-B5B3-C338B07B4B8E}" type="datetimeFigureOut">
              <a:rPr lang="es-EC" smtClean="0"/>
              <a:pPr/>
              <a:t>08/10/2013</a:t>
            </a:fld>
            <a:endParaRPr lang="es-EC"/>
          </a:p>
        </p:txBody>
      </p:sp>
      <p:sp>
        <p:nvSpPr>
          <p:cNvPr id="4" name="3 Marcador de pie de página"/>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A7F011B4-68E6-4A5F-992A-D30C7D451122}" type="slidenum">
              <a:rPr lang="es-EC" smtClean="0"/>
              <a:pPr/>
              <a:t>‹Nº›</a:t>
            </a:fld>
            <a:endParaRPr lang="es-EC"/>
          </a:p>
        </p:txBody>
      </p:sp>
    </p:spTree>
    <p:extLst>
      <p:ext uri="{BB962C8B-B14F-4D97-AF65-F5344CB8AC3E}">
        <p14:creationId xmlns:p14="http://schemas.microsoft.com/office/powerpoint/2010/main" xmlns="" val="1863280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5158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20806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30179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97193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12329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173822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383801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22420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310359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403466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B82908-0AFC-4331-A001-DE34A740AF41}" type="datetimeFigureOut">
              <a:rPr lang="es-EC" smtClean="0"/>
              <a:pPr/>
              <a:t>08/10/2013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29144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82908-0AFC-4331-A001-DE34A740AF41}" type="datetimeFigureOut">
              <a:rPr lang="es-EC" smtClean="0"/>
              <a:pPr/>
              <a:t>08/10/2013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88FEE-701C-4212-9B46-273DD3263719}" type="slidenum">
              <a:rPr lang="es-EC" smtClean="0"/>
              <a:pPr/>
              <a:t>‹Nº›</a:t>
            </a:fld>
            <a:endParaRPr lang="es-EC"/>
          </a:p>
        </p:txBody>
      </p:sp>
    </p:spTree>
    <p:extLst>
      <p:ext uri="{BB962C8B-B14F-4D97-AF65-F5344CB8AC3E}">
        <p14:creationId xmlns:p14="http://schemas.microsoft.com/office/powerpoint/2010/main" xmlns="" val="58928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onelec.gob.e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nexos/A.8.CAT&#193;LOGO%20DE%20OBJETOS%20DE%20CENTRALES%20HIDROELECTRICAS%20DEL%20ECUADOR.xl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FOTOS RICARDO\DSC0747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398" b="14369"/>
          <a:stretch/>
        </p:blipFill>
        <p:spPr bwMode="auto">
          <a:xfrm>
            <a:off x="467544" y="477328"/>
            <a:ext cx="8208912" cy="5904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Subtítulo"/>
          <p:cNvSpPr>
            <a:spLocks noGrp="1"/>
          </p:cNvSpPr>
          <p:nvPr>
            <p:ph type="subTitle" idx="1"/>
          </p:nvPr>
        </p:nvSpPr>
        <p:spPr>
          <a:xfrm>
            <a:off x="1143000" y="3284984"/>
            <a:ext cx="7093496" cy="1210816"/>
          </a:xfrm>
        </p:spPr>
        <p:txBody>
          <a:bodyPr>
            <a:normAutofit fontScale="92500" lnSpcReduction="20000"/>
          </a:bodyPr>
          <a:lstStyle/>
          <a:p>
            <a:r>
              <a:rPr lang="es-EC" dirty="0" smtClean="0">
                <a:solidFill>
                  <a:srgbClr val="FFFF00"/>
                </a:solidFill>
              </a:rPr>
              <a:t>Generación de un Catálogo de las Centrales Hidroeléctricas del Ecuador mediante una herramienta SIG</a:t>
            </a:r>
            <a:endParaRPr lang="es-EC" dirty="0">
              <a:solidFill>
                <a:srgbClr val="FFFF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2948" t="43295" r="42359"/>
          <a:stretch>
            <a:fillRect/>
          </a:stretch>
        </p:blipFill>
        <p:spPr bwMode="auto">
          <a:xfrm>
            <a:off x="4267200" y="1676400"/>
            <a:ext cx="990600" cy="89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2 Subtítulo"/>
          <p:cNvSpPr txBox="1">
            <a:spLocks/>
          </p:cNvSpPr>
          <p:nvPr/>
        </p:nvSpPr>
        <p:spPr>
          <a:xfrm>
            <a:off x="4191000" y="5308104"/>
            <a:ext cx="64008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2400" dirty="0" smtClean="0">
                <a:solidFill>
                  <a:srgbClr val="FFFF00"/>
                </a:solidFill>
              </a:rPr>
              <a:t>Ricardo Aguilera R.</a:t>
            </a:r>
            <a:endParaRPr lang="es-EC" sz="2400" dirty="0">
              <a:solidFill>
                <a:srgbClr val="FFFF00"/>
              </a:solidFill>
            </a:endParaRPr>
          </a:p>
        </p:txBody>
      </p:sp>
      <p:sp>
        <p:nvSpPr>
          <p:cNvPr id="7" name="2 Subtítulo"/>
          <p:cNvSpPr txBox="1">
            <a:spLocks/>
          </p:cNvSpPr>
          <p:nvPr/>
        </p:nvSpPr>
        <p:spPr>
          <a:xfrm>
            <a:off x="-756592" y="5373216"/>
            <a:ext cx="64008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2400" dirty="0" smtClean="0">
                <a:solidFill>
                  <a:srgbClr val="FFFF00"/>
                </a:solidFill>
              </a:rPr>
              <a:t>Sangolquí, 15 de julio de 2013</a:t>
            </a:r>
            <a:endParaRPr lang="es-EC" sz="2400" dirty="0">
              <a:solidFill>
                <a:srgbClr val="FFFF00"/>
              </a:solidFill>
            </a:endParaRPr>
          </a:p>
        </p:txBody>
      </p:sp>
      <p:sp>
        <p:nvSpPr>
          <p:cNvPr id="8" name="7 CuadroTexto"/>
          <p:cNvSpPr txBox="1"/>
          <p:nvPr/>
        </p:nvSpPr>
        <p:spPr>
          <a:xfrm>
            <a:off x="1066800" y="838200"/>
            <a:ext cx="7086600" cy="707886"/>
          </a:xfrm>
          <a:prstGeom prst="rect">
            <a:avLst/>
          </a:prstGeom>
          <a:noFill/>
        </p:spPr>
        <p:txBody>
          <a:bodyPr wrap="square" rtlCol="0">
            <a:spAutoFit/>
          </a:bodyPr>
          <a:lstStyle/>
          <a:p>
            <a:pPr algn="ctr"/>
            <a:r>
              <a:rPr lang="en-US" sz="2000" b="1" dirty="0" smtClean="0">
                <a:solidFill>
                  <a:srgbClr val="FF0000"/>
                </a:solidFill>
              </a:rPr>
              <a:t>ESCUELA POLI</a:t>
            </a:r>
            <a:r>
              <a:rPr lang="es-EC" sz="2000" b="1" dirty="0" smtClean="0">
                <a:solidFill>
                  <a:srgbClr val="FF0000"/>
                </a:solidFill>
              </a:rPr>
              <a:t>ÍTECNICA DEL EJÉRCITO</a:t>
            </a:r>
          </a:p>
          <a:p>
            <a:pPr algn="ctr"/>
            <a:r>
              <a:rPr lang="es-EC" sz="2000" b="1" dirty="0" smtClean="0">
                <a:solidFill>
                  <a:srgbClr val="FF0000"/>
                </a:solidFill>
              </a:rPr>
              <a:t>CARRERA DE INGENIERÍA GEOGRÁFICA Y DEL MEDIO AMBIENTE</a:t>
            </a:r>
            <a:endParaRPr lang="en-US" sz="2000" b="1" dirty="0">
              <a:solidFill>
                <a:srgbClr val="FF0000"/>
              </a:solidFill>
            </a:endParaRPr>
          </a:p>
        </p:txBody>
      </p:sp>
    </p:spTree>
    <p:extLst>
      <p:ext uri="{BB962C8B-B14F-4D97-AF65-F5344CB8AC3E}">
        <p14:creationId xmlns:p14="http://schemas.microsoft.com/office/powerpoint/2010/main" xmlns="" val="88510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76200"/>
            <a:ext cx="8229600" cy="1143000"/>
          </a:xfrm>
        </p:spPr>
        <p:txBody>
          <a:bodyPr>
            <a:normAutofit fontScale="90000"/>
          </a:bodyPr>
          <a:lstStyle/>
          <a:p>
            <a:r>
              <a:rPr lang="es-EC" sz="3600" dirty="0" smtClean="0"/>
              <a:t>ANÁLISIS Y ESTANDARIZACIÓN DE LA INFORMACIÓN</a:t>
            </a:r>
            <a:endParaRPr lang="es-EC" sz="3600" dirty="0"/>
          </a:p>
        </p:txBody>
      </p:sp>
      <p:sp>
        <p:nvSpPr>
          <p:cNvPr id="6" name="5 CuadroTexto"/>
          <p:cNvSpPr txBox="1"/>
          <p:nvPr/>
        </p:nvSpPr>
        <p:spPr>
          <a:xfrm>
            <a:off x="696543" y="1447800"/>
            <a:ext cx="7560840" cy="5693866"/>
          </a:xfrm>
          <a:prstGeom prst="rect">
            <a:avLst/>
          </a:prstGeom>
          <a:noFill/>
        </p:spPr>
        <p:txBody>
          <a:bodyPr wrap="square" rtlCol="0">
            <a:spAutoFit/>
          </a:bodyPr>
          <a:lstStyle/>
          <a:p>
            <a:pPr algn="just">
              <a:buFont typeface="Arial" pitchFamily="34" charset="0"/>
              <a:buChar char="•"/>
            </a:pPr>
            <a:r>
              <a:rPr lang="es-ES" sz="2800" dirty="0" smtClean="0"/>
              <a:t>Del total de la potencia efectiva en todo el país </a:t>
            </a:r>
          </a:p>
          <a:p>
            <a:pPr algn="just"/>
            <a:r>
              <a:rPr lang="es-ES" sz="2800" dirty="0" smtClean="0"/>
              <a:t>(4.838,14 MW): el 7,67 % corresponde a la destinada para el servicio público; y, el 12,33 % al servicio no público. </a:t>
            </a:r>
          </a:p>
          <a:p>
            <a:endParaRPr lang="es-ES" sz="2800" dirty="0" smtClean="0"/>
          </a:p>
          <a:p>
            <a:endParaRPr lang="es-ES" sz="2800" dirty="0" smtClean="0"/>
          </a:p>
          <a:p>
            <a:pPr algn="just">
              <a:buFont typeface="Arial" pitchFamily="34" charset="0"/>
              <a:buChar char="•"/>
            </a:pPr>
            <a:r>
              <a:rPr lang="es-ES" sz="2800" dirty="0" smtClean="0"/>
              <a:t>La Unidad de Negocio CELEC-Hidropaute, con sus centrales hidroeléctricas Paute y Mazar, representan el 28,33 % del total de la potencia instalada en el país y el 29,78 % de la potencia efectiva.</a:t>
            </a:r>
          </a:p>
          <a:p>
            <a:endParaRPr lang="es-ES" sz="2800" dirty="0" smtClean="0"/>
          </a:p>
          <a:p>
            <a:pPr algn="just"/>
            <a:endParaRPr lang="es-ES" sz="2800" dirty="0" smtClean="0"/>
          </a:p>
        </p:txBody>
      </p:sp>
    </p:spTree>
    <p:extLst>
      <p:ext uri="{BB962C8B-B14F-4D97-AF65-F5344CB8AC3E}">
        <p14:creationId xmlns:p14="http://schemas.microsoft.com/office/powerpoint/2010/main" xmlns="" val="42056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2400" y="228600"/>
            <a:ext cx="8763000" cy="6324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1 Título"/>
          <p:cNvSpPr>
            <a:spLocks noGrp="1"/>
          </p:cNvSpPr>
          <p:nvPr>
            <p:ph type="title"/>
          </p:nvPr>
        </p:nvSpPr>
        <p:spPr>
          <a:xfrm>
            <a:off x="457200" y="2438400"/>
            <a:ext cx="8229600" cy="1143000"/>
          </a:xfrm>
        </p:spPr>
        <p:txBody>
          <a:bodyPr>
            <a:noAutofit/>
          </a:bodyPr>
          <a:lstStyle/>
          <a:p>
            <a:r>
              <a:rPr lang="es-EC" sz="3600" dirty="0" smtClean="0">
                <a:solidFill>
                  <a:srgbClr val="FF0000"/>
                </a:solidFill>
              </a:rPr>
              <a:t>CENTRALES HIDROELÉCTRICAS DE EMPRESAS GENERADORAS</a:t>
            </a:r>
            <a:endParaRPr lang="es-EC"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600" y="1066800"/>
            <a:ext cx="8458200" cy="5059363"/>
          </a:xfrm>
        </p:spPr>
        <p:txBody>
          <a:bodyPr>
            <a:normAutofit fontScale="92500" lnSpcReduction="20000"/>
          </a:bodyPr>
          <a:lstStyle/>
          <a:p>
            <a:pPr algn="just"/>
            <a:r>
              <a:rPr lang="es-ES" dirty="0" smtClean="0"/>
              <a:t>En el año 2011, 16 agentes presentaron sus datos estadísticos como generadoras, las mismas que disponían en total 3.940,07 MW de potencia nominal y 3.800,62 MW de potencia efectiva.</a:t>
            </a:r>
          </a:p>
          <a:p>
            <a:pPr algn="just"/>
            <a:r>
              <a:rPr lang="es-ES" dirty="0" smtClean="0"/>
              <a:t>Dentro de este grupo, las unidades de negocios CELEC-Hidropaute y CELEC-Electroguayas son las de mayor representación con 31,95 % y el 16,10 % de la potencia instalada, </a:t>
            </a:r>
            <a:r>
              <a:rPr lang="en-US" dirty="0" err="1" smtClean="0"/>
              <a:t>respectivamente</a:t>
            </a:r>
            <a:r>
              <a:rPr lang="en-US" dirty="0" smtClean="0"/>
              <a:t>.</a:t>
            </a:r>
          </a:p>
          <a:p>
            <a:pPr algn="just"/>
            <a:r>
              <a:rPr lang="es-ES" dirty="0" smtClean="0"/>
              <a:t>En este grupo de generadoras la energía hidroeléctrica representa el 51,13 % y la termoeléctrica el 48,81 % de la potencia total instalada, mientras que la energía eólica </a:t>
            </a:r>
            <a:r>
              <a:rPr lang="en-US" dirty="0" err="1" smtClean="0"/>
              <a:t>solamente</a:t>
            </a:r>
            <a:r>
              <a:rPr lang="en-US" dirty="0" smtClean="0"/>
              <a:t> </a:t>
            </a:r>
            <a:r>
              <a:rPr lang="en-US" dirty="0" err="1" smtClean="0"/>
              <a:t>representa</a:t>
            </a:r>
            <a:r>
              <a:rPr lang="en-US" dirty="0" smtClean="0"/>
              <a:t> el 0,06 %.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76400" y="457200"/>
            <a:ext cx="6768752" cy="461665"/>
          </a:xfrm>
          <a:prstGeom prst="rect">
            <a:avLst/>
          </a:prstGeom>
          <a:noFill/>
        </p:spPr>
        <p:txBody>
          <a:bodyPr wrap="square" rtlCol="0">
            <a:spAutoFit/>
          </a:bodyPr>
          <a:lstStyle/>
          <a:p>
            <a:pPr algn="ctr"/>
            <a:r>
              <a:rPr lang="es-EC" sz="2400" dirty="0" smtClean="0"/>
              <a:t>Centrales Hidroeléctricas de empresas Generadoras</a:t>
            </a:r>
            <a:endParaRPr lang="es-EC" sz="2400" dirty="0"/>
          </a:p>
        </p:txBody>
      </p:sp>
      <p:graphicFrame>
        <p:nvGraphicFramePr>
          <p:cNvPr id="7" name="6 Objeto"/>
          <p:cNvGraphicFramePr>
            <a:graphicFrameLocks noChangeAspect="1"/>
          </p:cNvGraphicFramePr>
          <p:nvPr>
            <p:extLst>
              <p:ext uri="{D42A27DB-BD31-4B8C-83A1-F6EECF244321}">
                <p14:modId xmlns:p14="http://schemas.microsoft.com/office/powerpoint/2010/main" xmlns="" val="2843396530"/>
              </p:ext>
            </p:extLst>
          </p:nvPr>
        </p:nvGraphicFramePr>
        <p:xfrm>
          <a:off x="219618" y="1295400"/>
          <a:ext cx="8771982" cy="4800600"/>
        </p:xfrm>
        <a:graphic>
          <a:graphicData uri="http://schemas.openxmlformats.org/presentationml/2006/ole">
            <p:oleObj spid="_x0000_s30729" name="Hoja de cálculo" r:id="rId3" imgW="4972177" imgH="2504984" progId="Excel.Sheet.12">
              <p:embed/>
            </p:oleObj>
          </a:graphicData>
        </a:graphic>
      </p:graphicFrame>
    </p:spTree>
    <p:extLst>
      <p:ext uri="{BB962C8B-B14F-4D97-AF65-F5344CB8AC3E}">
        <p14:creationId xmlns:p14="http://schemas.microsoft.com/office/powerpoint/2010/main" xmlns="" val="3017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2400" y="228600"/>
            <a:ext cx="8763000" cy="63246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1 Título"/>
          <p:cNvSpPr>
            <a:spLocks noGrp="1"/>
          </p:cNvSpPr>
          <p:nvPr>
            <p:ph type="title"/>
          </p:nvPr>
        </p:nvSpPr>
        <p:spPr>
          <a:xfrm>
            <a:off x="457200" y="2438400"/>
            <a:ext cx="8229600" cy="1143000"/>
          </a:xfrm>
        </p:spPr>
        <p:txBody>
          <a:bodyPr>
            <a:noAutofit/>
          </a:bodyPr>
          <a:lstStyle/>
          <a:p>
            <a:r>
              <a:rPr lang="es-EC" sz="3600" dirty="0" smtClean="0">
                <a:solidFill>
                  <a:srgbClr val="FF0000"/>
                </a:solidFill>
              </a:rPr>
              <a:t>CENTRALES HIDROELÉCTRICAS DE EMPRESAS DISTRIBUIDORAS</a:t>
            </a:r>
            <a:endParaRPr lang="es-EC"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2000"/>
            <a:ext cx="8229600" cy="5364163"/>
          </a:xfrm>
        </p:spPr>
        <p:txBody>
          <a:bodyPr>
            <a:normAutofit fontScale="77500" lnSpcReduction="20000"/>
          </a:bodyPr>
          <a:lstStyle/>
          <a:p>
            <a:pPr algn="just"/>
            <a:r>
              <a:rPr lang="es-ES" dirty="0" smtClean="0"/>
              <a:t>En el 2011 un total de 20 agentes participaron en el sector eléctrico ecuatoriano en calidad de distribuidoras.</a:t>
            </a:r>
          </a:p>
          <a:p>
            <a:pPr marL="0" indent="0" algn="just">
              <a:buNone/>
            </a:pPr>
            <a:r>
              <a:rPr lang="es-ES" dirty="0" smtClean="0"/>
              <a:t> </a:t>
            </a:r>
          </a:p>
          <a:p>
            <a:pPr algn="just"/>
            <a:r>
              <a:rPr lang="es-ES" dirty="0" smtClean="0"/>
              <a:t>En este caso, el parque generador, en su mayoría, está compuesto por centrales hidráulicas y térmicas con motores de combustión interna (MCI), siendo la Eléctrica de Guayaquil la única que posee unidades </a:t>
            </a:r>
            <a:r>
              <a:rPr lang="en-US" dirty="0" err="1" smtClean="0"/>
              <a:t>térmicas</a:t>
            </a:r>
            <a:r>
              <a:rPr lang="en-US" dirty="0" smtClean="0"/>
              <a:t> </a:t>
            </a:r>
            <a:r>
              <a:rPr lang="en-US" dirty="0" err="1" smtClean="0"/>
              <a:t>turbogas</a:t>
            </a:r>
            <a:r>
              <a:rPr lang="en-US" dirty="0" smtClean="0"/>
              <a:t> y </a:t>
            </a:r>
            <a:r>
              <a:rPr lang="en-US" dirty="0" err="1" smtClean="0"/>
              <a:t>turbovapor</a:t>
            </a:r>
            <a:r>
              <a:rPr lang="en-US" dirty="0" smtClean="0"/>
              <a:t>.</a:t>
            </a:r>
          </a:p>
          <a:p>
            <a:pPr algn="just"/>
            <a:endParaRPr lang="en-US" dirty="0"/>
          </a:p>
          <a:p>
            <a:pPr algn="just"/>
            <a:r>
              <a:rPr lang="es-ES" dirty="0" smtClean="0"/>
              <a:t>A diferencia de las empresas generadoras, en las que la mayor cantidad de potencia instalada es hidráulica, en las distribuidoras con generación, la mayoría corresponde a las centrales térmicas con el 71,61 %, mientras que las centrales hidráulicas representan el 28,39 %.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344827" y="228600"/>
            <a:ext cx="6768752" cy="461665"/>
          </a:xfrm>
          <a:prstGeom prst="rect">
            <a:avLst/>
          </a:prstGeom>
          <a:noFill/>
        </p:spPr>
        <p:txBody>
          <a:bodyPr wrap="square" rtlCol="0">
            <a:spAutoFit/>
          </a:bodyPr>
          <a:lstStyle/>
          <a:p>
            <a:pPr algn="ctr"/>
            <a:r>
              <a:rPr lang="es-EC" sz="2400" dirty="0" smtClean="0"/>
              <a:t>Centrales Hidroeléctricas de empresas Distribuidoras</a:t>
            </a:r>
            <a:endParaRPr lang="es-EC" sz="2400" dirty="0"/>
          </a:p>
        </p:txBody>
      </p:sp>
      <p:graphicFrame>
        <p:nvGraphicFramePr>
          <p:cNvPr id="3" name="2 Objeto"/>
          <p:cNvGraphicFramePr>
            <a:graphicFrameLocks noChangeAspect="1"/>
          </p:cNvGraphicFramePr>
          <p:nvPr>
            <p:extLst>
              <p:ext uri="{D42A27DB-BD31-4B8C-83A1-F6EECF244321}">
                <p14:modId xmlns:p14="http://schemas.microsoft.com/office/powerpoint/2010/main" xmlns="" val="476076061"/>
              </p:ext>
            </p:extLst>
          </p:nvPr>
        </p:nvGraphicFramePr>
        <p:xfrm>
          <a:off x="228600" y="990600"/>
          <a:ext cx="8666508" cy="5562600"/>
        </p:xfrm>
        <a:graphic>
          <a:graphicData uri="http://schemas.openxmlformats.org/presentationml/2006/ole">
            <p:oleObj spid="_x0000_s2069" name="Hoja de cálculo" r:id="rId3" imgW="4972177" imgH="3267006" progId="Excel.Sheet.12">
              <p:embed/>
            </p:oleObj>
          </a:graphicData>
        </a:graphic>
      </p:graphicFrame>
    </p:spTree>
    <p:extLst>
      <p:ext uri="{BB962C8B-B14F-4D97-AF65-F5344CB8AC3E}">
        <p14:creationId xmlns:p14="http://schemas.microsoft.com/office/powerpoint/2010/main" xmlns="" val="15789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2400" y="228600"/>
            <a:ext cx="8763000" cy="6324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1 Título"/>
          <p:cNvSpPr>
            <a:spLocks noGrp="1"/>
          </p:cNvSpPr>
          <p:nvPr>
            <p:ph type="title"/>
          </p:nvPr>
        </p:nvSpPr>
        <p:spPr>
          <a:xfrm>
            <a:off x="457200" y="2438400"/>
            <a:ext cx="8229600" cy="1143000"/>
          </a:xfrm>
        </p:spPr>
        <p:txBody>
          <a:bodyPr>
            <a:noAutofit/>
          </a:bodyPr>
          <a:lstStyle/>
          <a:p>
            <a:r>
              <a:rPr lang="es-EC" sz="3600" dirty="0" smtClean="0">
                <a:solidFill>
                  <a:srgbClr val="FFFF00"/>
                </a:solidFill>
              </a:rPr>
              <a:t>CENTRALES HIDROELÉCTRICAS DE EMPRESAS AUTOGENERADORAS</a:t>
            </a:r>
            <a:endParaRPr lang="es-EC"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8200"/>
            <a:ext cx="8229600" cy="5287963"/>
          </a:xfrm>
        </p:spPr>
        <p:txBody>
          <a:bodyPr>
            <a:normAutofit/>
          </a:bodyPr>
          <a:lstStyle/>
          <a:p>
            <a:pPr algn="just"/>
            <a:r>
              <a:rPr lang="es-ES" dirty="0" smtClean="0"/>
              <a:t>Durante el 2011, 25 empresas se reportaron como autogeneradoras, las mismas que en su mayoría poseen plantas térmicas para la generación de energía eléctrica. </a:t>
            </a:r>
          </a:p>
          <a:p>
            <a:pPr algn="just"/>
            <a:endParaRPr lang="es-ES" dirty="0"/>
          </a:p>
          <a:p>
            <a:pPr algn="just"/>
            <a:r>
              <a:rPr lang="es-ES" dirty="0" smtClean="0"/>
              <a:t>En las empresas </a:t>
            </a:r>
            <a:r>
              <a:rPr lang="es-ES" dirty="0" err="1" smtClean="0"/>
              <a:t>autogeneradoras</a:t>
            </a:r>
            <a:r>
              <a:rPr lang="es-ES" dirty="0" smtClean="0"/>
              <a:t> predomina la generación térmica, con el 93,23 % de la potencia nominal total, y solo un 6,77 % corresponde a generación hidráulica.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Objeto"/>
          <p:cNvGraphicFramePr>
            <a:graphicFrameLocks noChangeAspect="1"/>
          </p:cNvGraphicFramePr>
          <p:nvPr>
            <p:extLst>
              <p:ext uri="{D42A27DB-BD31-4B8C-83A1-F6EECF244321}">
                <p14:modId xmlns:p14="http://schemas.microsoft.com/office/powerpoint/2010/main" xmlns="" val="1762070219"/>
              </p:ext>
            </p:extLst>
          </p:nvPr>
        </p:nvGraphicFramePr>
        <p:xfrm>
          <a:off x="381000" y="1490662"/>
          <a:ext cx="8458200" cy="5062538"/>
        </p:xfrm>
        <a:graphic>
          <a:graphicData uri="http://schemas.openxmlformats.org/presentationml/2006/ole">
            <p:oleObj spid="_x0000_s31753" name="Hoja de cálculo" r:id="rId3" imgW="4972177" imgH="1809635" progId="Excel.Sheet.12">
              <p:embed/>
            </p:oleObj>
          </a:graphicData>
        </a:graphic>
      </p:graphicFrame>
      <p:sp>
        <p:nvSpPr>
          <p:cNvPr id="8" name="7 CuadroTexto"/>
          <p:cNvSpPr txBox="1"/>
          <p:nvPr/>
        </p:nvSpPr>
        <p:spPr>
          <a:xfrm>
            <a:off x="1219200" y="457200"/>
            <a:ext cx="6768752" cy="830997"/>
          </a:xfrm>
          <a:prstGeom prst="rect">
            <a:avLst/>
          </a:prstGeom>
          <a:noFill/>
        </p:spPr>
        <p:txBody>
          <a:bodyPr wrap="square" rtlCol="0">
            <a:spAutoFit/>
          </a:bodyPr>
          <a:lstStyle/>
          <a:p>
            <a:pPr algn="ctr"/>
            <a:r>
              <a:rPr lang="es-EC" sz="2400" dirty="0" smtClean="0"/>
              <a:t>Centrales Hidroeléctricas de empresas Autogeneradoras</a:t>
            </a:r>
            <a:endParaRPr lang="es-EC" sz="2400" dirty="0"/>
          </a:p>
        </p:txBody>
      </p:sp>
    </p:spTree>
    <p:extLst>
      <p:ext uri="{BB962C8B-B14F-4D97-AF65-F5344CB8AC3E}">
        <p14:creationId xmlns:p14="http://schemas.microsoft.com/office/powerpoint/2010/main" xmlns="" val="1551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143000"/>
          </a:xfrm>
        </p:spPr>
        <p:txBody>
          <a:bodyPr>
            <a:normAutofit/>
          </a:bodyPr>
          <a:lstStyle/>
          <a:p>
            <a:r>
              <a:rPr lang="es-EC" sz="4000" b="1" dirty="0"/>
              <a:t>Objetivo General </a:t>
            </a:r>
            <a:endParaRPr lang="es-EC" sz="4000" dirty="0"/>
          </a:p>
        </p:txBody>
      </p:sp>
      <p:sp>
        <p:nvSpPr>
          <p:cNvPr id="3" name="2 Marcador de contenido"/>
          <p:cNvSpPr>
            <a:spLocks noGrp="1"/>
          </p:cNvSpPr>
          <p:nvPr>
            <p:ph idx="1"/>
          </p:nvPr>
        </p:nvSpPr>
        <p:spPr>
          <a:xfrm>
            <a:off x="699247" y="2057400"/>
            <a:ext cx="7745505" cy="3877815"/>
          </a:xfrm>
        </p:spPr>
        <p:txBody>
          <a:bodyPr>
            <a:normAutofit/>
          </a:bodyPr>
          <a:lstStyle/>
          <a:p>
            <a:pPr lvl="0" algn="just"/>
            <a:r>
              <a:rPr lang="es-EC" dirty="0"/>
              <a:t>Implementar un Sistema de Información Geográfica SIG, que consolide y sintetice toda la información técnica relacionada con los aprovechamientos hidroeléctricos construidos hasta el 2011 en el Ecuador, para verificar el equipamiento disponible y el funcionamiento del Sistema Eléctrico.  </a:t>
            </a:r>
          </a:p>
        </p:txBody>
      </p:sp>
    </p:spTree>
    <p:extLst>
      <p:ext uri="{BB962C8B-B14F-4D97-AF65-F5344CB8AC3E}">
        <p14:creationId xmlns:p14="http://schemas.microsoft.com/office/powerpoint/2010/main" xmlns="" val="22187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81000" y="457200"/>
            <a:ext cx="8458200" cy="5791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1 Título"/>
          <p:cNvSpPr>
            <a:spLocks noGrp="1"/>
          </p:cNvSpPr>
          <p:nvPr>
            <p:ph type="title"/>
          </p:nvPr>
        </p:nvSpPr>
        <p:spPr>
          <a:xfrm>
            <a:off x="495300" y="2590800"/>
            <a:ext cx="8229600" cy="1143000"/>
          </a:xfrm>
        </p:spPr>
        <p:txBody>
          <a:bodyPr/>
          <a:lstStyle/>
          <a:p>
            <a:r>
              <a:rPr lang="es-EC" sz="2800" dirty="0" smtClean="0"/>
              <a:t>DATOS HISTÓRICOS DE PRODUCCIÓN DE LAS CENTRALES HIDROELÉCTRICAS DEL ECUADOR</a:t>
            </a:r>
            <a:endParaRPr lang="es-EC" sz="2800" dirty="0"/>
          </a:p>
        </p:txBody>
      </p:sp>
    </p:spTree>
    <p:extLst>
      <p:ext uri="{BB962C8B-B14F-4D97-AF65-F5344CB8AC3E}">
        <p14:creationId xmlns:p14="http://schemas.microsoft.com/office/powerpoint/2010/main" xmlns="" val="2250361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2348880"/>
            <a:ext cx="6192688" cy="369332"/>
          </a:xfrm>
          <a:prstGeom prst="rect">
            <a:avLst/>
          </a:prstGeom>
        </p:spPr>
        <p:txBody>
          <a:bodyPr wrap="square">
            <a:spAutoFit/>
          </a:bodyPr>
          <a:lstStyle/>
          <a:p>
            <a:r>
              <a:rPr lang="es-EC" dirty="0"/>
              <a:t>Producción histórica de energía eléctrica en Paute </a:t>
            </a:r>
            <a:r>
              <a:rPr lang="es-EC" dirty="0" smtClean="0"/>
              <a:t>Mazar.</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xmlns="" val="2214251452"/>
              </p:ext>
            </p:extLst>
          </p:nvPr>
        </p:nvGraphicFramePr>
        <p:xfrm>
          <a:off x="457201" y="228600"/>
          <a:ext cx="8077200" cy="6324601"/>
        </p:xfrm>
        <a:graphic>
          <a:graphicData uri="http://schemas.openxmlformats.org/drawingml/2006/table">
            <a:tbl>
              <a:tblPr firstRow="1" firstCol="1" bandRow="1">
                <a:tableStyleId>{5C22544A-7EE6-4342-B048-85BDC9FD1C3A}</a:tableStyleId>
              </a:tblPr>
              <a:tblGrid>
                <a:gridCol w="2199512"/>
                <a:gridCol w="2070129"/>
                <a:gridCol w="1829846"/>
                <a:gridCol w="1977713"/>
              </a:tblGrid>
              <a:tr h="2507052">
                <a:tc>
                  <a:txBody>
                    <a:bodyPr/>
                    <a:lstStyle/>
                    <a:p>
                      <a:pPr algn="ctr">
                        <a:lnSpc>
                          <a:spcPct val="115000"/>
                        </a:lnSpc>
                        <a:spcAft>
                          <a:spcPts val="0"/>
                        </a:spcAft>
                      </a:pPr>
                      <a:r>
                        <a:rPr lang="en-US" sz="2400" dirty="0">
                          <a:effectLst/>
                        </a:rPr>
                        <a:t>Año de la transacción</a:t>
                      </a:r>
                      <a:endParaRPr lang="es-EC"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dirty="0">
                          <a:effectLst/>
                        </a:rPr>
                        <a:t>Energía Bruta (MWh)</a:t>
                      </a:r>
                      <a:endParaRPr lang="es-EC"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2400">
                          <a:effectLst/>
                        </a:rPr>
                        <a:t>Energía entregada en servicio publico</a:t>
                      </a:r>
                      <a:endParaRPr lang="es-EC"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a:effectLst/>
                        </a:rPr>
                        <a:t>Energía Neta (MWh)</a:t>
                      </a:r>
                      <a:endParaRPr lang="es-EC" sz="2400">
                        <a:effectLst/>
                        <a:latin typeface="Calibri"/>
                        <a:ea typeface="Calibri"/>
                        <a:cs typeface="Times New Roman"/>
                      </a:endParaRPr>
                    </a:p>
                  </a:txBody>
                  <a:tcPr marL="68580" marR="68580" marT="0" marB="0" anchor="ctr"/>
                </a:tc>
              </a:tr>
              <a:tr h="1253522">
                <a:tc>
                  <a:txBody>
                    <a:bodyPr/>
                    <a:lstStyle/>
                    <a:p>
                      <a:pPr algn="ctr">
                        <a:lnSpc>
                          <a:spcPct val="115000"/>
                        </a:lnSpc>
                        <a:spcAft>
                          <a:spcPts val="0"/>
                        </a:spcAft>
                      </a:pPr>
                      <a:r>
                        <a:rPr lang="en-US" sz="2400">
                          <a:effectLst/>
                        </a:rPr>
                        <a:t>2010</a:t>
                      </a:r>
                      <a:endParaRPr lang="es-EC"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dirty="0">
                          <a:effectLst/>
                        </a:rPr>
                        <a:t>262288.53</a:t>
                      </a:r>
                      <a:endParaRPr lang="es-EC"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dirty="0">
                          <a:effectLst/>
                        </a:rPr>
                        <a:t>259492.01</a:t>
                      </a:r>
                      <a:endParaRPr lang="es-EC"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a:effectLst/>
                        </a:rPr>
                        <a:t>262288.53</a:t>
                      </a:r>
                      <a:endParaRPr lang="es-EC" sz="2400">
                        <a:effectLst/>
                        <a:latin typeface="Calibri"/>
                        <a:ea typeface="Calibri"/>
                        <a:cs typeface="Times New Roman"/>
                      </a:endParaRPr>
                    </a:p>
                  </a:txBody>
                  <a:tcPr marL="68580" marR="68580" marT="0" marB="0" anchor="ctr"/>
                </a:tc>
              </a:tr>
              <a:tr h="1253522">
                <a:tc>
                  <a:txBody>
                    <a:bodyPr/>
                    <a:lstStyle/>
                    <a:p>
                      <a:pPr algn="ctr">
                        <a:lnSpc>
                          <a:spcPct val="115000"/>
                        </a:lnSpc>
                        <a:spcAft>
                          <a:spcPts val="0"/>
                        </a:spcAft>
                      </a:pPr>
                      <a:r>
                        <a:rPr lang="en-US" sz="2400">
                          <a:effectLst/>
                        </a:rPr>
                        <a:t>2011</a:t>
                      </a:r>
                      <a:endParaRPr lang="es-EC"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a:effectLst/>
                        </a:rPr>
                        <a:t>908399.06</a:t>
                      </a:r>
                      <a:endParaRPr lang="es-EC"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dirty="0">
                          <a:effectLst/>
                        </a:rPr>
                        <a:t>897099.76</a:t>
                      </a:r>
                      <a:endParaRPr lang="es-EC"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a:effectLst/>
                        </a:rPr>
                        <a:t>897099.76</a:t>
                      </a:r>
                      <a:endParaRPr lang="es-EC" sz="2400">
                        <a:effectLst/>
                        <a:latin typeface="Calibri"/>
                        <a:ea typeface="Calibri"/>
                        <a:cs typeface="Times New Roman"/>
                      </a:endParaRPr>
                    </a:p>
                  </a:txBody>
                  <a:tcPr marL="68580" marR="68580" marT="0" marB="0" anchor="ctr"/>
                </a:tc>
              </a:tr>
              <a:tr h="1310505">
                <a:tc>
                  <a:txBody>
                    <a:bodyPr/>
                    <a:lstStyle/>
                    <a:p>
                      <a:pPr algn="ctr">
                        <a:lnSpc>
                          <a:spcPct val="115000"/>
                        </a:lnSpc>
                        <a:spcAft>
                          <a:spcPts val="0"/>
                        </a:spcAft>
                      </a:pPr>
                      <a:r>
                        <a:rPr lang="en-US" sz="2400">
                          <a:effectLst/>
                        </a:rPr>
                        <a:t>2012</a:t>
                      </a:r>
                      <a:endParaRPr lang="es-EC"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a:effectLst/>
                        </a:rPr>
                        <a:t>937828.20</a:t>
                      </a:r>
                      <a:endParaRPr lang="es-EC"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dirty="0">
                          <a:effectLst/>
                        </a:rPr>
                        <a:t>926925.98</a:t>
                      </a:r>
                      <a:endParaRPr lang="es-EC"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400" dirty="0">
                          <a:effectLst/>
                        </a:rPr>
                        <a:t>926925.98</a:t>
                      </a:r>
                      <a:endParaRPr lang="es-EC" sz="2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381338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p:nvPr>
            <p:extLst>
              <p:ext uri="{D42A27DB-BD31-4B8C-83A1-F6EECF244321}">
                <p14:modId xmlns:p14="http://schemas.microsoft.com/office/powerpoint/2010/main" xmlns="" val="3830348594"/>
              </p:ext>
            </p:extLst>
          </p:nvPr>
        </p:nvGraphicFramePr>
        <p:xfrm>
          <a:off x="838200" y="609600"/>
          <a:ext cx="7467600" cy="5770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81338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8600" y="228600"/>
            <a:ext cx="8686800" cy="6248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1 Título"/>
          <p:cNvSpPr>
            <a:spLocks noGrp="1"/>
          </p:cNvSpPr>
          <p:nvPr>
            <p:ph type="title"/>
          </p:nvPr>
        </p:nvSpPr>
        <p:spPr>
          <a:xfrm>
            <a:off x="457200" y="2514600"/>
            <a:ext cx="8229600" cy="1143000"/>
          </a:xfrm>
        </p:spPr>
        <p:txBody>
          <a:bodyPr/>
          <a:lstStyle/>
          <a:p>
            <a:r>
              <a:rPr lang="es-EC" sz="2800" dirty="0" smtClean="0"/>
              <a:t>DATOS TÉCNICOS DE LAS OBRAS HIDROELÉCTRICAS</a:t>
            </a:r>
            <a:endParaRPr lang="es-EC" sz="2800" dirty="0"/>
          </a:p>
        </p:txBody>
      </p:sp>
      <p:sp>
        <p:nvSpPr>
          <p:cNvPr id="6" name="5 Rectángulo"/>
          <p:cNvSpPr/>
          <p:nvPr/>
        </p:nvSpPr>
        <p:spPr>
          <a:xfrm>
            <a:off x="1143000" y="4024709"/>
            <a:ext cx="7632848" cy="369332"/>
          </a:xfrm>
          <a:prstGeom prst="rect">
            <a:avLst/>
          </a:prstGeom>
        </p:spPr>
        <p:txBody>
          <a:bodyPr wrap="square">
            <a:spAutoFit/>
          </a:bodyPr>
          <a:lstStyle/>
          <a:p>
            <a:pPr algn="ctr"/>
            <a:r>
              <a:rPr lang="es-EC" dirty="0" smtClean="0"/>
              <a:t>Características principales de la Central Hidroeléctrica Paute Mazar.</a:t>
            </a:r>
            <a:endParaRPr lang="es-EC" dirty="0"/>
          </a:p>
        </p:txBody>
      </p:sp>
    </p:spTree>
    <p:extLst>
      <p:ext uri="{BB962C8B-B14F-4D97-AF65-F5344CB8AC3E}">
        <p14:creationId xmlns:p14="http://schemas.microsoft.com/office/powerpoint/2010/main" xmlns="" val="1129615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2268449828"/>
              </p:ext>
            </p:extLst>
          </p:nvPr>
        </p:nvGraphicFramePr>
        <p:xfrm>
          <a:off x="304800" y="152400"/>
          <a:ext cx="8458200" cy="6681127"/>
        </p:xfrm>
        <a:graphic>
          <a:graphicData uri="http://schemas.openxmlformats.org/drawingml/2006/table">
            <a:tbl>
              <a:tblPr firstRow="1" firstCol="1" bandRow="1">
                <a:tableStyleId>{0505E3EF-67EA-436B-97B2-0124C06EBD24}</a:tableStyleId>
              </a:tblPr>
              <a:tblGrid>
                <a:gridCol w="1935244"/>
                <a:gridCol w="994094"/>
                <a:gridCol w="1259547"/>
                <a:gridCol w="1393092"/>
                <a:gridCol w="1583721"/>
                <a:gridCol w="1292502"/>
              </a:tblGrid>
              <a:tr h="94592">
                <a:tc gridSpan="2">
                  <a:txBody>
                    <a:bodyPr/>
                    <a:lstStyle/>
                    <a:p>
                      <a:pPr algn="ctr">
                        <a:lnSpc>
                          <a:spcPct val="115000"/>
                        </a:lnSpc>
                        <a:spcAft>
                          <a:spcPts val="0"/>
                        </a:spcAft>
                      </a:pPr>
                      <a:r>
                        <a:rPr lang="en-US" sz="700" dirty="0">
                          <a:effectLst/>
                        </a:rPr>
                        <a:t>CAPTACIÓN</a:t>
                      </a:r>
                      <a:endParaRPr lang="es-EC" sz="700" dirty="0">
                        <a:effectLst/>
                        <a:latin typeface="Calibri"/>
                        <a:ea typeface="Calibri"/>
                        <a:cs typeface="Times New Roman"/>
                      </a:endParaRPr>
                    </a:p>
                  </a:txBody>
                  <a:tcPr marL="45671" marR="45671" marT="0" marB="0" anchor="b"/>
                </a:tc>
                <a:tc hMerge="1">
                  <a:txBody>
                    <a:bodyPr/>
                    <a:lstStyle/>
                    <a:p>
                      <a:endParaRPr lang="es-EC"/>
                    </a:p>
                  </a:txBody>
                  <a:tcPr/>
                </a:tc>
                <a:tc gridSpan="2">
                  <a:txBody>
                    <a:bodyPr/>
                    <a:lstStyle/>
                    <a:p>
                      <a:pPr algn="ctr">
                        <a:lnSpc>
                          <a:spcPct val="115000"/>
                        </a:lnSpc>
                        <a:spcAft>
                          <a:spcPts val="0"/>
                        </a:spcAft>
                      </a:pPr>
                      <a:r>
                        <a:rPr lang="en-US" sz="700">
                          <a:effectLst/>
                        </a:rPr>
                        <a:t>OBRAS DE TOMA</a:t>
                      </a:r>
                      <a:endParaRPr lang="es-EC" sz="700">
                        <a:effectLst/>
                        <a:latin typeface="Calibri"/>
                        <a:ea typeface="Calibri"/>
                        <a:cs typeface="Times New Roman"/>
                      </a:endParaRPr>
                    </a:p>
                  </a:txBody>
                  <a:tcPr marL="45671" marR="45671" marT="0" marB="0" anchor="b"/>
                </a:tc>
                <a:tc hMerge="1">
                  <a:txBody>
                    <a:bodyPr/>
                    <a:lstStyle/>
                    <a:p>
                      <a:endParaRPr lang="es-EC"/>
                    </a:p>
                  </a:txBody>
                  <a:tcPr/>
                </a:tc>
                <a:tc gridSpan="2">
                  <a:txBody>
                    <a:bodyPr/>
                    <a:lstStyle/>
                    <a:p>
                      <a:pPr algn="ctr">
                        <a:lnSpc>
                          <a:spcPct val="115000"/>
                        </a:lnSpc>
                        <a:spcAft>
                          <a:spcPts val="0"/>
                        </a:spcAft>
                      </a:pPr>
                      <a:r>
                        <a:rPr lang="en-US" sz="700">
                          <a:effectLst/>
                        </a:rPr>
                        <a:t>CONDUCCIÓN</a:t>
                      </a:r>
                      <a:endParaRPr lang="es-EC" sz="700">
                        <a:effectLst/>
                        <a:latin typeface="Calibri"/>
                        <a:ea typeface="Calibri"/>
                        <a:cs typeface="Times New Roman"/>
                      </a:endParaRPr>
                    </a:p>
                  </a:txBody>
                  <a:tcPr marL="45671" marR="45671" marT="0" marB="0" anchor="b"/>
                </a:tc>
                <a:tc hMerge="1">
                  <a:txBody>
                    <a:bodyPr/>
                    <a:lstStyle/>
                    <a:p>
                      <a:endParaRPr lang="es-EC"/>
                    </a:p>
                  </a:txBody>
                  <a:tcPr/>
                </a:tc>
              </a:tr>
              <a:tr h="303481">
                <a:tc>
                  <a:txBody>
                    <a:bodyPr/>
                    <a:lstStyle/>
                    <a:p>
                      <a:pPr>
                        <a:lnSpc>
                          <a:spcPct val="115000"/>
                        </a:lnSpc>
                        <a:spcAft>
                          <a:spcPts val="0"/>
                        </a:spcAft>
                      </a:pPr>
                      <a:r>
                        <a:rPr lang="en-US" sz="1100" dirty="0">
                          <a:effectLst/>
                        </a:rPr>
                        <a:t>Río de Captación</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Paute</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Tipo de captación</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Abocinada elipticamente</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Tipo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Túnel</a:t>
                      </a:r>
                      <a:endParaRPr lang="es-EC" sz="110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dirty="0" err="1">
                          <a:effectLst/>
                        </a:rPr>
                        <a:t>Cota</a:t>
                      </a:r>
                      <a:r>
                        <a:rPr lang="en-US" sz="1100" dirty="0">
                          <a:effectLst/>
                        </a:rPr>
                        <a:t> de captación </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2153 msnm</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Compuertas tipo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Sección</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Rectangular</a:t>
                      </a:r>
                      <a:endParaRPr lang="es-EC" sz="110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dirty="0" err="1">
                          <a:effectLst/>
                        </a:rPr>
                        <a:t>Cota</a:t>
                      </a:r>
                      <a:r>
                        <a:rPr lang="en-US" sz="1100" dirty="0">
                          <a:effectLst/>
                        </a:rPr>
                        <a:t> de </a:t>
                      </a:r>
                      <a:r>
                        <a:rPr lang="en-US" sz="1100" dirty="0" err="1">
                          <a:effectLst/>
                        </a:rPr>
                        <a:t>descarga</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2098 msnm</a:t>
                      </a:r>
                      <a:endParaRPr lang="es-EC" sz="1100">
                        <a:effectLst/>
                        <a:latin typeface="Calibri"/>
                        <a:ea typeface="Calibri"/>
                        <a:cs typeface="Times New Roman"/>
                      </a:endParaRPr>
                    </a:p>
                  </a:txBody>
                  <a:tcPr marL="45671" marR="45671" marT="0" marB="0" anchor="b"/>
                </a:tc>
                <a:tc gridSpan="2">
                  <a:txBody>
                    <a:bodyPr/>
                    <a:lstStyle/>
                    <a:p>
                      <a:pPr algn="ctr">
                        <a:lnSpc>
                          <a:spcPct val="115000"/>
                        </a:lnSpc>
                        <a:spcAft>
                          <a:spcPts val="0"/>
                        </a:spcAft>
                      </a:pPr>
                      <a:r>
                        <a:rPr lang="en-US" sz="1100">
                          <a:effectLst/>
                        </a:rPr>
                        <a:t>TUBERÍA DE PRESIÓN</a:t>
                      </a:r>
                      <a:endParaRPr lang="es-EC" sz="1100">
                        <a:effectLst/>
                        <a:latin typeface="Calibri"/>
                        <a:ea typeface="Calibri"/>
                        <a:cs typeface="Times New Roman"/>
                      </a:endParaRPr>
                    </a:p>
                  </a:txBody>
                  <a:tcPr marL="45671" marR="45671" marT="0" marB="0" anchor="b"/>
                </a:tc>
                <a:tc hMerge="1">
                  <a:txBody>
                    <a:bodyPr/>
                    <a:lstStyle/>
                    <a:p>
                      <a:endParaRPr lang="es-EC"/>
                    </a:p>
                  </a:txBody>
                  <a:tcPr/>
                </a:tc>
                <a:tc>
                  <a:txBody>
                    <a:bodyPr/>
                    <a:lstStyle/>
                    <a:p>
                      <a:pPr>
                        <a:lnSpc>
                          <a:spcPct val="115000"/>
                        </a:lnSpc>
                        <a:spcAft>
                          <a:spcPts val="0"/>
                        </a:spcAft>
                      </a:pPr>
                      <a:r>
                        <a:rPr lang="en-US" sz="1100">
                          <a:effectLst/>
                        </a:rPr>
                        <a:t>Longitud</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420,60 m</a:t>
                      </a:r>
                      <a:endParaRPr lang="es-EC" sz="110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dirty="0">
                          <a:effectLst/>
                        </a:rPr>
                        <a:t>TANQUE DE PRESIÓN </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Tipo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Pozo vertical</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Caudal de diseño</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141 m3/s</a:t>
                      </a:r>
                      <a:endParaRPr lang="es-EC" sz="110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dirty="0">
                          <a:effectLst/>
                        </a:rPr>
                        <a:t>Tipo de </a:t>
                      </a:r>
                      <a:r>
                        <a:rPr lang="en-US" sz="1100" dirty="0" err="1">
                          <a:effectLst/>
                        </a:rPr>
                        <a:t>sección</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Número</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Diámetro interior</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12 m</a:t>
                      </a:r>
                      <a:endParaRPr lang="es-EC" sz="110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dirty="0" err="1">
                          <a:effectLst/>
                        </a:rPr>
                        <a:t>Rejilla</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Longitud</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25 m</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Seccion del canal</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dirty="0" err="1">
                          <a:effectLst/>
                        </a:rPr>
                        <a:t>Número</a:t>
                      </a:r>
                      <a:r>
                        <a:rPr lang="en-US" sz="1100" dirty="0">
                          <a:effectLst/>
                        </a:rPr>
                        <a:t> de </a:t>
                      </a:r>
                      <a:r>
                        <a:rPr lang="en-US" sz="1100" dirty="0" err="1">
                          <a:effectLst/>
                        </a:rPr>
                        <a:t>compuertas</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dirty="0" err="1">
                          <a:effectLst/>
                        </a:rPr>
                        <a:t>Diámetro</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6.10 m</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Longiotud del canal</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a:effectLst/>
                        </a:rPr>
                        <a:t>Dimensiones compuerta BxH</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c gridSpan="2">
                  <a:txBody>
                    <a:bodyPr/>
                    <a:lstStyle/>
                    <a:p>
                      <a:pPr algn="ctr">
                        <a:lnSpc>
                          <a:spcPct val="115000"/>
                        </a:lnSpc>
                        <a:spcAft>
                          <a:spcPts val="0"/>
                        </a:spcAft>
                      </a:pPr>
                      <a:r>
                        <a:rPr lang="en-US" sz="1100" dirty="0">
                          <a:effectLst/>
                        </a:rPr>
                        <a:t>CHIMENEA DE EQUILIBRIO</a:t>
                      </a:r>
                      <a:endParaRPr lang="es-EC" sz="1100" dirty="0">
                        <a:effectLst/>
                        <a:latin typeface="Calibri"/>
                        <a:ea typeface="Calibri"/>
                        <a:cs typeface="Times New Roman"/>
                      </a:endParaRPr>
                    </a:p>
                  </a:txBody>
                  <a:tcPr marL="45671" marR="45671" marT="0" marB="0" anchor="b"/>
                </a:tc>
                <a:tc hMerge="1">
                  <a:txBody>
                    <a:bodyPr/>
                    <a:lstStyle/>
                    <a:p>
                      <a:endParaRPr lang="es-EC"/>
                    </a:p>
                  </a:txBody>
                  <a:tcPr/>
                </a:tc>
                <a:tc gridSpan="2">
                  <a:txBody>
                    <a:bodyPr/>
                    <a:lstStyle/>
                    <a:p>
                      <a:pPr algn="ctr">
                        <a:lnSpc>
                          <a:spcPct val="115000"/>
                        </a:lnSpc>
                        <a:spcAft>
                          <a:spcPts val="0"/>
                        </a:spcAft>
                      </a:pPr>
                      <a:r>
                        <a:rPr lang="en-US" sz="1100" dirty="0">
                          <a:effectLst/>
                        </a:rPr>
                        <a:t>CASA DE MÁQUINAS</a:t>
                      </a:r>
                      <a:endParaRPr lang="es-EC" sz="1100" dirty="0">
                        <a:effectLst/>
                        <a:latin typeface="Calibri"/>
                        <a:ea typeface="Calibri"/>
                        <a:cs typeface="Times New Roman"/>
                      </a:endParaRPr>
                    </a:p>
                  </a:txBody>
                  <a:tcPr marL="45671" marR="45671" marT="0" marB="0" anchor="b"/>
                </a:tc>
                <a:tc hMerge="1">
                  <a:txBody>
                    <a:bodyPr/>
                    <a:lstStyle/>
                    <a:p>
                      <a:endParaRPr lang="es-EC"/>
                    </a:p>
                  </a:txBody>
                  <a:tcPr/>
                </a:tc>
              </a:tr>
              <a:tr h="147149">
                <a:tc gridSpan="2">
                  <a:txBody>
                    <a:bodyPr/>
                    <a:lstStyle/>
                    <a:p>
                      <a:pPr algn="l">
                        <a:lnSpc>
                          <a:spcPct val="115000"/>
                        </a:lnSpc>
                        <a:spcAft>
                          <a:spcPts val="0"/>
                        </a:spcAft>
                      </a:pPr>
                      <a:r>
                        <a:rPr lang="en-US" sz="1100" dirty="0">
                          <a:effectLst/>
                        </a:rPr>
                        <a:t>TURBINAS</a:t>
                      </a:r>
                      <a:endParaRPr lang="es-EC" sz="1100" dirty="0">
                        <a:effectLst/>
                        <a:latin typeface="Calibri"/>
                        <a:ea typeface="Calibri"/>
                        <a:cs typeface="Times New Roman"/>
                      </a:endParaRPr>
                    </a:p>
                  </a:txBody>
                  <a:tcPr marL="45671" marR="45671" marT="0" marB="0" anchor="b"/>
                </a:tc>
                <a:tc hMerge="1">
                  <a:txBody>
                    <a:bodyPr/>
                    <a:lstStyle/>
                    <a:p>
                      <a:endParaRPr lang="es-EC"/>
                    </a:p>
                  </a:txBody>
                  <a:tcPr/>
                </a:tc>
                <a:tc>
                  <a:txBody>
                    <a:bodyPr/>
                    <a:lstStyle/>
                    <a:p>
                      <a:pPr>
                        <a:lnSpc>
                          <a:spcPct val="115000"/>
                        </a:lnSpc>
                        <a:spcAft>
                          <a:spcPts val="0"/>
                        </a:spcAft>
                      </a:pPr>
                      <a:r>
                        <a:rPr lang="en-US" sz="1100" dirty="0">
                          <a:effectLst/>
                        </a:rPr>
                        <a:t>Tipo</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dirty="0">
                          <a:effectLst/>
                        </a:rPr>
                        <a:t>Tipo </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Subterránea</a:t>
                      </a:r>
                      <a:endParaRPr lang="es-EC" sz="1100" dirty="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dirty="0">
                          <a:effectLst/>
                        </a:rPr>
                        <a:t>Tipo</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Francis/vertical</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Número</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dirty="0" err="1">
                          <a:effectLst/>
                        </a:rPr>
                        <a:t>Dimensiones</a:t>
                      </a:r>
                      <a:r>
                        <a:rPr lang="en-US" sz="1100" dirty="0">
                          <a:effectLst/>
                        </a:rPr>
                        <a:t> LXB</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62 X 21 m</a:t>
                      </a:r>
                      <a:endParaRPr lang="es-EC" sz="110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dirty="0" err="1">
                          <a:effectLst/>
                        </a:rPr>
                        <a:t>Número</a:t>
                      </a:r>
                      <a:r>
                        <a:rPr lang="en-US" sz="1100" dirty="0">
                          <a:effectLst/>
                        </a:rPr>
                        <a:t> de </a:t>
                      </a:r>
                      <a:r>
                        <a:rPr lang="en-US" sz="1100" dirty="0" err="1">
                          <a:effectLst/>
                        </a:rPr>
                        <a:t>unidades</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2</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dirty="0" err="1">
                          <a:effectLst/>
                        </a:rPr>
                        <a:t>Altura</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Potencia instalada Total</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194 MW</a:t>
                      </a:r>
                      <a:endParaRPr lang="es-EC" sz="110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dirty="0">
                          <a:effectLst/>
                        </a:rPr>
                        <a:t>Potencia </a:t>
                      </a:r>
                      <a:r>
                        <a:rPr lang="en-US" sz="1100" dirty="0" err="1">
                          <a:effectLst/>
                        </a:rPr>
                        <a:t>cada</a:t>
                      </a:r>
                      <a:r>
                        <a:rPr lang="en-US" sz="1100" dirty="0">
                          <a:effectLst/>
                        </a:rPr>
                        <a:t> </a:t>
                      </a:r>
                      <a:r>
                        <a:rPr lang="en-US" sz="1100" dirty="0" err="1">
                          <a:effectLst/>
                        </a:rPr>
                        <a:t>unidad</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91.83 Mw</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Diámetro interno</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c gridSpan="2">
                  <a:txBody>
                    <a:bodyPr/>
                    <a:lstStyle/>
                    <a:p>
                      <a:pPr algn="ctr">
                        <a:lnSpc>
                          <a:spcPct val="115000"/>
                        </a:lnSpc>
                        <a:spcAft>
                          <a:spcPts val="0"/>
                        </a:spcAft>
                      </a:pPr>
                      <a:r>
                        <a:rPr lang="en-US" sz="700" dirty="0">
                          <a:effectLst/>
                        </a:rPr>
                        <a:t>VÁLVULA DE GUARDIA</a:t>
                      </a:r>
                      <a:endParaRPr lang="es-EC" sz="700" dirty="0">
                        <a:effectLst/>
                        <a:latin typeface="Calibri"/>
                        <a:ea typeface="Calibri"/>
                        <a:cs typeface="Times New Roman"/>
                      </a:endParaRPr>
                    </a:p>
                  </a:txBody>
                  <a:tcPr marL="45671" marR="45671" marT="0" marB="0" anchor="b"/>
                </a:tc>
                <a:tc hMerge="1">
                  <a:txBody>
                    <a:bodyPr/>
                    <a:lstStyle/>
                    <a:p>
                      <a:endParaRPr lang="es-EC"/>
                    </a:p>
                  </a:txBody>
                  <a:tcPr/>
                </a:tc>
              </a:tr>
              <a:tr h="303481">
                <a:tc>
                  <a:txBody>
                    <a:bodyPr/>
                    <a:lstStyle/>
                    <a:p>
                      <a:pPr>
                        <a:lnSpc>
                          <a:spcPct val="115000"/>
                        </a:lnSpc>
                        <a:spcAft>
                          <a:spcPts val="0"/>
                        </a:spcAft>
                      </a:pPr>
                      <a:r>
                        <a:rPr lang="es-EC" sz="1100">
                          <a:effectLst/>
                        </a:rPr>
                        <a:t>Caudal de diseño por unidad</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70.55 m3/s</a:t>
                      </a:r>
                      <a:endParaRPr lang="es-EC" sz="1100" dirty="0">
                        <a:effectLst/>
                        <a:latin typeface="Calibri"/>
                        <a:ea typeface="Calibri"/>
                        <a:cs typeface="Times New Roman"/>
                      </a:endParaRPr>
                    </a:p>
                  </a:txBody>
                  <a:tcPr marL="45671" marR="45671" marT="0" marB="0" anchor="b"/>
                </a:tc>
                <a:tc gridSpan="2">
                  <a:txBody>
                    <a:bodyPr/>
                    <a:lstStyle/>
                    <a:p>
                      <a:pPr algn="ctr">
                        <a:lnSpc>
                          <a:spcPct val="115000"/>
                        </a:lnSpc>
                        <a:spcAft>
                          <a:spcPts val="0"/>
                        </a:spcAft>
                      </a:pPr>
                      <a:r>
                        <a:rPr lang="en-US" sz="1100" dirty="0">
                          <a:effectLst/>
                        </a:rPr>
                        <a:t>GENERADORES</a:t>
                      </a:r>
                      <a:endParaRPr lang="es-EC" sz="1100" dirty="0">
                        <a:effectLst/>
                        <a:latin typeface="Calibri"/>
                        <a:ea typeface="Calibri"/>
                        <a:cs typeface="Times New Roman"/>
                      </a:endParaRPr>
                    </a:p>
                  </a:txBody>
                  <a:tcPr marL="45671" marR="45671" marT="0" marB="0" anchor="b"/>
                </a:tc>
                <a:tc hMerge="1">
                  <a:txBody>
                    <a:bodyPr/>
                    <a:lstStyle/>
                    <a:p>
                      <a:endParaRPr lang="es-EC"/>
                    </a:p>
                  </a:txBody>
                  <a:tcPr/>
                </a:tc>
                <a:tc>
                  <a:txBody>
                    <a:bodyPr/>
                    <a:lstStyle/>
                    <a:p>
                      <a:pPr>
                        <a:lnSpc>
                          <a:spcPct val="115000"/>
                        </a:lnSpc>
                        <a:spcAft>
                          <a:spcPts val="0"/>
                        </a:spcAft>
                      </a:pPr>
                      <a:r>
                        <a:rPr lang="en-US" sz="700">
                          <a:effectLst/>
                        </a:rPr>
                        <a:t>Tipo </a:t>
                      </a:r>
                      <a:endParaRPr lang="es-EC" sz="7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700" dirty="0" err="1">
                          <a:effectLst/>
                        </a:rPr>
                        <a:t>n.d</a:t>
                      </a:r>
                      <a:endParaRPr lang="es-EC" sz="700" dirty="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a:effectLst/>
                        </a:rPr>
                        <a:t>Caída de diseño</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 </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Número de unidades</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2</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dirty="0" err="1">
                          <a:effectLst/>
                        </a:rPr>
                        <a:t>Número</a:t>
                      </a:r>
                      <a:endParaRPr lang="es-EC" sz="1100" dirty="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a:effectLst/>
                        </a:rPr>
                        <a:t>Velocidad rotación c/u</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257.14 rpm</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Potencia cada unidad</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c gridSpan="2">
                  <a:txBody>
                    <a:bodyPr/>
                    <a:lstStyle/>
                    <a:p>
                      <a:pPr algn="ctr">
                        <a:lnSpc>
                          <a:spcPct val="115000"/>
                        </a:lnSpc>
                        <a:spcAft>
                          <a:spcPts val="0"/>
                        </a:spcAft>
                      </a:pPr>
                      <a:r>
                        <a:rPr lang="en-US" sz="1100" dirty="0">
                          <a:effectLst/>
                        </a:rPr>
                        <a:t>SUBESTACIÓN PATIO DE MANIOBRAS</a:t>
                      </a:r>
                      <a:endParaRPr lang="es-EC" sz="1100" dirty="0">
                        <a:effectLst/>
                        <a:latin typeface="Calibri"/>
                        <a:ea typeface="Calibri"/>
                        <a:cs typeface="Times New Roman"/>
                      </a:endParaRPr>
                    </a:p>
                  </a:txBody>
                  <a:tcPr marL="45671" marR="45671" marT="0" marB="0" anchor="b"/>
                </a:tc>
                <a:tc hMerge="1">
                  <a:txBody>
                    <a:bodyPr/>
                    <a:lstStyle/>
                    <a:p>
                      <a:endParaRPr lang="es-EC"/>
                    </a:p>
                  </a:txBody>
                  <a:tcPr/>
                </a:tc>
              </a:tr>
              <a:tr h="303481">
                <a:tc gridSpan="2">
                  <a:txBody>
                    <a:bodyPr/>
                    <a:lstStyle/>
                    <a:p>
                      <a:pPr algn="ctr">
                        <a:lnSpc>
                          <a:spcPct val="115000"/>
                        </a:lnSpc>
                        <a:spcAft>
                          <a:spcPts val="0"/>
                        </a:spcAft>
                      </a:pPr>
                      <a:r>
                        <a:rPr lang="en-US" sz="1100" dirty="0">
                          <a:effectLst/>
                        </a:rPr>
                        <a:t>EMBALSE</a:t>
                      </a:r>
                      <a:endParaRPr lang="es-EC" sz="1100" dirty="0">
                        <a:effectLst/>
                        <a:latin typeface="Calibri"/>
                        <a:ea typeface="Calibri"/>
                        <a:cs typeface="Times New Roman"/>
                      </a:endParaRPr>
                    </a:p>
                  </a:txBody>
                  <a:tcPr marL="45671" marR="45671" marT="0" marB="0" anchor="b"/>
                </a:tc>
                <a:tc hMerge="1">
                  <a:txBody>
                    <a:bodyPr/>
                    <a:lstStyle/>
                    <a:p>
                      <a:endParaRPr lang="es-EC"/>
                    </a:p>
                  </a:txBody>
                  <a:tcPr/>
                </a:tc>
                <a:tc>
                  <a:txBody>
                    <a:bodyPr/>
                    <a:lstStyle/>
                    <a:p>
                      <a:pPr>
                        <a:lnSpc>
                          <a:spcPct val="115000"/>
                        </a:lnSpc>
                        <a:spcAft>
                          <a:spcPts val="0"/>
                        </a:spcAft>
                      </a:pPr>
                      <a:r>
                        <a:rPr lang="es-EC" sz="1100">
                          <a:effectLst/>
                        </a:rPr>
                        <a:t>Factor de potencia c/u</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0.85</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Transformadores de potencia</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a:effectLst/>
                        </a:rPr>
                        <a:t>Nivel  máximo normal</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2153 msnm</a:t>
                      </a:r>
                      <a:endParaRPr lang="es-EC" sz="1100" dirty="0">
                        <a:effectLst/>
                        <a:latin typeface="Calibri"/>
                        <a:ea typeface="Calibri"/>
                        <a:cs typeface="Times New Roman"/>
                      </a:endParaRPr>
                    </a:p>
                  </a:txBody>
                  <a:tcPr marL="45671" marR="45671" marT="0" marB="0" anchor="b"/>
                </a:tc>
                <a:tc gridSpan="2">
                  <a:txBody>
                    <a:bodyPr/>
                    <a:lstStyle/>
                    <a:p>
                      <a:pPr algn="ctr">
                        <a:lnSpc>
                          <a:spcPct val="115000"/>
                        </a:lnSpc>
                        <a:spcAft>
                          <a:spcPts val="0"/>
                        </a:spcAft>
                      </a:pPr>
                      <a:r>
                        <a:rPr lang="en-US" sz="1100">
                          <a:effectLst/>
                        </a:rPr>
                        <a:t>PRESA</a:t>
                      </a:r>
                      <a:endParaRPr lang="es-EC" sz="1100">
                        <a:effectLst/>
                        <a:latin typeface="Calibri"/>
                        <a:ea typeface="Calibri"/>
                        <a:cs typeface="Times New Roman"/>
                      </a:endParaRPr>
                    </a:p>
                  </a:txBody>
                  <a:tcPr marL="45671" marR="45671" marT="0" marB="0" anchor="b"/>
                </a:tc>
                <a:tc hMerge="1">
                  <a:txBody>
                    <a:bodyPr/>
                    <a:lstStyle/>
                    <a:p>
                      <a:endParaRPr lang="es-EC"/>
                    </a:p>
                  </a:txBody>
                  <a:tcPr/>
                </a:tc>
                <a:tc>
                  <a:txBody>
                    <a:bodyPr/>
                    <a:lstStyle/>
                    <a:p>
                      <a:pPr>
                        <a:lnSpc>
                          <a:spcPct val="115000"/>
                        </a:lnSpc>
                        <a:spcAft>
                          <a:spcPts val="0"/>
                        </a:spcAft>
                      </a:pPr>
                      <a:r>
                        <a:rPr lang="en-US" sz="1100">
                          <a:effectLst/>
                        </a:rPr>
                        <a:t>Potencia</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a:effectLst/>
                        </a:rPr>
                        <a:t>Nivel mínimo normal</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2098 msnm</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Tipo</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s-EC" sz="1100">
                          <a:effectLst/>
                        </a:rPr>
                        <a:t>Enrocado con cara de Hórmigon</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Relación de transformación</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n.d</a:t>
                      </a:r>
                      <a:endParaRPr lang="es-EC" sz="1100">
                        <a:effectLst/>
                        <a:latin typeface="Calibri"/>
                        <a:ea typeface="Calibri"/>
                        <a:cs typeface="Times New Roman"/>
                      </a:endParaRPr>
                    </a:p>
                  </a:txBody>
                  <a:tcPr marL="45671" marR="45671" marT="0" marB="0" anchor="b"/>
                </a:tc>
              </a:tr>
              <a:tr h="303481">
                <a:tc>
                  <a:txBody>
                    <a:bodyPr/>
                    <a:lstStyle/>
                    <a:p>
                      <a:pPr>
                        <a:lnSpc>
                          <a:spcPct val="115000"/>
                        </a:lnSpc>
                        <a:spcAft>
                          <a:spcPts val="0"/>
                        </a:spcAft>
                      </a:pPr>
                      <a:r>
                        <a:rPr lang="en-US" sz="1100">
                          <a:effectLst/>
                        </a:rPr>
                        <a:t>Volúmen total</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410 Hm3</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Cota de coronación</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2166 m</a:t>
                      </a:r>
                      <a:endParaRPr lang="es-EC" sz="1100">
                        <a:effectLst/>
                        <a:latin typeface="Calibri"/>
                        <a:ea typeface="Calibri"/>
                        <a:cs typeface="Times New Roman"/>
                      </a:endParaRPr>
                    </a:p>
                  </a:txBody>
                  <a:tcPr marL="45671" marR="45671" marT="0" marB="0" anchor="b"/>
                </a:tc>
                <a:tc gridSpan="2">
                  <a:txBody>
                    <a:bodyPr/>
                    <a:lstStyle/>
                    <a:p>
                      <a:pPr algn="ctr">
                        <a:lnSpc>
                          <a:spcPct val="115000"/>
                        </a:lnSpc>
                        <a:spcAft>
                          <a:spcPts val="0"/>
                        </a:spcAft>
                      </a:pPr>
                      <a:r>
                        <a:rPr lang="en-US" sz="1100">
                          <a:effectLst/>
                        </a:rPr>
                        <a:t>VERTEDEROS</a:t>
                      </a:r>
                      <a:endParaRPr lang="es-EC" sz="1100">
                        <a:effectLst/>
                        <a:latin typeface="Calibri"/>
                        <a:ea typeface="Calibri"/>
                        <a:cs typeface="Times New Roman"/>
                      </a:endParaRPr>
                    </a:p>
                  </a:txBody>
                  <a:tcPr marL="45671" marR="45671" marT="0" marB="0" anchor="b"/>
                </a:tc>
                <a:tc hMerge="1">
                  <a:txBody>
                    <a:bodyPr/>
                    <a:lstStyle/>
                    <a:p>
                      <a:endParaRPr lang="es-EC"/>
                    </a:p>
                  </a:txBody>
                  <a:tcPr/>
                </a:tc>
              </a:tr>
              <a:tr h="147149">
                <a:tc>
                  <a:txBody>
                    <a:bodyPr/>
                    <a:lstStyle/>
                    <a:p>
                      <a:pPr>
                        <a:lnSpc>
                          <a:spcPct val="115000"/>
                        </a:lnSpc>
                        <a:spcAft>
                          <a:spcPts val="0"/>
                        </a:spcAft>
                      </a:pPr>
                      <a:r>
                        <a:rPr lang="en-US" sz="1100">
                          <a:effectLst/>
                        </a:rPr>
                        <a:t>Volúmen útil</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309 Hm3</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Altura máxima</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166 m</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Tipo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A </a:t>
                      </a:r>
                      <a:r>
                        <a:rPr lang="en-US" sz="1100" dirty="0" err="1">
                          <a:effectLst/>
                        </a:rPr>
                        <a:t>cielo</a:t>
                      </a:r>
                      <a:r>
                        <a:rPr lang="en-US" sz="1100" dirty="0">
                          <a:effectLst/>
                        </a:rPr>
                        <a:t> </a:t>
                      </a:r>
                      <a:r>
                        <a:rPr lang="en-US" sz="1100" dirty="0" err="1">
                          <a:effectLst/>
                        </a:rPr>
                        <a:t>abierto</a:t>
                      </a:r>
                      <a:endParaRPr lang="es-EC" sz="1100" dirty="0">
                        <a:effectLst/>
                        <a:latin typeface="Calibri"/>
                        <a:ea typeface="Calibri"/>
                        <a:cs typeface="Times New Roman"/>
                      </a:endParaRPr>
                    </a:p>
                  </a:txBody>
                  <a:tcPr marL="45671" marR="45671" marT="0" marB="0" anchor="b"/>
                </a:tc>
              </a:tr>
              <a:tr h="303481">
                <a:tc gridSpan="2">
                  <a:txBody>
                    <a:bodyPr/>
                    <a:lstStyle/>
                    <a:p>
                      <a:pPr algn="ctr">
                        <a:lnSpc>
                          <a:spcPct val="115000"/>
                        </a:lnSpc>
                        <a:spcAft>
                          <a:spcPts val="0"/>
                        </a:spcAft>
                      </a:pPr>
                      <a:r>
                        <a:rPr lang="en-US" sz="1100" dirty="0">
                          <a:effectLst/>
                        </a:rPr>
                        <a:t>LÍNEA DE TRANSMISIÓN</a:t>
                      </a:r>
                      <a:endParaRPr lang="es-EC" sz="1100" dirty="0">
                        <a:effectLst/>
                        <a:latin typeface="Calibri"/>
                        <a:ea typeface="Calibri"/>
                        <a:cs typeface="Times New Roman"/>
                      </a:endParaRPr>
                    </a:p>
                  </a:txBody>
                  <a:tcPr marL="45671" marR="45671" marT="0" marB="0" anchor="ctr"/>
                </a:tc>
                <a:tc hMerge="1">
                  <a:txBody>
                    <a:bodyPr/>
                    <a:lstStyle/>
                    <a:p>
                      <a:endParaRPr lang="es-EC"/>
                    </a:p>
                  </a:txBody>
                  <a:tcPr/>
                </a:tc>
                <a:tc>
                  <a:txBody>
                    <a:bodyPr/>
                    <a:lstStyle/>
                    <a:p>
                      <a:pP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Capacidad máxima de descarga</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7500 m3</a:t>
                      </a:r>
                      <a:endParaRPr lang="es-EC" sz="1100" dirty="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a:effectLst/>
                        </a:rPr>
                        <a:t>Longitud</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 </a:t>
                      </a:r>
                      <a:endParaRPr lang="es-EC" sz="1100" dirty="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a:effectLst/>
                        </a:rPr>
                        <a:t>Número de circuitos</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err="1">
                          <a:effectLst/>
                        </a:rPr>
                        <a:t>n.d</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r>
              <a:tr h="147149">
                <a:tc>
                  <a:txBody>
                    <a:bodyPr/>
                    <a:lstStyle/>
                    <a:p>
                      <a:pPr>
                        <a:lnSpc>
                          <a:spcPct val="115000"/>
                        </a:lnSpc>
                        <a:spcAft>
                          <a:spcPts val="0"/>
                        </a:spcAft>
                      </a:pPr>
                      <a:r>
                        <a:rPr lang="en-US" sz="1100">
                          <a:effectLst/>
                        </a:rPr>
                        <a:t>Voltaje</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13,8 kV</a:t>
                      </a:r>
                      <a:endParaRPr lang="es-EC" sz="1100" dirty="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nSpc>
                          <a:spcPct val="115000"/>
                        </a:lnSpc>
                        <a:spcAft>
                          <a:spcPts val="0"/>
                        </a:spcAft>
                      </a:pPr>
                      <a:r>
                        <a:rPr lang="en-US" sz="1100">
                          <a:effectLst/>
                        </a:rPr>
                        <a:t> </a:t>
                      </a:r>
                      <a:endParaRPr lang="es-EC" sz="1100">
                        <a:effectLst/>
                        <a:latin typeface="Calibri"/>
                        <a:ea typeface="Calibri"/>
                        <a:cs typeface="Times New Roman"/>
                      </a:endParaRPr>
                    </a:p>
                  </a:txBody>
                  <a:tcPr marL="45671" marR="45671" marT="0" marB="0" anchor="b"/>
                </a:tc>
                <a:tc>
                  <a:txBody>
                    <a:bodyPr/>
                    <a:lstStyle/>
                    <a:p>
                      <a:pPr algn="ctr">
                        <a:lnSpc>
                          <a:spcPct val="115000"/>
                        </a:lnSpc>
                        <a:spcAft>
                          <a:spcPts val="0"/>
                        </a:spcAft>
                      </a:pPr>
                      <a:r>
                        <a:rPr lang="en-US" sz="1100" dirty="0">
                          <a:effectLst/>
                        </a:rPr>
                        <a:t> </a:t>
                      </a:r>
                      <a:endParaRPr lang="es-EC" sz="1100" dirty="0">
                        <a:effectLst/>
                        <a:latin typeface="Calibri"/>
                        <a:ea typeface="Calibri"/>
                        <a:cs typeface="Times New Roman"/>
                      </a:endParaRPr>
                    </a:p>
                  </a:txBody>
                  <a:tcPr marL="45671" marR="45671" marT="0" marB="0" anchor="b"/>
                </a:tc>
              </a:tr>
            </a:tbl>
          </a:graphicData>
        </a:graphic>
      </p:graphicFrame>
    </p:spTree>
    <p:extLst>
      <p:ext uri="{BB962C8B-B14F-4D97-AF65-F5344CB8AC3E}">
        <p14:creationId xmlns:p14="http://schemas.microsoft.com/office/powerpoint/2010/main" xmlns="" val="338133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533400" y="228600"/>
            <a:ext cx="8153400" cy="6248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p:cNvSpPr>
            <a:spLocks noGrp="1"/>
          </p:cNvSpPr>
          <p:nvPr>
            <p:ph type="title"/>
          </p:nvPr>
        </p:nvSpPr>
        <p:spPr>
          <a:xfrm>
            <a:off x="304800" y="2438400"/>
            <a:ext cx="8229600" cy="2697162"/>
          </a:xfrm>
        </p:spPr>
        <p:txBody>
          <a:bodyPr>
            <a:noAutofit/>
          </a:bodyPr>
          <a:lstStyle/>
          <a:p>
            <a:r>
              <a:rPr lang="es-EC" b="1" dirty="0"/>
              <a:t>“SIG” DE LOS APROVECHAMIENTOS HIDROELÉCTRICOS</a:t>
            </a:r>
            <a:br>
              <a:rPr lang="es-EC" b="1" dirty="0"/>
            </a:b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rcRect/>
          <a:stretch>
            <a:fillRect/>
          </a:stretch>
        </p:blipFill>
        <p:spPr bwMode="auto">
          <a:xfrm>
            <a:off x="0" y="0"/>
            <a:ext cx="9144000" cy="6858001"/>
          </a:xfrm>
          <a:prstGeom prst="rect">
            <a:avLst/>
          </a:prstGeom>
          <a:noFill/>
          <a:ln w="9525">
            <a:solidFill>
              <a:schemeClr val="tx1"/>
            </a:solidFill>
            <a:miter lim="800000"/>
            <a:headEnd/>
            <a:tailEnd/>
          </a:ln>
        </p:spPr>
      </p:pic>
      <p:sp>
        <p:nvSpPr>
          <p:cNvPr id="4" name="3 Título"/>
          <p:cNvSpPr>
            <a:spLocks noGrp="1"/>
          </p:cNvSpPr>
          <p:nvPr>
            <p:ph type="title"/>
          </p:nvPr>
        </p:nvSpPr>
        <p:spPr>
          <a:xfrm>
            <a:off x="1524000" y="152400"/>
            <a:ext cx="8229600" cy="639762"/>
          </a:xfrm>
        </p:spPr>
        <p:txBody>
          <a:bodyPr>
            <a:normAutofit fontScale="90000"/>
          </a:bodyPr>
          <a:lstStyle/>
          <a:p>
            <a:r>
              <a:rPr lang="en-US" dirty="0" smtClean="0"/>
              <a:t>MAPA CONCEPTUAL DEL SIG</a:t>
            </a:r>
            <a:endParaRPr lang="en-US" dirty="0"/>
          </a:p>
        </p:txBody>
      </p:sp>
    </p:spTree>
    <p:extLst>
      <p:ext uri="{BB962C8B-B14F-4D97-AF65-F5344CB8AC3E}">
        <p14:creationId xmlns:p14="http://schemas.microsoft.com/office/powerpoint/2010/main" xmlns="" val="3381338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9986" y="2492896"/>
            <a:ext cx="7098398" cy="2308324"/>
          </a:xfrm>
          <a:prstGeom prst="rect">
            <a:avLst/>
          </a:prstGeom>
        </p:spPr>
        <p:txBody>
          <a:bodyPr wrap="square">
            <a:spAutoFit/>
          </a:bodyPr>
          <a:lstStyle/>
          <a:p>
            <a:pPr algn="just"/>
            <a:r>
              <a:rPr lang="es-EC" dirty="0">
                <a:latin typeface="Arial Unicode MS" pitchFamily="34" charset="-128"/>
                <a:ea typeface="Arial Unicode MS" pitchFamily="34" charset="-128"/>
                <a:cs typeface="Arial Unicode MS" pitchFamily="34" charset="-128"/>
              </a:rPr>
              <a:t>Con el apoyo del </a:t>
            </a:r>
            <a:r>
              <a:rPr lang="es-EC" dirty="0">
                <a:latin typeface="Arial Unicode MS" pitchFamily="34" charset="-128"/>
                <a:ea typeface="Arial Unicode MS" pitchFamily="34" charset="-128"/>
                <a:cs typeface="Arial Unicode MS" pitchFamily="34" charset="-128"/>
                <a:hlinkClick r:id="rId2"/>
              </a:rPr>
              <a:t>Consejo Nacional de Electricidad – CONELEC</a:t>
            </a:r>
            <a:r>
              <a:rPr lang="es-EC" dirty="0">
                <a:latin typeface="Arial Unicode MS" pitchFamily="34" charset="-128"/>
                <a:ea typeface="Arial Unicode MS" pitchFamily="34" charset="-128"/>
                <a:cs typeface="Arial Unicode MS" pitchFamily="34" charset="-128"/>
              </a:rPr>
              <a:t> se recopiló información relevante para el proyecto. Toda la información digital compilada fue sometida a un proceso de diagnóstico y evaluación a través de una matriz. Este proceso contempló la aplicación de seis principios generales establecidos en las Políticas Nacionales de Información Geoespacial y datos Geográficos CONAGE, que permiten calificar la información para su posterior selección. Estos criterios son:</a:t>
            </a:r>
          </a:p>
        </p:txBody>
      </p:sp>
    </p:spTree>
    <p:extLst>
      <p:ext uri="{BB962C8B-B14F-4D97-AF65-F5344CB8AC3E}">
        <p14:creationId xmlns:p14="http://schemas.microsoft.com/office/powerpoint/2010/main" xmlns="" val="3381338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contenido"/>
          <p:cNvSpPr>
            <a:spLocks noGrp="1"/>
          </p:cNvSpPr>
          <p:nvPr>
            <p:ph idx="1"/>
          </p:nvPr>
        </p:nvSpPr>
        <p:spPr>
          <a:xfrm>
            <a:off x="0" y="228600"/>
            <a:ext cx="8686800" cy="6629400"/>
          </a:xfrm>
        </p:spPr>
        <p:txBody>
          <a:bodyPr>
            <a:normAutofit fontScale="77500" lnSpcReduction="20000"/>
          </a:bodyPr>
          <a:lstStyle/>
          <a:p>
            <a:pPr lvl="0" algn="just"/>
            <a:r>
              <a:rPr lang="es-EC" b="1" dirty="0">
                <a:solidFill>
                  <a:srgbClr val="FF0000"/>
                </a:solidFill>
                <a:latin typeface="Arial Unicode MS" pitchFamily="34" charset="-128"/>
                <a:ea typeface="Arial Unicode MS" pitchFamily="34" charset="-128"/>
                <a:cs typeface="Arial Unicode MS" pitchFamily="34" charset="-128"/>
              </a:rPr>
              <a:t>Relevancia</a:t>
            </a:r>
            <a:r>
              <a:rPr lang="es-EC" b="1" dirty="0">
                <a:latin typeface="Arial Unicode MS" pitchFamily="34" charset="-128"/>
                <a:ea typeface="Arial Unicode MS" pitchFamily="34" charset="-128"/>
                <a:cs typeface="Arial Unicode MS" pitchFamily="34" charset="-128"/>
              </a:rPr>
              <a:t>:</a:t>
            </a:r>
            <a:r>
              <a:rPr lang="es-EC" dirty="0">
                <a:latin typeface="Arial Unicode MS" pitchFamily="34" charset="-128"/>
                <a:ea typeface="Arial Unicode MS" pitchFamily="34" charset="-128"/>
                <a:cs typeface="Arial Unicode MS" pitchFamily="34" charset="-128"/>
              </a:rPr>
              <a:t> Generar información geoespacial necesaria y útil para el país en todos los ámbitos jurisdiccionales.</a:t>
            </a:r>
          </a:p>
          <a:p>
            <a:pPr lvl="0" algn="just"/>
            <a:r>
              <a:rPr lang="es-EC" b="1" dirty="0">
                <a:solidFill>
                  <a:schemeClr val="accent3">
                    <a:lumMod val="75000"/>
                  </a:schemeClr>
                </a:solidFill>
                <a:latin typeface="Arial Unicode MS" pitchFamily="34" charset="-128"/>
                <a:ea typeface="Arial Unicode MS" pitchFamily="34" charset="-128"/>
                <a:cs typeface="Arial Unicode MS" pitchFamily="34" charset="-128"/>
              </a:rPr>
              <a:t>Calidad</a:t>
            </a:r>
            <a:r>
              <a:rPr lang="es-EC" dirty="0">
                <a:latin typeface="Arial Unicode MS" pitchFamily="34" charset="-128"/>
                <a:ea typeface="Arial Unicode MS" pitchFamily="34" charset="-128"/>
                <a:cs typeface="Arial Unicode MS" pitchFamily="34" charset="-128"/>
              </a:rPr>
              <a:t>: Producir información con metodologías, estándares, especificaciones y normas utilizadas de manera nacional e internacional, debidamente reconocidas.</a:t>
            </a:r>
          </a:p>
          <a:p>
            <a:pPr lvl="0" algn="just"/>
            <a:r>
              <a:rPr lang="es-EC" b="1" dirty="0">
                <a:solidFill>
                  <a:schemeClr val="tx2">
                    <a:lumMod val="75000"/>
                  </a:schemeClr>
                </a:solidFill>
                <a:latin typeface="Arial Unicode MS" pitchFamily="34" charset="-128"/>
                <a:ea typeface="Arial Unicode MS" pitchFamily="34" charset="-128"/>
                <a:cs typeface="Arial Unicode MS" pitchFamily="34" charset="-128"/>
              </a:rPr>
              <a:t>Publicidad y accesibilidad</a:t>
            </a:r>
            <a:r>
              <a:rPr lang="es-EC" dirty="0">
                <a:latin typeface="Arial Unicode MS" pitchFamily="34" charset="-128"/>
                <a:ea typeface="Arial Unicode MS" pitchFamily="34" charset="-128"/>
                <a:cs typeface="Arial Unicode MS" pitchFamily="34" charset="-128"/>
              </a:rPr>
              <a:t>: La información geoespacial que goce del principio de publicidad debe estar disponible para todo tipo de usuario.</a:t>
            </a:r>
          </a:p>
          <a:p>
            <a:pPr lvl="0" algn="just"/>
            <a:r>
              <a:rPr lang="es-EC" b="1" dirty="0">
                <a:solidFill>
                  <a:schemeClr val="accent5">
                    <a:lumMod val="60000"/>
                    <a:lumOff val="40000"/>
                  </a:schemeClr>
                </a:solidFill>
                <a:latin typeface="Arial Unicode MS" pitchFamily="34" charset="-128"/>
                <a:ea typeface="Arial Unicode MS" pitchFamily="34" charset="-128"/>
                <a:cs typeface="Arial Unicode MS" pitchFamily="34" charset="-128"/>
              </a:rPr>
              <a:t>Transparencia</a:t>
            </a:r>
            <a:r>
              <a:rPr lang="es-EC" dirty="0">
                <a:latin typeface="Arial Unicode MS" pitchFamily="34" charset="-128"/>
                <a:ea typeface="Arial Unicode MS" pitchFamily="34" charset="-128"/>
                <a:cs typeface="Arial Unicode MS" pitchFamily="34" charset="-128"/>
              </a:rPr>
              <a:t>: Debe reflejarse en el manejo y organización y organización de los datos, para acceder con facilidad a los mismos</a:t>
            </a:r>
          </a:p>
          <a:p>
            <a:pPr lvl="0" algn="just"/>
            <a:r>
              <a:rPr lang="es-EC" b="1" dirty="0">
                <a:solidFill>
                  <a:schemeClr val="bg2">
                    <a:lumMod val="75000"/>
                  </a:schemeClr>
                </a:solidFill>
                <a:latin typeface="Arial Unicode MS" pitchFamily="34" charset="-128"/>
                <a:ea typeface="Arial Unicode MS" pitchFamily="34" charset="-128"/>
                <a:cs typeface="Arial Unicode MS" pitchFamily="34" charset="-128"/>
              </a:rPr>
              <a:t>Interoperabilidad</a:t>
            </a:r>
            <a:r>
              <a:rPr lang="es-EC" dirty="0">
                <a:latin typeface="Arial Unicode MS" pitchFamily="34" charset="-128"/>
                <a:ea typeface="Arial Unicode MS" pitchFamily="34" charset="-128"/>
                <a:cs typeface="Arial Unicode MS" pitchFamily="34" charset="-128"/>
              </a:rPr>
              <a:t>: posibilita que la información geoespacial fluya entre diferentes sistemas estatales y privados de forma íntegra, consistente y segura.</a:t>
            </a:r>
          </a:p>
          <a:p>
            <a:pPr lvl="0" algn="just"/>
            <a:r>
              <a:rPr lang="es-EC" b="1" dirty="0">
                <a:solidFill>
                  <a:schemeClr val="accent6">
                    <a:lumMod val="75000"/>
                  </a:schemeClr>
                </a:solidFill>
                <a:latin typeface="Arial Unicode MS" pitchFamily="34" charset="-128"/>
                <a:ea typeface="Arial Unicode MS" pitchFamily="34" charset="-128"/>
                <a:cs typeface="Arial Unicode MS" pitchFamily="34" charset="-128"/>
              </a:rPr>
              <a:t>Independencia</a:t>
            </a:r>
            <a:r>
              <a:rPr lang="es-EC" dirty="0">
                <a:latin typeface="Arial Unicode MS" pitchFamily="34" charset="-128"/>
                <a:ea typeface="Arial Unicode MS" pitchFamily="34" charset="-128"/>
                <a:cs typeface="Arial Unicode MS" pitchFamily="34" charset="-128"/>
              </a:rPr>
              <a:t>: La producción de información geoespacial, se desarrolla bajo fundamentos técnicos, libre de factores que afecten la credibilidad y confianza de los usuarios de la información.</a:t>
            </a:r>
          </a:p>
          <a:p>
            <a:pPr marL="0" indent="0" algn="just">
              <a:buNone/>
            </a:pPr>
            <a:endParaRPr lang="es-EC"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3813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sz="3600" dirty="0" smtClean="0">
                <a:latin typeface="Arial Unicode MS" pitchFamily="34" charset="-128"/>
                <a:ea typeface="Arial Unicode MS" pitchFamily="34" charset="-128"/>
                <a:cs typeface="Arial Unicode MS" pitchFamily="34" charset="-128"/>
              </a:rPr>
              <a:t>ELABORACIÓN DEL MAPA BASE Y LA GEODATABASE</a:t>
            </a:r>
            <a:endParaRPr lang="es-EC" sz="3600" dirty="0">
              <a:latin typeface="Arial Unicode MS" pitchFamily="34" charset="-128"/>
              <a:ea typeface="Arial Unicode MS" pitchFamily="34" charset="-128"/>
              <a:cs typeface="Arial Unicode MS" pitchFamily="34" charset="-128"/>
            </a:endParaRPr>
          </a:p>
        </p:txBody>
      </p:sp>
      <p:pic>
        <p:nvPicPr>
          <p:cNvPr id="4" name="3 Imagen"/>
          <p:cNvPicPr/>
          <p:nvPr/>
        </p:nvPicPr>
        <p:blipFill>
          <a:blip r:embed="rId2"/>
          <a:srcRect/>
          <a:stretch>
            <a:fillRect/>
          </a:stretch>
        </p:blipFill>
        <p:spPr bwMode="auto">
          <a:xfrm>
            <a:off x="228600" y="1447800"/>
            <a:ext cx="8534400" cy="48950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9799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Autofit/>
          </a:bodyPr>
          <a:lstStyle/>
          <a:p>
            <a:r>
              <a:rPr lang="es-EC" sz="3600" b="1" dirty="0"/>
              <a:t>Objetivos Específicos</a:t>
            </a:r>
            <a:r>
              <a:rPr lang="es-EC" sz="3600" dirty="0"/>
              <a:t> </a:t>
            </a:r>
            <a:br>
              <a:rPr lang="es-EC" sz="3600" dirty="0"/>
            </a:br>
            <a:endParaRPr lang="es-EC" sz="3600" dirty="0"/>
          </a:p>
        </p:txBody>
      </p:sp>
      <p:sp>
        <p:nvSpPr>
          <p:cNvPr id="3" name="2 Marcador de contenido"/>
          <p:cNvSpPr>
            <a:spLocks noGrp="1"/>
          </p:cNvSpPr>
          <p:nvPr>
            <p:ph idx="1"/>
          </p:nvPr>
        </p:nvSpPr>
        <p:spPr>
          <a:xfrm>
            <a:off x="304801" y="1752601"/>
            <a:ext cx="8139952" cy="4556720"/>
          </a:xfrm>
        </p:spPr>
        <p:txBody>
          <a:bodyPr>
            <a:noAutofit/>
          </a:bodyPr>
          <a:lstStyle/>
          <a:p>
            <a:pPr lvl="0" algn="just"/>
            <a:r>
              <a:rPr lang="es-EC" sz="2000" dirty="0">
                <a:latin typeface="Arial Unicode MS" pitchFamily="34" charset="-128"/>
                <a:ea typeface="Arial Unicode MS" pitchFamily="34" charset="-128"/>
                <a:cs typeface="Arial Unicode MS" pitchFamily="34" charset="-128"/>
              </a:rPr>
              <a:t>Recopilar la información disponible sobre las características y operación de los aprovechamientos hidroeléctricos públicos y privados.</a:t>
            </a:r>
          </a:p>
          <a:p>
            <a:pPr lvl="0" algn="just"/>
            <a:r>
              <a:rPr lang="es-EC" sz="2000" dirty="0" smtClean="0">
                <a:latin typeface="Arial Unicode MS" pitchFamily="34" charset="-128"/>
                <a:ea typeface="Arial Unicode MS" pitchFamily="34" charset="-128"/>
                <a:cs typeface="Arial Unicode MS" pitchFamily="34" charset="-128"/>
              </a:rPr>
              <a:t>Analizar </a:t>
            </a:r>
            <a:r>
              <a:rPr lang="es-EC" sz="2000" dirty="0">
                <a:latin typeface="Arial Unicode MS" pitchFamily="34" charset="-128"/>
                <a:ea typeface="Arial Unicode MS" pitchFamily="34" charset="-128"/>
                <a:cs typeface="Arial Unicode MS" pitchFamily="34" charset="-128"/>
              </a:rPr>
              <a:t>y estandarizar la información existente sobre los aprovechamientos hidroeléctricos.</a:t>
            </a:r>
          </a:p>
          <a:p>
            <a:pPr lvl="0" algn="just"/>
            <a:r>
              <a:rPr lang="es-EC" sz="2000" dirty="0" smtClean="0">
                <a:latin typeface="Arial Unicode MS" pitchFamily="34" charset="-128"/>
                <a:ea typeface="Arial Unicode MS" pitchFamily="34" charset="-128"/>
                <a:cs typeface="Arial Unicode MS" pitchFamily="34" charset="-128"/>
              </a:rPr>
              <a:t>Generar </a:t>
            </a:r>
            <a:r>
              <a:rPr lang="es-EC" sz="2000" dirty="0">
                <a:latin typeface="Arial Unicode MS" pitchFamily="34" charset="-128"/>
                <a:ea typeface="Arial Unicode MS" pitchFamily="34" charset="-128"/>
                <a:cs typeface="Arial Unicode MS" pitchFamily="34" charset="-128"/>
              </a:rPr>
              <a:t>un Catálogo de los aprovechamientos hidroeléctricos del Ecuador, con base en las especificaciones del Catálogo de Objetos del IGM.</a:t>
            </a:r>
          </a:p>
          <a:p>
            <a:pPr lvl="0" algn="just"/>
            <a:r>
              <a:rPr lang="es-EC" sz="2000" dirty="0" smtClean="0">
                <a:latin typeface="Arial Unicode MS" pitchFamily="34" charset="-128"/>
                <a:ea typeface="Arial Unicode MS" pitchFamily="34" charset="-128"/>
                <a:cs typeface="Arial Unicode MS" pitchFamily="34" charset="-128"/>
              </a:rPr>
              <a:t>Estructurar </a:t>
            </a:r>
            <a:r>
              <a:rPr lang="es-EC" sz="2000" dirty="0">
                <a:latin typeface="Arial Unicode MS" pitchFamily="34" charset="-128"/>
                <a:ea typeface="Arial Unicode MS" pitchFamily="34" charset="-128"/>
                <a:cs typeface="Arial Unicode MS" pitchFamily="34" charset="-128"/>
              </a:rPr>
              <a:t>y Catalogar toda la información geográfica.</a:t>
            </a:r>
          </a:p>
          <a:p>
            <a:pPr lvl="0" algn="just"/>
            <a:r>
              <a:rPr lang="es-EC" sz="2000" dirty="0" smtClean="0">
                <a:latin typeface="Arial Unicode MS" pitchFamily="34" charset="-128"/>
                <a:ea typeface="Arial Unicode MS" pitchFamily="34" charset="-128"/>
                <a:cs typeface="Arial Unicode MS" pitchFamily="34" charset="-128"/>
              </a:rPr>
              <a:t>Elaborar </a:t>
            </a:r>
            <a:r>
              <a:rPr lang="es-EC" sz="2000" dirty="0">
                <a:latin typeface="Arial Unicode MS" pitchFamily="34" charset="-128"/>
                <a:ea typeface="Arial Unicode MS" pitchFamily="34" charset="-128"/>
                <a:cs typeface="Arial Unicode MS" pitchFamily="34" charset="-128"/>
              </a:rPr>
              <a:t>una base de datos de los complejos hidroeléctricos, que comprende las siguientes obras: presas, embalses, obras de captación, casas de maquinas, potencia nominal, potencia efectiva, energía generada y otros.</a:t>
            </a:r>
          </a:p>
          <a:p>
            <a:pPr marL="0" indent="0">
              <a:buNone/>
            </a:pPr>
            <a:endParaRPr lang="es-EC" sz="2000" dirty="0">
              <a:latin typeface="Arial Unicode MS" pitchFamily="34" charset="-128"/>
              <a:ea typeface="Arial Unicode MS" pitchFamily="34" charset="-128"/>
              <a:cs typeface="Arial Unicode MS" pitchFamily="34" charset="-128"/>
            </a:endParaRPr>
          </a:p>
          <a:p>
            <a:endParaRPr lang="es-EC" sz="20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9048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Imagen 16"/>
          <p:cNvPicPr>
            <a:picLocks noChangeAspect="1" noChangeArrowheads="1"/>
          </p:cNvPicPr>
          <p:nvPr/>
        </p:nvPicPr>
        <p:blipFill>
          <a:blip r:embed="rId2">
            <a:extLst>
              <a:ext uri="{28A0092B-C50C-407E-A947-70E740481C1C}">
                <a14:useLocalDpi xmlns:a14="http://schemas.microsoft.com/office/drawing/2010/main" xmlns="" val="0"/>
              </a:ext>
            </a:extLst>
          </a:blip>
          <a:srcRect r="4971"/>
          <a:stretch>
            <a:fillRect/>
          </a:stretch>
        </p:blipFill>
        <p:spPr bwMode="auto">
          <a:xfrm>
            <a:off x="152400" y="457200"/>
            <a:ext cx="5802812" cy="3160301"/>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Imagen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3861253"/>
            <a:ext cx="5604022" cy="280201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AutoShape 329"/>
          <p:cNvSpPr>
            <a:spLocks noChangeArrowheads="1"/>
          </p:cNvSpPr>
          <p:nvPr/>
        </p:nvSpPr>
        <p:spPr bwMode="auto">
          <a:xfrm rot="-2145942">
            <a:off x="4599811" y="3245317"/>
            <a:ext cx="290427" cy="1231872"/>
          </a:xfrm>
          <a:prstGeom prst="downArrow">
            <a:avLst>
              <a:gd name="adj1" fmla="val 50000"/>
              <a:gd name="adj2" fmla="val 65909"/>
            </a:avLst>
          </a:prstGeom>
          <a:solidFill>
            <a:srgbClr val="FF0000"/>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es-EC"/>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8273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r="13942"/>
          <a:stretch>
            <a:fillRect/>
          </a:stretch>
        </p:blipFill>
        <p:spPr bwMode="auto">
          <a:xfrm>
            <a:off x="533400" y="838200"/>
            <a:ext cx="7924800" cy="5105400"/>
          </a:xfrm>
          <a:prstGeom prst="rect">
            <a:avLst/>
          </a:prstGeom>
          <a:noFill/>
          <a:ln w="9525">
            <a:solidFill>
              <a:schemeClr val="tx1"/>
            </a:solidFill>
            <a:miter lim="800000"/>
            <a:headEnd/>
            <a:tailEnd/>
          </a:ln>
        </p:spPr>
      </p:pic>
      <p:sp>
        <p:nvSpPr>
          <p:cNvPr id="2" name="1 Rectángulo">
            <a:hlinkClick r:id="rId3" action="ppaction://hlinkfile"/>
          </p:cNvPr>
          <p:cNvSpPr/>
          <p:nvPr/>
        </p:nvSpPr>
        <p:spPr>
          <a:xfrm>
            <a:off x="3352800" y="6172200"/>
            <a:ext cx="2438400" cy="381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3352800" y="6183868"/>
            <a:ext cx="2667000" cy="369332"/>
          </a:xfrm>
          <a:prstGeom prst="rect">
            <a:avLst/>
          </a:prstGeom>
          <a:noFill/>
        </p:spPr>
        <p:txBody>
          <a:bodyPr wrap="square" rtlCol="0">
            <a:spAutoFit/>
          </a:bodyPr>
          <a:lstStyle/>
          <a:p>
            <a:r>
              <a:rPr lang="es-EC" dirty="0" smtClean="0">
                <a:hlinkClick r:id="rId3" action="ppaction://hlinkfile"/>
              </a:rPr>
              <a:t>CATÁLOGO DE OBJETOS</a:t>
            </a:r>
            <a:endParaRPr lang="es-EC" dirty="0"/>
          </a:p>
        </p:txBody>
      </p:sp>
    </p:spTree>
    <p:extLst>
      <p:ext uri="{BB962C8B-B14F-4D97-AF65-F5344CB8AC3E}">
        <p14:creationId xmlns:p14="http://schemas.microsoft.com/office/powerpoint/2010/main" xmlns="" val="18591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t="1136"/>
          <a:stretch>
            <a:fillRect/>
          </a:stretch>
        </p:blipFill>
        <p:spPr bwMode="auto">
          <a:xfrm>
            <a:off x="685800" y="457200"/>
            <a:ext cx="7772400" cy="6019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57615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Imagen 23"/>
          <p:cNvPicPr>
            <a:picLocks noChangeAspect="1" noChangeArrowheads="1"/>
          </p:cNvPicPr>
          <p:nvPr/>
        </p:nvPicPr>
        <p:blipFill>
          <a:blip r:embed="rId2">
            <a:extLst>
              <a:ext uri="{28A0092B-C50C-407E-A947-70E740481C1C}">
                <a14:useLocalDpi xmlns:a14="http://schemas.microsoft.com/office/drawing/2010/main" xmlns="" val="0"/>
              </a:ext>
            </a:extLst>
          </a:blip>
          <a:srcRect b="372"/>
          <a:stretch>
            <a:fillRect/>
          </a:stretch>
        </p:blipFill>
        <p:spPr bwMode="auto">
          <a:xfrm>
            <a:off x="3124200" y="466136"/>
            <a:ext cx="2940007" cy="568272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Imagen 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517831"/>
            <a:ext cx="2362200" cy="561500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5" name="Imagen 1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536458"/>
            <a:ext cx="2426055" cy="56124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1167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1167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08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sz="3600" dirty="0" smtClean="0">
                <a:latin typeface="Arial Unicode MS" pitchFamily="34" charset="-128"/>
                <a:ea typeface="Arial Unicode MS" pitchFamily="34" charset="-128"/>
                <a:cs typeface="Arial Unicode MS" pitchFamily="34" charset="-128"/>
              </a:rPr>
              <a:t>TOPOLOGÍA</a:t>
            </a:r>
            <a:endParaRPr lang="es-EC" sz="3600" dirty="0">
              <a:latin typeface="Arial Unicode MS" pitchFamily="34" charset="-128"/>
              <a:ea typeface="Arial Unicode MS" pitchFamily="34" charset="-128"/>
              <a:cs typeface="Arial Unicode MS" pitchFamily="34" charset="-12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236492"/>
            <a:ext cx="5257800" cy="4005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4809070"/>
            <a:ext cx="3765264" cy="1260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50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wipe(down)">
                                      <p:cBhvr>
                                        <p:cTn id="1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04800" y="304800"/>
            <a:ext cx="8458200" cy="6019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1752600" y="2590800"/>
            <a:ext cx="5562600" cy="1754326"/>
          </a:xfrm>
          <a:prstGeom prst="rect">
            <a:avLst/>
          </a:prstGeom>
          <a:noFill/>
        </p:spPr>
        <p:txBody>
          <a:bodyPr wrap="square" rtlCol="0">
            <a:spAutoFit/>
          </a:bodyPr>
          <a:lstStyle/>
          <a:p>
            <a:pPr algn="ctr"/>
            <a:r>
              <a:rPr lang="es-EC" sz="3600" dirty="0" smtClean="0">
                <a:solidFill>
                  <a:schemeClr val="bg1"/>
                </a:solidFill>
              </a:rPr>
              <a:t>REGLAS TOPOLÓGICAS PARA OBJETOS DE GEOMETRIA LÍNEA</a:t>
            </a:r>
            <a:endParaRPr lang="es-EC" sz="3600" dirty="0">
              <a:solidFill>
                <a:schemeClr val="bg1"/>
              </a:solidFill>
            </a:endParaRPr>
          </a:p>
        </p:txBody>
      </p:sp>
    </p:spTree>
    <p:extLst>
      <p:ext uri="{BB962C8B-B14F-4D97-AF65-F5344CB8AC3E}">
        <p14:creationId xmlns:p14="http://schemas.microsoft.com/office/powerpoint/2010/main" xmlns="" val="4111040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04800" y="609600"/>
            <a:ext cx="8382000" cy="6019800"/>
          </a:xfrm>
        </p:spPr>
        <p:txBody>
          <a:bodyPr>
            <a:normAutofit fontScale="55000" lnSpcReduction="20000"/>
          </a:bodyPr>
          <a:lstStyle/>
          <a:p>
            <a:pPr marL="0" indent="0">
              <a:buNone/>
            </a:pPr>
            <a:endParaRPr lang="es-EC" dirty="0">
              <a:latin typeface="Arial Unicode MS" pitchFamily="34" charset="-128"/>
              <a:ea typeface="Arial Unicode MS" pitchFamily="34" charset="-128"/>
              <a:cs typeface="Arial Unicode MS" pitchFamily="34" charset="-128"/>
            </a:endParaRPr>
          </a:p>
          <a:p>
            <a:pPr lvl="0"/>
            <a:r>
              <a:rPr lang="es-EC" b="1" dirty="0" err="1">
                <a:solidFill>
                  <a:schemeClr val="tx2">
                    <a:lumMod val="40000"/>
                    <a:lumOff val="60000"/>
                  </a:schemeClr>
                </a:solidFill>
                <a:latin typeface="Arial Unicode MS" pitchFamily="34" charset="-128"/>
                <a:ea typeface="Arial Unicode MS" pitchFamily="34" charset="-128"/>
                <a:cs typeface="Arial Unicode MS" pitchFamily="34" charset="-128"/>
              </a:rPr>
              <a:t>Must</a:t>
            </a:r>
            <a:r>
              <a:rPr lang="es-EC" b="1" dirty="0">
                <a:solidFill>
                  <a:schemeClr val="tx2">
                    <a:lumMod val="40000"/>
                    <a:lumOff val="60000"/>
                  </a:schemeClr>
                </a:solidFill>
                <a:latin typeface="Arial Unicode MS" pitchFamily="34" charset="-128"/>
                <a:ea typeface="Arial Unicode MS" pitchFamily="34" charset="-128"/>
                <a:cs typeface="Arial Unicode MS" pitchFamily="34" charset="-128"/>
              </a:rPr>
              <a:t> </a:t>
            </a:r>
            <a:r>
              <a:rPr lang="es-EC" b="1" dirty="0" err="1">
                <a:solidFill>
                  <a:schemeClr val="tx2">
                    <a:lumMod val="40000"/>
                    <a:lumOff val="60000"/>
                  </a:schemeClr>
                </a:solidFill>
                <a:latin typeface="Arial Unicode MS" pitchFamily="34" charset="-128"/>
                <a:ea typeface="Arial Unicode MS" pitchFamily="34" charset="-128"/>
                <a:cs typeface="Arial Unicode MS" pitchFamily="34" charset="-128"/>
              </a:rPr>
              <a:t>Not</a:t>
            </a:r>
            <a:r>
              <a:rPr lang="es-EC" b="1" dirty="0">
                <a:solidFill>
                  <a:schemeClr val="tx2">
                    <a:lumMod val="40000"/>
                    <a:lumOff val="60000"/>
                  </a:schemeClr>
                </a:solidFill>
                <a:latin typeface="Arial Unicode MS" pitchFamily="34" charset="-128"/>
                <a:ea typeface="Arial Unicode MS" pitchFamily="34" charset="-128"/>
                <a:cs typeface="Arial Unicode MS" pitchFamily="34" charset="-128"/>
              </a:rPr>
              <a:t> </a:t>
            </a:r>
            <a:r>
              <a:rPr lang="es-EC" b="1" dirty="0" err="1">
                <a:solidFill>
                  <a:schemeClr val="tx2">
                    <a:lumMod val="40000"/>
                    <a:lumOff val="60000"/>
                  </a:schemeClr>
                </a:solidFill>
                <a:latin typeface="Arial Unicode MS" pitchFamily="34" charset="-128"/>
                <a:ea typeface="Arial Unicode MS" pitchFamily="34" charset="-128"/>
                <a:cs typeface="Arial Unicode MS" pitchFamily="34" charset="-128"/>
              </a:rPr>
              <a:t>Overlap</a:t>
            </a:r>
            <a:r>
              <a:rPr lang="es-EC" dirty="0">
                <a:latin typeface="Arial Unicode MS" pitchFamily="34" charset="-128"/>
                <a:ea typeface="Arial Unicode MS" pitchFamily="34" charset="-128"/>
                <a:cs typeface="Arial Unicode MS" pitchFamily="34" charset="-128"/>
              </a:rPr>
              <a:t>, Requiere que las líneas no se superpongan con las líneas en la misma clase (o subtipo) de entidad.</a:t>
            </a:r>
          </a:p>
          <a:p>
            <a:pPr lvl="0"/>
            <a:r>
              <a:rPr lang="es-EC" b="1" dirty="0" err="1">
                <a:solidFill>
                  <a:schemeClr val="accent4">
                    <a:lumMod val="75000"/>
                  </a:schemeClr>
                </a:solidFill>
                <a:latin typeface="Arial Unicode MS" pitchFamily="34" charset="-128"/>
                <a:ea typeface="Arial Unicode MS" pitchFamily="34" charset="-128"/>
                <a:cs typeface="Arial Unicode MS" pitchFamily="34" charset="-128"/>
              </a:rPr>
              <a:t>Must</a:t>
            </a:r>
            <a:r>
              <a:rPr lang="es-EC" b="1" dirty="0">
                <a:solidFill>
                  <a:schemeClr val="accent4">
                    <a:lumMod val="75000"/>
                  </a:schemeClr>
                </a:solidFill>
                <a:latin typeface="Arial Unicode MS" pitchFamily="34" charset="-128"/>
                <a:ea typeface="Arial Unicode MS" pitchFamily="34" charset="-128"/>
                <a:cs typeface="Arial Unicode MS" pitchFamily="34" charset="-128"/>
              </a:rPr>
              <a:t> Be </a:t>
            </a:r>
            <a:r>
              <a:rPr lang="es-EC" b="1" dirty="0" err="1">
                <a:solidFill>
                  <a:schemeClr val="accent4">
                    <a:lumMod val="75000"/>
                  </a:schemeClr>
                </a:solidFill>
                <a:latin typeface="Arial Unicode MS" pitchFamily="34" charset="-128"/>
                <a:ea typeface="Arial Unicode MS" pitchFamily="34" charset="-128"/>
                <a:cs typeface="Arial Unicode MS" pitchFamily="34" charset="-128"/>
              </a:rPr>
              <a:t>Larger</a:t>
            </a:r>
            <a:r>
              <a:rPr lang="es-EC" b="1" dirty="0">
                <a:solidFill>
                  <a:schemeClr val="accent4">
                    <a:lumMod val="75000"/>
                  </a:schemeClr>
                </a:solidFill>
                <a:latin typeface="Arial Unicode MS" pitchFamily="34" charset="-128"/>
                <a:ea typeface="Arial Unicode MS" pitchFamily="34" charset="-128"/>
                <a:cs typeface="Arial Unicode MS" pitchFamily="34" charset="-128"/>
              </a:rPr>
              <a:t> </a:t>
            </a:r>
            <a:r>
              <a:rPr lang="es-EC" b="1" dirty="0" err="1">
                <a:solidFill>
                  <a:schemeClr val="accent4">
                    <a:lumMod val="75000"/>
                  </a:schemeClr>
                </a:solidFill>
                <a:latin typeface="Arial Unicode MS" pitchFamily="34" charset="-128"/>
                <a:ea typeface="Arial Unicode MS" pitchFamily="34" charset="-128"/>
                <a:cs typeface="Arial Unicode MS" pitchFamily="34" charset="-128"/>
              </a:rPr>
              <a:t>Than</a:t>
            </a:r>
            <a:r>
              <a:rPr lang="es-EC" b="1" dirty="0">
                <a:solidFill>
                  <a:schemeClr val="accent4">
                    <a:lumMod val="75000"/>
                  </a:schemeClr>
                </a:solidFill>
                <a:latin typeface="Arial Unicode MS" pitchFamily="34" charset="-128"/>
                <a:ea typeface="Arial Unicode MS" pitchFamily="34" charset="-128"/>
                <a:cs typeface="Arial Unicode MS" pitchFamily="34" charset="-128"/>
              </a:rPr>
              <a:t> </a:t>
            </a:r>
            <a:r>
              <a:rPr lang="es-EC" b="1" dirty="0" err="1">
                <a:solidFill>
                  <a:schemeClr val="accent4">
                    <a:lumMod val="75000"/>
                  </a:schemeClr>
                </a:solidFill>
                <a:latin typeface="Arial Unicode MS" pitchFamily="34" charset="-128"/>
                <a:ea typeface="Arial Unicode MS" pitchFamily="34" charset="-128"/>
                <a:cs typeface="Arial Unicode MS" pitchFamily="34" charset="-128"/>
              </a:rPr>
              <a:t>Cluster</a:t>
            </a:r>
            <a:r>
              <a:rPr lang="es-EC" b="1" dirty="0">
                <a:solidFill>
                  <a:schemeClr val="accent4">
                    <a:lumMod val="75000"/>
                  </a:schemeClr>
                </a:solidFill>
                <a:latin typeface="Arial Unicode MS" pitchFamily="34" charset="-128"/>
                <a:ea typeface="Arial Unicode MS" pitchFamily="34" charset="-128"/>
                <a:cs typeface="Arial Unicode MS" pitchFamily="34" charset="-128"/>
              </a:rPr>
              <a:t> </a:t>
            </a:r>
            <a:r>
              <a:rPr lang="es-EC" b="1" dirty="0" err="1">
                <a:solidFill>
                  <a:schemeClr val="accent4">
                    <a:lumMod val="75000"/>
                  </a:schemeClr>
                </a:solidFill>
                <a:latin typeface="Arial Unicode MS" pitchFamily="34" charset="-128"/>
                <a:ea typeface="Arial Unicode MS" pitchFamily="34" charset="-128"/>
                <a:cs typeface="Arial Unicode MS" pitchFamily="34" charset="-128"/>
              </a:rPr>
              <a:t>Tolerance</a:t>
            </a:r>
            <a:r>
              <a:rPr lang="es-EC" dirty="0">
                <a:solidFill>
                  <a:schemeClr val="accent4">
                    <a:lumMod val="75000"/>
                  </a:schemeClr>
                </a:solidFill>
                <a:latin typeface="Arial Unicode MS" pitchFamily="34" charset="-128"/>
                <a:ea typeface="Arial Unicode MS" pitchFamily="34" charset="-128"/>
                <a:cs typeface="Arial Unicode MS" pitchFamily="34" charset="-128"/>
              </a:rPr>
              <a:t>, </a:t>
            </a:r>
            <a:r>
              <a:rPr lang="es-EC" dirty="0">
                <a:latin typeface="Arial Unicode MS" pitchFamily="34" charset="-128"/>
                <a:ea typeface="Arial Unicode MS" pitchFamily="34" charset="-128"/>
                <a:cs typeface="Arial Unicode MS" pitchFamily="34" charset="-128"/>
              </a:rPr>
              <a:t>Es necesario que una entidad no se colapse durante el proceso de validación.</a:t>
            </a:r>
          </a:p>
          <a:p>
            <a:pPr lvl="0"/>
            <a:r>
              <a:rPr lang="es-EC" b="1" dirty="0" err="1">
                <a:solidFill>
                  <a:schemeClr val="accent6">
                    <a:lumMod val="75000"/>
                  </a:schemeClr>
                </a:solidFill>
                <a:latin typeface="Arial Unicode MS" pitchFamily="34" charset="-128"/>
                <a:ea typeface="Arial Unicode MS" pitchFamily="34" charset="-128"/>
                <a:cs typeface="Arial Unicode MS" pitchFamily="34" charset="-128"/>
              </a:rPr>
              <a:t>Must</a:t>
            </a:r>
            <a:r>
              <a:rPr lang="es-EC" b="1" dirty="0">
                <a:solidFill>
                  <a:schemeClr val="accent6">
                    <a:lumMod val="75000"/>
                  </a:schemeClr>
                </a:solidFill>
                <a:latin typeface="Arial Unicode MS" pitchFamily="34" charset="-128"/>
                <a:ea typeface="Arial Unicode MS" pitchFamily="34" charset="-128"/>
                <a:cs typeface="Arial Unicode MS" pitchFamily="34" charset="-128"/>
              </a:rPr>
              <a:t> </a:t>
            </a:r>
            <a:r>
              <a:rPr lang="es-EC" b="1" dirty="0" err="1">
                <a:solidFill>
                  <a:schemeClr val="accent6">
                    <a:lumMod val="75000"/>
                  </a:schemeClr>
                </a:solidFill>
                <a:latin typeface="Arial Unicode MS" pitchFamily="34" charset="-128"/>
                <a:ea typeface="Arial Unicode MS" pitchFamily="34" charset="-128"/>
                <a:cs typeface="Arial Unicode MS" pitchFamily="34" charset="-128"/>
              </a:rPr>
              <a:t>Not</a:t>
            </a:r>
            <a:r>
              <a:rPr lang="es-EC" b="1" dirty="0">
                <a:solidFill>
                  <a:schemeClr val="accent6">
                    <a:lumMod val="75000"/>
                  </a:schemeClr>
                </a:solidFill>
                <a:latin typeface="Arial Unicode MS" pitchFamily="34" charset="-128"/>
                <a:ea typeface="Arial Unicode MS" pitchFamily="34" charset="-128"/>
                <a:cs typeface="Arial Unicode MS" pitchFamily="34" charset="-128"/>
              </a:rPr>
              <a:t> </a:t>
            </a:r>
            <a:r>
              <a:rPr lang="es-EC" b="1" dirty="0" err="1">
                <a:solidFill>
                  <a:schemeClr val="accent6">
                    <a:lumMod val="75000"/>
                  </a:schemeClr>
                </a:solidFill>
                <a:latin typeface="Arial Unicode MS" pitchFamily="34" charset="-128"/>
                <a:ea typeface="Arial Unicode MS" pitchFamily="34" charset="-128"/>
                <a:cs typeface="Arial Unicode MS" pitchFamily="34" charset="-128"/>
              </a:rPr>
              <a:t>Intersect</a:t>
            </a:r>
            <a:r>
              <a:rPr lang="es-EC" dirty="0">
                <a:latin typeface="Arial Unicode MS" pitchFamily="34" charset="-128"/>
                <a:ea typeface="Arial Unicode MS" pitchFamily="34" charset="-128"/>
                <a:cs typeface="Arial Unicode MS" pitchFamily="34" charset="-128"/>
              </a:rPr>
              <a:t>, Requiere que las entidades de línea desde la misma clase (o subtipo) de entidad no se crucen ni se superpongan entre sí.</a:t>
            </a:r>
          </a:p>
          <a:p>
            <a:pPr lvl="0"/>
            <a:r>
              <a:rPr lang="es-EC" b="1" dirty="0" err="1">
                <a:solidFill>
                  <a:srgbClr val="00B0F0"/>
                </a:solidFill>
                <a:latin typeface="Arial Unicode MS" pitchFamily="34" charset="-128"/>
                <a:ea typeface="Arial Unicode MS" pitchFamily="34" charset="-128"/>
                <a:cs typeface="Arial Unicode MS" pitchFamily="34" charset="-128"/>
              </a:rPr>
              <a:t>Must</a:t>
            </a:r>
            <a:r>
              <a:rPr lang="es-EC" b="1" dirty="0">
                <a:solidFill>
                  <a:srgbClr val="00B0F0"/>
                </a:solidFill>
                <a:latin typeface="Arial Unicode MS" pitchFamily="34" charset="-128"/>
                <a:ea typeface="Arial Unicode MS" pitchFamily="34" charset="-128"/>
                <a:cs typeface="Arial Unicode MS" pitchFamily="34" charset="-128"/>
              </a:rPr>
              <a:t> </a:t>
            </a:r>
            <a:r>
              <a:rPr lang="es-EC" b="1" dirty="0" err="1">
                <a:solidFill>
                  <a:srgbClr val="00B0F0"/>
                </a:solidFill>
                <a:latin typeface="Arial Unicode MS" pitchFamily="34" charset="-128"/>
                <a:ea typeface="Arial Unicode MS" pitchFamily="34" charset="-128"/>
                <a:cs typeface="Arial Unicode MS" pitchFamily="34" charset="-128"/>
              </a:rPr>
              <a:t>Not</a:t>
            </a:r>
            <a:r>
              <a:rPr lang="es-EC" b="1" dirty="0">
                <a:solidFill>
                  <a:srgbClr val="00B0F0"/>
                </a:solidFill>
                <a:latin typeface="Arial Unicode MS" pitchFamily="34" charset="-128"/>
                <a:ea typeface="Arial Unicode MS" pitchFamily="34" charset="-128"/>
                <a:cs typeface="Arial Unicode MS" pitchFamily="34" charset="-128"/>
              </a:rPr>
              <a:t> </a:t>
            </a:r>
            <a:r>
              <a:rPr lang="es-EC" b="1" dirty="0" err="1">
                <a:solidFill>
                  <a:srgbClr val="00B0F0"/>
                </a:solidFill>
                <a:latin typeface="Arial Unicode MS" pitchFamily="34" charset="-128"/>
                <a:ea typeface="Arial Unicode MS" pitchFamily="34" charset="-128"/>
                <a:cs typeface="Arial Unicode MS" pitchFamily="34" charset="-128"/>
              </a:rPr>
              <a:t>Have</a:t>
            </a:r>
            <a:r>
              <a:rPr lang="es-EC" b="1" dirty="0">
                <a:solidFill>
                  <a:srgbClr val="00B0F0"/>
                </a:solidFill>
                <a:latin typeface="Arial Unicode MS" pitchFamily="34" charset="-128"/>
                <a:ea typeface="Arial Unicode MS" pitchFamily="34" charset="-128"/>
                <a:cs typeface="Arial Unicode MS" pitchFamily="34" charset="-128"/>
              </a:rPr>
              <a:t> </a:t>
            </a:r>
            <a:r>
              <a:rPr lang="es-EC" b="1" dirty="0" err="1">
                <a:solidFill>
                  <a:srgbClr val="00B0F0"/>
                </a:solidFill>
                <a:latin typeface="Arial Unicode MS" pitchFamily="34" charset="-128"/>
                <a:ea typeface="Arial Unicode MS" pitchFamily="34" charset="-128"/>
                <a:cs typeface="Arial Unicode MS" pitchFamily="34" charset="-128"/>
              </a:rPr>
              <a:t>Dangles</a:t>
            </a:r>
            <a:r>
              <a:rPr lang="es-EC" dirty="0">
                <a:latin typeface="Arial Unicode MS" pitchFamily="34" charset="-128"/>
                <a:ea typeface="Arial Unicode MS" pitchFamily="34" charset="-128"/>
                <a:cs typeface="Arial Unicode MS" pitchFamily="34" charset="-128"/>
              </a:rPr>
              <a:t>, Requiere que una entidad de línea deba tocar las líneas desde la misma clase (o subtipo) de entidad en ambos extremos.</a:t>
            </a:r>
          </a:p>
          <a:p>
            <a:pPr lvl="0"/>
            <a:r>
              <a:rPr lang="es-EC" b="1" dirty="0" err="1">
                <a:solidFill>
                  <a:srgbClr val="FFC000"/>
                </a:solidFill>
                <a:latin typeface="Arial Unicode MS" pitchFamily="34" charset="-128"/>
                <a:ea typeface="Arial Unicode MS" pitchFamily="34" charset="-128"/>
                <a:cs typeface="Arial Unicode MS" pitchFamily="34" charset="-128"/>
              </a:rPr>
              <a:t>Must</a:t>
            </a:r>
            <a:r>
              <a:rPr lang="es-EC" b="1" dirty="0">
                <a:solidFill>
                  <a:srgbClr val="FFC000"/>
                </a:solidFill>
                <a:latin typeface="Arial Unicode MS" pitchFamily="34" charset="-128"/>
                <a:ea typeface="Arial Unicode MS" pitchFamily="34" charset="-128"/>
                <a:cs typeface="Arial Unicode MS" pitchFamily="34" charset="-128"/>
              </a:rPr>
              <a:t> </a:t>
            </a:r>
            <a:r>
              <a:rPr lang="es-EC" b="1" dirty="0" err="1">
                <a:solidFill>
                  <a:srgbClr val="FFC000"/>
                </a:solidFill>
                <a:latin typeface="Arial Unicode MS" pitchFamily="34" charset="-128"/>
                <a:ea typeface="Arial Unicode MS" pitchFamily="34" charset="-128"/>
                <a:cs typeface="Arial Unicode MS" pitchFamily="34" charset="-128"/>
              </a:rPr>
              <a:t>Not</a:t>
            </a:r>
            <a:r>
              <a:rPr lang="es-EC" b="1" dirty="0">
                <a:solidFill>
                  <a:srgbClr val="FFC000"/>
                </a:solidFill>
                <a:latin typeface="Arial Unicode MS" pitchFamily="34" charset="-128"/>
                <a:ea typeface="Arial Unicode MS" pitchFamily="34" charset="-128"/>
                <a:cs typeface="Arial Unicode MS" pitchFamily="34" charset="-128"/>
              </a:rPr>
              <a:t> </a:t>
            </a:r>
            <a:r>
              <a:rPr lang="es-EC" b="1" dirty="0" err="1">
                <a:solidFill>
                  <a:srgbClr val="FFC000"/>
                </a:solidFill>
                <a:latin typeface="Arial Unicode MS" pitchFamily="34" charset="-128"/>
                <a:ea typeface="Arial Unicode MS" pitchFamily="34" charset="-128"/>
                <a:cs typeface="Arial Unicode MS" pitchFamily="34" charset="-128"/>
              </a:rPr>
              <a:t>Have</a:t>
            </a:r>
            <a:r>
              <a:rPr lang="es-EC" b="1" dirty="0">
                <a:solidFill>
                  <a:srgbClr val="FFC000"/>
                </a:solidFill>
                <a:latin typeface="Arial Unicode MS" pitchFamily="34" charset="-128"/>
                <a:ea typeface="Arial Unicode MS" pitchFamily="34" charset="-128"/>
                <a:cs typeface="Arial Unicode MS" pitchFamily="34" charset="-128"/>
              </a:rPr>
              <a:t> </a:t>
            </a:r>
            <a:r>
              <a:rPr lang="es-EC" b="1" dirty="0" err="1">
                <a:solidFill>
                  <a:srgbClr val="FFC000"/>
                </a:solidFill>
                <a:latin typeface="Arial Unicode MS" pitchFamily="34" charset="-128"/>
                <a:ea typeface="Arial Unicode MS" pitchFamily="34" charset="-128"/>
                <a:cs typeface="Arial Unicode MS" pitchFamily="34" charset="-128"/>
              </a:rPr>
              <a:t>Pseudo</a:t>
            </a:r>
            <a:r>
              <a:rPr lang="es-EC" b="1" dirty="0">
                <a:solidFill>
                  <a:srgbClr val="FFC000"/>
                </a:solidFill>
                <a:latin typeface="Arial Unicode MS" pitchFamily="34" charset="-128"/>
                <a:ea typeface="Arial Unicode MS" pitchFamily="34" charset="-128"/>
                <a:cs typeface="Arial Unicode MS" pitchFamily="34" charset="-128"/>
              </a:rPr>
              <a:t> </a:t>
            </a:r>
            <a:r>
              <a:rPr lang="es-EC" b="1" dirty="0" err="1">
                <a:solidFill>
                  <a:srgbClr val="FFC000"/>
                </a:solidFill>
                <a:latin typeface="Arial Unicode MS" pitchFamily="34" charset="-128"/>
                <a:ea typeface="Arial Unicode MS" pitchFamily="34" charset="-128"/>
                <a:cs typeface="Arial Unicode MS" pitchFamily="34" charset="-128"/>
              </a:rPr>
              <a:t>Nodes</a:t>
            </a:r>
            <a:r>
              <a:rPr lang="es-EC" dirty="0">
                <a:latin typeface="Arial Unicode MS" pitchFamily="34" charset="-128"/>
                <a:ea typeface="Arial Unicode MS" pitchFamily="34" charset="-128"/>
                <a:cs typeface="Arial Unicode MS" pitchFamily="34" charset="-128"/>
              </a:rPr>
              <a:t>, Requiere que una línea se conecte, por lo menos, con otras dos líneas en cada extremo.</a:t>
            </a:r>
          </a:p>
          <a:p>
            <a:pPr lvl="0"/>
            <a:r>
              <a:rPr lang="es-EC" b="1" dirty="0" err="1">
                <a:solidFill>
                  <a:srgbClr val="FF0000"/>
                </a:solidFill>
                <a:latin typeface="Arial Unicode MS" pitchFamily="34" charset="-128"/>
                <a:ea typeface="Arial Unicode MS" pitchFamily="34" charset="-128"/>
                <a:cs typeface="Arial Unicode MS" pitchFamily="34" charset="-128"/>
              </a:rPr>
              <a:t>Must</a:t>
            </a:r>
            <a:r>
              <a:rPr lang="es-EC" b="1" dirty="0">
                <a:solidFill>
                  <a:srgbClr val="FF0000"/>
                </a:solidFill>
                <a:latin typeface="Arial Unicode MS" pitchFamily="34" charset="-128"/>
                <a:ea typeface="Arial Unicode MS" pitchFamily="34" charset="-128"/>
                <a:cs typeface="Arial Unicode MS" pitchFamily="34" charset="-128"/>
              </a:rPr>
              <a:t> </a:t>
            </a:r>
            <a:r>
              <a:rPr lang="es-EC" b="1" dirty="0" err="1">
                <a:solidFill>
                  <a:srgbClr val="FF0000"/>
                </a:solidFill>
                <a:latin typeface="Arial Unicode MS" pitchFamily="34" charset="-128"/>
                <a:ea typeface="Arial Unicode MS" pitchFamily="34" charset="-128"/>
                <a:cs typeface="Arial Unicode MS" pitchFamily="34" charset="-128"/>
              </a:rPr>
              <a:t>Not</a:t>
            </a:r>
            <a:r>
              <a:rPr lang="es-EC" b="1" dirty="0">
                <a:solidFill>
                  <a:srgbClr val="FF0000"/>
                </a:solidFill>
                <a:latin typeface="Arial Unicode MS" pitchFamily="34" charset="-128"/>
                <a:ea typeface="Arial Unicode MS" pitchFamily="34" charset="-128"/>
                <a:cs typeface="Arial Unicode MS" pitchFamily="34" charset="-128"/>
              </a:rPr>
              <a:t> </a:t>
            </a:r>
            <a:r>
              <a:rPr lang="es-EC" b="1" dirty="0" err="1">
                <a:solidFill>
                  <a:srgbClr val="FF0000"/>
                </a:solidFill>
                <a:latin typeface="Arial Unicode MS" pitchFamily="34" charset="-128"/>
                <a:ea typeface="Arial Unicode MS" pitchFamily="34" charset="-128"/>
                <a:cs typeface="Arial Unicode MS" pitchFamily="34" charset="-128"/>
              </a:rPr>
              <a:t>Overlap</a:t>
            </a:r>
            <a:r>
              <a:rPr lang="es-EC" b="1" dirty="0">
                <a:solidFill>
                  <a:srgbClr val="FF0000"/>
                </a:solidFill>
                <a:latin typeface="Arial Unicode MS" pitchFamily="34" charset="-128"/>
                <a:ea typeface="Arial Unicode MS" pitchFamily="34" charset="-128"/>
                <a:cs typeface="Arial Unicode MS" pitchFamily="34" charset="-128"/>
              </a:rPr>
              <a:t> </a:t>
            </a:r>
            <a:r>
              <a:rPr lang="es-EC" b="1" dirty="0" err="1">
                <a:solidFill>
                  <a:srgbClr val="FF0000"/>
                </a:solidFill>
                <a:latin typeface="Arial Unicode MS" pitchFamily="34" charset="-128"/>
                <a:ea typeface="Arial Unicode MS" pitchFamily="34" charset="-128"/>
                <a:cs typeface="Arial Unicode MS" pitchFamily="34" charset="-128"/>
              </a:rPr>
              <a:t>With</a:t>
            </a:r>
            <a:r>
              <a:rPr lang="es-EC" dirty="0">
                <a:latin typeface="Arial Unicode MS" pitchFamily="34" charset="-128"/>
                <a:ea typeface="Arial Unicode MS" pitchFamily="34" charset="-128"/>
                <a:cs typeface="Arial Unicode MS" pitchFamily="34" charset="-128"/>
              </a:rPr>
              <a:t>, Requiere que una línea desde una clase (o subtipo) de entidad no se superpongan con las líneas de entidad en otra clase (o subtipo) de entidad.</a:t>
            </a:r>
          </a:p>
          <a:p>
            <a:pPr lvl="0"/>
            <a:r>
              <a:rPr lang="es-EC" b="1" dirty="0" err="1">
                <a:solidFill>
                  <a:schemeClr val="accent3">
                    <a:lumMod val="75000"/>
                  </a:schemeClr>
                </a:solidFill>
                <a:latin typeface="Arial Unicode MS" pitchFamily="34" charset="-128"/>
                <a:ea typeface="Arial Unicode MS" pitchFamily="34" charset="-128"/>
                <a:cs typeface="Arial Unicode MS" pitchFamily="34" charset="-128"/>
              </a:rPr>
              <a:t>Must</a:t>
            </a:r>
            <a:r>
              <a:rPr lang="es-EC" b="1" dirty="0">
                <a:solidFill>
                  <a:schemeClr val="accent3">
                    <a:lumMod val="75000"/>
                  </a:schemeClr>
                </a:solidFill>
                <a:latin typeface="Arial Unicode MS" pitchFamily="34" charset="-128"/>
                <a:ea typeface="Arial Unicode MS" pitchFamily="34" charset="-128"/>
                <a:cs typeface="Arial Unicode MS" pitchFamily="34" charset="-128"/>
              </a:rPr>
              <a:t> </a:t>
            </a:r>
            <a:r>
              <a:rPr lang="es-EC" b="1" dirty="0" err="1">
                <a:solidFill>
                  <a:schemeClr val="accent3">
                    <a:lumMod val="75000"/>
                  </a:schemeClr>
                </a:solidFill>
                <a:latin typeface="Arial Unicode MS" pitchFamily="34" charset="-128"/>
                <a:ea typeface="Arial Unicode MS" pitchFamily="34" charset="-128"/>
                <a:cs typeface="Arial Unicode MS" pitchFamily="34" charset="-128"/>
              </a:rPr>
              <a:t>Not</a:t>
            </a:r>
            <a:r>
              <a:rPr lang="es-EC" b="1" dirty="0">
                <a:solidFill>
                  <a:schemeClr val="accent3">
                    <a:lumMod val="75000"/>
                  </a:schemeClr>
                </a:solidFill>
                <a:latin typeface="Arial Unicode MS" pitchFamily="34" charset="-128"/>
                <a:ea typeface="Arial Unicode MS" pitchFamily="34" charset="-128"/>
                <a:cs typeface="Arial Unicode MS" pitchFamily="34" charset="-128"/>
              </a:rPr>
              <a:t> </a:t>
            </a:r>
            <a:r>
              <a:rPr lang="es-EC" b="1" dirty="0" err="1">
                <a:solidFill>
                  <a:schemeClr val="accent3">
                    <a:lumMod val="75000"/>
                  </a:schemeClr>
                </a:solidFill>
                <a:latin typeface="Arial Unicode MS" pitchFamily="34" charset="-128"/>
                <a:ea typeface="Arial Unicode MS" pitchFamily="34" charset="-128"/>
                <a:cs typeface="Arial Unicode MS" pitchFamily="34" charset="-128"/>
              </a:rPr>
              <a:t>Self-Overlap</a:t>
            </a:r>
            <a:r>
              <a:rPr lang="es-EC" dirty="0">
                <a:latin typeface="Arial Unicode MS" pitchFamily="34" charset="-128"/>
                <a:ea typeface="Arial Unicode MS" pitchFamily="34" charset="-128"/>
                <a:cs typeface="Arial Unicode MS" pitchFamily="34" charset="-128"/>
              </a:rPr>
              <a:t>, Requiere que las entidades de línea no se superpongan entre sí.</a:t>
            </a:r>
          </a:p>
          <a:p>
            <a:pPr lvl="0"/>
            <a:r>
              <a:rPr lang="es-EC" b="1" dirty="0" err="1">
                <a:solidFill>
                  <a:schemeClr val="tx2"/>
                </a:solidFill>
                <a:latin typeface="Arial Unicode MS" pitchFamily="34" charset="-128"/>
                <a:ea typeface="Arial Unicode MS" pitchFamily="34" charset="-128"/>
                <a:cs typeface="Arial Unicode MS" pitchFamily="34" charset="-128"/>
              </a:rPr>
              <a:t>Must</a:t>
            </a:r>
            <a:r>
              <a:rPr lang="es-EC" b="1" dirty="0">
                <a:solidFill>
                  <a:schemeClr val="tx2"/>
                </a:solidFill>
                <a:latin typeface="Arial Unicode MS" pitchFamily="34" charset="-128"/>
                <a:ea typeface="Arial Unicode MS" pitchFamily="34" charset="-128"/>
                <a:cs typeface="Arial Unicode MS" pitchFamily="34" charset="-128"/>
              </a:rPr>
              <a:t> </a:t>
            </a:r>
            <a:r>
              <a:rPr lang="es-EC" b="1" dirty="0" err="1">
                <a:solidFill>
                  <a:schemeClr val="tx2"/>
                </a:solidFill>
                <a:latin typeface="Arial Unicode MS" pitchFamily="34" charset="-128"/>
                <a:ea typeface="Arial Unicode MS" pitchFamily="34" charset="-128"/>
                <a:cs typeface="Arial Unicode MS" pitchFamily="34" charset="-128"/>
              </a:rPr>
              <a:t>Not</a:t>
            </a:r>
            <a:r>
              <a:rPr lang="es-EC" b="1" dirty="0">
                <a:solidFill>
                  <a:schemeClr val="tx2"/>
                </a:solidFill>
                <a:latin typeface="Arial Unicode MS" pitchFamily="34" charset="-128"/>
                <a:ea typeface="Arial Unicode MS" pitchFamily="34" charset="-128"/>
                <a:cs typeface="Arial Unicode MS" pitchFamily="34" charset="-128"/>
              </a:rPr>
              <a:t> </a:t>
            </a:r>
            <a:r>
              <a:rPr lang="es-EC" b="1" dirty="0" err="1">
                <a:solidFill>
                  <a:schemeClr val="tx2"/>
                </a:solidFill>
                <a:latin typeface="Arial Unicode MS" pitchFamily="34" charset="-128"/>
                <a:ea typeface="Arial Unicode MS" pitchFamily="34" charset="-128"/>
                <a:cs typeface="Arial Unicode MS" pitchFamily="34" charset="-128"/>
              </a:rPr>
              <a:t>Self-Intersect</a:t>
            </a:r>
            <a:r>
              <a:rPr lang="es-EC" dirty="0">
                <a:latin typeface="Arial Unicode MS" pitchFamily="34" charset="-128"/>
                <a:ea typeface="Arial Unicode MS" pitchFamily="34" charset="-128"/>
                <a:cs typeface="Arial Unicode MS" pitchFamily="34" charset="-128"/>
              </a:rPr>
              <a:t>, Requiere que las entidades de línea no se crucen ni se superpongan entre sí.</a:t>
            </a:r>
          </a:p>
          <a:p>
            <a:pPr lvl="0"/>
            <a:r>
              <a:rPr lang="es-EC" b="1" dirty="0" err="1">
                <a:latin typeface="Arial Unicode MS" pitchFamily="34" charset="-128"/>
                <a:ea typeface="Arial Unicode MS" pitchFamily="34" charset="-128"/>
                <a:cs typeface="Arial Unicode MS" pitchFamily="34" charset="-128"/>
              </a:rPr>
              <a:t>Must</a:t>
            </a:r>
            <a:r>
              <a:rPr lang="es-EC" b="1" dirty="0">
                <a:latin typeface="Arial Unicode MS" pitchFamily="34" charset="-128"/>
                <a:ea typeface="Arial Unicode MS" pitchFamily="34" charset="-128"/>
                <a:cs typeface="Arial Unicode MS" pitchFamily="34" charset="-128"/>
              </a:rPr>
              <a:t> Be Single </a:t>
            </a:r>
            <a:r>
              <a:rPr lang="es-EC" b="1" dirty="0" err="1">
                <a:latin typeface="Arial Unicode MS" pitchFamily="34" charset="-128"/>
                <a:ea typeface="Arial Unicode MS" pitchFamily="34" charset="-128"/>
                <a:cs typeface="Arial Unicode MS" pitchFamily="34" charset="-128"/>
              </a:rPr>
              <a:t>Part</a:t>
            </a:r>
            <a:r>
              <a:rPr lang="es-EC" dirty="0">
                <a:latin typeface="Arial Unicode MS" pitchFamily="34" charset="-128"/>
                <a:ea typeface="Arial Unicode MS" pitchFamily="34" charset="-128"/>
                <a:cs typeface="Arial Unicode MS" pitchFamily="34" charset="-128"/>
              </a:rPr>
              <a:t>, Requiere que las línea tengan una única parte. Esta regla es útil allí donde las entidades de línea, como carreteras, no deben tener múltiples partes.</a:t>
            </a:r>
          </a:p>
          <a:p>
            <a:endParaRPr lang="es-EC"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7773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8600" y="304800"/>
            <a:ext cx="8686800" cy="62484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1752600" y="2590800"/>
            <a:ext cx="5562600" cy="1754326"/>
          </a:xfrm>
          <a:prstGeom prst="rect">
            <a:avLst/>
          </a:prstGeom>
          <a:noFill/>
        </p:spPr>
        <p:txBody>
          <a:bodyPr wrap="square" rtlCol="0">
            <a:spAutoFit/>
          </a:bodyPr>
          <a:lstStyle/>
          <a:p>
            <a:pPr algn="ctr"/>
            <a:r>
              <a:rPr lang="es-EC" sz="3600" dirty="0" smtClean="0">
                <a:solidFill>
                  <a:schemeClr val="bg1"/>
                </a:solidFill>
              </a:rPr>
              <a:t>REGLAS TOPOLÓGICAS PARA OBJETOS DE GEOMETRIA POLÍGONO</a:t>
            </a:r>
            <a:endParaRPr lang="es-EC" sz="3600" dirty="0">
              <a:solidFill>
                <a:schemeClr val="bg1"/>
              </a:solidFill>
            </a:endParaRPr>
          </a:p>
        </p:txBody>
      </p:sp>
    </p:spTree>
    <p:extLst>
      <p:ext uri="{BB962C8B-B14F-4D97-AF65-F5344CB8AC3E}">
        <p14:creationId xmlns:p14="http://schemas.microsoft.com/office/powerpoint/2010/main" xmlns="" val="1078962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3400" y="1867463"/>
            <a:ext cx="8229600" cy="4983163"/>
          </a:xfrm>
        </p:spPr>
        <p:txBody>
          <a:bodyPr>
            <a:normAutofit/>
          </a:bodyPr>
          <a:lstStyle/>
          <a:p>
            <a:pPr marL="0" indent="0">
              <a:buNone/>
            </a:pPr>
            <a:endParaRPr lang="es-EC" sz="2000" dirty="0">
              <a:latin typeface="Arial Unicode MS" pitchFamily="34" charset="-128"/>
              <a:ea typeface="Arial Unicode MS" pitchFamily="34" charset="-128"/>
              <a:cs typeface="Arial Unicode MS" pitchFamily="34" charset="-128"/>
            </a:endParaRPr>
          </a:p>
          <a:p>
            <a:pPr lvl="0"/>
            <a:r>
              <a:rPr lang="es-EC" sz="2000" b="1" dirty="0" err="1">
                <a:solidFill>
                  <a:schemeClr val="accent2">
                    <a:lumMod val="60000"/>
                    <a:lumOff val="40000"/>
                  </a:schemeClr>
                </a:solidFill>
                <a:latin typeface="Arial Unicode MS" pitchFamily="34" charset="-128"/>
                <a:ea typeface="Arial Unicode MS" pitchFamily="34" charset="-128"/>
                <a:cs typeface="Arial Unicode MS" pitchFamily="34" charset="-128"/>
              </a:rPr>
              <a:t>Must</a:t>
            </a:r>
            <a:r>
              <a:rPr lang="es-EC" sz="2000" b="1" dirty="0">
                <a:solidFill>
                  <a:schemeClr val="accent2">
                    <a:lumMod val="60000"/>
                    <a:lumOff val="40000"/>
                  </a:schemeClr>
                </a:solidFill>
                <a:latin typeface="Arial Unicode MS" pitchFamily="34" charset="-128"/>
                <a:ea typeface="Arial Unicode MS" pitchFamily="34" charset="-128"/>
                <a:cs typeface="Arial Unicode MS" pitchFamily="34" charset="-128"/>
              </a:rPr>
              <a:t> </a:t>
            </a:r>
            <a:r>
              <a:rPr lang="es-EC" sz="2000" b="1" dirty="0" err="1">
                <a:solidFill>
                  <a:schemeClr val="accent2">
                    <a:lumMod val="60000"/>
                    <a:lumOff val="40000"/>
                  </a:schemeClr>
                </a:solidFill>
                <a:latin typeface="Arial Unicode MS" pitchFamily="34" charset="-128"/>
                <a:ea typeface="Arial Unicode MS" pitchFamily="34" charset="-128"/>
                <a:cs typeface="Arial Unicode MS" pitchFamily="34" charset="-128"/>
              </a:rPr>
              <a:t>Not</a:t>
            </a:r>
            <a:r>
              <a:rPr lang="es-EC" sz="2000" b="1" dirty="0">
                <a:solidFill>
                  <a:schemeClr val="accent2">
                    <a:lumMod val="60000"/>
                    <a:lumOff val="40000"/>
                  </a:schemeClr>
                </a:solidFill>
                <a:latin typeface="Arial Unicode MS" pitchFamily="34" charset="-128"/>
                <a:ea typeface="Arial Unicode MS" pitchFamily="34" charset="-128"/>
                <a:cs typeface="Arial Unicode MS" pitchFamily="34" charset="-128"/>
              </a:rPr>
              <a:t> </a:t>
            </a:r>
            <a:r>
              <a:rPr lang="es-EC" sz="2000" b="1" dirty="0" err="1">
                <a:solidFill>
                  <a:schemeClr val="accent2">
                    <a:lumMod val="60000"/>
                    <a:lumOff val="40000"/>
                  </a:schemeClr>
                </a:solidFill>
                <a:latin typeface="Arial Unicode MS" pitchFamily="34" charset="-128"/>
                <a:ea typeface="Arial Unicode MS" pitchFamily="34" charset="-128"/>
                <a:cs typeface="Arial Unicode MS" pitchFamily="34" charset="-128"/>
              </a:rPr>
              <a:t>Overlap</a:t>
            </a:r>
            <a:r>
              <a:rPr lang="es-EC" sz="2000" dirty="0">
                <a:latin typeface="Arial Unicode MS" pitchFamily="34" charset="-128"/>
                <a:ea typeface="Arial Unicode MS" pitchFamily="34" charset="-128"/>
                <a:cs typeface="Arial Unicode MS" pitchFamily="34" charset="-128"/>
              </a:rPr>
              <a:t>, Requiere que el interior de los polígonos no se superponga.</a:t>
            </a:r>
          </a:p>
          <a:p>
            <a:pPr lvl="0"/>
            <a:r>
              <a:rPr lang="es-EC" sz="2000" b="1" dirty="0" err="1">
                <a:solidFill>
                  <a:schemeClr val="accent3">
                    <a:lumMod val="75000"/>
                  </a:schemeClr>
                </a:solidFill>
                <a:latin typeface="Arial Unicode MS" pitchFamily="34" charset="-128"/>
                <a:ea typeface="Arial Unicode MS" pitchFamily="34" charset="-128"/>
                <a:cs typeface="Arial Unicode MS" pitchFamily="34" charset="-128"/>
              </a:rPr>
              <a:t>Must</a:t>
            </a:r>
            <a:r>
              <a:rPr lang="es-EC" sz="2000" b="1" dirty="0">
                <a:solidFill>
                  <a:schemeClr val="accent3">
                    <a:lumMod val="75000"/>
                  </a:schemeClr>
                </a:solidFill>
                <a:latin typeface="Arial Unicode MS" pitchFamily="34" charset="-128"/>
                <a:ea typeface="Arial Unicode MS" pitchFamily="34" charset="-128"/>
                <a:cs typeface="Arial Unicode MS" pitchFamily="34" charset="-128"/>
              </a:rPr>
              <a:t> </a:t>
            </a:r>
            <a:r>
              <a:rPr lang="es-EC" sz="2000" b="1" dirty="0" err="1">
                <a:solidFill>
                  <a:schemeClr val="accent3">
                    <a:lumMod val="75000"/>
                  </a:schemeClr>
                </a:solidFill>
                <a:latin typeface="Arial Unicode MS" pitchFamily="34" charset="-128"/>
                <a:ea typeface="Arial Unicode MS" pitchFamily="34" charset="-128"/>
                <a:cs typeface="Arial Unicode MS" pitchFamily="34" charset="-128"/>
              </a:rPr>
              <a:t>Not</a:t>
            </a:r>
            <a:r>
              <a:rPr lang="es-EC" sz="2000" b="1" dirty="0">
                <a:solidFill>
                  <a:schemeClr val="accent3">
                    <a:lumMod val="75000"/>
                  </a:schemeClr>
                </a:solidFill>
                <a:latin typeface="Arial Unicode MS" pitchFamily="34" charset="-128"/>
                <a:ea typeface="Arial Unicode MS" pitchFamily="34" charset="-128"/>
                <a:cs typeface="Arial Unicode MS" pitchFamily="34" charset="-128"/>
              </a:rPr>
              <a:t> </a:t>
            </a:r>
            <a:r>
              <a:rPr lang="es-EC" sz="2000" b="1" dirty="0" err="1">
                <a:solidFill>
                  <a:schemeClr val="accent3">
                    <a:lumMod val="75000"/>
                  </a:schemeClr>
                </a:solidFill>
                <a:latin typeface="Arial Unicode MS" pitchFamily="34" charset="-128"/>
                <a:ea typeface="Arial Unicode MS" pitchFamily="34" charset="-128"/>
                <a:cs typeface="Arial Unicode MS" pitchFamily="34" charset="-128"/>
              </a:rPr>
              <a:t>Have</a:t>
            </a:r>
            <a:r>
              <a:rPr lang="es-EC" sz="2000" b="1" dirty="0">
                <a:solidFill>
                  <a:schemeClr val="accent3">
                    <a:lumMod val="75000"/>
                  </a:schemeClr>
                </a:solidFill>
                <a:latin typeface="Arial Unicode MS" pitchFamily="34" charset="-128"/>
                <a:ea typeface="Arial Unicode MS" pitchFamily="34" charset="-128"/>
                <a:cs typeface="Arial Unicode MS" pitchFamily="34" charset="-128"/>
              </a:rPr>
              <a:t> Gaps</a:t>
            </a:r>
            <a:r>
              <a:rPr lang="es-EC" sz="2000" dirty="0">
                <a:latin typeface="Arial Unicode MS" pitchFamily="34" charset="-128"/>
                <a:ea typeface="Arial Unicode MS" pitchFamily="34" charset="-128"/>
                <a:cs typeface="Arial Unicode MS" pitchFamily="34" charset="-128"/>
              </a:rPr>
              <a:t>, Esta regla precisa que no haya vacíos dentro de un polígono simple o entre polígonos adyacentes.</a:t>
            </a:r>
          </a:p>
          <a:p>
            <a:endParaRPr lang="es-EC" sz="20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6160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sz="3600" dirty="0" smtClean="0">
                <a:latin typeface="Arial Unicode MS" pitchFamily="34" charset="-128"/>
                <a:ea typeface="Arial Unicode MS" pitchFamily="34" charset="-128"/>
                <a:cs typeface="Arial Unicode MS" pitchFamily="34" charset="-128"/>
              </a:rPr>
              <a:t>METADATOS</a:t>
            </a:r>
            <a:endParaRPr lang="es-EC" sz="3600" dirty="0">
              <a:latin typeface="Arial Unicode MS" pitchFamily="34" charset="-128"/>
              <a:ea typeface="Arial Unicode MS" pitchFamily="34" charset="-128"/>
              <a:cs typeface="Arial Unicode MS" pitchFamily="34" charset="-128"/>
            </a:endParaRPr>
          </a:p>
        </p:txBody>
      </p:sp>
      <p:pic>
        <p:nvPicPr>
          <p:cNvPr id="4" name="3 Marcador de contenido"/>
          <p:cNvPicPr>
            <a:picLocks noGrp="1"/>
          </p:cNvPicPr>
          <p:nvPr>
            <p:ph idx="1"/>
          </p:nvPr>
        </p:nvPicPr>
        <p:blipFill>
          <a:blip r:embed="rId2"/>
          <a:srcRect t="4192"/>
          <a:stretch>
            <a:fillRect/>
          </a:stretch>
        </p:blipFill>
        <p:spPr bwMode="auto">
          <a:xfrm>
            <a:off x="457200" y="1600200"/>
            <a:ext cx="8229600" cy="4572000"/>
          </a:xfrm>
          <a:prstGeom prst="rect">
            <a:avLst/>
          </a:prstGeom>
          <a:noFill/>
          <a:ln w="9525">
            <a:solidFill>
              <a:schemeClr val="tx1"/>
            </a:solidFill>
            <a:miter lim="800000"/>
            <a:headEnd/>
            <a:tailEnd/>
          </a:ln>
        </p:spPr>
      </p:pic>
      <p:sp>
        <p:nvSpPr>
          <p:cNvPr id="5" name="Rectangle 100"/>
          <p:cNvSpPr>
            <a:spLocks noChangeArrowheads="1"/>
          </p:cNvSpPr>
          <p:nvPr/>
        </p:nvSpPr>
        <p:spPr bwMode="auto">
          <a:xfrm>
            <a:off x="2057400" y="1676400"/>
            <a:ext cx="914400" cy="355600"/>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xmlns="" val="5275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C" sz="3600" dirty="0" smtClean="0"/>
              <a:t/>
            </a:r>
            <a:br>
              <a:rPr lang="es-EC" sz="3600" dirty="0" smtClean="0"/>
            </a:br>
            <a:r>
              <a:rPr lang="es-EC" sz="3600" dirty="0" smtClean="0"/>
              <a:t>ANTECEDENTES </a:t>
            </a:r>
            <a:r>
              <a:rPr lang="es-EC" sz="3600" dirty="0"/>
              <a:t/>
            </a:r>
            <a:br>
              <a:rPr lang="es-EC" sz="3600" dirty="0"/>
            </a:br>
            <a:endParaRPr lang="es-EC" sz="3600" dirty="0"/>
          </a:p>
        </p:txBody>
      </p:sp>
      <p:sp>
        <p:nvSpPr>
          <p:cNvPr id="3" name="2 Marcador de contenido"/>
          <p:cNvSpPr>
            <a:spLocks noGrp="1"/>
          </p:cNvSpPr>
          <p:nvPr>
            <p:ph idx="1"/>
          </p:nvPr>
        </p:nvSpPr>
        <p:spPr>
          <a:xfrm>
            <a:off x="304800" y="1219200"/>
            <a:ext cx="8196281" cy="5486400"/>
          </a:xfrm>
        </p:spPr>
        <p:txBody>
          <a:bodyPr>
            <a:normAutofit fontScale="85000" lnSpcReduction="20000"/>
          </a:bodyPr>
          <a:lstStyle/>
          <a:p>
            <a:pPr marL="0" indent="0" algn="just">
              <a:buNone/>
            </a:pPr>
            <a:r>
              <a:rPr lang="es-ES" dirty="0" smtClean="0"/>
              <a:t>A </a:t>
            </a:r>
            <a:r>
              <a:rPr lang="es-ES" dirty="0"/>
              <a:t>finales de 1998 concluyó la vida Institucional del Instituto Ecuatoriano de Electrificación </a:t>
            </a:r>
            <a:r>
              <a:rPr lang="es-ES" dirty="0" smtClean="0"/>
              <a:t>(</a:t>
            </a:r>
            <a:r>
              <a:rPr lang="es-ES" dirty="0"/>
              <a:t>INECEL) que, a lo largo de 37 años de actividades había edificado el sector eléctrico del Ecuador.</a:t>
            </a:r>
            <a:endParaRPr lang="es-EC" dirty="0"/>
          </a:p>
          <a:p>
            <a:pPr marL="0" indent="0">
              <a:buNone/>
            </a:pPr>
            <a:endParaRPr lang="es-EC" dirty="0"/>
          </a:p>
          <a:p>
            <a:pPr marL="0" indent="0" algn="just">
              <a:buNone/>
            </a:pPr>
            <a:r>
              <a:rPr lang="es-ES" dirty="0"/>
              <a:t>Después de la extinción del INECEL, se crearon empresas  de generación eléctrica como: 	Hidropaute, </a:t>
            </a:r>
            <a:r>
              <a:rPr lang="es-ES" dirty="0" smtClean="0"/>
              <a:t>Hidroagoyán</a:t>
            </a:r>
            <a:r>
              <a:rPr lang="es-ES" dirty="0"/>
              <a:t>, Hidropucará, Electroguayas, Termopichincha, y una de 	transmisión; </a:t>
            </a:r>
            <a:r>
              <a:rPr lang="es-ES" dirty="0" smtClean="0"/>
              <a:t>Transelectric. </a:t>
            </a:r>
          </a:p>
          <a:p>
            <a:pPr marL="0" indent="0" algn="just">
              <a:buNone/>
            </a:pPr>
            <a:endParaRPr lang="es-EC" dirty="0"/>
          </a:p>
          <a:p>
            <a:pPr marL="0" indent="0" algn="just">
              <a:buNone/>
            </a:pPr>
            <a:r>
              <a:rPr lang="es-ES" dirty="0"/>
              <a:t>Como resultado del nuevo esquema administrativo y de gestión, sobrevino un estancamiento del sector eléctrico ecuatoriano, que se reflejó en la falta de obras de </a:t>
            </a:r>
            <a:r>
              <a:rPr lang="es-ES" dirty="0" smtClean="0"/>
              <a:t>generación. </a:t>
            </a:r>
            <a:endParaRPr lang="es-EC" dirty="0"/>
          </a:p>
        </p:txBody>
      </p:sp>
    </p:spTree>
    <p:extLst>
      <p:ext uri="{BB962C8B-B14F-4D97-AF65-F5344CB8AC3E}">
        <p14:creationId xmlns:p14="http://schemas.microsoft.com/office/powerpoint/2010/main" xmlns="" val="22745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tretch>
            <a:fillRect/>
          </a:stretch>
        </p:blipFill>
        <p:spPr bwMode="auto">
          <a:xfrm>
            <a:off x="228600" y="609600"/>
            <a:ext cx="8610600" cy="57912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8391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tretch>
            <a:fillRect/>
          </a:stretch>
        </p:blipFill>
        <p:spPr>
          <a:xfrm>
            <a:off x="1219200" y="152400"/>
            <a:ext cx="6776884" cy="6496665"/>
          </a:xfrm>
          <a:prstGeom prst="rect">
            <a:avLst/>
          </a:prstGeom>
        </p:spPr>
      </p:pic>
    </p:spTree>
    <p:extLst>
      <p:ext uri="{BB962C8B-B14F-4D97-AF65-F5344CB8AC3E}">
        <p14:creationId xmlns:p14="http://schemas.microsoft.com/office/powerpoint/2010/main" xmlns="" val="588403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04800" y="381000"/>
            <a:ext cx="85344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2 Título"/>
          <p:cNvSpPr>
            <a:spLocks noGrp="1"/>
          </p:cNvSpPr>
          <p:nvPr>
            <p:ph type="title"/>
          </p:nvPr>
        </p:nvSpPr>
        <p:spPr>
          <a:xfrm>
            <a:off x="457200" y="2590800"/>
            <a:ext cx="8229600" cy="1143000"/>
          </a:xfrm>
        </p:spPr>
        <p:txBody>
          <a:bodyPr>
            <a:normAutofit/>
          </a:bodyPr>
          <a:lstStyle/>
          <a:p>
            <a:r>
              <a:rPr lang="es-EC" sz="4000" dirty="0" smtClean="0">
                <a:solidFill>
                  <a:srgbClr val="FF0000"/>
                </a:solidFill>
                <a:latin typeface="Arial Unicode MS" pitchFamily="34" charset="-128"/>
                <a:ea typeface="Arial Unicode MS" pitchFamily="34" charset="-128"/>
                <a:cs typeface="Arial Unicode MS" pitchFamily="34" charset="-128"/>
              </a:rPr>
              <a:t>APLICACIÓN Q GIS</a:t>
            </a:r>
            <a:endParaRPr lang="es-EC" sz="40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8319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t="3822" r="28970" b="8280"/>
          <a:stretch>
            <a:fillRect/>
          </a:stretch>
        </p:blipFill>
        <p:spPr bwMode="auto">
          <a:xfrm>
            <a:off x="323528" y="609600"/>
            <a:ext cx="4832350" cy="4114800"/>
          </a:xfrm>
          <a:prstGeom prst="rect">
            <a:avLst/>
          </a:prstGeom>
          <a:noFill/>
          <a:ln w="9525">
            <a:solidFill>
              <a:schemeClr val="tx1"/>
            </a:solidFill>
            <a:miter lim="800000"/>
            <a:headEnd/>
            <a:tailEnd/>
          </a:ln>
        </p:spPr>
      </p:pic>
      <p:pic>
        <p:nvPicPr>
          <p:cNvPr id="5" name="4 Imagen"/>
          <p:cNvPicPr/>
          <p:nvPr/>
        </p:nvPicPr>
        <p:blipFill>
          <a:blip r:embed="rId3"/>
          <a:srcRect t="5400"/>
          <a:stretch>
            <a:fillRect/>
          </a:stretch>
        </p:blipFill>
        <p:spPr bwMode="auto">
          <a:xfrm>
            <a:off x="5724128" y="1447800"/>
            <a:ext cx="3016136" cy="5011191"/>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5793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52400" y="304800"/>
            <a:ext cx="5410200" cy="4038600"/>
          </a:xfrm>
          <a:prstGeom prst="rect">
            <a:avLst/>
          </a:prstGeom>
          <a:noFill/>
          <a:ln w="9525">
            <a:solidFill>
              <a:schemeClr val="tx1"/>
            </a:solidFill>
            <a:miter lim="800000"/>
            <a:headEnd/>
            <a:tailEnd/>
          </a:ln>
        </p:spPr>
      </p:pic>
      <p:pic>
        <p:nvPicPr>
          <p:cNvPr id="5" name="4 Imagen"/>
          <p:cNvPicPr/>
          <p:nvPr/>
        </p:nvPicPr>
        <p:blipFill>
          <a:blip r:embed="rId3"/>
          <a:srcRect/>
          <a:stretch>
            <a:fillRect/>
          </a:stretch>
        </p:blipFill>
        <p:spPr bwMode="auto">
          <a:xfrm>
            <a:off x="5029200" y="2971800"/>
            <a:ext cx="3779912" cy="3432309"/>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8229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1078" r="1471" b="2229"/>
          <a:stretch>
            <a:fillRect/>
          </a:stretch>
        </p:blipFill>
        <p:spPr bwMode="auto">
          <a:xfrm>
            <a:off x="179512" y="427499"/>
            <a:ext cx="4621088" cy="3361541"/>
          </a:xfrm>
          <a:prstGeom prst="rect">
            <a:avLst/>
          </a:prstGeom>
          <a:noFill/>
          <a:ln w="9525">
            <a:solidFill>
              <a:schemeClr val="tx1"/>
            </a:solidFill>
            <a:miter lim="800000"/>
            <a:headEnd/>
            <a:tailEnd/>
          </a:ln>
        </p:spPr>
      </p:pic>
      <p:pic>
        <p:nvPicPr>
          <p:cNvPr id="5" name="4 Imagen"/>
          <p:cNvPicPr/>
          <p:nvPr/>
        </p:nvPicPr>
        <p:blipFill>
          <a:blip r:embed="rId3"/>
          <a:srcRect l="1479" r="1111" b="2566"/>
          <a:stretch>
            <a:fillRect/>
          </a:stretch>
        </p:blipFill>
        <p:spPr bwMode="auto">
          <a:xfrm>
            <a:off x="4419600" y="3124200"/>
            <a:ext cx="4570808" cy="318092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74387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2400" y="381000"/>
            <a:ext cx="8763000" cy="5943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2 Título"/>
          <p:cNvSpPr>
            <a:spLocks noGrp="1"/>
          </p:cNvSpPr>
          <p:nvPr>
            <p:ph type="title"/>
          </p:nvPr>
        </p:nvSpPr>
        <p:spPr>
          <a:xfrm>
            <a:off x="381000" y="2438400"/>
            <a:ext cx="8229600" cy="1143000"/>
          </a:xfrm>
        </p:spPr>
        <p:txBody>
          <a:bodyPr>
            <a:normAutofit/>
          </a:bodyPr>
          <a:lstStyle/>
          <a:p>
            <a:r>
              <a:rPr lang="es-EC" sz="5400" dirty="0" smtClean="0">
                <a:solidFill>
                  <a:srgbClr val="FF0000"/>
                </a:solidFill>
              </a:rPr>
              <a:t>GEOSERVER</a:t>
            </a:r>
            <a:endParaRPr lang="es-EC" sz="5400" dirty="0">
              <a:solidFill>
                <a:srgbClr val="FF0000"/>
              </a:solidFill>
            </a:endParaRPr>
          </a:p>
        </p:txBody>
      </p:sp>
    </p:spTree>
    <p:extLst>
      <p:ext uri="{BB962C8B-B14F-4D97-AF65-F5344CB8AC3E}">
        <p14:creationId xmlns:p14="http://schemas.microsoft.com/office/powerpoint/2010/main" xmlns="" val="120111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tretch>
            <a:fillRect/>
          </a:stretch>
        </p:blipFill>
        <p:spPr bwMode="auto">
          <a:xfrm>
            <a:off x="228600" y="762000"/>
            <a:ext cx="8610600" cy="5486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8248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79512" y="304800"/>
            <a:ext cx="6030416" cy="2987080"/>
          </a:xfrm>
          <a:prstGeom prst="rect">
            <a:avLst/>
          </a:prstGeom>
          <a:noFill/>
          <a:ln w="9525">
            <a:solidFill>
              <a:schemeClr val="tx1"/>
            </a:solidFill>
            <a:miter lim="800000"/>
            <a:headEnd/>
            <a:tailEnd/>
          </a:ln>
        </p:spPr>
      </p:pic>
      <p:pic>
        <p:nvPicPr>
          <p:cNvPr id="5" name="4 Imagen"/>
          <p:cNvPicPr/>
          <p:nvPr/>
        </p:nvPicPr>
        <p:blipFill>
          <a:blip r:embed="rId3"/>
          <a:srcRect/>
          <a:stretch>
            <a:fillRect/>
          </a:stretch>
        </p:blipFill>
        <p:spPr bwMode="auto">
          <a:xfrm>
            <a:off x="2971800" y="3657600"/>
            <a:ext cx="5524128" cy="274852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1416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685800" y="990600"/>
            <a:ext cx="7696200" cy="5105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402059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955"/>
            <a:ext cx="8229600" cy="1143000"/>
          </a:xfrm>
        </p:spPr>
        <p:txBody>
          <a:bodyPr/>
          <a:lstStyle/>
          <a:p>
            <a:r>
              <a:rPr lang="es-EC" sz="3600" dirty="0" smtClean="0"/>
              <a:t>ANTECEDENTES</a:t>
            </a:r>
            <a:endParaRPr lang="es-EC" sz="3600" dirty="0"/>
          </a:p>
        </p:txBody>
      </p:sp>
      <p:sp>
        <p:nvSpPr>
          <p:cNvPr id="3" name="2 Marcador de contenido"/>
          <p:cNvSpPr>
            <a:spLocks noGrp="1"/>
          </p:cNvSpPr>
          <p:nvPr>
            <p:ph idx="1"/>
          </p:nvPr>
        </p:nvSpPr>
        <p:spPr>
          <a:xfrm>
            <a:off x="457200" y="1219200"/>
            <a:ext cx="8229600" cy="5867400"/>
          </a:xfrm>
        </p:spPr>
        <p:txBody>
          <a:bodyPr>
            <a:noAutofit/>
          </a:bodyPr>
          <a:lstStyle/>
          <a:p>
            <a:pPr algn="just">
              <a:buNone/>
            </a:pPr>
            <a:r>
              <a:rPr lang="es-ES_tradnl" sz="1800" dirty="0" smtClean="0"/>
              <a:t>	Así se originó la paradoja que, para la generación termoeléctrica se utilice un 30% de diesel, un derivado del petróleo que no se lo refina en el Ecuador y, por consiguiente, se lo tiene que importar a precios del mercado internacional del petróleo, mientras se desaprovechan recursos mucho más económicos y ambientalmente más amigables.</a:t>
            </a:r>
            <a:endParaRPr lang="es-EC" sz="1800" dirty="0" smtClean="0"/>
          </a:p>
          <a:p>
            <a:pPr marL="0" indent="0"/>
            <a:endParaRPr lang="es-EC" sz="1800" dirty="0" smtClean="0"/>
          </a:p>
          <a:p>
            <a:pPr algn="just">
              <a:buNone/>
            </a:pPr>
            <a:r>
              <a:rPr lang="es-EC" sz="1800" dirty="0" smtClean="0"/>
              <a:t>	Entre las prioridades actualmente establecidas por el Gobierno Nacional, dentro del Plan Nacional para el Buen vivir, se contempla una profunda modificación de la matriz energética, para reducir la participación del petróleo y sus derivados, y propiciar el uso intensivo de las fuentes renovables de energía primaria, entre las que se destaca la hidroeléctrica.  Se ha previsto reducir en 10 puntos porcentuales (de 92% a 82%), la participación del petróleo en la oferta energética, en favor de las fuentes de energía renovable, que se incrementarán de 9 a 24 millones de Barriles Equivalentes de Petróleo (BEP). </a:t>
            </a:r>
          </a:p>
          <a:p>
            <a:endParaRPr lang="es-EC" sz="1800" dirty="0" smtClean="0"/>
          </a:p>
          <a:p>
            <a:pPr algn="just">
              <a:buNone/>
            </a:pPr>
            <a:r>
              <a:rPr lang="es-EC" sz="1800" dirty="0" smtClean="0"/>
              <a:t>	La producción de electricidad se la duplicará, al pasar de 13.3 a 26.4 miles de GWh, con una participación del 80% de energía hidroeléctrica, complementada con un 10% de energía renovable. </a:t>
            </a:r>
          </a:p>
          <a:p>
            <a:endParaRPr lang="es-EC" sz="1800" dirty="0"/>
          </a:p>
        </p:txBody>
      </p:sp>
    </p:spTree>
    <p:extLst>
      <p:ext uri="{BB962C8B-B14F-4D97-AF65-F5344CB8AC3E}">
        <p14:creationId xmlns:p14="http://schemas.microsoft.com/office/powerpoint/2010/main" xmlns="" val="36947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64305" y="464382"/>
            <a:ext cx="3980815" cy="3383280"/>
          </a:xfrm>
          <a:prstGeom prst="rect">
            <a:avLst/>
          </a:prstGeom>
          <a:noFill/>
          <a:ln w="9525">
            <a:solidFill>
              <a:schemeClr val="tx1"/>
            </a:solidFill>
            <a:miter lim="800000"/>
            <a:headEnd/>
            <a:tailEnd/>
          </a:ln>
        </p:spPr>
      </p:pic>
      <p:pic>
        <p:nvPicPr>
          <p:cNvPr id="5" name="4 Imagen"/>
          <p:cNvPicPr/>
          <p:nvPr/>
        </p:nvPicPr>
        <p:blipFill>
          <a:blip r:embed="rId3"/>
          <a:srcRect/>
          <a:stretch>
            <a:fillRect/>
          </a:stretch>
        </p:blipFill>
        <p:spPr bwMode="auto">
          <a:xfrm>
            <a:off x="4355976" y="1412776"/>
            <a:ext cx="4559176" cy="51925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6777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533400" y="737419"/>
            <a:ext cx="7927032" cy="5331386"/>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3699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8600" y="457200"/>
            <a:ext cx="8610600" cy="5867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2 Título"/>
          <p:cNvSpPr>
            <a:spLocks noGrp="1"/>
          </p:cNvSpPr>
          <p:nvPr>
            <p:ph type="title"/>
          </p:nvPr>
        </p:nvSpPr>
        <p:spPr>
          <a:xfrm>
            <a:off x="419100" y="2590800"/>
            <a:ext cx="8229600" cy="1143000"/>
          </a:xfrm>
        </p:spPr>
        <p:txBody>
          <a:bodyPr>
            <a:normAutofit fontScale="90000"/>
          </a:bodyPr>
          <a:lstStyle/>
          <a:p>
            <a:r>
              <a:rPr lang="es-EC" sz="3200" dirty="0" smtClean="0">
                <a:solidFill>
                  <a:srgbClr val="FF0000"/>
                </a:solidFill>
                <a:latin typeface="Arial Unicode MS" pitchFamily="34" charset="-128"/>
                <a:ea typeface="Arial Unicode MS" pitchFamily="34" charset="-128"/>
                <a:cs typeface="Arial Unicode MS" pitchFamily="34" charset="-128"/>
              </a:rPr>
              <a:t>VISOR GEOGRÁFICO DE LAS CENTRALES HIDROELÉCTRICAS DEL ECUADOR</a:t>
            </a:r>
            <a:endParaRPr lang="es-EC" sz="3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37985205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228600" y="457200"/>
            <a:ext cx="8610600" cy="6019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84557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2885" t="14538" r="65440" b="12215"/>
          <a:stretch/>
        </p:blipFill>
        <p:spPr bwMode="auto">
          <a:xfrm>
            <a:off x="151771" y="626425"/>
            <a:ext cx="4085761" cy="2798802"/>
          </a:xfrm>
          <a:prstGeom prst="rect">
            <a:avLst/>
          </a:prstGeom>
          <a:noFill/>
          <a:ln w="9525">
            <a:noFill/>
            <a:miter lim="800000"/>
            <a:headEnd/>
            <a:tailEnd/>
          </a:ln>
        </p:spPr>
      </p:pic>
      <p:pic>
        <p:nvPicPr>
          <p:cNvPr id="6" name="5 Imagen"/>
          <p:cNvPicPr/>
          <p:nvPr/>
        </p:nvPicPr>
        <p:blipFill rotWithShape="1">
          <a:blip r:embed="rId2"/>
          <a:srcRect l="65562" t="14538" r="2244" b="12215"/>
          <a:stretch/>
        </p:blipFill>
        <p:spPr bwMode="auto">
          <a:xfrm>
            <a:off x="5142272" y="409924"/>
            <a:ext cx="3493313" cy="3231803"/>
          </a:xfrm>
          <a:prstGeom prst="rect">
            <a:avLst/>
          </a:prstGeom>
          <a:noFill/>
          <a:ln w="9525">
            <a:noFill/>
            <a:miter lim="800000"/>
            <a:headEnd/>
            <a:tailEnd/>
          </a:ln>
        </p:spPr>
      </p:pic>
      <p:pic>
        <p:nvPicPr>
          <p:cNvPr id="5" name="4 Imagen"/>
          <p:cNvPicPr/>
          <p:nvPr/>
        </p:nvPicPr>
        <p:blipFill rotWithShape="1">
          <a:blip r:embed="rId2"/>
          <a:srcRect l="34168" t="14538" r="34038" b="12215"/>
          <a:stretch/>
        </p:blipFill>
        <p:spPr bwMode="auto">
          <a:xfrm>
            <a:off x="2438400" y="3425227"/>
            <a:ext cx="4340944" cy="3276600"/>
          </a:xfrm>
          <a:prstGeom prst="rect">
            <a:avLst/>
          </a:prstGeom>
          <a:noFill/>
          <a:ln w="9525">
            <a:noFill/>
            <a:miter lim="800000"/>
            <a:headEnd/>
            <a:tailEnd/>
          </a:ln>
        </p:spPr>
      </p:pic>
    </p:spTree>
    <p:extLst>
      <p:ext uri="{BB962C8B-B14F-4D97-AF65-F5344CB8AC3E}">
        <p14:creationId xmlns:p14="http://schemas.microsoft.com/office/powerpoint/2010/main" xmlns="" val="190052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990600" y="1143000"/>
            <a:ext cx="7162800" cy="4650086"/>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61144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400665" y="838200"/>
            <a:ext cx="7924800" cy="50292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8793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75495" b="37512"/>
          <a:stretch>
            <a:fillRect/>
          </a:stretch>
        </p:blipFill>
        <p:spPr bwMode="auto">
          <a:xfrm>
            <a:off x="304800" y="734961"/>
            <a:ext cx="4093919" cy="3751515"/>
          </a:xfrm>
          <a:prstGeom prst="rect">
            <a:avLst/>
          </a:prstGeom>
          <a:noFill/>
          <a:ln w="9525">
            <a:solidFill>
              <a:schemeClr val="tx1"/>
            </a:solidFill>
            <a:miter lim="800000"/>
            <a:headEnd/>
            <a:tailEnd/>
          </a:ln>
        </p:spPr>
      </p:pic>
      <p:pic>
        <p:nvPicPr>
          <p:cNvPr id="5" name="4 Imagen"/>
          <p:cNvPicPr/>
          <p:nvPr/>
        </p:nvPicPr>
        <p:blipFill>
          <a:blip r:embed="rId3"/>
          <a:srcRect/>
          <a:stretch>
            <a:fillRect/>
          </a:stretch>
        </p:blipFill>
        <p:spPr bwMode="auto">
          <a:xfrm>
            <a:off x="4953000" y="1295400"/>
            <a:ext cx="3962400" cy="46264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1792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4276" t="24574" r="63429" b="32333"/>
          <a:stretch>
            <a:fillRect/>
          </a:stretch>
        </p:blipFill>
        <p:spPr bwMode="auto">
          <a:xfrm>
            <a:off x="1219200" y="1206910"/>
            <a:ext cx="6324600" cy="466049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5708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52400" y="304800"/>
            <a:ext cx="8839200" cy="6019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p:cNvSpPr/>
          <p:nvPr/>
        </p:nvSpPr>
        <p:spPr>
          <a:xfrm>
            <a:off x="3209352" y="2967335"/>
            <a:ext cx="27252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8430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8229600" cy="1143000"/>
          </a:xfrm>
        </p:spPr>
        <p:txBody>
          <a:bodyPr/>
          <a:lstStyle/>
          <a:p>
            <a:r>
              <a:rPr lang="es-EC" sz="3600" dirty="0" smtClean="0"/>
              <a:t>DEFINICIÓN DEL PROBLEMA</a:t>
            </a:r>
            <a:endParaRPr lang="es-EC" sz="3600" dirty="0"/>
          </a:p>
        </p:txBody>
      </p:sp>
      <p:sp>
        <p:nvSpPr>
          <p:cNvPr id="3" name="2 Marcador de contenido"/>
          <p:cNvSpPr>
            <a:spLocks noGrp="1"/>
          </p:cNvSpPr>
          <p:nvPr>
            <p:ph idx="1"/>
          </p:nvPr>
        </p:nvSpPr>
        <p:spPr>
          <a:xfrm>
            <a:off x="457200" y="914400"/>
            <a:ext cx="8305800" cy="5715000"/>
          </a:xfrm>
        </p:spPr>
        <p:txBody>
          <a:bodyPr>
            <a:normAutofit fontScale="85000" lnSpcReduction="20000"/>
          </a:bodyPr>
          <a:lstStyle/>
          <a:p>
            <a:pPr marL="0" indent="0" algn="just">
              <a:buNone/>
            </a:pPr>
            <a:r>
              <a:rPr lang="es-ES" dirty="0" smtClean="0"/>
              <a:t>El Ecuador es uno de los países con mayor potencial hidroenergético, originados por precipitaciones de las cuencas Pacífica y Atlántica.</a:t>
            </a:r>
            <a:endParaRPr lang="es-EC" dirty="0" smtClean="0"/>
          </a:p>
          <a:p>
            <a:endParaRPr lang="es-ES" dirty="0" smtClean="0"/>
          </a:p>
          <a:p>
            <a:pPr marL="0" indent="0">
              <a:buNone/>
            </a:pPr>
            <a:r>
              <a:rPr lang="es-ES" dirty="0" smtClean="0"/>
              <a:t>Los aprovechamientos hidroeléctricos presentan algunos importantes beneficios como:</a:t>
            </a:r>
          </a:p>
          <a:p>
            <a:pPr marL="0" indent="0">
              <a:buNone/>
            </a:pPr>
            <a:endParaRPr lang="es-EC" dirty="0" smtClean="0"/>
          </a:p>
          <a:p>
            <a:pPr lvl="0"/>
            <a:r>
              <a:rPr lang="es-ES" dirty="0" smtClean="0"/>
              <a:t>Producen energía limpia.</a:t>
            </a:r>
            <a:endParaRPr lang="es-EC" dirty="0" smtClean="0"/>
          </a:p>
          <a:p>
            <a:pPr lvl="0"/>
            <a:r>
              <a:rPr lang="es-ES" dirty="0" smtClean="0"/>
              <a:t>Evitan el uso de combustibles fósiles que contaminan el aire y el agua.</a:t>
            </a:r>
            <a:endParaRPr lang="es-EC" dirty="0" smtClean="0"/>
          </a:p>
          <a:p>
            <a:pPr lvl="0"/>
            <a:r>
              <a:rPr lang="es-EC" dirty="0" smtClean="0"/>
              <a:t>Facilitan el aprovechamiento multipropósito; para generación, riego, control de inundaciones y provisión agua potable.</a:t>
            </a:r>
          </a:p>
          <a:p>
            <a:pPr lvl="0"/>
            <a:r>
              <a:rPr lang="es-EC" dirty="0" smtClean="0"/>
              <a:t>Tienen bajos costos de operación y mantenimiento.</a:t>
            </a:r>
          </a:p>
          <a:p>
            <a:pPr lvl="0"/>
            <a:r>
              <a:rPr lang="es-EC" dirty="0" smtClean="0"/>
              <a:t>Tienen una duración considerable. </a:t>
            </a:r>
          </a:p>
          <a:p>
            <a:endParaRPr lang="es-EC" dirty="0"/>
          </a:p>
        </p:txBody>
      </p:sp>
    </p:spTree>
    <p:extLst>
      <p:ext uri="{BB962C8B-B14F-4D97-AF65-F5344CB8AC3E}">
        <p14:creationId xmlns:p14="http://schemas.microsoft.com/office/powerpoint/2010/main" xmlns="" val="14590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dirty="0"/>
              <a:t>P</a:t>
            </a:r>
            <a:r>
              <a:rPr lang="es-EC" dirty="0" smtClean="0"/>
              <a:t>otencial </a:t>
            </a:r>
            <a:r>
              <a:rPr lang="es-EC" dirty="0"/>
              <a:t>hidroenergético </a:t>
            </a:r>
            <a:r>
              <a:rPr lang="es-EC" dirty="0" smtClean="0"/>
              <a:t>aprovechable 24.122 MW.</a:t>
            </a:r>
          </a:p>
          <a:p>
            <a:pPr algn="just"/>
            <a:r>
              <a:rPr lang="es-EC" dirty="0" smtClean="0"/>
              <a:t>Se </a:t>
            </a:r>
            <a:r>
              <a:rPr lang="es-EC" dirty="0"/>
              <a:t>aprovecha solo  el 8</a:t>
            </a:r>
            <a:r>
              <a:rPr lang="es-EC" dirty="0" smtClean="0"/>
              <a:t>%. </a:t>
            </a:r>
            <a:endParaRPr lang="es-EC" dirty="0"/>
          </a:p>
          <a:p>
            <a:pPr algn="just"/>
            <a:r>
              <a:rPr lang="es-EC" dirty="0" smtClean="0"/>
              <a:t>El </a:t>
            </a:r>
            <a:r>
              <a:rPr lang="es-EC" dirty="0"/>
              <a:t>año 2010 totaliza 2.215,20 MW, que representa el 47% de la potencia total</a:t>
            </a:r>
            <a:r>
              <a:rPr lang="es-EC" dirty="0" smtClean="0"/>
              <a:t>.</a:t>
            </a:r>
          </a:p>
          <a:p>
            <a:pPr algn="just"/>
            <a:r>
              <a:rPr lang="es-ES" dirty="0" smtClean="0"/>
              <a:t>Se </a:t>
            </a:r>
            <a:r>
              <a:rPr lang="es-ES" dirty="0"/>
              <a:t>necesita disponer de información actualizada y </a:t>
            </a:r>
            <a:r>
              <a:rPr lang="es-ES" dirty="0" err="1" smtClean="0"/>
              <a:t>georeferenciada</a:t>
            </a:r>
            <a:r>
              <a:rPr lang="es-ES" dirty="0" smtClean="0"/>
              <a:t>.</a:t>
            </a:r>
            <a:endParaRPr lang="es-EC" dirty="0"/>
          </a:p>
        </p:txBody>
      </p:sp>
      <p:sp>
        <p:nvSpPr>
          <p:cNvPr id="5" name="1 Título"/>
          <p:cNvSpPr>
            <a:spLocks noGrp="1"/>
          </p:cNvSpPr>
          <p:nvPr>
            <p:ph type="title"/>
          </p:nvPr>
        </p:nvSpPr>
        <p:spPr>
          <a:xfrm>
            <a:off x="457200" y="228600"/>
            <a:ext cx="8229600" cy="1143000"/>
          </a:xfrm>
        </p:spPr>
        <p:txBody>
          <a:bodyPr/>
          <a:lstStyle/>
          <a:p>
            <a:r>
              <a:rPr lang="es-EC" sz="3600" dirty="0" smtClean="0"/>
              <a:t>DEFINICIÓN DEL PROBLEMA</a:t>
            </a:r>
            <a:endParaRPr lang="es-EC" sz="3600" dirty="0"/>
          </a:p>
        </p:txBody>
      </p:sp>
    </p:spTree>
    <p:extLst>
      <p:ext uri="{BB962C8B-B14F-4D97-AF65-F5344CB8AC3E}">
        <p14:creationId xmlns:p14="http://schemas.microsoft.com/office/powerpoint/2010/main" xmlns="" val="18785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EC" sz="3600" b="1" dirty="0" smtClean="0"/>
              <a:t/>
            </a:r>
            <a:br>
              <a:rPr lang="es-EC" sz="3600" b="1" dirty="0" smtClean="0"/>
            </a:br>
            <a:r>
              <a:rPr lang="es-EC" sz="3600" b="1" dirty="0" smtClean="0"/>
              <a:t>JUSTIFICACIÓN</a:t>
            </a:r>
            <a:r>
              <a:rPr lang="es-EC" sz="3600" dirty="0"/>
              <a:t/>
            </a:r>
            <a:br>
              <a:rPr lang="es-EC" sz="3600" dirty="0"/>
            </a:br>
            <a:endParaRPr lang="es-EC" sz="3600" dirty="0"/>
          </a:p>
        </p:txBody>
      </p:sp>
      <p:sp>
        <p:nvSpPr>
          <p:cNvPr id="3" name="2 Marcador de contenido"/>
          <p:cNvSpPr>
            <a:spLocks noGrp="1"/>
          </p:cNvSpPr>
          <p:nvPr>
            <p:ph idx="1"/>
          </p:nvPr>
        </p:nvSpPr>
        <p:spPr/>
        <p:txBody>
          <a:bodyPr>
            <a:normAutofit fontScale="55000" lnSpcReduction="20000"/>
          </a:bodyPr>
          <a:lstStyle/>
          <a:p>
            <a:pPr marL="0" indent="0" algn="just">
              <a:buNone/>
            </a:pPr>
            <a:r>
              <a:rPr lang="es-EC" dirty="0"/>
              <a:t>Actualmente en el Ecuador no existe una fuente de información sistematizada, fidedigna y accesible para las instituciones públicas y privadas interesadas en el potencial y la generación hidroeléctrica.</a:t>
            </a:r>
          </a:p>
          <a:p>
            <a:pPr marL="0" indent="0">
              <a:buNone/>
            </a:pPr>
            <a:r>
              <a:rPr lang="es-EC" dirty="0"/>
              <a:t> </a:t>
            </a:r>
          </a:p>
          <a:p>
            <a:pPr marL="0" indent="0" algn="just">
              <a:buNone/>
            </a:pPr>
            <a:r>
              <a:rPr lang="es-EC" dirty="0" smtClean="0"/>
              <a:t>El </a:t>
            </a:r>
            <a:r>
              <a:rPr lang="es-EC" dirty="0"/>
              <a:t>Catálogo de las Centrales Hidroeléctricas del Ecuador, sustentado en la herramienta TIG (Tecnologías de Información Geográfica), como el que se </a:t>
            </a:r>
            <a:r>
              <a:rPr lang="es-EC" dirty="0" smtClean="0"/>
              <a:t>desarrolló </a:t>
            </a:r>
            <a:r>
              <a:rPr lang="es-EC" dirty="0"/>
              <a:t>dentro de la  ESPE, </a:t>
            </a:r>
            <a:r>
              <a:rPr lang="es-EC" dirty="0" smtClean="0"/>
              <a:t>es una </a:t>
            </a:r>
            <a:r>
              <a:rPr lang="es-EC" dirty="0"/>
              <a:t>herramienta útil para la planificación de nuevos proyectos, a partir de una verificación del comportamiento de los que han venido funcionando desde hace algunos años. </a:t>
            </a:r>
          </a:p>
          <a:p>
            <a:pPr marL="0" indent="0" algn="just">
              <a:buNone/>
            </a:pPr>
            <a:r>
              <a:rPr lang="es-EC" dirty="0"/>
              <a:t> </a:t>
            </a:r>
          </a:p>
          <a:p>
            <a:pPr marL="0" indent="0" algn="just">
              <a:buNone/>
            </a:pPr>
            <a:r>
              <a:rPr lang="es-EC" dirty="0"/>
              <a:t>El Catálogo </a:t>
            </a:r>
            <a:r>
              <a:rPr lang="es-EC" dirty="0" smtClean="0"/>
              <a:t>incluye básicamente</a:t>
            </a:r>
            <a:r>
              <a:rPr lang="es-EC" dirty="0"/>
              <a:t>, información sobre: ubicación, elevación, características y dimensiones de las obras construidas; los caudales de operación y los máximos y mínimos registrados, la generación mensual y anual de energía, etc. </a:t>
            </a:r>
          </a:p>
          <a:p>
            <a:pPr marL="0" indent="0" algn="just">
              <a:buNone/>
            </a:pPr>
            <a:r>
              <a:rPr lang="es-EC" dirty="0"/>
              <a:t> </a:t>
            </a:r>
          </a:p>
          <a:p>
            <a:pPr marL="0" indent="0" algn="just">
              <a:buNone/>
            </a:pPr>
            <a:r>
              <a:rPr lang="es-EC" dirty="0"/>
              <a:t>La información </a:t>
            </a:r>
            <a:r>
              <a:rPr lang="es-EC" dirty="0" smtClean="0"/>
              <a:t> incluida </a:t>
            </a:r>
            <a:r>
              <a:rPr lang="es-EC" dirty="0"/>
              <a:t>es de gran valor y podrá ser utilizada por las instituciones públicas y privadas interesadas en las actividades de promoción y desarrollo de aprovechamientos hidroeléctricos.</a:t>
            </a:r>
          </a:p>
          <a:p>
            <a:pPr marL="0" indent="0">
              <a:buNone/>
            </a:pPr>
            <a:endParaRPr lang="es-EC" dirty="0"/>
          </a:p>
        </p:txBody>
      </p:sp>
    </p:spTree>
    <p:extLst>
      <p:ext uri="{BB962C8B-B14F-4D97-AF65-F5344CB8AC3E}">
        <p14:creationId xmlns:p14="http://schemas.microsoft.com/office/powerpoint/2010/main" xmlns="" val="18334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600" dirty="0" smtClean="0"/>
              <a:t>ANÁLISIS Y ESTANDARIZACIÓN DE LA INFORMACIÓN</a:t>
            </a:r>
            <a:endParaRPr lang="es-EC" sz="3600" dirty="0"/>
          </a:p>
        </p:txBody>
      </p:sp>
      <p:sp>
        <p:nvSpPr>
          <p:cNvPr id="3" name="2 Marcador de contenido"/>
          <p:cNvSpPr>
            <a:spLocks noGrp="1"/>
          </p:cNvSpPr>
          <p:nvPr>
            <p:ph idx="1"/>
          </p:nvPr>
        </p:nvSpPr>
        <p:spPr/>
        <p:txBody>
          <a:bodyPr>
            <a:normAutofit fontScale="85000" lnSpcReduction="10000"/>
          </a:bodyPr>
          <a:lstStyle/>
          <a:p>
            <a:pPr algn="just"/>
            <a:r>
              <a:rPr lang="es-ES" dirty="0" smtClean="0"/>
              <a:t>En el año 2011, todas las empresas del sector eléctrico nacional, generadoras, distribuidoras con generación y </a:t>
            </a:r>
            <a:r>
              <a:rPr lang="es-ES" dirty="0" err="1" smtClean="0"/>
              <a:t>autogeneradoras</a:t>
            </a:r>
            <a:r>
              <a:rPr lang="es-ES" dirty="0" smtClean="0"/>
              <a:t>, aportaron con 5.231,88 MW de potencia instalada y 4.838,14 MW de potencia efectiva.</a:t>
            </a:r>
          </a:p>
          <a:p>
            <a:pPr marL="0" indent="0" algn="just">
              <a:buNone/>
            </a:pPr>
            <a:r>
              <a:rPr lang="es-ES" dirty="0" smtClean="0"/>
              <a:t> </a:t>
            </a:r>
          </a:p>
          <a:p>
            <a:pPr algn="just"/>
            <a:r>
              <a:rPr lang="es-ES" dirty="0" smtClean="0"/>
              <a:t>En éstas se incluyen la potencia de las centrales Quevedo (arrendada a la empresa Energy International) hasta el 21 de febrero con 30MW previa finalización del contrato de los restantes 100MW hasta el14 de enero; y, Santa Elena (arrendada a la empresa APR Energy LLC) con 40MW hasta el 31 de marzo.</a:t>
            </a:r>
            <a:endParaRPr lang="es-EC" dirty="0"/>
          </a:p>
        </p:txBody>
      </p:sp>
    </p:spTree>
    <p:extLst>
      <p:ext uri="{BB962C8B-B14F-4D97-AF65-F5344CB8AC3E}">
        <p14:creationId xmlns:p14="http://schemas.microsoft.com/office/powerpoint/2010/main" xmlns="" val="316322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1623</Words>
  <Application>Microsoft Office PowerPoint</Application>
  <PresentationFormat>Presentación en pantalla (4:3)</PresentationFormat>
  <Paragraphs>265</Paragraphs>
  <Slides>59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59</vt:i4>
      </vt:variant>
    </vt:vector>
  </HeadingPairs>
  <TitlesOfParts>
    <vt:vector size="61" baseType="lpstr">
      <vt:lpstr>Tema de Office</vt:lpstr>
      <vt:lpstr>Hoja de cálculo</vt:lpstr>
      <vt:lpstr>Diapositiva 1</vt:lpstr>
      <vt:lpstr>Objetivo General </vt:lpstr>
      <vt:lpstr>Objetivos Específicos  </vt:lpstr>
      <vt:lpstr> ANTECEDENTES  </vt:lpstr>
      <vt:lpstr>ANTECEDENTES</vt:lpstr>
      <vt:lpstr>DEFINICIÓN DEL PROBLEMA</vt:lpstr>
      <vt:lpstr>DEFINICIÓN DEL PROBLEMA</vt:lpstr>
      <vt:lpstr> JUSTIFICACIÓN </vt:lpstr>
      <vt:lpstr>ANÁLISIS Y ESTANDARIZACIÓN DE LA INFORMACIÓN</vt:lpstr>
      <vt:lpstr>ANÁLISIS Y ESTANDARIZACIÓN DE LA INFORMACIÓN</vt:lpstr>
      <vt:lpstr>CENTRALES HIDROELÉCTRICAS DE EMPRESAS GENERADORAS</vt:lpstr>
      <vt:lpstr>Diapositiva 12</vt:lpstr>
      <vt:lpstr>Diapositiva 13</vt:lpstr>
      <vt:lpstr>CENTRALES HIDROELÉCTRICAS DE EMPRESAS DISTRIBUIDORAS</vt:lpstr>
      <vt:lpstr>Diapositiva 15</vt:lpstr>
      <vt:lpstr>Diapositiva 16</vt:lpstr>
      <vt:lpstr>CENTRALES HIDROELÉCTRICAS DE EMPRESAS AUTOGENERADORAS</vt:lpstr>
      <vt:lpstr>Diapositiva 18</vt:lpstr>
      <vt:lpstr>Diapositiva 19</vt:lpstr>
      <vt:lpstr>DATOS HISTÓRICOS DE PRODUCCIÓN DE LAS CENTRALES HIDROELÉCTRICAS DEL ECUADOR</vt:lpstr>
      <vt:lpstr>Diapositiva 21</vt:lpstr>
      <vt:lpstr>Diapositiva 22</vt:lpstr>
      <vt:lpstr>DATOS TÉCNICOS DE LAS OBRAS HIDROELÉCTRICAS</vt:lpstr>
      <vt:lpstr>Diapositiva 24</vt:lpstr>
      <vt:lpstr>“SIG” DE LOS APROVECHAMIENTOS HIDROELÉCTRICOS </vt:lpstr>
      <vt:lpstr>MAPA CONCEPTUAL DEL SIG</vt:lpstr>
      <vt:lpstr>Diapositiva 27</vt:lpstr>
      <vt:lpstr>Diapositiva 28</vt:lpstr>
      <vt:lpstr>ELABORACIÓN DEL MAPA BASE Y LA GEODATABASE</vt:lpstr>
      <vt:lpstr>Diapositiva 30</vt:lpstr>
      <vt:lpstr>Diapositiva 31</vt:lpstr>
      <vt:lpstr>Diapositiva 32</vt:lpstr>
      <vt:lpstr>Diapositiva 33</vt:lpstr>
      <vt:lpstr>TOPOLOGÍA</vt:lpstr>
      <vt:lpstr>Diapositiva 35</vt:lpstr>
      <vt:lpstr>Diapositiva 36</vt:lpstr>
      <vt:lpstr>Diapositiva 37</vt:lpstr>
      <vt:lpstr>Diapositiva 38</vt:lpstr>
      <vt:lpstr>METADATOS</vt:lpstr>
      <vt:lpstr>Diapositiva 40</vt:lpstr>
      <vt:lpstr>Diapositiva 41</vt:lpstr>
      <vt:lpstr>APLICACIÓN Q GIS</vt:lpstr>
      <vt:lpstr>Diapositiva 43</vt:lpstr>
      <vt:lpstr>Diapositiva 44</vt:lpstr>
      <vt:lpstr>Diapositiva 45</vt:lpstr>
      <vt:lpstr>GEOSERVER</vt:lpstr>
      <vt:lpstr>Diapositiva 47</vt:lpstr>
      <vt:lpstr>Diapositiva 48</vt:lpstr>
      <vt:lpstr>Diapositiva 49</vt:lpstr>
      <vt:lpstr>Diapositiva 50</vt:lpstr>
      <vt:lpstr>Diapositiva 51</vt:lpstr>
      <vt:lpstr>VISOR GEOGRÁFICO DE LAS CENTRALES HIDROELÉCTRICAS DEL ECUADOR</vt:lpstr>
      <vt:lpstr>Diapositiva 53</vt:lpstr>
      <vt:lpstr>Diapositiva 54</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Circulacion1</cp:lastModifiedBy>
  <cp:revision>39</cp:revision>
  <cp:lastPrinted>2013-07-14T13:59:48Z</cp:lastPrinted>
  <dcterms:created xsi:type="dcterms:W3CDTF">2013-07-11T12:13:10Z</dcterms:created>
  <dcterms:modified xsi:type="dcterms:W3CDTF">2013-10-08T13:54:57Z</dcterms:modified>
</cp:coreProperties>
</file>