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9" r:id="rId4"/>
    <p:sldId id="258" r:id="rId5"/>
    <p:sldId id="264" r:id="rId6"/>
    <p:sldId id="294" r:id="rId7"/>
    <p:sldId id="265" r:id="rId8"/>
    <p:sldId id="260" r:id="rId9"/>
    <p:sldId id="261" r:id="rId10"/>
    <p:sldId id="262" r:id="rId11"/>
    <p:sldId id="266" r:id="rId12"/>
    <p:sldId id="268" r:id="rId13"/>
    <p:sldId id="267" r:id="rId14"/>
    <p:sldId id="271" r:id="rId15"/>
    <p:sldId id="269" r:id="rId16"/>
    <p:sldId id="270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80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1C540E-08F2-4D5C-A957-803445F84DC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D8F4C4B-7B4B-467E-BD25-064497601AAC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B2B0631B-9D8A-44B9-81F4-690F5ED35C71}" type="parTrans" cxnId="{6B629E4F-79E6-45F3-82AF-482EF1D78A6D}">
      <dgm:prSet/>
      <dgm:spPr/>
      <dgm:t>
        <a:bodyPr/>
        <a:lstStyle/>
        <a:p>
          <a:endParaRPr lang="es-EC"/>
        </a:p>
      </dgm:t>
    </dgm:pt>
    <dgm:pt modelId="{B6999BB4-1050-4530-A789-0045D827E063}" type="sibTrans" cxnId="{6B629E4F-79E6-45F3-82AF-482EF1D78A6D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/>
        </a:p>
      </dgm:t>
    </dgm:pt>
    <dgm:pt modelId="{61D2D447-FCA1-4E1C-B263-8E687B6EEE76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2C5A787F-648D-4B52-BCE8-37C517EC6B57}" type="parTrans" cxnId="{DBC3193C-7947-4845-B7AE-1101ADEA8A2E}">
      <dgm:prSet/>
      <dgm:spPr/>
      <dgm:t>
        <a:bodyPr/>
        <a:lstStyle/>
        <a:p>
          <a:endParaRPr lang="es-EC"/>
        </a:p>
      </dgm:t>
    </dgm:pt>
    <dgm:pt modelId="{B499D533-CD33-4D75-B910-A252F53A95C5}" type="sibTrans" cxnId="{DBC3193C-7947-4845-B7AE-1101ADEA8A2E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/>
        </a:p>
      </dgm:t>
    </dgm:pt>
    <dgm:pt modelId="{39D1DFBB-AEEE-4B52-9A88-C66FE2D85191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BDA5064F-0C3D-4317-8918-D4839AC74FF5}" type="parTrans" cxnId="{4244F555-B847-4825-A81F-ECEBD5BEFD96}">
      <dgm:prSet/>
      <dgm:spPr/>
      <dgm:t>
        <a:bodyPr/>
        <a:lstStyle/>
        <a:p>
          <a:endParaRPr lang="es-EC"/>
        </a:p>
      </dgm:t>
    </dgm:pt>
    <dgm:pt modelId="{2419E90E-ED35-43F6-8916-AEBE021A856F}" type="sibTrans" cxnId="{4244F555-B847-4825-A81F-ECEBD5BEFD96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/>
        </a:p>
      </dgm:t>
    </dgm:pt>
    <dgm:pt modelId="{3120AA53-74C8-4A5B-A75A-45AE62A8ACD0}">
      <dgm:prSet phldrT="[Texto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E31E4E0C-A4B4-40A9-9A56-4391AE6D6A5E}" type="parTrans" cxnId="{E3F9A5AA-242E-4F42-82FD-6DBE26C8DB9A}">
      <dgm:prSet/>
      <dgm:spPr/>
      <dgm:t>
        <a:bodyPr/>
        <a:lstStyle/>
        <a:p>
          <a:endParaRPr lang="es-EC"/>
        </a:p>
      </dgm:t>
    </dgm:pt>
    <dgm:pt modelId="{221BAA61-1C7A-49AA-873B-7E163BA5BBA2}" type="sibTrans" cxnId="{E3F9A5AA-242E-4F42-82FD-6DBE26C8DB9A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/>
        </a:p>
      </dgm:t>
    </dgm:pt>
    <dgm:pt modelId="{09202F5F-3BD9-4B2E-BF5C-0DED5995BB21}" type="pres">
      <dgm:prSet presAssocID="{6B1C540E-08F2-4D5C-A957-803445F84DC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09281E0-FC03-467C-AB87-5F15D26529B3}" type="pres">
      <dgm:prSet presAssocID="{AD8F4C4B-7B4B-467E-BD25-064497601AA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FEA0BF-9FDE-47C4-9A47-37BB181DDE4F}" type="pres">
      <dgm:prSet presAssocID="{B6999BB4-1050-4530-A789-0045D827E063}" presName="sibTrans" presStyleLbl="sibTrans2D1" presStyleIdx="0" presStyleCnt="4"/>
      <dgm:spPr/>
      <dgm:t>
        <a:bodyPr/>
        <a:lstStyle/>
        <a:p>
          <a:endParaRPr lang="es-EC"/>
        </a:p>
      </dgm:t>
    </dgm:pt>
    <dgm:pt modelId="{A88310E3-EF67-4F90-800F-CEF4E8CE6ABF}" type="pres">
      <dgm:prSet presAssocID="{B6999BB4-1050-4530-A789-0045D827E063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550EA4D7-F8AC-425A-8A99-66EABEA5B687}" type="pres">
      <dgm:prSet presAssocID="{61D2D447-FCA1-4E1C-B263-8E687B6EEE7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014746-ED71-4C90-8189-AE7C825B7D89}" type="pres">
      <dgm:prSet presAssocID="{B499D533-CD33-4D75-B910-A252F53A95C5}" presName="sibTrans" presStyleLbl="sibTrans2D1" presStyleIdx="1" presStyleCnt="4"/>
      <dgm:spPr/>
      <dgm:t>
        <a:bodyPr/>
        <a:lstStyle/>
        <a:p>
          <a:endParaRPr lang="es-EC"/>
        </a:p>
      </dgm:t>
    </dgm:pt>
    <dgm:pt modelId="{0C65BF88-F80A-4916-95A4-655DF8F37EF4}" type="pres">
      <dgm:prSet presAssocID="{B499D533-CD33-4D75-B910-A252F53A95C5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7DA93933-F834-4637-A0E3-E040B6C187E2}" type="pres">
      <dgm:prSet presAssocID="{39D1DFBB-AEEE-4B52-9A88-C66FE2D8519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0857E4-A0B1-419F-BD73-03186AB376C3}" type="pres">
      <dgm:prSet presAssocID="{2419E90E-ED35-43F6-8916-AEBE021A856F}" presName="sibTrans" presStyleLbl="sibTrans2D1" presStyleIdx="2" presStyleCnt="4"/>
      <dgm:spPr/>
      <dgm:t>
        <a:bodyPr/>
        <a:lstStyle/>
        <a:p>
          <a:endParaRPr lang="es-EC"/>
        </a:p>
      </dgm:t>
    </dgm:pt>
    <dgm:pt modelId="{454FD62D-92B7-4927-A7DC-1BBB91DF49A8}" type="pres">
      <dgm:prSet presAssocID="{2419E90E-ED35-43F6-8916-AEBE021A856F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7C2B485E-B3FF-40EC-BA59-6C95D65C810A}" type="pres">
      <dgm:prSet presAssocID="{3120AA53-74C8-4A5B-A75A-45AE62A8ACD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5F80DA-FECA-4A66-BF64-E432D2064AFF}" type="pres">
      <dgm:prSet presAssocID="{221BAA61-1C7A-49AA-873B-7E163BA5BBA2}" presName="sibTrans" presStyleLbl="sibTrans2D1" presStyleIdx="3" presStyleCnt="4"/>
      <dgm:spPr/>
      <dgm:t>
        <a:bodyPr/>
        <a:lstStyle/>
        <a:p>
          <a:endParaRPr lang="es-EC"/>
        </a:p>
      </dgm:t>
    </dgm:pt>
    <dgm:pt modelId="{0E43EF74-39CB-47EB-8E28-6637C9C5052C}" type="pres">
      <dgm:prSet presAssocID="{221BAA61-1C7A-49AA-873B-7E163BA5BBA2}" presName="connectorText" presStyleLbl="sibTrans2D1" presStyleIdx="3" presStyleCnt="4"/>
      <dgm:spPr/>
      <dgm:t>
        <a:bodyPr/>
        <a:lstStyle/>
        <a:p>
          <a:endParaRPr lang="es-EC"/>
        </a:p>
      </dgm:t>
    </dgm:pt>
  </dgm:ptLst>
  <dgm:cxnLst>
    <dgm:cxn modelId="{A73C9F72-E44F-4151-8E49-3810F60E2B06}" type="presOf" srcId="{61D2D447-FCA1-4E1C-B263-8E687B6EEE76}" destId="{550EA4D7-F8AC-425A-8A99-66EABEA5B687}" srcOrd="0" destOrd="0" presId="urn:microsoft.com/office/officeart/2005/8/layout/cycle2"/>
    <dgm:cxn modelId="{D763DB0D-9CEC-429A-956F-42F59D19623B}" type="presOf" srcId="{2419E90E-ED35-43F6-8916-AEBE021A856F}" destId="{F50857E4-A0B1-419F-BD73-03186AB376C3}" srcOrd="0" destOrd="0" presId="urn:microsoft.com/office/officeart/2005/8/layout/cycle2"/>
    <dgm:cxn modelId="{9CBE5317-625E-47B5-AF90-AE7BD1C29C1F}" type="presOf" srcId="{B499D533-CD33-4D75-B910-A252F53A95C5}" destId="{1E014746-ED71-4C90-8189-AE7C825B7D89}" srcOrd="0" destOrd="0" presId="urn:microsoft.com/office/officeart/2005/8/layout/cycle2"/>
    <dgm:cxn modelId="{5E965FE0-859E-48C9-8373-8120594F8D21}" type="presOf" srcId="{39D1DFBB-AEEE-4B52-9A88-C66FE2D85191}" destId="{7DA93933-F834-4637-A0E3-E040B6C187E2}" srcOrd="0" destOrd="0" presId="urn:microsoft.com/office/officeart/2005/8/layout/cycle2"/>
    <dgm:cxn modelId="{643C60DE-10DF-4498-9684-5D94FA3A93FE}" type="presOf" srcId="{3120AA53-74C8-4A5B-A75A-45AE62A8ACD0}" destId="{7C2B485E-B3FF-40EC-BA59-6C95D65C810A}" srcOrd="0" destOrd="0" presId="urn:microsoft.com/office/officeart/2005/8/layout/cycle2"/>
    <dgm:cxn modelId="{21B2B271-D7B2-4835-89AA-037B4E7D780E}" type="presOf" srcId="{B6999BB4-1050-4530-A789-0045D827E063}" destId="{A88310E3-EF67-4F90-800F-CEF4E8CE6ABF}" srcOrd="1" destOrd="0" presId="urn:microsoft.com/office/officeart/2005/8/layout/cycle2"/>
    <dgm:cxn modelId="{3BF075B0-D82E-4154-8E87-88A9AB2A9250}" type="presOf" srcId="{221BAA61-1C7A-49AA-873B-7E163BA5BBA2}" destId="{515F80DA-FECA-4A66-BF64-E432D2064AFF}" srcOrd="0" destOrd="0" presId="urn:microsoft.com/office/officeart/2005/8/layout/cycle2"/>
    <dgm:cxn modelId="{6B629E4F-79E6-45F3-82AF-482EF1D78A6D}" srcId="{6B1C540E-08F2-4D5C-A957-803445F84DCF}" destId="{AD8F4C4B-7B4B-467E-BD25-064497601AAC}" srcOrd="0" destOrd="0" parTransId="{B2B0631B-9D8A-44B9-81F4-690F5ED35C71}" sibTransId="{B6999BB4-1050-4530-A789-0045D827E063}"/>
    <dgm:cxn modelId="{59516F26-0172-40DF-8384-0945F4654D43}" type="presOf" srcId="{AD8F4C4B-7B4B-467E-BD25-064497601AAC}" destId="{D09281E0-FC03-467C-AB87-5F15D26529B3}" srcOrd="0" destOrd="0" presId="urn:microsoft.com/office/officeart/2005/8/layout/cycle2"/>
    <dgm:cxn modelId="{E3F9A5AA-242E-4F42-82FD-6DBE26C8DB9A}" srcId="{6B1C540E-08F2-4D5C-A957-803445F84DCF}" destId="{3120AA53-74C8-4A5B-A75A-45AE62A8ACD0}" srcOrd="3" destOrd="0" parTransId="{E31E4E0C-A4B4-40A9-9A56-4391AE6D6A5E}" sibTransId="{221BAA61-1C7A-49AA-873B-7E163BA5BBA2}"/>
    <dgm:cxn modelId="{4244F555-B847-4825-A81F-ECEBD5BEFD96}" srcId="{6B1C540E-08F2-4D5C-A957-803445F84DCF}" destId="{39D1DFBB-AEEE-4B52-9A88-C66FE2D85191}" srcOrd="2" destOrd="0" parTransId="{BDA5064F-0C3D-4317-8918-D4839AC74FF5}" sibTransId="{2419E90E-ED35-43F6-8916-AEBE021A856F}"/>
    <dgm:cxn modelId="{8005FFFC-9524-4B4C-9B12-251EFBCB1331}" type="presOf" srcId="{6B1C540E-08F2-4D5C-A957-803445F84DCF}" destId="{09202F5F-3BD9-4B2E-BF5C-0DED5995BB21}" srcOrd="0" destOrd="0" presId="urn:microsoft.com/office/officeart/2005/8/layout/cycle2"/>
    <dgm:cxn modelId="{E42CCA7A-154D-479D-863E-42B0CEACBF49}" type="presOf" srcId="{B499D533-CD33-4D75-B910-A252F53A95C5}" destId="{0C65BF88-F80A-4916-95A4-655DF8F37EF4}" srcOrd="1" destOrd="0" presId="urn:microsoft.com/office/officeart/2005/8/layout/cycle2"/>
    <dgm:cxn modelId="{DBC3193C-7947-4845-B7AE-1101ADEA8A2E}" srcId="{6B1C540E-08F2-4D5C-A957-803445F84DCF}" destId="{61D2D447-FCA1-4E1C-B263-8E687B6EEE76}" srcOrd="1" destOrd="0" parTransId="{2C5A787F-648D-4B52-BCE8-37C517EC6B57}" sibTransId="{B499D533-CD33-4D75-B910-A252F53A95C5}"/>
    <dgm:cxn modelId="{0911282C-087A-40B7-AEAA-5F1399653D59}" type="presOf" srcId="{2419E90E-ED35-43F6-8916-AEBE021A856F}" destId="{454FD62D-92B7-4927-A7DC-1BBB91DF49A8}" srcOrd="1" destOrd="0" presId="urn:microsoft.com/office/officeart/2005/8/layout/cycle2"/>
    <dgm:cxn modelId="{8700E869-DA46-49B6-80BF-BA52888CB0D9}" type="presOf" srcId="{B6999BB4-1050-4530-A789-0045D827E063}" destId="{B2FEA0BF-9FDE-47C4-9A47-37BB181DDE4F}" srcOrd="0" destOrd="0" presId="urn:microsoft.com/office/officeart/2005/8/layout/cycle2"/>
    <dgm:cxn modelId="{CDA3C603-E40E-4C2A-8401-359353169EBD}" type="presOf" srcId="{221BAA61-1C7A-49AA-873B-7E163BA5BBA2}" destId="{0E43EF74-39CB-47EB-8E28-6637C9C5052C}" srcOrd="1" destOrd="0" presId="urn:microsoft.com/office/officeart/2005/8/layout/cycle2"/>
    <dgm:cxn modelId="{8E620EE3-F83D-4A8C-9EEB-E5C5DB9FABE8}" type="presParOf" srcId="{09202F5F-3BD9-4B2E-BF5C-0DED5995BB21}" destId="{D09281E0-FC03-467C-AB87-5F15D26529B3}" srcOrd="0" destOrd="0" presId="urn:microsoft.com/office/officeart/2005/8/layout/cycle2"/>
    <dgm:cxn modelId="{1457D9D2-6EBE-4710-AE17-134084B374B0}" type="presParOf" srcId="{09202F5F-3BD9-4B2E-BF5C-0DED5995BB21}" destId="{B2FEA0BF-9FDE-47C4-9A47-37BB181DDE4F}" srcOrd="1" destOrd="0" presId="urn:microsoft.com/office/officeart/2005/8/layout/cycle2"/>
    <dgm:cxn modelId="{C8EEAAF6-5F36-4D4F-ACD0-4BB5FFFA73EC}" type="presParOf" srcId="{B2FEA0BF-9FDE-47C4-9A47-37BB181DDE4F}" destId="{A88310E3-EF67-4F90-800F-CEF4E8CE6ABF}" srcOrd="0" destOrd="0" presId="urn:microsoft.com/office/officeart/2005/8/layout/cycle2"/>
    <dgm:cxn modelId="{7EEC47D2-202B-4168-982A-B298F6B7568E}" type="presParOf" srcId="{09202F5F-3BD9-4B2E-BF5C-0DED5995BB21}" destId="{550EA4D7-F8AC-425A-8A99-66EABEA5B687}" srcOrd="2" destOrd="0" presId="urn:microsoft.com/office/officeart/2005/8/layout/cycle2"/>
    <dgm:cxn modelId="{74AA849A-4674-431D-B14B-D49562CB8EAE}" type="presParOf" srcId="{09202F5F-3BD9-4B2E-BF5C-0DED5995BB21}" destId="{1E014746-ED71-4C90-8189-AE7C825B7D89}" srcOrd="3" destOrd="0" presId="urn:microsoft.com/office/officeart/2005/8/layout/cycle2"/>
    <dgm:cxn modelId="{0FDB5A3D-397A-4F46-B2E4-4C67AE50FA3F}" type="presParOf" srcId="{1E014746-ED71-4C90-8189-AE7C825B7D89}" destId="{0C65BF88-F80A-4916-95A4-655DF8F37EF4}" srcOrd="0" destOrd="0" presId="urn:microsoft.com/office/officeart/2005/8/layout/cycle2"/>
    <dgm:cxn modelId="{8C4BBD77-5E64-4706-AAC3-853D6C566444}" type="presParOf" srcId="{09202F5F-3BD9-4B2E-BF5C-0DED5995BB21}" destId="{7DA93933-F834-4637-A0E3-E040B6C187E2}" srcOrd="4" destOrd="0" presId="urn:microsoft.com/office/officeart/2005/8/layout/cycle2"/>
    <dgm:cxn modelId="{42C0FBB2-5050-487F-A3CC-8DC28F58D474}" type="presParOf" srcId="{09202F5F-3BD9-4B2E-BF5C-0DED5995BB21}" destId="{F50857E4-A0B1-419F-BD73-03186AB376C3}" srcOrd="5" destOrd="0" presId="urn:microsoft.com/office/officeart/2005/8/layout/cycle2"/>
    <dgm:cxn modelId="{8EFAC400-071A-45D3-BE13-0E561DC98F1B}" type="presParOf" srcId="{F50857E4-A0B1-419F-BD73-03186AB376C3}" destId="{454FD62D-92B7-4927-A7DC-1BBB91DF49A8}" srcOrd="0" destOrd="0" presId="urn:microsoft.com/office/officeart/2005/8/layout/cycle2"/>
    <dgm:cxn modelId="{59379D0C-EC2D-4B3D-B82B-98D670BECE68}" type="presParOf" srcId="{09202F5F-3BD9-4B2E-BF5C-0DED5995BB21}" destId="{7C2B485E-B3FF-40EC-BA59-6C95D65C810A}" srcOrd="6" destOrd="0" presId="urn:microsoft.com/office/officeart/2005/8/layout/cycle2"/>
    <dgm:cxn modelId="{C6884E29-2DA2-4243-BE2A-97B49CC5DC8C}" type="presParOf" srcId="{09202F5F-3BD9-4B2E-BF5C-0DED5995BB21}" destId="{515F80DA-FECA-4A66-BF64-E432D2064AFF}" srcOrd="7" destOrd="0" presId="urn:microsoft.com/office/officeart/2005/8/layout/cycle2"/>
    <dgm:cxn modelId="{46AE9641-E5C7-483D-B2F7-4E27946F4F03}" type="presParOf" srcId="{515F80DA-FECA-4A66-BF64-E432D2064AFF}" destId="{0E43EF74-39CB-47EB-8E28-6637C9C5052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DCB4FF-8B39-496B-9A92-DD647E3BED45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CBB12BE-618B-4B54-9F2A-EF553ADFD35D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EE15B952-CFD0-40C6-BAA6-5AE8A04990B5}" type="parTrans" cxnId="{AA78D1A3-7B1B-4734-8245-3CA36AFA97EF}">
      <dgm:prSet/>
      <dgm:spPr/>
      <dgm:t>
        <a:bodyPr/>
        <a:lstStyle/>
        <a:p>
          <a:endParaRPr lang="es-EC"/>
        </a:p>
      </dgm:t>
    </dgm:pt>
    <dgm:pt modelId="{FC28C752-C44D-4A1A-9A77-CE56763FB379}" type="sibTrans" cxnId="{AA78D1A3-7B1B-4734-8245-3CA36AFA97EF}">
      <dgm:prSet/>
      <dgm:spPr/>
      <dgm:t>
        <a:bodyPr/>
        <a:lstStyle/>
        <a:p>
          <a:endParaRPr lang="es-EC"/>
        </a:p>
      </dgm:t>
    </dgm:pt>
    <dgm:pt modelId="{C4546E16-383D-42FF-9472-43EF3EF20C01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54FCA34D-3465-48C9-8CCE-F9A532834DF3}" type="parTrans" cxnId="{1C459BD4-FB1D-4E61-8F56-E7FE9150D88C}">
      <dgm:prSet/>
      <dgm:spPr/>
      <dgm:t>
        <a:bodyPr/>
        <a:lstStyle/>
        <a:p>
          <a:endParaRPr lang="es-EC"/>
        </a:p>
      </dgm:t>
    </dgm:pt>
    <dgm:pt modelId="{F491D5A8-9B17-458A-BDEE-808EA7DF8B3A}" type="sibTrans" cxnId="{1C459BD4-FB1D-4E61-8F56-E7FE9150D88C}">
      <dgm:prSet/>
      <dgm:spPr/>
      <dgm:t>
        <a:bodyPr/>
        <a:lstStyle/>
        <a:p>
          <a:endParaRPr lang="es-EC"/>
        </a:p>
      </dgm:t>
    </dgm:pt>
    <dgm:pt modelId="{4095F089-D8DA-41E7-B12B-787F717ED34A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3F77A14C-0BCF-4E91-8D46-F047AB46EECD}" type="parTrans" cxnId="{D41BF140-87FC-4D79-82FC-B029F56E0D0A}">
      <dgm:prSet/>
      <dgm:spPr/>
      <dgm:t>
        <a:bodyPr/>
        <a:lstStyle/>
        <a:p>
          <a:endParaRPr lang="es-EC"/>
        </a:p>
      </dgm:t>
    </dgm:pt>
    <dgm:pt modelId="{DDD3F7D3-BD59-44A6-AA9B-89B9C6D68849}" type="sibTrans" cxnId="{D41BF140-87FC-4D79-82FC-B029F56E0D0A}">
      <dgm:prSet/>
      <dgm:spPr/>
      <dgm:t>
        <a:bodyPr/>
        <a:lstStyle/>
        <a:p>
          <a:endParaRPr lang="es-EC"/>
        </a:p>
      </dgm:t>
    </dgm:pt>
    <dgm:pt modelId="{39D7E0B5-F5F6-4203-93C8-160001D7A6F4}">
      <dgm:prSet phldrT="[Texto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5CE65DD7-5DF2-4390-98C2-CE3BADA2CDE9}" type="parTrans" cxnId="{701A3D94-436E-4CF5-B7D7-7365B99C14B7}">
      <dgm:prSet/>
      <dgm:spPr/>
      <dgm:t>
        <a:bodyPr/>
        <a:lstStyle/>
        <a:p>
          <a:endParaRPr lang="es-EC"/>
        </a:p>
      </dgm:t>
    </dgm:pt>
    <dgm:pt modelId="{B0B577E6-24DD-4D61-9CB2-BAD8B3300045}" type="sibTrans" cxnId="{701A3D94-436E-4CF5-B7D7-7365B99C14B7}">
      <dgm:prSet/>
      <dgm:spPr/>
      <dgm:t>
        <a:bodyPr/>
        <a:lstStyle/>
        <a:p>
          <a:endParaRPr lang="es-EC"/>
        </a:p>
      </dgm:t>
    </dgm:pt>
    <dgm:pt modelId="{7FCE05FD-EE1A-4734-A337-9C5044F2237F}" type="pres">
      <dgm:prSet presAssocID="{E5DCB4FF-8B39-496B-9A92-DD647E3BED4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E512483-238F-4196-B3E0-3C8B09969F34}" type="pres">
      <dgm:prSet presAssocID="{1CBB12BE-618B-4B54-9F2A-EF553ADFD35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5A9C40-B7AF-4EF8-9F13-B0FE54440B60}" type="pres">
      <dgm:prSet presAssocID="{FC28C752-C44D-4A1A-9A77-CE56763FB379}" presName="sibTrans" presStyleLbl="sibTrans2D1" presStyleIdx="0" presStyleCnt="4"/>
      <dgm:spPr/>
      <dgm:t>
        <a:bodyPr/>
        <a:lstStyle/>
        <a:p>
          <a:endParaRPr lang="es-EC"/>
        </a:p>
      </dgm:t>
    </dgm:pt>
    <dgm:pt modelId="{525C3877-9326-4D96-A7C6-0C341368A915}" type="pres">
      <dgm:prSet presAssocID="{FC28C752-C44D-4A1A-9A77-CE56763FB379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09D52DED-F0A4-4200-8598-E5FAE4122447}" type="pres">
      <dgm:prSet presAssocID="{C4546E16-383D-42FF-9472-43EF3EF20C0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682DDC-0005-40ED-B803-A81A61FF6A67}" type="pres">
      <dgm:prSet presAssocID="{F491D5A8-9B17-458A-BDEE-808EA7DF8B3A}" presName="sibTrans" presStyleLbl="sibTrans2D1" presStyleIdx="1" presStyleCnt="4"/>
      <dgm:spPr/>
      <dgm:t>
        <a:bodyPr/>
        <a:lstStyle/>
        <a:p>
          <a:endParaRPr lang="es-EC"/>
        </a:p>
      </dgm:t>
    </dgm:pt>
    <dgm:pt modelId="{C4A9BF98-9DF5-454E-A7F9-2B2EAC7D33E8}" type="pres">
      <dgm:prSet presAssocID="{F491D5A8-9B17-458A-BDEE-808EA7DF8B3A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B1498128-7058-472C-8864-CD2A4D3C3A78}" type="pres">
      <dgm:prSet presAssocID="{4095F089-D8DA-41E7-B12B-787F717ED34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4226B8-8C3B-402D-B691-1E093C78219E}" type="pres">
      <dgm:prSet presAssocID="{DDD3F7D3-BD59-44A6-AA9B-89B9C6D68849}" presName="sibTrans" presStyleLbl="sibTrans2D1" presStyleIdx="2" presStyleCnt="4"/>
      <dgm:spPr/>
      <dgm:t>
        <a:bodyPr/>
        <a:lstStyle/>
        <a:p>
          <a:endParaRPr lang="es-EC"/>
        </a:p>
      </dgm:t>
    </dgm:pt>
    <dgm:pt modelId="{26658FA2-A0D2-4F2D-9745-2C49448F1771}" type="pres">
      <dgm:prSet presAssocID="{DDD3F7D3-BD59-44A6-AA9B-89B9C6D68849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249B8BA7-84E9-479B-A07B-46D068F41E45}" type="pres">
      <dgm:prSet presAssocID="{39D7E0B5-F5F6-4203-93C8-160001D7A6F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6A37AE-7A13-430E-B52C-813A9D4D1BA5}" type="pres">
      <dgm:prSet presAssocID="{B0B577E6-24DD-4D61-9CB2-BAD8B3300045}" presName="sibTrans" presStyleLbl="sibTrans2D1" presStyleIdx="3" presStyleCnt="4"/>
      <dgm:spPr/>
      <dgm:t>
        <a:bodyPr/>
        <a:lstStyle/>
        <a:p>
          <a:endParaRPr lang="es-EC"/>
        </a:p>
      </dgm:t>
    </dgm:pt>
    <dgm:pt modelId="{18EF617B-704A-4A46-824E-5D1BF03F4B51}" type="pres">
      <dgm:prSet presAssocID="{B0B577E6-24DD-4D61-9CB2-BAD8B3300045}" presName="connectorText" presStyleLbl="sibTrans2D1" presStyleIdx="3" presStyleCnt="4"/>
      <dgm:spPr/>
      <dgm:t>
        <a:bodyPr/>
        <a:lstStyle/>
        <a:p>
          <a:endParaRPr lang="es-EC"/>
        </a:p>
      </dgm:t>
    </dgm:pt>
  </dgm:ptLst>
  <dgm:cxnLst>
    <dgm:cxn modelId="{4E368FA4-9CBE-4C47-8C50-543F618F61A6}" type="presOf" srcId="{FC28C752-C44D-4A1A-9A77-CE56763FB379}" destId="{965A9C40-B7AF-4EF8-9F13-B0FE54440B60}" srcOrd="0" destOrd="0" presId="urn:microsoft.com/office/officeart/2005/8/layout/cycle2"/>
    <dgm:cxn modelId="{228081D5-D90A-4001-87BB-9EC8C0E7C90E}" type="presOf" srcId="{DDD3F7D3-BD59-44A6-AA9B-89B9C6D68849}" destId="{194226B8-8C3B-402D-B691-1E093C78219E}" srcOrd="0" destOrd="0" presId="urn:microsoft.com/office/officeart/2005/8/layout/cycle2"/>
    <dgm:cxn modelId="{AAD9D355-0848-4647-806E-220FF45DB9C3}" type="presOf" srcId="{F491D5A8-9B17-458A-BDEE-808EA7DF8B3A}" destId="{C4A9BF98-9DF5-454E-A7F9-2B2EAC7D33E8}" srcOrd="1" destOrd="0" presId="urn:microsoft.com/office/officeart/2005/8/layout/cycle2"/>
    <dgm:cxn modelId="{1C459BD4-FB1D-4E61-8F56-E7FE9150D88C}" srcId="{E5DCB4FF-8B39-496B-9A92-DD647E3BED45}" destId="{C4546E16-383D-42FF-9472-43EF3EF20C01}" srcOrd="1" destOrd="0" parTransId="{54FCA34D-3465-48C9-8CCE-F9A532834DF3}" sibTransId="{F491D5A8-9B17-458A-BDEE-808EA7DF8B3A}"/>
    <dgm:cxn modelId="{126DDD3B-CC70-4EFE-B52E-83C4E25FF4D3}" type="presOf" srcId="{E5DCB4FF-8B39-496B-9A92-DD647E3BED45}" destId="{7FCE05FD-EE1A-4734-A337-9C5044F2237F}" srcOrd="0" destOrd="0" presId="urn:microsoft.com/office/officeart/2005/8/layout/cycle2"/>
    <dgm:cxn modelId="{4E339226-1CCA-4C1E-ABD1-86CAA0E18CEA}" type="presOf" srcId="{F491D5A8-9B17-458A-BDEE-808EA7DF8B3A}" destId="{5F682DDC-0005-40ED-B803-A81A61FF6A67}" srcOrd="0" destOrd="0" presId="urn:microsoft.com/office/officeart/2005/8/layout/cycle2"/>
    <dgm:cxn modelId="{16214CC4-041B-4585-9130-7D3913CDE00C}" type="presOf" srcId="{C4546E16-383D-42FF-9472-43EF3EF20C01}" destId="{09D52DED-F0A4-4200-8598-E5FAE4122447}" srcOrd="0" destOrd="0" presId="urn:microsoft.com/office/officeart/2005/8/layout/cycle2"/>
    <dgm:cxn modelId="{A733BA3C-0083-4955-B2E6-253E0DA70F33}" type="presOf" srcId="{B0B577E6-24DD-4D61-9CB2-BAD8B3300045}" destId="{646A37AE-7A13-430E-B52C-813A9D4D1BA5}" srcOrd="0" destOrd="0" presId="urn:microsoft.com/office/officeart/2005/8/layout/cycle2"/>
    <dgm:cxn modelId="{56011ED0-511E-4629-AF55-88CD06BE331A}" type="presOf" srcId="{39D7E0B5-F5F6-4203-93C8-160001D7A6F4}" destId="{249B8BA7-84E9-479B-A07B-46D068F41E45}" srcOrd="0" destOrd="0" presId="urn:microsoft.com/office/officeart/2005/8/layout/cycle2"/>
    <dgm:cxn modelId="{8814BE09-61B9-4A2C-A3F4-94045852FF77}" type="presOf" srcId="{B0B577E6-24DD-4D61-9CB2-BAD8B3300045}" destId="{18EF617B-704A-4A46-824E-5D1BF03F4B51}" srcOrd="1" destOrd="0" presId="urn:microsoft.com/office/officeart/2005/8/layout/cycle2"/>
    <dgm:cxn modelId="{DFA8D573-D44B-42E0-AED3-B33FE0C1754C}" type="presOf" srcId="{1CBB12BE-618B-4B54-9F2A-EF553ADFD35D}" destId="{AE512483-238F-4196-B3E0-3C8B09969F34}" srcOrd="0" destOrd="0" presId="urn:microsoft.com/office/officeart/2005/8/layout/cycle2"/>
    <dgm:cxn modelId="{00D406A6-9D1B-4B48-8FA3-3EFCB2FCFBA3}" type="presOf" srcId="{FC28C752-C44D-4A1A-9A77-CE56763FB379}" destId="{525C3877-9326-4D96-A7C6-0C341368A915}" srcOrd="1" destOrd="0" presId="urn:microsoft.com/office/officeart/2005/8/layout/cycle2"/>
    <dgm:cxn modelId="{701A3D94-436E-4CF5-B7D7-7365B99C14B7}" srcId="{E5DCB4FF-8B39-496B-9A92-DD647E3BED45}" destId="{39D7E0B5-F5F6-4203-93C8-160001D7A6F4}" srcOrd="3" destOrd="0" parTransId="{5CE65DD7-5DF2-4390-98C2-CE3BADA2CDE9}" sibTransId="{B0B577E6-24DD-4D61-9CB2-BAD8B3300045}"/>
    <dgm:cxn modelId="{733DC796-2647-452C-84D6-4A87B6A49D8F}" type="presOf" srcId="{4095F089-D8DA-41E7-B12B-787F717ED34A}" destId="{B1498128-7058-472C-8864-CD2A4D3C3A78}" srcOrd="0" destOrd="0" presId="urn:microsoft.com/office/officeart/2005/8/layout/cycle2"/>
    <dgm:cxn modelId="{7F4AB998-88BF-4E90-9940-3D825DFDDA2B}" type="presOf" srcId="{DDD3F7D3-BD59-44A6-AA9B-89B9C6D68849}" destId="{26658FA2-A0D2-4F2D-9745-2C49448F1771}" srcOrd="1" destOrd="0" presId="urn:microsoft.com/office/officeart/2005/8/layout/cycle2"/>
    <dgm:cxn modelId="{D41BF140-87FC-4D79-82FC-B029F56E0D0A}" srcId="{E5DCB4FF-8B39-496B-9A92-DD647E3BED45}" destId="{4095F089-D8DA-41E7-B12B-787F717ED34A}" srcOrd="2" destOrd="0" parTransId="{3F77A14C-0BCF-4E91-8D46-F047AB46EECD}" sibTransId="{DDD3F7D3-BD59-44A6-AA9B-89B9C6D68849}"/>
    <dgm:cxn modelId="{AA78D1A3-7B1B-4734-8245-3CA36AFA97EF}" srcId="{E5DCB4FF-8B39-496B-9A92-DD647E3BED45}" destId="{1CBB12BE-618B-4B54-9F2A-EF553ADFD35D}" srcOrd="0" destOrd="0" parTransId="{EE15B952-CFD0-40C6-BAA6-5AE8A04990B5}" sibTransId="{FC28C752-C44D-4A1A-9A77-CE56763FB379}"/>
    <dgm:cxn modelId="{4311D0FA-B6E0-47BC-8343-87196D589129}" type="presParOf" srcId="{7FCE05FD-EE1A-4734-A337-9C5044F2237F}" destId="{AE512483-238F-4196-B3E0-3C8B09969F34}" srcOrd="0" destOrd="0" presId="urn:microsoft.com/office/officeart/2005/8/layout/cycle2"/>
    <dgm:cxn modelId="{8C747A4C-D50E-48A4-8B89-577B9F985B79}" type="presParOf" srcId="{7FCE05FD-EE1A-4734-A337-9C5044F2237F}" destId="{965A9C40-B7AF-4EF8-9F13-B0FE54440B60}" srcOrd="1" destOrd="0" presId="urn:microsoft.com/office/officeart/2005/8/layout/cycle2"/>
    <dgm:cxn modelId="{17338157-9E69-45BD-9FD1-1FAA1235B73F}" type="presParOf" srcId="{965A9C40-B7AF-4EF8-9F13-B0FE54440B60}" destId="{525C3877-9326-4D96-A7C6-0C341368A915}" srcOrd="0" destOrd="0" presId="urn:microsoft.com/office/officeart/2005/8/layout/cycle2"/>
    <dgm:cxn modelId="{2E2B166B-140D-470A-BDC0-6EA43D273452}" type="presParOf" srcId="{7FCE05FD-EE1A-4734-A337-9C5044F2237F}" destId="{09D52DED-F0A4-4200-8598-E5FAE4122447}" srcOrd="2" destOrd="0" presId="urn:microsoft.com/office/officeart/2005/8/layout/cycle2"/>
    <dgm:cxn modelId="{38FD9D5F-F419-4C78-AF28-4220E9C94608}" type="presParOf" srcId="{7FCE05FD-EE1A-4734-A337-9C5044F2237F}" destId="{5F682DDC-0005-40ED-B803-A81A61FF6A67}" srcOrd="3" destOrd="0" presId="urn:microsoft.com/office/officeart/2005/8/layout/cycle2"/>
    <dgm:cxn modelId="{EEF59264-CABA-4693-BD25-4AFC25E55F8A}" type="presParOf" srcId="{5F682DDC-0005-40ED-B803-A81A61FF6A67}" destId="{C4A9BF98-9DF5-454E-A7F9-2B2EAC7D33E8}" srcOrd="0" destOrd="0" presId="urn:microsoft.com/office/officeart/2005/8/layout/cycle2"/>
    <dgm:cxn modelId="{8E0E8F5C-94EF-4E63-8A35-7D28DD9D4AC2}" type="presParOf" srcId="{7FCE05FD-EE1A-4734-A337-9C5044F2237F}" destId="{B1498128-7058-472C-8864-CD2A4D3C3A78}" srcOrd="4" destOrd="0" presId="urn:microsoft.com/office/officeart/2005/8/layout/cycle2"/>
    <dgm:cxn modelId="{5E0BE19A-E34C-4805-90C4-849C6D827AAF}" type="presParOf" srcId="{7FCE05FD-EE1A-4734-A337-9C5044F2237F}" destId="{194226B8-8C3B-402D-B691-1E093C78219E}" srcOrd="5" destOrd="0" presId="urn:microsoft.com/office/officeart/2005/8/layout/cycle2"/>
    <dgm:cxn modelId="{ABCCAECE-C93D-4CBA-A46D-EAF3369B0BCC}" type="presParOf" srcId="{194226B8-8C3B-402D-B691-1E093C78219E}" destId="{26658FA2-A0D2-4F2D-9745-2C49448F1771}" srcOrd="0" destOrd="0" presId="urn:microsoft.com/office/officeart/2005/8/layout/cycle2"/>
    <dgm:cxn modelId="{E4D796DF-DC92-4811-9EE0-F75606CAB507}" type="presParOf" srcId="{7FCE05FD-EE1A-4734-A337-9C5044F2237F}" destId="{249B8BA7-84E9-479B-A07B-46D068F41E45}" srcOrd="6" destOrd="0" presId="urn:microsoft.com/office/officeart/2005/8/layout/cycle2"/>
    <dgm:cxn modelId="{54E037AA-3AC0-49D1-B2DB-C163DEA990C5}" type="presParOf" srcId="{7FCE05FD-EE1A-4734-A337-9C5044F2237F}" destId="{646A37AE-7A13-430E-B52C-813A9D4D1BA5}" srcOrd="7" destOrd="0" presId="urn:microsoft.com/office/officeart/2005/8/layout/cycle2"/>
    <dgm:cxn modelId="{58ECB1F9-AAE1-494E-9234-46964DE5377F}" type="presParOf" srcId="{646A37AE-7A13-430E-B52C-813A9D4D1BA5}" destId="{18EF617B-704A-4A46-824E-5D1BF03F4B5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750EDF-A277-423B-8A6E-69ECDFE6578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3D4CB6A-AA24-4349-A6D9-E284FA7EC7EC}">
      <dgm:prSet phldrT="[Texto]"/>
      <dgm:spPr/>
      <dgm:t>
        <a:bodyPr/>
        <a:lstStyle/>
        <a:p>
          <a:pPr algn="ctr"/>
          <a:r>
            <a:rPr lang="es-EC" dirty="0" smtClean="0"/>
            <a:t>FASE I: Introducción y desinfección </a:t>
          </a:r>
          <a:endParaRPr lang="es-EC" dirty="0"/>
        </a:p>
      </dgm:t>
    </dgm:pt>
    <dgm:pt modelId="{3A5EAC3E-421B-4D49-9B2C-4949B71A9D25}" type="parTrans" cxnId="{57DACC61-4D09-49BE-9675-DC8EBC765210}">
      <dgm:prSet/>
      <dgm:spPr/>
      <dgm:t>
        <a:bodyPr/>
        <a:lstStyle/>
        <a:p>
          <a:pPr algn="ctr"/>
          <a:endParaRPr lang="es-EC"/>
        </a:p>
      </dgm:t>
    </dgm:pt>
    <dgm:pt modelId="{01DE93A2-F095-4708-9197-752BB6D1B9F0}" type="sibTrans" cxnId="{57DACC61-4D09-49BE-9675-DC8EBC765210}">
      <dgm:prSet/>
      <dgm:spPr/>
      <dgm:t>
        <a:bodyPr/>
        <a:lstStyle/>
        <a:p>
          <a:pPr algn="ctr"/>
          <a:endParaRPr lang="es-EC"/>
        </a:p>
      </dgm:t>
    </dgm:pt>
    <dgm:pt modelId="{F99C001E-D1ED-4A07-A944-57A4C8C846D7}">
      <dgm:prSet phldrT="[Texto]"/>
      <dgm:spPr/>
      <dgm:t>
        <a:bodyPr/>
        <a:lstStyle/>
        <a:p>
          <a:pPr algn="ctr"/>
          <a:r>
            <a:rPr lang="es-EC" dirty="0" smtClean="0"/>
            <a:t>Contaminación</a:t>
          </a:r>
        </a:p>
        <a:p>
          <a:pPr algn="ctr"/>
          <a:r>
            <a:rPr lang="es-EC" dirty="0" smtClean="0"/>
            <a:t>Oxidación</a:t>
          </a:r>
          <a:endParaRPr lang="es-EC" dirty="0"/>
        </a:p>
      </dgm:t>
    </dgm:pt>
    <dgm:pt modelId="{EC0631CF-5BA3-4D79-BDAA-02220A013D39}" type="parTrans" cxnId="{018C33AB-1C02-4323-B511-3D945A323D05}">
      <dgm:prSet/>
      <dgm:spPr/>
      <dgm:t>
        <a:bodyPr/>
        <a:lstStyle/>
        <a:p>
          <a:pPr algn="ctr"/>
          <a:endParaRPr lang="es-EC"/>
        </a:p>
      </dgm:t>
    </dgm:pt>
    <dgm:pt modelId="{FD3B00F1-7102-4EDD-8D68-43AF94CB13BF}" type="sibTrans" cxnId="{018C33AB-1C02-4323-B511-3D945A323D05}">
      <dgm:prSet/>
      <dgm:spPr/>
      <dgm:t>
        <a:bodyPr/>
        <a:lstStyle/>
        <a:p>
          <a:pPr algn="ctr"/>
          <a:endParaRPr lang="es-EC"/>
        </a:p>
      </dgm:t>
    </dgm:pt>
    <dgm:pt modelId="{BF4B31E3-09DC-4E73-ACC2-6D5A6DB66C37}">
      <dgm:prSet phldrT="[Texto]"/>
      <dgm:spPr/>
      <dgm:t>
        <a:bodyPr/>
        <a:lstStyle/>
        <a:p>
          <a:pPr algn="ctr"/>
          <a:r>
            <a:rPr lang="es-EC" dirty="0" smtClean="0"/>
            <a:t>FASE II: Inducción a brotes</a:t>
          </a:r>
          <a:endParaRPr lang="es-EC" dirty="0"/>
        </a:p>
      </dgm:t>
    </dgm:pt>
    <dgm:pt modelId="{73E7B920-37A3-4B70-8ED5-993A725145BD}" type="parTrans" cxnId="{182707CD-B742-408A-96CF-A2EB5239E847}">
      <dgm:prSet/>
      <dgm:spPr/>
      <dgm:t>
        <a:bodyPr/>
        <a:lstStyle/>
        <a:p>
          <a:pPr algn="ctr"/>
          <a:endParaRPr lang="es-EC"/>
        </a:p>
      </dgm:t>
    </dgm:pt>
    <dgm:pt modelId="{436C7B74-7373-4EC3-ABE8-B4915BEF2274}" type="sibTrans" cxnId="{182707CD-B742-408A-96CF-A2EB5239E847}">
      <dgm:prSet/>
      <dgm:spPr/>
      <dgm:t>
        <a:bodyPr/>
        <a:lstStyle/>
        <a:p>
          <a:pPr algn="ctr"/>
          <a:endParaRPr lang="es-EC"/>
        </a:p>
      </dgm:t>
    </dgm:pt>
    <dgm:pt modelId="{832B306E-C8B5-4C4F-803A-9ECE5E5E3FB0}">
      <dgm:prSet phldrT="[Texto]"/>
      <dgm:spPr/>
      <dgm:t>
        <a:bodyPr/>
        <a:lstStyle/>
        <a:p>
          <a:pPr algn="ctr"/>
          <a:r>
            <a:rPr lang="es-EC" dirty="0" smtClean="0"/>
            <a:t>Aparecimiento de brotes</a:t>
          </a:r>
        </a:p>
        <a:p>
          <a:pPr algn="ctr"/>
          <a:r>
            <a:rPr lang="es-EC" dirty="0" smtClean="0"/>
            <a:t>Número de brotes</a:t>
          </a:r>
          <a:endParaRPr lang="es-EC" dirty="0"/>
        </a:p>
      </dgm:t>
    </dgm:pt>
    <dgm:pt modelId="{0FA606D0-DD70-4705-B827-B6A3B842000B}" type="parTrans" cxnId="{924BAA32-73AB-4BEA-BB0F-EE521FA8975D}">
      <dgm:prSet/>
      <dgm:spPr/>
      <dgm:t>
        <a:bodyPr/>
        <a:lstStyle/>
        <a:p>
          <a:pPr algn="ctr"/>
          <a:endParaRPr lang="es-EC"/>
        </a:p>
      </dgm:t>
    </dgm:pt>
    <dgm:pt modelId="{7C3F67CB-C891-4CBD-8852-FD8BBE9DBFBA}" type="sibTrans" cxnId="{924BAA32-73AB-4BEA-BB0F-EE521FA8975D}">
      <dgm:prSet/>
      <dgm:spPr/>
      <dgm:t>
        <a:bodyPr/>
        <a:lstStyle/>
        <a:p>
          <a:pPr algn="ctr"/>
          <a:endParaRPr lang="es-EC"/>
        </a:p>
      </dgm:t>
    </dgm:pt>
    <dgm:pt modelId="{1FFF4238-D2B1-440C-9E3E-02986F5006AE}">
      <dgm:prSet phldrT="[Texto]"/>
      <dgm:spPr/>
      <dgm:t>
        <a:bodyPr/>
        <a:lstStyle/>
        <a:p>
          <a:pPr algn="ctr"/>
          <a:r>
            <a:rPr lang="es-EC" dirty="0" smtClean="0"/>
            <a:t>FASE III: Multiplicación de brotes</a:t>
          </a:r>
          <a:endParaRPr lang="es-EC" dirty="0"/>
        </a:p>
      </dgm:t>
    </dgm:pt>
    <dgm:pt modelId="{793544CE-D901-4276-BBD2-EDDBEFE748D6}" type="parTrans" cxnId="{35E0CFA8-3822-4599-AA4D-3D421D0E7156}">
      <dgm:prSet/>
      <dgm:spPr/>
      <dgm:t>
        <a:bodyPr/>
        <a:lstStyle/>
        <a:p>
          <a:pPr algn="ctr"/>
          <a:endParaRPr lang="es-EC"/>
        </a:p>
      </dgm:t>
    </dgm:pt>
    <dgm:pt modelId="{F969AC44-283B-4321-A300-7A1201D271A5}" type="sibTrans" cxnId="{35E0CFA8-3822-4599-AA4D-3D421D0E7156}">
      <dgm:prSet/>
      <dgm:spPr/>
      <dgm:t>
        <a:bodyPr/>
        <a:lstStyle/>
        <a:p>
          <a:pPr algn="ctr"/>
          <a:endParaRPr lang="es-EC"/>
        </a:p>
      </dgm:t>
    </dgm:pt>
    <dgm:pt modelId="{FA7DCEBA-FA30-47B4-8D05-5EA9B2BC016A}">
      <dgm:prSet phldrT="[Texto]"/>
      <dgm:spPr/>
      <dgm:t>
        <a:bodyPr/>
        <a:lstStyle/>
        <a:p>
          <a:pPr algn="ctr"/>
          <a:r>
            <a:rPr lang="es-EC" dirty="0" smtClean="0"/>
            <a:t>Supervivencia de brotes</a:t>
          </a:r>
        </a:p>
        <a:p>
          <a:pPr algn="ctr"/>
          <a:r>
            <a:rPr lang="es-EC" dirty="0" smtClean="0"/>
            <a:t>Número de brotes</a:t>
          </a:r>
          <a:endParaRPr lang="es-EC" dirty="0"/>
        </a:p>
      </dgm:t>
    </dgm:pt>
    <dgm:pt modelId="{E1EC9760-5552-4EFD-BA11-FCC2DE5A8856}" type="parTrans" cxnId="{6A48BB04-7680-47FF-AE32-ACF270FD8147}">
      <dgm:prSet/>
      <dgm:spPr/>
      <dgm:t>
        <a:bodyPr/>
        <a:lstStyle/>
        <a:p>
          <a:pPr algn="ctr"/>
          <a:endParaRPr lang="es-EC"/>
        </a:p>
      </dgm:t>
    </dgm:pt>
    <dgm:pt modelId="{10F3FDB4-6E34-4CBE-8455-3468DB33B7C7}" type="sibTrans" cxnId="{6A48BB04-7680-47FF-AE32-ACF270FD8147}">
      <dgm:prSet/>
      <dgm:spPr/>
      <dgm:t>
        <a:bodyPr/>
        <a:lstStyle/>
        <a:p>
          <a:pPr algn="ctr"/>
          <a:endParaRPr lang="es-EC"/>
        </a:p>
      </dgm:t>
    </dgm:pt>
    <dgm:pt modelId="{0B79245B-2B9B-48E9-8166-A49387074F2E}">
      <dgm:prSet phldrT="[Texto]"/>
      <dgm:spPr/>
      <dgm:t>
        <a:bodyPr/>
        <a:lstStyle/>
        <a:p>
          <a:pPr algn="ctr"/>
          <a:r>
            <a:rPr lang="es-EC" dirty="0" smtClean="0"/>
            <a:t>FASE IV: Enraizamiento de brotes</a:t>
          </a:r>
          <a:endParaRPr lang="es-EC" dirty="0"/>
        </a:p>
      </dgm:t>
    </dgm:pt>
    <dgm:pt modelId="{146663C0-2D44-42DF-9B6F-53B166DA55CD}" type="parTrans" cxnId="{13309892-5F01-479B-98A5-5A80A3FB7CE2}">
      <dgm:prSet/>
      <dgm:spPr/>
      <dgm:t>
        <a:bodyPr/>
        <a:lstStyle/>
        <a:p>
          <a:pPr algn="ctr"/>
          <a:endParaRPr lang="es-EC"/>
        </a:p>
      </dgm:t>
    </dgm:pt>
    <dgm:pt modelId="{FBBAFD00-8933-4AB8-A0D7-EE7859A9C27E}" type="sibTrans" cxnId="{13309892-5F01-479B-98A5-5A80A3FB7CE2}">
      <dgm:prSet/>
      <dgm:spPr/>
      <dgm:t>
        <a:bodyPr/>
        <a:lstStyle/>
        <a:p>
          <a:pPr algn="ctr"/>
          <a:endParaRPr lang="es-EC"/>
        </a:p>
      </dgm:t>
    </dgm:pt>
    <dgm:pt modelId="{B8F41287-56F6-444B-B569-5E1546417F79}">
      <dgm:prSet phldrT="[Texto]"/>
      <dgm:spPr/>
      <dgm:t>
        <a:bodyPr/>
        <a:lstStyle/>
        <a:p>
          <a:pPr algn="ctr"/>
          <a:r>
            <a:rPr lang="es-EC" dirty="0" smtClean="0"/>
            <a:t>Presencia de raíces</a:t>
          </a:r>
          <a:endParaRPr lang="es-EC" dirty="0"/>
        </a:p>
      </dgm:t>
    </dgm:pt>
    <dgm:pt modelId="{E9653C4D-62E6-4A21-8123-327F29C8BFC1}" type="parTrans" cxnId="{F81F9F04-4CF0-4CA3-90C2-ECCD83994D2E}">
      <dgm:prSet/>
      <dgm:spPr/>
      <dgm:t>
        <a:bodyPr/>
        <a:lstStyle/>
        <a:p>
          <a:pPr algn="ctr"/>
          <a:endParaRPr lang="es-EC"/>
        </a:p>
      </dgm:t>
    </dgm:pt>
    <dgm:pt modelId="{145025BE-9600-4977-86B3-B6A3B53BB15D}" type="sibTrans" cxnId="{F81F9F04-4CF0-4CA3-90C2-ECCD83994D2E}">
      <dgm:prSet/>
      <dgm:spPr/>
      <dgm:t>
        <a:bodyPr/>
        <a:lstStyle/>
        <a:p>
          <a:pPr algn="ctr"/>
          <a:endParaRPr lang="es-EC"/>
        </a:p>
      </dgm:t>
    </dgm:pt>
    <dgm:pt modelId="{586A1731-2F0F-4EF4-BBBA-BE24692E1DEC}" type="pres">
      <dgm:prSet presAssocID="{8F750EDF-A277-423B-8A6E-69ECDFE6578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9EC53BD0-77CD-4DF5-868F-0DBF93AB76B0}" type="pres">
      <dgm:prSet presAssocID="{33D4CB6A-AA24-4349-A6D9-E284FA7EC7EC}" presName="horFlow" presStyleCnt="0"/>
      <dgm:spPr/>
    </dgm:pt>
    <dgm:pt modelId="{8B1318EC-3569-4F8F-B395-C26FB6A2060B}" type="pres">
      <dgm:prSet presAssocID="{33D4CB6A-AA24-4349-A6D9-E284FA7EC7EC}" presName="bigChev" presStyleLbl="node1" presStyleIdx="0" presStyleCnt="4"/>
      <dgm:spPr/>
      <dgm:t>
        <a:bodyPr/>
        <a:lstStyle/>
        <a:p>
          <a:endParaRPr lang="es-EC"/>
        </a:p>
      </dgm:t>
    </dgm:pt>
    <dgm:pt modelId="{2D25E340-6ABA-4A82-BE15-329B17E96274}" type="pres">
      <dgm:prSet presAssocID="{EC0631CF-5BA3-4D79-BDAA-02220A013D39}" presName="parTrans" presStyleCnt="0"/>
      <dgm:spPr/>
    </dgm:pt>
    <dgm:pt modelId="{3326C9D3-66B4-4C77-947C-B2702C38B6B3}" type="pres">
      <dgm:prSet presAssocID="{F99C001E-D1ED-4A07-A944-57A4C8C846D7}" presName="node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61AF99-E2E3-46F2-98C5-FAEEBC59B53B}" type="pres">
      <dgm:prSet presAssocID="{33D4CB6A-AA24-4349-A6D9-E284FA7EC7EC}" presName="vSp" presStyleCnt="0"/>
      <dgm:spPr/>
    </dgm:pt>
    <dgm:pt modelId="{95F7FB05-DA61-4642-ACB9-360111589312}" type="pres">
      <dgm:prSet presAssocID="{BF4B31E3-09DC-4E73-ACC2-6D5A6DB66C37}" presName="horFlow" presStyleCnt="0"/>
      <dgm:spPr/>
    </dgm:pt>
    <dgm:pt modelId="{49D6DD1A-CF1B-4755-A1E6-10871FB97BF5}" type="pres">
      <dgm:prSet presAssocID="{BF4B31E3-09DC-4E73-ACC2-6D5A6DB66C37}" presName="bigChev" presStyleLbl="node1" presStyleIdx="1" presStyleCnt="4"/>
      <dgm:spPr/>
      <dgm:t>
        <a:bodyPr/>
        <a:lstStyle/>
        <a:p>
          <a:endParaRPr lang="es-EC"/>
        </a:p>
      </dgm:t>
    </dgm:pt>
    <dgm:pt modelId="{AA04CE97-AC84-4270-B61B-40357034FDBC}" type="pres">
      <dgm:prSet presAssocID="{0FA606D0-DD70-4705-B827-B6A3B842000B}" presName="parTrans" presStyleCnt="0"/>
      <dgm:spPr/>
    </dgm:pt>
    <dgm:pt modelId="{72C8DE02-266C-4744-8CF7-03AE9F09DDB1}" type="pres">
      <dgm:prSet presAssocID="{832B306E-C8B5-4C4F-803A-9ECE5E5E3FB0}" presName="node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E77774-1D20-490C-B310-6EC4960FB5ED}" type="pres">
      <dgm:prSet presAssocID="{BF4B31E3-09DC-4E73-ACC2-6D5A6DB66C37}" presName="vSp" presStyleCnt="0"/>
      <dgm:spPr/>
    </dgm:pt>
    <dgm:pt modelId="{469FC4FF-A365-4796-8FD8-7931CCBEFED9}" type="pres">
      <dgm:prSet presAssocID="{1FFF4238-D2B1-440C-9E3E-02986F5006AE}" presName="horFlow" presStyleCnt="0"/>
      <dgm:spPr/>
    </dgm:pt>
    <dgm:pt modelId="{A962B3E1-8672-471F-BA5C-BC5D18C3FCA0}" type="pres">
      <dgm:prSet presAssocID="{1FFF4238-D2B1-440C-9E3E-02986F5006AE}" presName="bigChev" presStyleLbl="node1" presStyleIdx="2" presStyleCnt="4"/>
      <dgm:spPr/>
      <dgm:t>
        <a:bodyPr/>
        <a:lstStyle/>
        <a:p>
          <a:endParaRPr lang="es-EC"/>
        </a:p>
      </dgm:t>
    </dgm:pt>
    <dgm:pt modelId="{C17FDA43-F1C3-449D-A2FC-467B4746A3BA}" type="pres">
      <dgm:prSet presAssocID="{E1EC9760-5552-4EFD-BA11-FCC2DE5A8856}" presName="parTrans" presStyleCnt="0"/>
      <dgm:spPr/>
    </dgm:pt>
    <dgm:pt modelId="{A36DD5D4-295A-454C-B3D5-5B413028082D}" type="pres">
      <dgm:prSet presAssocID="{FA7DCEBA-FA30-47B4-8D05-5EA9B2BC016A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340034-934C-405F-BD1F-13B76459F713}" type="pres">
      <dgm:prSet presAssocID="{1FFF4238-D2B1-440C-9E3E-02986F5006AE}" presName="vSp" presStyleCnt="0"/>
      <dgm:spPr/>
    </dgm:pt>
    <dgm:pt modelId="{3BC4EC89-7E46-4D5C-ACAE-21072E01B970}" type="pres">
      <dgm:prSet presAssocID="{0B79245B-2B9B-48E9-8166-A49387074F2E}" presName="horFlow" presStyleCnt="0"/>
      <dgm:spPr/>
    </dgm:pt>
    <dgm:pt modelId="{0024F715-DD74-4FAE-B4E1-94B397DD4D30}" type="pres">
      <dgm:prSet presAssocID="{0B79245B-2B9B-48E9-8166-A49387074F2E}" presName="bigChev" presStyleLbl="node1" presStyleIdx="3" presStyleCnt="4"/>
      <dgm:spPr/>
      <dgm:t>
        <a:bodyPr/>
        <a:lstStyle/>
        <a:p>
          <a:endParaRPr lang="es-EC"/>
        </a:p>
      </dgm:t>
    </dgm:pt>
    <dgm:pt modelId="{83736304-5D30-497B-A127-E098EFD810D3}" type="pres">
      <dgm:prSet presAssocID="{E9653C4D-62E6-4A21-8123-327F29C8BFC1}" presName="parTrans" presStyleCnt="0"/>
      <dgm:spPr/>
    </dgm:pt>
    <dgm:pt modelId="{B43F1FE5-7567-4359-ABE9-9C8D2C012116}" type="pres">
      <dgm:prSet presAssocID="{B8F41287-56F6-444B-B569-5E1546417F79}" presName="node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8267B2A-8961-48D1-BB8E-41B0EEA7BE0B}" type="presOf" srcId="{0B79245B-2B9B-48E9-8166-A49387074F2E}" destId="{0024F715-DD74-4FAE-B4E1-94B397DD4D30}" srcOrd="0" destOrd="0" presId="urn:microsoft.com/office/officeart/2005/8/layout/lProcess3"/>
    <dgm:cxn modelId="{8DC89FE1-6149-4209-901D-6B89E7D8059E}" type="presOf" srcId="{FA7DCEBA-FA30-47B4-8D05-5EA9B2BC016A}" destId="{A36DD5D4-295A-454C-B3D5-5B413028082D}" srcOrd="0" destOrd="0" presId="urn:microsoft.com/office/officeart/2005/8/layout/lProcess3"/>
    <dgm:cxn modelId="{13309892-5F01-479B-98A5-5A80A3FB7CE2}" srcId="{8F750EDF-A277-423B-8A6E-69ECDFE65788}" destId="{0B79245B-2B9B-48E9-8166-A49387074F2E}" srcOrd="3" destOrd="0" parTransId="{146663C0-2D44-42DF-9B6F-53B166DA55CD}" sibTransId="{FBBAFD00-8933-4AB8-A0D7-EE7859A9C27E}"/>
    <dgm:cxn modelId="{E9887A9A-F264-4D9A-B786-D0B57A3A3B10}" type="presOf" srcId="{832B306E-C8B5-4C4F-803A-9ECE5E5E3FB0}" destId="{72C8DE02-266C-4744-8CF7-03AE9F09DDB1}" srcOrd="0" destOrd="0" presId="urn:microsoft.com/office/officeart/2005/8/layout/lProcess3"/>
    <dgm:cxn modelId="{182707CD-B742-408A-96CF-A2EB5239E847}" srcId="{8F750EDF-A277-423B-8A6E-69ECDFE65788}" destId="{BF4B31E3-09DC-4E73-ACC2-6D5A6DB66C37}" srcOrd="1" destOrd="0" parTransId="{73E7B920-37A3-4B70-8ED5-993A725145BD}" sibTransId="{436C7B74-7373-4EC3-ABE8-B4915BEF2274}"/>
    <dgm:cxn modelId="{9263FA4C-9915-4465-AE61-A3E38C4E4CD9}" type="presOf" srcId="{BF4B31E3-09DC-4E73-ACC2-6D5A6DB66C37}" destId="{49D6DD1A-CF1B-4755-A1E6-10871FB97BF5}" srcOrd="0" destOrd="0" presId="urn:microsoft.com/office/officeart/2005/8/layout/lProcess3"/>
    <dgm:cxn modelId="{F81F9F04-4CF0-4CA3-90C2-ECCD83994D2E}" srcId="{0B79245B-2B9B-48E9-8166-A49387074F2E}" destId="{B8F41287-56F6-444B-B569-5E1546417F79}" srcOrd="0" destOrd="0" parTransId="{E9653C4D-62E6-4A21-8123-327F29C8BFC1}" sibTransId="{145025BE-9600-4977-86B3-B6A3B53BB15D}"/>
    <dgm:cxn modelId="{B95AB6D5-E335-4147-8AB1-674ABBA27F25}" type="presOf" srcId="{8F750EDF-A277-423B-8A6E-69ECDFE65788}" destId="{586A1731-2F0F-4EF4-BBBA-BE24692E1DEC}" srcOrd="0" destOrd="0" presId="urn:microsoft.com/office/officeart/2005/8/layout/lProcess3"/>
    <dgm:cxn modelId="{124246AF-BAE5-41CD-990E-8935467E562E}" type="presOf" srcId="{1FFF4238-D2B1-440C-9E3E-02986F5006AE}" destId="{A962B3E1-8672-471F-BA5C-BC5D18C3FCA0}" srcOrd="0" destOrd="0" presId="urn:microsoft.com/office/officeart/2005/8/layout/lProcess3"/>
    <dgm:cxn modelId="{4C226E52-D240-4095-BE9F-EF27B772B458}" type="presOf" srcId="{B8F41287-56F6-444B-B569-5E1546417F79}" destId="{B43F1FE5-7567-4359-ABE9-9C8D2C012116}" srcOrd="0" destOrd="0" presId="urn:microsoft.com/office/officeart/2005/8/layout/lProcess3"/>
    <dgm:cxn modelId="{018C33AB-1C02-4323-B511-3D945A323D05}" srcId="{33D4CB6A-AA24-4349-A6D9-E284FA7EC7EC}" destId="{F99C001E-D1ED-4A07-A944-57A4C8C846D7}" srcOrd="0" destOrd="0" parTransId="{EC0631CF-5BA3-4D79-BDAA-02220A013D39}" sibTransId="{FD3B00F1-7102-4EDD-8D68-43AF94CB13BF}"/>
    <dgm:cxn modelId="{924BAA32-73AB-4BEA-BB0F-EE521FA8975D}" srcId="{BF4B31E3-09DC-4E73-ACC2-6D5A6DB66C37}" destId="{832B306E-C8B5-4C4F-803A-9ECE5E5E3FB0}" srcOrd="0" destOrd="0" parTransId="{0FA606D0-DD70-4705-B827-B6A3B842000B}" sibTransId="{7C3F67CB-C891-4CBD-8852-FD8BBE9DBFBA}"/>
    <dgm:cxn modelId="{35E0CFA8-3822-4599-AA4D-3D421D0E7156}" srcId="{8F750EDF-A277-423B-8A6E-69ECDFE65788}" destId="{1FFF4238-D2B1-440C-9E3E-02986F5006AE}" srcOrd="2" destOrd="0" parTransId="{793544CE-D901-4276-BBD2-EDDBEFE748D6}" sibTransId="{F969AC44-283B-4321-A300-7A1201D271A5}"/>
    <dgm:cxn modelId="{6A48BB04-7680-47FF-AE32-ACF270FD8147}" srcId="{1FFF4238-D2B1-440C-9E3E-02986F5006AE}" destId="{FA7DCEBA-FA30-47B4-8D05-5EA9B2BC016A}" srcOrd="0" destOrd="0" parTransId="{E1EC9760-5552-4EFD-BA11-FCC2DE5A8856}" sibTransId="{10F3FDB4-6E34-4CBE-8455-3468DB33B7C7}"/>
    <dgm:cxn modelId="{882E1015-F4B0-45BA-8E9E-77E35FCD5E4C}" type="presOf" srcId="{F99C001E-D1ED-4A07-A944-57A4C8C846D7}" destId="{3326C9D3-66B4-4C77-947C-B2702C38B6B3}" srcOrd="0" destOrd="0" presId="urn:microsoft.com/office/officeart/2005/8/layout/lProcess3"/>
    <dgm:cxn modelId="{57DACC61-4D09-49BE-9675-DC8EBC765210}" srcId="{8F750EDF-A277-423B-8A6E-69ECDFE65788}" destId="{33D4CB6A-AA24-4349-A6D9-E284FA7EC7EC}" srcOrd="0" destOrd="0" parTransId="{3A5EAC3E-421B-4D49-9B2C-4949B71A9D25}" sibTransId="{01DE93A2-F095-4708-9197-752BB6D1B9F0}"/>
    <dgm:cxn modelId="{F554AE28-E4C7-4F27-B631-0C63888C9C2A}" type="presOf" srcId="{33D4CB6A-AA24-4349-A6D9-E284FA7EC7EC}" destId="{8B1318EC-3569-4F8F-B395-C26FB6A2060B}" srcOrd="0" destOrd="0" presId="urn:microsoft.com/office/officeart/2005/8/layout/lProcess3"/>
    <dgm:cxn modelId="{346EE545-8BD1-4C6A-AA1F-3D9D0D4CBC31}" type="presParOf" srcId="{586A1731-2F0F-4EF4-BBBA-BE24692E1DEC}" destId="{9EC53BD0-77CD-4DF5-868F-0DBF93AB76B0}" srcOrd="0" destOrd="0" presId="urn:microsoft.com/office/officeart/2005/8/layout/lProcess3"/>
    <dgm:cxn modelId="{5394EDF6-3F76-4D10-82E9-76A7B07CF12D}" type="presParOf" srcId="{9EC53BD0-77CD-4DF5-868F-0DBF93AB76B0}" destId="{8B1318EC-3569-4F8F-B395-C26FB6A2060B}" srcOrd="0" destOrd="0" presId="urn:microsoft.com/office/officeart/2005/8/layout/lProcess3"/>
    <dgm:cxn modelId="{F68DBC59-7A06-4469-AF29-82065D2C2680}" type="presParOf" srcId="{9EC53BD0-77CD-4DF5-868F-0DBF93AB76B0}" destId="{2D25E340-6ABA-4A82-BE15-329B17E96274}" srcOrd="1" destOrd="0" presId="urn:microsoft.com/office/officeart/2005/8/layout/lProcess3"/>
    <dgm:cxn modelId="{14628310-0EEF-4267-96F6-39CB47BB6E9D}" type="presParOf" srcId="{9EC53BD0-77CD-4DF5-868F-0DBF93AB76B0}" destId="{3326C9D3-66B4-4C77-947C-B2702C38B6B3}" srcOrd="2" destOrd="0" presId="urn:microsoft.com/office/officeart/2005/8/layout/lProcess3"/>
    <dgm:cxn modelId="{06DA74AE-B2E1-47CE-A1BD-F8D5A8E8151F}" type="presParOf" srcId="{586A1731-2F0F-4EF4-BBBA-BE24692E1DEC}" destId="{0061AF99-E2E3-46F2-98C5-FAEEBC59B53B}" srcOrd="1" destOrd="0" presId="urn:microsoft.com/office/officeart/2005/8/layout/lProcess3"/>
    <dgm:cxn modelId="{B0982BBF-9312-43B6-B1BA-79700330DF7B}" type="presParOf" srcId="{586A1731-2F0F-4EF4-BBBA-BE24692E1DEC}" destId="{95F7FB05-DA61-4642-ACB9-360111589312}" srcOrd="2" destOrd="0" presId="urn:microsoft.com/office/officeart/2005/8/layout/lProcess3"/>
    <dgm:cxn modelId="{4064DFEA-8EC3-477E-A664-F5ED5E1D5109}" type="presParOf" srcId="{95F7FB05-DA61-4642-ACB9-360111589312}" destId="{49D6DD1A-CF1B-4755-A1E6-10871FB97BF5}" srcOrd="0" destOrd="0" presId="urn:microsoft.com/office/officeart/2005/8/layout/lProcess3"/>
    <dgm:cxn modelId="{FE76BD9D-3F20-454C-8D29-05B901DDCA51}" type="presParOf" srcId="{95F7FB05-DA61-4642-ACB9-360111589312}" destId="{AA04CE97-AC84-4270-B61B-40357034FDBC}" srcOrd="1" destOrd="0" presId="urn:microsoft.com/office/officeart/2005/8/layout/lProcess3"/>
    <dgm:cxn modelId="{D6AC1FE6-4254-4667-BA3B-A4AEE13EBE24}" type="presParOf" srcId="{95F7FB05-DA61-4642-ACB9-360111589312}" destId="{72C8DE02-266C-4744-8CF7-03AE9F09DDB1}" srcOrd="2" destOrd="0" presId="urn:microsoft.com/office/officeart/2005/8/layout/lProcess3"/>
    <dgm:cxn modelId="{93FAC917-B1E3-48F6-A3BD-06F83D0BAC30}" type="presParOf" srcId="{586A1731-2F0F-4EF4-BBBA-BE24692E1DEC}" destId="{27E77774-1D20-490C-B310-6EC4960FB5ED}" srcOrd="3" destOrd="0" presId="urn:microsoft.com/office/officeart/2005/8/layout/lProcess3"/>
    <dgm:cxn modelId="{1E438F1C-B57E-4F67-9527-33CB95D99DBA}" type="presParOf" srcId="{586A1731-2F0F-4EF4-BBBA-BE24692E1DEC}" destId="{469FC4FF-A365-4796-8FD8-7931CCBEFED9}" srcOrd="4" destOrd="0" presId="urn:microsoft.com/office/officeart/2005/8/layout/lProcess3"/>
    <dgm:cxn modelId="{4BC40913-DC21-4001-B541-D6EF7B707229}" type="presParOf" srcId="{469FC4FF-A365-4796-8FD8-7931CCBEFED9}" destId="{A962B3E1-8672-471F-BA5C-BC5D18C3FCA0}" srcOrd="0" destOrd="0" presId="urn:microsoft.com/office/officeart/2005/8/layout/lProcess3"/>
    <dgm:cxn modelId="{D9FCD56B-2A9E-4684-BFEC-15D5BEA59E5B}" type="presParOf" srcId="{469FC4FF-A365-4796-8FD8-7931CCBEFED9}" destId="{C17FDA43-F1C3-449D-A2FC-467B4746A3BA}" srcOrd="1" destOrd="0" presId="urn:microsoft.com/office/officeart/2005/8/layout/lProcess3"/>
    <dgm:cxn modelId="{5185E3A3-068B-4F02-A70F-16BD2648A52B}" type="presParOf" srcId="{469FC4FF-A365-4796-8FD8-7931CCBEFED9}" destId="{A36DD5D4-295A-454C-B3D5-5B413028082D}" srcOrd="2" destOrd="0" presId="urn:microsoft.com/office/officeart/2005/8/layout/lProcess3"/>
    <dgm:cxn modelId="{FAB4E4DA-B85D-4BAA-B5CC-550150FCC0CF}" type="presParOf" srcId="{586A1731-2F0F-4EF4-BBBA-BE24692E1DEC}" destId="{77340034-934C-405F-BD1F-13B76459F713}" srcOrd="5" destOrd="0" presId="urn:microsoft.com/office/officeart/2005/8/layout/lProcess3"/>
    <dgm:cxn modelId="{AFB3E97B-38DC-4AEF-B236-6B235B716298}" type="presParOf" srcId="{586A1731-2F0F-4EF4-BBBA-BE24692E1DEC}" destId="{3BC4EC89-7E46-4D5C-ACAE-21072E01B970}" srcOrd="6" destOrd="0" presId="urn:microsoft.com/office/officeart/2005/8/layout/lProcess3"/>
    <dgm:cxn modelId="{6F0B79A5-9469-447A-A9F4-110365D18094}" type="presParOf" srcId="{3BC4EC89-7E46-4D5C-ACAE-21072E01B970}" destId="{0024F715-DD74-4FAE-B4E1-94B397DD4D30}" srcOrd="0" destOrd="0" presId="urn:microsoft.com/office/officeart/2005/8/layout/lProcess3"/>
    <dgm:cxn modelId="{4DFA2101-BD0D-4CD3-924C-7CADF24D9A91}" type="presParOf" srcId="{3BC4EC89-7E46-4D5C-ACAE-21072E01B970}" destId="{83736304-5D30-497B-A127-E098EFD810D3}" srcOrd="1" destOrd="0" presId="urn:microsoft.com/office/officeart/2005/8/layout/lProcess3"/>
    <dgm:cxn modelId="{A00DA4AC-5B2D-4374-B0D6-7BF42297CF54}" type="presParOf" srcId="{3BC4EC89-7E46-4D5C-ACAE-21072E01B970}" destId="{B43F1FE5-7567-4359-ABE9-9C8D2C01211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9281E0-FC03-467C-AB87-5F15D26529B3}">
      <dsp:nvSpPr>
        <dsp:cNvPr id="0" name=""/>
        <dsp:cNvSpPr/>
      </dsp:nvSpPr>
      <dsp:spPr>
        <a:xfrm>
          <a:off x="3467012" y="2572"/>
          <a:ext cx="2005782" cy="200578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700" kern="1200" dirty="0"/>
        </a:p>
      </dsp:txBody>
      <dsp:txXfrm>
        <a:off x="3467012" y="2572"/>
        <a:ext cx="2005782" cy="2005782"/>
      </dsp:txXfrm>
    </dsp:sp>
    <dsp:sp modelId="{B2FEA0BF-9FDE-47C4-9A47-37BB181DDE4F}">
      <dsp:nvSpPr>
        <dsp:cNvPr id="0" name=""/>
        <dsp:cNvSpPr/>
      </dsp:nvSpPr>
      <dsp:spPr>
        <a:xfrm rot="2700000">
          <a:off x="5257394" y="1720812"/>
          <a:ext cx="532667" cy="6769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900" kern="1200"/>
        </a:p>
      </dsp:txBody>
      <dsp:txXfrm rot="2700000">
        <a:off x="5257394" y="1720812"/>
        <a:ext cx="532667" cy="676951"/>
      </dsp:txXfrm>
    </dsp:sp>
    <dsp:sp modelId="{550EA4D7-F8AC-425A-8A99-66EABEA5B687}">
      <dsp:nvSpPr>
        <dsp:cNvPr id="0" name=""/>
        <dsp:cNvSpPr/>
      </dsp:nvSpPr>
      <dsp:spPr>
        <a:xfrm>
          <a:off x="5595981" y="2131540"/>
          <a:ext cx="2005782" cy="200578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700" kern="1200" dirty="0"/>
        </a:p>
      </dsp:txBody>
      <dsp:txXfrm>
        <a:off x="5595981" y="2131540"/>
        <a:ext cx="2005782" cy="2005782"/>
      </dsp:txXfrm>
    </dsp:sp>
    <dsp:sp modelId="{1E014746-ED71-4C90-8189-AE7C825B7D89}">
      <dsp:nvSpPr>
        <dsp:cNvPr id="0" name=""/>
        <dsp:cNvSpPr/>
      </dsp:nvSpPr>
      <dsp:spPr>
        <a:xfrm rot="8100000">
          <a:off x="5278714" y="3849780"/>
          <a:ext cx="532667" cy="6769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900" kern="1200"/>
        </a:p>
      </dsp:txBody>
      <dsp:txXfrm rot="8100000">
        <a:off x="5278714" y="3849780"/>
        <a:ext cx="532667" cy="676951"/>
      </dsp:txXfrm>
    </dsp:sp>
    <dsp:sp modelId="{7DA93933-F834-4637-A0E3-E040B6C187E2}">
      <dsp:nvSpPr>
        <dsp:cNvPr id="0" name=""/>
        <dsp:cNvSpPr/>
      </dsp:nvSpPr>
      <dsp:spPr>
        <a:xfrm>
          <a:off x="3467012" y="4260509"/>
          <a:ext cx="2005782" cy="200578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700" kern="1200" dirty="0"/>
        </a:p>
      </dsp:txBody>
      <dsp:txXfrm>
        <a:off x="3467012" y="4260509"/>
        <a:ext cx="2005782" cy="2005782"/>
      </dsp:txXfrm>
    </dsp:sp>
    <dsp:sp modelId="{F50857E4-A0B1-419F-BD73-03186AB376C3}">
      <dsp:nvSpPr>
        <dsp:cNvPr id="0" name=""/>
        <dsp:cNvSpPr/>
      </dsp:nvSpPr>
      <dsp:spPr>
        <a:xfrm rot="13500000">
          <a:off x="3149745" y="3871100"/>
          <a:ext cx="532667" cy="6769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900" kern="1200"/>
        </a:p>
      </dsp:txBody>
      <dsp:txXfrm rot="13500000">
        <a:off x="3149745" y="3871100"/>
        <a:ext cx="532667" cy="676951"/>
      </dsp:txXfrm>
    </dsp:sp>
    <dsp:sp modelId="{7C2B485E-B3FF-40EC-BA59-6C95D65C810A}">
      <dsp:nvSpPr>
        <dsp:cNvPr id="0" name=""/>
        <dsp:cNvSpPr/>
      </dsp:nvSpPr>
      <dsp:spPr>
        <a:xfrm>
          <a:off x="1338044" y="2131540"/>
          <a:ext cx="2005782" cy="200578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700" kern="1200" dirty="0"/>
        </a:p>
      </dsp:txBody>
      <dsp:txXfrm>
        <a:off x="1338044" y="2131540"/>
        <a:ext cx="2005782" cy="2005782"/>
      </dsp:txXfrm>
    </dsp:sp>
    <dsp:sp modelId="{515F80DA-FECA-4A66-BF64-E432D2064AFF}">
      <dsp:nvSpPr>
        <dsp:cNvPr id="0" name=""/>
        <dsp:cNvSpPr/>
      </dsp:nvSpPr>
      <dsp:spPr>
        <a:xfrm rot="18900000">
          <a:off x="3128425" y="1742132"/>
          <a:ext cx="532667" cy="6769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900" kern="1200"/>
        </a:p>
      </dsp:txBody>
      <dsp:txXfrm rot="18900000">
        <a:off x="3128425" y="1742132"/>
        <a:ext cx="532667" cy="67695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512483-238F-4196-B3E0-3C8B09969F34}">
      <dsp:nvSpPr>
        <dsp:cNvPr id="0" name=""/>
        <dsp:cNvSpPr/>
      </dsp:nvSpPr>
      <dsp:spPr>
        <a:xfrm>
          <a:off x="3450458" y="745"/>
          <a:ext cx="2135578" cy="213557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900" kern="1200" dirty="0"/>
        </a:p>
      </dsp:txBody>
      <dsp:txXfrm>
        <a:off x="3450458" y="745"/>
        <a:ext cx="2135578" cy="2135578"/>
      </dsp:txXfrm>
    </dsp:sp>
    <dsp:sp modelId="{965A9C40-B7AF-4EF8-9F13-B0FE54440B60}">
      <dsp:nvSpPr>
        <dsp:cNvPr id="0" name=""/>
        <dsp:cNvSpPr/>
      </dsp:nvSpPr>
      <dsp:spPr>
        <a:xfrm rot="2700000">
          <a:off x="5356632" y="1829887"/>
          <a:ext cx="566694" cy="7207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000" kern="1200"/>
        </a:p>
      </dsp:txBody>
      <dsp:txXfrm rot="2700000">
        <a:off x="5356632" y="1829887"/>
        <a:ext cx="566694" cy="720757"/>
      </dsp:txXfrm>
    </dsp:sp>
    <dsp:sp modelId="{09D52DED-F0A4-4200-8598-E5FAE4122447}">
      <dsp:nvSpPr>
        <dsp:cNvPr id="0" name=""/>
        <dsp:cNvSpPr/>
      </dsp:nvSpPr>
      <dsp:spPr>
        <a:xfrm>
          <a:off x="5716603" y="2266890"/>
          <a:ext cx="2135578" cy="213557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900" kern="1200" dirty="0"/>
        </a:p>
      </dsp:txBody>
      <dsp:txXfrm>
        <a:off x="5716603" y="2266890"/>
        <a:ext cx="2135578" cy="2135578"/>
      </dsp:txXfrm>
    </dsp:sp>
    <dsp:sp modelId="{5F682DDC-0005-40ED-B803-A81A61FF6A67}">
      <dsp:nvSpPr>
        <dsp:cNvPr id="0" name=""/>
        <dsp:cNvSpPr/>
      </dsp:nvSpPr>
      <dsp:spPr>
        <a:xfrm rot="8100000">
          <a:off x="5379314" y="4096032"/>
          <a:ext cx="566694" cy="7207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000" kern="1200"/>
        </a:p>
      </dsp:txBody>
      <dsp:txXfrm rot="8100000">
        <a:off x="5379314" y="4096032"/>
        <a:ext cx="566694" cy="720757"/>
      </dsp:txXfrm>
    </dsp:sp>
    <dsp:sp modelId="{B1498128-7058-472C-8864-CD2A4D3C3A78}">
      <dsp:nvSpPr>
        <dsp:cNvPr id="0" name=""/>
        <dsp:cNvSpPr/>
      </dsp:nvSpPr>
      <dsp:spPr>
        <a:xfrm>
          <a:off x="3450458" y="4533035"/>
          <a:ext cx="2135578" cy="213557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900" kern="1200" dirty="0"/>
        </a:p>
      </dsp:txBody>
      <dsp:txXfrm>
        <a:off x="3450458" y="4533035"/>
        <a:ext cx="2135578" cy="2135578"/>
      </dsp:txXfrm>
    </dsp:sp>
    <dsp:sp modelId="{194226B8-8C3B-402D-B691-1E093C78219E}">
      <dsp:nvSpPr>
        <dsp:cNvPr id="0" name=""/>
        <dsp:cNvSpPr/>
      </dsp:nvSpPr>
      <dsp:spPr>
        <a:xfrm rot="13500000">
          <a:off x="3113169" y="4118714"/>
          <a:ext cx="566694" cy="7207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000" kern="1200"/>
        </a:p>
      </dsp:txBody>
      <dsp:txXfrm rot="13500000">
        <a:off x="3113169" y="4118714"/>
        <a:ext cx="566694" cy="720757"/>
      </dsp:txXfrm>
    </dsp:sp>
    <dsp:sp modelId="{249B8BA7-84E9-479B-A07B-46D068F41E45}">
      <dsp:nvSpPr>
        <dsp:cNvPr id="0" name=""/>
        <dsp:cNvSpPr/>
      </dsp:nvSpPr>
      <dsp:spPr>
        <a:xfrm>
          <a:off x="1184313" y="2266890"/>
          <a:ext cx="2135578" cy="213557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900" kern="1200" dirty="0"/>
        </a:p>
      </dsp:txBody>
      <dsp:txXfrm>
        <a:off x="1184313" y="2266890"/>
        <a:ext cx="2135578" cy="2135578"/>
      </dsp:txXfrm>
    </dsp:sp>
    <dsp:sp modelId="{646A37AE-7A13-430E-B52C-813A9D4D1BA5}">
      <dsp:nvSpPr>
        <dsp:cNvPr id="0" name=""/>
        <dsp:cNvSpPr/>
      </dsp:nvSpPr>
      <dsp:spPr>
        <a:xfrm rot="18900000">
          <a:off x="3090487" y="1852569"/>
          <a:ext cx="566694" cy="7207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000" kern="1200"/>
        </a:p>
      </dsp:txBody>
      <dsp:txXfrm rot="18900000">
        <a:off x="3090487" y="1852569"/>
        <a:ext cx="566694" cy="72075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B1318EC-3569-4F8F-B395-C26FB6A2060B}">
      <dsp:nvSpPr>
        <dsp:cNvPr id="0" name=""/>
        <dsp:cNvSpPr/>
      </dsp:nvSpPr>
      <dsp:spPr>
        <a:xfrm>
          <a:off x="1816041" y="447"/>
          <a:ext cx="2973362" cy="1189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FASE I: Introducción y desinfección </a:t>
          </a:r>
          <a:endParaRPr lang="es-EC" sz="2300" kern="1200" dirty="0"/>
        </a:p>
      </dsp:txBody>
      <dsp:txXfrm>
        <a:off x="1816041" y="447"/>
        <a:ext cx="2973362" cy="1189345"/>
      </dsp:txXfrm>
    </dsp:sp>
    <dsp:sp modelId="{3326C9D3-66B4-4C77-947C-B2702C38B6B3}">
      <dsp:nvSpPr>
        <dsp:cNvPr id="0" name=""/>
        <dsp:cNvSpPr/>
      </dsp:nvSpPr>
      <dsp:spPr>
        <a:xfrm>
          <a:off x="4402867" y="101541"/>
          <a:ext cx="2467891" cy="98715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Contaminación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Oxidación</a:t>
          </a:r>
          <a:endParaRPr lang="es-EC" sz="1500" kern="1200" dirty="0"/>
        </a:p>
      </dsp:txBody>
      <dsp:txXfrm>
        <a:off x="4402867" y="101541"/>
        <a:ext cx="2467891" cy="987156"/>
      </dsp:txXfrm>
    </dsp:sp>
    <dsp:sp modelId="{49D6DD1A-CF1B-4755-A1E6-10871FB97BF5}">
      <dsp:nvSpPr>
        <dsp:cNvPr id="0" name=""/>
        <dsp:cNvSpPr/>
      </dsp:nvSpPr>
      <dsp:spPr>
        <a:xfrm>
          <a:off x="1816041" y="1356300"/>
          <a:ext cx="2973362" cy="1189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FASE II: Inducción a brotes</a:t>
          </a:r>
          <a:endParaRPr lang="es-EC" sz="2300" kern="1200" dirty="0"/>
        </a:p>
      </dsp:txBody>
      <dsp:txXfrm>
        <a:off x="1816041" y="1356300"/>
        <a:ext cx="2973362" cy="1189345"/>
      </dsp:txXfrm>
    </dsp:sp>
    <dsp:sp modelId="{72C8DE02-266C-4744-8CF7-03AE9F09DDB1}">
      <dsp:nvSpPr>
        <dsp:cNvPr id="0" name=""/>
        <dsp:cNvSpPr/>
      </dsp:nvSpPr>
      <dsp:spPr>
        <a:xfrm>
          <a:off x="4402867" y="1457395"/>
          <a:ext cx="2467891" cy="98715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Aparecimiento de brotes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Número de brotes</a:t>
          </a:r>
          <a:endParaRPr lang="es-EC" sz="1500" kern="1200" dirty="0"/>
        </a:p>
      </dsp:txBody>
      <dsp:txXfrm>
        <a:off x="4402867" y="1457395"/>
        <a:ext cx="2467891" cy="987156"/>
      </dsp:txXfrm>
    </dsp:sp>
    <dsp:sp modelId="{A962B3E1-8672-471F-BA5C-BC5D18C3FCA0}">
      <dsp:nvSpPr>
        <dsp:cNvPr id="0" name=""/>
        <dsp:cNvSpPr/>
      </dsp:nvSpPr>
      <dsp:spPr>
        <a:xfrm>
          <a:off x="1816041" y="2712154"/>
          <a:ext cx="2973362" cy="1189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FASE III: Multiplicación de brotes</a:t>
          </a:r>
          <a:endParaRPr lang="es-EC" sz="2300" kern="1200" dirty="0"/>
        </a:p>
      </dsp:txBody>
      <dsp:txXfrm>
        <a:off x="1816041" y="2712154"/>
        <a:ext cx="2973362" cy="1189345"/>
      </dsp:txXfrm>
    </dsp:sp>
    <dsp:sp modelId="{A36DD5D4-295A-454C-B3D5-5B413028082D}">
      <dsp:nvSpPr>
        <dsp:cNvPr id="0" name=""/>
        <dsp:cNvSpPr/>
      </dsp:nvSpPr>
      <dsp:spPr>
        <a:xfrm>
          <a:off x="4402867" y="2813248"/>
          <a:ext cx="2467891" cy="98715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Supervivencia de brotes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Número de brotes</a:t>
          </a:r>
          <a:endParaRPr lang="es-EC" sz="1500" kern="1200" dirty="0"/>
        </a:p>
      </dsp:txBody>
      <dsp:txXfrm>
        <a:off x="4402867" y="2813248"/>
        <a:ext cx="2467891" cy="987156"/>
      </dsp:txXfrm>
    </dsp:sp>
    <dsp:sp modelId="{0024F715-DD74-4FAE-B4E1-94B397DD4D30}">
      <dsp:nvSpPr>
        <dsp:cNvPr id="0" name=""/>
        <dsp:cNvSpPr/>
      </dsp:nvSpPr>
      <dsp:spPr>
        <a:xfrm>
          <a:off x="1816041" y="4068007"/>
          <a:ext cx="2973362" cy="1189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FASE IV: Enraizamiento de brotes</a:t>
          </a:r>
          <a:endParaRPr lang="es-EC" sz="2300" kern="1200" dirty="0"/>
        </a:p>
      </dsp:txBody>
      <dsp:txXfrm>
        <a:off x="1816041" y="4068007"/>
        <a:ext cx="2973362" cy="1189345"/>
      </dsp:txXfrm>
    </dsp:sp>
    <dsp:sp modelId="{B43F1FE5-7567-4359-ABE9-9C8D2C012116}">
      <dsp:nvSpPr>
        <dsp:cNvPr id="0" name=""/>
        <dsp:cNvSpPr/>
      </dsp:nvSpPr>
      <dsp:spPr>
        <a:xfrm>
          <a:off x="4402867" y="4169101"/>
          <a:ext cx="2467891" cy="98715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Presencia de raíces</a:t>
          </a:r>
          <a:endParaRPr lang="es-EC" sz="1500" kern="1200" dirty="0"/>
        </a:p>
      </dsp:txBody>
      <dsp:txXfrm>
        <a:off x="4402867" y="4169101"/>
        <a:ext cx="2467891" cy="987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DE8B8-DFFB-498D-80B9-47DA72B86EA5}" type="datetimeFigureOut">
              <a:rPr lang="es-EC" smtClean="0"/>
              <a:pPr/>
              <a:t>23/09/2013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A85ED-D7B0-4A0C-9786-75384E01AF6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A85ED-D7B0-4A0C-9786-75384E01AF6F}" type="slidenum">
              <a:rPr lang="es-EC" smtClean="0"/>
              <a:pPr/>
              <a:t>31</a:t>
            </a:fld>
            <a:endParaRPr lang="es-EC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C5D8-A0D4-402F-9117-D3BD52606FAA}" type="datetimeFigureOut">
              <a:rPr lang="es-EC" smtClean="0"/>
              <a:pPr/>
              <a:t>23/09/2013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106D-B687-4ADB-AC5D-64522590CAB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C5D8-A0D4-402F-9117-D3BD52606FAA}" type="datetimeFigureOut">
              <a:rPr lang="es-EC" smtClean="0"/>
              <a:pPr/>
              <a:t>23/09/2013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106D-B687-4ADB-AC5D-64522590CAB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C5D8-A0D4-402F-9117-D3BD52606FAA}" type="datetimeFigureOut">
              <a:rPr lang="es-EC" smtClean="0"/>
              <a:pPr/>
              <a:t>23/09/2013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106D-B687-4ADB-AC5D-64522590CAB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C5D8-A0D4-402F-9117-D3BD52606FAA}" type="datetimeFigureOut">
              <a:rPr lang="es-EC" smtClean="0"/>
              <a:pPr/>
              <a:t>23/09/2013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106D-B687-4ADB-AC5D-64522590CAB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C5D8-A0D4-402F-9117-D3BD52606FAA}" type="datetimeFigureOut">
              <a:rPr lang="es-EC" smtClean="0"/>
              <a:pPr/>
              <a:t>23/09/2013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106D-B687-4ADB-AC5D-64522590CAB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C5D8-A0D4-402F-9117-D3BD52606FAA}" type="datetimeFigureOut">
              <a:rPr lang="es-EC" smtClean="0"/>
              <a:pPr/>
              <a:t>23/09/2013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106D-B687-4ADB-AC5D-64522590CAB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C5D8-A0D4-402F-9117-D3BD52606FAA}" type="datetimeFigureOut">
              <a:rPr lang="es-EC" smtClean="0"/>
              <a:pPr/>
              <a:t>23/09/2013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106D-B687-4ADB-AC5D-64522590CAB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C5D8-A0D4-402F-9117-D3BD52606FAA}" type="datetimeFigureOut">
              <a:rPr lang="es-EC" smtClean="0"/>
              <a:pPr/>
              <a:t>23/09/2013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106D-B687-4ADB-AC5D-64522590CAB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C5D8-A0D4-402F-9117-D3BD52606FAA}" type="datetimeFigureOut">
              <a:rPr lang="es-EC" smtClean="0"/>
              <a:pPr/>
              <a:t>23/09/2013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106D-B687-4ADB-AC5D-64522590CAB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C5D8-A0D4-402F-9117-D3BD52606FAA}" type="datetimeFigureOut">
              <a:rPr lang="es-EC" smtClean="0"/>
              <a:pPr/>
              <a:t>23/09/2013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106D-B687-4ADB-AC5D-64522590CAB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C5D8-A0D4-402F-9117-D3BD52606FAA}" type="datetimeFigureOut">
              <a:rPr lang="es-EC" smtClean="0"/>
              <a:pPr/>
              <a:t>23/09/2013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106D-B687-4ADB-AC5D-64522590CAB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4C5D8-A0D4-402F-9117-D3BD52606FAA}" type="datetimeFigureOut">
              <a:rPr lang="es-EC" smtClean="0"/>
              <a:pPr/>
              <a:t>23/09/2013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7106D-B687-4ADB-AC5D-64522590CAB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4.png"/><Relationship Id="rId7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7.png"/><Relationship Id="rId7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4.jpeg"/><Relationship Id="rId4" Type="http://schemas.openxmlformats.org/officeDocument/2006/relationships/image" Target="../media/image18.png"/><Relationship Id="rId9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4.png"/><Relationship Id="rId7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1.png"/><Relationship Id="rId7" Type="http://schemas.openxmlformats.org/officeDocument/2006/relationships/image" Target="../media/image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1.png"/><Relationship Id="rId7" Type="http://schemas.openxmlformats.org/officeDocument/2006/relationships/image" Target="../media/image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4.png"/><Relationship Id="rId7" Type="http://schemas.openxmlformats.org/officeDocument/2006/relationships/image" Target="../media/image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7.png"/><Relationship Id="rId7" Type="http://schemas.openxmlformats.org/officeDocument/2006/relationships/image" Target="../media/image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2.png"/><Relationship Id="rId7" Type="http://schemas.openxmlformats.org/officeDocument/2006/relationships/image" Target="../media/image3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7.png"/><Relationship Id="rId7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6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649413" y="630238"/>
            <a:ext cx="6846887" cy="1017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buSzPct val="100000"/>
            </a:pPr>
            <a:r>
              <a:rPr lang="es-EC" sz="2000" b="1" dirty="0">
                <a:latin typeface="Arial Rounded MT Bold" pitchFamily="34" charset="0"/>
                <a:cs typeface="Aharoni" pitchFamily="2" charset="-79"/>
              </a:rPr>
              <a:t>ESCUELA POLITÉCNICA DEL EJÉRCITO</a:t>
            </a:r>
          </a:p>
          <a:p>
            <a:pPr algn="ctr" defTabSz="449263">
              <a:buSzPct val="100000"/>
            </a:pPr>
            <a:r>
              <a:rPr lang="es-EC" sz="2000" b="1" dirty="0">
                <a:latin typeface="Arial Rounded MT Bold" pitchFamily="34" charset="0"/>
                <a:cs typeface="Aharoni" pitchFamily="2" charset="-79"/>
              </a:rPr>
              <a:t>DEPARTAMENTO DE CIENCIAS DE LA VIDA</a:t>
            </a:r>
          </a:p>
          <a:p>
            <a:pPr algn="ctr" defTabSz="449263">
              <a:buSzPct val="100000"/>
            </a:pPr>
            <a:r>
              <a:rPr lang="es-EC" sz="2000" b="1" dirty="0">
                <a:latin typeface="Arial Rounded MT Bold" pitchFamily="34" charset="0"/>
                <a:cs typeface="Aharoni" pitchFamily="2" charset="-79"/>
              </a:rPr>
              <a:t>INGENIERÍA EN BIOTECNOLOGÍA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39875" y="2394249"/>
            <a:ext cx="70659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" b="1" dirty="0" smtClean="0">
                <a:latin typeface="Book Antiqua" pitchFamily="18" charset="0"/>
              </a:rPr>
              <a:t>ESTABLECIMIENTO DE UN PROTOCOLO PARA EL CULTIVO </a:t>
            </a:r>
            <a:r>
              <a:rPr lang="es-ES" b="1" i="1" dirty="0" smtClean="0">
                <a:latin typeface="Book Antiqua" pitchFamily="18" charset="0"/>
              </a:rPr>
              <a:t>IN VITRO </a:t>
            </a:r>
            <a:r>
              <a:rPr lang="es-ES" b="1" dirty="0" smtClean="0">
                <a:latin typeface="Book Antiqua" pitchFamily="18" charset="0"/>
              </a:rPr>
              <a:t>DE CHUQUIRAGUA (</a:t>
            </a:r>
            <a:r>
              <a:rPr lang="es-ES" i="1" dirty="0" smtClean="0">
                <a:latin typeface="Book Antiqua" pitchFamily="18" charset="0"/>
              </a:rPr>
              <a:t>Chuquiraga jussieui</a:t>
            </a:r>
            <a:r>
              <a:rPr lang="es-ES" b="1" dirty="0" smtClean="0">
                <a:latin typeface="Book Antiqua" pitchFamily="18" charset="0"/>
              </a:rPr>
              <a:t>) A PARTIR DE YEMAS APICALES Y AXILARES</a:t>
            </a:r>
            <a:endParaRPr lang="en-US" b="1" dirty="0">
              <a:latin typeface="Book Antiqua" pitchFamily="18" charset="0"/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2563813" y="4241800"/>
            <a:ext cx="4824412" cy="1701800"/>
            <a:chOff x="2563813" y="4241800"/>
            <a:chExt cx="4824412" cy="1701800"/>
          </a:xfrm>
        </p:grpSpPr>
        <p:sp>
          <p:nvSpPr>
            <p:cNvPr id="9" name="2 CuadroTexto"/>
            <p:cNvSpPr txBox="1">
              <a:spLocks noChangeArrowheads="1"/>
            </p:cNvSpPr>
            <p:nvPr/>
          </p:nvSpPr>
          <p:spPr bwMode="auto">
            <a:xfrm>
              <a:off x="2987675" y="4241800"/>
              <a:ext cx="3960813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AR" dirty="0"/>
                <a:t>Previo a la obtención del título de:</a:t>
              </a:r>
            </a:p>
          </p:txBody>
        </p:sp>
        <p:sp>
          <p:nvSpPr>
            <p:cNvPr id="10" name="3 CuadroTexto"/>
            <p:cNvSpPr txBox="1">
              <a:spLocks noChangeArrowheads="1"/>
            </p:cNvSpPr>
            <p:nvPr/>
          </p:nvSpPr>
          <p:spPr bwMode="auto">
            <a:xfrm>
              <a:off x="2871788" y="4776787"/>
              <a:ext cx="40322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AR" b="1" dirty="0"/>
                <a:t>INGENIERA EN BIOTECNOLOGÍA</a:t>
              </a:r>
            </a:p>
          </p:txBody>
        </p:sp>
        <p:sp>
          <p:nvSpPr>
            <p:cNvPr id="11" name="4 CuadroTexto"/>
            <p:cNvSpPr txBox="1">
              <a:spLocks noChangeArrowheads="1"/>
            </p:cNvSpPr>
            <p:nvPr/>
          </p:nvSpPr>
          <p:spPr bwMode="auto">
            <a:xfrm>
              <a:off x="2563813" y="5575300"/>
              <a:ext cx="4824412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AR" b="1" dirty="0" smtClean="0"/>
                <a:t>GALO XAVIER ORQUERA DELGADO</a:t>
              </a:r>
              <a:endParaRPr lang="es-AR" b="1" dirty="0"/>
            </a:p>
          </p:txBody>
        </p:sp>
      </p:grpSp>
      <p:sp>
        <p:nvSpPr>
          <p:cNvPr id="13" name="5 CuadroTexto"/>
          <p:cNvSpPr txBox="1">
            <a:spLocks noChangeArrowheads="1"/>
          </p:cNvSpPr>
          <p:nvPr/>
        </p:nvSpPr>
        <p:spPr bwMode="auto">
          <a:xfrm>
            <a:off x="4686300" y="6335712"/>
            <a:ext cx="3997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AR" dirty="0"/>
              <a:t>SANGOLQUÍ, </a:t>
            </a:r>
            <a:r>
              <a:rPr lang="es-AR" dirty="0" smtClean="0"/>
              <a:t>SEPTIEMBRE DE 2013</a:t>
            </a:r>
            <a:endParaRPr lang="es-AR" dirty="0"/>
          </a:p>
        </p:txBody>
      </p:sp>
      <p:grpSp>
        <p:nvGrpSpPr>
          <p:cNvPr id="16" name="15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2" cstate="print"/>
          <a:srcRect l="21650" t="15035" r="38188" b="10311"/>
          <a:stretch>
            <a:fillRect/>
          </a:stretch>
        </p:blipFill>
        <p:spPr bwMode="auto">
          <a:xfrm>
            <a:off x="7236296" y="4437112"/>
            <a:ext cx="1859447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r"/>
            <a:r>
              <a:rPr lang="es-EC" dirty="0" smtClean="0"/>
              <a:t>METODOLOGÍA</a:t>
            </a:r>
            <a:endParaRPr lang="es-EC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403648" y="1268760"/>
            <a:ext cx="727280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es-ES" sz="3200" dirty="0"/>
              <a:t>Selección, colecta y transporte del material vegetal</a:t>
            </a:r>
            <a:endParaRPr kumimoji="0" lang="es-EC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482" name="AutoShape 2" descr="data:image/jpeg;base64,/9j/4AAQSkZJRgABAQAAAQABAAD/2wCEAAkGBhQSERUUExQUExUVGRUXGBcYGBgaGhcYFhQXFxwfGBYYHCYeHRsjGRoYHzEgIygpLCwtGh4xNTAsNSYrLSkBCQoKDgwOGg8PGikcHCQsLCwsKSwpLCwpLCwsLC0sLCksKSkpKSwsLCwsKSwsLCwsLCkpLCkpLCwsLCwpKSwsLP/AABEIANcAyAMBIgACEQEDEQH/xAAcAAACAwEBAQEAAAAAAAAAAAAABAECAwUGBwj/xABAEAABAwIEAwUEBA4DAQEAAAABAAIRAyEEEjFBUWFxBRMigZEyUqGxQnPR8AYUFSMzYnKSorKzwdLhU4LxQwf/xAAaAQEAAwEBAQAAAAAAAAAAAAAAAQMEAgUG/8QAKREBAQACAQMDAgYDAAAAAAAAAAECEQMSITEEMlETcSJBUmHB0QVCgf/aAAwDAQACEQMRAD8A+sIQhbnmBCEIBCEIBCEIBKYyhULg5haYBGR0gX3DmgkHQaG3CSm0lje0mscGSQ4xJylwaDuQ252AHFzZ1uN6aYarI0iCQRMwQePArYlJdm9jO7nOGOZWJzHMR+dBvDhtYmJAIPKVtQrgktmHt1Y6A5vVvDnpzWPLXVZG/jtuMtboVRy+/wDtTmXKxKqRfr/b/wBVlA1Pl9/miEoQglEofoVKFDNAglCEIBCEIBCEILoQhbnmBCEIBCEUqJe4gOy5QDpM5ifSI+8XjLKYzddSW3UVc8DXfkST0Auilmf7LHDUS8EARbTU9Brx3T+HwTWGbk8SZPlw8lqLGPNZcvUfpaMeD9Tns7Oq/SqM0E5aZF7zEvPKPPy2qdkU3BgcCe7eHgzfMNyRx4aJxCovLnfNXTiwn5BIPwbKr3h4DsuUAcJaHEgi4JNug6p9J4ugHVGAiDch4MOt9EEdZ142XEWOfiaHcvc4MDaJy3bENMQS5tso0uLWkxJWqeDiwhrjma6wJiQb2dxnY+XBL1Ox4/ROyD3S0uaP2RmaW9AY5LuZfIxAUDXyH91jjcNUpBry8uGbxwxoYxkGTF37C8mJvZbMIixkceKsl2hKqRF1ZCAVdEadPl/pWQRJ/wDfsQDxUoIQCFGQKCSOCCyEIQXQhC3PMCEIQCybVb39Jsw52cjW4aBI5+0DB4E7LVY1KU1KRES1xcJkf/Nw1AOxOy5z9t+zrH3T7x2lDgk8ThpYS9ziQCYGgOthaeEm+9tmcNVzNBlpkXLTInePNeW9NdplSlTmc9zQ7IGxoAZm+4gdI4HdUr0KmmbO0+0IaHdJsIO9p9bSgwzFsJgOaTwm56Dcc1neoQQQGgyDF3RuDNhtoZEqC8kQ6lI4S09PDKv3r9mR+04D4AFBfEUc7XN0kETwOx8jfyWbcXBAe3ITABkFpPAO+QMSpo4xrm5j4Y1DrR1mPVZ1sa0+EAvLpAaWmDa93CIhBNRneGCBkYbyJzOG19h99L86rQayu4NaGAsY6AAATmqAmBv7Mnourg8N3bA3hqb3O5vfVRisBTqx3jGvi4zAGPvCmXVHPQt6nYVIggNykgwQXeE7FoJgEHgsDga43pP/AHqfw8fz8lZMoaCxqYprB4yG6a7zwGpPIXV/xLEC57l1z4QXggbHObE8so6mL64bA1e9Y54phrQ72XOcZcI0LB6ynVEaYUsW1xgEZvdNnDq03+C1XRxWCZUEPaHaciI4EXHkuS5hpP7txkH9G47j3SfeHxF9iky2NUIQuhUAjhCFZCIXQhC3PNCEKHOgSbBAExc2W+AoEnObCIaDwOpPXbl1VcJg83jfOvhabCAbEt3J1vyXQWPm5d/hjXxcX+1CTp1mse/MQ0uOaTYFoAAM6W06xxCbDlWrQDonbQgkETzCytRTDvcXPLCxzZEG9zF/GCRAEDTitaXaDY8fgN7OkaEixcBI+0LTCPJY0m5gT1Ag/GUYvFCmwudMDhqegUi4cHAFpB4EaHzVgUth5znKCGmSQRHitpv120jdMqBV1IEgkAkaGBI6FY4qCQIJdBIg5YFgZdwuOPwRjX2aASCXDTXLv5QtKNENmLk6kmSep5KUF6WKLARVJJbF2scZGUXsDeZ+xScfDgHjuwQ4gucJ8MTYcjxmxsmRe/p9qsWzrf8A0gUpdpsIkhzZ95p6bf3WrMY0mAZnQj2SeAdpKpgHhzXQZbmdB4gmfmTdavp5mwdeO4I0I+aDRCxo175XWd8Hc2/ZqPidlCQqV6DXtLXAOadQVdSg4naGBbSbIrZHSMve1SGGLuBmfozseKXd2kGtzPa5o94DOwzpleyQZXZx3Z7aoGaRlJIIMESI6Li0cCzMc9OmajHEE5GzMyHC1iRlMj+ytxu0UNxrwAalMtB3ac2WfeAAIjeAQOKlNoXaF0IQtzzAq1Gggg6ffdWVHszFrfeIB6an4CPNRbqbTJvsc7Mxwq0wQ4ExDtjmFjba4KbWbcKwPLwxoebF2UZiObtVovLy1vs9LHeu4IlLYuq4M8MkucGjQam58hK2rVgwS4gDmk6NcGrqXR4WwPDOWXHNubEa8QiW1LEhrbjLlOUAGZgWA4nkq4YF7i9wAy5mtGo2kzubRyuLyrV2BplrRndIGusXJ5WvxW9GllAA2+O5Pmbokux/d+F3sycrp0ABMGeAn4K7McwkCTfSWuE+ZELZzAdQDF/MJfFsBpPn6TTfqIHnoiA101CdmjLPMmT5CG36pgtVaDIaIGXlwJ1VmbjggioSGnKJIFhMT57JWkx72+3Yzm8MOF7tBBtw3PNOJNmJa0vJN3OMAanKA2w1JsiTYAAgCwsB8lAZz9Eg8ufVbnJYwQWiCMzpPtOFueXeeRXRRDOph2uEOEjgVkMK4WFR2XmASByd/cyeiZQo2Fn4O3he8OtcuJB6idNlSnQlzjUaWkkRDjoGgG42mdYTiFOwv3Lm3Y4uHumDbk7WeZJ+zm9qUATnD/xeqBMvINN7W++AYIHEEESuwW7j/wBWeLw4q03sOjmuaeWYEb73SUcjBYjvKbHxGdrXRwzNBj4oRg6hLGzYxDhwc3wu+IKFegyhCq8GRBAE3kTIg6GRBmL3W55i+FwwqOdmmGwA0EjUTJjXhygp2hg2MMtaAdJv/dc81Cw5xtYj3hOnWTb/AGussPP1TLz2bODps8dwq1KgaJcQANzorJZhNSDYMBkRcugwJ2Am9pm2iztKGvznObMbOUm0nd3QCw6k8FNFmZ+eCABlaNLEgk5fJsTw5qCM7surWmTzJu0eXtfupolSguyO8eTsGi/AySRyNh/15LRldrvZId0II9UpSoZ3uNQAkaCSQGm4BBtNgSOi07QaxtN9RzM2RpdA1IaJiN+hQ8prdqUmOyOq02uicpc0GOhK8d+E/wD+h0RRqU6Dy6qAzI9t2zMkg8RG/JfLsTXL3FzjJJJvdZqrr+H0vD/iMMbMuTLf7PvP4OdutxFGk5z6fevaHOY1wkf9SZG3qurvxlfnWhUc1wLCQ6bFpIM8iLr9A0cMS1pLqgJAtmuLaHmu8bt5fr/Rz0+U1dy7/wCNqlcN9pzWzxMfElLYYtb7DS4cW3AjQAuN9TpzTNOi1mmp3N3HqdVpl4ldPOLFj3gzlAP0SyTE2nxRO+izwtcUqbWvlpaADIsTF4ItczA3TmTmUB/G334oMu/cdGEftEAfCStKFXM0GIlXS4oOb7BBGzT8g4XHofshJhCwIqcafSHfzT8YVTjIPjY5o3dYtHnrHMgRvCBlcjtFxdWDWuc3I2SWmJc82njDQbH3wuu10iRcFcPDvzFz/fc4j9keFvwAPmu8J3RUYfD92IBcRJPiMkZjJvwkkoWyFahdCELc8xkXDvGh5DWe1JIAcWmzfWHeXVdalWa67XB3Qg/Jcqs7KM27PF5DX1bITuLfkPeCSNHACZgHL0vaed9LY/UTvGz09mrFu0MX3bZt0LotuRYzC0p08rGtm4DWzHAAaKmHw49t2VzjfNrY6Bp4Rw1W1TTzHzWZoYYV4DnNmDmJAOpEC44jmEw/T0+YWeKpy21iCC39oaeSxbjgQCWua2xJLSI/anSPTmgkOitA3EuneBAync6TsLblNJfECTTj3tuGU/CFNZxLmtBLZDjIibFoi4PvfBQlyR+C+GrYcU30WxJcYsQ/Mc0OF9ZHRZ4b8BME1jm9y0h27iS6OTjceS77GBrYGgCwxjfzca3bA1zXs08iiycvJJqZXX3cDsf8AsJTLaoplzhmjM4ubdxgwdbaevNd2hiQ3wOJkGBM3B9kk+cSdSOKbWeJo5mlukjXgdj6o5z5Ms7vK2392qqSeqzw1fO0HfQjg4ag9CtUcoDlKHCVEnhKIGQdOii/VTm4iFKCvedUd5/4rJXtDG92AGwXus0HTmT+qNT5DcKQhjKha406JLSZL5u1maYIbNnkmQARxO0xTp5QAAAAAAOQEDbgijSyjUkkyXHVxOpP3torq6TSEByEP48ELpG2ih7wASSABck2AA4lShbXmsanjGVviLhaLgA6OJ0jfnpddpcrB1DSkBoLCZAaAHDrs4ehFtV0KGKa8SLRqDYjqFi9R1W+OzZwdMnnuzqt7s5hZv0htc+0OGt/XZMuEhKAOqhpIAYYMGSXCJgxYbWv9qva3bJpuFKm3PVdlgQSGh5c0OMagEGRaw1CoxxuV1F2WUxm62o4h9Sq4AhrKRyu0Jc6AfJsEHin15/sTtCl37w17S6sylUBjL3hyHMQNJjLI1Ehd2tVDWkn03J2A5ldcmPTdOeLLqm9lK9BzYLGggODgBYibOgaEQSYkK+Grio/MAYaHNM2h2YSOZ8I6W420y1DuxnQFx8iYHwP9lSnSNKzQXM4btO+puDryv5cLTThIStTxVGQLtknkD4YHOR8Oavme7SGD9YST6OAHxWdFjm1DmhxcCQRaAC22W+pMzN+FkQbQhChLGrhpdmaS12hsCDGmYHhygqvfvb7TZHvMv6s1HlKYQiEU6gcAQQQdCNFKXq4YglzDldqR9Fx/WH9xfqtaNYOEi2xB1BGoPNBdVycLfJWSeN7RDDlaM9T3dmji87D4nYKYNMVjW0xLpvYAXLjwaNSVzKQLiXv9p3o1uzR03O5nkhlIzmcc7zbNpA4NH0W8vUlW06K3HHSFkIQugIQhBdCELc8wLKtQBgwCRpIkHkRuPktUJZtPhbEdsFrJDPECJYXQYJiWkA5oJH3ifM9tUKlemHNirc58wc0tv4QHsblaWBz9dzJBuF6CtSDsrSAQ5zQZE23+FvNZnGV+/qUyGMptIylrTmyFgI8RMSXSIDRAEzoqsZOPLWM7u87eTH8V7eHBo9h5qtAhgEuZmy+Bo7t3eDLTmCBkAudwb2Xr8dSFSGRJ1mSMoIImxBkiYCX7Pphpc7RtMR+9D3E/D4p3CsOWTYuJceU6DyEDyWf1Ge8tfC/02HTjv5ZUwaUAuLmaSdWnbMdwb32staOLDjAniCRAcBYkcpI9QtiFhXoyAGwC2CDFm+QItFoWdpTVxYaYgudawBOvE6DzKRpVaneSYdoIDTDZjMM2kyB7xMfRTtOnkzOcZ1cTEaAbX0AU4NhDADbW24BJInnCDYFCqNT6qyhIQlMR2rTYcubM4fRaMzvMDTzhLP7TqO9hgYOLzJ/cafm4KZLUOoubisTSa4+N2fdtMkmebW6dTCVfRLv0j3P5Tlb+62PjKvTphohoAHAAAegXcwFHYysbNORukvDS+/AN8M8z5g7WpUQ0QOpJuSeJJuTzVyoFiu5JEJQhCkV06fJWQqttb0QWQhCC6EIW55gQhQ50XNkFYzAEgjQ8CD5bhUc9tPq42EkucY2BuSuX252rUbTnDZHlp8ZlpDRcam05otwBmNU3geyKr8RTrVmlndiQ1zmOLXlpaQ0sAEGQSSJ8DeNoyymM3anGXK6k/p0sP2eSycxa5xzEGC2xsC3oBodtU5h6+aQYlpgwZEwDb1WmTqka+GLGEtqPEXuWxBdJ1bG515LzLeq7r0sZ0zR9CSZiiyQ8vIgOBLNBF8xY2BBnW6mtSNQubOUNLZOpJgO6AaWgz840lao81Ja2MtgXX43DeOmul94KZcbLPCPJY0mBI205W2ttstHDT76II7vrK5GJxnektY4imJDngmXHcNOwG7vIcVGO7XLg5rA5sSS4RJYx2Wpk4EE9TeLoYwBoDdABHQCy7xnyiihTDWgAAAbD76q6AUKwCEKYQQo38v7q2VQ5vJAIUgIyoIUO+StlRlQQCoQWHUIRDRCFDnAAk2AuegW55qtSqGiT06k7AcViQXkZhlaDMG5J2nYDl9zLZcQ4iAJgHW+54WkRzWqoz5PyjVxcX55M69AOY5mgcHNMfrAg/NdLsyuX0aTyQS5jHEjQlzATA6lcf8AKbLRmcXew3K4F/7GcAOG8iRF10ezcC9lJrHODQJs3UAuJAzzoAQLAaWWXNqjoLCpFRpDXixEkQYIIPqg4Mbl55Z3X+Kmph2btbpA0BgcDqFUlSlX/NFzrgBx0ElonUaTCjs7Dua3xG5i3CAABzMASdzK3c2wAgDSItppHBZYF35ts8J8v9CApQDgm7FzQdQDAMm9tp5QobgmEzE8Ln7VuBNz5Ln9q4gkik0xIl5GobMADgXGROwa7eEg52FwzH02FzWuHiLZANnuLhrxBCcQ1sCBYBCvQqNSrKBqfJSgEjVwzX1yHAkCm0gS4XL3zoRwCeSzP05+rZ/UqLvD3K+T2qnsqnI8E8fG61v2r3srfkml7n8T/wDJMvYCCDoQQdtRGoVlo1GTqvyU/JFL3P4n/wCSPyTS9z+J/wDkm0JqHVfkp+SaXufxP/yR+SaXufxP/wAk2hNQ6r8ubXwTGPpFgIJfB8TrjK7YlC3x/tUvrB/K5Co5PLVxXeJtzoEmwF0vd5vIYIgGxcQZkjYaW9VbGnwOHveHpm8Mn1Wit5MtTUUcOEyu6FTEUQ9jmmYcC0xrDgQY8iroWZsW7G7Se6KT6ZDmMbneC3LmgCAGm03MRYRpIXT7wTAuRrG3VefwuJqCkKTGmm7/AOlUwQSdXUxPic43E2buDEKafZzWQaf5tw+mAMzp1zkjxzvPWxVfTtO3oL8vvzQ0LlUu1Xslr2OqH6LmhoBEfSl1iDb0WmE7aBf3dRvdvJ8NyWvB918ASNCDBniCCebKOgz5HTgscEPAGkXaS0niRqfPVTVxAmMrnERMDSdL/fmpwjCAZ1JJttO07qBsuHTfmfVdMy8iRpDQGiOl/OV23OAEkwBcngAuD2eIpMHBrR5AQJHEiD5rvAphCEKxCN/JSqk8P9KcyISlmfpz9Wz+pUTKWZ+nP1bP6lRd4e5xy+2m0ISWJxDxUDGC79HvDiwGCA0RuSL8Jm61MVujOJe4McWNzuAs2Yk8J2Wiyp4kFmc+EXnNAywS0ydLEEKG4VufvAPEREydLbabBBshVFMSXbkAHymLeZVkSUx/tUvrB/K5CMf7VL6wfyuQs3J5a+H2tcWDA3AILhuQDNvOD5LRrpEi4KulMmV8TZ0wJ9kgEmOR+fW1vJjubUcOfTdfJhQeHqjJ19VICzNgQhCAWOMnLmAksLXgcchmPMSOpC2QgfwV259c8O5QQIA6CFo6qGsLnGA0OJPACSfguPh3Pok92A5jpOQnKGu4tMGx3HmN0YjFPqju3Uyxsy45gQ5tzlte5iRGiq6alNWq+qPHDWGD3YBkjYPdN+YA5SRrohBKsk0hUu4fJGXj/pS0WUqUBQ5sqUIlVpPD7UvTP5931bP6lRNJZn6c/Vs/qVF3h7lfJ7abXL7SwbnGS4sDXsqCp3kBgZBMsPhJmdZF7rqJfE0SXMOVr2tJJY6wJtB6tOxkX4gFamHKbjkGo2rlGY5Kjzmc3xU212FjgaTiHNLHku8DpEyNQQZwLqlOnUFId7kyve5+WixstDnBlMxl8IJvAl3VdHtA1sQ0Me1lKnmaXDNneQ0h1jGUeIDjPJXxGEpPeA9rHPgkAxJaDuN2zxkKcbenvP5c3HvuX+P7b0Kwe1rho4Bwng4Ai3QqTUEgSJOgm58lFKllmCTJJuSdeE6Dkufgexy12eq8Vni4dkymdJ9o6NsAIAEwLkp2dbvZv2gfFS+sH8rlKMf7VL6wfyuQsvJ5bOL2nEphmQ58gZ5mR7rpDb6/R0UIV/J7az8XvhqEQhCyNwhEIQgIRCEICFDmqEIJCh/zQhShICmEIUJEIhCEBCSrZ21cwYXgsDbFogh7jueBCEKZdXaLNzVW/HX/APC795n2o/HX/wDC795n2qULv6mSv6WKPx1//C795n2rB7ZqCocO4vAABzstGaPpfrO9ShCfUyR9HCrV673sLe6qNzCJa9gcOhmxV6WJe1oHdPMACS9hJgRJM6oQn1Mj6OPlWo9730/zRaGuzElzTYNcNAZ1KEIXFu/KzHGYzU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484" name="Picture 4" descr="http://upload.wikimedia.org/wikipedia/commons/thumb/f/fb/Tungurahua_in_Ecuador_(%2BGalapagos).svg/250px-Tungurahua_in_Ecuador_(%2BGalapagos)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132855"/>
            <a:ext cx="3024336" cy="3254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8 Conector recto de flecha"/>
          <p:cNvCxnSpPr/>
          <p:nvPr/>
        </p:nvCxnSpPr>
        <p:spPr>
          <a:xfrm flipV="1">
            <a:off x="2915816" y="2996952"/>
            <a:ext cx="2160240" cy="57606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/>
          <a:srcRect l="19782" t="41220" r="54232" b="20036"/>
          <a:stretch>
            <a:fillRect/>
          </a:stretch>
        </p:blipFill>
        <p:spPr bwMode="auto">
          <a:xfrm>
            <a:off x="5139283" y="2204864"/>
            <a:ext cx="224102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Flecha curvada hacia la izquierda"/>
          <p:cNvSpPr/>
          <p:nvPr/>
        </p:nvSpPr>
        <p:spPr>
          <a:xfrm rot="20708499">
            <a:off x="6776763" y="2839028"/>
            <a:ext cx="1008112" cy="259228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644008" y="4653136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Provincia Tungurahua, cantón Ambato, Parroquia San Antonio de Pasa</a:t>
            </a:r>
            <a:endParaRPr lang="es-EC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771800" y="580526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200" dirty="0" smtClean="0"/>
              <a:t>(</a:t>
            </a:r>
            <a:r>
              <a:rPr lang="es-ES" sz="1200" dirty="0" smtClean="0"/>
              <a:t>Al 3535 m.s.n.m., ubicación: 01</a:t>
            </a:r>
            <a:r>
              <a:rPr lang="es-ES" sz="1200" baseline="30000" dirty="0" smtClean="0"/>
              <a:t>o</a:t>
            </a:r>
            <a:r>
              <a:rPr lang="es-ES" sz="1200" dirty="0" smtClean="0"/>
              <a:t>16, 2325, 078</a:t>
            </a:r>
            <a:r>
              <a:rPr lang="es-ES" sz="1200" baseline="30000" dirty="0" smtClean="0"/>
              <a:t>o</a:t>
            </a:r>
            <a:r>
              <a:rPr lang="es-ES" sz="1200" dirty="0" smtClean="0"/>
              <a:t>45232 O)</a:t>
            </a:r>
            <a:endParaRPr lang="es-EC" sz="1200" dirty="0" smtClean="0"/>
          </a:p>
          <a:p>
            <a:pPr algn="r"/>
            <a:endParaRPr lang="es-EC" sz="1200" dirty="0"/>
          </a:p>
        </p:txBody>
      </p:sp>
      <p:grpSp>
        <p:nvGrpSpPr>
          <p:cNvPr id="15" name="14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204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s-ES" dirty="0"/>
              <a:t>FASE I: Introducción y desinfección de yemas</a:t>
            </a:r>
            <a:endParaRPr lang="es-EC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547664" y="1700808"/>
          <a:ext cx="3867497" cy="2242542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305605"/>
                <a:gridCol w="1609294"/>
                <a:gridCol w="952598"/>
              </a:tblGrid>
              <a:tr h="747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Tratamiento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Concentración hipoclorito de sodio (V/V)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Tiempo inmersión (min)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9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0,5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9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9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1,5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9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0,5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15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9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15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9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1,5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15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475656" y="4581128"/>
            <a:ext cx="108012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Explantes</a:t>
            </a:r>
            <a:endParaRPr lang="es-EC" dirty="0"/>
          </a:p>
        </p:txBody>
      </p:sp>
      <p:cxnSp>
        <p:nvCxnSpPr>
          <p:cNvPr id="8" name="7 Conector recto de flecha"/>
          <p:cNvCxnSpPr>
            <a:stCxn id="6" idx="3"/>
            <a:endCxn id="12" idx="1"/>
          </p:cNvCxnSpPr>
          <p:nvPr/>
        </p:nvCxnSpPr>
        <p:spPr>
          <a:xfrm flipV="1">
            <a:off x="2555776" y="4338682"/>
            <a:ext cx="504056" cy="4271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>
            <a:stCxn id="6" idx="3"/>
          </p:cNvCxnSpPr>
          <p:nvPr/>
        </p:nvCxnSpPr>
        <p:spPr>
          <a:xfrm>
            <a:off x="2555776" y="4765794"/>
            <a:ext cx="504056" cy="82344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3059832" y="4077072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Yemas apicales</a:t>
            </a:r>
            <a:endParaRPr lang="es-EC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059832" y="5282044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Yemas axilares</a:t>
            </a:r>
            <a:endParaRPr lang="es-EC" sz="1400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 l="35138" t="33660" r="53050" b="30430"/>
          <a:stretch>
            <a:fillRect/>
          </a:stretch>
        </p:blipFill>
        <p:spPr bwMode="auto">
          <a:xfrm>
            <a:off x="4355976" y="4077072"/>
            <a:ext cx="1008112" cy="1915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17 Elipse"/>
          <p:cNvSpPr/>
          <p:nvPr/>
        </p:nvSpPr>
        <p:spPr>
          <a:xfrm>
            <a:off x="4355976" y="4149080"/>
            <a:ext cx="1071119" cy="6215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0" name="19 Conector recto de flecha"/>
          <p:cNvCxnSpPr>
            <a:stCxn id="18" idx="2"/>
          </p:cNvCxnSpPr>
          <p:nvPr/>
        </p:nvCxnSpPr>
        <p:spPr>
          <a:xfrm flipH="1" flipV="1">
            <a:off x="3779912" y="4293096"/>
            <a:ext cx="576064" cy="1667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Elipse"/>
          <p:cNvSpPr/>
          <p:nvPr/>
        </p:nvSpPr>
        <p:spPr>
          <a:xfrm>
            <a:off x="4364977" y="5085184"/>
            <a:ext cx="1071119" cy="6215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2" name="21 Conector recto de flecha"/>
          <p:cNvCxnSpPr>
            <a:stCxn id="21" idx="2"/>
          </p:cNvCxnSpPr>
          <p:nvPr/>
        </p:nvCxnSpPr>
        <p:spPr>
          <a:xfrm flipH="1">
            <a:off x="3779912" y="5395956"/>
            <a:ext cx="585065" cy="19328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CuadroTexto"/>
          <p:cNvSpPr txBox="1"/>
          <p:nvPr/>
        </p:nvSpPr>
        <p:spPr>
          <a:xfrm>
            <a:off x="6228184" y="1700808"/>
            <a:ext cx="208608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C" dirty="0" smtClean="0"/>
              <a:t>Variables evaluadas</a:t>
            </a:r>
            <a:endParaRPr lang="es-EC" dirty="0"/>
          </a:p>
        </p:txBody>
      </p:sp>
      <p:sp>
        <p:nvSpPr>
          <p:cNvPr id="28" name="27 CuadroTexto"/>
          <p:cNvSpPr txBox="1"/>
          <p:nvPr/>
        </p:nvSpPr>
        <p:spPr>
          <a:xfrm>
            <a:off x="5580112" y="234888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Contaminación</a:t>
            </a:r>
            <a:endParaRPr lang="es-EC" dirty="0"/>
          </a:p>
        </p:txBody>
      </p:sp>
      <p:sp>
        <p:nvSpPr>
          <p:cNvPr id="30" name="29 CuadroTexto"/>
          <p:cNvSpPr txBox="1"/>
          <p:nvPr/>
        </p:nvSpPr>
        <p:spPr>
          <a:xfrm>
            <a:off x="7668344" y="234888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Oxidación</a:t>
            </a:r>
            <a:endParaRPr lang="es-EC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31100" t="31100" r="32872" b="13146"/>
          <a:stretch>
            <a:fillRect/>
          </a:stretch>
        </p:blipFill>
        <p:spPr bwMode="auto">
          <a:xfrm>
            <a:off x="5436096" y="2636912"/>
            <a:ext cx="1944216" cy="18804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 l="33463" t="20705" r="25785" b="15036"/>
          <a:stretch>
            <a:fillRect/>
          </a:stretch>
        </p:blipFill>
        <p:spPr bwMode="auto">
          <a:xfrm>
            <a:off x="5508104" y="4725144"/>
            <a:ext cx="1944216" cy="1916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47 CuadroTexto"/>
          <p:cNvSpPr txBox="1"/>
          <p:nvPr/>
        </p:nvSpPr>
        <p:spPr>
          <a:xfrm>
            <a:off x="5580112" y="4437112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Contaminado (0)</a:t>
            </a:r>
            <a:endParaRPr lang="es-EC" sz="1400" dirty="0"/>
          </a:p>
        </p:txBody>
      </p:sp>
      <p:sp>
        <p:nvSpPr>
          <p:cNvPr id="49" name="48 CuadroTexto"/>
          <p:cNvSpPr txBox="1"/>
          <p:nvPr/>
        </p:nvSpPr>
        <p:spPr>
          <a:xfrm>
            <a:off x="5652120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No contaminado (1)</a:t>
            </a:r>
            <a:endParaRPr lang="es-EC" sz="1400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/>
          <a:srcRect l="34053" t="26375" r="37007" b="26375"/>
          <a:stretch>
            <a:fillRect/>
          </a:stretch>
        </p:blipFill>
        <p:spPr bwMode="auto">
          <a:xfrm>
            <a:off x="7275180" y="2636912"/>
            <a:ext cx="1905332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" name="50 CuadroTexto"/>
          <p:cNvSpPr txBox="1"/>
          <p:nvPr/>
        </p:nvSpPr>
        <p:spPr>
          <a:xfrm>
            <a:off x="7452320" y="4437112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Oxidado (0)</a:t>
            </a:r>
            <a:endParaRPr lang="es-EC" sz="1400" dirty="0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 cstate="print"/>
          <a:srcRect l="34644" t="26375" r="27557" b="14091"/>
          <a:stretch>
            <a:fillRect/>
          </a:stretch>
        </p:blipFill>
        <p:spPr bwMode="auto">
          <a:xfrm>
            <a:off x="7350594" y="4725144"/>
            <a:ext cx="1901926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" name="52 CuadroTexto"/>
          <p:cNvSpPr txBox="1"/>
          <p:nvPr/>
        </p:nvSpPr>
        <p:spPr>
          <a:xfrm>
            <a:off x="7487816" y="6550223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No oxidado (1)</a:t>
            </a:r>
            <a:endParaRPr lang="es-EC" sz="1400" dirty="0"/>
          </a:p>
        </p:txBody>
      </p:sp>
      <p:cxnSp>
        <p:nvCxnSpPr>
          <p:cNvPr id="55" name="54 Conector recto de flecha"/>
          <p:cNvCxnSpPr>
            <a:stCxn id="27" idx="2"/>
            <a:endCxn id="28" idx="0"/>
          </p:cNvCxnSpPr>
          <p:nvPr/>
        </p:nvCxnSpPr>
        <p:spPr>
          <a:xfrm flipH="1">
            <a:off x="6444208" y="2070140"/>
            <a:ext cx="827018" cy="2787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55 Conector recto de flecha"/>
          <p:cNvCxnSpPr>
            <a:stCxn id="27" idx="2"/>
          </p:cNvCxnSpPr>
          <p:nvPr/>
        </p:nvCxnSpPr>
        <p:spPr>
          <a:xfrm>
            <a:off x="7271226" y="2070140"/>
            <a:ext cx="1001876" cy="261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28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2" grpId="0"/>
      <p:bldP spid="13" grpId="0"/>
      <p:bldP spid="18" grpId="0" animBg="1"/>
      <p:bldP spid="21" grpId="0" animBg="1"/>
      <p:bldP spid="27" grpId="0" animBg="1"/>
      <p:bldP spid="28" grpId="0"/>
      <p:bldP spid="30" grpId="0"/>
      <p:bldP spid="48" grpId="0"/>
      <p:bldP spid="49" grpId="0"/>
      <p:bldP spid="51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70" y="27384"/>
            <a:ext cx="3540726" cy="683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3635896" y="188640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Figura 1.</a:t>
            </a:r>
            <a:r>
              <a:rPr lang="es-ES" dirty="0" smtClean="0"/>
              <a:t> Protocolo de desinfección:</a:t>
            </a:r>
          </a:p>
          <a:p>
            <a:pPr marL="342900" indent="-342900">
              <a:buAutoNum type="alphaUcParenBoth"/>
            </a:pPr>
            <a:r>
              <a:rPr lang="es-ES" dirty="0" smtClean="0"/>
              <a:t>Yemas apicales y axilares de Chuquiragua. </a:t>
            </a:r>
          </a:p>
          <a:p>
            <a:pPr marL="342900" indent="-342900">
              <a:buAutoNum type="alphaUcParenBoth"/>
            </a:pPr>
            <a:r>
              <a:rPr lang="es-ES" dirty="0" smtClean="0"/>
              <a:t>(B) Lavados en agua corriente. </a:t>
            </a:r>
          </a:p>
          <a:p>
            <a:pPr marL="342900" indent="-342900">
              <a:buAutoNum type="alphaUcParenBoth"/>
            </a:pPr>
            <a:r>
              <a:rPr lang="es-ES" dirty="0" smtClean="0"/>
              <a:t>Lavados en detergente comercial 1% P/V. </a:t>
            </a:r>
          </a:p>
          <a:p>
            <a:pPr marL="342900" indent="-342900">
              <a:buAutoNum type="alphaUcParenBoth"/>
            </a:pPr>
            <a:r>
              <a:rPr lang="es-ES" dirty="0" smtClean="0"/>
              <a:t>Lavados con agua destilada estéril. </a:t>
            </a:r>
          </a:p>
          <a:p>
            <a:pPr marL="342900" indent="-342900">
              <a:buAutoNum type="alphaUcParenBoth"/>
            </a:pPr>
            <a:r>
              <a:rPr lang="es-ES" dirty="0" smtClean="0"/>
              <a:t>Tratamiento hipoclorito de sodio.</a:t>
            </a:r>
            <a:endParaRPr lang="es-EC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2103" t="12870" r="30016" b="10000"/>
          <a:stretch>
            <a:fillRect/>
          </a:stretch>
        </p:blipFill>
        <p:spPr bwMode="auto">
          <a:xfrm>
            <a:off x="3779912" y="2204864"/>
            <a:ext cx="4824536" cy="401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6 CuadroTexto"/>
          <p:cNvSpPr txBox="1"/>
          <p:nvPr/>
        </p:nvSpPr>
        <p:spPr>
          <a:xfrm>
            <a:off x="3707904" y="6309320"/>
            <a:ext cx="514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Explantes: Yemas apicales y axilares de Chuquiragua</a:t>
            </a:r>
            <a:endParaRPr lang="es-EC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s-ES" sz="3600" dirty="0"/>
              <a:t>FASE II: </a:t>
            </a:r>
            <a:r>
              <a:rPr lang="es-ES" sz="4000" dirty="0"/>
              <a:t>Inducción</a:t>
            </a:r>
            <a:r>
              <a:rPr lang="es-ES" sz="3600" dirty="0"/>
              <a:t> a brotes a partir de yemas</a:t>
            </a:r>
            <a:endParaRPr lang="es-EC" sz="36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763688" y="1484784"/>
          <a:ext cx="4392488" cy="2088232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973102"/>
                <a:gridCol w="1198656"/>
                <a:gridCol w="1110365"/>
                <a:gridCol w="1110365"/>
              </a:tblGrid>
              <a:tr h="464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Tratamiento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Concentración 6-BAP (mg/L)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Concentración IBA (mg/L)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Concentración BRA (mg/L)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2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2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2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2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2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2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2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2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619672" y="4942909"/>
            <a:ext cx="122413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Variables evaluadas</a:t>
            </a:r>
            <a:endParaRPr lang="es-EC" dirty="0"/>
          </a:p>
        </p:txBody>
      </p:sp>
      <p:cxnSp>
        <p:nvCxnSpPr>
          <p:cNvPr id="8" name="7 Conector recto de flecha"/>
          <p:cNvCxnSpPr>
            <a:stCxn id="6" idx="3"/>
            <a:endCxn id="13" idx="1"/>
          </p:cNvCxnSpPr>
          <p:nvPr/>
        </p:nvCxnSpPr>
        <p:spPr>
          <a:xfrm flipV="1">
            <a:off x="2843808" y="4465275"/>
            <a:ext cx="432048" cy="800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>
            <a:stCxn id="6" idx="3"/>
            <a:endCxn id="14" idx="1"/>
          </p:cNvCxnSpPr>
          <p:nvPr/>
        </p:nvCxnSpPr>
        <p:spPr>
          <a:xfrm>
            <a:off x="2843808" y="5266075"/>
            <a:ext cx="504056" cy="7096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3275856" y="4203665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Aparecimiento de brote</a:t>
            </a:r>
            <a:endParaRPr lang="es-EC" sz="14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47864" y="5714092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Número de brotes</a:t>
            </a:r>
            <a:endParaRPr lang="es-EC" sz="1400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 l="22735" t="19485" r="28244" b="28540"/>
          <a:stretch>
            <a:fillRect/>
          </a:stretch>
        </p:blipFill>
        <p:spPr bwMode="auto">
          <a:xfrm>
            <a:off x="6660232" y="3440033"/>
            <a:ext cx="228199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l="35235" t="28265" r="24013" b="17871"/>
          <a:stretch>
            <a:fillRect/>
          </a:stretch>
        </p:blipFill>
        <p:spPr bwMode="auto">
          <a:xfrm>
            <a:off x="6804248" y="1628800"/>
            <a:ext cx="1872208" cy="154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CuadroTexto"/>
          <p:cNvSpPr txBox="1"/>
          <p:nvPr/>
        </p:nvSpPr>
        <p:spPr>
          <a:xfrm>
            <a:off x="6876256" y="3140968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Ausencia de brote (0)</a:t>
            </a:r>
            <a:endParaRPr lang="es-EC" sz="12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6948264" y="4952201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Presencia de brote (1)</a:t>
            </a:r>
            <a:endParaRPr lang="es-EC" sz="1200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 l="30413" t="43110" r="51278" b="25705"/>
          <a:stretch>
            <a:fillRect/>
          </a:stretch>
        </p:blipFill>
        <p:spPr bwMode="auto">
          <a:xfrm>
            <a:off x="4499992" y="4509120"/>
            <a:ext cx="2088232" cy="222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21 CuadroTexto"/>
          <p:cNvSpPr txBox="1"/>
          <p:nvPr/>
        </p:nvSpPr>
        <p:spPr>
          <a:xfrm>
            <a:off x="6732240" y="5705961"/>
            <a:ext cx="2304256" cy="110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Murashige&amp;Skoog</a:t>
            </a:r>
            <a:r>
              <a:rPr lang="es-ES" sz="1600" dirty="0" smtClean="0"/>
              <a:t> </a:t>
            </a:r>
            <a:r>
              <a:rPr lang="es-ES" sz="1600" dirty="0"/>
              <a:t>(</a:t>
            </a:r>
            <a:r>
              <a:rPr lang="es-ES" sz="1600" dirty="0" err="1" smtClean="0"/>
              <a:t>M&amp;S</a:t>
            </a:r>
            <a:r>
              <a:rPr lang="es-ES" sz="1600" dirty="0" smtClean="0"/>
              <a:t>) 50</a:t>
            </a:r>
            <a:r>
              <a:rPr lang="es-ES" sz="1600" dirty="0"/>
              <a:t>%, enriquecido con 20 g/L de azúcar y 6,0 g/L de </a:t>
            </a:r>
            <a:r>
              <a:rPr lang="es-ES" sz="1600" dirty="0" smtClean="0"/>
              <a:t>Agar, </a:t>
            </a:r>
            <a:r>
              <a:rPr lang="es-ES" sz="1600" dirty="0"/>
              <a:t>pH 5,7 – 5,8</a:t>
            </a:r>
            <a:endParaRPr lang="es-EC" sz="1600" dirty="0"/>
          </a:p>
        </p:txBody>
      </p:sp>
      <p:grpSp>
        <p:nvGrpSpPr>
          <p:cNvPr id="16" name="15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3" grpId="0"/>
      <p:bldP spid="14" grpId="0"/>
      <p:bldP spid="19" grpId="0"/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9 Diagrama"/>
          <p:cNvGraphicFramePr/>
          <p:nvPr/>
        </p:nvGraphicFramePr>
        <p:xfrm>
          <a:off x="0" y="0"/>
          <a:ext cx="8939808" cy="6268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683568" y="644404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Figura 2.</a:t>
            </a:r>
            <a:r>
              <a:rPr lang="es-EC" dirty="0" smtClean="0"/>
              <a:t> Proceso de inducción a brote en explantes de Chuquiragua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580112" y="26064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Generación de brote (7 días)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156176" y="42210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Desarrollo del brote (15 días)</a:t>
            </a:r>
            <a:endParaRPr lang="es-EC" dirty="0"/>
          </a:p>
        </p:txBody>
      </p:sp>
      <p:sp>
        <p:nvSpPr>
          <p:cNvPr id="14" name="13 CuadroTexto"/>
          <p:cNvSpPr txBox="1"/>
          <p:nvPr/>
        </p:nvSpPr>
        <p:spPr>
          <a:xfrm>
            <a:off x="0" y="4149080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Brotes de buen tamaño, listos para repique (30 días)</a:t>
            </a:r>
            <a:endParaRPr lang="es-EC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292080" y="580526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Proceso de diferenciación (21 días)</a:t>
            </a:r>
            <a:endParaRPr lang="es-EC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09281E0-FC03-467C-AB87-5F15D26529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graphicEl>
                                              <a:dgm id="{D09281E0-FC03-467C-AB87-5F15D26529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2FEA0BF-9FDE-47C4-9A47-37BB181DD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graphicEl>
                                              <a:dgm id="{B2FEA0BF-9FDE-47C4-9A47-37BB181DDE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50EA4D7-F8AC-425A-8A99-66EABEA5B6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graphicEl>
                                              <a:dgm id="{550EA4D7-F8AC-425A-8A99-66EABEA5B6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E014746-ED71-4C90-8189-AE7C825B7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>
                                            <p:graphicEl>
                                              <a:dgm id="{1E014746-ED71-4C90-8189-AE7C825B7D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DA93933-F834-4637-A0E3-E040B6C187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>
                                            <p:graphicEl>
                                              <a:dgm id="{7DA93933-F834-4637-A0E3-E040B6C187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50857E4-A0B1-419F-BD73-03186AB37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>
                                            <p:graphicEl>
                                              <a:dgm id="{F50857E4-A0B1-419F-BD73-03186AB376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C2B485E-B3FF-40EC-BA59-6C95D65C81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>
                                            <p:graphicEl>
                                              <a:dgm id="{7C2B485E-B3FF-40EC-BA59-6C95D65C81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15F80DA-FECA-4A66-BF64-E432D2064A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>
                                            <p:graphicEl>
                                              <a:dgm id="{515F80DA-FECA-4A66-BF64-E432D2064A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  <p:bldP spid="11" grpId="0" build="allAtOnce"/>
      <p:bldP spid="12" grpId="0" build="allAtOnce"/>
      <p:bldP spid="13" grpId="0" build="allAtOnce"/>
      <p:bldP spid="14" grpId="0" build="allAtOnce"/>
      <p:bldP spid="1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ES" sz="4000" dirty="0" smtClean="0"/>
              <a:t>FASE III: Multiplicación de brotes</a:t>
            </a:r>
            <a:endParaRPr lang="es-EC" sz="40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547664" y="1556792"/>
          <a:ext cx="4248473" cy="1944216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941197"/>
                <a:gridCol w="1159354"/>
                <a:gridCol w="1073961"/>
                <a:gridCol w="1073961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Tratamiento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Concentración 6-BAP (mg/L)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Concentración IBA (mg/L)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Concentración BRA (mg/L)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5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691680" y="4797152"/>
            <a:ext cx="122413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Variables evaluadas</a:t>
            </a:r>
            <a:endParaRPr lang="es-EC" dirty="0"/>
          </a:p>
        </p:txBody>
      </p:sp>
      <p:cxnSp>
        <p:nvCxnSpPr>
          <p:cNvPr id="8" name="7 Conector recto de flecha"/>
          <p:cNvCxnSpPr>
            <a:stCxn id="6" idx="3"/>
            <a:endCxn id="13" idx="1"/>
          </p:cNvCxnSpPr>
          <p:nvPr/>
        </p:nvCxnSpPr>
        <p:spPr>
          <a:xfrm flipV="1">
            <a:off x="2915816" y="4194666"/>
            <a:ext cx="360040" cy="92565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>
            <a:stCxn id="6" idx="3"/>
            <a:endCxn id="14" idx="1"/>
          </p:cNvCxnSpPr>
          <p:nvPr/>
        </p:nvCxnSpPr>
        <p:spPr>
          <a:xfrm>
            <a:off x="2915816" y="5120318"/>
            <a:ext cx="360040" cy="62281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3275856" y="393305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Supervivencias de brotes</a:t>
            </a:r>
            <a:endParaRPr lang="es-EC" sz="14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275856" y="5589240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Número de brotes</a:t>
            </a:r>
            <a:endParaRPr lang="es-EC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365104"/>
            <a:ext cx="1820704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31691" t="34880" r="37597" b="17870"/>
          <a:stretch>
            <a:fillRect/>
          </a:stretch>
        </p:blipFill>
        <p:spPr bwMode="auto">
          <a:xfrm>
            <a:off x="6804248" y="1501401"/>
            <a:ext cx="2304256" cy="2215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 l="32281" t="37715" r="36416" b="14091"/>
          <a:stretch>
            <a:fillRect/>
          </a:stretch>
        </p:blipFill>
        <p:spPr bwMode="auto">
          <a:xfrm>
            <a:off x="6935557" y="4149080"/>
            <a:ext cx="2244955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23 CuadroTexto"/>
          <p:cNvSpPr txBox="1"/>
          <p:nvPr/>
        </p:nvSpPr>
        <p:spPr>
          <a:xfrm>
            <a:off x="7092280" y="364502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Explante no viable (0)</a:t>
            </a:r>
            <a:endParaRPr lang="es-EC" sz="1200" dirty="0"/>
          </a:p>
        </p:txBody>
      </p:sp>
      <p:sp>
        <p:nvSpPr>
          <p:cNvPr id="25" name="24 CuadroTexto"/>
          <p:cNvSpPr txBox="1"/>
          <p:nvPr/>
        </p:nvSpPr>
        <p:spPr>
          <a:xfrm>
            <a:off x="7092280" y="6211669"/>
            <a:ext cx="2051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Explante viable(1)</a:t>
            </a:r>
            <a:endParaRPr lang="es-EC" sz="1200" dirty="0"/>
          </a:p>
        </p:txBody>
      </p:sp>
      <p:grpSp>
        <p:nvGrpSpPr>
          <p:cNvPr id="15" name="14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3" grpId="0"/>
      <p:bldP spid="14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859216" cy="1143000"/>
          </a:xfrm>
        </p:spPr>
        <p:txBody>
          <a:bodyPr>
            <a:normAutofit/>
          </a:bodyPr>
          <a:lstStyle/>
          <a:p>
            <a:pPr algn="r"/>
            <a:r>
              <a:rPr lang="es-EC" sz="4000" dirty="0" smtClean="0"/>
              <a:t>FASE IV: Enraizamiento de brotes </a:t>
            </a:r>
            <a:endParaRPr lang="es-EC" sz="4000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l="33366" t="29880" r="37103" b="23815"/>
          <a:stretch>
            <a:fillRect/>
          </a:stretch>
        </p:blipFill>
        <p:spPr bwMode="auto">
          <a:xfrm>
            <a:off x="6516216" y="1628800"/>
            <a:ext cx="2204327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7597" t="39605" r="35825" b="19760"/>
          <a:stretch>
            <a:fillRect/>
          </a:stretch>
        </p:blipFill>
        <p:spPr bwMode="auto">
          <a:xfrm>
            <a:off x="6516216" y="4077072"/>
            <a:ext cx="2307416" cy="2204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CuadroTexto"/>
          <p:cNvSpPr txBox="1"/>
          <p:nvPr/>
        </p:nvSpPr>
        <p:spPr>
          <a:xfrm>
            <a:off x="6804248" y="371703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Ausencia de raíces (0)</a:t>
            </a:r>
            <a:endParaRPr lang="es-EC" sz="1200" dirty="0"/>
          </a:p>
        </p:txBody>
      </p:sp>
      <p:sp>
        <p:nvSpPr>
          <p:cNvPr id="7" name="6 CuadroTexto"/>
          <p:cNvSpPr txBox="1"/>
          <p:nvPr/>
        </p:nvSpPr>
        <p:spPr>
          <a:xfrm>
            <a:off x="6876256" y="6248345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Presencia de raíces (1)</a:t>
            </a:r>
            <a:endParaRPr lang="es-EC" sz="1200" dirty="0"/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1619672" y="1484784"/>
          <a:ext cx="4176464" cy="2088234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272490"/>
                <a:gridCol w="1451987"/>
                <a:gridCol w="1451987"/>
              </a:tblGrid>
              <a:tr h="464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Tratamiento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Concentración IBA (mg/L)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Concentración BAP (mg/L)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2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2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2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2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2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2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2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/>
                        <a:t>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0,1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1979712" y="4005064"/>
            <a:ext cx="122413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Variables evaluadas</a:t>
            </a:r>
            <a:endParaRPr lang="es-EC" dirty="0"/>
          </a:p>
        </p:txBody>
      </p:sp>
      <p:cxnSp>
        <p:nvCxnSpPr>
          <p:cNvPr id="12" name="11 Conector recto de flecha"/>
          <p:cNvCxnSpPr>
            <a:stCxn id="11" idx="3"/>
            <a:endCxn id="13" idx="1"/>
          </p:cNvCxnSpPr>
          <p:nvPr/>
        </p:nvCxnSpPr>
        <p:spPr>
          <a:xfrm flipV="1">
            <a:off x="3203848" y="4319518"/>
            <a:ext cx="504056" cy="87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3707904" y="405790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Presencia/Ausencia de raíces</a:t>
            </a:r>
            <a:endParaRPr lang="es-EC" sz="14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1619672" y="6237312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err="1" smtClean="0"/>
              <a:t>M&amp;S</a:t>
            </a:r>
            <a:r>
              <a:rPr lang="es-ES" sz="1600" dirty="0" smtClean="0"/>
              <a:t> 50% suplementado con 45 g/L azúcar y 5 g/L agar, se trabajó con un pH de 5.7 a 5.8.</a:t>
            </a:r>
            <a:endParaRPr lang="es-EC" sz="1600" dirty="0"/>
          </a:p>
        </p:txBody>
      </p:sp>
      <p:grpSp>
        <p:nvGrpSpPr>
          <p:cNvPr id="14" name="13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1" grpId="0" animBg="1"/>
      <p:bldP spid="13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07504" y="116632"/>
          <a:ext cx="9036496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5724128" y="48944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Inducción de callo </a:t>
            </a:r>
            <a:r>
              <a:rPr lang="es-EC" dirty="0" err="1" smtClean="0"/>
              <a:t>rizogénico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300192" y="4593902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Desarrollo de callo </a:t>
            </a:r>
            <a:r>
              <a:rPr lang="es-EC" dirty="0" err="1" smtClean="0"/>
              <a:t>rizogénico</a:t>
            </a:r>
            <a:r>
              <a:rPr lang="es-EC" dirty="0" smtClean="0"/>
              <a:t> y primeras </a:t>
            </a:r>
            <a:r>
              <a:rPr lang="es-EC" dirty="0" err="1" smtClean="0"/>
              <a:t>vellocidades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835696" y="5530006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dirty="0" smtClean="0"/>
              <a:t>Presencia de primeras raíces en explante</a:t>
            </a:r>
            <a:endParaRPr lang="es-EC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51520" y="430587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Formación de </a:t>
            </a:r>
            <a:r>
              <a:rPr lang="es-EC" dirty="0" err="1" smtClean="0"/>
              <a:t>múltples</a:t>
            </a:r>
            <a:r>
              <a:rPr lang="es-EC" dirty="0" smtClean="0"/>
              <a:t> raíces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012160" y="5890046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Figura 3.</a:t>
            </a:r>
            <a:r>
              <a:rPr lang="es-EC" dirty="0" smtClean="0"/>
              <a:t> Proceso de enraizamiento de brotes de Chuquiragua</a:t>
            </a:r>
            <a:endParaRPr lang="es-EC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512483-238F-4196-B3E0-3C8B09969F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AE512483-238F-4196-B3E0-3C8B09969F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5A9C40-B7AF-4EF8-9F13-B0FE54440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965A9C40-B7AF-4EF8-9F13-B0FE54440B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D52DED-F0A4-4200-8598-E5FAE41224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09D52DED-F0A4-4200-8598-E5FAE41224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682DDC-0005-40ED-B803-A81A61FF6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graphicEl>
                                              <a:dgm id="{5F682DDC-0005-40ED-B803-A81A61FF6A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498128-7058-472C-8864-CD2A4D3C3A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B1498128-7058-472C-8864-CD2A4D3C3A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4226B8-8C3B-402D-B691-1E093C782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graphicEl>
                                              <a:dgm id="{194226B8-8C3B-402D-B691-1E093C7821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9B8BA7-84E9-479B-A07B-46D068F41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graphicEl>
                                              <a:dgm id="{249B8BA7-84E9-479B-A07B-46D068F41E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6A37AE-7A13-430E-B52C-813A9D4D1B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graphicEl>
                                              <a:dgm id="{646A37AE-7A13-430E-B52C-813A9D4D1B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11" grpId="0" build="allAtOnce"/>
      <p:bldP spid="12" grpId="0" build="allAtOnce"/>
      <p:bldP spid="13" grpId="0" build="allAtOnce"/>
      <p:bldP spid="14" grpId="0" build="allAtOnce"/>
      <p:bldP spid="8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48131" t="33660" r="29426" b="19091"/>
          <a:stretch>
            <a:fillRect/>
          </a:stretch>
        </p:blipFill>
        <p:spPr bwMode="auto">
          <a:xfrm>
            <a:off x="5940152" y="1947151"/>
            <a:ext cx="3096344" cy="4074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C" dirty="0" smtClean="0"/>
              <a:t>RESULTADOS</a:t>
            </a:r>
            <a:endParaRPr lang="es-EC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-298376" y="1340768"/>
          <a:ext cx="86868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5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1318EC-3569-4F8F-B395-C26FB6A20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8B1318EC-3569-4F8F-B395-C26FB6A206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26C9D3-66B4-4C77-947C-B2702C38B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3326C9D3-66B4-4C77-947C-B2702C38B6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9D6DD1A-CF1B-4755-A1E6-10871FB97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49D6DD1A-CF1B-4755-A1E6-10871FB97B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C8DE02-266C-4744-8CF7-03AE9F09DD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72C8DE02-266C-4744-8CF7-03AE9F09DD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62B3E1-8672-471F-BA5C-BC5D18C3F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A962B3E1-8672-471F-BA5C-BC5D18C3FC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36DD5D4-295A-454C-B3D5-5B4130280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A36DD5D4-295A-454C-B3D5-5B41302808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24F715-DD74-4FAE-B4E1-94B397DD4D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0024F715-DD74-4FAE-B4E1-94B397DD4D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43F1FE5-7567-4359-ABE9-9C8D2C0121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B43F1FE5-7567-4359-ABE9-9C8D2C0121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93304" y="274638"/>
            <a:ext cx="7715200" cy="1143000"/>
          </a:xfrm>
        </p:spPr>
        <p:txBody>
          <a:bodyPr>
            <a:normAutofit/>
          </a:bodyPr>
          <a:lstStyle/>
          <a:p>
            <a:pPr algn="r"/>
            <a:r>
              <a:rPr lang="es-EC" sz="4000" dirty="0" smtClean="0"/>
              <a:t>FASE I: Introducción y desinfección </a:t>
            </a:r>
            <a:endParaRPr lang="es-EC" sz="4000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393304" y="908720"/>
            <a:ext cx="77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Contaminación</a:t>
            </a:r>
            <a:endParaRPr kumimoji="0" lang="es-EC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22" name="Gráfico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381642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Gráfico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00809"/>
            <a:ext cx="3851920" cy="223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 l="24094" t="29388" r="42123" b="38791"/>
          <a:stretch>
            <a:fillRect/>
          </a:stretch>
        </p:blipFill>
        <p:spPr bwMode="auto">
          <a:xfrm>
            <a:off x="2987824" y="4077071"/>
            <a:ext cx="4464496" cy="262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Rectángulo redondeado"/>
          <p:cNvSpPr/>
          <p:nvPr/>
        </p:nvSpPr>
        <p:spPr>
          <a:xfrm>
            <a:off x="5868144" y="4581128"/>
            <a:ext cx="1656184" cy="201622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6" name="15 Conector recto de flecha"/>
          <p:cNvCxnSpPr>
            <a:stCxn id="14" idx="0"/>
          </p:cNvCxnSpPr>
          <p:nvPr/>
        </p:nvCxnSpPr>
        <p:spPr>
          <a:xfrm flipH="1" flipV="1">
            <a:off x="3851920" y="1844824"/>
            <a:ext cx="2844316" cy="27363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>
            <a:stCxn id="14" idx="0"/>
          </p:cNvCxnSpPr>
          <p:nvPr/>
        </p:nvCxnSpPr>
        <p:spPr>
          <a:xfrm flipV="1">
            <a:off x="6696236" y="1916832"/>
            <a:ext cx="252028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10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C" dirty="0" smtClean="0"/>
              <a:t>INTRODUCCIÓN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1475656" y="2132856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Establecimiento de cultivo </a:t>
            </a:r>
            <a:r>
              <a:rPr lang="es-EC" i="1" dirty="0" smtClean="0"/>
              <a:t>in vitro </a:t>
            </a:r>
            <a:r>
              <a:rPr lang="es-EC" dirty="0" smtClean="0"/>
              <a:t>de especies nativas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3923928" y="2348880"/>
            <a:ext cx="165618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Objetivos de la investigación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6084168" y="162880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Chuquiragua</a:t>
            </a:r>
            <a:endParaRPr lang="es-EC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111564"/>
            <a:ext cx="1656184" cy="2613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9 CuadroTexto"/>
          <p:cNvSpPr txBox="1"/>
          <p:nvPr/>
        </p:nvSpPr>
        <p:spPr>
          <a:xfrm>
            <a:off x="2627784" y="5445224"/>
            <a:ext cx="4968552" cy="9233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No existe línea base ni estudios referentes al cultivo </a:t>
            </a:r>
            <a:r>
              <a:rPr lang="es-EC" i="1" dirty="0" smtClean="0"/>
              <a:t>in vitro </a:t>
            </a:r>
            <a:r>
              <a:rPr lang="es-EC" dirty="0" smtClean="0"/>
              <a:t>de esta especie vulnerable en peligro de extinción</a:t>
            </a:r>
            <a:endParaRPr lang="es-EC" dirty="0"/>
          </a:p>
        </p:txBody>
      </p:sp>
      <p:sp>
        <p:nvSpPr>
          <p:cNvPr id="11" name="10 Flecha derecha"/>
          <p:cNvSpPr/>
          <p:nvPr/>
        </p:nvSpPr>
        <p:spPr>
          <a:xfrm>
            <a:off x="3347864" y="2492896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curvada hacia la izquierda"/>
          <p:cNvSpPr/>
          <p:nvPr/>
        </p:nvSpPr>
        <p:spPr>
          <a:xfrm>
            <a:off x="7956376" y="3501008"/>
            <a:ext cx="1115616" cy="259228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  <p:bldP spid="6" grpId="0" build="allAtOnce" animBg="1"/>
      <p:bldP spid="7" grpId="0"/>
      <p:bldP spid="10" grpId="0" build="allAtOnce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2339752" y="4986864"/>
          <a:ext cx="6096000" cy="1682496"/>
        </p:xfrm>
        <a:graphic>
          <a:graphicData uri="http://schemas.openxmlformats.org/drawingml/2006/table">
            <a:tbl>
              <a:tblPr/>
              <a:tblGrid>
                <a:gridCol w="1358989"/>
                <a:gridCol w="458016"/>
                <a:gridCol w="468054"/>
                <a:gridCol w="719022"/>
                <a:gridCol w="832585"/>
                <a:gridCol w="986929"/>
                <a:gridCol w="592911"/>
                <a:gridCol w="679494"/>
              </a:tblGrid>
              <a:tr h="415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Parámetros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Est.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E.E.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O.R.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Wald LI (95%)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Wald LS (95%)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Wald CHI*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p-valor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</a:tr>
              <a:tr h="207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Constante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3,32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27,71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3,11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247,02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8,86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0,0029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Tiempo (10 min)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-0,66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0,67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0,52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1,93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0,96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0,3276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Hipoclorito (0,5% V/V)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-4,12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1,16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1,7E-9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12,53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0,0004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 dirty="0">
                          <a:latin typeface="Times New Roman"/>
                          <a:ea typeface="Calibri"/>
                          <a:cs typeface="Times New Roman"/>
                        </a:rPr>
                        <a:t>Hipoclorito (1,0% V/V)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-2,36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1,13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0,87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4,32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0,0377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3000459" y="2708920"/>
          <a:ext cx="4667885" cy="1892808"/>
        </p:xfrm>
        <a:graphic>
          <a:graphicData uri="http://schemas.openxmlformats.org/drawingml/2006/table">
            <a:tbl>
              <a:tblPr/>
              <a:tblGrid>
                <a:gridCol w="1094105"/>
                <a:gridCol w="1094105"/>
                <a:gridCol w="662305"/>
                <a:gridCol w="365760"/>
                <a:gridCol w="480060"/>
                <a:gridCol w="323850"/>
                <a:gridCol w="323850"/>
                <a:gridCol w="32385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Tiempo de inmersión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Concentración hipoclorito de sodio (% V/V)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Medias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E.E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Grupo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0,20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0,30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0,60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0,70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1,5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0,90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1,5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2595448" y="384064"/>
          <a:ext cx="5648960" cy="1892808"/>
        </p:xfrm>
        <a:graphic>
          <a:graphicData uri="http://schemas.openxmlformats.org/drawingml/2006/table">
            <a:tbl>
              <a:tblPr/>
              <a:tblGrid>
                <a:gridCol w="1598930"/>
                <a:gridCol w="791845"/>
                <a:gridCol w="814070"/>
                <a:gridCol w="814705"/>
                <a:gridCol w="814705"/>
                <a:gridCol w="81470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F.V.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SC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gl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CM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F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p-valor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Modelo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5,08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1,02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6,03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0,0002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Tiempo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0,89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0,3496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Concentración Hipoclorito de sodio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4,93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2,47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14,64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&lt;0,0001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Tiempo*Concentración hipoclorito de sodio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&gt;0,999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Error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9,10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Total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14,18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7 Rectángulo redondeado"/>
          <p:cNvSpPr/>
          <p:nvPr/>
        </p:nvSpPr>
        <p:spPr>
          <a:xfrm>
            <a:off x="7380312" y="260648"/>
            <a:ext cx="1008112" cy="1584176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Rectángulo redondeado"/>
          <p:cNvSpPr/>
          <p:nvPr/>
        </p:nvSpPr>
        <p:spPr>
          <a:xfrm>
            <a:off x="6732240" y="3140968"/>
            <a:ext cx="1008112" cy="1584176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 redondeado"/>
          <p:cNvSpPr/>
          <p:nvPr/>
        </p:nvSpPr>
        <p:spPr>
          <a:xfrm>
            <a:off x="7596336" y="5229200"/>
            <a:ext cx="1008112" cy="1584176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1" name="10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393304" y="269776"/>
            <a:ext cx="77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Oxidación</a:t>
            </a:r>
            <a:endParaRPr kumimoji="0" lang="es-EC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Gráfico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19597"/>
            <a:ext cx="3672408" cy="222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Gráfico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12777"/>
            <a:ext cx="392392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20308" t="30602" r="42316" b="36673"/>
          <a:stretch>
            <a:fillRect/>
          </a:stretch>
        </p:blipFill>
        <p:spPr bwMode="auto">
          <a:xfrm>
            <a:off x="3097859" y="3966176"/>
            <a:ext cx="4930525" cy="270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Flecha izquierda"/>
          <p:cNvSpPr/>
          <p:nvPr/>
        </p:nvSpPr>
        <p:spPr>
          <a:xfrm>
            <a:off x="2411760" y="6525344"/>
            <a:ext cx="3672408" cy="3326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Elipse"/>
          <p:cNvSpPr/>
          <p:nvPr/>
        </p:nvSpPr>
        <p:spPr>
          <a:xfrm>
            <a:off x="2699792" y="5877272"/>
            <a:ext cx="3528392" cy="7200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5" name="14 Conector recto de flecha"/>
          <p:cNvCxnSpPr>
            <a:stCxn id="13" idx="0"/>
          </p:cNvCxnSpPr>
          <p:nvPr/>
        </p:nvCxnSpPr>
        <p:spPr>
          <a:xfrm flipH="1" flipV="1">
            <a:off x="2987824" y="1700808"/>
            <a:ext cx="1476164" cy="41764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>
            <a:stCxn id="13" idx="0"/>
          </p:cNvCxnSpPr>
          <p:nvPr/>
        </p:nvCxnSpPr>
        <p:spPr>
          <a:xfrm flipV="1">
            <a:off x="4463988" y="1628800"/>
            <a:ext cx="1836204" cy="42484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13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523440" y="384064"/>
          <a:ext cx="5648960" cy="1892808"/>
        </p:xfrm>
        <a:graphic>
          <a:graphicData uri="http://schemas.openxmlformats.org/drawingml/2006/table">
            <a:tbl>
              <a:tblPr/>
              <a:tblGrid>
                <a:gridCol w="1598930"/>
                <a:gridCol w="791845"/>
                <a:gridCol w="814070"/>
                <a:gridCol w="814705"/>
                <a:gridCol w="814705"/>
                <a:gridCol w="81470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F.V.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SC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gl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CM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F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p-valor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Modelo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6,28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1,26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11,50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&lt;0,0001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Tiempo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3,75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3,75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34,32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&lt;0,0001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Concentración Hipoclorito de sodio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1,63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0,82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7,47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0,0014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Tiempo*Concentración hipoclorito de sodio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0,90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0,45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4,12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0,0216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Error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5,90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Total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12,18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915816" y="2708920"/>
          <a:ext cx="4667885" cy="1892808"/>
        </p:xfrm>
        <a:graphic>
          <a:graphicData uri="http://schemas.openxmlformats.org/drawingml/2006/table">
            <a:tbl>
              <a:tblPr/>
              <a:tblGrid>
                <a:gridCol w="1094105"/>
                <a:gridCol w="1094105"/>
                <a:gridCol w="662305"/>
                <a:gridCol w="365760"/>
                <a:gridCol w="480060"/>
                <a:gridCol w="323850"/>
                <a:gridCol w="323850"/>
                <a:gridCol w="32385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Tiempo de inmersión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Concentración hipoclorito de sodio (% V/V)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Medias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E.E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Grupo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1,5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0,50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0,80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1,5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0,90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2292424" y="4941168"/>
          <a:ext cx="6096000" cy="1682496"/>
        </p:xfrm>
        <a:graphic>
          <a:graphicData uri="http://schemas.openxmlformats.org/drawingml/2006/table">
            <a:tbl>
              <a:tblPr/>
              <a:tblGrid>
                <a:gridCol w="1358989"/>
                <a:gridCol w="458016"/>
                <a:gridCol w="468054"/>
                <a:gridCol w="719022"/>
                <a:gridCol w="832585"/>
                <a:gridCol w="986929"/>
                <a:gridCol w="592911"/>
                <a:gridCol w="679494"/>
              </a:tblGrid>
              <a:tr h="415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Parámetros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Est.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E.E.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O.R.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Wald LI (95%)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Wald LS (95%)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Wald CHI*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p-valor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</a:tr>
              <a:tr h="207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Constante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-2,33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1,05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0,76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4,91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0,0267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Tiempo (10 min)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4,66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1,40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105,72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6,85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1630,61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11,15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0,0008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Hipoclorito (0,5% V/V)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3,73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1,30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41,73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3,24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537,38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8,19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0,0042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Hipoclorito (1,0% V/V)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2,37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1,19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10,66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1,03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110,85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3,92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0,0476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7 Rectángulo redondeado"/>
          <p:cNvSpPr/>
          <p:nvPr/>
        </p:nvSpPr>
        <p:spPr>
          <a:xfrm>
            <a:off x="7308304" y="260648"/>
            <a:ext cx="1008112" cy="1584176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Rectángulo redondeado"/>
          <p:cNvSpPr/>
          <p:nvPr/>
        </p:nvSpPr>
        <p:spPr>
          <a:xfrm>
            <a:off x="6660232" y="3140968"/>
            <a:ext cx="1008112" cy="1584176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 redondeado"/>
          <p:cNvSpPr/>
          <p:nvPr/>
        </p:nvSpPr>
        <p:spPr>
          <a:xfrm>
            <a:off x="7668344" y="5085184"/>
            <a:ext cx="1008112" cy="1584176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1" name="10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393304" y="188640"/>
            <a:ext cx="7715200" cy="1143000"/>
          </a:xfrm>
        </p:spPr>
        <p:txBody>
          <a:bodyPr>
            <a:normAutofit/>
          </a:bodyPr>
          <a:lstStyle/>
          <a:p>
            <a:pPr algn="r"/>
            <a:r>
              <a:rPr lang="es-EC" sz="4000" dirty="0" smtClean="0"/>
              <a:t>FASE II: Inducción a brotes</a:t>
            </a:r>
            <a:endParaRPr lang="es-EC" sz="4000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393304" y="822722"/>
            <a:ext cx="77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Aparecimiento de brotes</a:t>
            </a:r>
            <a:endParaRPr kumimoji="0" lang="es-EC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6865" name="Gráfico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00808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Gráfico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00808"/>
            <a:ext cx="374441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 l="18971" t="30618" r="41557" b="33623"/>
          <a:stretch>
            <a:fillRect/>
          </a:stretch>
        </p:blipFill>
        <p:spPr bwMode="auto">
          <a:xfrm>
            <a:off x="3131840" y="4149080"/>
            <a:ext cx="4654867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Elipse"/>
          <p:cNvSpPr/>
          <p:nvPr/>
        </p:nvSpPr>
        <p:spPr>
          <a:xfrm>
            <a:off x="6084168" y="5229200"/>
            <a:ext cx="1728192" cy="15841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0" name="9 Conector recto de flecha"/>
          <p:cNvCxnSpPr>
            <a:stCxn id="8" idx="0"/>
          </p:cNvCxnSpPr>
          <p:nvPr/>
        </p:nvCxnSpPr>
        <p:spPr>
          <a:xfrm flipH="1" flipV="1">
            <a:off x="3923928" y="2060848"/>
            <a:ext cx="3024336" cy="31683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V="1">
            <a:off x="6948264" y="2276872"/>
            <a:ext cx="504056" cy="3024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10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2667456" y="476672"/>
          <a:ext cx="5648960" cy="1472184"/>
        </p:xfrm>
        <a:graphic>
          <a:graphicData uri="http://schemas.openxmlformats.org/drawingml/2006/table">
            <a:tbl>
              <a:tblPr/>
              <a:tblGrid>
                <a:gridCol w="1598930"/>
                <a:gridCol w="791845"/>
                <a:gridCol w="814070"/>
                <a:gridCol w="814705"/>
                <a:gridCol w="814705"/>
                <a:gridCol w="81470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F.V.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SC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gl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CM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F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p-valor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Modelo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8,37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1,67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8,37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&lt;0,0001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Concentración BAP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7,85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3,93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19,63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&lt;0,0001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Concentración IBA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0,7155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CBAP*CIBA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0,49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0,25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1,23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0,2944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Error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28,80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144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0,20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Total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37,17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149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3203848" y="2492896"/>
          <a:ext cx="4656455" cy="1682496"/>
        </p:xfrm>
        <a:graphic>
          <a:graphicData uri="http://schemas.openxmlformats.org/drawingml/2006/table">
            <a:tbl>
              <a:tblPr/>
              <a:tblGrid>
                <a:gridCol w="1094105"/>
                <a:gridCol w="1094105"/>
                <a:gridCol w="662305"/>
                <a:gridCol w="365760"/>
                <a:gridCol w="480060"/>
                <a:gridCol w="480060"/>
                <a:gridCol w="4800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Concentración BAP (mg/L)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Concentración IBA (mg/L)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Medias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E.E.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Grupo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0,24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0,40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0,44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0,48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2,0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0,80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2,0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0,92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2483768" y="4725144"/>
          <a:ext cx="6096000" cy="1892808"/>
        </p:xfrm>
        <a:graphic>
          <a:graphicData uri="http://schemas.openxmlformats.org/drawingml/2006/table">
            <a:tbl>
              <a:tblPr/>
              <a:tblGrid>
                <a:gridCol w="1358989"/>
                <a:gridCol w="458016"/>
                <a:gridCol w="468054"/>
                <a:gridCol w="719022"/>
                <a:gridCol w="832585"/>
                <a:gridCol w="986929"/>
                <a:gridCol w="592911"/>
                <a:gridCol w="679494"/>
              </a:tblGrid>
              <a:tr h="415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Parámetros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Est.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E.E.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O.R.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Wald LI (95%)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Wald LS (95%)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Wald CHI*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p-valor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</a:tr>
              <a:tr h="207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Constante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1,89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0,45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6,59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2,72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15,96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17,44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&lt;0,0001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Concentración BAP (0,1 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-2,57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0,51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0,21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25,59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&lt;0,0001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Concentración BAP (1,0 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-1,98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0,50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0,37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15,84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0,0001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Concentración IBA (0,0 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-0,14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0,37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0,87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0,42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1,80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0,7119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7 Rectángulo redondeado"/>
          <p:cNvSpPr/>
          <p:nvPr/>
        </p:nvSpPr>
        <p:spPr>
          <a:xfrm>
            <a:off x="7452320" y="548680"/>
            <a:ext cx="936104" cy="115212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Rectángulo redondeado"/>
          <p:cNvSpPr/>
          <p:nvPr/>
        </p:nvSpPr>
        <p:spPr>
          <a:xfrm>
            <a:off x="6876256" y="2852936"/>
            <a:ext cx="1008112" cy="1368152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 redondeado"/>
          <p:cNvSpPr/>
          <p:nvPr/>
        </p:nvSpPr>
        <p:spPr>
          <a:xfrm>
            <a:off x="7812360" y="5013176"/>
            <a:ext cx="864096" cy="165618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1" name="10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393304" y="332656"/>
            <a:ext cx="77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Número de brotes</a:t>
            </a:r>
            <a:endParaRPr kumimoji="0" lang="es-EC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5841" name="Gráfico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556792"/>
            <a:ext cx="384150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Gráfico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221088"/>
            <a:ext cx="388843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5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2483768" y="1628800"/>
          <a:ext cx="5648960" cy="1472184"/>
        </p:xfrm>
        <a:graphic>
          <a:graphicData uri="http://schemas.openxmlformats.org/drawingml/2006/table">
            <a:tbl>
              <a:tblPr/>
              <a:tblGrid>
                <a:gridCol w="1598930"/>
                <a:gridCol w="791845"/>
                <a:gridCol w="814070"/>
                <a:gridCol w="814705"/>
                <a:gridCol w="814705"/>
                <a:gridCol w="81470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F.V.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SC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gl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CM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F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p-valor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Modelo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352,47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70,49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63,40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&lt;0,0001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Concentración BAP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230,53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115,27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103,66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&lt;0,0001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Concentración IBA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15,87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15,87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14,28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0,0003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CBAP*CIBA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51,84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25,92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23,31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&lt;0,0001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Error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84,51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76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1,11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Total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436,98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81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771800" y="3573016"/>
          <a:ext cx="5136515" cy="1682496"/>
        </p:xfrm>
        <a:graphic>
          <a:graphicData uri="http://schemas.openxmlformats.org/drawingml/2006/table">
            <a:tbl>
              <a:tblPr/>
              <a:tblGrid>
                <a:gridCol w="1094105"/>
                <a:gridCol w="1094105"/>
                <a:gridCol w="662305"/>
                <a:gridCol w="365760"/>
                <a:gridCol w="480060"/>
                <a:gridCol w="480060"/>
                <a:gridCol w="480060"/>
                <a:gridCol w="4800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Concentración BAP (mg/L)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Concentración IBA (mg/L)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Medias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E.E.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Grupo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1,30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0,33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1,33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0,43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1,45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0,32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1,67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0,30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2,0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3,30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0,24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2,0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6,39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0,22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6 Rectángulo redondeado"/>
          <p:cNvSpPr/>
          <p:nvPr/>
        </p:nvSpPr>
        <p:spPr>
          <a:xfrm>
            <a:off x="7236296" y="1700808"/>
            <a:ext cx="1008112" cy="108012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Rectángulo redondeado"/>
          <p:cNvSpPr/>
          <p:nvPr/>
        </p:nvSpPr>
        <p:spPr>
          <a:xfrm>
            <a:off x="6444208" y="3861048"/>
            <a:ext cx="1584176" cy="151216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9" name="8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393304" y="116632"/>
            <a:ext cx="7715200" cy="1143000"/>
          </a:xfrm>
        </p:spPr>
        <p:txBody>
          <a:bodyPr>
            <a:normAutofit/>
          </a:bodyPr>
          <a:lstStyle/>
          <a:p>
            <a:pPr algn="r"/>
            <a:r>
              <a:rPr lang="es-EC" sz="4000" dirty="0" smtClean="0"/>
              <a:t>FASE III: Multiplicación de brotes</a:t>
            </a:r>
            <a:endParaRPr lang="es-EC" sz="4000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393304" y="750714"/>
            <a:ext cx="77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Supervivencia de brotes</a:t>
            </a:r>
            <a:endParaRPr kumimoji="0" lang="es-EC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9937" name="Gráfico 10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546" y="1898823"/>
            <a:ext cx="3656534" cy="239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Gráfico 1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916832"/>
            <a:ext cx="380543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 l="22005" t="34836" r="38905" b="30609"/>
          <a:stretch>
            <a:fillRect/>
          </a:stretch>
        </p:blipFill>
        <p:spPr bwMode="auto">
          <a:xfrm>
            <a:off x="3131840" y="4365104"/>
            <a:ext cx="4461644" cy="246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 redondeado"/>
          <p:cNvSpPr/>
          <p:nvPr/>
        </p:nvSpPr>
        <p:spPr>
          <a:xfrm>
            <a:off x="2843808" y="5877272"/>
            <a:ext cx="4896544" cy="9087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" name="10 Conector recto de flecha"/>
          <p:cNvCxnSpPr>
            <a:stCxn id="9" idx="0"/>
          </p:cNvCxnSpPr>
          <p:nvPr/>
        </p:nvCxnSpPr>
        <p:spPr>
          <a:xfrm flipH="1" flipV="1">
            <a:off x="3635896" y="2996952"/>
            <a:ext cx="1656184" cy="2880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>
            <a:stCxn id="9" idx="0"/>
          </p:cNvCxnSpPr>
          <p:nvPr/>
        </p:nvCxnSpPr>
        <p:spPr>
          <a:xfrm flipV="1">
            <a:off x="5292080" y="2924944"/>
            <a:ext cx="1584176" cy="2952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11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2483768" y="404664"/>
          <a:ext cx="5648960" cy="1472184"/>
        </p:xfrm>
        <a:graphic>
          <a:graphicData uri="http://schemas.openxmlformats.org/drawingml/2006/table">
            <a:tbl>
              <a:tblPr/>
              <a:tblGrid>
                <a:gridCol w="1598930"/>
                <a:gridCol w="791845"/>
                <a:gridCol w="814070"/>
                <a:gridCol w="814705"/>
                <a:gridCol w="814705"/>
                <a:gridCol w="81470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F.V.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SC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gl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CM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F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p-valor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Modelo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0,22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0,9542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Concentración BAP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&gt;0,9999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Concentración IBA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0,7304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CBAP*CIBA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0,48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0,6214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Error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7,50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Total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7,65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3219731" y="2420888"/>
          <a:ext cx="4448613" cy="1682496"/>
        </p:xfrm>
        <a:graphic>
          <a:graphicData uri="http://schemas.openxmlformats.org/drawingml/2006/table">
            <a:tbl>
              <a:tblPr/>
              <a:tblGrid>
                <a:gridCol w="1150716"/>
                <a:gridCol w="1150716"/>
                <a:gridCol w="696574"/>
                <a:gridCol w="384685"/>
                <a:gridCol w="504899"/>
                <a:gridCol w="56102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Concentración BAP (mg/L)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Concentración IBA (mg/L)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Medias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E.E.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Grupo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0,80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2,0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0,80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0,80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2,0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0,90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0,90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0,90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2339752" y="4509120"/>
          <a:ext cx="6096000" cy="1892808"/>
        </p:xfrm>
        <a:graphic>
          <a:graphicData uri="http://schemas.openxmlformats.org/drawingml/2006/table">
            <a:tbl>
              <a:tblPr/>
              <a:tblGrid>
                <a:gridCol w="1358989"/>
                <a:gridCol w="458016"/>
                <a:gridCol w="468054"/>
                <a:gridCol w="719022"/>
                <a:gridCol w="832585"/>
                <a:gridCol w="986929"/>
                <a:gridCol w="592911"/>
                <a:gridCol w="679494"/>
              </a:tblGrid>
              <a:tr h="415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Parámetros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Est.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E.E.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O.R.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Wald LI (95%)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Wald LS (95%)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Wald CHI*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p-valor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</a:tr>
              <a:tr h="207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Constante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1,62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0,71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1,25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20,05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5,16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0,0231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Concentración BAP (0,1 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0,89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5,68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&gt;0,9999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Concentración BAP (1,0 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0,89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5,68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&gt;0,9999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Concentración IBA (0,0 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0,26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0,73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1,30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0,31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5,40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0,7182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733" marR="677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9 Rectángulo redondeado"/>
          <p:cNvSpPr/>
          <p:nvPr/>
        </p:nvSpPr>
        <p:spPr>
          <a:xfrm>
            <a:off x="7308304" y="476672"/>
            <a:ext cx="864096" cy="108012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Rectángulo redondeado"/>
          <p:cNvSpPr/>
          <p:nvPr/>
        </p:nvSpPr>
        <p:spPr>
          <a:xfrm>
            <a:off x="7020272" y="2636912"/>
            <a:ext cx="792088" cy="151216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Rectángulo redondeado"/>
          <p:cNvSpPr/>
          <p:nvPr/>
        </p:nvSpPr>
        <p:spPr>
          <a:xfrm>
            <a:off x="7668344" y="4869160"/>
            <a:ext cx="792088" cy="151216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3" name="12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1393304" y="260648"/>
            <a:ext cx="77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Número de brotes</a:t>
            </a:r>
            <a:endParaRPr kumimoji="0" lang="es-EC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5057" name="Gráfico 1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412776"/>
            <a:ext cx="453650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Gráfico 1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221088"/>
            <a:ext cx="45365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6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47664" y="2276872"/>
            <a:ext cx="194421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Micropropagación </a:t>
            </a:r>
            <a:r>
              <a:rPr lang="es-EC" i="1" dirty="0" smtClean="0"/>
              <a:t>in vitro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3995936" y="1988840"/>
            <a:ext cx="216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Contribuirá con la conservación y preservación de una especie propia de la cordillera andina 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6012160" y="476672"/>
            <a:ext cx="2016224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Cultivo </a:t>
            </a:r>
            <a:r>
              <a:rPr lang="es-ES" i="1" dirty="0" smtClean="0"/>
              <a:t>ex vitro</a:t>
            </a:r>
            <a:r>
              <a:rPr lang="es-ES" dirty="0" smtClean="0"/>
              <a:t> de Chuquiragua en zona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6084168" y="206084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 Su número se ha reducido</a:t>
            </a:r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1547664" y="4437112"/>
            <a:ext cx="2880320" cy="9233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Favorecerá </a:t>
            </a:r>
            <a:r>
              <a:rPr lang="es-ES" dirty="0"/>
              <a:t>a la comunidad científica para posteriores estudios en </a:t>
            </a:r>
            <a:r>
              <a:rPr lang="es-ES" dirty="0" smtClean="0"/>
              <a:t>cuanto</a:t>
            </a:r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5220072" y="357301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</a:t>
            </a:r>
            <a:r>
              <a:rPr lang="es-ES" dirty="0" smtClean="0"/>
              <a:t>iversidad genética</a:t>
            </a:r>
            <a:endParaRPr lang="es-EC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220072" y="4437112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</a:t>
            </a:r>
            <a:r>
              <a:rPr lang="es-ES" dirty="0" smtClean="0"/>
              <a:t>espuestas fisiológicas y funcionales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292080" y="558924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</a:t>
            </a:r>
            <a:r>
              <a:rPr lang="es-ES" dirty="0" smtClean="0"/>
              <a:t>roducción de metabolitos secundarios</a:t>
            </a:r>
            <a:endParaRPr lang="es-EC" dirty="0"/>
          </a:p>
        </p:txBody>
      </p:sp>
      <p:sp>
        <p:nvSpPr>
          <p:cNvPr id="13" name="12 Flecha derecha"/>
          <p:cNvSpPr/>
          <p:nvPr/>
        </p:nvSpPr>
        <p:spPr>
          <a:xfrm>
            <a:off x="3563888" y="2420888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Flecha doblada"/>
          <p:cNvSpPr/>
          <p:nvPr/>
        </p:nvSpPr>
        <p:spPr>
          <a:xfrm>
            <a:off x="5148064" y="764704"/>
            <a:ext cx="648072" cy="115212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8" name="17 Flecha abajo"/>
          <p:cNvSpPr/>
          <p:nvPr/>
        </p:nvSpPr>
        <p:spPr>
          <a:xfrm>
            <a:off x="6876256" y="1484784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0" name="19 Conector recto de flecha"/>
          <p:cNvCxnSpPr>
            <a:stCxn id="9" idx="3"/>
            <a:endCxn id="10" idx="1"/>
          </p:cNvCxnSpPr>
          <p:nvPr/>
        </p:nvCxnSpPr>
        <p:spPr>
          <a:xfrm flipV="1">
            <a:off x="4427984" y="3896182"/>
            <a:ext cx="792088" cy="10025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stCxn id="9" idx="3"/>
            <a:endCxn id="11" idx="1"/>
          </p:cNvCxnSpPr>
          <p:nvPr/>
        </p:nvCxnSpPr>
        <p:spPr>
          <a:xfrm>
            <a:off x="4427984" y="4898777"/>
            <a:ext cx="79208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>
            <a:stCxn id="9" idx="3"/>
            <a:endCxn id="12" idx="1"/>
          </p:cNvCxnSpPr>
          <p:nvPr/>
        </p:nvCxnSpPr>
        <p:spPr>
          <a:xfrm>
            <a:off x="4427984" y="4898777"/>
            <a:ext cx="864096" cy="11521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s://encrypted-tbn1.gstatic.com/images?q=tbn:ANd9GcQp3eT6My294sVLHt_9yLva5sEG-mIHPeId2d-gLGBnaFFgQgw_n0O2p48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5924" y="3429000"/>
            <a:ext cx="946436" cy="993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7500" t="12870" r="32379" b="20981"/>
          <a:stretch>
            <a:fillRect/>
          </a:stretch>
        </p:blipFill>
        <p:spPr bwMode="auto">
          <a:xfrm>
            <a:off x="7884368" y="4149080"/>
            <a:ext cx="961821" cy="1320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7" name="Picture 5" descr="https://encrypted-tbn0.gstatic.com/images?q=tbn:ANd9GcTqRxrAxF4IwMd2s_25h6bn3TTfm_E3ieWpt8UIpQty5Bof9RjZp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5568312"/>
            <a:ext cx="1449338" cy="1101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1" name="20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 animBg="1"/>
      <p:bldP spid="13" grpId="0" animBg="1"/>
      <p:bldP spid="16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2411760" y="948704"/>
          <a:ext cx="5648960" cy="1472184"/>
        </p:xfrm>
        <a:graphic>
          <a:graphicData uri="http://schemas.openxmlformats.org/drawingml/2006/table">
            <a:tbl>
              <a:tblPr/>
              <a:tblGrid>
                <a:gridCol w="1598930"/>
                <a:gridCol w="791845"/>
                <a:gridCol w="814070"/>
                <a:gridCol w="814705"/>
                <a:gridCol w="814705"/>
                <a:gridCol w="81470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F.V.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SC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gl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CM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F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p-valor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Modelo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299,08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59,82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95,28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&lt;0,0001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Concentración BAP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197,63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98,82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157,41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&lt;0,0001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Concentración IBA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36,82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36,82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58,65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&lt;0,0001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CBAP*CIBA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64,63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32,32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51,48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&lt;0,0001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Error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33,90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0,63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Total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332,98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675845" y="3978752"/>
          <a:ext cx="5136515" cy="1682496"/>
        </p:xfrm>
        <a:graphic>
          <a:graphicData uri="http://schemas.openxmlformats.org/drawingml/2006/table">
            <a:tbl>
              <a:tblPr/>
              <a:tblGrid>
                <a:gridCol w="1094105"/>
                <a:gridCol w="1094105"/>
                <a:gridCol w="662305"/>
                <a:gridCol w="365760"/>
                <a:gridCol w="480060"/>
                <a:gridCol w="480060"/>
                <a:gridCol w="480060"/>
                <a:gridCol w="4800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Concentración BAP (mg/L)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Concentración IBA (mg/L)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Medias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E.E.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Grupo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1,30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0,25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1,40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0,25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1,40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0,25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1,0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1,50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0,25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2,0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3,00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0,25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2,0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7,50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0,25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7236296" y="1124744"/>
            <a:ext cx="864096" cy="108012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 redondeado"/>
          <p:cNvSpPr/>
          <p:nvPr/>
        </p:nvSpPr>
        <p:spPr>
          <a:xfrm>
            <a:off x="6300192" y="4293096"/>
            <a:ext cx="1584176" cy="144016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8" name="7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1393304" y="125760"/>
            <a:ext cx="7715200" cy="1143000"/>
          </a:xfrm>
        </p:spPr>
        <p:txBody>
          <a:bodyPr>
            <a:normAutofit/>
          </a:bodyPr>
          <a:lstStyle/>
          <a:p>
            <a:pPr algn="r"/>
            <a:r>
              <a:rPr lang="es-EC" sz="4000" dirty="0" smtClean="0"/>
              <a:t>FASE IV: Enraizamiento de brotes</a:t>
            </a:r>
            <a:endParaRPr lang="es-EC" sz="40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393304" y="750714"/>
            <a:ext cx="77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Presencia de raíces</a:t>
            </a:r>
            <a:endParaRPr kumimoji="0" lang="es-EC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3009" name="Gráfico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628800"/>
            <a:ext cx="388843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Gráfico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628800"/>
            <a:ext cx="37079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5" cstate="print"/>
          <a:srcRect l="20732" t="29123" r="35963" b="30002"/>
          <a:stretch>
            <a:fillRect/>
          </a:stretch>
        </p:blipFill>
        <p:spPr bwMode="auto">
          <a:xfrm>
            <a:off x="3131840" y="4149080"/>
            <a:ext cx="4610427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Elipse"/>
          <p:cNvSpPr/>
          <p:nvPr/>
        </p:nvSpPr>
        <p:spPr>
          <a:xfrm rot="19646365">
            <a:off x="6445372" y="4300929"/>
            <a:ext cx="795854" cy="264508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" name="10 Conector recto de flecha"/>
          <p:cNvCxnSpPr>
            <a:stCxn id="9" idx="7"/>
          </p:cNvCxnSpPr>
          <p:nvPr/>
        </p:nvCxnSpPr>
        <p:spPr>
          <a:xfrm flipV="1">
            <a:off x="6577145" y="2204864"/>
            <a:ext cx="1163207" cy="24789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>
            <a:stCxn id="9" idx="7"/>
          </p:cNvCxnSpPr>
          <p:nvPr/>
        </p:nvCxnSpPr>
        <p:spPr>
          <a:xfrm flipH="1" flipV="1">
            <a:off x="3635896" y="2204864"/>
            <a:ext cx="2941249" cy="24789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11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2667456" y="404664"/>
          <a:ext cx="5648960" cy="1472184"/>
        </p:xfrm>
        <a:graphic>
          <a:graphicData uri="http://schemas.openxmlformats.org/drawingml/2006/table">
            <a:tbl>
              <a:tblPr/>
              <a:tblGrid>
                <a:gridCol w="1598930"/>
                <a:gridCol w="791845"/>
                <a:gridCol w="814070"/>
                <a:gridCol w="814705"/>
                <a:gridCol w="814705"/>
                <a:gridCol w="81470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F.V.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SC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gl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CM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F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p-valor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Modelo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3,15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0,63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4,20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0,0027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Concentración IBA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2,10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1,05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7,00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0,0020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Concentración BAP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0,82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0,82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5,44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0,0234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CIBA*CBAP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0,23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0,78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0,4645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Error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8,10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Total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11,25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59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3203848" y="2492896"/>
          <a:ext cx="4656455" cy="1682496"/>
        </p:xfrm>
        <a:graphic>
          <a:graphicData uri="http://schemas.openxmlformats.org/drawingml/2006/table">
            <a:tbl>
              <a:tblPr/>
              <a:tblGrid>
                <a:gridCol w="1094105"/>
                <a:gridCol w="1094105"/>
                <a:gridCol w="662305"/>
                <a:gridCol w="365760"/>
                <a:gridCol w="480060"/>
                <a:gridCol w="480060"/>
                <a:gridCol w="4800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Concentración IBA (mg/L)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Concentración BAP (mg/L)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Medias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E.E.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Grupo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2,0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0,00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2,0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4,0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4,0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0,30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6,0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0,30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6,0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0,70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0,12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2292424" y="4620577"/>
          <a:ext cx="6312024" cy="1976774"/>
        </p:xfrm>
        <a:graphic>
          <a:graphicData uri="http://schemas.openxmlformats.org/drawingml/2006/table">
            <a:tbl>
              <a:tblPr/>
              <a:tblGrid>
                <a:gridCol w="1325434"/>
                <a:gridCol w="585001"/>
                <a:gridCol w="682911"/>
                <a:gridCol w="701268"/>
                <a:gridCol w="684134"/>
                <a:gridCol w="780206"/>
                <a:gridCol w="867712"/>
                <a:gridCol w="685358"/>
              </a:tblGrid>
              <a:tr h="4392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Times New Roman"/>
                          <a:ea typeface="Calibri"/>
                          <a:cs typeface="Times New Roman"/>
                        </a:rPr>
                        <a:t>Parámetros</a:t>
                      </a:r>
                      <a:endParaRPr lang="es-EC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Est.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E.E.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O.R.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Wald LI (95%)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Wald LS (95%)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Wald CHI*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p-valor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</a:tr>
              <a:tr h="2196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i="1">
                          <a:latin typeface="Times New Roman"/>
                          <a:ea typeface="Calibri"/>
                          <a:cs typeface="Times New Roman"/>
                        </a:rPr>
                        <a:t>Constante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0,84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0,62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2,31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0,69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7,73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1,84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0,1752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2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i="1">
                          <a:latin typeface="Times New Roman"/>
                          <a:ea typeface="Calibri"/>
                          <a:cs typeface="Times New Roman"/>
                        </a:rPr>
                        <a:t>Concentración IBA (2,0 mg/L)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-3,24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1,17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0,04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4,0 E-3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0,39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7,62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0,0058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2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i="1">
                          <a:latin typeface="Times New Roman"/>
                          <a:ea typeface="Calibri"/>
                          <a:cs typeface="Times New Roman"/>
                        </a:rPr>
                        <a:t>Concentración IBA (4,0 mg/L)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-1,59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0,78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0,20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0,04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0,94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4,14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0,0420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2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i="1">
                          <a:latin typeface="Times New Roman"/>
                          <a:ea typeface="Calibri"/>
                          <a:cs typeface="Times New Roman"/>
                        </a:rPr>
                        <a:t>Concentración BAP (0,0 mg/L)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-1,67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0,76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0,19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0,04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0,83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Calibri"/>
                          <a:cs typeface="Times New Roman"/>
                        </a:rPr>
                        <a:t>4,88</a:t>
                      </a:r>
                      <a:endParaRPr lang="es-EC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Times New Roman"/>
                          <a:ea typeface="Calibri"/>
                          <a:cs typeface="Times New Roman"/>
                        </a:rPr>
                        <a:t>0,0272</a:t>
                      </a:r>
                      <a:endParaRPr lang="es-EC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795" marR="63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6 Rectángulo redondeado"/>
          <p:cNvSpPr/>
          <p:nvPr/>
        </p:nvSpPr>
        <p:spPr>
          <a:xfrm>
            <a:off x="7524328" y="548680"/>
            <a:ext cx="864096" cy="108012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Rectángulo redondeado"/>
          <p:cNvSpPr/>
          <p:nvPr/>
        </p:nvSpPr>
        <p:spPr>
          <a:xfrm>
            <a:off x="6876256" y="2780928"/>
            <a:ext cx="1008112" cy="144016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Rectángulo redondeado"/>
          <p:cNvSpPr/>
          <p:nvPr/>
        </p:nvSpPr>
        <p:spPr>
          <a:xfrm>
            <a:off x="7884368" y="5013176"/>
            <a:ext cx="792088" cy="1584176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0" name="9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590872" y="260648"/>
            <a:ext cx="8229600" cy="1143000"/>
          </a:xfrm>
        </p:spPr>
        <p:txBody>
          <a:bodyPr/>
          <a:lstStyle/>
          <a:p>
            <a:pPr algn="r"/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4" name="3 CuadroTexto"/>
          <p:cNvSpPr txBox="1"/>
          <p:nvPr/>
        </p:nvSpPr>
        <p:spPr>
          <a:xfrm>
            <a:off x="1763688" y="1484784"/>
            <a:ext cx="72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La aplicación de un tratamiento fitosanitario, Thicarb® SC35-15 con principio activo: 2-metoxicarbamilo-bencimidazol y bisulfuro de </a:t>
            </a:r>
            <a:r>
              <a:rPr lang="es-ES" dirty="0" err="1" smtClean="0"/>
              <a:t>tetrametiltio</a:t>
            </a:r>
            <a:r>
              <a:rPr lang="es-ES" dirty="0" smtClean="0"/>
              <a:t> </a:t>
            </a:r>
            <a:r>
              <a:rPr lang="es-ES" dirty="0" err="1" smtClean="0"/>
              <a:t>carbamilo</a:t>
            </a:r>
            <a:r>
              <a:rPr lang="es-ES" dirty="0" smtClean="0"/>
              <a:t>  en una solución al 0.5% durante 15 días con una aplicación cada 3 días a las plantas donadoras de explantes aclimatadas en condiciones de invernadero, permitió obtener buenos resultados en el protocolo de desinfección consiguiendo un 10% de contaminación.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1763688" y="3402866"/>
            <a:ext cx="72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dirty="0" smtClean="0"/>
              <a:t>El mejor tratamiento de desinfección para las yemas apicales y axilares de Chuquiragua (</a:t>
            </a:r>
            <a:r>
              <a:rPr lang="es-ES" i="1" dirty="0" smtClean="0"/>
              <a:t>Chuquiraga jussieui</a:t>
            </a:r>
            <a:r>
              <a:rPr lang="es-ES" dirty="0" smtClean="0"/>
              <a:t>) fue el tratamiento 3: concentración hipoclorito de sodio 1,5% v/v - tiempo de inmersión: 10 minutos, obteniendo la media más alta en cuanto a la ausencia de contaminación (0,90) y oxidación (0,90).</a:t>
            </a:r>
            <a:endParaRPr lang="es-EC" dirty="0" smtClean="0"/>
          </a:p>
          <a:p>
            <a:pPr algn="just"/>
            <a:endParaRPr lang="es-EC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1763688" y="5192032"/>
            <a:ext cx="72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dirty="0" smtClean="0"/>
              <a:t>El medio de cultivo Murashige &amp; Skoog (1962) reducido al 50% su concentración, permitió el desarrollo adecuado de explantes de Chuquiragua, evitando de esta manera la oxidación y ausencia de respuesta fisiológica.</a:t>
            </a:r>
            <a:endParaRPr lang="es-EC" dirty="0" smtClean="0"/>
          </a:p>
          <a:p>
            <a:pPr algn="just"/>
            <a:endParaRPr lang="es-EC" dirty="0"/>
          </a:p>
        </p:txBody>
      </p:sp>
      <p:grpSp>
        <p:nvGrpSpPr>
          <p:cNvPr id="8" name="7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63688" y="1137518"/>
            <a:ext cx="72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dirty="0" smtClean="0"/>
              <a:t>La mejor concentración de 6 – </a:t>
            </a:r>
            <a:r>
              <a:rPr lang="es-ES" dirty="0" err="1" smtClean="0"/>
              <a:t>bencilaminopurina</a:t>
            </a:r>
            <a:r>
              <a:rPr lang="es-ES" dirty="0" smtClean="0"/>
              <a:t> (BAP) empleada en la etapa de inducción a brotes fue la de 2,0 mg/L en ausencia de ácido indol butírrico (IBA), </a:t>
            </a:r>
            <a:r>
              <a:rPr lang="es-ES" dirty="0" err="1" smtClean="0"/>
              <a:t>obteníendose</a:t>
            </a:r>
            <a:r>
              <a:rPr lang="es-ES" dirty="0" smtClean="0"/>
              <a:t> una media de 6,39 brotes por explante.</a:t>
            </a:r>
            <a:endParaRPr lang="es-EC" dirty="0" smtClean="0"/>
          </a:p>
        </p:txBody>
      </p:sp>
      <p:sp>
        <p:nvSpPr>
          <p:cNvPr id="6" name="5 CuadroTexto"/>
          <p:cNvSpPr txBox="1"/>
          <p:nvPr/>
        </p:nvSpPr>
        <p:spPr>
          <a:xfrm>
            <a:off x="1763688" y="2708920"/>
            <a:ext cx="72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dirty="0" smtClean="0"/>
              <a:t>La adición de </a:t>
            </a:r>
            <a:r>
              <a:rPr lang="es-ES" dirty="0" err="1" smtClean="0"/>
              <a:t>brasinolida</a:t>
            </a:r>
            <a:r>
              <a:rPr lang="es-ES" dirty="0" smtClean="0"/>
              <a:t> en la etapa de inducción y multiplicación de brotes permitió una respuesta rápida de los explantes, obteniéndose un buen número de brotes por explante, así como un buen tamaño de los mismos.</a:t>
            </a:r>
            <a:endParaRPr lang="es-EC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1763688" y="4471952"/>
            <a:ext cx="72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dirty="0" smtClean="0"/>
              <a:t>La mejor combinación de </a:t>
            </a:r>
            <a:r>
              <a:rPr lang="es-ES" dirty="0" err="1" smtClean="0"/>
              <a:t>citoquinina</a:t>
            </a:r>
            <a:r>
              <a:rPr lang="es-ES" dirty="0" smtClean="0"/>
              <a:t> vs auxina para la fase de multiplicación de brotes de Chuquiragua fue el tratamiento 3: BAP vs IBA (BAP 2,0 mg/L – IBA 0,0 mg/L); con una media de 7,50 brotes por explante, en comparación con tratamiento 6: BAP vs IBA (BAP 2,0 mg/L – IBA 0,1 mg/L) donde se obtuvo una media de 3,0 brotes por explante.</a:t>
            </a:r>
            <a:endParaRPr lang="es-EC" dirty="0" smtClean="0"/>
          </a:p>
        </p:txBody>
      </p:sp>
      <p:grpSp>
        <p:nvGrpSpPr>
          <p:cNvPr id="8" name="7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763688" y="4388911"/>
            <a:ext cx="72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dirty="0" smtClean="0"/>
              <a:t>Se acepta la hipótesis planteada al inicio de este trabajo, la cual afirma que existe un protocolo para el establecimiento del cultivo </a:t>
            </a:r>
            <a:r>
              <a:rPr lang="es-ES" i="1" dirty="0" smtClean="0"/>
              <a:t>in vitro </a:t>
            </a:r>
            <a:r>
              <a:rPr lang="es-ES" dirty="0" smtClean="0"/>
              <a:t>de Chuquiragua, que permita, a partir de yemas apicales y axilar, obtener plántulas viables en forma significativa.</a:t>
            </a:r>
            <a:endParaRPr lang="es-EC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1763688" y="2527736"/>
            <a:ext cx="72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dirty="0" smtClean="0"/>
              <a:t>La combinación recomendable de auxinas vs citoquininas para la fase de enraizamiento fue el tratamiento 6: IBA vs BAP (IBA 6,0 mg/L – BAP 0,1 mg/L) obteniéndose la media más alta (0,70) en cuanto a presencia de raíces por explante, en comparación con tratamiento 1: IBA vs BAP (IBA 2,0 mg/L – BAP 0,0 mg/L) donde no se observó raíces en el explante.</a:t>
            </a:r>
            <a:endParaRPr lang="es-EC" dirty="0" smtClean="0"/>
          </a:p>
        </p:txBody>
      </p:sp>
      <p:sp>
        <p:nvSpPr>
          <p:cNvPr id="8" name="7 CuadroTexto"/>
          <p:cNvSpPr txBox="1"/>
          <p:nvPr/>
        </p:nvSpPr>
        <p:spPr>
          <a:xfrm>
            <a:off x="1763688" y="1052736"/>
            <a:ext cx="72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dirty="0" smtClean="0"/>
              <a:t>El uso de una alta concentración de la auxina ácido indol butírrico (IBA) durante la fase de enraizamiento de brotes de Chuquiragua permitió la formación de callo </a:t>
            </a:r>
            <a:r>
              <a:rPr lang="es-ES" dirty="0" err="1" smtClean="0"/>
              <a:t>rizogénico</a:t>
            </a:r>
            <a:r>
              <a:rPr lang="es-ES" dirty="0" smtClean="0"/>
              <a:t>, del cual se desarrollaron posteriormente raíces.</a:t>
            </a:r>
            <a:endParaRPr lang="es-EC" dirty="0" smtClean="0"/>
          </a:p>
        </p:txBody>
      </p:sp>
      <p:grpSp>
        <p:nvGrpSpPr>
          <p:cNvPr id="9" name="8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  <p:bldP spid="8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90872" y="260648"/>
            <a:ext cx="8229600" cy="1143000"/>
          </a:xfrm>
        </p:spPr>
        <p:txBody>
          <a:bodyPr/>
          <a:lstStyle/>
          <a:p>
            <a:pPr algn="r"/>
            <a:r>
              <a:rPr lang="es-EC" dirty="0" smtClean="0"/>
              <a:t>RECOMENDACIONES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1835696" y="1412776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 smtClean="0"/>
              <a:t>Emplear la información generada en este estudio para el desarrollo de futuras investigaciones en Chuquiragua </a:t>
            </a:r>
            <a:r>
              <a:rPr lang="es-ES" i="1" dirty="0" smtClean="0"/>
              <a:t>(Chuquiraga jussieui)</a:t>
            </a:r>
            <a:r>
              <a:rPr lang="es-ES" dirty="0" smtClean="0"/>
              <a:t>, con el fin de la preservación y mantenimiento de esta especie silvestre vulnerable en peligro de extinción.</a:t>
            </a:r>
            <a:endParaRPr lang="es-EC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1907704" y="2996952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 smtClean="0"/>
              <a:t>Probar otras citoquininas vs auxinas para determinar si existe una mejor combinación que permita aumentar la producción de brotes en explantes de Chuquiragua.</a:t>
            </a:r>
            <a:endParaRPr lang="es-EC" dirty="0" smtClean="0"/>
          </a:p>
        </p:txBody>
      </p:sp>
      <p:sp>
        <p:nvSpPr>
          <p:cNvPr id="8" name="7 CuadroTexto"/>
          <p:cNvSpPr txBox="1"/>
          <p:nvPr/>
        </p:nvSpPr>
        <p:spPr>
          <a:xfrm>
            <a:off x="1979712" y="4293096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 smtClean="0"/>
              <a:t>Experimentar otros medios de cultivo que faciliten la introducción y obtención de respuestas fisiológicas de yemas apicales y axilares de Chuquiragua </a:t>
            </a:r>
            <a:r>
              <a:rPr lang="es-ES" i="1" dirty="0" smtClean="0"/>
              <a:t>(Chuquiraga jussieui)</a:t>
            </a:r>
            <a:r>
              <a:rPr lang="es-ES" dirty="0" smtClean="0"/>
              <a:t>.</a:t>
            </a:r>
            <a:endParaRPr lang="es-EC" dirty="0" smtClean="0"/>
          </a:p>
        </p:txBody>
      </p:sp>
      <p:grpSp>
        <p:nvGrpSpPr>
          <p:cNvPr id="9" name="8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691680" y="2793702"/>
            <a:ext cx="72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Realizar un estudio de identificación de los metabolitos secundarios que se encuentran en Chuquiragua, lo cual confiere a la planta sus diversos usos medicinales.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1763688" y="4676943"/>
            <a:ext cx="72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 smtClean="0"/>
              <a:t>Mantener las condiciones de incubación lo más uniformes posibles durante la etapa de inducción, multiplicación y enraizamiento, debido a que estas influyen de manera significativa sobre el comportamiento de los explantes.</a:t>
            </a:r>
            <a:endParaRPr lang="es-EC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1691680" y="849486"/>
            <a:ext cx="72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dirty="0" smtClean="0"/>
              <a:t>Ensayar </a:t>
            </a:r>
            <a:r>
              <a:rPr lang="es-ES" i="1" dirty="0" smtClean="0"/>
              <a:t>in vitro </a:t>
            </a:r>
            <a:r>
              <a:rPr lang="es-ES" dirty="0" smtClean="0"/>
              <a:t>con otras auxinas para optimizar la producción de raíces en brotes de Chuquiragua, debido a que en este estudio se obtuvo un 70% de presencia de raíces.</a:t>
            </a:r>
            <a:endParaRPr lang="es-EC" dirty="0" smtClean="0"/>
          </a:p>
        </p:txBody>
      </p:sp>
      <p:grpSp>
        <p:nvGrpSpPr>
          <p:cNvPr id="8" name="7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90872" y="260648"/>
            <a:ext cx="8229600" cy="1143000"/>
          </a:xfrm>
        </p:spPr>
        <p:txBody>
          <a:bodyPr/>
          <a:lstStyle/>
          <a:p>
            <a:pPr algn="r"/>
            <a:r>
              <a:rPr lang="es-EC" dirty="0" smtClean="0"/>
              <a:t>GRACIAS</a:t>
            </a:r>
            <a:endParaRPr lang="es-EC" dirty="0"/>
          </a:p>
        </p:txBody>
      </p:sp>
      <p:grpSp>
        <p:nvGrpSpPr>
          <p:cNvPr id="6" name="5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C" dirty="0" smtClean="0"/>
              <a:t>MARCO TEÓRICO</a:t>
            </a:r>
            <a:endParaRPr lang="es-EC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95536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800" i="1" dirty="0" smtClean="0">
                <a:latin typeface="+mj-lt"/>
                <a:ea typeface="+mj-ea"/>
                <a:cs typeface="+mj-cs"/>
              </a:rPr>
              <a:t>Chuquiraga jussieui</a:t>
            </a:r>
            <a:r>
              <a:rPr lang="es-EC" sz="2800" dirty="0" smtClean="0">
                <a:latin typeface="+mj-lt"/>
                <a:ea typeface="+mj-ea"/>
                <a:cs typeface="+mj-cs"/>
              </a:rPr>
              <a:t>: Características generales</a:t>
            </a:r>
            <a:endParaRPr kumimoji="0" lang="es-EC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 l="29822" t="14760" r="44191" b="7751"/>
          <a:stretch>
            <a:fillRect/>
          </a:stretch>
        </p:blipFill>
        <p:spPr bwMode="auto">
          <a:xfrm>
            <a:off x="1619672" y="1759723"/>
            <a:ext cx="2016224" cy="3757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8 CuadroTexto"/>
          <p:cNvSpPr txBox="1"/>
          <p:nvPr/>
        </p:nvSpPr>
        <p:spPr>
          <a:xfrm>
            <a:off x="3779912" y="1844825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Asteraceae</a:t>
            </a:r>
            <a:r>
              <a:rPr lang="es-ES" dirty="0" smtClean="0"/>
              <a:t>, subfamilia </a:t>
            </a:r>
            <a:r>
              <a:rPr lang="es-ES" i="1" dirty="0" smtClean="0"/>
              <a:t>Barnadesioideae</a:t>
            </a:r>
          </a:p>
          <a:p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3779912" y="2852936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Chuquirahua, Flor del caminante y Flor de los Andes.</a:t>
            </a:r>
          </a:p>
          <a:p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779912" y="3933056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21 especies distribuidas en los Andes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779912" y="5085184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Composición química</a:t>
            </a:r>
          </a:p>
          <a:p>
            <a:endParaRPr lang="es-EC" dirty="0"/>
          </a:p>
        </p:txBody>
      </p:sp>
      <p:sp>
        <p:nvSpPr>
          <p:cNvPr id="14" name="13 Rectángulo"/>
          <p:cNvSpPr/>
          <p:nvPr/>
        </p:nvSpPr>
        <p:spPr>
          <a:xfrm>
            <a:off x="3779912" y="6021288"/>
            <a:ext cx="3454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Colibríes </a:t>
            </a:r>
            <a:r>
              <a:rPr lang="es-ES" i="1" dirty="0" smtClean="0"/>
              <a:t>Oreotrochilus chimborazo</a:t>
            </a:r>
            <a:endParaRPr lang="es-EC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30413" t="13815" r="45372" b="10000"/>
          <a:stretch>
            <a:fillRect/>
          </a:stretch>
        </p:blipFill>
        <p:spPr bwMode="auto">
          <a:xfrm>
            <a:off x="6948264" y="1696677"/>
            <a:ext cx="2016224" cy="3964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6" name="15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907704" y="478413"/>
            <a:ext cx="136815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Cultivo </a:t>
            </a:r>
            <a:r>
              <a:rPr lang="es-EC" i="1" dirty="0" smtClean="0"/>
              <a:t>in vitro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4139952" y="332656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Conjunto </a:t>
            </a:r>
            <a:r>
              <a:rPr lang="es-ES" dirty="0"/>
              <a:t>de técnicas de cultivo sobre un medio nutritivo, en condiciones estériles de porciones de una planta </a:t>
            </a:r>
            <a:r>
              <a:rPr lang="es-ES" dirty="0" smtClean="0"/>
              <a:t>madre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139952" y="1487106"/>
            <a:ext cx="4536504" cy="8617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Establecimiento de protocolos de micropropagación de especies vegetativas a gran escala</a:t>
            </a:r>
            <a:endParaRPr lang="es-EC" sz="1600" dirty="0" smtClean="0"/>
          </a:p>
          <a:p>
            <a:pPr algn="just"/>
            <a:endParaRPr lang="es-EC" sz="16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835696" y="2708920"/>
            <a:ext cx="2160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C" dirty="0" smtClean="0"/>
              <a:t>Individuos únicos</a:t>
            </a:r>
          </a:p>
          <a:p>
            <a:pPr>
              <a:buFont typeface="Arial" pitchFamily="34" charset="0"/>
              <a:buChar char="•"/>
            </a:pPr>
            <a:endParaRPr lang="es-EC" dirty="0"/>
          </a:p>
          <a:p>
            <a:pPr>
              <a:buFont typeface="Arial" pitchFamily="34" charset="0"/>
              <a:buChar char="•"/>
            </a:pPr>
            <a:r>
              <a:rPr lang="es-EC" dirty="0" smtClean="0"/>
              <a:t>Características genotípicas y fenotípicas.</a:t>
            </a:r>
          </a:p>
          <a:p>
            <a:pPr>
              <a:buFont typeface="Arial" pitchFamily="34" charset="0"/>
              <a:buChar char="•"/>
            </a:pPr>
            <a:endParaRPr lang="es-EC" dirty="0"/>
          </a:p>
          <a:p>
            <a:pPr>
              <a:buFont typeface="Arial" pitchFamily="34" charset="0"/>
              <a:buChar char="•"/>
            </a:pPr>
            <a:r>
              <a:rPr lang="es-EC" dirty="0" smtClean="0"/>
              <a:t>Beneficio para agricultura</a:t>
            </a:r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4211960" y="285293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Etapa 0</a:t>
            </a:r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4211960" y="349171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Etapa 1</a:t>
            </a:r>
            <a:endParaRPr lang="es-EC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211960" y="41397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Etapa 2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211960" y="479715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Etapa 3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211960" y="544522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Etapa 4</a:t>
            </a:r>
            <a:endParaRPr lang="es-EC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211960" y="615601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Etapa 5</a:t>
            </a:r>
            <a:endParaRPr lang="es-EC" dirty="0"/>
          </a:p>
        </p:txBody>
      </p:sp>
      <p:sp>
        <p:nvSpPr>
          <p:cNvPr id="19" name="18 Flecha abajo"/>
          <p:cNvSpPr/>
          <p:nvPr/>
        </p:nvSpPr>
        <p:spPr>
          <a:xfrm>
            <a:off x="3779912" y="2924944"/>
            <a:ext cx="432048" cy="3672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Flecha derecha"/>
          <p:cNvSpPr/>
          <p:nvPr/>
        </p:nvSpPr>
        <p:spPr>
          <a:xfrm>
            <a:off x="5364088" y="3501008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Flecha derecha"/>
          <p:cNvSpPr/>
          <p:nvPr/>
        </p:nvSpPr>
        <p:spPr>
          <a:xfrm>
            <a:off x="5364088" y="4221088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Flecha derecha"/>
          <p:cNvSpPr/>
          <p:nvPr/>
        </p:nvSpPr>
        <p:spPr>
          <a:xfrm>
            <a:off x="5364088" y="4869160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Flecha derecha"/>
          <p:cNvSpPr/>
          <p:nvPr/>
        </p:nvSpPr>
        <p:spPr>
          <a:xfrm>
            <a:off x="5364088" y="5517232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Flecha derecha"/>
          <p:cNvSpPr/>
          <p:nvPr/>
        </p:nvSpPr>
        <p:spPr>
          <a:xfrm>
            <a:off x="5364088" y="6165304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Flecha derecha"/>
          <p:cNvSpPr/>
          <p:nvPr/>
        </p:nvSpPr>
        <p:spPr>
          <a:xfrm>
            <a:off x="5364088" y="2852936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CuadroTexto"/>
          <p:cNvSpPr txBox="1"/>
          <p:nvPr/>
        </p:nvSpPr>
        <p:spPr>
          <a:xfrm>
            <a:off x="6228184" y="270892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Preparación y selección de plantas donadoras</a:t>
            </a:r>
            <a:endParaRPr lang="es-EC" dirty="0"/>
          </a:p>
        </p:txBody>
      </p:sp>
      <p:sp>
        <p:nvSpPr>
          <p:cNvPr id="28" name="27 CuadroTexto"/>
          <p:cNvSpPr txBox="1"/>
          <p:nvPr/>
        </p:nvSpPr>
        <p:spPr>
          <a:xfrm>
            <a:off x="6300192" y="342900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Establecimiento del cultivo aséptico</a:t>
            </a:r>
            <a:endParaRPr lang="es-EC" dirty="0"/>
          </a:p>
        </p:txBody>
      </p:sp>
      <p:sp>
        <p:nvSpPr>
          <p:cNvPr id="29" name="28 CuadroTexto"/>
          <p:cNvSpPr txBox="1"/>
          <p:nvPr/>
        </p:nvSpPr>
        <p:spPr>
          <a:xfrm>
            <a:off x="6300192" y="42210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Inducción de brotes</a:t>
            </a:r>
            <a:endParaRPr lang="es-EC" dirty="0"/>
          </a:p>
        </p:txBody>
      </p:sp>
      <p:sp>
        <p:nvSpPr>
          <p:cNvPr id="30" name="29 CuadroTexto"/>
          <p:cNvSpPr txBox="1"/>
          <p:nvPr/>
        </p:nvSpPr>
        <p:spPr>
          <a:xfrm>
            <a:off x="6300192" y="486916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Multiplicación de brotes</a:t>
            </a:r>
            <a:endParaRPr lang="es-EC" dirty="0"/>
          </a:p>
        </p:txBody>
      </p:sp>
      <p:sp>
        <p:nvSpPr>
          <p:cNvPr id="31" name="30 CuadroTexto"/>
          <p:cNvSpPr txBox="1"/>
          <p:nvPr/>
        </p:nvSpPr>
        <p:spPr>
          <a:xfrm>
            <a:off x="6300192" y="5517232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Enraizamiento y elongación</a:t>
            </a:r>
            <a:endParaRPr lang="es-EC" dirty="0"/>
          </a:p>
        </p:txBody>
      </p:sp>
      <p:sp>
        <p:nvSpPr>
          <p:cNvPr id="32" name="31 CuadroTexto"/>
          <p:cNvSpPr txBox="1"/>
          <p:nvPr/>
        </p:nvSpPr>
        <p:spPr>
          <a:xfrm>
            <a:off x="6300192" y="61560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Aclimatación</a:t>
            </a:r>
            <a:endParaRPr lang="es-EC" dirty="0"/>
          </a:p>
        </p:txBody>
      </p:sp>
      <p:sp>
        <p:nvSpPr>
          <p:cNvPr id="33" name="32 Flecha derecha"/>
          <p:cNvSpPr/>
          <p:nvPr/>
        </p:nvSpPr>
        <p:spPr>
          <a:xfrm>
            <a:off x="3491880" y="692696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6" name="35 Conector recto de flecha"/>
          <p:cNvCxnSpPr>
            <a:stCxn id="5" idx="2"/>
            <a:endCxn id="7" idx="1"/>
          </p:cNvCxnSpPr>
          <p:nvPr/>
        </p:nvCxnSpPr>
        <p:spPr>
          <a:xfrm>
            <a:off x="2591780" y="1124744"/>
            <a:ext cx="1548172" cy="7932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CuadroTexto"/>
          <p:cNvSpPr txBox="1"/>
          <p:nvPr/>
        </p:nvSpPr>
        <p:spPr>
          <a:xfrm>
            <a:off x="1907704" y="2204864"/>
            <a:ext cx="129614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Ventajas</a:t>
            </a:r>
            <a:endParaRPr lang="es-EC" dirty="0"/>
          </a:p>
        </p:txBody>
      </p:sp>
      <p:grpSp>
        <p:nvGrpSpPr>
          <p:cNvPr id="34" name="33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0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8" grpId="0"/>
      <p:bldP spid="29" grpId="0"/>
      <p:bldP spid="30" grpId="0"/>
      <p:bldP spid="31" grpId="0"/>
      <p:bldP spid="32" grpId="0"/>
      <p:bldP spid="33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75856" y="332656"/>
            <a:ext cx="396044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Preservación y conservación </a:t>
            </a:r>
            <a:r>
              <a:rPr lang="es-EC" i="1" dirty="0" smtClean="0"/>
              <a:t>in vitro </a:t>
            </a:r>
            <a:r>
              <a:rPr lang="es-EC" dirty="0" smtClean="0"/>
              <a:t>de recursos </a:t>
            </a:r>
            <a:r>
              <a:rPr lang="es-EC" dirty="0" err="1" smtClean="0"/>
              <a:t>fitogenéticos</a:t>
            </a:r>
            <a:endParaRPr lang="es-EC" dirty="0"/>
          </a:p>
        </p:txBody>
      </p:sp>
      <p:cxnSp>
        <p:nvCxnSpPr>
          <p:cNvPr id="7" name="6 Conector recto de flecha"/>
          <p:cNvCxnSpPr>
            <a:stCxn id="5" idx="2"/>
            <a:endCxn id="12" idx="0"/>
          </p:cNvCxnSpPr>
          <p:nvPr/>
        </p:nvCxnSpPr>
        <p:spPr>
          <a:xfrm flipH="1">
            <a:off x="2627784" y="978987"/>
            <a:ext cx="2628292" cy="10098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>
            <a:stCxn id="5" idx="2"/>
          </p:cNvCxnSpPr>
          <p:nvPr/>
        </p:nvCxnSpPr>
        <p:spPr>
          <a:xfrm>
            <a:off x="5256076" y="978987"/>
            <a:ext cx="36004" cy="10098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>
            <a:stCxn id="5" idx="2"/>
            <a:endCxn id="14" idx="0"/>
          </p:cNvCxnSpPr>
          <p:nvPr/>
        </p:nvCxnSpPr>
        <p:spPr>
          <a:xfrm>
            <a:off x="5256076" y="978987"/>
            <a:ext cx="2700300" cy="10098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1547664" y="1988840"/>
            <a:ext cx="216024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Micropropagación </a:t>
            </a:r>
            <a:r>
              <a:rPr lang="es-EC" i="1" dirty="0" smtClean="0"/>
              <a:t>in vitro</a:t>
            </a:r>
            <a:endParaRPr lang="es-EC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067944" y="1988840"/>
            <a:ext cx="244827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Técnicas de almacenamiento </a:t>
            </a:r>
            <a:r>
              <a:rPr lang="es-ES" i="1" dirty="0" smtClean="0"/>
              <a:t>in vitro</a:t>
            </a:r>
            <a:endParaRPr lang="es-EC" i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876256" y="1988840"/>
            <a:ext cx="216024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Métodos de conservación </a:t>
            </a:r>
            <a:r>
              <a:rPr lang="es-ES" i="1" dirty="0" smtClean="0"/>
              <a:t>in vitro</a:t>
            </a:r>
            <a:endParaRPr lang="es-EC" i="1" dirty="0"/>
          </a:p>
        </p:txBody>
      </p:sp>
      <p:cxnSp>
        <p:nvCxnSpPr>
          <p:cNvPr id="16" name="15 Conector recto de flecha"/>
          <p:cNvCxnSpPr>
            <a:stCxn id="12" idx="2"/>
          </p:cNvCxnSpPr>
          <p:nvPr/>
        </p:nvCxnSpPr>
        <p:spPr>
          <a:xfrm>
            <a:off x="2627784" y="2635171"/>
            <a:ext cx="0" cy="649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1547664" y="3284984"/>
            <a:ext cx="2232248" cy="25853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Permite incrementar rápidamente el número de individuos en especies con problemas reproductivos y/o con poblaciones extremadamente reducidas</a:t>
            </a:r>
            <a:endParaRPr lang="es-EC" dirty="0"/>
          </a:p>
        </p:txBody>
      </p:sp>
      <p:sp>
        <p:nvSpPr>
          <p:cNvPr id="21" name="20 CuadroTexto"/>
          <p:cNvSpPr txBox="1"/>
          <p:nvPr/>
        </p:nvSpPr>
        <p:spPr>
          <a:xfrm>
            <a:off x="4139952" y="3284984"/>
            <a:ext cx="2232248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Son empleados cuando no es posible la conservación de semillas. </a:t>
            </a:r>
            <a:endParaRPr lang="es-EC" dirty="0"/>
          </a:p>
        </p:txBody>
      </p:sp>
      <p:cxnSp>
        <p:nvCxnSpPr>
          <p:cNvPr id="22" name="21 Conector recto de flecha"/>
          <p:cNvCxnSpPr/>
          <p:nvPr/>
        </p:nvCxnSpPr>
        <p:spPr>
          <a:xfrm>
            <a:off x="5292080" y="2636912"/>
            <a:ext cx="0" cy="649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6804248" y="3284984"/>
            <a:ext cx="2232248" cy="175432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Existen tres convenciones distintas que forman una secuencia lógica para conservación genética a largo plazo</a:t>
            </a:r>
            <a:endParaRPr lang="es-EC" dirty="0"/>
          </a:p>
        </p:txBody>
      </p:sp>
      <p:grpSp>
        <p:nvGrpSpPr>
          <p:cNvPr id="15" name="14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47664" y="2636912"/>
            <a:ext cx="151216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Factores que influyen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4644008" y="1886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Material vegetal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4644008" y="76470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Plantas donadoras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4644008" y="141277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Tipo y edad</a:t>
            </a:r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4644008" y="212356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Sales inorgánicas</a:t>
            </a:r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4644008" y="278092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Carbohidratos</a:t>
            </a:r>
            <a:endParaRPr lang="es-EC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644008" y="342900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Vitaminas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644008" y="407707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Reguladores de crecimiento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644008" y="508518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Contaminación</a:t>
            </a:r>
            <a:endParaRPr lang="es-EC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644008" y="587727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Tamaño del explante</a:t>
            </a:r>
            <a:endParaRPr lang="es-EC" dirty="0"/>
          </a:p>
        </p:txBody>
      </p:sp>
      <p:cxnSp>
        <p:nvCxnSpPr>
          <p:cNvPr id="20" name="19 Conector recto de flecha"/>
          <p:cNvCxnSpPr>
            <a:stCxn id="5" idx="3"/>
            <a:endCxn id="6" idx="1"/>
          </p:cNvCxnSpPr>
          <p:nvPr/>
        </p:nvCxnSpPr>
        <p:spPr>
          <a:xfrm flipV="1">
            <a:off x="3059832" y="373306"/>
            <a:ext cx="1584176" cy="25867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>
            <a:stCxn id="5" idx="3"/>
            <a:endCxn id="7" idx="1"/>
          </p:cNvCxnSpPr>
          <p:nvPr/>
        </p:nvCxnSpPr>
        <p:spPr>
          <a:xfrm flipV="1">
            <a:off x="3059832" y="949370"/>
            <a:ext cx="1584176" cy="20107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>
            <a:stCxn id="5" idx="3"/>
            <a:endCxn id="8" idx="1"/>
          </p:cNvCxnSpPr>
          <p:nvPr/>
        </p:nvCxnSpPr>
        <p:spPr>
          <a:xfrm flipV="1">
            <a:off x="3059832" y="1597442"/>
            <a:ext cx="1584176" cy="13626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stCxn id="5" idx="3"/>
            <a:endCxn id="9" idx="1"/>
          </p:cNvCxnSpPr>
          <p:nvPr/>
        </p:nvCxnSpPr>
        <p:spPr>
          <a:xfrm flipV="1">
            <a:off x="3059832" y="2308230"/>
            <a:ext cx="1584176" cy="6518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>
            <a:stCxn id="5" idx="3"/>
            <a:endCxn id="10" idx="1"/>
          </p:cNvCxnSpPr>
          <p:nvPr/>
        </p:nvCxnSpPr>
        <p:spPr>
          <a:xfrm>
            <a:off x="3059832" y="2960078"/>
            <a:ext cx="1584176" cy="55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>
            <a:stCxn id="5" idx="3"/>
            <a:endCxn id="11" idx="1"/>
          </p:cNvCxnSpPr>
          <p:nvPr/>
        </p:nvCxnSpPr>
        <p:spPr>
          <a:xfrm>
            <a:off x="3059832" y="2960078"/>
            <a:ext cx="1584176" cy="653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>
            <a:stCxn id="5" idx="3"/>
            <a:endCxn id="12" idx="1"/>
          </p:cNvCxnSpPr>
          <p:nvPr/>
        </p:nvCxnSpPr>
        <p:spPr>
          <a:xfrm>
            <a:off x="3059832" y="2960078"/>
            <a:ext cx="1584176" cy="14401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>
            <a:stCxn id="5" idx="3"/>
            <a:endCxn id="13" idx="1"/>
          </p:cNvCxnSpPr>
          <p:nvPr/>
        </p:nvCxnSpPr>
        <p:spPr>
          <a:xfrm>
            <a:off x="3059832" y="2960078"/>
            <a:ext cx="1584176" cy="23097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>
            <a:stCxn id="5" idx="3"/>
            <a:endCxn id="14" idx="1"/>
          </p:cNvCxnSpPr>
          <p:nvPr/>
        </p:nvCxnSpPr>
        <p:spPr>
          <a:xfrm>
            <a:off x="3059832" y="2960078"/>
            <a:ext cx="1584176" cy="31018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29822" t="12870" r="34151" b="12476"/>
          <a:stretch>
            <a:fillRect/>
          </a:stretch>
        </p:blipFill>
        <p:spPr bwMode="auto">
          <a:xfrm>
            <a:off x="6588224" y="1341948"/>
            <a:ext cx="2501139" cy="3239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l="18107" t="13146" r="33463" b="9366"/>
          <a:stretch>
            <a:fillRect/>
          </a:stretch>
        </p:blipFill>
        <p:spPr bwMode="auto">
          <a:xfrm rot="11015153">
            <a:off x="1475656" y="4005064"/>
            <a:ext cx="2592288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24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C" dirty="0" smtClean="0"/>
              <a:t>OBJETIVO GENERAL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1691680" y="1412776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Establecer un protocolo para el cultivo </a:t>
            </a:r>
            <a:r>
              <a:rPr lang="es-ES" i="1" dirty="0" smtClean="0"/>
              <a:t>in vitro</a:t>
            </a:r>
            <a:r>
              <a:rPr lang="es-ES" dirty="0" smtClean="0"/>
              <a:t> de Chuquiragua (</a:t>
            </a:r>
            <a:r>
              <a:rPr lang="es-ES" i="1" dirty="0" smtClean="0"/>
              <a:t>Chuquiraga jussieui</a:t>
            </a:r>
            <a:r>
              <a:rPr lang="es-ES" dirty="0" smtClean="0"/>
              <a:t>) a partir de yemas apicales y axilares</a:t>
            </a:r>
            <a:endParaRPr lang="es-EC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403648" y="2276872"/>
            <a:ext cx="7272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OBJETIVOS ESPECÍFICOS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691680" y="2998107"/>
            <a:ext cx="69127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es-EC" dirty="0" smtClean="0"/>
              <a:t>Establecer </a:t>
            </a:r>
            <a:r>
              <a:rPr lang="es-EC" dirty="0"/>
              <a:t>un protocolo de desinfección adecuado para el cultivo </a:t>
            </a:r>
            <a:r>
              <a:rPr lang="es-EC" i="1" dirty="0"/>
              <a:t>in vitro</a:t>
            </a:r>
            <a:r>
              <a:rPr lang="es-EC" dirty="0"/>
              <a:t> de yemas apicales y axilares de Chuquiragua </a:t>
            </a:r>
            <a:r>
              <a:rPr lang="es-ES" dirty="0"/>
              <a:t>(</a:t>
            </a:r>
            <a:r>
              <a:rPr lang="es-ES" i="1" dirty="0"/>
              <a:t>Chuquiraga jussieui</a:t>
            </a:r>
            <a:r>
              <a:rPr lang="es-ES" dirty="0" smtClean="0"/>
              <a:t>).</a:t>
            </a:r>
          </a:p>
          <a:p>
            <a:pPr lvl="0" algn="just">
              <a:buFont typeface="Arial" pitchFamily="34" charset="0"/>
              <a:buChar char="•"/>
            </a:pPr>
            <a:endParaRPr lang="es-EC" dirty="0" smtClean="0"/>
          </a:p>
          <a:p>
            <a:pPr lvl="0" algn="just">
              <a:buFont typeface="Arial" pitchFamily="34" charset="0"/>
              <a:buChar char="•"/>
            </a:pPr>
            <a:r>
              <a:rPr lang="es-EC" dirty="0" smtClean="0"/>
              <a:t>Evaluar </a:t>
            </a:r>
            <a:r>
              <a:rPr lang="es-EC" dirty="0"/>
              <a:t>la inducción inicial a brotes de yemas apicales y axilares de Chuquiragua (</a:t>
            </a:r>
            <a:r>
              <a:rPr lang="es-EC" i="1" dirty="0"/>
              <a:t>Chuquiraga jussieui</a:t>
            </a:r>
            <a:r>
              <a:rPr lang="es-EC" dirty="0" smtClean="0"/>
              <a:t>).</a:t>
            </a:r>
          </a:p>
          <a:p>
            <a:pPr lvl="0" algn="just">
              <a:buFont typeface="Arial" pitchFamily="34" charset="0"/>
              <a:buChar char="•"/>
            </a:pPr>
            <a:endParaRPr lang="es-EC" dirty="0" smtClean="0"/>
          </a:p>
          <a:p>
            <a:pPr lvl="0" algn="just">
              <a:buFont typeface="Arial" pitchFamily="34" charset="0"/>
              <a:buChar char="•"/>
            </a:pPr>
            <a:r>
              <a:rPr lang="es-EC" dirty="0" smtClean="0"/>
              <a:t>Determinar </a:t>
            </a:r>
            <a:r>
              <a:rPr lang="es-EC" dirty="0"/>
              <a:t>la concentración adecuada de reguladores de crecimiento en el medio de cultivo para la fase de multiplicación de brotes de Chuquiragua (</a:t>
            </a:r>
            <a:r>
              <a:rPr lang="es-EC" i="1" dirty="0"/>
              <a:t>Chuquiraga </a:t>
            </a:r>
            <a:r>
              <a:rPr lang="es-EC" i="1" dirty="0" smtClean="0"/>
              <a:t>jussieui</a:t>
            </a:r>
            <a:r>
              <a:rPr lang="es-EC" dirty="0" smtClean="0"/>
              <a:t>).</a:t>
            </a:r>
          </a:p>
          <a:p>
            <a:pPr lvl="0" algn="just">
              <a:buFont typeface="Arial" pitchFamily="34" charset="0"/>
              <a:buChar char="•"/>
            </a:pPr>
            <a:endParaRPr lang="es-EC" dirty="0" smtClean="0"/>
          </a:p>
          <a:p>
            <a:pPr lvl="0" algn="just">
              <a:buFont typeface="Arial" pitchFamily="34" charset="0"/>
              <a:buChar char="•"/>
            </a:pPr>
            <a:r>
              <a:rPr lang="es-EC" dirty="0" smtClean="0"/>
              <a:t>Relacionar </a:t>
            </a:r>
            <a:r>
              <a:rPr lang="es-EC" dirty="0"/>
              <a:t>el número de brotes por explante de Chuquiragua (</a:t>
            </a:r>
            <a:r>
              <a:rPr lang="es-EC" i="1" dirty="0"/>
              <a:t>Chuquiraga jussieui</a:t>
            </a:r>
            <a:r>
              <a:rPr lang="es-EC" dirty="0"/>
              <a:t>) durante la fase de multiplicación de brotes con los reguladores de </a:t>
            </a:r>
            <a:r>
              <a:rPr lang="es-EC" dirty="0" smtClean="0"/>
              <a:t>crecimiento.</a:t>
            </a:r>
          </a:p>
          <a:p>
            <a:pPr lvl="0" algn="just">
              <a:buFont typeface="Arial" pitchFamily="34" charset="0"/>
              <a:buChar char="•"/>
            </a:pPr>
            <a:endParaRPr lang="es-EC" dirty="0"/>
          </a:p>
          <a:p>
            <a:pPr algn="just"/>
            <a:endParaRPr lang="es-EC" dirty="0"/>
          </a:p>
        </p:txBody>
      </p:sp>
      <p:grpSp>
        <p:nvGrpSpPr>
          <p:cNvPr id="9" name="8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619672" y="1772816"/>
            <a:ext cx="720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es-EC" dirty="0" smtClean="0"/>
              <a:t>Establecer la concentración adecuada de reguladores de crecimiento en el medio de cultivo para la fase de enraizamiento de brotes de Chuquiragua (</a:t>
            </a:r>
            <a:r>
              <a:rPr lang="es-EC" i="1" dirty="0" smtClean="0"/>
              <a:t>Chuquiraga jussieui</a:t>
            </a:r>
            <a:r>
              <a:rPr lang="es-EC" dirty="0" smtClean="0"/>
              <a:t>).</a:t>
            </a:r>
          </a:p>
          <a:p>
            <a:pPr lvl="0" algn="just">
              <a:buFont typeface="Arial" pitchFamily="34" charset="0"/>
              <a:buChar char="•"/>
            </a:pPr>
            <a:endParaRPr lang="es-EC" dirty="0" smtClean="0"/>
          </a:p>
          <a:p>
            <a:pPr lvl="0" algn="just">
              <a:buFont typeface="Arial" pitchFamily="34" charset="0"/>
              <a:buChar char="•"/>
            </a:pPr>
            <a:r>
              <a:rPr lang="es-EC" dirty="0" smtClean="0"/>
              <a:t>Evaluar la inducción a formación de raíces de explantes de Chuquiragua (</a:t>
            </a:r>
            <a:r>
              <a:rPr lang="es-EC" i="1" dirty="0" smtClean="0"/>
              <a:t>Chuquiraga jussieui</a:t>
            </a:r>
            <a:r>
              <a:rPr lang="es-EC" dirty="0" smtClean="0"/>
              <a:t>) durante la fase de enraizamiento.</a:t>
            </a:r>
          </a:p>
          <a:p>
            <a:pPr lvl="0" algn="just">
              <a:buFont typeface="Arial" pitchFamily="34" charset="0"/>
              <a:buChar char="•"/>
            </a:pPr>
            <a:endParaRPr lang="es-EC" dirty="0" smtClean="0"/>
          </a:p>
          <a:p>
            <a:pPr lvl="0" algn="just">
              <a:buFont typeface="Arial" pitchFamily="34" charset="0"/>
              <a:buChar char="•"/>
            </a:pPr>
            <a:r>
              <a:rPr lang="es-EC" dirty="0" smtClean="0"/>
              <a:t>Analizar los datos estadísticamente y comparar cual de los tratamientos es el más eficaz en cada una de las fases del establecimiento de cultivo </a:t>
            </a:r>
            <a:r>
              <a:rPr lang="es-EC" i="1" dirty="0" smtClean="0"/>
              <a:t>in vitro </a:t>
            </a:r>
            <a:r>
              <a:rPr lang="es-EC" dirty="0" smtClean="0"/>
              <a:t>de Chuquiragua (</a:t>
            </a:r>
            <a:r>
              <a:rPr lang="es-EC" i="1" dirty="0" smtClean="0"/>
              <a:t>Chuquiraga jussieui</a:t>
            </a:r>
            <a:r>
              <a:rPr lang="es-EC" dirty="0" smtClean="0"/>
              <a:t>).</a:t>
            </a:r>
            <a:endParaRPr lang="es-EC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475656" y="620688"/>
            <a:ext cx="7272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OBJETIVOS ESPECÍFICOS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0" y="44624"/>
            <a:ext cx="1440000" cy="6813376"/>
            <a:chOff x="0" y="44624"/>
            <a:chExt cx="1440000" cy="681337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3872" b="-5201"/>
            <a:stretch>
              <a:fillRect/>
            </a:stretch>
          </p:blipFill>
          <p:spPr bwMode="auto">
            <a:xfrm>
              <a:off x="0" y="44624"/>
              <a:ext cx="1439999" cy="150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4984"/>
              <a:ext cx="1440000" cy="159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556792"/>
              <a:ext cx="1440000" cy="165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920339"/>
              <a:ext cx="1440000" cy="193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 build="allAtOnce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2552</TotalTime>
  <Words>2739</Words>
  <Application>Microsoft Office PowerPoint</Application>
  <PresentationFormat>Presentación en pantalla (4:3)</PresentationFormat>
  <Paragraphs>1039</Paragraphs>
  <Slides>38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Tema de Office</vt:lpstr>
      <vt:lpstr>Diapositiva 1</vt:lpstr>
      <vt:lpstr>INTRODUCCIÓN</vt:lpstr>
      <vt:lpstr>Diapositiva 3</vt:lpstr>
      <vt:lpstr>MARCO TEÓRICO</vt:lpstr>
      <vt:lpstr>Diapositiva 5</vt:lpstr>
      <vt:lpstr>Diapositiva 6</vt:lpstr>
      <vt:lpstr>Diapositiva 7</vt:lpstr>
      <vt:lpstr>OBJETIVO GENERAL</vt:lpstr>
      <vt:lpstr>Diapositiva 9</vt:lpstr>
      <vt:lpstr>METODOLOGÍA</vt:lpstr>
      <vt:lpstr>FASE I: Introducción y desinfección de yemas</vt:lpstr>
      <vt:lpstr>Diapositiva 12</vt:lpstr>
      <vt:lpstr>FASE II: Inducción a brotes a partir de yemas</vt:lpstr>
      <vt:lpstr>Diapositiva 14</vt:lpstr>
      <vt:lpstr>FASE III: Multiplicación de brotes</vt:lpstr>
      <vt:lpstr>FASE IV: Enraizamiento de brotes </vt:lpstr>
      <vt:lpstr>Diapositiva 17</vt:lpstr>
      <vt:lpstr>RESULTADOS</vt:lpstr>
      <vt:lpstr>FASE I: Introducción y desinfección </vt:lpstr>
      <vt:lpstr>Diapositiva 20</vt:lpstr>
      <vt:lpstr>Diapositiva 21</vt:lpstr>
      <vt:lpstr>Diapositiva 22</vt:lpstr>
      <vt:lpstr>FASE II: Inducción a brotes</vt:lpstr>
      <vt:lpstr>Diapositiva 24</vt:lpstr>
      <vt:lpstr>Diapositiva 25</vt:lpstr>
      <vt:lpstr>Diapositiva 26</vt:lpstr>
      <vt:lpstr>FASE III: Multiplicación de brotes</vt:lpstr>
      <vt:lpstr>Diapositiva 28</vt:lpstr>
      <vt:lpstr>Diapositiva 29</vt:lpstr>
      <vt:lpstr>Diapositiva 30</vt:lpstr>
      <vt:lpstr>FASE IV: Enraizamiento de brotes</vt:lpstr>
      <vt:lpstr>Diapositiva 32</vt:lpstr>
      <vt:lpstr>CONCLUSIONES</vt:lpstr>
      <vt:lpstr>Diapositiva 34</vt:lpstr>
      <vt:lpstr>Diapositiva 35</vt:lpstr>
      <vt:lpstr>RECOMENDACIONES</vt:lpstr>
      <vt:lpstr>Diapositiva 37</vt:lpstr>
      <vt:lpstr>GRACIAS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Galo Orquera</dc:creator>
  <cp:lastModifiedBy>Galo Orquera</cp:lastModifiedBy>
  <cp:revision>114</cp:revision>
  <dcterms:created xsi:type="dcterms:W3CDTF">2013-05-15T13:03:37Z</dcterms:created>
  <dcterms:modified xsi:type="dcterms:W3CDTF">2013-09-23T16:31:50Z</dcterms:modified>
</cp:coreProperties>
</file>