
<file path=[Content_Types].xml><?xml version="1.0" encoding="utf-8"?>
<Types xmlns="http://schemas.openxmlformats.org/package/2006/content-types">
  <Default Extension="bin" ContentType="application/vnd.openxmlformats-officedocument.oleObject"/>
  <Default Extension="png" ContentType="image/png"/>
  <Default Extension="bmp" ContentType="image/bmp"/>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84" r:id="rId1"/>
  </p:sldMasterIdLst>
  <p:sldIdLst>
    <p:sldId id="256" r:id="rId2"/>
    <p:sldId id="257" r:id="rId3"/>
    <p:sldId id="260" r:id="rId4"/>
    <p:sldId id="258" r:id="rId5"/>
    <p:sldId id="259" r:id="rId6"/>
    <p:sldId id="261" r:id="rId7"/>
    <p:sldId id="337" r:id="rId8"/>
    <p:sldId id="262" r:id="rId9"/>
    <p:sldId id="263" r:id="rId10"/>
    <p:sldId id="264" r:id="rId11"/>
    <p:sldId id="265" r:id="rId12"/>
    <p:sldId id="266" r:id="rId13"/>
    <p:sldId id="267" r:id="rId14"/>
    <p:sldId id="268" r:id="rId15"/>
    <p:sldId id="269" r:id="rId16"/>
    <p:sldId id="270" r:id="rId17"/>
    <p:sldId id="271" r:id="rId18"/>
    <p:sldId id="273" r:id="rId19"/>
    <p:sldId id="274" r:id="rId20"/>
    <p:sldId id="276" r:id="rId21"/>
    <p:sldId id="277" r:id="rId22"/>
    <p:sldId id="278" r:id="rId23"/>
    <p:sldId id="279" r:id="rId24"/>
    <p:sldId id="281" r:id="rId25"/>
    <p:sldId id="282" r:id="rId26"/>
    <p:sldId id="280" r:id="rId27"/>
    <p:sldId id="283" r:id="rId28"/>
    <p:sldId id="285" r:id="rId29"/>
    <p:sldId id="338" r:id="rId30"/>
    <p:sldId id="286" r:id="rId31"/>
    <p:sldId id="287" r:id="rId32"/>
    <p:sldId id="288" r:id="rId33"/>
    <p:sldId id="289" r:id="rId34"/>
    <p:sldId id="290" r:id="rId35"/>
    <p:sldId id="295" r:id="rId36"/>
    <p:sldId id="291" r:id="rId37"/>
    <p:sldId id="292" r:id="rId38"/>
    <p:sldId id="313" r:id="rId39"/>
    <p:sldId id="293" r:id="rId40"/>
    <p:sldId id="296" r:id="rId41"/>
    <p:sldId id="310" r:id="rId42"/>
    <p:sldId id="312" r:id="rId43"/>
    <p:sldId id="311" r:id="rId44"/>
    <p:sldId id="314" r:id="rId45"/>
    <p:sldId id="315" r:id="rId46"/>
    <p:sldId id="316" r:id="rId47"/>
    <p:sldId id="318" r:id="rId48"/>
    <p:sldId id="317" r:id="rId49"/>
    <p:sldId id="319" r:id="rId50"/>
    <p:sldId id="320" r:id="rId51"/>
    <p:sldId id="321" r:id="rId52"/>
    <p:sldId id="322" r:id="rId53"/>
    <p:sldId id="323" r:id="rId54"/>
    <p:sldId id="324" r:id="rId55"/>
    <p:sldId id="325" r:id="rId56"/>
    <p:sldId id="326" r:id="rId57"/>
    <p:sldId id="327" r:id="rId58"/>
    <p:sldId id="328" r:id="rId59"/>
    <p:sldId id="329" r:id="rId60"/>
    <p:sldId id="330" r:id="rId61"/>
    <p:sldId id="332" r:id="rId62"/>
    <p:sldId id="331" r:id="rId63"/>
    <p:sldId id="297" r:id="rId64"/>
    <p:sldId id="298" r:id="rId65"/>
    <p:sldId id="333" r:id="rId66"/>
    <p:sldId id="335" r:id="rId67"/>
    <p:sldId id="334" r:id="rId68"/>
    <p:sldId id="299" r:id="rId69"/>
    <p:sldId id="300" r:id="rId70"/>
    <p:sldId id="301" r:id="rId71"/>
    <p:sldId id="336" r:id="rId72"/>
    <p:sldId id="302" r:id="rId73"/>
    <p:sldId id="307" r:id="rId74"/>
    <p:sldId id="305" r:id="rId75"/>
    <p:sldId id="303" r:id="rId76"/>
    <p:sldId id="304" r:id="rId77"/>
    <p:sldId id="306" r:id="rId78"/>
    <p:sldId id="308" r:id="rId79"/>
    <p:sldId id="309" r:id="rId80"/>
    <p:sldId id="339" r:id="rId81"/>
    <p:sldId id="340" r:id="rId82"/>
    <p:sldId id="341" r:id="rId83"/>
    <p:sldId id="342" r:id="rId84"/>
    <p:sldId id="343" r:id="rId85"/>
    <p:sldId id="344" r:id="rId86"/>
    <p:sldId id="345" r:id="rId87"/>
    <p:sldId id="346" r:id="rId88"/>
    <p:sldId id="347" r:id="rId89"/>
    <p:sldId id="348" r:id="rId90"/>
    <p:sldId id="349" r:id="rId91"/>
    <p:sldId id="350" r:id="rId92"/>
    <p:sldId id="351" r:id="rId93"/>
    <p:sldId id="352" r:id="rId94"/>
    <p:sldId id="353" r:id="rId95"/>
    <p:sldId id="354" r:id="rId96"/>
    <p:sldId id="355" r:id="rId97"/>
    <p:sldId id="356" r:id="rId98"/>
    <p:sldId id="357" r:id="rId99"/>
    <p:sldId id="358" r:id="rId100"/>
    <p:sldId id="359" r:id="rId101"/>
    <p:sldId id="360" r:id="rId102"/>
    <p:sldId id="361" r:id="rId103"/>
    <p:sldId id="362" r:id="rId104"/>
    <p:sldId id="363" r:id="rId105"/>
    <p:sldId id="364" r:id="rId106"/>
    <p:sldId id="365" r:id="rId107"/>
    <p:sldId id="366" r:id="rId108"/>
    <p:sldId id="367" r:id="rId109"/>
    <p:sldId id="368" r:id="rId110"/>
    <p:sldId id="369" r:id="rId111"/>
    <p:sldId id="370" r:id="rId112"/>
    <p:sldId id="371" r:id="rId113"/>
    <p:sldId id="372" r:id="rId114"/>
    <p:sldId id="373" r:id="rId115"/>
    <p:sldId id="374" r:id="rId116"/>
    <p:sldId id="375" r:id="rId117"/>
    <p:sldId id="376" r:id="rId118"/>
    <p:sldId id="377" r:id="rId119"/>
    <p:sldId id="379" r:id="rId120"/>
    <p:sldId id="378" r:id="rId121"/>
    <p:sldId id="380" r:id="rId122"/>
    <p:sldId id="381" r:id="rId123"/>
    <p:sldId id="382" r:id="rId124"/>
    <p:sldId id="383" r:id="rId125"/>
    <p:sldId id="384" r:id="rId126"/>
    <p:sldId id="385" r:id="rId127"/>
    <p:sldId id="386" r:id="rId128"/>
    <p:sldId id="387" r:id="rId129"/>
    <p:sldId id="388" r:id="rId130"/>
    <p:sldId id="389" r:id="rId131"/>
    <p:sldId id="390" r:id="rId132"/>
    <p:sldId id="391" r:id="rId133"/>
    <p:sldId id="392" r:id="rId134"/>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3" autoAdjust="0"/>
    <p:restoredTop sz="94671" autoAdjust="0"/>
  </p:normalViewPr>
  <p:slideViewPr>
    <p:cSldViewPr>
      <p:cViewPr>
        <p:scale>
          <a:sx n="75" d="100"/>
          <a:sy n="75" d="100"/>
        </p:scale>
        <p:origin x="-1218" y="102"/>
      </p:cViewPr>
      <p:guideLst>
        <p:guide orient="horz" pos="2160"/>
        <p:guide pos="2880"/>
      </p:guideLst>
    </p:cSldViewPr>
  </p:slideViewPr>
  <p:outlineViewPr>
    <p:cViewPr>
      <p:scale>
        <a:sx n="33" d="100"/>
        <a:sy n="33" d="100"/>
      </p:scale>
      <p:origin x="48" y="2471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slide" Target="slides/slide133.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3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8.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image" Target="../media/image130.emf"/><Relationship Id="rId1" Type="http://schemas.openxmlformats.org/officeDocument/2006/relationships/image" Target="../media/image129.emf"/><Relationship Id="rId4" Type="http://schemas.openxmlformats.org/officeDocument/2006/relationships/image" Target="../media/image132.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image" Target="../media/image133.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7" name="Date Placeholder 6"/>
          <p:cNvSpPr>
            <a:spLocks noGrp="1"/>
          </p:cNvSpPr>
          <p:nvPr>
            <p:ph type="dt" sz="half" idx="10"/>
          </p:nvPr>
        </p:nvSpPr>
        <p:spPr/>
        <p:txBody>
          <a:bodyPr/>
          <a:lstStyle/>
          <a:p>
            <a:fld id="{16687ABB-F727-4E83-B348-0D2FFFB32BDF}" type="datetimeFigureOut">
              <a:rPr lang="es-EC" smtClean="0"/>
              <a:t>29/11/2013</a:t>
            </a:fld>
            <a:endParaRPr lang="es-EC"/>
          </a:p>
        </p:txBody>
      </p:sp>
      <p:sp>
        <p:nvSpPr>
          <p:cNvPr id="8" name="Slide Number Placeholder 7"/>
          <p:cNvSpPr>
            <a:spLocks noGrp="1"/>
          </p:cNvSpPr>
          <p:nvPr>
            <p:ph type="sldNum" sz="quarter" idx="11"/>
          </p:nvPr>
        </p:nvSpPr>
        <p:spPr/>
        <p:txBody>
          <a:bodyPr/>
          <a:lstStyle/>
          <a:p>
            <a:fld id="{D4E06542-D243-429A-9A92-3EC506FA60CB}" type="slidenum">
              <a:rPr lang="es-EC" smtClean="0"/>
              <a:t>‹Nº›</a:t>
            </a:fld>
            <a:endParaRPr lang="es-EC"/>
          </a:p>
        </p:txBody>
      </p:sp>
      <p:sp>
        <p:nvSpPr>
          <p:cNvPr id="9" name="Footer Placeholder 8"/>
          <p:cNvSpPr>
            <a:spLocks noGrp="1"/>
          </p:cNvSpPr>
          <p:nvPr>
            <p:ph type="ftr" sz="quarter" idx="12"/>
          </p:nvPr>
        </p:nvSpPr>
        <p:spPr/>
        <p:txBody>
          <a:bodyPr/>
          <a:lstStyle/>
          <a:p>
            <a:endParaRPr lang="es-EC"/>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16687ABB-F727-4E83-B348-0D2FFFB32BDF}" type="datetimeFigureOut">
              <a:rPr lang="es-EC" smtClean="0"/>
              <a:t>29/11/2013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4E06542-D243-429A-9A92-3EC506FA60CB}" type="slidenum">
              <a:rPr lang="es-EC" smtClean="0"/>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16687ABB-F727-4E83-B348-0D2FFFB32BDF}" type="datetimeFigureOut">
              <a:rPr lang="es-EC" smtClean="0"/>
              <a:t>29/11/2013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4E06542-D243-429A-9A92-3EC506FA60CB}" type="slidenum">
              <a:rPr lang="es-EC" smtClean="0"/>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4" name="Date Placeholder 3"/>
          <p:cNvSpPr>
            <a:spLocks noGrp="1"/>
          </p:cNvSpPr>
          <p:nvPr>
            <p:ph type="dt" sz="half" idx="10"/>
          </p:nvPr>
        </p:nvSpPr>
        <p:spPr/>
        <p:txBody>
          <a:bodyPr/>
          <a:lstStyle/>
          <a:p>
            <a:fld id="{16687ABB-F727-4E83-B348-0D2FFFB32BDF}" type="datetimeFigureOut">
              <a:rPr lang="es-EC" smtClean="0"/>
              <a:t>29/11/2013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4E06542-D243-429A-9A92-3EC506FA60CB}" type="slidenum">
              <a:rPr lang="es-EC" smtClean="0"/>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16687ABB-F727-4E83-B348-0D2FFFB32BDF}" type="datetimeFigureOut">
              <a:rPr lang="es-EC" smtClean="0"/>
              <a:t>29/11/2013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4E06542-D243-429A-9A92-3EC506FA60CB}" type="slidenum">
              <a:rPr lang="es-EC" smtClean="0"/>
              <a:t>‹Nº›</a:t>
            </a:fld>
            <a:endParaRPr lang="es-EC"/>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5" name="Date Placeholder 4"/>
          <p:cNvSpPr>
            <a:spLocks noGrp="1"/>
          </p:cNvSpPr>
          <p:nvPr>
            <p:ph type="dt" sz="half" idx="10"/>
          </p:nvPr>
        </p:nvSpPr>
        <p:spPr/>
        <p:txBody>
          <a:bodyPr/>
          <a:lstStyle/>
          <a:p>
            <a:fld id="{16687ABB-F727-4E83-B348-0D2FFFB32BDF}" type="datetimeFigureOut">
              <a:rPr lang="es-EC" smtClean="0"/>
              <a:t>29/11/2013</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D4E06542-D243-429A-9A92-3EC506FA60CB}" type="slidenum">
              <a:rPr lang="es-EC" smtClean="0"/>
              <a:t>‹Nº›</a:t>
            </a:fld>
            <a:endParaRPr lang="es-EC"/>
          </a:p>
        </p:txBody>
      </p:sp>
      <p:sp>
        <p:nvSpPr>
          <p:cNvPr id="9" name="Content Placeholder 8"/>
          <p:cNvSpPr>
            <a:spLocks noGrp="1"/>
          </p:cNvSpPr>
          <p:nvPr>
            <p:ph sz="quarter" idx="13"/>
          </p:nvPr>
        </p:nvSpPr>
        <p:spPr>
          <a:xfrm>
            <a:off x="365760" y="1600200"/>
            <a:ext cx="4041648" cy="452628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7" name="Date Placeholder 6"/>
          <p:cNvSpPr>
            <a:spLocks noGrp="1"/>
          </p:cNvSpPr>
          <p:nvPr>
            <p:ph type="dt" sz="half" idx="10"/>
          </p:nvPr>
        </p:nvSpPr>
        <p:spPr/>
        <p:txBody>
          <a:bodyPr/>
          <a:lstStyle/>
          <a:p>
            <a:fld id="{16687ABB-F727-4E83-B348-0D2FFFB32BDF}" type="datetimeFigureOut">
              <a:rPr lang="es-EC" smtClean="0"/>
              <a:t>29/11/2013</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D4E06542-D243-429A-9A92-3EC506FA60CB}" type="slidenum">
              <a:rPr lang="es-EC" smtClean="0"/>
              <a:t>‹Nº›</a:t>
            </a:fld>
            <a:endParaRPr lang="es-EC"/>
          </a:p>
        </p:txBody>
      </p:sp>
      <p:sp>
        <p:nvSpPr>
          <p:cNvPr id="11" name="Content Placeholder 10"/>
          <p:cNvSpPr>
            <a:spLocks noGrp="1"/>
          </p:cNvSpPr>
          <p:nvPr>
            <p:ph sz="quarter" idx="13"/>
          </p:nvPr>
        </p:nvSpPr>
        <p:spPr>
          <a:xfrm>
            <a:off x="457200" y="2212848"/>
            <a:ext cx="4041648" cy="391363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16687ABB-F727-4E83-B348-0D2FFFB32BDF}" type="datetimeFigureOut">
              <a:rPr lang="es-EC" smtClean="0"/>
              <a:t>29/11/2013</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D4E06542-D243-429A-9A92-3EC506FA60CB}" type="slidenum">
              <a:rPr lang="es-EC" smtClean="0"/>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687ABB-F727-4E83-B348-0D2FFFB32BDF}" type="datetimeFigureOut">
              <a:rPr lang="es-EC" smtClean="0"/>
              <a:t>29/11/2013</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D4E06542-D243-429A-9A92-3EC506FA60CB}" type="slidenum">
              <a:rPr lang="es-EC" smtClean="0"/>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16687ABB-F727-4E83-B348-0D2FFFB32BDF}" type="datetimeFigureOut">
              <a:rPr lang="es-EC" smtClean="0"/>
              <a:t>29/11/2013</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D4E06542-D243-429A-9A92-3EC506FA60CB}" type="slidenum">
              <a:rPr lang="es-EC" smtClean="0"/>
              <a:t>‹Nº›</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16687ABB-F727-4E83-B348-0D2FFFB32BDF}" type="datetimeFigureOut">
              <a:rPr lang="es-EC" smtClean="0"/>
              <a:t>29/11/2013</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D4E06542-D243-429A-9A92-3EC506FA60CB}" type="slidenum">
              <a:rPr lang="es-EC" smtClean="0"/>
              <a:t>‹Nº›</a:t>
            </a:fld>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16687ABB-F727-4E83-B348-0D2FFFB32BDF}" type="datetimeFigureOut">
              <a:rPr lang="es-EC" smtClean="0"/>
              <a:t>29/11/2013</a:t>
            </a:fld>
            <a:endParaRPr lang="es-EC"/>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s-EC"/>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D4E06542-D243-429A-9A92-3EC506FA60CB}" type="slidenum">
              <a:rPr lang="es-EC" smtClean="0"/>
              <a:t>‹Nº›</a:t>
            </a:fld>
            <a:endParaRPr lang="es-EC"/>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10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99.emf"/></Relationships>
</file>

<file path=ppt/slides/_rels/slide11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108.jpe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emf"/></Relationships>
</file>

<file path=ppt/slides/_rels/slide11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8" Type="http://schemas.openxmlformats.org/officeDocument/2006/relationships/image" Target="../media/image114.bmp"/><Relationship Id="rId3" Type="http://schemas.openxmlformats.org/officeDocument/2006/relationships/oleObject" Target="../embeddings/oleObject6.bin"/><Relationship Id="rId7" Type="http://schemas.openxmlformats.org/officeDocument/2006/relationships/image" Target="../media/image113.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12.png"/><Relationship Id="rId11" Type="http://schemas.openxmlformats.org/officeDocument/2006/relationships/image" Target="../media/image117.bmp"/><Relationship Id="rId5" Type="http://schemas.openxmlformats.org/officeDocument/2006/relationships/image" Target="../media/image111.png"/><Relationship Id="rId10" Type="http://schemas.openxmlformats.org/officeDocument/2006/relationships/image" Target="../media/image116.bmp"/><Relationship Id="rId4" Type="http://schemas.openxmlformats.org/officeDocument/2006/relationships/image" Target="../media/image110.emf"/><Relationship Id="rId9" Type="http://schemas.openxmlformats.org/officeDocument/2006/relationships/image" Target="../media/image115.bmp"/></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122.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128.emf"/></Relationships>
</file>

<file path=ppt/slides/_rels/slide125.xml.rels><?xml version="1.0" encoding="UTF-8" standalone="yes"?>
<Relationships xmlns="http://schemas.openxmlformats.org/package/2006/relationships"><Relationship Id="rId8" Type="http://schemas.openxmlformats.org/officeDocument/2006/relationships/image" Target="../media/image131.emf"/><Relationship Id="rId3" Type="http://schemas.openxmlformats.org/officeDocument/2006/relationships/package" Target="../embeddings/Hoja_de_c_lculo_de_Microsoft_Excel2.xlsx"/><Relationship Id="rId7" Type="http://schemas.openxmlformats.org/officeDocument/2006/relationships/package" Target="../embeddings/Hoja_de_c_lculo_de_Microsoft_Excel4.xlsx"/><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130.emf"/><Relationship Id="rId5" Type="http://schemas.openxmlformats.org/officeDocument/2006/relationships/package" Target="../embeddings/Hoja_de_c_lculo_de_Microsoft_Excel3.xlsx"/><Relationship Id="rId10" Type="http://schemas.openxmlformats.org/officeDocument/2006/relationships/image" Target="../media/image132.emf"/><Relationship Id="rId4" Type="http://schemas.openxmlformats.org/officeDocument/2006/relationships/image" Target="../media/image129.emf"/><Relationship Id="rId9" Type="http://schemas.openxmlformats.org/officeDocument/2006/relationships/package" Target="../embeddings/Hoja_de_c_lculo_de_Microsoft_Excel5.xlsx"/></Relationships>
</file>

<file path=ppt/slides/_rels/slide126.xml.rels><?xml version="1.0" encoding="UTF-8" standalone="yes"?>
<Relationships xmlns="http://schemas.openxmlformats.org/package/2006/relationships"><Relationship Id="rId3" Type="http://schemas.openxmlformats.org/officeDocument/2006/relationships/package" Target="../embeddings/Hoja_de_c_lculo_de_Microsoft_Excel6.xlsx"/><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134.emf"/><Relationship Id="rId5" Type="http://schemas.openxmlformats.org/officeDocument/2006/relationships/package" Target="../embeddings/Hoja_de_c_lculo_de_Microsoft_Excel7.xlsx"/><Relationship Id="rId4" Type="http://schemas.openxmlformats.org/officeDocument/2006/relationships/image" Target="../media/image133.emf"/></Relationships>
</file>

<file path=ppt/slides/_rels/slide127.xml.rels><?xml version="1.0" encoding="UTF-8" standalone="yes"?>
<Relationships xmlns="http://schemas.openxmlformats.org/package/2006/relationships"><Relationship Id="rId3" Type="http://schemas.openxmlformats.org/officeDocument/2006/relationships/package" Target="../embeddings/Hoja_de_c_lculo_de_Microsoft_Excel8.xlsx"/><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135.emf"/></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gif"/><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png"/><Relationship Id="rId10" Type="http://schemas.openxmlformats.org/officeDocument/2006/relationships/image" Target="../media/image19.jpeg"/><Relationship Id="rId4" Type="http://schemas.openxmlformats.org/officeDocument/2006/relationships/image" Target="../media/image13.emf"/><Relationship Id="rId9" Type="http://schemas.openxmlformats.org/officeDocument/2006/relationships/image" Target="../media/image1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5.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emf"/></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251.png"/><Relationship Id="rId2" Type="http://schemas.openxmlformats.org/officeDocument/2006/relationships/image" Target="../media/image31.emf"/><Relationship Id="rId1" Type="http://schemas.openxmlformats.org/officeDocument/2006/relationships/slideLayout" Target="../slideLayouts/slideLayout2.xml"/><Relationship Id="rId6" Type="http://schemas.openxmlformats.org/officeDocument/2006/relationships/image" Target="../media/image240.png"/><Relationship Id="rId5" Type="http://schemas.openxmlformats.org/officeDocument/2006/relationships/image" Target="../media/image34.png"/><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8" Type="http://schemas.openxmlformats.org/officeDocument/2006/relationships/image" Target="../media/image321.png"/><Relationship Id="rId3" Type="http://schemas.openxmlformats.org/officeDocument/2006/relationships/image" Target="../media/image36.png"/><Relationship Id="rId7" Type="http://schemas.openxmlformats.org/officeDocument/2006/relationships/image" Target="../media/image31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1.png"/></Relationships>
</file>

<file path=ppt/slides/_rels/slide4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0.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9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270.png"/><Relationship Id="rId1" Type="http://schemas.openxmlformats.org/officeDocument/2006/relationships/slideLayout" Target="../slideLayouts/slideLayout2.xml"/><Relationship Id="rId4" Type="http://schemas.openxmlformats.org/officeDocument/2006/relationships/image" Target="../media/image290.png"/></Relationships>
</file>

<file path=ppt/slides/_rels/slide7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300.png"/><Relationship Id="rId1" Type="http://schemas.openxmlformats.org/officeDocument/2006/relationships/slideLayout" Target="../slideLayouts/slideLayout2.xml"/><Relationship Id="rId5" Type="http://schemas.openxmlformats.org/officeDocument/2006/relationships/image" Target="../media/image330.png"/><Relationship Id="rId4" Type="http://schemas.openxmlformats.org/officeDocument/2006/relationships/image" Target="../media/image320.png"/></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6.jp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9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88.png"/><Relationship Id="rId4" Type="http://schemas.openxmlformats.org/officeDocument/2006/relationships/oleObject" Target="../embeddings/oleObject3.bin"/></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43596" y="2132856"/>
            <a:ext cx="8784976" cy="2174081"/>
          </a:xfrm>
        </p:spPr>
        <p:txBody>
          <a:bodyPr/>
          <a:lstStyle/>
          <a:p>
            <a:r>
              <a:rPr lang="es-EC" sz="2900" dirty="0" smtClean="0"/>
              <a:t>«DISEÑO Y CONSTRUCCIÓN DE UN SISTEMA AUTOMÁTICO DE DOSIFICACIÓN DE MICRO NUTRIENTES PARA OPTIMIZAR EL PROCESO DE PRODUCCIÓN EN LA EMPRESA AVIPAZ CÍA. </a:t>
            </a:r>
            <a:r>
              <a:rPr lang="es-EC" sz="2900" dirty="0" err="1" smtClean="0"/>
              <a:t>LTDA</a:t>
            </a:r>
            <a:r>
              <a:rPr lang="es-EC" sz="2900" dirty="0" smtClean="0"/>
              <a:t>»</a:t>
            </a:r>
            <a:endParaRPr lang="es-EC" sz="2900" dirty="0"/>
          </a:p>
        </p:txBody>
      </p:sp>
      <p:sp>
        <p:nvSpPr>
          <p:cNvPr id="3" name="2 Subtítulo"/>
          <p:cNvSpPr>
            <a:spLocks noGrp="1"/>
          </p:cNvSpPr>
          <p:nvPr>
            <p:ph type="subTitle" idx="1"/>
          </p:nvPr>
        </p:nvSpPr>
        <p:spPr>
          <a:xfrm>
            <a:off x="1592141" y="4725144"/>
            <a:ext cx="6328792" cy="744488"/>
          </a:xfrm>
        </p:spPr>
        <p:txBody>
          <a:bodyPr>
            <a:normAutofit/>
          </a:bodyPr>
          <a:lstStyle/>
          <a:p>
            <a:r>
              <a:rPr lang="es-EC" dirty="0" smtClean="0"/>
              <a:t>PAÚL </a:t>
            </a:r>
            <a:r>
              <a:rPr lang="es-EC" dirty="0" smtClean="0"/>
              <a:t>ANDRÉS RIVERA GRIJALVA</a:t>
            </a:r>
            <a:endParaRPr lang="es-EC" dirty="0"/>
          </a:p>
        </p:txBody>
      </p:sp>
      <p:pic>
        <p:nvPicPr>
          <p:cNvPr id="4" name="3 Imagen" descr="http://blogs.espe.edu.ec/wp-content/uploads/2013/07/Comunicado-2-1.jpg"/>
          <p:cNvPicPr/>
          <p:nvPr/>
        </p:nvPicPr>
        <p:blipFill rotWithShape="1">
          <a:blip r:embed="rId2">
            <a:extLst>
              <a:ext uri="{28A0092B-C50C-407E-A947-70E740481C1C}">
                <a14:useLocalDpi xmlns:a14="http://schemas.microsoft.com/office/drawing/2010/main" val="0"/>
              </a:ext>
            </a:extLst>
          </a:blip>
          <a:srcRect l="9003" t="34983" r="6326" b="30377"/>
          <a:stretch/>
        </p:blipFill>
        <p:spPr bwMode="auto">
          <a:xfrm>
            <a:off x="2161502" y="250850"/>
            <a:ext cx="4749165" cy="1377950"/>
          </a:xfrm>
          <a:prstGeom prst="rect">
            <a:avLst/>
          </a:prstGeom>
          <a:noFill/>
          <a:ln>
            <a:noFill/>
          </a:ln>
          <a:extLst>
            <a:ext uri="{53640926-AAD7-44D8-BBD7-CCE9431645EC}">
              <a14:shadowObscured xmlns:a14="http://schemas.microsoft.com/office/drawing/2010/main"/>
            </a:ext>
          </a:extLst>
        </p:spPr>
      </p:pic>
      <p:sp>
        <p:nvSpPr>
          <p:cNvPr id="5" name="2 Subtítulo"/>
          <p:cNvSpPr txBox="1">
            <a:spLocks/>
          </p:cNvSpPr>
          <p:nvPr/>
        </p:nvSpPr>
        <p:spPr>
          <a:xfrm>
            <a:off x="1592141" y="5949280"/>
            <a:ext cx="6328792" cy="74448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n-ea"/>
                <a:cs typeface="+mn-cs"/>
              </a:defRPr>
            </a:lvl1pPr>
            <a:lvl2pPr marL="4572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2pPr>
            <a:lvl3pPr marL="9144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3pPr>
            <a:lvl4pPr marL="13716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tint val="75000"/>
                  </a:schemeClr>
                </a:solidFill>
                <a:latin typeface="+mj-lt"/>
                <a:ea typeface="+mn-ea"/>
                <a:cs typeface="+mn-cs"/>
              </a:defRPr>
            </a:lvl9pPr>
          </a:lstStyle>
          <a:p>
            <a:r>
              <a:rPr lang="es-EC" dirty="0" smtClean="0"/>
              <a:t>Latacunga, 2013</a:t>
            </a:r>
            <a:endParaRPr lang="es-EC" dirty="0"/>
          </a:p>
        </p:txBody>
      </p:sp>
    </p:spTree>
    <p:extLst>
      <p:ext uri="{BB962C8B-B14F-4D97-AF65-F5344CB8AC3E}">
        <p14:creationId xmlns:p14="http://schemas.microsoft.com/office/powerpoint/2010/main" val="244794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Dosificador Volumétrico</a:t>
            </a:r>
            <a:endParaRPr lang="es-EC" dirty="0"/>
          </a:p>
        </p:txBody>
      </p:sp>
      <p:sp>
        <p:nvSpPr>
          <p:cNvPr id="3" name="2 Marcador de contenido"/>
          <p:cNvSpPr>
            <a:spLocks noGrp="1"/>
          </p:cNvSpPr>
          <p:nvPr>
            <p:ph idx="1"/>
          </p:nvPr>
        </p:nvSpPr>
        <p:spPr/>
        <p:txBody>
          <a:bodyPr/>
          <a:lstStyle/>
          <a:p>
            <a:pPr algn="just"/>
            <a:r>
              <a:rPr lang="es-EC" dirty="0" smtClean="0"/>
              <a:t>Utilizado </a:t>
            </a:r>
            <a:r>
              <a:rPr lang="es-EC" dirty="0"/>
              <a:t>para productos granulados de fácil </a:t>
            </a:r>
            <a:r>
              <a:rPr lang="es-EC" dirty="0" smtClean="0"/>
              <a:t>deslizamiento.</a:t>
            </a:r>
          </a:p>
          <a:p>
            <a:pPr algn="just"/>
            <a:r>
              <a:rPr lang="es-EC" dirty="0" smtClean="0"/>
              <a:t>Consta </a:t>
            </a:r>
            <a:r>
              <a:rPr lang="es-EC" dirty="0"/>
              <a:t>principalmente de un plato telescópico con vasos en forma cónica que dan el volumen para los gramos a empacar.</a:t>
            </a:r>
          </a:p>
        </p:txBody>
      </p:sp>
      <p:pic>
        <p:nvPicPr>
          <p:cNvPr id="4" name="3 Imagen"/>
          <p:cNvPicPr/>
          <p:nvPr/>
        </p:nvPicPr>
        <p:blipFill rotWithShape="1">
          <a:blip r:embed="rId2" cstate="print"/>
          <a:srcRect l="2900" t="3521" r="-30"/>
          <a:stretch/>
        </p:blipFill>
        <p:spPr bwMode="auto">
          <a:xfrm>
            <a:off x="3491880" y="3717032"/>
            <a:ext cx="2477135" cy="25323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956365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effectLst/>
              </a:rPr>
              <a:t>INDICADOR</a:t>
            </a:r>
            <a:endParaRPr lang="es-EC" dirty="0"/>
          </a:p>
        </p:txBody>
      </p:sp>
      <p:sp>
        <p:nvSpPr>
          <p:cNvPr id="3" name="2 Marcador de contenido"/>
          <p:cNvSpPr>
            <a:spLocks noGrp="1"/>
          </p:cNvSpPr>
          <p:nvPr>
            <p:ph idx="1"/>
          </p:nvPr>
        </p:nvSpPr>
        <p:spPr/>
        <p:txBody>
          <a:bodyPr/>
          <a:lstStyle/>
          <a:p>
            <a:pPr lvl="0"/>
            <a:r>
              <a:rPr lang="es-EC" dirty="0"/>
              <a:t>Fuente de alimentación para 4 celdas de carga de 350 OHM.</a:t>
            </a:r>
          </a:p>
          <a:p>
            <a:pPr lvl="0"/>
            <a:r>
              <a:rPr lang="es-EC" dirty="0"/>
              <a:t>Configuración de unidades primarias y secundarias: lb, kg.</a:t>
            </a:r>
          </a:p>
          <a:p>
            <a:pPr lvl="0"/>
            <a:r>
              <a:rPr lang="es-EC" dirty="0"/>
              <a:t>LCD de 5 dígitos.</a:t>
            </a:r>
          </a:p>
          <a:p>
            <a:pPr lvl="0"/>
            <a:r>
              <a:rPr lang="es-EC" dirty="0"/>
              <a:t>Batería recargable.</a:t>
            </a:r>
          </a:p>
          <a:p>
            <a:pPr lvl="0"/>
            <a:r>
              <a:rPr lang="es-EC" dirty="0"/>
              <a:t>Puerto serial RS-232.</a:t>
            </a:r>
          </a:p>
          <a:p>
            <a:endParaRPr lang="es-EC" dirty="0"/>
          </a:p>
        </p:txBody>
      </p:sp>
      <p:pic>
        <p:nvPicPr>
          <p:cNvPr id="4" name="3 Imagen" descr="Descripción: http://lwmeasurements.com/images/8242c807ed82ebcc6c72367297272899.jpg"/>
          <p:cNvPicPr/>
          <p:nvPr/>
        </p:nvPicPr>
        <p:blipFill rotWithShape="1">
          <a:blip r:embed="rId2" cstate="print">
            <a:extLst>
              <a:ext uri="{28A0092B-C50C-407E-A947-70E740481C1C}">
                <a14:useLocalDpi xmlns:a14="http://schemas.microsoft.com/office/drawing/2010/main" val="0"/>
              </a:ext>
            </a:extLst>
          </a:blip>
          <a:srcRect t="5556" b="11110"/>
          <a:stretch/>
        </p:blipFill>
        <p:spPr bwMode="auto">
          <a:xfrm>
            <a:off x="3126574" y="4581128"/>
            <a:ext cx="3056890" cy="1432560"/>
          </a:xfrm>
          <a:prstGeom prst="rect">
            <a:avLst/>
          </a:prstGeom>
          <a:noFill/>
          <a:ln>
            <a:noFill/>
          </a:ln>
          <a:extLst>
            <a:ext uri="{53640926-AAD7-44D8-BBD7-CCE9431645EC}">
              <a14:shadowObscured xmlns:a14="http://schemas.microsoft.com/office/drawing/2010/main"/>
            </a:ext>
          </a:extLst>
        </p:spPr>
      </p:pic>
      <p:sp>
        <p:nvSpPr>
          <p:cNvPr id="5" name="4 Rectángulo"/>
          <p:cNvSpPr/>
          <p:nvPr/>
        </p:nvSpPr>
        <p:spPr>
          <a:xfrm>
            <a:off x="3491880" y="6237312"/>
            <a:ext cx="2326278" cy="369332"/>
          </a:xfrm>
          <a:prstGeom prst="rect">
            <a:avLst/>
          </a:prstGeom>
        </p:spPr>
        <p:txBody>
          <a:bodyPr wrap="none">
            <a:spAutoFit/>
          </a:bodyPr>
          <a:lstStyle/>
          <a:p>
            <a:r>
              <a:rPr lang="es-EC" dirty="0" err="1"/>
              <a:t>TREE</a:t>
            </a:r>
            <a:r>
              <a:rPr lang="es-EC" dirty="0"/>
              <a:t> </a:t>
            </a:r>
            <a:r>
              <a:rPr lang="es-EC" dirty="0" smtClean="0"/>
              <a:t> </a:t>
            </a:r>
            <a:r>
              <a:rPr lang="es-EC" dirty="0"/>
              <a:t>tipo  REMO-R</a:t>
            </a:r>
          </a:p>
        </p:txBody>
      </p:sp>
    </p:spTree>
    <p:extLst>
      <p:ext uri="{BB962C8B-B14F-4D97-AF65-F5344CB8AC3E}">
        <p14:creationId xmlns:p14="http://schemas.microsoft.com/office/powerpoint/2010/main" val="275641556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Celda de Carga</a:t>
            </a:r>
            <a:endParaRPr lang="es-EC" dirty="0"/>
          </a:p>
        </p:txBody>
      </p:sp>
      <p:sp>
        <p:nvSpPr>
          <p:cNvPr id="3" name="2 Marcador de contenido"/>
          <p:cNvSpPr>
            <a:spLocks noGrp="1"/>
          </p:cNvSpPr>
          <p:nvPr>
            <p:ph idx="1"/>
          </p:nvPr>
        </p:nvSpPr>
        <p:spPr/>
        <p:txBody>
          <a:bodyPr/>
          <a:lstStyle/>
          <a:p>
            <a:r>
              <a:rPr lang="es-ES" dirty="0"/>
              <a:t>Los requerimientos de este proyecto a la hora de seleccionar la celda carga son:</a:t>
            </a:r>
            <a:endParaRPr lang="es-EC" dirty="0"/>
          </a:p>
          <a:p>
            <a:pPr lvl="0"/>
            <a:r>
              <a:rPr lang="es-ES" dirty="0" smtClean="0"/>
              <a:t>Capacidad </a:t>
            </a:r>
            <a:r>
              <a:rPr lang="es-ES" dirty="0"/>
              <a:t>Máxima 75 Kg.</a:t>
            </a:r>
            <a:endParaRPr lang="es-EC" dirty="0"/>
          </a:p>
          <a:p>
            <a:pPr lvl="0"/>
            <a:r>
              <a:rPr lang="es-ES" dirty="0"/>
              <a:t>Voltaje de Alimentación del indicador 110 V.</a:t>
            </a:r>
            <a:endParaRPr lang="es-EC" dirty="0"/>
          </a:p>
          <a:p>
            <a:pPr lvl="0"/>
            <a:r>
              <a:rPr lang="es-ES" dirty="0"/>
              <a:t>Resistencia a la salida 350 Ω.</a:t>
            </a:r>
            <a:endParaRPr lang="es-EC" dirty="0"/>
          </a:p>
          <a:p>
            <a:pPr lvl="0"/>
            <a:r>
              <a:rPr lang="es-ES" dirty="0"/>
              <a:t>Numero de Cables 4 ó 6.</a:t>
            </a:r>
            <a:endParaRPr lang="es-EC" dirty="0"/>
          </a:p>
          <a:p>
            <a:endParaRPr lang="es-EC" dirty="0"/>
          </a:p>
        </p:txBody>
      </p:sp>
      <p:pic>
        <p:nvPicPr>
          <p:cNvPr id="4" name="3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4149080"/>
            <a:ext cx="1998345" cy="2538095"/>
          </a:xfrm>
          <a:prstGeom prst="rect">
            <a:avLst/>
          </a:prstGeom>
          <a:noFill/>
          <a:ln>
            <a:noFill/>
          </a:ln>
        </p:spPr>
      </p:pic>
      <p:graphicFrame>
        <p:nvGraphicFramePr>
          <p:cNvPr id="5" name="4 Tabla"/>
          <p:cNvGraphicFramePr>
            <a:graphicFrameLocks noGrp="1"/>
          </p:cNvGraphicFramePr>
          <p:nvPr>
            <p:extLst>
              <p:ext uri="{D42A27DB-BD31-4B8C-83A1-F6EECF244321}">
                <p14:modId xmlns:p14="http://schemas.microsoft.com/office/powerpoint/2010/main" val="4017605351"/>
              </p:ext>
            </p:extLst>
          </p:nvPr>
        </p:nvGraphicFramePr>
        <p:xfrm>
          <a:off x="3275856" y="4437112"/>
          <a:ext cx="4608512" cy="1872210"/>
        </p:xfrm>
        <a:graphic>
          <a:graphicData uri="http://schemas.openxmlformats.org/drawingml/2006/table">
            <a:tbl>
              <a:tblPr firstRow="1" firstCol="1" bandRow="1">
                <a:tableStyleId>{5C22544A-7EE6-4342-B048-85BDC9FD1C3A}</a:tableStyleId>
              </a:tblPr>
              <a:tblGrid>
                <a:gridCol w="3167117"/>
                <a:gridCol w="1441395"/>
              </a:tblGrid>
              <a:tr h="312035">
                <a:tc gridSpan="2">
                  <a:txBody>
                    <a:bodyPr/>
                    <a:lstStyle/>
                    <a:p>
                      <a:pPr algn="ctr">
                        <a:lnSpc>
                          <a:spcPct val="150000"/>
                        </a:lnSpc>
                        <a:spcAft>
                          <a:spcPts val="0"/>
                        </a:spcAft>
                      </a:pPr>
                      <a:r>
                        <a:rPr lang="es-ES" sz="1200">
                          <a:effectLst/>
                        </a:rPr>
                        <a:t>Datos Técnicos.</a:t>
                      </a:r>
                      <a:endParaRPr lang="es-EC" sz="1200">
                        <a:effectLst/>
                        <a:latin typeface="Arial"/>
                        <a:ea typeface="SimSun"/>
                        <a:cs typeface="Times New Roman"/>
                      </a:endParaRPr>
                    </a:p>
                  </a:txBody>
                  <a:tcPr marL="68580" marR="68580" marT="0" marB="0" anchor="ctr"/>
                </a:tc>
                <a:tc hMerge="1">
                  <a:txBody>
                    <a:bodyPr/>
                    <a:lstStyle/>
                    <a:p>
                      <a:endParaRPr lang="es-EC"/>
                    </a:p>
                  </a:txBody>
                  <a:tcPr/>
                </a:tc>
              </a:tr>
              <a:tr h="312035">
                <a:tc>
                  <a:txBody>
                    <a:bodyPr/>
                    <a:lstStyle/>
                    <a:p>
                      <a:pPr algn="just">
                        <a:lnSpc>
                          <a:spcPct val="150000"/>
                        </a:lnSpc>
                        <a:spcAft>
                          <a:spcPts val="0"/>
                        </a:spcAft>
                      </a:pPr>
                      <a:r>
                        <a:rPr lang="es-ES" sz="1200">
                          <a:effectLst/>
                        </a:rPr>
                        <a:t>Tipo</a:t>
                      </a:r>
                      <a:endParaRPr lang="es-EC" sz="1200">
                        <a:effectLst/>
                        <a:latin typeface="Arial"/>
                        <a:ea typeface="SimSun"/>
                        <a:cs typeface="Times New Roman"/>
                      </a:endParaRPr>
                    </a:p>
                  </a:txBody>
                  <a:tcPr marL="68580" marR="68580" marT="0" marB="0"/>
                </a:tc>
                <a:tc>
                  <a:txBody>
                    <a:bodyPr/>
                    <a:lstStyle/>
                    <a:p>
                      <a:pPr algn="just">
                        <a:lnSpc>
                          <a:spcPct val="150000"/>
                        </a:lnSpc>
                        <a:spcAft>
                          <a:spcPts val="0"/>
                        </a:spcAft>
                      </a:pPr>
                      <a:r>
                        <a:rPr lang="es-ES" sz="1200">
                          <a:effectLst/>
                        </a:rPr>
                        <a:t>S</a:t>
                      </a:r>
                      <a:endParaRPr lang="es-EC" sz="1200">
                        <a:effectLst/>
                        <a:latin typeface="Arial"/>
                        <a:ea typeface="SimSun"/>
                        <a:cs typeface="Times New Roman"/>
                      </a:endParaRPr>
                    </a:p>
                  </a:txBody>
                  <a:tcPr marL="68580" marR="68580" marT="0" marB="0"/>
                </a:tc>
              </a:tr>
              <a:tr h="312035">
                <a:tc>
                  <a:txBody>
                    <a:bodyPr/>
                    <a:lstStyle/>
                    <a:p>
                      <a:pPr algn="just">
                        <a:lnSpc>
                          <a:spcPct val="150000"/>
                        </a:lnSpc>
                        <a:spcAft>
                          <a:spcPts val="0"/>
                        </a:spcAft>
                      </a:pPr>
                      <a:r>
                        <a:rPr lang="es-ES" sz="1200">
                          <a:effectLst/>
                        </a:rPr>
                        <a:t>Capacidad máxima (FS)</a:t>
                      </a:r>
                      <a:endParaRPr lang="es-EC" sz="1200">
                        <a:effectLst/>
                        <a:latin typeface="Arial"/>
                        <a:ea typeface="SimSun"/>
                        <a:cs typeface="Times New Roman"/>
                      </a:endParaRPr>
                    </a:p>
                  </a:txBody>
                  <a:tcPr marL="68580" marR="68580" marT="0" marB="0"/>
                </a:tc>
                <a:tc>
                  <a:txBody>
                    <a:bodyPr/>
                    <a:lstStyle/>
                    <a:p>
                      <a:pPr algn="just">
                        <a:lnSpc>
                          <a:spcPct val="150000"/>
                        </a:lnSpc>
                        <a:spcAft>
                          <a:spcPts val="0"/>
                        </a:spcAft>
                      </a:pPr>
                      <a:r>
                        <a:rPr lang="es-ES" sz="1200">
                          <a:effectLst/>
                        </a:rPr>
                        <a:t>100 Kg</a:t>
                      </a:r>
                      <a:endParaRPr lang="es-EC" sz="1200">
                        <a:effectLst/>
                        <a:latin typeface="Arial"/>
                        <a:ea typeface="SimSun"/>
                        <a:cs typeface="Times New Roman"/>
                      </a:endParaRPr>
                    </a:p>
                  </a:txBody>
                  <a:tcPr marL="68580" marR="68580" marT="0" marB="0"/>
                </a:tc>
              </a:tr>
              <a:tr h="312035">
                <a:tc>
                  <a:txBody>
                    <a:bodyPr/>
                    <a:lstStyle/>
                    <a:p>
                      <a:pPr algn="just">
                        <a:lnSpc>
                          <a:spcPct val="150000"/>
                        </a:lnSpc>
                        <a:spcAft>
                          <a:spcPts val="0"/>
                        </a:spcAft>
                      </a:pPr>
                      <a:r>
                        <a:rPr lang="es-ES" sz="1200">
                          <a:effectLst/>
                        </a:rPr>
                        <a:t>Error</a:t>
                      </a:r>
                      <a:endParaRPr lang="es-EC" sz="1200">
                        <a:effectLst/>
                        <a:latin typeface="Arial"/>
                        <a:ea typeface="SimSun"/>
                        <a:cs typeface="Times New Roman"/>
                      </a:endParaRPr>
                    </a:p>
                  </a:txBody>
                  <a:tcPr marL="68580" marR="68580" marT="0" marB="0"/>
                </a:tc>
                <a:tc>
                  <a:txBody>
                    <a:bodyPr/>
                    <a:lstStyle/>
                    <a:p>
                      <a:pPr algn="just">
                        <a:lnSpc>
                          <a:spcPct val="150000"/>
                        </a:lnSpc>
                        <a:spcAft>
                          <a:spcPts val="0"/>
                        </a:spcAft>
                      </a:pPr>
                      <a:r>
                        <a:rPr lang="es-ES" sz="1200">
                          <a:effectLst/>
                        </a:rPr>
                        <a:t>± 0.003 %FS</a:t>
                      </a:r>
                      <a:endParaRPr lang="es-EC" sz="1200">
                        <a:effectLst/>
                        <a:latin typeface="Arial"/>
                        <a:ea typeface="SimSun"/>
                        <a:cs typeface="Times New Roman"/>
                      </a:endParaRPr>
                    </a:p>
                  </a:txBody>
                  <a:tcPr marL="68580" marR="68580" marT="0" marB="0"/>
                </a:tc>
              </a:tr>
              <a:tr h="312035">
                <a:tc>
                  <a:txBody>
                    <a:bodyPr/>
                    <a:lstStyle/>
                    <a:p>
                      <a:pPr algn="just">
                        <a:lnSpc>
                          <a:spcPct val="150000"/>
                        </a:lnSpc>
                        <a:spcAft>
                          <a:spcPts val="0"/>
                        </a:spcAft>
                      </a:pPr>
                      <a:r>
                        <a:rPr lang="es-ES" sz="1200">
                          <a:effectLst/>
                        </a:rPr>
                        <a:t>Sensibilidad</a:t>
                      </a:r>
                      <a:endParaRPr lang="es-EC" sz="1200">
                        <a:effectLst/>
                        <a:latin typeface="Arial"/>
                        <a:ea typeface="SimSun"/>
                        <a:cs typeface="Times New Roman"/>
                      </a:endParaRPr>
                    </a:p>
                  </a:txBody>
                  <a:tcPr marL="68580" marR="68580" marT="0" marB="0"/>
                </a:tc>
                <a:tc>
                  <a:txBody>
                    <a:bodyPr/>
                    <a:lstStyle/>
                    <a:p>
                      <a:pPr algn="just">
                        <a:lnSpc>
                          <a:spcPct val="150000"/>
                        </a:lnSpc>
                        <a:spcAft>
                          <a:spcPts val="0"/>
                        </a:spcAft>
                      </a:pPr>
                      <a:r>
                        <a:rPr lang="es-ES" sz="1200">
                          <a:effectLst/>
                        </a:rPr>
                        <a:t>3 ± 0.003 mV/V</a:t>
                      </a:r>
                      <a:endParaRPr lang="es-EC" sz="1200">
                        <a:effectLst/>
                        <a:latin typeface="Arial"/>
                        <a:ea typeface="SimSun"/>
                        <a:cs typeface="Times New Roman"/>
                      </a:endParaRPr>
                    </a:p>
                  </a:txBody>
                  <a:tcPr marL="68580" marR="68580" marT="0" marB="0"/>
                </a:tc>
              </a:tr>
              <a:tr h="312035">
                <a:tc>
                  <a:txBody>
                    <a:bodyPr/>
                    <a:lstStyle/>
                    <a:p>
                      <a:pPr algn="just">
                        <a:lnSpc>
                          <a:spcPct val="150000"/>
                        </a:lnSpc>
                        <a:spcAft>
                          <a:spcPts val="0"/>
                        </a:spcAft>
                      </a:pPr>
                      <a:r>
                        <a:rPr lang="es-ES" sz="1200">
                          <a:effectLst/>
                        </a:rPr>
                        <a:t>Resistencia de entrada.</a:t>
                      </a:r>
                      <a:endParaRPr lang="es-EC" sz="1200">
                        <a:effectLst/>
                        <a:latin typeface="Arial"/>
                        <a:ea typeface="SimSun"/>
                        <a:cs typeface="Times New Roman"/>
                      </a:endParaRPr>
                    </a:p>
                  </a:txBody>
                  <a:tcPr marL="68580" marR="68580" marT="0" marB="0"/>
                </a:tc>
                <a:tc>
                  <a:txBody>
                    <a:bodyPr/>
                    <a:lstStyle/>
                    <a:p>
                      <a:pPr algn="just">
                        <a:lnSpc>
                          <a:spcPct val="150000"/>
                        </a:lnSpc>
                        <a:spcAft>
                          <a:spcPts val="0"/>
                        </a:spcAft>
                      </a:pPr>
                      <a:r>
                        <a:rPr lang="es-ES" sz="1200" dirty="0">
                          <a:effectLst/>
                        </a:rPr>
                        <a:t>400 ± 20Ω</a:t>
                      </a:r>
                      <a:endParaRPr lang="es-EC" sz="1200" dirty="0">
                        <a:effectLst/>
                        <a:latin typeface="Arial"/>
                        <a:ea typeface="SimSun"/>
                        <a:cs typeface="Times New Roman"/>
                      </a:endParaRPr>
                    </a:p>
                  </a:txBody>
                  <a:tcPr marL="68580" marR="68580" marT="0" marB="0"/>
                </a:tc>
              </a:tr>
            </a:tbl>
          </a:graphicData>
        </a:graphic>
      </p:graphicFrame>
      <p:sp>
        <p:nvSpPr>
          <p:cNvPr id="6" name="5 Rectángulo"/>
          <p:cNvSpPr/>
          <p:nvPr/>
        </p:nvSpPr>
        <p:spPr>
          <a:xfrm>
            <a:off x="2363130" y="6488668"/>
            <a:ext cx="713657" cy="369332"/>
          </a:xfrm>
          <a:prstGeom prst="rect">
            <a:avLst/>
          </a:prstGeom>
        </p:spPr>
        <p:txBody>
          <a:bodyPr wrap="none">
            <a:spAutoFit/>
          </a:bodyPr>
          <a:lstStyle/>
          <a:p>
            <a:r>
              <a:rPr lang="es-ES" dirty="0" err="1"/>
              <a:t>KELI</a:t>
            </a:r>
            <a:endParaRPr lang="es-EC" dirty="0"/>
          </a:p>
        </p:txBody>
      </p:sp>
    </p:spTree>
    <p:extLst>
      <p:ext uri="{BB962C8B-B14F-4D97-AF65-F5344CB8AC3E}">
        <p14:creationId xmlns:p14="http://schemas.microsoft.com/office/powerpoint/2010/main" val="266776468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z="4400" dirty="0" smtClean="0">
                <a:effectLst/>
              </a:rPr>
              <a:t>Cálculo Y Selección De Los Elementos De Protección</a:t>
            </a:r>
            <a:endParaRPr lang="es-EC" sz="4400"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57200" y="1600200"/>
                <a:ext cx="8229600" cy="4925144"/>
              </a:xfrm>
            </p:spPr>
            <p:txBody>
              <a:bodyPr>
                <a:normAutofit fontScale="85000" lnSpcReduction="20000"/>
              </a:bodyPr>
              <a:lstStyle/>
              <a:p>
                <a:r>
                  <a:rPr lang="es-EC" b="1" dirty="0" smtClean="0"/>
                  <a:t>DIMENSIONAMIENTO </a:t>
                </a:r>
                <a:r>
                  <a:rPr lang="es-EC" b="1" dirty="0"/>
                  <a:t>DEL </a:t>
                </a:r>
                <a:r>
                  <a:rPr lang="es-EC" b="1" dirty="0" smtClean="0"/>
                  <a:t>CONTACTOR</a:t>
                </a:r>
                <a:r>
                  <a:rPr lang="es-EC" dirty="0" smtClean="0"/>
                  <a:t>.</a:t>
                </a:r>
              </a:p>
              <a:p>
                <a:pPr marL="0" indent="0">
                  <a:buNone/>
                </a:pPr>
                <a:r>
                  <a:rPr lang="es-EC" dirty="0" smtClean="0"/>
                  <a:t>	Potencia nominal </a:t>
                </a:r>
                <a:r>
                  <a:rPr lang="es-EC" dirty="0"/>
                  <a:t>del motor </a:t>
                </a:r>
                <a:endParaRPr lang="es-EC" dirty="0" smtClean="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𝑃</m:t>
                          </m:r>
                        </m:e>
                        <m:sub>
                          <m:r>
                            <a:rPr lang="es-EC" i="1">
                              <a:latin typeface="Cambria Math"/>
                            </a:rPr>
                            <m:t>𝑐𝑜𝑛𝑡𝑎𝑐𝑡𝑜𝑟</m:t>
                          </m:r>
                        </m:sub>
                      </m:sSub>
                      <m:r>
                        <a:rPr lang="es-EC" i="1">
                          <a:latin typeface="Cambria Math"/>
                        </a:rPr>
                        <m:t>=1.10 </m:t>
                      </m:r>
                      <m:sSub>
                        <m:sSubPr>
                          <m:ctrlPr>
                            <a:rPr lang="es-EC" i="1">
                              <a:latin typeface="Cambria Math"/>
                            </a:rPr>
                          </m:ctrlPr>
                        </m:sSubPr>
                        <m:e>
                          <m:r>
                            <a:rPr lang="es-EC" i="1">
                              <a:latin typeface="Cambria Math"/>
                            </a:rPr>
                            <m:t>𝑃</m:t>
                          </m:r>
                        </m:e>
                        <m:sub>
                          <m:sSub>
                            <m:sSubPr>
                              <m:ctrlPr>
                                <a:rPr lang="es-EC" i="1">
                                  <a:latin typeface="Cambria Math"/>
                                </a:rPr>
                              </m:ctrlPr>
                            </m:sSubPr>
                            <m:e>
                              <m:r>
                                <a:rPr lang="es-EC" i="1">
                                  <a:latin typeface="Cambria Math"/>
                                </a:rPr>
                                <m:t>𝑛</m:t>
                              </m:r>
                            </m:e>
                            <m:sub>
                              <m:r>
                                <a:rPr lang="es-EC" i="1">
                                  <a:latin typeface="Cambria Math"/>
                                </a:rPr>
                                <m:t>𝑚𝑜𝑡𝑜𝑟</m:t>
                              </m:r>
                            </m:sub>
                          </m:sSub>
                        </m:sub>
                      </m:sSub>
                    </m:oMath>
                  </m:oMathPara>
                </a14:m>
                <a:endParaRPr lang="es-EC" dirty="0"/>
              </a:p>
              <a:p>
                <a:pPr lvl="7"/>
                <a:endParaRPr lang="es-EC" b="1"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𝑃</m:t>
                          </m:r>
                        </m:e>
                        <m:sub>
                          <m:r>
                            <a:rPr lang="es-EC" i="1">
                              <a:latin typeface="Cambria Math"/>
                            </a:rPr>
                            <m:t>𝑐𝑜𝑛𝑡𝑎𝑐𝑡𝑜𝑟</m:t>
                          </m:r>
                        </m:sub>
                      </m:sSub>
                      <m:r>
                        <a:rPr lang="es-EC" i="1">
                          <a:latin typeface="Cambria Math"/>
                        </a:rPr>
                        <m:t>=1.10 </m:t>
                      </m:r>
                      <m:d>
                        <m:dPr>
                          <m:ctrlPr>
                            <a:rPr lang="es-EC" i="1">
                              <a:latin typeface="Cambria Math"/>
                            </a:rPr>
                          </m:ctrlPr>
                        </m:dPr>
                        <m:e>
                          <m:r>
                            <a:rPr lang="es-EC" i="1">
                              <a:latin typeface="Cambria Math"/>
                            </a:rPr>
                            <m:t>370</m:t>
                          </m:r>
                        </m:e>
                      </m:d>
                      <m:r>
                        <a:rPr lang="es-EC" i="1">
                          <a:latin typeface="Cambria Math"/>
                        </a:rPr>
                        <m:t>𝑊</m:t>
                      </m:r>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𝑃</m:t>
                          </m:r>
                        </m:e>
                        <m:sub>
                          <m:r>
                            <a:rPr lang="es-EC" i="1">
                              <a:latin typeface="Cambria Math"/>
                            </a:rPr>
                            <m:t>𝑐𝑜𝑛𝑡𝑎𝑐𝑡𝑜𝑟</m:t>
                          </m:r>
                        </m:sub>
                      </m:sSub>
                      <m:r>
                        <a:rPr lang="es-EC" i="1">
                          <a:latin typeface="Cambria Math"/>
                        </a:rPr>
                        <m:t>=407 </m:t>
                      </m:r>
                      <m:r>
                        <a:rPr lang="es-EC" i="1">
                          <a:latin typeface="Cambria Math"/>
                        </a:rPr>
                        <m:t>𝑊</m:t>
                      </m:r>
                    </m:oMath>
                  </m:oMathPara>
                </a14:m>
                <a:endParaRPr lang="es-EC" dirty="0"/>
              </a:p>
              <a:p>
                <a:pPr lvl="0"/>
                <a:r>
                  <a:rPr lang="es-EC" dirty="0"/>
                  <a:t>Voltaje Nominal .</a:t>
                </a:r>
              </a:p>
              <a:p>
                <a:pPr lvl="0"/>
                <a:r>
                  <a:rPr lang="es-EC" dirty="0"/>
                  <a:t>Intensidad nominal del motor.</a:t>
                </a:r>
              </a:p>
              <a:p>
                <a:pPr lvl="0"/>
                <a:r>
                  <a:rPr lang="es-EC" dirty="0"/>
                  <a:t>Tipo de Accionamiento.</a:t>
                </a:r>
              </a:p>
              <a:p>
                <a:pPr lvl="0"/>
                <a:r>
                  <a:rPr lang="es-EC" dirty="0"/>
                  <a:t>Categoría de utilización establecido por la norma </a:t>
                </a:r>
                <a:r>
                  <a:rPr lang="es-EC" dirty="0" err="1"/>
                  <a:t>IEC</a:t>
                </a:r>
                <a:r>
                  <a:rPr lang="es-EC" dirty="0"/>
                  <a:t> (Comisión Electrotécnica Internacional).</a:t>
                </a:r>
              </a:p>
              <a:p>
                <a:pPr lvl="0"/>
                <a:r>
                  <a:rPr lang="es-EC" dirty="0"/>
                  <a:t>Frecuencia.</a:t>
                </a:r>
              </a:p>
              <a:p>
                <a:pPr lvl="0"/>
                <a:r>
                  <a:rPr lang="es-EC" dirty="0"/>
                  <a:t>Voltaje de Aislamiento </a:t>
                </a:r>
                <a:r>
                  <a:rPr lang="es-EC" dirty="0" err="1"/>
                  <a:t>Ui</a:t>
                </a:r>
                <a:r>
                  <a:rPr lang="es-EC" dirty="0"/>
                  <a:t>.</a:t>
                </a:r>
              </a:p>
              <a:p>
                <a:pPr lvl="0"/>
                <a:r>
                  <a:rPr lang="es-EC" dirty="0"/>
                  <a:t>Clase de Servicio.</a:t>
                </a:r>
              </a:p>
              <a:p>
                <a:pPr lvl="0"/>
                <a:r>
                  <a:rPr lang="es-EC" dirty="0"/>
                  <a:t>Voltaje de la bobina.</a:t>
                </a:r>
              </a:p>
              <a:p>
                <a:pPr lvl="0"/>
                <a:r>
                  <a:rPr lang="es-EC" dirty="0"/>
                  <a:t>Números de contactos auxiliares</a:t>
                </a:r>
                <a:r>
                  <a:rPr lang="es-EC" dirty="0" smtClean="0"/>
                  <a:t>.</a:t>
                </a:r>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57200" y="1600200"/>
                <a:ext cx="8229600" cy="4925144"/>
              </a:xfrm>
              <a:blipFill rotWithShape="1">
                <a:blip r:embed="rId2"/>
                <a:stretch>
                  <a:fillRect l="-593" t="-1859"/>
                </a:stretch>
              </a:blipFill>
            </p:spPr>
            <p:txBody>
              <a:bodyPr/>
              <a:lstStyle/>
              <a:p>
                <a:r>
                  <a:rPr lang="es-EC">
                    <a:noFill/>
                  </a:rPr>
                  <a:t> </a:t>
                </a:r>
              </a:p>
            </p:txBody>
          </p:sp>
        </mc:Fallback>
      </mc:AlternateContent>
    </p:spTree>
    <p:extLst>
      <p:ext uri="{BB962C8B-B14F-4D97-AF65-F5344CB8AC3E}">
        <p14:creationId xmlns:p14="http://schemas.microsoft.com/office/powerpoint/2010/main" val="208954408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605201706"/>
              </p:ext>
            </p:extLst>
          </p:nvPr>
        </p:nvGraphicFramePr>
        <p:xfrm>
          <a:off x="3779912" y="2564906"/>
          <a:ext cx="4320480" cy="2075367"/>
        </p:xfrm>
        <a:graphic>
          <a:graphicData uri="http://schemas.openxmlformats.org/drawingml/2006/table">
            <a:tbl>
              <a:tblPr firstRow="1" firstCol="1" bandRow="1">
                <a:tableStyleId>{5C22544A-7EE6-4342-B048-85BDC9FD1C3A}</a:tableStyleId>
              </a:tblPr>
              <a:tblGrid>
                <a:gridCol w="2675793"/>
                <a:gridCol w="1644687"/>
              </a:tblGrid>
              <a:tr h="296481">
                <a:tc>
                  <a:txBody>
                    <a:bodyPr/>
                    <a:lstStyle/>
                    <a:p>
                      <a:pPr algn="just">
                        <a:lnSpc>
                          <a:spcPct val="150000"/>
                        </a:lnSpc>
                        <a:spcAft>
                          <a:spcPts val="0"/>
                        </a:spcAft>
                      </a:pPr>
                      <a:r>
                        <a:rPr lang="es-EC" sz="1200">
                          <a:effectLst/>
                        </a:rPr>
                        <a:t>Voltaje Nominal (V)</a:t>
                      </a:r>
                      <a:endParaRPr lang="es-EC" sz="1200">
                        <a:effectLst/>
                        <a:latin typeface="Arial"/>
                        <a:ea typeface="SimSun"/>
                        <a:cs typeface="Times New Roman"/>
                      </a:endParaRPr>
                    </a:p>
                  </a:txBody>
                  <a:tcPr marL="68580" marR="68580" marT="0" marB="0"/>
                </a:tc>
                <a:tc>
                  <a:txBody>
                    <a:bodyPr/>
                    <a:lstStyle/>
                    <a:p>
                      <a:pPr algn="ctr">
                        <a:lnSpc>
                          <a:spcPct val="150000"/>
                        </a:lnSpc>
                        <a:spcAft>
                          <a:spcPts val="0"/>
                        </a:spcAft>
                      </a:pPr>
                      <a:r>
                        <a:rPr lang="es-EC" sz="1200">
                          <a:effectLst/>
                        </a:rPr>
                        <a:t>220</a:t>
                      </a:r>
                      <a:endParaRPr lang="es-EC" sz="1200">
                        <a:effectLst/>
                        <a:latin typeface="Arial"/>
                        <a:ea typeface="SimSun"/>
                        <a:cs typeface="Times New Roman"/>
                      </a:endParaRPr>
                    </a:p>
                  </a:txBody>
                  <a:tcPr marL="68580" marR="68580" marT="0" marB="0"/>
                </a:tc>
              </a:tr>
              <a:tr h="296481">
                <a:tc>
                  <a:txBody>
                    <a:bodyPr/>
                    <a:lstStyle/>
                    <a:p>
                      <a:pPr algn="just">
                        <a:lnSpc>
                          <a:spcPct val="150000"/>
                        </a:lnSpc>
                        <a:spcAft>
                          <a:spcPts val="0"/>
                        </a:spcAft>
                      </a:pPr>
                      <a:r>
                        <a:rPr lang="es-EC" sz="1200">
                          <a:effectLst/>
                        </a:rPr>
                        <a:t>Frecuencia (Hz)</a:t>
                      </a:r>
                      <a:endParaRPr lang="es-EC" sz="1200">
                        <a:effectLst/>
                        <a:latin typeface="Arial"/>
                        <a:ea typeface="SimSun"/>
                        <a:cs typeface="Times New Roman"/>
                      </a:endParaRPr>
                    </a:p>
                  </a:txBody>
                  <a:tcPr marL="68580" marR="68580" marT="0" marB="0"/>
                </a:tc>
                <a:tc>
                  <a:txBody>
                    <a:bodyPr/>
                    <a:lstStyle/>
                    <a:p>
                      <a:pPr algn="ctr">
                        <a:lnSpc>
                          <a:spcPct val="150000"/>
                        </a:lnSpc>
                        <a:spcAft>
                          <a:spcPts val="0"/>
                        </a:spcAft>
                      </a:pPr>
                      <a:r>
                        <a:rPr lang="es-EC" sz="1200">
                          <a:effectLst/>
                        </a:rPr>
                        <a:t>60</a:t>
                      </a:r>
                      <a:endParaRPr lang="es-EC" sz="1200">
                        <a:effectLst/>
                        <a:latin typeface="Arial"/>
                        <a:ea typeface="SimSun"/>
                        <a:cs typeface="Times New Roman"/>
                      </a:endParaRPr>
                    </a:p>
                  </a:txBody>
                  <a:tcPr marL="68580" marR="68580" marT="0" marB="0"/>
                </a:tc>
              </a:tr>
              <a:tr h="296481">
                <a:tc>
                  <a:txBody>
                    <a:bodyPr/>
                    <a:lstStyle/>
                    <a:p>
                      <a:pPr algn="just">
                        <a:lnSpc>
                          <a:spcPct val="150000"/>
                        </a:lnSpc>
                        <a:spcAft>
                          <a:spcPts val="0"/>
                        </a:spcAft>
                      </a:pPr>
                      <a:r>
                        <a:rPr lang="es-EC" sz="1200">
                          <a:effectLst/>
                        </a:rPr>
                        <a:t>Voltaje de Aislamiento (Ui)</a:t>
                      </a:r>
                      <a:endParaRPr lang="es-EC" sz="1200">
                        <a:effectLst/>
                        <a:latin typeface="Arial"/>
                        <a:ea typeface="SimSun"/>
                        <a:cs typeface="Times New Roman"/>
                      </a:endParaRPr>
                    </a:p>
                  </a:txBody>
                  <a:tcPr marL="68580" marR="68580" marT="0" marB="0"/>
                </a:tc>
                <a:tc>
                  <a:txBody>
                    <a:bodyPr/>
                    <a:lstStyle/>
                    <a:p>
                      <a:pPr algn="ctr">
                        <a:lnSpc>
                          <a:spcPct val="150000"/>
                        </a:lnSpc>
                        <a:spcAft>
                          <a:spcPts val="0"/>
                        </a:spcAft>
                      </a:pPr>
                      <a:r>
                        <a:rPr lang="es-EC" sz="1200">
                          <a:effectLst/>
                        </a:rPr>
                        <a:t>600</a:t>
                      </a:r>
                      <a:endParaRPr lang="es-EC" sz="1200">
                        <a:effectLst/>
                        <a:latin typeface="Arial"/>
                        <a:ea typeface="SimSun"/>
                        <a:cs typeface="Times New Roman"/>
                      </a:endParaRPr>
                    </a:p>
                  </a:txBody>
                  <a:tcPr marL="68580" marR="68580" marT="0" marB="0"/>
                </a:tc>
              </a:tr>
              <a:tr h="296481">
                <a:tc>
                  <a:txBody>
                    <a:bodyPr/>
                    <a:lstStyle/>
                    <a:p>
                      <a:pPr algn="just">
                        <a:lnSpc>
                          <a:spcPct val="150000"/>
                        </a:lnSpc>
                        <a:spcAft>
                          <a:spcPts val="0"/>
                        </a:spcAft>
                      </a:pPr>
                      <a:r>
                        <a:rPr lang="es-EC" sz="1200">
                          <a:effectLst/>
                        </a:rPr>
                        <a:t>Categoría de Servicio</a:t>
                      </a:r>
                      <a:endParaRPr lang="es-EC" sz="1200">
                        <a:effectLst/>
                        <a:latin typeface="Arial"/>
                        <a:ea typeface="SimSun"/>
                        <a:cs typeface="Times New Roman"/>
                      </a:endParaRPr>
                    </a:p>
                  </a:txBody>
                  <a:tcPr marL="68580" marR="68580" marT="0" marB="0"/>
                </a:tc>
                <a:tc>
                  <a:txBody>
                    <a:bodyPr/>
                    <a:lstStyle/>
                    <a:p>
                      <a:pPr algn="ctr">
                        <a:lnSpc>
                          <a:spcPct val="150000"/>
                        </a:lnSpc>
                        <a:spcAft>
                          <a:spcPts val="0"/>
                        </a:spcAft>
                      </a:pPr>
                      <a:r>
                        <a:rPr lang="es-EC" sz="1200">
                          <a:effectLst/>
                        </a:rPr>
                        <a:t>AC3</a:t>
                      </a:r>
                      <a:endParaRPr lang="es-EC" sz="1200">
                        <a:effectLst/>
                        <a:latin typeface="Arial"/>
                        <a:ea typeface="SimSun"/>
                        <a:cs typeface="Times New Roman"/>
                      </a:endParaRPr>
                    </a:p>
                  </a:txBody>
                  <a:tcPr marL="68580" marR="68580" marT="0" marB="0"/>
                </a:tc>
              </a:tr>
              <a:tr h="296481">
                <a:tc>
                  <a:txBody>
                    <a:bodyPr/>
                    <a:lstStyle/>
                    <a:p>
                      <a:pPr algn="just">
                        <a:lnSpc>
                          <a:spcPct val="150000"/>
                        </a:lnSpc>
                        <a:spcAft>
                          <a:spcPts val="0"/>
                        </a:spcAft>
                      </a:pPr>
                      <a:r>
                        <a:rPr lang="es-EC" sz="1200">
                          <a:effectLst/>
                        </a:rPr>
                        <a:t>Clase de Servicio</a:t>
                      </a:r>
                      <a:endParaRPr lang="es-EC" sz="1200">
                        <a:effectLst/>
                        <a:latin typeface="Arial"/>
                        <a:ea typeface="SimSun"/>
                        <a:cs typeface="Times New Roman"/>
                      </a:endParaRPr>
                    </a:p>
                  </a:txBody>
                  <a:tcPr marL="68580" marR="68580" marT="0" marB="0"/>
                </a:tc>
                <a:tc>
                  <a:txBody>
                    <a:bodyPr/>
                    <a:lstStyle/>
                    <a:p>
                      <a:pPr algn="ctr">
                        <a:lnSpc>
                          <a:spcPct val="150000"/>
                        </a:lnSpc>
                        <a:spcAft>
                          <a:spcPts val="0"/>
                        </a:spcAft>
                      </a:pPr>
                      <a:r>
                        <a:rPr lang="es-EC" sz="1200">
                          <a:effectLst/>
                        </a:rPr>
                        <a:t>Intermitente</a:t>
                      </a:r>
                      <a:endParaRPr lang="es-EC" sz="1200">
                        <a:effectLst/>
                        <a:latin typeface="Arial"/>
                        <a:ea typeface="SimSun"/>
                        <a:cs typeface="Times New Roman"/>
                      </a:endParaRPr>
                    </a:p>
                  </a:txBody>
                  <a:tcPr marL="68580" marR="68580" marT="0" marB="0"/>
                </a:tc>
              </a:tr>
              <a:tr h="296481">
                <a:tc>
                  <a:txBody>
                    <a:bodyPr/>
                    <a:lstStyle/>
                    <a:p>
                      <a:pPr algn="just">
                        <a:lnSpc>
                          <a:spcPct val="150000"/>
                        </a:lnSpc>
                        <a:spcAft>
                          <a:spcPts val="0"/>
                        </a:spcAft>
                      </a:pPr>
                      <a:r>
                        <a:rPr lang="es-EC" sz="1200">
                          <a:effectLst/>
                        </a:rPr>
                        <a:t>N° Contactos Aux.</a:t>
                      </a:r>
                      <a:endParaRPr lang="es-EC" sz="1200">
                        <a:effectLst/>
                        <a:latin typeface="Arial"/>
                        <a:ea typeface="SimSun"/>
                        <a:cs typeface="Times New Roman"/>
                      </a:endParaRPr>
                    </a:p>
                  </a:txBody>
                  <a:tcPr marL="68580" marR="68580" marT="0" marB="0"/>
                </a:tc>
                <a:tc>
                  <a:txBody>
                    <a:bodyPr/>
                    <a:lstStyle/>
                    <a:p>
                      <a:pPr algn="ctr">
                        <a:lnSpc>
                          <a:spcPct val="150000"/>
                        </a:lnSpc>
                        <a:spcAft>
                          <a:spcPts val="0"/>
                        </a:spcAft>
                      </a:pPr>
                      <a:r>
                        <a:rPr lang="es-EC" sz="1200">
                          <a:effectLst/>
                        </a:rPr>
                        <a:t>1 NA</a:t>
                      </a:r>
                      <a:endParaRPr lang="es-EC" sz="1200">
                        <a:effectLst/>
                        <a:latin typeface="Arial"/>
                        <a:ea typeface="SimSun"/>
                        <a:cs typeface="Times New Roman"/>
                      </a:endParaRPr>
                    </a:p>
                  </a:txBody>
                  <a:tcPr marL="68580" marR="68580" marT="0" marB="0"/>
                </a:tc>
              </a:tr>
              <a:tr h="296481">
                <a:tc>
                  <a:txBody>
                    <a:bodyPr/>
                    <a:lstStyle/>
                    <a:p>
                      <a:pPr algn="just">
                        <a:lnSpc>
                          <a:spcPct val="150000"/>
                        </a:lnSpc>
                        <a:spcAft>
                          <a:spcPts val="0"/>
                        </a:spcAft>
                      </a:pPr>
                      <a:r>
                        <a:rPr lang="es-EC" sz="1200">
                          <a:effectLst/>
                        </a:rPr>
                        <a:t>Corriente (A)</a:t>
                      </a:r>
                      <a:endParaRPr lang="es-EC" sz="1200">
                        <a:effectLst/>
                        <a:latin typeface="Arial"/>
                        <a:ea typeface="SimSun"/>
                        <a:cs typeface="Times New Roman"/>
                      </a:endParaRPr>
                    </a:p>
                  </a:txBody>
                  <a:tcPr marL="68580" marR="68580" marT="0" marB="0"/>
                </a:tc>
                <a:tc>
                  <a:txBody>
                    <a:bodyPr/>
                    <a:lstStyle/>
                    <a:p>
                      <a:pPr algn="ctr">
                        <a:lnSpc>
                          <a:spcPct val="150000"/>
                        </a:lnSpc>
                        <a:spcAft>
                          <a:spcPts val="0"/>
                        </a:spcAft>
                      </a:pPr>
                      <a:r>
                        <a:rPr lang="es-EC" sz="1200" dirty="0">
                          <a:effectLst/>
                        </a:rPr>
                        <a:t>15</a:t>
                      </a:r>
                      <a:endParaRPr lang="es-EC" sz="1200" dirty="0">
                        <a:effectLst/>
                        <a:latin typeface="Arial"/>
                        <a:ea typeface="SimSun"/>
                        <a:cs typeface="Times New Roman"/>
                      </a:endParaRPr>
                    </a:p>
                  </a:txBody>
                  <a:tcPr marL="68580" marR="68580" marT="0" marB="0"/>
                </a:tc>
              </a:tr>
            </a:tbl>
          </a:graphicData>
        </a:graphic>
      </p:graphicFrame>
      <p:pic>
        <p:nvPicPr>
          <p:cNvPr id="5" name="4 Imagen" descr="Descripción: http://www.gama-me.com/sites/default/files/3rt1034-1an20_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2420888"/>
            <a:ext cx="2088232" cy="2188840"/>
          </a:xfrm>
          <a:prstGeom prst="rect">
            <a:avLst/>
          </a:prstGeom>
          <a:noFill/>
          <a:ln>
            <a:noFill/>
          </a:ln>
        </p:spPr>
      </p:pic>
      <p:sp>
        <p:nvSpPr>
          <p:cNvPr id="6" name="5 Rectángulo"/>
          <p:cNvSpPr/>
          <p:nvPr/>
        </p:nvSpPr>
        <p:spPr>
          <a:xfrm>
            <a:off x="373279" y="4797152"/>
            <a:ext cx="3169457" cy="369332"/>
          </a:xfrm>
          <a:prstGeom prst="rect">
            <a:avLst/>
          </a:prstGeom>
        </p:spPr>
        <p:txBody>
          <a:bodyPr wrap="none">
            <a:spAutoFit/>
          </a:bodyPr>
          <a:lstStyle/>
          <a:p>
            <a:r>
              <a:rPr lang="es-EC" dirty="0"/>
              <a:t>Siemens tipo </a:t>
            </a:r>
            <a:r>
              <a:rPr lang="es-EC" dirty="0" err="1"/>
              <a:t>3RT2015-1AP01</a:t>
            </a:r>
            <a:endParaRPr lang="es-EC" dirty="0"/>
          </a:p>
        </p:txBody>
      </p:sp>
    </p:spTree>
    <p:extLst>
      <p:ext uri="{BB962C8B-B14F-4D97-AF65-F5344CB8AC3E}">
        <p14:creationId xmlns:p14="http://schemas.microsoft.com/office/powerpoint/2010/main" val="164216985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Fusible </a:t>
            </a:r>
            <a:endParaRPr lang="es-EC" dirty="0"/>
          </a:p>
        </p:txBody>
      </p:sp>
      <p:pic>
        <p:nvPicPr>
          <p:cNvPr id="4" name="3 Marcador de contenido"/>
          <p:cNvPicPr>
            <a:picLocks noGrp="1"/>
          </p:cNvPicPr>
          <p:nvPr>
            <p:ph idx="1"/>
          </p:nvPr>
        </p:nvPicPr>
        <p:blipFill rotWithShape="1">
          <a:blip r:embed="rId2">
            <a:extLst>
              <a:ext uri="{28A0092B-C50C-407E-A947-70E740481C1C}">
                <a14:useLocalDpi xmlns:a14="http://schemas.microsoft.com/office/drawing/2010/main" val="0"/>
              </a:ext>
            </a:extLst>
          </a:blip>
          <a:srcRect l="33235" t="19519" r="34340" b="14251"/>
          <a:stretch/>
        </p:blipFill>
        <p:spPr bwMode="auto">
          <a:xfrm>
            <a:off x="1115616" y="2564904"/>
            <a:ext cx="1368152" cy="1728192"/>
          </a:xfrm>
          <a:prstGeom prst="rect">
            <a:avLst/>
          </a:prstGeom>
          <a:noFill/>
          <a:ln>
            <a:noFill/>
          </a:ln>
          <a:extLst>
            <a:ext uri="{53640926-AAD7-44D8-BBD7-CCE9431645EC}">
              <a14:shadowObscured xmlns:a14="http://schemas.microsoft.com/office/drawing/2010/main"/>
            </a:ext>
          </a:extLst>
        </p:spPr>
      </p:pic>
      <p:graphicFrame>
        <p:nvGraphicFramePr>
          <p:cNvPr id="5" name="4 Tabla"/>
          <p:cNvGraphicFramePr>
            <a:graphicFrameLocks noGrp="1"/>
          </p:cNvGraphicFramePr>
          <p:nvPr>
            <p:extLst>
              <p:ext uri="{D42A27DB-BD31-4B8C-83A1-F6EECF244321}">
                <p14:modId xmlns:p14="http://schemas.microsoft.com/office/powerpoint/2010/main" val="3907577551"/>
              </p:ext>
            </p:extLst>
          </p:nvPr>
        </p:nvGraphicFramePr>
        <p:xfrm>
          <a:off x="3275856" y="2348880"/>
          <a:ext cx="5398348" cy="2226775"/>
        </p:xfrm>
        <a:graphic>
          <a:graphicData uri="http://schemas.openxmlformats.org/drawingml/2006/table">
            <a:tbl>
              <a:tblPr firstRow="1" firstCol="1" bandRow="1">
                <a:tableStyleId>{5C22544A-7EE6-4342-B048-85BDC9FD1C3A}</a:tableStyleId>
              </a:tblPr>
              <a:tblGrid>
                <a:gridCol w="2253516"/>
                <a:gridCol w="3144832"/>
              </a:tblGrid>
              <a:tr h="312773">
                <a:tc>
                  <a:txBody>
                    <a:bodyPr/>
                    <a:lstStyle/>
                    <a:p>
                      <a:pPr algn="l">
                        <a:lnSpc>
                          <a:spcPct val="150000"/>
                        </a:lnSpc>
                        <a:spcAft>
                          <a:spcPts val="0"/>
                        </a:spcAft>
                      </a:pPr>
                      <a:r>
                        <a:rPr lang="es-EC" sz="1200">
                          <a:effectLst/>
                        </a:rPr>
                        <a:t>Tipo</a:t>
                      </a:r>
                      <a:endParaRPr lang="es-EC" sz="120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C" sz="1200">
                          <a:effectLst/>
                        </a:rPr>
                        <a:t>Fusible Cilíndrico de Cerámica gG/gL</a:t>
                      </a:r>
                      <a:endParaRPr lang="es-EC" sz="1200">
                        <a:effectLst/>
                        <a:latin typeface="Arial"/>
                        <a:ea typeface="SimSun"/>
                        <a:cs typeface="Times New Roman"/>
                      </a:endParaRPr>
                    </a:p>
                  </a:txBody>
                  <a:tcPr marL="68580" marR="68580" marT="0" marB="0" anchor="ctr"/>
                </a:tc>
              </a:tr>
              <a:tr h="312773">
                <a:tc>
                  <a:txBody>
                    <a:bodyPr/>
                    <a:lstStyle/>
                    <a:p>
                      <a:pPr algn="l">
                        <a:lnSpc>
                          <a:spcPct val="150000"/>
                        </a:lnSpc>
                        <a:spcAft>
                          <a:spcPts val="0"/>
                        </a:spcAft>
                      </a:pPr>
                      <a:r>
                        <a:rPr lang="es-EC" sz="1200">
                          <a:effectLst/>
                        </a:rPr>
                        <a:t>Tensión Asignada</a:t>
                      </a:r>
                      <a:endParaRPr lang="es-EC" sz="120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C" sz="1200">
                          <a:effectLst/>
                        </a:rPr>
                        <a:t>230-400 V AC – 50-60 Hz</a:t>
                      </a:r>
                      <a:endParaRPr lang="es-EC" sz="1200">
                        <a:effectLst/>
                        <a:latin typeface="Arial"/>
                        <a:ea typeface="SimSun"/>
                        <a:cs typeface="Times New Roman"/>
                      </a:endParaRPr>
                    </a:p>
                  </a:txBody>
                  <a:tcPr marL="68580" marR="68580" marT="0" marB="0" anchor="ctr"/>
                </a:tc>
              </a:tr>
              <a:tr h="312773">
                <a:tc>
                  <a:txBody>
                    <a:bodyPr/>
                    <a:lstStyle/>
                    <a:p>
                      <a:pPr algn="l">
                        <a:lnSpc>
                          <a:spcPct val="150000"/>
                        </a:lnSpc>
                        <a:spcAft>
                          <a:spcPts val="0"/>
                        </a:spcAft>
                      </a:pPr>
                      <a:r>
                        <a:rPr lang="es-EC" sz="1200">
                          <a:effectLst/>
                        </a:rPr>
                        <a:t>Tensión de Aislamiento</a:t>
                      </a:r>
                      <a:endParaRPr lang="es-EC" sz="120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C" sz="1200">
                          <a:effectLst/>
                        </a:rPr>
                        <a:t>Ui:2000 V</a:t>
                      </a:r>
                      <a:endParaRPr lang="es-EC" sz="1200">
                        <a:effectLst/>
                        <a:latin typeface="Arial"/>
                        <a:ea typeface="SimSun"/>
                        <a:cs typeface="Times New Roman"/>
                      </a:endParaRPr>
                    </a:p>
                  </a:txBody>
                  <a:tcPr marL="68580" marR="68580" marT="0" marB="0" anchor="ctr"/>
                </a:tc>
              </a:tr>
              <a:tr h="312773">
                <a:tc>
                  <a:txBody>
                    <a:bodyPr/>
                    <a:lstStyle/>
                    <a:p>
                      <a:pPr algn="l">
                        <a:lnSpc>
                          <a:spcPct val="150000"/>
                        </a:lnSpc>
                        <a:spcAft>
                          <a:spcPts val="0"/>
                        </a:spcAft>
                      </a:pPr>
                      <a:r>
                        <a:rPr lang="es-EC" sz="1200">
                          <a:effectLst/>
                        </a:rPr>
                        <a:t>Poder de corte</a:t>
                      </a:r>
                      <a:endParaRPr lang="es-EC" sz="120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C" sz="1200">
                          <a:effectLst/>
                        </a:rPr>
                        <a:t>20 KA</a:t>
                      </a:r>
                      <a:endParaRPr lang="es-EC" sz="1200">
                        <a:effectLst/>
                        <a:latin typeface="Arial"/>
                        <a:ea typeface="SimSun"/>
                        <a:cs typeface="Times New Roman"/>
                      </a:endParaRPr>
                    </a:p>
                  </a:txBody>
                  <a:tcPr marL="68580" marR="68580" marT="0" marB="0" anchor="ctr"/>
                </a:tc>
              </a:tr>
              <a:tr h="662910">
                <a:tc>
                  <a:txBody>
                    <a:bodyPr/>
                    <a:lstStyle/>
                    <a:p>
                      <a:pPr algn="l">
                        <a:lnSpc>
                          <a:spcPct val="150000"/>
                        </a:lnSpc>
                        <a:spcAft>
                          <a:spcPts val="0"/>
                        </a:spcAft>
                      </a:pPr>
                      <a:r>
                        <a:rPr lang="es-EC" sz="1200">
                          <a:effectLst/>
                        </a:rPr>
                        <a:t>Grado de Protección de la base</a:t>
                      </a:r>
                      <a:endParaRPr lang="es-EC" sz="120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C" sz="1200">
                          <a:effectLst/>
                        </a:rPr>
                        <a:t>IP20</a:t>
                      </a:r>
                      <a:endParaRPr lang="es-EC" sz="1200">
                        <a:effectLst/>
                        <a:latin typeface="Arial"/>
                        <a:ea typeface="SimSun"/>
                        <a:cs typeface="Times New Roman"/>
                      </a:endParaRPr>
                    </a:p>
                  </a:txBody>
                  <a:tcPr marL="68580" marR="68580" marT="0" marB="0" anchor="ctr"/>
                </a:tc>
              </a:tr>
              <a:tr h="312773">
                <a:tc>
                  <a:txBody>
                    <a:bodyPr/>
                    <a:lstStyle/>
                    <a:p>
                      <a:pPr algn="l">
                        <a:lnSpc>
                          <a:spcPct val="150000"/>
                        </a:lnSpc>
                        <a:spcAft>
                          <a:spcPts val="0"/>
                        </a:spcAft>
                      </a:pPr>
                      <a:r>
                        <a:rPr lang="es-EC" sz="1200">
                          <a:effectLst/>
                        </a:rPr>
                        <a:t>Tamaño</a:t>
                      </a:r>
                      <a:endParaRPr lang="es-EC" sz="120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C" sz="1200" dirty="0" err="1">
                          <a:effectLst/>
                        </a:rPr>
                        <a:t>10x38</a:t>
                      </a:r>
                      <a:r>
                        <a:rPr lang="es-EC" sz="1200" dirty="0">
                          <a:effectLst/>
                        </a:rPr>
                        <a:t> mm</a:t>
                      </a:r>
                      <a:endParaRPr lang="es-EC" sz="1200" dirty="0">
                        <a:effectLst/>
                        <a:latin typeface="Arial"/>
                        <a:ea typeface="SimSun"/>
                        <a:cs typeface="Times New Roman"/>
                      </a:endParaRPr>
                    </a:p>
                  </a:txBody>
                  <a:tcPr marL="68580" marR="68580" marT="0" marB="0" anchor="ctr"/>
                </a:tc>
              </a:tr>
            </a:tbl>
          </a:graphicData>
        </a:graphic>
      </p:graphicFrame>
      <p:sp>
        <p:nvSpPr>
          <p:cNvPr id="6" name="5 Rectángulo"/>
          <p:cNvSpPr/>
          <p:nvPr/>
        </p:nvSpPr>
        <p:spPr>
          <a:xfrm>
            <a:off x="1115616" y="4437112"/>
            <a:ext cx="1787221" cy="369332"/>
          </a:xfrm>
          <a:prstGeom prst="rect">
            <a:avLst/>
          </a:prstGeom>
        </p:spPr>
        <p:txBody>
          <a:bodyPr wrap="none">
            <a:spAutoFit/>
          </a:bodyPr>
          <a:lstStyle/>
          <a:p>
            <a:r>
              <a:rPr lang="es-EC" dirty="0"/>
              <a:t>capacidad 16 A </a:t>
            </a:r>
          </a:p>
        </p:txBody>
      </p:sp>
    </p:spTree>
    <p:extLst>
      <p:ext uri="{BB962C8B-B14F-4D97-AF65-F5344CB8AC3E}">
        <p14:creationId xmlns:p14="http://schemas.microsoft.com/office/powerpoint/2010/main" val="7252747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Interruptor Electromagnético</a:t>
            </a:r>
            <a:endParaRPr lang="es-EC" dirty="0"/>
          </a:p>
        </p:txBody>
      </p:sp>
      <p:graphicFrame>
        <p:nvGraphicFramePr>
          <p:cNvPr id="4" name="3 Marcador de contenido"/>
          <p:cNvGraphicFramePr>
            <a:graphicFrameLocks noGrp="1"/>
          </p:cNvGraphicFramePr>
          <p:nvPr>
            <p:ph idx="1"/>
          </p:nvPr>
        </p:nvGraphicFramePr>
        <p:xfrm>
          <a:off x="1731327" y="2491581"/>
          <a:ext cx="5681345" cy="3017520"/>
        </p:xfrm>
        <a:graphic>
          <a:graphicData uri="http://schemas.openxmlformats.org/drawingml/2006/table">
            <a:tbl>
              <a:tblPr firstRow="1" firstCol="1" bandRow="1">
                <a:tableStyleId>{5C22544A-7EE6-4342-B048-85BDC9FD1C3A}</a:tableStyleId>
              </a:tblPr>
              <a:tblGrid>
                <a:gridCol w="1990725"/>
                <a:gridCol w="1259840"/>
                <a:gridCol w="1541780"/>
                <a:gridCol w="889000"/>
              </a:tblGrid>
              <a:tr h="0">
                <a:tc>
                  <a:txBody>
                    <a:bodyPr/>
                    <a:lstStyle/>
                    <a:p>
                      <a:pPr algn="ctr">
                        <a:lnSpc>
                          <a:spcPct val="150000"/>
                        </a:lnSpc>
                        <a:spcAft>
                          <a:spcPts val="0"/>
                        </a:spcAft>
                      </a:pPr>
                      <a:r>
                        <a:rPr lang="es-EC" sz="1200">
                          <a:effectLst/>
                        </a:rPr>
                        <a:t>Elemento</a:t>
                      </a:r>
                      <a:endParaRPr lang="es-EC" sz="1200">
                        <a:effectLst/>
                        <a:latin typeface="Arial"/>
                        <a:ea typeface="SimSun"/>
                        <a:cs typeface="Times New Roman"/>
                      </a:endParaRPr>
                    </a:p>
                  </a:txBody>
                  <a:tcPr marL="68580" marR="68580" marT="0" marB="0" anchor="ctr"/>
                </a:tc>
                <a:tc>
                  <a:txBody>
                    <a:bodyPr/>
                    <a:lstStyle/>
                    <a:p>
                      <a:pPr algn="ctr">
                        <a:lnSpc>
                          <a:spcPct val="150000"/>
                        </a:lnSpc>
                        <a:spcAft>
                          <a:spcPts val="0"/>
                        </a:spcAft>
                      </a:pPr>
                      <a:r>
                        <a:rPr lang="es-EC" sz="1200">
                          <a:effectLst/>
                        </a:rPr>
                        <a:t>Carga Instalada [W]</a:t>
                      </a:r>
                      <a:endParaRPr lang="es-EC" sz="1200">
                        <a:effectLst/>
                        <a:latin typeface="Arial"/>
                        <a:ea typeface="SimSun"/>
                        <a:cs typeface="Times New Roman"/>
                      </a:endParaRPr>
                    </a:p>
                  </a:txBody>
                  <a:tcPr marL="68580" marR="68580" marT="0" marB="0" anchor="ctr"/>
                </a:tc>
                <a:tc>
                  <a:txBody>
                    <a:bodyPr/>
                    <a:lstStyle/>
                    <a:p>
                      <a:pPr algn="ctr">
                        <a:lnSpc>
                          <a:spcPct val="150000"/>
                        </a:lnSpc>
                        <a:spcAft>
                          <a:spcPts val="0"/>
                        </a:spcAft>
                      </a:pPr>
                      <a:r>
                        <a:rPr lang="es-EC" sz="1200">
                          <a:effectLst/>
                        </a:rPr>
                        <a:t>Factor de Demanda FD [%]</a:t>
                      </a:r>
                      <a:endParaRPr lang="es-EC" sz="1200">
                        <a:effectLst/>
                        <a:latin typeface="Arial"/>
                        <a:ea typeface="SimSun"/>
                        <a:cs typeface="Times New Roman"/>
                      </a:endParaRPr>
                    </a:p>
                  </a:txBody>
                  <a:tcPr marL="68580" marR="68580" marT="0" marB="0" anchor="ctr"/>
                </a:tc>
                <a:tc>
                  <a:txBody>
                    <a:bodyPr/>
                    <a:lstStyle/>
                    <a:p>
                      <a:pPr algn="ctr">
                        <a:lnSpc>
                          <a:spcPct val="150000"/>
                        </a:lnSpc>
                        <a:spcAft>
                          <a:spcPts val="0"/>
                        </a:spcAft>
                      </a:pPr>
                      <a:r>
                        <a:rPr lang="es-EC" sz="1200">
                          <a:effectLst/>
                        </a:rPr>
                        <a:t>Carga Total [W]</a:t>
                      </a:r>
                      <a:endParaRPr lang="es-EC" sz="1200">
                        <a:effectLst/>
                        <a:latin typeface="Arial"/>
                        <a:ea typeface="SimSun"/>
                        <a:cs typeface="Times New Roman"/>
                      </a:endParaRPr>
                    </a:p>
                  </a:txBody>
                  <a:tcPr marL="68580" marR="68580" marT="0" marB="0" anchor="ctr"/>
                </a:tc>
              </a:tr>
              <a:tr h="0">
                <a:tc>
                  <a:txBody>
                    <a:bodyPr/>
                    <a:lstStyle/>
                    <a:p>
                      <a:pPr algn="l">
                        <a:lnSpc>
                          <a:spcPct val="150000"/>
                        </a:lnSpc>
                        <a:spcAft>
                          <a:spcPts val="0"/>
                        </a:spcAft>
                      </a:pPr>
                      <a:r>
                        <a:rPr lang="es-EC" sz="1200">
                          <a:effectLst/>
                        </a:rPr>
                        <a:t>PLC</a:t>
                      </a:r>
                      <a:endParaRPr lang="es-EC" sz="1200">
                        <a:effectLst/>
                        <a:latin typeface="Arial"/>
                        <a:ea typeface="SimSun"/>
                        <a:cs typeface="Times New Roman"/>
                      </a:endParaRPr>
                    </a:p>
                  </a:txBody>
                  <a:tcPr marL="68580" marR="68580" marT="0" marB="0" anchor="ctr"/>
                </a:tc>
                <a:tc>
                  <a:txBody>
                    <a:bodyPr/>
                    <a:lstStyle/>
                    <a:p>
                      <a:pPr algn="ctr">
                        <a:lnSpc>
                          <a:spcPct val="150000"/>
                        </a:lnSpc>
                        <a:spcAft>
                          <a:spcPts val="0"/>
                        </a:spcAft>
                      </a:pPr>
                      <a:r>
                        <a:rPr lang="es-EC" sz="1200">
                          <a:effectLst/>
                        </a:rPr>
                        <a:t>12</a:t>
                      </a:r>
                      <a:endParaRPr lang="es-EC" sz="1200">
                        <a:effectLst/>
                        <a:latin typeface="Arial"/>
                        <a:ea typeface="SimSun"/>
                        <a:cs typeface="Times New Roman"/>
                      </a:endParaRPr>
                    </a:p>
                  </a:txBody>
                  <a:tcPr marL="68580" marR="68580" marT="0" marB="0" anchor="ctr"/>
                </a:tc>
                <a:tc>
                  <a:txBody>
                    <a:bodyPr/>
                    <a:lstStyle/>
                    <a:p>
                      <a:pPr algn="ctr">
                        <a:lnSpc>
                          <a:spcPct val="150000"/>
                        </a:lnSpc>
                        <a:spcAft>
                          <a:spcPts val="0"/>
                        </a:spcAft>
                      </a:pPr>
                      <a:r>
                        <a:rPr lang="es-EC" sz="1200">
                          <a:effectLst/>
                        </a:rPr>
                        <a:t>100</a:t>
                      </a:r>
                      <a:endParaRPr lang="es-EC" sz="1200">
                        <a:effectLst/>
                        <a:latin typeface="Arial"/>
                        <a:ea typeface="SimSun"/>
                        <a:cs typeface="Times New Roman"/>
                      </a:endParaRPr>
                    </a:p>
                  </a:txBody>
                  <a:tcPr marL="68580" marR="68580" marT="0" marB="0" anchor="ctr"/>
                </a:tc>
                <a:tc>
                  <a:txBody>
                    <a:bodyPr/>
                    <a:lstStyle/>
                    <a:p>
                      <a:pPr algn="ctr">
                        <a:lnSpc>
                          <a:spcPct val="150000"/>
                        </a:lnSpc>
                        <a:spcAft>
                          <a:spcPts val="0"/>
                        </a:spcAft>
                      </a:pPr>
                      <a:r>
                        <a:rPr lang="es-EC" sz="1200">
                          <a:effectLst/>
                        </a:rPr>
                        <a:t>12</a:t>
                      </a:r>
                      <a:endParaRPr lang="es-EC" sz="1200">
                        <a:effectLst/>
                        <a:latin typeface="Arial"/>
                        <a:ea typeface="SimSun"/>
                        <a:cs typeface="Times New Roman"/>
                      </a:endParaRPr>
                    </a:p>
                  </a:txBody>
                  <a:tcPr marL="68580" marR="68580" marT="0" marB="0" anchor="ctr"/>
                </a:tc>
              </a:tr>
              <a:tr h="0">
                <a:tc>
                  <a:txBody>
                    <a:bodyPr/>
                    <a:lstStyle/>
                    <a:p>
                      <a:pPr algn="l">
                        <a:lnSpc>
                          <a:spcPct val="150000"/>
                        </a:lnSpc>
                        <a:spcAft>
                          <a:spcPts val="0"/>
                        </a:spcAft>
                      </a:pPr>
                      <a:r>
                        <a:rPr lang="es-EC" sz="1200">
                          <a:effectLst/>
                        </a:rPr>
                        <a:t>Módulo de Ampliación</a:t>
                      </a:r>
                      <a:endParaRPr lang="es-EC" sz="1200">
                        <a:effectLst/>
                        <a:latin typeface="Arial"/>
                        <a:ea typeface="SimSun"/>
                        <a:cs typeface="Times New Roman"/>
                      </a:endParaRPr>
                    </a:p>
                  </a:txBody>
                  <a:tcPr marL="68580" marR="68580" marT="0" marB="0" anchor="ctr"/>
                </a:tc>
                <a:tc>
                  <a:txBody>
                    <a:bodyPr/>
                    <a:lstStyle/>
                    <a:p>
                      <a:pPr algn="ctr">
                        <a:lnSpc>
                          <a:spcPct val="150000"/>
                        </a:lnSpc>
                        <a:spcAft>
                          <a:spcPts val="0"/>
                        </a:spcAft>
                      </a:pPr>
                      <a:r>
                        <a:rPr lang="es-EC" sz="1200">
                          <a:effectLst/>
                        </a:rPr>
                        <a:t>1.32</a:t>
                      </a:r>
                      <a:endParaRPr lang="es-EC" sz="1200">
                        <a:effectLst/>
                        <a:latin typeface="Arial"/>
                        <a:ea typeface="SimSun"/>
                        <a:cs typeface="Times New Roman"/>
                      </a:endParaRPr>
                    </a:p>
                  </a:txBody>
                  <a:tcPr marL="68580" marR="68580" marT="0" marB="0" anchor="ctr"/>
                </a:tc>
                <a:tc>
                  <a:txBody>
                    <a:bodyPr/>
                    <a:lstStyle/>
                    <a:p>
                      <a:pPr algn="ctr">
                        <a:lnSpc>
                          <a:spcPct val="150000"/>
                        </a:lnSpc>
                        <a:spcAft>
                          <a:spcPts val="0"/>
                        </a:spcAft>
                      </a:pPr>
                      <a:r>
                        <a:rPr lang="es-EC" sz="1200">
                          <a:effectLst/>
                        </a:rPr>
                        <a:t>100</a:t>
                      </a:r>
                      <a:endParaRPr lang="es-EC" sz="1200">
                        <a:effectLst/>
                        <a:latin typeface="Arial"/>
                        <a:ea typeface="SimSun"/>
                        <a:cs typeface="Times New Roman"/>
                      </a:endParaRPr>
                    </a:p>
                  </a:txBody>
                  <a:tcPr marL="68580" marR="68580" marT="0" marB="0" anchor="ctr"/>
                </a:tc>
                <a:tc>
                  <a:txBody>
                    <a:bodyPr/>
                    <a:lstStyle/>
                    <a:p>
                      <a:pPr algn="ctr">
                        <a:lnSpc>
                          <a:spcPct val="150000"/>
                        </a:lnSpc>
                        <a:spcAft>
                          <a:spcPts val="0"/>
                        </a:spcAft>
                      </a:pPr>
                      <a:r>
                        <a:rPr lang="es-EC" sz="1200">
                          <a:effectLst/>
                        </a:rPr>
                        <a:t>1.32</a:t>
                      </a:r>
                      <a:endParaRPr lang="es-EC" sz="1200">
                        <a:effectLst/>
                        <a:latin typeface="Arial"/>
                        <a:ea typeface="SimSun"/>
                        <a:cs typeface="Times New Roman"/>
                      </a:endParaRPr>
                    </a:p>
                  </a:txBody>
                  <a:tcPr marL="68580" marR="68580" marT="0" marB="0" anchor="ctr"/>
                </a:tc>
              </a:tr>
              <a:tr h="0">
                <a:tc>
                  <a:txBody>
                    <a:bodyPr/>
                    <a:lstStyle/>
                    <a:p>
                      <a:pPr algn="l">
                        <a:lnSpc>
                          <a:spcPct val="150000"/>
                        </a:lnSpc>
                        <a:spcAft>
                          <a:spcPts val="0"/>
                        </a:spcAft>
                      </a:pPr>
                      <a:r>
                        <a:rPr lang="es-EC" sz="1200">
                          <a:effectLst/>
                        </a:rPr>
                        <a:t>Celdas de Carga</a:t>
                      </a:r>
                      <a:endParaRPr lang="es-EC" sz="1200">
                        <a:effectLst/>
                        <a:latin typeface="Arial"/>
                        <a:ea typeface="SimSun"/>
                        <a:cs typeface="Times New Roman"/>
                      </a:endParaRPr>
                    </a:p>
                  </a:txBody>
                  <a:tcPr marL="68580" marR="68580" marT="0" marB="0" anchor="ctr"/>
                </a:tc>
                <a:tc>
                  <a:txBody>
                    <a:bodyPr/>
                    <a:lstStyle/>
                    <a:p>
                      <a:pPr algn="ctr">
                        <a:lnSpc>
                          <a:spcPct val="150000"/>
                        </a:lnSpc>
                        <a:spcAft>
                          <a:spcPts val="0"/>
                        </a:spcAft>
                      </a:pPr>
                      <a:r>
                        <a:rPr lang="es-EC" sz="1200">
                          <a:effectLst/>
                        </a:rPr>
                        <a:t>5</a:t>
                      </a:r>
                      <a:endParaRPr lang="es-EC" sz="1200">
                        <a:effectLst/>
                        <a:latin typeface="Arial"/>
                        <a:ea typeface="SimSun"/>
                        <a:cs typeface="Times New Roman"/>
                      </a:endParaRPr>
                    </a:p>
                  </a:txBody>
                  <a:tcPr marL="68580" marR="68580" marT="0" marB="0" anchor="ctr"/>
                </a:tc>
                <a:tc>
                  <a:txBody>
                    <a:bodyPr/>
                    <a:lstStyle/>
                    <a:p>
                      <a:pPr algn="ctr">
                        <a:lnSpc>
                          <a:spcPct val="150000"/>
                        </a:lnSpc>
                        <a:spcAft>
                          <a:spcPts val="0"/>
                        </a:spcAft>
                      </a:pPr>
                      <a:r>
                        <a:rPr lang="es-EC" sz="1200">
                          <a:effectLst/>
                        </a:rPr>
                        <a:t>100</a:t>
                      </a:r>
                      <a:endParaRPr lang="es-EC" sz="1200">
                        <a:effectLst/>
                        <a:latin typeface="Arial"/>
                        <a:ea typeface="SimSun"/>
                        <a:cs typeface="Times New Roman"/>
                      </a:endParaRPr>
                    </a:p>
                  </a:txBody>
                  <a:tcPr marL="68580" marR="68580" marT="0" marB="0" anchor="ctr"/>
                </a:tc>
                <a:tc>
                  <a:txBody>
                    <a:bodyPr/>
                    <a:lstStyle/>
                    <a:p>
                      <a:pPr algn="ctr">
                        <a:lnSpc>
                          <a:spcPct val="150000"/>
                        </a:lnSpc>
                        <a:spcAft>
                          <a:spcPts val="0"/>
                        </a:spcAft>
                      </a:pPr>
                      <a:r>
                        <a:rPr lang="es-EC" sz="1200">
                          <a:effectLst/>
                        </a:rPr>
                        <a:t>5</a:t>
                      </a:r>
                      <a:endParaRPr lang="es-EC" sz="1200">
                        <a:effectLst/>
                        <a:latin typeface="Arial"/>
                        <a:ea typeface="SimSun"/>
                        <a:cs typeface="Times New Roman"/>
                      </a:endParaRPr>
                    </a:p>
                  </a:txBody>
                  <a:tcPr marL="68580" marR="68580" marT="0" marB="0" anchor="ctr"/>
                </a:tc>
              </a:tr>
              <a:tr h="0">
                <a:tc>
                  <a:txBody>
                    <a:bodyPr/>
                    <a:lstStyle/>
                    <a:p>
                      <a:pPr algn="l">
                        <a:lnSpc>
                          <a:spcPct val="150000"/>
                        </a:lnSpc>
                        <a:spcAft>
                          <a:spcPts val="0"/>
                        </a:spcAft>
                      </a:pPr>
                      <a:r>
                        <a:rPr lang="es-EC" sz="1200">
                          <a:effectLst/>
                        </a:rPr>
                        <a:t>Indicador</a:t>
                      </a:r>
                      <a:endParaRPr lang="es-EC" sz="1200">
                        <a:effectLst/>
                        <a:latin typeface="Arial"/>
                        <a:ea typeface="SimSun"/>
                        <a:cs typeface="Times New Roman"/>
                      </a:endParaRPr>
                    </a:p>
                  </a:txBody>
                  <a:tcPr marL="68580" marR="68580" marT="0" marB="0" anchor="ctr"/>
                </a:tc>
                <a:tc>
                  <a:txBody>
                    <a:bodyPr/>
                    <a:lstStyle/>
                    <a:p>
                      <a:pPr algn="ctr">
                        <a:lnSpc>
                          <a:spcPct val="150000"/>
                        </a:lnSpc>
                        <a:spcAft>
                          <a:spcPts val="0"/>
                        </a:spcAft>
                      </a:pPr>
                      <a:r>
                        <a:rPr lang="es-EC" sz="1200">
                          <a:effectLst/>
                        </a:rPr>
                        <a:t>4</a:t>
                      </a:r>
                      <a:endParaRPr lang="es-EC" sz="1200">
                        <a:effectLst/>
                        <a:latin typeface="Arial"/>
                        <a:ea typeface="SimSun"/>
                        <a:cs typeface="Times New Roman"/>
                      </a:endParaRPr>
                    </a:p>
                  </a:txBody>
                  <a:tcPr marL="68580" marR="68580" marT="0" marB="0" anchor="ctr"/>
                </a:tc>
                <a:tc>
                  <a:txBody>
                    <a:bodyPr/>
                    <a:lstStyle/>
                    <a:p>
                      <a:pPr algn="ctr">
                        <a:lnSpc>
                          <a:spcPct val="150000"/>
                        </a:lnSpc>
                        <a:spcAft>
                          <a:spcPts val="0"/>
                        </a:spcAft>
                      </a:pPr>
                      <a:r>
                        <a:rPr lang="es-EC" sz="1200">
                          <a:effectLst/>
                        </a:rPr>
                        <a:t>100</a:t>
                      </a:r>
                      <a:endParaRPr lang="es-EC" sz="1200">
                        <a:effectLst/>
                        <a:latin typeface="Arial"/>
                        <a:ea typeface="SimSun"/>
                        <a:cs typeface="Times New Roman"/>
                      </a:endParaRPr>
                    </a:p>
                  </a:txBody>
                  <a:tcPr marL="68580" marR="68580" marT="0" marB="0" anchor="ctr"/>
                </a:tc>
                <a:tc>
                  <a:txBody>
                    <a:bodyPr/>
                    <a:lstStyle/>
                    <a:p>
                      <a:pPr algn="ctr">
                        <a:lnSpc>
                          <a:spcPct val="150000"/>
                        </a:lnSpc>
                        <a:spcAft>
                          <a:spcPts val="0"/>
                        </a:spcAft>
                      </a:pPr>
                      <a:r>
                        <a:rPr lang="es-EC" sz="1200">
                          <a:effectLst/>
                        </a:rPr>
                        <a:t>4</a:t>
                      </a:r>
                      <a:endParaRPr lang="es-EC" sz="1200">
                        <a:effectLst/>
                        <a:latin typeface="Arial"/>
                        <a:ea typeface="SimSun"/>
                        <a:cs typeface="Times New Roman"/>
                      </a:endParaRPr>
                    </a:p>
                  </a:txBody>
                  <a:tcPr marL="68580" marR="68580" marT="0" marB="0" anchor="ctr"/>
                </a:tc>
              </a:tr>
              <a:tr h="0">
                <a:tc>
                  <a:txBody>
                    <a:bodyPr/>
                    <a:lstStyle/>
                    <a:p>
                      <a:pPr algn="l">
                        <a:lnSpc>
                          <a:spcPct val="150000"/>
                        </a:lnSpc>
                        <a:spcAft>
                          <a:spcPts val="0"/>
                        </a:spcAft>
                      </a:pPr>
                      <a:r>
                        <a:rPr lang="es-EC" sz="1200">
                          <a:effectLst/>
                        </a:rPr>
                        <a:t>Bobina del Contactor</a:t>
                      </a:r>
                      <a:endParaRPr lang="es-EC" sz="1200">
                        <a:effectLst/>
                        <a:latin typeface="Arial"/>
                        <a:ea typeface="SimSun"/>
                        <a:cs typeface="Times New Roman"/>
                      </a:endParaRPr>
                    </a:p>
                  </a:txBody>
                  <a:tcPr marL="68580" marR="68580" marT="0" marB="0" anchor="ctr"/>
                </a:tc>
                <a:tc>
                  <a:txBody>
                    <a:bodyPr/>
                    <a:lstStyle/>
                    <a:p>
                      <a:pPr algn="ctr">
                        <a:lnSpc>
                          <a:spcPct val="150000"/>
                        </a:lnSpc>
                        <a:spcAft>
                          <a:spcPts val="0"/>
                        </a:spcAft>
                      </a:pPr>
                      <a:r>
                        <a:rPr lang="es-EC" sz="1200">
                          <a:effectLst/>
                        </a:rPr>
                        <a:t>4 x 27</a:t>
                      </a:r>
                      <a:endParaRPr lang="es-EC" sz="1200">
                        <a:effectLst/>
                        <a:latin typeface="Arial"/>
                        <a:ea typeface="SimSun"/>
                        <a:cs typeface="Times New Roman"/>
                      </a:endParaRPr>
                    </a:p>
                  </a:txBody>
                  <a:tcPr marL="68580" marR="68580" marT="0" marB="0" anchor="ctr"/>
                </a:tc>
                <a:tc>
                  <a:txBody>
                    <a:bodyPr/>
                    <a:lstStyle/>
                    <a:p>
                      <a:pPr algn="ctr">
                        <a:lnSpc>
                          <a:spcPct val="150000"/>
                        </a:lnSpc>
                        <a:spcAft>
                          <a:spcPts val="0"/>
                        </a:spcAft>
                      </a:pPr>
                      <a:r>
                        <a:rPr lang="es-EC" sz="1200">
                          <a:effectLst/>
                        </a:rPr>
                        <a:t>100</a:t>
                      </a:r>
                      <a:endParaRPr lang="es-EC" sz="1200">
                        <a:effectLst/>
                        <a:latin typeface="Arial"/>
                        <a:ea typeface="SimSun"/>
                        <a:cs typeface="Times New Roman"/>
                      </a:endParaRPr>
                    </a:p>
                  </a:txBody>
                  <a:tcPr marL="68580" marR="68580" marT="0" marB="0" anchor="ctr"/>
                </a:tc>
                <a:tc>
                  <a:txBody>
                    <a:bodyPr/>
                    <a:lstStyle/>
                    <a:p>
                      <a:pPr algn="ctr">
                        <a:lnSpc>
                          <a:spcPct val="150000"/>
                        </a:lnSpc>
                        <a:spcAft>
                          <a:spcPts val="0"/>
                        </a:spcAft>
                      </a:pPr>
                      <a:r>
                        <a:rPr lang="es-EC" sz="1200">
                          <a:effectLst/>
                        </a:rPr>
                        <a:t>108</a:t>
                      </a:r>
                      <a:endParaRPr lang="es-EC" sz="1200">
                        <a:effectLst/>
                        <a:latin typeface="Arial"/>
                        <a:ea typeface="SimSun"/>
                        <a:cs typeface="Times New Roman"/>
                      </a:endParaRPr>
                    </a:p>
                  </a:txBody>
                  <a:tcPr marL="68580" marR="68580" marT="0" marB="0" anchor="ctr"/>
                </a:tc>
              </a:tr>
              <a:tr h="0">
                <a:tc>
                  <a:txBody>
                    <a:bodyPr/>
                    <a:lstStyle/>
                    <a:p>
                      <a:pPr algn="l">
                        <a:lnSpc>
                          <a:spcPct val="150000"/>
                        </a:lnSpc>
                        <a:spcAft>
                          <a:spcPts val="0"/>
                        </a:spcAft>
                      </a:pPr>
                      <a:r>
                        <a:rPr lang="es-EC" sz="1200">
                          <a:effectLst/>
                        </a:rPr>
                        <a:t>Bobina de la Electroválvula</a:t>
                      </a:r>
                      <a:endParaRPr lang="es-EC" sz="1200">
                        <a:effectLst/>
                        <a:latin typeface="Arial"/>
                        <a:ea typeface="SimSun"/>
                        <a:cs typeface="Times New Roman"/>
                      </a:endParaRPr>
                    </a:p>
                  </a:txBody>
                  <a:tcPr marL="68580" marR="68580" marT="0" marB="0" anchor="ctr"/>
                </a:tc>
                <a:tc>
                  <a:txBody>
                    <a:bodyPr/>
                    <a:lstStyle/>
                    <a:p>
                      <a:pPr algn="ctr">
                        <a:lnSpc>
                          <a:spcPct val="150000"/>
                        </a:lnSpc>
                        <a:spcAft>
                          <a:spcPts val="0"/>
                        </a:spcAft>
                      </a:pPr>
                      <a:r>
                        <a:rPr lang="es-EC" sz="1200">
                          <a:effectLst/>
                        </a:rPr>
                        <a:t>3.5</a:t>
                      </a:r>
                      <a:endParaRPr lang="es-EC" sz="1200">
                        <a:effectLst/>
                        <a:latin typeface="Arial"/>
                        <a:ea typeface="SimSun"/>
                        <a:cs typeface="Times New Roman"/>
                      </a:endParaRPr>
                    </a:p>
                  </a:txBody>
                  <a:tcPr marL="68580" marR="68580" marT="0" marB="0" anchor="ctr"/>
                </a:tc>
                <a:tc>
                  <a:txBody>
                    <a:bodyPr/>
                    <a:lstStyle/>
                    <a:p>
                      <a:pPr algn="ctr">
                        <a:lnSpc>
                          <a:spcPct val="150000"/>
                        </a:lnSpc>
                        <a:spcAft>
                          <a:spcPts val="0"/>
                        </a:spcAft>
                      </a:pPr>
                      <a:r>
                        <a:rPr lang="es-EC" sz="1200">
                          <a:effectLst/>
                        </a:rPr>
                        <a:t>100</a:t>
                      </a:r>
                      <a:endParaRPr lang="es-EC" sz="1200">
                        <a:effectLst/>
                        <a:latin typeface="Arial"/>
                        <a:ea typeface="SimSun"/>
                        <a:cs typeface="Times New Roman"/>
                      </a:endParaRPr>
                    </a:p>
                  </a:txBody>
                  <a:tcPr marL="68580" marR="68580" marT="0" marB="0" anchor="ctr"/>
                </a:tc>
                <a:tc>
                  <a:txBody>
                    <a:bodyPr/>
                    <a:lstStyle/>
                    <a:p>
                      <a:pPr algn="ctr">
                        <a:lnSpc>
                          <a:spcPct val="150000"/>
                        </a:lnSpc>
                        <a:spcAft>
                          <a:spcPts val="0"/>
                        </a:spcAft>
                      </a:pPr>
                      <a:r>
                        <a:rPr lang="es-EC" sz="1200">
                          <a:effectLst/>
                        </a:rPr>
                        <a:t>3.5</a:t>
                      </a:r>
                      <a:endParaRPr lang="es-EC" sz="1200">
                        <a:effectLst/>
                        <a:latin typeface="Arial"/>
                        <a:ea typeface="SimSun"/>
                        <a:cs typeface="Times New Roman"/>
                      </a:endParaRPr>
                    </a:p>
                  </a:txBody>
                  <a:tcPr marL="68580" marR="68580" marT="0" marB="0" anchor="ctr"/>
                </a:tc>
              </a:tr>
              <a:tr h="0">
                <a:tc>
                  <a:txBody>
                    <a:bodyPr/>
                    <a:lstStyle/>
                    <a:p>
                      <a:pPr algn="l">
                        <a:lnSpc>
                          <a:spcPct val="150000"/>
                        </a:lnSpc>
                        <a:spcAft>
                          <a:spcPts val="0"/>
                        </a:spcAft>
                      </a:pPr>
                      <a:r>
                        <a:rPr lang="es-EC" sz="1200">
                          <a:effectLst/>
                        </a:rPr>
                        <a:t>Pérdidas</a:t>
                      </a:r>
                      <a:endParaRPr lang="es-EC" sz="1200">
                        <a:effectLst/>
                        <a:latin typeface="Arial"/>
                        <a:ea typeface="SimSun"/>
                        <a:cs typeface="Times New Roman"/>
                      </a:endParaRPr>
                    </a:p>
                  </a:txBody>
                  <a:tcPr marL="68580" marR="68580" marT="0" marB="0" anchor="ctr"/>
                </a:tc>
                <a:tc>
                  <a:txBody>
                    <a:bodyPr/>
                    <a:lstStyle/>
                    <a:p>
                      <a:pPr algn="ctr">
                        <a:lnSpc>
                          <a:spcPct val="150000"/>
                        </a:lnSpc>
                        <a:spcAft>
                          <a:spcPts val="0"/>
                        </a:spcAft>
                      </a:pPr>
                      <a:r>
                        <a:rPr lang="es-EC" sz="1200">
                          <a:effectLst/>
                        </a:rPr>
                        <a:t>14.4</a:t>
                      </a:r>
                      <a:endParaRPr lang="es-EC" sz="1200">
                        <a:effectLst/>
                        <a:latin typeface="Arial"/>
                        <a:ea typeface="SimSun"/>
                        <a:cs typeface="Times New Roman"/>
                      </a:endParaRPr>
                    </a:p>
                  </a:txBody>
                  <a:tcPr marL="68580" marR="68580" marT="0" marB="0" anchor="ctr"/>
                </a:tc>
                <a:tc>
                  <a:txBody>
                    <a:bodyPr/>
                    <a:lstStyle/>
                    <a:p>
                      <a:pPr algn="ctr">
                        <a:lnSpc>
                          <a:spcPct val="150000"/>
                        </a:lnSpc>
                        <a:spcAft>
                          <a:spcPts val="0"/>
                        </a:spcAft>
                      </a:pPr>
                      <a:r>
                        <a:rPr lang="es-EC" sz="1200">
                          <a:effectLst/>
                        </a:rPr>
                        <a:t>100</a:t>
                      </a:r>
                      <a:endParaRPr lang="es-EC" sz="1200">
                        <a:effectLst/>
                        <a:latin typeface="Arial"/>
                        <a:ea typeface="SimSun"/>
                        <a:cs typeface="Times New Roman"/>
                      </a:endParaRPr>
                    </a:p>
                  </a:txBody>
                  <a:tcPr marL="68580" marR="68580" marT="0" marB="0" anchor="ctr"/>
                </a:tc>
                <a:tc>
                  <a:txBody>
                    <a:bodyPr/>
                    <a:lstStyle/>
                    <a:p>
                      <a:pPr algn="ctr">
                        <a:lnSpc>
                          <a:spcPct val="150000"/>
                        </a:lnSpc>
                        <a:spcAft>
                          <a:spcPts val="0"/>
                        </a:spcAft>
                      </a:pPr>
                      <a:r>
                        <a:rPr lang="es-EC" sz="1200">
                          <a:effectLst/>
                        </a:rPr>
                        <a:t>14.4</a:t>
                      </a:r>
                      <a:endParaRPr lang="es-EC" sz="1200">
                        <a:effectLst/>
                        <a:latin typeface="Arial"/>
                        <a:ea typeface="SimSun"/>
                        <a:cs typeface="Times New Roman"/>
                      </a:endParaRPr>
                    </a:p>
                  </a:txBody>
                  <a:tcPr marL="68580" marR="68580" marT="0" marB="0" anchor="ctr"/>
                </a:tc>
              </a:tr>
              <a:tr h="0">
                <a:tc gridSpan="3">
                  <a:txBody>
                    <a:bodyPr/>
                    <a:lstStyle/>
                    <a:p>
                      <a:pPr algn="l">
                        <a:lnSpc>
                          <a:spcPct val="150000"/>
                        </a:lnSpc>
                        <a:spcAft>
                          <a:spcPts val="0"/>
                        </a:spcAft>
                      </a:pPr>
                      <a:r>
                        <a:rPr lang="es-EC" sz="1200">
                          <a:effectLst/>
                        </a:rPr>
                        <a:t>Subtotal de Carga</a:t>
                      </a:r>
                      <a:endParaRPr lang="es-EC" sz="1200">
                        <a:effectLst/>
                        <a:latin typeface="Arial"/>
                        <a:ea typeface="SimSun"/>
                        <a:cs typeface="Times New Roman"/>
                      </a:endParaRPr>
                    </a:p>
                  </a:txBody>
                  <a:tcPr marL="68580" marR="68580" marT="0" marB="0" anchor="ctr"/>
                </a:tc>
                <a:tc hMerge="1">
                  <a:txBody>
                    <a:bodyPr/>
                    <a:lstStyle/>
                    <a:p>
                      <a:endParaRPr lang="es-EC"/>
                    </a:p>
                  </a:txBody>
                  <a:tcPr/>
                </a:tc>
                <a:tc hMerge="1">
                  <a:txBody>
                    <a:bodyPr/>
                    <a:lstStyle/>
                    <a:p>
                      <a:endParaRPr lang="es-EC"/>
                    </a:p>
                  </a:txBody>
                  <a:tcPr/>
                </a:tc>
                <a:tc>
                  <a:txBody>
                    <a:bodyPr/>
                    <a:lstStyle/>
                    <a:p>
                      <a:pPr algn="ctr">
                        <a:lnSpc>
                          <a:spcPct val="150000"/>
                        </a:lnSpc>
                        <a:spcAft>
                          <a:spcPts val="0"/>
                        </a:spcAft>
                      </a:pPr>
                      <a:r>
                        <a:rPr lang="es-EC" sz="1200" dirty="0">
                          <a:effectLst/>
                        </a:rPr>
                        <a:t>148.22</a:t>
                      </a:r>
                      <a:endParaRPr lang="es-EC" sz="1200" dirty="0">
                        <a:effectLst/>
                        <a:latin typeface="Arial"/>
                        <a:ea typeface="SimSun"/>
                        <a:cs typeface="Times New Roman"/>
                      </a:endParaRPr>
                    </a:p>
                  </a:txBody>
                  <a:tcPr marL="68580" marR="68580" marT="0" marB="0" anchor="ctr"/>
                </a:tc>
              </a:tr>
            </a:tbl>
          </a:graphicData>
        </a:graphic>
      </p:graphicFrame>
      <p:sp>
        <p:nvSpPr>
          <p:cNvPr id="5" name="4 Rectángulo"/>
          <p:cNvSpPr/>
          <p:nvPr/>
        </p:nvSpPr>
        <p:spPr>
          <a:xfrm>
            <a:off x="1723871" y="1988840"/>
            <a:ext cx="1890261" cy="369332"/>
          </a:xfrm>
          <a:prstGeom prst="rect">
            <a:avLst/>
          </a:prstGeom>
        </p:spPr>
        <p:txBody>
          <a:bodyPr wrap="none">
            <a:spAutoFit/>
          </a:bodyPr>
          <a:lstStyle/>
          <a:p>
            <a:r>
              <a:rPr lang="es-EC" b="1" dirty="0"/>
              <a:t>Carga Instalada.</a:t>
            </a:r>
            <a:endParaRPr lang="es-EC" dirty="0"/>
          </a:p>
        </p:txBody>
      </p:sp>
    </p:spTree>
    <p:extLst>
      <p:ext uri="{BB962C8B-B14F-4D97-AF65-F5344CB8AC3E}">
        <p14:creationId xmlns:p14="http://schemas.microsoft.com/office/powerpoint/2010/main" val="36971055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57200" y="332656"/>
                <a:ext cx="8229600" cy="5793507"/>
              </a:xfrm>
            </p:spPr>
            <p:txBody>
              <a:bodyPr/>
              <a:lstStyle/>
              <a:p>
                <a:pPr marL="0" indent="0">
                  <a:buNone/>
                </a:pPr>
                <a:r>
                  <a:rPr lang="es-EC" dirty="0"/>
                  <a:t>La corriente consumida por la totalidad del sistema de control se obtiene </a:t>
                </a:r>
                <a:endParaRPr lang="es-EC" i="1" dirty="0" smtClean="0"/>
              </a:p>
              <a:p>
                <a:pPr marL="0" indent="0">
                  <a:buNone/>
                </a:pPr>
                <a14:m>
                  <m:oMathPara xmlns:m="http://schemas.openxmlformats.org/officeDocument/2006/math">
                    <m:oMathParaPr>
                      <m:jc m:val="centerGroup"/>
                    </m:oMathParaPr>
                    <m:oMath xmlns:m="http://schemas.openxmlformats.org/officeDocument/2006/math">
                      <m:r>
                        <a:rPr lang="es-EC" i="1">
                          <a:latin typeface="Cambria Math"/>
                        </a:rPr>
                        <m:t>𝐼𝑐𝑡</m:t>
                      </m:r>
                      <m:r>
                        <a:rPr lang="es-EC" i="1">
                          <a:latin typeface="Cambria Math"/>
                        </a:rPr>
                        <m:t>= </m:t>
                      </m:r>
                      <m:f>
                        <m:fPr>
                          <m:ctrlPr>
                            <a:rPr lang="es-EC" i="1">
                              <a:latin typeface="Cambria Math"/>
                            </a:rPr>
                          </m:ctrlPr>
                        </m:fPr>
                        <m:num>
                          <m:r>
                            <a:rPr lang="es-EC" i="1">
                              <a:latin typeface="Cambria Math"/>
                            </a:rPr>
                            <m:t>𝑃</m:t>
                          </m:r>
                        </m:num>
                        <m:den>
                          <m:r>
                            <a:rPr lang="es-EC" i="1">
                              <a:latin typeface="Cambria Math"/>
                            </a:rPr>
                            <m:t>𝑉</m:t>
                          </m:r>
                        </m:den>
                      </m:f>
                    </m:oMath>
                  </m:oMathPara>
                </a14:m>
                <a:endParaRPr lang="es-EC" dirty="0"/>
              </a:p>
              <a:p>
                <a:pPr marL="3200400" lvl="7" indent="0">
                  <a:buNone/>
                </a:pPr>
                <a:r>
                  <a:rPr lang="es-EC" b="1" dirty="0"/>
                  <a:t> </a:t>
                </a:r>
              </a:p>
              <a:p>
                <a:pPr marL="0" indent="0">
                  <a:buNone/>
                </a:pPr>
                <a:r>
                  <a:rPr lang="es-EC" dirty="0"/>
                  <a:t>Donde:</a:t>
                </a:r>
              </a:p>
              <a:p>
                <a:pPr marL="0" indent="0">
                  <a:buNone/>
                </a:pPr>
                <a:r>
                  <a:rPr lang="es-EC" dirty="0"/>
                  <a:t> </a:t>
                </a:r>
              </a:p>
              <a:p>
                <a:pPr marL="0" indent="0">
                  <a:buNone/>
                </a:pPr>
                <a:r>
                  <a:rPr lang="es-EC" dirty="0" err="1"/>
                  <a:t>I</a:t>
                </a:r>
                <a:r>
                  <a:rPr lang="es-EC" baseline="-25000" dirty="0" err="1"/>
                  <a:t>ct</a:t>
                </a:r>
                <a:r>
                  <a:rPr lang="es-EC" dirty="0"/>
                  <a:t>	Corriente Total Consumida [A].</a:t>
                </a:r>
              </a:p>
              <a:p>
                <a:pPr marL="0" indent="0">
                  <a:buNone/>
                </a:pPr>
                <a:r>
                  <a:rPr lang="es-EC" dirty="0"/>
                  <a:t>P	Carga Total [W].</a:t>
                </a:r>
              </a:p>
              <a:p>
                <a:pPr marL="0" indent="0">
                  <a:buNone/>
                </a:pPr>
                <a:r>
                  <a:rPr lang="es-EC" dirty="0"/>
                  <a:t>V	Voltaje de Fuente</a:t>
                </a:r>
                <a:r>
                  <a:rPr lang="es-EC" dirty="0" smtClean="0"/>
                  <a:t>.</a:t>
                </a:r>
              </a:p>
              <a:p>
                <a:pPr marL="0" indent="0">
                  <a:buNone/>
                </a:pPr>
                <a:endParaRPr lang="es-EC" dirty="0"/>
              </a:p>
              <a:p>
                <a:pPr marL="0" indent="0">
                  <a:buNone/>
                </a:pPr>
                <a:r>
                  <a:rPr lang="es-EC" dirty="0" smtClean="0"/>
                  <a:t>	corriente </a:t>
                </a:r>
                <a:r>
                  <a:rPr lang="es-EC" dirty="0"/>
                  <a:t>térmica es de </a:t>
                </a:r>
                <a:r>
                  <a:rPr lang="es-EC" dirty="0" err="1"/>
                  <a:t>1A</a:t>
                </a:r>
                <a:r>
                  <a:rPr lang="es-EC" dirty="0"/>
                  <a:t> y una capacidad de </a:t>
                </a:r>
                <a:r>
                  <a:rPr lang="es-EC" dirty="0" smtClean="0"/>
                  <a:t>	ruptura </a:t>
                </a:r>
                <a:r>
                  <a:rPr lang="es-EC" dirty="0"/>
                  <a:t>a </a:t>
                </a:r>
                <a:r>
                  <a:rPr lang="es-EC" dirty="0" err="1"/>
                  <a:t>220V</a:t>
                </a:r>
                <a:r>
                  <a:rPr lang="es-EC" dirty="0"/>
                  <a:t> de </a:t>
                </a:r>
                <a:r>
                  <a:rPr lang="es-EC" dirty="0" err="1"/>
                  <a:t>10kA</a:t>
                </a:r>
                <a:r>
                  <a:rPr lang="es-EC" dirty="0"/>
                  <a:t>.</a:t>
                </a:r>
              </a:p>
              <a:p>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57200" y="332656"/>
                <a:ext cx="8229600" cy="5793507"/>
              </a:xfrm>
              <a:blipFill rotWithShape="1">
                <a:blip r:embed="rId2"/>
                <a:stretch>
                  <a:fillRect l="-1111" t="-842" r="-200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3 Rectángulo"/>
              <p:cNvSpPr/>
              <p:nvPr/>
            </p:nvSpPr>
            <p:spPr>
              <a:xfrm>
                <a:off x="3851920" y="4293096"/>
                <a:ext cx="158729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𝐼𝑐𝑡</m:t>
                      </m:r>
                      <m:r>
                        <a:rPr lang="es-EC" i="1">
                          <a:latin typeface="Cambria Math"/>
                        </a:rPr>
                        <m:t>=0.674 </m:t>
                      </m:r>
                      <m:r>
                        <a:rPr lang="es-EC" i="1">
                          <a:latin typeface="Cambria Math"/>
                        </a:rPr>
                        <m:t>𝐴</m:t>
                      </m:r>
                    </m:oMath>
                  </m:oMathPara>
                </a14:m>
                <a:endParaRPr lang="es-EC" dirty="0"/>
              </a:p>
            </p:txBody>
          </p:sp>
        </mc:Choice>
        <mc:Fallback xmlns="">
          <p:sp>
            <p:nvSpPr>
              <p:cNvPr id="4" name="3 Rectángulo"/>
              <p:cNvSpPr>
                <a:spLocks noRot="1" noChangeAspect="1" noMove="1" noResize="1" noEditPoints="1" noAdjustHandles="1" noChangeArrowheads="1" noChangeShapeType="1" noTextEdit="1"/>
              </p:cNvSpPr>
              <p:nvPr/>
            </p:nvSpPr>
            <p:spPr>
              <a:xfrm>
                <a:off x="3851920" y="4293096"/>
                <a:ext cx="1587294" cy="369332"/>
              </a:xfrm>
              <a:prstGeom prst="rect">
                <a:avLst/>
              </a:prstGeom>
              <a:blipFill rotWithShape="1">
                <a:blip r:embed="rId3"/>
                <a:stretch>
                  <a:fillRect/>
                </a:stretch>
              </a:blipFill>
            </p:spPr>
            <p:txBody>
              <a:bodyPr/>
              <a:lstStyle/>
              <a:p>
                <a:r>
                  <a:rPr lang="es-EC">
                    <a:noFill/>
                  </a:rPr>
                  <a:t> </a:t>
                </a:r>
              </a:p>
            </p:txBody>
          </p:sp>
        </mc:Fallback>
      </mc:AlternateContent>
      <p:pic>
        <p:nvPicPr>
          <p:cNvPr id="5" name="4 Imagen" descr="Descripción: http://www.automation.siemens.com/bilddb/interfaces/intmedaps.asp?cmd=getthumb&amp;name=P_I202_XX_00482&amp;objType=I,J&amp;lang=es,XX"/>
          <p:cNvPicPr/>
          <p:nvPr/>
        </p:nvPicPr>
        <p:blipFill>
          <a:blip r:embed="rId4">
            <a:extLst>
              <a:ext uri="{28A0092B-C50C-407E-A947-70E740481C1C}">
                <a14:useLocalDpi xmlns:a14="http://schemas.microsoft.com/office/drawing/2010/main" val="0"/>
              </a:ext>
            </a:extLst>
          </a:blip>
          <a:srcRect l="28333"/>
          <a:stretch>
            <a:fillRect/>
          </a:stretch>
        </p:blipFill>
        <p:spPr bwMode="auto">
          <a:xfrm>
            <a:off x="251520" y="4662428"/>
            <a:ext cx="1103630" cy="1544955"/>
          </a:xfrm>
          <a:prstGeom prst="rect">
            <a:avLst/>
          </a:prstGeom>
          <a:noFill/>
          <a:ln>
            <a:noFill/>
          </a:ln>
        </p:spPr>
      </p:pic>
    </p:spTree>
    <p:extLst>
      <p:ext uri="{BB962C8B-B14F-4D97-AF65-F5344CB8AC3E}">
        <p14:creationId xmlns:p14="http://schemas.microsoft.com/office/powerpoint/2010/main" val="191987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Dimensionamiento Conductores.</a:t>
            </a:r>
            <a:endParaRPr lang="es-EC"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p:txBody>
              <a:bodyPr>
                <a:normAutofit fontScale="92500" lnSpcReduction="20000"/>
              </a:bodyPr>
              <a:lstStyle/>
              <a:p>
                <a:r>
                  <a:rPr lang="es-EC" b="1" dirty="0" smtClean="0"/>
                  <a:t>Alimentador.</a:t>
                </a:r>
              </a:p>
              <a:p>
                <a:pPr marL="0" indent="0">
                  <a:buNone/>
                </a:pPr>
                <a:endParaRPr lang="es-EC" b="1" dirty="0"/>
              </a:p>
              <a:p>
                <a14:m>
                  <m:oMath xmlns:m="http://schemas.openxmlformats.org/officeDocument/2006/math">
                    <m:sSub>
                      <m:sSubPr>
                        <m:ctrlPr>
                          <a:rPr lang="es-EC" i="1">
                            <a:latin typeface="Cambria Math"/>
                          </a:rPr>
                        </m:ctrlPr>
                      </m:sSubPr>
                      <m:e>
                        <m:r>
                          <a:rPr lang="es-EC" i="1">
                            <a:latin typeface="Cambria Math"/>
                          </a:rPr>
                          <m:t>𝐼</m:t>
                        </m:r>
                      </m:e>
                      <m:sub>
                        <m:r>
                          <a:rPr lang="es-EC" i="1">
                            <a:latin typeface="Cambria Math"/>
                          </a:rPr>
                          <m:t>𝑎</m:t>
                        </m:r>
                      </m:sub>
                    </m:sSub>
                    <m:r>
                      <a:rPr lang="es-EC" i="1">
                        <a:latin typeface="Cambria Math"/>
                      </a:rPr>
                      <m:t>=</m:t>
                    </m:r>
                    <m:r>
                      <a:rPr lang="es-EC" i="1">
                        <a:latin typeface="Cambria Math"/>
                      </a:rPr>
                      <m:t>𝐹𝑆</m:t>
                    </m:r>
                    <m:r>
                      <a:rPr lang="es-EC" i="1">
                        <a:latin typeface="Cambria Math"/>
                      </a:rPr>
                      <m:t> </m:t>
                    </m:r>
                    <m:sSub>
                      <m:sSubPr>
                        <m:ctrlPr>
                          <a:rPr lang="es-EC" i="1">
                            <a:latin typeface="Cambria Math"/>
                          </a:rPr>
                        </m:ctrlPr>
                      </m:sSubPr>
                      <m:e>
                        <m:r>
                          <a:rPr lang="es-EC" i="1">
                            <a:latin typeface="Cambria Math"/>
                          </a:rPr>
                          <m:t>𝐼</m:t>
                        </m:r>
                      </m:e>
                      <m:sub>
                        <m:r>
                          <a:rPr lang="es-EC" i="1">
                            <a:latin typeface="Cambria Math"/>
                          </a:rPr>
                          <m:t>𝑃𝐶</m:t>
                        </m:r>
                      </m:sub>
                    </m:sSub>
                    <m:d>
                      <m:dPr>
                        <m:ctrlPr>
                          <a:rPr lang="es-EC" i="1">
                            <a:latin typeface="Cambria Math"/>
                          </a:rPr>
                        </m:ctrlPr>
                      </m:dPr>
                      <m:e>
                        <m:r>
                          <a:rPr lang="es-EC" i="1">
                            <a:latin typeface="Cambria Math"/>
                          </a:rPr>
                          <m:t>𝑀𝐺</m:t>
                        </m:r>
                      </m:e>
                    </m:d>
                    <m:r>
                      <a:rPr lang="es-EC" i="1">
                        <a:latin typeface="Cambria Math"/>
                      </a:rPr>
                      <m:t>+</m:t>
                    </m:r>
                    <m:r>
                      <m:rPr>
                        <m:sty m:val="p"/>
                      </m:rPr>
                      <a:rPr lang="es-EC">
                        <a:latin typeface="Cambria Math"/>
                      </a:rPr>
                      <m:t>Σ</m:t>
                    </m:r>
                    <m:sSub>
                      <m:sSubPr>
                        <m:ctrlPr>
                          <a:rPr lang="es-EC" i="1">
                            <a:latin typeface="Cambria Math"/>
                          </a:rPr>
                        </m:ctrlPr>
                      </m:sSubPr>
                      <m:e>
                        <m:r>
                          <a:rPr lang="es-EC" i="1">
                            <a:latin typeface="Cambria Math"/>
                          </a:rPr>
                          <m:t>𝐼</m:t>
                        </m:r>
                      </m:e>
                      <m:sub>
                        <m:r>
                          <a:rPr lang="es-EC" i="1">
                            <a:latin typeface="Cambria Math"/>
                          </a:rPr>
                          <m:t>𝑃𝐶</m:t>
                        </m:r>
                      </m:sub>
                    </m:sSub>
                    <m:d>
                      <m:dPr>
                        <m:ctrlPr>
                          <a:rPr lang="es-EC" i="1">
                            <a:latin typeface="Cambria Math"/>
                          </a:rPr>
                        </m:ctrlPr>
                      </m:dPr>
                      <m:e>
                        <m:r>
                          <a:rPr lang="es-EC" i="1">
                            <a:latin typeface="Cambria Math"/>
                          </a:rPr>
                          <m:t>𝑀𝑅</m:t>
                        </m:r>
                      </m:e>
                    </m:d>
                    <m:r>
                      <a:rPr lang="es-EC" i="1">
                        <a:latin typeface="Cambria Math"/>
                      </a:rPr>
                      <m:t>+</m:t>
                    </m:r>
                    <m:r>
                      <a:rPr lang="es-EC" i="1">
                        <a:latin typeface="Cambria Math"/>
                      </a:rPr>
                      <m:t>𝐼</m:t>
                    </m:r>
                    <m:d>
                      <m:dPr>
                        <m:ctrlPr>
                          <a:rPr lang="es-EC" i="1">
                            <a:latin typeface="Cambria Math"/>
                          </a:rPr>
                        </m:ctrlPr>
                      </m:dPr>
                      <m:e>
                        <m:r>
                          <a:rPr lang="es-EC" i="1">
                            <a:latin typeface="Cambria Math"/>
                          </a:rPr>
                          <m:t>𝐶</m:t>
                        </m:r>
                        <m:r>
                          <a:rPr lang="es-EC" i="1">
                            <a:latin typeface="Cambria Math"/>
                          </a:rPr>
                          <m:t>.</m:t>
                        </m:r>
                        <m:r>
                          <a:rPr lang="es-EC" i="1">
                            <a:latin typeface="Cambria Math"/>
                          </a:rPr>
                          <m:t>𝐶</m:t>
                        </m:r>
                      </m:e>
                    </m:d>
                  </m:oMath>
                </a14:m>
                <a:endParaRPr lang="es-EC" dirty="0"/>
              </a:p>
              <a:p>
                <a:pPr lvl="7"/>
                <a:r>
                  <a:rPr lang="es-EC" b="1" dirty="0"/>
                  <a:t> </a:t>
                </a:r>
              </a:p>
              <a:p>
                <a:pPr marL="0" indent="0">
                  <a:buNone/>
                </a:pPr>
                <a:r>
                  <a:rPr lang="es-EC" dirty="0"/>
                  <a:t>Donde:</a:t>
                </a:r>
              </a:p>
              <a:p>
                <a:pPr marL="0" indent="0">
                  <a:buNone/>
                </a:pPr>
                <a:r>
                  <a:rPr lang="es-EC" dirty="0"/>
                  <a:t> </a:t>
                </a:r>
              </a:p>
              <a:p>
                <a:pPr marL="0" indent="0">
                  <a:buNone/>
                </a:pPr>
                <a14:m>
                  <m:oMath xmlns:m="http://schemas.openxmlformats.org/officeDocument/2006/math">
                    <m:sSub>
                      <m:sSubPr>
                        <m:ctrlPr>
                          <a:rPr lang="es-EC" i="1">
                            <a:latin typeface="Cambria Math"/>
                          </a:rPr>
                        </m:ctrlPr>
                      </m:sSubPr>
                      <m:e>
                        <m:r>
                          <a:rPr lang="es-EC" i="1">
                            <a:latin typeface="Cambria Math"/>
                          </a:rPr>
                          <m:t>𝐼</m:t>
                        </m:r>
                      </m:e>
                      <m:sub>
                        <m:r>
                          <a:rPr lang="es-EC" i="1">
                            <a:latin typeface="Cambria Math"/>
                          </a:rPr>
                          <m:t>𝑎</m:t>
                        </m:r>
                      </m:sub>
                    </m:sSub>
                  </m:oMath>
                </a14:m>
                <a:r>
                  <a:rPr lang="es-EC" dirty="0"/>
                  <a:t> 	</a:t>
                </a:r>
                <a:r>
                  <a:rPr lang="es-EC" dirty="0" smtClean="0"/>
                  <a:t>	Corriente </a:t>
                </a:r>
                <a:r>
                  <a:rPr lang="es-EC" dirty="0"/>
                  <a:t>de los alimentadores</a:t>
                </a:r>
              </a:p>
              <a:p>
                <a:pPr marL="0" indent="0">
                  <a:buNone/>
                </a:pPr>
                <a14:m>
                  <m:oMath xmlns:m="http://schemas.openxmlformats.org/officeDocument/2006/math">
                    <m:r>
                      <a:rPr lang="es-EC" i="1">
                        <a:latin typeface="Cambria Math"/>
                      </a:rPr>
                      <m:t>𝐹𝑆</m:t>
                    </m:r>
                  </m:oMath>
                </a14:m>
                <a:r>
                  <a:rPr lang="es-EC" dirty="0"/>
                  <a:t> 	</a:t>
                </a:r>
                <a:r>
                  <a:rPr lang="es-EC" dirty="0" smtClean="0"/>
                  <a:t>	Factor </a:t>
                </a:r>
                <a:r>
                  <a:rPr lang="es-EC" dirty="0"/>
                  <a:t>de sobredimensionamiento</a:t>
                </a:r>
              </a:p>
              <a:p>
                <a:pPr marL="0" indent="0">
                  <a:buNone/>
                </a:pPr>
                <a14:m>
                  <m:oMath xmlns:m="http://schemas.openxmlformats.org/officeDocument/2006/math">
                    <m:sSub>
                      <m:sSubPr>
                        <m:ctrlPr>
                          <a:rPr lang="es-EC" i="1">
                            <a:latin typeface="Cambria Math"/>
                          </a:rPr>
                        </m:ctrlPr>
                      </m:sSubPr>
                      <m:e>
                        <m:r>
                          <a:rPr lang="es-EC" i="1">
                            <a:latin typeface="Cambria Math"/>
                          </a:rPr>
                          <m:t>𝐼</m:t>
                        </m:r>
                      </m:e>
                      <m:sub>
                        <m:r>
                          <a:rPr lang="es-EC" i="1">
                            <a:latin typeface="Cambria Math"/>
                          </a:rPr>
                          <m:t>𝑃𝐶</m:t>
                        </m:r>
                      </m:sub>
                    </m:sSub>
                    <m:d>
                      <m:dPr>
                        <m:ctrlPr>
                          <a:rPr lang="es-EC" i="1">
                            <a:latin typeface="Cambria Math"/>
                          </a:rPr>
                        </m:ctrlPr>
                      </m:dPr>
                      <m:e>
                        <m:r>
                          <a:rPr lang="es-EC" i="1">
                            <a:latin typeface="Cambria Math"/>
                          </a:rPr>
                          <m:t>𝑀𝐺</m:t>
                        </m:r>
                      </m:e>
                    </m:d>
                  </m:oMath>
                </a14:m>
                <a:r>
                  <a:rPr lang="es-EC" dirty="0"/>
                  <a:t> </a:t>
                </a:r>
                <a:r>
                  <a:rPr lang="es-EC" dirty="0" smtClean="0"/>
                  <a:t>	Corriente </a:t>
                </a:r>
                <a:r>
                  <a:rPr lang="es-EC" dirty="0"/>
                  <a:t>a plena carga del motor más </a:t>
                </a:r>
                <a:r>
                  <a:rPr lang="es-EC" dirty="0" smtClean="0"/>
                  <a:t>			grande</a:t>
                </a:r>
                <a:endParaRPr lang="es-EC" dirty="0"/>
              </a:p>
              <a:p>
                <a:pPr marL="0" indent="0">
                  <a:buNone/>
                </a:pPr>
                <a14:m>
                  <m:oMath xmlns:m="http://schemas.openxmlformats.org/officeDocument/2006/math">
                    <m:r>
                      <m:rPr>
                        <m:sty m:val="p"/>
                      </m:rPr>
                      <a:rPr lang="es-EC">
                        <a:latin typeface="Cambria Math"/>
                      </a:rPr>
                      <m:t>Σ</m:t>
                    </m:r>
                    <m:sSub>
                      <m:sSubPr>
                        <m:ctrlPr>
                          <a:rPr lang="es-EC" i="1">
                            <a:latin typeface="Cambria Math"/>
                          </a:rPr>
                        </m:ctrlPr>
                      </m:sSubPr>
                      <m:e>
                        <m:r>
                          <a:rPr lang="es-EC" i="1">
                            <a:latin typeface="Cambria Math"/>
                          </a:rPr>
                          <m:t>𝐼</m:t>
                        </m:r>
                      </m:e>
                      <m:sub>
                        <m:r>
                          <a:rPr lang="es-EC" i="1">
                            <a:latin typeface="Cambria Math"/>
                          </a:rPr>
                          <m:t>𝑃𝐶</m:t>
                        </m:r>
                      </m:sub>
                    </m:sSub>
                    <m:d>
                      <m:dPr>
                        <m:ctrlPr>
                          <a:rPr lang="es-EC" i="1">
                            <a:latin typeface="Cambria Math"/>
                          </a:rPr>
                        </m:ctrlPr>
                      </m:dPr>
                      <m:e>
                        <m:r>
                          <a:rPr lang="es-EC" i="1">
                            <a:latin typeface="Cambria Math"/>
                          </a:rPr>
                          <m:t>𝑀𝑅</m:t>
                        </m:r>
                      </m:e>
                    </m:d>
                  </m:oMath>
                </a14:m>
                <a:r>
                  <a:rPr lang="es-EC" dirty="0"/>
                  <a:t> 	Corriente a plena carga del resto de motores</a:t>
                </a:r>
              </a:p>
              <a:p>
                <a:pPr marL="0" indent="0">
                  <a:buNone/>
                </a:pPr>
                <a14:m>
                  <m:oMath xmlns:m="http://schemas.openxmlformats.org/officeDocument/2006/math">
                    <m:r>
                      <a:rPr lang="es-EC" i="1">
                        <a:latin typeface="Cambria Math"/>
                      </a:rPr>
                      <m:t>𝐼</m:t>
                    </m:r>
                    <m:d>
                      <m:dPr>
                        <m:ctrlPr>
                          <a:rPr lang="es-EC" i="1">
                            <a:latin typeface="Cambria Math"/>
                          </a:rPr>
                        </m:ctrlPr>
                      </m:dPr>
                      <m:e>
                        <m:r>
                          <a:rPr lang="es-EC" i="1">
                            <a:latin typeface="Cambria Math"/>
                          </a:rPr>
                          <m:t>𝐶</m:t>
                        </m:r>
                        <m:r>
                          <a:rPr lang="es-EC" i="1">
                            <a:latin typeface="Cambria Math"/>
                          </a:rPr>
                          <m:t>.</m:t>
                        </m:r>
                        <m:r>
                          <a:rPr lang="es-EC" i="1">
                            <a:latin typeface="Cambria Math"/>
                          </a:rPr>
                          <m:t>𝐶</m:t>
                        </m:r>
                      </m:e>
                    </m:d>
                  </m:oMath>
                </a14:m>
                <a:r>
                  <a:rPr lang="es-EC" dirty="0" smtClean="0"/>
                  <a:t>	</a:t>
                </a:r>
                <a:r>
                  <a:rPr lang="es-EC" dirty="0"/>
                  <a:t> 	Corriente aproximada de los circuitos de </a:t>
                </a:r>
                <a:r>
                  <a:rPr lang="es-EC" dirty="0" smtClean="0"/>
                  <a:t>		control</a:t>
                </a:r>
                <a:endParaRPr lang="es-EC" dirty="0"/>
              </a:p>
              <a:p>
                <a:pPr marL="0" indent="0">
                  <a:buNone/>
                </a:pPr>
                <a:endParaRPr lang="es-EC" b="1"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blipFill rotWithShape="1">
                <a:blip r:embed="rId2"/>
                <a:stretch>
                  <a:fillRect l="-889" t="-2291" r="-444"/>
                </a:stretch>
              </a:blipFill>
            </p:spPr>
            <p:txBody>
              <a:bodyPr/>
              <a:lstStyle/>
              <a:p>
                <a:r>
                  <a:rPr lang="es-EC">
                    <a:noFill/>
                  </a:rPr>
                  <a:t> </a:t>
                </a:r>
              </a:p>
            </p:txBody>
          </p:sp>
        </mc:Fallback>
      </mc:AlternateContent>
    </p:spTree>
    <p:extLst>
      <p:ext uri="{BB962C8B-B14F-4D97-AF65-F5344CB8AC3E}">
        <p14:creationId xmlns:p14="http://schemas.microsoft.com/office/powerpoint/2010/main" val="232229952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395536" y="188640"/>
                <a:ext cx="8229600" cy="6552728"/>
              </a:xfrm>
            </p:spPr>
            <p:txBody>
              <a:bodyPr>
                <a:normAutofit/>
              </a:bodyPr>
              <a:lstStyle/>
              <a:p>
                <a:pPr marL="0" indent="0">
                  <a:buNone/>
                </a:pPr>
                <a14:m>
                  <m:oMathPara xmlns:m="http://schemas.openxmlformats.org/officeDocument/2006/math">
                    <m:oMathParaPr>
                      <m:jc m:val="centerGroup"/>
                    </m:oMathParaPr>
                    <m:oMath xmlns:m="http://schemas.openxmlformats.org/officeDocument/2006/math">
                      <m:sSub>
                        <m:sSubPr>
                          <m:ctrlPr>
                            <a:rPr lang="es-EC" i="1" smtClean="0">
                              <a:latin typeface="Cambria Math"/>
                            </a:rPr>
                          </m:ctrlPr>
                        </m:sSubPr>
                        <m:e>
                          <m:r>
                            <a:rPr lang="es-EC" i="1">
                              <a:latin typeface="Cambria Math"/>
                            </a:rPr>
                            <m:t>𝐼</m:t>
                          </m:r>
                        </m:e>
                        <m:sub>
                          <m:r>
                            <a:rPr lang="es-EC" i="1">
                              <a:latin typeface="Cambria Math"/>
                            </a:rPr>
                            <m:t>𝑎</m:t>
                          </m:r>
                        </m:sub>
                      </m:sSub>
                      <m:r>
                        <a:rPr lang="es-EC" i="1">
                          <a:latin typeface="Cambria Math"/>
                        </a:rPr>
                        <m:t>=(1.25) </m:t>
                      </m:r>
                      <m:d>
                        <m:dPr>
                          <m:ctrlPr>
                            <a:rPr lang="es-EC" i="1">
                              <a:latin typeface="Cambria Math"/>
                            </a:rPr>
                          </m:ctrlPr>
                        </m:dPr>
                        <m:e>
                          <m:r>
                            <a:rPr lang="es-EC" i="1">
                              <a:latin typeface="Cambria Math"/>
                            </a:rPr>
                            <m:t>1.9</m:t>
                          </m:r>
                        </m:e>
                      </m:d>
                      <m:r>
                        <a:rPr lang="es-EC" i="1">
                          <a:latin typeface="Cambria Math"/>
                        </a:rPr>
                        <m:t>+</m:t>
                      </m:r>
                      <m:r>
                        <a:rPr lang="es-EC" i="1" smtClean="0">
                          <a:latin typeface="Cambria Math"/>
                        </a:rPr>
                        <m:t>1</m:t>
                      </m:r>
                      <m:r>
                        <a:rPr lang="es-EC" i="1">
                          <a:latin typeface="Cambria Math"/>
                        </a:rPr>
                        <m:t>0</m:t>
                      </m:r>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𝐼</m:t>
                          </m:r>
                        </m:e>
                        <m:sub>
                          <m:r>
                            <a:rPr lang="es-EC" i="1">
                              <a:latin typeface="Cambria Math"/>
                            </a:rPr>
                            <m:t>𝑎</m:t>
                          </m:r>
                        </m:sub>
                      </m:sSub>
                      <m:r>
                        <a:rPr lang="es-EC" i="1">
                          <a:latin typeface="Cambria Math"/>
                        </a:rPr>
                        <m:t>=12.375 </m:t>
                      </m:r>
                      <m:r>
                        <a:rPr lang="es-EC" i="1">
                          <a:latin typeface="Cambria Math"/>
                        </a:rPr>
                        <m:t>𝐴</m:t>
                      </m:r>
                    </m:oMath>
                  </m:oMathPara>
                </a14:m>
                <a:endParaRPr lang="es-EC" dirty="0" smtClean="0"/>
              </a:p>
              <a:p>
                <a:pPr marL="0" indent="0">
                  <a:buNone/>
                </a:pPr>
                <a:endParaRPr lang="es-EC" dirty="0"/>
              </a:p>
              <a:p>
                <a:pPr marL="0" indent="0">
                  <a:buNone/>
                </a:pPr>
                <a:endParaRPr lang="es-EC" dirty="0" smtClean="0"/>
              </a:p>
              <a:p>
                <a:pPr marL="0" indent="0">
                  <a:buNone/>
                </a:pPr>
                <a:endParaRPr lang="es-EC" dirty="0"/>
              </a:p>
              <a:p>
                <a:pPr marL="0" indent="0">
                  <a:buNone/>
                </a:pPr>
                <a:endParaRPr lang="es-EC" dirty="0" smtClean="0"/>
              </a:p>
              <a:p>
                <a:pPr marL="0" indent="0">
                  <a:buNone/>
                </a:pPr>
                <a:endParaRPr lang="es-EC" dirty="0"/>
              </a:p>
              <a:p>
                <a:r>
                  <a:rPr lang="es-EC" b="1" dirty="0"/>
                  <a:t>CONDUCTOR PARA LOS </a:t>
                </a:r>
                <a:r>
                  <a:rPr lang="es-EC" b="1" dirty="0" smtClean="0"/>
                  <a:t>MOTORES</a:t>
                </a:r>
              </a:p>
              <a:p>
                <a:r>
                  <a:rPr lang="es-EC" dirty="0" smtClean="0"/>
                  <a:t>Basados en la norma </a:t>
                </a:r>
                <a:r>
                  <a:rPr lang="es-EC" dirty="0"/>
                  <a:t>NEC en la sección 430-22</a:t>
                </a:r>
                <a:endParaRPr lang="es-EC" b="1" dirty="0"/>
              </a:p>
              <a:p>
                <a:pPr marL="0" indent="0">
                  <a:buNone/>
                </a:pPr>
                <a14:m>
                  <m:oMathPara xmlns:m="http://schemas.openxmlformats.org/officeDocument/2006/math">
                    <m:oMathParaPr>
                      <m:jc m:val="centerGroup"/>
                    </m:oMathParaPr>
                    <m:oMath xmlns:m="http://schemas.openxmlformats.org/officeDocument/2006/math">
                      <m:r>
                        <a:rPr lang="es-EC" i="1">
                          <a:latin typeface="Cambria Math"/>
                        </a:rPr>
                        <m:t>𝐼</m:t>
                      </m:r>
                      <m:r>
                        <a:rPr lang="es-EC" i="1">
                          <a:latin typeface="Cambria Math"/>
                        </a:rPr>
                        <m:t>=1.25</m:t>
                      </m:r>
                      <m:f>
                        <m:fPr>
                          <m:ctrlPr>
                            <a:rPr lang="es-EC" i="1">
                              <a:latin typeface="Cambria Math"/>
                            </a:rPr>
                          </m:ctrlPr>
                        </m:fPr>
                        <m:num>
                          <m:sSub>
                            <m:sSubPr>
                              <m:ctrlPr>
                                <a:rPr lang="es-EC" i="1">
                                  <a:latin typeface="Cambria Math"/>
                                </a:rPr>
                              </m:ctrlPr>
                            </m:sSubPr>
                            <m:e>
                              <m:r>
                                <a:rPr lang="es-EC" i="1">
                                  <a:latin typeface="Cambria Math"/>
                                </a:rPr>
                                <m:t>𝐼</m:t>
                              </m:r>
                            </m:e>
                            <m:sub>
                              <m:r>
                                <a:rPr lang="es-EC" i="1">
                                  <a:latin typeface="Cambria Math"/>
                                </a:rPr>
                                <m:t>𝑃𝐶</m:t>
                              </m:r>
                            </m:sub>
                          </m:sSub>
                        </m:num>
                        <m:den>
                          <m:r>
                            <a:rPr lang="es-EC" i="1">
                              <a:latin typeface="Cambria Math"/>
                            </a:rPr>
                            <m:t>𝐹𝑎𝑐𝑡𝑜𝑟</m:t>
                          </m:r>
                        </m:den>
                      </m:f>
                    </m:oMath>
                  </m:oMathPara>
                </a14:m>
                <a:endParaRPr lang="es-EC" dirty="0" smtClean="0"/>
              </a:p>
              <a:p>
                <a:pPr marL="0" indent="0">
                  <a:buNone/>
                </a:pPr>
                <a:r>
                  <a:rPr lang="es-EC" dirty="0"/>
                  <a:t>factor de 0.80 que corresponde al cableado de 4 a 6 conductores portadores de corriente por </a:t>
                </a:r>
                <a:r>
                  <a:rPr lang="es-EC" dirty="0" smtClean="0"/>
                  <a:t>ducto.</a:t>
                </a:r>
              </a:p>
              <a:p>
                <a:pPr marL="0" indent="0">
                  <a:buNone/>
                </a:pPr>
                <a14:m>
                  <m:oMathPara xmlns:m="http://schemas.openxmlformats.org/officeDocument/2006/math">
                    <m:oMathParaPr>
                      <m:jc m:val="centerGroup"/>
                    </m:oMathParaPr>
                    <m:oMath xmlns:m="http://schemas.openxmlformats.org/officeDocument/2006/math">
                      <m:r>
                        <a:rPr lang="es-EC" i="1">
                          <a:latin typeface="Cambria Math"/>
                        </a:rPr>
                        <m:t>𝐼</m:t>
                      </m:r>
                      <m:r>
                        <a:rPr lang="es-EC" i="1">
                          <a:latin typeface="Cambria Math"/>
                        </a:rPr>
                        <m:t>=1.25 </m:t>
                      </m:r>
                      <m:f>
                        <m:fPr>
                          <m:ctrlPr>
                            <a:rPr lang="es-EC" i="1">
                              <a:latin typeface="Cambria Math"/>
                            </a:rPr>
                          </m:ctrlPr>
                        </m:fPr>
                        <m:num>
                          <m:r>
                            <a:rPr lang="es-EC" i="1">
                              <a:latin typeface="Cambria Math"/>
                            </a:rPr>
                            <m:t>1.9 </m:t>
                          </m:r>
                          <m:r>
                            <a:rPr lang="es-EC" i="1">
                              <a:latin typeface="Cambria Math"/>
                            </a:rPr>
                            <m:t>𝐴</m:t>
                          </m:r>
                        </m:num>
                        <m:den>
                          <m:r>
                            <a:rPr lang="es-EC" i="1">
                              <a:latin typeface="Cambria Math"/>
                            </a:rPr>
                            <m:t>0.80</m:t>
                          </m:r>
                        </m:den>
                      </m:f>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C" i="1">
                          <a:latin typeface="Cambria Math"/>
                        </a:rPr>
                        <m:t>𝐼</m:t>
                      </m:r>
                      <m:r>
                        <a:rPr lang="es-EC" i="1">
                          <a:latin typeface="Cambria Math"/>
                        </a:rPr>
                        <m:t>=2.9688 </m:t>
                      </m:r>
                      <m:r>
                        <a:rPr lang="es-EC" i="1">
                          <a:latin typeface="Cambria Math"/>
                        </a:rPr>
                        <m:t>𝐴</m:t>
                      </m:r>
                    </m:oMath>
                  </m:oMathPara>
                </a14:m>
                <a:endParaRPr lang="es-EC" dirty="0"/>
              </a:p>
              <a:p>
                <a:pPr marL="0" indent="0">
                  <a:buNone/>
                </a:pPr>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395536" y="188640"/>
                <a:ext cx="8229600" cy="6552728"/>
              </a:xfrm>
              <a:blipFill rotWithShape="1">
                <a:blip r:embed="rId2"/>
                <a:stretch>
                  <a:fillRect l="-1185" r="-815"/>
                </a:stretch>
              </a:blipFill>
            </p:spPr>
            <p:txBody>
              <a:bodyPr/>
              <a:lstStyle/>
              <a:p>
                <a:r>
                  <a:rPr lang="es-EC">
                    <a:noFill/>
                  </a:rPr>
                  <a:t> </a:t>
                </a:r>
              </a:p>
            </p:txBody>
          </p:sp>
        </mc:Fallback>
      </mc:AlternateContent>
      <p:graphicFrame>
        <p:nvGraphicFramePr>
          <p:cNvPr id="4" name="3 Tabla"/>
          <p:cNvGraphicFramePr>
            <a:graphicFrameLocks noGrp="1"/>
          </p:cNvGraphicFramePr>
          <p:nvPr>
            <p:extLst>
              <p:ext uri="{D42A27DB-BD31-4B8C-83A1-F6EECF244321}">
                <p14:modId xmlns:p14="http://schemas.microsoft.com/office/powerpoint/2010/main" val="842692920"/>
              </p:ext>
            </p:extLst>
          </p:nvPr>
        </p:nvGraphicFramePr>
        <p:xfrm>
          <a:off x="1907704" y="1124744"/>
          <a:ext cx="5420360" cy="2194560"/>
        </p:xfrm>
        <a:graphic>
          <a:graphicData uri="http://schemas.openxmlformats.org/drawingml/2006/table">
            <a:tbl>
              <a:tblPr firstRow="1" firstCol="1" bandRow="1">
                <a:tableStyleId>{5C22544A-7EE6-4342-B048-85BDC9FD1C3A}</a:tableStyleId>
              </a:tblPr>
              <a:tblGrid>
                <a:gridCol w="2585720"/>
                <a:gridCol w="2834640"/>
              </a:tblGrid>
              <a:tr h="0">
                <a:tc>
                  <a:txBody>
                    <a:bodyPr/>
                    <a:lstStyle/>
                    <a:p>
                      <a:pPr algn="l">
                        <a:lnSpc>
                          <a:spcPct val="150000"/>
                        </a:lnSpc>
                        <a:spcAft>
                          <a:spcPts val="0"/>
                        </a:spcAft>
                      </a:pPr>
                      <a:r>
                        <a:rPr lang="es-EC" sz="1200" dirty="0">
                          <a:effectLst/>
                        </a:rPr>
                        <a:t>Tipo</a:t>
                      </a:r>
                      <a:endParaRPr lang="es-EC" sz="1200" dirty="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C" sz="1200">
                          <a:effectLst/>
                        </a:rPr>
                        <a:t>Cable Flexible TW-K 60°C -600V</a:t>
                      </a:r>
                      <a:endParaRPr lang="es-EC" sz="1200">
                        <a:effectLst/>
                        <a:latin typeface="Arial"/>
                        <a:ea typeface="SimSun"/>
                        <a:cs typeface="Times New Roman"/>
                      </a:endParaRPr>
                    </a:p>
                  </a:txBody>
                  <a:tcPr marL="68580" marR="68580" marT="0" marB="0" anchor="ctr"/>
                </a:tc>
              </a:tr>
              <a:tr h="0">
                <a:tc>
                  <a:txBody>
                    <a:bodyPr/>
                    <a:lstStyle/>
                    <a:p>
                      <a:pPr algn="l">
                        <a:lnSpc>
                          <a:spcPct val="150000"/>
                        </a:lnSpc>
                        <a:spcAft>
                          <a:spcPts val="0"/>
                        </a:spcAft>
                      </a:pPr>
                      <a:r>
                        <a:rPr lang="es-EC" sz="1200" dirty="0">
                          <a:effectLst/>
                        </a:rPr>
                        <a:t>Calibre </a:t>
                      </a:r>
                      <a:r>
                        <a:rPr lang="es-EC" sz="1200" dirty="0" err="1">
                          <a:effectLst/>
                        </a:rPr>
                        <a:t>AWG</a:t>
                      </a:r>
                      <a:endParaRPr lang="es-EC" sz="1200" dirty="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C" sz="1200">
                          <a:effectLst/>
                        </a:rPr>
                        <a:t>14</a:t>
                      </a:r>
                      <a:endParaRPr lang="es-EC" sz="1200">
                        <a:effectLst/>
                        <a:latin typeface="Arial"/>
                        <a:ea typeface="SimSun"/>
                        <a:cs typeface="Times New Roman"/>
                      </a:endParaRPr>
                    </a:p>
                  </a:txBody>
                  <a:tcPr marL="68580" marR="68580" marT="0" marB="0" anchor="ctr"/>
                </a:tc>
              </a:tr>
              <a:tr h="0">
                <a:tc>
                  <a:txBody>
                    <a:bodyPr/>
                    <a:lstStyle/>
                    <a:p>
                      <a:pPr algn="l">
                        <a:lnSpc>
                          <a:spcPct val="150000"/>
                        </a:lnSpc>
                        <a:spcAft>
                          <a:spcPts val="0"/>
                        </a:spcAft>
                      </a:pPr>
                      <a:r>
                        <a:rPr lang="es-EC" sz="1200">
                          <a:effectLst/>
                        </a:rPr>
                        <a:t>Amperaje</a:t>
                      </a:r>
                      <a:endParaRPr lang="es-EC" sz="120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C" sz="1200">
                          <a:effectLst/>
                        </a:rPr>
                        <a:t>22 A </a:t>
                      </a:r>
                      <a:endParaRPr lang="es-EC" sz="1200">
                        <a:effectLst/>
                        <a:latin typeface="Arial"/>
                        <a:ea typeface="SimSun"/>
                        <a:cs typeface="Times New Roman"/>
                      </a:endParaRPr>
                    </a:p>
                  </a:txBody>
                  <a:tcPr marL="68580" marR="68580" marT="0" marB="0" anchor="ctr"/>
                </a:tc>
              </a:tr>
              <a:tr h="0">
                <a:tc>
                  <a:txBody>
                    <a:bodyPr/>
                    <a:lstStyle/>
                    <a:p>
                      <a:pPr algn="l">
                        <a:lnSpc>
                          <a:spcPct val="150000"/>
                        </a:lnSpc>
                        <a:spcAft>
                          <a:spcPts val="0"/>
                        </a:spcAft>
                      </a:pPr>
                      <a:r>
                        <a:rPr lang="es-EC" sz="1200">
                          <a:effectLst/>
                        </a:rPr>
                        <a:t>Formación</a:t>
                      </a:r>
                      <a:endParaRPr lang="es-EC" sz="120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C" sz="1200">
                          <a:effectLst/>
                        </a:rPr>
                        <a:t>26x0.32 mm</a:t>
                      </a:r>
                      <a:endParaRPr lang="es-EC" sz="1200">
                        <a:effectLst/>
                        <a:latin typeface="Arial"/>
                        <a:ea typeface="SimSun"/>
                        <a:cs typeface="Times New Roman"/>
                      </a:endParaRPr>
                    </a:p>
                  </a:txBody>
                  <a:tcPr marL="68580" marR="68580" marT="0" marB="0" anchor="ctr"/>
                </a:tc>
              </a:tr>
              <a:tr h="0">
                <a:tc>
                  <a:txBody>
                    <a:bodyPr/>
                    <a:lstStyle/>
                    <a:p>
                      <a:pPr algn="l">
                        <a:lnSpc>
                          <a:spcPct val="150000"/>
                        </a:lnSpc>
                        <a:spcAft>
                          <a:spcPts val="0"/>
                        </a:spcAft>
                      </a:pPr>
                      <a:r>
                        <a:rPr lang="es-EC" sz="1200">
                          <a:effectLst/>
                        </a:rPr>
                        <a:t>Diámetro del Cordón Desnudo</a:t>
                      </a:r>
                      <a:endParaRPr lang="es-EC" sz="120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C" sz="1200">
                          <a:effectLst/>
                        </a:rPr>
                        <a:t>1.89 mm</a:t>
                      </a:r>
                      <a:endParaRPr lang="es-EC" sz="1200">
                        <a:effectLst/>
                        <a:latin typeface="Arial"/>
                        <a:ea typeface="SimSun"/>
                        <a:cs typeface="Times New Roman"/>
                      </a:endParaRPr>
                    </a:p>
                  </a:txBody>
                  <a:tcPr marL="68580" marR="68580" marT="0" marB="0" anchor="ctr"/>
                </a:tc>
              </a:tr>
              <a:tr h="0">
                <a:tc>
                  <a:txBody>
                    <a:bodyPr/>
                    <a:lstStyle/>
                    <a:p>
                      <a:pPr algn="l">
                        <a:lnSpc>
                          <a:spcPct val="150000"/>
                        </a:lnSpc>
                        <a:spcAft>
                          <a:spcPts val="0"/>
                        </a:spcAft>
                      </a:pPr>
                      <a:r>
                        <a:rPr lang="es-EC" sz="1200">
                          <a:effectLst/>
                        </a:rPr>
                        <a:t>Espesor Aislamiento</a:t>
                      </a:r>
                      <a:endParaRPr lang="es-EC" sz="120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C" sz="1200">
                          <a:effectLst/>
                        </a:rPr>
                        <a:t>1.14 mm</a:t>
                      </a:r>
                      <a:endParaRPr lang="es-EC" sz="1200">
                        <a:effectLst/>
                        <a:latin typeface="Arial"/>
                        <a:ea typeface="SimSun"/>
                        <a:cs typeface="Times New Roman"/>
                      </a:endParaRPr>
                    </a:p>
                  </a:txBody>
                  <a:tcPr marL="68580" marR="68580" marT="0" marB="0" anchor="ctr"/>
                </a:tc>
              </a:tr>
              <a:tr h="0">
                <a:tc>
                  <a:txBody>
                    <a:bodyPr/>
                    <a:lstStyle/>
                    <a:p>
                      <a:pPr algn="l">
                        <a:lnSpc>
                          <a:spcPct val="150000"/>
                        </a:lnSpc>
                        <a:spcAft>
                          <a:spcPts val="0"/>
                        </a:spcAft>
                      </a:pPr>
                      <a:r>
                        <a:rPr lang="es-EC" sz="1200">
                          <a:effectLst/>
                        </a:rPr>
                        <a:t>Diámetro Exterior</a:t>
                      </a:r>
                      <a:endParaRPr lang="es-EC" sz="120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C" sz="1200">
                          <a:effectLst/>
                        </a:rPr>
                        <a:t>4.17 mm</a:t>
                      </a:r>
                      <a:endParaRPr lang="es-EC" sz="1200">
                        <a:effectLst/>
                        <a:latin typeface="Arial"/>
                        <a:ea typeface="SimSun"/>
                        <a:cs typeface="Times New Roman"/>
                      </a:endParaRPr>
                    </a:p>
                  </a:txBody>
                  <a:tcPr marL="68580" marR="68580" marT="0" marB="0" anchor="ctr"/>
                </a:tc>
              </a:tr>
              <a:tr h="0">
                <a:tc>
                  <a:txBody>
                    <a:bodyPr/>
                    <a:lstStyle/>
                    <a:p>
                      <a:pPr algn="l">
                        <a:lnSpc>
                          <a:spcPct val="150000"/>
                        </a:lnSpc>
                        <a:spcAft>
                          <a:spcPts val="0"/>
                        </a:spcAft>
                      </a:pPr>
                      <a:r>
                        <a:rPr lang="es-EC" sz="1200">
                          <a:effectLst/>
                        </a:rPr>
                        <a:t>Peso Total Kg/Km</a:t>
                      </a:r>
                      <a:endParaRPr lang="es-EC" sz="120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C" sz="1200" dirty="0">
                          <a:effectLst/>
                        </a:rPr>
                        <a:t>34.3</a:t>
                      </a:r>
                      <a:endParaRPr lang="es-EC" sz="1200" dirty="0">
                        <a:effectLst/>
                        <a:latin typeface="Arial"/>
                        <a:ea typeface="SimSun"/>
                        <a:cs typeface="Times New Roman"/>
                      </a:endParaRPr>
                    </a:p>
                  </a:txBody>
                  <a:tcPr marL="68580" marR="68580" marT="0" marB="0" anchor="ctr"/>
                </a:tc>
              </a:tr>
            </a:tbl>
          </a:graphicData>
        </a:graphic>
      </p:graphicFrame>
    </p:spTree>
    <p:extLst>
      <p:ext uri="{BB962C8B-B14F-4D97-AF65-F5344CB8AC3E}">
        <p14:creationId xmlns:p14="http://schemas.microsoft.com/office/powerpoint/2010/main" val="230833018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260648"/>
            <a:ext cx="8229600" cy="5865515"/>
          </a:xfrm>
        </p:spPr>
        <p:txBody>
          <a:bodyPr/>
          <a:lstStyle/>
          <a:p>
            <a:pPr marL="342900" lvl="3" indent="-342900">
              <a:buFont typeface="Arial" pitchFamily="34" charset="0"/>
              <a:buChar char="•"/>
            </a:pPr>
            <a:endParaRPr lang="es-ES" b="1" dirty="0" smtClean="0"/>
          </a:p>
          <a:p>
            <a:pPr marL="342900" lvl="3" indent="-342900">
              <a:buFont typeface="Arial" pitchFamily="34" charset="0"/>
              <a:buChar char="•"/>
            </a:pPr>
            <a:endParaRPr lang="es-ES" b="1" dirty="0" smtClean="0"/>
          </a:p>
          <a:p>
            <a:pPr marL="342900" lvl="3" indent="-342900">
              <a:buFont typeface="Arial" pitchFamily="34" charset="0"/>
              <a:buChar char="•"/>
            </a:pPr>
            <a:endParaRPr lang="es-ES" b="1" dirty="0" smtClean="0"/>
          </a:p>
          <a:p>
            <a:pPr marL="342900" lvl="3" indent="-342900">
              <a:buFont typeface="Arial" pitchFamily="34" charset="0"/>
              <a:buChar char="•"/>
            </a:pPr>
            <a:endParaRPr lang="es-ES" b="1" dirty="0"/>
          </a:p>
          <a:p>
            <a:pPr marL="342900" lvl="3" indent="-342900">
              <a:buFont typeface="Arial" pitchFamily="34" charset="0"/>
              <a:buChar char="•"/>
            </a:pPr>
            <a:endParaRPr lang="es-ES" b="1" dirty="0" smtClean="0"/>
          </a:p>
          <a:p>
            <a:pPr marL="342900" lvl="3" indent="-342900">
              <a:buFont typeface="Arial" pitchFamily="34" charset="0"/>
              <a:buChar char="•"/>
            </a:pPr>
            <a:endParaRPr lang="es-ES" b="1" dirty="0"/>
          </a:p>
          <a:p>
            <a:pPr marL="342900" lvl="3" indent="-342900">
              <a:buFont typeface="Arial" pitchFamily="34" charset="0"/>
              <a:buChar char="•"/>
            </a:pPr>
            <a:endParaRPr lang="es-ES" b="1" dirty="0"/>
          </a:p>
          <a:p>
            <a:pPr marL="342900" lvl="3" indent="-342900">
              <a:buFont typeface="Arial" pitchFamily="34" charset="0"/>
              <a:buChar char="•"/>
            </a:pPr>
            <a:endParaRPr lang="es-ES" b="1" dirty="0" smtClean="0"/>
          </a:p>
          <a:p>
            <a:pPr marL="342900" lvl="3" indent="-342900">
              <a:buFont typeface="Arial" pitchFamily="34" charset="0"/>
              <a:buChar char="•"/>
            </a:pPr>
            <a:r>
              <a:rPr lang="es-ES" b="1" dirty="0" smtClean="0"/>
              <a:t>CONDUCTOR </a:t>
            </a:r>
            <a:r>
              <a:rPr lang="es-ES" b="1" dirty="0"/>
              <a:t>PARA EL CIRCUITO DE CONTROL</a:t>
            </a:r>
            <a:endParaRPr lang="es-EC" b="1" dirty="0"/>
          </a:p>
          <a:p>
            <a:endParaRPr lang="es-EC" dirty="0"/>
          </a:p>
        </p:txBody>
      </p:sp>
      <p:graphicFrame>
        <p:nvGraphicFramePr>
          <p:cNvPr id="5" name="4 Tabla"/>
          <p:cNvGraphicFramePr>
            <a:graphicFrameLocks noGrp="1"/>
          </p:cNvGraphicFramePr>
          <p:nvPr>
            <p:extLst>
              <p:ext uri="{D42A27DB-BD31-4B8C-83A1-F6EECF244321}">
                <p14:modId xmlns:p14="http://schemas.microsoft.com/office/powerpoint/2010/main" val="1780778517"/>
              </p:ext>
            </p:extLst>
          </p:nvPr>
        </p:nvGraphicFramePr>
        <p:xfrm>
          <a:off x="1835696" y="404664"/>
          <a:ext cx="5420360" cy="2194560"/>
        </p:xfrm>
        <a:graphic>
          <a:graphicData uri="http://schemas.openxmlformats.org/drawingml/2006/table">
            <a:tbl>
              <a:tblPr firstRow="1" firstCol="1" bandRow="1">
                <a:tableStyleId>{5C22544A-7EE6-4342-B048-85BDC9FD1C3A}</a:tableStyleId>
              </a:tblPr>
              <a:tblGrid>
                <a:gridCol w="2585720"/>
                <a:gridCol w="2834640"/>
              </a:tblGrid>
              <a:tr h="0">
                <a:tc>
                  <a:txBody>
                    <a:bodyPr/>
                    <a:lstStyle/>
                    <a:p>
                      <a:pPr algn="l">
                        <a:lnSpc>
                          <a:spcPct val="150000"/>
                        </a:lnSpc>
                        <a:spcAft>
                          <a:spcPts val="0"/>
                        </a:spcAft>
                      </a:pPr>
                      <a:r>
                        <a:rPr lang="es-EC" sz="1200" dirty="0">
                          <a:effectLst/>
                        </a:rPr>
                        <a:t>Tipo</a:t>
                      </a:r>
                      <a:endParaRPr lang="es-EC" sz="1200" dirty="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C" sz="1200" dirty="0">
                          <a:effectLst/>
                        </a:rPr>
                        <a:t>Cable </a:t>
                      </a:r>
                      <a:r>
                        <a:rPr lang="es-EC" sz="1200" dirty="0" smtClean="0">
                          <a:effectLst/>
                        </a:rPr>
                        <a:t> </a:t>
                      </a:r>
                      <a:r>
                        <a:rPr lang="es-EC" sz="1200" dirty="0" err="1">
                          <a:effectLst/>
                        </a:rPr>
                        <a:t>TFF</a:t>
                      </a:r>
                      <a:r>
                        <a:rPr lang="es-EC" sz="1200" dirty="0">
                          <a:effectLst/>
                        </a:rPr>
                        <a:t> </a:t>
                      </a:r>
                      <a:r>
                        <a:rPr lang="es-EC" sz="1200" dirty="0" err="1">
                          <a:effectLst/>
                        </a:rPr>
                        <a:t>60°C</a:t>
                      </a:r>
                      <a:r>
                        <a:rPr lang="es-EC" sz="1200" dirty="0">
                          <a:effectLst/>
                        </a:rPr>
                        <a:t> -</a:t>
                      </a:r>
                      <a:r>
                        <a:rPr lang="es-EC" sz="1200" dirty="0" err="1">
                          <a:effectLst/>
                        </a:rPr>
                        <a:t>600V</a:t>
                      </a:r>
                      <a:endParaRPr lang="es-EC" sz="1200" dirty="0">
                        <a:effectLst/>
                        <a:latin typeface="Arial"/>
                        <a:ea typeface="SimSun"/>
                        <a:cs typeface="Times New Roman"/>
                      </a:endParaRPr>
                    </a:p>
                  </a:txBody>
                  <a:tcPr marL="68580" marR="68580" marT="0" marB="0" anchor="ctr"/>
                </a:tc>
              </a:tr>
              <a:tr h="0">
                <a:tc>
                  <a:txBody>
                    <a:bodyPr/>
                    <a:lstStyle/>
                    <a:p>
                      <a:pPr algn="l">
                        <a:lnSpc>
                          <a:spcPct val="150000"/>
                        </a:lnSpc>
                        <a:spcAft>
                          <a:spcPts val="0"/>
                        </a:spcAft>
                      </a:pPr>
                      <a:r>
                        <a:rPr lang="es-EC" sz="1200">
                          <a:effectLst/>
                        </a:rPr>
                        <a:t>Calibre AWG</a:t>
                      </a:r>
                      <a:endParaRPr lang="es-EC" sz="120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C" sz="1200">
                          <a:effectLst/>
                        </a:rPr>
                        <a:t>16</a:t>
                      </a:r>
                      <a:endParaRPr lang="es-EC" sz="1200">
                        <a:effectLst/>
                        <a:latin typeface="Arial"/>
                        <a:ea typeface="SimSun"/>
                        <a:cs typeface="Times New Roman"/>
                      </a:endParaRPr>
                    </a:p>
                  </a:txBody>
                  <a:tcPr marL="68580" marR="68580" marT="0" marB="0" anchor="ctr"/>
                </a:tc>
              </a:tr>
              <a:tr h="0">
                <a:tc>
                  <a:txBody>
                    <a:bodyPr/>
                    <a:lstStyle/>
                    <a:p>
                      <a:pPr algn="l">
                        <a:lnSpc>
                          <a:spcPct val="150000"/>
                        </a:lnSpc>
                        <a:spcAft>
                          <a:spcPts val="0"/>
                        </a:spcAft>
                      </a:pPr>
                      <a:r>
                        <a:rPr lang="es-EC" sz="1200">
                          <a:effectLst/>
                        </a:rPr>
                        <a:t>Amperaje</a:t>
                      </a:r>
                      <a:endParaRPr lang="es-EC" sz="120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C" sz="1200">
                          <a:effectLst/>
                        </a:rPr>
                        <a:t>15 A </a:t>
                      </a:r>
                      <a:endParaRPr lang="es-EC" sz="1200">
                        <a:effectLst/>
                        <a:latin typeface="Arial"/>
                        <a:ea typeface="SimSun"/>
                        <a:cs typeface="Times New Roman"/>
                      </a:endParaRPr>
                    </a:p>
                  </a:txBody>
                  <a:tcPr marL="68580" marR="68580" marT="0" marB="0" anchor="ctr"/>
                </a:tc>
              </a:tr>
              <a:tr h="0">
                <a:tc>
                  <a:txBody>
                    <a:bodyPr/>
                    <a:lstStyle/>
                    <a:p>
                      <a:pPr algn="l">
                        <a:lnSpc>
                          <a:spcPct val="150000"/>
                        </a:lnSpc>
                        <a:spcAft>
                          <a:spcPts val="0"/>
                        </a:spcAft>
                      </a:pPr>
                      <a:r>
                        <a:rPr lang="es-EC" sz="1200">
                          <a:effectLst/>
                        </a:rPr>
                        <a:t>Formación</a:t>
                      </a:r>
                      <a:endParaRPr lang="es-EC" sz="120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C" sz="1200">
                          <a:effectLst/>
                        </a:rPr>
                        <a:t>16x0.32 mm</a:t>
                      </a:r>
                      <a:endParaRPr lang="es-EC" sz="1200">
                        <a:effectLst/>
                        <a:latin typeface="Arial"/>
                        <a:ea typeface="SimSun"/>
                        <a:cs typeface="Times New Roman"/>
                      </a:endParaRPr>
                    </a:p>
                  </a:txBody>
                  <a:tcPr marL="68580" marR="68580" marT="0" marB="0" anchor="ctr"/>
                </a:tc>
              </a:tr>
              <a:tr h="0">
                <a:tc>
                  <a:txBody>
                    <a:bodyPr/>
                    <a:lstStyle/>
                    <a:p>
                      <a:pPr algn="l">
                        <a:lnSpc>
                          <a:spcPct val="150000"/>
                        </a:lnSpc>
                        <a:spcAft>
                          <a:spcPts val="0"/>
                        </a:spcAft>
                      </a:pPr>
                      <a:r>
                        <a:rPr lang="es-EC" sz="1200">
                          <a:effectLst/>
                        </a:rPr>
                        <a:t>Diámetro del Cordón Desnudo</a:t>
                      </a:r>
                      <a:endParaRPr lang="es-EC" sz="120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C" sz="1200">
                          <a:effectLst/>
                        </a:rPr>
                        <a:t>1.49 mm</a:t>
                      </a:r>
                      <a:endParaRPr lang="es-EC" sz="1200">
                        <a:effectLst/>
                        <a:latin typeface="Arial"/>
                        <a:ea typeface="SimSun"/>
                        <a:cs typeface="Times New Roman"/>
                      </a:endParaRPr>
                    </a:p>
                  </a:txBody>
                  <a:tcPr marL="68580" marR="68580" marT="0" marB="0" anchor="ctr"/>
                </a:tc>
              </a:tr>
              <a:tr h="0">
                <a:tc>
                  <a:txBody>
                    <a:bodyPr/>
                    <a:lstStyle/>
                    <a:p>
                      <a:pPr algn="l">
                        <a:lnSpc>
                          <a:spcPct val="150000"/>
                        </a:lnSpc>
                        <a:spcAft>
                          <a:spcPts val="0"/>
                        </a:spcAft>
                      </a:pPr>
                      <a:r>
                        <a:rPr lang="es-EC" sz="1200">
                          <a:effectLst/>
                        </a:rPr>
                        <a:t>Espesor Aislamiento</a:t>
                      </a:r>
                      <a:endParaRPr lang="es-EC" sz="120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C" sz="1200">
                          <a:effectLst/>
                        </a:rPr>
                        <a:t>0.76 mm</a:t>
                      </a:r>
                      <a:endParaRPr lang="es-EC" sz="1200">
                        <a:effectLst/>
                        <a:latin typeface="Arial"/>
                        <a:ea typeface="SimSun"/>
                        <a:cs typeface="Times New Roman"/>
                      </a:endParaRPr>
                    </a:p>
                  </a:txBody>
                  <a:tcPr marL="68580" marR="68580" marT="0" marB="0" anchor="ctr"/>
                </a:tc>
              </a:tr>
              <a:tr h="0">
                <a:tc>
                  <a:txBody>
                    <a:bodyPr/>
                    <a:lstStyle/>
                    <a:p>
                      <a:pPr algn="l">
                        <a:lnSpc>
                          <a:spcPct val="150000"/>
                        </a:lnSpc>
                        <a:spcAft>
                          <a:spcPts val="0"/>
                        </a:spcAft>
                      </a:pPr>
                      <a:r>
                        <a:rPr lang="es-EC" sz="1200">
                          <a:effectLst/>
                        </a:rPr>
                        <a:t>Diámetro Exterior</a:t>
                      </a:r>
                      <a:endParaRPr lang="es-EC" sz="120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C" sz="1200">
                          <a:effectLst/>
                        </a:rPr>
                        <a:t>3.01 mm</a:t>
                      </a:r>
                      <a:endParaRPr lang="es-EC" sz="1200">
                        <a:effectLst/>
                        <a:latin typeface="Arial"/>
                        <a:ea typeface="SimSun"/>
                        <a:cs typeface="Times New Roman"/>
                      </a:endParaRPr>
                    </a:p>
                  </a:txBody>
                  <a:tcPr marL="68580" marR="68580" marT="0" marB="0" anchor="ctr"/>
                </a:tc>
              </a:tr>
              <a:tr h="0">
                <a:tc>
                  <a:txBody>
                    <a:bodyPr/>
                    <a:lstStyle/>
                    <a:p>
                      <a:pPr algn="l">
                        <a:lnSpc>
                          <a:spcPct val="150000"/>
                        </a:lnSpc>
                        <a:spcAft>
                          <a:spcPts val="0"/>
                        </a:spcAft>
                      </a:pPr>
                      <a:r>
                        <a:rPr lang="es-EC" sz="1200" dirty="0">
                          <a:effectLst/>
                        </a:rPr>
                        <a:t>Peso Total Kg/Km</a:t>
                      </a:r>
                      <a:endParaRPr lang="es-EC" sz="1200" dirty="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C" sz="1200" dirty="0">
                          <a:effectLst/>
                        </a:rPr>
                        <a:t>19.4</a:t>
                      </a:r>
                      <a:endParaRPr lang="es-EC" sz="1200" dirty="0">
                        <a:effectLst/>
                        <a:latin typeface="Arial"/>
                        <a:ea typeface="SimSun"/>
                        <a:cs typeface="Times New Roman"/>
                      </a:endParaRPr>
                    </a:p>
                  </a:txBody>
                  <a:tcPr marL="68580" marR="68580" marT="0" marB="0" anchor="ctr"/>
                </a:tc>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3880378267"/>
              </p:ext>
            </p:extLst>
          </p:nvPr>
        </p:nvGraphicFramePr>
        <p:xfrm>
          <a:off x="1835696" y="3356992"/>
          <a:ext cx="5420360" cy="2194560"/>
        </p:xfrm>
        <a:graphic>
          <a:graphicData uri="http://schemas.openxmlformats.org/drawingml/2006/table">
            <a:tbl>
              <a:tblPr firstRow="1" firstCol="1" bandRow="1">
                <a:tableStyleId>{5C22544A-7EE6-4342-B048-85BDC9FD1C3A}</a:tableStyleId>
              </a:tblPr>
              <a:tblGrid>
                <a:gridCol w="2585720"/>
                <a:gridCol w="2834640"/>
              </a:tblGrid>
              <a:tr h="0">
                <a:tc>
                  <a:txBody>
                    <a:bodyPr/>
                    <a:lstStyle/>
                    <a:p>
                      <a:pPr algn="l">
                        <a:lnSpc>
                          <a:spcPct val="150000"/>
                        </a:lnSpc>
                        <a:spcAft>
                          <a:spcPts val="0"/>
                        </a:spcAft>
                      </a:pPr>
                      <a:r>
                        <a:rPr lang="es-EC" sz="1200">
                          <a:effectLst/>
                        </a:rPr>
                        <a:t>Tipo</a:t>
                      </a:r>
                      <a:endParaRPr lang="es-EC" sz="120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C" sz="1200">
                          <a:effectLst/>
                        </a:rPr>
                        <a:t>Cable Flexible TFF 60°C -600V</a:t>
                      </a:r>
                      <a:endParaRPr lang="es-EC" sz="1200">
                        <a:effectLst/>
                        <a:latin typeface="Arial"/>
                        <a:ea typeface="SimSun"/>
                        <a:cs typeface="Times New Roman"/>
                      </a:endParaRPr>
                    </a:p>
                  </a:txBody>
                  <a:tcPr marL="68580" marR="68580" marT="0" marB="0" anchor="ctr"/>
                </a:tc>
              </a:tr>
              <a:tr h="0">
                <a:tc>
                  <a:txBody>
                    <a:bodyPr/>
                    <a:lstStyle/>
                    <a:p>
                      <a:pPr algn="l">
                        <a:lnSpc>
                          <a:spcPct val="150000"/>
                        </a:lnSpc>
                        <a:spcAft>
                          <a:spcPts val="0"/>
                        </a:spcAft>
                      </a:pPr>
                      <a:r>
                        <a:rPr lang="es-EC" sz="1200">
                          <a:effectLst/>
                        </a:rPr>
                        <a:t>Calibre AWG</a:t>
                      </a:r>
                      <a:endParaRPr lang="es-EC" sz="120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C" sz="1200">
                          <a:effectLst/>
                        </a:rPr>
                        <a:t>18</a:t>
                      </a:r>
                      <a:endParaRPr lang="es-EC" sz="1200">
                        <a:effectLst/>
                        <a:latin typeface="Arial"/>
                        <a:ea typeface="SimSun"/>
                        <a:cs typeface="Times New Roman"/>
                      </a:endParaRPr>
                    </a:p>
                  </a:txBody>
                  <a:tcPr marL="68580" marR="68580" marT="0" marB="0" anchor="ctr"/>
                </a:tc>
              </a:tr>
              <a:tr h="0">
                <a:tc>
                  <a:txBody>
                    <a:bodyPr/>
                    <a:lstStyle/>
                    <a:p>
                      <a:pPr algn="l">
                        <a:lnSpc>
                          <a:spcPct val="150000"/>
                        </a:lnSpc>
                        <a:spcAft>
                          <a:spcPts val="0"/>
                        </a:spcAft>
                      </a:pPr>
                      <a:r>
                        <a:rPr lang="es-EC" sz="1200">
                          <a:effectLst/>
                        </a:rPr>
                        <a:t>Amperaje</a:t>
                      </a:r>
                      <a:endParaRPr lang="es-EC" sz="120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C" sz="1200">
                          <a:effectLst/>
                        </a:rPr>
                        <a:t>10 A </a:t>
                      </a:r>
                      <a:endParaRPr lang="es-EC" sz="1200">
                        <a:effectLst/>
                        <a:latin typeface="Arial"/>
                        <a:ea typeface="SimSun"/>
                        <a:cs typeface="Times New Roman"/>
                      </a:endParaRPr>
                    </a:p>
                  </a:txBody>
                  <a:tcPr marL="68580" marR="68580" marT="0" marB="0" anchor="ctr"/>
                </a:tc>
              </a:tr>
              <a:tr h="0">
                <a:tc>
                  <a:txBody>
                    <a:bodyPr/>
                    <a:lstStyle/>
                    <a:p>
                      <a:pPr algn="l">
                        <a:lnSpc>
                          <a:spcPct val="150000"/>
                        </a:lnSpc>
                        <a:spcAft>
                          <a:spcPts val="0"/>
                        </a:spcAft>
                      </a:pPr>
                      <a:r>
                        <a:rPr lang="es-EC" sz="1200">
                          <a:effectLst/>
                        </a:rPr>
                        <a:t>Formación</a:t>
                      </a:r>
                      <a:endParaRPr lang="es-EC" sz="120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C" sz="1200">
                          <a:effectLst/>
                        </a:rPr>
                        <a:t>16x0.254 mm</a:t>
                      </a:r>
                      <a:endParaRPr lang="es-EC" sz="1200">
                        <a:effectLst/>
                        <a:latin typeface="Arial"/>
                        <a:ea typeface="SimSun"/>
                        <a:cs typeface="Times New Roman"/>
                      </a:endParaRPr>
                    </a:p>
                  </a:txBody>
                  <a:tcPr marL="68580" marR="68580" marT="0" marB="0" anchor="ctr"/>
                </a:tc>
              </a:tr>
              <a:tr h="0">
                <a:tc>
                  <a:txBody>
                    <a:bodyPr/>
                    <a:lstStyle/>
                    <a:p>
                      <a:pPr algn="l">
                        <a:lnSpc>
                          <a:spcPct val="150000"/>
                        </a:lnSpc>
                        <a:spcAft>
                          <a:spcPts val="0"/>
                        </a:spcAft>
                      </a:pPr>
                      <a:r>
                        <a:rPr lang="es-EC" sz="1200">
                          <a:effectLst/>
                        </a:rPr>
                        <a:t>Diámetro del Cordón Desnudo</a:t>
                      </a:r>
                      <a:endParaRPr lang="es-EC" sz="120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C" sz="1200">
                          <a:effectLst/>
                        </a:rPr>
                        <a:t>1.17 mm</a:t>
                      </a:r>
                      <a:endParaRPr lang="es-EC" sz="1200">
                        <a:effectLst/>
                        <a:latin typeface="Arial"/>
                        <a:ea typeface="SimSun"/>
                        <a:cs typeface="Times New Roman"/>
                      </a:endParaRPr>
                    </a:p>
                  </a:txBody>
                  <a:tcPr marL="68580" marR="68580" marT="0" marB="0" anchor="ctr"/>
                </a:tc>
              </a:tr>
              <a:tr h="0">
                <a:tc>
                  <a:txBody>
                    <a:bodyPr/>
                    <a:lstStyle/>
                    <a:p>
                      <a:pPr algn="l">
                        <a:lnSpc>
                          <a:spcPct val="150000"/>
                        </a:lnSpc>
                        <a:spcAft>
                          <a:spcPts val="0"/>
                        </a:spcAft>
                      </a:pPr>
                      <a:r>
                        <a:rPr lang="es-EC" sz="1200">
                          <a:effectLst/>
                        </a:rPr>
                        <a:t>Espesor Aislamiento</a:t>
                      </a:r>
                      <a:endParaRPr lang="es-EC" sz="120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C" sz="1200">
                          <a:effectLst/>
                        </a:rPr>
                        <a:t>0.76 mm</a:t>
                      </a:r>
                      <a:endParaRPr lang="es-EC" sz="1200">
                        <a:effectLst/>
                        <a:latin typeface="Arial"/>
                        <a:ea typeface="SimSun"/>
                        <a:cs typeface="Times New Roman"/>
                      </a:endParaRPr>
                    </a:p>
                  </a:txBody>
                  <a:tcPr marL="68580" marR="68580" marT="0" marB="0" anchor="ctr"/>
                </a:tc>
              </a:tr>
              <a:tr h="0">
                <a:tc>
                  <a:txBody>
                    <a:bodyPr/>
                    <a:lstStyle/>
                    <a:p>
                      <a:pPr algn="l">
                        <a:lnSpc>
                          <a:spcPct val="150000"/>
                        </a:lnSpc>
                        <a:spcAft>
                          <a:spcPts val="0"/>
                        </a:spcAft>
                      </a:pPr>
                      <a:r>
                        <a:rPr lang="es-EC" sz="1200">
                          <a:effectLst/>
                        </a:rPr>
                        <a:t>Diámetro Exterior</a:t>
                      </a:r>
                      <a:endParaRPr lang="es-EC" sz="120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C" sz="1200">
                          <a:effectLst/>
                        </a:rPr>
                        <a:t>2.69 mm</a:t>
                      </a:r>
                      <a:endParaRPr lang="es-EC" sz="1200">
                        <a:effectLst/>
                        <a:latin typeface="Arial"/>
                        <a:ea typeface="SimSun"/>
                        <a:cs typeface="Times New Roman"/>
                      </a:endParaRPr>
                    </a:p>
                  </a:txBody>
                  <a:tcPr marL="68580" marR="68580" marT="0" marB="0" anchor="ctr"/>
                </a:tc>
              </a:tr>
              <a:tr h="0">
                <a:tc>
                  <a:txBody>
                    <a:bodyPr/>
                    <a:lstStyle/>
                    <a:p>
                      <a:pPr algn="l">
                        <a:lnSpc>
                          <a:spcPct val="150000"/>
                        </a:lnSpc>
                        <a:spcAft>
                          <a:spcPts val="0"/>
                        </a:spcAft>
                      </a:pPr>
                      <a:r>
                        <a:rPr lang="es-EC" sz="1200">
                          <a:effectLst/>
                        </a:rPr>
                        <a:t>Peso Total Kg/Km</a:t>
                      </a:r>
                      <a:endParaRPr lang="es-EC" sz="120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C" sz="1200" dirty="0">
                          <a:effectLst/>
                        </a:rPr>
                        <a:t>13.9</a:t>
                      </a:r>
                      <a:endParaRPr lang="es-EC" sz="1200" dirty="0">
                        <a:effectLst/>
                        <a:latin typeface="Arial"/>
                        <a:ea typeface="SimSun"/>
                        <a:cs typeface="Times New Roman"/>
                      </a:endParaRPr>
                    </a:p>
                  </a:txBody>
                  <a:tcPr marL="68580" marR="68580" marT="0" marB="0" anchor="ctr"/>
                </a:tc>
              </a:tr>
            </a:tbl>
          </a:graphicData>
        </a:graphic>
      </p:graphicFrame>
    </p:spTree>
    <p:extLst>
      <p:ext uri="{BB962C8B-B14F-4D97-AF65-F5344CB8AC3E}">
        <p14:creationId xmlns:p14="http://schemas.microsoft.com/office/powerpoint/2010/main" val="989794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Dosificador Gravimétrico</a:t>
            </a:r>
            <a:endParaRPr lang="es-EC" dirty="0"/>
          </a:p>
        </p:txBody>
      </p:sp>
      <p:sp>
        <p:nvSpPr>
          <p:cNvPr id="3" name="2 Marcador de contenido"/>
          <p:cNvSpPr>
            <a:spLocks noGrp="1"/>
          </p:cNvSpPr>
          <p:nvPr>
            <p:ph idx="1"/>
          </p:nvPr>
        </p:nvSpPr>
        <p:spPr/>
        <p:txBody>
          <a:bodyPr/>
          <a:lstStyle/>
          <a:p>
            <a:pPr algn="just"/>
            <a:r>
              <a:rPr lang="es-EC" dirty="0" smtClean="0"/>
              <a:t>Utilizado </a:t>
            </a:r>
            <a:r>
              <a:rPr lang="es-EC" dirty="0"/>
              <a:t>generalmente para productos no homogéneos. </a:t>
            </a:r>
            <a:endParaRPr lang="es-EC" dirty="0" smtClean="0"/>
          </a:p>
          <a:p>
            <a:pPr algn="just"/>
            <a:r>
              <a:rPr lang="es-EC" dirty="0" smtClean="0"/>
              <a:t>Consta </a:t>
            </a:r>
            <a:r>
              <a:rPr lang="es-EC" dirty="0"/>
              <a:t>de una balanza para asegurar el correcto llenado.</a:t>
            </a:r>
          </a:p>
          <a:p>
            <a:endParaRPr lang="es-EC" dirty="0"/>
          </a:p>
        </p:txBody>
      </p:sp>
      <p:pic>
        <p:nvPicPr>
          <p:cNvPr id="4" name="3 Imagen" descr="Foto de Dosificadores gravimétrico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02017" y="3501008"/>
            <a:ext cx="1850103" cy="2448272"/>
          </a:xfrm>
          <a:prstGeom prst="rect">
            <a:avLst/>
          </a:prstGeom>
          <a:noFill/>
          <a:ln>
            <a:noFill/>
          </a:ln>
        </p:spPr>
      </p:pic>
    </p:spTree>
    <p:extLst>
      <p:ext uri="{BB962C8B-B14F-4D97-AF65-F5344CB8AC3E}">
        <p14:creationId xmlns:p14="http://schemas.microsoft.com/office/powerpoint/2010/main" val="324640343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CAPITULO III</a:t>
            </a:r>
            <a:endParaRPr lang="es-EC" dirty="0"/>
          </a:p>
        </p:txBody>
      </p:sp>
      <p:sp>
        <p:nvSpPr>
          <p:cNvPr id="3" name="2 Marcador de contenido"/>
          <p:cNvSpPr>
            <a:spLocks noGrp="1"/>
          </p:cNvSpPr>
          <p:nvPr>
            <p:ph idx="1"/>
          </p:nvPr>
        </p:nvSpPr>
        <p:spPr/>
        <p:txBody>
          <a:bodyPr/>
          <a:lstStyle/>
          <a:p>
            <a:endParaRPr lang="es-EC" dirty="0"/>
          </a:p>
        </p:txBody>
      </p:sp>
      <p:sp>
        <p:nvSpPr>
          <p:cNvPr id="4" name="1 Título"/>
          <p:cNvSpPr txBox="1">
            <a:spLocks/>
          </p:cNvSpPr>
          <p:nvPr/>
        </p:nvSpPr>
        <p:spPr>
          <a:xfrm>
            <a:off x="609600" y="1916832"/>
            <a:ext cx="8229600" cy="16002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dirty="0" smtClean="0"/>
              <a:t>IMPLEMENTACIÓN Y MONTAJE</a:t>
            </a:r>
            <a:endParaRPr lang="es-EC" dirty="0"/>
          </a:p>
        </p:txBody>
      </p:sp>
    </p:spTree>
    <p:extLst>
      <p:ext uri="{BB962C8B-B14F-4D97-AF65-F5344CB8AC3E}">
        <p14:creationId xmlns:p14="http://schemas.microsoft.com/office/powerpoint/2010/main" val="9347277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459432"/>
            <a:ext cx="8229600" cy="1600200"/>
          </a:xfrm>
        </p:spPr>
        <p:txBody>
          <a:bodyPr/>
          <a:lstStyle/>
          <a:p>
            <a:r>
              <a:rPr lang="es-EC" dirty="0" smtClean="0"/>
              <a:t>Montaje Mecánico</a:t>
            </a:r>
            <a:endParaRPr lang="es-EC" dirty="0"/>
          </a:p>
        </p:txBody>
      </p:sp>
      <p:sp>
        <p:nvSpPr>
          <p:cNvPr id="3" name="2 Marcador de contenido"/>
          <p:cNvSpPr>
            <a:spLocks noGrp="1"/>
          </p:cNvSpPr>
          <p:nvPr>
            <p:ph idx="1"/>
          </p:nvPr>
        </p:nvSpPr>
        <p:spPr>
          <a:xfrm>
            <a:off x="457200" y="1196752"/>
            <a:ext cx="8229600" cy="5256584"/>
          </a:xfrm>
        </p:spPr>
        <p:txBody>
          <a:bodyPr/>
          <a:lstStyle/>
          <a:p>
            <a:r>
              <a:rPr lang="es-ES" dirty="0"/>
              <a:t>F</a:t>
            </a:r>
            <a:r>
              <a:rPr lang="es-ES" dirty="0" smtClean="0"/>
              <a:t>abricación </a:t>
            </a:r>
            <a:r>
              <a:rPr lang="es-ES" dirty="0"/>
              <a:t>de cada uno de los </a:t>
            </a:r>
            <a:r>
              <a:rPr lang="es-ES" dirty="0" smtClean="0"/>
              <a:t>componentes.</a:t>
            </a:r>
            <a:endParaRPr lang="es-EC"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4 Objeto"/>
          <p:cNvGraphicFramePr>
            <a:graphicFrameLocks noChangeAspect="1"/>
          </p:cNvGraphicFramePr>
          <p:nvPr>
            <p:extLst>
              <p:ext uri="{D42A27DB-BD31-4B8C-83A1-F6EECF244321}">
                <p14:modId xmlns:p14="http://schemas.microsoft.com/office/powerpoint/2010/main" val="1083948646"/>
              </p:ext>
            </p:extLst>
          </p:nvPr>
        </p:nvGraphicFramePr>
        <p:xfrm>
          <a:off x="3131840" y="1700808"/>
          <a:ext cx="3086100" cy="4943475"/>
        </p:xfrm>
        <a:graphic>
          <a:graphicData uri="http://schemas.openxmlformats.org/presentationml/2006/ole">
            <mc:AlternateContent xmlns:mc="http://schemas.openxmlformats.org/markup-compatibility/2006">
              <mc:Choice xmlns:v="urn:schemas-microsoft-com:vml" Requires="v">
                <p:oleObj spid="_x0000_s14349" name="Visio" r:id="rId3" imgW="3083605" imgH="4990289" progId="Visio.Drawing.11">
                  <p:embed/>
                </p:oleObj>
              </mc:Choice>
              <mc:Fallback>
                <p:oleObj name="Visio" r:id="rId3" imgW="3083605" imgH="4990289"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1700808"/>
                        <a:ext cx="3086100" cy="4943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69666887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Ensamblaje de Componentes.</a:t>
            </a:r>
            <a:endParaRPr lang="es-EC" dirty="0"/>
          </a:p>
        </p:txBody>
      </p:sp>
      <p:sp>
        <p:nvSpPr>
          <p:cNvPr id="3" name="2 Marcador de contenido"/>
          <p:cNvSpPr>
            <a:spLocks noGrp="1"/>
          </p:cNvSpPr>
          <p:nvPr>
            <p:ph idx="1"/>
          </p:nvPr>
        </p:nvSpPr>
        <p:spPr/>
        <p:txBody>
          <a:bodyPr/>
          <a:lstStyle/>
          <a:p>
            <a:r>
              <a:rPr lang="es-ES" dirty="0" smtClean="0"/>
              <a:t>Uso </a:t>
            </a:r>
            <a:r>
              <a:rPr lang="es-ES" dirty="0"/>
              <a:t>de sujetadores roscados como pernos, tornillos y tuercas que permiten tener una facilidad de ensamble y desensamble</a:t>
            </a:r>
            <a:endParaRPr lang="es-EC" dirty="0"/>
          </a:p>
        </p:txBody>
      </p:sp>
      <p:pic>
        <p:nvPicPr>
          <p:cNvPr id="4" name="0 Imagen"/>
          <p:cNvPicPr/>
          <p:nvPr/>
        </p:nvPicPr>
        <p:blipFill>
          <a:blip r:embed="rId2" cstate="print">
            <a:extLst>
              <a:ext uri="{28A0092B-C50C-407E-A947-70E740481C1C}">
                <a14:useLocalDpi xmlns:a14="http://schemas.microsoft.com/office/drawing/2010/main" val="0"/>
              </a:ext>
            </a:extLst>
          </a:blip>
          <a:stretch>
            <a:fillRect/>
          </a:stretch>
        </p:blipFill>
        <p:spPr>
          <a:xfrm>
            <a:off x="3255645" y="2780928"/>
            <a:ext cx="2632710" cy="3725684"/>
          </a:xfrm>
          <a:prstGeom prst="rect">
            <a:avLst/>
          </a:prstGeom>
        </p:spPr>
      </p:pic>
    </p:spTree>
    <p:extLst>
      <p:ext uri="{BB962C8B-B14F-4D97-AF65-F5344CB8AC3E}">
        <p14:creationId xmlns:p14="http://schemas.microsoft.com/office/powerpoint/2010/main" val="88381948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Montaje Sistema Neumático.</a:t>
            </a:r>
            <a:endParaRPr lang="es-EC" dirty="0"/>
          </a:p>
        </p:txBody>
      </p:sp>
      <p:sp>
        <p:nvSpPr>
          <p:cNvPr id="3" name="2 Marcador de contenido"/>
          <p:cNvSpPr>
            <a:spLocks noGrp="1"/>
          </p:cNvSpPr>
          <p:nvPr>
            <p:ph idx="1"/>
          </p:nvPr>
        </p:nvSpPr>
        <p:spPr/>
        <p:txBody>
          <a:bodyPr/>
          <a:lstStyle/>
          <a:p>
            <a:endParaRPr lang="es-EC" dirty="0"/>
          </a:p>
        </p:txBody>
      </p:sp>
      <p:pic>
        <p:nvPicPr>
          <p:cNvPr id="15366"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32660" t="24067" r="27427" b="33594"/>
          <a:stretch/>
        </p:blipFill>
        <p:spPr bwMode="auto">
          <a:xfrm>
            <a:off x="611560" y="1628800"/>
            <a:ext cx="5170369" cy="3097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10 Imagen"/>
          <p:cNvPicPr/>
          <p:nvPr/>
        </p:nvPicPr>
        <p:blipFill rotWithShape="1">
          <a:blip r:embed="rId3"/>
          <a:srcRect l="43653" t="22192" r="34211" b="16744"/>
          <a:stretch/>
        </p:blipFill>
        <p:spPr bwMode="auto">
          <a:xfrm>
            <a:off x="6012160" y="1772816"/>
            <a:ext cx="2436872" cy="40324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9673019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315416"/>
            <a:ext cx="8229600" cy="1600200"/>
          </a:xfrm>
        </p:spPr>
        <p:txBody>
          <a:bodyPr/>
          <a:lstStyle/>
          <a:p>
            <a:r>
              <a:rPr lang="es-EC" dirty="0" smtClean="0"/>
              <a:t>Montaje Eléctrico.</a:t>
            </a:r>
            <a:endParaRPr lang="es-EC"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4 Objeto"/>
          <p:cNvGraphicFramePr>
            <a:graphicFrameLocks noChangeAspect="1"/>
          </p:cNvGraphicFramePr>
          <p:nvPr>
            <p:extLst>
              <p:ext uri="{D42A27DB-BD31-4B8C-83A1-F6EECF244321}">
                <p14:modId xmlns:p14="http://schemas.microsoft.com/office/powerpoint/2010/main" val="3737904364"/>
              </p:ext>
            </p:extLst>
          </p:nvPr>
        </p:nvGraphicFramePr>
        <p:xfrm>
          <a:off x="251520" y="1412776"/>
          <a:ext cx="5457825" cy="2714625"/>
        </p:xfrm>
        <a:graphic>
          <a:graphicData uri="http://schemas.openxmlformats.org/presentationml/2006/ole">
            <mc:AlternateContent xmlns:mc="http://schemas.openxmlformats.org/markup-compatibility/2006">
              <mc:Choice xmlns:v="urn:schemas-microsoft-com:vml" Requires="v">
                <p:oleObj spid="_x0000_s16396" name="Visio" r:id="rId3" imgW="5417201" imgH="2711753" progId="Visio.Drawing.11">
                  <p:embed/>
                </p:oleObj>
              </mc:Choice>
              <mc:Fallback>
                <p:oleObj name="Visio" r:id="rId3" imgW="5417201" imgH="2711753"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412776"/>
                        <a:ext cx="5457825" cy="2714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0 Imagen"/>
          <p:cNvPicPr/>
          <p:nvPr/>
        </p:nvPicPr>
        <p:blipFill rotWithShape="1">
          <a:blip r:embed="rId5" cstate="print">
            <a:extLst>
              <a:ext uri="{28A0092B-C50C-407E-A947-70E740481C1C}">
                <a14:useLocalDpi xmlns:a14="http://schemas.microsoft.com/office/drawing/2010/main" val="0"/>
              </a:ext>
            </a:extLst>
          </a:blip>
          <a:srcRect l="3586"/>
          <a:stretch/>
        </p:blipFill>
        <p:spPr bwMode="auto">
          <a:xfrm>
            <a:off x="5863070" y="1340768"/>
            <a:ext cx="3159760" cy="2879090"/>
          </a:xfrm>
          <a:prstGeom prst="rect">
            <a:avLst/>
          </a:prstGeom>
          <a:ln>
            <a:noFill/>
          </a:ln>
          <a:extLst>
            <a:ext uri="{53640926-AAD7-44D8-BBD7-CCE9431645EC}">
              <a14:shadowObscured xmlns:a14="http://schemas.microsoft.com/office/drawing/2010/main"/>
            </a:ext>
          </a:extLst>
        </p:spPr>
      </p:pic>
      <p:pic>
        <p:nvPicPr>
          <p:cNvPr id="7" name="0 Imagen"/>
          <p:cNvPicPr>
            <a:picLocks noGrp="1"/>
          </p:cNvPicPr>
          <p:nvPr>
            <p:ph idx="1"/>
          </p:nvPr>
        </p:nvPicPr>
        <p:blipFill rotWithShape="1">
          <a:blip r:embed="rId6" cstate="print">
            <a:extLst>
              <a:ext uri="{28A0092B-C50C-407E-A947-70E740481C1C}">
                <a14:useLocalDpi xmlns:a14="http://schemas.microsoft.com/office/drawing/2010/main" val="0"/>
              </a:ext>
            </a:extLst>
          </a:blip>
          <a:srcRect l="3141" r="4711"/>
          <a:stretch/>
        </p:blipFill>
        <p:spPr bwMode="auto">
          <a:xfrm>
            <a:off x="2915816" y="4219858"/>
            <a:ext cx="2203808" cy="2460427"/>
          </a:xfrm>
          <a:prstGeom prst="rect">
            <a:avLst/>
          </a:prstGeom>
          <a:ln>
            <a:noFill/>
          </a:ln>
          <a:extLst>
            <a:ext uri="{53640926-AAD7-44D8-BBD7-CCE9431645EC}">
              <a14:shadowObscured xmlns:a14="http://schemas.microsoft.com/office/drawing/2010/main"/>
            </a:ext>
          </a:extLst>
        </p:spPr>
      </p:pic>
      <p:pic>
        <p:nvPicPr>
          <p:cNvPr id="8" name="0 Imagen"/>
          <p:cNvPicPr/>
          <p:nvPr/>
        </p:nvPicPr>
        <p:blipFill rotWithShape="1">
          <a:blip r:embed="rId7" cstate="print">
            <a:extLst>
              <a:ext uri="{28A0092B-C50C-407E-A947-70E740481C1C}">
                <a14:useLocalDpi xmlns:a14="http://schemas.microsoft.com/office/drawing/2010/main" val="0"/>
              </a:ext>
            </a:extLst>
          </a:blip>
          <a:srcRect t="4183" r="13848" b="6389"/>
          <a:stretch/>
        </p:blipFill>
        <p:spPr bwMode="auto">
          <a:xfrm rot="5400000">
            <a:off x="572499" y="4542070"/>
            <a:ext cx="2149846" cy="167269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03198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Cableado Celda de Carga</a:t>
            </a:r>
            <a:endParaRPr lang="es-EC"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42629844"/>
              </p:ext>
            </p:extLst>
          </p:nvPr>
        </p:nvGraphicFramePr>
        <p:xfrm>
          <a:off x="827584" y="2060848"/>
          <a:ext cx="3168352" cy="2016226"/>
        </p:xfrm>
        <a:graphic>
          <a:graphicData uri="http://schemas.openxmlformats.org/drawingml/2006/table">
            <a:tbl>
              <a:tblPr firstRow="1" firstCol="1" bandRow="1">
                <a:tableStyleId>{5C22544A-7EE6-4342-B048-85BDC9FD1C3A}</a:tableStyleId>
              </a:tblPr>
              <a:tblGrid>
                <a:gridCol w="1802427"/>
                <a:gridCol w="1365925"/>
              </a:tblGrid>
              <a:tr h="698314">
                <a:tc>
                  <a:txBody>
                    <a:bodyPr/>
                    <a:lstStyle/>
                    <a:p>
                      <a:pPr algn="ctr">
                        <a:lnSpc>
                          <a:spcPct val="150000"/>
                        </a:lnSpc>
                        <a:spcAft>
                          <a:spcPts val="0"/>
                        </a:spcAft>
                      </a:pPr>
                      <a:r>
                        <a:rPr lang="es-EC" sz="1200" dirty="0">
                          <a:effectLst/>
                        </a:rPr>
                        <a:t>Función Celda de Carga</a:t>
                      </a:r>
                      <a:endParaRPr lang="es-EC" sz="1200" dirty="0">
                        <a:effectLst/>
                        <a:latin typeface="Arial"/>
                        <a:ea typeface="SimSun"/>
                        <a:cs typeface="Times New Roman"/>
                      </a:endParaRPr>
                    </a:p>
                  </a:txBody>
                  <a:tcPr marL="68580" marR="68580" marT="0" marB="0"/>
                </a:tc>
                <a:tc>
                  <a:txBody>
                    <a:bodyPr/>
                    <a:lstStyle/>
                    <a:p>
                      <a:pPr algn="ctr">
                        <a:lnSpc>
                          <a:spcPct val="150000"/>
                        </a:lnSpc>
                        <a:spcAft>
                          <a:spcPts val="0"/>
                        </a:spcAft>
                      </a:pPr>
                      <a:r>
                        <a:rPr lang="es-EC" sz="1200" dirty="0">
                          <a:effectLst/>
                        </a:rPr>
                        <a:t>Código de Color</a:t>
                      </a:r>
                      <a:endParaRPr lang="es-EC" sz="1200" dirty="0">
                        <a:effectLst/>
                        <a:latin typeface="Arial"/>
                        <a:ea typeface="SimSun"/>
                        <a:cs typeface="Times New Roman"/>
                      </a:endParaRPr>
                    </a:p>
                  </a:txBody>
                  <a:tcPr marL="68580" marR="68580" marT="0" marB="0"/>
                </a:tc>
              </a:tr>
              <a:tr h="329478">
                <a:tc>
                  <a:txBody>
                    <a:bodyPr/>
                    <a:lstStyle/>
                    <a:p>
                      <a:pPr marL="323850" algn="just">
                        <a:lnSpc>
                          <a:spcPct val="150000"/>
                        </a:lnSpc>
                        <a:spcAft>
                          <a:spcPts val="0"/>
                        </a:spcAft>
                      </a:pPr>
                      <a:r>
                        <a:rPr lang="es-EC" sz="1200">
                          <a:effectLst/>
                        </a:rPr>
                        <a:t>+ Excitación</a:t>
                      </a:r>
                      <a:endParaRPr lang="es-EC" sz="1200">
                        <a:effectLst/>
                        <a:latin typeface="Arial"/>
                        <a:ea typeface="SimSun"/>
                        <a:cs typeface="Times New Roman"/>
                      </a:endParaRPr>
                    </a:p>
                  </a:txBody>
                  <a:tcPr marL="68580" marR="68580" marT="0" marB="0"/>
                </a:tc>
                <a:tc>
                  <a:txBody>
                    <a:bodyPr/>
                    <a:lstStyle/>
                    <a:p>
                      <a:pPr marL="323850" algn="just">
                        <a:lnSpc>
                          <a:spcPct val="150000"/>
                        </a:lnSpc>
                        <a:spcAft>
                          <a:spcPts val="0"/>
                        </a:spcAft>
                      </a:pPr>
                      <a:r>
                        <a:rPr lang="es-EC" sz="1200">
                          <a:effectLst/>
                        </a:rPr>
                        <a:t>Rojo</a:t>
                      </a:r>
                      <a:endParaRPr lang="es-EC" sz="1200">
                        <a:effectLst/>
                        <a:latin typeface="Arial"/>
                        <a:ea typeface="SimSun"/>
                        <a:cs typeface="Times New Roman"/>
                      </a:endParaRPr>
                    </a:p>
                  </a:txBody>
                  <a:tcPr marL="68580" marR="68580" marT="0" marB="0"/>
                </a:tc>
              </a:tr>
              <a:tr h="329478">
                <a:tc>
                  <a:txBody>
                    <a:bodyPr/>
                    <a:lstStyle/>
                    <a:p>
                      <a:pPr marL="323850" algn="just">
                        <a:lnSpc>
                          <a:spcPct val="150000"/>
                        </a:lnSpc>
                        <a:spcAft>
                          <a:spcPts val="0"/>
                        </a:spcAft>
                      </a:pPr>
                      <a:r>
                        <a:rPr lang="es-EC" sz="1200">
                          <a:effectLst/>
                        </a:rPr>
                        <a:t>- Excitación</a:t>
                      </a:r>
                      <a:endParaRPr lang="es-EC" sz="1200">
                        <a:effectLst/>
                        <a:latin typeface="Arial"/>
                        <a:ea typeface="SimSun"/>
                        <a:cs typeface="Times New Roman"/>
                      </a:endParaRPr>
                    </a:p>
                  </a:txBody>
                  <a:tcPr marL="68580" marR="68580" marT="0" marB="0"/>
                </a:tc>
                <a:tc>
                  <a:txBody>
                    <a:bodyPr/>
                    <a:lstStyle/>
                    <a:p>
                      <a:pPr marL="323850" algn="just">
                        <a:lnSpc>
                          <a:spcPct val="150000"/>
                        </a:lnSpc>
                        <a:spcAft>
                          <a:spcPts val="0"/>
                        </a:spcAft>
                      </a:pPr>
                      <a:r>
                        <a:rPr lang="es-EC" sz="1200" dirty="0">
                          <a:effectLst/>
                        </a:rPr>
                        <a:t>Negro</a:t>
                      </a:r>
                      <a:endParaRPr lang="es-EC" sz="1200" dirty="0">
                        <a:effectLst/>
                        <a:latin typeface="Arial"/>
                        <a:ea typeface="SimSun"/>
                        <a:cs typeface="Times New Roman"/>
                      </a:endParaRPr>
                    </a:p>
                  </a:txBody>
                  <a:tcPr marL="68580" marR="68580" marT="0" marB="0"/>
                </a:tc>
              </a:tr>
              <a:tr h="329478">
                <a:tc>
                  <a:txBody>
                    <a:bodyPr/>
                    <a:lstStyle/>
                    <a:p>
                      <a:pPr marL="323850" algn="just">
                        <a:lnSpc>
                          <a:spcPct val="150000"/>
                        </a:lnSpc>
                        <a:spcAft>
                          <a:spcPts val="0"/>
                        </a:spcAft>
                      </a:pPr>
                      <a:r>
                        <a:rPr lang="es-EC" sz="1200">
                          <a:effectLst/>
                        </a:rPr>
                        <a:t>+ Señal</a:t>
                      </a:r>
                      <a:endParaRPr lang="es-EC" sz="1200">
                        <a:effectLst/>
                        <a:latin typeface="Arial"/>
                        <a:ea typeface="SimSun"/>
                        <a:cs typeface="Times New Roman"/>
                      </a:endParaRPr>
                    </a:p>
                  </a:txBody>
                  <a:tcPr marL="68580" marR="68580" marT="0" marB="0"/>
                </a:tc>
                <a:tc>
                  <a:txBody>
                    <a:bodyPr/>
                    <a:lstStyle/>
                    <a:p>
                      <a:pPr marL="323850" algn="just">
                        <a:lnSpc>
                          <a:spcPct val="150000"/>
                        </a:lnSpc>
                        <a:spcAft>
                          <a:spcPts val="0"/>
                        </a:spcAft>
                      </a:pPr>
                      <a:r>
                        <a:rPr lang="es-EC" sz="1200">
                          <a:effectLst/>
                        </a:rPr>
                        <a:t>Verde</a:t>
                      </a:r>
                      <a:endParaRPr lang="es-EC" sz="1200">
                        <a:effectLst/>
                        <a:latin typeface="Arial"/>
                        <a:ea typeface="SimSun"/>
                        <a:cs typeface="Times New Roman"/>
                      </a:endParaRPr>
                    </a:p>
                  </a:txBody>
                  <a:tcPr marL="68580" marR="68580" marT="0" marB="0"/>
                </a:tc>
              </a:tr>
              <a:tr h="329478">
                <a:tc>
                  <a:txBody>
                    <a:bodyPr/>
                    <a:lstStyle/>
                    <a:p>
                      <a:pPr marL="323850" algn="just">
                        <a:lnSpc>
                          <a:spcPct val="150000"/>
                        </a:lnSpc>
                        <a:spcAft>
                          <a:spcPts val="0"/>
                        </a:spcAft>
                      </a:pPr>
                      <a:r>
                        <a:rPr lang="es-EC" sz="1200">
                          <a:effectLst/>
                        </a:rPr>
                        <a:t>- Señal</a:t>
                      </a:r>
                      <a:endParaRPr lang="es-EC" sz="1200">
                        <a:effectLst/>
                        <a:latin typeface="Arial"/>
                        <a:ea typeface="SimSun"/>
                        <a:cs typeface="Times New Roman"/>
                      </a:endParaRPr>
                    </a:p>
                  </a:txBody>
                  <a:tcPr marL="68580" marR="68580" marT="0" marB="0"/>
                </a:tc>
                <a:tc>
                  <a:txBody>
                    <a:bodyPr/>
                    <a:lstStyle/>
                    <a:p>
                      <a:pPr marL="323850" algn="just">
                        <a:lnSpc>
                          <a:spcPct val="150000"/>
                        </a:lnSpc>
                        <a:spcAft>
                          <a:spcPts val="0"/>
                        </a:spcAft>
                      </a:pPr>
                      <a:r>
                        <a:rPr lang="es-EC" sz="1200" dirty="0">
                          <a:effectLst/>
                        </a:rPr>
                        <a:t>Blanco</a:t>
                      </a:r>
                      <a:endParaRPr lang="es-EC" sz="1200" dirty="0">
                        <a:effectLst/>
                        <a:latin typeface="Arial"/>
                        <a:ea typeface="SimSun"/>
                        <a:cs typeface="Times New Roman"/>
                      </a:endParaRPr>
                    </a:p>
                  </a:txBody>
                  <a:tcPr marL="68580" marR="68580" marT="0" marB="0"/>
                </a:tc>
              </a:tr>
            </a:tbl>
          </a:graphicData>
        </a:graphic>
      </p:graphicFrame>
      <p:graphicFrame>
        <p:nvGraphicFramePr>
          <p:cNvPr id="5" name="4 Tabla"/>
          <p:cNvGraphicFramePr>
            <a:graphicFrameLocks noGrp="1"/>
          </p:cNvGraphicFramePr>
          <p:nvPr>
            <p:extLst>
              <p:ext uri="{D42A27DB-BD31-4B8C-83A1-F6EECF244321}">
                <p14:modId xmlns:p14="http://schemas.microsoft.com/office/powerpoint/2010/main" val="1655194863"/>
              </p:ext>
            </p:extLst>
          </p:nvPr>
        </p:nvGraphicFramePr>
        <p:xfrm>
          <a:off x="4860032" y="2060848"/>
          <a:ext cx="3312368" cy="2016225"/>
        </p:xfrm>
        <a:graphic>
          <a:graphicData uri="http://schemas.openxmlformats.org/drawingml/2006/table">
            <a:tbl>
              <a:tblPr firstRow="1" firstCol="1" bandRow="1">
                <a:tableStyleId>{5C22544A-7EE6-4342-B048-85BDC9FD1C3A}</a:tableStyleId>
              </a:tblPr>
              <a:tblGrid>
                <a:gridCol w="1769901"/>
                <a:gridCol w="1542467"/>
              </a:tblGrid>
              <a:tr h="403245">
                <a:tc>
                  <a:txBody>
                    <a:bodyPr/>
                    <a:lstStyle/>
                    <a:p>
                      <a:pPr algn="ctr">
                        <a:lnSpc>
                          <a:spcPct val="150000"/>
                        </a:lnSpc>
                        <a:spcAft>
                          <a:spcPts val="0"/>
                        </a:spcAft>
                      </a:pPr>
                      <a:r>
                        <a:rPr lang="es-EC" sz="1200" dirty="0">
                          <a:effectLst/>
                        </a:rPr>
                        <a:t>Función Indicador</a:t>
                      </a:r>
                      <a:endParaRPr lang="es-EC" sz="1200" dirty="0">
                        <a:effectLst/>
                        <a:latin typeface="Arial"/>
                        <a:ea typeface="SimSun"/>
                        <a:cs typeface="Times New Roman"/>
                      </a:endParaRPr>
                    </a:p>
                  </a:txBody>
                  <a:tcPr marL="68580" marR="68580" marT="0" marB="0"/>
                </a:tc>
                <a:tc>
                  <a:txBody>
                    <a:bodyPr/>
                    <a:lstStyle/>
                    <a:p>
                      <a:pPr algn="ctr">
                        <a:lnSpc>
                          <a:spcPct val="150000"/>
                        </a:lnSpc>
                        <a:spcAft>
                          <a:spcPts val="0"/>
                        </a:spcAft>
                      </a:pPr>
                      <a:r>
                        <a:rPr lang="es-EC" sz="1200">
                          <a:effectLst/>
                        </a:rPr>
                        <a:t>Código de Color</a:t>
                      </a:r>
                      <a:endParaRPr lang="es-EC" sz="1200">
                        <a:effectLst/>
                        <a:latin typeface="Arial"/>
                        <a:ea typeface="SimSun"/>
                        <a:cs typeface="Times New Roman"/>
                      </a:endParaRPr>
                    </a:p>
                  </a:txBody>
                  <a:tcPr marL="68580" marR="68580" marT="0" marB="0"/>
                </a:tc>
              </a:tr>
              <a:tr h="403245">
                <a:tc>
                  <a:txBody>
                    <a:bodyPr/>
                    <a:lstStyle/>
                    <a:p>
                      <a:pPr marL="323850" algn="just">
                        <a:lnSpc>
                          <a:spcPct val="150000"/>
                        </a:lnSpc>
                        <a:spcAft>
                          <a:spcPts val="0"/>
                        </a:spcAft>
                      </a:pPr>
                      <a:r>
                        <a:rPr lang="es-EC" sz="1200" dirty="0">
                          <a:effectLst/>
                        </a:rPr>
                        <a:t>+ Excitación</a:t>
                      </a:r>
                      <a:endParaRPr lang="es-EC" sz="1200" dirty="0">
                        <a:effectLst/>
                        <a:latin typeface="Arial"/>
                        <a:ea typeface="SimSun"/>
                        <a:cs typeface="Times New Roman"/>
                      </a:endParaRPr>
                    </a:p>
                  </a:txBody>
                  <a:tcPr marL="68580" marR="68580" marT="0" marB="0"/>
                </a:tc>
                <a:tc>
                  <a:txBody>
                    <a:bodyPr/>
                    <a:lstStyle/>
                    <a:p>
                      <a:pPr marL="323850" algn="just">
                        <a:lnSpc>
                          <a:spcPct val="150000"/>
                        </a:lnSpc>
                        <a:spcAft>
                          <a:spcPts val="0"/>
                        </a:spcAft>
                      </a:pPr>
                      <a:r>
                        <a:rPr lang="es-EC" sz="1200">
                          <a:effectLst/>
                        </a:rPr>
                        <a:t>Rojo</a:t>
                      </a:r>
                      <a:endParaRPr lang="es-EC" sz="1200">
                        <a:effectLst/>
                        <a:latin typeface="Arial"/>
                        <a:ea typeface="SimSun"/>
                        <a:cs typeface="Times New Roman"/>
                      </a:endParaRPr>
                    </a:p>
                  </a:txBody>
                  <a:tcPr marL="68580" marR="68580" marT="0" marB="0"/>
                </a:tc>
              </a:tr>
              <a:tr h="403245">
                <a:tc>
                  <a:txBody>
                    <a:bodyPr/>
                    <a:lstStyle/>
                    <a:p>
                      <a:pPr marL="323850" algn="just">
                        <a:lnSpc>
                          <a:spcPct val="150000"/>
                        </a:lnSpc>
                        <a:spcAft>
                          <a:spcPts val="0"/>
                        </a:spcAft>
                      </a:pPr>
                      <a:r>
                        <a:rPr lang="es-EC" sz="1200">
                          <a:effectLst/>
                        </a:rPr>
                        <a:t>- Excitación</a:t>
                      </a:r>
                      <a:endParaRPr lang="es-EC" sz="1200">
                        <a:effectLst/>
                        <a:latin typeface="Arial"/>
                        <a:ea typeface="SimSun"/>
                        <a:cs typeface="Times New Roman"/>
                      </a:endParaRPr>
                    </a:p>
                  </a:txBody>
                  <a:tcPr marL="68580" marR="68580" marT="0" marB="0"/>
                </a:tc>
                <a:tc>
                  <a:txBody>
                    <a:bodyPr/>
                    <a:lstStyle/>
                    <a:p>
                      <a:pPr marL="323850" algn="just">
                        <a:lnSpc>
                          <a:spcPct val="150000"/>
                        </a:lnSpc>
                        <a:spcAft>
                          <a:spcPts val="0"/>
                        </a:spcAft>
                      </a:pPr>
                      <a:r>
                        <a:rPr lang="es-EC" sz="1200">
                          <a:effectLst/>
                        </a:rPr>
                        <a:t>Negro</a:t>
                      </a:r>
                      <a:endParaRPr lang="es-EC" sz="1200">
                        <a:effectLst/>
                        <a:latin typeface="Arial"/>
                        <a:ea typeface="SimSun"/>
                        <a:cs typeface="Times New Roman"/>
                      </a:endParaRPr>
                    </a:p>
                  </a:txBody>
                  <a:tcPr marL="68580" marR="68580" marT="0" marB="0"/>
                </a:tc>
              </a:tr>
              <a:tr h="403245">
                <a:tc>
                  <a:txBody>
                    <a:bodyPr/>
                    <a:lstStyle/>
                    <a:p>
                      <a:pPr marL="323850" algn="just">
                        <a:lnSpc>
                          <a:spcPct val="150000"/>
                        </a:lnSpc>
                        <a:spcAft>
                          <a:spcPts val="0"/>
                        </a:spcAft>
                      </a:pPr>
                      <a:r>
                        <a:rPr lang="es-EC" sz="1200">
                          <a:effectLst/>
                        </a:rPr>
                        <a:t>+ Señal</a:t>
                      </a:r>
                      <a:endParaRPr lang="es-EC" sz="1200">
                        <a:effectLst/>
                        <a:latin typeface="Arial"/>
                        <a:ea typeface="SimSun"/>
                        <a:cs typeface="Times New Roman"/>
                      </a:endParaRPr>
                    </a:p>
                  </a:txBody>
                  <a:tcPr marL="68580" marR="68580" marT="0" marB="0"/>
                </a:tc>
                <a:tc>
                  <a:txBody>
                    <a:bodyPr/>
                    <a:lstStyle/>
                    <a:p>
                      <a:pPr marL="323850" algn="just">
                        <a:lnSpc>
                          <a:spcPct val="150000"/>
                        </a:lnSpc>
                        <a:spcAft>
                          <a:spcPts val="0"/>
                        </a:spcAft>
                      </a:pPr>
                      <a:r>
                        <a:rPr lang="es-EC" sz="1200">
                          <a:effectLst/>
                        </a:rPr>
                        <a:t>Azul</a:t>
                      </a:r>
                      <a:endParaRPr lang="es-EC" sz="1200">
                        <a:effectLst/>
                        <a:latin typeface="Arial"/>
                        <a:ea typeface="SimSun"/>
                        <a:cs typeface="Times New Roman"/>
                      </a:endParaRPr>
                    </a:p>
                  </a:txBody>
                  <a:tcPr marL="68580" marR="68580" marT="0" marB="0"/>
                </a:tc>
              </a:tr>
              <a:tr h="403245">
                <a:tc>
                  <a:txBody>
                    <a:bodyPr/>
                    <a:lstStyle/>
                    <a:p>
                      <a:pPr marL="323850" algn="just">
                        <a:lnSpc>
                          <a:spcPct val="150000"/>
                        </a:lnSpc>
                        <a:spcAft>
                          <a:spcPts val="0"/>
                        </a:spcAft>
                      </a:pPr>
                      <a:r>
                        <a:rPr lang="es-EC" sz="1200">
                          <a:effectLst/>
                        </a:rPr>
                        <a:t>- Señal</a:t>
                      </a:r>
                      <a:endParaRPr lang="es-EC" sz="1200">
                        <a:effectLst/>
                        <a:latin typeface="Arial"/>
                        <a:ea typeface="SimSun"/>
                        <a:cs typeface="Times New Roman"/>
                      </a:endParaRPr>
                    </a:p>
                  </a:txBody>
                  <a:tcPr marL="68580" marR="68580" marT="0" marB="0"/>
                </a:tc>
                <a:tc>
                  <a:txBody>
                    <a:bodyPr/>
                    <a:lstStyle/>
                    <a:p>
                      <a:pPr marL="323850" algn="just">
                        <a:lnSpc>
                          <a:spcPct val="150000"/>
                        </a:lnSpc>
                        <a:spcAft>
                          <a:spcPts val="0"/>
                        </a:spcAft>
                      </a:pPr>
                      <a:r>
                        <a:rPr lang="es-EC" sz="1200" dirty="0">
                          <a:effectLst/>
                        </a:rPr>
                        <a:t>Verde</a:t>
                      </a:r>
                      <a:endParaRPr lang="es-EC" sz="1200" dirty="0">
                        <a:effectLst/>
                        <a:latin typeface="Arial"/>
                        <a:ea typeface="SimSun"/>
                        <a:cs typeface="Times New Roman"/>
                      </a:endParaRPr>
                    </a:p>
                  </a:txBody>
                  <a:tcPr marL="68580" marR="68580" marT="0" marB="0"/>
                </a:tc>
              </a:tr>
            </a:tbl>
          </a:graphicData>
        </a:graphic>
      </p:graphicFrame>
      <p:pic>
        <p:nvPicPr>
          <p:cNvPr id="6" name="5 Imagen"/>
          <p:cNvPicPr/>
          <p:nvPr/>
        </p:nvPicPr>
        <p:blipFill rotWithShape="1">
          <a:blip r:embed="rId2">
            <a:extLst>
              <a:ext uri="{28A0092B-C50C-407E-A947-70E740481C1C}">
                <a14:useLocalDpi xmlns:a14="http://schemas.microsoft.com/office/drawing/2010/main" val="0"/>
              </a:ext>
            </a:extLst>
          </a:blip>
          <a:srcRect l="1084"/>
          <a:stretch/>
        </p:blipFill>
        <p:spPr bwMode="auto">
          <a:xfrm>
            <a:off x="1907704" y="4293096"/>
            <a:ext cx="5624195" cy="230568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6263438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132856"/>
            <a:ext cx="8229600" cy="1600200"/>
          </a:xfrm>
        </p:spPr>
        <p:txBody>
          <a:bodyPr/>
          <a:lstStyle/>
          <a:p>
            <a:r>
              <a:rPr lang="es-EC" dirty="0" smtClean="0"/>
              <a:t>Implementación HMI</a:t>
            </a:r>
            <a:endParaRPr lang="es-EC" dirty="0"/>
          </a:p>
        </p:txBody>
      </p:sp>
      <p:sp>
        <p:nvSpPr>
          <p:cNvPr id="3" name="2 Marcador de contenido"/>
          <p:cNvSpPr>
            <a:spLocks noGrp="1"/>
          </p:cNvSpPr>
          <p:nvPr>
            <p:ph idx="1"/>
          </p:nvPr>
        </p:nvSpPr>
        <p:spPr/>
        <p:txBody>
          <a:bodyPr/>
          <a:lstStyle/>
          <a:p>
            <a:endParaRPr lang="es-EC" dirty="0"/>
          </a:p>
        </p:txBody>
      </p:sp>
    </p:spTree>
    <p:extLst>
      <p:ext uri="{BB962C8B-B14F-4D97-AF65-F5344CB8AC3E}">
        <p14:creationId xmlns:p14="http://schemas.microsoft.com/office/powerpoint/2010/main" val="17229922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88640"/>
            <a:ext cx="8229600" cy="1600200"/>
          </a:xfrm>
        </p:spPr>
        <p:txBody>
          <a:bodyPr/>
          <a:lstStyle/>
          <a:p>
            <a:r>
              <a:rPr lang="es-ES" sz="3600" dirty="0">
                <a:effectLst/>
              </a:rPr>
              <a:t>PROGRAMACIÓN  DEL VARIADOR DE FRECUENCIA</a:t>
            </a:r>
            <a:endParaRPr lang="es-EC" sz="3600"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558529496"/>
              </p:ext>
            </p:extLst>
          </p:nvPr>
        </p:nvGraphicFramePr>
        <p:xfrm>
          <a:off x="2411760" y="1844824"/>
          <a:ext cx="4229100" cy="4732020"/>
        </p:xfrm>
        <a:graphic>
          <a:graphicData uri="http://schemas.openxmlformats.org/drawingml/2006/table">
            <a:tbl>
              <a:tblPr firstRow="1" firstCol="1" bandRow="1">
                <a:tableStyleId>{5C22544A-7EE6-4342-B048-85BDC9FD1C3A}</a:tableStyleId>
              </a:tblPr>
              <a:tblGrid>
                <a:gridCol w="830360"/>
                <a:gridCol w="527473"/>
                <a:gridCol w="76831"/>
                <a:gridCol w="1863739"/>
                <a:gridCol w="930697"/>
              </a:tblGrid>
              <a:tr h="205726">
                <a:tc>
                  <a:txBody>
                    <a:bodyPr/>
                    <a:lstStyle/>
                    <a:p>
                      <a:pPr algn="ctr">
                        <a:lnSpc>
                          <a:spcPct val="150000"/>
                        </a:lnSpc>
                        <a:spcAft>
                          <a:spcPts val="0"/>
                        </a:spcAft>
                      </a:pPr>
                      <a:r>
                        <a:rPr lang="es-EC" sz="900">
                          <a:effectLst/>
                        </a:rPr>
                        <a:t>PARÁMETRO</a:t>
                      </a:r>
                      <a:endParaRPr lang="es-EC" sz="900">
                        <a:effectLst/>
                        <a:latin typeface="Arial"/>
                        <a:ea typeface="SimSun"/>
                        <a:cs typeface="Times New Roman"/>
                      </a:endParaRPr>
                    </a:p>
                  </a:txBody>
                  <a:tcPr marL="51431" marR="51431" marT="0" marB="0" anchor="ctr"/>
                </a:tc>
                <a:tc gridSpan="2">
                  <a:txBody>
                    <a:bodyPr/>
                    <a:lstStyle/>
                    <a:p>
                      <a:pPr algn="ctr">
                        <a:lnSpc>
                          <a:spcPct val="150000"/>
                        </a:lnSpc>
                        <a:spcAft>
                          <a:spcPts val="0"/>
                        </a:spcAft>
                      </a:pPr>
                      <a:r>
                        <a:rPr lang="es-EC" sz="900">
                          <a:effectLst/>
                        </a:rPr>
                        <a:t>VALOR</a:t>
                      </a:r>
                      <a:endParaRPr lang="es-EC" sz="900">
                        <a:effectLst/>
                        <a:latin typeface="Arial"/>
                        <a:ea typeface="SimSun"/>
                        <a:cs typeface="Times New Roman"/>
                      </a:endParaRPr>
                    </a:p>
                  </a:txBody>
                  <a:tcPr marL="51431" marR="51431" marT="0" marB="0" anchor="ctr"/>
                </a:tc>
                <a:tc hMerge="1">
                  <a:txBody>
                    <a:bodyPr/>
                    <a:lstStyle/>
                    <a:p>
                      <a:endParaRPr lang="es-EC"/>
                    </a:p>
                  </a:txBody>
                  <a:tcPr/>
                </a:tc>
                <a:tc>
                  <a:txBody>
                    <a:bodyPr/>
                    <a:lstStyle/>
                    <a:p>
                      <a:pPr algn="ctr">
                        <a:lnSpc>
                          <a:spcPct val="150000"/>
                        </a:lnSpc>
                        <a:spcAft>
                          <a:spcPts val="0"/>
                        </a:spcAft>
                      </a:pPr>
                      <a:r>
                        <a:rPr lang="es-EC" sz="900">
                          <a:effectLst/>
                        </a:rPr>
                        <a:t>FUNCIÓN</a:t>
                      </a:r>
                      <a:endParaRPr lang="es-EC" sz="900">
                        <a:effectLst/>
                        <a:latin typeface="Arial"/>
                        <a:ea typeface="SimSun"/>
                        <a:cs typeface="Times New Roman"/>
                      </a:endParaRPr>
                    </a:p>
                  </a:txBody>
                  <a:tcPr marL="51431" marR="51431" marT="0" marB="0" anchor="ctr"/>
                </a:tc>
                <a:tc>
                  <a:txBody>
                    <a:bodyPr/>
                    <a:lstStyle/>
                    <a:p>
                      <a:pPr algn="ctr">
                        <a:lnSpc>
                          <a:spcPct val="150000"/>
                        </a:lnSpc>
                        <a:spcAft>
                          <a:spcPts val="0"/>
                        </a:spcAft>
                      </a:pPr>
                      <a:r>
                        <a:rPr lang="es-EC" sz="900">
                          <a:effectLst/>
                        </a:rPr>
                        <a:t>DESCRIPCIÓN</a:t>
                      </a:r>
                      <a:endParaRPr lang="es-EC" sz="900">
                        <a:effectLst/>
                        <a:latin typeface="Arial"/>
                        <a:ea typeface="SimSun"/>
                        <a:cs typeface="Times New Roman"/>
                      </a:endParaRPr>
                    </a:p>
                  </a:txBody>
                  <a:tcPr marL="51431" marR="51431" marT="0" marB="0" anchor="ctr"/>
                </a:tc>
              </a:tr>
              <a:tr h="205726">
                <a:tc>
                  <a:txBody>
                    <a:bodyPr/>
                    <a:lstStyle/>
                    <a:p>
                      <a:pPr algn="ctr">
                        <a:lnSpc>
                          <a:spcPct val="150000"/>
                        </a:lnSpc>
                        <a:spcAft>
                          <a:spcPts val="0"/>
                        </a:spcAft>
                      </a:pPr>
                      <a:r>
                        <a:rPr lang="es-EC" sz="900">
                          <a:effectLst/>
                        </a:rPr>
                        <a:t>r0000</a:t>
                      </a:r>
                      <a:endParaRPr lang="es-EC" sz="900">
                        <a:effectLst/>
                        <a:latin typeface="Arial"/>
                        <a:ea typeface="SimSun"/>
                        <a:cs typeface="Times New Roman"/>
                      </a:endParaRPr>
                    </a:p>
                  </a:txBody>
                  <a:tcPr marL="51431" marR="51431" marT="0" marB="0" anchor="ctr"/>
                </a:tc>
                <a:tc gridSpan="2">
                  <a:txBody>
                    <a:bodyPr/>
                    <a:lstStyle/>
                    <a:p>
                      <a:pPr algn="ctr">
                        <a:lnSpc>
                          <a:spcPct val="150000"/>
                        </a:lnSpc>
                        <a:spcAft>
                          <a:spcPts val="0"/>
                        </a:spcAft>
                      </a:pPr>
                      <a:r>
                        <a:rPr lang="es-EC" sz="900">
                          <a:effectLst/>
                        </a:rPr>
                        <a:t> </a:t>
                      </a:r>
                      <a:endParaRPr lang="es-EC" sz="900">
                        <a:effectLst/>
                        <a:latin typeface="Arial"/>
                        <a:ea typeface="SimSun"/>
                        <a:cs typeface="Times New Roman"/>
                      </a:endParaRPr>
                    </a:p>
                  </a:txBody>
                  <a:tcPr marL="51431" marR="51431" marT="0" marB="0" anchor="ctr"/>
                </a:tc>
                <a:tc hMerge="1">
                  <a:txBody>
                    <a:bodyPr/>
                    <a:lstStyle/>
                    <a:p>
                      <a:endParaRPr lang="es-EC"/>
                    </a:p>
                  </a:txBody>
                  <a:tcPr/>
                </a:tc>
                <a:tc>
                  <a:txBody>
                    <a:bodyPr/>
                    <a:lstStyle/>
                    <a:p>
                      <a:pPr algn="ctr">
                        <a:lnSpc>
                          <a:spcPct val="150000"/>
                        </a:lnSpc>
                        <a:spcAft>
                          <a:spcPts val="0"/>
                        </a:spcAft>
                      </a:pPr>
                      <a:r>
                        <a:rPr lang="es-EC" sz="900">
                          <a:effectLst/>
                        </a:rPr>
                        <a:t>Visualizador accionamiento</a:t>
                      </a:r>
                      <a:endParaRPr lang="es-EC" sz="900">
                        <a:effectLst/>
                        <a:latin typeface="Arial"/>
                        <a:ea typeface="SimSun"/>
                        <a:cs typeface="Times New Roman"/>
                      </a:endParaRPr>
                    </a:p>
                  </a:txBody>
                  <a:tcPr marL="51431" marR="51431" marT="0" marB="0" anchor="ctr"/>
                </a:tc>
                <a:tc>
                  <a:txBody>
                    <a:bodyPr/>
                    <a:lstStyle/>
                    <a:p>
                      <a:pPr algn="ctr">
                        <a:lnSpc>
                          <a:spcPct val="150000"/>
                        </a:lnSpc>
                        <a:spcAft>
                          <a:spcPts val="0"/>
                        </a:spcAft>
                      </a:pPr>
                      <a:r>
                        <a:rPr lang="es-EC" sz="900">
                          <a:effectLst/>
                        </a:rPr>
                        <a:t> </a:t>
                      </a:r>
                      <a:endParaRPr lang="es-EC" sz="900">
                        <a:effectLst/>
                        <a:latin typeface="Arial"/>
                        <a:ea typeface="SimSun"/>
                        <a:cs typeface="Times New Roman"/>
                      </a:endParaRPr>
                    </a:p>
                  </a:txBody>
                  <a:tcPr marL="51431" marR="51431" marT="0" marB="0" anchor="ctr"/>
                </a:tc>
              </a:tr>
              <a:tr h="205726">
                <a:tc>
                  <a:txBody>
                    <a:bodyPr/>
                    <a:lstStyle/>
                    <a:p>
                      <a:pPr algn="ctr">
                        <a:lnSpc>
                          <a:spcPct val="150000"/>
                        </a:lnSpc>
                        <a:spcAft>
                          <a:spcPts val="0"/>
                        </a:spcAft>
                      </a:pPr>
                      <a:r>
                        <a:rPr lang="es-EC" sz="900">
                          <a:effectLst/>
                        </a:rPr>
                        <a:t>P0003</a:t>
                      </a:r>
                      <a:endParaRPr lang="es-EC" sz="900">
                        <a:effectLst/>
                        <a:latin typeface="Arial"/>
                        <a:ea typeface="SimSun"/>
                        <a:cs typeface="Times New Roman"/>
                      </a:endParaRPr>
                    </a:p>
                  </a:txBody>
                  <a:tcPr marL="51431" marR="51431" marT="0" marB="0" anchor="ctr"/>
                </a:tc>
                <a:tc gridSpan="2">
                  <a:txBody>
                    <a:bodyPr/>
                    <a:lstStyle/>
                    <a:p>
                      <a:pPr algn="ctr">
                        <a:lnSpc>
                          <a:spcPct val="150000"/>
                        </a:lnSpc>
                        <a:spcAft>
                          <a:spcPts val="0"/>
                        </a:spcAft>
                      </a:pPr>
                      <a:r>
                        <a:rPr lang="es-EC" sz="900">
                          <a:effectLst/>
                        </a:rPr>
                        <a:t>1</a:t>
                      </a:r>
                      <a:endParaRPr lang="es-EC" sz="900">
                        <a:effectLst/>
                        <a:latin typeface="Arial"/>
                        <a:ea typeface="SimSun"/>
                        <a:cs typeface="Times New Roman"/>
                      </a:endParaRPr>
                    </a:p>
                  </a:txBody>
                  <a:tcPr marL="51431" marR="51431" marT="0" marB="0" anchor="ctr"/>
                </a:tc>
                <a:tc hMerge="1">
                  <a:txBody>
                    <a:bodyPr/>
                    <a:lstStyle/>
                    <a:p>
                      <a:endParaRPr lang="es-EC"/>
                    </a:p>
                  </a:txBody>
                  <a:tcPr/>
                </a:tc>
                <a:tc>
                  <a:txBody>
                    <a:bodyPr/>
                    <a:lstStyle/>
                    <a:p>
                      <a:pPr algn="ctr">
                        <a:lnSpc>
                          <a:spcPct val="150000"/>
                        </a:lnSpc>
                        <a:spcAft>
                          <a:spcPts val="0"/>
                        </a:spcAft>
                      </a:pPr>
                      <a:r>
                        <a:rPr lang="es-EC" sz="900">
                          <a:effectLst/>
                        </a:rPr>
                        <a:t>Nivel de acceso de usuario</a:t>
                      </a:r>
                      <a:endParaRPr lang="es-EC" sz="900">
                        <a:effectLst/>
                        <a:latin typeface="Arial"/>
                        <a:ea typeface="SimSun"/>
                        <a:cs typeface="Times New Roman"/>
                      </a:endParaRPr>
                    </a:p>
                  </a:txBody>
                  <a:tcPr marL="51431" marR="51431" marT="0" marB="0" anchor="ctr"/>
                </a:tc>
                <a:tc>
                  <a:txBody>
                    <a:bodyPr/>
                    <a:lstStyle/>
                    <a:p>
                      <a:pPr algn="ctr">
                        <a:lnSpc>
                          <a:spcPct val="150000"/>
                        </a:lnSpc>
                        <a:spcAft>
                          <a:spcPts val="0"/>
                        </a:spcAft>
                      </a:pPr>
                      <a:r>
                        <a:rPr lang="es-EC" sz="900">
                          <a:effectLst/>
                        </a:rPr>
                        <a:t>Estándar</a:t>
                      </a:r>
                      <a:endParaRPr lang="es-EC" sz="900">
                        <a:effectLst/>
                        <a:latin typeface="Arial"/>
                        <a:ea typeface="SimSun"/>
                        <a:cs typeface="Times New Roman"/>
                      </a:endParaRPr>
                    </a:p>
                  </a:txBody>
                  <a:tcPr marL="51431" marR="51431" marT="0" marB="0" anchor="ctr"/>
                </a:tc>
              </a:tr>
              <a:tr h="411451">
                <a:tc>
                  <a:txBody>
                    <a:bodyPr/>
                    <a:lstStyle/>
                    <a:p>
                      <a:pPr algn="ctr">
                        <a:lnSpc>
                          <a:spcPct val="150000"/>
                        </a:lnSpc>
                        <a:spcAft>
                          <a:spcPts val="0"/>
                        </a:spcAft>
                      </a:pPr>
                      <a:r>
                        <a:rPr lang="es-EC" sz="900">
                          <a:effectLst/>
                        </a:rPr>
                        <a:t>P0010</a:t>
                      </a:r>
                      <a:endParaRPr lang="es-EC" sz="900">
                        <a:effectLst/>
                        <a:latin typeface="Arial"/>
                        <a:ea typeface="SimSun"/>
                        <a:cs typeface="Times New Roman"/>
                      </a:endParaRPr>
                    </a:p>
                  </a:txBody>
                  <a:tcPr marL="51431" marR="51431" marT="0" marB="0" anchor="ctr"/>
                </a:tc>
                <a:tc gridSpan="2">
                  <a:txBody>
                    <a:bodyPr/>
                    <a:lstStyle/>
                    <a:p>
                      <a:pPr algn="ctr">
                        <a:lnSpc>
                          <a:spcPct val="150000"/>
                        </a:lnSpc>
                        <a:spcAft>
                          <a:spcPts val="0"/>
                        </a:spcAft>
                      </a:pPr>
                      <a:r>
                        <a:rPr lang="es-EC" sz="900">
                          <a:effectLst/>
                        </a:rPr>
                        <a:t>0</a:t>
                      </a:r>
                      <a:endParaRPr lang="es-EC" sz="900">
                        <a:effectLst/>
                        <a:latin typeface="Arial"/>
                        <a:ea typeface="SimSun"/>
                        <a:cs typeface="Times New Roman"/>
                      </a:endParaRPr>
                    </a:p>
                  </a:txBody>
                  <a:tcPr marL="51431" marR="51431" marT="0" marB="0" anchor="ctr"/>
                </a:tc>
                <a:tc hMerge="1">
                  <a:txBody>
                    <a:bodyPr/>
                    <a:lstStyle/>
                    <a:p>
                      <a:endParaRPr lang="es-EC"/>
                    </a:p>
                  </a:txBody>
                  <a:tcPr/>
                </a:tc>
                <a:tc>
                  <a:txBody>
                    <a:bodyPr/>
                    <a:lstStyle/>
                    <a:p>
                      <a:pPr algn="ctr">
                        <a:lnSpc>
                          <a:spcPct val="150000"/>
                        </a:lnSpc>
                        <a:spcAft>
                          <a:spcPts val="0"/>
                        </a:spcAft>
                      </a:pPr>
                      <a:r>
                        <a:rPr lang="es-EC" sz="900">
                          <a:effectLst/>
                        </a:rPr>
                        <a:t>Filtro de parámetros para puesta de servicio</a:t>
                      </a:r>
                      <a:endParaRPr lang="es-EC" sz="900">
                        <a:effectLst/>
                        <a:latin typeface="Arial"/>
                        <a:ea typeface="SimSun"/>
                        <a:cs typeface="Times New Roman"/>
                      </a:endParaRPr>
                    </a:p>
                  </a:txBody>
                  <a:tcPr marL="51431" marR="51431" marT="0" marB="0" anchor="ctr"/>
                </a:tc>
                <a:tc>
                  <a:txBody>
                    <a:bodyPr/>
                    <a:lstStyle/>
                    <a:p>
                      <a:pPr algn="ctr">
                        <a:lnSpc>
                          <a:spcPct val="150000"/>
                        </a:lnSpc>
                        <a:spcAft>
                          <a:spcPts val="0"/>
                        </a:spcAft>
                      </a:pPr>
                      <a:r>
                        <a:rPr lang="es-EC" sz="900">
                          <a:effectLst/>
                        </a:rPr>
                        <a:t>Preparado</a:t>
                      </a:r>
                      <a:endParaRPr lang="es-EC" sz="900">
                        <a:effectLst/>
                        <a:latin typeface="Arial"/>
                        <a:ea typeface="SimSun"/>
                        <a:cs typeface="Times New Roman"/>
                      </a:endParaRPr>
                    </a:p>
                  </a:txBody>
                  <a:tcPr marL="51431" marR="51431" marT="0" marB="0" anchor="ctr"/>
                </a:tc>
              </a:tr>
              <a:tr h="411451">
                <a:tc>
                  <a:txBody>
                    <a:bodyPr/>
                    <a:lstStyle/>
                    <a:p>
                      <a:pPr algn="ctr">
                        <a:lnSpc>
                          <a:spcPct val="150000"/>
                        </a:lnSpc>
                        <a:spcAft>
                          <a:spcPts val="0"/>
                        </a:spcAft>
                      </a:pPr>
                      <a:r>
                        <a:rPr lang="es-EC" sz="900">
                          <a:effectLst/>
                        </a:rPr>
                        <a:t>P0100</a:t>
                      </a:r>
                      <a:endParaRPr lang="es-EC" sz="900">
                        <a:effectLst/>
                        <a:latin typeface="Arial"/>
                        <a:ea typeface="SimSun"/>
                        <a:cs typeface="Times New Roman"/>
                      </a:endParaRPr>
                    </a:p>
                  </a:txBody>
                  <a:tcPr marL="51431" marR="51431" marT="0" marB="0" anchor="ctr"/>
                </a:tc>
                <a:tc gridSpan="2">
                  <a:txBody>
                    <a:bodyPr/>
                    <a:lstStyle/>
                    <a:p>
                      <a:pPr algn="ctr">
                        <a:lnSpc>
                          <a:spcPct val="150000"/>
                        </a:lnSpc>
                        <a:spcAft>
                          <a:spcPts val="0"/>
                        </a:spcAft>
                      </a:pPr>
                      <a:r>
                        <a:rPr lang="es-EC" sz="900">
                          <a:effectLst/>
                        </a:rPr>
                        <a:t>2</a:t>
                      </a:r>
                      <a:endParaRPr lang="es-EC" sz="900">
                        <a:effectLst/>
                        <a:latin typeface="Arial"/>
                        <a:ea typeface="SimSun"/>
                        <a:cs typeface="Times New Roman"/>
                      </a:endParaRPr>
                    </a:p>
                  </a:txBody>
                  <a:tcPr marL="51431" marR="51431" marT="0" marB="0" anchor="ctr"/>
                </a:tc>
                <a:tc hMerge="1">
                  <a:txBody>
                    <a:bodyPr/>
                    <a:lstStyle/>
                    <a:p>
                      <a:endParaRPr lang="es-EC"/>
                    </a:p>
                  </a:txBody>
                  <a:tcPr/>
                </a:tc>
                <a:tc>
                  <a:txBody>
                    <a:bodyPr/>
                    <a:lstStyle/>
                    <a:p>
                      <a:pPr algn="ctr">
                        <a:lnSpc>
                          <a:spcPct val="150000"/>
                        </a:lnSpc>
                        <a:spcAft>
                          <a:spcPts val="0"/>
                        </a:spcAft>
                      </a:pPr>
                      <a:r>
                        <a:rPr lang="es-EC" sz="900">
                          <a:effectLst/>
                        </a:rPr>
                        <a:t>Potencia expresada en KW o HP.</a:t>
                      </a:r>
                      <a:endParaRPr lang="es-EC" sz="900">
                        <a:effectLst/>
                        <a:latin typeface="Arial"/>
                        <a:ea typeface="SimSun"/>
                        <a:cs typeface="Times New Roman"/>
                      </a:endParaRPr>
                    </a:p>
                  </a:txBody>
                  <a:tcPr marL="51431" marR="51431" marT="0" marB="0" anchor="ctr"/>
                </a:tc>
                <a:tc>
                  <a:txBody>
                    <a:bodyPr/>
                    <a:lstStyle/>
                    <a:p>
                      <a:pPr algn="ctr">
                        <a:lnSpc>
                          <a:spcPct val="150000"/>
                        </a:lnSpc>
                        <a:spcAft>
                          <a:spcPts val="0"/>
                        </a:spcAft>
                      </a:pPr>
                      <a:r>
                        <a:rPr lang="es-EC" sz="900">
                          <a:effectLst/>
                        </a:rPr>
                        <a:t>Norte América </a:t>
                      </a:r>
                      <a:r>
                        <a:rPr lang="en-US" sz="900">
                          <a:effectLst/>
                        </a:rPr>
                        <a:t>[kW], 60 Hz</a:t>
                      </a:r>
                      <a:endParaRPr lang="es-EC" sz="900">
                        <a:effectLst/>
                        <a:latin typeface="Arial"/>
                        <a:ea typeface="SimSun"/>
                        <a:cs typeface="Times New Roman"/>
                      </a:endParaRPr>
                    </a:p>
                  </a:txBody>
                  <a:tcPr marL="51431" marR="51431" marT="0" marB="0" anchor="ctr"/>
                </a:tc>
              </a:tr>
              <a:tr h="205726">
                <a:tc>
                  <a:txBody>
                    <a:bodyPr/>
                    <a:lstStyle/>
                    <a:p>
                      <a:pPr algn="ctr">
                        <a:lnSpc>
                          <a:spcPct val="150000"/>
                        </a:lnSpc>
                        <a:spcAft>
                          <a:spcPts val="0"/>
                        </a:spcAft>
                      </a:pPr>
                      <a:r>
                        <a:rPr lang="es-EC" sz="900">
                          <a:effectLst/>
                        </a:rPr>
                        <a:t>P0304</a:t>
                      </a:r>
                      <a:endParaRPr lang="es-EC" sz="900">
                        <a:effectLst/>
                        <a:latin typeface="Arial"/>
                        <a:ea typeface="SimSun"/>
                        <a:cs typeface="Times New Roman"/>
                      </a:endParaRPr>
                    </a:p>
                  </a:txBody>
                  <a:tcPr marL="51431" marR="51431" marT="0" marB="0" anchor="ctr"/>
                </a:tc>
                <a:tc gridSpan="2">
                  <a:txBody>
                    <a:bodyPr/>
                    <a:lstStyle/>
                    <a:p>
                      <a:pPr algn="ctr">
                        <a:lnSpc>
                          <a:spcPct val="150000"/>
                        </a:lnSpc>
                        <a:spcAft>
                          <a:spcPts val="0"/>
                        </a:spcAft>
                      </a:pPr>
                      <a:r>
                        <a:rPr lang="es-EC" sz="900">
                          <a:effectLst/>
                        </a:rPr>
                        <a:t>220</a:t>
                      </a:r>
                      <a:r>
                        <a:rPr lang="es-EC" sz="900" baseline="-25000">
                          <a:effectLst/>
                        </a:rPr>
                        <a:t>V</a:t>
                      </a:r>
                      <a:endParaRPr lang="es-EC" sz="900">
                        <a:effectLst/>
                        <a:latin typeface="Arial"/>
                        <a:ea typeface="SimSun"/>
                        <a:cs typeface="Times New Roman"/>
                      </a:endParaRPr>
                    </a:p>
                  </a:txBody>
                  <a:tcPr marL="51431" marR="51431" marT="0" marB="0" anchor="ctr"/>
                </a:tc>
                <a:tc hMerge="1">
                  <a:txBody>
                    <a:bodyPr/>
                    <a:lstStyle/>
                    <a:p>
                      <a:endParaRPr lang="es-EC"/>
                    </a:p>
                  </a:txBody>
                  <a:tcPr/>
                </a:tc>
                <a:tc>
                  <a:txBody>
                    <a:bodyPr/>
                    <a:lstStyle/>
                    <a:p>
                      <a:pPr algn="ctr">
                        <a:lnSpc>
                          <a:spcPct val="150000"/>
                        </a:lnSpc>
                        <a:spcAft>
                          <a:spcPts val="0"/>
                        </a:spcAft>
                      </a:pPr>
                      <a:r>
                        <a:rPr lang="es-EC" sz="900">
                          <a:effectLst/>
                        </a:rPr>
                        <a:t>Tensión nominal del motor</a:t>
                      </a:r>
                      <a:endParaRPr lang="es-EC" sz="900">
                        <a:effectLst/>
                        <a:latin typeface="Arial"/>
                        <a:ea typeface="SimSun"/>
                        <a:cs typeface="Times New Roman"/>
                      </a:endParaRPr>
                    </a:p>
                  </a:txBody>
                  <a:tcPr marL="51431" marR="51431" marT="0" marB="0" anchor="ctr"/>
                </a:tc>
                <a:tc>
                  <a:txBody>
                    <a:bodyPr/>
                    <a:lstStyle/>
                    <a:p>
                      <a:pPr algn="ctr">
                        <a:lnSpc>
                          <a:spcPct val="150000"/>
                        </a:lnSpc>
                        <a:spcAft>
                          <a:spcPts val="0"/>
                        </a:spcAft>
                      </a:pPr>
                      <a:r>
                        <a:rPr lang="es-EC" sz="900">
                          <a:effectLst/>
                        </a:rPr>
                        <a:t> </a:t>
                      </a:r>
                      <a:endParaRPr lang="es-EC" sz="900">
                        <a:effectLst/>
                        <a:latin typeface="Arial"/>
                        <a:ea typeface="SimSun"/>
                        <a:cs typeface="Times New Roman"/>
                      </a:endParaRPr>
                    </a:p>
                  </a:txBody>
                  <a:tcPr marL="51431" marR="51431" marT="0" marB="0" anchor="ctr"/>
                </a:tc>
              </a:tr>
              <a:tr h="205726">
                <a:tc>
                  <a:txBody>
                    <a:bodyPr/>
                    <a:lstStyle/>
                    <a:p>
                      <a:pPr algn="ctr">
                        <a:lnSpc>
                          <a:spcPct val="150000"/>
                        </a:lnSpc>
                        <a:spcAft>
                          <a:spcPts val="0"/>
                        </a:spcAft>
                      </a:pPr>
                      <a:r>
                        <a:rPr lang="es-EC" sz="900">
                          <a:effectLst/>
                        </a:rPr>
                        <a:t>P0305</a:t>
                      </a:r>
                      <a:endParaRPr lang="es-EC" sz="900">
                        <a:effectLst/>
                        <a:latin typeface="Arial"/>
                        <a:ea typeface="SimSun"/>
                        <a:cs typeface="Times New Roman"/>
                      </a:endParaRPr>
                    </a:p>
                  </a:txBody>
                  <a:tcPr marL="51431" marR="51431" marT="0" marB="0" anchor="ctr"/>
                </a:tc>
                <a:tc gridSpan="2">
                  <a:txBody>
                    <a:bodyPr/>
                    <a:lstStyle/>
                    <a:p>
                      <a:pPr algn="ctr">
                        <a:lnSpc>
                          <a:spcPct val="150000"/>
                        </a:lnSpc>
                        <a:spcAft>
                          <a:spcPts val="0"/>
                        </a:spcAft>
                      </a:pPr>
                      <a:r>
                        <a:rPr lang="es-EC" sz="900">
                          <a:effectLst/>
                        </a:rPr>
                        <a:t>1.9</a:t>
                      </a:r>
                      <a:r>
                        <a:rPr lang="es-EC" sz="900" baseline="-25000">
                          <a:effectLst/>
                        </a:rPr>
                        <a:t>A</a:t>
                      </a:r>
                      <a:endParaRPr lang="es-EC" sz="900">
                        <a:effectLst/>
                        <a:latin typeface="Arial"/>
                        <a:ea typeface="SimSun"/>
                        <a:cs typeface="Times New Roman"/>
                      </a:endParaRPr>
                    </a:p>
                  </a:txBody>
                  <a:tcPr marL="51431" marR="51431" marT="0" marB="0" anchor="ctr"/>
                </a:tc>
                <a:tc hMerge="1">
                  <a:txBody>
                    <a:bodyPr/>
                    <a:lstStyle/>
                    <a:p>
                      <a:endParaRPr lang="es-EC"/>
                    </a:p>
                  </a:txBody>
                  <a:tcPr/>
                </a:tc>
                <a:tc>
                  <a:txBody>
                    <a:bodyPr/>
                    <a:lstStyle/>
                    <a:p>
                      <a:pPr algn="ctr">
                        <a:lnSpc>
                          <a:spcPct val="150000"/>
                        </a:lnSpc>
                        <a:spcAft>
                          <a:spcPts val="0"/>
                        </a:spcAft>
                      </a:pPr>
                      <a:r>
                        <a:rPr lang="es-EC" sz="900">
                          <a:effectLst/>
                        </a:rPr>
                        <a:t>Corriente nominal del motor</a:t>
                      </a:r>
                      <a:endParaRPr lang="es-EC" sz="900">
                        <a:effectLst/>
                        <a:latin typeface="Arial"/>
                        <a:ea typeface="SimSun"/>
                        <a:cs typeface="Times New Roman"/>
                      </a:endParaRPr>
                    </a:p>
                  </a:txBody>
                  <a:tcPr marL="51431" marR="51431" marT="0" marB="0" anchor="ctr"/>
                </a:tc>
                <a:tc>
                  <a:txBody>
                    <a:bodyPr/>
                    <a:lstStyle/>
                    <a:p>
                      <a:pPr algn="ctr">
                        <a:lnSpc>
                          <a:spcPct val="150000"/>
                        </a:lnSpc>
                        <a:spcAft>
                          <a:spcPts val="0"/>
                        </a:spcAft>
                      </a:pPr>
                      <a:r>
                        <a:rPr lang="es-EC" sz="900">
                          <a:effectLst/>
                        </a:rPr>
                        <a:t> </a:t>
                      </a:r>
                      <a:endParaRPr lang="es-EC" sz="900">
                        <a:effectLst/>
                        <a:latin typeface="Arial"/>
                        <a:ea typeface="SimSun"/>
                        <a:cs typeface="Times New Roman"/>
                      </a:endParaRPr>
                    </a:p>
                  </a:txBody>
                  <a:tcPr marL="51431" marR="51431" marT="0" marB="0" anchor="ctr"/>
                </a:tc>
              </a:tr>
              <a:tr h="205726">
                <a:tc>
                  <a:txBody>
                    <a:bodyPr/>
                    <a:lstStyle/>
                    <a:p>
                      <a:pPr algn="ctr">
                        <a:lnSpc>
                          <a:spcPct val="150000"/>
                        </a:lnSpc>
                        <a:spcAft>
                          <a:spcPts val="0"/>
                        </a:spcAft>
                      </a:pPr>
                      <a:r>
                        <a:rPr lang="es-EC" sz="900">
                          <a:effectLst/>
                        </a:rPr>
                        <a:t>P0307</a:t>
                      </a:r>
                      <a:endParaRPr lang="es-EC" sz="900">
                        <a:effectLst/>
                        <a:latin typeface="Arial"/>
                        <a:ea typeface="SimSun"/>
                        <a:cs typeface="Times New Roman"/>
                      </a:endParaRPr>
                    </a:p>
                  </a:txBody>
                  <a:tcPr marL="51431" marR="51431" marT="0" marB="0" anchor="ctr"/>
                </a:tc>
                <a:tc gridSpan="2">
                  <a:txBody>
                    <a:bodyPr/>
                    <a:lstStyle/>
                    <a:p>
                      <a:pPr algn="ctr">
                        <a:lnSpc>
                          <a:spcPct val="150000"/>
                        </a:lnSpc>
                        <a:spcAft>
                          <a:spcPts val="0"/>
                        </a:spcAft>
                      </a:pPr>
                      <a:r>
                        <a:rPr lang="es-EC" sz="900">
                          <a:effectLst/>
                        </a:rPr>
                        <a:t>0.37</a:t>
                      </a:r>
                      <a:r>
                        <a:rPr lang="es-EC" sz="900" baseline="-25000">
                          <a:effectLst/>
                        </a:rPr>
                        <a:t>kW</a:t>
                      </a:r>
                      <a:endParaRPr lang="es-EC" sz="900">
                        <a:effectLst/>
                        <a:latin typeface="Arial"/>
                        <a:ea typeface="SimSun"/>
                        <a:cs typeface="Times New Roman"/>
                      </a:endParaRPr>
                    </a:p>
                  </a:txBody>
                  <a:tcPr marL="51431" marR="51431" marT="0" marB="0" anchor="ctr"/>
                </a:tc>
                <a:tc hMerge="1">
                  <a:txBody>
                    <a:bodyPr/>
                    <a:lstStyle/>
                    <a:p>
                      <a:endParaRPr lang="es-EC"/>
                    </a:p>
                  </a:txBody>
                  <a:tcPr/>
                </a:tc>
                <a:tc>
                  <a:txBody>
                    <a:bodyPr/>
                    <a:lstStyle/>
                    <a:p>
                      <a:pPr algn="ctr">
                        <a:lnSpc>
                          <a:spcPct val="150000"/>
                        </a:lnSpc>
                        <a:spcAft>
                          <a:spcPts val="0"/>
                        </a:spcAft>
                      </a:pPr>
                      <a:r>
                        <a:rPr lang="es-EC" sz="900">
                          <a:effectLst/>
                        </a:rPr>
                        <a:t>Potencia nominal del motor</a:t>
                      </a:r>
                      <a:endParaRPr lang="es-EC" sz="900">
                        <a:effectLst/>
                        <a:latin typeface="Arial"/>
                        <a:ea typeface="SimSun"/>
                        <a:cs typeface="Times New Roman"/>
                      </a:endParaRPr>
                    </a:p>
                  </a:txBody>
                  <a:tcPr marL="51431" marR="51431" marT="0" marB="0" anchor="ctr"/>
                </a:tc>
                <a:tc>
                  <a:txBody>
                    <a:bodyPr/>
                    <a:lstStyle/>
                    <a:p>
                      <a:pPr algn="ctr">
                        <a:lnSpc>
                          <a:spcPct val="150000"/>
                        </a:lnSpc>
                        <a:spcAft>
                          <a:spcPts val="0"/>
                        </a:spcAft>
                      </a:pPr>
                      <a:r>
                        <a:rPr lang="es-EC" sz="900">
                          <a:effectLst/>
                        </a:rPr>
                        <a:t> </a:t>
                      </a:r>
                      <a:endParaRPr lang="es-EC" sz="900">
                        <a:effectLst/>
                        <a:latin typeface="Arial"/>
                        <a:ea typeface="SimSun"/>
                        <a:cs typeface="Times New Roman"/>
                      </a:endParaRPr>
                    </a:p>
                  </a:txBody>
                  <a:tcPr marL="51431" marR="51431" marT="0" marB="0" anchor="ctr"/>
                </a:tc>
              </a:tr>
              <a:tr h="205726">
                <a:tc>
                  <a:txBody>
                    <a:bodyPr/>
                    <a:lstStyle/>
                    <a:p>
                      <a:pPr algn="ctr">
                        <a:lnSpc>
                          <a:spcPct val="150000"/>
                        </a:lnSpc>
                        <a:spcAft>
                          <a:spcPts val="0"/>
                        </a:spcAft>
                      </a:pPr>
                      <a:r>
                        <a:rPr lang="es-EC" sz="900">
                          <a:effectLst/>
                        </a:rPr>
                        <a:t>P0310</a:t>
                      </a:r>
                      <a:endParaRPr lang="es-EC" sz="900">
                        <a:effectLst/>
                        <a:latin typeface="Arial"/>
                        <a:ea typeface="SimSun"/>
                        <a:cs typeface="Times New Roman"/>
                      </a:endParaRPr>
                    </a:p>
                  </a:txBody>
                  <a:tcPr marL="33335" marR="33335" marT="0" marB="0" anchor="ctr"/>
                </a:tc>
                <a:tc>
                  <a:txBody>
                    <a:bodyPr/>
                    <a:lstStyle/>
                    <a:p>
                      <a:pPr algn="ctr">
                        <a:lnSpc>
                          <a:spcPct val="150000"/>
                        </a:lnSpc>
                        <a:spcAft>
                          <a:spcPts val="0"/>
                        </a:spcAft>
                      </a:pPr>
                      <a:r>
                        <a:rPr lang="es-EC" sz="900">
                          <a:effectLst/>
                        </a:rPr>
                        <a:t>60</a:t>
                      </a:r>
                      <a:r>
                        <a:rPr lang="es-EC" sz="900" baseline="-25000">
                          <a:effectLst/>
                        </a:rPr>
                        <a:t>Hz</a:t>
                      </a:r>
                      <a:endParaRPr lang="es-EC" sz="900">
                        <a:effectLst/>
                        <a:latin typeface="Arial"/>
                        <a:ea typeface="SimSun"/>
                        <a:cs typeface="Times New Roman"/>
                      </a:endParaRPr>
                    </a:p>
                  </a:txBody>
                  <a:tcPr marL="33335" marR="33335" marT="0" marB="0" anchor="ctr"/>
                </a:tc>
                <a:tc gridSpan="2">
                  <a:txBody>
                    <a:bodyPr/>
                    <a:lstStyle/>
                    <a:p>
                      <a:pPr algn="ctr">
                        <a:lnSpc>
                          <a:spcPct val="150000"/>
                        </a:lnSpc>
                        <a:spcAft>
                          <a:spcPts val="0"/>
                        </a:spcAft>
                      </a:pPr>
                      <a:r>
                        <a:rPr lang="es-EC" sz="900">
                          <a:effectLst/>
                        </a:rPr>
                        <a:t>Frecuencia nominal del motor</a:t>
                      </a:r>
                      <a:endParaRPr lang="es-EC" sz="900">
                        <a:effectLst/>
                        <a:latin typeface="Arial"/>
                        <a:ea typeface="SimSun"/>
                        <a:cs typeface="Times New Roman"/>
                      </a:endParaRPr>
                    </a:p>
                  </a:txBody>
                  <a:tcPr marL="33335" marR="33335" marT="0" marB="0" anchor="ctr"/>
                </a:tc>
                <a:tc hMerge="1">
                  <a:txBody>
                    <a:bodyPr/>
                    <a:lstStyle/>
                    <a:p>
                      <a:endParaRPr lang="es-EC"/>
                    </a:p>
                  </a:txBody>
                  <a:tcPr/>
                </a:tc>
                <a:tc>
                  <a:txBody>
                    <a:bodyPr/>
                    <a:lstStyle/>
                    <a:p>
                      <a:pPr algn="ctr">
                        <a:lnSpc>
                          <a:spcPct val="150000"/>
                        </a:lnSpc>
                        <a:spcAft>
                          <a:spcPts val="0"/>
                        </a:spcAft>
                      </a:pPr>
                      <a:r>
                        <a:rPr lang="es-EC" sz="900">
                          <a:effectLst/>
                        </a:rPr>
                        <a:t> </a:t>
                      </a:r>
                      <a:endParaRPr lang="es-EC" sz="900">
                        <a:effectLst/>
                        <a:latin typeface="Arial"/>
                        <a:ea typeface="SimSun"/>
                        <a:cs typeface="Times New Roman"/>
                      </a:endParaRPr>
                    </a:p>
                  </a:txBody>
                  <a:tcPr marL="33335" marR="33335" marT="0" marB="0" anchor="ctr"/>
                </a:tc>
              </a:tr>
              <a:tr h="205726">
                <a:tc>
                  <a:txBody>
                    <a:bodyPr/>
                    <a:lstStyle/>
                    <a:p>
                      <a:pPr algn="ctr">
                        <a:lnSpc>
                          <a:spcPct val="150000"/>
                        </a:lnSpc>
                        <a:spcAft>
                          <a:spcPts val="0"/>
                        </a:spcAft>
                      </a:pPr>
                      <a:r>
                        <a:rPr lang="es-EC" sz="900">
                          <a:effectLst/>
                        </a:rPr>
                        <a:t>P0311</a:t>
                      </a:r>
                      <a:endParaRPr lang="es-EC" sz="900">
                        <a:effectLst/>
                        <a:latin typeface="Arial"/>
                        <a:ea typeface="SimSun"/>
                        <a:cs typeface="Times New Roman"/>
                      </a:endParaRPr>
                    </a:p>
                  </a:txBody>
                  <a:tcPr marL="33335" marR="33335" marT="0" marB="0" anchor="ctr"/>
                </a:tc>
                <a:tc>
                  <a:txBody>
                    <a:bodyPr/>
                    <a:lstStyle/>
                    <a:p>
                      <a:pPr algn="ctr">
                        <a:lnSpc>
                          <a:spcPct val="150000"/>
                        </a:lnSpc>
                        <a:spcAft>
                          <a:spcPts val="0"/>
                        </a:spcAft>
                      </a:pPr>
                      <a:r>
                        <a:rPr lang="es-EC" sz="900">
                          <a:effectLst/>
                        </a:rPr>
                        <a:t>1590</a:t>
                      </a:r>
                      <a:endParaRPr lang="es-EC" sz="900">
                        <a:effectLst/>
                        <a:latin typeface="Arial"/>
                        <a:ea typeface="SimSun"/>
                        <a:cs typeface="Times New Roman"/>
                      </a:endParaRPr>
                    </a:p>
                  </a:txBody>
                  <a:tcPr marL="33335" marR="33335" marT="0" marB="0" anchor="ctr"/>
                </a:tc>
                <a:tc gridSpan="2">
                  <a:txBody>
                    <a:bodyPr/>
                    <a:lstStyle/>
                    <a:p>
                      <a:pPr algn="ctr">
                        <a:lnSpc>
                          <a:spcPct val="150000"/>
                        </a:lnSpc>
                        <a:spcAft>
                          <a:spcPts val="0"/>
                        </a:spcAft>
                      </a:pPr>
                      <a:r>
                        <a:rPr lang="es-EC" sz="900">
                          <a:effectLst/>
                        </a:rPr>
                        <a:t>Velocidad nominal del motor</a:t>
                      </a:r>
                      <a:endParaRPr lang="es-EC" sz="900">
                        <a:effectLst/>
                        <a:latin typeface="Arial"/>
                        <a:ea typeface="SimSun"/>
                        <a:cs typeface="Times New Roman"/>
                      </a:endParaRPr>
                    </a:p>
                  </a:txBody>
                  <a:tcPr marL="33335" marR="33335" marT="0" marB="0" anchor="ctr"/>
                </a:tc>
                <a:tc hMerge="1">
                  <a:txBody>
                    <a:bodyPr/>
                    <a:lstStyle/>
                    <a:p>
                      <a:endParaRPr lang="es-EC"/>
                    </a:p>
                  </a:txBody>
                  <a:tcPr/>
                </a:tc>
                <a:tc>
                  <a:txBody>
                    <a:bodyPr/>
                    <a:lstStyle/>
                    <a:p>
                      <a:pPr algn="ctr">
                        <a:lnSpc>
                          <a:spcPct val="150000"/>
                        </a:lnSpc>
                        <a:spcAft>
                          <a:spcPts val="0"/>
                        </a:spcAft>
                      </a:pPr>
                      <a:r>
                        <a:rPr lang="es-EC" sz="900">
                          <a:effectLst/>
                        </a:rPr>
                        <a:t> </a:t>
                      </a:r>
                      <a:endParaRPr lang="es-EC" sz="900">
                        <a:effectLst/>
                        <a:latin typeface="Arial"/>
                        <a:ea typeface="SimSun"/>
                        <a:cs typeface="Times New Roman"/>
                      </a:endParaRPr>
                    </a:p>
                  </a:txBody>
                  <a:tcPr marL="33335" marR="33335" marT="0" marB="0" anchor="ctr"/>
                </a:tc>
              </a:tr>
              <a:tr h="205726">
                <a:tc>
                  <a:txBody>
                    <a:bodyPr/>
                    <a:lstStyle/>
                    <a:p>
                      <a:pPr algn="ctr">
                        <a:lnSpc>
                          <a:spcPct val="150000"/>
                        </a:lnSpc>
                        <a:spcAft>
                          <a:spcPts val="0"/>
                        </a:spcAft>
                      </a:pPr>
                      <a:r>
                        <a:rPr lang="es-EC" sz="900">
                          <a:effectLst/>
                        </a:rPr>
                        <a:t>P0700</a:t>
                      </a:r>
                      <a:endParaRPr lang="es-EC" sz="900">
                        <a:effectLst/>
                        <a:latin typeface="Arial"/>
                        <a:ea typeface="SimSun"/>
                        <a:cs typeface="Times New Roman"/>
                      </a:endParaRPr>
                    </a:p>
                  </a:txBody>
                  <a:tcPr marL="33335" marR="33335" marT="0" marB="0" anchor="ctr"/>
                </a:tc>
                <a:tc>
                  <a:txBody>
                    <a:bodyPr/>
                    <a:lstStyle/>
                    <a:p>
                      <a:pPr algn="ctr">
                        <a:lnSpc>
                          <a:spcPct val="150000"/>
                        </a:lnSpc>
                        <a:spcAft>
                          <a:spcPts val="0"/>
                        </a:spcAft>
                      </a:pPr>
                      <a:r>
                        <a:rPr lang="es-EC" sz="900">
                          <a:effectLst/>
                        </a:rPr>
                        <a:t>2</a:t>
                      </a:r>
                      <a:endParaRPr lang="es-EC" sz="900">
                        <a:effectLst/>
                        <a:latin typeface="Arial"/>
                        <a:ea typeface="SimSun"/>
                        <a:cs typeface="Times New Roman"/>
                      </a:endParaRPr>
                    </a:p>
                  </a:txBody>
                  <a:tcPr marL="33335" marR="33335" marT="0" marB="0" anchor="ctr"/>
                </a:tc>
                <a:tc gridSpan="2">
                  <a:txBody>
                    <a:bodyPr/>
                    <a:lstStyle/>
                    <a:p>
                      <a:pPr algn="ctr">
                        <a:lnSpc>
                          <a:spcPct val="150000"/>
                        </a:lnSpc>
                        <a:spcAft>
                          <a:spcPts val="0"/>
                        </a:spcAft>
                      </a:pPr>
                      <a:r>
                        <a:rPr lang="es-EC" sz="900">
                          <a:effectLst/>
                        </a:rPr>
                        <a:t>Selección fuente de ordenes</a:t>
                      </a:r>
                      <a:endParaRPr lang="es-EC" sz="900">
                        <a:effectLst/>
                        <a:latin typeface="Arial"/>
                        <a:ea typeface="SimSun"/>
                        <a:cs typeface="Times New Roman"/>
                      </a:endParaRPr>
                    </a:p>
                  </a:txBody>
                  <a:tcPr marL="33335" marR="33335" marT="0" marB="0" anchor="ctr"/>
                </a:tc>
                <a:tc hMerge="1">
                  <a:txBody>
                    <a:bodyPr/>
                    <a:lstStyle/>
                    <a:p>
                      <a:endParaRPr lang="es-EC"/>
                    </a:p>
                  </a:txBody>
                  <a:tcPr/>
                </a:tc>
                <a:tc>
                  <a:txBody>
                    <a:bodyPr/>
                    <a:lstStyle/>
                    <a:p>
                      <a:pPr algn="ctr">
                        <a:lnSpc>
                          <a:spcPct val="150000"/>
                        </a:lnSpc>
                        <a:spcAft>
                          <a:spcPts val="0"/>
                        </a:spcAft>
                      </a:pPr>
                      <a:r>
                        <a:rPr lang="es-EC" sz="900">
                          <a:effectLst/>
                        </a:rPr>
                        <a:t>Terminal</a:t>
                      </a:r>
                      <a:endParaRPr lang="es-EC" sz="900">
                        <a:effectLst/>
                        <a:latin typeface="Arial"/>
                        <a:ea typeface="SimSun"/>
                        <a:cs typeface="Times New Roman"/>
                      </a:endParaRPr>
                    </a:p>
                  </a:txBody>
                  <a:tcPr marL="33335" marR="33335" marT="0" marB="0" anchor="ctr"/>
                </a:tc>
              </a:tr>
              <a:tr h="205726">
                <a:tc>
                  <a:txBody>
                    <a:bodyPr/>
                    <a:lstStyle/>
                    <a:p>
                      <a:pPr algn="ctr">
                        <a:lnSpc>
                          <a:spcPct val="150000"/>
                        </a:lnSpc>
                        <a:spcAft>
                          <a:spcPts val="0"/>
                        </a:spcAft>
                      </a:pPr>
                      <a:r>
                        <a:rPr lang="es-EC" sz="900">
                          <a:effectLst/>
                        </a:rPr>
                        <a:t>P0970</a:t>
                      </a:r>
                      <a:endParaRPr lang="es-EC" sz="900">
                        <a:effectLst/>
                        <a:latin typeface="Arial"/>
                        <a:ea typeface="SimSun"/>
                        <a:cs typeface="Times New Roman"/>
                      </a:endParaRPr>
                    </a:p>
                  </a:txBody>
                  <a:tcPr marL="33335" marR="33335" marT="0" marB="0" anchor="ctr"/>
                </a:tc>
                <a:tc>
                  <a:txBody>
                    <a:bodyPr/>
                    <a:lstStyle/>
                    <a:p>
                      <a:pPr algn="ctr">
                        <a:lnSpc>
                          <a:spcPct val="150000"/>
                        </a:lnSpc>
                        <a:spcAft>
                          <a:spcPts val="0"/>
                        </a:spcAft>
                      </a:pPr>
                      <a:r>
                        <a:rPr lang="es-EC" sz="900">
                          <a:effectLst/>
                        </a:rPr>
                        <a:t>0</a:t>
                      </a:r>
                      <a:endParaRPr lang="es-EC" sz="900">
                        <a:effectLst/>
                        <a:latin typeface="Arial"/>
                        <a:ea typeface="SimSun"/>
                        <a:cs typeface="Times New Roman"/>
                      </a:endParaRPr>
                    </a:p>
                  </a:txBody>
                  <a:tcPr marL="33335" marR="33335" marT="0" marB="0" anchor="ctr"/>
                </a:tc>
                <a:tc gridSpan="2">
                  <a:txBody>
                    <a:bodyPr/>
                    <a:lstStyle/>
                    <a:p>
                      <a:pPr algn="ctr">
                        <a:lnSpc>
                          <a:spcPct val="150000"/>
                        </a:lnSpc>
                        <a:spcAft>
                          <a:spcPts val="0"/>
                        </a:spcAft>
                      </a:pPr>
                      <a:r>
                        <a:rPr lang="es-EC" sz="900">
                          <a:effectLst/>
                        </a:rPr>
                        <a:t>Reposición a valores de fábrica</a:t>
                      </a:r>
                      <a:endParaRPr lang="es-EC" sz="900">
                        <a:effectLst/>
                        <a:latin typeface="Arial"/>
                        <a:ea typeface="SimSun"/>
                        <a:cs typeface="Times New Roman"/>
                      </a:endParaRPr>
                    </a:p>
                  </a:txBody>
                  <a:tcPr marL="33335" marR="33335" marT="0" marB="0" anchor="ctr"/>
                </a:tc>
                <a:tc hMerge="1">
                  <a:txBody>
                    <a:bodyPr/>
                    <a:lstStyle/>
                    <a:p>
                      <a:endParaRPr lang="es-EC"/>
                    </a:p>
                  </a:txBody>
                  <a:tcPr/>
                </a:tc>
                <a:tc>
                  <a:txBody>
                    <a:bodyPr/>
                    <a:lstStyle/>
                    <a:p>
                      <a:pPr algn="ctr">
                        <a:lnSpc>
                          <a:spcPct val="150000"/>
                        </a:lnSpc>
                        <a:spcAft>
                          <a:spcPts val="0"/>
                        </a:spcAft>
                      </a:pPr>
                      <a:r>
                        <a:rPr lang="es-EC" sz="900">
                          <a:effectLst/>
                        </a:rPr>
                        <a:t>Deshabilitado</a:t>
                      </a:r>
                      <a:endParaRPr lang="es-EC" sz="900">
                        <a:effectLst/>
                        <a:latin typeface="Arial"/>
                        <a:ea typeface="SimSun"/>
                        <a:cs typeface="Times New Roman"/>
                      </a:endParaRPr>
                    </a:p>
                  </a:txBody>
                  <a:tcPr marL="33335" marR="33335" marT="0" marB="0" anchor="ctr"/>
                </a:tc>
              </a:tr>
              <a:tr h="205726">
                <a:tc>
                  <a:txBody>
                    <a:bodyPr/>
                    <a:lstStyle/>
                    <a:p>
                      <a:pPr algn="ctr">
                        <a:lnSpc>
                          <a:spcPct val="150000"/>
                        </a:lnSpc>
                        <a:spcAft>
                          <a:spcPts val="0"/>
                        </a:spcAft>
                      </a:pPr>
                      <a:r>
                        <a:rPr lang="es-EC" sz="900">
                          <a:effectLst/>
                        </a:rPr>
                        <a:t>P1000</a:t>
                      </a:r>
                      <a:endParaRPr lang="es-EC" sz="900">
                        <a:effectLst/>
                        <a:latin typeface="Arial"/>
                        <a:ea typeface="SimSun"/>
                        <a:cs typeface="Times New Roman"/>
                      </a:endParaRPr>
                    </a:p>
                  </a:txBody>
                  <a:tcPr marL="33335" marR="33335" marT="0" marB="0" anchor="ctr"/>
                </a:tc>
                <a:tc>
                  <a:txBody>
                    <a:bodyPr/>
                    <a:lstStyle/>
                    <a:p>
                      <a:pPr algn="ctr">
                        <a:lnSpc>
                          <a:spcPct val="150000"/>
                        </a:lnSpc>
                        <a:spcAft>
                          <a:spcPts val="0"/>
                        </a:spcAft>
                      </a:pPr>
                      <a:r>
                        <a:rPr lang="es-EC" sz="900">
                          <a:effectLst/>
                        </a:rPr>
                        <a:t>2</a:t>
                      </a:r>
                      <a:endParaRPr lang="es-EC" sz="900">
                        <a:effectLst/>
                        <a:latin typeface="Arial"/>
                        <a:ea typeface="SimSun"/>
                        <a:cs typeface="Times New Roman"/>
                      </a:endParaRPr>
                    </a:p>
                  </a:txBody>
                  <a:tcPr marL="33335" marR="33335" marT="0" marB="0" anchor="ctr"/>
                </a:tc>
                <a:tc gridSpan="2">
                  <a:txBody>
                    <a:bodyPr/>
                    <a:lstStyle/>
                    <a:p>
                      <a:pPr algn="ctr">
                        <a:lnSpc>
                          <a:spcPct val="150000"/>
                        </a:lnSpc>
                        <a:spcAft>
                          <a:spcPts val="0"/>
                        </a:spcAft>
                      </a:pPr>
                      <a:r>
                        <a:rPr lang="es-EC" sz="900">
                          <a:effectLst/>
                        </a:rPr>
                        <a:t>Selección consigna de frecuencia</a:t>
                      </a:r>
                      <a:endParaRPr lang="es-EC" sz="900">
                        <a:effectLst/>
                        <a:latin typeface="Arial"/>
                        <a:ea typeface="SimSun"/>
                        <a:cs typeface="Times New Roman"/>
                      </a:endParaRPr>
                    </a:p>
                  </a:txBody>
                  <a:tcPr marL="33335" marR="33335" marT="0" marB="0" anchor="ctr"/>
                </a:tc>
                <a:tc hMerge="1">
                  <a:txBody>
                    <a:bodyPr/>
                    <a:lstStyle/>
                    <a:p>
                      <a:endParaRPr lang="es-EC"/>
                    </a:p>
                  </a:txBody>
                  <a:tcPr/>
                </a:tc>
                <a:tc>
                  <a:txBody>
                    <a:bodyPr/>
                    <a:lstStyle/>
                    <a:p>
                      <a:pPr algn="ctr">
                        <a:lnSpc>
                          <a:spcPct val="150000"/>
                        </a:lnSpc>
                        <a:spcAft>
                          <a:spcPts val="0"/>
                        </a:spcAft>
                      </a:pPr>
                      <a:r>
                        <a:rPr lang="es-EC" sz="900">
                          <a:effectLst/>
                        </a:rPr>
                        <a:t>Consigna ADC</a:t>
                      </a:r>
                      <a:endParaRPr lang="es-EC" sz="900">
                        <a:effectLst/>
                        <a:latin typeface="Arial"/>
                        <a:ea typeface="SimSun"/>
                        <a:cs typeface="Times New Roman"/>
                      </a:endParaRPr>
                    </a:p>
                  </a:txBody>
                  <a:tcPr marL="33335" marR="33335" marT="0" marB="0" anchor="ctr"/>
                </a:tc>
              </a:tr>
              <a:tr h="205726">
                <a:tc>
                  <a:txBody>
                    <a:bodyPr/>
                    <a:lstStyle/>
                    <a:p>
                      <a:pPr algn="ctr">
                        <a:lnSpc>
                          <a:spcPct val="150000"/>
                        </a:lnSpc>
                        <a:spcAft>
                          <a:spcPts val="0"/>
                        </a:spcAft>
                      </a:pPr>
                      <a:r>
                        <a:rPr lang="es-EC" sz="900">
                          <a:effectLst/>
                        </a:rPr>
                        <a:t>P1080</a:t>
                      </a:r>
                      <a:endParaRPr lang="es-EC" sz="900">
                        <a:effectLst/>
                        <a:latin typeface="Arial"/>
                        <a:ea typeface="SimSun"/>
                        <a:cs typeface="Times New Roman"/>
                      </a:endParaRPr>
                    </a:p>
                  </a:txBody>
                  <a:tcPr marL="33335" marR="33335" marT="0" marB="0" anchor="ctr"/>
                </a:tc>
                <a:tc>
                  <a:txBody>
                    <a:bodyPr/>
                    <a:lstStyle/>
                    <a:p>
                      <a:pPr algn="ctr">
                        <a:lnSpc>
                          <a:spcPct val="150000"/>
                        </a:lnSpc>
                        <a:spcAft>
                          <a:spcPts val="0"/>
                        </a:spcAft>
                      </a:pPr>
                      <a:r>
                        <a:rPr lang="es-EC" sz="900">
                          <a:effectLst/>
                        </a:rPr>
                        <a:t>1.00</a:t>
                      </a:r>
                      <a:endParaRPr lang="es-EC" sz="900">
                        <a:effectLst/>
                        <a:latin typeface="Arial"/>
                        <a:ea typeface="SimSun"/>
                        <a:cs typeface="Times New Roman"/>
                      </a:endParaRPr>
                    </a:p>
                  </a:txBody>
                  <a:tcPr marL="33335" marR="33335" marT="0" marB="0" anchor="ctr"/>
                </a:tc>
                <a:tc gridSpan="2">
                  <a:txBody>
                    <a:bodyPr/>
                    <a:lstStyle/>
                    <a:p>
                      <a:pPr algn="ctr">
                        <a:lnSpc>
                          <a:spcPct val="150000"/>
                        </a:lnSpc>
                        <a:spcAft>
                          <a:spcPts val="0"/>
                        </a:spcAft>
                      </a:pPr>
                      <a:r>
                        <a:rPr lang="es-EC" sz="900">
                          <a:effectLst/>
                        </a:rPr>
                        <a:t>Frecuencia mínima</a:t>
                      </a:r>
                      <a:endParaRPr lang="es-EC" sz="900">
                        <a:effectLst/>
                        <a:latin typeface="Arial"/>
                        <a:ea typeface="SimSun"/>
                        <a:cs typeface="Times New Roman"/>
                      </a:endParaRPr>
                    </a:p>
                  </a:txBody>
                  <a:tcPr marL="33335" marR="33335" marT="0" marB="0" anchor="ctr"/>
                </a:tc>
                <a:tc hMerge="1">
                  <a:txBody>
                    <a:bodyPr/>
                    <a:lstStyle/>
                    <a:p>
                      <a:endParaRPr lang="es-EC"/>
                    </a:p>
                  </a:txBody>
                  <a:tcPr/>
                </a:tc>
                <a:tc>
                  <a:txBody>
                    <a:bodyPr/>
                    <a:lstStyle/>
                    <a:p>
                      <a:pPr algn="ctr">
                        <a:lnSpc>
                          <a:spcPct val="150000"/>
                        </a:lnSpc>
                        <a:spcAft>
                          <a:spcPts val="0"/>
                        </a:spcAft>
                      </a:pPr>
                      <a:r>
                        <a:rPr lang="es-EC" sz="900">
                          <a:effectLst/>
                        </a:rPr>
                        <a:t> </a:t>
                      </a:r>
                      <a:endParaRPr lang="es-EC" sz="900">
                        <a:effectLst/>
                        <a:latin typeface="Arial"/>
                        <a:ea typeface="SimSun"/>
                        <a:cs typeface="Times New Roman"/>
                      </a:endParaRPr>
                    </a:p>
                  </a:txBody>
                  <a:tcPr marL="33335" marR="33335" marT="0" marB="0" anchor="ctr"/>
                </a:tc>
              </a:tr>
              <a:tr h="205726">
                <a:tc>
                  <a:txBody>
                    <a:bodyPr/>
                    <a:lstStyle/>
                    <a:p>
                      <a:pPr algn="ctr">
                        <a:lnSpc>
                          <a:spcPct val="150000"/>
                        </a:lnSpc>
                        <a:spcAft>
                          <a:spcPts val="0"/>
                        </a:spcAft>
                      </a:pPr>
                      <a:r>
                        <a:rPr lang="es-EC" sz="900">
                          <a:effectLst/>
                        </a:rPr>
                        <a:t>P1082</a:t>
                      </a:r>
                      <a:endParaRPr lang="es-EC" sz="900">
                        <a:effectLst/>
                        <a:latin typeface="Arial"/>
                        <a:ea typeface="SimSun"/>
                        <a:cs typeface="Times New Roman"/>
                      </a:endParaRPr>
                    </a:p>
                  </a:txBody>
                  <a:tcPr marL="33335" marR="33335" marT="0" marB="0" anchor="ctr"/>
                </a:tc>
                <a:tc>
                  <a:txBody>
                    <a:bodyPr/>
                    <a:lstStyle/>
                    <a:p>
                      <a:pPr algn="ctr">
                        <a:lnSpc>
                          <a:spcPct val="150000"/>
                        </a:lnSpc>
                        <a:spcAft>
                          <a:spcPts val="0"/>
                        </a:spcAft>
                      </a:pPr>
                      <a:r>
                        <a:rPr lang="es-EC" sz="900">
                          <a:effectLst/>
                        </a:rPr>
                        <a:t>60.00</a:t>
                      </a:r>
                      <a:endParaRPr lang="es-EC" sz="900">
                        <a:effectLst/>
                        <a:latin typeface="Arial"/>
                        <a:ea typeface="SimSun"/>
                        <a:cs typeface="Times New Roman"/>
                      </a:endParaRPr>
                    </a:p>
                  </a:txBody>
                  <a:tcPr marL="33335" marR="33335" marT="0" marB="0" anchor="ctr"/>
                </a:tc>
                <a:tc gridSpan="2">
                  <a:txBody>
                    <a:bodyPr/>
                    <a:lstStyle/>
                    <a:p>
                      <a:pPr algn="ctr">
                        <a:lnSpc>
                          <a:spcPct val="150000"/>
                        </a:lnSpc>
                        <a:spcAft>
                          <a:spcPts val="0"/>
                        </a:spcAft>
                      </a:pPr>
                      <a:r>
                        <a:rPr lang="es-EC" sz="900">
                          <a:effectLst/>
                        </a:rPr>
                        <a:t>Frecuencia máxima</a:t>
                      </a:r>
                      <a:endParaRPr lang="es-EC" sz="900">
                        <a:effectLst/>
                        <a:latin typeface="Arial"/>
                        <a:ea typeface="SimSun"/>
                        <a:cs typeface="Times New Roman"/>
                      </a:endParaRPr>
                    </a:p>
                  </a:txBody>
                  <a:tcPr marL="33335" marR="33335" marT="0" marB="0" anchor="ctr"/>
                </a:tc>
                <a:tc hMerge="1">
                  <a:txBody>
                    <a:bodyPr/>
                    <a:lstStyle/>
                    <a:p>
                      <a:endParaRPr lang="es-EC"/>
                    </a:p>
                  </a:txBody>
                  <a:tcPr/>
                </a:tc>
                <a:tc>
                  <a:txBody>
                    <a:bodyPr/>
                    <a:lstStyle/>
                    <a:p>
                      <a:pPr algn="ctr">
                        <a:lnSpc>
                          <a:spcPct val="150000"/>
                        </a:lnSpc>
                        <a:spcAft>
                          <a:spcPts val="0"/>
                        </a:spcAft>
                      </a:pPr>
                      <a:r>
                        <a:rPr lang="es-EC" sz="900">
                          <a:effectLst/>
                        </a:rPr>
                        <a:t> </a:t>
                      </a:r>
                      <a:endParaRPr lang="es-EC" sz="900">
                        <a:effectLst/>
                        <a:latin typeface="Arial"/>
                        <a:ea typeface="SimSun"/>
                        <a:cs typeface="Times New Roman"/>
                      </a:endParaRPr>
                    </a:p>
                  </a:txBody>
                  <a:tcPr marL="33335" marR="33335" marT="0" marB="0" anchor="ctr"/>
                </a:tc>
              </a:tr>
              <a:tr h="205726">
                <a:tc>
                  <a:txBody>
                    <a:bodyPr/>
                    <a:lstStyle/>
                    <a:p>
                      <a:pPr algn="ctr">
                        <a:lnSpc>
                          <a:spcPct val="150000"/>
                        </a:lnSpc>
                        <a:spcAft>
                          <a:spcPts val="0"/>
                        </a:spcAft>
                      </a:pPr>
                      <a:r>
                        <a:rPr lang="es-EC" sz="900">
                          <a:effectLst/>
                        </a:rPr>
                        <a:t>P1120</a:t>
                      </a:r>
                      <a:endParaRPr lang="es-EC" sz="900">
                        <a:effectLst/>
                        <a:latin typeface="Arial"/>
                        <a:ea typeface="SimSun"/>
                        <a:cs typeface="Times New Roman"/>
                      </a:endParaRPr>
                    </a:p>
                  </a:txBody>
                  <a:tcPr marL="33335" marR="33335" marT="0" marB="0" anchor="ctr"/>
                </a:tc>
                <a:tc>
                  <a:txBody>
                    <a:bodyPr/>
                    <a:lstStyle/>
                    <a:p>
                      <a:pPr algn="ctr">
                        <a:lnSpc>
                          <a:spcPct val="150000"/>
                        </a:lnSpc>
                        <a:spcAft>
                          <a:spcPts val="0"/>
                        </a:spcAft>
                      </a:pPr>
                      <a:r>
                        <a:rPr lang="es-EC" sz="900">
                          <a:effectLst/>
                        </a:rPr>
                        <a:t>5</a:t>
                      </a:r>
                      <a:endParaRPr lang="es-EC" sz="900">
                        <a:effectLst/>
                        <a:latin typeface="Arial"/>
                        <a:ea typeface="SimSun"/>
                        <a:cs typeface="Times New Roman"/>
                      </a:endParaRPr>
                    </a:p>
                  </a:txBody>
                  <a:tcPr marL="33335" marR="33335" marT="0" marB="0" anchor="ctr"/>
                </a:tc>
                <a:tc gridSpan="2">
                  <a:txBody>
                    <a:bodyPr/>
                    <a:lstStyle/>
                    <a:p>
                      <a:pPr algn="ctr">
                        <a:lnSpc>
                          <a:spcPct val="150000"/>
                        </a:lnSpc>
                        <a:spcAft>
                          <a:spcPts val="0"/>
                        </a:spcAft>
                      </a:pPr>
                      <a:r>
                        <a:rPr lang="es-EC" sz="900">
                          <a:effectLst/>
                        </a:rPr>
                        <a:t>Tiempo de aceleración</a:t>
                      </a:r>
                      <a:endParaRPr lang="es-EC" sz="900">
                        <a:effectLst/>
                        <a:latin typeface="Arial"/>
                        <a:ea typeface="SimSun"/>
                        <a:cs typeface="Times New Roman"/>
                      </a:endParaRPr>
                    </a:p>
                  </a:txBody>
                  <a:tcPr marL="33335" marR="33335" marT="0" marB="0" anchor="ctr"/>
                </a:tc>
                <a:tc hMerge="1">
                  <a:txBody>
                    <a:bodyPr/>
                    <a:lstStyle/>
                    <a:p>
                      <a:endParaRPr lang="es-EC"/>
                    </a:p>
                  </a:txBody>
                  <a:tcPr/>
                </a:tc>
                <a:tc>
                  <a:txBody>
                    <a:bodyPr/>
                    <a:lstStyle/>
                    <a:p>
                      <a:pPr algn="ctr">
                        <a:lnSpc>
                          <a:spcPct val="150000"/>
                        </a:lnSpc>
                        <a:spcAft>
                          <a:spcPts val="0"/>
                        </a:spcAft>
                      </a:pPr>
                      <a:r>
                        <a:rPr lang="es-EC" sz="900">
                          <a:effectLst/>
                        </a:rPr>
                        <a:t> </a:t>
                      </a:r>
                      <a:endParaRPr lang="es-EC" sz="900">
                        <a:effectLst/>
                        <a:latin typeface="Arial"/>
                        <a:ea typeface="SimSun"/>
                        <a:cs typeface="Times New Roman"/>
                      </a:endParaRPr>
                    </a:p>
                  </a:txBody>
                  <a:tcPr marL="33335" marR="33335" marT="0" marB="0" anchor="ctr"/>
                </a:tc>
              </a:tr>
              <a:tr h="205726">
                <a:tc>
                  <a:txBody>
                    <a:bodyPr/>
                    <a:lstStyle/>
                    <a:p>
                      <a:pPr algn="ctr">
                        <a:lnSpc>
                          <a:spcPct val="150000"/>
                        </a:lnSpc>
                        <a:spcAft>
                          <a:spcPts val="0"/>
                        </a:spcAft>
                      </a:pPr>
                      <a:r>
                        <a:rPr lang="es-EC" sz="900">
                          <a:effectLst/>
                        </a:rPr>
                        <a:t>P1121</a:t>
                      </a:r>
                      <a:endParaRPr lang="es-EC" sz="900">
                        <a:effectLst/>
                        <a:latin typeface="Arial"/>
                        <a:ea typeface="SimSun"/>
                        <a:cs typeface="Times New Roman"/>
                      </a:endParaRPr>
                    </a:p>
                  </a:txBody>
                  <a:tcPr marL="33335" marR="33335" marT="0" marB="0" anchor="ctr"/>
                </a:tc>
                <a:tc>
                  <a:txBody>
                    <a:bodyPr/>
                    <a:lstStyle/>
                    <a:p>
                      <a:pPr algn="ctr">
                        <a:lnSpc>
                          <a:spcPct val="150000"/>
                        </a:lnSpc>
                        <a:spcAft>
                          <a:spcPts val="0"/>
                        </a:spcAft>
                      </a:pPr>
                      <a:r>
                        <a:rPr lang="es-EC" sz="900">
                          <a:effectLst/>
                        </a:rPr>
                        <a:t>2</a:t>
                      </a:r>
                      <a:endParaRPr lang="es-EC" sz="900">
                        <a:effectLst/>
                        <a:latin typeface="Arial"/>
                        <a:ea typeface="SimSun"/>
                        <a:cs typeface="Times New Roman"/>
                      </a:endParaRPr>
                    </a:p>
                  </a:txBody>
                  <a:tcPr marL="33335" marR="33335" marT="0" marB="0" anchor="ctr"/>
                </a:tc>
                <a:tc gridSpan="2">
                  <a:txBody>
                    <a:bodyPr/>
                    <a:lstStyle/>
                    <a:p>
                      <a:pPr algn="ctr">
                        <a:lnSpc>
                          <a:spcPct val="150000"/>
                        </a:lnSpc>
                        <a:spcAft>
                          <a:spcPts val="0"/>
                        </a:spcAft>
                      </a:pPr>
                      <a:r>
                        <a:rPr lang="es-EC" sz="900">
                          <a:effectLst/>
                        </a:rPr>
                        <a:t>Tiempo de desaceleración</a:t>
                      </a:r>
                      <a:endParaRPr lang="es-EC" sz="900">
                        <a:effectLst/>
                        <a:latin typeface="Arial"/>
                        <a:ea typeface="SimSun"/>
                        <a:cs typeface="Times New Roman"/>
                      </a:endParaRPr>
                    </a:p>
                  </a:txBody>
                  <a:tcPr marL="33335" marR="33335" marT="0" marB="0" anchor="ctr"/>
                </a:tc>
                <a:tc hMerge="1">
                  <a:txBody>
                    <a:bodyPr/>
                    <a:lstStyle/>
                    <a:p>
                      <a:endParaRPr lang="es-EC"/>
                    </a:p>
                  </a:txBody>
                  <a:tcPr/>
                </a:tc>
                <a:tc>
                  <a:txBody>
                    <a:bodyPr/>
                    <a:lstStyle/>
                    <a:p>
                      <a:pPr algn="ctr">
                        <a:lnSpc>
                          <a:spcPct val="150000"/>
                        </a:lnSpc>
                        <a:spcAft>
                          <a:spcPts val="0"/>
                        </a:spcAft>
                      </a:pPr>
                      <a:r>
                        <a:rPr lang="es-EC" sz="900">
                          <a:effectLst/>
                        </a:rPr>
                        <a:t> </a:t>
                      </a:r>
                      <a:endParaRPr lang="es-EC" sz="900">
                        <a:effectLst/>
                        <a:latin typeface="Arial"/>
                        <a:ea typeface="SimSun"/>
                        <a:cs typeface="Times New Roman"/>
                      </a:endParaRPr>
                    </a:p>
                  </a:txBody>
                  <a:tcPr marL="33335" marR="33335" marT="0" marB="0" anchor="ctr"/>
                </a:tc>
              </a:tr>
              <a:tr h="617177">
                <a:tc>
                  <a:txBody>
                    <a:bodyPr/>
                    <a:lstStyle/>
                    <a:p>
                      <a:pPr algn="ctr">
                        <a:lnSpc>
                          <a:spcPct val="150000"/>
                        </a:lnSpc>
                        <a:spcAft>
                          <a:spcPts val="0"/>
                        </a:spcAft>
                      </a:pPr>
                      <a:r>
                        <a:rPr lang="es-EC" sz="900">
                          <a:effectLst/>
                        </a:rPr>
                        <a:t>P3900</a:t>
                      </a:r>
                      <a:endParaRPr lang="es-EC" sz="900">
                        <a:effectLst/>
                        <a:latin typeface="Arial"/>
                        <a:ea typeface="SimSun"/>
                        <a:cs typeface="Times New Roman"/>
                      </a:endParaRPr>
                    </a:p>
                  </a:txBody>
                  <a:tcPr marL="33335" marR="33335" marT="0" marB="0" anchor="ctr"/>
                </a:tc>
                <a:tc>
                  <a:txBody>
                    <a:bodyPr/>
                    <a:lstStyle/>
                    <a:p>
                      <a:pPr algn="ctr">
                        <a:lnSpc>
                          <a:spcPct val="150000"/>
                        </a:lnSpc>
                        <a:spcAft>
                          <a:spcPts val="0"/>
                        </a:spcAft>
                      </a:pPr>
                      <a:r>
                        <a:rPr lang="es-EC" sz="900">
                          <a:effectLst/>
                        </a:rPr>
                        <a:t>0</a:t>
                      </a:r>
                      <a:endParaRPr lang="es-EC" sz="900">
                        <a:effectLst/>
                        <a:latin typeface="Arial"/>
                        <a:ea typeface="SimSun"/>
                        <a:cs typeface="Times New Roman"/>
                      </a:endParaRPr>
                    </a:p>
                  </a:txBody>
                  <a:tcPr marL="33335" marR="33335" marT="0" marB="0" anchor="ctr"/>
                </a:tc>
                <a:tc gridSpan="2">
                  <a:txBody>
                    <a:bodyPr/>
                    <a:lstStyle/>
                    <a:p>
                      <a:pPr algn="ctr">
                        <a:lnSpc>
                          <a:spcPct val="150000"/>
                        </a:lnSpc>
                        <a:spcAft>
                          <a:spcPts val="0"/>
                        </a:spcAft>
                      </a:pPr>
                      <a:r>
                        <a:rPr lang="es-EC" sz="900">
                          <a:effectLst/>
                        </a:rPr>
                        <a:t>Fin de la puesta en servicio rápido</a:t>
                      </a:r>
                      <a:endParaRPr lang="es-EC" sz="900">
                        <a:effectLst/>
                        <a:latin typeface="Arial"/>
                        <a:ea typeface="SimSun"/>
                        <a:cs typeface="Times New Roman"/>
                      </a:endParaRPr>
                    </a:p>
                  </a:txBody>
                  <a:tcPr marL="33335" marR="33335" marT="0" marB="0" anchor="ctr"/>
                </a:tc>
                <a:tc hMerge="1">
                  <a:txBody>
                    <a:bodyPr/>
                    <a:lstStyle/>
                    <a:p>
                      <a:endParaRPr lang="es-EC"/>
                    </a:p>
                  </a:txBody>
                  <a:tcPr/>
                </a:tc>
                <a:tc>
                  <a:txBody>
                    <a:bodyPr/>
                    <a:lstStyle/>
                    <a:p>
                      <a:pPr algn="ctr">
                        <a:lnSpc>
                          <a:spcPct val="150000"/>
                        </a:lnSpc>
                        <a:spcAft>
                          <a:spcPts val="0"/>
                        </a:spcAft>
                      </a:pPr>
                      <a:r>
                        <a:rPr lang="es-EC" sz="900" dirty="0">
                          <a:effectLst/>
                        </a:rPr>
                        <a:t>Sin cálculo del motor ni reajuste de fábrica.</a:t>
                      </a:r>
                      <a:endParaRPr lang="es-EC" sz="900" dirty="0">
                        <a:effectLst/>
                        <a:latin typeface="Arial"/>
                        <a:ea typeface="SimSun"/>
                        <a:cs typeface="Times New Roman"/>
                      </a:endParaRPr>
                    </a:p>
                  </a:txBody>
                  <a:tcPr marL="33335" marR="33335" marT="0" marB="0" anchor="ctr"/>
                </a:tc>
              </a:tr>
            </a:tbl>
          </a:graphicData>
        </a:graphic>
      </p:graphicFrame>
    </p:spTree>
    <p:extLst>
      <p:ext uri="{BB962C8B-B14F-4D97-AF65-F5344CB8AC3E}">
        <p14:creationId xmlns:p14="http://schemas.microsoft.com/office/powerpoint/2010/main" val="419906804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963488"/>
            <a:ext cx="8229600" cy="1600200"/>
          </a:xfrm>
        </p:spPr>
        <p:txBody>
          <a:bodyPr/>
          <a:lstStyle/>
          <a:p>
            <a:r>
              <a:rPr lang="es-EC" sz="3600" dirty="0" smtClean="0"/>
              <a:t>Bloques de Programación PLC</a:t>
            </a:r>
            <a:endParaRPr lang="es-EC" sz="3600"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7" name="6 Objeto"/>
          <p:cNvGraphicFramePr>
            <a:graphicFrameLocks noChangeAspect="1"/>
          </p:cNvGraphicFramePr>
          <p:nvPr>
            <p:extLst>
              <p:ext uri="{D42A27DB-BD31-4B8C-83A1-F6EECF244321}">
                <p14:modId xmlns:p14="http://schemas.microsoft.com/office/powerpoint/2010/main" val="2958322232"/>
              </p:ext>
            </p:extLst>
          </p:nvPr>
        </p:nvGraphicFramePr>
        <p:xfrm>
          <a:off x="539552" y="608438"/>
          <a:ext cx="2952328" cy="6281858"/>
        </p:xfrm>
        <a:graphic>
          <a:graphicData uri="http://schemas.openxmlformats.org/presentationml/2006/ole">
            <mc:AlternateContent xmlns:mc="http://schemas.openxmlformats.org/markup-compatibility/2006">
              <mc:Choice xmlns:v="urn:schemas-microsoft-com:vml" Requires="v">
                <p:oleObj spid="_x0000_s19471" name="Visio" r:id="rId3" imgW="4496657" imgH="9596139" progId="Visio.Drawing.11">
                  <p:embed/>
                </p:oleObj>
              </mc:Choice>
              <mc:Fallback>
                <p:oleObj name="Visio" r:id="rId3" imgW="4496657" imgH="9596139" progId="Visio.Drawing.11">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608438"/>
                        <a:ext cx="2952328" cy="6281858"/>
                      </a:xfrm>
                      <a:prstGeom prst="rect">
                        <a:avLst/>
                      </a:prstGeom>
                      <a:noFill/>
                    </p:spPr>
                  </p:pic>
                </p:oleObj>
              </mc:Fallback>
            </mc:AlternateContent>
          </a:graphicData>
        </a:graphic>
      </p:graphicFrame>
      <p:pic>
        <p:nvPicPr>
          <p:cNvPr id="8" name="7 Imagen"/>
          <p:cNvPicPr/>
          <p:nvPr/>
        </p:nvPicPr>
        <p:blipFill rotWithShape="1">
          <a:blip r:embed="rId5">
            <a:extLst>
              <a:ext uri="{28A0092B-C50C-407E-A947-70E740481C1C}">
                <a14:useLocalDpi xmlns:a14="http://schemas.microsoft.com/office/drawing/2010/main" val="0"/>
              </a:ext>
            </a:extLst>
          </a:blip>
          <a:srcRect l="5989"/>
          <a:stretch/>
        </p:blipFill>
        <p:spPr bwMode="auto">
          <a:xfrm>
            <a:off x="3563888" y="836712"/>
            <a:ext cx="3886200" cy="919480"/>
          </a:xfrm>
          <a:prstGeom prst="rect">
            <a:avLst/>
          </a:prstGeom>
          <a:noFill/>
          <a:ln>
            <a:noFill/>
          </a:ln>
          <a:extLst>
            <a:ext uri="{53640926-AAD7-44D8-BBD7-CCE9431645EC}">
              <a14:shadowObscured xmlns:a14="http://schemas.microsoft.com/office/drawing/2010/main"/>
            </a:ext>
          </a:extLst>
        </p:spPr>
      </p:pic>
      <p:pic>
        <p:nvPicPr>
          <p:cNvPr id="9" name="8 Imagen"/>
          <p:cNvPicPr/>
          <p:nvPr/>
        </p:nvPicPr>
        <p:blipFill rotWithShape="1">
          <a:blip r:embed="rId6">
            <a:extLst>
              <a:ext uri="{28A0092B-C50C-407E-A947-70E740481C1C}">
                <a14:useLocalDpi xmlns:a14="http://schemas.microsoft.com/office/drawing/2010/main" val="0"/>
              </a:ext>
            </a:extLst>
          </a:blip>
          <a:srcRect l="10416" t="9723" r="9339"/>
          <a:stretch/>
        </p:blipFill>
        <p:spPr bwMode="auto">
          <a:xfrm>
            <a:off x="3830588" y="2060848"/>
            <a:ext cx="3619500" cy="615950"/>
          </a:xfrm>
          <a:prstGeom prst="rect">
            <a:avLst/>
          </a:prstGeom>
          <a:noFill/>
          <a:ln>
            <a:noFill/>
          </a:ln>
          <a:extLst>
            <a:ext uri="{53640926-AAD7-44D8-BBD7-CCE9431645EC}">
              <a14:shadowObscured xmlns:a14="http://schemas.microsoft.com/office/drawing/2010/main"/>
            </a:ext>
          </a:extLst>
        </p:spPr>
      </p:pic>
      <p:pic>
        <p:nvPicPr>
          <p:cNvPr id="10" name="9 Marcador de contenido"/>
          <p:cNvPicPr>
            <a:picLocks noGrp="1"/>
          </p:cNvPicPr>
          <p:nvPr>
            <p:ph idx="1"/>
          </p:nvPr>
        </p:nvPicPr>
        <p:blipFill rotWithShape="1">
          <a:blip r:embed="rId7">
            <a:extLst>
              <a:ext uri="{28A0092B-C50C-407E-A947-70E740481C1C}">
                <a14:useLocalDpi xmlns:a14="http://schemas.microsoft.com/office/drawing/2010/main" val="0"/>
              </a:ext>
            </a:extLst>
          </a:blip>
          <a:srcRect l="5459"/>
          <a:stretch/>
        </p:blipFill>
        <p:spPr bwMode="auto">
          <a:xfrm>
            <a:off x="3929596" y="3068960"/>
            <a:ext cx="3421484" cy="400000"/>
          </a:xfrm>
          <a:prstGeom prst="rect">
            <a:avLst/>
          </a:prstGeom>
          <a:noFill/>
          <a:ln>
            <a:noFill/>
          </a:ln>
          <a:extLst>
            <a:ext uri="{53640926-AAD7-44D8-BBD7-CCE9431645EC}">
              <a14:shadowObscured xmlns:a14="http://schemas.microsoft.com/office/drawing/2010/main"/>
            </a:ext>
          </a:extLst>
        </p:spPr>
      </p:pic>
      <p:pic>
        <p:nvPicPr>
          <p:cNvPr id="11" name="0 Imagen"/>
          <p:cNvPicPr/>
          <p:nvPr/>
        </p:nvPicPr>
        <p:blipFill>
          <a:blip r:embed="rId8">
            <a:extLst>
              <a:ext uri="{28A0092B-C50C-407E-A947-70E740481C1C}">
                <a14:useLocalDpi xmlns:a14="http://schemas.microsoft.com/office/drawing/2010/main" val="0"/>
              </a:ext>
            </a:extLst>
          </a:blip>
          <a:stretch>
            <a:fillRect/>
          </a:stretch>
        </p:blipFill>
        <p:spPr>
          <a:xfrm>
            <a:off x="4635768" y="3645024"/>
            <a:ext cx="2009140" cy="951865"/>
          </a:xfrm>
          <a:prstGeom prst="rect">
            <a:avLst/>
          </a:prstGeom>
        </p:spPr>
      </p:pic>
      <p:pic>
        <p:nvPicPr>
          <p:cNvPr id="12" name="0 Imagen"/>
          <p:cNvPicPr/>
          <p:nvPr/>
        </p:nvPicPr>
        <p:blipFill>
          <a:blip r:embed="rId9">
            <a:extLst>
              <a:ext uri="{28A0092B-C50C-407E-A947-70E740481C1C}">
                <a14:useLocalDpi xmlns:a14="http://schemas.microsoft.com/office/drawing/2010/main" val="0"/>
              </a:ext>
            </a:extLst>
          </a:blip>
          <a:stretch>
            <a:fillRect/>
          </a:stretch>
        </p:blipFill>
        <p:spPr>
          <a:xfrm>
            <a:off x="4477018" y="4797152"/>
            <a:ext cx="2180590" cy="523240"/>
          </a:xfrm>
          <a:prstGeom prst="rect">
            <a:avLst/>
          </a:prstGeom>
        </p:spPr>
      </p:pic>
      <p:pic>
        <p:nvPicPr>
          <p:cNvPr id="13" name="0 Imagen"/>
          <p:cNvPicPr/>
          <p:nvPr/>
        </p:nvPicPr>
        <p:blipFill>
          <a:blip r:embed="rId10">
            <a:extLst>
              <a:ext uri="{28A0092B-C50C-407E-A947-70E740481C1C}">
                <a14:useLocalDpi xmlns:a14="http://schemas.microsoft.com/office/drawing/2010/main" val="0"/>
              </a:ext>
            </a:extLst>
          </a:blip>
          <a:stretch>
            <a:fillRect/>
          </a:stretch>
        </p:blipFill>
        <p:spPr>
          <a:xfrm>
            <a:off x="4564330" y="5517232"/>
            <a:ext cx="2152015" cy="551815"/>
          </a:xfrm>
          <a:prstGeom prst="rect">
            <a:avLst/>
          </a:prstGeom>
        </p:spPr>
      </p:pic>
      <p:pic>
        <p:nvPicPr>
          <p:cNvPr id="14" name="0 Imagen"/>
          <p:cNvPicPr/>
          <p:nvPr/>
        </p:nvPicPr>
        <p:blipFill>
          <a:blip r:embed="rId11">
            <a:extLst>
              <a:ext uri="{28A0092B-C50C-407E-A947-70E740481C1C}">
                <a14:useLocalDpi xmlns:a14="http://schemas.microsoft.com/office/drawing/2010/main" val="0"/>
              </a:ext>
            </a:extLst>
          </a:blip>
          <a:stretch>
            <a:fillRect/>
          </a:stretch>
        </p:blipFill>
        <p:spPr>
          <a:xfrm>
            <a:off x="4707205" y="6237312"/>
            <a:ext cx="2009140" cy="504190"/>
          </a:xfrm>
          <a:prstGeom prst="rect">
            <a:avLst/>
          </a:prstGeom>
        </p:spPr>
      </p:pic>
    </p:spTree>
    <p:extLst>
      <p:ext uri="{BB962C8B-B14F-4D97-AF65-F5344CB8AC3E}">
        <p14:creationId xmlns:p14="http://schemas.microsoft.com/office/powerpoint/2010/main" val="118586160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CAPITULO IV</a:t>
            </a:r>
            <a:endParaRPr lang="es-EC" dirty="0"/>
          </a:p>
        </p:txBody>
      </p:sp>
      <p:sp>
        <p:nvSpPr>
          <p:cNvPr id="3" name="2 Marcador de contenido"/>
          <p:cNvSpPr>
            <a:spLocks noGrp="1"/>
          </p:cNvSpPr>
          <p:nvPr>
            <p:ph idx="1"/>
          </p:nvPr>
        </p:nvSpPr>
        <p:spPr/>
        <p:txBody>
          <a:bodyPr/>
          <a:lstStyle/>
          <a:p>
            <a:endParaRPr lang="es-EC" dirty="0"/>
          </a:p>
        </p:txBody>
      </p:sp>
      <p:sp>
        <p:nvSpPr>
          <p:cNvPr id="4" name="1 Título"/>
          <p:cNvSpPr txBox="1">
            <a:spLocks/>
          </p:cNvSpPr>
          <p:nvPr/>
        </p:nvSpPr>
        <p:spPr>
          <a:xfrm>
            <a:off x="609600" y="1916832"/>
            <a:ext cx="8229600" cy="16002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dirty="0" smtClean="0"/>
              <a:t>PRUEBAS Y RESULTADOS</a:t>
            </a:r>
            <a:endParaRPr lang="es-EC" dirty="0"/>
          </a:p>
        </p:txBody>
      </p:sp>
    </p:spTree>
    <p:extLst>
      <p:ext uri="{BB962C8B-B14F-4D97-AF65-F5344CB8AC3E}">
        <p14:creationId xmlns:p14="http://schemas.microsoft.com/office/powerpoint/2010/main" val="3760396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Dosificador por Vibración</a:t>
            </a:r>
            <a:endParaRPr lang="es-EC" dirty="0"/>
          </a:p>
        </p:txBody>
      </p:sp>
      <p:sp>
        <p:nvSpPr>
          <p:cNvPr id="3" name="2 Marcador de contenido"/>
          <p:cNvSpPr>
            <a:spLocks noGrp="1"/>
          </p:cNvSpPr>
          <p:nvPr>
            <p:ph idx="1"/>
          </p:nvPr>
        </p:nvSpPr>
        <p:spPr/>
        <p:txBody>
          <a:bodyPr/>
          <a:lstStyle/>
          <a:p>
            <a:pPr algn="just"/>
            <a:r>
              <a:rPr lang="es-EC" dirty="0" smtClean="0"/>
              <a:t>Práctico </a:t>
            </a:r>
            <a:r>
              <a:rPr lang="es-EC" dirty="0"/>
              <a:t>para dosificar productos </a:t>
            </a:r>
            <a:r>
              <a:rPr lang="es-EC" dirty="0" smtClean="0"/>
              <a:t>secos.</a:t>
            </a:r>
          </a:p>
          <a:p>
            <a:pPr algn="just"/>
            <a:r>
              <a:rPr lang="es-EC" dirty="0" smtClean="0"/>
              <a:t>Estructura </a:t>
            </a:r>
            <a:r>
              <a:rPr lang="es-EC" dirty="0"/>
              <a:t>rígida con una precisión no muy alta. </a:t>
            </a:r>
            <a:endParaRPr lang="es-EC" dirty="0" smtClean="0"/>
          </a:p>
          <a:p>
            <a:pPr algn="just"/>
            <a:r>
              <a:rPr lang="es-EC" dirty="0" smtClean="0"/>
              <a:t>Está </a:t>
            </a:r>
            <a:r>
              <a:rPr lang="es-EC" dirty="0"/>
              <a:t>compuesto por un elemento que produce vibración y un soporte elástico. </a:t>
            </a:r>
          </a:p>
          <a:p>
            <a:pPr algn="just"/>
            <a:endParaRPr lang="es-EC" dirty="0"/>
          </a:p>
        </p:txBody>
      </p:sp>
      <p:pic>
        <p:nvPicPr>
          <p:cNvPr id="4" name="3 Imagen"/>
          <p:cNvPicPr/>
          <p:nvPr/>
        </p:nvPicPr>
        <p:blipFill rotWithShape="1">
          <a:blip r:embed="rId2" cstate="print">
            <a:extLst>
              <a:ext uri="{28A0092B-C50C-407E-A947-70E740481C1C}">
                <a14:useLocalDpi xmlns:a14="http://schemas.microsoft.com/office/drawing/2010/main" val="0"/>
              </a:ext>
            </a:extLst>
          </a:blip>
          <a:srcRect l="3821" t="3475" r="3503" b="8942"/>
          <a:stretch/>
        </p:blipFill>
        <p:spPr bwMode="auto">
          <a:xfrm>
            <a:off x="3025140" y="3933056"/>
            <a:ext cx="3419068" cy="165618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3899542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z="4400" dirty="0">
                <a:effectLst/>
              </a:rPr>
              <a:t>PRUEBAS A LAS CONEXIONES ELÉCTRICAS</a:t>
            </a:r>
            <a:endParaRPr lang="es-EC" sz="4400" dirty="0"/>
          </a:p>
        </p:txBody>
      </p:sp>
      <p:pic>
        <p:nvPicPr>
          <p:cNvPr id="4" name="3 Marcador de contenido"/>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1656826"/>
            <a:ext cx="3304762" cy="3572374"/>
          </a:xfrm>
          <a:prstGeom prst="rect">
            <a:avLst/>
          </a:prstGeom>
          <a:noFill/>
          <a:ln>
            <a:noFill/>
          </a:ln>
        </p:spPr>
      </p:pic>
      <p:pic>
        <p:nvPicPr>
          <p:cNvPr id="5" name="0 Imagen"/>
          <p:cNvPicPr/>
          <p:nvPr/>
        </p:nvPicPr>
        <p:blipFill rotWithShape="1">
          <a:blip r:embed="rId3" cstate="print">
            <a:extLst>
              <a:ext uri="{28A0092B-C50C-407E-A947-70E740481C1C}">
                <a14:useLocalDpi xmlns:a14="http://schemas.microsoft.com/office/drawing/2010/main" val="0"/>
              </a:ext>
            </a:extLst>
          </a:blip>
          <a:srcRect l="3737" t="2778" r="12944" b="16264"/>
          <a:stretch/>
        </p:blipFill>
        <p:spPr bwMode="auto">
          <a:xfrm rot="5400000">
            <a:off x="4499992" y="1988840"/>
            <a:ext cx="3600400" cy="28803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3930581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p:nvPr/>
        </p:nvPicPr>
        <p:blipFill rotWithShape="1">
          <a:blip r:embed="rId2">
            <a:extLst>
              <a:ext uri="{28A0092B-C50C-407E-A947-70E740481C1C}">
                <a14:useLocalDpi xmlns:a14="http://schemas.microsoft.com/office/drawing/2010/main" val="0"/>
              </a:ext>
            </a:extLst>
          </a:blip>
          <a:srcRect l="1" r="1434" b="3025"/>
          <a:stretch/>
        </p:blipFill>
        <p:spPr bwMode="auto">
          <a:xfrm>
            <a:off x="687536" y="3337521"/>
            <a:ext cx="4369743" cy="3240360"/>
          </a:xfrm>
          <a:prstGeom prst="rect">
            <a:avLst/>
          </a:prstGeom>
          <a:noFill/>
          <a:ln>
            <a:noFill/>
          </a:ln>
          <a:extLst>
            <a:ext uri="{53640926-AAD7-44D8-BBD7-CCE9431645EC}">
              <a14:shadowObscured xmlns:a14="http://schemas.microsoft.com/office/drawing/2010/main"/>
            </a:ext>
          </a:extLst>
        </p:spPr>
      </p:pic>
      <p:sp>
        <p:nvSpPr>
          <p:cNvPr id="2" name="1 Título"/>
          <p:cNvSpPr>
            <a:spLocks noGrp="1"/>
          </p:cNvSpPr>
          <p:nvPr>
            <p:ph type="title"/>
          </p:nvPr>
        </p:nvSpPr>
        <p:spPr>
          <a:xfrm>
            <a:off x="457200" y="0"/>
            <a:ext cx="8003232" cy="1340768"/>
          </a:xfrm>
        </p:spPr>
        <p:txBody>
          <a:bodyPr/>
          <a:lstStyle/>
          <a:p>
            <a:r>
              <a:rPr lang="es-EC" sz="4000" dirty="0">
                <a:effectLst/>
              </a:rPr>
              <a:t>PRUEBAS DE FUNCIONAMIENTO DEL PLC</a:t>
            </a:r>
            <a:endParaRPr lang="es-EC" sz="4000" dirty="0"/>
          </a:p>
        </p:txBody>
      </p:sp>
      <p:pic>
        <p:nvPicPr>
          <p:cNvPr id="4" name="3 Marcador de contenido"/>
          <p:cNvPicPr>
            <a:picLocks noGrp="1"/>
          </p:cNvPicPr>
          <p:nvPr>
            <p:ph idx="1"/>
          </p:nvPr>
        </p:nvPicPr>
        <p:blipFill rotWithShape="1">
          <a:blip r:embed="rId3" cstate="print">
            <a:extLst>
              <a:ext uri="{28A0092B-C50C-407E-A947-70E740481C1C}">
                <a14:useLocalDpi xmlns:a14="http://schemas.microsoft.com/office/drawing/2010/main" val="0"/>
              </a:ext>
            </a:extLst>
          </a:blip>
          <a:srcRect b="51709"/>
          <a:stretch/>
        </p:blipFill>
        <p:spPr bwMode="auto">
          <a:xfrm>
            <a:off x="613359" y="1412776"/>
            <a:ext cx="2689297" cy="1290660"/>
          </a:xfrm>
          <a:prstGeom prst="rect">
            <a:avLst/>
          </a:prstGeom>
          <a:noFill/>
          <a:ln>
            <a:noFill/>
          </a:ln>
          <a:extLst>
            <a:ext uri="{53640926-AAD7-44D8-BBD7-CCE9431645EC}">
              <a14:shadowObscured xmlns:a14="http://schemas.microsoft.com/office/drawing/2010/main"/>
            </a:ext>
          </a:extLst>
        </p:spPr>
      </p:pic>
      <p:pic>
        <p:nvPicPr>
          <p:cNvPr id="5" name="4 Imagen"/>
          <p:cNvPicPr/>
          <p:nvPr/>
        </p:nvPicPr>
        <p:blipFill rotWithShape="1">
          <a:blip r:embed="rId4">
            <a:extLst>
              <a:ext uri="{28A0092B-C50C-407E-A947-70E740481C1C}">
                <a14:useLocalDpi xmlns:a14="http://schemas.microsoft.com/office/drawing/2010/main" val="0"/>
              </a:ext>
            </a:extLst>
          </a:blip>
          <a:srcRect t="3808" b="10790"/>
          <a:stretch/>
        </p:blipFill>
        <p:spPr bwMode="auto">
          <a:xfrm>
            <a:off x="5724128" y="4162363"/>
            <a:ext cx="2203450" cy="1590675"/>
          </a:xfrm>
          <a:prstGeom prst="rect">
            <a:avLst/>
          </a:prstGeom>
          <a:noFill/>
          <a:ln>
            <a:noFill/>
          </a:ln>
          <a:extLst>
            <a:ext uri="{53640926-AAD7-44D8-BBD7-CCE9431645EC}">
              <a14:shadowObscured xmlns:a14="http://schemas.microsoft.com/office/drawing/2010/main"/>
            </a:ext>
          </a:extLst>
        </p:spPr>
      </p:pic>
      <p:pic>
        <p:nvPicPr>
          <p:cNvPr id="6" name="5 Imagen"/>
          <p:cNvPicPr/>
          <p:nvPr/>
        </p:nvPicPr>
        <p:blipFill>
          <a:blip r:embed="rId5">
            <a:extLst>
              <a:ext uri="{28A0092B-C50C-407E-A947-70E740481C1C}">
                <a14:useLocalDpi xmlns:a14="http://schemas.microsoft.com/office/drawing/2010/main" val="0"/>
              </a:ext>
            </a:extLst>
          </a:blip>
          <a:srcRect/>
          <a:stretch>
            <a:fillRect/>
          </a:stretch>
        </p:blipFill>
        <p:spPr bwMode="auto">
          <a:xfrm>
            <a:off x="1043608" y="2801838"/>
            <a:ext cx="1828800" cy="403225"/>
          </a:xfrm>
          <a:prstGeom prst="rect">
            <a:avLst/>
          </a:prstGeom>
          <a:noFill/>
          <a:ln>
            <a:noFill/>
          </a:ln>
        </p:spPr>
      </p:pic>
      <p:pic>
        <p:nvPicPr>
          <p:cNvPr id="8" name="7 Imagen"/>
          <p:cNvPicPr/>
          <p:nvPr/>
        </p:nvPicPr>
        <p:blipFill rotWithShape="1">
          <a:blip r:embed="rId6">
            <a:extLst>
              <a:ext uri="{28A0092B-C50C-407E-A947-70E740481C1C}">
                <a14:useLocalDpi xmlns:a14="http://schemas.microsoft.com/office/drawing/2010/main" val="0"/>
              </a:ext>
            </a:extLst>
          </a:blip>
          <a:srcRect r="4000"/>
          <a:stretch/>
        </p:blipFill>
        <p:spPr bwMode="auto">
          <a:xfrm>
            <a:off x="3563888" y="1340768"/>
            <a:ext cx="5256584" cy="222982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5339273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z="4800" dirty="0">
                <a:effectLst/>
              </a:rPr>
              <a:t>PRUEBAS A LA CELDA DE CARGA</a:t>
            </a:r>
            <a:endParaRPr lang="es-EC" sz="4800" dirty="0"/>
          </a:p>
        </p:txBody>
      </p:sp>
      <p:sp>
        <p:nvSpPr>
          <p:cNvPr id="3" name="2 Marcador de contenido"/>
          <p:cNvSpPr>
            <a:spLocks noGrp="1"/>
          </p:cNvSpPr>
          <p:nvPr>
            <p:ph idx="1"/>
          </p:nvPr>
        </p:nvSpPr>
        <p:spPr/>
        <p:txBody>
          <a:bodyPr>
            <a:normAutofit lnSpcReduction="10000"/>
          </a:bodyPr>
          <a:lstStyle/>
          <a:p>
            <a:r>
              <a:rPr lang="es-EC" dirty="0"/>
              <a:t>SEÑAL DE SALIDA EN </a:t>
            </a:r>
            <a:r>
              <a:rPr lang="es-EC" dirty="0" smtClean="0"/>
              <a:t>CERO.</a:t>
            </a:r>
          </a:p>
          <a:p>
            <a:endParaRPr lang="es-EC" dirty="0" smtClean="0"/>
          </a:p>
          <a:p>
            <a:endParaRPr lang="es-EC" dirty="0"/>
          </a:p>
          <a:p>
            <a:endParaRPr lang="es-EC" dirty="0" smtClean="0"/>
          </a:p>
          <a:p>
            <a:endParaRPr lang="es-EC" dirty="0"/>
          </a:p>
          <a:p>
            <a:endParaRPr lang="es-EC" dirty="0" smtClean="0"/>
          </a:p>
          <a:p>
            <a:endParaRPr lang="es-EC" dirty="0"/>
          </a:p>
          <a:p>
            <a:endParaRPr lang="es-EC" dirty="0" smtClean="0"/>
          </a:p>
          <a:p>
            <a:r>
              <a:rPr lang="es-EC" dirty="0" smtClean="0"/>
              <a:t>REPETIBILIDAD</a:t>
            </a:r>
          </a:p>
          <a:p>
            <a:pPr marL="0" indent="0">
              <a:buNone/>
            </a:pPr>
            <a:r>
              <a:rPr lang="es-EC" dirty="0"/>
              <a:t>La celda de carga de </a:t>
            </a:r>
            <a:r>
              <a:rPr lang="es-EC" dirty="0" smtClean="0"/>
              <a:t>como </a:t>
            </a:r>
            <a:r>
              <a:rPr lang="es-EC" dirty="0"/>
              <a:t>dato que tiene un error de repetibilidad de 0.01% </a:t>
            </a:r>
            <a:r>
              <a:rPr lang="es-EC" dirty="0" smtClean="0"/>
              <a:t>Fs.</a:t>
            </a:r>
            <a:endParaRPr lang="es-EC" dirty="0"/>
          </a:p>
        </p:txBody>
      </p:sp>
      <p:pic>
        <p:nvPicPr>
          <p:cNvPr id="4" name="0 Imagen"/>
          <p:cNvPicPr/>
          <p:nvPr/>
        </p:nvPicPr>
        <p:blipFill rotWithShape="1">
          <a:blip r:embed="rId2" cstate="print">
            <a:extLst>
              <a:ext uri="{28A0092B-C50C-407E-A947-70E740481C1C}">
                <a14:useLocalDpi xmlns:a14="http://schemas.microsoft.com/office/drawing/2010/main" val="0"/>
              </a:ext>
            </a:extLst>
          </a:blip>
          <a:srcRect l="7824" r="12714"/>
          <a:stretch/>
        </p:blipFill>
        <p:spPr bwMode="auto">
          <a:xfrm rot="10800000">
            <a:off x="2915816" y="2196713"/>
            <a:ext cx="2692400" cy="25412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7633823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PRUEBAS AL INDICADOR</a:t>
            </a:r>
            <a:endParaRPr lang="es-EC" dirty="0"/>
          </a:p>
        </p:txBody>
      </p:sp>
      <p:pic>
        <p:nvPicPr>
          <p:cNvPr id="4" name="3 Marcador de contenido"/>
          <p:cNvPicPr>
            <a:picLocks noGrp="1"/>
          </p:cNvPicPr>
          <p:nvPr>
            <p:ph idx="1"/>
          </p:nvPr>
        </p:nvPicPr>
        <p:blipFill rotWithShape="1">
          <a:blip r:embed="rId2">
            <a:extLst>
              <a:ext uri="{28A0092B-C50C-407E-A947-70E740481C1C}">
                <a14:useLocalDpi xmlns:a14="http://schemas.microsoft.com/office/drawing/2010/main" val="0"/>
              </a:ext>
            </a:extLst>
          </a:blip>
          <a:srcRect r="644"/>
          <a:stretch/>
        </p:blipFill>
        <p:spPr bwMode="auto">
          <a:xfrm>
            <a:off x="539552" y="1772816"/>
            <a:ext cx="4104456" cy="2808312"/>
          </a:xfrm>
          <a:prstGeom prst="rect">
            <a:avLst/>
          </a:prstGeom>
          <a:noFill/>
          <a:ln>
            <a:noFill/>
          </a:ln>
          <a:extLst>
            <a:ext uri="{53640926-AAD7-44D8-BBD7-CCE9431645EC}">
              <a14:shadowObscured xmlns:a14="http://schemas.microsoft.com/office/drawing/2010/main"/>
            </a:ext>
          </a:extLst>
        </p:spPr>
      </p:pic>
      <p:pic>
        <p:nvPicPr>
          <p:cNvPr id="5" name="4 Imagen"/>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772816"/>
            <a:ext cx="3744416" cy="2808312"/>
          </a:xfrm>
          <a:prstGeom prst="rect">
            <a:avLst/>
          </a:prstGeom>
          <a:noFill/>
          <a:ln>
            <a:noFill/>
          </a:ln>
        </p:spPr>
      </p:pic>
    </p:spTree>
    <p:extLst>
      <p:ext uri="{BB962C8B-B14F-4D97-AF65-F5344CB8AC3E}">
        <p14:creationId xmlns:p14="http://schemas.microsoft.com/office/powerpoint/2010/main" val="373173075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PRUEBAS DE DOSIFICACIÓN</a:t>
            </a:r>
            <a:endParaRPr lang="es-EC"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21434240"/>
              </p:ext>
            </p:extLst>
          </p:nvPr>
        </p:nvGraphicFramePr>
        <p:xfrm>
          <a:off x="1979712" y="1772816"/>
          <a:ext cx="5379085" cy="1769745"/>
        </p:xfrm>
        <a:graphic>
          <a:graphicData uri="http://schemas.openxmlformats.org/drawingml/2006/table">
            <a:tbl>
              <a:tblPr firstRow="1" firstCol="1" bandRow="1">
                <a:tableStyleId>{5C22544A-7EE6-4342-B048-85BDC9FD1C3A}</a:tableStyleId>
              </a:tblPr>
              <a:tblGrid>
                <a:gridCol w="952500"/>
                <a:gridCol w="1106170"/>
                <a:gridCol w="1106805"/>
                <a:gridCol w="1106805"/>
                <a:gridCol w="1106805"/>
              </a:tblGrid>
              <a:tr h="0">
                <a:tc>
                  <a:txBody>
                    <a:bodyPr/>
                    <a:lstStyle/>
                    <a:p>
                      <a:pPr algn="ctr">
                        <a:lnSpc>
                          <a:spcPct val="150000"/>
                        </a:lnSpc>
                        <a:spcBef>
                          <a:spcPts val="1200"/>
                        </a:spcBef>
                        <a:spcAft>
                          <a:spcPts val="600"/>
                        </a:spcAft>
                      </a:pPr>
                      <a:r>
                        <a:rPr lang="es-EC" sz="1400">
                          <a:effectLst/>
                        </a:rPr>
                        <a:t>Recetas</a:t>
                      </a:r>
                      <a:endParaRPr lang="es-EC" sz="1200">
                        <a:effectLst/>
                        <a:latin typeface="Arial"/>
                        <a:ea typeface="SimSun"/>
                        <a:cs typeface="Times New Roman"/>
                      </a:endParaRPr>
                    </a:p>
                  </a:txBody>
                  <a:tcPr marL="68580" marR="68580" marT="0" marB="0"/>
                </a:tc>
                <a:tc>
                  <a:txBody>
                    <a:bodyPr/>
                    <a:lstStyle/>
                    <a:p>
                      <a:pPr algn="ctr">
                        <a:lnSpc>
                          <a:spcPct val="150000"/>
                        </a:lnSpc>
                        <a:spcAft>
                          <a:spcPts val="0"/>
                        </a:spcAft>
                      </a:pPr>
                      <a:r>
                        <a:rPr lang="es-EC" sz="1400">
                          <a:effectLst/>
                        </a:rPr>
                        <a:t>Ingrediente 1</a:t>
                      </a:r>
                      <a:endParaRPr lang="es-EC" sz="1200">
                        <a:effectLst/>
                        <a:latin typeface="Arial"/>
                        <a:ea typeface="SimSun"/>
                        <a:cs typeface="Times New Roman"/>
                      </a:endParaRPr>
                    </a:p>
                  </a:txBody>
                  <a:tcPr marL="68580" marR="68580" marT="0" marB="0"/>
                </a:tc>
                <a:tc>
                  <a:txBody>
                    <a:bodyPr/>
                    <a:lstStyle/>
                    <a:p>
                      <a:pPr algn="ctr">
                        <a:lnSpc>
                          <a:spcPct val="150000"/>
                        </a:lnSpc>
                        <a:spcAft>
                          <a:spcPts val="0"/>
                        </a:spcAft>
                      </a:pPr>
                      <a:r>
                        <a:rPr lang="es-EC" sz="1400">
                          <a:effectLst/>
                        </a:rPr>
                        <a:t>Ingrediente 2</a:t>
                      </a:r>
                      <a:endParaRPr lang="es-EC" sz="1200">
                        <a:effectLst/>
                        <a:latin typeface="Arial"/>
                        <a:ea typeface="SimSun"/>
                        <a:cs typeface="Times New Roman"/>
                      </a:endParaRPr>
                    </a:p>
                  </a:txBody>
                  <a:tcPr marL="68580" marR="68580" marT="0" marB="0"/>
                </a:tc>
                <a:tc>
                  <a:txBody>
                    <a:bodyPr/>
                    <a:lstStyle/>
                    <a:p>
                      <a:pPr algn="ctr">
                        <a:lnSpc>
                          <a:spcPct val="150000"/>
                        </a:lnSpc>
                        <a:spcAft>
                          <a:spcPts val="0"/>
                        </a:spcAft>
                      </a:pPr>
                      <a:r>
                        <a:rPr lang="es-EC" sz="1400">
                          <a:effectLst/>
                        </a:rPr>
                        <a:t>Ingrediente 3</a:t>
                      </a:r>
                      <a:endParaRPr lang="es-EC" sz="1200">
                        <a:effectLst/>
                        <a:latin typeface="Arial"/>
                        <a:ea typeface="SimSun"/>
                        <a:cs typeface="Times New Roman"/>
                      </a:endParaRPr>
                    </a:p>
                  </a:txBody>
                  <a:tcPr marL="68580" marR="68580" marT="0" marB="0"/>
                </a:tc>
                <a:tc>
                  <a:txBody>
                    <a:bodyPr/>
                    <a:lstStyle/>
                    <a:p>
                      <a:pPr algn="ctr">
                        <a:lnSpc>
                          <a:spcPct val="150000"/>
                        </a:lnSpc>
                        <a:spcAft>
                          <a:spcPts val="0"/>
                        </a:spcAft>
                      </a:pPr>
                      <a:r>
                        <a:rPr lang="es-EC" sz="1400">
                          <a:effectLst/>
                        </a:rPr>
                        <a:t>Ingrediente 4</a:t>
                      </a:r>
                      <a:endParaRPr lang="es-EC" sz="1200">
                        <a:effectLst/>
                        <a:latin typeface="Arial"/>
                        <a:ea typeface="SimSun"/>
                        <a:cs typeface="Times New Roman"/>
                      </a:endParaRPr>
                    </a:p>
                  </a:txBody>
                  <a:tcPr marL="68580" marR="68580" marT="0" marB="0"/>
                </a:tc>
              </a:tr>
              <a:tr h="376555">
                <a:tc>
                  <a:txBody>
                    <a:bodyPr/>
                    <a:lstStyle/>
                    <a:p>
                      <a:pPr algn="ctr">
                        <a:lnSpc>
                          <a:spcPct val="150000"/>
                        </a:lnSpc>
                        <a:spcAft>
                          <a:spcPts val="0"/>
                        </a:spcAft>
                      </a:pPr>
                      <a:r>
                        <a:rPr lang="es-EC" sz="1400">
                          <a:effectLst/>
                        </a:rPr>
                        <a:t>Aves</a:t>
                      </a:r>
                      <a:endParaRPr lang="es-EC" sz="1200">
                        <a:effectLst/>
                        <a:latin typeface="Arial"/>
                        <a:ea typeface="SimSun"/>
                        <a:cs typeface="Times New Roman"/>
                      </a:endParaRPr>
                    </a:p>
                  </a:txBody>
                  <a:tcPr marL="68580" marR="68580" marT="0" marB="0"/>
                </a:tc>
                <a:tc>
                  <a:txBody>
                    <a:bodyPr/>
                    <a:lstStyle/>
                    <a:p>
                      <a:pPr algn="ctr">
                        <a:lnSpc>
                          <a:spcPct val="150000"/>
                        </a:lnSpc>
                        <a:spcAft>
                          <a:spcPts val="0"/>
                        </a:spcAft>
                      </a:pPr>
                      <a:r>
                        <a:rPr lang="es-EC" sz="1400">
                          <a:effectLst/>
                        </a:rPr>
                        <a:t>800</a:t>
                      </a:r>
                      <a:endParaRPr lang="es-EC" sz="1200">
                        <a:effectLst/>
                        <a:latin typeface="Arial"/>
                        <a:ea typeface="SimSun"/>
                        <a:cs typeface="Times New Roman"/>
                      </a:endParaRPr>
                    </a:p>
                  </a:txBody>
                  <a:tcPr marL="68580" marR="68580" marT="0" marB="0"/>
                </a:tc>
                <a:tc>
                  <a:txBody>
                    <a:bodyPr/>
                    <a:lstStyle/>
                    <a:p>
                      <a:pPr algn="ctr">
                        <a:lnSpc>
                          <a:spcPct val="150000"/>
                        </a:lnSpc>
                        <a:spcAft>
                          <a:spcPts val="0"/>
                        </a:spcAft>
                      </a:pPr>
                      <a:r>
                        <a:rPr lang="es-EC" sz="1400">
                          <a:effectLst/>
                        </a:rPr>
                        <a:t>2300</a:t>
                      </a:r>
                      <a:endParaRPr lang="es-EC" sz="1200">
                        <a:effectLst/>
                        <a:latin typeface="Arial"/>
                        <a:ea typeface="SimSun"/>
                        <a:cs typeface="Times New Roman"/>
                      </a:endParaRPr>
                    </a:p>
                  </a:txBody>
                  <a:tcPr marL="68580" marR="68580" marT="0" marB="0"/>
                </a:tc>
                <a:tc>
                  <a:txBody>
                    <a:bodyPr/>
                    <a:lstStyle/>
                    <a:p>
                      <a:pPr algn="ctr">
                        <a:lnSpc>
                          <a:spcPct val="150000"/>
                        </a:lnSpc>
                        <a:spcAft>
                          <a:spcPts val="0"/>
                        </a:spcAft>
                      </a:pPr>
                      <a:r>
                        <a:rPr lang="es-EC" sz="1400">
                          <a:effectLst/>
                        </a:rPr>
                        <a:t>1200</a:t>
                      </a:r>
                      <a:endParaRPr lang="es-EC" sz="1200">
                        <a:effectLst/>
                        <a:latin typeface="Arial"/>
                        <a:ea typeface="SimSun"/>
                        <a:cs typeface="Times New Roman"/>
                      </a:endParaRPr>
                    </a:p>
                  </a:txBody>
                  <a:tcPr marL="68580" marR="68580" marT="0" marB="0"/>
                </a:tc>
                <a:tc>
                  <a:txBody>
                    <a:bodyPr/>
                    <a:lstStyle/>
                    <a:p>
                      <a:pPr algn="ctr">
                        <a:lnSpc>
                          <a:spcPct val="150000"/>
                        </a:lnSpc>
                        <a:spcAft>
                          <a:spcPts val="0"/>
                        </a:spcAft>
                      </a:pPr>
                      <a:r>
                        <a:rPr lang="es-EC" sz="1400">
                          <a:effectLst/>
                        </a:rPr>
                        <a:t>2700</a:t>
                      </a:r>
                      <a:endParaRPr lang="es-EC" sz="1200">
                        <a:effectLst/>
                        <a:latin typeface="Arial"/>
                        <a:ea typeface="SimSun"/>
                        <a:cs typeface="Times New Roman"/>
                      </a:endParaRPr>
                    </a:p>
                  </a:txBody>
                  <a:tcPr marL="68580" marR="68580" marT="0" marB="0"/>
                </a:tc>
              </a:tr>
              <a:tr h="376555">
                <a:tc>
                  <a:txBody>
                    <a:bodyPr/>
                    <a:lstStyle/>
                    <a:p>
                      <a:pPr algn="ctr">
                        <a:lnSpc>
                          <a:spcPct val="150000"/>
                        </a:lnSpc>
                        <a:spcAft>
                          <a:spcPts val="0"/>
                        </a:spcAft>
                      </a:pPr>
                      <a:r>
                        <a:rPr lang="es-EC" sz="1400">
                          <a:effectLst/>
                        </a:rPr>
                        <a:t>Porcinos</a:t>
                      </a:r>
                      <a:endParaRPr lang="es-EC" sz="1200">
                        <a:effectLst/>
                        <a:latin typeface="Arial"/>
                        <a:ea typeface="SimSun"/>
                        <a:cs typeface="Times New Roman"/>
                      </a:endParaRPr>
                    </a:p>
                  </a:txBody>
                  <a:tcPr marL="68580" marR="68580" marT="0" marB="0"/>
                </a:tc>
                <a:tc>
                  <a:txBody>
                    <a:bodyPr/>
                    <a:lstStyle/>
                    <a:p>
                      <a:pPr algn="ctr">
                        <a:lnSpc>
                          <a:spcPct val="150000"/>
                        </a:lnSpc>
                        <a:spcAft>
                          <a:spcPts val="0"/>
                        </a:spcAft>
                      </a:pPr>
                      <a:r>
                        <a:rPr lang="es-EC" sz="1400">
                          <a:effectLst/>
                        </a:rPr>
                        <a:t>1800</a:t>
                      </a:r>
                      <a:endParaRPr lang="es-EC" sz="1200">
                        <a:effectLst/>
                        <a:latin typeface="Arial"/>
                        <a:ea typeface="SimSun"/>
                        <a:cs typeface="Times New Roman"/>
                      </a:endParaRPr>
                    </a:p>
                  </a:txBody>
                  <a:tcPr marL="68580" marR="68580" marT="0" marB="0"/>
                </a:tc>
                <a:tc>
                  <a:txBody>
                    <a:bodyPr/>
                    <a:lstStyle/>
                    <a:p>
                      <a:pPr algn="ctr">
                        <a:lnSpc>
                          <a:spcPct val="150000"/>
                        </a:lnSpc>
                        <a:spcAft>
                          <a:spcPts val="0"/>
                        </a:spcAft>
                      </a:pPr>
                      <a:r>
                        <a:rPr lang="es-EC" sz="1400">
                          <a:effectLst/>
                        </a:rPr>
                        <a:t>1400</a:t>
                      </a:r>
                      <a:endParaRPr lang="es-EC" sz="1200">
                        <a:effectLst/>
                        <a:latin typeface="Arial"/>
                        <a:ea typeface="SimSun"/>
                        <a:cs typeface="Times New Roman"/>
                      </a:endParaRPr>
                    </a:p>
                  </a:txBody>
                  <a:tcPr marL="68580" marR="68580" marT="0" marB="0"/>
                </a:tc>
                <a:tc>
                  <a:txBody>
                    <a:bodyPr/>
                    <a:lstStyle/>
                    <a:p>
                      <a:pPr algn="ctr">
                        <a:lnSpc>
                          <a:spcPct val="150000"/>
                        </a:lnSpc>
                        <a:spcAft>
                          <a:spcPts val="0"/>
                        </a:spcAft>
                      </a:pPr>
                      <a:r>
                        <a:rPr lang="es-EC" sz="1400">
                          <a:effectLst/>
                        </a:rPr>
                        <a:t>2200</a:t>
                      </a:r>
                      <a:endParaRPr lang="es-EC" sz="1200">
                        <a:effectLst/>
                        <a:latin typeface="Arial"/>
                        <a:ea typeface="SimSun"/>
                        <a:cs typeface="Times New Roman"/>
                      </a:endParaRPr>
                    </a:p>
                  </a:txBody>
                  <a:tcPr marL="68580" marR="68580" marT="0" marB="0"/>
                </a:tc>
                <a:tc>
                  <a:txBody>
                    <a:bodyPr/>
                    <a:lstStyle/>
                    <a:p>
                      <a:pPr algn="ctr">
                        <a:lnSpc>
                          <a:spcPct val="150000"/>
                        </a:lnSpc>
                        <a:spcAft>
                          <a:spcPts val="0"/>
                        </a:spcAft>
                      </a:pPr>
                      <a:r>
                        <a:rPr lang="es-EC" sz="1400">
                          <a:effectLst/>
                        </a:rPr>
                        <a:t>1600</a:t>
                      </a:r>
                      <a:endParaRPr lang="es-EC" sz="1200">
                        <a:effectLst/>
                        <a:latin typeface="Arial"/>
                        <a:ea typeface="SimSun"/>
                        <a:cs typeface="Times New Roman"/>
                      </a:endParaRPr>
                    </a:p>
                  </a:txBody>
                  <a:tcPr marL="68580" marR="68580" marT="0" marB="0"/>
                </a:tc>
              </a:tr>
              <a:tr h="376555">
                <a:tc>
                  <a:txBody>
                    <a:bodyPr/>
                    <a:lstStyle/>
                    <a:p>
                      <a:pPr algn="ctr">
                        <a:lnSpc>
                          <a:spcPct val="150000"/>
                        </a:lnSpc>
                        <a:spcAft>
                          <a:spcPts val="0"/>
                        </a:spcAft>
                      </a:pPr>
                      <a:r>
                        <a:rPr lang="es-EC" sz="1400">
                          <a:effectLst/>
                        </a:rPr>
                        <a:t>Bovinos</a:t>
                      </a:r>
                      <a:endParaRPr lang="es-EC" sz="1200">
                        <a:effectLst/>
                        <a:latin typeface="Arial"/>
                        <a:ea typeface="SimSun"/>
                        <a:cs typeface="Times New Roman"/>
                      </a:endParaRPr>
                    </a:p>
                  </a:txBody>
                  <a:tcPr marL="68580" marR="68580" marT="0" marB="0"/>
                </a:tc>
                <a:tc>
                  <a:txBody>
                    <a:bodyPr/>
                    <a:lstStyle/>
                    <a:p>
                      <a:pPr algn="ctr">
                        <a:lnSpc>
                          <a:spcPct val="150000"/>
                        </a:lnSpc>
                        <a:spcAft>
                          <a:spcPts val="0"/>
                        </a:spcAft>
                      </a:pPr>
                      <a:r>
                        <a:rPr lang="es-EC" sz="1400">
                          <a:effectLst/>
                        </a:rPr>
                        <a:t>1500</a:t>
                      </a:r>
                      <a:endParaRPr lang="es-EC" sz="1200">
                        <a:effectLst/>
                        <a:latin typeface="Arial"/>
                        <a:ea typeface="SimSun"/>
                        <a:cs typeface="Times New Roman"/>
                      </a:endParaRPr>
                    </a:p>
                  </a:txBody>
                  <a:tcPr marL="68580" marR="68580" marT="0" marB="0"/>
                </a:tc>
                <a:tc>
                  <a:txBody>
                    <a:bodyPr/>
                    <a:lstStyle/>
                    <a:p>
                      <a:pPr algn="ctr">
                        <a:lnSpc>
                          <a:spcPct val="150000"/>
                        </a:lnSpc>
                        <a:spcAft>
                          <a:spcPts val="0"/>
                        </a:spcAft>
                      </a:pPr>
                      <a:r>
                        <a:rPr lang="es-EC" sz="1400">
                          <a:effectLst/>
                        </a:rPr>
                        <a:t>2000</a:t>
                      </a:r>
                      <a:endParaRPr lang="es-EC" sz="1200">
                        <a:effectLst/>
                        <a:latin typeface="Arial"/>
                        <a:ea typeface="SimSun"/>
                        <a:cs typeface="Times New Roman"/>
                      </a:endParaRPr>
                    </a:p>
                  </a:txBody>
                  <a:tcPr marL="68580" marR="68580" marT="0" marB="0"/>
                </a:tc>
                <a:tc>
                  <a:txBody>
                    <a:bodyPr/>
                    <a:lstStyle/>
                    <a:p>
                      <a:pPr algn="ctr">
                        <a:lnSpc>
                          <a:spcPct val="150000"/>
                        </a:lnSpc>
                        <a:spcAft>
                          <a:spcPts val="0"/>
                        </a:spcAft>
                      </a:pPr>
                      <a:r>
                        <a:rPr lang="es-EC" sz="1400">
                          <a:effectLst/>
                        </a:rPr>
                        <a:t>1000</a:t>
                      </a:r>
                      <a:endParaRPr lang="es-EC" sz="1200">
                        <a:effectLst/>
                        <a:latin typeface="Arial"/>
                        <a:ea typeface="SimSun"/>
                        <a:cs typeface="Times New Roman"/>
                      </a:endParaRPr>
                    </a:p>
                  </a:txBody>
                  <a:tcPr marL="68580" marR="68580" marT="0" marB="0"/>
                </a:tc>
                <a:tc>
                  <a:txBody>
                    <a:bodyPr/>
                    <a:lstStyle/>
                    <a:p>
                      <a:pPr algn="ctr">
                        <a:lnSpc>
                          <a:spcPct val="150000"/>
                        </a:lnSpc>
                        <a:spcAft>
                          <a:spcPts val="0"/>
                        </a:spcAft>
                      </a:pPr>
                      <a:r>
                        <a:rPr lang="es-EC" sz="1400" dirty="0">
                          <a:effectLst/>
                        </a:rPr>
                        <a:t>2500</a:t>
                      </a:r>
                      <a:endParaRPr lang="es-EC" sz="1200" dirty="0">
                        <a:effectLst/>
                        <a:latin typeface="Arial"/>
                        <a:ea typeface="SimSun"/>
                        <a:cs typeface="Times New Roman"/>
                      </a:endParaRPr>
                    </a:p>
                  </a:txBody>
                  <a:tcPr marL="68580" marR="68580" marT="0" marB="0"/>
                </a:tc>
              </a:tr>
            </a:tbl>
          </a:graphicData>
        </a:graphic>
      </p:graphicFrame>
      <p:sp>
        <p:nvSpPr>
          <p:cNvPr id="7"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8" name="7 Objeto"/>
          <p:cNvGraphicFramePr>
            <a:graphicFrameLocks noChangeAspect="1"/>
          </p:cNvGraphicFramePr>
          <p:nvPr>
            <p:extLst>
              <p:ext uri="{D42A27DB-BD31-4B8C-83A1-F6EECF244321}">
                <p14:modId xmlns:p14="http://schemas.microsoft.com/office/powerpoint/2010/main" val="3072835737"/>
              </p:ext>
            </p:extLst>
          </p:nvPr>
        </p:nvGraphicFramePr>
        <p:xfrm>
          <a:off x="1907704" y="4077072"/>
          <a:ext cx="5524500" cy="2228850"/>
        </p:xfrm>
        <a:graphic>
          <a:graphicData uri="http://schemas.openxmlformats.org/presentationml/2006/ole">
            <mc:AlternateContent xmlns:mc="http://schemas.openxmlformats.org/markup-compatibility/2006">
              <mc:Choice xmlns:v="urn:schemas-microsoft-com:vml" Requires="v">
                <p:oleObj spid="_x0000_s20493" name="Hoja de cálculo" r:id="rId3" imgW="4238657" imgH="1886026" progId="Excel.Sheet.12">
                  <p:embed/>
                </p:oleObj>
              </mc:Choice>
              <mc:Fallback>
                <p:oleObj name="Hoja de cálculo" r:id="rId3" imgW="4238657" imgH="1886026" progId="Excel.Sheet.12">
                  <p:embed/>
                  <p:pic>
                    <p:nvPicPr>
                      <p:cNvPr id="0" name="Object 3"/>
                      <p:cNvPicPr>
                        <a:picLocks noChangeAspect="1" noChangeArrowheads="1"/>
                      </p:cNvPicPr>
                      <p:nvPr/>
                    </p:nvPicPr>
                    <p:blipFill>
                      <a:blip r:embed="rId4"/>
                      <a:srcRect/>
                      <a:stretch>
                        <a:fillRect/>
                      </a:stretch>
                    </p:blipFill>
                    <p:spPr bwMode="auto">
                      <a:xfrm>
                        <a:off x="1907704" y="4077072"/>
                        <a:ext cx="5524500" cy="2228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8 Rectángulo"/>
          <p:cNvSpPr/>
          <p:nvPr/>
        </p:nvSpPr>
        <p:spPr>
          <a:xfrm>
            <a:off x="2123728" y="3761602"/>
            <a:ext cx="5701332" cy="369332"/>
          </a:xfrm>
          <a:prstGeom prst="rect">
            <a:avLst/>
          </a:prstGeom>
        </p:spPr>
        <p:txBody>
          <a:bodyPr wrap="square">
            <a:spAutoFit/>
          </a:bodyPr>
          <a:lstStyle/>
          <a:p>
            <a:r>
              <a:rPr lang="es-EC" b="1" dirty="0"/>
              <a:t>Pruebas de Dosificación para Receta de Aves.</a:t>
            </a:r>
            <a:endParaRPr lang="es-EC" dirty="0"/>
          </a:p>
        </p:txBody>
      </p:sp>
    </p:spTree>
    <p:extLst>
      <p:ext uri="{BB962C8B-B14F-4D97-AF65-F5344CB8AC3E}">
        <p14:creationId xmlns:p14="http://schemas.microsoft.com/office/powerpoint/2010/main" val="290657608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4 Objeto"/>
          <p:cNvGraphicFramePr>
            <a:graphicFrameLocks noChangeAspect="1"/>
          </p:cNvGraphicFramePr>
          <p:nvPr>
            <p:extLst>
              <p:ext uri="{D42A27DB-BD31-4B8C-83A1-F6EECF244321}">
                <p14:modId xmlns:p14="http://schemas.microsoft.com/office/powerpoint/2010/main" val="3954363377"/>
              </p:ext>
            </p:extLst>
          </p:nvPr>
        </p:nvGraphicFramePr>
        <p:xfrm>
          <a:off x="78383" y="260648"/>
          <a:ext cx="4505325" cy="2781300"/>
        </p:xfrm>
        <a:graphic>
          <a:graphicData uri="http://schemas.openxmlformats.org/presentationml/2006/ole">
            <mc:AlternateContent xmlns:mc="http://schemas.openxmlformats.org/markup-compatibility/2006">
              <mc:Choice xmlns:v="urn:schemas-microsoft-com:vml" Requires="v">
                <p:oleObj spid="_x0000_s21541" name="Hoja de cálculo" r:id="rId3" imgW="4695825" imgH="2828904" progId="Excel.Sheet.12">
                  <p:embed/>
                </p:oleObj>
              </mc:Choice>
              <mc:Fallback>
                <p:oleObj name="Hoja de cálculo" r:id="rId3" imgW="4695825" imgH="2828904" progId="Excel.Sheet.12">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83" y="260648"/>
                        <a:ext cx="4505325" cy="278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7" name="6 Objeto"/>
          <p:cNvGraphicFramePr>
            <a:graphicFrameLocks noChangeAspect="1"/>
          </p:cNvGraphicFramePr>
          <p:nvPr>
            <p:extLst>
              <p:ext uri="{D42A27DB-BD31-4B8C-83A1-F6EECF244321}">
                <p14:modId xmlns:p14="http://schemas.microsoft.com/office/powerpoint/2010/main" val="1718251309"/>
              </p:ext>
            </p:extLst>
          </p:nvPr>
        </p:nvGraphicFramePr>
        <p:xfrm>
          <a:off x="4647803" y="260648"/>
          <a:ext cx="4505325" cy="2781300"/>
        </p:xfrm>
        <a:graphic>
          <a:graphicData uri="http://schemas.openxmlformats.org/presentationml/2006/ole">
            <mc:AlternateContent xmlns:mc="http://schemas.openxmlformats.org/markup-compatibility/2006">
              <mc:Choice xmlns:v="urn:schemas-microsoft-com:vml" Requires="v">
                <p:oleObj spid="_x0000_s21542" name="Hoja de cálculo" r:id="rId5" imgW="4695825" imgH="2828904" progId="Excel.Sheet.12">
                  <p:embed/>
                </p:oleObj>
              </mc:Choice>
              <mc:Fallback>
                <p:oleObj name="Hoja de cálculo" r:id="rId5" imgW="4695825" imgH="2828904" progId="Excel.Sheet.12">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7803" y="260648"/>
                        <a:ext cx="4505325" cy="278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9" name="8 Objeto"/>
          <p:cNvGraphicFramePr>
            <a:graphicFrameLocks noChangeAspect="1"/>
          </p:cNvGraphicFramePr>
          <p:nvPr>
            <p:extLst>
              <p:ext uri="{D42A27DB-BD31-4B8C-83A1-F6EECF244321}">
                <p14:modId xmlns:p14="http://schemas.microsoft.com/office/powerpoint/2010/main" val="2942955526"/>
              </p:ext>
            </p:extLst>
          </p:nvPr>
        </p:nvGraphicFramePr>
        <p:xfrm>
          <a:off x="107504" y="3429000"/>
          <a:ext cx="4464496" cy="2880320"/>
        </p:xfrm>
        <a:graphic>
          <a:graphicData uri="http://schemas.openxmlformats.org/presentationml/2006/ole">
            <mc:AlternateContent xmlns:mc="http://schemas.openxmlformats.org/markup-compatibility/2006">
              <mc:Choice xmlns:v="urn:schemas-microsoft-com:vml" Requires="v">
                <p:oleObj spid="_x0000_s21543" name="Hoja de cálculo" r:id="rId7" imgW="4352814" imgH="2905025" progId="Excel.Sheet.12">
                  <p:embed/>
                </p:oleObj>
              </mc:Choice>
              <mc:Fallback>
                <p:oleObj name="Hoja de cálculo" r:id="rId7" imgW="4352814" imgH="2905025" progId="Excel.Sheet.12">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04" y="3429000"/>
                        <a:ext cx="4464496" cy="2880320"/>
                      </a:xfrm>
                      <a:prstGeom prst="rect">
                        <a:avLst/>
                      </a:prstGeom>
                      <a:noFill/>
                    </p:spPr>
                  </p:pic>
                </p:oleObj>
              </mc:Fallback>
            </mc:AlternateContent>
          </a:graphicData>
        </a:graphic>
      </p:graphicFrame>
      <p:sp>
        <p:nvSpPr>
          <p:cNvPr id="10"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1" name="10 Objeto"/>
          <p:cNvGraphicFramePr>
            <a:graphicFrameLocks noChangeAspect="1"/>
          </p:cNvGraphicFramePr>
          <p:nvPr>
            <p:extLst>
              <p:ext uri="{D42A27DB-BD31-4B8C-83A1-F6EECF244321}">
                <p14:modId xmlns:p14="http://schemas.microsoft.com/office/powerpoint/2010/main" val="2598864922"/>
              </p:ext>
            </p:extLst>
          </p:nvPr>
        </p:nvGraphicFramePr>
        <p:xfrm>
          <a:off x="4716016" y="3429000"/>
          <a:ext cx="4427984" cy="2914033"/>
        </p:xfrm>
        <a:graphic>
          <a:graphicData uri="http://schemas.openxmlformats.org/presentationml/2006/ole">
            <mc:AlternateContent xmlns:mc="http://schemas.openxmlformats.org/markup-compatibility/2006">
              <mc:Choice xmlns:v="urn:schemas-microsoft-com:vml" Requires="v">
                <p:oleObj spid="_x0000_s21544" name="Hoja de cálculo" r:id="rId9" imgW="4352814" imgH="2943356" progId="Excel.Sheet.12">
                  <p:embed/>
                </p:oleObj>
              </mc:Choice>
              <mc:Fallback>
                <p:oleObj name="Hoja de cálculo" r:id="rId9" imgW="4352814" imgH="2943356" progId="Excel.Sheet.12">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6016" y="3429000"/>
                        <a:ext cx="4427984" cy="2914033"/>
                      </a:xfrm>
                      <a:prstGeom prst="rect">
                        <a:avLst/>
                      </a:prstGeom>
                      <a:noFill/>
                    </p:spPr>
                  </p:pic>
                </p:oleObj>
              </mc:Fallback>
            </mc:AlternateContent>
          </a:graphicData>
        </a:graphic>
      </p:graphicFrame>
      <p:sp>
        <p:nvSpPr>
          <p:cNvPr id="12" name="11 Rectángulo"/>
          <p:cNvSpPr/>
          <p:nvPr/>
        </p:nvSpPr>
        <p:spPr>
          <a:xfrm>
            <a:off x="107504" y="3105833"/>
            <a:ext cx="4572000" cy="307777"/>
          </a:xfrm>
          <a:prstGeom prst="rect">
            <a:avLst/>
          </a:prstGeom>
        </p:spPr>
        <p:txBody>
          <a:bodyPr>
            <a:spAutoFit/>
          </a:bodyPr>
          <a:lstStyle/>
          <a:p>
            <a:r>
              <a:rPr lang="es-EC" sz="1400" dirty="0"/>
              <a:t>Peso dosificado por cada muestra realizada para el </a:t>
            </a:r>
            <a:r>
              <a:rPr lang="es-EC" sz="1400" dirty="0" err="1"/>
              <a:t>I1</a:t>
            </a:r>
            <a:endParaRPr lang="es-EC" sz="1400" dirty="0"/>
          </a:p>
        </p:txBody>
      </p:sp>
      <p:sp>
        <p:nvSpPr>
          <p:cNvPr id="13" name="12 Rectángulo"/>
          <p:cNvSpPr/>
          <p:nvPr/>
        </p:nvSpPr>
        <p:spPr>
          <a:xfrm>
            <a:off x="4679504" y="3139630"/>
            <a:ext cx="4572000" cy="307777"/>
          </a:xfrm>
          <a:prstGeom prst="rect">
            <a:avLst/>
          </a:prstGeom>
        </p:spPr>
        <p:txBody>
          <a:bodyPr>
            <a:spAutoFit/>
          </a:bodyPr>
          <a:lstStyle/>
          <a:p>
            <a:r>
              <a:rPr lang="es-EC" sz="1400" dirty="0"/>
              <a:t>Peso dosificado por cada muestra realizada para el </a:t>
            </a:r>
            <a:r>
              <a:rPr lang="es-EC" sz="1400" dirty="0" err="1" smtClean="0"/>
              <a:t>I2</a:t>
            </a:r>
            <a:endParaRPr lang="es-EC" sz="1400" dirty="0"/>
          </a:p>
        </p:txBody>
      </p:sp>
      <p:sp>
        <p:nvSpPr>
          <p:cNvPr id="14" name="13 Rectángulo"/>
          <p:cNvSpPr/>
          <p:nvPr/>
        </p:nvSpPr>
        <p:spPr>
          <a:xfrm>
            <a:off x="107504" y="6309320"/>
            <a:ext cx="4572000" cy="307777"/>
          </a:xfrm>
          <a:prstGeom prst="rect">
            <a:avLst/>
          </a:prstGeom>
        </p:spPr>
        <p:txBody>
          <a:bodyPr>
            <a:spAutoFit/>
          </a:bodyPr>
          <a:lstStyle/>
          <a:p>
            <a:r>
              <a:rPr lang="es-EC" sz="1400" dirty="0"/>
              <a:t>Peso dosificado por cada muestra realizada para el </a:t>
            </a:r>
            <a:r>
              <a:rPr lang="es-EC" sz="1400" dirty="0" err="1" smtClean="0"/>
              <a:t>I3</a:t>
            </a:r>
            <a:endParaRPr lang="es-EC" sz="1400" dirty="0"/>
          </a:p>
        </p:txBody>
      </p:sp>
      <p:sp>
        <p:nvSpPr>
          <p:cNvPr id="15" name="14 Rectángulo"/>
          <p:cNvSpPr/>
          <p:nvPr/>
        </p:nvSpPr>
        <p:spPr>
          <a:xfrm>
            <a:off x="4679504" y="6329053"/>
            <a:ext cx="4572000" cy="307777"/>
          </a:xfrm>
          <a:prstGeom prst="rect">
            <a:avLst/>
          </a:prstGeom>
        </p:spPr>
        <p:txBody>
          <a:bodyPr>
            <a:spAutoFit/>
          </a:bodyPr>
          <a:lstStyle/>
          <a:p>
            <a:r>
              <a:rPr lang="es-EC" sz="1400" dirty="0"/>
              <a:t>Peso dosificado por cada muestra realizada para el </a:t>
            </a:r>
            <a:r>
              <a:rPr lang="es-EC" sz="1400" dirty="0" err="1" smtClean="0"/>
              <a:t>I4</a:t>
            </a:r>
            <a:endParaRPr lang="es-EC" sz="1400" dirty="0"/>
          </a:p>
        </p:txBody>
      </p:sp>
    </p:spTree>
    <p:extLst>
      <p:ext uri="{BB962C8B-B14F-4D97-AF65-F5344CB8AC3E}">
        <p14:creationId xmlns:p14="http://schemas.microsoft.com/office/powerpoint/2010/main" val="188658883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4 Objeto"/>
          <p:cNvGraphicFramePr>
            <a:graphicFrameLocks noChangeAspect="1"/>
          </p:cNvGraphicFramePr>
          <p:nvPr>
            <p:extLst>
              <p:ext uri="{D42A27DB-BD31-4B8C-83A1-F6EECF244321}">
                <p14:modId xmlns:p14="http://schemas.microsoft.com/office/powerpoint/2010/main" val="1459535903"/>
              </p:ext>
            </p:extLst>
          </p:nvPr>
        </p:nvGraphicFramePr>
        <p:xfrm>
          <a:off x="1919287" y="332656"/>
          <a:ext cx="5305425" cy="2085975"/>
        </p:xfrm>
        <a:graphic>
          <a:graphicData uri="http://schemas.openxmlformats.org/presentationml/2006/ole">
            <mc:AlternateContent xmlns:mc="http://schemas.openxmlformats.org/markup-compatibility/2006">
              <mc:Choice xmlns:v="urn:schemas-microsoft-com:vml" Requires="v">
                <p:oleObj spid="_x0000_s22549" name="Hoja de cálculo" r:id="rId3" imgW="4314762" imgH="1886026" progId="Excel.Sheet.12">
                  <p:embed/>
                </p:oleObj>
              </mc:Choice>
              <mc:Fallback>
                <p:oleObj name="Hoja de cálculo" r:id="rId3" imgW="4314762" imgH="1886026" progId="Excel.Sheet.12">
                  <p:embed/>
                  <p:pic>
                    <p:nvPicPr>
                      <p:cNvPr id="0" name="Object 1"/>
                      <p:cNvPicPr>
                        <a:picLocks noChangeAspect="1" noChangeArrowheads="1"/>
                      </p:cNvPicPr>
                      <p:nvPr/>
                    </p:nvPicPr>
                    <p:blipFill>
                      <a:blip r:embed="rId4"/>
                      <a:srcRect/>
                      <a:stretch>
                        <a:fillRect/>
                      </a:stretch>
                    </p:blipFill>
                    <p:spPr bwMode="auto">
                      <a:xfrm>
                        <a:off x="1919287" y="332656"/>
                        <a:ext cx="5305425" cy="2085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7" name="6 Objeto"/>
          <p:cNvGraphicFramePr>
            <a:graphicFrameLocks noChangeAspect="1"/>
          </p:cNvGraphicFramePr>
          <p:nvPr>
            <p:extLst>
              <p:ext uri="{D42A27DB-BD31-4B8C-83A1-F6EECF244321}">
                <p14:modId xmlns:p14="http://schemas.microsoft.com/office/powerpoint/2010/main" val="2304345151"/>
              </p:ext>
            </p:extLst>
          </p:nvPr>
        </p:nvGraphicFramePr>
        <p:xfrm>
          <a:off x="1907704" y="3140968"/>
          <a:ext cx="5328592" cy="2019300"/>
        </p:xfrm>
        <a:graphic>
          <a:graphicData uri="http://schemas.openxmlformats.org/presentationml/2006/ole">
            <mc:AlternateContent xmlns:mc="http://schemas.openxmlformats.org/markup-compatibility/2006">
              <mc:Choice xmlns:v="urn:schemas-microsoft-com:vml" Requires="v">
                <p:oleObj spid="_x0000_s22550" name="Hoja de cálculo" r:id="rId5" imgW="4314943" imgH="1886085" progId="Excel.Sheet.12">
                  <p:embed/>
                </p:oleObj>
              </mc:Choice>
              <mc:Fallback>
                <p:oleObj name="Hoja de cálculo" r:id="rId5" imgW="4314943" imgH="1886085" progId="Excel.Sheet.12">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7704" y="3140968"/>
                        <a:ext cx="5328592" cy="2019300"/>
                      </a:xfrm>
                      <a:prstGeom prst="rect">
                        <a:avLst/>
                      </a:prstGeom>
                      <a:noFill/>
                    </p:spPr>
                  </p:pic>
                </p:oleObj>
              </mc:Fallback>
            </mc:AlternateContent>
          </a:graphicData>
        </a:graphic>
      </p:graphicFrame>
      <p:sp>
        <p:nvSpPr>
          <p:cNvPr id="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313780331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4 Objeto"/>
          <p:cNvGraphicFramePr>
            <a:graphicFrameLocks noChangeAspect="1"/>
          </p:cNvGraphicFramePr>
          <p:nvPr>
            <p:extLst>
              <p:ext uri="{D42A27DB-BD31-4B8C-83A1-F6EECF244321}">
                <p14:modId xmlns:p14="http://schemas.microsoft.com/office/powerpoint/2010/main" val="3731411585"/>
              </p:ext>
            </p:extLst>
          </p:nvPr>
        </p:nvGraphicFramePr>
        <p:xfrm>
          <a:off x="2352675" y="1484784"/>
          <a:ext cx="4438650" cy="3400425"/>
        </p:xfrm>
        <a:graphic>
          <a:graphicData uri="http://schemas.openxmlformats.org/presentationml/2006/ole">
            <mc:AlternateContent xmlns:mc="http://schemas.openxmlformats.org/markup-compatibility/2006">
              <mc:Choice xmlns:v="urn:schemas-microsoft-com:vml" Requires="v">
                <p:oleObj spid="_x0000_s23562" name="Hoja de cálculo" r:id="rId3" imgW="3600402" imgH="3105046" progId="Excel.Sheet.12">
                  <p:embed/>
                </p:oleObj>
              </mc:Choice>
              <mc:Fallback>
                <p:oleObj name="Hoja de cálculo" r:id="rId3" imgW="3600402" imgH="3105046" progId="Excel.Sheet.12">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675" y="1484784"/>
                        <a:ext cx="4438650" cy="3400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66056311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Alcances y Limitaciones</a:t>
            </a:r>
            <a:endParaRPr lang="es-EC" dirty="0"/>
          </a:p>
        </p:txBody>
      </p:sp>
      <p:sp>
        <p:nvSpPr>
          <p:cNvPr id="3" name="2 Marcador de contenido"/>
          <p:cNvSpPr>
            <a:spLocks noGrp="1"/>
          </p:cNvSpPr>
          <p:nvPr>
            <p:ph idx="1"/>
          </p:nvPr>
        </p:nvSpPr>
        <p:spPr/>
        <p:txBody>
          <a:bodyPr/>
          <a:lstStyle/>
          <a:p>
            <a:r>
              <a:rPr lang="es-EC" dirty="0" smtClean="0"/>
              <a:t>Alcances:</a:t>
            </a:r>
          </a:p>
          <a:p>
            <a:pPr lvl="1"/>
            <a:r>
              <a:rPr lang="es-EC" dirty="0"/>
              <a:t>información del estado de operación </a:t>
            </a:r>
            <a:r>
              <a:rPr lang="es-EC" dirty="0" smtClean="0"/>
              <a:t>.</a:t>
            </a:r>
          </a:p>
          <a:p>
            <a:pPr lvl="1"/>
            <a:r>
              <a:rPr lang="es-EC" dirty="0" smtClean="0"/>
              <a:t>Registros </a:t>
            </a:r>
            <a:r>
              <a:rPr lang="es-EC" dirty="0"/>
              <a:t>de </a:t>
            </a:r>
            <a:r>
              <a:rPr lang="es-EC" dirty="0" smtClean="0"/>
              <a:t>producción.</a:t>
            </a:r>
          </a:p>
          <a:p>
            <a:pPr lvl="1"/>
            <a:r>
              <a:rPr lang="es-EC" dirty="0" smtClean="0"/>
              <a:t>Diagnóstico </a:t>
            </a:r>
            <a:r>
              <a:rPr lang="es-EC" dirty="0"/>
              <a:t>de problemas suscitados </a:t>
            </a:r>
            <a:endParaRPr lang="es-EC" dirty="0" smtClean="0"/>
          </a:p>
          <a:p>
            <a:pPr lvl="1"/>
            <a:r>
              <a:rPr lang="es-EC" dirty="0" smtClean="0"/>
              <a:t>Trabajar </a:t>
            </a:r>
            <a:r>
              <a:rPr lang="es-EC" dirty="0"/>
              <a:t>por horas </a:t>
            </a:r>
            <a:r>
              <a:rPr lang="es-EC" dirty="0" smtClean="0"/>
              <a:t>seguidas.</a:t>
            </a:r>
          </a:p>
          <a:p>
            <a:pPr lvl="1"/>
            <a:r>
              <a:rPr lang="es-EC" dirty="0" smtClean="0"/>
              <a:t>Otros Usos.</a:t>
            </a:r>
            <a:endParaRPr lang="es-EC" dirty="0"/>
          </a:p>
          <a:p>
            <a:pPr lvl="1"/>
            <a:endParaRPr lang="es-EC" dirty="0"/>
          </a:p>
          <a:p>
            <a:r>
              <a:rPr lang="es-EC" dirty="0" smtClean="0"/>
              <a:t>Limitaciones:</a:t>
            </a:r>
          </a:p>
          <a:p>
            <a:pPr lvl="1"/>
            <a:r>
              <a:rPr lang="es-EC" dirty="0" smtClean="0"/>
              <a:t>Necesita </a:t>
            </a:r>
            <a:r>
              <a:rPr lang="es-EC" dirty="0"/>
              <a:t>que el indicador de peso </a:t>
            </a:r>
            <a:r>
              <a:rPr lang="es-EC" dirty="0" smtClean="0"/>
              <a:t>se encuentre encendido.</a:t>
            </a:r>
          </a:p>
          <a:p>
            <a:pPr lvl="1"/>
            <a:r>
              <a:rPr lang="es-EC" dirty="0" smtClean="0"/>
              <a:t>Se ve </a:t>
            </a:r>
            <a:r>
              <a:rPr lang="es-EC" dirty="0"/>
              <a:t>afectado por las vibraciones </a:t>
            </a:r>
            <a:r>
              <a:rPr lang="es-EC" dirty="0" smtClean="0"/>
              <a:t>excesivas.</a:t>
            </a:r>
          </a:p>
          <a:p>
            <a:pPr lvl="1"/>
            <a:r>
              <a:rPr lang="es-EC" dirty="0" smtClean="0"/>
              <a:t>Capacidad Máxima.</a:t>
            </a:r>
          </a:p>
        </p:txBody>
      </p:sp>
    </p:spTree>
    <p:extLst>
      <p:ext uri="{BB962C8B-B14F-4D97-AF65-F5344CB8AC3E}">
        <p14:creationId xmlns:p14="http://schemas.microsoft.com/office/powerpoint/2010/main" val="309213676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Verificación de la Hipótesis</a:t>
            </a:r>
            <a:endParaRPr lang="es-EC" dirty="0"/>
          </a:p>
        </p:txBody>
      </p:sp>
      <p:sp>
        <p:nvSpPr>
          <p:cNvPr id="3" name="2 Marcador de contenido"/>
          <p:cNvSpPr>
            <a:spLocks noGrp="1"/>
          </p:cNvSpPr>
          <p:nvPr>
            <p:ph idx="1"/>
          </p:nvPr>
        </p:nvSpPr>
        <p:spPr/>
        <p:txBody>
          <a:bodyPr>
            <a:normAutofit lnSpcReduction="10000"/>
          </a:bodyPr>
          <a:lstStyle/>
          <a:p>
            <a:r>
              <a:rPr lang="es-EC" dirty="0"/>
              <a:t>“</a:t>
            </a:r>
            <a:r>
              <a:rPr lang="es-ES" dirty="0"/>
              <a:t>El diseño y construcción del sistema de dosificación permitirá la optimización del proceso de producción.”</a:t>
            </a:r>
            <a:endParaRPr lang="es-EC" dirty="0"/>
          </a:p>
          <a:p>
            <a:endParaRPr lang="es-EC" dirty="0" smtClean="0"/>
          </a:p>
          <a:p>
            <a:r>
              <a:rPr lang="es-EC" dirty="0" smtClean="0"/>
              <a:t>Evita </a:t>
            </a:r>
            <a:r>
              <a:rPr lang="es-EC" dirty="0"/>
              <a:t>errores durante el </a:t>
            </a:r>
            <a:r>
              <a:rPr lang="es-EC" dirty="0" smtClean="0"/>
              <a:t>pesaje.</a:t>
            </a:r>
          </a:p>
          <a:p>
            <a:r>
              <a:rPr lang="es-EC" dirty="0" smtClean="0"/>
              <a:t>Asegura </a:t>
            </a:r>
            <a:r>
              <a:rPr lang="es-EC" dirty="0"/>
              <a:t>la </a:t>
            </a:r>
            <a:r>
              <a:rPr lang="es-EC" dirty="0" smtClean="0"/>
              <a:t>calidad.</a:t>
            </a:r>
          </a:p>
          <a:p>
            <a:r>
              <a:rPr lang="es-EC" dirty="0" smtClean="0"/>
              <a:t>Moderno.</a:t>
            </a:r>
          </a:p>
          <a:p>
            <a:r>
              <a:rPr lang="es-EC" dirty="0" smtClean="0"/>
              <a:t>Eficiente.</a:t>
            </a:r>
          </a:p>
          <a:p>
            <a:r>
              <a:rPr lang="es-EC" dirty="0" smtClean="0"/>
              <a:t>Automatizado.</a:t>
            </a:r>
          </a:p>
          <a:p>
            <a:r>
              <a:rPr lang="es-EC" dirty="0" smtClean="0"/>
              <a:t>Ubicación del Personal en Áreas de Mayor interés.</a:t>
            </a:r>
          </a:p>
          <a:p>
            <a:r>
              <a:rPr lang="es-EC" dirty="0" smtClean="0"/>
              <a:t>Salvaguardar la Integridad Física de los Operarios.</a:t>
            </a:r>
            <a:endParaRPr lang="es-EC" dirty="0"/>
          </a:p>
        </p:txBody>
      </p:sp>
    </p:spTree>
    <p:extLst>
      <p:ext uri="{BB962C8B-B14F-4D97-AF65-F5344CB8AC3E}">
        <p14:creationId xmlns:p14="http://schemas.microsoft.com/office/powerpoint/2010/main" val="7806027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1844824"/>
            <a:ext cx="8229600" cy="2680320"/>
          </a:xfrm>
        </p:spPr>
        <p:txBody>
          <a:bodyPr/>
          <a:lstStyle/>
          <a:p>
            <a:r>
              <a:rPr lang="es-EC" sz="6600" dirty="0" smtClean="0"/>
              <a:t>SISTEMAS DE </a:t>
            </a:r>
            <a:br>
              <a:rPr lang="es-EC" sz="6600" dirty="0" smtClean="0"/>
            </a:br>
            <a:r>
              <a:rPr lang="es-EC" sz="6600" dirty="0" smtClean="0"/>
              <a:t/>
            </a:r>
            <a:br>
              <a:rPr lang="es-EC" sz="6600" dirty="0" smtClean="0"/>
            </a:br>
            <a:r>
              <a:rPr lang="es-EC" sz="6600" dirty="0" smtClean="0"/>
              <a:t>DOSIFICACIÓN</a:t>
            </a:r>
            <a:endParaRPr lang="es-EC" sz="6600" dirty="0"/>
          </a:p>
        </p:txBody>
      </p:sp>
    </p:spTree>
    <p:extLst>
      <p:ext uri="{BB962C8B-B14F-4D97-AF65-F5344CB8AC3E}">
        <p14:creationId xmlns:p14="http://schemas.microsoft.com/office/powerpoint/2010/main" val="165722364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603448"/>
            <a:ext cx="8229600" cy="1600200"/>
          </a:xfrm>
        </p:spPr>
        <p:txBody>
          <a:bodyPr/>
          <a:lstStyle/>
          <a:p>
            <a:r>
              <a:rPr lang="es-EC" dirty="0" smtClean="0"/>
              <a:t>Conclusiones</a:t>
            </a:r>
            <a:endParaRPr lang="es-EC" dirty="0"/>
          </a:p>
        </p:txBody>
      </p:sp>
      <p:sp>
        <p:nvSpPr>
          <p:cNvPr id="3" name="2 Marcador de contenido"/>
          <p:cNvSpPr>
            <a:spLocks noGrp="1"/>
          </p:cNvSpPr>
          <p:nvPr>
            <p:ph idx="1"/>
          </p:nvPr>
        </p:nvSpPr>
        <p:spPr>
          <a:xfrm>
            <a:off x="457200" y="980728"/>
            <a:ext cx="8229600" cy="5400600"/>
          </a:xfrm>
        </p:spPr>
        <p:txBody>
          <a:bodyPr>
            <a:noAutofit/>
          </a:bodyPr>
          <a:lstStyle/>
          <a:p>
            <a:pPr lvl="0" algn="just"/>
            <a:r>
              <a:rPr lang="es-EC" sz="1600" dirty="0"/>
              <a:t>La correcta dosificación de materias primas que entran en el procesamiento de productos como los alimenticios son un elemento fundamental para mantener la calidad y seguridad de los mismos, a pesar de esto es complicado encontrar sistemas automáticos en el país que permitan realizar esta tarea de una manera más tecnificada y segura.</a:t>
            </a:r>
          </a:p>
          <a:p>
            <a:pPr marL="0" indent="0" algn="just">
              <a:buNone/>
            </a:pPr>
            <a:r>
              <a:rPr lang="es-EC" sz="1600" dirty="0"/>
              <a:t> </a:t>
            </a:r>
          </a:p>
          <a:p>
            <a:pPr lvl="0" algn="just"/>
            <a:r>
              <a:rPr lang="es-EC" sz="1600" dirty="0"/>
              <a:t>Un diseño adecuado de un producto implica definir y utilizar metodologías que sean capaces de captar, entender y filtrar los requerimientos del cliente para ser plasmadas en un producto. En este proyecto estás tareas han sido efectuadas por medio del Despliegue de la Función de la Calidad a través de su herramienta “La Casa de la Calidad” que engloba las necesidades del cliente y los requerimientos técnicos del diseñador.</a:t>
            </a:r>
          </a:p>
          <a:p>
            <a:pPr marL="0" indent="0" algn="just">
              <a:buNone/>
            </a:pPr>
            <a:r>
              <a:rPr lang="es-EC" sz="1600" dirty="0"/>
              <a:t> </a:t>
            </a:r>
          </a:p>
          <a:p>
            <a:pPr lvl="0" algn="just"/>
            <a:r>
              <a:rPr lang="es-EC" sz="1600" dirty="0"/>
              <a:t>Mediante el análisis funcional se ha diseñado un sistema basado en las tareas que la misma debe realizar, la agrupación de estas funciones afines permiten establecer un módulo cuya función es facilitar la producción, el ensamblaje de los componentes y el mantenimiento de los mismos. </a:t>
            </a:r>
          </a:p>
          <a:p>
            <a:pPr marL="0" indent="0" algn="just">
              <a:buNone/>
            </a:pPr>
            <a:r>
              <a:rPr lang="es-EC" sz="1600" dirty="0"/>
              <a:t> </a:t>
            </a:r>
          </a:p>
          <a:p>
            <a:pPr lvl="0" algn="just"/>
            <a:r>
              <a:rPr lang="es-EC" sz="1600" dirty="0"/>
              <a:t>Se concluyó que el mejor diseño consiste en un transportador de tornillo sin fin que acarrea los micronutrientes sin ninguna dificultad desde su almacenamiento hasta su dosificación y una báscula de recepción de dosificados en donde se pese la cantidad requerida en la receta</a:t>
            </a:r>
            <a:r>
              <a:rPr lang="es-EC" sz="1600" dirty="0" smtClean="0"/>
              <a:t>.</a:t>
            </a:r>
            <a:endParaRPr lang="es-EC" sz="1600" dirty="0"/>
          </a:p>
        </p:txBody>
      </p:sp>
    </p:spTree>
    <p:extLst>
      <p:ext uri="{BB962C8B-B14F-4D97-AF65-F5344CB8AC3E}">
        <p14:creationId xmlns:p14="http://schemas.microsoft.com/office/powerpoint/2010/main" val="260959415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88640"/>
            <a:ext cx="8229600" cy="5937523"/>
          </a:xfrm>
        </p:spPr>
        <p:txBody>
          <a:bodyPr>
            <a:normAutofit fontScale="77500" lnSpcReduction="20000"/>
          </a:bodyPr>
          <a:lstStyle/>
          <a:p>
            <a:pPr lvl="0" algn="just"/>
            <a:r>
              <a:rPr lang="es-EC" dirty="0"/>
              <a:t>Para conservar las propiedades de los micro-nutrientes el sistema de dosificación está diseñado para construirse en acero inoxidable AISI 304. </a:t>
            </a:r>
          </a:p>
          <a:p>
            <a:pPr lvl="0" algn="just"/>
            <a:endParaRPr lang="es-EC" dirty="0"/>
          </a:p>
          <a:p>
            <a:pPr lvl="0" algn="just"/>
            <a:r>
              <a:rPr lang="es-EC" dirty="0"/>
              <a:t>El amplio rango de velocidades con el que se puede controlar el transportador de tornillo sin fin permite obtener una mayor precisión en el momento de la dosificación de micro-nutrientes.</a:t>
            </a:r>
          </a:p>
          <a:p>
            <a:pPr marL="0" indent="0" algn="just">
              <a:buNone/>
            </a:pPr>
            <a:r>
              <a:rPr lang="es-EC" dirty="0"/>
              <a:t> </a:t>
            </a:r>
          </a:p>
          <a:p>
            <a:pPr lvl="0" algn="just"/>
            <a:r>
              <a:rPr lang="es-EC" dirty="0"/>
              <a:t>La selección de la celda de carga a utilizarse siempre debe estar acorde con la capacidad de pesaje estimada, la selección de una celda con una capacidad muy sobredimensionada producirá un menor número de divisiones en el valor del peso y ello conlleva un mayor error en el pesaje.</a:t>
            </a:r>
          </a:p>
          <a:p>
            <a:pPr marL="0" indent="0" algn="just">
              <a:buNone/>
            </a:pPr>
            <a:r>
              <a:rPr lang="es-EC" dirty="0"/>
              <a:t> </a:t>
            </a:r>
          </a:p>
          <a:p>
            <a:pPr lvl="0" algn="just"/>
            <a:r>
              <a:rPr lang="es-EC" dirty="0"/>
              <a:t>El HMI diseñado permite manipular y visualizar el sistema proporcionando un registro de las recetas producidas, las cantidades pesadas, el usuario activo y la hora y fecha de su utilización.</a:t>
            </a:r>
          </a:p>
          <a:p>
            <a:pPr marL="0" indent="0" algn="just">
              <a:buNone/>
            </a:pPr>
            <a:r>
              <a:rPr lang="es-EC" dirty="0"/>
              <a:t> </a:t>
            </a:r>
          </a:p>
          <a:p>
            <a:pPr lvl="0" algn="just"/>
            <a:r>
              <a:rPr lang="es-EC" dirty="0"/>
              <a:t>Se cumple con el objetivo principal que es diseñar y construir un sistema de dosificación de micronutrientes para optimizar el proceso productivo reduciendo en gran medida los errores y minimizando los posibles daños en la salud de los operadores.</a:t>
            </a:r>
          </a:p>
          <a:p>
            <a:endParaRPr lang="es-EC" dirty="0"/>
          </a:p>
        </p:txBody>
      </p:sp>
    </p:spTree>
    <p:extLst>
      <p:ext uri="{BB962C8B-B14F-4D97-AF65-F5344CB8AC3E}">
        <p14:creationId xmlns:p14="http://schemas.microsoft.com/office/powerpoint/2010/main" val="77752219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Recomendaciones</a:t>
            </a:r>
            <a:endParaRPr lang="es-EC" dirty="0"/>
          </a:p>
        </p:txBody>
      </p:sp>
      <p:sp>
        <p:nvSpPr>
          <p:cNvPr id="3" name="2 Marcador de contenido"/>
          <p:cNvSpPr>
            <a:spLocks noGrp="1"/>
          </p:cNvSpPr>
          <p:nvPr>
            <p:ph idx="1"/>
          </p:nvPr>
        </p:nvSpPr>
        <p:spPr>
          <a:xfrm>
            <a:off x="457200" y="1600200"/>
            <a:ext cx="8229600" cy="4997152"/>
          </a:xfrm>
        </p:spPr>
        <p:txBody>
          <a:bodyPr>
            <a:noAutofit/>
          </a:bodyPr>
          <a:lstStyle/>
          <a:p>
            <a:pPr lvl="0" algn="just"/>
            <a:r>
              <a:rPr lang="es-EC" sz="1800" dirty="0"/>
              <a:t>Los operarios a cargo de la máquina deben entrenarse en su uso para lograr una buena productividad, manejo adecuado de los parámetros e incluso para evitar accidentes y equivocaciones en las recetas a producirse. Por ejemplo, quienes estarán a cargo de llenar los bines con materia prima deben estar conscientes de la vitamina que están colocando en cada bin y así mismo al momento de retirar el producto dosificado tener presente el tiempo que disponen para estas tarea.</a:t>
            </a:r>
          </a:p>
          <a:p>
            <a:pPr marL="0" indent="0" algn="just">
              <a:buNone/>
            </a:pPr>
            <a:r>
              <a:rPr lang="es-EC" sz="1800" dirty="0"/>
              <a:t> </a:t>
            </a:r>
          </a:p>
          <a:p>
            <a:pPr lvl="0" algn="just"/>
            <a:r>
              <a:rPr lang="es-EC" sz="1800" dirty="0"/>
              <a:t>En la medida de lo posible se debe realizar el diseño con elementos normalizados y estándar para reducir los costos por concepto de maquinado de los componentes.</a:t>
            </a:r>
          </a:p>
          <a:p>
            <a:pPr marL="0" indent="0" algn="just">
              <a:buNone/>
            </a:pPr>
            <a:r>
              <a:rPr lang="es-EC" sz="1800" dirty="0"/>
              <a:t> </a:t>
            </a:r>
          </a:p>
          <a:p>
            <a:pPr lvl="0" algn="just"/>
            <a:r>
              <a:rPr lang="es-EC" sz="1800" dirty="0"/>
              <a:t>Para la optimización del sistema de pesaje es recomendable utilizar una celda de carga cuya capacidad no supere en un 25% al peso máximo a dosificarse, de esta manera las divisiones del peso son pequeñas y hay más control en la precisión.</a:t>
            </a:r>
          </a:p>
          <a:p>
            <a:pPr marL="0" indent="0" algn="just">
              <a:buNone/>
            </a:pPr>
            <a:r>
              <a:rPr lang="es-EC" sz="1800" dirty="0"/>
              <a:t> </a:t>
            </a:r>
          </a:p>
          <a:p>
            <a:pPr lvl="0" algn="just"/>
            <a:r>
              <a:rPr lang="es-EC" sz="1800" dirty="0"/>
              <a:t>Si se desea que el sistema de dosificación sea una máquina mucho más independiente se puede seleccionar y acoplar su propio compresor para que entregue el suministro de aire que el sistema requiere</a:t>
            </a:r>
            <a:r>
              <a:rPr lang="es-EC" sz="1800" dirty="0" smtClean="0"/>
              <a:t>.</a:t>
            </a:r>
            <a:endParaRPr lang="es-EC" sz="1800" dirty="0"/>
          </a:p>
        </p:txBody>
      </p:sp>
    </p:spTree>
    <p:extLst>
      <p:ext uri="{BB962C8B-B14F-4D97-AF65-F5344CB8AC3E}">
        <p14:creationId xmlns:p14="http://schemas.microsoft.com/office/powerpoint/2010/main" val="75272281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76672"/>
            <a:ext cx="8229600" cy="6048672"/>
          </a:xfrm>
        </p:spPr>
        <p:txBody>
          <a:bodyPr>
            <a:normAutofit fontScale="85000" lnSpcReduction="20000"/>
          </a:bodyPr>
          <a:lstStyle/>
          <a:p>
            <a:pPr lvl="0" algn="just"/>
            <a:r>
              <a:rPr lang="es-EC" dirty="0"/>
              <a:t>Es necesario realizar un mantenimiento programado y preventivo del sistema de dosificación para evitar problemas con los elementos mecánicos como reductores, desalineamiento de los ejes de los transportadores, atascamiento de la compuerta de descarga.</a:t>
            </a:r>
          </a:p>
          <a:p>
            <a:pPr algn="just"/>
            <a:endParaRPr lang="es-EC" dirty="0"/>
          </a:p>
          <a:p>
            <a:pPr lvl="0" algn="just"/>
            <a:r>
              <a:rPr lang="es-EC" dirty="0"/>
              <a:t>Los operadores a cargo del proceso de llenado de bines deben preferiblemente no usar y portar objetos metálicos que pudieran caer dentro del contenedor y ser arrastrados por el transportador ocasionando atascamientos.</a:t>
            </a:r>
          </a:p>
          <a:p>
            <a:pPr marL="0" indent="0" algn="just">
              <a:buNone/>
            </a:pPr>
            <a:r>
              <a:rPr lang="es-EC" dirty="0"/>
              <a:t> </a:t>
            </a:r>
          </a:p>
          <a:p>
            <a:pPr lvl="0" algn="just"/>
            <a:r>
              <a:rPr lang="es-EC" dirty="0"/>
              <a:t>Antes de poner en funcionamiento el sistema se recomienda encerar el indicador de peso para comenzar la dosificación desde este valor y comprobar la presión de aire para el funcionamiento del cilindro neumático al momento de la descarga de dosificados.</a:t>
            </a:r>
          </a:p>
          <a:p>
            <a:pPr marL="0" indent="0" algn="just">
              <a:buNone/>
            </a:pPr>
            <a:r>
              <a:rPr lang="es-EC" dirty="0"/>
              <a:t> </a:t>
            </a:r>
          </a:p>
          <a:p>
            <a:pPr algn="just"/>
            <a:r>
              <a:rPr lang="es-EC" dirty="0"/>
              <a:t>Una mejora al diseño del sistema dosificador que se propone es la inserción de una válvula de charnela neumática de acción rápida en la salida que impida que el producto se escurra después de parar la dosificación o durante la limpieza del sistema.</a:t>
            </a:r>
          </a:p>
          <a:p>
            <a:pPr algn="just"/>
            <a:endParaRPr lang="es-EC" dirty="0"/>
          </a:p>
        </p:txBody>
      </p:sp>
    </p:spTree>
    <p:extLst>
      <p:ext uri="{BB962C8B-B14F-4D97-AF65-F5344CB8AC3E}">
        <p14:creationId xmlns:p14="http://schemas.microsoft.com/office/powerpoint/2010/main" val="3194880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Sistemas Lineales</a:t>
            </a:r>
            <a:endParaRPr lang="es-EC" dirty="0"/>
          </a:p>
        </p:txBody>
      </p:sp>
      <p:sp>
        <p:nvSpPr>
          <p:cNvPr id="3" name="2 Marcador de contenido"/>
          <p:cNvSpPr>
            <a:spLocks noGrp="1"/>
          </p:cNvSpPr>
          <p:nvPr>
            <p:ph idx="1"/>
          </p:nvPr>
        </p:nvSpPr>
        <p:spPr/>
        <p:txBody>
          <a:bodyPr/>
          <a:lstStyle/>
          <a:p>
            <a:pPr algn="just"/>
            <a:r>
              <a:rPr lang="es-EC" dirty="0"/>
              <a:t>En este tipo de sistemas los contenedores se encuentran  dispuestos en línea y en dos filas. La tolva o báscula tiene forma rectangular. </a:t>
            </a:r>
          </a:p>
        </p:txBody>
      </p:sp>
      <p:pic>
        <p:nvPicPr>
          <p:cNvPr id="4" name="0 Imagen"/>
          <p:cNvPicPr/>
          <p:nvPr/>
        </p:nvPicPr>
        <p:blipFill>
          <a:blip r:embed="rId2" cstate="print">
            <a:extLst>
              <a:ext uri="{28A0092B-C50C-407E-A947-70E740481C1C}">
                <a14:useLocalDpi xmlns:a14="http://schemas.microsoft.com/office/drawing/2010/main" val="0"/>
              </a:ext>
            </a:extLst>
          </a:blip>
          <a:stretch>
            <a:fillRect/>
          </a:stretch>
        </p:blipFill>
        <p:spPr>
          <a:xfrm>
            <a:off x="3437891" y="2852936"/>
            <a:ext cx="2934309" cy="2996560"/>
          </a:xfrm>
          <a:prstGeom prst="rect">
            <a:avLst/>
          </a:prstGeom>
        </p:spPr>
      </p:pic>
    </p:spTree>
    <p:extLst>
      <p:ext uri="{BB962C8B-B14F-4D97-AF65-F5344CB8AC3E}">
        <p14:creationId xmlns:p14="http://schemas.microsoft.com/office/powerpoint/2010/main" val="1383609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Sistemas Circulares</a:t>
            </a:r>
            <a:endParaRPr lang="es-EC" dirty="0"/>
          </a:p>
        </p:txBody>
      </p:sp>
      <p:sp>
        <p:nvSpPr>
          <p:cNvPr id="3" name="2 Marcador de contenido"/>
          <p:cNvSpPr>
            <a:spLocks noGrp="1"/>
          </p:cNvSpPr>
          <p:nvPr>
            <p:ph idx="1"/>
          </p:nvPr>
        </p:nvSpPr>
        <p:spPr/>
        <p:txBody>
          <a:bodyPr/>
          <a:lstStyle/>
          <a:p>
            <a:r>
              <a:rPr lang="es-EC" dirty="0"/>
              <a:t>Los sistemas circulares </a:t>
            </a:r>
            <a:r>
              <a:rPr lang="es-EC" dirty="0" smtClean="0"/>
              <a:t>son </a:t>
            </a:r>
            <a:r>
              <a:rPr lang="es-EC" dirty="0"/>
              <a:t>sistemas más compactos y difíciles de </a:t>
            </a:r>
            <a:r>
              <a:rPr lang="es-EC" dirty="0" smtClean="0"/>
              <a:t>construir.</a:t>
            </a:r>
          </a:p>
          <a:p>
            <a:r>
              <a:rPr lang="es-EC" dirty="0" smtClean="0"/>
              <a:t>La </a:t>
            </a:r>
            <a:r>
              <a:rPr lang="es-EC" dirty="0"/>
              <a:t>báscula tiene forma de cono truncado. </a:t>
            </a:r>
          </a:p>
        </p:txBody>
      </p:sp>
      <p:pic>
        <p:nvPicPr>
          <p:cNvPr id="4" name="3 Imagen" descr="Molinos de martillos GD"/>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71420" y="3140968"/>
            <a:ext cx="2527915" cy="2720717"/>
          </a:xfrm>
          <a:prstGeom prst="rect">
            <a:avLst/>
          </a:prstGeom>
          <a:noFill/>
          <a:ln>
            <a:noFill/>
          </a:ln>
        </p:spPr>
      </p:pic>
    </p:spTree>
    <p:extLst>
      <p:ext uri="{BB962C8B-B14F-4D97-AF65-F5344CB8AC3E}">
        <p14:creationId xmlns:p14="http://schemas.microsoft.com/office/powerpoint/2010/main" val="3776503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46856" y="2204864"/>
            <a:ext cx="8229600" cy="1600200"/>
          </a:xfrm>
        </p:spPr>
        <p:txBody>
          <a:bodyPr/>
          <a:lstStyle/>
          <a:p>
            <a:r>
              <a:rPr lang="es-EC" sz="8000" dirty="0" smtClean="0"/>
              <a:t>ELEMENTOS</a:t>
            </a:r>
            <a:endParaRPr lang="es-EC" sz="8000" dirty="0"/>
          </a:p>
        </p:txBody>
      </p:sp>
    </p:spTree>
    <p:extLst>
      <p:ext uri="{BB962C8B-B14F-4D97-AF65-F5344CB8AC3E}">
        <p14:creationId xmlns:p14="http://schemas.microsoft.com/office/powerpoint/2010/main" val="4182622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15 Imagen" descr="http://e-ducativa.catedu.es/44700165/aula/archivos/repositorio/1000/1106/html/interruptor-magnetotermico-e-interruptor-diferencial_24197_12_1.jpg"/>
          <p:cNvPicPr/>
          <p:nvPr/>
        </p:nvPicPr>
        <p:blipFill rotWithShape="1">
          <a:blip r:embed="rId2" cstate="print">
            <a:extLst>
              <a:ext uri="{28A0092B-C50C-407E-A947-70E740481C1C}">
                <a14:useLocalDpi xmlns:a14="http://schemas.microsoft.com/office/drawing/2010/main" val="0"/>
              </a:ext>
            </a:extLst>
          </a:blip>
          <a:srcRect l="11831" t="2777" r="53172" b="17593"/>
          <a:stretch/>
        </p:blipFill>
        <p:spPr bwMode="auto">
          <a:xfrm>
            <a:off x="5652119" y="476672"/>
            <a:ext cx="962526" cy="1592580"/>
          </a:xfrm>
          <a:prstGeom prst="rect">
            <a:avLst/>
          </a:prstGeom>
          <a:noFill/>
          <a:ln>
            <a:noFill/>
          </a:ln>
          <a:extLst>
            <a:ext uri="{53640926-AAD7-44D8-BBD7-CCE9431645EC}">
              <a14:shadowObscured xmlns:a14="http://schemas.microsoft.com/office/drawing/2010/main"/>
            </a:ext>
          </a:extLst>
        </p:spPr>
      </p:pic>
      <p:pic>
        <p:nvPicPr>
          <p:cNvPr id="14" name="13 Imagen" descr="http://www.gama-me.com/sites/default/files/3rt1034-1an20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8575" y="5018179"/>
            <a:ext cx="1828800" cy="1828800"/>
          </a:xfrm>
          <a:prstGeom prst="rect">
            <a:avLst/>
          </a:prstGeom>
          <a:noFill/>
          <a:ln>
            <a:noFill/>
          </a:ln>
        </p:spPr>
      </p:pic>
      <p:sp>
        <p:nvSpPr>
          <p:cNvPr id="3" name="2 Marcador de contenido"/>
          <p:cNvSpPr>
            <a:spLocks noGrp="1"/>
          </p:cNvSpPr>
          <p:nvPr>
            <p:ph idx="1"/>
          </p:nvPr>
        </p:nvSpPr>
        <p:spPr>
          <a:xfrm>
            <a:off x="395536" y="476672"/>
            <a:ext cx="8229600" cy="5616624"/>
          </a:xfrm>
        </p:spPr>
        <p:txBody>
          <a:bodyPr>
            <a:normAutofit/>
          </a:bodyPr>
          <a:lstStyle/>
          <a:p>
            <a:r>
              <a:rPr lang="es-EC" dirty="0" smtClean="0"/>
              <a:t>Cilindro Neumático.</a:t>
            </a:r>
          </a:p>
          <a:p>
            <a:r>
              <a:rPr lang="es-EC" dirty="0" smtClean="0"/>
              <a:t>Electroválvula.</a:t>
            </a:r>
          </a:p>
          <a:p>
            <a:r>
              <a:rPr lang="es-EC" dirty="0" err="1" smtClean="0"/>
              <a:t>FRL</a:t>
            </a:r>
            <a:r>
              <a:rPr lang="es-EC" dirty="0" smtClean="0"/>
              <a:t>.</a:t>
            </a:r>
          </a:p>
          <a:p>
            <a:r>
              <a:rPr lang="es-EC" dirty="0" smtClean="0"/>
              <a:t>Motor-Reductor</a:t>
            </a:r>
          </a:p>
          <a:p>
            <a:r>
              <a:rPr lang="es-EC" dirty="0" smtClean="0"/>
              <a:t>Celda de Carga</a:t>
            </a:r>
          </a:p>
          <a:p>
            <a:r>
              <a:rPr lang="es-EC" dirty="0" smtClean="0"/>
              <a:t>Indicador</a:t>
            </a:r>
          </a:p>
          <a:p>
            <a:r>
              <a:rPr lang="es-EC" dirty="0" err="1" smtClean="0"/>
              <a:t>PLC</a:t>
            </a:r>
            <a:r>
              <a:rPr lang="es-EC" dirty="0" smtClean="0"/>
              <a:t> (Controlador </a:t>
            </a:r>
            <a:r>
              <a:rPr lang="es-EC" dirty="0"/>
              <a:t>L</a:t>
            </a:r>
            <a:r>
              <a:rPr lang="es-EC" dirty="0" smtClean="0"/>
              <a:t>ógico </a:t>
            </a:r>
            <a:r>
              <a:rPr lang="es-EC" dirty="0"/>
              <a:t>P</a:t>
            </a:r>
            <a:r>
              <a:rPr lang="es-EC" dirty="0" smtClean="0"/>
              <a:t>rogramable).</a:t>
            </a:r>
          </a:p>
          <a:p>
            <a:r>
              <a:rPr lang="es-EC" dirty="0" smtClean="0"/>
              <a:t>Computador (PC).</a:t>
            </a:r>
          </a:p>
          <a:p>
            <a:r>
              <a:rPr lang="es-EC" dirty="0" smtClean="0"/>
              <a:t>Contactor</a:t>
            </a:r>
          </a:p>
          <a:p>
            <a:r>
              <a:rPr lang="es-EC" dirty="0" smtClean="0"/>
              <a:t>Interruptor Electromagnético</a:t>
            </a:r>
          </a:p>
          <a:p>
            <a:r>
              <a:rPr lang="es-EC" dirty="0" smtClean="0"/>
              <a:t>Fusible</a:t>
            </a:r>
          </a:p>
          <a:p>
            <a:endParaRPr lang="es-EC" dirty="0" smtClean="0"/>
          </a:p>
        </p:txBody>
      </p:sp>
      <p:pic>
        <p:nvPicPr>
          <p:cNvPr id="5" name="4 Imagen"/>
          <p:cNvPicPr/>
          <p:nvPr/>
        </p:nvPicPr>
        <p:blipFill rotWithShape="1">
          <a:blip r:embed="rId4" cstate="print">
            <a:extLst>
              <a:ext uri="{28A0092B-C50C-407E-A947-70E740481C1C}">
                <a14:useLocalDpi xmlns:a14="http://schemas.microsoft.com/office/drawing/2010/main" val="0"/>
              </a:ext>
            </a:extLst>
          </a:blip>
          <a:srcRect b="6977"/>
          <a:stretch/>
        </p:blipFill>
        <p:spPr bwMode="auto">
          <a:xfrm>
            <a:off x="6826250" y="776298"/>
            <a:ext cx="2317750" cy="1427480"/>
          </a:xfrm>
          <a:prstGeom prst="rect">
            <a:avLst/>
          </a:prstGeom>
          <a:noFill/>
          <a:ln>
            <a:noFill/>
          </a:ln>
          <a:extLst>
            <a:ext uri="{53640926-AAD7-44D8-BBD7-CCE9431645EC}">
              <a14:shadowObscured xmlns:a14="http://schemas.microsoft.com/office/drawing/2010/main"/>
            </a:ext>
          </a:extLst>
        </p:spPr>
      </p:pic>
      <p:pic>
        <p:nvPicPr>
          <p:cNvPr id="6" name="5 Imagen"/>
          <p:cNvPicPr/>
          <p:nvPr/>
        </p:nvPicPr>
        <p:blipFill rotWithShape="1">
          <a:blip r:embed="rId5">
            <a:extLst>
              <a:ext uri="{28A0092B-C50C-407E-A947-70E740481C1C}">
                <a14:useLocalDpi xmlns:a14="http://schemas.microsoft.com/office/drawing/2010/main" val="0"/>
              </a:ext>
            </a:extLst>
          </a:blip>
          <a:srcRect t="3271"/>
          <a:stretch/>
        </p:blipFill>
        <p:spPr bwMode="auto">
          <a:xfrm>
            <a:off x="7845978" y="2203778"/>
            <a:ext cx="1298022" cy="1672347"/>
          </a:xfrm>
          <a:prstGeom prst="rect">
            <a:avLst/>
          </a:prstGeom>
          <a:noFill/>
          <a:ln>
            <a:noFill/>
          </a:ln>
          <a:extLst>
            <a:ext uri="{53640926-AAD7-44D8-BBD7-CCE9431645EC}">
              <a14:shadowObscured xmlns:a14="http://schemas.microsoft.com/office/drawing/2010/main"/>
            </a:ext>
          </a:extLst>
        </p:spPr>
      </p:pic>
      <p:pic>
        <p:nvPicPr>
          <p:cNvPr id="7" name="6 Imagen" descr="http://www.qncomponentes.com/qnci/img/p/29-120-large.jpg"/>
          <p:cNvPicPr/>
          <p:nvPr/>
        </p:nvPicPr>
        <p:blipFill rotWithShape="1">
          <a:blip r:embed="rId6">
            <a:extLst>
              <a:ext uri="{28A0092B-C50C-407E-A947-70E740481C1C}">
                <a14:useLocalDpi xmlns:a14="http://schemas.microsoft.com/office/drawing/2010/main" val="0"/>
              </a:ext>
            </a:extLst>
          </a:blip>
          <a:srcRect l="19703" t="24535" r="15613" b="23792"/>
          <a:stretch/>
        </p:blipFill>
        <p:spPr bwMode="auto">
          <a:xfrm>
            <a:off x="7362667" y="3876125"/>
            <a:ext cx="1775082" cy="1614428"/>
          </a:xfrm>
          <a:prstGeom prst="rect">
            <a:avLst/>
          </a:prstGeom>
          <a:noFill/>
          <a:ln>
            <a:noFill/>
          </a:ln>
          <a:extLst>
            <a:ext uri="{53640926-AAD7-44D8-BBD7-CCE9431645EC}">
              <a14:shadowObscured xmlns:a14="http://schemas.microsoft.com/office/drawing/2010/main"/>
            </a:ext>
          </a:extLst>
        </p:spPr>
      </p:pic>
      <p:pic>
        <p:nvPicPr>
          <p:cNvPr id="8" name="7 Imagen" descr="http://www.solucionesyservicios.biz/WebRoot/StoreES/Shops/151735/MediaGallery/flach.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52119" y="5085184"/>
            <a:ext cx="1723390" cy="1602740"/>
          </a:xfrm>
          <a:prstGeom prst="rect">
            <a:avLst/>
          </a:prstGeom>
          <a:noFill/>
          <a:ln>
            <a:noFill/>
          </a:ln>
        </p:spPr>
      </p:pic>
      <p:pic>
        <p:nvPicPr>
          <p:cNvPr id="9" name="0 Imagen"/>
          <p:cNvPicPr/>
          <p:nvPr/>
        </p:nvPicPr>
        <p:blipFill rotWithShape="1">
          <a:blip r:embed="rId8" cstate="print">
            <a:extLst>
              <a:ext uri="{28A0092B-C50C-407E-A947-70E740481C1C}">
                <a14:useLocalDpi xmlns:a14="http://schemas.microsoft.com/office/drawing/2010/main" val="0"/>
              </a:ext>
            </a:extLst>
          </a:blip>
          <a:srcRect l="17094" r="11737"/>
          <a:stretch/>
        </p:blipFill>
        <p:spPr bwMode="auto">
          <a:xfrm>
            <a:off x="5757220" y="3640630"/>
            <a:ext cx="1085942" cy="1277100"/>
          </a:xfrm>
          <a:prstGeom prst="rect">
            <a:avLst/>
          </a:prstGeom>
          <a:ln>
            <a:noFill/>
          </a:ln>
          <a:extLst>
            <a:ext uri="{53640926-AAD7-44D8-BBD7-CCE9431645EC}">
              <a14:shadowObscured xmlns:a14="http://schemas.microsoft.com/office/drawing/2010/main"/>
            </a:ext>
          </a:extLst>
        </p:spPr>
      </p:pic>
      <p:pic>
        <p:nvPicPr>
          <p:cNvPr id="10" name="9 Imagen" descr="http://www.averyweigh-tronix.com/Global/Products/Indicators/1080/1080%20left-%20product%20gallery%20image.jpg"/>
          <p:cNvPicPr/>
          <p:nvPr/>
        </p:nvPicPr>
        <p:blipFill rotWithShape="1">
          <a:blip r:embed="rId9">
            <a:extLst>
              <a:ext uri="{28A0092B-C50C-407E-A947-70E740481C1C}">
                <a14:useLocalDpi xmlns:a14="http://schemas.microsoft.com/office/drawing/2010/main" val="0"/>
              </a:ext>
            </a:extLst>
          </a:blip>
          <a:srcRect l="3519" t="13381" r="3107" b="13028"/>
          <a:stretch/>
        </p:blipFill>
        <p:spPr bwMode="auto">
          <a:xfrm>
            <a:off x="5652119" y="2203778"/>
            <a:ext cx="1812003" cy="950866"/>
          </a:xfrm>
          <a:prstGeom prst="rect">
            <a:avLst/>
          </a:prstGeom>
          <a:noFill/>
          <a:ln>
            <a:noFill/>
          </a:ln>
          <a:extLst>
            <a:ext uri="{53640926-AAD7-44D8-BBD7-CCE9431645EC}">
              <a14:shadowObscured xmlns:a14="http://schemas.microsoft.com/office/drawing/2010/main"/>
            </a:ext>
          </a:extLst>
        </p:spPr>
      </p:pic>
      <p:pic>
        <p:nvPicPr>
          <p:cNvPr id="11" name="10 Imagen" descr="http://www.elec2.es/wp-content/uploads/2009/12/simatic-s71200-web1.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5576" y="5490553"/>
            <a:ext cx="1944216" cy="1063918"/>
          </a:xfrm>
          <a:prstGeom prst="rect">
            <a:avLst/>
          </a:prstGeom>
          <a:noFill/>
          <a:ln>
            <a:noFill/>
          </a:ln>
        </p:spPr>
      </p:pic>
      <p:pic>
        <p:nvPicPr>
          <p:cNvPr id="12" name="11 Imagen" descr="http://img.directindustry.es/images_di/photo-g/variador-de-frecuencia-7025-2591535.jpg"/>
          <p:cNvPicPr/>
          <p:nvPr/>
        </p:nvPicPr>
        <p:blipFill rotWithShape="1">
          <a:blip r:embed="rId11" cstate="print">
            <a:extLst>
              <a:ext uri="{28A0092B-C50C-407E-A947-70E740481C1C}">
                <a14:useLocalDpi xmlns:a14="http://schemas.microsoft.com/office/drawing/2010/main" val="0"/>
              </a:ext>
            </a:extLst>
          </a:blip>
          <a:srcRect t="2619" b="3094"/>
          <a:stretch/>
        </p:blipFill>
        <p:spPr bwMode="auto">
          <a:xfrm>
            <a:off x="2915816" y="4917730"/>
            <a:ext cx="1296144" cy="1929249"/>
          </a:xfrm>
          <a:prstGeom prst="rect">
            <a:avLst/>
          </a:prstGeom>
          <a:noFill/>
          <a:ln>
            <a:noFill/>
          </a:ln>
          <a:extLst>
            <a:ext uri="{53640926-AAD7-44D8-BBD7-CCE9431645EC}">
              <a14:shadowObscured xmlns:a14="http://schemas.microsoft.com/office/drawing/2010/main"/>
            </a:ext>
          </a:extLst>
        </p:spPr>
      </p:pic>
      <p:pic>
        <p:nvPicPr>
          <p:cNvPr id="13" name="12 Imagen" descr="http://www.logicelectronic.com/productos/COMPU_INDUST/fotos/Advantach%20Industria%2003.gif"/>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34859" y="1531502"/>
            <a:ext cx="1983111" cy="1426299"/>
          </a:xfrm>
          <a:prstGeom prst="rect">
            <a:avLst/>
          </a:prstGeom>
          <a:noFill/>
          <a:ln>
            <a:noFill/>
          </a:ln>
        </p:spPr>
      </p:pic>
      <p:pic>
        <p:nvPicPr>
          <p:cNvPr id="15" name="14 Imagen" descr="http://imagenes.mailxmail.com/cursos/imagenes/1/0/protecciones-electricas-fusibles-e-interruptores-diferenciales_20801_15_1.jpg"/>
          <p:cNvPicPr/>
          <p:nvPr/>
        </p:nvPicPr>
        <p:blipFill rotWithShape="1">
          <a:blip r:embed="rId13" cstate="print">
            <a:extLst>
              <a:ext uri="{28A0092B-C50C-407E-A947-70E740481C1C}">
                <a14:useLocalDpi xmlns:a14="http://schemas.microsoft.com/office/drawing/2010/main" val="0"/>
              </a:ext>
            </a:extLst>
          </a:blip>
          <a:srcRect l="16750" t="30168" r="17000" b="31844"/>
          <a:stretch/>
        </p:blipFill>
        <p:spPr bwMode="auto">
          <a:xfrm>
            <a:off x="7379304" y="5504150"/>
            <a:ext cx="1343025" cy="6889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10123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1628800"/>
            <a:ext cx="8229600" cy="1600200"/>
          </a:xfrm>
        </p:spPr>
        <p:txBody>
          <a:bodyPr/>
          <a:lstStyle/>
          <a:p>
            <a:r>
              <a:rPr lang="es-EC" dirty="0" smtClean="0"/>
              <a:t>CAPÍTULO II</a:t>
            </a:r>
            <a:endParaRPr lang="es-EC" dirty="0"/>
          </a:p>
        </p:txBody>
      </p:sp>
      <p:sp>
        <p:nvSpPr>
          <p:cNvPr id="3" name="2 Marcador de contenido"/>
          <p:cNvSpPr>
            <a:spLocks noGrp="1"/>
          </p:cNvSpPr>
          <p:nvPr>
            <p:ph idx="1"/>
          </p:nvPr>
        </p:nvSpPr>
        <p:spPr>
          <a:xfrm>
            <a:off x="518864" y="3140968"/>
            <a:ext cx="8229600" cy="1224136"/>
          </a:xfrm>
        </p:spPr>
        <p:txBody>
          <a:bodyPr>
            <a:normAutofit fontScale="70000" lnSpcReduction="20000"/>
          </a:bodyPr>
          <a:lstStyle/>
          <a:p>
            <a:endParaRPr lang="es-EC" dirty="0" smtClean="0"/>
          </a:p>
          <a:p>
            <a:pPr marL="0" indent="0" algn="ctr">
              <a:buNone/>
            </a:pPr>
            <a:r>
              <a:rPr lang="es-EC" sz="7700" dirty="0" smtClean="0"/>
              <a:t>DISEÑO</a:t>
            </a:r>
          </a:p>
          <a:p>
            <a:pPr marL="0" indent="0" algn="ctr">
              <a:buNone/>
            </a:pPr>
            <a:endParaRPr lang="es-EC" sz="7700" dirty="0"/>
          </a:p>
        </p:txBody>
      </p:sp>
    </p:spTree>
    <p:extLst>
      <p:ext uri="{BB962C8B-B14F-4D97-AF65-F5344CB8AC3E}">
        <p14:creationId xmlns:p14="http://schemas.microsoft.com/office/powerpoint/2010/main" val="18437491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DISEÑO CONCURRENTE</a:t>
            </a:r>
            <a:endParaRPr lang="es-EC" dirty="0"/>
          </a:p>
        </p:txBody>
      </p:sp>
      <p:sp>
        <p:nvSpPr>
          <p:cNvPr id="3" name="2 Marcador de contenido"/>
          <p:cNvSpPr>
            <a:spLocks noGrp="1"/>
          </p:cNvSpPr>
          <p:nvPr>
            <p:ph idx="1"/>
          </p:nvPr>
        </p:nvSpPr>
        <p:spPr/>
        <p:txBody>
          <a:bodyPr>
            <a:normAutofit/>
          </a:bodyPr>
          <a:lstStyle/>
          <a:p>
            <a:pPr algn="just"/>
            <a:r>
              <a:rPr lang="es-EC" sz="2600" dirty="0" smtClean="0"/>
              <a:t>Utilización </a:t>
            </a:r>
            <a:r>
              <a:rPr lang="es-EC" sz="2600" dirty="0"/>
              <a:t>de la tecnología de computadores para mejorar el proceso de </a:t>
            </a:r>
            <a:r>
              <a:rPr lang="es-EC" sz="2600" dirty="0" smtClean="0"/>
              <a:t>diseño.</a:t>
            </a:r>
          </a:p>
          <a:p>
            <a:pPr algn="just"/>
            <a:r>
              <a:rPr lang="es-EC" sz="2600" dirty="0" smtClean="0"/>
              <a:t>Reduce las </a:t>
            </a:r>
            <a:r>
              <a:rPr lang="es-EC" sz="2600" dirty="0"/>
              <a:t>probabilidades de </a:t>
            </a:r>
            <a:r>
              <a:rPr lang="es-EC" sz="2600" dirty="0" smtClean="0"/>
              <a:t>errores.</a:t>
            </a:r>
          </a:p>
          <a:p>
            <a:pPr algn="just"/>
            <a:r>
              <a:rPr lang="es-EC" sz="2600" dirty="0" smtClean="0"/>
              <a:t>Organiza de </a:t>
            </a:r>
            <a:r>
              <a:rPr lang="es-EC" sz="2600" dirty="0"/>
              <a:t>mejor manera la información</a:t>
            </a:r>
            <a:r>
              <a:rPr lang="es-EC" sz="2600" dirty="0" smtClean="0"/>
              <a:t>.</a:t>
            </a:r>
          </a:p>
          <a:p>
            <a:pPr algn="just"/>
            <a:r>
              <a:rPr lang="es-EC" sz="2600" dirty="0" smtClean="0"/>
              <a:t>Se </a:t>
            </a:r>
            <a:r>
              <a:rPr lang="es-EC" sz="2600" dirty="0"/>
              <a:t>ha escogido esta metodología porque permite el diseño simultáneo de los sistemas mecánicos, eléctricos-electrónicos y de </a:t>
            </a:r>
            <a:r>
              <a:rPr lang="es-EC" sz="2600" dirty="0" smtClean="0"/>
              <a:t>control.</a:t>
            </a:r>
          </a:p>
        </p:txBody>
      </p:sp>
    </p:spTree>
    <p:extLst>
      <p:ext uri="{BB962C8B-B14F-4D97-AF65-F5344CB8AC3E}">
        <p14:creationId xmlns:p14="http://schemas.microsoft.com/office/powerpoint/2010/main" val="1276163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1628800"/>
            <a:ext cx="8229600" cy="1600200"/>
          </a:xfrm>
        </p:spPr>
        <p:txBody>
          <a:bodyPr/>
          <a:lstStyle/>
          <a:p>
            <a:r>
              <a:rPr lang="es-EC" dirty="0" smtClean="0"/>
              <a:t>CAPÍTULO I</a:t>
            </a:r>
            <a:endParaRPr lang="es-EC" dirty="0"/>
          </a:p>
        </p:txBody>
      </p:sp>
      <p:sp>
        <p:nvSpPr>
          <p:cNvPr id="3" name="2 Marcador de contenido"/>
          <p:cNvSpPr>
            <a:spLocks noGrp="1"/>
          </p:cNvSpPr>
          <p:nvPr>
            <p:ph idx="1"/>
          </p:nvPr>
        </p:nvSpPr>
        <p:spPr>
          <a:xfrm>
            <a:off x="518864" y="3140968"/>
            <a:ext cx="8229600" cy="1224136"/>
          </a:xfrm>
        </p:spPr>
        <p:txBody>
          <a:bodyPr>
            <a:normAutofit fontScale="55000" lnSpcReduction="20000"/>
          </a:bodyPr>
          <a:lstStyle/>
          <a:p>
            <a:endParaRPr lang="es-EC" dirty="0" smtClean="0"/>
          </a:p>
          <a:p>
            <a:endParaRPr lang="es-EC" dirty="0"/>
          </a:p>
          <a:p>
            <a:pPr marL="0" indent="0" algn="ctr">
              <a:buNone/>
            </a:pPr>
            <a:r>
              <a:rPr lang="es-EC" sz="7700" dirty="0" smtClean="0"/>
              <a:t>MARCO TEÓRICO</a:t>
            </a:r>
            <a:endParaRPr lang="es-EC" sz="7700" dirty="0"/>
          </a:p>
        </p:txBody>
      </p:sp>
    </p:spTree>
    <p:extLst>
      <p:ext uri="{BB962C8B-B14F-4D97-AF65-F5344CB8AC3E}">
        <p14:creationId xmlns:p14="http://schemas.microsoft.com/office/powerpoint/2010/main" val="16775978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CASA DE LA CALIDAD</a:t>
            </a:r>
            <a:endParaRPr lang="es-EC" dirty="0"/>
          </a:p>
        </p:txBody>
      </p:sp>
      <p:sp>
        <p:nvSpPr>
          <p:cNvPr id="3" name="2 Marcador de contenido"/>
          <p:cNvSpPr>
            <a:spLocks noGrp="1"/>
          </p:cNvSpPr>
          <p:nvPr>
            <p:ph idx="1"/>
          </p:nvPr>
        </p:nvSpPr>
        <p:spPr/>
        <p:txBody>
          <a:bodyPr/>
          <a:lstStyle/>
          <a:p>
            <a:pPr algn="just"/>
            <a:r>
              <a:rPr lang="es-EC" dirty="0" smtClean="0"/>
              <a:t>Herramienta </a:t>
            </a:r>
            <a:r>
              <a:rPr lang="es-EC" dirty="0"/>
              <a:t>del </a:t>
            </a:r>
            <a:r>
              <a:rPr lang="es-EC" dirty="0" err="1"/>
              <a:t>QFD</a:t>
            </a:r>
            <a:r>
              <a:rPr lang="es-EC" dirty="0"/>
              <a:t> (Despliegue de la Función de Calidad) </a:t>
            </a:r>
            <a:endParaRPr lang="es-EC" dirty="0" smtClean="0"/>
          </a:p>
          <a:p>
            <a:pPr algn="just"/>
            <a:r>
              <a:rPr lang="es-EC" dirty="0" smtClean="0"/>
              <a:t>Permite </a:t>
            </a:r>
            <a:r>
              <a:rPr lang="es-EC" dirty="0"/>
              <a:t>satisfacer los requisitos del cliente en todo el proceso de </a:t>
            </a:r>
            <a:r>
              <a:rPr lang="es-EC" dirty="0" smtClean="0"/>
              <a:t>diseño.</a:t>
            </a:r>
          </a:p>
          <a:p>
            <a:pPr algn="just"/>
            <a:r>
              <a:rPr lang="es-EC" dirty="0" smtClean="0"/>
              <a:t>Matrices </a:t>
            </a:r>
            <a:r>
              <a:rPr lang="es-EC" dirty="0"/>
              <a:t>para </a:t>
            </a:r>
            <a:r>
              <a:rPr lang="es-EC" dirty="0" smtClean="0"/>
              <a:t>relacionar:</a:t>
            </a:r>
          </a:p>
          <a:p>
            <a:pPr lvl="1" algn="just"/>
            <a:r>
              <a:rPr lang="es-EC" dirty="0" smtClean="0"/>
              <a:t>La </a:t>
            </a:r>
            <a:r>
              <a:rPr lang="es-EC" dirty="0"/>
              <a:t>voz del cliente </a:t>
            </a:r>
            <a:endParaRPr lang="es-EC" dirty="0" smtClean="0"/>
          </a:p>
          <a:p>
            <a:pPr lvl="1" algn="just"/>
            <a:r>
              <a:rPr lang="es-EC" dirty="0" smtClean="0"/>
              <a:t>Los </a:t>
            </a:r>
            <a:r>
              <a:rPr lang="es-EC" dirty="0"/>
              <a:t>requisitos técnicos del </a:t>
            </a:r>
            <a:r>
              <a:rPr lang="es-EC" dirty="0" smtClean="0"/>
              <a:t>producto</a:t>
            </a:r>
          </a:p>
          <a:p>
            <a:pPr lvl="1" algn="just"/>
            <a:r>
              <a:rPr lang="es-EC" dirty="0" smtClean="0"/>
              <a:t>Los </a:t>
            </a:r>
            <a:r>
              <a:rPr lang="es-EC" dirty="0"/>
              <a:t>requisitos de los </a:t>
            </a:r>
            <a:r>
              <a:rPr lang="es-EC" dirty="0" smtClean="0"/>
              <a:t>componentes</a:t>
            </a:r>
          </a:p>
          <a:p>
            <a:pPr lvl="1" algn="just"/>
            <a:r>
              <a:rPr lang="es-EC" dirty="0" smtClean="0"/>
              <a:t>Los </a:t>
            </a:r>
            <a:r>
              <a:rPr lang="es-EC" dirty="0"/>
              <a:t>planes para el control de </a:t>
            </a:r>
            <a:r>
              <a:rPr lang="es-EC" dirty="0" smtClean="0"/>
              <a:t>procesos</a:t>
            </a:r>
          </a:p>
          <a:p>
            <a:pPr lvl="1" algn="just"/>
            <a:r>
              <a:rPr lang="es-EC" dirty="0" smtClean="0"/>
              <a:t>Las </a:t>
            </a:r>
            <a:r>
              <a:rPr lang="es-EC" dirty="0"/>
              <a:t>operaciones de manufactura.</a:t>
            </a:r>
          </a:p>
          <a:p>
            <a:endParaRPr lang="es-EC" dirty="0"/>
          </a:p>
        </p:txBody>
      </p:sp>
    </p:spTree>
    <p:extLst>
      <p:ext uri="{BB962C8B-B14F-4D97-AF65-F5344CB8AC3E}">
        <p14:creationId xmlns:p14="http://schemas.microsoft.com/office/powerpoint/2010/main" val="2864985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531440"/>
            <a:ext cx="8229600" cy="1600200"/>
          </a:xfrm>
        </p:spPr>
        <p:txBody>
          <a:bodyPr/>
          <a:lstStyle/>
          <a:p>
            <a:r>
              <a:rPr lang="es-EC" dirty="0" smtClean="0"/>
              <a:t>Requisitos del Cliente</a:t>
            </a:r>
            <a:endParaRPr lang="es-EC" dirty="0"/>
          </a:p>
        </p:txBody>
      </p:sp>
      <p:sp>
        <p:nvSpPr>
          <p:cNvPr id="3" name="2 Marcador de contenido"/>
          <p:cNvSpPr>
            <a:spLocks noGrp="1"/>
          </p:cNvSpPr>
          <p:nvPr>
            <p:ph idx="1"/>
          </p:nvPr>
        </p:nvSpPr>
        <p:spPr>
          <a:xfrm>
            <a:off x="395536" y="1124744"/>
            <a:ext cx="8496944" cy="5328592"/>
          </a:xfrm>
        </p:spPr>
        <p:txBody>
          <a:bodyPr>
            <a:normAutofit fontScale="92500" lnSpcReduction="20000"/>
          </a:bodyPr>
          <a:lstStyle/>
          <a:p>
            <a:pPr lvl="0" algn="just"/>
            <a:r>
              <a:rPr lang="es-EC" dirty="0"/>
              <a:t>Fácil operación</a:t>
            </a:r>
          </a:p>
          <a:p>
            <a:pPr lvl="0" algn="just"/>
            <a:r>
              <a:rPr lang="es-EC" dirty="0"/>
              <a:t>Fácil mantenimiento</a:t>
            </a:r>
          </a:p>
          <a:p>
            <a:pPr lvl="0" algn="just"/>
            <a:r>
              <a:rPr lang="es-EC" dirty="0"/>
              <a:t>Que requiera pocos operadores para su funcionamiento.</a:t>
            </a:r>
          </a:p>
          <a:p>
            <a:pPr lvl="0" algn="just"/>
            <a:r>
              <a:rPr lang="es-EC" dirty="0"/>
              <a:t>Que el sistema sea automático salvo el llenado de los bines con vitaminas y la recolección de estas una vez que han sido dosificadas, procesos que deben ser realizados manualmente.</a:t>
            </a:r>
          </a:p>
          <a:p>
            <a:pPr lvl="0" algn="just"/>
            <a:r>
              <a:rPr lang="es-EC" dirty="0"/>
              <a:t>Que funcione con energía eléctrica, motores y sistemas neumáticos.</a:t>
            </a:r>
          </a:p>
          <a:p>
            <a:pPr lvl="0" algn="just"/>
            <a:r>
              <a:rPr lang="es-EC" dirty="0" smtClean="0"/>
              <a:t>Que </a:t>
            </a:r>
            <a:r>
              <a:rPr lang="es-EC" dirty="0"/>
              <a:t>tenga un error máximo del 5% en la dosificación.</a:t>
            </a:r>
          </a:p>
          <a:p>
            <a:pPr lvl="0" algn="just"/>
            <a:r>
              <a:rPr lang="es-EC" dirty="0"/>
              <a:t>Que sea un modelo ampliable a futuro.</a:t>
            </a:r>
          </a:p>
          <a:p>
            <a:pPr lvl="0" algn="just"/>
            <a:r>
              <a:rPr lang="es-EC" dirty="0"/>
              <a:t>Que la máquina no se corroa.</a:t>
            </a:r>
          </a:p>
          <a:p>
            <a:pPr lvl="0" algn="just"/>
            <a:r>
              <a:rPr lang="es-EC" dirty="0"/>
              <a:t>Que posea una interfaz amigable para el control del proceso.</a:t>
            </a:r>
          </a:p>
          <a:p>
            <a:pPr lvl="0" algn="just"/>
            <a:r>
              <a:rPr lang="es-EC" dirty="0"/>
              <a:t>Que la extracción de vitaminas dosificadas sea de fácil manejo.</a:t>
            </a:r>
          </a:p>
          <a:p>
            <a:pPr lvl="0" algn="just"/>
            <a:r>
              <a:rPr lang="es-EC" dirty="0"/>
              <a:t>Que ocupe poco espacio.</a:t>
            </a:r>
          </a:p>
          <a:p>
            <a:pPr algn="just"/>
            <a:endParaRPr lang="es-EC" dirty="0"/>
          </a:p>
        </p:txBody>
      </p:sp>
    </p:spTree>
    <p:extLst>
      <p:ext uri="{BB962C8B-B14F-4D97-AF65-F5344CB8AC3E}">
        <p14:creationId xmlns:p14="http://schemas.microsoft.com/office/powerpoint/2010/main" val="3362310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Requisitos Técnicos</a:t>
            </a:r>
            <a:endParaRPr lang="es-EC" dirty="0"/>
          </a:p>
        </p:txBody>
      </p:sp>
      <p:sp>
        <p:nvSpPr>
          <p:cNvPr id="3" name="2 Marcador de contenido"/>
          <p:cNvSpPr>
            <a:spLocks noGrp="1"/>
          </p:cNvSpPr>
          <p:nvPr>
            <p:ph idx="1"/>
          </p:nvPr>
        </p:nvSpPr>
        <p:spPr/>
        <p:txBody>
          <a:bodyPr/>
          <a:lstStyle/>
          <a:p>
            <a:pPr lvl="0" algn="just"/>
            <a:r>
              <a:rPr lang="es-EC" dirty="0"/>
              <a:t>Tamaño de los bines.</a:t>
            </a:r>
          </a:p>
          <a:p>
            <a:pPr lvl="0" algn="just"/>
            <a:r>
              <a:rPr lang="es-EC" dirty="0"/>
              <a:t>Número de bines.</a:t>
            </a:r>
          </a:p>
          <a:p>
            <a:pPr lvl="0" algn="just"/>
            <a:r>
              <a:rPr lang="es-EC" dirty="0"/>
              <a:t>Tamaño del dosificador.</a:t>
            </a:r>
          </a:p>
          <a:p>
            <a:pPr lvl="0" algn="just"/>
            <a:r>
              <a:rPr lang="es-EC" dirty="0"/>
              <a:t>Paso del tornillo dosificador.</a:t>
            </a:r>
          </a:p>
          <a:p>
            <a:pPr lvl="0" algn="just"/>
            <a:r>
              <a:rPr lang="es-EC" dirty="0"/>
              <a:t>Velocidad del dosificador</a:t>
            </a:r>
          </a:p>
          <a:p>
            <a:pPr lvl="0" algn="just"/>
            <a:r>
              <a:rPr lang="es-EC" dirty="0"/>
              <a:t>Tamaño de la tolva de recepción común.</a:t>
            </a:r>
          </a:p>
          <a:p>
            <a:pPr lvl="0" algn="just"/>
            <a:r>
              <a:rPr lang="es-EC" dirty="0"/>
              <a:t>Tipo de material utilizado para la construcción.</a:t>
            </a:r>
          </a:p>
          <a:p>
            <a:pPr lvl="0" algn="just"/>
            <a:r>
              <a:rPr lang="es-EC" dirty="0"/>
              <a:t>Distribución de los componentes del sistema.</a:t>
            </a:r>
          </a:p>
          <a:p>
            <a:pPr lvl="0" algn="just"/>
            <a:r>
              <a:rPr lang="es-EC" dirty="0"/>
              <a:t>Exactitud y precisión de los dispositivos utilizados.</a:t>
            </a:r>
          </a:p>
          <a:p>
            <a:pPr lvl="0" algn="just"/>
            <a:r>
              <a:rPr lang="es-EC" dirty="0"/>
              <a:t>Nivel de automatización aplicado al proceso.</a:t>
            </a:r>
          </a:p>
          <a:p>
            <a:pPr algn="just"/>
            <a:endParaRPr lang="es-EC" dirty="0"/>
          </a:p>
        </p:txBody>
      </p:sp>
    </p:spTree>
    <p:extLst>
      <p:ext uri="{BB962C8B-B14F-4D97-AF65-F5344CB8AC3E}">
        <p14:creationId xmlns:p14="http://schemas.microsoft.com/office/powerpoint/2010/main" val="34992505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467544" y="174421"/>
            <a:ext cx="8424936" cy="6566947"/>
          </a:xfrm>
          <a:prstGeom prst="rect">
            <a:avLst/>
          </a:prstGeom>
          <a:noFill/>
          <a:ln>
            <a:noFill/>
          </a:ln>
        </p:spPr>
      </p:pic>
    </p:spTree>
    <p:extLst>
      <p:ext uri="{BB962C8B-B14F-4D97-AF65-F5344CB8AC3E}">
        <p14:creationId xmlns:p14="http://schemas.microsoft.com/office/powerpoint/2010/main" val="21913802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Conclusiones de la Casa de la Calidad</a:t>
            </a:r>
            <a:endParaRPr lang="es-EC" dirty="0"/>
          </a:p>
        </p:txBody>
      </p:sp>
      <p:sp>
        <p:nvSpPr>
          <p:cNvPr id="3" name="2 Marcador de contenido"/>
          <p:cNvSpPr>
            <a:spLocks noGrp="1"/>
          </p:cNvSpPr>
          <p:nvPr>
            <p:ph idx="1"/>
          </p:nvPr>
        </p:nvSpPr>
        <p:spPr>
          <a:xfrm>
            <a:off x="467544" y="1916832"/>
            <a:ext cx="8229600" cy="4525963"/>
          </a:xfrm>
        </p:spPr>
        <p:txBody>
          <a:bodyPr>
            <a:normAutofit/>
          </a:bodyPr>
          <a:lstStyle/>
          <a:p>
            <a:pPr algn="just"/>
            <a:r>
              <a:rPr lang="es-EC" sz="2800" dirty="0" smtClean="0"/>
              <a:t>Tamaño de los bines: Capacidad de 75 Kg</a:t>
            </a:r>
          </a:p>
          <a:p>
            <a:pPr algn="just"/>
            <a:r>
              <a:rPr lang="es-EC" sz="2800" dirty="0" smtClean="0"/>
              <a:t>Numero de bines: 4</a:t>
            </a:r>
          </a:p>
          <a:p>
            <a:pPr algn="just"/>
            <a:r>
              <a:rPr lang="es-EC" sz="2800" dirty="0" smtClean="0"/>
              <a:t>Tamaño del dosificador: Diámetro 60-70 mm, Longitud menor de </a:t>
            </a:r>
            <a:r>
              <a:rPr lang="es-EC" sz="2800" dirty="0" err="1" smtClean="0"/>
              <a:t>1m</a:t>
            </a:r>
            <a:r>
              <a:rPr lang="es-EC" sz="2800" dirty="0" smtClean="0"/>
              <a:t>.</a:t>
            </a:r>
          </a:p>
          <a:p>
            <a:pPr algn="just"/>
            <a:r>
              <a:rPr lang="es-EC" sz="2800" dirty="0" smtClean="0"/>
              <a:t>Paso del Tornillo Dosificador: Menor al diámetro del dosificador</a:t>
            </a:r>
          </a:p>
          <a:p>
            <a:pPr algn="just"/>
            <a:r>
              <a:rPr lang="es-EC" sz="2800" dirty="0" smtClean="0"/>
              <a:t>Velocidad del Dosificador: Debe guardar </a:t>
            </a:r>
            <a:r>
              <a:rPr lang="es-EC" sz="2800" dirty="0"/>
              <a:t>relación con la cantidad de producto a ser dosificado. </a:t>
            </a:r>
          </a:p>
          <a:p>
            <a:pPr algn="just"/>
            <a:endParaRPr lang="es-EC" sz="2800" dirty="0"/>
          </a:p>
        </p:txBody>
      </p:sp>
    </p:spTree>
    <p:extLst>
      <p:ext uri="{BB962C8B-B14F-4D97-AF65-F5344CB8AC3E}">
        <p14:creationId xmlns:p14="http://schemas.microsoft.com/office/powerpoint/2010/main" val="29400751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908720"/>
            <a:ext cx="8424936" cy="5040560"/>
          </a:xfrm>
        </p:spPr>
        <p:txBody>
          <a:bodyPr>
            <a:noAutofit/>
          </a:bodyPr>
          <a:lstStyle/>
          <a:p>
            <a:pPr algn="just"/>
            <a:r>
              <a:rPr lang="es-EC" sz="2800" dirty="0" smtClean="0"/>
              <a:t>Tamaño de la Tolva de Recepción: Capacidad de 20 Kg.</a:t>
            </a:r>
          </a:p>
          <a:p>
            <a:pPr algn="just"/>
            <a:r>
              <a:rPr lang="es-EC" sz="2800" dirty="0" smtClean="0"/>
              <a:t>Tipo de Material para la Construcción: Debe ser de fácil </a:t>
            </a:r>
            <a:r>
              <a:rPr lang="es-EC" sz="2800" dirty="0"/>
              <a:t>limpieza, mantenimiento y que poseen bajos niveles de corrosión</a:t>
            </a:r>
            <a:r>
              <a:rPr lang="es-EC" sz="2800" dirty="0" smtClean="0"/>
              <a:t>.</a:t>
            </a:r>
          </a:p>
          <a:p>
            <a:pPr lvl="0" algn="just"/>
            <a:r>
              <a:rPr lang="es-EC" sz="2800" dirty="0"/>
              <a:t>Distribución de los componentes del </a:t>
            </a:r>
            <a:r>
              <a:rPr lang="es-EC" sz="2800" dirty="0" smtClean="0"/>
              <a:t>sistema: Distribución Lineal.</a:t>
            </a:r>
          </a:p>
          <a:p>
            <a:pPr algn="just"/>
            <a:r>
              <a:rPr lang="es-EC" sz="2800" dirty="0"/>
              <a:t>Exactitud y precisión de los dispositivos utilizados.</a:t>
            </a:r>
          </a:p>
          <a:p>
            <a:pPr algn="just"/>
            <a:r>
              <a:rPr lang="es-EC" sz="2800" dirty="0"/>
              <a:t>Nivel de automatización aplicado al proceso.</a:t>
            </a:r>
          </a:p>
          <a:p>
            <a:pPr marL="0" lvl="0" indent="0">
              <a:buNone/>
            </a:pPr>
            <a:r>
              <a:rPr lang="es-EC" sz="2800" dirty="0" smtClean="0"/>
              <a:t> </a:t>
            </a:r>
            <a:endParaRPr lang="es-EC" sz="2800" dirty="0"/>
          </a:p>
          <a:p>
            <a:endParaRPr lang="es-EC" sz="2800" dirty="0"/>
          </a:p>
          <a:p>
            <a:endParaRPr lang="es-EC" sz="2800" dirty="0"/>
          </a:p>
        </p:txBody>
      </p:sp>
    </p:spTree>
    <p:extLst>
      <p:ext uri="{BB962C8B-B14F-4D97-AF65-F5344CB8AC3E}">
        <p14:creationId xmlns:p14="http://schemas.microsoft.com/office/powerpoint/2010/main" val="21709593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844" y="620688"/>
            <a:ext cx="9073008" cy="5544616"/>
          </a:xfrm>
        </p:spPr>
        <p:txBody>
          <a:bodyPr>
            <a:normAutofit/>
          </a:bodyPr>
          <a:lstStyle/>
          <a:p>
            <a:pPr algn="just"/>
            <a:r>
              <a:rPr lang="es-EC" sz="2500" dirty="0"/>
              <a:t>L</a:t>
            </a:r>
            <a:r>
              <a:rPr lang="es-EC" sz="2500" dirty="0" smtClean="0"/>
              <a:t>os aspectos </a:t>
            </a:r>
            <a:r>
              <a:rPr lang="es-EC" sz="2500" dirty="0"/>
              <a:t>más importantes del sistema: </a:t>
            </a:r>
            <a:r>
              <a:rPr lang="es-EC" sz="2500" dirty="0" smtClean="0"/>
              <a:t>Confiabilidad del sistema, </a:t>
            </a:r>
            <a:r>
              <a:rPr lang="es-EC" sz="2500" dirty="0"/>
              <a:t>facilidad de operación y poco espacio físico necesario.</a:t>
            </a:r>
          </a:p>
          <a:p>
            <a:pPr marL="0" indent="0" algn="just">
              <a:buNone/>
            </a:pPr>
            <a:r>
              <a:rPr lang="es-EC" sz="2500" dirty="0"/>
              <a:t> </a:t>
            </a:r>
          </a:p>
          <a:p>
            <a:pPr algn="just"/>
            <a:r>
              <a:rPr lang="es-EC" sz="2500" dirty="0" smtClean="0"/>
              <a:t>Los </a:t>
            </a:r>
            <a:r>
              <a:rPr lang="es-EC" sz="2500" dirty="0"/>
              <a:t>requerimientos técnicos </a:t>
            </a:r>
            <a:r>
              <a:rPr lang="es-EC" sz="2500" dirty="0" smtClean="0"/>
              <a:t>los principales son: el </a:t>
            </a:r>
            <a:r>
              <a:rPr lang="es-EC" sz="2500" dirty="0"/>
              <a:t>tamaño del dosificador, el paso y la velocidad de dosificación están íntimamente ligados para satisfacer la característica de rapidez en la dosificación. </a:t>
            </a:r>
            <a:endParaRPr lang="es-EC" sz="2500" dirty="0" smtClean="0"/>
          </a:p>
          <a:p>
            <a:pPr algn="just"/>
            <a:endParaRPr lang="es-EC" sz="2500" dirty="0"/>
          </a:p>
          <a:p>
            <a:pPr algn="just"/>
            <a:r>
              <a:rPr lang="es-EC" sz="2500" dirty="0" smtClean="0"/>
              <a:t>Además </a:t>
            </a:r>
            <a:r>
              <a:rPr lang="es-EC" sz="2500" dirty="0"/>
              <a:t>las características tamaño de los bines, distribución del sistema y tamaño de la tolva de recepción común satisfacen la características de poco espacio físico requerido.</a:t>
            </a:r>
          </a:p>
        </p:txBody>
      </p:sp>
    </p:spTree>
    <p:extLst>
      <p:ext uri="{BB962C8B-B14F-4D97-AF65-F5344CB8AC3E}">
        <p14:creationId xmlns:p14="http://schemas.microsoft.com/office/powerpoint/2010/main" val="29817714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DISEÑO FUNCIONAL</a:t>
            </a:r>
            <a:endParaRPr lang="es-EC"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20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427577"/>
            <a:ext cx="8321695" cy="2657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46603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Definición de Módulos</a:t>
            </a:r>
            <a:endParaRPr lang="es-EC" dirty="0"/>
          </a:p>
        </p:txBody>
      </p:sp>
      <p:sp>
        <p:nvSpPr>
          <p:cNvPr id="3" name="2 Marcador de contenido"/>
          <p:cNvSpPr>
            <a:spLocks noGrp="1"/>
          </p:cNvSpPr>
          <p:nvPr>
            <p:ph idx="1"/>
          </p:nvPr>
        </p:nvSpPr>
        <p:spPr/>
        <p:txBody>
          <a:bodyPr>
            <a:normAutofit fontScale="92500" lnSpcReduction="10000"/>
          </a:bodyPr>
          <a:lstStyle/>
          <a:p>
            <a:pPr lvl="0"/>
            <a:r>
              <a:rPr lang="es-EC" dirty="0" smtClean="0"/>
              <a:t>Almacenar </a:t>
            </a:r>
            <a:r>
              <a:rPr lang="es-EC" dirty="0"/>
              <a:t>y transportar los micronutrientes.</a:t>
            </a:r>
          </a:p>
          <a:p>
            <a:r>
              <a:rPr lang="es-EC" dirty="0"/>
              <a:t>Que consiste en el proceso de verter las vitaminas en cada uno de los bines contenedores y ser transportados hasta la zona de pesaje.</a:t>
            </a:r>
          </a:p>
          <a:p>
            <a:pPr lvl="0"/>
            <a:r>
              <a:rPr lang="es-EC" dirty="0"/>
              <a:t>Dosificar los micronutrientes.</a:t>
            </a:r>
          </a:p>
          <a:p>
            <a:r>
              <a:rPr lang="es-EC" dirty="0"/>
              <a:t>Que va desde el momento en que las vitaminas transportadas empiezan a ser pesadas según el requerimiento de la receta a elaborarse hasta que todas las vitaminas han sido dosificadas.</a:t>
            </a:r>
          </a:p>
          <a:p>
            <a:pPr lvl="0"/>
            <a:r>
              <a:rPr lang="es-EC" dirty="0"/>
              <a:t>Retirar Dosificados.</a:t>
            </a:r>
          </a:p>
          <a:p>
            <a:r>
              <a:rPr lang="es-EC" dirty="0"/>
              <a:t>Que consiste en vaciar de la tolva de recepción común los micro-nutrientes antes pesados por medio de la apertura de una compuerta</a:t>
            </a:r>
            <a:r>
              <a:rPr lang="es-EC" dirty="0" smtClean="0"/>
              <a:t>.</a:t>
            </a:r>
            <a:endParaRPr lang="es-EC" dirty="0"/>
          </a:p>
        </p:txBody>
      </p:sp>
    </p:spTree>
    <p:extLst>
      <p:ext uri="{BB962C8B-B14F-4D97-AF65-F5344CB8AC3E}">
        <p14:creationId xmlns:p14="http://schemas.microsoft.com/office/powerpoint/2010/main" val="9460818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4 Objeto"/>
          <p:cNvGraphicFramePr>
            <a:graphicFrameLocks noChangeAspect="1"/>
          </p:cNvGraphicFramePr>
          <p:nvPr>
            <p:extLst>
              <p:ext uri="{D42A27DB-BD31-4B8C-83A1-F6EECF244321}">
                <p14:modId xmlns:p14="http://schemas.microsoft.com/office/powerpoint/2010/main" val="4186974039"/>
              </p:ext>
            </p:extLst>
          </p:nvPr>
        </p:nvGraphicFramePr>
        <p:xfrm>
          <a:off x="899592" y="476672"/>
          <a:ext cx="7902919" cy="5760640"/>
        </p:xfrm>
        <a:graphic>
          <a:graphicData uri="http://schemas.openxmlformats.org/presentationml/2006/ole">
            <mc:AlternateContent xmlns:mc="http://schemas.openxmlformats.org/markup-compatibility/2006">
              <mc:Choice xmlns:v="urn:schemas-microsoft-com:vml" Requires="v">
                <p:oleObj spid="_x0000_s2067" name="Visio" r:id="rId3" imgW="7197865" imgH="5201326" progId="Visio.Drawing.11">
                  <p:embed/>
                </p:oleObj>
              </mc:Choice>
              <mc:Fallback>
                <p:oleObj name="Visio" r:id="rId3" imgW="7197865" imgH="5201326"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476672"/>
                        <a:ext cx="7902919" cy="5760640"/>
                      </a:xfrm>
                      <a:prstGeom prst="rect">
                        <a:avLst/>
                      </a:prstGeom>
                      <a:noFill/>
                    </p:spPr>
                  </p:pic>
                </p:oleObj>
              </mc:Fallback>
            </mc:AlternateContent>
          </a:graphicData>
        </a:graphic>
      </p:graphicFrame>
    </p:spTree>
    <p:extLst>
      <p:ext uri="{BB962C8B-B14F-4D97-AF65-F5344CB8AC3E}">
        <p14:creationId xmlns:p14="http://schemas.microsoft.com/office/powerpoint/2010/main" val="1716950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AVIPAZ</a:t>
            </a:r>
            <a:endParaRPr lang="es-EC" dirty="0"/>
          </a:p>
        </p:txBody>
      </p:sp>
      <p:sp>
        <p:nvSpPr>
          <p:cNvPr id="3" name="2 Marcador de contenido"/>
          <p:cNvSpPr>
            <a:spLocks noGrp="1"/>
          </p:cNvSpPr>
          <p:nvPr>
            <p:ph idx="1"/>
          </p:nvPr>
        </p:nvSpPr>
        <p:spPr>
          <a:xfrm>
            <a:off x="539552" y="1772816"/>
            <a:ext cx="8229600" cy="4525963"/>
          </a:xfrm>
        </p:spPr>
        <p:txBody>
          <a:bodyPr>
            <a:normAutofit/>
          </a:bodyPr>
          <a:lstStyle/>
          <a:p>
            <a:pPr algn="just"/>
            <a:r>
              <a:rPr lang="es-EC" sz="3000" dirty="0" smtClean="0"/>
              <a:t>Fabricación </a:t>
            </a:r>
            <a:r>
              <a:rPr lang="es-EC" sz="3000" dirty="0"/>
              <a:t>de distintas clases de balanceados para aves de corral, cerdos, ganado vacuno y </a:t>
            </a:r>
            <a:r>
              <a:rPr lang="es-EC" sz="3000" dirty="0" smtClean="0"/>
              <a:t>cuyes.</a:t>
            </a:r>
          </a:p>
          <a:p>
            <a:pPr algn="just"/>
            <a:r>
              <a:rPr lang="es-EC" sz="3000" dirty="0" smtClean="0"/>
              <a:t>Cuenta </a:t>
            </a:r>
            <a:r>
              <a:rPr lang="es-EC" sz="3000" dirty="0"/>
              <a:t>con maquinaria </a:t>
            </a:r>
            <a:r>
              <a:rPr lang="es-EC" sz="3000" dirty="0" err="1"/>
              <a:t>semi</a:t>
            </a:r>
            <a:r>
              <a:rPr lang="es-EC" sz="3000" dirty="0"/>
              <a:t>-automática para la producción de alimentos </a:t>
            </a:r>
            <a:r>
              <a:rPr lang="es-EC" sz="3000" dirty="0" smtClean="0"/>
              <a:t>balanceados.</a:t>
            </a:r>
          </a:p>
        </p:txBody>
      </p:sp>
    </p:spTree>
    <p:extLst>
      <p:ext uri="{BB962C8B-B14F-4D97-AF65-F5344CB8AC3E}">
        <p14:creationId xmlns:p14="http://schemas.microsoft.com/office/powerpoint/2010/main" val="24568049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476672"/>
            <a:ext cx="8229600" cy="1600200"/>
          </a:xfrm>
        </p:spPr>
        <p:txBody>
          <a:bodyPr/>
          <a:lstStyle/>
          <a:p>
            <a:r>
              <a:rPr lang="es-EC" sz="4800" dirty="0" smtClean="0"/>
              <a:t>SELECCIÓN DEL MÉTODO DE DOSIFICACIÓN</a:t>
            </a:r>
            <a:endParaRPr lang="es-EC" sz="4800" dirty="0"/>
          </a:p>
        </p:txBody>
      </p:sp>
      <p:sp>
        <p:nvSpPr>
          <p:cNvPr id="3" name="2 Marcador de contenido"/>
          <p:cNvSpPr>
            <a:spLocks noGrp="1"/>
          </p:cNvSpPr>
          <p:nvPr>
            <p:ph idx="1"/>
          </p:nvPr>
        </p:nvSpPr>
        <p:spPr>
          <a:xfrm>
            <a:off x="467544" y="2132856"/>
            <a:ext cx="8229600" cy="4525963"/>
          </a:xfrm>
        </p:spPr>
        <p:txBody>
          <a:bodyPr/>
          <a:lstStyle/>
          <a:p>
            <a:pPr lvl="0" algn="just"/>
            <a:r>
              <a:rPr lang="es-EC" sz="3200" dirty="0"/>
              <a:t>Almacenar los micronutrientes.</a:t>
            </a:r>
          </a:p>
          <a:p>
            <a:pPr lvl="0" algn="just"/>
            <a:r>
              <a:rPr lang="es-EC" sz="3200" dirty="0"/>
              <a:t>Transportar los micronutrientes.</a:t>
            </a:r>
          </a:p>
          <a:p>
            <a:pPr lvl="0" algn="just"/>
            <a:r>
              <a:rPr lang="es-EC" sz="3200" dirty="0"/>
              <a:t>Pesar la cantidad de micronutrientes según la receta seleccionada.</a:t>
            </a:r>
          </a:p>
          <a:p>
            <a:pPr lvl="0" algn="just"/>
            <a:r>
              <a:rPr lang="es-EC" sz="3200" dirty="0"/>
              <a:t>Desalojar los micronutrientes de la tolva de recepción común.</a:t>
            </a:r>
          </a:p>
          <a:p>
            <a:endParaRPr lang="es-EC" dirty="0"/>
          </a:p>
        </p:txBody>
      </p:sp>
    </p:spTree>
    <p:extLst>
      <p:ext uri="{BB962C8B-B14F-4D97-AF65-F5344CB8AC3E}">
        <p14:creationId xmlns:p14="http://schemas.microsoft.com/office/powerpoint/2010/main" val="6910625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476672"/>
            <a:ext cx="8219256" cy="5649491"/>
          </a:xfrm>
        </p:spPr>
        <p:txBody>
          <a:bodyPr>
            <a:noAutofit/>
          </a:bodyPr>
          <a:lstStyle/>
          <a:p>
            <a:pPr algn="just"/>
            <a:r>
              <a:rPr lang="es-EC" sz="2800" dirty="0"/>
              <a:t>El sistema debe estar conformado de un bin o contenedor de forma </a:t>
            </a:r>
            <a:r>
              <a:rPr lang="es-EC" sz="2800" dirty="0" smtClean="0"/>
              <a:t>rectangular.</a:t>
            </a:r>
          </a:p>
          <a:p>
            <a:pPr algn="just"/>
            <a:endParaRPr lang="es-EC" sz="2800" dirty="0"/>
          </a:p>
          <a:p>
            <a:pPr algn="just"/>
            <a:r>
              <a:rPr lang="es-EC" sz="2800" dirty="0" smtClean="0"/>
              <a:t>El </a:t>
            </a:r>
            <a:r>
              <a:rPr lang="es-EC" sz="2800" dirty="0"/>
              <a:t>sistema de transporte desde los bienes hasta la zona de pesado tiene que permitir además del transporte un manejo adecuado de la cantidad de </a:t>
            </a:r>
            <a:r>
              <a:rPr lang="es-EC" sz="2800" dirty="0" smtClean="0"/>
              <a:t>material. </a:t>
            </a:r>
            <a:endParaRPr lang="es-EC" sz="2800" dirty="0"/>
          </a:p>
        </p:txBody>
      </p:sp>
    </p:spTree>
    <p:extLst>
      <p:ext uri="{BB962C8B-B14F-4D97-AF65-F5344CB8AC3E}">
        <p14:creationId xmlns:p14="http://schemas.microsoft.com/office/powerpoint/2010/main" val="14645814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5877272"/>
            <a:ext cx="8229600" cy="576064"/>
          </a:xfrm>
        </p:spPr>
        <p:txBody>
          <a:bodyPr/>
          <a:lstStyle/>
          <a:p>
            <a:pPr marL="0" indent="0" algn="ctr">
              <a:buNone/>
            </a:pPr>
            <a:r>
              <a:rPr lang="es-EC" dirty="0" smtClean="0"/>
              <a:t>TRANSPORTADOR DE TORNILLO SIN FIN</a:t>
            </a:r>
            <a:endParaRPr lang="es-EC" dirty="0"/>
          </a:p>
        </p:txBody>
      </p:sp>
      <p:pic>
        <p:nvPicPr>
          <p:cNvPr id="4" name="0 Imagen"/>
          <p:cNvPicPr/>
          <p:nvPr/>
        </p:nvPicPr>
        <p:blipFill>
          <a:blip r:embed="rId2">
            <a:extLst>
              <a:ext uri="{28A0092B-C50C-407E-A947-70E740481C1C}">
                <a14:useLocalDpi xmlns:a14="http://schemas.microsoft.com/office/drawing/2010/main" val="0"/>
              </a:ext>
            </a:extLst>
          </a:blip>
          <a:stretch>
            <a:fillRect/>
          </a:stretch>
        </p:blipFill>
        <p:spPr>
          <a:xfrm>
            <a:off x="1968415" y="260648"/>
            <a:ext cx="4752527" cy="5328592"/>
          </a:xfrm>
          <a:prstGeom prst="rect">
            <a:avLst/>
          </a:prstGeom>
        </p:spPr>
      </p:pic>
    </p:spTree>
    <p:extLst>
      <p:ext uri="{BB962C8B-B14F-4D97-AF65-F5344CB8AC3E}">
        <p14:creationId xmlns:p14="http://schemas.microsoft.com/office/powerpoint/2010/main" val="2008793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332656"/>
            <a:ext cx="8291264" cy="6048672"/>
          </a:xfrm>
        </p:spPr>
        <p:txBody>
          <a:bodyPr>
            <a:normAutofit/>
          </a:bodyPr>
          <a:lstStyle/>
          <a:p>
            <a:pPr algn="just"/>
            <a:r>
              <a:rPr lang="es-EC" dirty="0"/>
              <a:t>La distribución del sistema se ha seleccionado como de tipo </a:t>
            </a:r>
            <a:r>
              <a:rPr lang="es-EC" dirty="0" smtClean="0"/>
              <a:t>lineal. </a:t>
            </a:r>
          </a:p>
          <a:p>
            <a:pPr algn="just"/>
            <a:r>
              <a:rPr lang="es-EC" dirty="0" smtClean="0"/>
              <a:t>La </a:t>
            </a:r>
            <a:r>
              <a:rPr lang="es-EC" dirty="0"/>
              <a:t>sección del sistema donde se pesaran los micronutrientes contará con una báscula de forma piramidal </a:t>
            </a:r>
            <a:r>
              <a:rPr lang="es-EC" dirty="0" smtClean="0"/>
              <a:t>truncada. </a:t>
            </a:r>
          </a:p>
          <a:p>
            <a:pPr algn="just"/>
            <a:r>
              <a:rPr lang="es-EC" dirty="0" smtClean="0"/>
              <a:t>Para </a:t>
            </a:r>
            <a:r>
              <a:rPr lang="es-EC" dirty="0"/>
              <a:t>retirar los micronutrientes del sistema se ha seleccionado operar una compuerta de apertura y </a:t>
            </a:r>
            <a:r>
              <a:rPr lang="es-EC" dirty="0" smtClean="0"/>
              <a:t>cierre.</a:t>
            </a:r>
          </a:p>
          <a:p>
            <a:pPr algn="just"/>
            <a:r>
              <a:rPr lang="es-EC" dirty="0" smtClean="0"/>
              <a:t>Todos </a:t>
            </a:r>
            <a:r>
              <a:rPr lang="es-EC" dirty="0"/>
              <a:t>estos elementos  estarán sostenidos en una estructura que sirva de soporte. </a:t>
            </a:r>
          </a:p>
        </p:txBody>
      </p:sp>
    </p:spTree>
    <p:extLst>
      <p:ext uri="{BB962C8B-B14F-4D97-AF65-F5344CB8AC3E}">
        <p14:creationId xmlns:p14="http://schemas.microsoft.com/office/powerpoint/2010/main" val="10454871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5229200"/>
            <a:ext cx="8229600" cy="608931"/>
          </a:xfrm>
        </p:spPr>
        <p:txBody>
          <a:bodyPr/>
          <a:lstStyle/>
          <a:p>
            <a:pPr marL="0" indent="0" algn="ctr">
              <a:buNone/>
            </a:pPr>
            <a:r>
              <a:rPr lang="es-EC" dirty="0" smtClean="0"/>
              <a:t>SISTEMA DE DOSIFICACIÓN</a:t>
            </a:r>
            <a:endParaRPr lang="es-EC" dirty="0"/>
          </a:p>
        </p:txBody>
      </p:sp>
      <p:pic>
        <p:nvPicPr>
          <p:cNvPr id="4" name="0 Imagen"/>
          <p:cNvPicPr/>
          <p:nvPr/>
        </p:nvPicPr>
        <p:blipFill rotWithShape="1">
          <a:blip r:embed="rId2">
            <a:extLst>
              <a:ext uri="{28A0092B-C50C-407E-A947-70E740481C1C}">
                <a14:useLocalDpi xmlns:a14="http://schemas.microsoft.com/office/drawing/2010/main" val="0"/>
              </a:ext>
            </a:extLst>
          </a:blip>
          <a:srcRect l="-1" r="13699"/>
          <a:stretch/>
        </p:blipFill>
        <p:spPr bwMode="auto">
          <a:xfrm>
            <a:off x="2893756" y="260648"/>
            <a:ext cx="3024336" cy="449106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492243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446856" y="1700808"/>
            <a:ext cx="8229600" cy="2680320"/>
          </a:xfrm>
        </p:spPr>
        <p:txBody>
          <a:bodyPr/>
          <a:lstStyle/>
          <a:p>
            <a:r>
              <a:rPr lang="es-EC" sz="6600" dirty="0" smtClean="0"/>
              <a:t>Diseño del Sistema </a:t>
            </a:r>
            <a:br>
              <a:rPr lang="es-EC" sz="6600" dirty="0" smtClean="0"/>
            </a:br>
            <a:r>
              <a:rPr lang="es-EC" sz="6600" dirty="0"/>
              <a:t/>
            </a:r>
            <a:br>
              <a:rPr lang="es-EC" sz="6600" dirty="0"/>
            </a:br>
            <a:r>
              <a:rPr lang="es-EC" sz="6600" dirty="0" smtClean="0"/>
              <a:t>Mecánico.</a:t>
            </a:r>
            <a:endParaRPr lang="es-EC" sz="6600" dirty="0"/>
          </a:p>
        </p:txBody>
      </p:sp>
    </p:spTree>
    <p:extLst>
      <p:ext uri="{BB962C8B-B14F-4D97-AF65-F5344CB8AC3E}">
        <p14:creationId xmlns:p14="http://schemas.microsoft.com/office/powerpoint/2010/main" val="32487823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90014" y="1916832"/>
            <a:ext cx="7758565" cy="4104456"/>
          </a:xfrm>
        </p:spPr>
        <p:txBody>
          <a:bodyPr>
            <a:noAutofit/>
          </a:bodyPr>
          <a:lstStyle/>
          <a:p>
            <a:pPr marL="0" indent="0" algn="just">
              <a:buNone/>
            </a:pPr>
            <a:r>
              <a:rPr lang="es-EC" sz="2800" dirty="0" smtClean="0"/>
              <a:t>Parámetros a considerar: </a:t>
            </a:r>
          </a:p>
          <a:p>
            <a:pPr algn="just"/>
            <a:r>
              <a:rPr lang="es-EC" sz="2800" dirty="0" smtClean="0"/>
              <a:t>Resistencia </a:t>
            </a:r>
            <a:r>
              <a:rPr lang="es-EC" sz="2800" dirty="0"/>
              <a:t>a la corrosión </a:t>
            </a:r>
          </a:p>
          <a:p>
            <a:pPr algn="just"/>
            <a:r>
              <a:rPr lang="es-EC" sz="2800" dirty="0" smtClean="0"/>
              <a:t>Desgaste y abrasión.</a:t>
            </a:r>
          </a:p>
          <a:p>
            <a:pPr algn="just"/>
            <a:r>
              <a:rPr lang="es-EC" sz="2800" dirty="0" smtClean="0"/>
              <a:t>Nivel </a:t>
            </a:r>
            <a:r>
              <a:rPr lang="es-EC" sz="2800" dirty="0"/>
              <a:t>de auto </a:t>
            </a:r>
            <a:r>
              <a:rPr lang="es-EC" sz="2800" dirty="0" smtClean="0"/>
              <a:t>limpieza.</a:t>
            </a:r>
          </a:p>
          <a:p>
            <a:pPr algn="just"/>
            <a:r>
              <a:rPr lang="es-EC" sz="2800" dirty="0" smtClean="0"/>
              <a:t>Disponibilidad.</a:t>
            </a:r>
            <a:endParaRPr lang="es-EC" sz="2800" dirty="0"/>
          </a:p>
          <a:p>
            <a:pPr algn="just"/>
            <a:r>
              <a:rPr lang="es-EC" sz="2800" dirty="0" smtClean="0"/>
              <a:t>Peso.</a:t>
            </a:r>
            <a:endParaRPr lang="es-EC" sz="2800" dirty="0"/>
          </a:p>
          <a:p>
            <a:pPr algn="just"/>
            <a:r>
              <a:rPr lang="es-EC" sz="2800" dirty="0" smtClean="0"/>
              <a:t>Costo.</a:t>
            </a:r>
          </a:p>
          <a:p>
            <a:pPr algn="just"/>
            <a:r>
              <a:rPr lang="es-EC" sz="2800" dirty="0" smtClean="0"/>
              <a:t>Apariencia.</a:t>
            </a:r>
          </a:p>
          <a:p>
            <a:pPr algn="just"/>
            <a:r>
              <a:rPr lang="es-EC" sz="2800" dirty="0" smtClean="0"/>
              <a:t>Maquinabilidad</a:t>
            </a:r>
            <a:r>
              <a:rPr lang="es-EC" sz="2800" dirty="0"/>
              <a:t>.</a:t>
            </a:r>
          </a:p>
          <a:p>
            <a:pPr marL="0" indent="0" algn="just">
              <a:buNone/>
            </a:pPr>
            <a:endParaRPr lang="es-EC" sz="2800" dirty="0"/>
          </a:p>
          <a:p>
            <a:pPr algn="just"/>
            <a:endParaRPr lang="es-EC" sz="2800" dirty="0" smtClean="0"/>
          </a:p>
          <a:p>
            <a:pPr algn="just"/>
            <a:endParaRPr lang="es-EC" sz="2800" dirty="0"/>
          </a:p>
          <a:p>
            <a:pPr algn="just"/>
            <a:endParaRPr lang="es-EC" sz="2800" dirty="0" smtClean="0"/>
          </a:p>
        </p:txBody>
      </p:sp>
      <p:sp>
        <p:nvSpPr>
          <p:cNvPr id="4" name="1 Título"/>
          <p:cNvSpPr txBox="1">
            <a:spLocks/>
          </p:cNvSpPr>
          <p:nvPr/>
        </p:nvSpPr>
        <p:spPr>
          <a:xfrm>
            <a:off x="609171" y="620688"/>
            <a:ext cx="8229600" cy="1067916"/>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C" dirty="0" smtClean="0"/>
              <a:t>Selección del Material</a:t>
            </a:r>
            <a:endParaRPr lang="es-EC" dirty="0"/>
          </a:p>
        </p:txBody>
      </p:sp>
      <p:pic>
        <p:nvPicPr>
          <p:cNvPr id="5" name="4 Imagen" descr="http://us.123rf.com/400wm/400/400/thesupe87/thesupe870808/thesupe87080800093/3425253-de-aluminio-cepillado-o-baldosas-de-acero-inoxidable-esta-cuadros-de-imagen-a-la-perfeccion-como-un-.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1916832"/>
            <a:ext cx="1947545" cy="1947545"/>
          </a:xfrm>
          <a:prstGeom prst="rect">
            <a:avLst/>
          </a:prstGeom>
          <a:noFill/>
          <a:ln>
            <a:noFill/>
          </a:ln>
        </p:spPr>
      </p:pic>
      <p:pic>
        <p:nvPicPr>
          <p:cNvPr id="6" name="5 Imagen" descr="de acero dulce a36 x 20 pies ss304 y barra de ángulo"/>
          <p:cNvPicPr/>
          <p:nvPr/>
        </p:nvPicPr>
        <p:blipFill rotWithShape="1">
          <a:blip r:embed="rId3" cstate="print">
            <a:extLst>
              <a:ext uri="{28A0092B-C50C-407E-A947-70E740481C1C}">
                <a14:useLocalDpi xmlns:a14="http://schemas.microsoft.com/office/drawing/2010/main" val="0"/>
              </a:ext>
            </a:extLst>
          </a:blip>
          <a:srcRect r="5696" b="35216"/>
          <a:stretch/>
        </p:blipFill>
        <p:spPr bwMode="auto">
          <a:xfrm>
            <a:off x="6564316" y="4149080"/>
            <a:ext cx="2339340" cy="927735"/>
          </a:xfrm>
          <a:prstGeom prst="rect">
            <a:avLst/>
          </a:prstGeom>
          <a:noFill/>
          <a:ln>
            <a:noFill/>
          </a:ln>
          <a:extLst>
            <a:ext uri="{53640926-AAD7-44D8-BBD7-CCE9431645EC}">
              <a14:shadowObscured xmlns:a14="http://schemas.microsoft.com/office/drawing/2010/main"/>
            </a:ext>
          </a:extLst>
        </p:spPr>
      </p:pic>
      <p:pic>
        <p:nvPicPr>
          <p:cNvPr id="7" name="0 Imagen"/>
          <p:cNvPicPr/>
          <p:nvPr/>
        </p:nvPicPr>
        <p:blipFill rotWithShape="1">
          <a:blip r:embed="rId4" cstate="print">
            <a:extLst>
              <a:ext uri="{28A0092B-C50C-407E-A947-70E740481C1C}">
                <a14:useLocalDpi xmlns:a14="http://schemas.microsoft.com/office/drawing/2010/main" val="0"/>
              </a:ext>
            </a:extLst>
          </a:blip>
          <a:srcRect t="9063" b="10980"/>
          <a:stretch/>
        </p:blipFill>
        <p:spPr bwMode="auto">
          <a:xfrm>
            <a:off x="3779912" y="4149080"/>
            <a:ext cx="2386330" cy="17811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974547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79512" y="260648"/>
            <a:ext cx="8507288" cy="5865515"/>
          </a:xfrm>
        </p:spPr>
        <p:txBody>
          <a:bodyPr>
            <a:normAutofit/>
          </a:bodyPr>
          <a:lstStyle/>
          <a:p>
            <a:pPr marL="0" indent="0" algn="just">
              <a:buNone/>
            </a:pPr>
            <a:endParaRPr lang="es-ES" dirty="0" smtClean="0"/>
          </a:p>
          <a:p>
            <a:pPr algn="just"/>
            <a:r>
              <a:rPr lang="es-ES" dirty="0" smtClean="0"/>
              <a:t>Descartado el uso de:</a:t>
            </a:r>
          </a:p>
          <a:p>
            <a:pPr lvl="1" algn="just"/>
            <a:r>
              <a:rPr lang="es-ES" sz="2100" dirty="0" smtClean="0"/>
              <a:t>Acero Negro.</a:t>
            </a:r>
          </a:p>
          <a:p>
            <a:pPr lvl="1" algn="just"/>
            <a:r>
              <a:rPr lang="es-ES" sz="2100" dirty="0" smtClean="0"/>
              <a:t>Acero Galvanizado.</a:t>
            </a:r>
          </a:p>
          <a:p>
            <a:pPr lvl="1" algn="just"/>
            <a:r>
              <a:rPr lang="es-ES" sz="2100" dirty="0" smtClean="0"/>
              <a:t>Polímeros.</a:t>
            </a:r>
          </a:p>
          <a:p>
            <a:pPr marL="457200" lvl="1" indent="0" algn="just">
              <a:buNone/>
            </a:pPr>
            <a:endParaRPr lang="es-ES" dirty="0" smtClean="0"/>
          </a:p>
          <a:p>
            <a:pPr algn="just"/>
            <a:r>
              <a:rPr lang="es-ES" dirty="0" smtClean="0"/>
              <a:t>Acero Inoxidable es la opción más viable.</a:t>
            </a:r>
          </a:p>
          <a:p>
            <a:pPr algn="just"/>
            <a:endParaRPr lang="es-ES" dirty="0" smtClean="0"/>
          </a:p>
          <a:p>
            <a:pPr algn="just"/>
            <a:r>
              <a:rPr lang="es-ES" dirty="0" smtClean="0"/>
              <a:t>Grandes prestaciones </a:t>
            </a:r>
            <a:r>
              <a:rPr lang="es-ES" dirty="0"/>
              <a:t>desde el punto de vista de fabricación de componentes</a:t>
            </a:r>
            <a:r>
              <a:rPr lang="es-ES" dirty="0" smtClean="0"/>
              <a:t>.</a:t>
            </a:r>
          </a:p>
          <a:p>
            <a:pPr algn="just"/>
            <a:endParaRPr lang="es-EC" dirty="0"/>
          </a:p>
          <a:p>
            <a:pPr algn="just"/>
            <a:r>
              <a:rPr lang="es-ES" dirty="0" smtClean="0"/>
              <a:t>El </a:t>
            </a:r>
            <a:r>
              <a:rPr lang="es-ES" dirty="0"/>
              <a:t>tipo a ser usado </a:t>
            </a:r>
            <a:r>
              <a:rPr lang="es-ES" dirty="0" smtClean="0"/>
              <a:t>AISI 304-</a:t>
            </a:r>
            <a:r>
              <a:rPr lang="es-ES" dirty="0" err="1" smtClean="0"/>
              <a:t>2B</a:t>
            </a:r>
            <a:r>
              <a:rPr lang="es-ES" dirty="0" smtClean="0"/>
              <a:t>.</a:t>
            </a:r>
          </a:p>
        </p:txBody>
      </p:sp>
    </p:spTree>
    <p:extLst>
      <p:ext uri="{BB962C8B-B14F-4D97-AF65-F5344CB8AC3E}">
        <p14:creationId xmlns:p14="http://schemas.microsoft.com/office/powerpoint/2010/main" val="1726760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988840"/>
            <a:ext cx="8229600" cy="1600200"/>
          </a:xfrm>
        </p:spPr>
        <p:txBody>
          <a:bodyPr/>
          <a:lstStyle/>
          <a:p>
            <a:r>
              <a:rPr lang="es-EC" dirty="0" smtClean="0"/>
              <a:t>DISEÑO DEL BIN O CONTENEDOR</a:t>
            </a:r>
            <a:endParaRPr lang="es-EC" dirty="0"/>
          </a:p>
        </p:txBody>
      </p:sp>
      <p:sp>
        <p:nvSpPr>
          <p:cNvPr id="3" name="2 Marcador de contenido"/>
          <p:cNvSpPr>
            <a:spLocks noGrp="1"/>
          </p:cNvSpPr>
          <p:nvPr>
            <p:ph idx="1"/>
          </p:nvPr>
        </p:nvSpPr>
        <p:spPr/>
        <p:txBody>
          <a:bodyPr/>
          <a:lstStyle/>
          <a:p>
            <a:endParaRPr lang="es-EC"/>
          </a:p>
        </p:txBody>
      </p:sp>
    </p:spTree>
    <p:extLst>
      <p:ext uri="{BB962C8B-B14F-4D97-AF65-F5344CB8AC3E}">
        <p14:creationId xmlns:p14="http://schemas.microsoft.com/office/powerpoint/2010/main" val="30116106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Capacidad de Almacenaje</a:t>
            </a:r>
            <a:endParaRPr lang="es-EC"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p:txBody>
              <a:bodyPr>
                <a:normAutofit lnSpcReduction="10000"/>
              </a:bodyPr>
              <a:lstStyle/>
              <a:p>
                <a:pPr algn="just"/>
                <a:r>
                  <a:rPr lang="es-EC" dirty="0" smtClean="0"/>
                  <a:t>Determinada </a:t>
                </a:r>
                <a:r>
                  <a:rPr lang="es-EC" dirty="0"/>
                  <a:t>por el peso de la materia prima y su densidad. </a:t>
                </a:r>
                <a:endParaRPr lang="es-EC" dirty="0" smtClean="0"/>
              </a:p>
              <a:p>
                <a:pPr algn="just"/>
                <a:r>
                  <a:rPr lang="es-EC" dirty="0" smtClean="0"/>
                  <a:t>Requerimientos operativo de 75 </a:t>
                </a:r>
                <a:r>
                  <a:rPr lang="es-EC" dirty="0"/>
                  <a:t>Kg</a:t>
                </a:r>
                <a:r>
                  <a:rPr lang="es-EC" dirty="0" smtClean="0"/>
                  <a:t>.</a:t>
                </a:r>
              </a:p>
              <a:p>
                <a:pPr marL="0" indent="0" algn="just">
                  <a:buNone/>
                </a:pPr>
                <a:endParaRPr lang="es-EC" dirty="0"/>
              </a:p>
              <a:p>
                <a:pPr marL="0" indent="0">
                  <a:buNone/>
                </a:pPr>
                <a14:m>
                  <m:oMathPara xmlns:m="http://schemas.openxmlformats.org/officeDocument/2006/math">
                    <m:oMathParaPr>
                      <m:jc m:val="centerGroup"/>
                    </m:oMathParaPr>
                    <m:oMath xmlns:m="http://schemas.openxmlformats.org/officeDocument/2006/math">
                      <m:r>
                        <a:rPr lang="es-EC" i="1">
                          <a:latin typeface="Cambria Math"/>
                        </a:rPr>
                        <m:t>𝜌</m:t>
                      </m:r>
                      <m:r>
                        <a:rPr lang="es-EC" i="1">
                          <a:latin typeface="Cambria Math"/>
                        </a:rPr>
                        <m:t>=</m:t>
                      </m:r>
                      <m:f>
                        <m:fPr>
                          <m:ctrlPr>
                            <a:rPr lang="es-EC" i="1">
                              <a:latin typeface="Cambria Math"/>
                            </a:rPr>
                          </m:ctrlPr>
                        </m:fPr>
                        <m:num>
                          <m:r>
                            <a:rPr lang="es-EC" i="1">
                              <a:latin typeface="Cambria Math"/>
                            </a:rPr>
                            <m:t>𝑚</m:t>
                          </m:r>
                        </m:num>
                        <m:den>
                          <m:r>
                            <a:rPr lang="es-EC" i="1">
                              <a:latin typeface="Cambria Math"/>
                            </a:rPr>
                            <m:t>𝑉</m:t>
                          </m:r>
                        </m:den>
                      </m:f>
                    </m:oMath>
                  </m:oMathPara>
                </a14:m>
                <a:endParaRPr lang="es-EC" dirty="0"/>
              </a:p>
              <a:p>
                <a:pPr marL="0" indent="0">
                  <a:buNone/>
                </a:pPr>
                <a:r>
                  <a:rPr lang="es-EC" dirty="0"/>
                  <a:t>Donde</a:t>
                </a:r>
                <a:r>
                  <a:rPr lang="es-EC" dirty="0" smtClean="0"/>
                  <a:t>:</a:t>
                </a:r>
              </a:p>
              <a:p>
                <a:pPr marL="0" indent="0">
                  <a:buNone/>
                </a:pPr>
                <a:endParaRPr lang="es-EC" dirty="0"/>
              </a:p>
              <a:p>
                <a:pPr marL="0" indent="0">
                  <a:buNone/>
                </a:pPr>
                <a:r>
                  <a:rPr lang="es-EC" dirty="0"/>
                  <a:t>V	Volumen a ser ocupado (</a:t>
                </a:r>
                <a14:m>
                  <m:oMath xmlns:m="http://schemas.openxmlformats.org/officeDocument/2006/math">
                    <m:sSup>
                      <m:sSupPr>
                        <m:ctrlPr>
                          <a:rPr lang="es-EC" i="1">
                            <a:latin typeface="Cambria Math"/>
                          </a:rPr>
                        </m:ctrlPr>
                      </m:sSupPr>
                      <m:e>
                        <m:r>
                          <a:rPr lang="es-EC" i="1">
                            <a:latin typeface="Cambria Math"/>
                          </a:rPr>
                          <m:t>𝑚</m:t>
                        </m:r>
                      </m:e>
                      <m:sup>
                        <m:r>
                          <a:rPr lang="es-EC" i="1">
                            <a:latin typeface="Cambria Math"/>
                          </a:rPr>
                          <m:t>3</m:t>
                        </m:r>
                      </m:sup>
                    </m:sSup>
                  </m:oMath>
                </a14:m>
                <a:r>
                  <a:rPr lang="es-EC" dirty="0"/>
                  <a:t>)</a:t>
                </a:r>
              </a:p>
              <a:p>
                <a:pPr marL="0" indent="0">
                  <a:buNone/>
                </a:pPr>
                <a:r>
                  <a:rPr lang="es-EC" dirty="0"/>
                  <a:t>m	Masa del material (</a:t>
                </a:r>
                <a:r>
                  <a:rPr lang="es-EC" dirty="0" smtClean="0"/>
                  <a:t>75 </a:t>
                </a:r>
                <a14:m>
                  <m:oMath xmlns:m="http://schemas.openxmlformats.org/officeDocument/2006/math">
                    <m:r>
                      <a:rPr lang="es-EC" i="1">
                        <a:latin typeface="Cambria Math"/>
                      </a:rPr>
                      <m:t>𝑘𝑔</m:t>
                    </m:r>
                  </m:oMath>
                </a14:m>
                <a:r>
                  <a:rPr lang="es-EC" dirty="0"/>
                  <a:t>)</a:t>
                </a:r>
              </a:p>
              <a:p>
                <a:pPr marL="0" indent="0">
                  <a:buNone/>
                </a:pPr>
                <a14:m>
                  <m:oMath xmlns:m="http://schemas.openxmlformats.org/officeDocument/2006/math">
                    <m:r>
                      <a:rPr lang="es-EC" i="1">
                        <a:latin typeface="Cambria Math"/>
                      </a:rPr>
                      <m:t>𝜌</m:t>
                    </m:r>
                  </m:oMath>
                </a14:m>
                <a:r>
                  <a:rPr lang="es-EC" dirty="0"/>
                  <a:t>	Densidad </a:t>
                </a:r>
                <a14:m>
                  <m:oMath xmlns:m="http://schemas.openxmlformats.org/officeDocument/2006/math">
                    <m:d>
                      <m:dPr>
                        <m:ctrlPr>
                          <a:rPr lang="es-EC" i="1">
                            <a:latin typeface="Cambria Math"/>
                          </a:rPr>
                        </m:ctrlPr>
                      </m:dPr>
                      <m:e>
                        <m:r>
                          <a:rPr lang="es-EC" b="0" i="1" smtClean="0">
                            <a:latin typeface="Cambria Math"/>
                          </a:rPr>
                          <m:t>1201</m:t>
                        </m:r>
                        <m:f>
                          <m:fPr>
                            <m:ctrlPr>
                              <a:rPr lang="es-EC" i="1">
                                <a:latin typeface="Cambria Math"/>
                              </a:rPr>
                            </m:ctrlPr>
                          </m:fPr>
                          <m:num>
                            <m:r>
                              <a:rPr lang="es-EC" i="1">
                                <a:latin typeface="Cambria Math"/>
                              </a:rPr>
                              <m:t>𝑘𝑔</m:t>
                            </m:r>
                          </m:num>
                          <m:den>
                            <m:sSup>
                              <m:sSupPr>
                                <m:ctrlPr>
                                  <a:rPr lang="es-EC" i="1">
                                    <a:latin typeface="Cambria Math"/>
                                  </a:rPr>
                                </m:ctrlPr>
                              </m:sSupPr>
                              <m:e>
                                <m:r>
                                  <a:rPr lang="es-EC" i="1">
                                    <a:latin typeface="Cambria Math"/>
                                  </a:rPr>
                                  <m:t>𝑚</m:t>
                                </m:r>
                              </m:e>
                              <m:sup>
                                <m:r>
                                  <a:rPr lang="es-EC" i="1">
                                    <a:latin typeface="Cambria Math"/>
                                  </a:rPr>
                                  <m:t>3</m:t>
                                </m:r>
                              </m:sup>
                            </m:sSup>
                          </m:den>
                        </m:f>
                      </m:e>
                    </m:d>
                  </m:oMath>
                </a14:m>
                <a:endParaRPr lang="es-EC" dirty="0"/>
              </a:p>
              <a:p>
                <a:pPr marL="0" indent="0">
                  <a:buNone/>
                </a:pPr>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blipFill rotWithShape="1">
                <a:blip r:embed="rId2"/>
                <a:stretch>
                  <a:fillRect l="-1111" t="-1887" r="-1111"/>
                </a:stretch>
              </a:blipFill>
            </p:spPr>
            <p:txBody>
              <a:bodyPr/>
              <a:lstStyle/>
              <a:p>
                <a:r>
                  <a:rPr lang="es-EC">
                    <a:noFill/>
                  </a:rPr>
                  <a:t> </a:t>
                </a:r>
              </a:p>
            </p:txBody>
          </p:sp>
        </mc:Fallback>
      </mc:AlternateContent>
    </p:spTree>
    <p:extLst>
      <p:ext uri="{BB962C8B-B14F-4D97-AF65-F5344CB8AC3E}">
        <p14:creationId xmlns:p14="http://schemas.microsoft.com/office/powerpoint/2010/main" val="5556194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16632"/>
            <a:ext cx="8229600" cy="1051520"/>
          </a:xfrm>
        </p:spPr>
        <p:txBody>
          <a:bodyPr/>
          <a:lstStyle/>
          <a:p>
            <a:r>
              <a:rPr lang="es-EC" dirty="0" smtClean="0"/>
              <a:t>Descripción de Proceso</a:t>
            </a:r>
            <a:endParaRPr lang="es-EC"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4 Objeto"/>
          <p:cNvGraphicFramePr>
            <a:graphicFrameLocks noChangeAspect="1"/>
          </p:cNvGraphicFramePr>
          <p:nvPr>
            <p:extLst>
              <p:ext uri="{D42A27DB-BD31-4B8C-83A1-F6EECF244321}">
                <p14:modId xmlns:p14="http://schemas.microsoft.com/office/powerpoint/2010/main" val="3677948458"/>
              </p:ext>
            </p:extLst>
          </p:nvPr>
        </p:nvGraphicFramePr>
        <p:xfrm>
          <a:off x="2267744" y="1484784"/>
          <a:ext cx="4324350" cy="4914900"/>
        </p:xfrm>
        <a:graphic>
          <a:graphicData uri="http://schemas.openxmlformats.org/presentationml/2006/ole">
            <mc:AlternateContent xmlns:mc="http://schemas.openxmlformats.org/markup-compatibility/2006">
              <mc:Choice xmlns:v="urn:schemas-microsoft-com:vml" Requires="v">
                <p:oleObj spid="_x0000_s1064" name="Visio" r:id="rId3" imgW="4375753" imgH="5621097" progId="Visio.Drawing.11">
                  <p:embed/>
                </p:oleObj>
              </mc:Choice>
              <mc:Fallback>
                <p:oleObj name="Visio" r:id="rId3" imgW="4375753" imgH="5621097"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4" y="1484784"/>
                        <a:ext cx="4324350" cy="4914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3882417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67544" y="404664"/>
                <a:ext cx="8219256" cy="5721499"/>
              </a:xfrm>
            </p:spPr>
            <p:txBody>
              <a:bodyPr>
                <a:noAutofit/>
              </a:bodyPr>
              <a:lstStyle/>
              <a:p>
                <a:pPr algn="just"/>
                <a:r>
                  <a:rPr lang="es-EC" sz="2800" dirty="0" smtClean="0"/>
                  <a:t>El volumen determinado es </a:t>
                </a:r>
                <a14:m>
                  <m:oMath xmlns:m="http://schemas.openxmlformats.org/officeDocument/2006/math">
                    <m:r>
                      <a:rPr lang="es-EC" sz="2800" i="1">
                        <a:latin typeface="Cambria Math"/>
                      </a:rPr>
                      <m:t>0.06</m:t>
                    </m:r>
                    <m:r>
                      <a:rPr lang="es-EC" sz="2800" b="0" i="1" smtClean="0">
                        <a:latin typeface="Cambria Math"/>
                      </a:rPr>
                      <m:t>24</m:t>
                    </m:r>
                    <m:r>
                      <a:rPr lang="es-EC" sz="2800" i="1">
                        <a:latin typeface="Cambria Math"/>
                      </a:rPr>
                      <m:t> </m:t>
                    </m:r>
                    <m:sSup>
                      <m:sSupPr>
                        <m:ctrlPr>
                          <a:rPr lang="es-EC" sz="2800" i="1">
                            <a:latin typeface="Cambria Math"/>
                          </a:rPr>
                        </m:ctrlPr>
                      </m:sSupPr>
                      <m:e>
                        <m:r>
                          <a:rPr lang="es-EC" sz="2800" i="1">
                            <a:latin typeface="Cambria Math"/>
                          </a:rPr>
                          <m:t>𝑚</m:t>
                        </m:r>
                      </m:e>
                      <m:sup>
                        <m:r>
                          <a:rPr lang="es-EC" sz="2800" i="1">
                            <a:latin typeface="Cambria Math"/>
                          </a:rPr>
                          <m:t>3</m:t>
                        </m:r>
                      </m:sup>
                    </m:sSup>
                  </m:oMath>
                </a14:m>
                <a:r>
                  <a:rPr lang="es-EC" sz="2800" dirty="0" smtClean="0"/>
                  <a:t>.</a:t>
                </a:r>
              </a:p>
              <a:p>
                <a:pPr algn="just"/>
                <a:r>
                  <a:rPr lang="es-EC" sz="2800" dirty="0" smtClean="0"/>
                  <a:t>Por condiciones </a:t>
                </a:r>
                <a:r>
                  <a:rPr lang="es-EC" sz="2800" dirty="0"/>
                  <a:t>de seguridad </a:t>
                </a:r>
                <a:r>
                  <a:rPr lang="es-EC" sz="2800" dirty="0" smtClean="0"/>
                  <a:t>se </a:t>
                </a:r>
                <a:r>
                  <a:rPr lang="es-EC" sz="2800" dirty="0"/>
                  <a:t>calculará las dimensiones </a:t>
                </a:r>
                <a:r>
                  <a:rPr lang="es-EC" sz="2800" dirty="0" smtClean="0"/>
                  <a:t>de los bines para:</a:t>
                </a:r>
              </a:p>
              <a:p>
                <a:pPr algn="just"/>
                <a:r>
                  <a:rPr lang="es-EC" sz="2800" dirty="0" smtClean="0"/>
                  <a:t>un </a:t>
                </a:r>
                <a:r>
                  <a:rPr lang="es-EC" sz="2800" dirty="0"/>
                  <a:t>volumen un poco mayor al antes mencionado.</a:t>
                </a:r>
              </a:p>
              <a:p>
                <a:pPr marL="0" indent="0" algn="just">
                  <a:buNone/>
                </a:pPr>
                <a:r>
                  <a:rPr lang="es-EC" sz="2800" dirty="0"/>
                  <a:t> </a:t>
                </a:r>
              </a:p>
              <a:p>
                <a:pPr marL="0" indent="0" algn="just">
                  <a:buNone/>
                </a:pPr>
                <a14:m>
                  <m:oMathPara xmlns:m="http://schemas.openxmlformats.org/officeDocument/2006/math">
                    <m:oMathParaPr>
                      <m:jc m:val="centerGroup"/>
                    </m:oMathParaPr>
                    <m:oMath xmlns:m="http://schemas.openxmlformats.org/officeDocument/2006/math">
                      <m:r>
                        <a:rPr lang="es-EC" sz="2800" i="1">
                          <a:latin typeface="Cambria Math"/>
                        </a:rPr>
                        <m:t>𝑉</m:t>
                      </m:r>
                      <m:r>
                        <a:rPr lang="es-EC" sz="2800" i="1">
                          <a:latin typeface="Cambria Math"/>
                        </a:rPr>
                        <m:t>=0.065 </m:t>
                      </m:r>
                      <m:sSup>
                        <m:sSupPr>
                          <m:ctrlPr>
                            <a:rPr lang="es-EC" sz="2800" i="1">
                              <a:latin typeface="Cambria Math"/>
                            </a:rPr>
                          </m:ctrlPr>
                        </m:sSupPr>
                        <m:e>
                          <m:r>
                            <a:rPr lang="es-EC" sz="2800" i="1">
                              <a:latin typeface="Cambria Math"/>
                            </a:rPr>
                            <m:t>𝑚</m:t>
                          </m:r>
                        </m:e>
                        <m:sup>
                          <m:r>
                            <a:rPr lang="es-EC" sz="2800" i="1">
                              <a:latin typeface="Cambria Math"/>
                            </a:rPr>
                            <m:t>3</m:t>
                          </m:r>
                        </m:sup>
                      </m:sSup>
                    </m:oMath>
                  </m:oMathPara>
                </a14:m>
                <a:endParaRPr lang="es-EC" sz="2800" dirty="0"/>
              </a:p>
              <a:p>
                <a:pPr algn="just"/>
                <a:endParaRPr lang="es-EC" sz="2800"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67544" y="404664"/>
                <a:ext cx="8219256" cy="5721499"/>
              </a:xfrm>
              <a:blipFill rotWithShape="1">
                <a:blip r:embed="rId2"/>
                <a:stretch>
                  <a:fillRect l="-1335" t="-1065" r="-1484"/>
                </a:stretch>
              </a:blipFill>
            </p:spPr>
            <p:txBody>
              <a:bodyPr/>
              <a:lstStyle/>
              <a:p>
                <a:r>
                  <a:rPr lang="es-EC">
                    <a:noFill/>
                  </a:rPr>
                  <a:t> </a:t>
                </a:r>
              </a:p>
            </p:txBody>
          </p:sp>
        </mc:Fallback>
      </mc:AlternateContent>
    </p:spTree>
    <p:extLst>
      <p:ext uri="{BB962C8B-B14F-4D97-AF65-F5344CB8AC3E}">
        <p14:creationId xmlns:p14="http://schemas.microsoft.com/office/powerpoint/2010/main" val="24365237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199" y="-73046"/>
            <a:ext cx="8229600" cy="1600200"/>
          </a:xfrm>
        </p:spPr>
        <p:txBody>
          <a:bodyPr/>
          <a:lstStyle/>
          <a:p>
            <a:r>
              <a:rPr lang="es-EC" dirty="0" smtClean="0"/>
              <a:t>Dimensionamiento </a:t>
            </a:r>
            <a:endParaRPr lang="es-EC" dirty="0"/>
          </a:p>
        </p:txBody>
      </p:sp>
      <p:sp>
        <p:nvSpPr>
          <p:cNvPr id="3" name="2 Marcador de contenido"/>
          <p:cNvSpPr>
            <a:spLocks noGrp="1"/>
          </p:cNvSpPr>
          <p:nvPr>
            <p:ph idx="1"/>
          </p:nvPr>
        </p:nvSpPr>
        <p:spPr>
          <a:xfrm>
            <a:off x="457200" y="1600200"/>
            <a:ext cx="7283152" cy="4525963"/>
          </a:xfrm>
        </p:spPr>
        <p:txBody>
          <a:bodyPr/>
          <a:lstStyle/>
          <a:p>
            <a:r>
              <a:rPr lang="es-EC" dirty="0"/>
              <a:t>Los parámetros para el </a:t>
            </a:r>
            <a:r>
              <a:rPr lang="es-EC" dirty="0" smtClean="0"/>
              <a:t>diseño son:</a:t>
            </a:r>
          </a:p>
          <a:p>
            <a:pPr lvl="1"/>
            <a:r>
              <a:rPr lang="es-EC" dirty="0" smtClean="0"/>
              <a:t>Densidad del material.</a:t>
            </a:r>
          </a:p>
          <a:p>
            <a:pPr lvl="1"/>
            <a:r>
              <a:rPr lang="es-EC" dirty="0"/>
              <a:t>Á</a:t>
            </a:r>
            <a:r>
              <a:rPr lang="es-EC" dirty="0" smtClean="0"/>
              <a:t>ngulo </a:t>
            </a:r>
            <a:r>
              <a:rPr lang="es-EC" dirty="0"/>
              <a:t>de </a:t>
            </a:r>
            <a:r>
              <a:rPr lang="es-EC" dirty="0" smtClean="0"/>
              <a:t>reposo.</a:t>
            </a:r>
          </a:p>
          <a:p>
            <a:pPr lvl="1"/>
            <a:r>
              <a:rPr lang="es-EC" dirty="0" smtClean="0"/>
              <a:t>Tipo de Flujo.</a:t>
            </a:r>
          </a:p>
          <a:p>
            <a:pPr marL="457200" lvl="1" indent="0">
              <a:buNone/>
            </a:pPr>
            <a:endParaRPr lang="es-EC" dirty="0" smtClean="0"/>
          </a:p>
          <a:p>
            <a:r>
              <a:rPr lang="es-EC" dirty="0" smtClean="0"/>
              <a:t>Los </a:t>
            </a:r>
            <a:r>
              <a:rPr lang="es-EC" dirty="0"/>
              <a:t>esfuerzos a los cuales va a estar sometido el contenedor son mínimos.</a:t>
            </a:r>
          </a:p>
          <a:p>
            <a:endParaRPr lang="es-EC" dirty="0" smtClean="0"/>
          </a:p>
          <a:p>
            <a:endParaRPr lang="es-EC" dirty="0"/>
          </a:p>
        </p:txBody>
      </p:sp>
      <p:pic>
        <p:nvPicPr>
          <p:cNvPr id="4" name="3 Imagen"/>
          <p:cNvPicPr/>
          <p:nvPr/>
        </p:nvPicPr>
        <p:blipFill>
          <a:blip r:embed="rId2">
            <a:extLst>
              <a:ext uri="{28A0092B-C50C-407E-A947-70E740481C1C}">
                <a14:useLocalDpi xmlns:a14="http://schemas.microsoft.com/office/drawing/2010/main" val="0"/>
              </a:ext>
            </a:extLst>
          </a:blip>
          <a:srcRect r="1756" b="9506"/>
          <a:stretch>
            <a:fillRect/>
          </a:stretch>
        </p:blipFill>
        <p:spPr bwMode="auto">
          <a:xfrm>
            <a:off x="685163" y="4005064"/>
            <a:ext cx="3886835" cy="2413000"/>
          </a:xfrm>
          <a:prstGeom prst="rect">
            <a:avLst/>
          </a:prstGeom>
          <a:noFill/>
          <a:ln>
            <a:noFill/>
          </a:ln>
        </p:spPr>
      </p:pic>
      <p:pic>
        <p:nvPicPr>
          <p:cNvPr id="5" name="4 Imagen"/>
          <p:cNvPicPr/>
          <p:nvPr/>
        </p:nvPicPr>
        <p:blipFill>
          <a:blip r:embed="rId3">
            <a:extLst>
              <a:ext uri="{28A0092B-C50C-407E-A947-70E740481C1C}">
                <a14:useLocalDpi xmlns:a14="http://schemas.microsoft.com/office/drawing/2010/main" val="0"/>
              </a:ext>
            </a:extLst>
          </a:blip>
          <a:srcRect/>
          <a:stretch>
            <a:fillRect/>
          </a:stretch>
        </p:blipFill>
        <p:spPr bwMode="auto">
          <a:xfrm>
            <a:off x="4571999" y="4273668"/>
            <a:ext cx="3168353" cy="2035651"/>
          </a:xfrm>
          <a:prstGeom prst="rect">
            <a:avLst/>
          </a:prstGeom>
          <a:noFill/>
          <a:ln>
            <a:noFill/>
          </a:ln>
        </p:spPr>
      </p:pic>
      <p:pic>
        <p:nvPicPr>
          <p:cNvPr id="6" name="5 Imagen" descr="Descripción: http://upload.wikimedia.org/wikipedia/commons/thumb/f/f1/Anguloreposo.PNG/200px-Anguloreposo.PNG"/>
          <p:cNvPicPr/>
          <p:nvPr/>
        </p:nvPicPr>
        <p:blipFill>
          <a:blip r:embed="rId4">
            <a:extLst>
              <a:ext uri="{28A0092B-C50C-407E-A947-70E740481C1C}">
                <a14:useLocalDpi xmlns:a14="http://schemas.microsoft.com/office/drawing/2010/main" val="0"/>
              </a:ext>
            </a:extLst>
          </a:blip>
          <a:srcRect/>
          <a:stretch>
            <a:fillRect/>
          </a:stretch>
        </p:blipFill>
        <p:spPr bwMode="auto">
          <a:xfrm>
            <a:off x="6156175" y="1556792"/>
            <a:ext cx="1944216" cy="1440160"/>
          </a:xfrm>
          <a:prstGeom prst="rect">
            <a:avLst/>
          </a:prstGeom>
          <a:noFill/>
          <a:ln>
            <a:noFill/>
          </a:ln>
        </p:spPr>
      </p:pic>
      <p:pic>
        <p:nvPicPr>
          <p:cNvPr id="7" name="6 Imagen"/>
          <p:cNvPicPr/>
          <p:nvPr/>
        </p:nvPicPr>
        <p:blipFill>
          <a:blip r:embed="rId5">
            <a:extLst>
              <a:ext uri="{28A0092B-C50C-407E-A947-70E740481C1C}">
                <a14:useLocalDpi xmlns:a14="http://schemas.microsoft.com/office/drawing/2010/main" val="0"/>
              </a:ext>
            </a:extLst>
          </a:blip>
          <a:srcRect/>
          <a:stretch>
            <a:fillRect/>
          </a:stretch>
        </p:blipFill>
        <p:spPr bwMode="auto">
          <a:xfrm>
            <a:off x="7987264" y="2996952"/>
            <a:ext cx="1141095" cy="2530475"/>
          </a:xfrm>
          <a:prstGeom prst="rect">
            <a:avLst/>
          </a:prstGeom>
          <a:noFill/>
          <a:ln>
            <a:noFill/>
          </a:ln>
        </p:spPr>
      </p:pic>
      <mc:AlternateContent xmlns:mc="http://schemas.openxmlformats.org/markup-compatibility/2006" xmlns:a14="http://schemas.microsoft.com/office/drawing/2010/main">
        <mc:Choice Requires="a14">
          <p:sp>
            <p:nvSpPr>
              <p:cNvPr id="8" name="7 Rectángulo"/>
              <p:cNvSpPr/>
              <p:nvPr/>
            </p:nvSpPr>
            <p:spPr>
              <a:xfrm>
                <a:off x="1475656" y="6466649"/>
                <a:ext cx="168988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𝑉</m:t>
                      </m:r>
                      <m:r>
                        <a:rPr lang="es-EC" i="1">
                          <a:latin typeface="Cambria Math"/>
                        </a:rPr>
                        <m:t>=</m:t>
                      </m:r>
                      <m:r>
                        <a:rPr lang="es-EC" i="1">
                          <a:latin typeface="Cambria Math"/>
                        </a:rPr>
                        <m:t>𝐴</m:t>
                      </m:r>
                      <m:r>
                        <a:rPr lang="es-EC" i="1">
                          <a:latin typeface="Cambria Math"/>
                        </a:rPr>
                        <m:t>×</m:t>
                      </m:r>
                      <m:r>
                        <a:rPr lang="es-EC" i="1">
                          <a:latin typeface="Cambria Math"/>
                        </a:rPr>
                        <m:t>𝐵</m:t>
                      </m:r>
                      <m:r>
                        <a:rPr lang="es-EC" i="1">
                          <a:latin typeface="Cambria Math"/>
                        </a:rPr>
                        <m:t>×</m:t>
                      </m:r>
                      <m:r>
                        <a:rPr lang="es-EC" i="1">
                          <a:latin typeface="Cambria Math"/>
                        </a:rPr>
                        <m:t>𝐻</m:t>
                      </m:r>
                    </m:oMath>
                  </m:oMathPara>
                </a14:m>
                <a:endParaRPr lang="es-EC" dirty="0"/>
              </a:p>
            </p:txBody>
          </p:sp>
        </mc:Choice>
        <mc:Fallback xmlns="">
          <p:sp>
            <p:nvSpPr>
              <p:cNvPr id="8" name="7 Rectángulo"/>
              <p:cNvSpPr>
                <a:spLocks noRot="1" noChangeAspect="1" noMove="1" noResize="1" noEditPoints="1" noAdjustHandles="1" noChangeArrowheads="1" noChangeShapeType="1" noTextEdit="1"/>
              </p:cNvSpPr>
              <p:nvPr/>
            </p:nvSpPr>
            <p:spPr>
              <a:xfrm>
                <a:off x="1475656" y="6466649"/>
                <a:ext cx="1689886" cy="369332"/>
              </a:xfrm>
              <a:prstGeom prst="rect">
                <a:avLst/>
              </a:prstGeom>
              <a:blipFill rotWithShape="1">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8 Rectángulo"/>
              <p:cNvSpPr/>
              <p:nvPr/>
            </p:nvSpPr>
            <p:spPr>
              <a:xfrm>
                <a:off x="4386941" y="6121298"/>
                <a:ext cx="3538468" cy="7146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𝑉</m:t>
                      </m:r>
                      <m:r>
                        <a:rPr lang="es-EC" i="1">
                          <a:latin typeface="Cambria Math"/>
                        </a:rPr>
                        <m:t>=</m:t>
                      </m:r>
                      <m:r>
                        <a:rPr lang="es-EC" i="1">
                          <a:latin typeface="Cambria Math"/>
                        </a:rPr>
                        <m:t>𝑎</m:t>
                      </m:r>
                      <m:r>
                        <a:rPr lang="es-EC" i="1">
                          <a:latin typeface="Cambria Math"/>
                        </a:rPr>
                        <m:t>×</m:t>
                      </m:r>
                      <m:r>
                        <a:rPr lang="es-EC" i="1">
                          <a:latin typeface="Cambria Math"/>
                        </a:rPr>
                        <m:t>h</m:t>
                      </m:r>
                      <m:r>
                        <a:rPr lang="es-EC" i="1">
                          <a:latin typeface="Cambria Math"/>
                        </a:rPr>
                        <m:t>×</m:t>
                      </m:r>
                      <m:r>
                        <a:rPr lang="es-EC" i="1">
                          <a:latin typeface="Cambria Math"/>
                        </a:rPr>
                        <m:t>𝐵</m:t>
                      </m:r>
                      <m:r>
                        <a:rPr lang="es-EC" i="1">
                          <a:latin typeface="Cambria Math"/>
                        </a:rPr>
                        <m:t>+</m:t>
                      </m:r>
                      <m:d>
                        <m:dPr>
                          <m:ctrlPr>
                            <a:rPr lang="es-EC" i="1">
                              <a:latin typeface="Cambria Math"/>
                            </a:rPr>
                          </m:ctrlPr>
                        </m:dPr>
                        <m:e>
                          <m:f>
                            <m:fPr>
                              <m:ctrlPr>
                                <a:rPr lang="es-EC" i="1">
                                  <a:latin typeface="Cambria Math"/>
                                </a:rPr>
                              </m:ctrlPr>
                            </m:fPr>
                            <m:num>
                              <m:r>
                                <a:rPr lang="es-EC" i="1">
                                  <a:latin typeface="Cambria Math"/>
                                </a:rPr>
                                <m:t>𝐴</m:t>
                              </m:r>
                              <m:r>
                                <a:rPr lang="es-EC" i="1">
                                  <a:latin typeface="Cambria Math"/>
                                </a:rPr>
                                <m:t>−</m:t>
                              </m:r>
                              <m:r>
                                <a:rPr lang="es-EC" i="1">
                                  <a:latin typeface="Cambria Math"/>
                                </a:rPr>
                                <m:t>𝑎</m:t>
                              </m:r>
                            </m:num>
                            <m:den>
                              <m:r>
                                <a:rPr lang="es-EC" i="1">
                                  <a:latin typeface="Cambria Math"/>
                                </a:rPr>
                                <m:t>2</m:t>
                              </m:r>
                            </m:den>
                          </m:f>
                        </m:e>
                      </m:d>
                      <m:r>
                        <a:rPr lang="es-EC" i="1">
                          <a:latin typeface="Cambria Math"/>
                        </a:rPr>
                        <m:t>×</m:t>
                      </m:r>
                      <m:r>
                        <a:rPr lang="es-EC" i="1">
                          <a:latin typeface="Cambria Math"/>
                        </a:rPr>
                        <m:t>𝐵</m:t>
                      </m:r>
                      <m:r>
                        <a:rPr lang="es-EC" i="1">
                          <a:latin typeface="Cambria Math"/>
                        </a:rPr>
                        <m:t>×</m:t>
                      </m:r>
                      <m:r>
                        <a:rPr lang="es-EC" i="1">
                          <a:latin typeface="Cambria Math"/>
                        </a:rPr>
                        <m:t>h</m:t>
                      </m:r>
                    </m:oMath>
                  </m:oMathPara>
                </a14:m>
                <a:endParaRPr lang="es-EC" dirty="0"/>
              </a:p>
            </p:txBody>
          </p:sp>
        </mc:Choice>
        <mc:Fallback xmlns="">
          <p:sp>
            <p:nvSpPr>
              <p:cNvPr id="9" name="8 Rectángulo"/>
              <p:cNvSpPr>
                <a:spLocks noRot="1" noChangeAspect="1" noMove="1" noResize="1" noEditPoints="1" noAdjustHandles="1" noChangeArrowheads="1" noChangeShapeType="1" noTextEdit="1"/>
              </p:cNvSpPr>
              <p:nvPr/>
            </p:nvSpPr>
            <p:spPr>
              <a:xfrm>
                <a:off x="4386941" y="6121298"/>
                <a:ext cx="3538468" cy="714683"/>
              </a:xfrm>
              <a:prstGeom prst="rect">
                <a:avLst/>
              </a:prstGeom>
              <a:blipFill rotWithShape="1">
                <a:blip r:embed="rId7"/>
                <a:stretch>
                  <a:fillRect/>
                </a:stretch>
              </a:blipFill>
            </p:spPr>
            <p:txBody>
              <a:bodyPr/>
              <a:lstStyle/>
              <a:p>
                <a:r>
                  <a:rPr lang="es-EC">
                    <a:noFill/>
                  </a:rPr>
                  <a:t> </a:t>
                </a:r>
              </a:p>
            </p:txBody>
          </p:sp>
        </mc:Fallback>
      </mc:AlternateContent>
      <p:sp>
        <p:nvSpPr>
          <p:cNvPr id="10" name="9 Rectángulo"/>
          <p:cNvSpPr/>
          <p:nvPr/>
        </p:nvSpPr>
        <p:spPr>
          <a:xfrm>
            <a:off x="2759208" y="4041741"/>
            <a:ext cx="2129109" cy="369332"/>
          </a:xfrm>
          <a:prstGeom prst="rect">
            <a:avLst/>
          </a:prstGeom>
        </p:spPr>
        <p:txBody>
          <a:bodyPr wrap="none">
            <a:spAutoFit/>
          </a:bodyPr>
          <a:lstStyle/>
          <a:p>
            <a:r>
              <a:rPr lang="es-EC" dirty="0"/>
              <a:t>Prisma rectangular</a:t>
            </a:r>
          </a:p>
        </p:txBody>
      </p:sp>
      <p:sp>
        <p:nvSpPr>
          <p:cNvPr id="12" name="11 Rectángulo"/>
          <p:cNvSpPr/>
          <p:nvPr/>
        </p:nvSpPr>
        <p:spPr>
          <a:xfrm>
            <a:off x="5802712" y="4226407"/>
            <a:ext cx="2122697" cy="369332"/>
          </a:xfrm>
          <a:prstGeom prst="rect">
            <a:avLst/>
          </a:prstGeom>
        </p:spPr>
        <p:txBody>
          <a:bodyPr wrap="none">
            <a:spAutoFit/>
          </a:bodyPr>
          <a:lstStyle/>
          <a:p>
            <a:r>
              <a:rPr lang="es-EC" dirty="0"/>
              <a:t>Prisma trapezoidal</a:t>
            </a:r>
          </a:p>
        </p:txBody>
      </p:sp>
    </p:spTree>
    <p:extLst>
      <p:ext uri="{BB962C8B-B14F-4D97-AF65-F5344CB8AC3E}">
        <p14:creationId xmlns:p14="http://schemas.microsoft.com/office/powerpoint/2010/main" val="22366419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r>
              <a:rPr lang="es-EC" dirty="0"/>
              <a:t>D</a:t>
            </a:r>
            <a:r>
              <a:rPr lang="es-EC" dirty="0" smtClean="0"/>
              <a:t>eterminar </a:t>
            </a:r>
            <a:r>
              <a:rPr lang="es-EC" dirty="0"/>
              <a:t>todos los parámetros geométricos del </a:t>
            </a:r>
            <a:r>
              <a:rPr lang="es-EC" dirty="0" smtClean="0"/>
              <a:t>bin.</a:t>
            </a:r>
          </a:p>
          <a:p>
            <a:pPr marL="0" indent="0">
              <a:buNone/>
            </a:pPr>
            <a:r>
              <a:rPr lang="es-EC" dirty="0" smtClean="0"/>
              <a:t> </a:t>
            </a:r>
            <a:endParaRPr lang="es-EC" dirty="0"/>
          </a:p>
        </p:txBody>
      </p:sp>
      <p:pic>
        <p:nvPicPr>
          <p:cNvPr id="4" name="3 Imagen"/>
          <p:cNvPicPr/>
          <p:nvPr/>
        </p:nvPicPr>
        <p:blipFill>
          <a:blip r:embed="rId2">
            <a:extLst>
              <a:ext uri="{28A0092B-C50C-407E-A947-70E740481C1C}">
                <a14:useLocalDpi xmlns:a14="http://schemas.microsoft.com/office/drawing/2010/main" val="0"/>
              </a:ext>
            </a:extLst>
          </a:blip>
          <a:srcRect t="6288"/>
          <a:stretch>
            <a:fillRect/>
          </a:stretch>
        </p:blipFill>
        <p:spPr bwMode="auto">
          <a:xfrm>
            <a:off x="539552" y="2844320"/>
            <a:ext cx="1539875" cy="3499485"/>
          </a:xfrm>
          <a:prstGeom prst="rect">
            <a:avLst/>
          </a:prstGeom>
          <a:noFill/>
          <a:ln>
            <a:noFill/>
          </a:ln>
        </p:spPr>
      </p:pic>
      <p:pic>
        <p:nvPicPr>
          <p:cNvPr id="5" name="4 Imagen"/>
          <p:cNvPicPr/>
          <p:nvPr/>
        </p:nvPicPr>
        <p:blipFill>
          <a:blip r:embed="rId3">
            <a:extLst>
              <a:ext uri="{28A0092B-C50C-407E-A947-70E740481C1C}">
                <a14:useLocalDpi xmlns:a14="http://schemas.microsoft.com/office/drawing/2010/main" val="0"/>
              </a:ext>
            </a:extLst>
          </a:blip>
          <a:srcRect/>
          <a:stretch>
            <a:fillRect/>
          </a:stretch>
        </p:blipFill>
        <p:spPr bwMode="auto">
          <a:xfrm>
            <a:off x="2246028" y="2940223"/>
            <a:ext cx="2073910" cy="3425825"/>
          </a:xfrm>
          <a:prstGeom prst="rect">
            <a:avLst/>
          </a:prstGeom>
          <a:noFill/>
          <a:ln>
            <a:noFill/>
          </a:ln>
        </p:spPr>
      </p:pic>
      <mc:AlternateContent xmlns:mc="http://schemas.openxmlformats.org/markup-compatibility/2006" xmlns:a14="http://schemas.microsoft.com/office/drawing/2010/main">
        <mc:Choice Requires="a14">
          <p:sp>
            <p:nvSpPr>
              <p:cNvPr id="6" name="5 Rectángulo"/>
              <p:cNvSpPr/>
              <p:nvPr/>
            </p:nvSpPr>
            <p:spPr>
              <a:xfrm>
                <a:off x="1619672" y="2262430"/>
                <a:ext cx="7389949" cy="62805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i="1">
                          <a:latin typeface="Cambria Math"/>
                        </a:rPr>
                        <m:t>𝑉</m:t>
                      </m:r>
                      <m:r>
                        <a:rPr lang="es-EC">
                          <a:latin typeface="Cambria Math"/>
                        </a:rPr>
                        <m:t>=</m:t>
                      </m:r>
                      <m:d>
                        <m:dPr>
                          <m:ctrlPr>
                            <a:rPr lang="es-EC" i="1">
                              <a:latin typeface="Cambria Math"/>
                            </a:rPr>
                          </m:ctrlPr>
                        </m:dPr>
                        <m:e>
                          <m:sSub>
                            <m:sSubPr>
                              <m:ctrlPr>
                                <a:rPr lang="es-EC" i="1">
                                  <a:latin typeface="Cambria Math"/>
                                </a:rPr>
                              </m:ctrlPr>
                            </m:sSubPr>
                            <m:e>
                              <m:r>
                                <a:rPr lang="es-EC" i="1">
                                  <a:latin typeface="Cambria Math"/>
                                </a:rPr>
                                <m:t>h</m:t>
                              </m:r>
                            </m:e>
                            <m:sub>
                              <m:r>
                                <a:rPr lang="es-EC">
                                  <a:latin typeface="Cambria Math"/>
                                </a:rPr>
                                <m:t>1</m:t>
                              </m:r>
                            </m:sub>
                          </m:sSub>
                          <m:r>
                            <a:rPr lang="es-EC">
                              <a:latin typeface="Cambria Math"/>
                            </a:rPr>
                            <m:t>×</m:t>
                          </m:r>
                          <m:r>
                            <a:rPr lang="es-EC" i="1">
                              <a:latin typeface="Cambria Math"/>
                            </a:rPr>
                            <m:t>𝑎</m:t>
                          </m:r>
                          <m:r>
                            <a:rPr lang="es-EC">
                              <a:latin typeface="Cambria Math"/>
                            </a:rPr>
                            <m:t>×</m:t>
                          </m:r>
                          <m:r>
                            <a:rPr lang="es-EC" i="1">
                              <a:latin typeface="Cambria Math"/>
                            </a:rPr>
                            <m:t>𝑐</m:t>
                          </m:r>
                        </m:e>
                      </m:d>
                      <m:r>
                        <a:rPr lang="es-EC">
                          <a:latin typeface="Cambria Math"/>
                        </a:rPr>
                        <m:t>+</m:t>
                      </m:r>
                      <m:d>
                        <m:dPr>
                          <m:ctrlPr>
                            <a:rPr lang="es-EC" i="1">
                              <a:latin typeface="Cambria Math"/>
                            </a:rPr>
                          </m:ctrlPr>
                        </m:dPr>
                        <m:e>
                          <m:r>
                            <a:rPr lang="es-EC" i="1">
                              <a:latin typeface="Cambria Math"/>
                            </a:rPr>
                            <m:t>𝑎</m:t>
                          </m:r>
                          <m:r>
                            <a:rPr lang="es-EC">
                              <a:latin typeface="Cambria Math"/>
                            </a:rPr>
                            <m:t>×</m:t>
                          </m:r>
                          <m:r>
                            <a:rPr lang="es-EC" i="1">
                              <a:latin typeface="Cambria Math"/>
                            </a:rPr>
                            <m:t>𝑐</m:t>
                          </m:r>
                          <m:r>
                            <a:rPr lang="es-EC">
                              <a:latin typeface="Cambria Math"/>
                            </a:rPr>
                            <m:t>×</m:t>
                          </m:r>
                          <m:sSub>
                            <m:sSubPr>
                              <m:ctrlPr>
                                <a:rPr lang="es-EC" i="1">
                                  <a:latin typeface="Cambria Math"/>
                                </a:rPr>
                              </m:ctrlPr>
                            </m:sSubPr>
                            <m:e>
                              <m:r>
                                <a:rPr lang="es-EC" i="1">
                                  <a:latin typeface="Cambria Math"/>
                                </a:rPr>
                                <m:t>h</m:t>
                              </m:r>
                            </m:e>
                            <m:sub>
                              <m:r>
                                <a:rPr lang="es-EC">
                                  <a:latin typeface="Cambria Math"/>
                                </a:rPr>
                                <m:t>2</m:t>
                              </m:r>
                            </m:sub>
                          </m:sSub>
                        </m:e>
                      </m:d>
                      <m:r>
                        <a:rPr lang="es-EC" i="1">
                          <a:latin typeface="Cambria Math"/>
                        </a:rPr>
                        <m:t>−</m:t>
                      </m:r>
                      <m:f>
                        <m:fPr>
                          <m:ctrlPr>
                            <a:rPr lang="es-EC" i="1">
                              <a:latin typeface="Cambria Math"/>
                            </a:rPr>
                          </m:ctrlPr>
                        </m:fPr>
                        <m:num>
                          <m:d>
                            <m:dPr>
                              <m:ctrlPr>
                                <a:rPr lang="es-EC" i="1">
                                  <a:latin typeface="Cambria Math"/>
                                </a:rPr>
                              </m:ctrlPr>
                            </m:dPr>
                            <m:e>
                              <m:r>
                                <a:rPr lang="es-EC" i="1">
                                  <a:latin typeface="Cambria Math"/>
                                </a:rPr>
                                <m:t>𝑎</m:t>
                              </m:r>
                              <m:r>
                                <a:rPr lang="es-EC" i="1">
                                  <a:latin typeface="Cambria Math"/>
                                </a:rPr>
                                <m:t>−</m:t>
                              </m:r>
                              <m:r>
                                <a:rPr lang="es-EC" i="1">
                                  <a:latin typeface="Cambria Math"/>
                                </a:rPr>
                                <m:t>𝑟</m:t>
                              </m:r>
                            </m:e>
                          </m:d>
                          <m:r>
                            <a:rPr lang="es-EC">
                              <a:latin typeface="Cambria Math"/>
                            </a:rPr>
                            <m:t>×</m:t>
                          </m:r>
                          <m:sSub>
                            <m:sSubPr>
                              <m:ctrlPr>
                                <a:rPr lang="es-EC" i="1">
                                  <a:latin typeface="Cambria Math"/>
                                </a:rPr>
                              </m:ctrlPr>
                            </m:sSubPr>
                            <m:e>
                              <m:r>
                                <a:rPr lang="es-EC" i="1">
                                  <a:latin typeface="Cambria Math"/>
                                </a:rPr>
                                <m:t>h</m:t>
                              </m:r>
                            </m:e>
                            <m:sub>
                              <m:r>
                                <a:rPr lang="es-EC">
                                  <a:latin typeface="Cambria Math"/>
                                </a:rPr>
                                <m:t>2</m:t>
                              </m:r>
                            </m:sub>
                          </m:sSub>
                          <m:r>
                            <a:rPr lang="es-EC">
                              <a:latin typeface="Cambria Math"/>
                            </a:rPr>
                            <m:t>×</m:t>
                          </m:r>
                          <m:r>
                            <a:rPr lang="es-EC" i="1">
                              <a:latin typeface="Cambria Math"/>
                            </a:rPr>
                            <m:t>𝑐</m:t>
                          </m:r>
                        </m:num>
                        <m:den>
                          <m:r>
                            <a:rPr lang="es-EC">
                              <a:latin typeface="Cambria Math"/>
                            </a:rPr>
                            <m:t>2</m:t>
                          </m:r>
                        </m:den>
                      </m:f>
                      <m:r>
                        <a:rPr lang="es-EC" i="1">
                          <a:latin typeface="Cambria Math"/>
                        </a:rPr>
                        <m:t>−</m:t>
                      </m:r>
                      <m:f>
                        <m:fPr>
                          <m:ctrlPr>
                            <a:rPr lang="es-EC" i="1">
                              <a:latin typeface="Cambria Math"/>
                            </a:rPr>
                          </m:ctrlPr>
                        </m:fPr>
                        <m:num>
                          <m:d>
                            <m:dPr>
                              <m:ctrlPr>
                                <a:rPr lang="es-EC" i="1">
                                  <a:latin typeface="Cambria Math"/>
                                </a:rPr>
                              </m:ctrlPr>
                            </m:dPr>
                            <m:e>
                              <m:r>
                                <a:rPr lang="es-EC" i="1">
                                  <a:latin typeface="Cambria Math"/>
                                </a:rPr>
                                <m:t>𝑐</m:t>
                              </m:r>
                              <m:r>
                                <a:rPr lang="es-EC" i="1">
                                  <a:latin typeface="Cambria Math"/>
                                </a:rPr>
                                <m:t>−</m:t>
                              </m:r>
                              <m:r>
                                <a:rPr lang="es-EC" i="1">
                                  <a:latin typeface="Cambria Math"/>
                                </a:rPr>
                                <m:t>𝑏</m:t>
                              </m:r>
                            </m:e>
                          </m:d>
                          <m:r>
                            <a:rPr lang="es-EC">
                              <a:latin typeface="Cambria Math"/>
                            </a:rPr>
                            <m:t>×</m:t>
                          </m:r>
                          <m:sSub>
                            <m:sSubPr>
                              <m:ctrlPr>
                                <a:rPr lang="es-EC" i="1">
                                  <a:latin typeface="Cambria Math"/>
                                </a:rPr>
                              </m:ctrlPr>
                            </m:sSubPr>
                            <m:e>
                              <m:r>
                                <a:rPr lang="es-EC" i="1">
                                  <a:latin typeface="Cambria Math"/>
                                </a:rPr>
                                <m:t>h</m:t>
                              </m:r>
                            </m:e>
                            <m:sub>
                              <m:r>
                                <a:rPr lang="es-EC">
                                  <a:latin typeface="Cambria Math"/>
                                </a:rPr>
                                <m:t>2</m:t>
                              </m:r>
                            </m:sub>
                          </m:sSub>
                          <m:r>
                            <a:rPr lang="es-EC">
                              <a:latin typeface="Cambria Math"/>
                            </a:rPr>
                            <m:t>×</m:t>
                          </m:r>
                          <m:r>
                            <a:rPr lang="es-EC" i="1">
                              <a:latin typeface="Cambria Math"/>
                            </a:rPr>
                            <m:t>𝑎</m:t>
                          </m:r>
                        </m:num>
                        <m:den>
                          <m:r>
                            <a:rPr lang="es-EC">
                              <a:latin typeface="Cambria Math"/>
                            </a:rPr>
                            <m:t>2</m:t>
                          </m:r>
                        </m:den>
                      </m:f>
                    </m:oMath>
                  </m:oMathPara>
                </a14:m>
                <a:endParaRPr lang="es-EC" dirty="0"/>
              </a:p>
            </p:txBody>
          </p:sp>
        </mc:Choice>
        <mc:Fallback xmlns="">
          <p:sp>
            <p:nvSpPr>
              <p:cNvPr id="6" name="5 Rectángulo"/>
              <p:cNvSpPr>
                <a:spLocks noRot="1" noChangeAspect="1" noMove="1" noResize="1" noEditPoints="1" noAdjustHandles="1" noChangeArrowheads="1" noChangeShapeType="1" noTextEdit="1"/>
              </p:cNvSpPr>
              <p:nvPr/>
            </p:nvSpPr>
            <p:spPr>
              <a:xfrm>
                <a:off x="1619672" y="2262430"/>
                <a:ext cx="7389949" cy="628057"/>
              </a:xfrm>
              <a:prstGeom prst="rect">
                <a:avLst/>
              </a:prstGeom>
              <a:blipFill rotWithShape="1">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6 Rectángulo"/>
              <p:cNvSpPr/>
              <p:nvPr/>
            </p:nvSpPr>
            <p:spPr>
              <a:xfrm>
                <a:off x="4139952" y="3610492"/>
                <a:ext cx="4572000" cy="1206549"/>
              </a:xfrm>
              <a:prstGeom prst="rect">
                <a:avLst/>
              </a:prstGeom>
            </p:spPr>
            <p:txBody>
              <a:bodyPr>
                <a:spAutoFit/>
              </a:bodyPr>
              <a:lstStyle/>
              <a:p>
                <a14:m>
                  <m:oMath xmlns:m="http://schemas.openxmlformats.org/officeDocument/2006/math">
                    <m:r>
                      <a:rPr lang="es-EC" i="1">
                        <a:latin typeface="Cambria Math"/>
                      </a:rPr>
                      <m:t>𝑉</m:t>
                    </m:r>
                    <m:r>
                      <a:rPr lang="es-EC" i="1">
                        <a:latin typeface="Cambria Math"/>
                      </a:rPr>
                      <m:t>=0.065</m:t>
                    </m:r>
                    <m:sSup>
                      <m:sSupPr>
                        <m:ctrlPr>
                          <a:rPr lang="es-EC" i="1">
                            <a:latin typeface="Cambria Math"/>
                          </a:rPr>
                        </m:ctrlPr>
                      </m:sSupPr>
                      <m:e>
                        <m:r>
                          <a:rPr lang="es-EC" i="1">
                            <a:latin typeface="Cambria Math"/>
                          </a:rPr>
                          <m:t> </m:t>
                        </m:r>
                        <m:r>
                          <a:rPr lang="es-EC" i="1">
                            <a:latin typeface="Cambria Math"/>
                          </a:rPr>
                          <m:t>𝑚</m:t>
                        </m:r>
                      </m:e>
                      <m:sup>
                        <m:r>
                          <a:rPr lang="es-EC" i="1">
                            <a:latin typeface="Cambria Math"/>
                          </a:rPr>
                          <m:t>3</m:t>
                        </m:r>
                      </m:sup>
                    </m:sSup>
                  </m:oMath>
                </a14:m>
                <a:r>
                  <a:rPr lang="es-EC" dirty="0"/>
                  <a:t> </a:t>
                </a:r>
              </a:p>
              <a:p>
                <a14:m>
                  <m:oMath xmlns:m="http://schemas.openxmlformats.org/officeDocument/2006/math">
                    <m:r>
                      <a:rPr lang="es-EC" i="1">
                        <a:latin typeface="Cambria Math"/>
                      </a:rPr>
                      <m:t>𝑎</m:t>
                    </m:r>
                    <m:r>
                      <a:rPr lang="es-EC" i="1">
                        <a:latin typeface="Cambria Math"/>
                      </a:rPr>
                      <m:t>=0.3 </m:t>
                    </m:r>
                    <m:r>
                      <a:rPr lang="es-EC" i="1">
                        <a:latin typeface="Cambria Math"/>
                      </a:rPr>
                      <m:t>𝑚</m:t>
                    </m:r>
                  </m:oMath>
                </a14:m>
                <a:r>
                  <a:rPr lang="es-EC" dirty="0"/>
                  <a:t> </a:t>
                </a:r>
              </a:p>
              <a:p>
                <a14:m>
                  <m:oMath xmlns:m="http://schemas.openxmlformats.org/officeDocument/2006/math">
                    <m:r>
                      <a:rPr lang="es-EC" i="1">
                        <a:latin typeface="Cambria Math"/>
                      </a:rPr>
                      <m:t>𝑏</m:t>
                    </m:r>
                    <m:r>
                      <a:rPr lang="es-EC" i="1">
                        <a:latin typeface="Cambria Math"/>
                      </a:rPr>
                      <m:t>=0.16 </m:t>
                    </m:r>
                    <m:r>
                      <a:rPr lang="es-EC" i="1">
                        <a:latin typeface="Cambria Math"/>
                      </a:rPr>
                      <m:t>𝑚</m:t>
                    </m:r>
                  </m:oMath>
                </a14:m>
                <a:r>
                  <a:rPr lang="es-EC" dirty="0"/>
                  <a:t> </a:t>
                </a:r>
              </a:p>
              <a:p>
                <a14:m>
                  <m:oMath xmlns:m="http://schemas.openxmlformats.org/officeDocument/2006/math">
                    <m:r>
                      <a:rPr lang="es-EC" i="1">
                        <a:latin typeface="Cambria Math"/>
                      </a:rPr>
                      <m:t>𝑐</m:t>
                    </m:r>
                    <m:r>
                      <a:rPr lang="es-EC" i="1">
                        <a:latin typeface="Cambria Math"/>
                      </a:rPr>
                      <m:t>=0.3 </m:t>
                    </m:r>
                    <m:r>
                      <a:rPr lang="es-EC" i="1">
                        <a:latin typeface="Cambria Math"/>
                      </a:rPr>
                      <m:t>𝑚</m:t>
                    </m:r>
                  </m:oMath>
                </a14:m>
                <a:r>
                  <a:rPr lang="es-EC" dirty="0"/>
                  <a:t> </a:t>
                </a:r>
              </a:p>
            </p:txBody>
          </p:sp>
        </mc:Choice>
        <mc:Fallback xmlns="">
          <p:sp>
            <p:nvSpPr>
              <p:cNvPr id="7" name="6 Rectángulo"/>
              <p:cNvSpPr>
                <a:spLocks noRot="1" noChangeAspect="1" noMove="1" noResize="1" noEditPoints="1" noAdjustHandles="1" noChangeArrowheads="1" noChangeShapeType="1" noTextEdit="1"/>
              </p:cNvSpPr>
              <p:nvPr/>
            </p:nvSpPr>
            <p:spPr>
              <a:xfrm>
                <a:off x="4139952" y="3610492"/>
                <a:ext cx="4572000" cy="1206549"/>
              </a:xfrm>
              <a:prstGeom prst="rect">
                <a:avLst/>
              </a:prstGeom>
              <a:blipFill rotWithShape="1">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7 Rectángulo"/>
              <p:cNvSpPr/>
              <p:nvPr/>
            </p:nvSpPr>
            <p:spPr>
              <a:xfrm>
                <a:off x="4115994" y="4653136"/>
                <a:ext cx="4572000" cy="646331"/>
              </a:xfrm>
              <a:prstGeom prst="rect">
                <a:avLst/>
              </a:prstGeom>
            </p:spPr>
            <p:txBody>
              <a:bodyPr>
                <a:spAutoFit/>
              </a:bodyPr>
              <a:lstStyle/>
              <a:p>
                <a14:m>
                  <m:oMath xmlns:m="http://schemas.openxmlformats.org/officeDocument/2006/math">
                    <m:sSub>
                      <m:sSubPr>
                        <m:ctrlPr>
                          <a:rPr lang="es-EC" i="1">
                            <a:latin typeface="Cambria Math"/>
                          </a:rPr>
                        </m:ctrlPr>
                      </m:sSubPr>
                      <m:e>
                        <m:r>
                          <a:rPr lang="es-EC" i="1">
                            <a:latin typeface="Cambria Math"/>
                          </a:rPr>
                          <m:t>h</m:t>
                        </m:r>
                      </m:e>
                      <m:sub>
                        <m:r>
                          <a:rPr lang="es-EC" i="1">
                            <a:latin typeface="Cambria Math"/>
                          </a:rPr>
                          <m:t>1</m:t>
                        </m:r>
                      </m:sub>
                    </m:sSub>
                    <m:r>
                      <a:rPr lang="es-EC" i="1">
                        <a:latin typeface="Cambria Math"/>
                      </a:rPr>
                      <m:t>=0.6 </m:t>
                    </m:r>
                    <m:r>
                      <a:rPr lang="es-EC" i="1">
                        <a:latin typeface="Cambria Math"/>
                      </a:rPr>
                      <m:t>𝑚</m:t>
                    </m:r>
                  </m:oMath>
                </a14:m>
                <a:r>
                  <a:rPr lang="es-EC" dirty="0"/>
                  <a:t> </a:t>
                </a:r>
              </a:p>
              <a:p>
                <a14:m>
                  <m:oMath xmlns:m="http://schemas.openxmlformats.org/officeDocument/2006/math">
                    <m:sSub>
                      <m:sSubPr>
                        <m:ctrlPr>
                          <a:rPr lang="es-EC" i="1">
                            <a:latin typeface="Cambria Math"/>
                          </a:rPr>
                        </m:ctrlPr>
                      </m:sSubPr>
                      <m:e>
                        <m:r>
                          <a:rPr lang="es-EC" i="1">
                            <a:latin typeface="Cambria Math"/>
                          </a:rPr>
                          <m:t>h</m:t>
                        </m:r>
                      </m:e>
                      <m:sub>
                        <m:r>
                          <a:rPr lang="es-EC" i="1">
                            <a:latin typeface="Cambria Math"/>
                          </a:rPr>
                          <m:t>2</m:t>
                        </m:r>
                      </m:sub>
                    </m:sSub>
                    <m:r>
                      <a:rPr lang="es-EC" i="1">
                        <a:latin typeface="Cambria Math"/>
                      </a:rPr>
                      <m:t>=0.3 </m:t>
                    </m:r>
                    <m:r>
                      <a:rPr lang="es-EC" i="1">
                        <a:latin typeface="Cambria Math"/>
                      </a:rPr>
                      <m:t>𝑚</m:t>
                    </m:r>
                  </m:oMath>
                </a14:m>
                <a:r>
                  <a:rPr lang="es-EC" dirty="0"/>
                  <a:t> </a:t>
                </a:r>
              </a:p>
            </p:txBody>
          </p:sp>
        </mc:Choice>
        <mc:Fallback xmlns="">
          <p:sp>
            <p:nvSpPr>
              <p:cNvPr id="8" name="7 Rectángulo"/>
              <p:cNvSpPr>
                <a:spLocks noRot="1" noChangeAspect="1" noMove="1" noResize="1" noEditPoints="1" noAdjustHandles="1" noChangeArrowheads="1" noChangeShapeType="1" noTextEdit="1"/>
              </p:cNvSpPr>
              <p:nvPr/>
            </p:nvSpPr>
            <p:spPr>
              <a:xfrm>
                <a:off x="4115994" y="4653136"/>
                <a:ext cx="4572000" cy="646331"/>
              </a:xfrm>
              <a:prstGeom prst="rect">
                <a:avLst/>
              </a:prstGeom>
              <a:blipFill rotWithShape="1">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8 Rectángulo"/>
              <p:cNvSpPr/>
              <p:nvPr/>
            </p:nvSpPr>
            <p:spPr>
              <a:xfrm>
                <a:off x="5960595" y="4468470"/>
                <a:ext cx="157447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s-EC">
                          <a:latin typeface="Cambria Math"/>
                        </a:rPr>
                        <m:t>r</m:t>
                      </m:r>
                      <m:r>
                        <a:rPr lang="es-EC">
                          <a:latin typeface="Cambria Math"/>
                        </a:rPr>
                        <m:t>=0.0844 </m:t>
                      </m:r>
                      <m:r>
                        <a:rPr lang="es-EC" i="1">
                          <a:latin typeface="Cambria Math"/>
                        </a:rPr>
                        <m:t>𝑚</m:t>
                      </m:r>
                    </m:oMath>
                  </m:oMathPara>
                </a14:m>
                <a:endParaRPr lang="es-EC" dirty="0"/>
              </a:p>
            </p:txBody>
          </p:sp>
        </mc:Choice>
        <mc:Fallback xmlns="">
          <p:sp>
            <p:nvSpPr>
              <p:cNvPr id="9" name="8 Rectángulo"/>
              <p:cNvSpPr>
                <a:spLocks noRot="1" noChangeAspect="1" noMove="1" noResize="1" noEditPoints="1" noAdjustHandles="1" noChangeArrowheads="1" noChangeShapeType="1" noTextEdit="1"/>
              </p:cNvSpPr>
              <p:nvPr/>
            </p:nvSpPr>
            <p:spPr>
              <a:xfrm>
                <a:off x="5960595" y="4468470"/>
                <a:ext cx="1574470" cy="369332"/>
              </a:xfrm>
              <a:prstGeom prst="rect">
                <a:avLst/>
              </a:prstGeom>
              <a:blipFill rotWithShape="1">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9 Rectángulo"/>
              <p:cNvSpPr/>
              <p:nvPr/>
            </p:nvSpPr>
            <p:spPr>
              <a:xfrm>
                <a:off x="6171682" y="3301369"/>
                <a:ext cx="1552027" cy="6182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s-EC" i="1">
                              <a:latin typeface="Cambria Math"/>
                            </a:rPr>
                          </m:ctrlPr>
                        </m:funcPr>
                        <m:fName>
                          <m:r>
                            <m:rPr>
                              <m:sty m:val="p"/>
                            </m:rPr>
                            <a:rPr lang="es-EC">
                              <a:latin typeface="Cambria Math"/>
                            </a:rPr>
                            <m:t>tan</m:t>
                          </m:r>
                        </m:fName>
                        <m:e>
                          <m:r>
                            <a:rPr lang="es-EC" i="1">
                              <a:latin typeface="Cambria Math"/>
                            </a:rPr>
                            <m:t>𝛼</m:t>
                          </m:r>
                          <m:r>
                            <a:rPr lang="es-EC" i="1">
                              <a:latin typeface="Cambria Math"/>
                            </a:rPr>
                            <m:t>=</m:t>
                          </m:r>
                          <m:f>
                            <m:fPr>
                              <m:ctrlPr>
                                <a:rPr lang="es-EC" i="1">
                                  <a:latin typeface="Cambria Math"/>
                                </a:rPr>
                              </m:ctrlPr>
                            </m:fPr>
                            <m:num>
                              <m:sSub>
                                <m:sSubPr>
                                  <m:ctrlPr>
                                    <a:rPr lang="es-EC" i="1">
                                      <a:latin typeface="Cambria Math"/>
                                    </a:rPr>
                                  </m:ctrlPr>
                                </m:sSubPr>
                                <m:e>
                                  <m:r>
                                    <a:rPr lang="es-EC" i="1">
                                      <a:latin typeface="Cambria Math"/>
                                    </a:rPr>
                                    <m:t> </m:t>
                                  </m:r>
                                  <m:r>
                                    <a:rPr lang="es-EC" i="1">
                                      <a:latin typeface="Cambria Math"/>
                                    </a:rPr>
                                    <m:t>h</m:t>
                                  </m:r>
                                </m:e>
                                <m:sub>
                                  <m:r>
                                    <a:rPr lang="es-EC" i="1">
                                      <a:latin typeface="Cambria Math"/>
                                    </a:rPr>
                                    <m:t>2</m:t>
                                  </m:r>
                                </m:sub>
                              </m:sSub>
                            </m:num>
                            <m:den>
                              <m:r>
                                <a:rPr lang="es-EC" i="1">
                                  <a:latin typeface="Cambria Math"/>
                                </a:rPr>
                                <m:t>𝑎</m:t>
                              </m:r>
                              <m:r>
                                <a:rPr lang="es-EC" i="1">
                                  <a:latin typeface="Cambria Math"/>
                                </a:rPr>
                                <m:t>−</m:t>
                              </m:r>
                              <m:r>
                                <a:rPr lang="es-EC" i="1">
                                  <a:latin typeface="Cambria Math"/>
                                </a:rPr>
                                <m:t>𝑟</m:t>
                              </m:r>
                            </m:den>
                          </m:f>
                        </m:e>
                      </m:func>
                    </m:oMath>
                  </m:oMathPara>
                </a14:m>
                <a:endParaRPr lang="es-EC" dirty="0"/>
              </a:p>
            </p:txBody>
          </p:sp>
        </mc:Choice>
        <mc:Fallback xmlns="">
          <p:sp>
            <p:nvSpPr>
              <p:cNvPr id="10" name="9 Rectángulo"/>
              <p:cNvSpPr>
                <a:spLocks noRot="1" noChangeAspect="1" noMove="1" noResize="1" noEditPoints="1" noAdjustHandles="1" noChangeArrowheads="1" noChangeShapeType="1" noTextEdit="1"/>
              </p:cNvSpPr>
              <p:nvPr/>
            </p:nvSpPr>
            <p:spPr>
              <a:xfrm>
                <a:off x="6171682" y="3301369"/>
                <a:ext cx="1552027" cy="618246"/>
              </a:xfrm>
              <a:prstGeom prst="rect">
                <a:avLst/>
              </a:prstGeom>
              <a:blipFill rotWithShape="1">
                <a:blip r:embed="rId8"/>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10 Rectángulo"/>
              <p:cNvSpPr/>
              <p:nvPr/>
            </p:nvSpPr>
            <p:spPr>
              <a:xfrm>
                <a:off x="6062386" y="4837802"/>
                <a:ext cx="137088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𝛼</m:t>
                      </m:r>
                      <m:r>
                        <a:rPr lang="es-EC">
                          <a:latin typeface="Cambria Math"/>
                        </a:rPr>
                        <m:t>=54.297</m:t>
                      </m:r>
                    </m:oMath>
                  </m:oMathPara>
                </a14:m>
                <a:endParaRPr lang="es-EC" dirty="0"/>
              </a:p>
            </p:txBody>
          </p:sp>
        </mc:Choice>
        <mc:Fallback xmlns="">
          <p:sp>
            <p:nvSpPr>
              <p:cNvPr id="11" name="10 Rectángulo"/>
              <p:cNvSpPr>
                <a:spLocks noRot="1" noChangeAspect="1" noMove="1" noResize="1" noEditPoints="1" noAdjustHandles="1" noChangeArrowheads="1" noChangeShapeType="1" noTextEdit="1"/>
              </p:cNvSpPr>
              <p:nvPr/>
            </p:nvSpPr>
            <p:spPr>
              <a:xfrm>
                <a:off x="6062386" y="4837802"/>
                <a:ext cx="1370888" cy="369332"/>
              </a:xfrm>
              <a:prstGeom prst="rect">
                <a:avLst/>
              </a:prstGeom>
              <a:blipFill rotWithShape="1">
                <a:blip r:embed="rId9"/>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11241854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3483" y="1628800"/>
            <a:ext cx="2899816" cy="2952328"/>
          </a:xfrm>
          <a:prstGeom prst="rect">
            <a:avLst/>
          </a:prstGeom>
        </p:spPr>
      </p:pic>
      <p:sp>
        <p:nvSpPr>
          <p:cNvPr id="2" name="1 Título"/>
          <p:cNvSpPr>
            <a:spLocks noGrp="1"/>
          </p:cNvSpPr>
          <p:nvPr>
            <p:ph type="title"/>
          </p:nvPr>
        </p:nvSpPr>
        <p:spPr/>
        <p:txBody>
          <a:bodyPr/>
          <a:lstStyle/>
          <a:p>
            <a:r>
              <a:rPr lang="es-EC" dirty="0" smtClean="0"/>
              <a:t>Calculo del Espesor </a:t>
            </a:r>
            <a:endParaRPr lang="es-EC" dirty="0"/>
          </a:p>
        </p:txBody>
      </p:sp>
      <p:sp>
        <p:nvSpPr>
          <p:cNvPr id="3" name="2 Marcador de contenido"/>
          <p:cNvSpPr>
            <a:spLocks noGrp="1"/>
          </p:cNvSpPr>
          <p:nvPr>
            <p:ph idx="1"/>
          </p:nvPr>
        </p:nvSpPr>
        <p:spPr>
          <a:xfrm>
            <a:off x="457200" y="1600200"/>
            <a:ext cx="5698976" cy="4525963"/>
          </a:xfrm>
        </p:spPr>
        <p:txBody>
          <a:bodyPr>
            <a:normAutofit lnSpcReduction="10000"/>
          </a:bodyPr>
          <a:lstStyle/>
          <a:p>
            <a:r>
              <a:rPr lang="es-EC" dirty="0" smtClean="0"/>
              <a:t>Regido por la Norma </a:t>
            </a:r>
            <a:r>
              <a:rPr lang="es-EC" dirty="0"/>
              <a:t>ASME (Sociedad Americana de Ingeniería Mecánica) sección VIII, división </a:t>
            </a:r>
            <a:r>
              <a:rPr lang="es-EC" dirty="0" smtClean="0"/>
              <a:t>1.</a:t>
            </a:r>
          </a:p>
          <a:p>
            <a:endParaRPr lang="es-EC" dirty="0" smtClean="0"/>
          </a:p>
          <a:p>
            <a:r>
              <a:rPr lang="es-EC" dirty="0" smtClean="0"/>
              <a:t>Diseño </a:t>
            </a:r>
            <a:r>
              <a:rPr lang="es-EC" dirty="0"/>
              <a:t>de elemento sometidos a presión </a:t>
            </a:r>
            <a:r>
              <a:rPr lang="es-EC" dirty="0" smtClean="0"/>
              <a:t>interna.</a:t>
            </a:r>
          </a:p>
          <a:p>
            <a:endParaRPr lang="es-EC" dirty="0" smtClean="0"/>
          </a:p>
          <a:p>
            <a:r>
              <a:rPr lang="es-EC" dirty="0" smtClean="0"/>
              <a:t>Se utilizará </a:t>
            </a:r>
            <a:r>
              <a:rPr lang="es-EC" dirty="0"/>
              <a:t>la teoría del cálculo de espesor de las placas rectangulares de la teoría de placas </a:t>
            </a:r>
            <a:r>
              <a:rPr lang="es-EC" dirty="0" smtClean="0"/>
              <a:t>planas.</a:t>
            </a:r>
            <a:endParaRPr lang="es-EC" dirty="0"/>
          </a:p>
        </p:txBody>
      </p:sp>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1982" y="4221088"/>
            <a:ext cx="1257478" cy="2629272"/>
          </a:xfrm>
          <a:prstGeom prst="rect">
            <a:avLst/>
          </a:prstGeom>
        </p:spPr>
      </p:pic>
    </p:spTree>
    <p:extLst>
      <p:ext uri="{BB962C8B-B14F-4D97-AF65-F5344CB8AC3E}">
        <p14:creationId xmlns:p14="http://schemas.microsoft.com/office/powerpoint/2010/main" val="21915007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PROCEDIMIENTO</a:t>
            </a:r>
            <a:endParaRPr lang="es-EC" dirty="0"/>
          </a:p>
        </p:txBody>
      </p:sp>
      <p:sp>
        <p:nvSpPr>
          <p:cNvPr id="3" name="2 Marcador de contenido"/>
          <p:cNvSpPr>
            <a:spLocks noGrp="1"/>
          </p:cNvSpPr>
          <p:nvPr>
            <p:ph idx="1"/>
          </p:nvPr>
        </p:nvSpPr>
        <p:spPr>
          <a:xfrm>
            <a:off x="457200" y="1600200"/>
            <a:ext cx="8435280" cy="4525963"/>
          </a:xfrm>
        </p:spPr>
        <p:txBody>
          <a:bodyPr/>
          <a:lstStyle/>
          <a:p>
            <a:pPr marL="457200" indent="-457200">
              <a:buFont typeface="+mj-lt"/>
              <a:buAutoNum type="arabicPeriod"/>
            </a:pPr>
            <a:r>
              <a:rPr lang="es-EC" dirty="0" smtClean="0"/>
              <a:t>Calcular la Presión Media.</a:t>
            </a:r>
          </a:p>
          <a:p>
            <a:pPr marL="457200" indent="-457200">
              <a:buFont typeface="+mj-lt"/>
              <a:buAutoNum type="arabicPeriod"/>
            </a:pPr>
            <a:endParaRPr lang="es-EC" dirty="0" smtClean="0"/>
          </a:p>
          <a:p>
            <a:pPr marL="457200" indent="-457200" algn="just">
              <a:buFont typeface="+mj-lt"/>
              <a:buAutoNum type="arabicPeriod"/>
            </a:pPr>
            <a:r>
              <a:rPr lang="es-EC" dirty="0" smtClean="0"/>
              <a:t>Aplicar la teoría de Placas con bordes simplemente apoyados.</a:t>
            </a:r>
          </a:p>
          <a:p>
            <a:pPr marL="457200" indent="-457200" algn="just">
              <a:buFont typeface="+mj-lt"/>
              <a:buAutoNum type="arabicPeriod"/>
            </a:pPr>
            <a:endParaRPr lang="es-EC" dirty="0" smtClean="0"/>
          </a:p>
          <a:p>
            <a:pPr marL="457200" indent="-457200" algn="just">
              <a:buFont typeface="+mj-lt"/>
              <a:buAutoNum type="arabicPeriod"/>
            </a:pPr>
            <a:r>
              <a:rPr lang="es-EC" dirty="0" smtClean="0"/>
              <a:t>Aplicar la teoría de Placas con bordes totalmente empotrados.</a:t>
            </a:r>
          </a:p>
          <a:p>
            <a:pPr marL="457200" indent="-457200" algn="just">
              <a:buFont typeface="+mj-lt"/>
              <a:buAutoNum type="arabicPeriod"/>
            </a:pPr>
            <a:endParaRPr lang="es-EC" dirty="0" smtClean="0"/>
          </a:p>
          <a:p>
            <a:pPr marL="457200" indent="-457200" algn="just">
              <a:buFont typeface="+mj-lt"/>
              <a:buAutoNum type="arabicPeriod"/>
            </a:pPr>
            <a:r>
              <a:rPr lang="es-EC" dirty="0" smtClean="0"/>
              <a:t>Especificar el espesor promedio.</a:t>
            </a:r>
            <a:endParaRPr lang="es-EC" dirty="0"/>
          </a:p>
        </p:txBody>
      </p:sp>
    </p:spTree>
    <p:extLst>
      <p:ext uri="{BB962C8B-B14F-4D97-AF65-F5344CB8AC3E}">
        <p14:creationId xmlns:p14="http://schemas.microsoft.com/office/powerpoint/2010/main" val="36681120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Presión Media</a:t>
            </a:r>
            <a:endParaRPr lang="es-EC" dirty="0"/>
          </a:p>
        </p:txBody>
      </p:sp>
      <p:sp>
        <p:nvSpPr>
          <p:cNvPr id="3" name="2 Marcador de contenido"/>
          <p:cNvSpPr>
            <a:spLocks noGrp="1"/>
          </p:cNvSpPr>
          <p:nvPr>
            <p:ph idx="1"/>
          </p:nvPr>
        </p:nvSpPr>
        <p:spPr/>
        <p:txBody>
          <a:bodyPr/>
          <a:lstStyle/>
          <a:p>
            <a:r>
              <a:rPr lang="es-EC" dirty="0" smtClean="0"/>
              <a:t>Función: Asumir </a:t>
            </a:r>
            <a:r>
              <a:rPr lang="es-EC" dirty="0"/>
              <a:t>una presión uniformemente distribuida en toda la </a:t>
            </a:r>
            <a:r>
              <a:rPr lang="es-EC" dirty="0" smtClean="0"/>
              <a:t>placa.</a:t>
            </a:r>
          </a:p>
          <a:p>
            <a:r>
              <a:rPr lang="es-EC" dirty="0"/>
              <a:t>Se desarrollará en el lado mayormente </a:t>
            </a:r>
            <a:r>
              <a:rPr lang="es-EC" dirty="0" smtClean="0"/>
              <a:t>crítico. </a:t>
            </a:r>
            <a:endParaRPr lang="es-EC" dirty="0"/>
          </a:p>
        </p:txBody>
      </p:sp>
      <mc:AlternateContent xmlns:mc="http://schemas.openxmlformats.org/markup-compatibility/2006" xmlns:a14="http://schemas.microsoft.com/office/drawing/2010/main">
        <mc:Choice Requires="a14">
          <p:sp>
            <p:nvSpPr>
              <p:cNvPr id="4" name="3 Rectángulo"/>
              <p:cNvSpPr/>
              <p:nvPr/>
            </p:nvSpPr>
            <p:spPr>
              <a:xfrm>
                <a:off x="3479425" y="2875002"/>
                <a:ext cx="218515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a:rPr>
                        <m:t>𝑤</m:t>
                      </m:r>
                      <m:r>
                        <a:rPr lang="en-US">
                          <a:latin typeface="Cambria Math"/>
                        </a:rPr>
                        <m:t>=</m:t>
                      </m:r>
                      <m:sSub>
                        <m:sSubPr>
                          <m:ctrlPr>
                            <a:rPr lang="es-EC" i="1">
                              <a:latin typeface="Cambria Math"/>
                            </a:rPr>
                          </m:ctrlPr>
                        </m:sSubPr>
                        <m:e>
                          <m:r>
                            <a:rPr lang="en-US" i="1">
                              <a:latin typeface="Cambria Math"/>
                            </a:rPr>
                            <m:t>𝑃𝑟</m:t>
                          </m:r>
                        </m:e>
                        <m:sub>
                          <m:r>
                            <a:rPr lang="en-US" i="1">
                              <a:latin typeface="Cambria Math"/>
                            </a:rPr>
                            <m:t>𝑚𝑒𝑑𝑖𝑎</m:t>
                          </m:r>
                        </m:sub>
                      </m:sSub>
                      <m:r>
                        <a:rPr lang="en-US">
                          <a:latin typeface="Cambria Math"/>
                        </a:rPr>
                        <m:t>=</m:t>
                      </m:r>
                      <m:r>
                        <a:rPr lang="en-US" i="1">
                          <a:latin typeface="Cambria Math"/>
                        </a:rPr>
                        <m:t>𝜌</m:t>
                      </m:r>
                      <m:r>
                        <a:rPr lang="en-US" i="1">
                          <a:latin typeface="Cambria Math"/>
                        </a:rPr>
                        <m:t>𝑔𝐻</m:t>
                      </m:r>
                    </m:oMath>
                  </m:oMathPara>
                </a14:m>
                <a:endParaRPr lang="es-EC" dirty="0"/>
              </a:p>
            </p:txBody>
          </p:sp>
        </mc:Choice>
        <mc:Fallback xmlns="">
          <p:sp>
            <p:nvSpPr>
              <p:cNvPr id="4" name="3 Rectángulo"/>
              <p:cNvSpPr>
                <a:spLocks noRot="1" noChangeAspect="1" noMove="1" noResize="1" noEditPoints="1" noAdjustHandles="1" noChangeArrowheads="1" noChangeShapeType="1" noTextEdit="1"/>
              </p:cNvSpPr>
              <p:nvPr/>
            </p:nvSpPr>
            <p:spPr>
              <a:xfrm>
                <a:off x="3479425" y="2875002"/>
                <a:ext cx="2185150" cy="369332"/>
              </a:xfrm>
              <a:prstGeom prst="rect">
                <a:avLst/>
              </a:prstGeom>
              <a:blipFill rotWithShape="1">
                <a:blip r:embed="rId2"/>
                <a:stretch>
                  <a:fillRect b="-1333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 name="4 Rectángulo"/>
              <p:cNvSpPr/>
              <p:nvPr/>
            </p:nvSpPr>
            <p:spPr>
              <a:xfrm>
                <a:off x="503548" y="3429000"/>
                <a:ext cx="8532948" cy="1842043"/>
              </a:xfrm>
              <a:prstGeom prst="rect">
                <a:avLst/>
              </a:prstGeom>
            </p:spPr>
            <p:txBody>
              <a:bodyPr wrap="square">
                <a:spAutoFit/>
              </a:bodyPr>
              <a:lstStyle/>
              <a:p>
                <a:r>
                  <a:rPr lang="es-EC" dirty="0" err="1"/>
                  <a:t>Pr</a:t>
                </a:r>
                <a:r>
                  <a:rPr lang="es-EC" baseline="-25000" dirty="0" err="1"/>
                  <a:t>media</a:t>
                </a:r>
                <a:r>
                  <a:rPr lang="es-EC" dirty="0"/>
                  <a:t>:	</a:t>
                </a:r>
                <a:r>
                  <a:rPr lang="es-EC" dirty="0" smtClean="0"/>
                  <a:t>Presión </a:t>
                </a:r>
                <a:r>
                  <a:rPr lang="es-EC" dirty="0"/>
                  <a:t>en el punto medio de la </a:t>
                </a:r>
                <a:r>
                  <a:rPr lang="es-EC" dirty="0" smtClean="0"/>
                  <a:t>placa. </a:t>
                </a:r>
                <a14:m>
                  <m:oMath xmlns:m="http://schemas.openxmlformats.org/officeDocument/2006/math">
                    <m:d>
                      <m:dPr>
                        <m:ctrlPr>
                          <a:rPr lang="es-EC" i="1">
                            <a:latin typeface="Cambria Math"/>
                          </a:rPr>
                        </m:ctrlPr>
                      </m:dPr>
                      <m:e>
                        <m:f>
                          <m:fPr>
                            <m:ctrlPr>
                              <a:rPr lang="es-EC" i="1">
                                <a:latin typeface="Cambria Math"/>
                              </a:rPr>
                            </m:ctrlPr>
                          </m:fPr>
                          <m:num>
                            <m:r>
                              <a:rPr lang="es-EC" i="1">
                                <a:latin typeface="Cambria Math"/>
                              </a:rPr>
                              <m:t>𝑁</m:t>
                            </m:r>
                          </m:num>
                          <m:den>
                            <m:sSup>
                              <m:sSupPr>
                                <m:ctrlPr>
                                  <a:rPr lang="es-EC" i="1">
                                    <a:latin typeface="Cambria Math"/>
                                  </a:rPr>
                                </m:ctrlPr>
                              </m:sSupPr>
                              <m:e>
                                <m:r>
                                  <a:rPr lang="es-EC" i="1">
                                    <a:latin typeface="Cambria Math"/>
                                  </a:rPr>
                                  <m:t>𝑚</m:t>
                                </m:r>
                              </m:e>
                              <m:sup>
                                <m:r>
                                  <a:rPr lang="es-EC" i="1">
                                    <a:latin typeface="Cambria Math"/>
                                  </a:rPr>
                                  <m:t>2</m:t>
                                </m:r>
                              </m:sup>
                            </m:sSup>
                          </m:den>
                        </m:f>
                      </m:e>
                    </m:d>
                  </m:oMath>
                </a14:m>
                <a:r>
                  <a:rPr lang="es-EC" dirty="0"/>
                  <a:t>.</a:t>
                </a:r>
              </a:p>
              <a:p>
                <a14:m>
                  <m:oMath xmlns:m="http://schemas.openxmlformats.org/officeDocument/2006/math">
                    <m:r>
                      <a:rPr lang="en-US" i="1">
                        <a:latin typeface="Cambria Math"/>
                      </a:rPr>
                      <m:t>𝜌</m:t>
                    </m:r>
                  </m:oMath>
                </a14:m>
                <a:r>
                  <a:rPr lang="es-EC" dirty="0"/>
                  <a:t>:	</a:t>
                </a:r>
                <a:r>
                  <a:rPr lang="es-EC" dirty="0" smtClean="0"/>
                  <a:t>Densidad </a:t>
                </a:r>
                <a:r>
                  <a:rPr lang="es-EC" dirty="0"/>
                  <a:t>de los </a:t>
                </a:r>
                <a:r>
                  <a:rPr lang="es-EC" dirty="0" smtClean="0"/>
                  <a:t>micronutrientes </a:t>
                </a:r>
                <a:r>
                  <a:rPr lang="es-EC" dirty="0" err="1"/>
                  <a:t>1201Kg</a:t>
                </a:r>
                <a:r>
                  <a:rPr lang="es-EC" dirty="0"/>
                  <a:t>/</a:t>
                </a:r>
                <a:r>
                  <a:rPr lang="es-EC" dirty="0" err="1"/>
                  <a:t>m</a:t>
                </a:r>
                <a:r>
                  <a:rPr lang="es-EC" baseline="30000" dirty="0" err="1"/>
                  <a:t>3</a:t>
                </a:r>
                <a:r>
                  <a:rPr lang="es-EC" dirty="0"/>
                  <a:t>.</a:t>
                </a:r>
              </a:p>
              <a:p>
                <a:r>
                  <a:rPr lang="es-EC" dirty="0" smtClean="0"/>
                  <a:t>w:</a:t>
                </a:r>
                <a:r>
                  <a:rPr lang="es-EC" dirty="0"/>
                  <a:t>	</a:t>
                </a:r>
                <a:r>
                  <a:rPr lang="es-EC" dirty="0" smtClean="0"/>
                  <a:t>Presión </a:t>
                </a:r>
                <a:r>
                  <a:rPr lang="es-EC" dirty="0"/>
                  <a:t>media como la carga distribuida uniformemente.</a:t>
                </a:r>
              </a:p>
              <a:p>
                <a:r>
                  <a:rPr lang="es-EC" dirty="0"/>
                  <a:t>g:	</a:t>
                </a:r>
                <a:r>
                  <a:rPr lang="es-EC" dirty="0" smtClean="0"/>
                  <a:t>Aceleración </a:t>
                </a:r>
                <a:r>
                  <a:rPr lang="es-EC" dirty="0"/>
                  <a:t>de la gravedad,  </a:t>
                </a:r>
                <a14:m>
                  <m:oMath xmlns:m="http://schemas.openxmlformats.org/officeDocument/2006/math">
                    <m:r>
                      <a:rPr lang="es-EC" i="1">
                        <a:latin typeface="Cambria Math"/>
                      </a:rPr>
                      <m:t>9.81</m:t>
                    </m:r>
                    <m:f>
                      <m:fPr>
                        <m:ctrlPr>
                          <a:rPr lang="es-EC" i="1">
                            <a:latin typeface="Cambria Math"/>
                          </a:rPr>
                        </m:ctrlPr>
                      </m:fPr>
                      <m:num>
                        <m:r>
                          <a:rPr lang="es-EC" i="1">
                            <a:latin typeface="Cambria Math"/>
                          </a:rPr>
                          <m:t>𝑚</m:t>
                        </m:r>
                      </m:num>
                      <m:den>
                        <m:sSup>
                          <m:sSupPr>
                            <m:ctrlPr>
                              <a:rPr lang="es-EC" i="1">
                                <a:latin typeface="Cambria Math"/>
                              </a:rPr>
                            </m:ctrlPr>
                          </m:sSupPr>
                          <m:e>
                            <m:r>
                              <a:rPr lang="es-EC" i="1">
                                <a:latin typeface="Cambria Math"/>
                              </a:rPr>
                              <m:t>𝑠</m:t>
                            </m:r>
                          </m:e>
                          <m:sup>
                            <m:r>
                              <a:rPr lang="es-EC" i="1">
                                <a:latin typeface="Cambria Math"/>
                              </a:rPr>
                              <m:t>2</m:t>
                            </m:r>
                          </m:sup>
                        </m:sSup>
                      </m:den>
                    </m:f>
                  </m:oMath>
                </a14:m>
                <a:r>
                  <a:rPr lang="es-EC" dirty="0"/>
                  <a:t>.</a:t>
                </a:r>
              </a:p>
              <a:p>
                <a:r>
                  <a:rPr lang="es-EC" dirty="0"/>
                  <a:t>H:	</a:t>
                </a:r>
                <a:r>
                  <a:rPr lang="es-EC" dirty="0" smtClean="0"/>
                  <a:t>Altura </a:t>
                </a:r>
                <a:r>
                  <a:rPr lang="es-EC" dirty="0"/>
                  <a:t>media de la placa a ser </a:t>
                </a:r>
                <a:r>
                  <a:rPr lang="es-EC" dirty="0" smtClean="0"/>
                  <a:t>analizada. 0.45 m </a:t>
                </a:r>
                <a14:m>
                  <m:oMath xmlns:m="http://schemas.openxmlformats.org/officeDocument/2006/math">
                    <m:d>
                      <m:dPr>
                        <m:ctrlPr>
                          <a:rPr lang="es-EC" i="1">
                            <a:latin typeface="Cambria Math"/>
                          </a:rPr>
                        </m:ctrlPr>
                      </m:dPr>
                      <m:e>
                        <m:r>
                          <a:rPr lang="es-EC" i="1">
                            <a:latin typeface="Cambria Math"/>
                          </a:rPr>
                          <m:t>𝐻</m:t>
                        </m:r>
                        <m:r>
                          <a:rPr lang="es-EC" i="1">
                            <a:latin typeface="Cambria Math"/>
                          </a:rPr>
                          <m:t>= </m:t>
                        </m:r>
                        <m:f>
                          <m:fPr>
                            <m:ctrlPr>
                              <a:rPr lang="es-EC" i="1">
                                <a:latin typeface="Cambria Math"/>
                              </a:rPr>
                            </m:ctrlPr>
                          </m:fPr>
                          <m:num>
                            <m:r>
                              <a:rPr lang="es-EC" i="1">
                                <a:latin typeface="Cambria Math"/>
                              </a:rPr>
                              <m:t>h𝑡</m:t>
                            </m:r>
                          </m:num>
                          <m:den>
                            <m:r>
                              <a:rPr lang="es-EC" i="1">
                                <a:latin typeface="Cambria Math"/>
                              </a:rPr>
                              <m:t>2</m:t>
                            </m:r>
                          </m:den>
                        </m:f>
                        <m:r>
                          <a:rPr lang="es-EC" i="1">
                            <a:latin typeface="Cambria Math"/>
                          </a:rPr>
                          <m:t>= </m:t>
                        </m:r>
                        <m:f>
                          <m:fPr>
                            <m:ctrlPr>
                              <a:rPr lang="es-EC" i="1">
                                <a:latin typeface="Cambria Math"/>
                              </a:rPr>
                            </m:ctrlPr>
                          </m:fPr>
                          <m:num>
                            <m:r>
                              <a:rPr lang="es-EC" i="1">
                                <a:latin typeface="Cambria Math"/>
                              </a:rPr>
                              <m:t>0.60+0.30</m:t>
                            </m:r>
                          </m:num>
                          <m:den>
                            <m:r>
                              <a:rPr lang="es-EC" i="1">
                                <a:latin typeface="Cambria Math"/>
                              </a:rPr>
                              <m:t>2</m:t>
                            </m:r>
                          </m:den>
                        </m:f>
                        <m:r>
                          <a:rPr lang="es-EC" i="1">
                            <a:latin typeface="Cambria Math"/>
                          </a:rPr>
                          <m:t> </m:t>
                        </m:r>
                        <m:r>
                          <a:rPr lang="es-EC" i="1">
                            <a:latin typeface="Cambria Math"/>
                          </a:rPr>
                          <m:t>𝑚</m:t>
                        </m:r>
                      </m:e>
                    </m:d>
                  </m:oMath>
                </a14:m>
                <a:r>
                  <a:rPr lang="es-EC" dirty="0"/>
                  <a:t>.</a:t>
                </a:r>
              </a:p>
            </p:txBody>
          </p:sp>
        </mc:Choice>
        <mc:Fallback xmlns="">
          <p:sp>
            <p:nvSpPr>
              <p:cNvPr id="5" name="4 Rectángulo"/>
              <p:cNvSpPr>
                <a:spLocks noRot="1" noChangeAspect="1" noMove="1" noResize="1" noEditPoints="1" noAdjustHandles="1" noChangeArrowheads="1" noChangeShapeType="1" noTextEdit="1"/>
              </p:cNvSpPr>
              <p:nvPr/>
            </p:nvSpPr>
            <p:spPr>
              <a:xfrm>
                <a:off x="503548" y="3429000"/>
                <a:ext cx="8532948" cy="1842043"/>
              </a:xfrm>
              <a:prstGeom prst="rect">
                <a:avLst/>
              </a:prstGeom>
              <a:blipFill rotWithShape="1">
                <a:blip r:embed="rId3"/>
                <a:stretch>
                  <a:fillRect l="-643" b="-662"/>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5 Rectángulo"/>
              <p:cNvSpPr/>
              <p:nvPr/>
            </p:nvSpPr>
            <p:spPr>
              <a:xfrm>
                <a:off x="3645304" y="5517232"/>
                <a:ext cx="185339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𝑤</m:t>
                      </m:r>
                      <m:r>
                        <a:rPr lang="es-EC" i="1">
                          <a:latin typeface="Cambria Math"/>
                        </a:rPr>
                        <m:t>=5301.82 </m:t>
                      </m:r>
                      <m:r>
                        <a:rPr lang="es-EC" i="1">
                          <a:latin typeface="Cambria Math"/>
                        </a:rPr>
                        <m:t>𝑃𝑎</m:t>
                      </m:r>
                    </m:oMath>
                  </m:oMathPara>
                </a14:m>
                <a:endParaRPr lang="es-EC" dirty="0"/>
              </a:p>
            </p:txBody>
          </p:sp>
        </mc:Choice>
        <mc:Fallback xmlns="">
          <p:sp>
            <p:nvSpPr>
              <p:cNvPr id="6" name="5 Rectángulo"/>
              <p:cNvSpPr>
                <a:spLocks noRot="1" noChangeAspect="1" noMove="1" noResize="1" noEditPoints="1" noAdjustHandles="1" noChangeArrowheads="1" noChangeShapeType="1" noTextEdit="1"/>
              </p:cNvSpPr>
              <p:nvPr/>
            </p:nvSpPr>
            <p:spPr>
              <a:xfrm>
                <a:off x="3645304" y="5517232"/>
                <a:ext cx="1853391" cy="369332"/>
              </a:xfrm>
              <a:prstGeom prst="rect">
                <a:avLst/>
              </a:prstGeom>
              <a:blipFill rotWithShape="1">
                <a:blip r:embed="rId4"/>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34727938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z="4800" dirty="0" smtClean="0">
                <a:effectLst/>
              </a:rPr>
              <a:t>Placas Con Bordes Simplemente Apoyados</a:t>
            </a:r>
            <a:endParaRPr lang="es-EC" sz="4800"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57200" y="1600200"/>
                <a:ext cx="8229600" cy="4853136"/>
              </a:xfrm>
            </p:spPr>
            <p:txBody>
              <a:bodyPr>
                <a:normAutofit lnSpcReduction="10000"/>
              </a:bodyPr>
              <a:lstStyle/>
              <a:p>
                <a:r>
                  <a:rPr lang="es-EC" dirty="0" smtClean="0"/>
                  <a:t>El </a:t>
                </a:r>
                <a:r>
                  <a:rPr lang="es-EC" dirty="0"/>
                  <a:t>esfuerzo máximo en la placa </a:t>
                </a:r>
                <a:endParaRPr lang="es-EC" dirty="0" smtClean="0"/>
              </a:p>
              <a:p>
                <a:pPr marL="0" indent="0">
                  <a:buNone/>
                </a:pPr>
                <a:r>
                  <a:rPr lang="es-EC" dirty="0" smtClean="0"/>
                  <a:t>     se </a:t>
                </a:r>
                <a:r>
                  <a:rPr lang="es-EC" dirty="0"/>
                  <a:t>halla en sus ejes </a:t>
                </a:r>
                <a:r>
                  <a:rPr lang="es-EC" dirty="0" smtClean="0"/>
                  <a:t>diagonales.</a:t>
                </a:r>
                <a:r>
                  <a:rPr lang="es-EC" dirty="0"/>
                  <a:t> </a:t>
                </a:r>
                <a:endParaRPr lang="es-EC" i="1" dirty="0" smtClean="0"/>
              </a:p>
              <a:p>
                <a:pPr marL="0" indent="0">
                  <a:buNone/>
                </a:pPr>
                <a14:m>
                  <m:oMathPara xmlns:m="http://schemas.openxmlformats.org/officeDocument/2006/math">
                    <m:oMathParaPr>
                      <m:jc m:val="left"/>
                    </m:oMathParaPr>
                    <m:oMath xmlns:m="http://schemas.openxmlformats.org/officeDocument/2006/math">
                      <m:r>
                        <a:rPr lang="es-EC" b="0" i="1" smtClean="0">
                          <a:latin typeface="Cambria Math"/>
                        </a:rPr>
                        <m:t>                  </m:t>
                      </m:r>
                      <m:r>
                        <a:rPr lang="es-EC" i="1">
                          <a:latin typeface="Cambria Math"/>
                        </a:rPr>
                        <m:t>𝑠</m:t>
                      </m:r>
                      <m:r>
                        <a:rPr lang="es-EC" i="1">
                          <a:latin typeface="Cambria Math"/>
                        </a:rPr>
                        <m:t>=</m:t>
                      </m:r>
                      <m:f>
                        <m:fPr>
                          <m:ctrlPr>
                            <a:rPr lang="es-EC" i="1">
                              <a:latin typeface="Cambria Math"/>
                            </a:rPr>
                          </m:ctrlPr>
                        </m:fPr>
                        <m:num>
                          <m:r>
                            <a:rPr lang="es-EC" i="1">
                              <a:latin typeface="Cambria Math"/>
                            </a:rPr>
                            <m:t>1</m:t>
                          </m:r>
                        </m:num>
                        <m:den>
                          <m:r>
                            <a:rPr lang="es-EC" i="1">
                              <a:latin typeface="Cambria Math"/>
                            </a:rPr>
                            <m:t>2</m:t>
                          </m:r>
                        </m:den>
                      </m:f>
                      <m:r>
                        <a:rPr lang="es-EC" i="1">
                          <a:latin typeface="Cambria Math"/>
                        </a:rPr>
                        <m:t>×</m:t>
                      </m:r>
                      <m:f>
                        <m:fPr>
                          <m:ctrlPr>
                            <a:rPr lang="es-EC" i="1">
                              <a:latin typeface="Cambria Math"/>
                            </a:rPr>
                          </m:ctrlPr>
                        </m:fPr>
                        <m:num>
                          <m:sSup>
                            <m:sSupPr>
                              <m:ctrlPr>
                                <a:rPr lang="es-EC" i="1">
                                  <a:latin typeface="Cambria Math"/>
                                </a:rPr>
                              </m:ctrlPr>
                            </m:sSupPr>
                            <m:e>
                              <m:sSub>
                                <m:sSubPr>
                                  <m:ctrlPr>
                                    <a:rPr lang="es-EC" i="1">
                                      <a:latin typeface="Cambria Math"/>
                                    </a:rPr>
                                  </m:ctrlPr>
                                </m:sSubPr>
                                <m:e>
                                  <m:r>
                                    <a:rPr lang="es-EC" i="1">
                                      <a:latin typeface="Cambria Math"/>
                                    </a:rPr>
                                    <m:t>h</m:t>
                                  </m:r>
                                </m:e>
                                <m:sub>
                                  <m:r>
                                    <a:rPr lang="es-EC" i="1">
                                      <a:latin typeface="Cambria Math"/>
                                    </a:rPr>
                                    <m:t>𝑡</m:t>
                                  </m:r>
                                </m:sub>
                              </m:sSub>
                            </m:e>
                            <m:sup>
                              <m:r>
                                <a:rPr lang="es-EC" i="1">
                                  <a:latin typeface="Cambria Math"/>
                                </a:rPr>
                                <m:t>2</m:t>
                              </m:r>
                            </m:sup>
                          </m:sSup>
                        </m:num>
                        <m:den>
                          <m:sSup>
                            <m:sSupPr>
                              <m:ctrlPr>
                                <a:rPr lang="es-EC" i="1">
                                  <a:latin typeface="Cambria Math"/>
                                </a:rPr>
                              </m:ctrlPr>
                            </m:sSupPr>
                            <m:e>
                              <m:sSub>
                                <m:sSubPr>
                                  <m:ctrlPr>
                                    <a:rPr lang="es-EC" i="1">
                                      <a:latin typeface="Cambria Math"/>
                                    </a:rPr>
                                  </m:ctrlPr>
                                </m:sSubPr>
                                <m:e>
                                  <m:r>
                                    <a:rPr lang="es-EC" i="1">
                                      <a:latin typeface="Cambria Math"/>
                                    </a:rPr>
                                    <m:t>h</m:t>
                                  </m:r>
                                </m:e>
                                <m:sub>
                                  <m:r>
                                    <a:rPr lang="es-EC" i="1">
                                      <a:latin typeface="Cambria Math"/>
                                    </a:rPr>
                                    <m:t>𝑡</m:t>
                                  </m:r>
                                </m:sub>
                              </m:sSub>
                            </m:e>
                            <m:sup>
                              <m:r>
                                <a:rPr lang="es-EC" i="1">
                                  <a:latin typeface="Cambria Math"/>
                                </a:rPr>
                                <m:t>2</m:t>
                              </m:r>
                            </m:sup>
                          </m:sSup>
                          <m:r>
                            <a:rPr lang="es-EC" i="1">
                              <a:latin typeface="Cambria Math"/>
                            </a:rPr>
                            <m:t>+</m:t>
                          </m:r>
                          <m:sSup>
                            <m:sSupPr>
                              <m:ctrlPr>
                                <a:rPr lang="es-EC" i="1">
                                  <a:latin typeface="Cambria Math"/>
                                </a:rPr>
                              </m:ctrlPr>
                            </m:sSupPr>
                            <m:e>
                              <m:r>
                                <a:rPr lang="es-EC" i="1">
                                  <a:latin typeface="Cambria Math"/>
                                </a:rPr>
                                <m:t>𝑐</m:t>
                              </m:r>
                            </m:e>
                            <m:sup>
                              <m:r>
                                <a:rPr lang="es-EC" i="1">
                                  <a:latin typeface="Cambria Math"/>
                                </a:rPr>
                                <m:t>2</m:t>
                              </m:r>
                            </m:sup>
                          </m:sSup>
                        </m:den>
                      </m:f>
                      <m:r>
                        <a:rPr lang="es-EC" i="1">
                          <a:latin typeface="Cambria Math"/>
                        </a:rPr>
                        <m:t>×</m:t>
                      </m:r>
                      <m:f>
                        <m:fPr>
                          <m:ctrlPr>
                            <a:rPr lang="es-EC" i="1">
                              <a:latin typeface="Cambria Math"/>
                            </a:rPr>
                          </m:ctrlPr>
                        </m:fPr>
                        <m:num>
                          <m:r>
                            <a:rPr lang="es-EC" i="1">
                              <a:latin typeface="Cambria Math"/>
                            </a:rPr>
                            <m:t>𝑤</m:t>
                          </m:r>
                          <m:sSup>
                            <m:sSupPr>
                              <m:ctrlPr>
                                <a:rPr lang="es-EC" i="1">
                                  <a:latin typeface="Cambria Math"/>
                                </a:rPr>
                              </m:ctrlPr>
                            </m:sSupPr>
                            <m:e>
                              <m:r>
                                <a:rPr lang="es-EC" i="1">
                                  <a:latin typeface="Cambria Math"/>
                                </a:rPr>
                                <m:t>𝑐</m:t>
                              </m:r>
                            </m:e>
                            <m:sup>
                              <m:r>
                                <a:rPr lang="es-EC" i="1">
                                  <a:latin typeface="Cambria Math"/>
                                </a:rPr>
                                <m:t>2</m:t>
                              </m:r>
                            </m:sup>
                          </m:sSup>
                        </m:num>
                        <m:den>
                          <m:sSup>
                            <m:sSupPr>
                              <m:ctrlPr>
                                <a:rPr lang="es-EC" i="1">
                                  <a:latin typeface="Cambria Math"/>
                                </a:rPr>
                              </m:ctrlPr>
                            </m:sSupPr>
                            <m:e>
                              <m:r>
                                <a:rPr lang="es-EC" i="1">
                                  <a:latin typeface="Cambria Math"/>
                                </a:rPr>
                                <m:t>𝑡</m:t>
                              </m:r>
                            </m:e>
                            <m:sup>
                              <m:r>
                                <a:rPr lang="es-EC" i="1">
                                  <a:latin typeface="Cambria Math"/>
                                </a:rPr>
                                <m:t>2</m:t>
                              </m:r>
                            </m:sup>
                          </m:sSup>
                        </m:den>
                      </m:f>
                    </m:oMath>
                  </m:oMathPara>
                </a14:m>
                <a:endParaRPr lang="es-EC" dirty="0" smtClean="0"/>
              </a:p>
              <a:p>
                <a:pPr marL="0" indent="0">
                  <a:buNone/>
                </a:pPr>
                <a:endParaRPr lang="es-EC" dirty="0"/>
              </a:p>
              <a:p>
                <a:pPr marL="0" indent="0">
                  <a:buNone/>
                </a:pPr>
                <a:endParaRPr lang="es-EC" dirty="0"/>
              </a:p>
              <a:p>
                <a:pPr marL="0" indent="0">
                  <a:buNone/>
                </a:pPr>
                <a:r>
                  <a:rPr lang="es-EC" dirty="0"/>
                  <a:t>s:	Esfuerzo de trabajo realizado en la placa. [</a:t>
                </a:r>
                <a:r>
                  <a:rPr lang="es-EC" dirty="0" err="1"/>
                  <a:t>Pa</a:t>
                </a:r>
                <a:r>
                  <a:rPr lang="es-EC" dirty="0"/>
                  <a:t>]</a:t>
                </a:r>
              </a:p>
              <a:p>
                <a:pPr marL="0" indent="0">
                  <a:buNone/>
                </a:pPr>
                <a:r>
                  <a:rPr lang="es-EC" dirty="0"/>
                  <a:t>t:	Espesor de placa. [m]</a:t>
                </a:r>
              </a:p>
              <a:p>
                <a:pPr marL="0" indent="0">
                  <a:buNone/>
                </a:pPr>
                <a:r>
                  <a:rPr lang="es-EC" dirty="0"/>
                  <a:t>w:	Carga distribuida por unidad de área </a:t>
                </a:r>
                <a:r>
                  <a:rPr lang="es-EC" dirty="0" smtClean="0"/>
                  <a:t>	determinada</a:t>
                </a:r>
                <a:r>
                  <a:rPr lang="es-EC" dirty="0"/>
                  <a:t>. [</a:t>
                </a:r>
                <a:r>
                  <a:rPr lang="es-EC" dirty="0" err="1"/>
                  <a:t>Pa</a:t>
                </a:r>
                <a:r>
                  <a:rPr lang="es-EC" dirty="0"/>
                  <a:t>]</a:t>
                </a:r>
              </a:p>
              <a:p>
                <a:pPr marL="0" indent="0">
                  <a:buNone/>
                </a:pPr>
                <a14:m>
                  <m:oMath xmlns:m="http://schemas.openxmlformats.org/officeDocument/2006/math">
                    <m:sSub>
                      <m:sSubPr>
                        <m:ctrlPr>
                          <a:rPr lang="es-EC" i="1">
                            <a:latin typeface="Cambria Math"/>
                          </a:rPr>
                        </m:ctrlPr>
                      </m:sSubPr>
                      <m:e>
                        <m:r>
                          <a:rPr lang="es-EC" i="1">
                            <a:latin typeface="Cambria Math"/>
                          </a:rPr>
                          <m:t>h</m:t>
                        </m:r>
                      </m:e>
                      <m:sub>
                        <m:r>
                          <a:rPr lang="es-EC" i="1">
                            <a:latin typeface="Cambria Math"/>
                          </a:rPr>
                          <m:t>𝑡</m:t>
                        </m:r>
                      </m:sub>
                    </m:sSub>
                  </m:oMath>
                </a14:m>
                <a:r>
                  <a:rPr lang="es-EC" dirty="0"/>
                  <a:t>:	Longitud del lado mayor de la placa. [m]</a:t>
                </a:r>
              </a:p>
              <a:p>
                <a:pPr marL="0" indent="0">
                  <a:buNone/>
                </a:pPr>
                <a:r>
                  <a:rPr lang="es-EC" dirty="0"/>
                  <a:t>c:	Longitud del lado menor de la placa. [m]</a:t>
                </a:r>
              </a:p>
              <a:p>
                <a:pPr marL="0" indent="0">
                  <a:buNone/>
                </a:pPr>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57200" y="1600200"/>
                <a:ext cx="8229600" cy="4853136"/>
              </a:xfrm>
              <a:blipFill rotWithShape="1">
                <a:blip r:embed="rId2"/>
                <a:stretch>
                  <a:fillRect l="-1111" t="-1759" b="-2513"/>
                </a:stretch>
              </a:blipFill>
            </p:spPr>
            <p:txBody>
              <a:bodyPr/>
              <a:lstStyle/>
              <a:p>
                <a:r>
                  <a:rPr lang="es-EC">
                    <a:noFill/>
                  </a:rPr>
                  <a:t> </a:t>
                </a:r>
              </a:p>
            </p:txBody>
          </p:sp>
        </mc:Fallback>
      </mc:AlternateContent>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128" y="1628800"/>
            <a:ext cx="2973002" cy="2239280"/>
          </a:xfrm>
          <a:prstGeom prst="rect">
            <a:avLst/>
          </a:prstGeom>
        </p:spPr>
      </p:pic>
    </p:spTree>
    <p:extLst>
      <p:ext uri="{BB962C8B-B14F-4D97-AF65-F5344CB8AC3E}">
        <p14:creationId xmlns:p14="http://schemas.microsoft.com/office/powerpoint/2010/main" val="26361026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p:txBody>
              <a:bodyPr>
                <a:normAutofit/>
              </a:bodyPr>
              <a:lstStyle/>
              <a:p>
                <a:pPr marL="0" indent="0">
                  <a:buNone/>
                </a:pPr>
                <a14:m>
                  <m:oMathPara xmlns:m="http://schemas.openxmlformats.org/officeDocument/2006/math">
                    <m:oMathParaPr>
                      <m:jc m:val="center"/>
                    </m:oMathParaPr>
                    <m:oMath xmlns:m="http://schemas.openxmlformats.org/officeDocument/2006/math">
                      <m:r>
                        <a:rPr lang="es-EC" i="1" smtClean="0">
                          <a:latin typeface="Cambria Math"/>
                        </a:rPr>
                        <m:t>𝑠</m:t>
                      </m:r>
                      <m:r>
                        <a:rPr lang="es-EC">
                          <a:latin typeface="Cambria Math"/>
                        </a:rPr>
                        <m:t>≤</m:t>
                      </m:r>
                      <m:sSub>
                        <m:sSubPr>
                          <m:ctrlPr>
                            <a:rPr lang="es-EC" i="1">
                              <a:latin typeface="Cambria Math"/>
                            </a:rPr>
                          </m:ctrlPr>
                        </m:sSubPr>
                        <m:e>
                          <m:r>
                            <a:rPr lang="es-EC" i="1">
                              <a:latin typeface="Cambria Math"/>
                            </a:rPr>
                            <m:t>𝜎</m:t>
                          </m:r>
                        </m:e>
                        <m:sub>
                          <m:r>
                            <a:rPr lang="es-EC" i="1">
                              <a:latin typeface="Cambria Math"/>
                            </a:rPr>
                            <m:t>𝑎𝑑𝑚𝑖𝑠𝑖𝑏𝑙𝑒</m:t>
                          </m:r>
                        </m:sub>
                      </m:sSub>
                    </m:oMath>
                  </m:oMathPara>
                </a14:m>
                <a:endParaRPr lang="es-EC" dirty="0"/>
              </a:p>
              <a:p>
                <a:r>
                  <a:rPr lang="es-EC" dirty="0"/>
                  <a:t>Para evitar deformaciones permanentes cuando se quiten las cargas se utiliza un esfuerzo admisible (o esfuerzo de trabajo) que no se debe rebasar al esfuerzo calculado. Los límites de tensión para distintas situaciones según ASME </a:t>
                </a:r>
                <a:r>
                  <a:rPr lang="es-EC" dirty="0" smtClean="0"/>
                  <a:t>son:</a:t>
                </a:r>
                <a:endParaRPr lang="es-EC" i="1" dirty="0" smtClean="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𝜎</m:t>
                          </m:r>
                        </m:e>
                        <m:sub>
                          <m:r>
                            <a:rPr lang="es-EC" i="1">
                              <a:latin typeface="Cambria Math"/>
                            </a:rPr>
                            <m:t>𝑎𝑑𝑚𝑖𝑠𝑖𝑏𝑙𝑒</m:t>
                          </m:r>
                        </m:sub>
                      </m:sSub>
                      <m:r>
                        <a:rPr lang="es-EC" i="1">
                          <a:latin typeface="Cambria Math"/>
                        </a:rPr>
                        <m:t>=0.6 </m:t>
                      </m:r>
                      <m:sSub>
                        <m:sSubPr>
                          <m:ctrlPr>
                            <a:rPr lang="es-EC" i="1">
                              <a:latin typeface="Cambria Math"/>
                            </a:rPr>
                          </m:ctrlPr>
                        </m:sSubPr>
                        <m:e>
                          <m:r>
                            <a:rPr lang="es-EC" i="1">
                              <a:latin typeface="Cambria Math"/>
                            </a:rPr>
                            <m:t>𝑆</m:t>
                          </m:r>
                        </m:e>
                        <m:sub>
                          <m:r>
                            <a:rPr lang="es-EC" i="1">
                              <a:latin typeface="Cambria Math"/>
                            </a:rPr>
                            <m:t>𝑦</m:t>
                          </m:r>
                        </m:sub>
                      </m:sSub>
                    </m:oMath>
                  </m:oMathPara>
                </a14:m>
                <a:endParaRPr lang="es-EC" dirty="0"/>
              </a:p>
              <a:p>
                <a:r>
                  <a:rPr lang="es-EC" dirty="0" smtClean="0"/>
                  <a:t>Acero </a:t>
                </a:r>
                <a:r>
                  <a:rPr lang="es-EC" dirty="0"/>
                  <a:t>AISI </a:t>
                </a:r>
                <a:r>
                  <a:rPr lang="es-EC" dirty="0" smtClean="0"/>
                  <a:t>304 </a:t>
                </a:r>
                <a14:m>
                  <m:oMath xmlns:m="http://schemas.openxmlformats.org/officeDocument/2006/math">
                    <m:sSub>
                      <m:sSubPr>
                        <m:ctrlPr>
                          <a:rPr lang="es-EC" i="1">
                            <a:latin typeface="Cambria Math"/>
                          </a:rPr>
                        </m:ctrlPr>
                      </m:sSubPr>
                      <m:e>
                        <m:r>
                          <a:rPr lang="es-EC" i="1">
                            <a:latin typeface="Cambria Math"/>
                          </a:rPr>
                          <m:t>𝑆</m:t>
                        </m:r>
                      </m:e>
                      <m:sub>
                        <m:r>
                          <a:rPr lang="es-EC" i="1">
                            <a:latin typeface="Cambria Math"/>
                          </a:rPr>
                          <m:t>𝑦</m:t>
                        </m:r>
                      </m:sub>
                    </m:sSub>
                    <m:r>
                      <a:rPr lang="es-EC">
                        <a:latin typeface="Cambria Math"/>
                      </a:rPr>
                      <m:t>=276 </m:t>
                    </m:r>
                    <m:r>
                      <a:rPr lang="es-EC" i="1">
                        <a:latin typeface="Cambria Math"/>
                      </a:rPr>
                      <m:t>𝑀𝑃𝑎</m:t>
                    </m:r>
                  </m:oMath>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𝜎</m:t>
                          </m:r>
                        </m:e>
                        <m:sub>
                          <m:r>
                            <a:rPr lang="es-EC" i="1">
                              <a:latin typeface="Cambria Math"/>
                            </a:rPr>
                            <m:t>𝑎𝑑𝑚𝑖𝑠𝑖𝑏𝑙𝑒</m:t>
                          </m:r>
                        </m:sub>
                      </m:sSub>
                      <m:r>
                        <a:rPr lang="es-EC" i="1">
                          <a:latin typeface="Cambria Math"/>
                        </a:rPr>
                        <m:t>=165.6 </m:t>
                      </m:r>
                      <m:r>
                        <a:rPr lang="es-EC" i="1">
                          <a:latin typeface="Cambria Math"/>
                        </a:rPr>
                        <m:t>𝑀𝑃𝑎</m:t>
                      </m:r>
                    </m:oMath>
                  </m:oMathPara>
                </a14:m>
                <a:endParaRPr lang="es-EC" dirty="0"/>
              </a:p>
              <a:p>
                <a:r>
                  <a:rPr lang="es-EC" dirty="0"/>
                  <a:t>Asumiendo un valor de </a:t>
                </a:r>
                <a14:m>
                  <m:oMath xmlns:m="http://schemas.openxmlformats.org/officeDocument/2006/math">
                    <m:r>
                      <a:rPr lang="es-EC" i="1">
                        <a:latin typeface="Cambria Math"/>
                      </a:rPr>
                      <m:t>𝑡</m:t>
                    </m:r>
                    <m:r>
                      <a:rPr lang="es-EC" i="1">
                        <a:latin typeface="Cambria Math"/>
                      </a:rPr>
                      <m:t>=0.0012 </m:t>
                    </m:r>
                    <m:r>
                      <a:rPr lang="es-EC" i="1">
                        <a:latin typeface="Cambria Math"/>
                      </a:rPr>
                      <m:t>𝑚</m:t>
                    </m:r>
                  </m:oMath>
                </a14:m>
                <a:r>
                  <a:rPr lang="es-EC" dirty="0"/>
                  <a:t> </a:t>
                </a:r>
                <a:endParaRPr lang="es-EC" dirty="0" smtClean="0"/>
              </a:p>
              <a:p>
                <a:pPr marL="0" indent="0">
                  <a:buNone/>
                </a:pPr>
                <a14:m>
                  <m:oMathPara xmlns:m="http://schemas.openxmlformats.org/officeDocument/2006/math">
                    <m:oMathParaPr>
                      <m:jc m:val="centerGroup"/>
                    </m:oMathParaPr>
                    <m:oMath xmlns:m="http://schemas.openxmlformats.org/officeDocument/2006/math">
                      <m:r>
                        <a:rPr lang="es-EC" i="1">
                          <a:latin typeface="Cambria Math"/>
                        </a:rPr>
                        <m:t>𝑠</m:t>
                      </m:r>
                      <m:r>
                        <a:rPr lang="es-EC" i="1">
                          <a:latin typeface="Cambria Math"/>
                        </a:rPr>
                        <m:t>=149.11 </m:t>
                      </m:r>
                      <m:r>
                        <a:rPr lang="es-EC" i="1">
                          <a:latin typeface="Cambria Math"/>
                        </a:rPr>
                        <m:t>𝑀𝑃𝑎</m:t>
                      </m:r>
                    </m:oMath>
                  </m:oMathPara>
                </a14:m>
                <a:endParaRPr lang="es-EC" dirty="0"/>
              </a:p>
              <a:p>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blipFill rotWithShape="1">
                <a:blip r:embed="rId2"/>
                <a:stretch>
                  <a:fillRect l="-963" r="-1778"/>
                </a:stretch>
              </a:blipFill>
            </p:spPr>
            <p:txBody>
              <a:bodyPr/>
              <a:lstStyle/>
              <a:p>
                <a:r>
                  <a:rPr lang="es-EC">
                    <a:noFill/>
                  </a:rPr>
                  <a:t> </a:t>
                </a:r>
              </a:p>
            </p:txBody>
          </p:sp>
        </mc:Fallback>
      </mc:AlternateContent>
    </p:spTree>
    <p:extLst>
      <p:ext uri="{BB962C8B-B14F-4D97-AF65-F5344CB8AC3E}">
        <p14:creationId xmlns:p14="http://schemas.microsoft.com/office/powerpoint/2010/main" val="35184958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z="4400" dirty="0" smtClean="0">
                <a:effectLst/>
              </a:rPr>
              <a:t>Placas Con Bordes Totalmente Empotrados</a:t>
            </a:r>
            <a:endParaRPr lang="es-EC" sz="4400"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p:txBody>
              <a:bodyPr>
                <a:normAutofit lnSpcReduction="10000"/>
              </a:bodyPr>
              <a:lstStyle/>
              <a:p>
                <a:r>
                  <a:rPr lang="es-EC" dirty="0" smtClean="0"/>
                  <a:t>El esfuerzo </a:t>
                </a:r>
                <a:r>
                  <a:rPr lang="es-EC" dirty="0"/>
                  <a:t>máximo en la placa se da en los ejes centrales a manera de </a:t>
                </a:r>
                <a:r>
                  <a:rPr lang="es-EC" dirty="0" smtClean="0"/>
                  <a:t>cruz.</a:t>
                </a:r>
              </a:p>
              <a:p>
                <a:endParaRPr lang="es-EC" dirty="0"/>
              </a:p>
              <a:p>
                <a:pPr marL="0" indent="0">
                  <a:buNone/>
                </a:pPr>
                <a:r>
                  <a:rPr lang="es-EC" dirty="0" smtClean="0"/>
                  <a:t>		</a:t>
                </a:r>
                <a14:m>
                  <m:oMath xmlns:m="http://schemas.openxmlformats.org/officeDocument/2006/math">
                    <m:sSub>
                      <m:sSubPr>
                        <m:ctrlPr>
                          <a:rPr lang="es-EC" i="1">
                            <a:latin typeface="Cambria Math"/>
                          </a:rPr>
                        </m:ctrlPr>
                      </m:sSubPr>
                      <m:e>
                        <m:r>
                          <a:rPr lang="es-EC" i="1">
                            <a:latin typeface="Cambria Math"/>
                          </a:rPr>
                          <m:t>𝑀</m:t>
                        </m:r>
                      </m:e>
                      <m:sub>
                        <m:r>
                          <a:rPr lang="es-EC" i="1">
                            <a:latin typeface="Cambria Math"/>
                          </a:rPr>
                          <m:t>𝑚𝑎𝑥</m:t>
                        </m:r>
                      </m:sub>
                    </m:sSub>
                    <m:r>
                      <a:rPr lang="es-EC" i="1">
                        <a:latin typeface="Cambria Math"/>
                      </a:rPr>
                      <m:t>=</m:t>
                    </m:r>
                    <m:r>
                      <a:rPr lang="es-EC" i="1">
                        <a:latin typeface="Cambria Math"/>
                      </a:rPr>
                      <m:t>𝑛</m:t>
                    </m:r>
                    <m:d>
                      <m:dPr>
                        <m:ctrlPr>
                          <a:rPr lang="es-EC" i="1">
                            <a:latin typeface="Cambria Math"/>
                          </a:rPr>
                        </m:ctrlPr>
                      </m:dPr>
                      <m:e>
                        <m:r>
                          <a:rPr lang="es-EC" i="1">
                            <a:latin typeface="Cambria Math"/>
                          </a:rPr>
                          <m:t>𝑤</m:t>
                        </m:r>
                        <m:sSup>
                          <m:sSupPr>
                            <m:ctrlPr>
                              <a:rPr lang="es-EC" i="1">
                                <a:latin typeface="Cambria Math"/>
                              </a:rPr>
                            </m:ctrlPr>
                          </m:sSupPr>
                          <m:e>
                            <m:r>
                              <a:rPr lang="es-EC" i="1">
                                <a:latin typeface="Cambria Math"/>
                              </a:rPr>
                              <m:t>𝑐</m:t>
                            </m:r>
                          </m:e>
                          <m:sup>
                            <m:r>
                              <a:rPr lang="es-EC" i="1">
                                <a:latin typeface="Cambria Math"/>
                              </a:rPr>
                              <m:t>2</m:t>
                            </m:r>
                          </m:sup>
                        </m:sSup>
                      </m:e>
                    </m:d>
                  </m:oMath>
                </a14:m>
                <a:endParaRPr lang="es-EC" dirty="0"/>
              </a:p>
              <a:p>
                <a:r>
                  <a:rPr lang="es-EC" dirty="0"/>
                  <a:t>n:	Coeficiente de momento. </a:t>
                </a:r>
              </a:p>
              <a:p>
                <a:r>
                  <a:rPr lang="es-EC" dirty="0"/>
                  <a:t>w:	Carga distribuida por unidad de área </a:t>
                </a:r>
                <a:r>
                  <a:rPr lang="es-EC" dirty="0" smtClean="0"/>
                  <a:t>	determinada</a:t>
                </a:r>
                <a:r>
                  <a:rPr lang="es-EC" dirty="0"/>
                  <a:t>.[</a:t>
                </a:r>
                <a:r>
                  <a:rPr lang="es-EC" dirty="0" err="1"/>
                  <a:t>Pa</a:t>
                </a:r>
                <a:r>
                  <a:rPr lang="es-EC" dirty="0"/>
                  <a:t>]</a:t>
                </a:r>
              </a:p>
              <a:p>
                <a:r>
                  <a:rPr lang="es-EC" dirty="0"/>
                  <a:t>c:	Longitud del lado menor de la placa.  [m</a:t>
                </a:r>
                <a:r>
                  <a:rPr lang="es-EC" dirty="0" smtClean="0"/>
                  <a:t>]</a:t>
                </a:r>
              </a:p>
              <a:p>
                <a:pPr marL="0" indent="0">
                  <a:buNone/>
                </a:pPr>
                <a14:m>
                  <m:oMathPara xmlns:m="http://schemas.openxmlformats.org/officeDocument/2006/math">
                    <m:oMathParaPr>
                      <m:jc m:val="centerGroup"/>
                    </m:oMathParaPr>
                    <m:oMath xmlns:m="http://schemas.openxmlformats.org/officeDocument/2006/math">
                      <m:r>
                        <a:rPr lang="es-EC" i="1">
                          <a:latin typeface="Cambria Math"/>
                        </a:rPr>
                        <m:t>𝑠</m:t>
                      </m:r>
                      <m:r>
                        <a:rPr lang="es-EC" i="1">
                          <a:latin typeface="Cambria Math"/>
                        </a:rPr>
                        <m:t>=</m:t>
                      </m:r>
                      <m:f>
                        <m:fPr>
                          <m:ctrlPr>
                            <a:rPr lang="es-EC" i="1">
                              <a:latin typeface="Cambria Math"/>
                            </a:rPr>
                          </m:ctrlPr>
                        </m:fPr>
                        <m:num>
                          <m:r>
                            <a:rPr lang="es-EC" i="1">
                              <a:latin typeface="Cambria Math"/>
                            </a:rPr>
                            <m:t>6</m:t>
                          </m:r>
                          <m:sSub>
                            <m:sSubPr>
                              <m:ctrlPr>
                                <a:rPr lang="es-EC" i="1">
                                  <a:latin typeface="Cambria Math"/>
                                </a:rPr>
                              </m:ctrlPr>
                            </m:sSubPr>
                            <m:e>
                              <m:r>
                                <a:rPr lang="es-EC" i="1">
                                  <a:latin typeface="Cambria Math"/>
                                </a:rPr>
                                <m:t>𝑀</m:t>
                              </m:r>
                            </m:e>
                            <m:sub>
                              <m:r>
                                <a:rPr lang="es-EC" i="1">
                                  <a:latin typeface="Cambria Math"/>
                                </a:rPr>
                                <m:t>𝑚𝑎𝑥</m:t>
                              </m:r>
                            </m:sub>
                          </m:sSub>
                        </m:num>
                        <m:den>
                          <m:sSup>
                            <m:sSupPr>
                              <m:ctrlPr>
                                <a:rPr lang="es-EC" i="1">
                                  <a:latin typeface="Cambria Math"/>
                                </a:rPr>
                              </m:ctrlPr>
                            </m:sSupPr>
                            <m:e>
                              <m:r>
                                <a:rPr lang="es-EC" i="1">
                                  <a:latin typeface="Cambria Math"/>
                                </a:rPr>
                                <m:t>𝑡</m:t>
                              </m:r>
                            </m:e>
                            <m:sup>
                              <m:r>
                                <a:rPr lang="es-EC" i="1">
                                  <a:latin typeface="Cambria Math"/>
                                </a:rPr>
                                <m:t>2</m:t>
                              </m:r>
                            </m:sup>
                          </m:sSup>
                        </m:den>
                      </m:f>
                    </m:oMath>
                  </m:oMathPara>
                </a14:m>
                <a:endParaRPr lang="es-EC" dirty="0" smtClean="0"/>
              </a:p>
              <a:p>
                <a:pPr marL="0" indent="0">
                  <a:buNone/>
                </a:pPr>
                <a14:m>
                  <m:oMathPara xmlns:m="http://schemas.openxmlformats.org/officeDocument/2006/math">
                    <m:oMathParaPr>
                      <m:jc m:val="centerGroup"/>
                    </m:oMathParaPr>
                    <m:oMath xmlns:m="http://schemas.openxmlformats.org/officeDocument/2006/math">
                      <m:r>
                        <a:rPr lang="es-EC" i="1">
                          <a:latin typeface="Cambria Math"/>
                        </a:rPr>
                        <m:t>𝑠</m:t>
                      </m:r>
                      <m:r>
                        <a:rPr lang="es-EC" i="1">
                          <a:latin typeface="Cambria Math"/>
                        </a:rPr>
                        <m:t>=</m:t>
                      </m:r>
                      <m:f>
                        <m:fPr>
                          <m:ctrlPr>
                            <a:rPr lang="es-EC" i="1">
                              <a:latin typeface="Cambria Math"/>
                            </a:rPr>
                          </m:ctrlPr>
                        </m:fPr>
                        <m:num>
                          <m:r>
                            <a:rPr lang="es-EC" i="1">
                              <a:latin typeface="Cambria Math"/>
                            </a:rPr>
                            <m:t>6</m:t>
                          </m:r>
                          <m:r>
                            <a:rPr lang="es-EC" i="1">
                              <a:latin typeface="Cambria Math"/>
                            </a:rPr>
                            <m:t>𝑛𝑤</m:t>
                          </m:r>
                          <m:sSup>
                            <m:sSupPr>
                              <m:ctrlPr>
                                <a:rPr lang="es-EC" i="1">
                                  <a:latin typeface="Cambria Math"/>
                                </a:rPr>
                              </m:ctrlPr>
                            </m:sSupPr>
                            <m:e>
                              <m:r>
                                <a:rPr lang="es-EC" i="1">
                                  <a:latin typeface="Cambria Math"/>
                                </a:rPr>
                                <m:t>𝑐</m:t>
                              </m:r>
                            </m:e>
                            <m:sup>
                              <m:r>
                                <a:rPr lang="es-EC" i="1">
                                  <a:latin typeface="Cambria Math"/>
                                </a:rPr>
                                <m:t>2</m:t>
                              </m:r>
                            </m:sup>
                          </m:sSup>
                        </m:num>
                        <m:den>
                          <m:sSup>
                            <m:sSupPr>
                              <m:ctrlPr>
                                <a:rPr lang="es-EC" i="1">
                                  <a:latin typeface="Cambria Math"/>
                                </a:rPr>
                              </m:ctrlPr>
                            </m:sSupPr>
                            <m:e>
                              <m:r>
                                <a:rPr lang="es-EC" i="1">
                                  <a:latin typeface="Cambria Math"/>
                                </a:rPr>
                                <m:t>𝑡</m:t>
                              </m:r>
                            </m:e>
                            <m:sup>
                              <m:r>
                                <a:rPr lang="es-EC" i="1">
                                  <a:latin typeface="Cambria Math"/>
                                </a:rPr>
                                <m:t>2</m:t>
                              </m:r>
                            </m:sup>
                          </m:sSup>
                        </m:den>
                      </m:f>
                    </m:oMath>
                  </m:oMathPara>
                </a14:m>
                <a:endParaRPr lang="es-EC" dirty="0"/>
              </a:p>
              <a:p>
                <a:pPr marL="0" indent="0">
                  <a:buNone/>
                </a:pPr>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blipFill rotWithShape="1">
                <a:blip r:embed="rId2"/>
                <a:stretch>
                  <a:fillRect l="-815" t="-809"/>
                </a:stretch>
              </a:blipFill>
            </p:spPr>
            <p:txBody>
              <a:bodyPr/>
              <a:lstStyle/>
              <a:p>
                <a:r>
                  <a:rPr lang="es-EC">
                    <a:noFill/>
                  </a:rPr>
                  <a:t> </a:t>
                </a:r>
              </a:p>
            </p:txBody>
          </p:sp>
        </mc:Fallback>
      </mc:AlternateContent>
      <p:pic>
        <p:nvPicPr>
          <p:cNvPr id="4" name="3 Imagen"/>
          <p:cNvPicPr/>
          <p:nvPr/>
        </p:nvPicPr>
        <p:blipFill rotWithShape="1">
          <a:blip r:embed="rId3">
            <a:extLst>
              <a:ext uri="{28A0092B-C50C-407E-A947-70E740481C1C}">
                <a14:useLocalDpi xmlns:a14="http://schemas.microsoft.com/office/drawing/2010/main" val="0"/>
              </a:ext>
            </a:extLst>
          </a:blip>
          <a:srcRect t="5035" b="3372"/>
          <a:stretch/>
        </p:blipFill>
        <p:spPr bwMode="auto">
          <a:xfrm>
            <a:off x="5770040" y="2060848"/>
            <a:ext cx="3157855" cy="225679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018103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4" name="3 Marcador de contenido"/>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52952" y="1619730"/>
            <a:ext cx="4238096" cy="4486902"/>
          </a:xfrm>
          <a:prstGeom prst="rect">
            <a:avLst/>
          </a:prstGeom>
          <a:noFill/>
          <a:ln>
            <a:noFill/>
          </a:ln>
        </p:spPr>
      </p:pic>
      <mc:AlternateContent xmlns:mc="http://schemas.openxmlformats.org/markup-compatibility/2006" xmlns:a14="http://schemas.microsoft.com/office/drawing/2010/main">
        <mc:Choice Requires="a14">
          <p:sp>
            <p:nvSpPr>
              <p:cNvPr id="5" name="4 Rectángulo"/>
              <p:cNvSpPr/>
              <p:nvPr/>
            </p:nvSpPr>
            <p:spPr>
              <a:xfrm>
                <a:off x="6732240" y="2132856"/>
                <a:ext cx="2225225" cy="6593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𝛼</m:t>
                      </m:r>
                      <m:r>
                        <a:rPr lang="es-EC" i="1">
                          <a:latin typeface="Cambria Math"/>
                        </a:rPr>
                        <m:t>=</m:t>
                      </m:r>
                      <m:f>
                        <m:fPr>
                          <m:ctrlPr>
                            <a:rPr lang="es-EC" i="1">
                              <a:latin typeface="Cambria Math"/>
                            </a:rPr>
                          </m:ctrlPr>
                        </m:fPr>
                        <m:num>
                          <m:r>
                            <a:rPr lang="es-EC" i="1">
                              <a:latin typeface="Cambria Math"/>
                            </a:rPr>
                            <m:t>𝑐</m:t>
                          </m:r>
                        </m:num>
                        <m:den>
                          <m:sSub>
                            <m:sSubPr>
                              <m:ctrlPr>
                                <a:rPr lang="es-EC" i="1">
                                  <a:latin typeface="Cambria Math"/>
                                </a:rPr>
                              </m:ctrlPr>
                            </m:sSubPr>
                            <m:e>
                              <m:r>
                                <a:rPr lang="es-EC" i="1">
                                  <a:latin typeface="Cambria Math"/>
                                </a:rPr>
                                <m:t>h</m:t>
                              </m:r>
                            </m:e>
                            <m:sub>
                              <m:r>
                                <a:rPr lang="es-EC" i="1">
                                  <a:latin typeface="Cambria Math"/>
                                </a:rPr>
                                <m:t>𝑡</m:t>
                              </m:r>
                            </m:sub>
                          </m:sSub>
                        </m:den>
                      </m:f>
                      <m:r>
                        <a:rPr lang="es-EC" i="1">
                          <a:latin typeface="Cambria Math"/>
                        </a:rPr>
                        <m:t>=</m:t>
                      </m:r>
                      <m:f>
                        <m:fPr>
                          <m:ctrlPr>
                            <a:rPr lang="es-EC" i="1">
                              <a:latin typeface="Cambria Math"/>
                            </a:rPr>
                          </m:ctrlPr>
                        </m:fPr>
                        <m:num>
                          <m:r>
                            <a:rPr lang="es-EC" i="1">
                              <a:latin typeface="Cambria Math"/>
                            </a:rPr>
                            <m:t>0.3</m:t>
                          </m:r>
                        </m:num>
                        <m:den>
                          <m:r>
                            <a:rPr lang="es-EC" i="1">
                              <a:latin typeface="Cambria Math"/>
                            </a:rPr>
                            <m:t>0.9</m:t>
                          </m:r>
                        </m:den>
                      </m:f>
                      <m:r>
                        <a:rPr lang="es-EC" i="1">
                          <a:latin typeface="Cambria Math"/>
                        </a:rPr>
                        <m:t>=0.33</m:t>
                      </m:r>
                    </m:oMath>
                  </m:oMathPara>
                </a14:m>
                <a:endParaRPr lang="es-EC" dirty="0"/>
              </a:p>
            </p:txBody>
          </p:sp>
        </mc:Choice>
        <mc:Fallback xmlns="">
          <p:sp>
            <p:nvSpPr>
              <p:cNvPr id="5" name="4 Rectángulo"/>
              <p:cNvSpPr>
                <a:spLocks noRot="1" noChangeAspect="1" noMove="1" noResize="1" noEditPoints="1" noAdjustHandles="1" noChangeArrowheads="1" noChangeShapeType="1" noTextEdit="1"/>
              </p:cNvSpPr>
              <p:nvPr/>
            </p:nvSpPr>
            <p:spPr>
              <a:xfrm>
                <a:off x="6732240" y="2132856"/>
                <a:ext cx="2225225" cy="659348"/>
              </a:xfrm>
              <a:prstGeom prst="rect">
                <a:avLst/>
              </a:prstGeom>
              <a:blipFill rotWithShape="1">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5 Rectángulo"/>
              <p:cNvSpPr/>
              <p:nvPr/>
            </p:nvSpPr>
            <p:spPr>
              <a:xfrm>
                <a:off x="6941368" y="3130175"/>
                <a:ext cx="123783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𝑛</m:t>
                      </m:r>
                      <m:r>
                        <a:rPr lang="es-EC" i="1">
                          <a:latin typeface="Cambria Math"/>
                        </a:rPr>
                        <m:t>=0.055</m:t>
                      </m:r>
                    </m:oMath>
                  </m:oMathPara>
                </a14:m>
                <a:endParaRPr lang="es-EC" dirty="0"/>
              </a:p>
            </p:txBody>
          </p:sp>
        </mc:Choice>
        <mc:Fallback xmlns="">
          <p:sp>
            <p:nvSpPr>
              <p:cNvPr id="6" name="5 Rectángulo"/>
              <p:cNvSpPr>
                <a:spLocks noRot="1" noChangeAspect="1" noMove="1" noResize="1" noEditPoints="1" noAdjustHandles="1" noChangeArrowheads="1" noChangeShapeType="1" noTextEdit="1"/>
              </p:cNvSpPr>
              <p:nvPr/>
            </p:nvSpPr>
            <p:spPr>
              <a:xfrm>
                <a:off x="6941368" y="3130175"/>
                <a:ext cx="1237838" cy="369332"/>
              </a:xfrm>
              <a:prstGeom prst="rect">
                <a:avLst/>
              </a:prstGeom>
              <a:blipFill rotWithShape="1">
                <a:blip r:embed="rId4"/>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1835789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 Imagen"/>
          <p:cNvPicPr/>
          <p:nvPr/>
        </p:nvPicPr>
        <p:blipFill rotWithShape="1">
          <a:blip r:embed="rId2" cstate="print">
            <a:extLst>
              <a:ext uri="{28A0092B-C50C-407E-A947-70E740481C1C}">
                <a14:useLocalDpi xmlns:a14="http://schemas.microsoft.com/office/drawing/2010/main" val="0"/>
              </a:ext>
            </a:extLst>
          </a:blip>
          <a:srcRect l="10748" t="3107" r="12322" b="2411"/>
          <a:stretch/>
        </p:blipFill>
        <p:spPr bwMode="auto">
          <a:xfrm>
            <a:off x="1475656" y="764704"/>
            <a:ext cx="6120680" cy="475252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019823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p:txBody>
              <a:bodyPr/>
              <a:lstStyle/>
              <a:p>
                <a:r>
                  <a:rPr lang="es-EC" dirty="0"/>
                  <a:t>asumiendo </a:t>
                </a:r>
                <a14:m>
                  <m:oMath xmlns:m="http://schemas.openxmlformats.org/officeDocument/2006/math">
                    <m:r>
                      <a:rPr lang="es-EC" i="1">
                        <a:latin typeface="Cambria Math"/>
                      </a:rPr>
                      <m:t>𝑡</m:t>
                    </m:r>
                    <m:r>
                      <a:rPr lang="es-EC" i="1">
                        <a:latin typeface="Cambria Math"/>
                      </a:rPr>
                      <m:t>=0.001 </m:t>
                    </m:r>
                  </m:oMath>
                </a14:m>
                <a:endParaRPr lang="es-EC" dirty="0" smtClean="0"/>
              </a:p>
              <a:p>
                <a:endParaRPr lang="es-EC" dirty="0"/>
              </a:p>
              <a:p>
                <a:pPr marL="0" indent="0" algn="ctr">
                  <a:buNone/>
                </a:pPr>
                <a14:m>
                  <m:oMath xmlns:m="http://schemas.openxmlformats.org/officeDocument/2006/math">
                    <m:r>
                      <a:rPr lang="es-EC" i="1">
                        <a:latin typeface="Cambria Math"/>
                      </a:rPr>
                      <m:t>𝑠</m:t>
                    </m:r>
                    <m:r>
                      <a:rPr lang="es-EC" i="1">
                        <a:latin typeface="Cambria Math"/>
                      </a:rPr>
                      <m:t>=157.46 </m:t>
                    </m:r>
                    <m:r>
                      <a:rPr lang="es-EC" i="1">
                        <a:latin typeface="Cambria Math"/>
                      </a:rPr>
                      <m:t>𝑀𝑃𝑎</m:t>
                    </m:r>
                  </m:oMath>
                </a14:m>
                <a:r>
                  <a:rPr lang="es-EC" dirty="0"/>
                  <a:t>.</a:t>
                </a:r>
              </a:p>
              <a:p>
                <a:r>
                  <a:rPr lang="es-EC" dirty="0"/>
                  <a:t>A</a:t>
                </a:r>
                <a:r>
                  <a:rPr lang="es-EC" dirty="0" smtClean="0"/>
                  <a:t>plicación </a:t>
                </a:r>
                <a:r>
                  <a:rPr lang="es-EC" dirty="0"/>
                  <a:t>de un espesor intermedio entre ambos </a:t>
                </a:r>
                <a:r>
                  <a:rPr lang="es-EC" dirty="0" smtClean="0"/>
                  <a:t>datos.</a:t>
                </a:r>
              </a:p>
              <a:p>
                <a:pPr marL="0" indent="0">
                  <a:buNone/>
                </a:pPr>
                <a14:m>
                  <m:oMathPara xmlns:m="http://schemas.openxmlformats.org/officeDocument/2006/math">
                    <m:oMathParaPr>
                      <m:jc m:val="centerGroup"/>
                    </m:oMathParaPr>
                    <m:oMath xmlns:m="http://schemas.openxmlformats.org/officeDocument/2006/math">
                      <m:r>
                        <a:rPr lang="es-EC" i="1">
                          <a:latin typeface="Cambria Math"/>
                        </a:rPr>
                        <m:t>𝑡</m:t>
                      </m:r>
                      <m:r>
                        <a:rPr lang="es-EC" i="1">
                          <a:latin typeface="Cambria Math"/>
                        </a:rPr>
                        <m:t>=</m:t>
                      </m:r>
                      <m:f>
                        <m:fPr>
                          <m:ctrlPr>
                            <a:rPr lang="es-EC" i="1">
                              <a:latin typeface="Cambria Math"/>
                            </a:rPr>
                          </m:ctrlPr>
                        </m:fPr>
                        <m:num>
                          <m:sSub>
                            <m:sSubPr>
                              <m:ctrlPr>
                                <a:rPr lang="es-EC" i="1">
                                  <a:latin typeface="Cambria Math"/>
                                </a:rPr>
                              </m:ctrlPr>
                            </m:sSubPr>
                            <m:e>
                              <m:r>
                                <a:rPr lang="es-EC" i="1">
                                  <a:latin typeface="Cambria Math"/>
                                </a:rPr>
                                <m:t>𝑡</m:t>
                              </m:r>
                            </m:e>
                            <m:sub>
                              <m:r>
                                <a:rPr lang="es-EC" i="1">
                                  <a:latin typeface="Cambria Math"/>
                                </a:rPr>
                                <m:t>1</m:t>
                              </m:r>
                            </m:sub>
                          </m:sSub>
                          <m:r>
                            <a:rPr lang="es-EC" i="1">
                              <a:latin typeface="Cambria Math"/>
                            </a:rPr>
                            <m:t>+</m:t>
                          </m:r>
                          <m:sSub>
                            <m:sSubPr>
                              <m:ctrlPr>
                                <a:rPr lang="es-EC" i="1">
                                  <a:latin typeface="Cambria Math"/>
                                </a:rPr>
                              </m:ctrlPr>
                            </m:sSubPr>
                            <m:e>
                              <m:r>
                                <a:rPr lang="es-EC" i="1">
                                  <a:latin typeface="Cambria Math"/>
                                </a:rPr>
                                <m:t>𝑡</m:t>
                              </m:r>
                            </m:e>
                            <m:sub>
                              <m:r>
                                <a:rPr lang="es-EC" i="1">
                                  <a:latin typeface="Cambria Math"/>
                                </a:rPr>
                                <m:t>2</m:t>
                              </m:r>
                            </m:sub>
                          </m:sSub>
                        </m:num>
                        <m:den>
                          <m:r>
                            <a:rPr lang="es-EC" i="1">
                              <a:latin typeface="Cambria Math"/>
                            </a:rPr>
                            <m:t>2</m:t>
                          </m:r>
                        </m:den>
                      </m:f>
                      <m:r>
                        <a:rPr lang="es-EC" i="1">
                          <a:latin typeface="Cambria Math"/>
                        </a:rPr>
                        <m:t>=</m:t>
                      </m:r>
                      <m:f>
                        <m:fPr>
                          <m:ctrlPr>
                            <a:rPr lang="es-EC" i="1">
                              <a:latin typeface="Cambria Math"/>
                            </a:rPr>
                          </m:ctrlPr>
                        </m:fPr>
                        <m:num>
                          <m:d>
                            <m:dPr>
                              <m:ctrlPr>
                                <a:rPr lang="es-EC" i="1">
                                  <a:latin typeface="Cambria Math"/>
                                </a:rPr>
                              </m:ctrlPr>
                            </m:dPr>
                            <m:e>
                              <m:r>
                                <a:rPr lang="es-EC" i="1">
                                  <a:latin typeface="Cambria Math"/>
                                </a:rPr>
                                <m:t>1.2+1</m:t>
                              </m:r>
                            </m:e>
                          </m:d>
                          <m:r>
                            <a:rPr lang="es-EC" i="1">
                              <a:latin typeface="Cambria Math"/>
                            </a:rPr>
                            <m:t>𝑚𝑚</m:t>
                          </m:r>
                        </m:num>
                        <m:den>
                          <m:r>
                            <a:rPr lang="es-EC" i="1">
                              <a:latin typeface="Cambria Math"/>
                            </a:rPr>
                            <m:t>2</m:t>
                          </m:r>
                        </m:den>
                      </m:f>
                      <m:r>
                        <a:rPr lang="es-EC" i="1">
                          <a:latin typeface="Cambria Math"/>
                        </a:rPr>
                        <m:t>=1.1 </m:t>
                      </m:r>
                      <m:r>
                        <a:rPr lang="es-EC" i="1">
                          <a:latin typeface="Cambria Math"/>
                        </a:rPr>
                        <m:t>𝑚𝑚</m:t>
                      </m:r>
                    </m:oMath>
                  </m:oMathPara>
                </a14:m>
                <a:endParaRPr lang="es-EC" dirty="0"/>
              </a:p>
              <a:p>
                <a:pPr marL="0" indent="0">
                  <a:buNone/>
                </a:pPr>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blipFill rotWithShape="1">
                <a:blip r:embed="rId2"/>
                <a:stretch>
                  <a:fillRect l="-963" t="-1078"/>
                </a:stretch>
              </a:blipFill>
            </p:spPr>
            <p:txBody>
              <a:bodyPr/>
              <a:lstStyle/>
              <a:p>
                <a:r>
                  <a:rPr lang="es-EC">
                    <a:noFill/>
                  </a:rPr>
                  <a:t> </a:t>
                </a:r>
              </a:p>
            </p:txBody>
          </p:sp>
        </mc:Fallback>
      </mc:AlternateContent>
    </p:spTree>
    <p:extLst>
      <p:ext uri="{BB962C8B-B14F-4D97-AF65-F5344CB8AC3E}">
        <p14:creationId xmlns:p14="http://schemas.microsoft.com/office/powerpoint/2010/main" val="38861928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Diseño Tolva Común</a:t>
            </a:r>
            <a:endParaRPr lang="es-EC"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p:txBody>
              <a:bodyPr/>
              <a:lstStyle/>
              <a:p>
                <a14:m>
                  <m:oMath xmlns:m="http://schemas.openxmlformats.org/officeDocument/2006/math">
                    <m:r>
                      <a:rPr lang="es-EC" i="1">
                        <a:latin typeface="Cambria Math"/>
                      </a:rPr>
                      <m:t>𝑉</m:t>
                    </m:r>
                    <m:r>
                      <a:rPr lang="es-EC" i="1">
                        <a:latin typeface="Cambria Math"/>
                      </a:rPr>
                      <m:t>=</m:t>
                    </m:r>
                    <m:f>
                      <m:fPr>
                        <m:ctrlPr>
                          <a:rPr lang="es-EC" i="1">
                            <a:latin typeface="Cambria Math"/>
                          </a:rPr>
                        </m:ctrlPr>
                      </m:fPr>
                      <m:num>
                        <m:r>
                          <a:rPr lang="es-EC" i="1">
                            <a:latin typeface="Cambria Math"/>
                          </a:rPr>
                          <m:t>h</m:t>
                        </m:r>
                      </m:num>
                      <m:den>
                        <m:r>
                          <a:rPr lang="es-EC" i="1">
                            <a:latin typeface="Cambria Math"/>
                          </a:rPr>
                          <m:t>3</m:t>
                        </m:r>
                      </m:den>
                    </m:f>
                    <m:d>
                      <m:dPr>
                        <m:ctrlPr>
                          <a:rPr lang="es-EC" i="1">
                            <a:latin typeface="Cambria Math"/>
                          </a:rPr>
                        </m:ctrlPr>
                      </m:dPr>
                      <m:e>
                        <m:sSub>
                          <m:sSubPr>
                            <m:ctrlPr>
                              <a:rPr lang="es-EC" i="1">
                                <a:latin typeface="Cambria Math"/>
                              </a:rPr>
                            </m:ctrlPr>
                          </m:sSubPr>
                          <m:e>
                            <m:r>
                              <a:rPr lang="es-EC" i="1">
                                <a:latin typeface="Cambria Math"/>
                              </a:rPr>
                              <m:t>𝐴</m:t>
                            </m:r>
                          </m:e>
                          <m:sub>
                            <m:r>
                              <a:rPr lang="es-EC" i="1">
                                <a:latin typeface="Cambria Math"/>
                              </a:rPr>
                              <m:t>1</m:t>
                            </m:r>
                          </m:sub>
                        </m:sSub>
                        <m:r>
                          <a:rPr lang="es-EC" i="1">
                            <a:latin typeface="Cambria Math"/>
                          </a:rPr>
                          <m:t>+</m:t>
                        </m:r>
                        <m:sSub>
                          <m:sSubPr>
                            <m:ctrlPr>
                              <a:rPr lang="es-EC" i="1">
                                <a:latin typeface="Cambria Math"/>
                              </a:rPr>
                            </m:ctrlPr>
                          </m:sSubPr>
                          <m:e>
                            <m:r>
                              <a:rPr lang="es-EC" i="1">
                                <a:latin typeface="Cambria Math"/>
                              </a:rPr>
                              <m:t>𝐴</m:t>
                            </m:r>
                          </m:e>
                          <m:sub>
                            <m:r>
                              <a:rPr lang="es-EC" i="1">
                                <a:latin typeface="Cambria Math"/>
                              </a:rPr>
                              <m:t>2</m:t>
                            </m:r>
                          </m:sub>
                        </m:sSub>
                        <m:r>
                          <a:rPr lang="es-EC" i="1">
                            <a:latin typeface="Cambria Math"/>
                          </a:rPr>
                          <m:t>+</m:t>
                        </m:r>
                        <m:rad>
                          <m:radPr>
                            <m:degHide m:val="on"/>
                            <m:ctrlPr>
                              <a:rPr lang="es-EC" i="1">
                                <a:latin typeface="Cambria Math"/>
                              </a:rPr>
                            </m:ctrlPr>
                          </m:radPr>
                          <m:deg/>
                          <m:e>
                            <m:sSub>
                              <m:sSubPr>
                                <m:ctrlPr>
                                  <a:rPr lang="es-EC" i="1">
                                    <a:latin typeface="Cambria Math"/>
                                  </a:rPr>
                                </m:ctrlPr>
                              </m:sSubPr>
                              <m:e>
                                <m:r>
                                  <a:rPr lang="es-EC" i="1">
                                    <a:latin typeface="Cambria Math"/>
                                  </a:rPr>
                                  <m:t>𝐴</m:t>
                                </m:r>
                              </m:e>
                              <m:sub>
                                <m:r>
                                  <a:rPr lang="es-EC" i="1">
                                    <a:latin typeface="Cambria Math"/>
                                  </a:rPr>
                                  <m:t>1</m:t>
                                </m:r>
                              </m:sub>
                            </m:sSub>
                            <m:sSub>
                              <m:sSubPr>
                                <m:ctrlPr>
                                  <a:rPr lang="es-EC" i="1">
                                    <a:latin typeface="Cambria Math"/>
                                  </a:rPr>
                                </m:ctrlPr>
                              </m:sSubPr>
                              <m:e>
                                <m:r>
                                  <a:rPr lang="es-EC" i="1">
                                    <a:latin typeface="Cambria Math"/>
                                  </a:rPr>
                                  <m:t>𝐴</m:t>
                                </m:r>
                              </m:e>
                              <m:sub>
                                <m:r>
                                  <a:rPr lang="es-EC" i="1">
                                    <a:latin typeface="Cambria Math"/>
                                  </a:rPr>
                                  <m:t>2</m:t>
                                </m:r>
                              </m:sub>
                            </m:sSub>
                            <m:r>
                              <a:rPr lang="es-EC" i="1">
                                <a:latin typeface="Cambria Math"/>
                              </a:rPr>
                              <m:t> </m:t>
                            </m:r>
                          </m:e>
                        </m:rad>
                      </m:e>
                    </m:d>
                  </m:oMath>
                </a14:m>
                <a:endParaRPr lang="es-EC" dirty="0"/>
              </a:p>
              <a:p>
                <a:pPr lvl="7"/>
                <a:r>
                  <a:rPr lang="es-EC" b="1" dirty="0"/>
                  <a:t> </a:t>
                </a:r>
              </a:p>
              <a:p>
                <a:pPr lvl="8"/>
                <a:endParaRPr lang="es-EC" b="1" dirty="0" smtClean="0"/>
              </a:p>
              <a:p>
                <a:pPr marL="3657600" lvl="8" indent="0">
                  <a:buNone/>
                </a:pPr>
                <a:endParaRPr lang="es-EC" b="1" dirty="0" smtClean="0"/>
              </a:p>
              <a:p>
                <a:pPr marL="3657600" lvl="8" indent="0">
                  <a:buNone/>
                </a:pPr>
                <a:endParaRPr lang="es-EC" b="1" dirty="0"/>
              </a:p>
              <a:p>
                <a:pPr marL="3657600" lvl="8" indent="0">
                  <a:buNone/>
                </a:pPr>
                <a:endParaRPr lang="es-EC" b="1" dirty="0" smtClean="0"/>
              </a:p>
              <a:p>
                <a:pPr marL="3657600" lvl="8" indent="0">
                  <a:buNone/>
                </a:pPr>
                <a:endParaRPr lang="es-EC" b="1" dirty="0"/>
              </a:p>
              <a:p>
                <a:pPr marL="3657600" lvl="8" indent="0">
                  <a:buNone/>
                </a:pPr>
                <a:endParaRPr lang="es-EC" b="1" dirty="0" smtClean="0"/>
              </a:p>
              <a:p>
                <a:pPr marL="3657600" lvl="8" indent="0">
                  <a:buNone/>
                </a:pPr>
                <a:endParaRPr lang="es-EC" b="1" dirty="0"/>
              </a:p>
              <a:p>
                <a:pPr marL="3657600" lvl="8" indent="0">
                  <a:buNone/>
                </a:pPr>
                <a:endParaRPr lang="es-EC" b="1" dirty="0" smtClean="0"/>
              </a:p>
              <a:p>
                <a:pPr marL="3657600" lvl="8" indent="0">
                  <a:buNone/>
                </a:pPr>
                <a:endParaRPr lang="es-EC" b="1" dirty="0"/>
              </a:p>
              <a:p>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blipFill rotWithShape="1">
                <a:blip r:embed="rId2"/>
                <a:stretch>
                  <a:fillRect/>
                </a:stretch>
              </a:blipFill>
            </p:spPr>
            <p:txBody>
              <a:bodyPr/>
              <a:lstStyle/>
              <a:p>
                <a:r>
                  <a:rPr lang="es-EC">
                    <a:noFill/>
                  </a:rPr>
                  <a:t> </a:t>
                </a:r>
              </a:p>
            </p:txBody>
          </p:sp>
        </mc:Fallback>
      </mc:AlternateContent>
      <p:pic>
        <p:nvPicPr>
          <p:cNvPr id="4" name="3 Imagen"/>
          <p:cNvPicPr/>
          <p:nvPr/>
        </p:nvPicPr>
        <p:blipFill rotWithShape="1">
          <a:blip r:embed="rId3">
            <a:extLst>
              <a:ext uri="{28A0092B-C50C-407E-A947-70E740481C1C}">
                <a14:useLocalDpi xmlns:a14="http://schemas.microsoft.com/office/drawing/2010/main" val="0"/>
              </a:ext>
            </a:extLst>
          </a:blip>
          <a:srcRect t="8559" b="11691"/>
          <a:stretch/>
        </p:blipFill>
        <p:spPr bwMode="auto">
          <a:xfrm>
            <a:off x="683568" y="2636912"/>
            <a:ext cx="3731260" cy="2089785"/>
          </a:xfrm>
          <a:prstGeom prst="rect">
            <a:avLst/>
          </a:prstGeom>
          <a:noFill/>
          <a:ln>
            <a:noFill/>
          </a:ln>
          <a:extLst>
            <a:ext uri="{53640926-AAD7-44D8-BBD7-CCE9431645EC}">
              <a14:shadowObscured xmlns:a14="http://schemas.microsoft.com/office/drawing/2010/main"/>
            </a:ext>
          </a:extLst>
        </p:spPr>
      </p:pic>
      <p:sp>
        <p:nvSpPr>
          <p:cNvPr id="5" name="4 Rectángulo"/>
          <p:cNvSpPr/>
          <p:nvPr/>
        </p:nvSpPr>
        <p:spPr>
          <a:xfrm>
            <a:off x="1187624" y="4869160"/>
            <a:ext cx="2187330" cy="369332"/>
          </a:xfrm>
          <a:prstGeom prst="rect">
            <a:avLst/>
          </a:prstGeom>
        </p:spPr>
        <p:txBody>
          <a:bodyPr wrap="none">
            <a:spAutoFit/>
          </a:bodyPr>
          <a:lstStyle/>
          <a:p>
            <a:r>
              <a:rPr lang="es-EC" b="1" dirty="0"/>
              <a:t>Pirámide Truncada</a:t>
            </a:r>
            <a:endParaRPr lang="es-EC" dirty="0"/>
          </a:p>
        </p:txBody>
      </p:sp>
      <p:pic>
        <p:nvPicPr>
          <p:cNvPr id="6" name="5 Imagen"/>
          <p:cNvPicPr/>
          <p:nvPr/>
        </p:nvPicPr>
        <p:blipFill>
          <a:blip r:embed="rId4">
            <a:extLst>
              <a:ext uri="{28A0092B-C50C-407E-A947-70E740481C1C}">
                <a14:useLocalDpi xmlns:a14="http://schemas.microsoft.com/office/drawing/2010/main" val="0"/>
              </a:ext>
            </a:extLst>
          </a:blip>
          <a:srcRect/>
          <a:stretch>
            <a:fillRect/>
          </a:stretch>
        </p:blipFill>
        <p:spPr bwMode="auto">
          <a:xfrm>
            <a:off x="4932040" y="1772816"/>
            <a:ext cx="3383915" cy="2070735"/>
          </a:xfrm>
          <a:prstGeom prst="rect">
            <a:avLst/>
          </a:prstGeom>
          <a:noFill/>
          <a:ln>
            <a:noFill/>
          </a:ln>
        </p:spPr>
      </p:pic>
      <p:sp>
        <p:nvSpPr>
          <p:cNvPr id="7" name="6 Rectángulo"/>
          <p:cNvSpPr/>
          <p:nvPr/>
        </p:nvSpPr>
        <p:spPr>
          <a:xfrm>
            <a:off x="4413138" y="4151431"/>
            <a:ext cx="4572000" cy="646331"/>
          </a:xfrm>
          <a:prstGeom prst="rect">
            <a:avLst/>
          </a:prstGeom>
        </p:spPr>
        <p:txBody>
          <a:bodyPr>
            <a:spAutoFit/>
          </a:bodyPr>
          <a:lstStyle/>
          <a:p>
            <a:r>
              <a:rPr lang="es-EC" dirty="0" smtClean="0"/>
              <a:t>Valores obtenidos </a:t>
            </a:r>
            <a:r>
              <a:rPr lang="es-EC" dirty="0"/>
              <a:t>por el diseño espacial de la estructura y las limitaciones físicas </a:t>
            </a:r>
          </a:p>
        </p:txBody>
      </p:sp>
      <mc:AlternateContent xmlns:mc="http://schemas.openxmlformats.org/markup-compatibility/2006" xmlns:a14="http://schemas.microsoft.com/office/drawing/2010/main">
        <mc:Choice Requires="a14">
          <p:sp>
            <p:nvSpPr>
              <p:cNvPr id="8" name="7 Rectángulo"/>
              <p:cNvSpPr/>
              <p:nvPr/>
            </p:nvSpPr>
            <p:spPr>
              <a:xfrm>
                <a:off x="6029955" y="4849958"/>
                <a:ext cx="4572000" cy="1477328"/>
              </a:xfrm>
              <a:prstGeom prst="rect">
                <a:avLst/>
              </a:prstGeom>
            </p:spPr>
            <p:txBody>
              <a:bodyPr>
                <a:spAutoFit/>
              </a:bodyPr>
              <a:lstStyle/>
              <a:p>
                <a14:m>
                  <m:oMath xmlns:m="http://schemas.openxmlformats.org/officeDocument/2006/math">
                    <m:r>
                      <a:rPr lang="es-EC" i="1">
                        <a:latin typeface="Cambria Math"/>
                      </a:rPr>
                      <m:t>𝑤</m:t>
                    </m:r>
                    <m:r>
                      <a:rPr lang="es-EC" i="1">
                        <a:latin typeface="Cambria Math"/>
                      </a:rPr>
                      <m:t>=0.7 </m:t>
                    </m:r>
                    <m:r>
                      <a:rPr lang="es-EC" i="1">
                        <a:latin typeface="Cambria Math"/>
                      </a:rPr>
                      <m:t>𝑚</m:t>
                    </m:r>
                  </m:oMath>
                </a14:m>
                <a:r>
                  <a:rPr lang="es-EC" dirty="0"/>
                  <a:t> </a:t>
                </a:r>
              </a:p>
              <a:p>
                <a14:m>
                  <m:oMath xmlns:m="http://schemas.openxmlformats.org/officeDocument/2006/math">
                    <m:r>
                      <a:rPr lang="es-EC" i="1">
                        <a:latin typeface="Cambria Math"/>
                      </a:rPr>
                      <m:t>𝑥</m:t>
                    </m:r>
                    <m:r>
                      <a:rPr lang="es-EC" i="1">
                        <a:latin typeface="Cambria Math"/>
                      </a:rPr>
                      <m:t>=0.5 </m:t>
                    </m:r>
                    <m:r>
                      <a:rPr lang="es-EC" i="1">
                        <a:latin typeface="Cambria Math"/>
                      </a:rPr>
                      <m:t>𝑚</m:t>
                    </m:r>
                  </m:oMath>
                </a14:m>
                <a:r>
                  <a:rPr lang="es-EC" dirty="0"/>
                  <a:t> </a:t>
                </a:r>
              </a:p>
              <a:p>
                <a14:m>
                  <m:oMath xmlns:m="http://schemas.openxmlformats.org/officeDocument/2006/math">
                    <m:r>
                      <a:rPr lang="es-EC" i="1">
                        <a:latin typeface="Cambria Math"/>
                      </a:rPr>
                      <m:t>𝑦</m:t>
                    </m:r>
                    <m:r>
                      <a:rPr lang="es-EC" i="1">
                        <a:latin typeface="Cambria Math"/>
                      </a:rPr>
                      <m:t>=0.15 </m:t>
                    </m:r>
                    <m:r>
                      <a:rPr lang="es-EC" i="1">
                        <a:latin typeface="Cambria Math"/>
                      </a:rPr>
                      <m:t>𝑚</m:t>
                    </m:r>
                  </m:oMath>
                </a14:m>
                <a:r>
                  <a:rPr lang="es-EC" dirty="0"/>
                  <a:t> </a:t>
                </a:r>
              </a:p>
              <a:p>
                <a14:m>
                  <m:oMath xmlns:m="http://schemas.openxmlformats.org/officeDocument/2006/math">
                    <m:r>
                      <a:rPr lang="es-EC" i="1">
                        <a:latin typeface="Cambria Math"/>
                      </a:rPr>
                      <m:t>𝑧</m:t>
                    </m:r>
                    <m:r>
                      <a:rPr lang="es-EC" i="1">
                        <a:latin typeface="Cambria Math"/>
                      </a:rPr>
                      <m:t>=0.1 </m:t>
                    </m:r>
                    <m:r>
                      <a:rPr lang="es-EC" i="1">
                        <a:latin typeface="Cambria Math"/>
                      </a:rPr>
                      <m:t>𝑚</m:t>
                    </m:r>
                  </m:oMath>
                </a14:m>
                <a:r>
                  <a:rPr lang="es-EC" dirty="0"/>
                  <a:t> </a:t>
                </a:r>
              </a:p>
              <a:p>
                <a14:m>
                  <m:oMath xmlns:m="http://schemas.openxmlformats.org/officeDocument/2006/math">
                    <m:r>
                      <a:rPr lang="es-EC" i="1">
                        <a:latin typeface="Cambria Math"/>
                      </a:rPr>
                      <m:t>h</m:t>
                    </m:r>
                    <m:r>
                      <a:rPr lang="es-EC" i="1">
                        <a:latin typeface="Cambria Math"/>
                      </a:rPr>
                      <m:t>=0.3 </m:t>
                    </m:r>
                    <m:r>
                      <a:rPr lang="es-EC" i="1">
                        <a:latin typeface="Cambria Math"/>
                      </a:rPr>
                      <m:t>𝑚</m:t>
                    </m:r>
                  </m:oMath>
                </a14:m>
                <a:r>
                  <a:rPr lang="es-EC" dirty="0"/>
                  <a:t> </a:t>
                </a:r>
              </a:p>
            </p:txBody>
          </p:sp>
        </mc:Choice>
        <mc:Fallback xmlns="">
          <p:sp>
            <p:nvSpPr>
              <p:cNvPr id="8" name="7 Rectángulo"/>
              <p:cNvSpPr>
                <a:spLocks noRot="1" noChangeAspect="1" noMove="1" noResize="1" noEditPoints="1" noAdjustHandles="1" noChangeArrowheads="1" noChangeShapeType="1" noTextEdit="1"/>
              </p:cNvSpPr>
              <p:nvPr/>
            </p:nvSpPr>
            <p:spPr>
              <a:xfrm>
                <a:off x="6029955" y="4849958"/>
                <a:ext cx="4572000" cy="1477328"/>
              </a:xfrm>
              <a:prstGeom prst="rect">
                <a:avLst/>
              </a:prstGeom>
              <a:blipFill rotWithShape="1">
                <a:blip r:embed="rId5"/>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3406303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Capacidad</a:t>
            </a:r>
            <a:endParaRPr lang="es-EC"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p:txBody>
              <a:bodyPr/>
              <a:lstStyle/>
              <a:p>
                <a:pPr marL="0" indent="0">
                  <a:buNone/>
                </a:pPr>
                <a14:m>
                  <m:oMathPara xmlns:m="http://schemas.openxmlformats.org/officeDocument/2006/math">
                    <m:oMathParaPr>
                      <m:jc m:val="center"/>
                    </m:oMathParaPr>
                    <m:oMath xmlns:m="http://schemas.openxmlformats.org/officeDocument/2006/math">
                      <m:r>
                        <a:rPr lang="es-EC" i="1" smtClean="0">
                          <a:latin typeface="Cambria Math"/>
                        </a:rPr>
                        <m:t>𝑉</m:t>
                      </m:r>
                      <m:r>
                        <a:rPr lang="es-EC" i="1" smtClean="0">
                          <a:latin typeface="Cambria Math"/>
                        </a:rPr>
                        <m:t>=0.04 </m:t>
                      </m:r>
                      <m:sSup>
                        <m:sSupPr>
                          <m:ctrlPr>
                            <a:rPr lang="es-EC" i="1">
                              <a:latin typeface="Cambria Math"/>
                            </a:rPr>
                          </m:ctrlPr>
                        </m:sSupPr>
                        <m:e>
                          <m:r>
                            <a:rPr lang="es-EC" i="1">
                              <a:latin typeface="Cambria Math"/>
                            </a:rPr>
                            <m:t>𝑚</m:t>
                          </m:r>
                        </m:e>
                        <m:sup>
                          <m:r>
                            <a:rPr lang="es-EC" i="1">
                              <a:latin typeface="Cambria Math"/>
                            </a:rPr>
                            <m:t>3</m:t>
                          </m:r>
                        </m:sup>
                      </m:sSup>
                    </m:oMath>
                  </m:oMathPara>
                </a14:m>
                <a:endParaRPr lang="es-EC" i="1" dirty="0" smtClean="0"/>
              </a:p>
              <a:p>
                <a:pPr marL="0" indent="0">
                  <a:buNone/>
                </a:pPr>
                <a:endParaRPr lang="es-EC" i="1" dirty="0" smtClean="0"/>
              </a:p>
              <a:p>
                <a:pPr marL="0" indent="0">
                  <a:buNone/>
                </a:pPr>
                <a14:m>
                  <m:oMathPara xmlns:m="http://schemas.openxmlformats.org/officeDocument/2006/math">
                    <m:oMathParaPr>
                      <m:jc m:val="center"/>
                    </m:oMathParaPr>
                    <m:oMath xmlns:m="http://schemas.openxmlformats.org/officeDocument/2006/math">
                      <m:r>
                        <a:rPr lang="es-EC" i="1">
                          <a:latin typeface="Cambria Math"/>
                        </a:rPr>
                        <m:t>1201 </m:t>
                      </m:r>
                      <m:f>
                        <m:fPr>
                          <m:ctrlPr>
                            <a:rPr lang="es-EC" i="1">
                              <a:latin typeface="Cambria Math"/>
                            </a:rPr>
                          </m:ctrlPr>
                        </m:fPr>
                        <m:num>
                          <m:r>
                            <a:rPr lang="es-EC" i="1">
                              <a:latin typeface="Cambria Math"/>
                            </a:rPr>
                            <m:t>𝐾𝑔</m:t>
                          </m:r>
                        </m:num>
                        <m:den>
                          <m:sSup>
                            <m:sSupPr>
                              <m:ctrlPr>
                                <a:rPr lang="es-EC" i="1">
                                  <a:latin typeface="Cambria Math"/>
                                </a:rPr>
                              </m:ctrlPr>
                            </m:sSupPr>
                            <m:e>
                              <m:r>
                                <a:rPr lang="es-EC" i="1">
                                  <a:latin typeface="Cambria Math"/>
                                </a:rPr>
                                <m:t>𝑚</m:t>
                              </m:r>
                            </m:e>
                            <m:sup>
                              <m:r>
                                <a:rPr lang="es-EC" i="1">
                                  <a:latin typeface="Cambria Math"/>
                                </a:rPr>
                                <m:t>3</m:t>
                              </m:r>
                            </m:sup>
                          </m:sSup>
                        </m:den>
                      </m:f>
                      <m:r>
                        <a:rPr lang="es-EC" i="1">
                          <a:latin typeface="Cambria Math"/>
                        </a:rPr>
                        <m:t>=</m:t>
                      </m:r>
                      <m:f>
                        <m:fPr>
                          <m:ctrlPr>
                            <a:rPr lang="es-EC" i="1">
                              <a:latin typeface="Cambria Math"/>
                            </a:rPr>
                          </m:ctrlPr>
                        </m:fPr>
                        <m:num>
                          <m:r>
                            <a:rPr lang="es-EC" i="1">
                              <a:latin typeface="Cambria Math"/>
                            </a:rPr>
                            <m:t>𝑚</m:t>
                          </m:r>
                        </m:num>
                        <m:den>
                          <m:r>
                            <a:rPr lang="es-EC" i="1">
                              <a:latin typeface="Cambria Math"/>
                            </a:rPr>
                            <m:t>0.04 </m:t>
                          </m:r>
                          <m:sSup>
                            <m:sSupPr>
                              <m:ctrlPr>
                                <a:rPr lang="es-EC" i="1">
                                  <a:latin typeface="Cambria Math"/>
                                </a:rPr>
                              </m:ctrlPr>
                            </m:sSupPr>
                            <m:e>
                              <m:r>
                                <a:rPr lang="es-EC" i="1">
                                  <a:latin typeface="Cambria Math"/>
                                </a:rPr>
                                <m:t>𝑚</m:t>
                              </m:r>
                            </m:e>
                            <m:sup>
                              <m:r>
                                <a:rPr lang="es-EC" i="1">
                                  <a:latin typeface="Cambria Math"/>
                                </a:rPr>
                                <m:t>3</m:t>
                              </m:r>
                            </m:sup>
                          </m:sSup>
                        </m:den>
                      </m:f>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C" i="1">
                          <a:latin typeface="Cambria Math"/>
                        </a:rPr>
                        <m:t>𝑚</m:t>
                      </m:r>
                      <m:r>
                        <a:rPr lang="es-EC" i="1">
                          <a:latin typeface="Cambria Math"/>
                        </a:rPr>
                        <m:t>= 48 </m:t>
                      </m:r>
                      <m:r>
                        <a:rPr lang="es-EC" i="1">
                          <a:latin typeface="Cambria Math"/>
                        </a:rPr>
                        <m:t>𝐾𝑔</m:t>
                      </m:r>
                    </m:oMath>
                  </m:oMathPara>
                </a14:m>
                <a:endParaRPr lang="es-EC" dirty="0"/>
              </a:p>
              <a:p>
                <a:endParaRPr lang="es-EC" dirty="0" smtClean="0"/>
              </a:p>
              <a:p>
                <a:r>
                  <a:rPr lang="es-EC" dirty="0" smtClean="0"/>
                  <a:t>El valor hallado supera el requerimiento de la empresa de 20 Kg.</a:t>
                </a:r>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blipFill rotWithShape="1">
                <a:blip r:embed="rId2"/>
                <a:stretch>
                  <a:fillRect l="-963"/>
                </a:stretch>
              </a:blipFill>
            </p:spPr>
            <p:txBody>
              <a:bodyPr/>
              <a:lstStyle/>
              <a:p>
                <a:r>
                  <a:rPr lang="es-EC">
                    <a:noFill/>
                  </a:rPr>
                  <a:t> </a:t>
                </a:r>
              </a:p>
            </p:txBody>
          </p:sp>
        </mc:Fallback>
      </mc:AlternateContent>
    </p:spTree>
    <p:extLst>
      <p:ext uri="{BB962C8B-B14F-4D97-AF65-F5344CB8AC3E}">
        <p14:creationId xmlns:p14="http://schemas.microsoft.com/office/powerpoint/2010/main" val="31035774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Diseño del Transportador</a:t>
            </a:r>
            <a:endParaRPr lang="es-EC" dirty="0"/>
          </a:p>
        </p:txBody>
      </p:sp>
      <p:pic>
        <p:nvPicPr>
          <p:cNvPr id="5" name="4 Marcador de contenido"/>
          <p:cNvPicPr>
            <a:picLocks noGrp="1"/>
          </p:cNvPicPr>
          <p:nvPr>
            <p:ph idx="1"/>
          </p:nvPr>
        </p:nvPicPr>
        <p:blipFill rotWithShape="1">
          <a:blip r:embed="rId2" cstate="print">
            <a:extLst>
              <a:ext uri="{28A0092B-C50C-407E-A947-70E740481C1C}">
                <a14:useLocalDpi xmlns:a14="http://schemas.microsoft.com/office/drawing/2010/main" val="0"/>
              </a:ext>
            </a:extLst>
          </a:blip>
          <a:srcRect l="1891" r="6819" b="2168"/>
          <a:stretch/>
        </p:blipFill>
        <p:spPr bwMode="auto">
          <a:xfrm>
            <a:off x="611560" y="1700808"/>
            <a:ext cx="8229600" cy="2473726"/>
          </a:xfrm>
          <a:prstGeom prst="rect">
            <a:avLst/>
          </a:prstGeom>
          <a:noFill/>
          <a:ln>
            <a:noFill/>
          </a:ln>
          <a:scene3d>
            <a:camera prst="orthographicFront">
              <a:rot lat="0" lon="0" rev="21540000"/>
            </a:camera>
            <a:lightRig rig="threePt" dir="t">
              <a:rot lat="0" lon="0" rev="0"/>
            </a:lightRig>
          </a:scene3d>
          <a:extLst>
            <a:ext uri="{53640926-AAD7-44D8-BBD7-CCE9431645EC}">
              <a14:shadowObscured xmlns:a14="http://schemas.microsoft.com/office/drawing/2010/main"/>
            </a:ext>
          </a:extLst>
        </p:spPr>
      </p:pic>
      <p:sp>
        <p:nvSpPr>
          <p:cNvPr id="6" name="5 Rectángulo"/>
          <p:cNvSpPr/>
          <p:nvPr/>
        </p:nvSpPr>
        <p:spPr>
          <a:xfrm>
            <a:off x="929882" y="4005064"/>
            <a:ext cx="6954486" cy="2031325"/>
          </a:xfrm>
          <a:prstGeom prst="rect">
            <a:avLst/>
          </a:prstGeom>
        </p:spPr>
        <p:txBody>
          <a:bodyPr wrap="square">
            <a:spAutoFit/>
          </a:bodyPr>
          <a:lstStyle/>
          <a:p>
            <a:r>
              <a:rPr lang="es-EC" dirty="0"/>
              <a:t>Donde: </a:t>
            </a:r>
          </a:p>
          <a:p>
            <a:r>
              <a:rPr lang="es-EC" dirty="0"/>
              <a:t>(S)	Paso del tonillo.</a:t>
            </a:r>
          </a:p>
          <a:p>
            <a:r>
              <a:rPr lang="es-EC" dirty="0"/>
              <a:t>(D)	Tamaño nominal.</a:t>
            </a:r>
          </a:p>
          <a:p>
            <a:r>
              <a:rPr lang="es-EC" dirty="0"/>
              <a:t>(a)	Altura de la tapa desde el centro del eje del tornillo.</a:t>
            </a:r>
          </a:p>
          <a:p>
            <a:r>
              <a:rPr lang="es-EC" dirty="0"/>
              <a:t>(</a:t>
            </a:r>
            <a:r>
              <a:rPr lang="es-EC" dirty="0" err="1"/>
              <a:t>d</a:t>
            </a:r>
            <a:r>
              <a:rPr lang="es-EC" baseline="-25000" dirty="0" err="1"/>
              <a:t>1</a:t>
            </a:r>
            <a:r>
              <a:rPr lang="es-EC" dirty="0"/>
              <a:t>)	Diámetro de acoplamiento. </a:t>
            </a:r>
          </a:p>
          <a:p>
            <a:r>
              <a:rPr lang="es-EC" dirty="0"/>
              <a:t>(</a:t>
            </a:r>
            <a:r>
              <a:rPr lang="es-EC" dirty="0" err="1"/>
              <a:t>d</a:t>
            </a:r>
            <a:r>
              <a:rPr lang="es-EC" baseline="-25000" dirty="0" err="1"/>
              <a:t>2</a:t>
            </a:r>
            <a:r>
              <a:rPr lang="es-EC" dirty="0"/>
              <a:t>)	Diámetro del eje.</a:t>
            </a:r>
          </a:p>
          <a:p>
            <a:r>
              <a:rPr lang="es-EC" dirty="0"/>
              <a:t>(C)	Anchura de la tapa.</a:t>
            </a:r>
          </a:p>
        </p:txBody>
      </p:sp>
    </p:spTree>
    <p:extLst>
      <p:ext uri="{BB962C8B-B14F-4D97-AF65-F5344CB8AC3E}">
        <p14:creationId xmlns:p14="http://schemas.microsoft.com/office/powerpoint/2010/main" val="38035310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Capacidad del Transportador</a:t>
            </a:r>
            <a:endParaRPr lang="es-EC"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p:txBody>
              <a:bodyPr/>
              <a:lstStyle/>
              <a:p>
                <a:pPr marL="0" indent="0">
                  <a:buNone/>
                </a:pPr>
                <a14:m>
                  <m:oMathPara xmlns:m="http://schemas.openxmlformats.org/officeDocument/2006/math">
                    <m:oMathParaPr>
                      <m:jc m:val="centerGroup"/>
                    </m:oMathParaPr>
                    <m:oMath xmlns:m="http://schemas.openxmlformats.org/officeDocument/2006/math">
                      <m:r>
                        <a:rPr lang="es-EC" i="1">
                          <a:latin typeface="Cambria Math"/>
                        </a:rPr>
                        <m:t>𝑄</m:t>
                      </m:r>
                      <m:r>
                        <a:rPr lang="es-EC" i="1">
                          <a:latin typeface="Cambria Math"/>
                        </a:rPr>
                        <m:t>=</m:t>
                      </m:r>
                      <m:sSub>
                        <m:sSubPr>
                          <m:ctrlPr>
                            <a:rPr lang="es-EC" i="1">
                              <a:latin typeface="Cambria Math"/>
                            </a:rPr>
                          </m:ctrlPr>
                        </m:sSubPr>
                        <m:e>
                          <m:r>
                            <a:rPr lang="es-EC" i="1">
                              <a:latin typeface="Cambria Math"/>
                            </a:rPr>
                            <m:t>𝑉</m:t>
                          </m:r>
                        </m:e>
                        <m:sub>
                          <m:r>
                            <a:rPr lang="es-EC" i="1">
                              <a:latin typeface="Cambria Math"/>
                            </a:rPr>
                            <m:t>𝛾</m:t>
                          </m:r>
                        </m:sub>
                      </m:sSub>
                      <m:r>
                        <a:rPr lang="es-EC" i="1">
                          <a:latin typeface="Cambria Math"/>
                        </a:rPr>
                        <m:t>=</m:t>
                      </m:r>
                      <m:f>
                        <m:fPr>
                          <m:ctrlPr>
                            <a:rPr lang="es-EC" i="1">
                              <a:latin typeface="Cambria Math"/>
                            </a:rPr>
                          </m:ctrlPr>
                        </m:fPr>
                        <m:num>
                          <m:r>
                            <a:rPr lang="es-EC" i="1">
                              <a:latin typeface="Cambria Math"/>
                            </a:rPr>
                            <m:t>𝜋</m:t>
                          </m:r>
                          <m:sSup>
                            <m:sSupPr>
                              <m:ctrlPr>
                                <a:rPr lang="es-EC" i="1">
                                  <a:latin typeface="Cambria Math"/>
                                </a:rPr>
                              </m:ctrlPr>
                            </m:sSupPr>
                            <m:e>
                              <m:r>
                                <a:rPr lang="es-EC" i="1">
                                  <a:latin typeface="Cambria Math"/>
                                </a:rPr>
                                <m:t>𝐷</m:t>
                              </m:r>
                            </m:e>
                            <m:sup>
                              <m:r>
                                <a:rPr lang="es-EC" i="1">
                                  <a:latin typeface="Cambria Math"/>
                                </a:rPr>
                                <m:t>2</m:t>
                              </m:r>
                            </m:sup>
                          </m:sSup>
                        </m:num>
                        <m:den>
                          <m:r>
                            <a:rPr lang="es-EC" i="1">
                              <a:latin typeface="Cambria Math"/>
                            </a:rPr>
                            <m:t>4</m:t>
                          </m:r>
                        </m:den>
                      </m:f>
                      <m:r>
                        <a:rPr lang="es-EC" i="1">
                          <a:latin typeface="Cambria Math"/>
                        </a:rPr>
                        <m:t>𝑆</m:t>
                      </m:r>
                      <m:r>
                        <a:rPr lang="es-EC" i="1">
                          <a:latin typeface="Cambria Math"/>
                        </a:rPr>
                        <m:t> 60 </m:t>
                      </m:r>
                      <m:r>
                        <a:rPr lang="es-EC" i="1">
                          <a:latin typeface="Cambria Math"/>
                        </a:rPr>
                        <m:t>𝑁</m:t>
                      </m:r>
                      <m:r>
                        <m:rPr>
                          <m:nor/>
                        </m:rPr>
                        <a:rPr lang="es-EC" i="1"/>
                        <m:t>φ</m:t>
                      </m:r>
                      <m:r>
                        <a:rPr lang="es-EC" i="1">
                          <a:latin typeface="Cambria Math"/>
                        </a:rPr>
                        <m:t>𝜌</m:t>
                      </m:r>
                      <m:r>
                        <a:rPr lang="es-EC" i="1">
                          <a:latin typeface="Cambria Math"/>
                        </a:rPr>
                        <m:t>𝐶</m:t>
                      </m:r>
                    </m:oMath>
                  </m:oMathPara>
                </a14:m>
                <a:endParaRPr lang="es-EC" dirty="0"/>
              </a:p>
              <a:p>
                <a:pPr marL="0" indent="0">
                  <a:buNone/>
                </a:pPr>
                <a:r>
                  <a:rPr lang="es-EC" dirty="0"/>
                  <a:t>Donde:</a:t>
                </a:r>
              </a:p>
              <a:p>
                <a:pPr marL="0" indent="0">
                  <a:buNone/>
                </a:pPr>
                <a14:m>
                  <m:oMath xmlns:m="http://schemas.openxmlformats.org/officeDocument/2006/math">
                    <m:r>
                      <a:rPr lang="es-EC" i="1">
                        <a:latin typeface="Cambria Math"/>
                      </a:rPr>
                      <m:t>𝜌</m:t>
                    </m:r>
                  </m:oMath>
                </a14:m>
                <a:r>
                  <a:rPr lang="es-EC" dirty="0"/>
                  <a:t> 	Densidad del material en </a:t>
                </a:r>
                <a14:m>
                  <m:oMath xmlns:m="http://schemas.openxmlformats.org/officeDocument/2006/math">
                    <m:f>
                      <m:fPr>
                        <m:ctrlPr>
                          <a:rPr lang="es-EC" i="1">
                            <a:latin typeface="Cambria Math"/>
                          </a:rPr>
                        </m:ctrlPr>
                      </m:fPr>
                      <m:num>
                        <m:r>
                          <a:rPr lang="es-EC" i="1">
                            <a:latin typeface="Cambria Math"/>
                          </a:rPr>
                          <m:t>𝐾𝑔</m:t>
                        </m:r>
                      </m:num>
                      <m:den>
                        <m:sSup>
                          <m:sSupPr>
                            <m:ctrlPr>
                              <a:rPr lang="es-EC" i="1">
                                <a:latin typeface="Cambria Math"/>
                              </a:rPr>
                            </m:ctrlPr>
                          </m:sSupPr>
                          <m:e>
                            <m:r>
                              <a:rPr lang="es-EC" i="1">
                                <a:latin typeface="Cambria Math"/>
                              </a:rPr>
                              <m:t>𝑚</m:t>
                            </m:r>
                          </m:e>
                          <m:sup>
                            <m:r>
                              <a:rPr lang="es-EC" i="1">
                                <a:latin typeface="Cambria Math"/>
                              </a:rPr>
                              <m:t>3</m:t>
                            </m:r>
                          </m:sup>
                        </m:sSup>
                      </m:den>
                    </m:f>
                  </m:oMath>
                </a14:m>
                <a:r>
                  <a:rPr lang="es-EC" dirty="0"/>
                  <a:t>.</a:t>
                </a:r>
              </a:p>
              <a:p>
                <a:pPr marL="0" indent="0">
                  <a:buNone/>
                </a:pPr>
                <a:r>
                  <a:rPr lang="es-EC" dirty="0"/>
                  <a:t>C	Factor dependiendo de la inclinación del </a:t>
                </a:r>
                <a:r>
                  <a:rPr lang="es-EC" dirty="0" smtClean="0"/>
                  <a:t>	transportador</a:t>
                </a:r>
                <a:r>
                  <a:rPr lang="es-EC" dirty="0"/>
                  <a:t>.</a:t>
                </a:r>
              </a:p>
              <a:p>
                <a:pPr marL="0" indent="0">
                  <a:buNone/>
                </a:pPr>
                <a:r>
                  <a:rPr lang="es-EC" dirty="0"/>
                  <a:t>S	Paso S </a:t>
                </a:r>
                <a:endParaRPr lang="es-EC" dirty="0" smtClean="0"/>
              </a:p>
              <a:p>
                <a:pPr marL="0" indent="0">
                  <a:buNone/>
                </a:pPr>
                <a:r>
                  <a:rPr lang="es-EC" dirty="0" smtClean="0"/>
                  <a:t>φ </a:t>
                </a:r>
                <a:r>
                  <a:rPr lang="es-EC" dirty="0"/>
                  <a:t>	varía con la fluidez del </a:t>
                </a:r>
                <a:r>
                  <a:rPr lang="es-EC" dirty="0" smtClean="0"/>
                  <a:t>material.</a:t>
                </a:r>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blipFill rotWithShape="1">
                <a:blip r:embed="rId2"/>
                <a:stretch>
                  <a:fillRect l="-1111"/>
                </a:stretch>
              </a:blipFill>
            </p:spPr>
            <p:txBody>
              <a:bodyPr/>
              <a:lstStyle/>
              <a:p>
                <a:r>
                  <a:rPr lang="es-EC">
                    <a:noFill/>
                  </a:rPr>
                  <a:t> </a:t>
                </a:r>
              </a:p>
            </p:txBody>
          </p:sp>
        </mc:Fallback>
      </mc:AlternateContent>
    </p:spTree>
    <p:extLst>
      <p:ext uri="{BB962C8B-B14F-4D97-AF65-F5344CB8AC3E}">
        <p14:creationId xmlns:p14="http://schemas.microsoft.com/office/powerpoint/2010/main" val="2354873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1878"/>
            <a:ext cx="8229600" cy="1600200"/>
          </a:xfrm>
        </p:spPr>
        <p:txBody>
          <a:bodyPr/>
          <a:lstStyle/>
          <a:p>
            <a:endParaRPr lang="es-EC"/>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720499026"/>
              </p:ext>
            </p:extLst>
          </p:nvPr>
        </p:nvGraphicFramePr>
        <p:xfrm>
          <a:off x="611560" y="2374032"/>
          <a:ext cx="4209415" cy="1371600"/>
        </p:xfrm>
        <a:graphic>
          <a:graphicData uri="http://schemas.openxmlformats.org/drawingml/2006/table">
            <a:tbl>
              <a:tblPr firstRow="1" firstCol="1" bandRow="1">
                <a:tableStyleId>{5C22544A-7EE6-4342-B048-85BDC9FD1C3A}</a:tableStyleId>
              </a:tblPr>
              <a:tblGrid>
                <a:gridCol w="3096344"/>
                <a:gridCol w="1113071"/>
              </a:tblGrid>
              <a:tr h="0">
                <a:tc>
                  <a:txBody>
                    <a:bodyPr/>
                    <a:lstStyle/>
                    <a:p>
                      <a:pPr algn="ctr">
                        <a:lnSpc>
                          <a:spcPct val="150000"/>
                        </a:lnSpc>
                        <a:spcAft>
                          <a:spcPts val="0"/>
                        </a:spcAft>
                      </a:pPr>
                      <a:r>
                        <a:rPr lang="es-EC" sz="1200" dirty="0">
                          <a:effectLst/>
                        </a:rPr>
                        <a:t>Características de Materiales</a:t>
                      </a:r>
                      <a:endParaRPr lang="es-EC" sz="1200" dirty="0">
                        <a:effectLst/>
                        <a:latin typeface="Arial"/>
                        <a:ea typeface="SimSun"/>
                        <a:cs typeface="Times New Roman"/>
                      </a:endParaRPr>
                    </a:p>
                  </a:txBody>
                  <a:tcPr marL="68580" marR="68580" marT="0" marB="0"/>
                </a:tc>
                <a:tc>
                  <a:txBody>
                    <a:bodyPr/>
                    <a:lstStyle/>
                    <a:p>
                      <a:pPr algn="ctr">
                        <a:lnSpc>
                          <a:spcPct val="150000"/>
                        </a:lnSpc>
                        <a:spcAft>
                          <a:spcPts val="0"/>
                        </a:spcAft>
                      </a:pPr>
                      <a:r>
                        <a:rPr lang="es-EC" sz="1200" dirty="0">
                          <a:effectLst/>
                        </a:rPr>
                        <a:t>Valor de φ</a:t>
                      </a:r>
                      <a:endParaRPr lang="es-EC" sz="1200" dirty="0">
                        <a:effectLst/>
                        <a:latin typeface="Arial"/>
                        <a:ea typeface="SimSun"/>
                        <a:cs typeface="Times New Roman"/>
                      </a:endParaRPr>
                    </a:p>
                  </a:txBody>
                  <a:tcPr marL="68580" marR="68580" marT="0" marB="0"/>
                </a:tc>
              </a:tr>
              <a:tr h="0">
                <a:tc>
                  <a:txBody>
                    <a:bodyPr/>
                    <a:lstStyle/>
                    <a:p>
                      <a:pPr algn="just">
                        <a:lnSpc>
                          <a:spcPct val="150000"/>
                        </a:lnSpc>
                        <a:spcAft>
                          <a:spcPts val="0"/>
                        </a:spcAft>
                      </a:pPr>
                      <a:r>
                        <a:rPr lang="es-EC" sz="1200" dirty="0">
                          <a:effectLst/>
                        </a:rPr>
                        <a:t>1. Flujo lento, abrasivos (</a:t>
                      </a:r>
                      <a:r>
                        <a:rPr lang="es-EC" sz="1200" dirty="0" err="1">
                          <a:effectLst/>
                        </a:rPr>
                        <a:t>linker</a:t>
                      </a:r>
                      <a:r>
                        <a:rPr lang="es-EC" sz="1200" dirty="0">
                          <a:effectLst/>
                        </a:rPr>
                        <a:t>, ceniza)</a:t>
                      </a:r>
                    </a:p>
                    <a:p>
                      <a:pPr algn="just">
                        <a:lnSpc>
                          <a:spcPct val="150000"/>
                        </a:lnSpc>
                        <a:spcAft>
                          <a:spcPts val="0"/>
                        </a:spcAft>
                      </a:pPr>
                      <a:r>
                        <a:rPr lang="es-EC" sz="1200" dirty="0">
                          <a:effectLst/>
                        </a:rPr>
                        <a:t>2. Flujo lento, suave abrasivo </a:t>
                      </a:r>
                    </a:p>
                    <a:p>
                      <a:pPr algn="just">
                        <a:lnSpc>
                          <a:spcPct val="150000"/>
                        </a:lnSpc>
                        <a:spcAft>
                          <a:spcPts val="0"/>
                        </a:spcAft>
                      </a:pPr>
                      <a:r>
                        <a:rPr lang="es-EC" sz="1200" dirty="0">
                          <a:effectLst/>
                        </a:rPr>
                        <a:t>3. Flujo libre, suave abrasivo (arena) </a:t>
                      </a:r>
                    </a:p>
                    <a:p>
                      <a:pPr algn="just">
                        <a:lnSpc>
                          <a:spcPct val="150000"/>
                        </a:lnSpc>
                        <a:spcAft>
                          <a:spcPts val="0"/>
                        </a:spcAft>
                      </a:pPr>
                      <a:r>
                        <a:rPr lang="es-EC" sz="1200" dirty="0">
                          <a:effectLst/>
                        </a:rPr>
                        <a:t>4. Flujo libre, no abrasivo (grano) </a:t>
                      </a:r>
                      <a:endParaRPr lang="es-EC" sz="1200" dirty="0">
                        <a:effectLst/>
                        <a:latin typeface="Arial"/>
                        <a:ea typeface="SimSun"/>
                        <a:cs typeface="Times New Roman"/>
                      </a:endParaRPr>
                    </a:p>
                  </a:txBody>
                  <a:tcPr marL="68580" marR="68580" marT="0" marB="0"/>
                </a:tc>
                <a:tc>
                  <a:txBody>
                    <a:bodyPr/>
                    <a:lstStyle/>
                    <a:p>
                      <a:pPr algn="ctr">
                        <a:lnSpc>
                          <a:spcPct val="150000"/>
                        </a:lnSpc>
                        <a:spcAft>
                          <a:spcPts val="0"/>
                        </a:spcAft>
                      </a:pPr>
                      <a:r>
                        <a:rPr lang="es-EC" sz="1200" dirty="0">
                          <a:effectLst/>
                        </a:rPr>
                        <a:t>0.125</a:t>
                      </a:r>
                    </a:p>
                    <a:p>
                      <a:pPr algn="ctr">
                        <a:lnSpc>
                          <a:spcPct val="150000"/>
                        </a:lnSpc>
                        <a:spcAft>
                          <a:spcPts val="0"/>
                        </a:spcAft>
                      </a:pPr>
                      <a:r>
                        <a:rPr lang="es-EC" sz="1200" dirty="0">
                          <a:effectLst/>
                        </a:rPr>
                        <a:t>0.25</a:t>
                      </a:r>
                    </a:p>
                    <a:p>
                      <a:pPr algn="ctr">
                        <a:lnSpc>
                          <a:spcPct val="150000"/>
                        </a:lnSpc>
                        <a:spcAft>
                          <a:spcPts val="0"/>
                        </a:spcAft>
                      </a:pPr>
                      <a:r>
                        <a:rPr lang="es-EC" sz="1200" dirty="0">
                          <a:effectLst/>
                        </a:rPr>
                        <a:t>0.32</a:t>
                      </a:r>
                    </a:p>
                    <a:p>
                      <a:pPr algn="ctr">
                        <a:lnSpc>
                          <a:spcPct val="150000"/>
                        </a:lnSpc>
                        <a:spcAft>
                          <a:spcPts val="0"/>
                        </a:spcAft>
                      </a:pPr>
                      <a:r>
                        <a:rPr lang="es-EC" sz="1200" dirty="0">
                          <a:effectLst/>
                        </a:rPr>
                        <a:t>0.4</a:t>
                      </a:r>
                      <a:endParaRPr lang="es-EC" sz="1200" dirty="0">
                        <a:effectLst/>
                        <a:latin typeface="Arial"/>
                        <a:ea typeface="SimSun"/>
                        <a:cs typeface="Times New Roman"/>
                      </a:endParaRPr>
                    </a:p>
                  </a:txBody>
                  <a:tcPr marL="68580" marR="68580" marT="0" marB="0"/>
                </a:tc>
              </a:tr>
            </a:tbl>
          </a:graphicData>
        </a:graphic>
      </p:graphicFrame>
      <p:sp>
        <p:nvSpPr>
          <p:cNvPr id="5" name="Rectangle 1"/>
          <p:cNvSpPr>
            <a:spLocks noChangeArrowheads="1"/>
          </p:cNvSpPr>
          <p:nvPr/>
        </p:nvSpPr>
        <p:spPr bwMode="auto">
          <a:xfrm>
            <a:off x="470631" y="1721653"/>
            <a:ext cx="557396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600" b="1"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Fluidez del Material</a:t>
            </a:r>
            <a:r>
              <a:rPr kumimoji="0" lang="es-EC" sz="1200" b="1"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err="1" smtClean="0">
                <a:ln>
                  <a:noFill/>
                </a:ln>
                <a:solidFill>
                  <a:schemeClr val="tx1"/>
                </a:solidFill>
                <a:effectLst/>
                <a:latin typeface="Arial" pitchFamily="34" charset="0"/>
                <a:ea typeface="SimSun" pitchFamily="2" charset="-122"/>
                <a:cs typeface="Times New Roman" pitchFamily="18" charset="0"/>
              </a:rPr>
              <a:t>FUENTE</a:t>
            </a:r>
            <a:r>
              <a:rPr kumimoji="0" lang="en-US" sz="10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 Ray, S (2008). Introduction to Materials Handling. Conveyors. </a:t>
            </a:r>
            <a:r>
              <a:rPr kumimoji="0" lang="es-EC" sz="10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Página 116. New Delhi</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6" name="5 Tabla"/>
          <p:cNvGraphicFramePr>
            <a:graphicFrameLocks noGrp="1"/>
          </p:cNvGraphicFramePr>
          <p:nvPr>
            <p:extLst>
              <p:ext uri="{D42A27DB-BD31-4B8C-83A1-F6EECF244321}">
                <p14:modId xmlns:p14="http://schemas.microsoft.com/office/powerpoint/2010/main" val="1204766831"/>
              </p:ext>
            </p:extLst>
          </p:nvPr>
        </p:nvGraphicFramePr>
        <p:xfrm>
          <a:off x="599984" y="4725144"/>
          <a:ext cx="5701030" cy="548640"/>
        </p:xfrm>
        <a:graphic>
          <a:graphicData uri="http://schemas.openxmlformats.org/drawingml/2006/table">
            <a:tbl>
              <a:tblPr firstRow="1" firstCol="1" bandRow="1">
                <a:tableStyleId>{5C22544A-7EE6-4342-B048-85BDC9FD1C3A}</a:tableStyleId>
              </a:tblPr>
              <a:tblGrid>
                <a:gridCol w="949960"/>
                <a:gridCol w="949960"/>
                <a:gridCol w="949960"/>
                <a:gridCol w="949960"/>
                <a:gridCol w="950595"/>
                <a:gridCol w="950595"/>
              </a:tblGrid>
              <a:tr h="0">
                <a:tc>
                  <a:txBody>
                    <a:bodyPr/>
                    <a:lstStyle/>
                    <a:p>
                      <a:pPr algn="ctr">
                        <a:lnSpc>
                          <a:spcPct val="150000"/>
                        </a:lnSpc>
                        <a:spcAft>
                          <a:spcPts val="0"/>
                        </a:spcAft>
                      </a:pPr>
                      <a:r>
                        <a:rPr lang="es-EC" sz="1200">
                          <a:effectLst/>
                        </a:rPr>
                        <a:t>Β</a:t>
                      </a:r>
                      <a:endParaRPr lang="es-EC" sz="1200">
                        <a:effectLst/>
                        <a:latin typeface="Arial"/>
                        <a:ea typeface="SimSun"/>
                        <a:cs typeface="Times New Roman"/>
                      </a:endParaRPr>
                    </a:p>
                  </a:txBody>
                  <a:tcPr marL="68580" marR="68580" marT="0" marB="0" anchor="ctr"/>
                </a:tc>
                <a:tc>
                  <a:txBody>
                    <a:bodyPr/>
                    <a:lstStyle/>
                    <a:p>
                      <a:pPr algn="ctr">
                        <a:lnSpc>
                          <a:spcPct val="150000"/>
                        </a:lnSpc>
                        <a:spcAft>
                          <a:spcPts val="0"/>
                        </a:spcAft>
                      </a:pPr>
                      <a:r>
                        <a:rPr lang="es-EC" sz="1200">
                          <a:effectLst/>
                        </a:rPr>
                        <a:t>0</a:t>
                      </a:r>
                      <a:r>
                        <a:rPr lang="es-EC" sz="1200" baseline="30000">
                          <a:effectLst/>
                        </a:rPr>
                        <a:t>O</a:t>
                      </a:r>
                      <a:endParaRPr lang="es-EC" sz="1200">
                        <a:effectLst/>
                        <a:latin typeface="Arial"/>
                        <a:ea typeface="SimSun"/>
                        <a:cs typeface="Times New Roman"/>
                      </a:endParaRPr>
                    </a:p>
                  </a:txBody>
                  <a:tcPr marL="68580" marR="68580" marT="0" marB="0" anchor="ctr"/>
                </a:tc>
                <a:tc>
                  <a:txBody>
                    <a:bodyPr/>
                    <a:lstStyle/>
                    <a:p>
                      <a:pPr algn="ctr">
                        <a:lnSpc>
                          <a:spcPct val="150000"/>
                        </a:lnSpc>
                        <a:spcAft>
                          <a:spcPts val="0"/>
                        </a:spcAft>
                      </a:pPr>
                      <a:r>
                        <a:rPr lang="es-EC" sz="1200">
                          <a:effectLst/>
                        </a:rPr>
                        <a:t>5</a:t>
                      </a:r>
                      <a:r>
                        <a:rPr lang="es-EC" sz="1200" baseline="30000">
                          <a:effectLst/>
                        </a:rPr>
                        <a:t>O</a:t>
                      </a:r>
                      <a:endParaRPr lang="es-EC" sz="1200">
                        <a:effectLst/>
                        <a:latin typeface="Arial"/>
                        <a:ea typeface="SimSun"/>
                        <a:cs typeface="Times New Roman"/>
                      </a:endParaRPr>
                    </a:p>
                  </a:txBody>
                  <a:tcPr marL="68580" marR="68580" marT="0" marB="0" anchor="ctr"/>
                </a:tc>
                <a:tc>
                  <a:txBody>
                    <a:bodyPr/>
                    <a:lstStyle/>
                    <a:p>
                      <a:pPr algn="ctr">
                        <a:lnSpc>
                          <a:spcPct val="150000"/>
                        </a:lnSpc>
                        <a:spcAft>
                          <a:spcPts val="0"/>
                        </a:spcAft>
                      </a:pPr>
                      <a:r>
                        <a:rPr lang="es-EC" sz="1200">
                          <a:effectLst/>
                        </a:rPr>
                        <a:t>10</a:t>
                      </a:r>
                      <a:r>
                        <a:rPr lang="es-EC" sz="1200" baseline="30000">
                          <a:effectLst/>
                        </a:rPr>
                        <a:t>O</a:t>
                      </a:r>
                      <a:endParaRPr lang="es-EC" sz="1200">
                        <a:effectLst/>
                        <a:latin typeface="Arial"/>
                        <a:ea typeface="SimSun"/>
                        <a:cs typeface="Times New Roman"/>
                      </a:endParaRPr>
                    </a:p>
                  </a:txBody>
                  <a:tcPr marL="68580" marR="68580" marT="0" marB="0" anchor="ctr"/>
                </a:tc>
                <a:tc>
                  <a:txBody>
                    <a:bodyPr/>
                    <a:lstStyle/>
                    <a:p>
                      <a:pPr algn="ctr">
                        <a:lnSpc>
                          <a:spcPct val="150000"/>
                        </a:lnSpc>
                        <a:spcAft>
                          <a:spcPts val="0"/>
                        </a:spcAft>
                      </a:pPr>
                      <a:r>
                        <a:rPr lang="es-EC" sz="1200">
                          <a:effectLst/>
                        </a:rPr>
                        <a:t>15</a:t>
                      </a:r>
                      <a:r>
                        <a:rPr lang="es-EC" sz="1200" baseline="30000">
                          <a:effectLst/>
                        </a:rPr>
                        <a:t>O</a:t>
                      </a:r>
                      <a:endParaRPr lang="es-EC" sz="1200">
                        <a:effectLst/>
                        <a:latin typeface="Arial"/>
                        <a:ea typeface="SimSun"/>
                        <a:cs typeface="Times New Roman"/>
                      </a:endParaRPr>
                    </a:p>
                  </a:txBody>
                  <a:tcPr marL="68580" marR="68580" marT="0" marB="0" anchor="ctr"/>
                </a:tc>
                <a:tc>
                  <a:txBody>
                    <a:bodyPr/>
                    <a:lstStyle/>
                    <a:p>
                      <a:pPr algn="ctr">
                        <a:lnSpc>
                          <a:spcPct val="150000"/>
                        </a:lnSpc>
                        <a:spcAft>
                          <a:spcPts val="0"/>
                        </a:spcAft>
                      </a:pPr>
                      <a:r>
                        <a:rPr lang="es-EC" sz="1200">
                          <a:effectLst/>
                        </a:rPr>
                        <a:t>20</a:t>
                      </a:r>
                      <a:r>
                        <a:rPr lang="es-EC" sz="1200" baseline="30000">
                          <a:effectLst/>
                        </a:rPr>
                        <a:t>O</a:t>
                      </a:r>
                      <a:endParaRPr lang="es-EC" sz="1200">
                        <a:effectLst/>
                        <a:latin typeface="Arial"/>
                        <a:ea typeface="SimSun"/>
                        <a:cs typeface="Times New Roman"/>
                      </a:endParaRPr>
                    </a:p>
                  </a:txBody>
                  <a:tcPr marL="68580" marR="68580" marT="0" marB="0" anchor="ctr"/>
                </a:tc>
              </a:tr>
              <a:tr h="0">
                <a:tc>
                  <a:txBody>
                    <a:bodyPr/>
                    <a:lstStyle/>
                    <a:p>
                      <a:pPr algn="ctr">
                        <a:lnSpc>
                          <a:spcPct val="150000"/>
                        </a:lnSpc>
                        <a:spcAft>
                          <a:spcPts val="0"/>
                        </a:spcAft>
                      </a:pPr>
                      <a:r>
                        <a:rPr lang="es-EC" sz="1200">
                          <a:effectLst/>
                        </a:rPr>
                        <a:t>C</a:t>
                      </a:r>
                      <a:endParaRPr lang="es-EC" sz="1200">
                        <a:effectLst/>
                        <a:latin typeface="Arial"/>
                        <a:ea typeface="SimSun"/>
                        <a:cs typeface="Times New Roman"/>
                      </a:endParaRPr>
                    </a:p>
                  </a:txBody>
                  <a:tcPr marL="68580" marR="68580" marT="0" marB="0" anchor="ctr"/>
                </a:tc>
                <a:tc>
                  <a:txBody>
                    <a:bodyPr/>
                    <a:lstStyle/>
                    <a:p>
                      <a:pPr algn="ctr">
                        <a:lnSpc>
                          <a:spcPct val="150000"/>
                        </a:lnSpc>
                        <a:spcAft>
                          <a:spcPts val="0"/>
                        </a:spcAft>
                      </a:pPr>
                      <a:r>
                        <a:rPr lang="es-EC" sz="1200">
                          <a:effectLst/>
                        </a:rPr>
                        <a:t>1.0</a:t>
                      </a:r>
                      <a:endParaRPr lang="es-EC" sz="1200">
                        <a:effectLst/>
                        <a:latin typeface="Arial"/>
                        <a:ea typeface="SimSun"/>
                        <a:cs typeface="Times New Roman"/>
                      </a:endParaRPr>
                    </a:p>
                  </a:txBody>
                  <a:tcPr marL="68580" marR="68580" marT="0" marB="0" anchor="ctr"/>
                </a:tc>
                <a:tc>
                  <a:txBody>
                    <a:bodyPr/>
                    <a:lstStyle/>
                    <a:p>
                      <a:pPr algn="ctr">
                        <a:lnSpc>
                          <a:spcPct val="150000"/>
                        </a:lnSpc>
                        <a:spcAft>
                          <a:spcPts val="0"/>
                        </a:spcAft>
                      </a:pPr>
                      <a:r>
                        <a:rPr lang="es-EC" sz="1200">
                          <a:effectLst/>
                        </a:rPr>
                        <a:t>0.9</a:t>
                      </a:r>
                      <a:endParaRPr lang="es-EC" sz="1200">
                        <a:effectLst/>
                        <a:latin typeface="Arial"/>
                        <a:ea typeface="SimSun"/>
                        <a:cs typeface="Times New Roman"/>
                      </a:endParaRPr>
                    </a:p>
                  </a:txBody>
                  <a:tcPr marL="68580" marR="68580" marT="0" marB="0" anchor="ctr"/>
                </a:tc>
                <a:tc>
                  <a:txBody>
                    <a:bodyPr/>
                    <a:lstStyle/>
                    <a:p>
                      <a:pPr algn="ctr">
                        <a:lnSpc>
                          <a:spcPct val="150000"/>
                        </a:lnSpc>
                        <a:spcAft>
                          <a:spcPts val="0"/>
                        </a:spcAft>
                      </a:pPr>
                      <a:r>
                        <a:rPr lang="es-EC" sz="1200">
                          <a:effectLst/>
                        </a:rPr>
                        <a:t>0.8</a:t>
                      </a:r>
                      <a:endParaRPr lang="es-EC" sz="1200">
                        <a:effectLst/>
                        <a:latin typeface="Arial"/>
                        <a:ea typeface="SimSun"/>
                        <a:cs typeface="Times New Roman"/>
                      </a:endParaRPr>
                    </a:p>
                  </a:txBody>
                  <a:tcPr marL="68580" marR="68580" marT="0" marB="0" anchor="ctr"/>
                </a:tc>
                <a:tc>
                  <a:txBody>
                    <a:bodyPr/>
                    <a:lstStyle/>
                    <a:p>
                      <a:pPr algn="ctr">
                        <a:lnSpc>
                          <a:spcPct val="150000"/>
                        </a:lnSpc>
                        <a:spcAft>
                          <a:spcPts val="0"/>
                        </a:spcAft>
                      </a:pPr>
                      <a:r>
                        <a:rPr lang="es-EC" sz="1200">
                          <a:effectLst/>
                        </a:rPr>
                        <a:t>0.7</a:t>
                      </a:r>
                      <a:endParaRPr lang="es-EC" sz="1200">
                        <a:effectLst/>
                        <a:latin typeface="Arial"/>
                        <a:ea typeface="SimSun"/>
                        <a:cs typeface="Times New Roman"/>
                      </a:endParaRPr>
                    </a:p>
                  </a:txBody>
                  <a:tcPr marL="68580" marR="68580" marT="0" marB="0" anchor="ctr"/>
                </a:tc>
                <a:tc>
                  <a:txBody>
                    <a:bodyPr/>
                    <a:lstStyle/>
                    <a:p>
                      <a:pPr algn="ctr">
                        <a:lnSpc>
                          <a:spcPct val="150000"/>
                        </a:lnSpc>
                        <a:spcAft>
                          <a:spcPts val="0"/>
                        </a:spcAft>
                      </a:pPr>
                      <a:r>
                        <a:rPr lang="es-EC" sz="1200" dirty="0">
                          <a:effectLst/>
                        </a:rPr>
                        <a:t>0.65</a:t>
                      </a:r>
                      <a:endParaRPr lang="es-EC" sz="1200" dirty="0">
                        <a:effectLst/>
                        <a:latin typeface="Arial"/>
                        <a:ea typeface="SimSun"/>
                        <a:cs typeface="Times New Roman"/>
                      </a:endParaRPr>
                    </a:p>
                  </a:txBody>
                  <a:tcPr marL="68580" marR="68580" marT="0" marB="0" anchor="ctr"/>
                </a:tc>
              </a:tr>
            </a:tbl>
          </a:graphicData>
        </a:graphic>
      </p:graphicFrame>
      <p:sp>
        <p:nvSpPr>
          <p:cNvPr id="7" name="Rectangle 2"/>
          <p:cNvSpPr>
            <a:spLocks noChangeArrowheads="1"/>
          </p:cNvSpPr>
          <p:nvPr/>
        </p:nvSpPr>
        <p:spPr bwMode="auto">
          <a:xfrm>
            <a:off x="467544" y="4190774"/>
            <a:ext cx="557396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600" b="1"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Variación de C según β.</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err="1" smtClean="0">
                <a:ln>
                  <a:noFill/>
                </a:ln>
                <a:solidFill>
                  <a:schemeClr val="tx1"/>
                </a:solidFill>
                <a:effectLst/>
                <a:latin typeface="Arial" pitchFamily="34" charset="0"/>
                <a:ea typeface="SimSun" pitchFamily="2" charset="-122"/>
                <a:cs typeface="Times New Roman" pitchFamily="18" charset="0"/>
              </a:rPr>
              <a:t>FUENTE</a:t>
            </a:r>
            <a:r>
              <a:rPr kumimoji="0" lang="en-US" sz="10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 Ray, S (2008). Introduction to Materials Handling. Conveyors. </a:t>
            </a:r>
            <a:r>
              <a:rPr kumimoji="0" lang="es-EC" sz="10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Página 116. New Delhi</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4296460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Dimensionamiento</a:t>
            </a:r>
            <a:endParaRPr lang="es-EC"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p:txBody>
              <a:bodyPr/>
              <a:lstStyle/>
              <a:p>
                <a:pPr lvl="0"/>
                <a:r>
                  <a:rPr lang="es-EC" b="1" dirty="0"/>
                  <a:t>Tipo:</a:t>
                </a:r>
                <a:r>
                  <a:rPr lang="es-EC" dirty="0"/>
                  <a:t> transportador de tornillo sin fin horizontal.</a:t>
                </a:r>
              </a:p>
              <a:p>
                <a:pPr lvl="0"/>
                <a:r>
                  <a:rPr lang="es-EC" b="1" dirty="0"/>
                  <a:t>Longitud</a:t>
                </a:r>
                <a:r>
                  <a:rPr lang="es-EC" dirty="0"/>
                  <a:t> de 450 </a:t>
                </a:r>
                <a:r>
                  <a:rPr lang="es-EC" dirty="0" err="1"/>
                  <a:t>mm.</a:t>
                </a:r>
                <a:r>
                  <a:rPr lang="es-EC" dirty="0"/>
                  <a:t> = 0,45 m.</a:t>
                </a:r>
              </a:p>
              <a:p>
                <a:pPr lvl="0"/>
                <a:r>
                  <a:rPr lang="es-EC" b="1" dirty="0"/>
                  <a:t>Paso </a:t>
                </a:r>
                <a:r>
                  <a:rPr lang="es-EC" dirty="0"/>
                  <a:t>S = 25 mm= 0.025 m.</a:t>
                </a:r>
              </a:p>
              <a:p>
                <a:pPr lvl="0"/>
                <a:r>
                  <a:rPr lang="es-EC" b="1" dirty="0"/>
                  <a:t>Diámetro del tornillo</a:t>
                </a:r>
                <a:r>
                  <a:rPr lang="es-EC" dirty="0"/>
                  <a:t>: 65 mm=0,065 m.</a:t>
                </a:r>
              </a:p>
              <a:p>
                <a:pPr lvl="0"/>
                <a:r>
                  <a:rPr lang="es-EC" b="1" dirty="0"/>
                  <a:t>Material a transportar: </a:t>
                </a:r>
                <a:r>
                  <a:rPr lang="es-EC" dirty="0"/>
                  <a:t>Micro nutrientes =1201 kg/</a:t>
                </a:r>
                <a14:m>
                  <m:oMath xmlns:m="http://schemas.openxmlformats.org/officeDocument/2006/math">
                    <m:sSup>
                      <m:sSupPr>
                        <m:ctrlPr>
                          <a:rPr lang="es-EC" i="1">
                            <a:latin typeface="Cambria Math"/>
                          </a:rPr>
                        </m:ctrlPr>
                      </m:sSupPr>
                      <m:e>
                        <m:r>
                          <a:rPr lang="es-EC" i="1">
                            <a:latin typeface="Cambria Math"/>
                          </a:rPr>
                          <m:t>𝑚</m:t>
                        </m:r>
                      </m:e>
                      <m:sup>
                        <m:r>
                          <a:rPr lang="es-EC" i="1">
                            <a:latin typeface="Cambria Math"/>
                          </a:rPr>
                          <m:t>3</m:t>
                        </m:r>
                      </m:sup>
                    </m:sSup>
                  </m:oMath>
                </a14:m>
                <a:r>
                  <a:rPr lang="es-EC" dirty="0"/>
                  <a:t>(densidad específica).</a:t>
                </a:r>
              </a:p>
              <a:p>
                <a:pPr lvl="0"/>
                <a:r>
                  <a:rPr lang="es-EC" b="1" dirty="0"/>
                  <a:t>Capacidad requerida o caudal</a:t>
                </a:r>
                <a:r>
                  <a:rPr lang="es-EC" dirty="0"/>
                  <a:t>: 400 kg/h.</a:t>
                </a:r>
              </a:p>
              <a:p>
                <a:pPr lvl="0"/>
                <a:r>
                  <a:rPr lang="es-EC" b="1" dirty="0"/>
                  <a:t>Tiempo de operación:</a:t>
                </a:r>
                <a:r>
                  <a:rPr lang="es-EC" dirty="0"/>
                  <a:t> 8 horas diarias no consecutivas.</a:t>
                </a:r>
              </a:p>
              <a:p>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blipFill rotWithShape="1">
                <a:blip r:embed="rId2"/>
                <a:stretch>
                  <a:fillRect l="-963" t="-1078"/>
                </a:stretch>
              </a:blipFill>
            </p:spPr>
            <p:txBody>
              <a:bodyPr/>
              <a:lstStyle/>
              <a:p>
                <a:r>
                  <a:rPr lang="es-EC">
                    <a:noFill/>
                  </a:rPr>
                  <a:t> </a:t>
                </a:r>
              </a:p>
            </p:txBody>
          </p:sp>
        </mc:Fallback>
      </mc:AlternateContent>
    </p:spTree>
    <p:extLst>
      <p:ext uri="{BB962C8B-B14F-4D97-AF65-F5344CB8AC3E}">
        <p14:creationId xmlns:p14="http://schemas.microsoft.com/office/powerpoint/2010/main" val="4996135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p:txBody>
              <a:bodyPr>
                <a:normAutofit/>
              </a:bodyPr>
              <a:lstStyle/>
              <a:p>
                <a:pPr marL="0" indent="0" algn="ctr">
                  <a:buNone/>
                </a:pPr>
                <a14:m>
                  <m:oMath xmlns:m="http://schemas.openxmlformats.org/officeDocument/2006/math">
                    <m:r>
                      <a:rPr lang="es-EC" i="1">
                        <a:latin typeface="Cambria Math"/>
                      </a:rPr>
                      <m:t>𝑁</m:t>
                    </m:r>
                    <m:r>
                      <a:rPr lang="es-EC" i="1">
                        <a:latin typeface="Cambria Math"/>
                      </a:rPr>
                      <m:t>=</m:t>
                    </m:r>
                    <m:f>
                      <m:fPr>
                        <m:ctrlPr>
                          <a:rPr lang="es-EC" i="1">
                            <a:latin typeface="Cambria Math"/>
                          </a:rPr>
                        </m:ctrlPr>
                      </m:fPr>
                      <m:num>
                        <m:r>
                          <a:rPr lang="es-EC" i="1">
                            <a:latin typeface="Cambria Math"/>
                          </a:rPr>
                          <m:t>𝑄</m:t>
                        </m:r>
                      </m:num>
                      <m:den>
                        <m:r>
                          <a:rPr lang="es-EC" i="1">
                            <a:latin typeface="Cambria Math"/>
                          </a:rPr>
                          <m:t>15</m:t>
                        </m:r>
                        <m:r>
                          <a:rPr lang="es-EC" i="1">
                            <a:latin typeface="Cambria Math"/>
                          </a:rPr>
                          <m:t>𝜋</m:t>
                        </m:r>
                        <m:sSup>
                          <m:sSupPr>
                            <m:ctrlPr>
                              <a:rPr lang="es-EC" i="1">
                                <a:latin typeface="Cambria Math"/>
                              </a:rPr>
                            </m:ctrlPr>
                          </m:sSupPr>
                          <m:e>
                            <m:r>
                              <a:rPr lang="es-EC" i="1">
                                <a:latin typeface="Cambria Math"/>
                              </a:rPr>
                              <m:t>𝐷</m:t>
                            </m:r>
                          </m:e>
                          <m:sup>
                            <m:r>
                              <a:rPr lang="es-EC" i="1">
                                <a:latin typeface="Cambria Math"/>
                              </a:rPr>
                              <m:t>2</m:t>
                            </m:r>
                          </m:sup>
                        </m:sSup>
                        <m:r>
                          <a:rPr lang="es-EC" i="1">
                            <a:latin typeface="Cambria Math"/>
                          </a:rPr>
                          <m:t>𝑆</m:t>
                        </m:r>
                        <m:r>
                          <a:rPr lang="es-EC" i="1">
                            <a:latin typeface="Cambria Math"/>
                          </a:rPr>
                          <m:t>𝜌</m:t>
                        </m:r>
                        <m:r>
                          <a:rPr lang="es-EC" i="1">
                            <a:latin typeface="Cambria Math"/>
                          </a:rPr>
                          <m:t>𝐶</m:t>
                        </m:r>
                        <m:r>
                          <a:rPr lang="es-EC" i="1">
                            <a:latin typeface="Cambria Math"/>
                          </a:rPr>
                          <m:t>𝜙</m:t>
                        </m:r>
                      </m:den>
                    </m:f>
                  </m:oMath>
                </a14:m>
                <a:r>
                  <a:rPr lang="es-ES" b="1" dirty="0"/>
                  <a:t> </a:t>
                </a:r>
                <a:endParaRPr lang="es-EC" b="1" dirty="0"/>
              </a:p>
              <a:p>
                <a:pPr marL="0" indent="0">
                  <a:buNone/>
                </a:pPr>
                <a:r>
                  <a:rPr lang="es-EC" dirty="0"/>
                  <a:t> </a:t>
                </a:r>
              </a:p>
              <a:p>
                <a:r>
                  <a:rPr lang="es-EC" dirty="0"/>
                  <a:t>De la Tabla </a:t>
                </a:r>
                <a:r>
                  <a:rPr lang="es-EC" dirty="0" smtClean="0"/>
                  <a:t>Fluidez del Material:  </a:t>
                </a:r>
                <a14:m>
                  <m:oMath xmlns:m="http://schemas.openxmlformats.org/officeDocument/2006/math">
                    <m:r>
                      <m:rPr>
                        <m:sty m:val="p"/>
                      </m:rPr>
                      <a:rPr lang="es-EC">
                        <a:latin typeface="Cambria Math"/>
                      </a:rPr>
                      <m:t>ϕ</m:t>
                    </m:r>
                    <m:r>
                      <a:rPr lang="es-EC">
                        <a:latin typeface="Cambria Math"/>
                      </a:rPr>
                      <m:t>=0.32</m:t>
                    </m:r>
                  </m:oMath>
                </a14:m>
                <a:r>
                  <a:rPr lang="es-EC" dirty="0"/>
                  <a:t> correspondiente a un material de flujo libre, suave abrasivo.</a:t>
                </a:r>
              </a:p>
              <a:p>
                <a:pPr marL="0" indent="0">
                  <a:buNone/>
                </a:pPr>
                <a:r>
                  <a:rPr lang="es-EC" dirty="0"/>
                  <a:t> </a:t>
                </a:r>
              </a:p>
              <a:p>
                <a:r>
                  <a:rPr lang="es-EC" dirty="0"/>
                  <a:t>De la Tabla </a:t>
                </a:r>
                <a:r>
                  <a:rPr lang="es-EC" dirty="0" smtClean="0"/>
                  <a:t>Calor de C para </a:t>
                </a:r>
                <a:r>
                  <a:rPr lang="es-EC" dirty="0"/>
                  <a:t>una inclinación </a:t>
                </a:r>
                <a14:m>
                  <m:oMath xmlns:m="http://schemas.openxmlformats.org/officeDocument/2006/math">
                    <m:r>
                      <m:rPr>
                        <m:sty m:val="p"/>
                      </m:rPr>
                      <a:rPr lang="es-EC">
                        <a:latin typeface="Cambria Math"/>
                      </a:rPr>
                      <m:t>β</m:t>
                    </m:r>
                    <m:r>
                      <a:rPr lang="es-EC">
                        <a:latin typeface="Cambria Math"/>
                      </a:rPr>
                      <m:t>=</m:t>
                    </m:r>
                    <m:sSup>
                      <m:sSupPr>
                        <m:ctrlPr>
                          <a:rPr lang="es-EC" i="1">
                            <a:latin typeface="Cambria Math"/>
                          </a:rPr>
                        </m:ctrlPr>
                      </m:sSupPr>
                      <m:e>
                        <m:r>
                          <a:rPr lang="es-EC">
                            <a:latin typeface="Cambria Math"/>
                          </a:rPr>
                          <m:t>0</m:t>
                        </m:r>
                      </m:e>
                      <m:sup>
                        <m:r>
                          <m:rPr>
                            <m:sty m:val="p"/>
                          </m:rPr>
                          <a:rPr lang="es-EC">
                            <a:latin typeface="Cambria Math"/>
                          </a:rPr>
                          <m:t>o</m:t>
                        </m:r>
                      </m:sup>
                    </m:sSup>
                  </m:oMath>
                </a14:m>
                <a:r>
                  <a:rPr lang="es-EC" dirty="0" smtClean="0"/>
                  <a:t>,</a:t>
                </a:r>
                <a:r>
                  <a:rPr lang="es-EC" dirty="0"/>
                  <a:t> </a:t>
                </a:r>
                <a:r>
                  <a:rPr lang="es-EC" dirty="0" smtClean="0"/>
                  <a:t>C=1</a:t>
                </a:r>
                <a:r>
                  <a:rPr lang="es-EC" dirty="0"/>
                  <a:t>.</a:t>
                </a:r>
              </a:p>
              <a:p>
                <a:endParaRPr lang="es-EC" dirty="0"/>
              </a:p>
              <a:p>
                <a:pPr marL="0" indent="0">
                  <a:buNone/>
                </a:pPr>
                <a14:m>
                  <m:oMathPara xmlns:m="http://schemas.openxmlformats.org/officeDocument/2006/math">
                    <m:oMathParaPr>
                      <m:jc m:val="centerGroup"/>
                    </m:oMathParaPr>
                    <m:oMath xmlns:m="http://schemas.openxmlformats.org/officeDocument/2006/math">
                      <m:r>
                        <a:rPr lang="es-EC" i="1">
                          <a:latin typeface="Cambria Math"/>
                        </a:rPr>
                        <m:t>𝑁</m:t>
                      </m:r>
                      <m:r>
                        <a:rPr lang="es-EC" i="1">
                          <a:latin typeface="Cambria Math"/>
                        </a:rPr>
                        <m:t>=209.424 </m:t>
                      </m:r>
                      <m:r>
                        <a:rPr lang="es-EC" i="1">
                          <a:latin typeface="Cambria Math"/>
                        </a:rPr>
                        <m:t>𝑟𝑝𝑚</m:t>
                      </m:r>
                    </m:oMath>
                  </m:oMathPara>
                </a14:m>
                <a:endParaRPr lang="es-EC" dirty="0"/>
              </a:p>
              <a:p>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blipFill rotWithShape="1">
                <a:blip r:embed="rId2"/>
                <a:stretch>
                  <a:fillRect l="-963"/>
                </a:stretch>
              </a:blipFill>
            </p:spPr>
            <p:txBody>
              <a:bodyPr/>
              <a:lstStyle/>
              <a:p>
                <a:r>
                  <a:rPr lang="es-EC">
                    <a:noFill/>
                  </a:rPr>
                  <a:t> </a:t>
                </a:r>
              </a:p>
            </p:txBody>
          </p:sp>
        </mc:Fallback>
      </mc:AlternateContent>
    </p:spTree>
    <p:extLst>
      <p:ext uri="{BB962C8B-B14F-4D97-AF65-F5344CB8AC3E}">
        <p14:creationId xmlns:p14="http://schemas.microsoft.com/office/powerpoint/2010/main" val="23067845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Calculo de la Potencia</a:t>
            </a:r>
            <a:endParaRPr lang="es-EC"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p:txBody>
              <a:bodyPr/>
              <a:lstStyle/>
              <a:p>
                <a:pPr marL="0" indent="0">
                  <a:buNone/>
                </a:pPr>
                <a14:m>
                  <m:oMathPara xmlns:m="http://schemas.openxmlformats.org/officeDocument/2006/math">
                    <m:oMathParaPr>
                      <m:jc m:val="centerGroup"/>
                    </m:oMathParaPr>
                    <m:oMath xmlns:m="http://schemas.openxmlformats.org/officeDocument/2006/math">
                      <m:r>
                        <a:rPr lang="es-EC" i="1">
                          <a:latin typeface="Cambria Math"/>
                        </a:rPr>
                        <m:t>𝑃</m:t>
                      </m:r>
                      <m:r>
                        <a:rPr lang="es-EC" i="1">
                          <a:latin typeface="Cambria Math"/>
                        </a:rPr>
                        <m:t>=</m:t>
                      </m:r>
                      <m:sSub>
                        <m:sSubPr>
                          <m:ctrlPr>
                            <a:rPr lang="es-EC" i="1">
                              <a:latin typeface="Cambria Math"/>
                            </a:rPr>
                          </m:ctrlPr>
                        </m:sSubPr>
                        <m:e>
                          <m:r>
                            <a:rPr lang="es-EC" i="1">
                              <a:latin typeface="Cambria Math"/>
                            </a:rPr>
                            <m:t>𝑃</m:t>
                          </m:r>
                        </m:e>
                        <m:sub>
                          <m:r>
                            <a:rPr lang="es-EC" i="1">
                              <a:latin typeface="Cambria Math"/>
                            </a:rPr>
                            <m:t>𝐻</m:t>
                          </m:r>
                        </m:sub>
                      </m:sSub>
                      <m:r>
                        <a:rPr lang="es-EC" i="1">
                          <a:latin typeface="Cambria Math"/>
                        </a:rPr>
                        <m:t>+</m:t>
                      </m:r>
                      <m:sSub>
                        <m:sSubPr>
                          <m:ctrlPr>
                            <a:rPr lang="es-EC" i="1">
                              <a:latin typeface="Cambria Math"/>
                            </a:rPr>
                          </m:ctrlPr>
                        </m:sSubPr>
                        <m:e>
                          <m:r>
                            <a:rPr lang="es-EC" i="1">
                              <a:latin typeface="Cambria Math"/>
                            </a:rPr>
                            <m:t>𝑃</m:t>
                          </m:r>
                        </m:e>
                        <m:sub>
                          <m:r>
                            <a:rPr lang="es-EC" i="1">
                              <a:latin typeface="Cambria Math"/>
                            </a:rPr>
                            <m:t>𝑁</m:t>
                          </m:r>
                        </m:sub>
                      </m:sSub>
                      <m:r>
                        <a:rPr lang="es-EC" i="1">
                          <a:latin typeface="Cambria Math"/>
                        </a:rPr>
                        <m:t>+</m:t>
                      </m:r>
                      <m:sSub>
                        <m:sSubPr>
                          <m:ctrlPr>
                            <a:rPr lang="es-EC" i="1">
                              <a:latin typeface="Cambria Math"/>
                            </a:rPr>
                          </m:ctrlPr>
                        </m:sSubPr>
                        <m:e>
                          <m:r>
                            <a:rPr lang="es-EC" i="1">
                              <a:latin typeface="Cambria Math"/>
                            </a:rPr>
                            <m:t>𝑃</m:t>
                          </m:r>
                        </m:e>
                        <m:sub>
                          <m:r>
                            <a:rPr lang="es-EC" i="1">
                              <a:latin typeface="Cambria Math"/>
                            </a:rPr>
                            <m:t>𝑠𝑡</m:t>
                          </m:r>
                        </m:sub>
                      </m:sSub>
                    </m:oMath>
                  </m:oMathPara>
                </a14:m>
                <a:endParaRPr lang="es-EC" dirty="0"/>
              </a:p>
              <a:p>
                <a:pPr marL="3200400" lvl="7" indent="0">
                  <a:buNone/>
                </a:pPr>
                <a:r>
                  <a:rPr lang="es-EC" b="1" dirty="0"/>
                  <a:t> </a:t>
                </a:r>
              </a:p>
              <a:p>
                <a:pPr marL="0" indent="0">
                  <a:buNone/>
                </a:pPr>
                <a:r>
                  <a:rPr lang="es-EC" dirty="0"/>
                  <a:t>Donde:</a:t>
                </a:r>
              </a:p>
              <a:p>
                <a:pPr marL="0" indent="0">
                  <a:buNone/>
                </a:pPr>
                <a:endParaRPr lang="es-EC" dirty="0"/>
              </a:p>
              <a:p>
                <a:pPr marL="0" indent="0">
                  <a:buNone/>
                </a:pPr>
                <a14:m>
                  <m:oMath xmlns:m="http://schemas.openxmlformats.org/officeDocument/2006/math">
                    <m:sSub>
                      <m:sSubPr>
                        <m:ctrlPr>
                          <a:rPr lang="es-EC" i="1">
                            <a:latin typeface="Cambria Math"/>
                          </a:rPr>
                        </m:ctrlPr>
                      </m:sSubPr>
                      <m:e>
                        <m:r>
                          <a:rPr lang="es-EC" i="1">
                            <a:latin typeface="Cambria Math"/>
                          </a:rPr>
                          <m:t>𝑃</m:t>
                        </m:r>
                      </m:e>
                      <m:sub>
                        <m:r>
                          <a:rPr lang="es-EC" i="1">
                            <a:latin typeface="Cambria Math"/>
                          </a:rPr>
                          <m:t>𝐻</m:t>
                        </m:r>
                      </m:sub>
                    </m:sSub>
                  </m:oMath>
                </a14:m>
                <a:r>
                  <a:rPr lang="es-EC" dirty="0"/>
                  <a:t>	Potencia necesaria para transportar el material.</a:t>
                </a:r>
              </a:p>
              <a:p>
                <a:pPr marL="0" indent="0">
                  <a:buNone/>
                </a:pPr>
                <a14:m>
                  <m:oMath xmlns:m="http://schemas.openxmlformats.org/officeDocument/2006/math">
                    <m:sSub>
                      <m:sSubPr>
                        <m:ctrlPr>
                          <a:rPr lang="es-EC" i="1">
                            <a:latin typeface="Cambria Math"/>
                          </a:rPr>
                        </m:ctrlPr>
                      </m:sSubPr>
                      <m:e>
                        <m:r>
                          <a:rPr lang="es-EC" i="1">
                            <a:latin typeface="Cambria Math"/>
                          </a:rPr>
                          <m:t>𝑃</m:t>
                        </m:r>
                      </m:e>
                      <m:sub>
                        <m:r>
                          <a:rPr lang="es-EC" i="1">
                            <a:latin typeface="Cambria Math"/>
                          </a:rPr>
                          <m:t>𝑁</m:t>
                        </m:r>
                      </m:sub>
                    </m:sSub>
                  </m:oMath>
                </a14:m>
                <a:r>
                  <a:rPr lang="es-EC" dirty="0"/>
                  <a:t>	Potencia motriz del transportador sin carga.</a:t>
                </a:r>
              </a:p>
              <a:p>
                <a:pPr marL="0" indent="0">
                  <a:buNone/>
                </a:pPr>
                <a14:m>
                  <m:oMath xmlns:m="http://schemas.openxmlformats.org/officeDocument/2006/math">
                    <m:sSub>
                      <m:sSubPr>
                        <m:ctrlPr>
                          <a:rPr lang="es-EC" i="1">
                            <a:latin typeface="Cambria Math"/>
                          </a:rPr>
                        </m:ctrlPr>
                      </m:sSubPr>
                      <m:e>
                        <m:r>
                          <a:rPr lang="es-EC" i="1">
                            <a:latin typeface="Cambria Math"/>
                          </a:rPr>
                          <m:t>𝑃</m:t>
                        </m:r>
                      </m:e>
                      <m:sub>
                        <m:r>
                          <a:rPr lang="es-EC" i="1">
                            <a:latin typeface="Cambria Math"/>
                          </a:rPr>
                          <m:t>𝑠𝑡</m:t>
                        </m:r>
                      </m:sub>
                    </m:sSub>
                  </m:oMath>
                </a14:m>
                <a:r>
                  <a:rPr lang="es-EC" dirty="0"/>
                  <a:t>	Potencia requerida para la inclinación del </a:t>
                </a:r>
                <a:r>
                  <a:rPr lang="es-EC" dirty="0" smtClean="0"/>
                  <a:t>	transportador</a:t>
                </a:r>
                <a:r>
                  <a:rPr lang="es-EC" dirty="0"/>
                  <a:t>.</a:t>
                </a:r>
              </a:p>
              <a:p>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blipFill rotWithShape="1">
                <a:blip r:embed="rId2"/>
                <a:stretch>
                  <a:fillRect l="-1111" r="-815"/>
                </a:stretch>
              </a:blipFill>
            </p:spPr>
            <p:txBody>
              <a:bodyPr/>
              <a:lstStyle/>
              <a:p>
                <a:r>
                  <a:rPr lang="es-EC">
                    <a:noFill/>
                  </a:rPr>
                  <a:t> </a:t>
                </a:r>
              </a:p>
            </p:txBody>
          </p:sp>
        </mc:Fallback>
      </mc:AlternateContent>
    </p:spTree>
    <p:extLst>
      <p:ext uri="{BB962C8B-B14F-4D97-AF65-F5344CB8AC3E}">
        <p14:creationId xmlns:p14="http://schemas.microsoft.com/office/powerpoint/2010/main" val="32398536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t>Potencia necesaria para transportar el material</a:t>
            </a:r>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p:txBody>
              <a:bodyPr/>
              <a:lstStyle/>
              <a:p>
                <a:pPr marL="0" indent="0">
                  <a:buNone/>
                </a:pPr>
                <a14:m>
                  <m:oMathPara xmlns:m="http://schemas.openxmlformats.org/officeDocument/2006/math">
                    <m:oMathParaPr>
                      <m:jc m:val="centerGroup"/>
                    </m:oMathParaPr>
                    <m:oMath xmlns:m="http://schemas.openxmlformats.org/officeDocument/2006/math">
                      <m:r>
                        <a:rPr lang="es-EC" i="1">
                          <a:latin typeface="Cambria Math"/>
                        </a:rPr>
                        <m:t> </m:t>
                      </m:r>
                      <m:sSub>
                        <m:sSubPr>
                          <m:ctrlPr>
                            <a:rPr lang="es-EC" i="1">
                              <a:latin typeface="Cambria Math"/>
                            </a:rPr>
                          </m:ctrlPr>
                        </m:sSubPr>
                        <m:e>
                          <m:r>
                            <a:rPr lang="es-EC" i="1">
                              <a:latin typeface="Cambria Math"/>
                            </a:rPr>
                            <m:t>𝑃</m:t>
                          </m:r>
                        </m:e>
                        <m:sub>
                          <m:r>
                            <a:rPr lang="es-EC" i="1">
                              <a:latin typeface="Cambria Math"/>
                            </a:rPr>
                            <m:t>𝐻</m:t>
                          </m:r>
                        </m:sub>
                      </m:sSub>
                      <m:r>
                        <a:rPr lang="es-EC" i="1">
                          <a:latin typeface="Cambria Math"/>
                        </a:rPr>
                        <m:t>=</m:t>
                      </m:r>
                      <m:f>
                        <m:fPr>
                          <m:ctrlPr>
                            <a:rPr lang="es-EC" i="1">
                              <a:latin typeface="Cambria Math"/>
                            </a:rPr>
                          </m:ctrlPr>
                        </m:fPr>
                        <m:num>
                          <m:r>
                            <a:rPr lang="es-EC" i="1">
                              <a:latin typeface="Cambria Math"/>
                            </a:rPr>
                            <m:t>𝑄</m:t>
                          </m:r>
                          <m:sSup>
                            <m:sSupPr>
                              <m:ctrlPr>
                                <a:rPr lang="es-EC" i="1">
                                  <a:latin typeface="Cambria Math"/>
                                </a:rPr>
                              </m:ctrlPr>
                            </m:sSupPr>
                            <m:e>
                              <m:r>
                                <a:rPr lang="es-EC" i="1">
                                  <a:latin typeface="Cambria Math"/>
                                </a:rPr>
                                <m:t>𝐿</m:t>
                              </m:r>
                            </m:e>
                            <m:sup>
                              <m:r>
                                <a:rPr lang="es-EC" i="1">
                                  <a:latin typeface="Cambria Math"/>
                                </a:rPr>
                                <m:t>′</m:t>
                              </m:r>
                            </m:sup>
                          </m:sSup>
                        </m:num>
                        <m:den>
                          <m:r>
                            <a:rPr lang="es-EC" i="1">
                              <a:latin typeface="Cambria Math"/>
                            </a:rPr>
                            <m:t>367</m:t>
                          </m:r>
                        </m:den>
                      </m:f>
                      <m:r>
                        <a:rPr lang="es-EC" i="1">
                          <a:latin typeface="Cambria Math"/>
                        </a:rPr>
                        <m:t>𝜆</m:t>
                      </m:r>
                      <m:r>
                        <a:rPr lang="es-EC" i="1">
                          <a:latin typeface="Cambria Math"/>
                        </a:rPr>
                        <m:t>[</m:t>
                      </m:r>
                      <m:r>
                        <a:rPr lang="es-EC" i="1">
                          <a:latin typeface="Cambria Math"/>
                        </a:rPr>
                        <m:t>𝑊</m:t>
                      </m:r>
                      <m:r>
                        <a:rPr lang="es-EC" i="1">
                          <a:latin typeface="Cambria Math"/>
                        </a:rPr>
                        <m:t>] </m:t>
                      </m:r>
                    </m:oMath>
                  </m:oMathPara>
                </a14:m>
                <a:endParaRPr lang="es-EC" dirty="0"/>
              </a:p>
              <a:p>
                <a:pPr marL="3200400" lvl="7" indent="0">
                  <a:buNone/>
                </a:pPr>
                <a:endParaRPr lang="es-EC" b="1" dirty="0"/>
              </a:p>
              <a:p>
                <a:pPr marL="0" indent="0">
                  <a:buNone/>
                </a:pPr>
                <a:r>
                  <a:rPr lang="es-EC" dirty="0" smtClean="0"/>
                  <a:t>Donde:</a:t>
                </a:r>
                <a:endParaRPr lang="es-EC" dirty="0"/>
              </a:p>
              <a:p>
                <a:pPr marL="0" indent="0">
                  <a:buNone/>
                </a:pPr>
                <a:r>
                  <a:rPr lang="es-EC" dirty="0"/>
                  <a:t>Q	Flujo requerido del material </a:t>
                </a:r>
                <a14:m>
                  <m:oMath xmlns:m="http://schemas.openxmlformats.org/officeDocument/2006/math">
                    <m:f>
                      <m:fPr>
                        <m:ctrlPr>
                          <a:rPr lang="es-EC" i="1">
                            <a:latin typeface="Cambria Math"/>
                          </a:rPr>
                        </m:ctrlPr>
                      </m:fPr>
                      <m:num>
                        <m:r>
                          <a:rPr lang="es-EC" i="1">
                            <a:latin typeface="Cambria Math"/>
                          </a:rPr>
                          <m:t>𝐾𝑔</m:t>
                        </m:r>
                      </m:num>
                      <m:den>
                        <m:r>
                          <a:rPr lang="es-EC" i="1">
                            <a:latin typeface="Cambria Math"/>
                          </a:rPr>
                          <m:t>h𝑜𝑟𝑎</m:t>
                        </m:r>
                      </m:den>
                    </m:f>
                  </m:oMath>
                </a14:m>
                <a:r>
                  <a:rPr lang="es-EC" dirty="0"/>
                  <a:t>.</a:t>
                </a:r>
              </a:p>
              <a:p>
                <a:pPr marL="0" indent="0">
                  <a:buNone/>
                </a:pPr>
                <a:r>
                  <a:rPr lang="es-EC" dirty="0"/>
                  <a:t>L	La longitud de transportación m.</a:t>
                </a:r>
              </a:p>
              <a:p>
                <a:pPr marL="0" indent="0">
                  <a:buNone/>
                </a:pPr>
                <a:r>
                  <a:rPr lang="es-EC" dirty="0"/>
                  <a:t>λ	Coeficiente de resistencia de material</a:t>
                </a:r>
                <a:r>
                  <a:rPr lang="es-EC" dirty="0" smtClean="0"/>
                  <a:t>. </a:t>
                </a:r>
                <a14:m>
                  <m:oMath xmlns:m="http://schemas.openxmlformats.org/officeDocument/2006/math">
                    <m:r>
                      <m:rPr>
                        <m:sty m:val="p"/>
                      </m:rPr>
                      <a:rPr lang="es-EC">
                        <a:latin typeface="Cambria Math"/>
                      </a:rPr>
                      <m:t>λ</m:t>
                    </m:r>
                    <m:r>
                      <a:rPr lang="es-EC">
                        <a:latin typeface="Cambria Math"/>
                      </a:rPr>
                      <m:t>=2</m:t>
                    </m:r>
                  </m:oMath>
                </a14:m>
                <a:r>
                  <a:rPr lang="es-EC" dirty="0" smtClean="0"/>
                  <a:t>.</a:t>
                </a:r>
              </a:p>
              <a:p>
                <a:pPr marL="0" indent="0">
                  <a:buNone/>
                </a:pPr>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𝑃</m:t>
                          </m:r>
                        </m:e>
                        <m:sub>
                          <m:r>
                            <a:rPr lang="es-EC" i="1">
                              <a:latin typeface="Cambria Math"/>
                            </a:rPr>
                            <m:t>𝐻</m:t>
                          </m:r>
                        </m:sub>
                      </m:sSub>
                      <m:r>
                        <a:rPr lang="es-EC" i="1">
                          <a:latin typeface="Cambria Math"/>
                        </a:rPr>
                        <m:t>=0.9809 [</m:t>
                      </m:r>
                      <m:r>
                        <a:rPr lang="es-EC" i="1">
                          <a:latin typeface="Cambria Math"/>
                        </a:rPr>
                        <m:t>𝑊</m:t>
                      </m:r>
                      <m:r>
                        <a:rPr lang="es-EC" i="1">
                          <a:latin typeface="Cambria Math"/>
                        </a:rPr>
                        <m:t>]</m:t>
                      </m:r>
                    </m:oMath>
                  </m:oMathPara>
                </a14:m>
                <a:endParaRPr lang="es-EC" dirty="0"/>
              </a:p>
              <a:p>
                <a:pPr marL="0" indent="0">
                  <a:buNone/>
                </a:pPr>
                <a:endParaRPr lang="es-EC" dirty="0"/>
              </a:p>
              <a:p>
                <a:pPr marL="0" indent="0">
                  <a:buNone/>
                </a:pPr>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blipFill rotWithShape="1">
                <a:blip r:embed="rId2"/>
                <a:stretch>
                  <a:fillRect l="-1111"/>
                </a:stretch>
              </a:blipFill>
            </p:spPr>
            <p:txBody>
              <a:bodyPr/>
              <a:lstStyle/>
              <a:p>
                <a:r>
                  <a:rPr lang="es-EC">
                    <a:noFill/>
                  </a:rPr>
                  <a:t> </a:t>
                </a:r>
              </a:p>
            </p:txBody>
          </p:sp>
        </mc:Fallback>
      </mc:AlternateContent>
    </p:spTree>
    <p:extLst>
      <p:ext uri="{BB962C8B-B14F-4D97-AF65-F5344CB8AC3E}">
        <p14:creationId xmlns:p14="http://schemas.microsoft.com/office/powerpoint/2010/main" val="2672663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Proceso de Dosificación de Micronutrientes</a:t>
            </a:r>
            <a:endParaRPr lang="es-EC" dirty="0"/>
          </a:p>
        </p:txBody>
      </p:sp>
      <p:sp>
        <p:nvSpPr>
          <p:cNvPr id="3" name="2 Marcador de contenido"/>
          <p:cNvSpPr>
            <a:spLocks noGrp="1"/>
          </p:cNvSpPr>
          <p:nvPr>
            <p:ph idx="1"/>
          </p:nvPr>
        </p:nvSpPr>
        <p:spPr>
          <a:xfrm>
            <a:off x="467544" y="1772816"/>
            <a:ext cx="8229600" cy="4525963"/>
          </a:xfrm>
        </p:spPr>
        <p:txBody>
          <a:bodyPr>
            <a:normAutofit/>
          </a:bodyPr>
          <a:lstStyle/>
          <a:p>
            <a:pPr algn="just"/>
            <a:r>
              <a:rPr lang="es-ES" sz="2800" dirty="0" smtClean="0"/>
              <a:t>Diseño </a:t>
            </a:r>
            <a:r>
              <a:rPr lang="es-ES" sz="2800" dirty="0"/>
              <a:t>de un sistema de </a:t>
            </a:r>
            <a:r>
              <a:rPr lang="es-ES" sz="2800" dirty="0" smtClean="0"/>
              <a:t>dosificación.</a:t>
            </a:r>
          </a:p>
          <a:p>
            <a:pPr algn="just"/>
            <a:r>
              <a:rPr lang="es-ES" sz="2800" dirty="0" smtClean="0"/>
              <a:t>Permita </a:t>
            </a:r>
            <a:r>
              <a:rPr lang="es-ES" sz="2800" dirty="0"/>
              <a:t>la elaboración de las pre mezclas </a:t>
            </a:r>
            <a:r>
              <a:rPr lang="es-ES" sz="2800" dirty="0" smtClean="0"/>
              <a:t>vitamínicas.</a:t>
            </a:r>
          </a:p>
          <a:p>
            <a:pPr algn="just"/>
            <a:r>
              <a:rPr lang="es-ES" sz="2800" dirty="0" smtClean="0"/>
              <a:t>Reducción de costos.</a:t>
            </a:r>
          </a:p>
          <a:p>
            <a:pPr algn="just"/>
            <a:r>
              <a:rPr lang="es-ES" sz="2800" dirty="0" smtClean="0"/>
              <a:t>Optimización del proceso.</a:t>
            </a:r>
          </a:p>
          <a:p>
            <a:pPr algn="just"/>
            <a:r>
              <a:rPr lang="es-ES" sz="2800" dirty="0" smtClean="0"/>
              <a:t> </a:t>
            </a:r>
            <a:r>
              <a:rPr lang="es-EC" sz="2800" dirty="0" smtClean="0"/>
              <a:t>Salvaguardar la integridad física de los trabajadores.</a:t>
            </a:r>
            <a:endParaRPr lang="es-EC" sz="2800" dirty="0"/>
          </a:p>
          <a:p>
            <a:pPr algn="just"/>
            <a:endParaRPr lang="es-EC" sz="2800" dirty="0"/>
          </a:p>
        </p:txBody>
      </p:sp>
    </p:spTree>
    <p:extLst>
      <p:ext uri="{BB962C8B-B14F-4D97-AF65-F5344CB8AC3E}">
        <p14:creationId xmlns:p14="http://schemas.microsoft.com/office/powerpoint/2010/main" val="28551865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t>Potencia motriz del transportador sin carga</a:t>
            </a:r>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p:txBody>
              <a:bodyPr/>
              <a:lstStyle/>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𝑃</m:t>
                          </m:r>
                        </m:e>
                        <m:sub>
                          <m:r>
                            <a:rPr lang="es-EC" i="1">
                              <a:latin typeface="Cambria Math"/>
                            </a:rPr>
                            <m:t>𝑁</m:t>
                          </m:r>
                        </m:sub>
                      </m:sSub>
                      <m:r>
                        <a:rPr lang="es-EC" i="1">
                          <a:latin typeface="Cambria Math"/>
                        </a:rPr>
                        <m:t>=</m:t>
                      </m:r>
                      <m:f>
                        <m:fPr>
                          <m:ctrlPr>
                            <a:rPr lang="es-EC" i="1">
                              <a:latin typeface="Cambria Math"/>
                            </a:rPr>
                          </m:ctrlPr>
                        </m:fPr>
                        <m:num>
                          <m:r>
                            <a:rPr lang="es-EC" i="1">
                              <a:latin typeface="Cambria Math"/>
                            </a:rPr>
                            <m:t>𝐷𝐿</m:t>
                          </m:r>
                        </m:num>
                        <m:den>
                          <m:r>
                            <a:rPr lang="es-EC" i="1">
                              <a:latin typeface="Cambria Math"/>
                            </a:rPr>
                            <m:t>20</m:t>
                          </m:r>
                        </m:den>
                      </m:f>
                      <m:r>
                        <a:rPr lang="es-EC" i="1">
                          <a:latin typeface="Cambria Math"/>
                        </a:rPr>
                        <m:t>[</m:t>
                      </m:r>
                      <m:r>
                        <a:rPr lang="es-EC" i="1">
                          <a:latin typeface="Cambria Math"/>
                        </a:rPr>
                        <m:t>𝐾𝑊</m:t>
                      </m:r>
                      <m:r>
                        <a:rPr lang="es-EC" i="1">
                          <a:latin typeface="Cambria Math"/>
                        </a:rPr>
                        <m:t>]</m:t>
                      </m:r>
                    </m:oMath>
                  </m:oMathPara>
                </a14:m>
                <a:endParaRPr lang="es-EC" dirty="0"/>
              </a:p>
              <a:p>
                <a:pPr marL="3200400" lvl="7" indent="0">
                  <a:buNone/>
                </a:pPr>
                <a:endParaRPr lang="es-EC" b="1" dirty="0"/>
              </a:p>
              <a:p>
                <a:pPr marL="0" indent="0">
                  <a:buNone/>
                </a:pPr>
                <a:r>
                  <a:rPr lang="es-EC" dirty="0"/>
                  <a:t>Donde:</a:t>
                </a:r>
              </a:p>
              <a:p>
                <a:pPr marL="0" indent="0">
                  <a:buNone/>
                </a:pPr>
                <a:r>
                  <a:rPr lang="es-EC" dirty="0"/>
                  <a:t>D	Diámetro nominal del tornillo m.</a:t>
                </a:r>
              </a:p>
              <a:p>
                <a:pPr marL="0" indent="0">
                  <a:buNone/>
                </a:pPr>
                <a:r>
                  <a:rPr lang="es-EC" dirty="0"/>
                  <a:t>L	Longitud total del tornillo m</a:t>
                </a:r>
                <a:r>
                  <a:rPr lang="es-EC" dirty="0" smtClean="0"/>
                  <a:t>.</a:t>
                </a:r>
              </a:p>
              <a:p>
                <a:pPr marL="0" indent="0">
                  <a:buNone/>
                </a:pPr>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𝑃</m:t>
                          </m:r>
                        </m:e>
                        <m:sub>
                          <m:r>
                            <a:rPr lang="es-EC" i="1">
                              <a:latin typeface="Cambria Math"/>
                            </a:rPr>
                            <m:t>𝑁</m:t>
                          </m:r>
                        </m:sub>
                      </m:sSub>
                      <m:r>
                        <a:rPr lang="es-EC" i="1">
                          <a:latin typeface="Cambria Math"/>
                        </a:rPr>
                        <m:t>=0.00146 </m:t>
                      </m:r>
                      <m:r>
                        <a:rPr lang="es-EC" i="1">
                          <a:latin typeface="Cambria Math"/>
                        </a:rPr>
                        <m:t>𝐾𝑊</m:t>
                      </m:r>
                      <m:r>
                        <a:rPr lang="es-EC" i="1">
                          <a:latin typeface="Cambria Math"/>
                        </a:rPr>
                        <m:t>=1.46 </m:t>
                      </m:r>
                      <m:r>
                        <a:rPr lang="es-EC" i="1">
                          <a:latin typeface="Cambria Math"/>
                        </a:rPr>
                        <m:t>𝑊</m:t>
                      </m:r>
                    </m:oMath>
                  </m:oMathPara>
                </a14:m>
                <a:endParaRPr lang="es-EC" dirty="0"/>
              </a:p>
              <a:p>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blipFill rotWithShape="1">
                <a:blip r:embed="rId2"/>
                <a:stretch>
                  <a:fillRect l="-1111"/>
                </a:stretch>
              </a:blipFill>
            </p:spPr>
            <p:txBody>
              <a:bodyPr/>
              <a:lstStyle/>
              <a:p>
                <a:r>
                  <a:rPr lang="es-EC">
                    <a:noFill/>
                  </a:rPr>
                  <a:t> </a:t>
                </a:r>
              </a:p>
            </p:txBody>
          </p:sp>
        </mc:Fallback>
      </mc:AlternateContent>
    </p:spTree>
    <p:extLst>
      <p:ext uri="{BB962C8B-B14F-4D97-AF65-F5344CB8AC3E}">
        <p14:creationId xmlns:p14="http://schemas.microsoft.com/office/powerpoint/2010/main" val="37873421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z="4000" dirty="0"/>
              <a:t>Potencia requerida para la inclinación del 	transportador</a:t>
            </a:r>
            <a:r>
              <a:rPr lang="es-EC" dirty="0" smtClean="0"/>
              <a:t>.</a:t>
            </a:r>
            <a:endParaRPr lang="es-EC"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p:txBody>
              <a:bodyPr/>
              <a:lstStyle/>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𝑃</m:t>
                          </m:r>
                        </m:e>
                        <m:sub>
                          <m:r>
                            <a:rPr lang="es-EC" i="1">
                              <a:latin typeface="Cambria Math"/>
                            </a:rPr>
                            <m:t>𝑠𝑡</m:t>
                          </m:r>
                        </m:sub>
                      </m:sSub>
                      <m:r>
                        <a:rPr lang="es-EC" i="1">
                          <a:latin typeface="Cambria Math"/>
                        </a:rPr>
                        <m:t>=</m:t>
                      </m:r>
                      <m:f>
                        <m:fPr>
                          <m:ctrlPr>
                            <a:rPr lang="es-EC" i="1">
                              <a:latin typeface="Cambria Math"/>
                            </a:rPr>
                          </m:ctrlPr>
                        </m:fPr>
                        <m:num>
                          <m:r>
                            <a:rPr lang="es-EC" i="1">
                              <a:latin typeface="Cambria Math"/>
                            </a:rPr>
                            <m:t>𝑄𝐻</m:t>
                          </m:r>
                        </m:num>
                        <m:den>
                          <m:r>
                            <a:rPr lang="es-EC" i="1">
                              <a:latin typeface="Cambria Math"/>
                            </a:rPr>
                            <m:t>367</m:t>
                          </m:r>
                        </m:den>
                      </m:f>
                      <m:r>
                        <a:rPr lang="es-EC" i="1">
                          <a:latin typeface="Cambria Math"/>
                        </a:rPr>
                        <m:t>,</m:t>
                      </m:r>
                      <m:r>
                        <a:rPr lang="es-EC" i="1">
                          <a:latin typeface="Cambria Math"/>
                        </a:rPr>
                        <m:t>𝑊</m:t>
                      </m:r>
                    </m:oMath>
                  </m:oMathPara>
                </a14:m>
                <a:endParaRPr lang="es-EC" dirty="0"/>
              </a:p>
              <a:p>
                <a:pPr marL="3200400" lvl="7" indent="0">
                  <a:buNone/>
                </a:pPr>
                <a:endParaRPr lang="es-EC" b="1" dirty="0"/>
              </a:p>
              <a:p>
                <a:pPr marL="0" indent="0">
                  <a:buNone/>
                </a:pPr>
                <a:r>
                  <a:rPr lang="es-EC" dirty="0"/>
                  <a:t>Donde:</a:t>
                </a:r>
              </a:p>
              <a:p>
                <a:pPr marL="0" indent="0">
                  <a:buNone/>
                </a:pPr>
                <a:r>
                  <a:rPr lang="es-EC" dirty="0"/>
                  <a:t>Q	Flujo requerido del material  </a:t>
                </a:r>
                <a14:m>
                  <m:oMath xmlns:m="http://schemas.openxmlformats.org/officeDocument/2006/math">
                    <m:f>
                      <m:fPr>
                        <m:ctrlPr>
                          <a:rPr lang="es-EC" i="1">
                            <a:latin typeface="Cambria Math"/>
                          </a:rPr>
                        </m:ctrlPr>
                      </m:fPr>
                      <m:num>
                        <m:r>
                          <a:rPr lang="es-EC" i="1">
                            <a:latin typeface="Cambria Math"/>
                          </a:rPr>
                          <m:t>𝐾𝑔</m:t>
                        </m:r>
                      </m:num>
                      <m:den>
                        <m:r>
                          <a:rPr lang="es-EC" i="1">
                            <a:latin typeface="Cambria Math"/>
                          </a:rPr>
                          <m:t>h𝑜𝑟𝑎</m:t>
                        </m:r>
                      </m:den>
                    </m:f>
                  </m:oMath>
                </a14:m>
                <a:r>
                  <a:rPr lang="es-EC" dirty="0"/>
                  <a:t>.</a:t>
                </a:r>
              </a:p>
              <a:p>
                <a:pPr marL="0" indent="0">
                  <a:buNone/>
                </a:pPr>
                <a14:m>
                  <m:oMath xmlns:m="http://schemas.openxmlformats.org/officeDocument/2006/math">
                    <m:r>
                      <a:rPr lang="es-EC" i="1">
                        <a:latin typeface="Cambria Math"/>
                      </a:rPr>
                      <m:t>𝐻</m:t>
                    </m:r>
                  </m:oMath>
                </a14:m>
                <a:r>
                  <a:rPr lang="es-EC" dirty="0"/>
                  <a:t> 	Altura m.</a:t>
                </a:r>
              </a:p>
              <a:p>
                <a:pPr marL="0" indent="0">
                  <a:buNone/>
                </a:pPr>
                <a:endParaRPr lang="es-EC" i="1" dirty="0" smtClean="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𝑃</m:t>
                          </m:r>
                        </m:e>
                        <m:sub>
                          <m:r>
                            <a:rPr lang="es-EC" i="1">
                              <a:latin typeface="Cambria Math"/>
                            </a:rPr>
                            <m:t>𝑠𝑡</m:t>
                          </m:r>
                        </m:sub>
                      </m:sSub>
                      <m:r>
                        <a:rPr lang="es-EC" i="1">
                          <a:latin typeface="Cambria Math"/>
                        </a:rPr>
                        <m:t>=0 </m:t>
                      </m:r>
                      <m:r>
                        <a:rPr lang="es-EC" i="1">
                          <a:latin typeface="Cambria Math"/>
                        </a:rPr>
                        <m:t>𝑊</m:t>
                      </m:r>
                    </m:oMath>
                  </m:oMathPara>
                </a14:m>
                <a:endParaRPr lang="es-EC" dirty="0"/>
              </a:p>
              <a:p>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blipFill rotWithShape="1">
                <a:blip r:embed="rId2"/>
                <a:stretch>
                  <a:fillRect l="-1111"/>
                </a:stretch>
              </a:blipFill>
            </p:spPr>
            <p:txBody>
              <a:bodyPr/>
              <a:lstStyle/>
              <a:p>
                <a:r>
                  <a:rPr lang="es-EC">
                    <a:noFill/>
                  </a:rPr>
                  <a:t> </a:t>
                </a:r>
              </a:p>
            </p:txBody>
          </p:sp>
        </mc:Fallback>
      </mc:AlternateContent>
    </p:spTree>
    <p:extLst>
      <p:ext uri="{BB962C8B-B14F-4D97-AF65-F5344CB8AC3E}">
        <p14:creationId xmlns:p14="http://schemas.microsoft.com/office/powerpoint/2010/main" val="8367386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Calculo de la Potencia.</a:t>
            </a:r>
            <a:endParaRPr lang="es-EC"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p:txBody>
              <a:bodyPr/>
              <a:lstStyle/>
              <a:p>
                <a:pPr marL="0" indent="0">
                  <a:buNone/>
                </a:pPr>
                <a14:m>
                  <m:oMathPara xmlns:m="http://schemas.openxmlformats.org/officeDocument/2006/math">
                    <m:oMathParaPr>
                      <m:jc m:val="centerGroup"/>
                    </m:oMathParaPr>
                    <m:oMath xmlns:m="http://schemas.openxmlformats.org/officeDocument/2006/math">
                      <m:r>
                        <a:rPr lang="es-EC" i="1">
                          <a:latin typeface="Cambria Math"/>
                        </a:rPr>
                        <m:t>𝑃</m:t>
                      </m:r>
                      <m:r>
                        <a:rPr lang="es-EC" i="1">
                          <a:latin typeface="Cambria Math"/>
                        </a:rPr>
                        <m:t>=</m:t>
                      </m:r>
                      <m:sSub>
                        <m:sSubPr>
                          <m:ctrlPr>
                            <a:rPr lang="es-EC" i="1">
                              <a:latin typeface="Cambria Math"/>
                            </a:rPr>
                          </m:ctrlPr>
                        </m:sSubPr>
                        <m:e>
                          <m:r>
                            <a:rPr lang="es-EC" i="1">
                              <a:latin typeface="Cambria Math"/>
                            </a:rPr>
                            <m:t>𝑃</m:t>
                          </m:r>
                        </m:e>
                        <m:sub>
                          <m:r>
                            <a:rPr lang="es-EC" i="1">
                              <a:latin typeface="Cambria Math"/>
                            </a:rPr>
                            <m:t>𝐻</m:t>
                          </m:r>
                        </m:sub>
                      </m:sSub>
                      <m:r>
                        <a:rPr lang="es-EC" i="1">
                          <a:latin typeface="Cambria Math"/>
                        </a:rPr>
                        <m:t>+</m:t>
                      </m:r>
                      <m:sSub>
                        <m:sSubPr>
                          <m:ctrlPr>
                            <a:rPr lang="es-EC" i="1">
                              <a:latin typeface="Cambria Math"/>
                            </a:rPr>
                          </m:ctrlPr>
                        </m:sSubPr>
                        <m:e>
                          <m:r>
                            <a:rPr lang="es-EC" i="1">
                              <a:latin typeface="Cambria Math"/>
                            </a:rPr>
                            <m:t>𝑃</m:t>
                          </m:r>
                        </m:e>
                        <m:sub>
                          <m:r>
                            <a:rPr lang="es-EC" i="1">
                              <a:latin typeface="Cambria Math"/>
                            </a:rPr>
                            <m:t>𝑁</m:t>
                          </m:r>
                        </m:sub>
                      </m:sSub>
                      <m:r>
                        <a:rPr lang="es-EC" i="1">
                          <a:latin typeface="Cambria Math"/>
                        </a:rPr>
                        <m:t>+</m:t>
                      </m:r>
                      <m:sSub>
                        <m:sSubPr>
                          <m:ctrlPr>
                            <a:rPr lang="es-EC" i="1">
                              <a:latin typeface="Cambria Math"/>
                            </a:rPr>
                          </m:ctrlPr>
                        </m:sSubPr>
                        <m:e>
                          <m:r>
                            <a:rPr lang="es-EC" i="1">
                              <a:latin typeface="Cambria Math"/>
                            </a:rPr>
                            <m:t>𝑃</m:t>
                          </m:r>
                        </m:e>
                        <m:sub>
                          <m:r>
                            <a:rPr lang="es-EC" i="1">
                              <a:latin typeface="Cambria Math"/>
                            </a:rPr>
                            <m:t>𝑠𝑡</m:t>
                          </m:r>
                        </m:sub>
                      </m:sSub>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C" i="1">
                          <a:latin typeface="Cambria Math"/>
                        </a:rPr>
                        <m:t>𝑃</m:t>
                      </m:r>
                      <m:r>
                        <a:rPr lang="es-EC" i="1">
                          <a:latin typeface="Cambria Math"/>
                        </a:rPr>
                        <m:t>=0.98+ 1.46</m:t>
                      </m:r>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C" i="1">
                          <a:latin typeface="Cambria Math"/>
                        </a:rPr>
                        <m:t>𝑃</m:t>
                      </m:r>
                      <m:r>
                        <a:rPr lang="es-EC" i="1">
                          <a:latin typeface="Cambria Math"/>
                        </a:rPr>
                        <m:t>=2.44 </m:t>
                      </m:r>
                      <m:r>
                        <a:rPr lang="es-EC" i="1">
                          <a:latin typeface="Cambria Math"/>
                        </a:rPr>
                        <m:t>𝑊</m:t>
                      </m:r>
                    </m:oMath>
                  </m:oMathPara>
                </a14:m>
                <a:endParaRPr lang="es-EC" dirty="0"/>
              </a:p>
              <a:p>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blipFill rotWithShape="1">
                <a:blip r:embed="rId2"/>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5128182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12688" y="188640"/>
            <a:ext cx="8229600" cy="835496"/>
          </a:xfrm>
        </p:spPr>
        <p:txBody>
          <a:bodyPr/>
          <a:lstStyle/>
          <a:p>
            <a:r>
              <a:rPr lang="es-EC" dirty="0" smtClean="0"/>
              <a:t>Diseño del Eje</a:t>
            </a:r>
            <a:endParaRPr lang="es-EC" dirty="0"/>
          </a:p>
        </p:txBody>
      </p:sp>
      <p:pic>
        <p:nvPicPr>
          <p:cNvPr id="4" name="3 Imagen"/>
          <p:cNvPicPr/>
          <p:nvPr/>
        </p:nvPicPr>
        <p:blipFill rotWithShape="1">
          <a:blip r:embed="rId2">
            <a:extLst>
              <a:ext uri="{28A0092B-C50C-407E-A947-70E740481C1C}">
                <a14:useLocalDpi xmlns:a14="http://schemas.microsoft.com/office/drawing/2010/main" val="0"/>
              </a:ext>
            </a:extLst>
          </a:blip>
          <a:srcRect b="5848"/>
          <a:stretch/>
        </p:blipFill>
        <p:spPr bwMode="auto">
          <a:xfrm>
            <a:off x="5436096" y="1484784"/>
            <a:ext cx="2743200" cy="2288540"/>
          </a:xfrm>
          <a:prstGeom prst="rect">
            <a:avLst/>
          </a:prstGeom>
          <a:noFill/>
          <a:ln>
            <a:noFill/>
          </a:ln>
          <a:extLst>
            <a:ext uri="{53640926-AAD7-44D8-BBD7-CCE9431645EC}">
              <a14:shadowObscured xmlns:a14="http://schemas.microsoft.com/office/drawing/2010/main"/>
            </a:ext>
          </a:extLst>
        </p:spPr>
      </p:pic>
      <p:pic>
        <p:nvPicPr>
          <p:cNvPr id="5" name="4 Marcador de contenido"/>
          <p:cNvPicPr>
            <a:picLocks noGrp="1"/>
          </p:cNvPicPr>
          <p:nvPr>
            <p:ph idx="1"/>
          </p:nvPr>
        </p:nvPicPr>
        <p:blipFill>
          <a:blip r:embed="rId3">
            <a:extLst>
              <a:ext uri="{28A0092B-C50C-407E-A947-70E740481C1C}">
                <a14:useLocalDpi xmlns:a14="http://schemas.microsoft.com/office/drawing/2010/main" val="0"/>
              </a:ext>
            </a:extLst>
          </a:blip>
          <a:srcRect l="49927" t="6300" b="5820"/>
          <a:stretch>
            <a:fillRect/>
          </a:stretch>
        </p:blipFill>
        <p:spPr bwMode="auto">
          <a:xfrm>
            <a:off x="323528" y="1484784"/>
            <a:ext cx="4126145" cy="4525963"/>
          </a:xfrm>
          <a:prstGeom prst="rect">
            <a:avLst/>
          </a:prstGeom>
          <a:noFill/>
          <a:ln>
            <a:noFill/>
          </a:ln>
        </p:spPr>
      </p:pic>
      <p:pic>
        <p:nvPicPr>
          <p:cNvPr id="6" name="5 Imagen"/>
          <p:cNvPicPr/>
          <p:nvPr/>
        </p:nvPicPr>
        <p:blipFill rotWithShape="1">
          <a:blip r:embed="rId4">
            <a:extLst>
              <a:ext uri="{28A0092B-C50C-407E-A947-70E740481C1C}">
                <a14:useLocalDpi xmlns:a14="http://schemas.microsoft.com/office/drawing/2010/main" val="0"/>
              </a:ext>
            </a:extLst>
          </a:blip>
          <a:srcRect t="60548" r="21402"/>
          <a:stretch/>
        </p:blipFill>
        <p:spPr bwMode="auto">
          <a:xfrm>
            <a:off x="4980632" y="4437112"/>
            <a:ext cx="3479800" cy="153289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4864978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67544" y="404664"/>
                <a:ext cx="8229600" cy="6048672"/>
              </a:xfrm>
            </p:spPr>
            <p:txBody>
              <a:bodyPr>
                <a:normAutofit/>
              </a:bodyPr>
              <a:lstStyle/>
              <a:p>
                <a:pPr marL="342900" lvl="4" indent="-342900"/>
                <a:r>
                  <a:rPr lang="es-EC" sz="2400" b="1" dirty="0" smtClean="0"/>
                  <a:t>DISEÑO POR FLEXIÓN</a:t>
                </a:r>
              </a:p>
              <a:p>
                <a:pPr marL="0" indent="0">
                  <a:buNone/>
                </a:pPr>
                <a14:m>
                  <m:oMathPara xmlns:m="http://schemas.openxmlformats.org/officeDocument/2006/math">
                    <m:oMathParaPr>
                      <m:jc m:val="center"/>
                    </m:oMathParaPr>
                    <m:oMath xmlns:m="http://schemas.openxmlformats.org/officeDocument/2006/math">
                      <m:sSub>
                        <m:sSubPr>
                          <m:ctrlPr>
                            <a:rPr lang="es-EC" i="1">
                              <a:latin typeface="Cambria Math"/>
                            </a:rPr>
                          </m:ctrlPr>
                        </m:sSubPr>
                        <m:e>
                          <m:r>
                            <a:rPr lang="es-EC" i="1">
                              <a:latin typeface="Cambria Math"/>
                            </a:rPr>
                            <m:t>𝜎</m:t>
                          </m:r>
                        </m:e>
                        <m:sub>
                          <m:sSub>
                            <m:sSubPr>
                              <m:ctrlPr>
                                <a:rPr lang="es-EC" i="1">
                                  <a:latin typeface="Cambria Math"/>
                                </a:rPr>
                              </m:ctrlPr>
                            </m:sSubPr>
                            <m:e>
                              <m:r>
                                <a:rPr lang="es-EC" i="1">
                                  <a:latin typeface="Cambria Math"/>
                                </a:rPr>
                                <m:t>𝑥</m:t>
                              </m:r>
                            </m:e>
                            <m:sub>
                              <m:r>
                                <a:rPr lang="es-EC" i="1">
                                  <a:latin typeface="Cambria Math"/>
                                </a:rPr>
                                <m:t>𝑓𝑙𝑒𝑥𝑖𝑜𝑛</m:t>
                              </m:r>
                            </m:sub>
                          </m:sSub>
                        </m:sub>
                      </m:sSub>
                      <m:r>
                        <a:rPr lang="es-EC" i="1">
                          <a:latin typeface="Cambria Math"/>
                        </a:rPr>
                        <m:t>=</m:t>
                      </m:r>
                      <m:f>
                        <m:fPr>
                          <m:ctrlPr>
                            <a:rPr lang="es-EC" i="1">
                              <a:latin typeface="Cambria Math"/>
                            </a:rPr>
                          </m:ctrlPr>
                        </m:fPr>
                        <m:num>
                          <m:sSub>
                            <m:sSubPr>
                              <m:ctrlPr>
                                <a:rPr lang="es-EC" i="1">
                                  <a:latin typeface="Cambria Math"/>
                                </a:rPr>
                              </m:ctrlPr>
                            </m:sSubPr>
                            <m:e>
                              <m:r>
                                <a:rPr lang="es-EC" i="1">
                                  <a:latin typeface="Cambria Math"/>
                                </a:rPr>
                                <m:t>𝑀</m:t>
                              </m:r>
                            </m:e>
                            <m:sub>
                              <m:r>
                                <a:rPr lang="es-EC" i="1">
                                  <a:latin typeface="Cambria Math"/>
                                </a:rPr>
                                <m:t>𝑚𝑎𝑥</m:t>
                              </m:r>
                            </m:sub>
                          </m:sSub>
                        </m:num>
                        <m:den>
                          <m:r>
                            <a:rPr lang="es-EC" i="1">
                              <a:latin typeface="Cambria Math"/>
                            </a:rPr>
                            <m:t>𝑆</m:t>
                          </m:r>
                        </m:den>
                      </m:f>
                    </m:oMath>
                  </m:oMathPara>
                </a14:m>
                <a:endParaRPr lang="es-EC" dirty="0"/>
              </a:p>
              <a:p>
                <a:pPr marL="0" indent="0">
                  <a:buNone/>
                </a:pPr>
                <a:r>
                  <a:rPr lang="es-EC" sz="1200" i="1" dirty="0"/>
                  <a:t>	</a:t>
                </a:r>
                <a:endParaRPr lang="es-EC" sz="1200" i="1" dirty="0" smtClean="0"/>
              </a:p>
              <a:p>
                <a:pPr marL="0" indent="0">
                  <a:buNone/>
                </a:pPr>
                <a:r>
                  <a:rPr lang="es-EC" sz="1800" dirty="0"/>
                  <a:t>Donde:</a:t>
                </a:r>
              </a:p>
              <a:p>
                <a:pPr marL="0" indent="0">
                  <a:buNone/>
                </a:pPr>
                <a14:m>
                  <m:oMath xmlns:m="http://schemas.openxmlformats.org/officeDocument/2006/math">
                    <m:sSub>
                      <m:sSubPr>
                        <m:ctrlPr>
                          <a:rPr lang="es-EC" sz="1800" i="1">
                            <a:latin typeface="Cambria Math"/>
                          </a:rPr>
                        </m:ctrlPr>
                      </m:sSubPr>
                      <m:e>
                        <m:r>
                          <a:rPr lang="es-EC" sz="1800" i="1">
                            <a:latin typeface="Cambria Math"/>
                          </a:rPr>
                          <m:t>𝜎</m:t>
                        </m:r>
                      </m:e>
                      <m:sub>
                        <m:sSub>
                          <m:sSubPr>
                            <m:ctrlPr>
                              <a:rPr lang="es-EC" sz="1800" i="1">
                                <a:latin typeface="Cambria Math"/>
                              </a:rPr>
                            </m:ctrlPr>
                          </m:sSubPr>
                          <m:e>
                            <m:r>
                              <a:rPr lang="es-EC" sz="1800" i="1">
                                <a:latin typeface="Cambria Math"/>
                              </a:rPr>
                              <m:t>𝑥</m:t>
                            </m:r>
                          </m:e>
                          <m:sub>
                            <m:r>
                              <a:rPr lang="es-EC" sz="1800" i="1">
                                <a:latin typeface="Cambria Math"/>
                              </a:rPr>
                              <m:t>𝑓𝑙𝑒𝑥𝑖𝑜𝑛</m:t>
                            </m:r>
                          </m:sub>
                        </m:sSub>
                      </m:sub>
                    </m:sSub>
                  </m:oMath>
                </a14:m>
                <a:r>
                  <a:rPr lang="es-EC" sz="1800" dirty="0"/>
                  <a:t> 	Esfuerzo por flexión.</a:t>
                </a:r>
              </a:p>
              <a:p>
                <a:pPr marL="0" indent="0">
                  <a:buNone/>
                </a:pPr>
                <a14:m>
                  <m:oMath xmlns:m="http://schemas.openxmlformats.org/officeDocument/2006/math">
                    <m:sSub>
                      <m:sSubPr>
                        <m:ctrlPr>
                          <a:rPr lang="es-EC" sz="1800" i="1">
                            <a:latin typeface="Cambria Math"/>
                          </a:rPr>
                        </m:ctrlPr>
                      </m:sSubPr>
                      <m:e>
                        <m:r>
                          <a:rPr lang="es-EC" sz="1800" i="1">
                            <a:latin typeface="Cambria Math"/>
                          </a:rPr>
                          <m:t>𝑀</m:t>
                        </m:r>
                      </m:e>
                      <m:sub>
                        <m:r>
                          <a:rPr lang="es-EC" sz="1800" i="1">
                            <a:latin typeface="Cambria Math"/>
                          </a:rPr>
                          <m:t>𝑚𝑎𝑥</m:t>
                        </m:r>
                      </m:sub>
                    </m:sSub>
                  </m:oMath>
                </a14:m>
                <a:r>
                  <a:rPr lang="es-EC" sz="1800" dirty="0"/>
                  <a:t>	Momento máximo.</a:t>
                </a:r>
              </a:p>
              <a:p>
                <a:pPr marL="0" indent="0">
                  <a:buNone/>
                </a:pPr>
                <a:r>
                  <a:rPr lang="es-EC" sz="1800" dirty="0"/>
                  <a:t>S	Módulo de resistencia.</a:t>
                </a:r>
              </a:p>
              <a:p>
                <a:pPr marL="0" indent="0">
                  <a:buNone/>
                </a:pPr>
                <a:endParaRPr lang="es-EC" sz="1200" i="1" dirty="0">
                  <a:latin typeface="Cambria Math"/>
                </a:endParaRPr>
              </a:p>
              <a:p>
                <a:pPr marL="0" indent="0" algn="ctr">
                  <a:buNone/>
                </a:pPr>
                <a:r>
                  <a:rPr lang="es-EC" dirty="0" smtClean="0"/>
                  <a:t>	</a:t>
                </a:r>
                <a14:m>
                  <m:oMath xmlns:m="http://schemas.openxmlformats.org/officeDocument/2006/math">
                    <m:r>
                      <a:rPr lang="es-EC" i="1">
                        <a:latin typeface="Cambria Math"/>
                      </a:rPr>
                      <m:t>𝑆</m:t>
                    </m:r>
                    <m:r>
                      <a:rPr lang="es-EC" i="1">
                        <a:latin typeface="Cambria Math"/>
                      </a:rPr>
                      <m:t>=</m:t>
                    </m:r>
                    <m:f>
                      <m:fPr>
                        <m:ctrlPr>
                          <a:rPr lang="es-EC" i="1">
                            <a:latin typeface="Cambria Math"/>
                          </a:rPr>
                        </m:ctrlPr>
                      </m:fPr>
                      <m:num>
                        <m:r>
                          <a:rPr lang="es-EC" i="1">
                            <a:latin typeface="Cambria Math"/>
                          </a:rPr>
                          <m:t>𝜋</m:t>
                        </m:r>
                      </m:num>
                      <m:den>
                        <m:r>
                          <a:rPr lang="es-EC" i="1">
                            <a:latin typeface="Cambria Math"/>
                          </a:rPr>
                          <m:t>32</m:t>
                        </m:r>
                        <m:r>
                          <a:rPr lang="es-EC" i="1">
                            <a:latin typeface="Cambria Math"/>
                          </a:rPr>
                          <m:t>𝐷</m:t>
                        </m:r>
                      </m:den>
                    </m:f>
                    <m:r>
                      <a:rPr lang="es-EC" i="1">
                        <a:latin typeface="Cambria Math"/>
                      </a:rPr>
                      <m:t>(</m:t>
                    </m:r>
                    <m:sSup>
                      <m:sSupPr>
                        <m:ctrlPr>
                          <a:rPr lang="es-EC" i="1">
                            <a:latin typeface="Cambria Math"/>
                          </a:rPr>
                        </m:ctrlPr>
                      </m:sSupPr>
                      <m:e>
                        <m:r>
                          <a:rPr lang="es-EC" i="1">
                            <a:latin typeface="Cambria Math"/>
                          </a:rPr>
                          <m:t>𝐷</m:t>
                        </m:r>
                      </m:e>
                      <m:sup>
                        <m:r>
                          <a:rPr lang="es-EC" i="1">
                            <a:latin typeface="Cambria Math"/>
                          </a:rPr>
                          <m:t>4</m:t>
                        </m:r>
                      </m:sup>
                    </m:sSup>
                    <m:r>
                      <a:rPr lang="es-EC" i="1">
                        <a:latin typeface="Cambria Math"/>
                      </a:rPr>
                      <m:t>−</m:t>
                    </m:r>
                    <m:sSup>
                      <m:sSupPr>
                        <m:ctrlPr>
                          <a:rPr lang="es-EC" i="1">
                            <a:latin typeface="Cambria Math"/>
                          </a:rPr>
                        </m:ctrlPr>
                      </m:sSupPr>
                      <m:e>
                        <m:r>
                          <a:rPr lang="es-EC" i="1">
                            <a:latin typeface="Cambria Math"/>
                          </a:rPr>
                          <m:t>𝑑</m:t>
                        </m:r>
                      </m:e>
                      <m:sup>
                        <m:r>
                          <a:rPr lang="es-EC" i="1">
                            <a:latin typeface="Cambria Math"/>
                          </a:rPr>
                          <m:t>4</m:t>
                        </m:r>
                      </m:sup>
                    </m:sSup>
                    <m:r>
                      <a:rPr lang="es-EC" i="1">
                        <a:latin typeface="Cambria Math"/>
                      </a:rPr>
                      <m:t>)</m:t>
                    </m:r>
                  </m:oMath>
                </a14:m>
                <a:endParaRPr lang="es-EC" dirty="0"/>
              </a:p>
              <a:p>
                <a:pPr marL="0" indent="0" algn="r">
                  <a:buNone/>
                </a:pPr>
                <a:r>
                  <a:rPr lang="es-EC" sz="1600" i="1" dirty="0" smtClean="0">
                    <a:latin typeface="Cambria Math"/>
                  </a:rPr>
                  <a:t>Sección Circular Hueca</a:t>
                </a:r>
                <a:endParaRPr lang="es-EC" sz="1600" i="1" dirty="0">
                  <a:latin typeface="Cambria Math"/>
                </a:endParaRPr>
              </a:p>
              <a:p>
                <a:pPr marL="0" indent="0">
                  <a:buNone/>
                </a:pPr>
                <a14:m>
                  <m:oMathPara xmlns:m="http://schemas.openxmlformats.org/officeDocument/2006/math">
                    <m:oMathParaPr>
                      <m:jc m:val="left"/>
                    </m:oMathParaPr>
                    <m:oMath xmlns:m="http://schemas.openxmlformats.org/officeDocument/2006/math">
                      <m:r>
                        <a:rPr lang="es-EC" i="1">
                          <a:latin typeface="Cambria Math"/>
                        </a:rPr>
                        <m:t>𝐷</m:t>
                      </m:r>
                      <m:r>
                        <a:rPr lang="es-EC" i="1">
                          <a:latin typeface="Cambria Math"/>
                        </a:rPr>
                        <m:t>=38.1 </m:t>
                      </m:r>
                      <m:r>
                        <a:rPr lang="es-EC" i="1">
                          <a:latin typeface="Cambria Math"/>
                        </a:rPr>
                        <m:t>𝑚𝑚</m:t>
                      </m:r>
                    </m:oMath>
                  </m:oMathPara>
                </a14:m>
                <a:endParaRPr lang="es-EC" dirty="0"/>
              </a:p>
              <a:p>
                <a:pPr marL="0" indent="0">
                  <a:buNone/>
                </a:pPr>
                <a14:m>
                  <m:oMathPara xmlns:m="http://schemas.openxmlformats.org/officeDocument/2006/math">
                    <m:oMathParaPr>
                      <m:jc m:val="left"/>
                    </m:oMathParaPr>
                    <m:oMath xmlns:m="http://schemas.openxmlformats.org/officeDocument/2006/math">
                      <m:r>
                        <a:rPr lang="es-EC" i="1">
                          <a:latin typeface="Cambria Math"/>
                        </a:rPr>
                        <m:t>𝑑</m:t>
                      </m:r>
                      <m:r>
                        <a:rPr lang="es-EC" i="1">
                          <a:latin typeface="Cambria Math"/>
                        </a:rPr>
                        <m:t>=35.6 </m:t>
                      </m:r>
                      <m:r>
                        <a:rPr lang="es-EC" i="1">
                          <a:latin typeface="Cambria Math"/>
                        </a:rPr>
                        <m:t>𝑚𝑚</m:t>
                      </m:r>
                    </m:oMath>
                  </m:oMathPara>
                </a14:m>
                <a:endParaRPr lang="es-EC" i="1" dirty="0">
                  <a:latin typeface="Cambria Math"/>
                </a:endParaRPr>
              </a:p>
              <a:p>
                <a:pPr marL="0" indent="0" algn="ctr">
                  <a:buNone/>
                </a:pPr>
                <a:r>
                  <a:rPr lang="es-EC" i="1" dirty="0" smtClean="0">
                    <a:latin typeface="Cambria Math"/>
                  </a:rPr>
                  <a:t>	</a:t>
                </a:r>
              </a:p>
              <a:p>
                <a:pPr marL="0" indent="0" algn="ctr">
                  <a:buNone/>
                </a:pPr>
                <a14:m>
                  <m:oMathPara xmlns:m="http://schemas.openxmlformats.org/officeDocument/2006/math">
                    <m:oMathParaPr>
                      <m:jc m:val="center"/>
                    </m:oMathParaPr>
                    <m:oMath xmlns:m="http://schemas.openxmlformats.org/officeDocument/2006/math">
                      <m:sSub>
                        <m:sSubPr>
                          <m:ctrlPr>
                            <a:rPr lang="es-EC" i="1">
                              <a:latin typeface="Cambria Math"/>
                            </a:rPr>
                          </m:ctrlPr>
                        </m:sSubPr>
                        <m:e>
                          <m:r>
                            <a:rPr lang="es-EC" i="1">
                              <a:latin typeface="Cambria Math"/>
                            </a:rPr>
                            <m:t>𝜎</m:t>
                          </m:r>
                        </m:e>
                        <m:sub>
                          <m:sSub>
                            <m:sSubPr>
                              <m:ctrlPr>
                                <a:rPr lang="es-EC" i="1">
                                  <a:latin typeface="Cambria Math"/>
                                </a:rPr>
                              </m:ctrlPr>
                            </m:sSubPr>
                            <m:e>
                              <m:r>
                                <a:rPr lang="es-EC" i="1">
                                  <a:latin typeface="Cambria Math"/>
                                </a:rPr>
                                <m:t>𝑥</m:t>
                              </m:r>
                            </m:e>
                            <m:sub>
                              <m:r>
                                <a:rPr lang="es-EC" i="1">
                                  <a:latin typeface="Cambria Math"/>
                                </a:rPr>
                                <m:t>𝑓𝑙𝑒𝑥𝑖𝑜𝑛</m:t>
                              </m:r>
                            </m:sub>
                          </m:sSub>
                        </m:sub>
                      </m:sSub>
                      <m:r>
                        <a:rPr lang="es-EC" i="1">
                          <a:latin typeface="Cambria Math"/>
                        </a:rPr>
                        <m:t>=0.61 </m:t>
                      </m:r>
                      <m:r>
                        <a:rPr lang="es-EC" i="1">
                          <a:latin typeface="Cambria Math"/>
                        </a:rPr>
                        <m:t>𝑀𝑃𝑎</m:t>
                      </m:r>
                    </m:oMath>
                  </m:oMathPara>
                </a14:m>
                <a:endParaRPr lang="es-EC" dirty="0" smtClean="0"/>
              </a:p>
              <a:p>
                <a:pPr marL="0" indent="0">
                  <a:buNone/>
                </a:pPr>
                <a:endParaRPr lang="es-EC" sz="1000" dirty="0" smtClean="0"/>
              </a:p>
              <a:p>
                <a:pPr marL="0" indent="0">
                  <a:buNone/>
                </a:pPr>
                <a:endParaRPr lang="es-EC" sz="1000" dirty="0" smtClean="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67544" y="404664"/>
                <a:ext cx="8229600" cy="6048672"/>
              </a:xfrm>
              <a:blipFill rotWithShape="1">
                <a:blip r:embed="rId2"/>
                <a:stretch>
                  <a:fillRect l="-1037" t="-806" r="-370"/>
                </a:stretch>
              </a:blipFill>
            </p:spPr>
            <p:txBody>
              <a:bodyPr/>
              <a:lstStyle/>
              <a:p>
                <a:r>
                  <a:rPr lang="es-EC">
                    <a:noFill/>
                  </a:rPr>
                  <a:t> </a:t>
                </a:r>
              </a:p>
            </p:txBody>
          </p:sp>
        </mc:Fallback>
      </mc:AlternateContent>
    </p:spTree>
    <p:extLst>
      <p:ext uri="{BB962C8B-B14F-4D97-AF65-F5344CB8AC3E}">
        <p14:creationId xmlns:p14="http://schemas.microsoft.com/office/powerpoint/2010/main" val="2772673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67544" y="332656"/>
                <a:ext cx="8229600" cy="5822107"/>
              </a:xfrm>
            </p:spPr>
            <p:txBody>
              <a:bodyPr>
                <a:normAutofit fontScale="92500" lnSpcReduction="10000"/>
              </a:bodyPr>
              <a:lstStyle/>
              <a:p>
                <a:r>
                  <a:rPr lang="es-EC" b="1" dirty="0"/>
                  <a:t>DISEÑO POR </a:t>
                </a:r>
                <a:r>
                  <a:rPr lang="es-EC" b="1" dirty="0" smtClean="0"/>
                  <a:t>TORSIÓN</a:t>
                </a:r>
              </a:p>
              <a:p>
                <a:r>
                  <a:rPr lang="es-EC" dirty="0" smtClean="0"/>
                  <a:t>El </a:t>
                </a:r>
                <a:r>
                  <a:rPr lang="es-EC" dirty="0"/>
                  <a:t>esfuerzo por torsión para una sección transversal circular </a:t>
                </a:r>
                <a:r>
                  <a:rPr lang="es-EC" dirty="0" smtClean="0"/>
                  <a:t>hueca</a:t>
                </a:r>
                <a:endParaRPr lang="es-EC" b="1"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𝜏</m:t>
                          </m:r>
                        </m:e>
                        <m:sub>
                          <m:r>
                            <a:rPr lang="es-EC" i="1">
                              <a:latin typeface="Cambria Math"/>
                            </a:rPr>
                            <m:t>𝑡𝑜𝑟𝑠𝑖𝑜𝑛</m:t>
                          </m:r>
                        </m:sub>
                      </m:sSub>
                      <m:r>
                        <a:rPr lang="es-EC" i="1">
                          <a:latin typeface="Cambria Math"/>
                        </a:rPr>
                        <m:t>=</m:t>
                      </m:r>
                      <m:f>
                        <m:fPr>
                          <m:ctrlPr>
                            <a:rPr lang="es-EC" i="1">
                              <a:latin typeface="Cambria Math"/>
                            </a:rPr>
                          </m:ctrlPr>
                        </m:fPr>
                        <m:num>
                          <m:r>
                            <a:rPr lang="es-EC" i="1">
                              <a:latin typeface="Cambria Math"/>
                            </a:rPr>
                            <m:t>16 </m:t>
                          </m:r>
                          <m:r>
                            <a:rPr lang="es-EC" i="1">
                              <a:latin typeface="Cambria Math"/>
                            </a:rPr>
                            <m:t>𝑇</m:t>
                          </m:r>
                          <m:r>
                            <a:rPr lang="es-EC" i="1">
                              <a:latin typeface="Cambria Math"/>
                            </a:rPr>
                            <m:t> </m:t>
                          </m:r>
                          <m:r>
                            <a:rPr lang="es-EC" i="1">
                              <a:latin typeface="Cambria Math"/>
                            </a:rPr>
                            <m:t>𝐷</m:t>
                          </m:r>
                          <m:r>
                            <a:rPr lang="es-EC" i="1">
                              <a:latin typeface="Cambria Math"/>
                            </a:rPr>
                            <m:t> </m:t>
                          </m:r>
                        </m:num>
                        <m:den>
                          <m:r>
                            <a:rPr lang="es-EC" i="1">
                              <a:latin typeface="Cambria Math"/>
                            </a:rPr>
                            <m:t>𝜋</m:t>
                          </m:r>
                          <m:d>
                            <m:dPr>
                              <m:ctrlPr>
                                <a:rPr lang="es-EC" i="1">
                                  <a:latin typeface="Cambria Math"/>
                                </a:rPr>
                              </m:ctrlPr>
                            </m:dPr>
                            <m:e>
                              <m:sSup>
                                <m:sSupPr>
                                  <m:ctrlPr>
                                    <a:rPr lang="es-EC" i="1">
                                      <a:latin typeface="Cambria Math"/>
                                    </a:rPr>
                                  </m:ctrlPr>
                                </m:sSupPr>
                                <m:e>
                                  <m:r>
                                    <a:rPr lang="es-EC" i="1">
                                      <a:latin typeface="Cambria Math"/>
                                    </a:rPr>
                                    <m:t>𝐷</m:t>
                                  </m:r>
                                </m:e>
                                <m:sup>
                                  <m:r>
                                    <a:rPr lang="es-EC" i="1">
                                      <a:latin typeface="Cambria Math"/>
                                    </a:rPr>
                                    <m:t>4</m:t>
                                  </m:r>
                                </m:sup>
                              </m:sSup>
                              <m:r>
                                <a:rPr lang="es-EC" i="1">
                                  <a:latin typeface="Cambria Math"/>
                                </a:rPr>
                                <m:t>−</m:t>
                              </m:r>
                              <m:sSup>
                                <m:sSupPr>
                                  <m:ctrlPr>
                                    <a:rPr lang="es-EC" i="1">
                                      <a:latin typeface="Cambria Math"/>
                                    </a:rPr>
                                  </m:ctrlPr>
                                </m:sSupPr>
                                <m:e>
                                  <m:r>
                                    <a:rPr lang="es-EC" i="1">
                                      <a:latin typeface="Cambria Math"/>
                                    </a:rPr>
                                    <m:t>𝑑</m:t>
                                  </m:r>
                                </m:e>
                                <m:sup>
                                  <m:r>
                                    <a:rPr lang="es-EC" i="1">
                                      <a:latin typeface="Cambria Math"/>
                                    </a:rPr>
                                    <m:t>4</m:t>
                                  </m:r>
                                </m:sup>
                              </m:sSup>
                            </m:e>
                          </m:d>
                        </m:den>
                      </m:f>
                    </m:oMath>
                  </m:oMathPara>
                </a14:m>
                <a:endParaRPr lang="es-EC" dirty="0"/>
              </a:p>
              <a:p>
                <a:pPr marL="0" indent="0">
                  <a:buNone/>
                </a:pPr>
                <a:r>
                  <a:rPr lang="es-EC" dirty="0"/>
                  <a:t>Donde: </a:t>
                </a:r>
              </a:p>
              <a:p>
                <a:pPr marL="0" indent="0">
                  <a:buNone/>
                </a:pPr>
                <a14:m>
                  <m:oMath xmlns:m="http://schemas.openxmlformats.org/officeDocument/2006/math">
                    <m:sSub>
                      <m:sSubPr>
                        <m:ctrlPr>
                          <a:rPr lang="es-EC" i="1">
                            <a:latin typeface="Cambria Math"/>
                          </a:rPr>
                        </m:ctrlPr>
                      </m:sSubPr>
                      <m:e>
                        <m:r>
                          <a:rPr lang="es-EC" i="1">
                            <a:latin typeface="Cambria Math"/>
                          </a:rPr>
                          <m:t>𝜏</m:t>
                        </m:r>
                      </m:e>
                      <m:sub>
                        <m:r>
                          <a:rPr lang="es-EC" i="1">
                            <a:latin typeface="Cambria Math"/>
                          </a:rPr>
                          <m:t>𝑡𝑜𝑟𝑠𝑖𝑜𝑛</m:t>
                        </m:r>
                      </m:sub>
                    </m:sSub>
                  </m:oMath>
                </a14:m>
                <a:r>
                  <a:rPr lang="es-EC" dirty="0"/>
                  <a:t> 	Esfuerzo por torsión.</a:t>
                </a:r>
              </a:p>
              <a:p>
                <a:pPr marL="0" indent="0">
                  <a:buNone/>
                </a:pPr>
                <a:r>
                  <a:rPr lang="es-EC" dirty="0"/>
                  <a:t>T	</a:t>
                </a:r>
                <a:r>
                  <a:rPr lang="es-EC" dirty="0" smtClean="0"/>
                  <a:t>Momento </a:t>
                </a:r>
                <a:r>
                  <a:rPr lang="es-EC" dirty="0"/>
                  <a:t>Torsionante.</a:t>
                </a:r>
              </a:p>
              <a:p>
                <a:pPr marL="0" indent="0">
                  <a:buNone/>
                </a:pPr>
                <a:endParaRPr lang="es-EC" i="1" dirty="0" smtClean="0"/>
              </a:p>
              <a:p>
                <a:pPr marL="0" indent="0">
                  <a:buNone/>
                </a:pPr>
                <a14:m>
                  <m:oMathPara xmlns:m="http://schemas.openxmlformats.org/officeDocument/2006/math">
                    <m:oMathParaPr>
                      <m:jc m:val="centerGroup"/>
                    </m:oMathParaPr>
                    <m:oMath xmlns:m="http://schemas.openxmlformats.org/officeDocument/2006/math">
                      <m:r>
                        <a:rPr lang="es-EC" i="1">
                          <a:latin typeface="Cambria Math"/>
                        </a:rPr>
                        <m:t>𝑇</m:t>
                      </m:r>
                      <m:r>
                        <a:rPr lang="es-EC" i="1">
                          <a:latin typeface="Cambria Math"/>
                        </a:rPr>
                        <m:t>=</m:t>
                      </m:r>
                      <m:f>
                        <m:fPr>
                          <m:ctrlPr>
                            <a:rPr lang="es-EC" i="1">
                              <a:latin typeface="Cambria Math"/>
                            </a:rPr>
                          </m:ctrlPr>
                        </m:fPr>
                        <m:num>
                          <m:r>
                            <a:rPr lang="es-EC" i="1">
                              <a:latin typeface="Cambria Math"/>
                            </a:rPr>
                            <m:t>𝑃</m:t>
                          </m:r>
                        </m:num>
                        <m:den>
                          <m:r>
                            <a:rPr lang="es-EC" i="1">
                              <a:latin typeface="Cambria Math"/>
                            </a:rPr>
                            <m:t>𝑛</m:t>
                          </m:r>
                        </m:den>
                      </m:f>
                    </m:oMath>
                  </m:oMathPara>
                </a14:m>
                <a:endParaRPr lang="es-EC" dirty="0"/>
              </a:p>
              <a:p>
                <a:pPr lvl="7"/>
                <a:endParaRPr lang="es-EC" b="1" dirty="0"/>
              </a:p>
              <a:p>
                <a:pPr marL="0" indent="0">
                  <a:buNone/>
                </a:pPr>
                <a:r>
                  <a:rPr lang="es-EC" dirty="0"/>
                  <a:t>Donde:</a:t>
                </a:r>
              </a:p>
              <a:p>
                <a:pPr marL="0" indent="0">
                  <a:buNone/>
                </a:pPr>
                <a:r>
                  <a:rPr lang="es-EC" dirty="0"/>
                  <a:t>P	Potencia Watt.</a:t>
                </a:r>
              </a:p>
              <a:p>
                <a:pPr marL="0" indent="0">
                  <a:buNone/>
                </a:pPr>
                <a:r>
                  <a:rPr lang="es-EC" dirty="0"/>
                  <a:t>n	Velocidad angular  </a:t>
                </a:r>
                <a14:m>
                  <m:oMath xmlns:m="http://schemas.openxmlformats.org/officeDocument/2006/math">
                    <m:f>
                      <m:fPr>
                        <m:ctrlPr>
                          <a:rPr lang="es-EC" i="1">
                            <a:latin typeface="Cambria Math"/>
                          </a:rPr>
                        </m:ctrlPr>
                      </m:fPr>
                      <m:num>
                        <m:r>
                          <a:rPr lang="es-EC" i="1">
                            <a:latin typeface="Cambria Math"/>
                          </a:rPr>
                          <m:t>𝑟𝑎𝑑</m:t>
                        </m:r>
                      </m:num>
                      <m:den>
                        <m:r>
                          <a:rPr lang="es-EC" i="1">
                            <a:latin typeface="Cambria Math"/>
                          </a:rPr>
                          <m:t>𝑠</m:t>
                        </m:r>
                      </m:den>
                    </m:f>
                  </m:oMath>
                </a14:m>
                <a:r>
                  <a:rPr lang="es-EC" dirty="0"/>
                  <a:t>.</a:t>
                </a:r>
              </a:p>
              <a:p>
                <a:pPr marL="0" indent="0">
                  <a:buNone/>
                </a:pPr>
                <a:r>
                  <a:rPr lang="es-EC" dirty="0"/>
                  <a:t>T	Momento Torsionante.</a:t>
                </a:r>
              </a:p>
              <a:p>
                <a:endParaRPr lang="es-EC" dirty="0"/>
              </a:p>
              <a:p>
                <a:pPr marL="0" indent="0">
                  <a:buNone/>
                </a:pPr>
                <a:endParaRPr lang="es-EC" sz="1000" dirty="0"/>
              </a:p>
              <a:p>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67544" y="332656"/>
                <a:ext cx="8229600" cy="5822107"/>
              </a:xfrm>
              <a:blipFill rotWithShape="1">
                <a:blip r:embed="rId2"/>
                <a:stretch>
                  <a:fillRect l="-963" t="-1152" b="-628"/>
                </a:stretch>
              </a:blipFill>
            </p:spPr>
            <p:txBody>
              <a:bodyPr/>
              <a:lstStyle/>
              <a:p>
                <a:r>
                  <a:rPr lang="es-EC">
                    <a:noFill/>
                  </a:rPr>
                  <a:t> </a:t>
                </a:r>
              </a:p>
            </p:txBody>
          </p:sp>
        </mc:Fallback>
      </mc:AlternateContent>
    </p:spTree>
    <p:extLst>
      <p:ext uri="{BB962C8B-B14F-4D97-AF65-F5344CB8AC3E}">
        <p14:creationId xmlns:p14="http://schemas.microsoft.com/office/powerpoint/2010/main" val="31716917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p:txBody>
              <a:bodyPr/>
              <a:lstStyle/>
              <a:p>
                <a:pPr marL="0" indent="0">
                  <a:buNone/>
                </a:pPr>
                <a14:m>
                  <m:oMathPara xmlns:m="http://schemas.openxmlformats.org/officeDocument/2006/math">
                    <m:oMathParaPr>
                      <m:jc m:val="centerGroup"/>
                    </m:oMathParaPr>
                    <m:oMath xmlns:m="http://schemas.openxmlformats.org/officeDocument/2006/math">
                      <m:r>
                        <a:rPr lang="es-EC" i="1">
                          <a:latin typeface="Cambria Math"/>
                        </a:rPr>
                        <m:t>𝑇</m:t>
                      </m:r>
                      <m:r>
                        <a:rPr lang="es-EC" i="1">
                          <a:latin typeface="Cambria Math"/>
                        </a:rPr>
                        <m:t>=</m:t>
                      </m:r>
                      <m:f>
                        <m:fPr>
                          <m:ctrlPr>
                            <a:rPr lang="es-EC" i="1">
                              <a:latin typeface="Cambria Math"/>
                            </a:rPr>
                          </m:ctrlPr>
                        </m:fPr>
                        <m:num>
                          <m:r>
                            <a:rPr lang="es-EC" i="1">
                              <a:latin typeface="Cambria Math"/>
                            </a:rPr>
                            <m:t>370 </m:t>
                          </m:r>
                          <m:r>
                            <a:rPr lang="es-EC" i="1">
                              <a:latin typeface="Cambria Math"/>
                            </a:rPr>
                            <m:t>𝑊𝑎𝑡𝑡</m:t>
                          </m:r>
                        </m:num>
                        <m:den>
                          <m:r>
                            <a:rPr lang="es-EC" i="1">
                              <a:latin typeface="Cambria Math"/>
                            </a:rPr>
                            <m:t>200</m:t>
                          </m:r>
                          <m:f>
                            <m:fPr>
                              <m:ctrlPr>
                                <a:rPr lang="es-EC" i="1">
                                  <a:latin typeface="Cambria Math"/>
                                </a:rPr>
                              </m:ctrlPr>
                            </m:fPr>
                            <m:num>
                              <m:r>
                                <a:rPr lang="es-EC" i="1">
                                  <a:latin typeface="Cambria Math"/>
                                </a:rPr>
                                <m:t>𝑟𝑒𝑣</m:t>
                              </m:r>
                            </m:num>
                            <m:den>
                              <m:r>
                                <a:rPr lang="es-EC" i="1">
                                  <a:latin typeface="Cambria Math"/>
                                </a:rPr>
                                <m:t>𝑚𝑖𝑛</m:t>
                              </m:r>
                            </m:den>
                          </m:f>
                          <m:r>
                            <a:rPr lang="es-EC" i="1">
                              <a:latin typeface="Cambria Math"/>
                            </a:rPr>
                            <m:t>×</m:t>
                          </m:r>
                          <m:f>
                            <m:fPr>
                              <m:ctrlPr>
                                <a:rPr lang="es-EC" i="1">
                                  <a:latin typeface="Cambria Math"/>
                                </a:rPr>
                              </m:ctrlPr>
                            </m:fPr>
                            <m:num>
                              <m:r>
                                <a:rPr lang="es-EC" i="1">
                                  <a:latin typeface="Cambria Math"/>
                                </a:rPr>
                                <m:t>2</m:t>
                              </m:r>
                              <m:r>
                                <a:rPr lang="es-EC" i="1">
                                  <a:latin typeface="Cambria Math"/>
                                </a:rPr>
                                <m:t>𝜋</m:t>
                              </m:r>
                            </m:num>
                            <m:den>
                              <m:r>
                                <a:rPr lang="es-EC" i="1">
                                  <a:latin typeface="Cambria Math"/>
                                </a:rPr>
                                <m:t>1 </m:t>
                              </m:r>
                              <m:r>
                                <a:rPr lang="es-EC" i="1">
                                  <a:latin typeface="Cambria Math"/>
                                </a:rPr>
                                <m:t>𝑟𝑒𝑣</m:t>
                              </m:r>
                            </m:den>
                          </m:f>
                          <m:r>
                            <a:rPr lang="es-EC" i="1">
                              <a:latin typeface="Cambria Math"/>
                            </a:rPr>
                            <m:t>×</m:t>
                          </m:r>
                          <m:f>
                            <m:fPr>
                              <m:ctrlPr>
                                <a:rPr lang="es-EC" i="1">
                                  <a:latin typeface="Cambria Math"/>
                                </a:rPr>
                              </m:ctrlPr>
                            </m:fPr>
                            <m:num>
                              <m:r>
                                <a:rPr lang="es-EC" i="1">
                                  <a:latin typeface="Cambria Math"/>
                                </a:rPr>
                                <m:t>1 </m:t>
                              </m:r>
                              <m:r>
                                <a:rPr lang="es-EC" i="1">
                                  <a:latin typeface="Cambria Math"/>
                                </a:rPr>
                                <m:t>𝑚𝑖𝑛</m:t>
                              </m:r>
                            </m:num>
                            <m:den>
                              <m:r>
                                <a:rPr lang="es-EC" i="1">
                                  <a:latin typeface="Cambria Math"/>
                                </a:rPr>
                                <m:t>60 </m:t>
                              </m:r>
                              <m:r>
                                <a:rPr lang="es-EC" i="1">
                                  <a:latin typeface="Cambria Math"/>
                                </a:rPr>
                                <m:t>𝑠</m:t>
                              </m:r>
                            </m:den>
                          </m:f>
                        </m:den>
                      </m:f>
                      <m:r>
                        <a:rPr lang="es-EC" i="1">
                          <a:latin typeface="Cambria Math"/>
                        </a:rPr>
                        <m:t>=17.67 </m:t>
                      </m:r>
                      <m:r>
                        <a:rPr lang="es-EC" i="1">
                          <a:latin typeface="Cambria Math"/>
                        </a:rPr>
                        <m:t>𝑁</m:t>
                      </m:r>
                      <m:r>
                        <a:rPr lang="es-EC" i="1">
                          <a:latin typeface="Cambria Math"/>
                        </a:rPr>
                        <m:t> </m:t>
                      </m:r>
                      <m:r>
                        <a:rPr lang="es-EC" i="1">
                          <a:latin typeface="Cambria Math"/>
                        </a:rPr>
                        <m:t>𝑚</m:t>
                      </m:r>
                    </m:oMath>
                  </m:oMathPara>
                </a14:m>
                <a:endParaRPr lang="es-EC" dirty="0"/>
              </a:p>
              <a:p>
                <a:endParaRPr lang="es-EC" i="1" dirty="0" smtClean="0">
                  <a:latin typeface="Cambria Math"/>
                </a:endParaRPr>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𝜏</m:t>
                          </m:r>
                        </m:e>
                        <m:sub>
                          <m:r>
                            <a:rPr lang="es-EC" i="1">
                              <a:latin typeface="Cambria Math"/>
                            </a:rPr>
                            <m:t>𝑡𝑜𝑟𝑠𝑖𝑜𝑛</m:t>
                          </m:r>
                        </m:sub>
                      </m:sSub>
                      <m:r>
                        <a:rPr lang="es-EC" i="1">
                          <a:latin typeface="Cambria Math"/>
                        </a:rPr>
                        <m:t>=6.84 </m:t>
                      </m:r>
                      <m:r>
                        <a:rPr lang="es-EC" i="1">
                          <a:latin typeface="Cambria Math"/>
                        </a:rPr>
                        <m:t>𝑀𝑃𝑎</m:t>
                      </m:r>
                    </m:oMath>
                  </m:oMathPara>
                </a14:m>
                <a:endParaRPr lang="es-EC" dirty="0"/>
              </a:p>
              <a:p>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blipFill rotWithShape="1">
                <a:blip r:embed="rId2"/>
                <a:stretch>
                  <a:fillRect/>
                </a:stretch>
              </a:blipFill>
            </p:spPr>
            <p:txBody>
              <a:bodyPr/>
              <a:lstStyle/>
              <a:p>
                <a:r>
                  <a:rPr lang="es-EC">
                    <a:noFill/>
                  </a:rPr>
                  <a:t> </a:t>
                </a:r>
              </a:p>
            </p:txBody>
          </p:sp>
        </mc:Fallback>
      </mc:AlternateContent>
      <p:pic>
        <p:nvPicPr>
          <p:cNvPr id="4" name="0 Imagen"/>
          <p:cNvPicPr/>
          <p:nvPr/>
        </p:nvPicPr>
        <p:blipFill rotWithShape="1">
          <a:blip r:embed="rId3" cstate="print">
            <a:extLst>
              <a:ext uri="{28A0092B-C50C-407E-A947-70E740481C1C}">
                <a14:useLocalDpi xmlns:a14="http://schemas.microsoft.com/office/drawing/2010/main" val="0"/>
              </a:ext>
            </a:extLst>
          </a:blip>
          <a:srcRect t="-631" b="1"/>
          <a:stretch/>
        </p:blipFill>
        <p:spPr bwMode="auto">
          <a:xfrm>
            <a:off x="3851920" y="3645024"/>
            <a:ext cx="5103207" cy="296267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517203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57200" y="188640"/>
                <a:ext cx="8229600" cy="5937523"/>
              </a:xfrm>
            </p:spPr>
            <p:txBody>
              <a:bodyPr>
                <a:normAutofit/>
              </a:bodyPr>
              <a:lstStyle/>
              <a:p>
                <a:r>
                  <a:rPr lang="es-EC" b="1" dirty="0"/>
                  <a:t>DISEÑO POR CORTANTE DEBIDO A LA FLEXIÓN</a:t>
                </a:r>
              </a:p>
              <a:p>
                <a:endParaRPr lang="es-EC" dirty="0"/>
              </a:p>
              <a:p>
                <a:pPr marL="0" indent="0">
                  <a:buNone/>
                </a:pPr>
                <a:r>
                  <a:rPr lang="es-EC" dirty="0"/>
                  <a:t>El esfuerzo por corte en un tubo de pared delgada viene dado </a:t>
                </a:r>
                <a:endParaRPr lang="es-EC" i="1" dirty="0" smtClean="0">
                  <a:latin typeface="Cambria Math"/>
                </a:endParaRPr>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𝜏</m:t>
                          </m:r>
                        </m:e>
                        <m:sub>
                          <m:r>
                            <a:rPr lang="es-EC" i="1">
                              <a:latin typeface="Cambria Math"/>
                            </a:rPr>
                            <m:t>𝑐𝑜𝑟𝑡𝑒</m:t>
                          </m:r>
                        </m:sub>
                      </m:sSub>
                      <m:r>
                        <a:rPr lang="es-EC" i="1">
                          <a:latin typeface="Cambria Math"/>
                        </a:rPr>
                        <m:t>=</m:t>
                      </m:r>
                      <m:f>
                        <m:fPr>
                          <m:ctrlPr>
                            <a:rPr lang="es-EC" i="1">
                              <a:latin typeface="Cambria Math"/>
                            </a:rPr>
                          </m:ctrlPr>
                        </m:fPr>
                        <m:num>
                          <m:r>
                            <a:rPr lang="es-EC" i="1">
                              <a:latin typeface="Cambria Math"/>
                            </a:rPr>
                            <m:t>2 </m:t>
                          </m:r>
                          <m:r>
                            <a:rPr lang="es-EC" i="1">
                              <a:latin typeface="Cambria Math"/>
                            </a:rPr>
                            <m:t>𝑉</m:t>
                          </m:r>
                        </m:num>
                        <m:den>
                          <m:r>
                            <a:rPr lang="es-EC" i="1">
                              <a:latin typeface="Cambria Math"/>
                            </a:rPr>
                            <m:t>𝐴</m:t>
                          </m:r>
                        </m:den>
                      </m:f>
                    </m:oMath>
                  </m:oMathPara>
                </a14:m>
                <a:endParaRPr lang="es-EC" dirty="0" smtClean="0"/>
              </a:p>
              <a:p>
                <a:pPr marL="0" indent="0">
                  <a:buNone/>
                </a:pPr>
                <a:r>
                  <a:rPr lang="es-EC" dirty="0"/>
                  <a:t>Donde:</a:t>
                </a:r>
              </a:p>
              <a:p>
                <a:pPr marL="0" indent="0">
                  <a:buNone/>
                </a:pPr>
                <a14:m>
                  <m:oMath xmlns:m="http://schemas.openxmlformats.org/officeDocument/2006/math">
                    <m:sSub>
                      <m:sSubPr>
                        <m:ctrlPr>
                          <a:rPr lang="es-EC" i="1">
                            <a:latin typeface="Cambria Math"/>
                          </a:rPr>
                        </m:ctrlPr>
                      </m:sSubPr>
                      <m:e>
                        <m:r>
                          <a:rPr lang="es-EC" i="1">
                            <a:latin typeface="Cambria Math"/>
                          </a:rPr>
                          <m:t>𝜏</m:t>
                        </m:r>
                      </m:e>
                      <m:sub>
                        <m:r>
                          <a:rPr lang="es-EC" i="1">
                            <a:latin typeface="Cambria Math"/>
                          </a:rPr>
                          <m:t>𝑐𝑜𝑟𝑡𝑒</m:t>
                        </m:r>
                      </m:sub>
                    </m:sSub>
                  </m:oMath>
                </a14:m>
                <a:r>
                  <a:rPr lang="es-EC" dirty="0"/>
                  <a:t> 	Esfuerzo cortante máximo debido a la </a:t>
                </a:r>
                <a:r>
                  <a:rPr lang="es-EC" dirty="0" smtClean="0"/>
                  <a:t>	flexión</a:t>
                </a:r>
                <a:r>
                  <a:rPr lang="es-EC" dirty="0"/>
                  <a:t>.</a:t>
                </a:r>
              </a:p>
              <a:p>
                <a:pPr marL="0" indent="0">
                  <a:buNone/>
                </a:pPr>
                <a:r>
                  <a:rPr lang="es-EC" dirty="0"/>
                  <a:t>V	</a:t>
                </a:r>
                <a:r>
                  <a:rPr lang="es-EC" dirty="0" smtClean="0"/>
                  <a:t>Fuerza </a:t>
                </a:r>
                <a:r>
                  <a:rPr lang="es-EC" dirty="0"/>
                  <a:t>cortante.</a:t>
                </a:r>
              </a:p>
              <a:p>
                <a:pPr marL="0" indent="0">
                  <a:buNone/>
                </a:pPr>
                <a:r>
                  <a:rPr lang="es-EC" dirty="0"/>
                  <a:t>A	</a:t>
                </a:r>
                <a:r>
                  <a:rPr lang="es-EC" dirty="0" smtClean="0"/>
                  <a:t>Área </a:t>
                </a:r>
                <a:r>
                  <a:rPr lang="es-EC" dirty="0"/>
                  <a:t>de la sección transversal.</a:t>
                </a:r>
              </a:p>
              <a:p>
                <a:pPr marL="0" indent="0">
                  <a:buNone/>
                </a:pPr>
                <a14:m>
                  <m:oMathPara xmlns:m="http://schemas.openxmlformats.org/officeDocument/2006/math">
                    <m:oMathParaPr>
                      <m:jc m:val="centerGroup"/>
                    </m:oMathParaPr>
                    <m:oMath xmlns:m="http://schemas.openxmlformats.org/officeDocument/2006/math">
                      <m:r>
                        <a:rPr lang="es-EC" i="1">
                          <a:latin typeface="Cambria Math"/>
                        </a:rPr>
                        <m:t>𝐴</m:t>
                      </m:r>
                      <m:r>
                        <a:rPr lang="es-EC" i="1">
                          <a:latin typeface="Cambria Math"/>
                        </a:rPr>
                        <m:t>=</m:t>
                      </m:r>
                      <m:f>
                        <m:fPr>
                          <m:ctrlPr>
                            <a:rPr lang="es-EC" i="1">
                              <a:latin typeface="Cambria Math"/>
                            </a:rPr>
                          </m:ctrlPr>
                        </m:fPr>
                        <m:num>
                          <m:r>
                            <a:rPr lang="es-EC" i="1">
                              <a:latin typeface="Cambria Math"/>
                            </a:rPr>
                            <m:t>𝜋</m:t>
                          </m:r>
                          <m:d>
                            <m:dPr>
                              <m:ctrlPr>
                                <a:rPr lang="es-EC" i="1">
                                  <a:latin typeface="Cambria Math"/>
                                </a:rPr>
                              </m:ctrlPr>
                            </m:dPr>
                            <m:e>
                              <m:sSup>
                                <m:sSupPr>
                                  <m:ctrlPr>
                                    <a:rPr lang="es-EC" i="1">
                                      <a:latin typeface="Cambria Math"/>
                                    </a:rPr>
                                  </m:ctrlPr>
                                </m:sSupPr>
                                <m:e>
                                  <m:r>
                                    <a:rPr lang="es-EC" i="1">
                                      <a:latin typeface="Cambria Math"/>
                                    </a:rPr>
                                    <m:t>𝐷</m:t>
                                  </m:r>
                                </m:e>
                                <m:sup>
                                  <m:r>
                                    <a:rPr lang="es-EC" i="1">
                                      <a:latin typeface="Cambria Math"/>
                                    </a:rPr>
                                    <m:t>2</m:t>
                                  </m:r>
                                </m:sup>
                              </m:sSup>
                              <m:r>
                                <a:rPr lang="es-EC" i="1">
                                  <a:latin typeface="Cambria Math"/>
                                </a:rPr>
                                <m:t>−</m:t>
                              </m:r>
                              <m:sSup>
                                <m:sSupPr>
                                  <m:ctrlPr>
                                    <a:rPr lang="es-EC" i="1">
                                      <a:latin typeface="Cambria Math"/>
                                    </a:rPr>
                                  </m:ctrlPr>
                                </m:sSupPr>
                                <m:e>
                                  <m:r>
                                    <a:rPr lang="es-EC" i="1">
                                      <a:latin typeface="Cambria Math"/>
                                    </a:rPr>
                                    <m:t>𝑑</m:t>
                                  </m:r>
                                </m:e>
                                <m:sup>
                                  <m:r>
                                    <a:rPr lang="es-EC" i="1">
                                      <a:latin typeface="Cambria Math"/>
                                    </a:rPr>
                                    <m:t>2</m:t>
                                  </m:r>
                                </m:sup>
                              </m:sSup>
                            </m:e>
                          </m:d>
                        </m:num>
                        <m:den>
                          <m:r>
                            <a:rPr lang="es-EC" i="1">
                              <a:latin typeface="Cambria Math"/>
                            </a:rPr>
                            <m:t>4</m:t>
                          </m:r>
                        </m:den>
                      </m:f>
                      <m:r>
                        <a:rPr lang="es-EC" i="1">
                          <a:latin typeface="Cambria Math"/>
                        </a:rPr>
                        <m:t>.</m:t>
                      </m:r>
                    </m:oMath>
                  </m:oMathPara>
                </a14:m>
                <a:endParaRPr lang="es-EC" dirty="0"/>
              </a:p>
              <a:p>
                <a:pPr marL="0" indent="0">
                  <a:buNone/>
                </a:pPr>
                <a:endParaRPr lang="es-EC" sz="1100"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𝜏</m:t>
                          </m:r>
                        </m:e>
                        <m:sub>
                          <m:r>
                            <a:rPr lang="es-EC" i="1">
                              <a:latin typeface="Cambria Math"/>
                            </a:rPr>
                            <m:t>𝑐𝑜𝑟𝑡𝑒</m:t>
                          </m:r>
                        </m:sub>
                      </m:sSub>
                      <m:r>
                        <a:rPr lang="es-EC" i="1">
                          <a:latin typeface="Cambria Math"/>
                        </a:rPr>
                        <m:t>=96.61 </m:t>
                      </m:r>
                      <m:r>
                        <a:rPr lang="es-EC" i="1">
                          <a:latin typeface="Cambria Math"/>
                        </a:rPr>
                        <m:t>𝐾𝑃𝑎</m:t>
                      </m:r>
                      <m:r>
                        <a:rPr lang="es-EC" i="1">
                          <a:latin typeface="Cambria Math"/>
                        </a:rPr>
                        <m:t>=0.096 </m:t>
                      </m:r>
                      <m:r>
                        <a:rPr lang="es-EC" i="1">
                          <a:latin typeface="Cambria Math"/>
                        </a:rPr>
                        <m:t>𝑀𝑃𝑎</m:t>
                      </m:r>
                    </m:oMath>
                  </m:oMathPara>
                </a14:m>
                <a:endParaRPr lang="es-EC" dirty="0"/>
              </a:p>
              <a:p>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57200" y="188640"/>
                <a:ext cx="8229600" cy="5937523"/>
              </a:xfrm>
              <a:blipFill rotWithShape="1">
                <a:blip r:embed="rId2"/>
                <a:stretch>
                  <a:fillRect l="-1111" t="-821"/>
                </a:stretch>
              </a:blipFill>
            </p:spPr>
            <p:txBody>
              <a:bodyPr/>
              <a:lstStyle/>
              <a:p>
                <a:r>
                  <a:rPr lang="es-EC">
                    <a:noFill/>
                  </a:rPr>
                  <a:t> </a:t>
                </a:r>
              </a:p>
            </p:txBody>
          </p:sp>
        </mc:Fallback>
      </mc:AlternateContent>
    </p:spTree>
    <p:extLst>
      <p:ext uri="{BB962C8B-B14F-4D97-AF65-F5344CB8AC3E}">
        <p14:creationId xmlns:p14="http://schemas.microsoft.com/office/powerpoint/2010/main" val="15944361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67544" y="260648"/>
                <a:ext cx="8229600" cy="5899291"/>
              </a:xfrm>
            </p:spPr>
            <p:txBody>
              <a:bodyPr>
                <a:normAutofit fontScale="77500" lnSpcReduction="20000"/>
              </a:bodyPr>
              <a:lstStyle/>
              <a:p>
                <a:pPr marL="0" indent="0">
                  <a:buNone/>
                </a:pPr>
                <a:r>
                  <a:rPr lang="es-EC" b="1" dirty="0" smtClean="0"/>
                  <a:t>TEORÍA DE ESFUERZOS COMBINADOS </a:t>
                </a:r>
              </a:p>
              <a:p>
                <a:endParaRPr lang="es-EC" sz="1500" dirty="0" smtClean="0"/>
              </a:p>
              <a:p>
                <a:r>
                  <a:rPr lang="es-EC" dirty="0"/>
                  <a:t>Esfuerzo Principal Máximo </a:t>
                </a:r>
                <a14:m>
                  <m:oMath xmlns:m="http://schemas.openxmlformats.org/officeDocument/2006/math">
                    <m:sSub>
                      <m:sSubPr>
                        <m:ctrlPr>
                          <a:rPr lang="es-EC" i="1">
                            <a:latin typeface="Cambria Math"/>
                          </a:rPr>
                        </m:ctrlPr>
                      </m:sSubPr>
                      <m:e>
                        <m:r>
                          <a:rPr lang="es-EC" i="1">
                            <a:latin typeface="Cambria Math"/>
                          </a:rPr>
                          <m:t>𝜎</m:t>
                        </m:r>
                      </m:e>
                      <m:sub>
                        <m:r>
                          <a:rPr lang="es-EC" i="1">
                            <a:latin typeface="Cambria Math"/>
                          </a:rPr>
                          <m:t>1</m:t>
                        </m:r>
                      </m:sub>
                    </m:sSub>
                  </m:oMath>
                </a14:m>
                <a:endParaRPr lang="es-EC" dirty="0" smtClean="0"/>
              </a:p>
              <a:p>
                <a:pPr marL="0" indent="0" algn="ctr">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𝜎</m:t>
                          </m:r>
                        </m:e>
                        <m:sub>
                          <m:r>
                            <a:rPr lang="es-EC" i="1">
                              <a:latin typeface="Cambria Math"/>
                            </a:rPr>
                            <m:t>1</m:t>
                          </m:r>
                        </m:sub>
                      </m:sSub>
                      <m:r>
                        <a:rPr lang="es-EC" i="1">
                          <a:latin typeface="Cambria Math"/>
                        </a:rPr>
                        <m:t>=</m:t>
                      </m:r>
                      <m:f>
                        <m:fPr>
                          <m:ctrlPr>
                            <a:rPr lang="es-EC" i="1">
                              <a:latin typeface="Cambria Math"/>
                            </a:rPr>
                          </m:ctrlPr>
                        </m:fPr>
                        <m:num>
                          <m:sSub>
                            <m:sSubPr>
                              <m:ctrlPr>
                                <a:rPr lang="es-EC" i="1">
                                  <a:latin typeface="Cambria Math"/>
                                </a:rPr>
                              </m:ctrlPr>
                            </m:sSubPr>
                            <m:e>
                              <m:r>
                                <a:rPr lang="es-EC" i="1">
                                  <a:latin typeface="Cambria Math"/>
                                </a:rPr>
                                <m:t>𝜎</m:t>
                              </m:r>
                            </m:e>
                            <m:sub>
                              <m:r>
                                <a:rPr lang="es-EC" i="1">
                                  <a:latin typeface="Cambria Math"/>
                                </a:rPr>
                                <m:t>𝑥</m:t>
                              </m:r>
                            </m:sub>
                          </m:sSub>
                          <m:r>
                            <a:rPr lang="es-EC" i="1">
                              <a:latin typeface="Cambria Math"/>
                            </a:rPr>
                            <m:t>+</m:t>
                          </m:r>
                          <m:sSub>
                            <m:sSubPr>
                              <m:ctrlPr>
                                <a:rPr lang="es-EC" i="1">
                                  <a:latin typeface="Cambria Math"/>
                                </a:rPr>
                              </m:ctrlPr>
                            </m:sSubPr>
                            <m:e>
                              <m:r>
                                <a:rPr lang="es-EC" i="1">
                                  <a:latin typeface="Cambria Math"/>
                                </a:rPr>
                                <m:t>𝜎</m:t>
                              </m:r>
                            </m:e>
                            <m:sub>
                              <m:r>
                                <a:rPr lang="es-EC" i="1">
                                  <a:latin typeface="Cambria Math"/>
                                </a:rPr>
                                <m:t>𝑦</m:t>
                              </m:r>
                            </m:sub>
                          </m:sSub>
                        </m:num>
                        <m:den>
                          <m:r>
                            <a:rPr lang="es-EC" i="1">
                              <a:latin typeface="Cambria Math"/>
                            </a:rPr>
                            <m:t>2</m:t>
                          </m:r>
                        </m:den>
                      </m:f>
                      <m:r>
                        <a:rPr lang="es-EC" i="1">
                          <a:latin typeface="Cambria Math"/>
                        </a:rPr>
                        <m:t>+</m:t>
                      </m:r>
                      <m:rad>
                        <m:radPr>
                          <m:degHide m:val="on"/>
                          <m:ctrlPr>
                            <a:rPr lang="es-EC" i="1">
                              <a:latin typeface="Cambria Math"/>
                            </a:rPr>
                          </m:ctrlPr>
                        </m:radPr>
                        <m:deg/>
                        <m:e>
                          <m:sSup>
                            <m:sSupPr>
                              <m:ctrlPr>
                                <a:rPr lang="es-EC" i="1">
                                  <a:latin typeface="Cambria Math"/>
                                </a:rPr>
                              </m:ctrlPr>
                            </m:sSupPr>
                            <m:e>
                              <m:d>
                                <m:dPr>
                                  <m:ctrlPr>
                                    <a:rPr lang="es-EC" i="1">
                                      <a:latin typeface="Cambria Math"/>
                                    </a:rPr>
                                  </m:ctrlPr>
                                </m:dPr>
                                <m:e>
                                  <m:f>
                                    <m:fPr>
                                      <m:ctrlPr>
                                        <a:rPr lang="es-EC" i="1">
                                          <a:latin typeface="Cambria Math"/>
                                        </a:rPr>
                                      </m:ctrlPr>
                                    </m:fPr>
                                    <m:num>
                                      <m:sSub>
                                        <m:sSubPr>
                                          <m:ctrlPr>
                                            <a:rPr lang="es-EC" i="1">
                                              <a:latin typeface="Cambria Math"/>
                                            </a:rPr>
                                          </m:ctrlPr>
                                        </m:sSubPr>
                                        <m:e>
                                          <m:r>
                                            <a:rPr lang="es-EC" i="1">
                                              <a:latin typeface="Cambria Math"/>
                                            </a:rPr>
                                            <m:t>𝜎</m:t>
                                          </m:r>
                                        </m:e>
                                        <m:sub>
                                          <m:r>
                                            <a:rPr lang="es-EC" i="1">
                                              <a:latin typeface="Cambria Math"/>
                                            </a:rPr>
                                            <m:t>𝑥</m:t>
                                          </m:r>
                                        </m:sub>
                                      </m:sSub>
                                      <m:r>
                                        <a:rPr lang="es-EC" i="1">
                                          <a:latin typeface="Cambria Math"/>
                                        </a:rPr>
                                        <m:t>−</m:t>
                                      </m:r>
                                      <m:sSub>
                                        <m:sSubPr>
                                          <m:ctrlPr>
                                            <a:rPr lang="es-EC" i="1">
                                              <a:latin typeface="Cambria Math"/>
                                            </a:rPr>
                                          </m:ctrlPr>
                                        </m:sSubPr>
                                        <m:e>
                                          <m:r>
                                            <a:rPr lang="es-EC" i="1">
                                              <a:latin typeface="Cambria Math"/>
                                            </a:rPr>
                                            <m:t>𝜎</m:t>
                                          </m:r>
                                        </m:e>
                                        <m:sub>
                                          <m:r>
                                            <a:rPr lang="es-EC" i="1">
                                              <a:latin typeface="Cambria Math"/>
                                            </a:rPr>
                                            <m:t>𝑦</m:t>
                                          </m:r>
                                        </m:sub>
                                      </m:sSub>
                                    </m:num>
                                    <m:den>
                                      <m:r>
                                        <a:rPr lang="es-EC" i="1">
                                          <a:latin typeface="Cambria Math"/>
                                        </a:rPr>
                                        <m:t>2</m:t>
                                      </m:r>
                                    </m:den>
                                  </m:f>
                                </m:e>
                              </m:d>
                            </m:e>
                            <m:sup>
                              <m:r>
                                <a:rPr lang="es-EC" i="1">
                                  <a:latin typeface="Cambria Math"/>
                                </a:rPr>
                                <m:t>2</m:t>
                              </m:r>
                            </m:sup>
                          </m:sSup>
                          <m:r>
                            <a:rPr lang="es-EC" i="1">
                              <a:latin typeface="Cambria Math"/>
                            </a:rPr>
                            <m:t>+</m:t>
                          </m:r>
                          <m:sSup>
                            <m:sSupPr>
                              <m:ctrlPr>
                                <a:rPr lang="es-EC" i="1">
                                  <a:latin typeface="Cambria Math"/>
                                </a:rPr>
                              </m:ctrlPr>
                            </m:sSupPr>
                            <m:e>
                              <m:sSub>
                                <m:sSubPr>
                                  <m:ctrlPr>
                                    <a:rPr lang="es-EC" i="1">
                                      <a:latin typeface="Cambria Math"/>
                                    </a:rPr>
                                  </m:ctrlPr>
                                </m:sSubPr>
                                <m:e>
                                  <m:r>
                                    <a:rPr lang="es-EC" i="1">
                                      <a:latin typeface="Cambria Math"/>
                                    </a:rPr>
                                    <m:t>𝜏</m:t>
                                  </m:r>
                                </m:e>
                                <m:sub>
                                  <m:r>
                                    <a:rPr lang="es-EC" i="1">
                                      <a:latin typeface="Cambria Math"/>
                                    </a:rPr>
                                    <m:t>𝑥𝑦</m:t>
                                  </m:r>
                                </m:sub>
                              </m:sSub>
                            </m:e>
                            <m:sup>
                              <m:r>
                                <a:rPr lang="es-EC" i="1">
                                  <a:latin typeface="Cambria Math"/>
                                </a:rPr>
                                <m:t>2</m:t>
                              </m:r>
                            </m:sup>
                          </m:sSup>
                        </m:e>
                      </m:rad>
                      <m:r>
                        <a:rPr lang="es-EC" i="1">
                          <a:latin typeface="Cambria Math"/>
                        </a:rPr>
                        <m:t> </m:t>
                      </m:r>
                    </m:oMath>
                  </m:oMathPara>
                </a14:m>
                <a:endParaRPr lang="es-EC" dirty="0" smtClean="0"/>
              </a:p>
              <a:p>
                <a:r>
                  <a:rPr lang="es-EC" b="1" dirty="0"/>
                  <a:t> </a:t>
                </a:r>
                <a:r>
                  <a:rPr lang="es-EC" dirty="0"/>
                  <a:t>Esfuerzo Principal Mínimo </a:t>
                </a:r>
                <a14:m>
                  <m:oMath xmlns:m="http://schemas.openxmlformats.org/officeDocument/2006/math">
                    <m:sSub>
                      <m:sSubPr>
                        <m:ctrlPr>
                          <a:rPr lang="es-EC" i="1">
                            <a:latin typeface="Cambria Math"/>
                          </a:rPr>
                        </m:ctrlPr>
                      </m:sSubPr>
                      <m:e>
                        <m:r>
                          <a:rPr lang="es-EC" i="1">
                            <a:latin typeface="Cambria Math"/>
                          </a:rPr>
                          <m:t>𝜎</m:t>
                        </m:r>
                      </m:e>
                      <m:sub>
                        <m:r>
                          <a:rPr lang="es-EC" i="1">
                            <a:latin typeface="Cambria Math"/>
                          </a:rPr>
                          <m:t>2</m:t>
                        </m:r>
                      </m:sub>
                    </m:sSub>
                  </m:oMath>
                </a14:m>
                <a:r>
                  <a:rPr lang="es-EC" dirty="0"/>
                  <a:t>:</a:t>
                </a:r>
              </a:p>
              <a:p>
                <a:pPr marL="0" indent="0" algn="ctr">
                  <a:buNone/>
                </a:pPr>
                <a:endParaRPr lang="es-EC" b="1" dirty="0"/>
              </a:p>
              <a:p>
                <a:pPr marL="0" indent="0" algn="ctr">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𝜎</m:t>
                          </m:r>
                        </m:e>
                        <m:sub>
                          <m:r>
                            <a:rPr lang="es-EC" i="1">
                              <a:latin typeface="Cambria Math"/>
                            </a:rPr>
                            <m:t>2</m:t>
                          </m:r>
                        </m:sub>
                      </m:sSub>
                      <m:r>
                        <a:rPr lang="es-EC" i="1">
                          <a:latin typeface="Cambria Math"/>
                        </a:rPr>
                        <m:t>=</m:t>
                      </m:r>
                      <m:f>
                        <m:fPr>
                          <m:ctrlPr>
                            <a:rPr lang="es-EC" i="1">
                              <a:latin typeface="Cambria Math"/>
                            </a:rPr>
                          </m:ctrlPr>
                        </m:fPr>
                        <m:num>
                          <m:sSub>
                            <m:sSubPr>
                              <m:ctrlPr>
                                <a:rPr lang="es-EC" i="1">
                                  <a:latin typeface="Cambria Math"/>
                                </a:rPr>
                              </m:ctrlPr>
                            </m:sSubPr>
                            <m:e>
                              <m:r>
                                <a:rPr lang="es-EC" i="1">
                                  <a:latin typeface="Cambria Math"/>
                                </a:rPr>
                                <m:t>𝜎</m:t>
                              </m:r>
                            </m:e>
                            <m:sub>
                              <m:r>
                                <a:rPr lang="es-EC" i="1">
                                  <a:latin typeface="Cambria Math"/>
                                </a:rPr>
                                <m:t>𝑥</m:t>
                              </m:r>
                            </m:sub>
                          </m:sSub>
                          <m:r>
                            <a:rPr lang="es-EC" i="1">
                              <a:latin typeface="Cambria Math"/>
                            </a:rPr>
                            <m:t>+</m:t>
                          </m:r>
                          <m:sSub>
                            <m:sSubPr>
                              <m:ctrlPr>
                                <a:rPr lang="es-EC" i="1">
                                  <a:latin typeface="Cambria Math"/>
                                </a:rPr>
                              </m:ctrlPr>
                            </m:sSubPr>
                            <m:e>
                              <m:r>
                                <a:rPr lang="es-EC" i="1">
                                  <a:latin typeface="Cambria Math"/>
                                </a:rPr>
                                <m:t>𝜎</m:t>
                              </m:r>
                            </m:e>
                            <m:sub>
                              <m:r>
                                <a:rPr lang="es-EC" i="1">
                                  <a:latin typeface="Cambria Math"/>
                                </a:rPr>
                                <m:t>𝑦</m:t>
                              </m:r>
                            </m:sub>
                          </m:sSub>
                        </m:num>
                        <m:den>
                          <m:r>
                            <a:rPr lang="es-EC" i="1">
                              <a:latin typeface="Cambria Math"/>
                            </a:rPr>
                            <m:t>2</m:t>
                          </m:r>
                        </m:den>
                      </m:f>
                      <m:r>
                        <a:rPr lang="es-EC" i="1">
                          <a:latin typeface="Cambria Math"/>
                        </a:rPr>
                        <m:t>−</m:t>
                      </m:r>
                      <m:rad>
                        <m:radPr>
                          <m:degHide m:val="on"/>
                          <m:ctrlPr>
                            <a:rPr lang="es-EC" i="1">
                              <a:latin typeface="Cambria Math"/>
                            </a:rPr>
                          </m:ctrlPr>
                        </m:radPr>
                        <m:deg/>
                        <m:e>
                          <m:sSup>
                            <m:sSupPr>
                              <m:ctrlPr>
                                <a:rPr lang="es-EC" i="1">
                                  <a:latin typeface="Cambria Math"/>
                                </a:rPr>
                              </m:ctrlPr>
                            </m:sSupPr>
                            <m:e>
                              <m:d>
                                <m:dPr>
                                  <m:ctrlPr>
                                    <a:rPr lang="es-EC" i="1">
                                      <a:latin typeface="Cambria Math"/>
                                    </a:rPr>
                                  </m:ctrlPr>
                                </m:dPr>
                                <m:e>
                                  <m:f>
                                    <m:fPr>
                                      <m:ctrlPr>
                                        <a:rPr lang="es-EC" i="1">
                                          <a:latin typeface="Cambria Math"/>
                                        </a:rPr>
                                      </m:ctrlPr>
                                    </m:fPr>
                                    <m:num>
                                      <m:sSub>
                                        <m:sSubPr>
                                          <m:ctrlPr>
                                            <a:rPr lang="es-EC" i="1">
                                              <a:latin typeface="Cambria Math"/>
                                            </a:rPr>
                                          </m:ctrlPr>
                                        </m:sSubPr>
                                        <m:e>
                                          <m:r>
                                            <a:rPr lang="es-EC" i="1">
                                              <a:latin typeface="Cambria Math"/>
                                            </a:rPr>
                                            <m:t>𝜎</m:t>
                                          </m:r>
                                        </m:e>
                                        <m:sub>
                                          <m:r>
                                            <a:rPr lang="es-EC" i="1">
                                              <a:latin typeface="Cambria Math"/>
                                            </a:rPr>
                                            <m:t>𝑥</m:t>
                                          </m:r>
                                        </m:sub>
                                      </m:sSub>
                                      <m:r>
                                        <a:rPr lang="es-EC" i="1">
                                          <a:latin typeface="Cambria Math"/>
                                        </a:rPr>
                                        <m:t>−</m:t>
                                      </m:r>
                                      <m:sSub>
                                        <m:sSubPr>
                                          <m:ctrlPr>
                                            <a:rPr lang="es-EC" i="1">
                                              <a:latin typeface="Cambria Math"/>
                                            </a:rPr>
                                          </m:ctrlPr>
                                        </m:sSubPr>
                                        <m:e>
                                          <m:r>
                                            <a:rPr lang="es-EC" i="1">
                                              <a:latin typeface="Cambria Math"/>
                                            </a:rPr>
                                            <m:t>𝜎</m:t>
                                          </m:r>
                                        </m:e>
                                        <m:sub>
                                          <m:r>
                                            <a:rPr lang="es-EC" i="1">
                                              <a:latin typeface="Cambria Math"/>
                                            </a:rPr>
                                            <m:t>𝑦</m:t>
                                          </m:r>
                                        </m:sub>
                                      </m:sSub>
                                    </m:num>
                                    <m:den>
                                      <m:r>
                                        <a:rPr lang="es-EC" i="1">
                                          <a:latin typeface="Cambria Math"/>
                                        </a:rPr>
                                        <m:t>2</m:t>
                                      </m:r>
                                    </m:den>
                                  </m:f>
                                </m:e>
                              </m:d>
                            </m:e>
                            <m:sup>
                              <m:r>
                                <a:rPr lang="es-EC" i="1">
                                  <a:latin typeface="Cambria Math"/>
                                </a:rPr>
                                <m:t>2</m:t>
                              </m:r>
                            </m:sup>
                          </m:sSup>
                          <m:r>
                            <a:rPr lang="es-EC" i="1">
                              <a:latin typeface="Cambria Math"/>
                            </a:rPr>
                            <m:t>+</m:t>
                          </m:r>
                          <m:sSup>
                            <m:sSupPr>
                              <m:ctrlPr>
                                <a:rPr lang="es-EC" i="1">
                                  <a:latin typeface="Cambria Math"/>
                                </a:rPr>
                              </m:ctrlPr>
                            </m:sSupPr>
                            <m:e>
                              <m:sSub>
                                <m:sSubPr>
                                  <m:ctrlPr>
                                    <a:rPr lang="es-EC" i="1">
                                      <a:latin typeface="Cambria Math"/>
                                    </a:rPr>
                                  </m:ctrlPr>
                                </m:sSubPr>
                                <m:e>
                                  <m:r>
                                    <a:rPr lang="es-EC" i="1">
                                      <a:latin typeface="Cambria Math"/>
                                    </a:rPr>
                                    <m:t>𝜏</m:t>
                                  </m:r>
                                </m:e>
                                <m:sub>
                                  <m:r>
                                    <a:rPr lang="es-EC" i="1">
                                      <a:latin typeface="Cambria Math"/>
                                    </a:rPr>
                                    <m:t>𝑥𝑦</m:t>
                                  </m:r>
                                </m:sub>
                              </m:sSub>
                            </m:e>
                            <m:sup>
                              <m:r>
                                <a:rPr lang="es-EC" i="1">
                                  <a:latin typeface="Cambria Math"/>
                                </a:rPr>
                                <m:t>2</m:t>
                              </m:r>
                            </m:sup>
                          </m:sSup>
                        </m:e>
                      </m:rad>
                      <m:r>
                        <a:rPr lang="es-EC" i="1">
                          <a:latin typeface="Cambria Math"/>
                        </a:rPr>
                        <m:t> </m:t>
                      </m:r>
                    </m:oMath>
                  </m:oMathPara>
                </a14:m>
                <a:endParaRPr lang="es-EC" dirty="0"/>
              </a:p>
              <a:p>
                <a:r>
                  <a:rPr lang="es-EC" dirty="0"/>
                  <a:t>Esfuerzo Cortante Máximo </a:t>
                </a:r>
                <a14:m>
                  <m:oMath xmlns:m="http://schemas.openxmlformats.org/officeDocument/2006/math">
                    <m:sSub>
                      <m:sSubPr>
                        <m:ctrlPr>
                          <a:rPr lang="es-EC" i="1">
                            <a:latin typeface="Cambria Math"/>
                          </a:rPr>
                        </m:ctrlPr>
                      </m:sSubPr>
                      <m:e>
                        <m:r>
                          <a:rPr lang="es-EC" i="1">
                            <a:latin typeface="Cambria Math"/>
                          </a:rPr>
                          <m:t>𝜏</m:t>
                        </m:r>
                      </m:e>
                      <m:sub>
                        <m:r>
                          <a:rPr lang="es-EC" i="1">
                            <a:latin typeface="Cambria Math"/>
                          </a:rPr>
                          <m:t>𝑚𝑎𝑥</m:t>
                        </m:r>
                      </m:sub>
                    </m:sSub>
                  </m:oMath>
                </a14:m>
                <a:r>
                  <a:rPr lang="es-EC" dirty="0"/>
                  <a:t>:</a:t>
                </a:r>
              </a:p>
              <a:p>
                <a:pPr marL="0" indent="0" algn="ctr">
                  <a:buNone/>
                </a:pPr>
                <a:endParaRPr lang="es-EC" sz="1800" i="1" dirty="0" smtClean="0"/>
              </a:p>
              <a:p>
                <a:pPr marL="0" indent="0" algn="ctr">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𝜏</m:t>
                          </m:r>
                        </m:e>
                        <m:sub>
                          <m:r>
                            <a:rPr lang="es-EC" i="1">
                              <a:latin typeface="Cambria Math"/>
                            </a:rPr>
                            <m:t>𝑚𝑎𝑥</m:t>
                          </m:r>
                        </m:sub>
                      </m:sSub>
                      <m:r>
                        <a:rPr lang="es-EC" i="1">
                          <a:latin typeface="Cambria Math"/>
                        </a:rPr>
                        <m:t>=</m:t>
                      </m:r>
                      <m:rad>
                        <m:radPr>
                          <m:degHide m:val="on"/>
                          <m:ctrlPr>
                            <a:rPr lang="es-EC" i="1">
                              <a:latin typeface="Cambria Math"/>
                            </a:rPr>
                          </m:ctrlPr>
                        </m:radPr>
                        <m:deg/>
                        <m:e>
                          <m:sSup>
                            <m:sSupPr>
                              <m:ctrlPr>
                                <a:rPr lang="es-EC" i="1">
                                  <a:latin typeface="Cambria Math"/>
                                </a:rPr>
                              </m:ctrlPr>
                            </m:sSupPr>
                            <m:e>
                              <m:d>
                                <m:dPr>
                                  <m:ctrlPr>
                                    <a:rPr lang="es-EC" i="1">
                                      <a:latin typeface="Cambria Math"/>
                                    </a:rPr>
                                  </m:ctrlPr>
                                </m:dPr>
                                <m:e>
                                  <m:f>
                                    <m:fPr>
                                      <m:ctrlPr>
                                        <a:rPr lang="es-EC" i="1">
                                          <a:latin typeface="Cambria Math"/>
                                        </a:rPr>
                                      </m:ctrlPr>
                                    </m:fPr>
                                    <m:num>
                                      <m:sSub>
                                        <m:sSubPr>
                                          <m:ctrlPr>
                                            <a:rPr lang="es-EC" i="1">
                                              <a:latin typeface="Cambria Math"/>
                                            </a:rPr>
                                          </m:ctrlPr>
                                        </m:sSubPr>
                                        <m:e>
                                          <m:r>
                                            <a:rPr lang="es-EC" i="1">
                                              <a:latin typeface="Cambria Math"/>
                                            </a:rPr>
                                            <m:t>𝜎</m:t>
                                          </m:r>
                                        </m:e>
                                        <m:sub>
                                          <m:r>
                                            <a:rPr lang="es-EC" i="1">
                                              <a:latin typeface="Cambria Math"/>
                                            </a:rPr>
                                            <m:t>𝑥</m:t>
                                          </m:r>
                                        </m:sub>
                                      </m:sSub>
                                      <m:r>
                                        <a:rPr lang="es-EC" i="1">
                                          <a:latin typeface="Cambria Math"/>
                                        </a:rPr>
                                        <m:t>+</m:t>
                                      </m:r>
                                      <m:sSub>
                                        <m:sSubPr>
                                          <m:ctrlPr>
                                            <a:rPr lang="es-EC" i="1">
                                              <a:latin typeface="Cambria Math"/>
                                            </a:rPr>
                                          </m:ctrlPr>
                                        </m:sSubPr>
                                        <m:e>
                                          <m:r>
                                            <a:rPr lang="es-EC" i="1">
                                              <a:latin typeface="Cambria Math"/>
                                            </a:rPr>
                                            <m:t>𝜎</m:t>
                                          </m:r>
                                        </m:e>
                                        <m:sub>
                                          <m:r>
                                            <a:rPr lang="es-EC" i="1">
                                              <a:latin typeface="Cambria Math"/>
                                            </a:rPr>
                                            <m:t>𝑦</m:t>
                                          </m:r>
                                        </m:sub>
                                      </m:sSub>
                                    </m:num>
                                    <m:den>
                                      <m:r>
                                        <a:rPr lang="es-EC" i="1">
                                          <a:latin typeface="Cambria Math"/>
                                        </a:rPr>
                                        <m:t>2</m:t>
                                      </m:r>
                                    </m:den>
                                  </m:f>
                                </m:e>
                              </m:d>
                            </m:e>
                            <m:sup>
                              <m:r>
                                <a:rPr lang="es-EC" i="1">
                                  <a:latin typeface="Cambria Math"/>
                                </a:rPr>
                                <m:t>2</m:t>
                              </m:r>
                            </m:sup>
                          </m:sSup>
                          <m:r>
                            <a:rPr lang="es-EC" i="1">
                              <a:latin typeface="Cambria Math"/>
                            </a:rPr>
                            <m:t>+</m:t>
                          </m:r>
                          <m:sSup>
                            <m:sSupPr>
                              <m:ctrlPr>
                                <a:rPr lang="es-EC" i="1">
                                  <a:latin typeface="Cambria Math"/>
                                </a:rPr>
                              </m:ctrlPr>
                            </m:sSupPr>
                            <m:e>
                              <m:sSub>
                                <m:sSubPr>
                                  <m:ctrlPr>
                                    <a:rPr lang="es-EC" i="1">
                                      <a:latin typeface="Cambria Math"/>
                                    </a:rPr>
                                  </m:ctrlPr>
                                </m:sSubPr>
                                <m:e>
                                  <m:r>
                                    <a:rPr lang="es-EC" i="1">
                                      <a:latin typeface="Cambria Math"/>
                                    </a:rPr>
                                    <m:t>𝜏</m:t>
                                  </m:r>
                                </m:e>
                                <m:sub>
                                  <m:r>
                                    <a:rPr lang="es-EC" i="1">
                                      <a:latin typeface="Cambria Math"/>
                                    </a:rPr>
                                    <m:t>𝑥𝑦</m:t>
                                  </m:r>
                                </m:sub>
                              </m:sSub>
                            </m:e>
                            <m:sup>
                              <m:r>
                                <a:rPr lang="es-EC" i="1">
                                  <a:latin typeface="Cambria Math"/>
                                </a:rPr>
                                <m:t>2</m:t>
                              </m:r>
                            </m:sup>
                          </m:sSup>
                        </m:e>
                      </m:rad>
                    </m:oMath>
                  </m:oMathPara>
                </a14:m>
                <a:endParaRPr lang="es-EC" dirty="0"/>
              </a:p>
              <a:p>
                <a:endParaRPr lang="es-EC" sz="1500" i="1" dirty="0" smtClean="0"/>
              </a:p>
              <a:p>
                <a14:m>
                  <m:oMath xmlns:m="http://schemas.openxmlformats.org/officeDocument/2006/math">
                    <m:sSub>
                      <m:sSubPr>
                        <m:ctrlPr>
                          <a:rPr lang="es-EC" i="1">
                            <a:latin typeface="Cambria Math"/>
                          </a:rPr>
                        </m:ctrlPr>
                      </m:sSubPr>
                      <m:e>
                        <m:r>
                          <a:rPr lang="es-EC" i="1">
                            <a:latin typeface="Cambria Math"/>
                          </a:rPr>
                          <m:t>𝜎</m:t>
                        </m:r>
                      </m:e>
                      <m:sub>
                        <m:r>
                          <a:rPr lang="es-EC" i="1">
                            <a:latin typeface="Cambria Math"/>
                          </a:rPr>
                          <m:t>𝑥</m:t>
                        </m:r>
                      </m:sub>
                    </m:sSub>
                    <m:r>
                      <a:rPr lang="es-EC" i="1">
                        <a:latin typeface="Cambria Math"/>
                      </a:rPr>
                      <m:t>=</m:t>
                    </m:r>
                    <m:sSub>
                      <m:sSubPr>
                        <m:ctrlPr>
                          <a:rPr lang="es-EC" i="1">
                            <a:latin typeface="Cambria Math"/>
                          </a:rPr>
                        </m:ctrlPr>
                      </m:sSubPr>
                      <m:e>
                        <m:r>
                          <a:rPr lang="es-EC" i="1">
                            <a:latin typeface="Cambria Math"/>
                          </a:rPr>
                          <m:t>𝜎</m:t>
                        </m:r>
                      </m:e>
                      <m:sub>
                        <m:sSub>
                          <m:sSubPr>
                            <m:ctrlPr>
                              <a:rPr lang="es-EC" i="1">
                                <a:latin typeface="Cambria Math"/>
                              </a:rPr>
                            </m:ctrlPr>
                          </m:sSubPr>
                          <m:e>
                            <m:r>
                              <a:rPr lang="es-EC" i="1">
                                <a:latin typeface="Cambria Math"/>
                              </a:rPr>
                              <m:t>𝑥</m:t>
                            </m:r>
                          </m:e>
                          <m:sub>
                            <m:r>
                              <a:rPr lang="es-EC" i="1">
                                <a:latin typeface="Cambria Math"/>
                              </a:rPr>
                              <m:t>𝑓𝑙𝑒𝑥𝑖𝑜𝑛</m:t>
                            </m:r>
                          </m:sub>
                        </m:sSub>
                      </m:sub>
                    </m:sSub>
                    <m:r>
                      <a:rPr lang="es-EC" i="1">
                        <a:latin typeface="Cambria Math"/>
                      </a:rPr>
                      <m:t>=0.61 </m:t>
                    </m:r>
                    <m:r>
                      <a:rPr lang="es-EC" i="1">
                        <a:latin typeface="Cambria Math"/>
                      </a:rPr>
                      <m:t>𝑀𝑃𝑎</m:t>
                    </m:r>
                  </m:oMath>
                </a14:m>
                <a:r>
                  <a:rPr lang="es-EC" dirty="0"/>
                  <a:t> </a:t>
                </a:r>
              </a:p>
              <a:p>
                <a14:m>
                  <m:oMath xmlns:m="http://schemas.openxmlformats.org/officeDocument/2006/math">
                    <m:sSub>
                      <m:sSubPr>
                        <m:ctrlPr>
                          <a:rPr lang="es-EC" i="1">
                            <a:latin typeface="Cambria Math"/>
                          </a:rPr>
                        </m:ctrlPr>
                      </m:sSubPr>
                      <m:e>
                        <m:r>
                          <a:rPr lang="es-EC" i="1">
                            <a:latin typeface="Cambria Math"/>
                          </a:rPr>
                          <m:t>𝜎</m:t>
                        </m:r>
                      </m:e>
                      <m:sub>
                        <m:r>
                          <a:rPr lang="es-EC" i="1">
                            <a:latin typeface="Cambria Math"/>
                          </a:rPr>
                          <m:t>𝑦</m:t>
                        </m:r>
                      </m:sub>
                    </m:sSub>
                    <m:r>
                      <a:rPr lang="es-EC" i="1">
                        <a:latin typeface="Cambria Math"/>
                      </a:rPr>
                      <m:t>=0</m:t>
                    </m:r>
                  </m:oMath>
                </a14:m>
                <a:r>
                  <a:rPr lang="es-EC" dirty="0"/>
                  <a:t> </a:t>
                </a:r>
                <a:r>
                  <a:rPr lang="es-EC" dirty="0" err="1"/>
                  <a:t>Pa</a:t>
                </a:r>
                <a:endParaRPr lang="es-EC" dirty="0"/>
              </a:p>
              <a:p>
                <a14:m>
                  <m:oMath xmlns:m="http://schemas.openxmlformats.org/officeDocument/2006/math">
                    <m:sSub>
                      <m:sSubPr>
                        <m:ctrlPr>
                          <a:rPr lang="es-EC" i="1">
                            <a:latin typeface="Cambria Math"/>
                          </a:rPr>
                        </m:ctrlPr>
                      </m:sSubPr>
                      <m:e>
                        <m:r>
                          <a:rPr lang="es-EC" i="1">
                            <a:latin typeface="Cambria Math"/>
                          </a:rPr>
                          <m:t>𝜏</m:t>
                        </m:r>
                      </m:e>
                      <m:sub>
                        <m:r>
                          <a:rPr lang="es-EC" i="1">
                            <a:latin typeface="Cambria Math"/>
                          </a:rPr>
                          <m:t>𝑥𝑦</m:t>
                        </m:r>
                      </m:sub>
                    </m:sSub>
                    <m:r>
                      <a:rPr lang="es-EC" i="1">
                        <a:latin typeface="Cambria Math"/>
                      </a:rPr>
                      <m:t>=</m:t>
                    </m:r>
                    <m:sSub>
                      <m:sSubPr>
                        <m:ctrlPr>
                          <a:rPr lang="es-EC" i="1">
                            <a:latin typeface="Cambria Math"/>
                          </a:rPr>
                        </m:ctrlPr>
                      </m:sSubPr>
                      <m:e>
                        <m:r>
                          <a:rPr lang="es-EC" i="1">
                            <a:latin typeface="Cambria Math"/>
                          </a:rPr>
                          <m:t>𝜏</m:t>
                        </m:r>
                      </m:e>
                      <m:sub>
                        <m:r>
                          <a:rPr lang="es-EC" i="1">
                            <a:latin typeface="Cambria Math"/>
                          </a:rPr>
                          <m:t>𝑡𝑜𝑟𝑠𝑖𝑜𝑛</m:t>
                        </m:r>
                      </m:sub>
                    </m:sSub>
                    <m:r>
                      <a:rPr lang="es-EC" i="1">
                        <a:latin typeface="Cambria Math"/>
                      </a:rPr>
                      <m:t>+</m:t>
                    </m:r>
                    <m:sSub>
                      <m:sSubPr>
                        <m:ctrlPr>
                          <a:rPr lang="es-EC" i="1">
                            <a:latin typeface="Cambria Math"/>
                          </a:rPr>
                        </m:ctrlPr>
                      </m:sSubPr>
                      <m:e>
                        <m:r>
                          <a:rPr lang="es-EC" i="1">
                            <a:latin typeface="Cambria Math"/>
                          </a:rPr>
                          <m:t>𝜏</m:t>
                        </m:r>
                      </m:e>
                      <m:sub>
                        <m:r>
                          <a:rPr lang="es-EC" i="1">
                            <a:latin typeface="Cambria Math"/>
                          </a:rPr>
                          <m:t>𝑐𝑜𝑟𝑡𝑒</m:t>
                        </m:r>
                      </m:sub>
                    </m:sSub>
                    <m:r>
                      <a:rPr lang="es-EC" b="0" i="1" smtClean="0">
                        <a:latin typeface="Cambria Math"/>
                      </a:rPr>
                      <m:t>=</m:t>
                    </m:r>
                    <m:r>
                      <a:rPr lang="es-EC" i="1">
                        <a:latin typeface="Cambria Math"/>
                      </a:rPr>
                      <m:t>6.939 </m:t>
                    </m:r>
                    <m:r>
                      <a:rPr lang="es-EC" i="1">
                        <a:latin typeface="Cambria Math"/>
                      </a:rPr>
                      <m:t>𝑀𝑃𝑎</m:t>
                    </m:r>
                  </m:oMath>
                </a14:m>
                <a:r>
                  <a:rPr lang="es-EC" dirty="0"/>
                  <a:t> </a:t>
                </a:r>
              </a:p>
              <a:p>
                <a:pPr algn="ctr"/>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67544" y="260648"/>
                <a:ext cx="8229600" cy="5899291"/>
              </a:xfrm>
              <a:blipFill rotWithShape="1">
                <a:blip r:embed="rId2"/>
                <a:stretch>
                  <a:fillRect l="-741" t="-1551"/>
                </a:stretch>
              </a:blipFill>
            </p:spPr>
            <p:txBody>
              <a:bodyPr/>
              <a:lstStyle/>
              <a:p>
                <a:r>
                  <a:rPr lang="es-EC">
                    <a:noFill/>
                  </a:rPr>
                  <a:t> </a:t>
                </a:r>
              </a:p>
            </p:txBody>
          </p:sp>
        </mc:Fallback>
      </mc:AlternateContent>
    </p:spTree>
    <p:extLst>
      <p:ext uri="{BB962C8B-B14F-4D97-AF65-F5344CB8AC3E}">
        <p14:creationId xmlns:p14="http://schemas.microsoft.com/office/powerpoint/2010/main" val="120559682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67544" y="332656"/>
                <a:ext cx="8229600" cy="6120680"/>
              </a:xfrm>
            </p:spPr>
            <p:txBody>
              <a:bodyPr>
                <a:normAutofit/>
              </a:bodyPr>
              <a:lstStyle/>
              <a:p>
                <a:pPr marL="0" indent="0">
                  <a:buNone/>
                </a:pPr>
                <a14:m>
                  <m:oMathPara xmlns:m="http://schemas.openxmlformats.org/officeDocument/2006/math">
                    <m:oMathParaPr>
                      <m:jc m:val="centerGroup"/>
                    </m:oMathParaPr>
                    <m:oMath xmlns:m="http://schemas.openxmlformats.org/officeDocument/2006/math">
                      <m:sSub>
                        <m:sSubPr>
                          <m:ctrlPr>
                            <a:rPr lang="es-EC" i="1" smtClean="0">
                              <a:latin typeface="Cambria Math"/>
                            </a:rPr>
                          </m:ctrlPr>
                        </m:sSubPr>
                        <m:e>
                          <m:r>
                            <a:rPr lang="es-EC" i="1">
                              <a:latin typeface="Cambria Math"/>
                            </a:rPr>
                            <m:t>𝜎</m:t>
                          </m:r>
                        </m:e>
                        <m:sub>
                          <m:r>
                            <a:rPr lang="es-EC" i="1">
                              <a:latin typeface="Cambria Math"/>
                            </a:rPr>
                            <m:t>1</m:t>
                          </m:r>
                        </m:sub>
                      </m:sSub>
                      <m:r>
                        <a:rPr lang="es-EC" i="1">
                          <a:latin typeface="Cambria Math"/>
                        </a:rPr>
                        <m:t>=7.25 </m:t>
                      </m:r>
                      <m:r>
                        <a:rPr lang="es-EC" i="1">
                          <a:latin typeface="Cambria Math"/>
                        </a:rPr>
                        <m:t>𝑀𝑃𝑎</m:t>
                      </m:r>
                    </m:oMath>
                  </m:oMathPara>
                </a14:m>
                <a:endParaRPr lang="es-EC" dirty="0" smtClean="0"/>
              </a:p>
              <a:p>
                <a:pPr marL="0" indent="0">
                  <a:buNone/>
                </a:pPr>
                <a:endParaRPr lang="es-EC" sz="1050" dirty="0" smtClean="0"/>
              </a:p>
              <a:p>
                <a:pPr marL="0" indent="0">
                  <a:buNone/>
                </a:pPr>
                <a:endParaRPr lang="es-EC" sz="1050"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𝜎</m:t>
                          </m:r>
                        </m:e>
                        <m:sub>
                          <m:r>
                            <a:rPr lang="es-EC" i="1">
                              <a:latin typeface="Cambria Math"/>
                            </a:rPr>
                            <m:t>2</m:t>
                          </m:r>
                        </m:sub>
                      </m:sSub>
                      <m:r>
                        <a:rPr lang="es-EC" i="1">
                          <a:latin typeface="Cambria Math"/>
                        </a:rPr>
                        <m:t>=−6.64 </m:t>
                      </m:r>
                      <m:r>
                        <a:rPr lang="es-EC" i="1">
                          <a:latin typeface="Cambria Math"/>
                        </a:rPr>
                        <m:t>𝑀𝑃𝑎</m:t>
                      </m:r>
                    </m:oMath>
                  </m:oMathPara>
                </a14:m>
                <a:endParaRPr lang="es-EC" dirty="0" smtClean="0"/>
              </a:p>
              <a:p>
                <a:pPr marL="0" indent="0">
                  <a:buNone/>
                </a:pPr>
                <a:endParaRPr lang="es-EC" sz="1050"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𝜏</m:t>
                          </m:r>
                        </m:e>
                        <m:sub>
                          <m:r>
                            <a:rPr lang="es-EC" i="1">
                              <a:latin typeface="Cambria Math"/>
                            </a:rPr>
                            <m:t>𝑚𝑎𝑥</m:t>
                          </m:r>
                        </m:sub>
                      </m:sSub>
                      <m:r>
                        <a:rPr lang="es-EC" i="1">
                          <a:latin typeface="Cambria Math"/>
                        </a:rPr>
                        <m:t>=6.95 </m:t>
                      </m:r>
                      <m:r>
                        <a:rPr lang="es-EC" i="1">
                          <a:latin typeface="Cambria Math"/>
                        </a:rPr>
                        <m:t>𝑀𝑃𝑎</m:t>
                      </m:r>
                    </m:oMath>
                  </m:oMathPara>
                </a14:m>
                <a:endParaRPr lang="es-EC" dirty="0"/>
              </a:p>
              <a:p>
                <a:endParaRPr lang="es-EC" dirty="0"/>
              </a:p>
              <a:p>
                <a:pPr marL="0" indent="0">
                  <a:buNone/>
                </a:pPr>
                <a:r>
                  <a:rPr lang="es-EC" b="1" dirty="0" smtClean="0"/>
                  <a:t>ECUACIÓN DE  VON MISES </a:t>
                </a:r>
              </a:p>
              <a:p>
                <a:pPr marL="0" indent="0">
                  <a:buNone/>
                </a:pPr>
                <a:r>
                  <a:rPr lang="es-EC" dirty="0"/>
                  <a:t> </a:t>
                </a:r>
              </a:p>
              <a:p>
                <a:pPr marL="0" indent="0">
                  <a:buNone/>
                </a:pPr>
                <a14:m>
                  <m:oMathPara xmlns:m="http://schemas.openxmlformats.org/officeDocument/2006/math">
                    <m:oMathParaPr>
                      <m:jc m:val="centerGroup"/>
                    </m:oMathParaPr>
                    <m:oMath xmlns:m="http://schemas.openxmlformats.org/officeDocument/2006/math">
                      <m:sSup>
                        <m:sSupPr>
                          <m:ctrlPr>
                            <a:rPr lang="es-EC" i="1">
                              <a:latin typeface="Cambria Math"/>
                            </a:rPr>
                          </m:ctrlPr>
                        </m:sSupPr>
                        <m:e>
                          <m:r>
                            <a:rPr lang="es-EC" i="1">
                              <a:latin typeface="Cambria Math"/>
                            </a:rPr>
                            <m:t>𝜎</m:t>
                          </m:r>
                        </m:e>
                        <m:sup>
                          <m:r>
                            <a:rPr lang="es-EC" i="1">
                              <a:latin typeface="Cambria Math"/>
                            </a:rPr>
                            <m:t>′</m:t>
                          </m:r>
                        </m:sup>
                      </m:sSup>
                      <m:r>
                        <a:rPr lang="es-EC" i="1">
                          <a:latin typeface="Cambria Math"/>
                        </a:rPr>
                        <m:t>=</m:t>
                      </m:r>
                      <m:rad>
                        <m:radPr>
                          <m:degHide m:val="on"/>
                          <m:ctrlPr>
                            <a:rPr lang="es-EC" i="1">
                              <a:latin typeface="Cambria Math"/>
                            </a:rPr>
                          </m:ctrlPr>
                        </m:radPr>
                        <m:deg/>
                        <m:e>
                          <m:sSup>
                            <m:sSupPr>
                              <m:ctrlPr>
                                <a:rPr lang="es-EC" i="1">
                                  <a:latin typeface="Cambria Math"/>
                                </a:rPr>
                              </m:ctrlPr>
                            </m:sSupPr>
                            <m:e>
                              <m:sSub>
                                <m:sSubPr>
                                  <m:ctrlPr>
                                    <a:rPr lang="es-EC" i="1">
                                      <a:latin typeface="Cambria Math"/>
                                    </a:rPr>
                                  </m:ctrlPr>
                                </m:sSubPr>
                                <m:e>
                                  <m:r>
                                    <a:rPr lang="es-EC" i="1">
                                      <a:latin typeface="Cambria Math"/>
                                    </a:rPr>
                                    <m:t>𝜎</m:t>
                                  </m:r>
                                </m:e>
                                <m:sub>
                                  <m:r>
                                    <a:rPr lang="es-EC" i="1">
                                      <a:latin typeface="Cambria Math"/>
                                    </a:rPr>
                                    <m:t>1</m:t>
                                  </m:r>
                                </m:sub>
                              </m:sSub>
                            </m:e>
                            <m:sup>
                              <m:r>
                                <a:rPr lang="es-EC" i="1">
                                  <a:latin typeface="Cambria Math"/>
                                </a:rPr>
                                <m:t>2</m:t>
                              </m:r>
                            </m:sup>
                          </m:sSup>
                          <m:r>
                            <a:rPr lang="es-EC" i="1">
                              <a:latin typeface="Cambria Math"/>
                            </a:rPr>
                            <m:t>−</m:t>
                          </m:r>
                          <m:sSub>
                            <m:sSubPr>
                              <m:ctrlPr>
                                <a:rPr lang="es-EC" i="1">
                                  <a:latin typeface="Cambria Math"/>
                                </a:rPr>
                              </m:ctrlPr>
                            </m:sSubPr>
                            <m:e>
                              <m:r>
                                <a:rPr lang="es-EC" i="1">
                                  <a:latin typeface="Cambria Math"/>
                                </a:rPr>
                                <m:t>𝜎</m:t>
                              </m:r>
                            </m:e>
                            <m:sub>
                              <m:r>
                                <a:rPr lang="es-EC" i="1">
                                  <a:latin typeface="Cambria Math"/>
                                </a:rPr>
                                <m:t>1</m:t>
                              </m:r>
                            </m:sub>
                          </m:sSub>
                          <m:sSub>
                            <m:sSubPr>
                              <m:ctrlPr>
                                <a:rPr lang="es-EC" i="1">
                                  <a:latin typeface="Cambria Math"/>
                                </a:rPr>
                              </m:ctrlPr>
                            </m:sSubPr>
                            <m:e>
                              <m:r>
                                <a:rPr lang="es-EC" i="1">
                                  <a:latin typeface="Cambria Math"/>
                                </a:rPr>
                                <m:t>𝜎</m:t>
                              </m:r>
                            </m:e>
                            <m:sub>
                              <m:r>
                                <a:rPr lang="es-EC" i="1">
                                  <a:latin typeface="Cambria Math"/>
                                </a:rPr>
                                <m:t>2</m:t>
                              </m:r>
                            </m:sub>
                          </m:sSub>
                          <m:r>
                            <a:rPr lang="es-EC" i="1">
                              <a:latin typeface="Cambria Math"/>
                            </a:rPr>
                            <m:t>+</m:t>
                          </m:r>
                          <m:sSup>
                            <m:sSupPr>
                              <m:ctrlPr>
                                <a:rPr lang="es-EC" i="1">
                                  <a:latin typeface="Cambria Math"/>
                                </a:rPr>
                              </m:ctrlPr>
                            </m:sSupPr>
                            <m:e>
                              <m:sSub>
                                <m:sSubPr>
                                  <m:ctrlPr>
                                    <a:rPr lang="es-EC" i="1">
                                      <a:latin typeface="Cambria Math"/>
                                    </a:rPr>
                                  </m:ctrlPr>
                                </m:sSubPr>
                                <m:e>
                                  <m:r>
                                    <a:rPr lang="es-EC" i="1">
                                      <a:latin typeface="Cambria Math"/>
                                    </a:rPr>
                                    <m:t>𝜎</m:t>
                                  </m:r>
                                </m:e>
                                <m:sub>
                                  <m:r>
                                    <a:rPr lang="es-EC" i="1">
                                      <a:latin typeface="Cambria Math"/>
                                    </a:rPr>
                                    <m:t>2</m:t>
                                  </m:r>
                                </m:sub>
                              </m:sSub>
                            </m:e>
                            <m:sup>
                              <m:r>
                                <a:rPr lang="es-EC" i="1">
                                  <a:latin typeface="Cambria Math"/>
                                </a:rPr>
                                <m:t>2</m:t>
                              </m:r>
                            </m:sup>
                          </m:sSup>
                        </m:e>
                      </m:rad>
                    </m:oMath>
                  </m:oMathPara>
                </a14:m>
                <a:endParaRPr lang="es-EC" dirty="0"/>
              </a:p>
              <a:p>
                <a:pPr marL="3200400" lvl="7" indent="0">
                  <a:buNone/>
                </a:pPr>
                <a:r>
                  <a:rPr lang="es-EC" b="1" dirty="0"/>
                  <a:t> </a:t>
                </a:r>
              </a:p>
              <a:p>
                <a:pPr marL="0" indent="0">
                  <a:buNone/>
                </a:pPr>
                <a14:m>
                  <m:oMathPara xmlns:m="http://schemas.openxmlformats.org/officeDocument/2006/math">
                    <m:oMathParaPr>
                      <m:jc m:val="centerGroup"/>
                    </m:oMathParaPr>
                    <m:oMath xmlns:m="http://schemas.openxmlformats.org/officeDocument/2006/math">
                      <m:sSup>
                        <m:sSupPr>
                          <m:ctrlPr>
                            <a:rPr lang="es-EC" i="1">
                              <a:latin typeface="Cambria Math"/>
                            </a:rPr>
                          </m:ctrlPr>
                        </m:sSupPr>
                        <m:e>
                          <m:r>
                            <a:rPr lang="es-EC" i="1">
                              <a:latin typeface="Cambria Math"/>
                            </a:rPr>
                            <m:t>𝜎</m:t>
                          </m:r>
                        </m:e>
                        <m:sup>
                          <m:r>
                            <a:rPr lang="es-EC" i="1">
                              <a:latin typeface="Cambria Math"/>
                            </a:rPr>
                            <m:t>′</m:t>
                          </m:r>
                        </m:sup>
                      </m:sSup>
                      <m:r>
                        <a:rPr lang="es-EC">
                          <a:latin typeface="Cambria Math"/>
                        </a:rPr>
                        <m:t>=12.03 </m:t>
                      </m:r>
                      <m:r>
                        <m:rPr>
                          <m:sty m:val="p"/>
                        </m:rPr>
                        <a:rPr lang="es-EC">
                          <a:latin typeface="Cambria Math"/>
                        </a:rPr>
                        <m:t>M</m:t>
                      </m:r>
                      <m:r>
                        <m:rPr>
                          <m:sty m:val="p"/>
                        </m:rPr>
                        <a:rPr lang="es-EC" i="1" smtClean="0">
                          <a:latin typeface="Cambria Math"/>
                        </a:rPr>
                        <m:t>p</m:t>
                      </m:r>
                      <m:r>
                        <m:rPr>
                          <m:sty m:val="p"/>
                        </m:rPr>
                        <a:rPr lang="es-EC">
                          <a:latin typeface="Cambria Math"/>
                        </a:rPr>
                        <m:t>a</m:t>
                      </m:r>
                    </m:oMath>
                  </m:oMathPara>
                </a14:m>
                <a:endParaRPr lang="es-EC" dirty="0" smtClean="0"/>
              </a:p>
              <a:p>
                <a:pPr marL="0" indent="0">
                  <a:buNone/>
                </a:pPr>
                <a:endParaRPr lang="es-EC" dirty="0" smtClean="0"/>
              </a:p>
              <a:p>
                <a:pPr marL="0" indent="0">
                  <a:buNone/>
                </a:pPr>
                <a14:m>
                  <m:oMathPara xmlns:m="http://schemas.openxmlformats.org/officeDocument/2006/math">
                    <m:oMathParaPr>
                      <m:jc m:val="centerGroup"/>
                    </m:oMathParaPr>
                    <m:oMath xmlns:m="http://schemas.openxmlformats.org/officeDocument/2006/math">
                      <m:sSup>
                        <m:sSupPr>
                          <m:ctrlPr>
                            <a:rPr lang="es-EC" i="1">
                              <a:latin typeface="Cambria Math"/>
                            </a:rPr>
                          </m:ctrlPr>
                        </m:sSupPr>
                        <m:e>
                          <m:r>
                            <a:rPr lang="es-EC" i="1">
                              <a:latin typeface="Cambria Math"/>
                            </a:rPr>
                            <m:t>𝜎</m:t>
                          </m:r>
                        </m:e>
                        <m:sup>
                          <m:r>
                            <a:rPr lang="es-EC" i="1">
                              <a:latin typeface="Cambria Math"/>
                            </a:rPr>
                            <m:t>′</m:t>
                          </m:r>
                        </m:sup>
                      </m:sSup>
                      <m:r>
                        <a:rPr lang="es-EC">
                          <a:latin typeface="Cambria Math"/>
                          <a:ea typeface="Cambria Math"/>
                        </a:rPr>
                        <m:t>≤</m:t>
                      </m:r>
                      <m:sSub>
                        <m:sSubPr>
                          <m:ctrlPr>
                            <a:rPr lang="es-EC" i="1" smtClean="0">
                              <a:latin typeface="Cambria Math"/>
                              <a:ea typeface="Cambria Math"/>
                            </a:rPr>
                          </m:ctrlPr>
                        </m:sSubPr>
                        <m:e>
                          <m:r>
                            <a:rPr lang="es-EC" b="0" i="1" smtClean="0">
                              <a:latin typeface="Cambria Math"/>
                              <a:ea typeface="Cambria Math"/>
                            </a:rPr>
                            <m:t>𝑆</m:t>
                          </m:r>
                        </m:e>
                        <m:sub>
                          <m:r>
                            <a:rPr lang="es-EC" b="0" i="1" smtClean="0">
                              <a:latin typeface="Cambria Math"/>
                              <a:ea typeface="Cambria Math"/>
                            </a:rPr>
                            <m:t>𝑦</m:t>
                          </m:r>
                        </m:sub>
                      </m:sSub>
                    </m:oMath>
                  </m:oMathPara>
                </a14:m>
                <a:endParaRPr lang="es-EC" dirty="0" smtClean="0"/>
              </a:p>
              <a:p>
                <a:pPr marL="0" indent="0">
                  <a:buNone/>
                </a:pPr>
                <a:endParaRPr lang="es-EC" dirty="0" smtClean="0"/>
              </a:p>
              <a:p>
                <a:pPr marL="0" indent="0">
                  <a:buNone/>
                </a:pPr>
                <a14:m>
                  <m:oMathPara xmlns:m="http://schemas.openxmlformats.org/officeDocument/2006/math">
                    <m:oMathParaPr>
                      <m:jc m:val="centerGroup"/>
                    </m:oMathParaPr>
                    <m:oMath xmlns:m="http://schemas.openxmlformats.org/officeDocument/2006/math">
                      <m:r>
                        <a:rPr lang="es-EC">
                          <a:latin typeface="Cambria Math"/>
                        </a:rPr>
                        <m:t>12.03</m:t>
                      </m:r>
                      <m:r>
                        <a:rPr lang="es-EC" i="1" smtClean="0">
                          <a:latin typeface="Cambria Math"/>
                          <a:ea typeface="Cambria Math"/>
                        </a:rPr>
                        <m:t>≤</m:t>
                      </m:r>
                      <m:r>
                        <a:rPr lang="es-EC" b="0" i="1" smtClean="0">
                          <a:latin typeface="Cambria Math"/>
                          <a:ea typeface="Cambria Math"/>
                        </a:rPr>
                        <m:t>276</m:t>
                      </m:r>
                    </m:oMath>
                  </m:oMathPara>
                </a14:m>
                <a:endParaRPr lang="es-EC" dirty="0"/>
              </a:p>
              <a:p>
                <a:pPr marL="0" indent="0">
                  <a:buNone/>
                </a:pPr>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67544" y="332656"/>
                <a:ext cx="8229600" cy="6120680"/>
              </a:xfrm>
              <a:blipFill rotWithShape="1">
                <a:blip r:embed="rId2"/>
                <a:stretch>
                  <a:fillRect l="-1185"/>
                </a:stretch>
              </a:blipFill>
            </p:spPr>
            <p:txBody>
              <a:bodyPr/>
              <a:lstStyle/>
              <a:p>
                <a:r>
                  <a:rPr lang="es-EC">
                    <a:noFill/>
                  </a:rPr>
                  <a:t> </a:t>
                </a:r>
              </a:p>
            </p:txBody>
          </p:sp>
        </mc:Fallback>
      </mc:AlternateContent>
    </p:spTree>
    <p:extLst>
      <p:ext uri="{BB962C8B-B14F-4D97-AF65-F5344CB8AC3E}">
        <p14:creationId xmlns:p14="http://schemas.microsoft.com/office/powerpoint/2010/main" val="22723515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Objetivos Planteados</a:t>
            </a:r>
            <a:endParaRPr lang="es-EC" dirty="0"/>
          </a:p>
        </p:txBody>
      </p:sp>
      <p:sp>
        <p:nvSpPr>
          <p:cNvPr id="3" name="2 Marcador de contenido"/>
          <p:cNvSpPr>
            <a:spLocks noGrp="1"/>
          </p:cNvSpPr>
          <p:nvPr>
            <p:ph idx="1"/>
          </p:nvPr>
        </p:nvSpPr>
        <p:spPr/>
        <p:txBody>
          <a:bodyPr>
            <a:normAutofit fontScale="92500" lnSpcReduction="20000"/>
          </a:bodyPr>
          <a:lstStyle/>
          <a:p>
            <a:pPr lvl="0"/>
            <a:r>
              <a:rPr lang="es-ES" dirty="0"/>
              <a:t>Investigar los sistemas de dosificación para micro nutrientes.</a:t>
            </a:r>
            <a:endParaRPr lang="es-EC" dirty="0"/>
          </a:p>
          <a:p>
            <a:pPr lvl="0"/>
            <a:r>
              <a:rPr lang="es-ES" dirty="0" smtClean="0"/>
              <a:t>Diseñar </a:t>
            </a:r>
            <a:r>
              <a:rPr lang="es-ES" dirty="0"/>
              <a:t>el sistema mecánico, eléctrico y algoritmo de control para sistema de dosificación de micro-nutrientes seleccionado. </a:t>
            </a:r>
            <a:endParaRPr lang="es-EC" dirty="0"/>
          </a:p>
          <a:p>
            <a:pPr lvl="0"/>
            <a:r>
              <a:rPr lang="es-ES" dirty="0"/>
              <a:t>Seleccionar los elementos y materiales adecuados para el sistema de dosificación.</a:t>
            </a:r>
            <a:endParaRPr lang="es-EC" dirty="0"/>
          </a:p>
          <a:p>
            <a:pPr lvl="0"/>
            <a:r>
              <a:rPr lang="es-ES" dirty="0"/>
              <a:t>Implementar un sistema de control y monitoreo HMI mediante el uso de una PC.</a:t>
            </a:r>
            <a:endParaRPr lang="es-EC" dirty="0"/>
          </a:p>
          <a:p>
            <a:pPr lvl="0"/>
            <a:r>
              <a:rPr lang="es-ES" dirty="0"/>
              <a:t>Realizar diferentes pruebas y ajustes para el funcionamiento del sistema de dosificación de micro-nutrientes.</a:t>
            </a:r>
            <a:endParaRPr lang="es-EC" dirty="0"/>
          </a:p>
          <a:p>
            <a:pPr lvl="0"/>
            <a:r>
              <a:rPr lang="es-ES" dirty="0"/>
              <a:t>Realizar la guía de procedimiento de operación y mantenimiento del </a:t>
            </a:r>
            <a:r>
              <a:rPr lang="es-ES" dirty="0" smtClean="0"/>
              <a:t>sistema.</a:t>
            </a:r>
            <a:endParaRPr lang="es-EC" dirty="0"/>
          </a:p>
        </p:txBody>
      </p:sp>
    </p:spTree>
    <p:extLst>
      <p:ext uri="{BB962C8B-B14F-4D97-AF65-F5344CB8AC3E}">
        <p14:creationId xmlns:p14="http://schemas.microsoft.com/office/powerpoint/2010/main" val="33130105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57200" y="260648"/>
                <a:ext cx="8229600" cy="5865515"/>
              </a:xfrm>
            </p:spPr>
            <p:txBody>
              <a:bodyPr>
                <a:normAutofit/>
              </a:bodyPr>
              <a:lstStyle/>
              <a:p>
                <a:pPr marL="0" lvl="4" indent="0">
                  <a:buNone/>
                </a:pPr>
                <a:r>
                  <a:rPr lang="es-EC" sz="2400" b="1" dirty="0" smtClean="0"/>
                  <a:t>FACTOR DE SEGURIDAD</a:t>
                </a:r>
              </a:p>
              <a:p>
                <a:pPr marL="0" lvl="4" indent="0">
                  <a:buNone/>
                </a:pPr>
                <a14:m>
                  <m:oMathPara xmlns:m="http://schemas.openxmlformats.org/officeDocument/2006/math">
                    <m:oMathParaPr>
                      <m:jc m:val="centerGroup"/>
                    </m:oMathParaPr>
                    <m:oMath xmlns:m="http://schemas.openxmlformats.org/officeDocument/2006/math">
                      <m:r>
                        <a:rPr lang="es-EC" sz="2400" i="1">
                          <a:latin typeface="Cambria Math"/>
                        </a:rPr>
                        <m:t>𝐹𝑆</m:t>
                      </m:r>
                      <m:r>
                        <a:rPr lang="es-EC" sz="2400" i="1">
                          <a:latin typeface="Cambria Math"/>
                        </a:rPr>
                        <m:t>=</m:t>
                      </m:r>
                      <m:f>
                        <m:fPr>
                          <m:ctrlPr>
                            <a:rPr lang="es-EC" sz="2400" i="1">
                              <a:latin typeface="Cambria Math"/>
                            </a:rPr>
                          </m:ctrlPr>
                        </m:fPr>
                        <m:num>
                          <m:r>
                            <a:rPr lang="es-EC" sz="2400" i="1">
                              <a:latin typeface="Cambria Math"/>
                            </a:rPr>
                            <m:t>𝑆𝑦</m:t>
                          </m:r>
                        </m:num>
                        <m:den>
                          <m:sSup>
                            <m:sSupPr>
                              <m:ctrlPr>
                                <a:rPr lang="es-EC" sz="2400" i="1">
                                  <a:latin typeface="Cambria Math"/>
                                </a:rPr>
                              </m:ctrlPr>
                            </m:sSupPr>
                            <m:e>
                              <m:r>
                                <a:rPr lang="es-EC" sz="2400" i="1">
                                  <a:latin typeface="Cambria Math"/>
                                </a:rPr>
                                <m:t>𝜎</m:t>
                              </m:r>
                            </m:e>
                            <m:sup>
                              <m:r>
                                <a:rPr lang="es-EC" sz="2400" i="1">
                                  <a:latin typeface="Cambria Math"/>
                                </a:rPr>
                                <m:t>′</m:t>
                              </m:r>
                            </m:sup>
                          </m:sSup>
                        </m:den>
                      </m:f>
                    </m:oMath>
                  </m:oMathPara>
                </a14:m>
                <a:endParaRPr lang="es-EC" sz="2400" dirty="0" smtClean="0"/>
              </a:p>
              <a:p>
                <a:pPr marL="0" lvl="4" indent="0">
                  <a:buNone/>
                </a:pPr>
                <a:endParaRPr lang="es-EC" sz="1100" dirty="0"/>
              </a:p>
              <a:p>
                <a:pPr marL="0" lvl="4" indent="0">
                  <a:buNone/>
                </a:pPr>
                <a14:m>
                  <m:oMathPara xmlns:m="http://schemas.openxmlformats.org/officeDocument/2006/math">
                    <m:oMathParaPr>
                      <m:jc m:val="centerGroup"/>
                    </m:oMathParaPr>
                    <m:oMath xmlns:m="http://schemas.openxmlformats.org/officeDocument/2006/math">
                      <m:r>
                        <a:rPr lang="es-EC" sz="2400" i="1">
                          <a:latin typeface="Cambria Math"/>
                        </a:rPr>
                        <m:t>𝐹𝑆</m:t>
                      </m:r>
                      <m:r>
                        <a:rPr lang="es-EC" sz="2400" i="1">
                          <a:latin typeface="Cambria Math"/>
                        </a:rPr>
                        <m:t>=22.93</m:t>
                      </m:r>
                    </m:oMath>
                  </m:oMathPara>
                </a14:m>
                <a:endParaRPr lang="es-EC" sz="2400" b="1" dirty="0" smtClean="0"/>
              </a:p>
              <a:p>
                <a:pPr marL="0" lvl="4" indent="0">
                  <a:buNone/>
                </a:pPr>
                <a:endParaRPr lang="es-EC" sz="1100" b="1"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57200" y="260648"/>
                <a:ext cx="8229600" cy="5865515"/>
              </a:xfrm>
              <a:blipFill rotWithShape="1">
                <a:blip r:embed="rId2"/>
                <a:stretch>
                  <a:fillRect l="-1111" t="-832"/>
                </a:stretch>
              </a:blipFill>
            </p:spPr>
            <p:txBody>
              <a:bodyPr/>
              <a:lstStyle/>
              <a:p>
                <a:r>
                  <a:rPr lang="es-EC">
                    <a:noFill/>
                  </a:rPr>
                  <a:t> </a:t>
                </a:r>
              </a:p>
            </p:txBody>
          </p:sp>
        </mc:Fallback>
      </mc:AlternateContent>
    </p:spTree>
    <p:extLst>
      <p:ext uri="{BB962C8B-B14F-4D97-AF65-F5344CB8AC3E}">
        <p14:creationId xmlns:p14="http://schemas.microsoft.com/office/powerpoint/2010/main" val="128364605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57200" y="0"/>
                <a:ext cx="8229600" cy="6126163"/>
              </a:xfrm>
            </p:spPr>
            <p:txBody>
              <a:bodyPr>
                <a:normAutofit lnSpcReduction="10000"/>
              </a:bodyPr>
              <a:lstStyle/>
              <a:p>
                <a:pPr marL="0" lvl="4" indent="0">
                  <a:buNone/>
                </a:pPr>
                <a:r>
                  <a:rPr lang="es-EC" sz="2400" b="1" dirty="0"/>
                  <a:t>DEFLEXIÓN MÁXIMA.</a:t>
                </a:r>
              </a:p>
              <a:p>
                <a:pPr marL="0" indent="0">
                  <a:buNone/>
                </a:pPr>
                <a14:m>
                  <m:oMathPara xmlns:m="http://schemas.openxmlformats.org/officeDocument/2006/math">
                    <m:oMathParaPr>
                      <m:jc m:val="centerGroup"/>
                    </m:oMathParaPr>
                    <m:oMath xmlns:m="http://schemas.openxmlformats.org/officeDocument/2006/math">
                      <m:r>
                        <a:rPr lang="es-EC" i="1">
                          <a:latin typeface="Cambria Math"/>
                        </a:rPr>
                        <m:t>𝑓</m:t>
                      </m:r>
                      <m:r>
                        <a:rPr lang="es-EC" i="1">
                          <a:latin typeface="Cambria Math"/>
                        </a:rPr>
                        <m:t>=</m:t>
                      </m:r>
                      <m:f>
                        <m:fPr>
                          <m:ctrlPr>
                            <a:rPr lang="es-EC" i="1">
                              <a:latin typeface="Cambria Math"/>
                            </a:rPr>
                          </m:ctrlPr>
                        </m:fPr>
                        <m:num>
                          <m:r>
                            <a:rPr lang="es-EC" i="1">
                              <a:latin typeface="Cambria Math"/>
                            </a:rPr>
                            <m:t>5</m:t>
                          </m:r>
                          <m:r>
                            <a:rPr lang="es-EC" i="1">
                              <a:latin typeface="Cambria Math"/>
                            </a:rPr>
                            <m:t>𝑊</m:t>
                          </m:r>
                          <m:sSup>
                            <m:sSupPr>
                              <m:ctrlPr>
                                <a:rPr lang="es-EC" i="1">
                                  <a:latin typeface="Cambria Math"/>
                                </a:rPr>
                              </m:ctrlPr>
                            </m:sSupPr>
                            <m:e>
                              <m:r>
                                <a:rPr lang="es-EC" i="1">
                                  <a:latin typeface="Cambria Math"/>
                                </a:rPr>
                                <m:t>𝐿</m:t>
                              </m:r>
                            </m:e>
                            <m:sup>
                              <m:r>
                                <a:rPr lang="es-EC" i="1">
                                  <a:latin typeface="Cambria Math"/>
                                </a:rPr>
                                <m:t>3</m:t>
                              </m:r>
                            </m:sup>
                          </m:sSup>
                        </m:num>
                        <m:den>
                          <m:r>
                            <a:rPr lang="es-EC" i="1">
                              <a:latin typeface="Cambria Math"/>
                            </a:rPr>
                            <m:t>384</m:t>
                          </m:r>
                          <m:r>
                            <a:rPr lang="es-EC" i="1">
                              <a:latin typeface="Cambria Math"/>
                            </a:rPr>
                            <m:t>𝐸𝐼</m:t>
                          </m:r>
                        </m:den>
                      </m:f>
                    </m:oMath>
                  </m:oMathPara>
                </a14:m>
                <a:endParaRPr lang="es-EC" dirty="0"/>
              </a:p>
              <a:p>
                <a:pPr marL="0" indent="0">
                  <a:buNone/>
                </a:pPr>
                <a:r>
                  <a:rPr lang="es-EC" dirty="0" smtClean="0"/>
                  <a:t>Donde</a:t>
                </a:r>
                <a:r>
                  <a:rPr lang="es-EC" dirty="0"/>
                  <a:t>: </a:t>
                </a:r>
              </a:p>
              <a:p>
                <a:pPr marL="0" indent="0">
                  <a:buNone/>
                </a:pPr>
                <a:endParaRPr lang="es-EC" dirty="0"/>
              </a:p>
              <a:p>
                <a:pPr marL="0" indent="0">
                  <a:buNone/>
                </a:pPr>
                <a14:m>
                  <m:oMath xmlns:m="http://schemas.openxmlformats.org/officeDocument/2006/math">
                    <m:r>
                      <a:rPr lang="es-EC" i="1">
                        <a:latin typeface="Cambria Math"/>
                      </a:rPr>
                      <m:t>𝑓</m:t>
                    </m:r>
                  </m:oMath>
                </a14:m>
                <a:r>
                  <a:rPr lang="es-EC" dirty="0"/>
                  <a:t>	Deflexión máxima.</a:t>
                </a:r>
              </a:p>
              <a:p>
                <a:pPr marL="0" indent="0">
                  <a:buNone/>
                </a:pPr>
                <a14:m>
                  <m:oMath xmlns:m="http://schemas.openxmlformats.org/officeDocument/2006/math">
                    <m:r>
                      <a:rPr lang="es-EC" i="1">
                        <a:latin typeface="Cambria Math"/>
                      </a:rPr>
                      <m:t>𝐸</m:t>
                    </m:r>
                  </m:oMath>
                </a14:m>
                <a:r>
                  <a:rPr lang="es-EC" dirty="0"/>
                  <a:t>	Modulo de Elasticidad </a:t>
                </a:r>
                <a14:m>
                  <m:oMath xmlns:m="http://schemas.openxmlformats.org/officeDocument/2006/math">
                    <m:d>
                      <m:dPr>
                        <m:begChr m:val="["/>
                        <m:endChr m:val="]"/>
                        <m:ctrlPr>
                          <a:rPr lang="es-EC" i="1">
                            <a:latin typeface="Cambria Math"/>
                          </a:rPr>
                        </m:ctrlPr>
                      </m:dPr>
                      <m:e>
                        <m:r>
                          <a:rPr lang="es-EC" i="1">
                            <a:latin typeface="Cambria Math"/>
                          </a:rPr>
                          <m:t>200 </m:t>
                        </m:r>
                        <m:r>
                          <a:rPr lang="en-US" i="1">
                            <a:latin typeface="Cambria Math"/>
                          </a:rPr>
                          <m:t>𝐺𝑃𝑎</m:t>
                        </m:r>
                      </m:e>
                    </m:d>
                  </m:oMath>
                </a14:m>
                <a:r>
                  <a:rPr lang="es-EC" dirty="0"/>
                  <a:t>.</a:t>
                </a:r>
              </a:p>
              <a:p>
                <a:pPr marL="0" indent="0">
                  <a:buNone/>
                </a:pPr>
                <a14:m>
                  <m:oMath xmlns:m="http://schemas.openxmlformats.org/officeDocument/2006/math">
                    <m:r>
                      <a:rPr lang="es-EC" i="1">
                        <a:latin typeface="Cambria Math"/>
                      </a:rPr>
                      <m:t>𝐼</m:t>
                    </m:r>
                  </m:oMath>
                </a14:m>
                <a:r>
                  <a:rPr lang="es-EC" dirty="0"/>
                  <a:t>	Momento de Inercia de un círculo hueco.</a:t>
                </a:r>
              </a:p>
              <a:p>
                <a:pPr marL="0" indent="0">
                  <a:buNone/>
                </a:pPr>
                <a:r>
                  <a:rPr lang="es-EC" dirty="0"/>
                  <a:t>W	Peso del eje.</a:t>
                </a:r>
              </a:p>
              <a:p>
                <a:pPr marL="0" indent="0">
                  <a:buNone/>
                </a:pPr>
                <a14:m>
                  <m:oMathPara xmlns:m="http://schemas.openxmlformats.org/officeDocument/2006/math">
                    <m:oMathParaPr>
                      <m:jc m:val="centerGroup"/>
                    </m:oMathParaPr>
                    <m:oMath xmlns:m="http://schemas.openxmlformats.org/officeDocument/2006/math">
                      <m:r>
                        <a:rPr lang="es-EC" i="1">
                          <a:latin typeface="Cambria Math"/>
                        </a:rPr>
                        <m:t>𝑓</m:t>
                      </m:r>
                      <m:r>
                        <a:rPr lang="es-EC" i="1">
                          <a:latin typeface="Cambria Math"/>
                        </a:rPr>
                        <m:t>=</m:t>
                      </m:r>
                      <m:f>
                        <m:fPr>
                          <m:ctrlPr>
                            <a:rPr lang="es-EC" i="1">
                              <a:latin typeface="Cambria Math"/>
                            </a:rPr>
                          </m:ctrlPr>
                        </m:fPr>
                        <m:num>
                          <m:r>
                            <a:rPr lang="es-EC" i="1">
                              <a:latin typeface="Cambria Math"/>
                            </a:rPr>
                            <m:t>5</m:t>
                          </m:r>
                          <m:r>
                            <a:rPr lang="es-EC" i="1">
                              <a:latin typeface="Cambria Math"/>
                            </a:rPr>
                            <m:t>𝑊</m:t>
                          </m:r>
                          <m:sSup>
                            <m:sSupPr>
                              <m:ctrlPr>
                                <a:rPr lang="es-EC" i="1">
                                  <a:latin typeface="Cambria Math"/>
                                </a:rPr>
                              </m:ctrlPr>
                            </m:sSupPr>
                            <m:e>
                              <m:r>
                                <a:rPr lang="es-EC" i="1">
                                  <a:latin typeface="Cambria Math"/>
                                </a:rPr>
                                <m:t>𝐿</m:t>
                              </m:r>
                            </m:e>
                            <m:sup>
                              <m:r>
                                <a:rPr lang="es-EC" i="1">
                                  <a:latin typeface="Cambria Math"/>
                                </a:rPr>
                                <m:t>3</m:t>
                              </m:r>
                            </m:sup>
                          </m:sSup>
                        </m:num>
                        <m:den>
                          <m:r>
                            <a:rPr lang="es-EC" i="1">
                              <a:latin typeface="Cambria Math"/>
                            </a:rPr>
                            <m:t>384</m:t>
                          </m:r>
                          <m:r>
                            <a:rPr lang="es-EC" i="1">
                              <a:latin typeface="Cambria Math"/>
                            </a:rPr>
                            <m:t>𝐸</m:t>
                          </m:r>
                          <m:d>
                            <m:dPr>
                              <m:begChr m:val="["/>
                              <m:endChr m:val="]"/>
                              <m:ctrlPr>
                                <a:rPr lang="es-EC" i="1">
                                  <a:latin typeface="Cambria Math"/>
                                </a:rPr>
                              </m:ctrlPr>
                            </m:dPr>
                            <m:e>
                              <m:f>
                                <m:fPr>
                                  <m:ctrlPr>
                                    <a:rPr lang="es-EC" i="1">
                                      <a:latin typeface="Cambria Math"/>
                                    </a:rPr>
                                  </m:ctrlPr>
                                </m:fPr>
                                <m:num>
                                  <m:r>
                                    <a:rPr lang="es-EC" i="1">
                                      <a:latin typeface="Cambria Math"/>
                                    </a:rPr>
                                    <m:t>𝜋</m:t>
                                  </m:r>
                                  <m:d>
                                    <m:dPr>
                                      <m:ctrlPr>
                                        <a:rPr lang="es-EC" i="1">
                                          <a:latin typeface="Cambria Math"/>
                                        </a:rPr>
                                      </m:ctrlPr>
                                    </m:dPr>
                                    <m:e>
                                      <m:sSup>
                                        <m:sSupPr>
                                          <m:ctrlPr>
                                            <a:rPr lang="es-EC" i="1">
                                              <a:latin typeface="Cambria Math"/>
                                            </a:rPr>
                                          </m:ctrlPr>
                                        </m:sSupPr>
                                        <m:e>
                                          <m:r>
                                            <a:rPr lang="es-EC" i="1">
                                              <a:latin typeface="Cambria Math"/>
                                            </a:rPr>
                                            <m:t>𝐷</m:t>
                                          </m:r>
                                        </m:e>
                                        <m:sup>
                                          <m:r>
                                            <a:rPr lang="es-EC" i="1">
                                              <a:latin typeface="Cambria Math"/>
                                            </a:rPr>
                                            <m:t>4</m:t>
                                          </m:r>
                                        </m:sup>
                                      </m:sSup>
                                      <m:r>
                                        <a:rPr lang="es-EC" i="1">
                                          <a:latin typeface="Cambria Math"/>
                                        </a:rPr>
                                        <m:t>−</m:t>
                                      </m:r>
                                      <m:sSup>
                                        <m:sSupPr>
                                          <m:ctrlPr>
                                            <a:rPr lang="es-EC" i="1">
                                              <a:latin typeface="Cambria Math"/>
                                            </a:rPr>
                                          </m:ctrlPr>
                                        </m:sSupPr>
                                        <m:e>
                                          <m:r>
                                            <a:rPr lang="es-EC" i="1">
                                              <a:latin typeface="Cambria Math"/>
                                            </a:rPr>
                                            <m:t>𝑑</m:t>
                                          </m:r>
                                        </m:e>
                                        <m:sup>
                                          <m:r>
                                            <a:rPr lang="es-EC" i="1">
                                              <a:latin typeface="Cambria Math"/>
                                            </a:rPr>
                                            <m:t>4</m:t>
                                          </m:r>
                                        </m:sup>
                                      </m:sSup>
                                    </m:e>
                                  </m:d>
                                </m:num>
                                <m:den>
                                  <m:r>
                                    <a:rPr lang="es-EC" i="1">
                                      <a:latin typeface="Cambria Math"/>
                                    </a:rPr>
                                    <m:t>64</m:t>
                                  </m:r>
                                </m:den>
                              </m:f>
                            </m:e>
                          </m:d>
                        </m:den>
                      </m:f>
                    </m:oMath>
                  </m:oMathPara>
                </a14:m>
                <a:endParaRPr lang="es-EC" dirty="0"/>
              </a:p>
              <a:p>
                <a:pPr marL="0" indent="0">
                  <a:buNone/>
                </a:pPr>
                <a:endParaRPr lang="es-EC" sz="1000" dirty="0"/>
              </a:p>
              <a:p>
                <a:pPr marL="0" indent="0">
                  <a:buNone/>
                </a:pPr>
                <a14:m>
                  <m:oMath xmlns:m="http://schemas.openxmlformats.org/officeDocument/2006/math">
                    <m:r>
                      <a:rPr lang="es-EC" i="1">
                        <a:latin typeface="Cambria Math"/>
                      </a:rPr>
                      <m:t>𝐸</m:t>
                    </m:r>
                  </m:oMath>
                </a14:m>
                <a:r>
                  <a:rPr lang="es-EC" dirty="0"/>
                  <a:t>	Modulo de Elasticidad </a:t>
                </a:r>
                <a14:m>
                  <m:oMath xmlns:m="http://schemas.openxmlformats.org/officeDocument/2006/math">
                    <m:d>
                      <m:dPr>
                        <m:begChr m:val="["/>
                        <m:endChr m:val="]"/>
                        <m:ctrlPr>
                          <a:rPr lang="es-EC" i="1">
                            <a:latin typeface="Cambria Math"/>
                          </a:rPr>
                        </m:ctrlPr>
                      </m:dPr>
                      <m:e>
                        <m:r>
                          <a:rPr lang="es-EC" i="1">
                            <a:latin typeface="Cambria Math"/>
                          </a:rPr>
                          <m:t>200 </m:t>
                        </m:r>
                        <m:r>
                          <a:rPr lang="en-US" i="1">
                            <a:latin typeface="Cambria Math"/>
                          </a:rPr>
                          <m:t>𝐺𝑃𝑎</m:t>
                        </m:r>
                      </m:e>
                    </m:d>
                  </m:oMath>
                </a14:m>
                <a:endParaRPr lang="es-EC" dirty="0"/>
              </a:p>
              <a:p>
                <a:pPr marL="0" indent="0">
                  <a:buNone/>
                </a:pPr>
                <a:endParaRPr lang="es-EC" sz="1200" i="1" dirty="0"/>
              </a:p>
              <a:p>
                <a:pPr marL="0" indent="0">
                  <a:buNone/>
                </a:pPr>
                <a14:m>
                  <m:oMathPara xmlns:m="http://schemas.openxmlformats.org/officeDocument/2006/math">
                    <m:oMathParaPr>
                      <m:jc m:val="centerGroup"/>
                    </m:oMathParaPr>
                    <m:oMath xmlns:m="http://schemas.openxmlformats.org/officeDocument/2006/math">
                      <m:r>
                        <a:rPr lang="es-EC" i="1">
                          <a:latin typeface="Cambria Math"/>
                        </a:rPr>
                        <m:t>𝑓</m:t>
                      </m:r>
                      <m:r>
                        <a:rPr lang="es-EC" i="1">
                          <a:latin typeface="Cambria Math"/>
                        </a:rPr>
                        <m:t>=1.351×</m:t>
                      </m:r>
                      <m:sSup>
                        <m:sSupPr>
                          <m:ctrlPr>
                            <a:rPr lang="es-EC" i="1">
                              <a:latin typeface="Cambria Math"/>
                            </a:rPr>
                          </m:ctrlPr>
                        </m:sSupPr>
                        <m:e>
                          <m:r>
                            <a:rPr lang="es-EC" i="1">
                              <a:latin typeface="Cambria Math"/>
                            </a:rPr>
                            <m:t>10</m:t>
                          </m:r>
                        </m:e>
                        <m:sup>
                          <m:r>
                            <a:rPr lang="es-EC" i="1">
                              <a:latin typeface="Cambria Math"/>
                            </a:rPr>
                            <m:t>−3</m:t>
                          </m:r>
                        </m:sup>
                      </m:sSup>
                      <m:r>
                        <a:rPr lang="es-EC" i="1">
                          <a:latin typeface="Cambria Math"/>
                        </a:rPr>
                        <m:t> </m:t>
                      </m:r>
                      <m:r>
                        <a:rPr lang="es-EC" i="1">
                          <a:latin typeface="Cambria Math"/>
                        </a:rPr>
                        <m:t>𝑚</m:t>
                      </m:r>
                    </m:oMath>
                  </m:oMathPara>
                </a14:m>
                <a:endParaRPr lang="es-EC" dirty="0"/>
              </a:p>
              <a:p>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57200" y="0"/>
                <a:ext cx="8229600" cy="6126163"/>
              </a:xfrm>
              <a:blipFill rotWithShape="1">
                <a:blip r:embed="rId2"/>
                <a:stretch>
                  <a:fillRect l="-1111" t="-1393"/>
                </a:stretch>
              </a:blipFill>
            </p:spPr>
            <p:txBody>
              <a:bodyPr/>
              <a:lstStyle/>
              <a:p>
                <a:r>
                  <a:rPr lang="es-EC">
                    <a:noFill/>
                  </a:rPr>
                  <a:t> </a:t>
                </a:r>
              </a:p>
            </p:txBody>
          </p:sp>
        </mc:Fallback>
      </mc:AlternateContent>
    </p:spTree>
    <p:extLst>
      <p:ext uri="{BB962C8B-B14F-4D97-AF65-F5344CB8AC3E}">
        <p14:creationId xmlns:p14="http://schemas.microsoft.com/office/powerpoint/2010/main" val="15157136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636912"/>
            <a:ext cx="8229600" cy="1051520"/>
          </a:xfrm>
        </p:spPr>
        <p:txBody>
          <a:bodyPr/>
          <a:lstStyle/>
          <a:p>
            <a:r>
              <a:rPr lang="es-EC" dirty="0" smtClean="0"/>
              <a:t>Diseño de la Hélice.</a:t>
            </a:r>
            <a:endParaRPr lang="es-EC" dirty="0"/>
          </a:p>
        </p:txBody>
      </p:sp>
    </p:spTree>
    <p:extLst>
      <p:ext uri="{BB962C8B-B14F-4D97-AF65-F5344CB8AC3E}">
        <p14:creationId xmlns:p14="http://schemas.microsoft.com/office/powerpoint/2010/main" val="332927133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57200" y="4437112"/>
                <a:ext cx="3826768" cy="1689051"/>
              </a:xfrm>
            </p:spPr>
            <p:txBody>
              <a:bodyPr>
                <a:normAutofit fontScale="92500"/>
              </a:bodyPr>
              <a:lstStyle/>
              <a:p>
                <a:pPr marL="0" indent="0">
                  <a:buNone/>
                </a:pPr>
                <a14:m>
                  <m:oMath xmlns:m="http://schemas.openxmlformats.org/officeDocument/2006/math">
                    <m:sSub>
                      <m:sSubPr>
                        <m:ctrlPr>
                          <a:rPr lang="es-EC" i="1">
                            <a:latin typeface="Cambria Math"/>
                          </a:rPr>
                        </m:ctrlPr>
                      </m:sSubPr>
                      <m:e>
                        <m:r>
                          <a:rPr lang="es-EC" i="1">
                            <a:latin typeface="Cambria Math"/>
                          </a:rPr>
                          <m:t>𝑒</m:t>
                        </m:r>
                      </m:e>
                      <m:sub>
                        <m:r>
                          <a:rPr lang="es-EC" i="1">
                            <a:latin typeface="Cambria Math"/>
                          </a:rPr>
                          <m:t>h</m:t>
                        </m:r>
                      </m:sub>
                    </m:sSub>
                  </m:oMath>
                </a14:m>
                <a:r>
                  <a:rPr lang="es-EC" dirty="0"/>
                  <a:t> 	Espesor de la hélice </a:t>
                </a:r>
              </a:p>
              <a:p>
                <a:pPr marL="0" indent="0">
                  <a:buNone/>
                </a:pPr>
                <a14:m>
                  <m:oMath xmlns:m="http://schemas.openxmlformats.org/officeDocument/2006/math">
                    <m:sSub>
                      <m:sSubPr>
                        <m:ctrlPr>
                          <a:rPr lang="es-EC" i="1">
                            <a:latin typeface="Cambria Math"/>
                          </a:rPr>
                        </m:ctrlPr>
                      </m:sSubPr>
                      <m:e>
                        <m:r>
                          <a:rPr lang="es-EC" i="1">
                            <a:latin typeface="Cambria Math"/>
                          </a:rPr>
                          <m:t>𝐿</m:t>
                        </m:r>
                      </m:e>
                      <m:sub>
                        <m:r>
                          <a:rPr lang="es-EC" i="1">
                            <a:latin typeface="Cambria Math"/>
                          </a:rPr>
                          <m:t>1</m:t>
                        </m:r>
                      </m:sub>
                    </m:sSub>
                  </m:oMath>
                </a14:m>
                <a:r>
                  <a:rPr lang="es-EC" dirty="0"/>
                  <a:t> 	Ancho de la hélice</a:t>
                </a:r>
              </a:p>
              <a:p>
                <a:pPr marL="0" indent="0">
                  <a:buNone/>
                </a:pPr>
                <a14:m>
                  <m:oMath xmlns:m="http://schemas.openxmlformats.org/officeDocument/2006/math">
                    <m:sSub>
                      <m:sSubPr>
                        <m:ctrlPr>
                          <a:rPr lang="es-EC" i="1">
                            <a:latin typeface="Cambria Math"/>
                          </a:rPr>
                        </m:ctrlPr>
                      </m:sSubPr>
                      <m:e>
                        <m:r>
                          <a:rPr lang="es-EC" i="1">
                            <a:latin typeface="Cambria Math"/>
                          </a:rPr>
                          <m:t>𝐿</m:t>
                        </m:r>
                      </m:e>
                      <m:sub>
                        <m:r>
                          <a:rPr lang="es-EC" i="1">
                            <a:latin typeface="Cambria Math"/>
                          </a:rPr>
                          <m:t>2</m:t>
                        </m:r>
                      </m:sub>
                    </m:sSub>
                  </m:oMath>
                </a14:m>
                <a:r>
                  <a:rPr lang="es-EC" dirty="0"/>
                  <a:t> 	Distancia del radio </a:t>
                </a:r>
                <a:r>
                  <a:rPr lang="es-EC" dirty="0" smtClean="0"/>
                  <a:t> 	medio</a:t>
                </a:r>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57200" y="4437112"/>
                <a:ext cx="3826768" cy="1689051"/>
              </a:xfrm>
              <a:blipFill rotWithShape="1">
                <a:blip r:embed="rId2"/>
                <a:stretch>
                  <a:fillRect t="-2166" r="-2707"/>
                </a:stretch>
              </a:blipFill>
            </p:spPr>
            <p:txBody>
              <a:bodyPr/>
              <a:lstStyle/>
              <a:p>
                <a:r>
                  <a:rPr lang="es-EC">
                    <a:noFill/>
                  </a:rPr>
                  <a:t> </a:t>
                </a:r>
              </a:p>
            </p:txBody>
          </p:sp>
        </mc:Fallback>
      </mc:AlternateContent>
      <p:pic>
        <p:nvPicPr>
          <p:cNvPr id="4" name="3 Imagen"/>
          <p:cNvPicPr/>
          <p:nvPr/>
        </p:nvPicPr>
        <p:blipFill>
          <a:blip r:embed="rId3">
            <a:extLst>
              <a:ext uri="{28A0092B-C50C-407E-A947-70E740481C1C}">
                <a14:useLocalDpi xmlns:a14="http://schemas.microsoft.com/office/drawing/2010/main" val="0"/>
              </a:ext>
            </a:extLst>
          </a:blip>
          <a:srcRect/>
          <a:stretch>
            <a:fillRect/>
          </a:stretch>
        </p:blipFill>
        <p:spPr bwMode="auto">
          <a:xfrm>
            <a:off x="2699792" y="1124744"/>
            <a:ext cx="3744416" cy="2910247"/>
          </a:xfrm>
          <a:prstGeom prst="rect">
            <a:avLst/>
          </a:prstGeom>
          <a:noFill/>
          <a:ln>
            <a:noFill/>
          </a:ln>
        </p:spPr>
      </p:pic>
      <mc:AlternateContent xmlns:mc="http://schemas.openxmlformats.org/markup-compatibility/2006" xmlns:a14="http://schemas.microsoft.com/office/drawing/2010/main">
        <mc:Choice Requires="a14">
          <p:sp>
            <p:nvSpPr>
              <p:cNvPr id="6" name="2 Marcador de contenido"/>
              <p:cNvSpPr txBox="1">
                <a:spLocks/>
              </p:cNvSpPr>
              <p:nvPr/>
            </p:nvSpPr>
            <p:spPr>
              <a:xfrm>
                <a:off x="4407272" y="4365104"/>
                <a:ext cx="4474840" cy="1689051"/>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14:m>
                  <m:oMath xmlns:m="http://schemas.openxmlformats.org/officeDocument/2006/math">
                    <m:sSub>
                      <m:sSubPr>
                        <m:ctrlPr>
                          <a:rPr lang="es-EC" i="1" smtClean="0">
                            <a:latin typeface="Cambria Math"/>
                          </a:rPr>
                        </m:ctrlPr>
                      </m:sSubPr>
                      <m:e>
                        <m:r>
                          <a:rPr lang="es-EC" i="1">
                            <a:latin typeface="Cambria Math"/>
                          </a:rPr>
                          <m:t>𝑤</m:t>
                        </m:r>
                      </m:e>
                      <m:sub>
                        <m:r>
                          <a:rPr lang="es-EC" i="1">
                            <a:latin typeface="Cambria Math"/>
                          </a:rPr>
                          <m:t>h</m:t>
                        </m:r>
                      </m:sub>
                    </m:sSub>
                  </m:oMath>
                </a14:m>
                <a:r>
                  <a:rPr lang="es-EC" dirty="0"/>
                  <a:t> 	Carga máxima que </a:t>
                </a:r>
                <a:r>
                  <a:rPr lang="es-EC" dirty="0" smtClean="0"/>
                  <a:t>	empuja </a:t>
                </a:r>
                <a:r>
                  <a:rPr lang="es-EC" dirty="0"/>
                  <a:t>la hélice</a:t>
                </a:r>
              </a:p>
              <a:p>
                <a:pPr marL="0" indent="0">
                  <a:buNone/>
                </a:pPr>
                <a:r>
                  <a:rPr lang="es-EC" dirty="0" err="1"/>
                  <a:t>n</a:t>
                </a:r>
                <a:r>
                  <a:rPr lang="es-EC" baseline="-25000" dirty="0" err="1"/>
                  <a:t>1</a:t>
                </a:r>
                <a:r>
                  <a:rPr lang="es-EC" dirty="0"/>
                  <a:t>	Número de Pasos.</a:t>
                </a:r>
              </a:p>
              <a:p>
                <a:pPr marL="0" indent="0">
                  <a:buNone/>
                </a:pPr>
                <a:r>
                  <a:rPr lang="es-EC" dirty="0" err="1"/>
                  <a:t>r</a:t>
                </a:r>
                <a:r>
                  <a:rPr lang="es-EC" baseline="-25000" dirty="0" err="1"/>
                  <a:t>m</a:t>
                </a:r>
                <a:r>
                  <a:rPr lang="es-EC" dirty="0"/>
                  <a:t>	Radio medio.</a:t>
                </a:r>
              </a:p>
              <a:p>
                <a:endParaRPr lang="es-EC" dirty="0"/>
              </a:p>
            </p:txBody>
          </p:sp>
        </mc:Choice>
        <mc:Fallback xmlns="">
          <p:sp>
            <p:nvSpPr>
              <p:cNvPr id="6" name="2 Marcador de contenido"/>
              <p:cNvSpPr txBox="1">
                <a:spLocks noRot="1" noChangeAspect="1" noMove="1" noResize="1" noEditPoints="1" noAdjustHandles="1" noChangeArrowheads="1" noChangeShapeType="1" noTextEdit="1"/>
              </p:cNvSpPr>
              <p:nvPr/>
            </p:nvSpPr>
            <p:spPr>
              <a:xfrm>
                <a:off x="4407272" y="4365104"/>
                <a:ext cx="4474840" cy="1689051"/>
              </a:xfrm>
              <a:prstGeom prst="rect">
                <a:avLst/>
              </a:prstGeom>
              <a:blipFill rotWithShape="1">
                <a:blip r:embed="rId4"/>
                <a:stretch>
                  <a:fillRect l="-2180" t="-5054" b="-361"/>
                </a:stretch>
              </a:blipFill>
            </p:spPr>
            <p:txBody>
              <a:bodyPr/>
              <a:lstStyle/>
              <a:p>
                <a:r>
                  <a:rPr lang="es-EC">
                    <a:noFill/>
                  </a:rPr>
                  <a:t> </a:t>
                </a:r>
              </a:p>
            </p:txBody>
          </p:sp>
        </mc:Fallback>
      </mc:AlternateContent>
      <p:sp>
        <p:nvSpPr>
          <p:cNvPr id="8" name="2 Marcador de contenido"/>
          <p:cNvSpPr txBox="1">
            <a:spLocks/>
          </p:cNvSpPr>
          <p:nvPr/>
        </p:nvSpPr>
        <p:spPr>
          <a:xfrm>
            <a:off x="467544" y="280218"/>
            <a:ext cx="7776864" cy="168905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Font typeface="Arial" pitchFamily="34" charset="0"/>
              <a:buNone/>
            </a:pPr>
            <a:r>
              <a:rPr lang="es-EC" b="1" dirty="0" smtClean="0"/>
              <a:t>CÁLCULO DE PARÁMETROS DE LA HÉLICE</a:t>
            </a:r>
            <a:endParaRPr lang="es-EC" b="1" dirty="0"/>
          </a:p>
        </p:txBody>
      </p:sp>
    </p:spTree>
    <p:extLst>
      <p:ext uri="{BB962C8B-B14F-4D97-AF65-F5344CB8AC3E}">
        <p14:creationId xmlns:p14="http://schemas.microsoft.com/office/powerpoint/2010/main" val="197345296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195736" y="3645024"/>
            <a:ext cx="8229600" cy="2121099"/>
          </a:xfrm>
        </p:spPr>
        <p:txBody>
          <a:bodyPr/>
          <a:lstStyle/>
          <a:p>
            <a:pPr marL="0" indent="0">
              <a:buNone/>
            </a:pPr>
            <a:r>
              <a:rPr lang="es-EC" dirty="0"/>
              <a:t>D	</a:t>
            </a:r>
            <a:r>
              <a:rPr lang="es-EC" dirty="0" smtClean="0"/>
              <a:t>Diámetro del sin fin [0.065 m</a:t>
            </a:r>
            <a:r>
              <a:rPr lang="es-EC" dirty="0"/>
              <a:t>]</a:t>
            </a:r>
          </a:p>
          <a:p>
            <a:pPr marL="0" indent="0">
              <a:buNone/>
            </a:pPr>
            <a:r>
              <a:rPr lang="es-EC" dirty="0"/>
              <a:t>P	Paso del tornillo  </a:t>
            </a:r>
            <a:r>
              <a:rPr lang="es-EC" dirty="0" smtClean="0"/>
              <a:t>[0.025 m</a:t>
            </a:r>
            <a:r>
              <a:rPr lang="es-EC" dirty="0"/>
              <a:t>]</a:t>
            </a:r>
          </a:p>
          <a:p>
            <a:endParaRPr lang="es-EC" dirty="0"/>
          </a:p>
        </p:txBody>
      </p:sp>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2699792" y="908720"/>
            <a:ext cx="3960440" cy="2376264"/>
          </a:xfrm>
          <a:prstGeom prst="rect">
            <a:avLst/>
          </a:prstGeom>
          <a:noFill/>
          <a:ln>
            <a:noFill/>
          </a:ln>
        </p:spPr>
      </p:pic>
      <p:sp>
        <p:nvSpPr>
          <p:cNvPr id="2" name="1 Rectángulo"/>
          <p:cNvSpPr/>
          <p:nvPr/>
        </p:nvSpPr>
        <p:spPr>
          <a:xfrm>
            <a:off x="413792" y="256534"/>
            <a:ext cx="7326560" cy="369332"/>
          </a:xfrm>
          <a:prstGeom prst="rect">
            <a:avLst/>
          </a:prstGeom>
        </p:spPr>
        <p:txBody>
          <a:bodyPr wrap="square">
            <a:spAutoFit/>
          </a:bodyPr>
          <a:lstStyle/>
          <a:p>
            <a:r>
              <a:rPr lang="es-EC" b="1" dirty="0"/>
              <a:t>CÁLCULO DE </a:t>
            </a:r>
            <a:r>
              <a:rPr lang="es-EC" b="1" dirty="0" smtClean="0"/>
              <a:t>LA CARGA MÁXIMA QUE EMPUJA LA HÉLICE</a:t>
            </a:r>
            <a:endParaRPr lang="es-EC" b="1" dirty="0"/>
          </a:p>
        </p:txBody>
      </p:sp>
    </p:spTree>
    <p:extLst>
      <p:ext uri="{BB962C8B-B14F-4D97-AF65-F5344CB8AC3E}">
        <p14:creationId xmlns:p14="http://schemas.microsoft.com/office/powerpoint/2010/main" val="149301698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67544" y="260648"/>
                <a:ext cx="8229600" cy="6480720"/>
              </a:xfrm>
            </p:spPr>
            <p:txBody>
              <a:bodyPr>
                <a:normAutofit/>
              </a:bodyPr>
              <a:lstStyle/>
              <a:p>
                <a:pPr marL="0" indent="0">
                  <a:buNone/>
                </a:pPr>
                <a:r>
                  <a:rPr lang="es-EC" b="1" dirty="0" smtClean="0"/>
                  <a:t>CÁLCULO DEL NÚMERO DE PASOS</a:t>
                </a:r>
                <a:r>
                  <a:rPr lang="es-EC" dirty="0"/>
                  <a:t> </a:t>
                </a:r>
                <a:endParaRPr lang="es-EC" dirty="0" smtClean="0"/>
              </a:p>
              <a:p>
                <a:pPr marL="0" indent="0">
                  <a:buNone/>
                </a:pPr>
                <a:endParaRPr lang="es-EC" sz="1100"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𝑛</m:t>
                          </m:r>
                        </m:e>
                        <m:sub>
                          <m:r>
                            <a:rPr lang="es-EC" i="1">
                              <a:latin typeface="Cambria Math"/>
                            </a:rPr>
                            <m:t>1</m:t>
                          </m:r>
                        </m:sub>
                      </m:sSub>
                      <m:r>
                        <a:rPr lang="es-EC" i="1">
                          <a:latin typeface="Cambria Math"/>
                        </a:rPr>
                        <m:t>=# </m:t>
                      </m:r>
                      <m:r>
                        <a:rPr lang="es-EC" i="1">
                          <a:latin typeface="Cambria Math"/>
                        </a:rPr>
                        <m:t>𝑃𝑎𝑠𝑜𝑠</m:t>
                      </m:r>
                      <m:r>
                        <a:rPr lang="es-EC" i="1">
                          <a:latin typeface="Cambria Math"/>
                        </a:rPr>
                        <m:t>=</m:t>
                      </m:r>
                      <m:f>
                        <m:fPr>
                          <m:ctrlPr>
                            <a:rPr lang="es-EC" i="1">
                              <a:latin typeface="Cambria Math"/>
                            </a:rPr>
                          </m:ctrlPr>
                        </m:fPr>
                        <m:num>
                          <m:r>
                            <a:rPr lang="es-EC" i="1">
                              <a:latin typeface="Cambria Math"/>
                            </a:rPr>
                            <m:t>𝐿</m:t>
                          </m:r>
                        </m:num>
                        <m:den>
                          <m:r>
                            <a:rPr lang="es-EC" i="1">
                              <a:latin typeface="Cambria Math"/>
                            </a:rPr>
                            <m:t>𝑃</m:t>
                          </m:r>
                        </m:den>
                      </m:f>
                    </m:oMath>
                  </m:oMathPara>
                </a14:m>
                <a:endParaRPr lang="es-EC" dirty="0" smtClean="0"/>
              </a:p>
              <a:p>
                <a:pPr marL="0" indent="0">
                  <a:buNone/>
                </a:pPr>
                <a:endParaRPr lang="es-EC" sz="1100" b="1" dirty="0"/>
              </a:p>
              <a:p>
                <a:pPr marL="0" indent="0">
                  <a:buNone/>
                </a:pPr>
                <a:r>
                  <a:rPr lang="es-EC" sz="1800" dirty="0" err="1" smtClean="0"/>
                  <a:t>n</a:t>
                </a:r>
                <a:r>
                  <a:rPr lang="es-EC" sz="1800" baseline="-25000" dirty="0" err="1" smtClean="0"/>
                  <a:t>1</a:t>
                </a:r>
                <a:r>
                  <a:rPr lang="es-EC" sz="1800" baseline="-25000" dirty="0"/>
                  <a:t>	</a:t>
                </a:r>
                <a:r>
                  <a:rPr lang="es-EC" sz="1800" dirty="0"/>
                  <a:t>Número de </a:t>
                </a:r>
                <a:r>
                  <a:rPr lang="es-EC" sz="1800" dirty="0" smtClean="0"/>
                  <a:t>Pasos</a:t>
                </a:r>
              </a:p>
              <a:p>
                <a:pPr marL="0" indent="0">
                  <a:buNone/>
                </a:pPr>
                <a:r>
                  <a:rPr lang="es-EC" sz="1800" dirty="0"/>
                  <a:t>L	Longitud del eje </a:t>
                </a:r>
                <a:r>
                  <a:rPr lang="es-EC" sz="1800" dirty="0" smtClean="0"/>
                  <a:t>[0.45 m]</a:t>
                </a:r>
                <a:endParaRPr lang="es-EC" sz="1800" dirty="0"/>
              </a:p>
              <a:p>
                <a:pPr marL="0" indent="0">
                  <a:buNone/>
                </a:pPr>
                <a:endParaRPr lang="es-EC" sz="1100"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𝑛</m:t>
                          </m:r>
                        </m:e>
                        <m:sub>
                          <m:r>
                            <a:rPr lang="es-EC" i="1">
                              <a:latin typeface="Cambria Math"/>
                            </a:rPr>
                            <m:t>1</m:t>
                          </m:r>
                        </m:sub>
                      </m:sSub>
                      <m:r>
                        <a:rPr lang="es-EC" i="1">
                          <a:latin typeface="Cambria Math"/>
                        </a:rPr>
                        <m:t>=18</m:t>
                      </m:r>
                    </m:oMath>
                  </m:oMathPara>
                </a14:m>
                <a:endParaRPr lang="es-EC" dirty="0"/>
              </a:p>
              <a:p>
                <a:pPr marL="0" indent="0">
                  <a:buNone/>
                </a:pPr>
                <a:endParaRPr lang="es-EC" sz="1100" dirty="0" smtClean="0"/>
              </a:p>
              <a:p>
                <a:pPr marL="0" indent="0">
                  <a:buNone/>
                </a:pPr>
                <a:r>
                  <a:rPr lang="es-EC" b="1" dirty="0" smtClean="0"/>
                  <a:t>CÁLCULO DEL VOLUMEN PARA UN PASO</a:t>
                </a:r>
              </a:p>
              <a:p>
                <a:pPr marL="0" indent="0">
                  <a:buNone/>
                </a:pPr>
                <a:endParaRPr lang="es-EC" sz="1100" b="1" dirty="0" smtClean="0"/>
              </a:p>
              <a:p>
                <a:pPr marL="0" indent="0">
                  <a:buNone/>
                </a:pPr>
                <a14:m>
                  <m:oMathPara xmlns:m="http://schemas.openxmlformats.org/officeDocument/2006/math">
                    <m:oMathParaPr>
                      <m:jc m:val="centerGroup"/>
                    </m:oMathParaPr>
                    <m:oMath xmlns:m="http://schemas.openxmlformats.org/officeDocument/2006/math">
                      <m:r>
                        <a:rPr lang="es-EC" i="1">
                          <a:latin typeface="Cambria Math"/>
                        </a:rPr>
                        <m:t>𝑉</m:t>
                      </m:r>
                      <m:r>
                        <a:rPr lang="es-EC" i="1">
                          <a:latin typeface="Cambria Math"/>
                        </a:rPr>
                        <m:t>=</m:t>
                      </m:r>
                      <m:f>
                        <m:fPr>
                          <m:ctrlPr>
                            <a:rPr lang="es-EC" i="1">
                              <a:latin typeface="Cambria Math"/>
                            </a:rPr>
                          </m:ctrlPr>
                        </m:fPr>
                        <m:num>
                          <m:r>
                            <a:rPr lang="es-EC" i="1">
                              <a:latin typeface="Cambria Math"/>
                            </a:rPr>
                            <m:t>𝜋</m:t>
                          </m:r>
                          <m:sSup>
                            <m:sSupPr>
                              <m:ctrlPr>
                                <a:rPr lang="es-EC" i="1">
                                  <a:latin typeface="Cambria Math"/>
                                </a:rPr>
                              </m:ctrlPr>
                            </m:sSupPr>
                            <m:e>
                              <m:r>
                                <a:rPr lang="es-EC" i="1">
                                  <a:latin typeface="Cambria Math"/>
                                </a:rPr>
                                <m:t>𝐷</m:t>
                              </m:r>
                            </m:e>
                            <m:sup>
                              <m:r>
                                <a:rPr lang="es-EC" i="1">
                                  <a:latin typeface="Cambria Math"/>
                                </a:rPr>
                                <m:t>2</m:t>
                              </m:r>
                            </m:sup>
                          </m:sSup>
                        </m:num>
                        <m:den>
                          <m:r>
                            <a:rPr lang="es-EC" i="1">
                              <a:latin typeface="Cambria Math"/>
                            </a:rPr>
                            <m:t>4</m:t>
                          </m:r>
                        </m:den>
                      </m:f>
                      <m:r>
                        <a:rPr lang="es-EC" i="1">
                          <a:latin typeface="Cambria Math"/>
                        </a:rPr>
                        <m:t>𝑃</m:t>
                      </m:r>
                    </m:oMath>
                  </m:oMathPara>
                </a14:m>
                <a:endParaRPr lang="es-EC" dirty="0" smtClean="0"/>
              </a:p>
              <a:p>
                <a:pPr marL="0" indent="0">
                  <a:buNone/>
                </a:pPr>
                <a:endParaRPr lang="es-EC" sz="1100" b="1" dirty="0"/>
              </a:p>
              <a:p>
                <a:pPr marL="0" indent="0" algn="ctr">
                  <a:buNone/>
                </a:pPr>
                <a14:m>
                  <m:oMath xmlns:m="http://schemas.openxmlformats.org/officeDocument/2006/math">
                    <m:r>
                      <a:rPr lang="es-EC" i="1">
                        <a:latin typeface="Cambria Math"/>
                      </a:rPr>
                      <m:t>𝑉</m:t>
                    </m:r>
                    <m:r>
                      <a:rPr lang="es-EC" i="1">
                        <a:latin typeface="Cambria Math"/>
                      </a:rPr>
                      <m:t>=8.296×</m:t>
                    </m:r>
                    <m:sSup>
                      <m:sSupPr>
                        <m:ctrlPr>
                          <a:rPr lang="es-EC" i="1">
                            <a:latin typeface="Cambria Math"/>
                          </a:rPr>
                        </m:ctrlPr>
                      </m:sSupPr>
                      <m:e>
                        <m:r>
                          <a:rPr lang="es-EC" i="1">
                            <a:latin typeface="Cambria Math"/>
                          </a:rPr>
                          <m:t>10</m:t>
                        </m:r>
                      </m:e>
                      <m:sup>
                        <m:r>
                          <a:rPr lang="es-EC" i="1">
                            <a:latin typeface="Cambria Math"/>
                          </a:rPr>
                          <m:t>−5</m:t>
                        </m:r>
                      </m:sup>
                    </m:sSup>
                    <m:sSup>
                      <m:sSupPr>
                        <m:ctrlPr>
                          <a:rPr lang="es-EC" i="1">
                            <a:latin typeface="Cambria Math"/>
                          </a:rPr>
                        </m:ctrlPr>
                      </m:sSupPr>
                      <m:e>
                        <m:r>
                          <a:rPr lang="es-EC" i="1">
                            <a:latin typeface="Cambria Math"/>
                          </a:rPr>
                          <m:t>𝑚</m:t>
                        </m:r>
                      </m:e>
                      <m:sup>
                        <m:r>
                          <a:rPr lang="es-EC" i="1">
                            <a:latin typeface="Cambria Math"/>
                          </a:rPr>
                          <m:t>3</m:t>
                        </m:r>
                      </m:sup>
                    </m:sSup>
                  </m:oMath>
                </a14:m>
                <a:r>
                  <a:rPr lang="es-EC" dirty="0" smtClean="0"/>
                  <a:t> 	100%</a:t>
                </a:r>
              </a:p>
              <a:p>
                <a:pPr marL="0" indent="0" algn="ctr">
                  <a:buNone/>
                </a:pPr>
                <a14:m>
                  <m:oMath xmlns:m="http://schemas.openxmlformats.org/officeDocument/2006/math">
                    <m:r>
                      <a:rPr lang="es-EC" i="1">
                        <a:latin typeface="Cambria Math"/>
                      </a:rPr>
                      <m:t>𝑉</m:t>
                    </m:r>
                    <m:r>
                      <a:rPr lang="es-EC" i="1">
                        <a:latin typeface="Cambria Math"/>
                      </a:rPr>
                      <m:t>=2.489×</m:t>
                    </m:r>
                    <m:sSup>
                      <m:sSupPr>
                        <m:ctrlPr>
                          <a:rPr lang="es-EC" i="1">
                            <a:latin typeface="Cambria Math"/>
                          </a:rPr>
                        </m:ctrlPr>
                      </m:sSupPr>
                      <m:e>
                        <m:r>
                          <a:rPr lang="es-EC" i="1">
                            <a:latin typeface="Cambria Math"/>
                          </a:rPr>
                          <m:t>10</m:t>
                        </m:r>
                      </m:e>
                      <m:sup>
                        <m:r>
                          <a:rPr lang="es-EC" i="1">
                            <a:latin typeface="Cambria Math"/>
                          </a:rPr>
                          <m:t>−5</m:t>
                        </m:r>
                      </m:sup>
                    </m:sSup>
                    <m:sSup>
                      <m:sSupPr>
                        <m:ctrlPr>
                          <a:rPr lang="es-EC" i="1">
                            <a:latin typeface="Cambria Math"/>
                          </a:rPr>
                        </m:ctrlPr>
                      </m:sSupPr>
                      <m:e>
                        <m:r>
                          <a:rPr lang="es-EC" i="1">
                            <a:latin typeface="Cambria Math"/>
                          </a:rPr>
                          <m:t>𝑚</m:t>
                        </m:r>
                      </m:e>
                      <m:sup>
                        <m:r>
                          <a:rPr lang="es-EC" i="1">
                            <a:latin typeface="Cambria Math"/>
                          </a:rPr>
                          <m:t>3</m:t>
                        </m:r>
                      </m:sup>
                    </m:sSup>
                  </m:oMath>
                </a14:m>
                <a:r>
                  <a:rPr lang="es-EC" dirty="0"/>
                  <a:t> 	 </a:t>
                </a:r>
                <a:r>
                  <a:rPr lang="es-EC" dirty="0" smtClean="0"/>
                  <a:t> 30%</a:t>
                </a:r>
                <a:endParaRPr lang="es-EC" dirty="0"/>
              </a:p>
              <a:p>
                <a:pPr marL="0" indent="0">
                  <a:buNone/>
                </a:pPr>
                <a:endParaRPr lang="es-EC" dirty="0"/>
              </a:p>
              <a:p>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67544" y="260648"/>
                <a:ext cx="8229600" cy="6480720"/>
              </a:xfrm>
              <a:blipFill rotWithShape="1">
                <a:blip r:embed="rId2"/>
                <a:stretch>
                  <a:fillRect l="-1185" t="-753"/>
                </a:stretch>
              </a:blipFill>
            </p:spPr>
            <p:txBody>
              <a:bodyPr/>
              <a:lstStyle/>
              <a:p>
                <a:r>
                  <a:rPr lang="es-EC">
                    <a:noFill/>
                  </a:rPr>
                  <a:t> </a:t>
                </a:r>
              </a:p>
            </p:txBody>
          </p:sp>
        </mc:Fallback>
      </mc:AlternateContent>
      <p:cxnSp>
        <p:nvCxnSpPr>
          <p:cNvPr id="5" name="4 Conector recto de flecha"/>
          <p:cNvCxnSpPr/>
          <p:nvPr/>
        </p:nvCxnSpPr>
        <p:spPr>
          <a:xfrm>
            <a:off x="5220072" y="5301208"/>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5 Conector recto de flecha"/>
          <p:cNvCxnSpPr/>
          <p:nvPr/>
        </p:nvCxnSpPr>
        <p:spPr>
          <a:xfrm>
            <a:off x="5220072" y="5733256"/>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272909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67544" y="188640"/>
                <a:ext cx="8229600" cy="6408712"/>
              </a:xfrm>
            </p:spPr>
            <p:txBody>
              <a:bodyPr>
                <a:normAutofit/>
              </a:bodyPr>
              <a:lstStyle/>
              <a:p>
                <a:pPr marL="0" lvl="4" indent="0">
                  <a:buNone/>
                </a:pPr>
                <a:r>
                  <a:rPr lang="es-EC" sz="2400" b="1" dirty="0" smtClean="0"/>
                  <a:t>CALCULO </a:t>
                </a:r>
                <a:r>
                  <a:rPr lang="es-EC" sz="2400" b="1" dirty="0"/>
                  <a:t>DEL PESO Y CARGA MÁXIMA  DEL MATERIAL</a:t>
                </a:r>
                <a:r>
                  <a:rPr lang="es-EC" sz="2400" b="1" dirty="0" smtClean="0"/>
                  <a:t>.</a:t>
                </a:r>
              </a:p>
              <a:p>
                <a:pPr marL="0" indent="0">
                  <a:buNone/>
                </a:pPr>
                <a:endParaRPr lang="es-EC" sz="1100" i="1" dirty="0" smtClean="0"/>
              </a:p>
              <a:p>
                <a:pPr marL="0" indent="0">
                  <a:buNone/>
                </a:pPr>
                <a14:m>
                  <m:oMathPara xmlns:m="http://schemas.openxmlformats.org/officeDocument/2006/math">
                    <m:oMathParaPr>
                      <m:jc m:val="centerGroup"/>
                    </m:oMathParaPr>
                    <m:oMath xmlns:m="http://schemas.openxmlformats.org/officeDocument/2006/math">
                      <m:r>
                        <a:rPr lang="es-EC" i="1">
                          <a:latin typeface="Cambria Math"/>
                        </a:rPr>
                        <m:t>𝑚</m:t>
                      </m:r>
                      <m:r>
                        <a:rPr lang="es-EC" i="1">
                          <a:latin typeface="Cambria Math"/>
                        </a:rPr>
                        <m:t>=</m:t>
                      </m:r>
                      <m:r>
                        <a:rPr lang="es-EC" i="1">
                          <a:latin typeface="Cambria Math"/>
                        </a:rPr>
                        <m:t>𝜌</m:t>
                      </m:r>
                      <m:r>
                        <a:rPr lang="es-EC" i="1">
                          <a:latin typeface="Cambria Math"/>
                        </a:rPr>
                        <m:t>∗</m:t>
                      </m:r>
                      <m:sSub>
                        <m:sSubPr>
                          <m:ctrlPr>
                            <a:rPr lang="es-EC" i="1">
                              <a:latin typeface="Cambria Math"/>
                            </a:rPr>
                          </m:ctrlPr>
                        </m:sSubPr>
                        <m:e>
                          <m:r>
                            <a:rPr lang="es-EC" i="1">
                              <a:latin typeface="Cambria Math"/>
                            </a:rPr>
                            <m:t>𝑉</m:t>
                          </m:r>
                        </m:e>
                        <m:sub>
                          <m:r>
                            <a:rPr lang="es-EC" i="1">
                              <a:latin typeface="Cambria Math"/>
                            </a:rPr>
                            <m:t>𝑐</m:t>
                          </m:r>
                        </m:sub>
                      </m:sSub>
                    </m:oMath>
                  </m:oMathPara>
                </a14:m>
                <a:endParaRPr lang="es-EC" dirty="0"/>
              </a:p>
              <a:p>
                <a:pPr marL="0" indent="0">
                  <a:buNone/>
                </a:pPr>
                <a:endParaRPr lang="es-EC" sz="1100" i="1" dirty="0" smtClean="0"/>
              </a:p>
              <a:p>
                <a:pPr marL="0" indent="0">
                  <a:buNone/>
                </a:pPr>
                <a14:m>
                  <m:oMathPara xmlns:m="http://schemas.openxmlformats.org/officeDocument/2006/math">
                    <m:oMathParaPr>
                      <m:jc m:val="centerGroup"/>
                    </m:oMathParaPr>
                    <m:oMath xmlns:m="http://schemas.openxmlformats.org/officeDocument/2006/math">
                      <m:r>
                        <a:rPr lang="es-EC" i="1">
                          <a:latin typeface="Cambria Math"/>
                        </a:rPr>
                        <m:t>𝑚</m:t>
                      </m:r>
                      <m:r>
                        <a:rPr lang="es-EC" i="1">
                          <a:latin typeface="Cambria Math"/>
                        </a:rPr>
                        <m:t>=0.0299 </m:t>
                      </m:r>
                      <m:r>
                        <a:rPr lang="es-EC" i="1">
                          <a:latin typeface="Cambria Math"/>
                        </a:rPr>
                        <m:t>𝐾𝑔</m:t>
                      </m:r>
                    </m:oMath>
                  </m:oMathPara>
                </a14:m>
                <a:endParaRPr lang="es-EC" i="1" dirty="0" smtClean="0"/>
              </a:p>
              <a:p>
                <a:pPr marL="0" indent="0">
                  <a:buNone/>
                </a:pPr>
                <a:endParaRPr lang="es-EC" sz="1100" i="1" dirty="0" smtClean="0"/>
              </a:p>
              <a:p>
                <a:pPr marL="0" indent="0">
                  <a:buNone/>
                </a:pPr>
                <a14:m>
                  <m:oMathPara xmlns:m="http://schemas.openxmlformats.org/officeDocument/2006/math">
                    <m:oMathParaPr>
                      <m:jc m:val="centerGroup"/>
                    </m:oMathParaPr>
                    <m:oMath xmlns:m="http://schemas.openxmlformats.org/officeDocument/2006/math">
                      <m:r>
                        <a:rPr lang="es-EC" i="1">
                          <a:latin typeface="Cambria Math"/>
                        </a:rPr>
                        <m:t>𝑊</m:t>
                      </m:r>
                      <m:r>
                        <a:rPr lang="es-EC" i="1">
                          <a:latin typeface="Cambria Math"/>
                        </a:rPr>
                        <m:t>=</m:t>
                      </m:r>
                      <m:sSub>
                        <m:sSubPr>
                          <m:ctrlPr>
                            <a:rPr lang="es-EC" i="1">
                              <a:latin typeface="Cambria Math"/>
                            </a:rPr>
                          </m:ctrlPr>
                        </m:sSubPr>
                        <m:e>
                          <m:r>
                            <a:rPr lang="es-EC" i="1">
                              <a:latin typeface="Cambria Math"/>
                            </a:rPr>
                            <m:t>𝑊</m:t>
                          </m:r>
                        </m:e>
                        <m:sub>
                          <m:r>
                            <a:rPr lang="es-EC" i="1">
                              <a:latin typeface="Cambria Math"/>
                            </a:rPr>
                            <m:t>𝑝</m:t>
                          </m:r>
                        </m:sub>
                      </m:sSub>
                      <m:r>
                        <a:rPr lang="es-EC" i="1">
                          <a:latin typeface="Cambria Math"/>
                        </a:rPr>
                        <m:t>=</m:t>
                      </m:r>
                      <m:r>
                        <a:rPr lang="es-EC" i="1">
                          <a:latin typeface="Cambria Math"/>
                        </a:rPr>
                        <m:t>𝑚𝑔</m:t>
                      </m:r>
                    </m:oMath>
                  </m:oMathPara>
                </a14:m>
                <a:endParaRPr lang="es-EC" b="1" dirty="0" smtClean="0"/>
              </a:p>
              <a:p>
                <a:pPr marL="0" indent="0">
                  <a:buNone/>
                </a:pPr>
                <a:endParaRPr lang="es-EC" sz="1100" b="1"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n-US" i="1">
                              <a:latin typeface="Cambria Math"/>
                            </a:rPr>
                            <m:t>𝑊</m:t>
                          </m:r>
                        </m:e>
                        <m:sub>
                          <m:r>
                            <a:rPr lang="en-US" i="1">
                              <a:latin typeface="Cambria Math"/>
                            </a:rPr>
                            <m:t>𝑝</m:t>
                          </m:r>
                        </m:sub>
                      </m:sSub>
                      <m:r>
                        <a:rPr lang="en-US" i="1">
                          <a:latin typeface="Cambria Math"/>
                        </a:rPr>
                        <m:t>=0.2932 </m:t>
                      </m:r>
                      <m:r>
                        <a:rPr lang="en-US" i="1">
                          <a:latin typeface="Cambria Math"/>
                        </a:rPr>
                        <m:t>𝑁</m:t>
                      </m:r>
                    </m:oMath>
                  </m:oMathPara>
                </a14:m>
                <a:endParaRPr lang="es-EC" dirty="0"/>
              </a:p>
              <a:p>
                <a:pPr marL="0" indent="0">
                  <a:buNone/>
                </a:pPr>
                <a:endParaRPr lang="en-US" sz="1100" i="1" dirty="0" smtClean="0"/>
              </a:p>
              <a:p>
                <a:pPr marL="0" indent="0">
                  <a:buNone/>
                </a:pPr>
                <a14:m>
                  <m:oMathPara xmlns:m="http://schemas.openxmlformats.org/officeDocument/2006/math">
                    <m:oMathParaPr>
                      <m:jc m:val="centerGroup"/>
                    </m:oMathParaPr>
                    <m:oMath xmlns:m="http://schemas.openxmlformats.org/officeDocument/2006/math">
                      <m:r>
                        <a:rPr lang="en-US" i="1">
                          <a:latin typeface="Cambria Math"/>
                        </a:rPr>
                        <m:t>𝑊</m:t>
                      </m:r>
                      <m:r>
                        <a:rPr lang="en-US" i="1">
                          <a:latin typeface="Cambria Math"/>
                        </a:rPr>
                        <m:t>= </m:t>
                      </m:r>
                      <m:sSub>
                        <m:sSubPr>
                          <m:ctrlPr>
                            <a:rPr lang="es-EC" i="1">
                              <a:latin typeface="Cambria Math"/>
                            </a:rPr>
                          </m:ctrlPr>
                        </m:sSubPr>
                        <m:e>
                          <m:r>
                            <a:rPr lang="en-US" i="1">
                              <a:latin typeface="Cambria Math"/>
                            </a:rPr>
                            <m:t>𝑊</m:t>
                          </m:r>
                        </m:e>
                        <m:sub>
                          <m:r>
                            <a:rPr lang="en-US" i="1">
                              <a:latin typeface="Cambria Math"/>
                            </a:rPr>
                            <m:t>𝑝</m:t>
                          </m:r>
                        </m:sub>
                      </m:sSub>
                      <m:r>
                        <a:rPr lang="en-US" i="1">
                          <a:latin typeface="Cambria Math"/>
                        </a:rPr>
                        <m:t>∗</m:t>
                      </m:r>
                      <m:sSub>
                        <m:sSubPr>
                          <m:ctrlPr>
                            <a:rPr lang="es-EC" i="1">
                              <a:latin typeface="Cambria Math"/>
                            </a:rPr>
                          </m:ctrlPr>
                        </m:sSubPr>
                        <m:e>
                          <m:r>
                            <a:rPr lang="en-US" i="1">
                              <a:latin typeface="Cambria Math"/>
                            </a:rPr>
                            <m:t>𝑛</m:t>
                          </m:r>
                        </m:e>
                        <m:sub>
                          <m:r>
                            <a:rPr lang="en-US" i="1">
                              <a:latin typeface="Cambria Math"/>
                            </a:rPr>
                            <m:t>1</m:t>
                          </m:r>
                        </m:sub>
                      </m:sSub>
                    </m:oMath>
                  </m:oMathPara>
                </a14:m>
                <a:endParaRPr lang="es-EC" dirty="0" smtClean="0"/>
              </a:p>
              <a:p>
                <a:pPr marL="0" indent="0">
                  <a:buNone/>
                </a:pPr>
                <a:endParaRPr lang="es-EC" sz="1100" b="1" dirty="0"/>
              </a:p>
              <a:p>
                <a:pPr marL="0" indent="0">
                  <a:buNone/>
                </a:pPr>
                <a14:m>
                  <m:oMathPara xmlns:m="http://schemas.openxmlformats.org/officeDocument/2006/math">
                    <m:oMathParaPr>
                      <m:jc m:val="centerGroup"/>
                    </m:oMathParaPr>
                    <m:oMath xmlns:m="http://schemas.openxmlformats.org/officeDocument/2006/math">
                      <m:r>
                        <a:rPr lang="en-US" i="1">
                          <a:latin typeface="Cambria Math"/>
                        </a:rPr>
                        <m:t>𝑊</m:t>
                      </m:r>
                      <m:r>
                        <a:rPr lang="en-US" i="1">
                          <a:latin typeface="Cambria Math"/>
                        </a:rPr>
                        <m:t>=5.28 </m:t>
                      </m:r>
                      <m:r>
                        <a:rPr lang="en-US" i="1">
                          <a:latin typeface="Cambria Math"/>
                        </a:rPr>
                        <m:t>𝑁</m:t>
                      </m:r>
                    </m:oMath>
                  </m:oMathPara>
                </a14:m>
                <a:endParaRPr lang="es-EC" dirty="0" smtClean="0"/>
              </a:p>
              <a:p>
                <a:pPr marL="0" indent="0" algn="r">
                  <a:buNone/>
                </a:pPr>
                <a:endParaRPr lang="es-EC" sz="1100" dirty="0" smtClean="0"/>
              </a:p>
              <a:p>
                <a:pPr marL="0" indent="0" algn="r">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𝑤</m:t>
                          </m:r>
                        </m:e>
                        <m:sub>
                          <m:r>
                            <a:rPr lang="es-EC" i="1">
                              <a:latin typeface="Cambria Math"/>
                            </a:rPr>
                            <m:t>h</m:t>
                          </m:r>
                        </m:sub>
                      </m:sSub>
                      <m:r>
                        <a:rPr lang="es-EC" i="1">
                          <a:latin typeface="Cambria Math"/>
                        </a:rPr>
                        <m:t>=</m:t>
                      </m:r>
                      <m:r>
                        <a:rPr lang="es-EC" i="1">
                          <a:latin typeface="Cambria Math"/>
                        </a:rPr>
                        <m:t>𝑊</m:t>
                      </m:r>
                      <m:sSub>
                        <m:sSubPr>
                          <m:ctrlPr>
                            <a:rPr lang="es-EC" i="1">
                              <a:latin typeface="Cambria Math"/>
                            </a:rPr>
                          </m:ctrlPr>
                        </m:sSubPr>
                        <m:e>
                          <m:r>
                            <a:rPr lang="es-EC" i="1">
                              <a:latin typeface="Cambria Math"/>
                            </a:rPr>
                            <m:t> </m:t>
                          </m:r>
                          <m:r>
                            <a:rPr lang="es-EC" i="1">
                              <a:latin typeface="Cambria Math"/>
                            </a:rPr>
                            <m:t>𝜇</m:t>
                          </m:r>
                        </m:e>
                        <m:sub>
                          <m:r>
                            <a:rPr lang="es-EC" i="1">
                              <a:latin typeface="Cambria Math"/>
                            </a:rPr>
                            <m:t>𝑠</m:t>
                          </m:r>
                        </m:sub>
                      </m:sSub>
                    </m:oMath>
                  </m:oMathPara>
                </a14:m>
                <a:endParaRPr lang="es-EC" dirty="0" smtClean="0"/>
              </a:p>
              <a:p>
                <a:pPr marL="0" indent="0" algn="r">
                  <a:buNone/>
                </a:pPr>
                <a:endParaRPr lang="es-EC" sz="1200" dirty="0" smtClean="0"/>
              </a:p>
              <a:p>
                <a:pPr marL="0" indent="0">
                  <a:buNone/>
                </a:pPr>
                <a14:m>
                  <m:oMath xmlns:m="http://schemas.openxmlformats.org/officeDocument/2006/math">
                    <m:sSub>
                      <m:sSubPr>
                        <m:ctrlPr>
                          <a:rPr lang="es-EC" sz="1900" i="1">
                            <a:latin typeface="Cambria Math"/>
                          </a:rPr>
                        </m:ctrlPr>
                      </m:sSubPr>
                      <m:e>
                        <m:r>
                          <a:rPr lang="es-EC" sz="1900" i="1">
                            <a:latin typeface="Cambria Math"/>
                          </a:rPr>
                          <m:t>𝑤</m:t>
                        </m:r>
                      </m:e>
                      <m:sub>
                        <m:r>
                          <a:rPr lang="es-EC" sz="1900" i="1">
                            <a:latin typeface="Cambria Math"/>
                          </a:rPr>
                          <m:t>h</m:t>
                        </m:r>
                      </m:sub>
                    </m:sSub>
                  </m:oMath>
                </a14:m>
                <a:r>
                  <a:rPr lang="es-EC" sz="1900" dirty="0"/>
                  <a:t>	Carga máxima que empuja la hélice. [N]</a:t>
                </a:r>
              </a:p>
              <a:p>
                <a:pPr marL="0" indent="0">
                  <a:buNone/>
                </a:pPr>
                <a:r>
                  <a:rPr lang="es-EC" sz="1900" dirty="0"/>
                  <a:t>W	Peso total del material en el sin fin. [N]</a:t>
                </a:r>
              </a:p>
              <a:p>
                <a:pPr marL="0" indent="0">
                  <a:buNone/>
                </a:pPr>
                <a14:m>
                  <m:oMath xmlns:m="http://schemas.openxmlformats.org/officeDocument/2006/math">
                    <m:sSub>
                      <m:sSubPr>
                        <m:ctrlPr>
                          <a:rPr lang="es-EC" sz="1900" i="1">
                            <a:latin typeface="Cambria Math"/>
                          </a:rPr>
                        </m:ctrlPr>
                      </m:sSubPr>
                      <m:e>
                        <m:r>
                          <a:rPr lang="es-EC" sz="1900" i="1">
                            <a:latin typeface="Cambria Math"/>
                          </a:rPr>
                          <m:t>𝜇</m:t>
                        </m:r>
                      </m:e>
                      <m:sub>
                        <m:r>
                          <a:rPr lang="es-EC" sz="1900" i="1">
                            <a:latin typeface="Cambria Math"/>
                          </a:rPr>
                          <m:t>𝑠</m:t>
                        </m:r>
                      </m:sub>
                    </m:sSub>
                  </m:oMath>
                </a14:m>
                <a:r>
                  <a:rPr lang="es-EC" sz="1900" dirty="0"/>
                  <a:t> 	Factor de fricción del material (2</a:t>
                </a:r>
                <a:r>
                  <a:rPr lang="es-EC" sz="1900" dirty="0" smtClean="0"/>
                  <a:t>)</a:t>
                </a:r>
                <a:endParaRPr lang="es-EC" sz="1100" dirty="0"/>
              </a:p>
              <a:p>
                <a:pPr marL="0" lvl="4" indent="0">
                  <a:buNone/>
                </a:pPr>
                <a:endParaRPr lang="es-EC" sz="1200" dirty="0" smtClean="0"/>
              </a:p>
              <a:p>
                <a:pPr marL="0" lvl="4" indent="0">
                  <a:buNone/>
                </a:pPr>
                <a14:m>
                  <m:oMathPara xmlns:m="http://schemas.openxmlformats.org/officeDocument/2006/math">
                    <m:oMathParaPr>
                      <m:jc m:val="centerGroup"/>
                    </m:oMathParaPr>
                    <m:oMath xmlns:m="http://schemas.openxmlformats.org/officeDocument/2006/math">
                      <m:sSub>
                        <m:sSubPr>
                          <m:ctrlPr>
                            <a:rPr lang="es-EC" sz="2400" i="1">
                              <a:latin typeface="Cambria Math"/>
                            </a:rPr>
                          </m:ctrlPr>
                        </m:sSubPr>
                        <m:e>
                          <m:r>
                            <a:rPr lang="es-EC" sz="2400" i="1">
                              <a:latin typeface="Cambria Math"/>
                            </a:rPr>
                            <m:t>𝑤</m:t>
                          </m:r>
                        </m:e>
                        <m:sub>
                          <m:r>
                            <a:rPr lang="es-EC" sz="2400" i="1">
                              <a:latin typeface="Cambria Math"/>
                            </a:rPr>
                            <m:t>h</m:t>
                          </m:r>
                        </m:sub>
                      </m:sSub>
                      <m:r>
                        <a:rPr lang="es-EC" sz="2400" i="1">
                          <a:latin typeface="Cambria Math"/>
                        </a:rPr>
                        <m:t>=10.56 </m:t>
                      </m:r>
                      <m:r>
                        <a:rPr lang="es-EC" sz="2400" i="1">
                          <a:latin typeface="Cambria Math"/>
                        </a:rPr>
                        <m:t>𝑁</m:t>
                      </m:r>
                    </m:oMath>
                  </m:oMathPara>
                </a14:m>
                <a:endParaRPr lang="es-EC" sz="2400" dirty="0"/>
              </a:p>
              <a:p>
                <a:pPr marL="0" lvl="4" indent="0">
                  <a:buNone/>
                </a:pPr>
                <a:endParaRPr lang="es-EC" sz="2400" dirty="0"/>
              </a:p>
              <a:p>
                <a:pPr marL="0" lvl="4" indent="0">
                  <a:buNone/>
                </a:pPr>
                <a:endParaRPr lang="es-EC" sz="2400" b="1" dirty="0"/>
              </a:p>
              <a:p>
                <a:pPr marL="0" indent="0">
                  <a:buNone/>
                </a:pPr>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67544" y="188640"/>
                <a:ext cx="8229600" cy="6408712"/>
              </a:xfrm>
              <a:blipFill rotWithShape="1">
                <a:blip r:embed="rId2"/>
                <a:stretch>
                  <a:fillRect l="-1185" t="-761" b="-381"/>
                </a:stretch>
              </a:blipFill>
            </p:spPr>
            <p:txBody>
              <a:bodyPr/>
              <a:lstStyle/>
              <a:p>
                <a:r>
                  <a:rPr lang="es-EC">
                    <a:noFill/>
                  </a:rPr>
                  <a:t> </a:t>
                </a:r>
              </a:p>
            </p:txBody>
          </p:sp>
        </mc:Fallback>
      </mc:AlternateContent>
    </p:spTree>
    <p:extLst>
      <p:ext uri="{BB962C8B-B14F-4D97-AF65-F5344CB8AC3E}">
        <p14:creationId xmlns:p14="http://schemas.microsoft.com/office/powerpoint/2010/main" val="307227730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57200" y="3212976"/>
                <a:ext cx="8229600" cy="1080120"/>
              </a:xfrm>
            </p:spPr>
            <p:txBody>
              <a:bodyPr>
                <a:normAutofit fontScale="92500" lnSpcReduction="20000"/>
              </a:bodyPr>
              <a:lstStyle/>
              <a:p>
                <a:pPr marL="0" indent="0">
                  <a:buNone/>
                </a:pPr>
                <a:r>
                  <a:rPr lang="es-EC" dirty="0" smtClean="0"/>
                  <a:t>D</a:t>
                </a:r>
                <a:r>
                  <a:rPr lang="es-EC" dirty="0"/>
                  <a:t>	Diámetro de la hélice </a:t>
                </a:r>
                <a:r>
                  <a:rPr lang="es-EC" dirty="0" smtClean="0"/>
                  <a:t>[0.065 m</a:t>
                </a:r>
                <a:r>
                  <a:rPr lang="es-EC" dirty="0"/>
                  <a:t>]</a:t>
                </a:r>
              </a:p>
              <a:p>
                <a:pPr marL="0" indent="0">
                  <a:buNone/>
                </a:pPr>
                <a14:m>
                  <m:oMath xmlns:m="http://schemas.openxmlformats.org/officeDocument/2006/math">
                    <m:sSub>
                      <m:sSubPr>
                        <m:ctrlPr>
                          <a:rPr lang="es-EC" i="1">
                            <a:latin typeface="Cambria Math"/>
                          </a:rPr>
                        </m:ctrlPr>
                      </m:sSubPr>
                      <m:e>
                        <m:r>
                          <a:rPr lang="es-EC" i="1">
                            <a:latin typeface="Cambria Math"/>
                          </a:rPr>
                          <m:t>𝐷</m:t>
                        </m:r>
                      </m:e>
                      <m:sub>
                        <m:r>
                          <a:rPr lang="es-EC" i="1">
                            <a:latin typeface="Cambria Math"/>
                          </a:rPr>
                          <m:t>1</m:t>
                        </m:r>
                      </m:sub>
                    </m:sSub>
                  </m:oMath>
                </a14:m>
                <a:r>
                  <a:rPr lang="es-EC" dirty="0"/>
                  <a:t>	Diámetro del eje </a:t>
                </a:r>
                <a:r>
                  <a:rPr lang="es-EC" dirty="0" smtClean="0"/>
                  <a:t>[0.0381 m</a:t>
                </a:r>
                <a:r>
                  <a:rPr lang="es-EC" dirty="0"/>
                  <a:t>]</a:t>
                </a:r>
              </a:p>
              <a:p>
                <a:pPr marL="0" indent="0">
                  <a:buNone/>
                </a:pPr>
                <a:r>
                  <a:rPr lang="es-EC" dirty="0"/>
                  <a:t> </a:t>
                </a:r>
              </a:p>
              <a:p>
                <a:pPr marL="0" indent="0">
                  <a:buNone/>
                </a:pPr>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57200" y="3212976"/>
                <a:ext cx="8229600" cy="1080120"/>
              </a:xfrm>
              <a:blipFill rotWithShape="1">
                <a:blip r:embed="rId2"/>
                <a:stretch>
                  <a:fillRect l="-889" t="-9605"/>
                </a:stretch>
              </a:blipFill>
            </p:spPr>
            <p:txBody>
              <a:bodyPr/>
              <a:lstStyle/>
              <a:p>
                <a:r>
                  <a:rPr lang="es-EC">
                    <a:noFill/>
                  </a:rPr>
                  <a:t> </a:t>
                </a:r>
              </a:p>
            </p:txBody>
          </p:sp>
        </mc:Fallback>
      </mc:AlternateContent>
      <p:pic>
        <p:nvPicPr>
          <p:cNvPr id="4" name="3 Imagen"/>
          <p:cNvPicPr/>
          <p:nvPr/>
        </p:nvPicPr>
        <p:blipFill>
          <a:blip r:embed="rId3">
            <a:extLst>
              <a:ext uri="{28A0092B-C50C-407E-A947-70E740481C1C}">
                <a14:useLocalDpi xmlns:a14="http://schemas.microsoft.com/office/drawing/2010/main" val="0"/>
              </a:ext>
            </a:extLst>
          </a:blip>
          <a:srcRect/>
          <a:stretch>
            <a:fillRect/>
          </a:stretch>
        </p:blipFill>
        <p:spPr bwMode="auto">
          <a:xfrm>
            <a:off x="3203846" y="260648"/>
            <a:ext cx="2877185" cy="2688590"/>
          </a:xfrm>
          <a:prstGeom prst="rect">
            <a:avLst/>
          </a:prstGeom>
          <a:noFill/>
          <a:ln>
            <a:noFill/>
          </a:ln>
        </p:spPr>
      </p:pic>
      <mc:AlternateContent xmlns:mc="http://schemas.openxmlformats.org/markup-compatibility/2006" xmlns:a14="http://schemas.microsoft.com/office/drawing/2010/main">
        <mc:Choice Requires="a14">
          <p:sp>
            <p:nvSpPr>
              <p:cNvPr id="5" name="2 Marcador de contenido"/>
              <p:cNvSpPr txBox="1">
                <a:spLocks/>
              </p:cNvSpPr>
              <p:nvPr/>
            </p:nvSpPr>
            <p:spPr>
              <a:xfrm>
                <a:off x="467544" y="4077072"/>
                <a:ext cx="4032448" cy="2592288"/>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Font typeface="Arial" pitchFamily="34" charse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𝐿</m:t>
                          </m:r>
                        </m:e>
                        <m:sub>
                          <m:r>
                            <a:rPr lang="es-EC" i="1">
                              <a:latin typeface="Cambria Math"/>
                            </a:rPr>
                            <m:t>1</m:t>
                          </m:r>
                        </m:sub>
                      </m:sSub>
                      <m:r>
                        <a:rPr lang="es-EC" i="1">
                          <a:latin typeface="Cambria Math"/>
                        </a:rPr>
                        <m:t>=</m:t>
                      </m:r>
                      <m:f>
                        <m:fPr>
                          <m:ctrlPr>
                            <a:rPr lang="es-EC" i="1">
                              <a:latin typeface="Cambria Math"/>
                            </a:rPr>
                          </m:ctrlPr>
                        </m:fPr>
                        <m:num>
                          <m:r>
                            <a:rPr lang="es-EC" i="1">
                              <a:latin typeface="Cambria Math"/>
                            </a:rPr>
                            <m:t>𝐷</m:t>
                          </m:r>
                        </m:num>
                        <m:den>
                          <m:r>
                            <a:rPr lang="es-EC" i="1">
                              <a:latin typeface="Cambria Math"/>
                            </a:rPr>
                            <m:t>2</m:t>
                          </m:r>
                        </m:den>
                      </m:f>
                      <m:r>
                        <a:rPr lang="es-EC" i="1">
                          <a:latin typeface="Cambria Math"/>
                        </a:rPr>
                        <m:t>−</m:t>
                      </m:r>
                      <m:f>
                        <m:fPr>
                          <m:ctrlPr>
                            <a:rPr lang="es-EC" i="1">
                              <a:latin typeface="Cambria Math"/>
                            </a:rPr>
                          </m:ctrlPr>
                        </m:fPr>
                        <m:num>
                          <m:sSub>
                            <m:sSubPr>
                              <m:ctrlPr>
                                <a:rPr lang="es-EC" i="1">
                                  <a:latin typeface="Cambria Math"/>
                                </a:rPr>
                              </m:ctrlPr>
                            </m:sSubPr>
                            <m:e>
                              <m:r>
                                <a:rPr lang="es-EC" i="1">
                                  <a:latin typeface="Cambria Math"/>
                                </a:rPr>
                                <m:t>𝐷</m:t>
                              </m:r>
                            </m:e>
                            <m:sub>
                              <m:r>
                                <a:rPr lang="es-EC" i="1">
                                  <a:latin typeface="Cambria Math"/>
                                </a:rPr>
                                <m:t>1</m:t>
                              </m:r>
                            </m:sub>
                          </m:sSub>
                        </m:num>
                        <m:den>
                          <m:r>
                            <a:rPr lang="es-EC" i="1">
                              <a:latin typeface="Cambria Math"/>
                            </a:rPr>
                            <m:t>2</m:t>
                          </m:r>
                        </m:den>
                      </m:f>
                    </m:oMath>
                  </m:oMathPara>
                </a14:m>
                <a:endParaRPr lang="es-EC" dirty="0"/>
              </a:p>
              <a:p>
                <a:pPr marL="3200400" lvl="7" indent="0">
                  <a:buFont typeface="Courier New" pitchFamily="49" charset="0"/>
                  <a:buNone/>
                </a:pPr>
                <a:r>
                  <a:rPr lang="es-EC" b="1" dirty="0"/>
                  <a:t> </a:t>
                </a:r>
              </a:p>
              <a:p>
                <a:pPr marL="0" indent="0">
                  <a:buFont typeface="Arial" pitchFamily="34" charse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𝐿</m:t>
                          </m:r>
                        </m:e>
                        <m:sub>
                          <m:r>
                            <a:rPr lang="es-EC">
                              <a:latin typeface="Cambria Math"/>
                            </a:rPr>
                            <m:t>2</m:t>
                          </m:r>
                        </m:sub>
                      </m:sSub>
                      <m:r>
                        <a:rPr lang="es-EC">
                          <a:latin typeface="Cambria Math"/>
                        </a:rPr>
                        <m:t>=</m:t>
                      </m:r>
                      <m:f>
                        <m:fPr>
                          <m:ctrlPr>
                            <a:rPr lang="es-EC" i="1">
                              <a:latin typeface="Cambria Math"/>
                            </a:rPr>
                          </m:ctrlPr>
                        </m:fPr>
                        <m:num>
                          <m:sSub>
                            <m:sSubPr>
                              <m:ctrlPr>
                                <a:rPr lang="es-EC" i="1">
                                  <a:latin typeface="Cambria Math"/>
                                </a:rPr>
                              </m:ctrlPr>
                            </m:sSubPr>
                            <m:e>
                              <m:r>
                                <a:rPr lang="es-EC" i="1">
                                  <a:latin typeface="Cambria Math"/>
                                </a:rPr>
                                <m:t>𝐿</m:t>
                              </m:r>
                            </m:e>
                            <m:sub>
                              <m:r>
                                <a:rPr lang="es-EC">
                                  <a:latin typeface="Cambria Math"/>
                                </a:rPr>
                                <m:t>1</m:t>
                              </m:r>
                            </m:sub>
                          </m:sSub>
                        </m:num>
                        <m:den>
                          <m:r>
                            <a:rPr lang="es-EC">
                              <a:latin typeface="Cambria Math"/>
                            </a:rPr>
                            <m:t>2</m:t>
                          </m:r>
                        </m:den>
                      </m:f>
                    </m:oMath>
                  </m:oMathPara>
                </a14:m>
                <a:endParaRPr lang="es-EC" dirty="0"/>
              </a:p>
              <a:p>
                <a:pPr marL="3200400" lvl="7" indent="0">
                  <a:buFont typeface="Courier New" pitchFamily="49" charset="0"/>
                  <a:buNone/>
                </a:pPr>
                <a:r>
                  <a:rPr lang="es-EC" b="1" dirty="0"/>
                  <a:t> </a:t>
                </a:r>
              </a:p>
              <a:p>
                <a:pPr marL="0" indent="0">
                  <a:buFont typeface="Arial" pitchFamily="34" charse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𝑟</m:t>
                          </m:r>
                        </m:e>
                        <m:sub>
                          <m:r>
                            <a:rPr lang="es-EC" i="1">
                              <a:latin typeface="Cambria Math"/>
                            </a:rPr>
                            <m:t>𝑚</m:t>
                          </m:r>
                        </m:sub>
                      </m:sSub>
                      <m:r>
                        <a:rPr lang="es-EC">
                          <a:latin typeface="Cambria Math"/>
                        </a:rPr>
                        <m:t>=</m:t>
                      </m:r>
                      <m:f>
                        <m:fPr>
                          <m:ctrlPr>
                            <a:rPr lang="es-EC" i="1">
                              <a:latin typeface="Cambria Math"/>
                            </a:rPr>
                          </m:ctrlPr>
                        </m:fPr>
                        <m:num>
                          <m:sSub>
                            <m:sSubPr>
                              <m:ctrlPr>
                                <a:rPr lang="es-EC" i="1">
                                  <a:latin typeface="Cambria Math"/>
                                </a:rPr>
                              </m:ctrlPr>
                            </m:sSubPr>
                            <m:e>
                              <m:r>
                                <a:rPr lang="es-EC" i="1">
                                  <a:latin typeface="Cambria Math"/>
                                </a:rPr>
                                <m:t>𝐷</m:t>
                              </m:r>
                            </m:e>
                            <m:sub>
                              <m:r>
                                <a:rPr lang="es-EC">
                                  <a:latin typeface="Cambria Math"/>
                                </a:rPr>
                                <m:t>1</m:t>
                              </m:r>
                            </m:sub>
                          </m:sSub>
                        </m:num>
                        <m:den>
                          <m:r>
                            <a:rPr lang="es-EC">
                              <a:latin typeface="Cambria Math"/>
                            </a:rPr>
                            <m:t>2</m:t>
                          </m:r>
                        </m:den>
                      </m:f>
                      <m:r>
                        <a:rPr lang="es-EC">
                          <a:latin typeface="Cambria Math"/>
                        </a:rPr>
                        <m:t>+</m:t>
                      </m:r>
                      <m:sSub>
                        <m:sSubPr>
                          <m:ctrlPr>
                            <a:rPr lang="es-EC" i="1">
                              <a:latin typeface="Cambria Math"/>
                            </a:rPr>
                          </m:ctrlPr>
                        </m:sSubPr>
                        <m:e>
                          <m:r>
                            <a:rPr lang="es-EC" i="1">
                              <a:latin typeface="Cambria Math"/>
                            </a:rPr>
                            <m:t>𝐿</m:t>
                          </m:r>
                        </m:e>
                        <m:sub>
                          <m:r>
                            <a:rPr lang="es-EC">
                              <a:latin typeface="Cambria Math"/>
                            </a:rPr>
                            <m:t>2</m:t>
                          </m:r>
                        </m:sub>
                      </m:sSub>
                    </m:oMath>
                  </m:oMathPara>
                </a14:m>
                <a:endParaRPr lang="es-EC" dirty="0"/>
              </a:p>
            </p:txBody>
          </p:sp>
        </mc:Choice>
        <mc:Fallback xmlns="">
          <p:sp>
            <p:nvSpPr>
              <p:cNvPr id="5" name="2 Marcador de contenido"/>
              <p:cNvSpPr txBox="1">
                <a:spLocks noRot="1" noChangeAspect="1" noMove="1" noResize="1" noEditPoints="1" noAdjustHandles="1" noChangeArrowheads="1" noChangeShapeType="1" noTextEdit="1"/>
              </p:cNvSpPr>
              <p:nvPr/>
            </p:nvSpPr>
            <p:spPr>
              <a:xfrm>
                <a:off x="467544" y="4077072"/>
                <a:ext cx="4032448" cy="2592288"/>
              </a:xfrm>
              <a:prstGeom prst="rect">
                <a:avLst/>
              </a:prstGeom>
              <a:blipFill rotWithShape="1">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2 Marcador de contenido"/>
              <p:cNvSpPr txBox="1">
                <a:spLocks/>
              </p:cNvSpPr>
              <p:nvPr/>
            </p:nvSpPr>
            <p:spPr>
              <a:xfrm>
                <a:off x="4730087" y="4229472"/>
                <a:ext cx="4032448" cy="2223864"/>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
                        <m:sSubPr>
                          <m:ctrlPr>
                            <a:rPr lang="es-EC" i="1" smtClean="0">
                              <a:latin typeface="Cambria Math"/>
                            </a:rPr>
                          </m:ctrlPr>
                        </m:sSubPr>
                        <m:e>
                          <m:r>
                            <a:rPr lang="es-EC" i="1">
                              <a:latin typeface="Cambria Math"/>
                            </a:rPr>
                            <m:t>𝐿</m:t>
                          </m:r>
                        </m:e>
                        <m:sub>
                          <m:r>
                            <a:rPr lang="es-EC" i="1">
                              <a:latin typeface="Cambria Math"/>
                            </a:rPr>
                            <m:t>1</m:t>
                          </m:r>
                        </m:sub>
                      </m:sSub>
                      <m:r>
                        <a:rPr lang="es-EC" i="1">
                          <a:latin typeface="Cambria Math"/>
                        </a:rPr>
                        <m:t>=0.0135 </m:t>
                      </m:r>
                      <m:r>
                        <a:rPr lang="es-EC" i="1">
                          <a:latin typeface="Cambria Math"/>
                        </a:rPr>
                        <m:t>𝑚</m:t>
                      </m:r>
                    </m:oMath>
                  </m:oMathPara>
                </a14:m>
                <a:endParaRPr lang="es-EC" dirty="0"/>
              </a:p>
              <a:p>
                <a:pPr marL="0" indent="0">
                  <a:buNone/>
                </a:pPr>
                <a:endParaRPr lang="es-EC" sz="1400" dirty="0"/>
              </a:p>
              <a:p>
                <a:pPr marL="0" indent="0">
                  <a:buNone/>
                </a:pPr>
                <a:endParaRPr lang="es-EC" sz="1500"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𝐿</m:t>
                          </m:r>
                        </m:e>
                        <m:sub>
                          <m:r>
                            <a:rPr lang="es-EC" i="1">
                              <a:latin typeface="Cambria Math"/>
                            </a:rPr>
                            <m:t>2</m:t>
                          </m:r>
                        </m:sub>
                      </m:sSub>
                      <m:r>
                        <a:rPr lang="es-EC" i="1">
                          <a:latin typeface="Cambria Math"/>
                        </a:rPr>
                        <m:t>=0.0067 </m:t>
                      </m:r>
                      <m:r>
                        <a:rPr lang="es-EC" i="1">
                          <a:latin typeface="Cambria Math"/>
                        </a:rPr>
                        <m:t>𝑚</m:t>
                      </m:r>
                    </m:oMath>
                  </m:oMathPara>
                </a14:m>
                <a:endParaRPr lang="es-EC" i="1" dirty="0" smtClean="0"/>
              </a:p>
              <a:p>
                <a:pPr marL="0" indent="0">
                  <a:buNone/>
                </a:pPr>
                <a:endParaRPr lang="es-EC" i="1" dirty="0" smtClean="0"/>
              </a:p>
              <a:p>
                <a:pPr marL="0" indent="0" algn="ctr">
                  <a:buNone/>
                </a:pPr>
                <a14:m>
                  <m:oMath xmlns:m="http://schemas.openxmlformats.org/officeDocument/2006/math">
                    <m:sSub>
                      <m:sSubPr>
                        <m:ctrlPr>
                          <a:rPr lang="es-EC" i="1">
                            <a:latin typeface="Cambria Math"/>
                          </a:rPr>
                        </m:ctrlPr>
                      </m:sSubPr>
                      <m:e>
                        <m:r>
                          <a:rPr lang="es-EC" i="1">
                            <a:latin typeface="Cambria Math"/>
                          </a:rPr>
                          <m:t>𝑟</m:t>
                        </m:r>
                      </m:e>
                      <m:sub>
                        <m:r>
                          <a:rPr lang="es-EC" i="1">
                            <a:latin typeface="Cambria Math"/>
                          </a:rPr>
                          <m:t>𝑚</m:t>
                        </m:r>
                      </m:sub>
                    </m:sSub>
                    <m:r>
                      <a:rPr lang="es-EC" i="1">
                        <a:latin typeface="Cambria Math"/>
                      </a:rPr>
                      <m:t>=0.0258 </m:t>
                    </m:r>
                    <m:r>
                      <a:rPr lang="es-EC" i="1">
                        <a:latin typeface="Cambria Math"/>
                      </a:rPr>
                      <m:t>𝑚</m:t>
                    </m:r>
                  </m:oMath>
                </a14:m>
                <a:r>
                  <a:rPr lang="es-EC" b="1" dirty="0"/>
                  <a:t> </a:t>
                </a:r>
              </a:p>
            </p:txBody>
          </p:sp>
        </mc:Choice>
        <mc:Fallback xmlns="">
          <p:sp>
            <p:nvSpPr>
              <p:cNvPr id="6" name="2 Marcador de contenido"/>
              <p:cNvSpPr txBox="1">
                <a:spLocks noRot="1" noChangeAspect="1" noMove="1" noResize="1" noEditPoints="1" noAdjustHandles="1" noChangeArrowheads="1" noChangeShapeType="1" noTextEdit="1"/>
              </p:cNvSpPr>
              <p:nvPr/>
            </p:nvSpPr>
            <p:spPr>
              <a:xfrm>
                <a:off x="4730087" y="4229472"/>
                <a:ext cx="4032448" cy="2223864"/>
              </a:xfrm>
              <a:prstGeom prst="rect">
                <a:avLst/>
              </a:prstGeom>
              <a:blipFill rotWithShape="1">
                <a:blip r:embed="rId5"/>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362020985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332656"/>
            <a:ext cx="8229600" cy="907504"/>
          </a:xfrm>
        </p:spPr>
        <p:txBody>
          <a:bodyPr/>
          <a:lstStyle/>
          <a:p>
            <a:r>
              <a:rPr lang="es-EC" sz="4400" dirty="0" smtClean="0"/>
              <a:t>Cálculo del Espesor de la Hélice</a:t>
            </a:r>
            <a:endParaRPr lang="es-EC" sz="4400" dirty="0"/>
          </a:p>
        </p:txBody>
      </p:sp>
      <p:pic>
        <p:nvPicPr>
          <p:cNvPr id="4" name="3 Imagen"/>
          <p:cNvPicPr/>
          <p:nvPr/>
        </p:nvPicPr>
        <p:blipFill>
          <a:blip r:embed="rId2">
            <a:extLst>
              <a:ext uri="{28A0092B-C50C-407E-A947-70E740481C1C}">
                <a14:useLocalDpi xmlns:a14="http://schemas.microsoft.com/office/drawing/2010/main" val="0"/>
              </a:ext>
            </a:extLst>
          </a:blip>
          <a:srcRect l="50688" t="6097" b="66161"/>
          <a:stretch>
            <a:fillRect/>
          </a:stretch>
        </p:blipFill>
        <p:spPr bwMode="auto">
          <a:xfrm>
            <a:off x="282853" y="2118345"/>
            <a:ext cx="3960440" cy="1656184"/>
          </a:xfrm>
          <a:prstGeom prst="rect">
            <a:avLst/>
          </a:prstGeom>
          <a:noFill/>
          <a:ln>
            <a:noFill/>
          </a:ln>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9598" y="1383754"/>
            <a:ext cx="4086225"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467544" y="4797152"/>
            <a:ext cx="3312368" cy="923330"/>
          </a:xfrm>
          <a:prstGeom prst="rect">
            <a:avLst/>
          </a:prstGeom>
        </p:spPr>
        <p:txBody>
          <a:bodyPr wrap="square">
            <a:spAutoFit/>
          </a:bodyPr>
          <a:lstStyle/>
          <a:p>
            <a:pPr marL="285750" indent="-285750">
              <a:buFont typeface="Arial" pitchFamily="34" charset="0"/>
              <a:buChar char="•"/>
            </a:pPr>
            <a:r>
              <a:rPr lang="es-EC" dirty="0" smtClean="0"/>
              <a:t>Diseño </a:t>
            </a:r>
            <a:r>
              <a:rPr lang="es-EC" dirty="0"/>
              <a:t>por </a:t>
            </a:r>
            <a:r>
              <a:rPr lang="es-EC" dirty="0" smtClean="0"/>
              <a:t>cortante.</a:t>
            </a:r>
          </a:p>
          <a:p>
            <a:pPr marL="285750" indent="-285750">
              <a:buFont typeface="Arial" pitchFamily="34" charset="0"/>
              <a:buChar char="•"/>
            </a:pPr>
            <a:r>
              <a:rPr lang="es-EC" dirty="0" smtClean="0"/>
              <a:t>Diseño </a:t>
            </a:r>
            <a:r>
              <a:rPr lang="es-EC" dirty="0"/>
              <a:t>por </a:t>
            </a:r>
            <a:r>
              <a:rPr lang="es-EC" dirty="0" smtClean="0"/>
              <a:t>flexión.</a:t>
            </a:r>
          </a:p>
          <a:p>
            <a:pPr marL="285750" indent="-285750">
              <a:buFont typeface="Arial" pitchFamily="34" charset="0"/>
              <a:buChar char="•"/>
            </a:pPr>
            <a:r>
              <a:rPr lang="es-EC" dirty="0" smtClean="0"/>
              <a:t>Diseño </a:t>
            </a:r>
            <a:r>
              <a:rPr lang="es-EC" dirty="0"/>
              <a:t>por </a:t>
            </a:r>
            <a:r>
              <a:rPr lang="es-EC" dirty="0" smtClean="0"/>
              <a:t>desgaste.</a:t>
            </a:r>
            <a:endParaRPr lang="es-EC" dirty="0"/>
          </a:p>
        </p:txBody>
      </p:sp>
    </p:spTree>
    <p:extLst>
      <p:ext uri="{BB962C8B-B14F-4D97-AF65-F5344CB8AC3E}">
        <p14:creationId xmlns:p14="http://schemas.microsoft.com/office/powerpoint/2010/main" val="279846335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p:txBody>
              <a:bodyPr>
                <a:normAutofit/>
              </a:bodyPr>
              <a:lstStyle/>
              <a:p>
                <a:pPr marL="0" indent="0">
                  <a:buNone/>
                </a:pPr>
                <a:r>
                  <a:rPr lang="es-EC" dirty="0"/>
                  <a:t>Los límites de tensión para distintas situaciones según ASME son: </a:t>
                </a:r>
              </a:p>
              <a:p>
                <a:pPr marL="0" indent="0">
                  <a:buNone/>
                </a:pPr>
                <a:r>
                  <a:rPr lang="es-EC" dirty="0"/>
                  <a:t> </a:t>
                </a:r>
              </a:p>
              <a:p>
                <a:r>
                  <a:rPr lang="es-EC" dirty="0"/>
                  <a:t>Tensión.</a:t>
                </a:r>
              </a:p>
              <a:p>
                <a:pPr marL="0" indent="0">
                  <a:buNone/>
                </a:pPr>
                <a:r>
                  <a:rPr lang="es-EC" dirty="0"/>
                  <a:t>El esfuerzo admisible de la tensión en una sección  es:</a:t>
                </a:r>
              </a:p>
              <a:p>
                <a:pPr marL="0" indent="0" algn="ctr">
                  <a:buNone/>
                </a:pPr>
                <a14:m>
                  <m:oMath xmlns:m="http://schemas.openxmlformats.org/officeDocument/2006/math">
                    <m:sSub>
                      <m:sSubPr>
                        <m:ctrlPr>
                          <a:rPr lang="es-EC" i="1">
                            <a:latin typeface="Cambria Math"/>
                          </a:rPr>
                        </m:ctrlPr>
                      </m:sSubPr>
                      <m:e>
                        <m:r>
                          <a:rPr lang="es-EC" i="1">
                            <a:latin typeface="Cambria Math"/>
                          </a:rPr>
                          <m:t>𝐹</m:t>
                        </m:r>
                      </m:e>
                      <m:sub>
                        <m:r>
                          <a:rPr lang="es-EC" i="1">
                            <a:latin typeface="Cambria Math"/>
                          </a:rPr>
                          <m:t>𝑏</m:t>
                        </m:r>
                      </m:sub>
                    </m:sSub>
                    <m:r>
                      <a:rPr lang="es-EC" i="1">
                        <a:latin typeface="Cambria Math"/>
                      </a:rPr>
                      <m:t>=0.6 </m:t>
                    </m:r>
                    <m:sSub>
                      <m:sSubPr>
                        <m:ctrlPr>
                          <a:rPr lang="es-EC" i="1">
                            <a:latin typeface="Cambria Math"/>
                          </a:rPr>
                        </m:ctrlPr>
                      </m:sSubPr>
                      <m:e>
                        <m:r>
                          <a:rPr lang="es-EC" i="1">
                            <a:latin typeface="Cambria Math"/>
                          </a:rPr>
                          <m:t>𝑆</m:t>
                        </m:r>
                      </m:e>
                      <m:sub>
                        <m:r>
                          <a:rPr lang="es-EC" i="1">
                            <a:latin typeface="Cambria Math"/>
                          </a:rPr>
                          <m:t>𝑦</m:t>
                        </m:r>
                      </m:sub>
                    </m:sSub>
                  </m:oMath>
                </a14:m>
                <a:r>
                  <a:rPr lang="es-EC" dirty="0"/>
                  <a:t>.</a:t>
                </a:r>
              </a:p>
              <a:p>
                <a:pPr lvl="0"/>
                <a:r>
                  <a:rPr lang="es-EC" dirty="0"/>
                  <a:t>Corte.</a:t>
                </a:r>
              </a:p>
              <a:p>
                <a:pPr marL="0" indent="0">
                  <a:buNone/>
                </a:pPr>
                <a:r>
                  <a:rPr lang="es-EC" dirty="0"/>
                  <a:t>El esfuerzo admisible en corte en una sección es la siguiente:</a:t>
                </a:r>
              </a:p>
              <a:p>
                <a:pPr marL="0" indent="0" algn="ctr">
                  <a:buNone/>
                </a:pPr>
                <a14:m>
                  <m:oMath xmlns:m="http://schemas.openxmlformats.org/officeDocument/2006/math">
                    <m:sSub>
                      <m:sSubPr>
                        <m:ctrlPr>
                          <a:rPr lang="es-EC" i="1">
                            <a:latin typeface="Cambria Math"/>
                          </a:rPr>
                        </m:ctrlPr>
                      </m:sSubPr>
                      <m:e>
                        <m:r>
                          <a:rPr lang="es-EC" i="1">
                            <a:latin typeface="Cambria Math"/>
                          </a:rPr>
                          <m:t>𝐹</m:t>
                        </m:r>
                      </m:e>
                      <m:sub>
                        <m:r>
                          <a:rPr lang="es-EC" i="1">
                            <a:latin typeface="Cambria Math"/>
                          </a:rPr>
                          <m:t>𝑣</m:t>
                        </m:r>
                      </m:sub>
                    </m:sSub>
                    <m:r>
                      <a:rPr lang="es-EC" i="1">
                        <a:latin typeface="Cambria Math"/>
                      </a:rPr>
                      <m:t>=0.4 </m:t>
                    </m:r>
                    <m:sSub>
                      <m:sSubPr>
                        <m:ctrlPr>
                          <a:rPr lang="es-EC" i="1">
                            <a:latin typeface="Cambria Math"/>
                          </a:rPr>
                        </m:ctrlPr>
                      </m:sSubPr>
                      <m:e>
                        <m:r>
                          <a:rPr lang="es-EC" i="1">
                            <a:latin typeface="Cambria Math"/>
                          </a:rPr>
                          <m:t>𝑆</m:t>
                        </m:r>
                      </m:e>
                      <m:sub>
                        <m:r>
                          <a:rPr lang="es-EC" i="1">
                            <a:latin typeface="Cambria Math"/>
                          </a:rPr>
                          <m:t>𝑦</m:t>
                        </m:r>
                      </m:sub>
                    </m:sSub>
                  </m:oMath>
                </a14:m>
                <a:r>
                  <a:rPr lang="es-EC" dirty="0"/>
                  <a:t>.</a:t>
                </a:r>
              </a:p>
              <a:p>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blipFill rotWithShape="1">
                <a:blip r:embed="rId2"/>
                <a:stretch>
                  <a:fillRect l="-1111" t="-1078"/>
                </a:stretch>
              </a:blipFill>
            </p:spPr>
            <p:txBody>
              <a:bodyPr/>
              <a:lstStyle/>
              <a:p>
                <a:r>
                  <a:rPr lang="es-EC">
                    <a:noFill/>
                  </a:rPr>
                  <a:t> </a:t>
                </a:r>
              </a:p>
            </p:txBody>
          </p:sp>
        </mc:Fallback>
      </mc:AlternateContent>
    </p:spTree>
    <p:extLst>
      <p:ext uri="{BB962C8B-B14F-4D97-AF65-F5344CB8AC3E}">
        <p14:creationId xmlns:p14="http://schemas.microsoft.com/office/powerpoint/2010/main" val="2324490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1556792"/>
            <a:ext cx="8517632" cy="2680320"/>
          </a:xfrm>
        </p:spPr>
        <p:txBody>
          <a:bodyPr/>
          <a:lstStyle/>
          <a:p>
            <a:r>
              <a:rPr lang="es-EC" sz="6600" dirty="0" smtClean="0"/>
              <a:t>Tipos de Máquinas </a:t>
            </a:r>
            <a:br>
              <a:rPr lang="es-EC" sz="6600" dirty="0" smtClean="0"/>
            </a:br>
            <a:r>
              <a:rPr lang="es-EC" sz="6600" dirty="0"/>
              <a:t/>
            </a:r>
            <a:br>
              <a:rPr lang="es-EC" sz="6600" dirty="0"/>
            </a:br>
            <a:r>
              <a:rPr lang="es-EC" sz="6600" dirty="0" smtClean="0"/>
              <a:t>Dosificadores</a:t>
            </a:r>
            <a:endParaRPr lang="es-EC" sz="6600" dirty="0"/>
          </a:p>
        </p:txBody>
      </p:sp>
    </p:spTree>
    <p:extLst>
      <p:ext uri="{BB962C8B-B14F-4D97-AF65-F5344CB8AC3E}">
        <p14:creationId xmlns:p14="http://schemas.microsoft.com/office/powerpoint/2010/main" val="34025798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5724128" y="3501008"/>
            <a:ext cx="3419872" cy="2910247"/>
          </a:xfrm>
          <a:prstGeom prst="rect">
            <a:avLst/>
          </a:prstGeom>
          <a:noFill/>
          <a:ln>
            <a:noFill/>
          </a:ln>
        </p:spPr>
      </p:pic>
      <p:sp>
        <p:nvSpPr>
          <p:cNvPr id="2" name="1 Título"/>
          <p:cNvSpPr>
            <a:spLocks noGrp="1"/>
          </p:cNvSpPr>
          <p:nvPr>
            <p:ph type="title"/>
          </p:nvPr>
        </p:nvSpPr>
        <p:spPr/>
        <p:txBody>
          <a:bodyPr/>
          <a:lstStyle/>
          <a:p>
            <a:r>
              <a:rPr lang="es-EC" dirty="0" smtClean="0"/>
              <a:t>Diseño Por Cortante</a:t>
            </a:r>
            <a:endParaRPr lang="es-EC"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p:txBody>
              <a:bodyPr/>
              <a:lstStyle/>
              <a:p>
                <a:r>
                  <a:rPr lang="es-EC" dirty="0" smtClean="0"/>
                  <a:t>El criterio </a:t>
                </a:r>
                <a:r>
                  <a:rPr lang="es-EC" dirty="0"/>
                  <a:t>que indica que el esfuerzo cortante máximo debe ser menor que el esfuerzo admisible en corte.</a:t>
                </a:r>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𝜏</m:t>
                          </m:r>
                        </m:e>
                        <m:sub>
                          <m:r>
                            <a:rPr lang="es-EC" i="1">
                              <a:latin typeface="Cambria Math"/>
                            </a:rPr>
                            <m:t>𝑚𝑎𝑥</m:t>
                          </m:r>
                        </m:sub>
                      </m:sSub>
                      <m:r>
                        <a:rPr lang="es-EC" i="1">
                          <a:latin typeface="Cambria Math"/>
                        </a:rPr>
                        <m:t>=</m:t>
                      </m:r>
                      <m:f>
                        <m:fPr>
                          <m:ctrlPr>
                            <a:rPr lang="es-EC" i="1">
                              <a:latin typeface="Cambria Math"/>
                            </a:rPr>
                          </m:ctrlPr>
                        </m:fPr>
                        <m:num>
                          <m:r>
                            <a:rPr lang="es-EC" i="1">
                              <a:latin typeface="Cambria Math"/>
                            </a:rPr>
                            <m:t>3</m:t>
                          </m:r>
                          <m:r>
                            <a:rPr lang="es-EC" i="1">
                              <a:latin typeface="Cambria Math"/>
                            </a:rPr>
                            <m:t>𝑉</m:t>
                          </m:r>
                        </m:num>
                        <m:den>
                          <m:r>
                            <a:rPr lang="es-EC" i="1">
                              <a:latin typeface="Cambria Math"/>
                            </a:rPr>
                            <m:t>2</m:t>
                          </m:r>
                          <m:r>
                            <a:rPr lang="es-EC" i="1">
                              <a:latin typeface="Cambria Math"/>
                            </a:rPr>
                            <m:t>𝐴</m:t>
                          </m:r>
                        </m:den>
                      </m:f>
                      <m:r>
                        <a:rPr lang="es-EC" i="1">
                          <a:latin typeface="Cambria Math"/>
                        </a:rPr>
                        <m:t>≤</m:t>
                      </m:r>
                      <m:sSub>
                        <m:sSubPr>
                          <m:ctrlPr>
                            <a:rPr lang="es-EC" i="1">
                              <a:latin typeface="Cambria Math"/>
                            </a:rPr>
                          </m:ctrlPr>
                        </m:sSubPr>
                        <m:e>
                          <m:r>
                            <a:rPr lang="es-EC" i="1">
                              <a:latin typeface="Cambria Math"/>
                            </a:rPr>
                            <m:t>𝐹</m:t>
                          </m:r>
                        </m:e>
                        <m:sub>
                          <m:r>
                            <a:rPr lang="es-EC" i="1">
                              <a:latin typeface="Cambria Math"/>
                            </a:rPr>
                            <m:t>𝑉</m:t>
                          </m:r>
                        </m:sub>
                      </m:sSub>
                    </m:oMath>
                  </m:oMathPara>
                </a14:m>
                <a:endParaRPr lang="es-EC" dirty="0" smtClean="0"/>
              </a:p>
              <a:p>
                <a:pPr marL="0" indent="0">
                  <a:buNone/>
                </a:pPr>
                <a:endParaRPr lang="es-EC" dirty="0"/>
              </a:p>
              <a:p>
                <a:pPr marL="0" indent="0">
                  <a:buNone/>
                </a:pPr>
                <a14:m>
                  <m:oMathPara xmlns:m="http://schemas.openxmlformats.org/officeDocument/2006/math">
                    <m:oMathParaPr>
                      <m:jc m:val="center"/>
                    </m:oMathParaPr>
                    <m:oMath xmlns:m="http://schemas.openxmlformats.org/officeDocument/2006/math">
                      <m:sSub>
                        <m:sSubPr>
                          <m:ctrlPr>
                            <a:rPr lang="es-EC" i="1">
                              <a:latin typeface="Cambria Math"/>
                            </a:rPr>
                          </m:ctrlPr>
                        </m:sSubPr>
                        <m:e>
                          <m:r>
                            <a:rPr lang="es-EC" i="1">
                              <a:latin typeface="Cambria Math"/>
                            </a:rPr>
                            <m:t>𝜏</m:t>
                          </m:r>
                        </m:e>
                        <m:sub>
                          <m:r>
                            <a:rPr lang="es-EC" i="1">
                              <a:latin typeface="Cambria Math"/>
                            </a:rPr>
                            <m:t>𝑚𝑎𝑥</m:t>
                          </m:r>
                        </m:sub>
                      </m:sSub>
                      <m:r>
                        <a:rPr lang="es-EC" i="1">
                          <a:latin typeface="Cambria Math"/>
                        </a:rPr>
                        <m:t>=</m:t>
                      </m:r>
                      <m:f>
                        <m:fPr>
                          <m:ctrlPr>
                            <a:rPr lang="es-EC" i="1">
                              <a:latin typeface="Cambria Math"/>
                            </a:rPr>
                          </m:ctrlPr>
                        </m:fPr>
                        <m:num>
                          <m:r>
                            <a:rPr lang="es-EC" i="1">
                              <a:latin typeface="Cambria Math"/>
                            </a:rPr>
                            <m:t>3</m:t>
                          </m:r>
                          <m:r>
                            <a:rPr lang="es-EC" i="1">
                              <a:latin typeface="Cambria Math"/>
                            </a:rPr>
                            <m:t>𝑉</m:t>
                          </m:r>
                        </m:num>
                        <m:den>
                          <m:r>
                            <a:rPr lang="es-EC" i="1">
                              <a:latin typeface="Cambria Math"/>
                            </a:rPr>
                            <m:t>2</m:t>
                          </m:r>
                          <m:r>
                            <a:rPr lang="es-EC" b="0" i="1" smtClean="0">
                              <a:latin typeface="Cambria Math"/>
                            </a:rPr>
                            <m:t>𝑒h</m:t>
                          </m:r>
                          <m:d>
                            <m:dPr>
                              <m:begChr m:val="["/>
                              <m:endChr m:val="]"/>
                              <m:ctrlPr>
                                <a:rPr lang="es-EC" i="1">
                                  <a:latin typeface="Cambria Math"/>
                                </a:rPr>
                              </m:ctrlPr>
                            </m:dPr>
                            <m:e>
                              <m:r>
                                <a:rPr lang="es-EC" i="1">
                                  <a:latin typeface="Cambria Math"/>
                                </a:rPr>
                                <m:t>2</m:t>
                              </m:r>
                              <m:r>
                                <a:rPr lang="es-EC" i="1">
                                  <a:latin typeface="Cambria Math"/>
                                </a:rPr>
                                <m:t>𝜋</m:t>
                              </m:r>
                              <m:sSub>
                                <m:sSubPr>
                                  <m:ctrlPr>
                                    <a:rPr lang="es-EC" i="1">
                                      <a:latin typeface="Cambria Math"/>
                                    </a:rPr>
                                  </m:ctrlPr>
                                </m:sSubPr>
                                <m:e>
                                  <m:r>
                                    <a:rPr lang="es-EC" i="1">
                                      <a:latin typeface="Cambria Math"/>
                                    </a:rPr>
                                    <m:t>𝑛</m:t>
                                  </m:r>
                                </m:e>
                                <m:sub>
                                  <m:r>
                                    <a:rPr lang="es-EC" i="1">
                                      <a:latin typeface="Cambria Math"/>
                                    </a:rPr>
                                    <m:t>1</m:t>
                                  </m:r>
                                </m:sub>
                              </m:sSub>
                              <m:sSub>
                                <m:sSubPr>
                                  <m:ctrlPr>
                                    <a:rPr lang="es-EC" i="1">
                                      <a:latin typeface="Cambria Math"/>
                                    </a:rPr>
                                  </m:ctrlPr>
                                </m:sSubPr>
                                <m:e>
                                  <m:r>
                                    <a:rPr lang="es-EC" i="1">
                                      <a:latin typeface="Cambria Math"/>
                                    </a:rPr>
                                    <m:t>𝑟</m:t>
                                  </m:r>
                                </m:e>
                                <m:sub>
                                  <m:r>
                                    <a:rPr lang="es-EC" i="1">
                                      <a:latin typeface="Cambria Math"/>
                                    </a:rPr>
                                    <m:t>𝑚</m:t>
                                  </m:r>
                                </m:sub>
                              </m:sSub>
                            </m:e>
                          </m:d>
                        </m:den>
                      </m:f>
                      <m:r>
                        <a:rPr lang="es-EC" i="1">
                          <a:latin typeface="Cambria Math"/>
                        </a:rPr>
                        <m:t>≤0.4 </m:t>
                      </m:r>
                      <m:sSub>
                        <m:sSubPr>
                          <m:ctrlPr>
                            <a:rPr lang="es-EC" i="1">
                              <a:latin typeface="Cambria Math"/>
                            </a:rPr>
                          </m:ctrlPr>
                        </m:sSubPr>
                        <m:e>
                          <m:r>
                            <a:rPr lang="es-EC" i="1">
                              <a:latin typeface="Cambria Math"/>
                            </a:rPr>
                            <m:t>𝑆</m:t>
                          </m:r>
                        </m:e>
                        <m:sub>
                          <m:r>
                            <a:rPr lang="es-EC" i="1">
                              <a:latin typeface="Cambria Math"/>
                            </a:rPr>
                            <m:t>𝑦</m:t>
                          </m:r>
                        </m:sub>
                      </m:sSub>
                    </m:oMath>
                  </m:oMathPara>
                </a14:m>
                <a:endParaRPr lang="es-EC" dirty="0"/>
              </a:p>
              <a:p>
                <a:pPr marL="0" indent="0">
                  <a:buNone/>
                </a:pPr>
                <a:endParaRPr lang="es-EC" i="1" dirty="0" smtClean="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𝑒</m:t>
                          </m:r>
                        </m:e>
                        <m:sub>
                          <m:r>
                            <a:rPr lang="es-EC" i="1">
                              <a:latin typeface="Cambria Math"/>
                            </a:rPr>
                            <m:t>h</m:t>
                          </m:r>
                        </m:sub>
                      </m:sSub>
                      <m:r>
                        <a:rPr lang="es-EC" i="1">
                          <a:latin typeface="Cambria Math"/>
                        </a:rPr>
                        <m:t>=4.91×</m:t>
                      </m:r>
                      <m:sSup>
                        <m:sSupPr>
                          <m:ctrlPr>
                            <a:rPr lang="es-EC" i="1">
                              <a:latin typeface="Cambria Math"/>
                            </a:rPr>
                          </m:ctrlPr>
                        </m:sSupPr>
                        <m:e>
                          <m:r>
                            <a:rPr lang="es-EC" i="1">
                              <a:latin typeface="Cambria Math"/>
                            </a:rPr>
                            <m:t>10</m:t>
                          </m:r>
                        </m:e>
                        <m:sup>
                          <m:r>
                            <a:rPr lang="es-EC" i="1">
                              <a:latin typeface="Cambria Math"/>
                            </a:rPr>
                            <m:t>−8</m:t>
                          </m:r>
                        </m:sup>
                      </m:sSup>
                      <m:r>
                        <a:rPr lang="es-EC" i="1">
                          <a:latin typeface="Cambria Math"/>
                        </a:rPr>
                        <m:t> </m:t>
                      </m:r>
                      <m:r>
                        <a:rPr lang="es-EC" i="1">
                          <a:latin typeface="Cambria Math"/>
                        </a:rPr>
                        <m:t>𝑚</m:t>
                      </m:r>
                    </m:oMath>
                  </m:oMathPara>
                </a14:m>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blipFill rotWithShape="1">
                <a:blip r:embed="rId3"/>
                <a:stretch>
                  <a:fillRect l="-963" t="-1078"/>
                </a:stretch>
              </a:blipFill>
            </p:spPr>
            <p:txBody>
              <a:bodyPr/>
              <a:lstStyle/>
              <a:p>
                <a:r>
                  <a:rPr lang="es-EC">
                    <a:noFill/>
                  </a:rPr>
                  <a:t> </a:t>
                </a:r>
              </a:p>
            </p:txBody>
          </p:sp>
        </mc:Fallback>
      </mc:AlternateContent>
    </p:spTree>
    <p:extLst>
      <p:ext uri="{BB962C8B-B14F-4D97-AF65-F5344CB8AC3E}">
        <p14:creationId xmlns:p14="http://schemas.microsoft.com/office/powerpoint/2010/main" val="36102333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5724128" y="3947753"/>
            <a:ext cx="3419872" cy="2910247"/>
          </a:xfrm>
          <a:prstGeom prst="rect">
            <a:avLst/>
          </a:prstGeom>
          <a:noFill/>
          <a:ln>
            <a:noFill/>
          </a:ln>
        </p:spPr>
      </p:pic>
      <p:sp>
        <p:nvSpPr>
          <p:cNvPr id="2" name="1 Título"/>
          <p:cNvSpPr>
            <a:spLocks noGrp="1"/>
          </p:cNvSpPr>
          <p:nvPr>
            <p:ph type="title"/>
          </p:nvPr>
        </p:nvSpPr>
        <p:spPr/>
        <p:txBody>
          <a:bodyPr/>
          <a:lstStyle/>
          <a:p>
            <a:r>
              <a:rPr lang="es-EC" dirty="0" smtClean="0">
                <a:effectLst/>
              </a:rPr>
              <a:t>Diseño por Flexión</a:t>
            </a:r>
            <a:endParaRPr lang="es-EC"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p:txBody>
              <a:bodyPr/>
              <a:lstStyle/>
              <a:p>
                <a:r>
                  <a:rPr lang="es-EC" dirty="0"/>
                  <a:t>E</a:t>
                </a:r>
                <a:r>
                  <a:rPr lang="es-EC" dirty="0" smtClean="0"/>
                  <a:t>l </a:t>
                </a:r>
                <a:r>
                  <a:rPr lang="es-EC" dirty="0"/>
                  <a:t>criterio que indica que el esfuerzo flexionante máximo debe ser menor que el esfuerzo admisible en </a:t>
                </a:r>
                <a:r>
                  <a:rPr lang="es-EC" dirty="0" smtClean="0"/>
                  <a:t>flexión.</a:t>
                </a:r>
              </a:p>
              <a:p>
                <a:pPr marL="0" indent="0" algn="ctr">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𝜎</m:t>
                          </m:r>
                        </m:e>
                        <m:sub>
                          <m:r>
                            <a:rPr lang="es-EC" i="1">
                              <a:latin typeface="Cambria Math"/>
                            </a:rPr>
                            <m:t>𝑚𝑎𝑥</m:t>
                          </m:r>
                        </m:sub>
                      </m:sSub>
                      <m:r>
                        <a:rPr lang="es-EC" i="1">
                          <a:latin typeface="Cambria Math"/>
                        </a:rPr>
                        <m:t>=</m:t>
                      </m:r>
                      <m:f>
                        <m:fPr>
                          <m:ctrlPr>
                            <a:rPr lang="es-EC" i="1">
                              <a:latin typeface="Cambria Math"/>
                            </a:rPr>
                          </m:ctrlPr>
                        </m:fPr>
                        <m:num>
                          <m:sSub>
                            <m:sSubPr>
                              <m:ctrlPr>
                                <a:rPr lang="es-EC" i="1">
                                  <a:latin typeface="Cambria Math"/>
                                </a:rPr>
                              </m:ctrlPr>
                            </m:sSubPr>
                            <m:e>
                              <m:r>
                                <a:rPr lang="es-EC" i="1">
                                  <a:latin typeface="Cambria Math"/>
                                </a:rPr>
                                <m:t>𝑀</m:t>
                              </m:r>
                            </m:e>
                            <m:sub>
                              <m:r>
                                <a:rPr lang="es-EC" i="1">
                                  <a:latin typeface="Cambria Math"/>
                                </a:rPr>
                                <m:t>1</m:t>
                              </m:r>
                            </m:sub>
                          </m:sSub>
                          <m:r>
                            <a:rPr lang="es-EC" i="1">
                              <a:latin typeface="Cambria Math"/>
                            </a:rPr>
                            <m:t>𝑒</m:t>
                          </m:r>
                        </m:num>
                        <m:den>
                          <m:sSub>
                            <m:sSubPr>
                              <m:ctrlPr>
                                <a:rPr lang="es-EC" i="1">
                                  <a:latin typeface="Cambria Math"/>
                                </a:rPr>
                              </m:ctrlPr>
                            </m:sSubPr>
                            <m:e>
                              <m:r>
                                <a:rPr lang="es-EC" i="1">
                                  <a:latin typeface="Cambria Math"/>
                                </a:rPr>
                                <m:t>𝐼</m:t>
                              </m:r>
                            </m:e>
                            <m:sub>
                              <m:r>
                                <a:rPr lang="es-EC" i="1">
                                  <a:latin typeface="Cambria Math"/>
                                </a:rPr>
                                <m:t>𝑛</m:t>
                              </m:r>
                            </m:sub>
                          </m:sSub>
                        </m:den>
                      </m:f>
                      <m:r>
                        <a:rPr lang="es-EC" i="1">
                          <a:latin typeface="Cambria Math"/>
                        </a:rPr>
                        <m:t>≤</m:t>
                      </m:r>
                      <m:sSub>
                        <m:sSubPr>
                          <m:ctrlPr>
                            <a:rPr lang="es-EC" i="1">
                              <a:latin typeface="Cambria Math"/>
                            </a:rPr>
                          </m:ctrlPr>
                        </m:sSubPr>
                        <m:e>
                          <m:r>
                            <a:rPr lang="es-EC" i="1">
                              <a:latin typeface="Cambria Math"/>
                            </a:rPr>
                            <m:t>𝐹</m:t>
                          </m:r>
                        </m:e>
                        <m:sub>
                          <m:r>
                            <a:rPr lang="es-EC" i="1">
                              <a:latin typeface="Cambria Math"/>
                            </a:rPr>
                            <m:t>𝑏</m:t>
                          </m:r>
                        </m:sub>
                      </m:sSub>
                    </m:oMath>
                  </m:oMathPara>
                </a14:m>
                <a:endParaRPr lang="es-EC" dirty="0" smtClean="0"/>
              </a:p>
              <a:p>
                <a:pPr marL="0" indent="0" algn="ctr">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𝜎</m:t>
                          </m:r>
                        </m:e>
                        <m:sub>
                          <m:r>
                            <a:rPr lang="es-EC" i="1">
                              <a:latin typeface="Cambria Math"/>
                            </a:rPr>
                            <m:t>𝑚𝑎𝑥</m:t>
                          </m:r>
                        </m:sub>
                      </m:sSub>
                      <m:r>
                        <a:rPr lang="es-EC" i="1">
                          <a:latin typeface="Cambria Math"/>
                        </a:rPr>
                        <m:t>=</m:t>
                      </m:r>
                      <m:f>
                        <m:fPr>
                          <m:ctrlPr>
                            <a:rPr lang="es-EC" i="1">
                              <a:latin typeface="Cambria Math"/>
                            </a:rPr>
                          </m:ctrlPr>
                        </m:fPr>
                        <m:num>
                          <m:sSub>
                            <m:sSubPr>
                              <m:ctrlPr>
                                <a:rPr lang="es-EC" i="1">
                                  <a:latin typeface="Cambria Math"/>
                                </a:rPr>
                              </m:ctrlPr>
                            </m:sSubPr>
                            <m:e>
                              <m:r>
                                <a:rPr lang="es-EC" i="1">
                                  <a:latin typeface="Cambria Math"/>
                                </a:rPr>
                                <m:t>6</m:t>
                              </m:r>
                              <m:r>
                                <a:rPr lang="es-EC" i="1">
                                  <a:latin typeface="Cambria Math"/>
                                </a:rPr>
                                <m:t>𝑀</m:t>
                              </m:r>
                            </m:e>
                            <m:sub>
                              <m:r>
                                <a:rPr lang="es-EC" i="1">
                                  <a:latin typeface="Cambria Math"/>
                                </a:rPr>
                                <m:t>1</m:t>
                              </m:r>
                            </m:sub>
                          </m:sSub>
                        </m:num>
                        <m:den>
                          <m:r>
                            <a:rPr lang="es-EC" i="1">
                              <a:latin typeface="Cambria Math"/>
                            </a:rPr>
                            <m:t>2</m:t>
                          </m:r>
                          <m:r>
                            <a:rPr lang="es-EC" i="1">
                              <a:latin typeface="Cambria Math"/>
                            </a:rPr>
                            <m:t>𝜋</m:t>
                          </m:r>
                          <m:sSub>
                            <m:sSubPr>
                              <m:ctrlPr>
                                <a:rPr lang="es-EC" i="1">
                                  <a:latin typeface="Cambria Math"/>
                                </a:rPr>
                              </m:ctrlPr>
                            </m:sSubPr>
                            <m:e>
                              <m:r>
                                <a:rPr lang="es-EC" i="1">
                                  <a:latin typeface="Cambria Math"/>
                                </a:rPr>
                                <m:t>𝑛</m:t>
                              </m:r>
                            </m:e>
                            <m:sub>
                              <m:r>
                                <a:rPr lang="es-EC" i="1">
                                  <a:latin typeface="Cambria Math"/>
                                </a:rPr>
                                <m:t>1</m:t>
                              </m:r>
                            </m:sub>
                          </m:sSub>
                          <m:sSub>
                            <m:sSubPr>
                              <m:ctrlPr>
                                <a:rPr lang="es-EC" i="1">
                                  <a:latin typeface="Cambria Math"/>
                                </a:rPr>
                              </m:ctrlPr>
                            </m:sSubPr>
                            <m:e>
                              <m:r>
                                <a:rPr lang="es-EC" i="1">
                                  <a:latin typeface="Cambria Math"/>
                                </a:rPr>
                                <m:t>𝑟</m:t>
                              </m:r>
                            </m:e>
                            <m:sub>
                              <m:r>
                                <a:rPr lang="es-EC" i="1">
                                  <a:latin typeface="Cambria Math"/>
                                </a:rPr>
                                <m:t>𝑚</m:t>
                              </m:r>
                            </m:sub>
                          </m:sSub>
                          <m:sSup>
                            <m:sSupPr>
                              <m:ctrlPr>
                                <a:rPr lang="es-EC" i="1">
                                  <a:latin typeface="Cambria Math"/>
                                </a:rPr>
                              </m:ctrlPr>
                            </m:sSupPr>
                            <m:e>
                              <m:sSub>
                                <m:sSubPr>
                                  <m:ctrlPr>
                                    <a:rPr lang="es-EC" i="1">
                                      <a:latin typeface="Cambria Math"/>
                                    </a:rPr>
                                  </m:ctrlPr>
                                </m:sSubPr>
                                <m:e>
                                  <m:r>
                                    <a:rPr lang="es-EC" i="1">
                                      <a:latin typeface="Cambria Math"/>
                                    </a:rPr>
                                    <m:t>𝑒</m:t>
                                  </m:r>
                                </m:e>
                                <m:sub>
                                  <m:r>
                                    <a:rPr lang="es-EC" i="1">
                                      <a:latin typeface="Cambria Math"/>
                                    </a:rPr>
                                    <m:t>h</m:t>
                                  </m:r>
                                </m:sub>
                              </m:sSub>
                            </m:e>
                            <m:sup>
                              <m:r>
                                <a:rPr lang="es-EC" i="1">
                                  <a:latin typeface="Cambria Math"/>
                                </a:rPr>
                                <m:t>2</m:t>
                              </m:r>
                            </m:sup>
                          </m:sSup>
                        </m:den>
                      </m:f>
                      <m:r>
                        <a:rPr lang="es-EC" i="1">
                          <a:latin typeface="Cambria Math"/>
                        </a:rPr>
                        <m:t>≤0.6</m:t>
                      </m:r>
                      <m:sSub>
                        <m:sSubPr>
                          <m:ctrlPr>
                            <a:rPr lang="es-EC" i="1">
                              <a:latin typeface="Cambria Math"/>
                            </a:rPr>
                          </m:ctrlPr>
                        </m:sSubPr>
                        <m:e>
                          <m:r>
                            <a:rPr lang="es-EC" i="1">
                              <a:latin typeface="Cambria Math"/>
                            </a:rPr>
                            <m:t>𝑆</m:t>
                          </m:r>
                        </m:e>
                        <m:sub>
                          <m:r>
                            <a:rPr lang="es-EC" i="1">
                              <a:latin typeface="Cambria Math"/>
                            </a:rPr>
                            <m:t>𝑦</m:t>
                          </m:r>
                        </m:sub>
                      </m:sSub>
                    </m:oMath>
                  </m:oMathPara>
                </a14:m>
                <a:endParaRPr lang="es-EC" dirty="0"/>
              </a:p>
              <a:p>
                <a:pPr marL="0" indent="0" algn="ctr">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n-US" i="1">
                              <a:latin typeface="Cambria Math"/>
                            </a:rPr>
                            <m:t>𝑒</m:t>
                          </m:r>
                        </m:e>
                        <m:sub>
                          <m:r>
                            <a:rPr lang="en-US" i="1">
                              <a:latin typeface="Cambria Math"/>
                            </a:rPr>
                            <m:t>h</m:t>
                          </m:r>
                        </m:sub>
                      </m:sSub>
                      <m:r>
                        <a:rPr lang="en-US" i="1">
                          <a:latin typeface="Cambria Math"/>
                        </a:rPr>
                        <m:t>=4.1916</m:t>
                      </m:r>
                      <m:r>
                        <a:rPr lang="es-EC" i="1">
                          <a:latin typeface="Cambria Math"/>
                        </a:rPr>
                        <m:t>×</m:t>
                      </m:r>
                      <m:sSup>
                        <m:sSupPr>
                          <m:ctrlPr>
                            <a:rPr lang="es-EC" i="1">
                              <a:latin typeface="Cambria Math"/>
                            </a:rPr>
                          </m:ctrlPr>
                        </m:sSupPr>
                        <m:e>
                          <m:r>
                            <a:rPr lang="es-EC" i="1">
                              <a:latin typeface="Cambria Math"/>
                            </a:rPr>
                            <m:t>10</m:t>
                          </m:r>
                        </m:e>
                        <m:sup>
                          <m:r>
                            <a:rPr lang="es-EC" i="1">
                              <a:latin typeface="Cambria Math"/>
                            </a:rPr>
                            <m:t>−5</m:t>
                          </m:r>
                        </m:sup>
                      </m:sSup>
                      <m:r>
                        <a:rPr lang="es-EC" i="1">
                          <a:latin typeface="Cambria Math"/>
                        </a:rPr>
                        <m:t> </m:t>
                      </m:r>
                      <m:r>
                        <a:rPr lang="es-EC" i="1">
                          <a:latin typeface="Cambria Math"/>
                        </a:rPr>
                        <m:t>𝑚</m:t>
                      </m:r>
                    </m:oMath>
                  </m:oMathPara>
                </a14:m>
                <a:endParaRPr lang="es-EC" dirty="0"/>
              </a:p>
              <a:p>
                <a:pPr marL="0" indent="0" algn="ctr">
                  <a:buNone/>
                </a:pPr>
                <a:endParaRPr lang="es-EC" dirty="0"/>
              </a:p>
              <a:p>
                <a:pPr algn="ctr"/>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blipFill rotWithShape="1">
                <a:blip r:embed="rId3"/>
                <a:stretch>
                  <a:fillRect l="-963" t="-1078"/>
                </a:stretch>
              </a:blipFill>
            </p:spPr>
            <p:txBody>
              <a:bodyPr/>
              <a:lstStyle/>
              <a:p>
                <a:r>
                  <a:rPr lang="es-EC">
                    <a:noFill/>
                  </a:rPr>
                  <a:t> </a:t>
                </a:r>
              </a:p>
            </p:txBody>
          </p:sp>
        </mc:Fallback>
      </mc:AlternateContent>
    </p:spTree>
    <p:extLst>
      <p:ext uri="{BB962C8B-B14F-4D97-AF65-F5344CB8AC3E}">
        <p14:creationId xmlns:p14="http://schemas.microsoft.com/office/powerpoint/2010/main" val="33041927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Diseño por Desgaste</a:t>
            </a:r>
            <a:endParaRPr lang="es-EC"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p:txBody>
              <a:bodyPr>
                <a:normAutofit fontScale="85000" lnSpcReduction="10000"/>
              </a:bodyPr>
              <a:lstStyle/>
              <a:p>
                <a:r>
                  <a:rPr lang="es-EC" dirty="0" smtClean="0"/>
                  <a:t>Contacto producido entre </a:t>
                </a:r>
                <a:r>
                  <a:rPr lang="es-EC" dirty="0"/>
                  <a:t>la hélice y el material a ser </a:t>
                </a:r>
                <a:r>
                  <a:rPr lang="es-EC" dirty="0" smtClean="0"/>
                  <a:t>transportado.</a:t>
                </a:r>
              </a:p>
              <a:p>
                <a:r>
                  <a:rPr lang="es-EC" dirty="0" smtClean="0"/>
                  <a:t>Existe fricción.</a:t>
                </a:r>
              </a:p>
              <a:p>
                <a:pPr marL="0" indent="0">
                  <a:buNone/>
                </a:pPr>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n-US" i="1">
                              <a:latin typeface="Cambria Math"/>
                            </a:rPr>
                            <m:t>𝑉</m:t>
                          </m:r>
                        </m:e>
                        <m:sub>
                          <m:r>
                            <a:rPr lang="en-US" i="1">
                              <a:latin typeface="Cambria Math"/>
                            </a:rPr>
                            <m:t>𝑑</m:t>
                          </m:r>
                        </m:sub>
                      </m:sSub>
                      <m:r>
                        <a:rPr lang="en-US" i="1">
                          <a:latin typeface="Cambria Math"/>
                        </a:rPr>
                        <m:t>=</m:t>
                      </m:r>
                      <m:f>
                        <m:fPr>
                          <m:ctrlPr>
                            <a:rPr lang="es-EC" i="1">
                              <a:latin typeface="Cambria Math"/>
                            </a:rPr>
                          </m:ctrlPr>
                        </m:fPr>
                        <m:num>
                          <m:sSub>
                            <m:sSubPr>
                              <m:ctrlPr>
                                <a:rPr lang="es-EC" i="1">
                                  <a:latin typeface="Cambria Math"/>
                                </a:rPr>
                              </m:ctrlPr>
                            </m:sSubPr>
                            <m:e>
                              <m:r>
                                <a:rPr lang="en-US" i="1">
                                  <a:latin typeface="Cambria Math"/>
                                </a:rPr>
                                <m:t>𝑘</m:t>
                              </m:r>
                            </m:e>
                            <m:sub>
                              <m:r>
                                <a:rPr lang="en-US" i="1">
                                  <a:latin typeface="Cambria Math"/>
                                </a:rPr>
                                <m:t>𝑑</m:t>
                              </m:r>
                            </m:sub>
                          </m:sSub>
                          <m:r>
                            <a:rPr lang="en-US" i="1">
                              <a:latin typeface="Cambria Math"/>
                            </a:rPr>
                            <m:t>𝐹</m:t>
                          </m:r>
                          <m:sSub>
                            <m:sSubPr>
                              <m:ctrlPr>
                                <a:rPr lang="es-EC" i="1">
                                  <a:latin typeface="Cambria Math"/>
                                </a:rPr>
                              </m:ctrlPr>
                            </m:sSubPr>
                            <m:e>
                              <m:r>
                                <a:rPr lang="en-US" i="1">
                                  <a:latin typeface="Cambria Math"/>
                                </a:rPr>
                                <m:t>𝑋</m:t>
                              </m:r>
                            </m:e>
                            <m:sub>
                              <m:r>
                                <a:rPr lang="en-US" i="1">
                                  <a:latin typeface="Cambria Math"/>
                                </a:rPr>
                                <m:t>𝑑</m:t>
                              </m:r>
                            </m:sub>
                          </m:sSub>
                        </m:num>
                        <m:den>
                          <m:r>
                            <a:rPr lang="en-US" i="1">
                              <a:latin typeface="Cambria Math"/>
                            </a:rPr>
                            <m:t>3</m:t>
                          </m:r>
                          <m:sSub>
                            <m:sSubPr>
                              <m:ctrlPr>
                                <a:rPr lang="es-EC" i="1">
                                  <a:latin typeface="Cambria Math"/>
                                </a:rPr>
                              </m:ctrlPr>
                            </m:sSubPr>
                            <m:e>
                              <m:r>
                                <a:rPr lang="en-US" i="1">
                                  <a:latin typeface="Cambria Math"/>
                                </a:rPr>
                                <m:t>𝑃</m:t>
                              </m:r>
                            </m:e>
                            <m:sub>
                              <m:r>
                                <a:rPr lang="en-US" i="1">
                                  <a:latin typeface="Cambria Math"/>
                                </a:rPr>
                                <m:t>𝑓</m:t>
                              </m:r>
                            </m:sub>
                          </m:sSub>
                        </m:den>
                      </m:f>
                    </m:oMath>
                  </m:oMathPara>
                </a14:m>
                <a:endParaRPr lang="es-EC" dirty="0"/>
              </a:p>
              <a:p>
                <a:pPr lvl="7"/>
                <a:endParaRPr lang="es-EC" b="1" dirty="0"/>
              </a:p>
              <a:p>
                <a:pPr marL="0" indent="0">
                  <a:buNone/>
                </a:pPr>
                <a:r>
                  <a:rPr lang="es-EC" dirty="0"/>
                  <a:t>Donde:</a:t>
                </a:r>
              </a:p>
              <a:p>
                <a:pPr marL="0" indent="0">
                  <a:buNone/>
                </a:pPr>
                <a14:m>
                  <m:oMath xmlns:m="http://schemas.openxmlformats.org/officeDocument/2006/math">
                    <m:sSub>
                      <m:sSubPr>
                        <m:ctrlPr>
                          <a:rPr lang="es-EC" i="1">
                            <a:latin typeface="Cambria Math"/>
                          </a:rPr>
                        </m:ctrlPr>
                      </m:sSubPr>
                      <m:e>
                        <m:r>
                          <a:rPr lang="en-US" i="1">
                            <a:latin typeface="Cambria Math"/>
                          </a:rPr>
                          <m:t>𝑃</m:t>
                        </m:r>
                      </m:e>
                      <m:sub>
                        <m:r>
                          <a:rPr lang="en-US" i="1">
                            <a:latin typeface="Cambria Math"/>
                          </a:rPr>
                          <m:t>𝑓</m:t>
                        </m:r>
                      </m:sub>
                    </m:sSub>
                  </m:oMath>
                </a14:m>
                <a:r>
                  <a:rPr lang="es-EC" dirty="0"/>
                  <a:t> 	Presión de Flujo.</a:t>
                </a:r>
              </a:p>
              <a:p>
                <a:pPr marL="0" indent="0">
                  <a:buNone/>
                </a:pPr>
                <a14:m>
                  <m:oMath xmlns:m="http://schemas.openxmlformats.org/officeDocument/2006/math">
                    <m:sSub>
                      <m:sSubPr>
                        <m:ctrlPr>
                          <a:rPr lang="es-EC" i="1">
                            <a:latin typeface="Cambria Math"/>
                          </a:rPr>
                        </m:ctrlPr>
                      </m:sSubPr>
                      <m:e>
                        <m:r>
                          <a:rPr lang="en-US" i="1">
                            <a:latin typeface="Cambria Math"/>
                          </a:rPr>
                          <m:t>𝑋</m:t>
                        </m:r>
                      </m:e>
                      <m:sub>
                        <m:r>
                          <a:rPr lang="en-US" i="1">
                            <a:latin typeface="Cambria Math"/>
                          </a:rPr>
                          <m:t>𝑑</m:t>
                        </m:r>
                      </m:sub>
                    </m:sSub>
                  </m:oMath>
                </a14:m>
                <a:r>
                  <a:rPr lang="es-EC" dirty="0"/>
                  <a:t> 	Distancia de desplazamiento del punto de desgaste.</a:t>
                </a:r>
              </a:p>
              <a:p>
                <a:pPr marL="0" indent="0">
                  <a:buNone/>
                </a:pPr>
                <a14:m>
                  <m:oMath xmlns:m="http://schemas.openxmlformats.org/officeDocument/2006/math">
                    <m:sSub>
                      <m:sSubPr>
                        <m:ctrlPr>
                          <a:rPr lang="es-EC" i="1">
                            <a:latin typeface="Cambria Math"/>
                          </a:rPr>
                        </m:ctrlPr>
                      </m:sSubPr>
                      <m:e>
                        <m:r>
                          <a:rPr lang="en-US" i="1">
                            <a:latin typeface="Cambria Math"/>
                          </a:rPr>
                          <m:t>𝑘</m:t>
                        </m:r>
                      </m:e>
                      <m:sub>
                        <m:r>
                          <a:rPr lang="en-US" i="1">
                            <a:latin typeface="Cambria Math"/>
                          </a:rPr>
                          <m:t>𝑑</m:t>
                        </m:r>
                      </m:sub>
                    </m:sSub>
                  </m:oMath>
                </a14:m>
                <a:r>
                  <a:rPr lang="es-EC" dirty="0"/>
                  <a:t> 	Coeficiente de desgaste </a:t>
                </a:r>
                <a14:m>
                  <m:oMath xmlns:m="http://schemas.openxmlformats.org/officeDocument/2006/math">
                    <m:d>
                      <m:dPr>
                        <m:ctrlPr>
                          <a:rPr lang="es-EC" i="1">
                            <a:latin typeface="Cambria Math"/>
                          </a:rPr>
                        </m:ctrlPr>
                      </m:dPr>
                      <m:e>
                        <m:r>
                          <a:rPr lang="es-EC" i="1">
                            <a:latin typeface="Cambria Math"/>
                          </a:rPr>
                          <m:t>5×</m:t>
                        </m:r>
                        <m:sSup>
                          <m:sSupPr>
                            <m:ctrlPr>
                              <a:rPr lang="es-EC" i="1">
                                <a:latin typeface="Cambria Math"/>
                              </a:rPr>
                            </m:ctrlPr>
                          </m:sSupPr>
                          <m:e>
                            <m:r>
                              <a:rPr lang="es-EC" i="1">
                                <a:latin typeface="Cambria Math"/>
                              </a:rPr>
                              <m:t>10</m:t>
                            </m:r>
                          </m:e>
                          <m:sup>
                            <m:r>
                              <a:rPr lang="es-EC" i="1">
                                <a:latin typeface="Cambria Math"/>
                              </a:rPr>
                              <m:t>−6</m:t>
                            </m:r>
                          </m:sup>
                        </m:sSup>
                      </m:e>
                    </m:d>
                  </m:oMath>
                </a14:m>
                <a:r>
                  <a:rPr lang="es-EC" dirty="0"/>
                  <a:t>.</a:t>
                </a:r>
              </a:p>
              <a:p>
                <a:pPr marL="0" indent="0">
                  <a:buNone/>
                </a:pPr>
                <a:r>
                  <a:rPr lang="es-EC" dirty="0"/>
                  <a:t>F	Fuerza al punto de contacto [N] </a:t>
                </a:r>
                <a14:m>
                  <m:oMath xmlns:m="http://schemas.openxmlformats.org/officeDocument/2006/math">
                    <m:r>
                      <a:rPr lang="es-EC" i="1">
                        <a:latin typeface="Cambria Math"/>
                      </a:rPr>
                      <m:t> </m:t>
                    </m:r>
                    <m:r>
                      <a:rPr lang="es-EC" i="1">
                        <a:latin typeface="Cambria Math"/>
                      </a:rPr>
                      <m:t>𝐹</m:t>
                    </m:r>
                    <m:r>
                      <a:rPr lang="es-EC" i="1">
                        <a:latin typeface="Cambria Math"/>
                      </a:rPr>
                      <m:t>=</m:t>
                    </m:r>
                    <m:sSub>
                      <m:sSubPr>
                        <m:ctrlPr>
                          <a:rPr lang="es-EC" i="1">
                            <a:latin typeface="Cambria Math"/>
                          </a:rPr>
                        </m:ctrlPr>
                      </m:sSubPr>
                      <m:e>
                        <m:r>
                          <a:rPr lang="es-EC" i="1">
                            <a:latin typeface="Cambria Math"/>
                          </a:rPr>
                          <m:t>𝑊</m:t>
                        </m:r>
                      </m:e>
                      <m:sub>
                        <m:r>
                          <a:rPr lang="es-EC" i="1">
                            <a:latin typeface="Cambria Math"/>
                          </a:rPr>
                          <m:t>h</m:t>
                        </m:r>
                      </m:sub>
                    </m:sSub>
                    <m:r>
                      <a:rPr lang="es-EC" i="1">
                        <a:latin typeface="Cambria Math"/>
                      </a:rPr>
                      <m:t>=10.56 </m:t>
                    </m:r>
                    <m:r>
                      <a:rPr lang="es-EC" i="1">
                        <a:latin typeface="Cambria Math"/>
                      </a:rPr>
                      <m:t>𝑁</m:t>
                    </m:r>
                  </m:oMath>
                </a14:m>
                <a:endParaRPr lang="es-EC" dirty="0"/>
              </a:p>
              <a:p>
                <a:pPr marL="0" indent="0">
                  <a:buNone/>
                </a:pPr>
                <a14:m>
                  <m:oMath xmlns:m="http://schemas.openxmlformats.org/officeDocument/2006/math">
                    <m:sSub>
                      <m:sSubPr>
                        <m:ctrlPr>
                          <a:rPr lang="es-EC" i="1">
                            <a:latin typeface="Cambria Math"/>
                          </a:rPr>
                        </m:ctrlPr>
                      </m:sSubPr>
                      <m:e>
                        <m:r>
                          <a:rPr lang="en-US" i="1">
                            <a:latin typeface="Cambria Math"/>
                          </a:rPr>
                          <m:t>𝑉</m:t>
                        </m:r>
                      </m:e>
                      <m:sub>
                        <m:r>
                          <a:rPr lang="en-US" i="1">
                            <a:latin typeface="Cambria Math"/>
                          </a:rPr>
                          <m:t>𝑑</m:t>
                        </m:r>
                      </m:sub>
                    </m:sSub>
                  </m:oMath>
                </a14:m>
                <a:r>
                  <a:rPr lang="es-EC" dirty="0"/>
                  <a:t> 	Volumen del material.</a:t>
                </a:r>
              </a:p>
              <a:p>
                <a:pPr marL="0" indent="0">
                  <a:buNone/>
                </a:pPr>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blipFill rotWithShape="1">
                <a:blip r:embed="rId2"/>
                <a:stretch>
                  <a:fillRect l="-741" t="-1348"/>
                </a:stretch>
              </a:blipFill>
            </p:spPr>
            <p:txBody>
              <a:bodyPr/>
              <a:lstStyle/>
              <a:p>
                <a:r>
                  <a:rPr lang="es-EC">
                    <a:noFill/>
                  </a:rPr>
                  <a:t> </a:t>
                </a:r>
              </a:p>
            </p:txBody>
          </p:sp>
        </mc:Fallback>
      </mc:AlternateContent>
    </p:spTree>
    <p:extLst>
      <p:ext uri="{BB962C8B-B14F-4D97-AF65-F5344CB8AC3E}">
        <p14:creationId xmlns:p14="http://schemas.microsoft.com/office/powerpoint/2010/main" val="3478420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57200" y="260648"/>
                <a:ext cx="8229600" cy="5865515"/>
              </a:xfrm>
            </p:spPr>
            <p:txBody>
              <a:bodyPr>
                <a:normAutofit/>
              </a:bodyPr>
              <a:lstStyle/>
              <a:p>
                <a:r>
                  <a:rPr lang="es-EC" b="1" dirty="0" smtClean="0"/>
                  <a:t>Presión de Flujo.</a:t>
                </a:r>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n-US" i="1">
                              <a:latin typeface="Cambria Math"/>
                            </a:rPr>
                            <m:t>𝑃</m:t>
                          </m:r>
                        </m:e>
                        <m:sub>
                          <m:r>
                            <a:rPr lang="en-US" i="1">
                              <a:latin typeface="Cambria Math"/>
                            </a:rPr>
                            <m:t>𝑓</m:t>
                          </m:r>
                        </m:sub>
                      </m:sSub>
                      <m:r>
                        <a:rPr lang="en-US" i="1">
                          <a:latin typeface="Cambria Math"/>
                        </a:rPr>
                        <m:t>=3 </m:t>
                      </m:r>
                      <m:sSub>
                        <m:sSubPr>
                          <m:ctrlPr>
                            <a:rPr lang="es-EC" i="1">
                              <a:latin typeface="Cambria Math"/>
                            </a:rPr>
                          </m:ctrlPr>
                        </m:sSubPr>
                        <m:e>
                          <m:r>
                            <a:rPr lang="es-EC" i="1">
                              <a:latin typeface="Cambria Math"/>
                            </a:rPr>
                            <m:t>𝑆</m:t>
                          </m:r>
                        </m:e>
                        <m:sub>
                          <m:r>
                            <a:rPr lang="es-EC" i="1">
                              <a:latin typeface="Cambria Math"/>
                            </a:rPr>
                            <m:t>𝑦</m:t>
                          </m:r>
                        </m:sub>
                      </m:sSub>
                    </m:oMath>
                  </m:oMathPara>
                </a14:m>
                <a:endParaRPr lang="es-EC" dirty="0"/>
              </a:p>
              <a:p>
                <a:pPr lvl="7"/>
                <a:endParaRPr lang="es-EC" b="1"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n-US" i="1">
                              <a:latin typeface="Cambria Math"/>
                            </a:rPr>
                            <m:t>𝑃</m:t>
                          </m:r>
                        </m:e>
                        <m:sub>
                          <m:r>
                            <a:rPr lang="en-US" i="1">
                              <a:latin typeface="Cambria Math"/>
                            </a:rPr>
                            <m:t>𝑓</m:t>
                          </m:r>
                        </m:sub>
                      </m:sSub>
                      <m:r>
                        <a:rPr lang="en-US" i="1">
                          <a:latin typeface="Cambria Math"/>
                        </a:rPr>
                        <m:t>=3(276</m:t>
                      </m:r>
                      <m:r>
                        <a:rPr lang="es-EC" i="1">
                          <a:latin typeface="Cambria Math"/>
                        </a:rPr>
                        <m:t>×</m:t>
                      </m:r>
                      <m:sSup>
                        <m:sSupPr>
                          <m:ctrlPr>
                            <a:rPr lang="es-EC" i="1">
                              <a:latin typeface="Cambria Math"/>
                            </a:rPr>
                          </m:ctrlPr>
                        </m:sSupPr>
                        <m:e>
                          <m:r>
                            <a:rPr lang="es-EC" i="1">
                              <a:latin typeface="Cambria Math"/>
                            </a:rPr>
                            <m:t>10</m:t>
                          </m:r>
                        </m:e>
                        <m:sup>
                          <m:r>
                            <a:rPr lang="es-EC" i="1">
                              <a:latin typeface="Cambria Math"/>
                            </a:rPr>
                            <m:t>6</m:t>
                          </m:r>
                        </m:sup>
                      </m:sSup>
                      <m:r>
                        <a:rPr lang="en-US" i="1">
                          <a:latin typeface="Cambria Math"/>
                        </a:rPr>
                        <m:t>)</m:t>
                      </m:r>
                      <m:r>
                        <a:rPr lang="en-US" i="1">
                          <a:latin typeface="Cambria Math"/>
                        </a:rPr>
                        <m:t>𝑃𝑎</m:t>
                      </m:r>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n-US" i="1">
                              <a:latin typeface="Cambria Math"/>
                            </a:rPr>
                            <m:t>𝑃</m:t>
                          </m:r>
                        </m:e>
                        <m:sub>
                          <m:r>
                            <a:rPr lang="en-US" i="1">
                              <a:latin typeface="Cambria Math"/>
                            </a:rPr>
                            <m:t>𝑓</m:t>
                          </m:r>
                        </m:sub>
                      </m:sSub>
                      <m:r>
                        <a:rPr lang="en-US" i="1">
                          <a:latin typeface="Cambria Math"/>
                        </a:rPr>
                        <m:t>=828</m:t>
                      </m:r>
                      <m:r>
                        <a:rPr lang="es-EC" i="1">
                          <a:latin typeface="Cambria Math"/>
                        </a:rPr>
                        <m:t>×</m:t>
                      </m:r>
                      <m:sSup>
                        <m:sSupPr>
                          <m:ctrlPr>
                            <a:rPr lang="es-EC" i="1">
                              <a:latin typeface="Cambria Math"/>
                            </a:rPr>
                          </m:ctrlPr>
                        </m:sSupPr>
                        <m:e>
                          <m:r>
                            <a:rPr lang="es-EC" i="1">
                              <a:latin typeface="Cambria Math"/>
                            </a:rPr>
                            <m:t>10</m:t>
                          </m:r>
                        </m:e>
                        <m:sup>
                          <m:r>
                            <a:rPr lang="es-EC" i="1">
                              <a:latin typeface="Cambria Math"/>
                            </a:rPr>
                            <m:t>6</m:t>
                          </m:r>
                        </m:sup>
                      </m:sSup>
                      <m:r>
                        <a:rPr lang="es-EC" i="1">
                          <a:latin typeface="Cambria Math"/>
                        </a:rPr>
                        <m:t> </m:t>
                      </m:r>
                      <m:r>
                        <a:rPr lang="es-EC" i="1">
                          <a:latin typeface="Cambria Math"/>
                        </a:rPr>
                        <m:t>𝑃𝑎</m:t>
                      </m:r>
                    </m:oMath>
                  </m:oMathPara>
                </a14:m>
                <a:endParaRPr lang="es-EC" dirty="0" smtClean="0"/>
              </a:p>
              <a:p>
                <a:pPr marL="0" indent="0">
                  <a:buNone/>
                </a:pPr>
                <a:endParaRPr lang="es-EC" dirty="0" smtClean="0"/>
              </a:p>
              <a:p>
                <a:r>
                  <a:rPr lang="es-EC" b="1" dirty="0"/>
                  <a:t>Longitud de desgaste.</a:t>
                </a:r>
                <a:endParaRPr lang="es-EC" dirty="0"/>
              </a:p>
              <a:p>
                <a:pPr marL="0" indent="0">
                  <a:buNone/>
                </a:pPr>
                <a:r>
                  <a:rPr lang="es-EC" dirty="0" smtClean="0"/>
                  <a:t>	Es la </a:t>
                </a:r>
                <a:r>
                  <a:rPr lang="es-EC" dirty="0"/>
                  <a:t>longitud del sin </a:t>
                </a:r>
                <a:r>
                  <a:rPr lang="es-EC" dirty="0" smtClean="0"/>
                  <a:t>fin.</a:t>
                </a:r>
                <a:endParaRPr lang="es-EC" dirty="0"/>
              </a:p>
              <a:p>
                <a:pPr marL="0" indent="0">
                  <a:buNone/>
                </a:pPr>
                <a:r>
                  <a:rPr lang="es-EC" dirty="0"/>
                  <a:t> </a:t>
                </a:r>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𝐿</m:t>
                          </m:r>
                        </m:e>
                        <m:sub>
                          <m:r>
                            <a:rPr lang="es-EC" i="1">
                              <a:latin typeface="Cambria Math"/>
                            </a:rPr>
                            <m:t>𝑑</m:t>
                          </m:r>
                        </m:sub>
                      </m:sSub>
                      <m:r>
                        <a:rPr lang="es-EC" i="1">
                          <a:latin typeface="Cambria Math"/>
                        </a:rPr>
                        <m:t>=2</m:t>
                      </m:r>
                      <m:r>
                        <a:rPr lang="es-EC" i="1">
                          <a:latin typeface="Cambria Math"/>
                        </a:rPr>
                        <m:t>𝜋</m:t>
                      </m:r>
                      <m:sSub>
                        <m:sSubPr>
                          <m:ctrlPr>
                            <a:rPr lang="es-EC" i="1">
                              <a:latin typeface="Cambria Math"/>
                            </a:rPr>
                          </m:ctrlPr>
                        </m:sSubPr>
                        <m:e>
                          <m:r>
                            <a:rPr lang="es-EC" i="1">
                              <a:latin typeface="Cambria Math"/>
                            </a:rPr>
                            <m:t>𝑛</m:t>
                          </m:r>
                        </m:e>
                        <m:sub>
                          <m:r>
                            <a:rPr lang="es-EC" i="1">
                              <a:latin typeface="Cambria Math"/>
                            </a:rPr>
                            <m:t>1</m:t>
                          </m:r>
                        </m:sub>
                      </m:sSub>
                      <m:sSub>
                        <m:sSubPr>
                          <m:ctrlPr>
                            <a:rPr lang="es-EC" i="1">
                              <a:latin typeface="Cambria Math"/>
                            </a:rPr>
                          </m:ctrlPr>
                        </m:sSubPr>
                        <m:e>
                          <m:r>
                            <a:rPr lang="es-EC" i="1">
                              <a:latin typeface="Cambria Math"/>
                            </a:rPr>
                            <m:t>𝑟</m:t>
                          </m:r>
                        </m:e>
                        <m:sub>
                          <m:r>
                            <a:rPr lang="es-EC" i="1">
                              <a:latin typeface="Cambria Math"/>
                            </a:rPr>
                            <m:t>𝑚</m:t>
                          </m:r>
                        </m:sub>
                      </m:sSub>
                    </m:oMath>
                  </m:oMathPara>
                </a14:m>
                <a:endParaRPr lang="es-EC" dirty="0"/>
              </a:p>
              <a:p>
                <a:pPr lvl="7"/>
                <a:r>
                  <a:rPr lang="es-EC" b="1" dirty="0"/>
                  <a:t> </a:t>
                </a:r>
              </a:p>
              <a:p>
                <a:pPr marL="0" indent="0">
                  <a:buNone/>
                </a:pPr>
                <a14:m>
                  <m:oMathPara xmlns:m="http://schemas.openxmlformats.org/officeDocument/2006/math">
                    <m:oMathParaPr>
                      <m:jc m:val="centerGroup"/>
                    </m:oMathParaPr>
                    <m:oMath xmlns:m="http://schemas.openxmlformats.org/officeDocument/2006/math">
                      <m:sSub>
                        <m:sSubPr>
                          <m:ctrlPr>
                            <a:rPr lang="es-EC" sz="4400" i="1">
                              <a:latin typeface="Cambria Math"/>
                            </a:rPr>
                          </m:ctrlPr>
                        </m:sSubPr>
                        <m:e>
                          <m:r>
                            <a:rPr lang="es-EC" i="1">
                              <a:latin typeface="Cambria Math"/>
                            </a:rPr>
                            <m:t>𝐿</m:t>
                          </m:r>
                        </m:e>
                        <m:sub>
                          <m:r>
                            <a:rPr lang="es-EC" i="1">
                              <a:latin typeface="Cambria Math"/>
                            </a:rPr>
                            <m:t>𝑑</m:t>
                          </m:r>
                        </m:sub>
                      </m:sSub>
                      <m:r>
                        <a:rPr lang="es-EC" i="1">
                          <a:latin typeface="Cambria Math"/>
                        </a:rPr>
                        <m:t>= 2</m:t>
                      </m:r>
                      <m:r>
                        <a:rPr lang="es-EC" i="1">
                          <a:latin typeface="Cambria Math"/>
                        </a:rPr>
                        <m:t>𝜋</m:t>
                      </m:r>
                      <m:d>
                        <m:dPr>
                          <m:ctrlPr>
                            <a:rPr lang="es-EC" sz="4400" i="1">
                              <a:latin typeface="Cambria Math"/>
                            </a:rPr>
                          </m:ctrlPr>
                        </m:dPr>
                        <m:e>
                          <m:r>
                            <a:rPr lang="es-EC" i="1">
                              <a:latin typeface="Cambria Math"/>
                            </a:rPr>
                            <m:t>18</m:t>
                          </m:r>
                        </m:e>
                      </m:d>
                      <m:d>
                        <m:dPr>
                          <m:ctrlPr>
                            <a:rPr lang="es-EC" sz="4400" i="1">
                              <a:latin typeface="Cambria Math"/>
                            </a:rPr>
                          </m:ctrlPr>
                        </m:dPr>
                        <m:e>
                          <m:r>
                            <a:rPr lang="es-EC" i="1">
                              <a:latin typeface="Cambria Math"/>
                            </a:rPr>
                            <m:t>0.0258</m:t>
                          </m:r>
                        </m:e>
                      </m:d>
                      <m:r>
                        <a:rPr lang="es-EC" i="1">
                          <a:latin typeface="Cambria Math"/>
                        </a:rPr>
                        <m:t>=2.918 </m:t>
                      </m:r>
                      <m:r>
                        <a:rPr lang="es-EC" i="1">
                          <a:latin typeface="Cambria Math"/>
                        </a:rPr>
                        <m:t>𝑚</m:t>
                      </m:r>
                    </m:oMath>
                  </m:oMathPara>
                </a14:m>
                <a:endParaRPr lang="es-EC" dirty="0"/>
              </a:p>
              <a:p>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57200" y="260648"/>
                <a:ext cx="8229600" cy="5865515"/>
              </a:xfrm>
              <a:blipFill rotWithShape="1">
                <a:blip r:embed="rId2"/>
                <a:stretch>
                  <a:fillRect l="-963" t="-832"/>
                </a:stretch>
              </a:blipFill>
            </p:spPr>
            <p:txBody>
              <a:bodyPr/>
              <a:lstStyle/>
              <a:p>
                <a:r>
                  <a:rPr lang="es-EC">
                    <a:noFill/>
                  </a:rPr>
                  <a:t> </a:t>
                </a:r>
              </a:p>
            </p:txBody>
          </p:sp>
        </mc:Fallback>
      </mc:AlternateContent>
    </p:spTree>
    <p:extLst>
      <p:ext uri="{BB962C8B-B14F-4D97-AF65-F5344CB8AC3E}">
        <p14:creationId xmlns:p14="http://schemas.microsoft.com/office/powerpoint/2010/main" val="35919413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57200" y="260648"/>
                <a:ext cx="8229600" cy="6336704"/>
              </a:xfrm>
            </p:spPr>
            <p:txBody>
              <a:bodyPr>
                <a:normAutofit fontScale="70000" lnSpcReduction="20000"/>
              </a:bodyPr>
              <a:lstStyle/>
              <a:p>
                <a:r>
                  <a:rPr lang="es-EC" b="1" dirty="0" smtClean="0"/>
                  <a:t>Tiempo de ciclo.</a:t>
                </a:r>
                <a:endParaRPr lang="es-EC" dirty="0"/>
              </a:p>
              <a:p>
                <a:endParaRPr lang="es-EC" dirty="0"/>
              </a:p>
              <a:p>
                <a:r>
                  <a:rPr lang="es-EC" dirty="0"/>
                  <a:t>El tiempo de ciclo depende de la velocidad de giro del sin fin y del número de pasos. </a:t>
                </a:r>
              </a:p>
              <a:p>
                <a:pPr marL="0" indent="0">
                  <a:buNone/>
                </a:pPr>
                <a:r>
                  <a:rPr lang="es-EC" dirty="0"/>
                  <a:t> </a:t>
                </a:r>
              </a:p>
              <a:p>
                <a:pPr marL="0" indent="0">
                  <a:buNone/>
                </a:pPr>
                <a14:m>
                  <m:oMathPara xmlns:m="http://schemas.openxmlformats.org/officeDocument/2006/math">
                    <m:oMathParaPr>
                      <m:jc m:val="center"/>
                    </m:oMathParaPr>
                    <m:oMath xmlns:m="http://schemas.openxmlformats.org/officeDocument/2006/math">
                      <m:r>
                        <a:rPr lang="es-EC" i="1">
                          <a:latin typeface="Cambria Math"/>
                        </a:rPr>
                        <m:t>200 </m:t>
                      </m:r>
                      <m:f>
                        <m:fPr>
                          <m:ctrlPr>
                            <a:rPr lang="es-EC" i="1">
                              <a:latin typeface="Cambria Math"/>
                            </a:rPr>
                          </m:ctrlPr>
                        </m:fPr>
                        <m:num>
                          <m:r>
                            <a:rPr lang="es-EC" i="1">
                              <a:latin typeface="Cambria Math"/>
                            </a:rPr>
                            <m:t>𝑟𝑒𝑣</m:t>
                          </m:r>
                        </m:num>
                        <m:den>
                          <m:r>
                            <a:rPr lang="es-EC" i="1">
                              <a:latin typeface="Cambria Math"/>
                            </a:rPr>
                            <m:t>𝑚𝑖𝑛</m:t>
                          </m:r>
                        </m:den>
                      </m:f>
                      <m:r>
                        <a:rPr lang="es-EC" i="1">
                          <a:latin typeface="Cambria Math"/>
                        </a:rPr>
                        <m:t>×</m:t>
                      </m:r>
                      <m:f>
                        <m:fPr>
                          <m:ctrlPr>
                            <a:rPr lang="es-EC" i="1">
                              <a:latin typeface="Cambria Math"/>
                            </a:rPr>
                          </m:ctrlPr>
                        </m:fPr>
                        <m:num>
                          <m:r>
                            <a:rPr lang="es-EC" i="1">
                              <a:latin typeface="Cambria Math"/>
                            </a:rPr>
                            <m:t>1 </m:t>
                          </m:r>
                          <m:r>
                            <a:rPr lang="es-EC" i="1">
                              <a:latin typeface="Cambria Math"/>
                            </a:rPr>
                            <m:t>𝑚𝑖𝑛</m:t>
                          </m:r>
                        </m:num>
                        <m:den>
                          <m:r>
                            <a:rPr lang="es-EC" i="1">
                              <a:latin typeface="Cambria Math"/>
                            </a:rPr>
                            <m:t>60 </m:t>
                          </m:r>
                          <m:r>
                            <a:rPr lang="es-EC" i="1">
                              <a:latin typeface="Cambria Math"/>
                            </a:rPr>
                            <m:t>𝑠</m:t>
                          </m:r>
                        </m:den>
                      </m:f>
                      <m:r>
                        <a:rPr lang="es-EC" i="1">
                          <a:latin typeface="Cambria Math"/>
                        </a:rPr>
                        <m:t>=3.333 </m:t>
                      </m:r>
                      <m:f>
                        <m:fPr>
                          <m:ctrlPr>
                            <a:rPr lang="es-EC" i="1">
                              <a:latin typeface="Cambria Math"/>
                            </a:rPr>
                          </m:ctrlPr>
                        </m:fPr>
                        <m:num>
                          <m:r>
                            <a:rPr lang="es-EC" i="1">
                              <a:latin typeface="Cambria Math"/>
                            </a:rPr>
                            <m:t>𝑟𝑒𝑣</m:t>
                          </m:r>
                        </m:num>
                        <m:den>
                          <m:r>
                            <a:rPr lang="es-EC" i="1">
                              <a:latin typeface="Cambria Math"/>
                            </a:rPr>
                            <m:t>𝑠</m:t>
                          </m:r>
                        </m:den>
                      </m:f>
                    </m:oMath>
                  </m:oMathPara>
                </a14:m>
                <a:endParaRPr lang="es-EC" dirty="0" smtClean="0"/>
              </a:p>
              <a:p>
                <a:pPr marL="0" indent="0">
                  <a:buNone/>
                </a:pPr>
                <a:endParaRPr lang="es-EC" i="1" dirty="0" smtClean="0"/>
              </a:p>
              <a:p>
                <a:pPr marL="0" indent="0">
                  <a:buNone/>
                </a:pPr>
                <a14:m>
                  <m:oMathPara xmlns:m="http://schemas.openxmlformats.org/officeDocument/2006/math">
                    <m:oMathParaPr>
                      <m:jc m:val="centerGroup"/>
                    </m:oMathParaPr>
                    <m:oMath xmlns:m="http://schemas.openxmlformats.org/officeDocument/2006/math">
                      <m:r>
                        <a:rPr lang="es-EC" i="1">
                          <a:latin typeface="Cambria Math"/>
                        </a:rPr>
                        <m:t>𝑐𝑖𝑐𝑙𝑜</m:t>
                      </m:r>
                      <m:r>
                        <a:rPr lang="es-EC" i="1">
                          <a:latin typeface="Cambria Math"/>
                        </a:rPr>
                        <m:t>=18×0.3=5.4 </m:t>
                      </m:r>
                      <m:r>
                        <a:rPr lang="es-EC" i="1">
                          <a:latin typeface="Cambria Math"/>
                        </a:rPr>
                        <m:t>𝑠</m:t>
                      </m:r>
                    </m:oMath>
                  </m:oMathPara>
                </a14:m>
                <a:endParaRPr lang="es-EC" dirty="0"/>
              </a:p>
              <a:p>
                <a:endParaRPr lang="es-EC" b="1" dirty="0" smtClean="0"/>
              </a:p>
              <a:p>
                <a:pPr marL="0" indent="0">
                  <a:buNone/>
                </a:pPr>
                <a14:m>
                  <m:oMathPara xmlns:m="http://schemas.openxmlformats.org/officeDocument/2006/math">
                    <m:oMathParaPr>
                      <m:jc m:val="centerGroup"/>
                    </m:oMathParaPr>
                    <m:oMath xmlns:m="http://schemas.openxmlformats.org/officeDocument/2006/math">
                      <m:f>
                        <m:fPr>
                          <m:ctrlPr>
                            <a:rPr lang="es-EC" i="1">
                              <a:latin typeface="Cambria Math"/>
                            </a:rPr>
                          </m:ctrlPr>
                        </m:fPr>
                        <m:num>
                          <m:r>
                            <a:rPr lang="es-EC" i="1">
                              <a:latin typeface="Cambria Math"/>
                            </a:rPr>
                            <m:t>1 </m:t>
                          </m:r>
                          <m:r>
                            <a:rPr lang="es-EC" i="1">
                              <a:latin typeface="Cambria Math"/>
                            </a:rPr>
                            <m:t>𝑐𝑖𝑐𝑙𝑜</m:t>
                          </m:r>
                        </m:num>
                        <m:den>
                          <m:r>
                            <a:rPr lang="es-EC" i="1">
                              <a:latin typeface="Cambria Math"/>
                            </a:rPr>
                            <m:t>5.4 </m:t>
                          </m:r>
                          <m:r>
                            <a:rPr lang="es-EC" i="1">
                              <a:latin typeface="Cambria Math"/>
                            </a:rPr>
                            <m:t>𝑠</m:t>
                          </m:r>
                        </m:den>
                      </m:f>
                      <m:r>
                        <a:rPr lang="es-EC" i="1">
                          <a:latin typeface="Cambria Math"/>
                        </a:rPr>
                        <m:t>×</m:t>
                      </m:r>
                      <m:f>
                        <m:fPr>
                          <m:ctrlPr>
                            <a:rPr lang="es-EC" i="1">
                              <a:latin typeface="Cambria Math"/>
                            </a:rPr>
                          </m:ctrlPr>
                        </m:fPr>
                        <m:num>
                          <m:r>
                            <a:rPr lang="es-EC" i="1">
                              <a:latin typeface="Cambria Math"/>
                            </a:rPr>
                            <m:t>3600 </m:t>
                          </m:r>
                          <m:r>
                            <a:rPr lang="es-EC" i="1">
                              <a:latin typeface="Cambria Math"/>
                            </a:rPr>
                            <m:t>𝑠</m:t>
                          </m:r>
                        </m:num>
                        <m:den>
                          <m:r>
                            <a:rPr lang="es-EC" i="1">
                              <a:latin typeface="Cambria Math"/>
                            </a:rPr>
                            <m:t>1 </m:t>
                          </m:r>
                          <m:r>
                            <a:rPr lang="es-EC" i="1">
                              <a:latin typeface="Cambria Math"/>
                            </a:rPr>
                            <m:t>h𝑜𝑟𝑎</m:t>
                          </m:r>
                        </m:den>
                      </m:f>
                      <m:r>
                        <a:rPr lang="es-EC" i="1">
                          <a:latin typeface="Cambria Math"/>
                        </a:rPr>
                        <m:t>=666 </m:t>
                      </m:r>
                      <m:f>
                        <m:fPr>
                          <m:ctrlPr>
                            <a:rPr lang="es-EC" i="1">
                              <a:latin typeface="Cambria Math"/>
                            </a:rPr>
                          </m:ctrlPr>
                        </m:fPr>
                        <m:num>
                          <m:r>
                            <a:rPr lang="es-EC" i="1">
                              <a:latin typeface="Cambria Math"/>
                            </a:rPr>
                            <m:t>𝑐𝑖𝑐𝑙𝑜</m:t>
                          </m:r>
                        </m:num>
                        <m:den>
                          <m:r>
                            <a:rPr lang="es-EC" i="1">
                              <a:latin typeface="Cambria Math"/>
                            </a:rPr>
                            <m:t>h𝑜𝑟𝑎</m:t>
                          </m:r>
                        </m:den>
                      </m:f>
                    </m:oMath>
                  </m:oMathPara>
                </a14:m>
                <a:endParaRPr lang="es-EC" dirty="0"/>
              </a:p>
              <a:p>
                <a:endParaRPr lang="es-EC" b="1" dirty="0" smtClean="0"/>
              </a:p>
              <a:p>
                <a:r>
                  <a:rPr lang="es-EC" b="1" dirty="0" smtClean="0"/>
                  <a:t>Distancia </a:t>
                </a:r>
                <a:r>
                  <a:rPr lang="es-EC" b="1" dirty="0"/>
                  <a:t>de desplazamiento del punto de </a:t>
                </a:r>
                <a:r>
                  <a:rPr lang="es-EC" b="1" dirty="0" smtClean="0"/>
                  <a:t>desgaste</a:t>
                </a:r>
              </a:p>
              <a:p>
                <a:pPr marL="0" indent="0">
                  <a:buNone/>
                </a:pPr>
                <a:endParaRPr lang="es-EC" dirty="0" smtClean="0"/>
              </a:p>
              <a:p>
                <a:pPr marL="0" indent="0">
                  <a:buNone/>
                </a:pPr>
                <a:r>
                  <a:rPr lang="es-EC" dirty="0" smtClean="0"/>
                  <a:t>Para </a:t>
                </a:r>
                <a:r>
                  <a:rPr lang="es-EC" dirty="0"/>
                  <a:t>una vida </a:t>
                </a:r>
                <a:r>
                  <a:rPr lang="es-EC" dirty="0" smtClean="0"/>
                  <a:t>útil </a:t>
                </a:r>
                <a:r>
                  <a:rPr lang="es-EC" dirty="0"/>
                  <a:t>de servicio de 1000 horas </a:t>
                </a:r>
                <a:r>
                  <a:rPr lang="es-EC" dirty="0" smtClean="0"/>
                  <a:t>tenemos:</a:t>
                </a:r>
              </a:p>
              <a:p>
                <a:pPr marL="0" indent="0">
                  <a:buNone/>
                </a:pPr>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n-US" i="1">
                              <a:latin typeface="Cambria Math"/>
                            </a:rPr>
                            <m:t>𝑋</m:t>
                          </m:r>
                        </m:e>
                        <m:sub>
                          <m:r>
                            <a:rPr lang="en-US" i="1">
                              <a:latin typeface="Cambria Math"/>
                            </a:rPr>
                            <m:t>𝑑</m:t>
                          </m:r>
                        </m:sub>
                      </m:sSub>
                      <m:r>
                        <a:rPr lang="es-EC" i="1">
                          <a:latin typeface="Cambria Math"/>
                        </a:rPr>
                        <m:t>=</m:t>
                      </m:r>
                      <m:f>
                        <m:fPr>
                          <m:ctrlPr>
                            <a:rPr lang="es-EC" i="1">
                              <a:latin typeface="Cambria Math"/>
                            </a:rPr>
                          </m:ctrlPr>
                        </m:fPr>
                        <m:num>
                          <m:r>
                            <a:rPr lang="es-EC" i="1">
                              <a:latin typeface="Cambria Math"/>
                            </a:rPr>
                            <m:t>𝑐𝑖𝑐𝑙𝑜</m:t>
                          </m:r>
                        </m:num>
                        <m:den>
                          <m:r>
                            <a:rPr lang="es-EC" i="1">
                              <a:latin typeface="Cambria Math"/>
                            </a:rPr>
                            <m:t>h𝑜𝑟𝑎</m:t>
                          </m:r>
                        </m:den>
                      </m:f>
                      <m:r>
                        <a:rPr lang="es-EC" i="1">
                          <a:latin typeface="Cambria Math"/>
                        </a:rPr>
                        <m:t>×</m:t>
                      </m:r>
                      <m:sSub>
                        <m:sSubPr>
                          <m:ctrlPr>
                            <a:rPr lang="es-EC" i="1">
                              <a:latin typeface="Cambria Math"/>
                            </a:rPr>
                          </m:ctrlPr>
                        </m:sSubPr>
                        <m:e>
                          <m:r>
                            <a:rPr lang="es-EC" i="1">
                              <a:latin typeface="Cambria Math"/>
                            </a:rPr>
                            <m:t>𝐿</m:t>
                          </m:r>
                        </m:e>
                        <m:sub>
                          <m:r>
                            <a:rPr lang="es-EC" i="1">
                              <a:latin typeface="Cambria Math"/>
                            </a:rPr>
                            <m:t>𝑑</m:t>
                          </m:r>
                        </m:sub>
                      </m:sSub>
                      <m:r>
                        <a:rPr lang="es-EC" i="1">
                          <a:latin typeface="Cambria Math"/>
                        </a:rPr>
                        <m:t>×</m:t>
                      </m:r>
                      <m:r>
                        <a:rPr lang="es-EC" i="1">
                          <a:latin typeface="Cambria Math"/>
                        </a:rPr>
                        <m:t>h𝑜𝑟𝑎𝑠</m:t>
                      </m:r>
                      <m:r>
                        <a:rPr lang="es-EC" i="1">
                          <a:latin typeface="Cambria Math"/>
                        </a:rPr>
                        <m:t> </m:t>
                      </m:r>
                      <m:r>
                        <a:rPr lang="es-EC" i="1">
                          <a:latin typeface="Cambria Math"/>
                        </a:rPr>
                        <m:t>𝑑𝑒</m:t>
                      </m:r>
                      <m:r>
                        <a:rPr lang="es-EC" i="1">
                          <a:latin typeface="Cambria Math"/>
                        </a:rPr>
                        <m:t> </m:t>
                      </m:r>
                      <m:r>
                        <a:rPr lang="es-EC" i="1">
                          <a:latin typeface="Cambria Math"/>
                        </a:rPr>
                        <m:t>𝑡𝑟𝑎𝑏𝑎𝑗𝑜</m:t>
                      </m:r>
                    </m:oMath>
                  </m:oMathPara>
                </a14:m>
                <a:endParaRPr lang="es-EC" dirty="0"/>
              </a:p>
              <a:p>
                <a:pPr lvl="7"/>
                <a:r>
                  <a:rPr lang="es-EC" b="1" dirty="0"/>
                  <a:t> </a:t>
                </a:r>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n-US" i="1">
                              <a:latin typeface="Cambria Math"/>
                            </a:rPr>
                            <m:t>𝑋</m:t>
                          </m:r>
                        </m:e>
                        <m:sub>
                          <m:r>
                            <a:rPr lang="en-US" i="1">
                              <a:latin typeface="Cambria Math"/>
                            </a:rPr>
                            <m:t>𝑑</m:t>
                          </m:r>
                        </m:sub>
                      </m:sSub>
                      <m:r>
                        <a:rPr lang="es-EC">
                          <a:latin typeface="Cambria Math"/>
                        </a:rPr>
                        <m:t>=</m:t>
                      </m:r>
                      <m:f>
                        <m:fPr>
                          <m:ctrlPr>
                            <a:rPr lang="es-EC" i="1">
                              <a:latin typeface="Cambria Math"/>
                            </a:rPr>
                          </m:ctrlPr>
                        </m:fPr>
                        <m:num>
                          <m:r>
                            <a:rPr lang="es-EC" i="1">
                              <a:latin typeface="Cambria Math"/>
                            </a:rPr>
                            <m:t>𝑐𝑖𝑐𝑙𝑜</m:t>
                          </m:r>
                        </m:num>
                        <m:den>
                          <m:r>
                            <a:rPr lang="es-EC" i="1">
                              <a:latin typeface="Cambria Math"/>
                            </a:rPr>
                            <m:t>h𝑜𝑟𝑎</m:t>
                          </m:r>
                        </m:den>
                      </m:f>
                      <m:r>
                        <a:rPr lang="es-EC">
                          <a:latin typeface="Cambria Math"/>
                        </a:rPr>
                        <m:t>×</m:t>
                      </m:r>
                      <m:sSub>
                        <m:sSubPr>
                          <m:ctrlPr>
                            <a:rPr lang="es-EC" i="1">
                              <a:latin typeface="Cambria Math"/>
                            </a:rPr>
                          </m:ctrlPr>
                        </m:sSubPr>
                        <m:e>
                          <m:r>
                            <a:rPr lang="es-EC" i="1">
                              <a:latin typeface="Cambria Math"/>
                            </a:rPr>
                            <m:t>𝐿</m:t>
                          </m:r>
                        </m:e>
                        <m:sub>
                          <m:r>
                            <a:rPr lang="es-EC" i="1">
                              <a:latin typeface="Cambria Math"/>
                            </a:rPr>
                            <m:t>𝑑</m:t>
                          </m:r>
                        </m:sub>
                      </m:sSub>
                      <m:r>
                        <a:rPr lang="es-EC">
                          <a:latin typeface="Cambria Math"/>
                        </a:rPr>
                        <m:t>×1000</m:t>
                      </m:r>
                    </m:oMath>
                  </m:oMathPara>
                </a14:m>
                <a:endParaRPr lang="es-EC" dirty="0"/>
              </a:p>
              <a:p>
                <a:pPr marL="0" indent="0">
                  <a:buNone/>
                </a:pPr>
                <a:endParaRPr lang="es-EC" i="1" dirty="0" smtClean="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n-US" i="1">
                              <a:latin typeface="Cambria Math"/>
                            </a:rPr>
                            <m:t>𝑋</m:t>
                          </m:r>
                        </m:e>
                        <m:sub>
                          <m:r>
                            <a:rPr lang="en-US" i="1">
                              <a:latin typeface="Cambria Math"/>
                            </a:rPr>
                            <m:t>𝑑</m:t>
                          </m:r>
                        </m:sub>
                      </m:sSub>
                      <m:r>
                        <a:rPr lang="es-EC" i="1">
                          <a:latin typeface="Cambria Math"/>
                        </a:rPr>
                        <m:t>=1943388 </m:t>
                      </m:r>
                      <m:r>
                        <a:rPr lang="es-EC" i="1">
                          <a:latin typeface="Cambria Math"/>
                        </a:rPr>
                        <m:t>𝑚</m:t>
                      </m:r>
                    </m:oMath>
                  </m:oMathPara>
                </a14:m>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57200" y="260648"/>
                <a:ext cx="8229600" cy="6336704"/>
              </a:xfrm>
              <a:blipFill rotWithShape="1">
                <a:blip r:embed="rId2"/>
                <a:stretch>
                  <a:fillRect l="-444" t="-1059"/>
                </a:stretch>
              </a:blipFill>
            </p:spPr>
            <p:txBody>
              <a:bodyPr/>
              <a:lstStyle/>
              <a:p>
                <a:r>
                  <a:rPr lang="es-EC">
                    <a:noFill/>
                  </a:rPr>
                  <a:t> </a:t>
                </a:r>
              </a:p>
            </p:txBody>
          </p:sp>
        </mc:Fallback>
      </mc:AlternateContent>
    </p:spTree>
    <p:extLst>
      <p:ext uri="{BB962C8B-B14F-4D97-AF65-F5344CB8AC3E}">
        <p14:creationId xmlns:p14="http://schemas.microsoft.com/office/powerpoint/2010/main" val="38461023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marL="571500" lvl="0" indent="-571500" algn="l">
              <a:buFont typeface="Arial" pitchFamily="34" charset="0"/>
              <a:buChar char="•"/>
            </a:pPr>
            <a:r>
              <a:rPr lang="es-EC" sz="4000" b="1" dirty="0">
                <a:solidFill>
                  <a:schemeClr val="tx1">
                    <a:lumMod val="50000"/>
                    <a:lumOff val="50000"/>
                  </a:schemeClr>
                </a:solidFill>
                <a:effectLst/>
                <a:latin typeface="Arial" pitchFamily="34" charset="0"/>
                <a:ea typeface="SimSun" pitchFamily="2" charset="-122"/>
                <a:cs typeface="Times New Roman" pitchFamily="18" charset="0"/>
              </a:rPr>
              <a:t>Coeficiente de desgaste</a:t>
            </a:r>
            <a:r>
              <a:rPr lang="es-EC" b="1" dirty="0" smtClean="0">
                <a:solidFill>
                  <a:schemeClr val="tx1"/>
                </a:solidFill>
                <a:effectLst/>
                <a:latin typeface="Arial" pitchFamily="34" charset="0"/>
                <a:ea typeface="SimSun" pitchFamily="2" charset="-122"/>
                <a:cs typeface="Times New Roman" pitchFamily="18" charset="0"/>
              </a:rPr>
              <a:t>.</a:t>
            </a:r>
            <a:endParaRPr lang="es-EC" dirty="0"/>
          </a:p>
        </p:txBody>
      </p:sp>
      <mc:AlternateContent xmlns:mc="http://schemas.openxmlformats.org/markup-compatibility/2006" xmlns:a14="http://schemas.microsoft.com/office/drawing/2010/main">
        <mc:Choice Requires="a14">
          <p:graphicFrame>
            <p:nvGraphicFramePr>
              <p:cNvPr id="4" name="3 Marcador de contenido"/>
              <p:cNvGraphicFramePr>
                <a:graphicFrameLocks noGrp="1"/>
              </p:cNvGraphicFramePr>
              <p:nvPr>
                <p:ph idx="1"/>
              </p:nvPr>
            </p:nvGraphicFramePr>
            <p:xfrm>
              <a:off x="1791652" y="2720181"/>
              <a:ext cx="5560695" cy="2286000"/>
            </p:xfrm>
            <a:graphic>
              <a:graphicData uri="http://schemas.openxmlformats.org/drawingml/2006/table">
                <a:tbl>
                  <a:tblPr firstRow="1" firstCol="1" bandRow="1">
                    <a:tableStyleId>{5C22544A-7EE6-4342-B048-85BDC9FD1C3A}</a:tableStyleId>
                  </a:tblPr>
                  <a:tblGrid>
                    <a:gridCol w="1784985"/>
                    <a:gridCol w="2070735"/>
                    <a:gridCol w="1704975"/>
                  </a:tblGrid>
                  <a:tr h="335280">
                    <a:tc gridSpan="3">
                      <a:txBody>
                        <a:bodyPr/>
                        <a:lstStyle/>
                        <a:p>
                          <a:pPr algn="ctr">
                            <a:lnSpc>
                              <a:spcPct val="150000"/>
                            </a:lnSpc>
                            <a:spcAft>
                              <a:spcPts val="0"/>
                            </a:spcAft>
                          </a:pPr>
                          <a:r>
                            <a:rPr lang="es-EC" sz="1600" dirty="0">
                              <a:effectLst/>
                            </a:rPr>
                            <a:t>VALORES TÍPICOS DE </a:t>
                          </a:r>
                          <a14:m>
                            <m:oMath xmlns:m="http://schemas.openxmlformats.org/officeDocument/2006/math">
                              <m:sSub>
                                <m:sSubPr>
                                  <m:ctrlPr>
                                    <a:rPr lang="es-EC" sz="1600" i="1">
                                      <a:effectLst/>
                                      <a:latin typeface="Cambria Math"/>
                                    </a:rPr>
                                  </m:ctrlPr>
                                </m:sSubPr>
                                <m:e>
                                  <m:r>
                                    <a:rPr lang="es-EC" sz="1600">
                                      <a:effectLst/>
                                      <a:latin typeface="Cambria Math"/>
                                    </a:rPr>
                                    <m:t>𝒌</m:t>
                                  </m:r>
                                </m:e>
                                <m:sub>
                                  <m:r>
                                    <a:rPr lang="es-EC" sz="1600">
                                      <a:effectLst/>
                                      <a:latin typeface="Cambria Math"/>
                                    </a:rPr>
                                    <m:t>𝒅</m:t>
                                  </m:r>
                                </m:sub>
                              </m:sSub>
                            </m:oMath>
                          </a14:m>
                          <a:endParaRPr lang="es-EC" sz="1200" dirty="0">
                            <a:effectLst/>
                            <a:latin typeface="Arial"/>
                            <a:ea typeface="SimSun"/>
                            <a:cs typeface="Times New Roman"/>
                          </a:endParaRPr>
                        </a:p>
                      </a:txBody>
                      <a:tcPr marL="44450" marR="44450" marT="0" marB="0"/>
                    </a:tc>
                    <a:tc hMerge="1">
                      <a:txBody>
                        <a:bodyPr/>
                        <a:lstStyle/>
                        <a:p>
                          <a:endParaRPr lang="es-EC"/>
                        </a:p>
                      </a:txBody>
                      <a:tcPr/>
                    </a:tc>
                    <a:tc hMerge="1">
                      <a:txBody>
                        <a:bodyPr/>
                        <a:lstStyle/>
                        <a:p>
                          <a:endParaRPr lang="es-EC"/>
                        </a:p>
                      </a:txBody>
                      <a:tcPr/>
                    </a:tc>
                  </a:tr>
                  <a:tr h="457835">
                    <a:tc>
                      <a:txBody>
                        <a:bodyPr/>
                        <a:lstStyle/>
                        <a:p>
                          <a:pPr algn="ctr">
                            <a:lnSpc>
                              <a:spcPct val="150000"/>
                            </a:lnSpc>
                            <a:spcAft>
                              <a:spcPts val="0"/>
                            </a:spcAft>
                          </a:pPr>
                          <a:r>
                            <a:rPr lang="es-EC" sz="1200">
                              <a:effectLst/>
                            </a:rPr>
                            <a:t>Lubricación de las Superficies</a:t>
                          </a:r>
                          <a:endParaRPr lang="es-EC" sz="1200">
                            <a:effectLst/>
                            <a:latin typeface="Arial"/>
                            <a:ea typeface="SimSun"/>
                            <a:cs typeface="Times New Roman"/>
                          </a:endParaRPr>
                        </a:p>
                      </a:txBody>
                      <a:tcPr marL="44450" marR="44450" marT="0" marB="0"/>
                    </a:tc>
                    <a:tc>
                      <a:txBody>
                        <a:bodyPr/>
                        <a:lstStyle/>
                        <a:p>
                          <a:pPr algn="ctr">
                            <a:lnSpc>
                              <a:spcPct val="150000"/>
                            </a:lnSpc>
                            <a:spcAft>
                              <a:spcPts val="0"/>
                            </a:spcAft>
                          </a:pPr>
                          <a:r>
                            <a:rPr lang="es-EC" sz="1200">
                              <a:effectLst/>
                            </a:rPr>
                            <a:t>Metal – Metal </a:t>
                          </a:r>
                        </a:p>
                        <a:p>
                          <a:pPr algn="ctr">
                            <a:lnSpc>
                              <a:spcPct val="150000"/>
                            </a:lnSpc>
                            <a:spcAft>
                              <a:spcPts val="0"/>
                            </a:spcAft>
                          </a:pPr>
                          <a:r>
                            <a:rPr lang="es-EC" sz="1200">
                              <a:effectLst/>
                            </a:rPr>
                            <a:t>Deseable – No deseable</a:t>
                          </a:r>
                          <a:endParaRPr lang="es-EC" sz="1200">
                            <a:effectLst/>
                            <a:latin typeface="Arial"/>
                            <a:ea typeface="SimSun"/>
                            <a:cs typeface="Times New Roman"/>
                          </a:endParaRPr>
                        </a:p>
                      </a:txBody>
                      <a:tcPr marL="44450" marR="44450" marT="0" marB="0"/>
                    </a:tc>
                    <a:tc>
                      <a:txBody>
                        <a:bodyPr/>
                        <a:lstStyle/>
                        <a:p>
                          <a:pPr algn="ctr">
                            <a:lnSpc>
                              <a:spcPct val="150000"/>
                            </a:lnSpc>
                            <a:spcAft>
                              <a:spcPts val="0"/>
                            </a:spcAft>
                          </a:pPr>
                          <a:r>
                            <a:rPr lang="es-EC" sz="1200">
                              <a:effectLst/>
                            </a:rPr>
                            <a:t>No metálicos</a:t>
                          </a:r>
                        </a:p>
                        <a:p>
                          <a:pPr algn="ctr">
                            <a:lnSpc>
                              <a:spcPct val="150000"/>
                            </a:lnSpc>
                            <a:spcAft>
                              <a:spcPts val="0"/>
                            </a:spcAft>
                          </a:pPr>
                          <a:r>
                            <a:rPr lang="es-EC" sz="1200">
                              <a:effectLst/>
                            </a:rPr>
                            <a:t>Metálicos</a:t>
                          </a:r>
                          <a:endParaRPr lang="es-EC" sz="1200">
                            <a:effectLst/>
                            <a:latin typeface="Arial"/>
                            <a:ea typeface="SimSun"/>
                            <a:cs typeface="Times New Roman"/>
                          </a:endParaRPr>
                        </a:p>
                      </a:txBody>
                      <a:tcPr marL="44450" marR="44450" marT="0" marB="0"/>
                    </a:tc>
                  </a:tr>
                  <a:tr h="1084580">
                    <a:tc>
                      <a:txBody>
                        <a:bodyPr/>
                        <a:lstStyle/>
                        <a:p>
                          <a:pPr marL="449580" algn="just">
                            <a:lnSpc>
                              <a:spcPct val="150000"/>
                            </a:lnSpc>
                            <a:spcAft>
                              <a:spcPts val="0"/>
                            </a:spcAft>
                          </a:pPr>
                          <a:r>
                            <a:rPr lang="es-EC" sz="1200" dirty="0">
                              <a:effectLst/>
                            </a:rPr>
                            <a:t>Limpia</a:t>
                          </a:r>
                        </a:p>
                        <a:p>
                          <a:pPr marL="449580" algn="just">
                            <a:lnSpc>
                              <a:spcPct val="150000"/>
                            </a:lnSpc>
                            <a:spcAft>
                              <a:spcPts val="0"/>
                            </a:spcAft>
                          </a:pPr>
                          <a:r>
                            <a:rPr lang="es-EC" sz="1200" dirty="0">
                              <a:effectLst/>
                            </a:rPr>
                            <a:t>Pobre</a:t>
                          </a:r>
                        </a:p>
                        <a:p>
                          <a:pPr marL="449580" algn="just">
                            <a:lnSpc>
                              <a:spcPct val="150000"/>
                            </a:lnSpc>
                            <a:spcAft>
                              <a:spcPts val="0"/>
                            </a:spcAft>
                          </a:pPr>
                          <a:r>
                            <a:rPr lang="es-EC" sz="1200" dirty="0">
                              <a:effectLst/>
                            </a:rPr>
                            <a:t>Promedio</a:t>
                          </a:r>
                        </a:p>
                        <a:p>
                          <a:pPr marL="449580" algn="just">
                            <a:lnSpc>
                              <a:spcPct val="150000"/>
                            </a:lnSpc>
                            <a:spcAft>
                              <a:spcPts val="0"/>
                            </a:spcAft>
                          </a:pPr>
                          <a:r>
                            <a:rPr lang="es-EC" sz="1200" dirty="0">
                              <a:effectLst/>
                            </a:rPr>
                            <a:t>Excelente</a:t>
                          </a:r>
                          <a:endParaRPr lang="es-EC" sz="1200" dirty="0">
                            <a:effectLst/>
                            <a:latin typeface="Arial"/>
                            <a:ea typeface="SimSun"/>
                            <a:cs typeface="Times New Roman"/>
                          </a:endParaRPr>
                        </a:p>
                      </a:txBody>
                      <a:tcPr marL="44450" marR="44450" marT="0" marB="0"/>
                    </a:tc>
                    <a:tc>
                      <a:txBody>
                        <a:bodyPr/>
                        <a:lstStyle/>
                        <a:p>
                          <a:pPr algn="just">
                            <a:lnSpc>
                              <a:spcPct val="150000"/>
                            </a:lnSpc>
                            <a:spcAft>
                              <a:spcPts val="0"/>
                            </a:spcAft>
                          </a:pPr>
                          <a:r>
                            <a:rPr lang="es-EC" sz="1200">
                              <a:effectLst/>
                            </a:rPr>
                            <a:t>       5×10</a:t>
                          </a:r>
                          <a:r>
                            <a:rPr lang="es-EC" sz="1200" baseline="30000">
                              <a:effectLst/>
                            </a:rPr>
                            <a:t>-3</a:t>
                          </a:r>
                          <a:r>
                            <a:rPr lang="es-EC" sz="1200">
                              <a:effectLst/>
                            </a:rPr>
                            <a:t>        2×10</a:t>
                          </a:r>
                          <a:r>
                            <a:rPr lang="es-EC" sz="1200" baseline="30000">
                              <a:effectLst/>
                            </a:rPr>
                            <a:t>-4</a:t>
                          </a:r>
                          <a:endParaRPr lang="es-EC" sz="1200">
                            <a:effectLst/>
                          </a:endParaRPr>
                        </a:p>
                        <a:p>
                          <a:pPr algn="just">
                            <a:lnSpc>
                              <a:spcPct val="150000"/>
                            </a:lnSpc>
                            <a:spcAft>
                              <a:spcPts val="0"/>
                            </a:spcAft>
                          </a:pPr>
                          <a:r>
                            <a:rPr lang="es-EC" sz="1200">
                              <a:effectLst/>
                            </a:rPr>
                            <a:t>       2×10</a:t>
                          </a:r>
                          <a:r>
                            <a:rPr lang="es-EC" sz="1200" baseline="30000">
                              <a:effectLst/>
                            </a:rPr>
                            <a:t>-4</a:t>
                          </a:r>
                          <a:r>
                            <a:rPr lang="es-EC" sz="1200">
                              <a:effectLst/>
                            </a:rPr>
                            <a:t>        2×10</a:t>
                          </a:r>
                          <a:r>
                            <a:rPr lang="es-EC" sz="1200" baseline="30000">
                              <a:effectLst/>
                            </a:rPr>
                            <a:t>-4</a:t>
                          </a:r>
                          <a:endParaRPr lang="es-EC" sz="1200">
                            <a:effectLst/>
                          </a:endParaRPr>
                        </a:p>
                        <a:p>
                          <a:pPr algn="just">
                            <a:lnSpc>
                              <a:spcPct val="150000"/>
                            </a:lnSpc>
                            <a:spcAft>
                              <a:spcPts val="0"/>
                            </a:spcAft>
                          </a:pPr>
                          <a:r>
                            <a:rPr lang="es-EC" sz="1200">
                              <a:effectLst/>
                            </a:rPr>
                            <a:t>       2×10</a:t>
                          </a:r>
                          <a:r>
                            <a:rPr lang="es-EC" sz="1200" baseline="30000">
                              <a:effectLst/>
                            </a:rPr>
                            <a:t>-5</a:t>
                          </a:r>
                          <a:r>
                            <a:rPr lang="es-EC" sz="1200">
                              <a:effectLst/>
                            </a:rPr>
                            <a:t>        2×10</a:t>
                          </a:r>
                          <a:r>
                            <a:rPr lang="es-EC" sz="1200" baseline="30000">
                              <a:effectLst/>
                            </a:rPr>
                            <a:t>-5</a:t>
                          </a:r>
                          <a:endParaRPr lang="es-EC" sz="1200">
                            <a:effectLst/>
                          </a:endParaRPr>
                        </a:p>
                        <a:p>
                          <a:pPr algn="just">
                            <a:lnSpc>
                              <a:spcPct val="150000"/>
                            </a:lnSpc>
                            <a:spcAft>
                              <a:spcPts val="0"/>
                            </a:spcAft>
                          </a:pPr>
                          <a:r>
                            <a:rPr lang="es-EC" sz="1200" baseline="30000">
                              <a:effectLst/>
                            </a:rPr>
                            <a:t>         </a:t>
                          </a:r>
                          <a:r>
                            <a:rPr lang="es-EC" sz="1200">
                              <a:effectLst/>
                            </a:rPr>
                            <a:t>2×10</a:t>
                          </a:r>
                          <a:r>
                            <a:rPr lang="es-EC" sz="1200" baseline="30000">
                              <a:effectLst/>
                            </a:rPr>
                            <a:t>-6</a:t>
                          </a:r>
                          <a:r>
                            <a:rPr lang="es-EC" sz="1200">
                              <a:effectLst/>
                            </a:rPr>
                            <a:t>        2×10</a:t>
                          </a:r>
                          <a:r>
                            <a:rPr lang="es-EC" sz="1200" baseline="30000">
                              <a:effectLst/>
                            </a:rPr>
                            <a:t>-6</a:t>
                          </a:r>
                          <a:endParaRPr lang="es-EC" sz="1200">
                            <a:effectLst/>
                          </a:endParaRPr>
                        </a:p>
                        <a:p>
                          <a:pPr algn="just">
                            <a:lnSpc>
                              <a:spcPct val="150000"/>
                            </a:lnSpc>
                            <a:spcAft>
                              <a:spcPts val="0"/>
                            </a:spcAft>
                          </a:pPr>
                          <a:r>
                            <a:rPr lang="es-EC" sz="1200">
                              <a:effectLst/>
                            </a:rPr>
                            <a:t>       5×10</a:t>
                          </a:r>
                          <a:r>
                            <a:rPr lang="es-EC" sz="1200" baseline="30000">
                              <a:effectLst/>
                            </a:rPr>
                            <a:t>-7</a:t>
                          </a:r>
                          <a:r>
                            <a:rPr lang="es-EC" sz="1200">
                              <a:effectLst/>
                            </a:rPr>
                            <a:t>        2×10</a:t>
                          </a:r>
                          <a:r>
                            <a:rPr lang="es-EC" sz="1200" baseline="30000">
                              <a:effectLst/>
                            </a:rPr>
                            <a:t>-7</a:t>
                          </a:r>
                          <a:endParaRPr lang="es-EC" sz="1200">
                            <a:effectLst/>
                            <a:latin typeface="Arial"/>
                            <a:ea typeface="SimSun"/>
                            <a:cs typeface="Times New Roman"/>
                          </a:endParaRPr>
                        </a:p>
                      </a:txBody>
                      <a:tcPr marL="44450" marR="44450" marT="0" marB="0"/>
                    </a:tc>
                    <a:tc>
                      <a:txBody>
                        <a:bodyPr/>
                        <a:lstStyle/>
                        <a:p>
                          <a:pPr algn="ctr">
                            <a:lnSpc>
                              <a:spcPct val="150000"/>
                            </a:lnSpc>
                            <a:spcAft>
                              <a:spcPts val="0"/>
                            </a:spcAft>
                          </a:pPr>
                          <a:r>
                            <a:rPr lang="es-EC" sz="1200" dirty="0">
                              <a:effectLst/>
                            </a:rPr>
                            <a:t>5×10</a:t>
                          </a:r>
                          <a:r>
                            <a:rPr lang="es-EC" sz="1200" baseline="30000" dirty="0">
                              <a:effectLst/>
                            </a:rPr>
                            <a:t>-6</a:t>
                          </a:r>
                          <a:endParaRPr lang="es-EC" sz="1200" dirty="0">
                            <a:effectLst/>
                          </a:endParaRPr>
                        </a:p>
                        <a:p>
                          <a:pPr algn="ctr">
                            <a:lnSpc>
                              <a:spcPct val="150000"/>
                            </a:lnSpc>
                            <a:spcAft>
                              <a:spcPts val="0"/>
                            </a:spcAft>
                          </a:pPr>
                          <a:r>
                            <a:rPr lang="es-EC" sz="1200" dirty="0">
                              <a:effectLst/>
                            </a:rPr>
                            <a:t>5×10</a:t>
                          </a:r>
                          <a:r>
                            <a:rPr lang="es-EC" sz="1200" baseline="30000" dirty="0">
                              <a:effectLst/>
                            </a:rPr>
                            <a:t>-6</a:t>
                          </a:r>
                          <a:endParaRPr lang="es-EC" sz="1200" dirty="0">
                            <a:effectLst/>
                          </a:endParaRPr>
                        </a:p>
                        <a:p>
                          <a:pPr algn="ctr">
                            <a:lnSpc>
                              <a:spcPct val="150000"/>
                            </a:lnSpc>
                            <a:spcAft>
                              <a:spcPts val="0"/>
                            </a:spcAft>
                          </a:pPr>
                          <a:r>
                            <a:rPr lang="es-EC" sz="1200" dirty="0">
                              <a:effectLst/>
                            </a:rPr>
                            <a:t>5×10</a:t>
                          </a:r>
                          <a:r>
                            <a:rPr lang="es-EC" sz="1200" baseline="30000" dirty="0">
                              <a:effectLst/>
                            </a:rPr>
                            <a:t>-6</a:t>
                          </a:r>
                          <a:endParaRPr lang="es-EC" sz="1200" dirty="0">
                            <a:effectLst/>
                          </a:endParaRPr>
                        </a:p>
                        <a:p>
                          <a:pPr algn="ctr">
                            <a:lnSpc>
                              <a:spcPct val="150000"/>
                            </a:lnSpc>
                            <a:spcAft>
                              <a:spcPts val="0"/>
                            </a:spcAft>
                          </a:pPr>
                          <a:r>
                            <a:rPr lang="es-EC" sz="1200" dirty="0">
                              <a:effectLst/>
                            </a:rPr>
                            <a:t>5×10</a:t>
                          </a:r>
                          <a:r>
                            <a:rPr lang="es-EC" sz="1200" baseline="30000" dirty="0">
                              <a:effectLst/>
                            </a:rPr>
                            <a:t>-6</a:t>
                          </a:r>
                          <a:endParaRPr lang="es-EC" sz="1200" dirty="0">
                            <a:effectLst/>
                          </a:endParaRPr>
                        </a:p>
                        <a:p>
                          <a:pPr algn="ctr">
                            <a:lnSpc>
                              <a:spcPct val="150000"/>
                            </a:lnSpc>
                            <a:spcAft>
                              <a:spcPts val="0"/>
                            </a:spcAft>
                          </a:pPr>
                          <a:r>
                            <a:rPr lang="es-EC" sz="1200" dirty="0">
                              <a:effectLst/>
                            </a:rPr>
                            <a:t>5×10</a:t>
                          </a:r>
                          <a:r>
                            <a:rPr lang="es-EC" sz="1200" baseline="30000" dirty="0">
                              <a:effectLst/>
                            </a:rPr>
                            <a:t>-6</a:t>
                          </a:r>
                          <a:endParaRPr lang="es-EC" sz="1200" dirty="0">
                            <a:effectLst/>
                            <a:latin typeface="Arial"/>
                            <a:ea typeface="SimSun"/>
                            <a:cs typeface="Times New Roman"/>
                          </a:endParaRPr>
                        </a:p>
                      </a:txBody>
                      <a:tcPr marL="44450" marR="44450" marT="0" marB="0"/>
                    </a:tc>
                  </a:tr>
                </a:tbl>
              </a:graphicData>
            </a:graphic>
          </p:graphicFrame>
        </mc:Choice>
        <mc:Fallback xmlns="">
          <p:graphicFrame>
            <p:nvGraphicFramePr>
              <p:cNvPr id="4" name="3 Marcador de contenido"/>
              <p:cNvGraphicFramePr>
                <a:graphicFrameLocks noGrp="1"/>
              </p:cNvGraphicFramePr>
              <p:nvPr>
                <p:ph idx="1"/>
              </p:nvPr>
            </p:nvGraphicFramePr>
            <p:xfrm>
              <a:off x="1791652" y="2720181"/>
              <a:ext cx="5560695" cy="2196974"/>
            </p:xfrm>
            <a:graphic>
              <a:graphicData uri="http://schemas.openxmlformats.org/drawingml/2006/table">
                <a:tbl>
                  <a:tblPr firstRow="1" firstCol="1" bandRow="1">
                    <a:tableStyleId>{5C22544A-7EE6-4342-B048-85BDC9FD1C3A}</a:tableStyleId>
                  </a:tblPr>
                  <a:tblGrid>
                    <a:gridCol w="1784985"/>
                    <a:gridCol w="2070735"/>
                    <a:gridCol w="1704975"/>
                  </a:tblGrid>
                  <a:tr h="335280">
                    <a:tc gridSpan="3">
                      <a:txBody>
                        <a:bodyPr/>
                        <a:lstStyle/>
                        <a:p>
                          <a:endParaRPr lang="es-EC"/>
                        </a:p>
                      </a:txBody>
                      <a:tcPr marL="44450" marR="44450" marT="0" marB="0">
                        <a:blipFill rotWithShape="1">
                          <a:blip r:embed="rId2"/>
                          <a:stretch>
                            <a:fillRect l="-110" r="-110" b="-583636"/>
                          </a:stretch>
                        </a:blipFill>
                      </a:tcPr>
                    </a:tc>
                    <a:tc hMerge="1">
                      <a:txBody>
                        <a:bodyPr/>
                        <a:lstStyle/>
                        <a:p>
                          <a:endParaRPr lang="es-EC"/>
                        </a:p>
                      </a:txBody>
                      <a:tcPr/>
                    </a:tc>
                    <a:tc hMerge="1">
                      <a:txBody>
                        <a:bodyPr/>
                        <a:lstStyle/>
                        <a:p>
                          <a:endParaRPr lang="es-EC"/>
                        </a:p>
                      </a:txBody>
                      <a:tcPr/>
                    </a:tc>
                  </a:tr>
                  <a:tr h="519367">
                    <a:tc>
                      <a:txBody>
                        <a:bodyPr/>
                        <a:lstStyle/>
                        <a:p>
                          <a:pPr algn="ctr">
                            <a:lnSpc>
                              <a:spcPct val="150000"/>
                            </a:lnSpc>
                            <a:spcAft>
                              <a:spcPts val="0"/>
                            </a:spcAft>
                          </a:pPr>
                          <a:r>
                            <a:rPr lang="es-EC" sz="1200">
                              <a:effectLst/>
                            </a:rPr>
                            <a:t>Lubricación de las Superficies</a:t>
                          </a:r>
                          <a:endParaRPr lang="es-EC" sz="1200">
                            <a:effectLst/>
                            <a:latin typeface="Arial"/>
                            <a:ea typeface="SimSun"/>
                            <a:cs typeface="Times New Roman"/>
                          </a:endParaRPr>
                        </a:p>
                      </a:txBody>
                      <a:tcPr marL="44450" marR="44450" marT="0" marB="0"/>
                    </a:tc>
                    <a:tc>
                      <a:txBody>
                        <a:bodyPr/>
                        <a:lstStyle/>
                        <a:p>
                          <a:pPr algn="ctr">
                            <a:lnSpc>
                              <a:spcPct val="150000"/>
                            </a:lnSpc>
                            <a:spcAft>
                              <a:spcPts val="0"/>
                            </a:spcAft>
                          </a:pPr>
                          <a:r>
                            <a:rPr lang="es-EC" sz="1200">
                              <a:effectLst/>
                            </a:rPr>
                            <a:t>Metal – Metal </a:t>
                          </a:r>
                        </a:p>
                        <a:p>
                          <a:pPr algn="ctr">
                            <a:lnSpc>
                              <a:spcPct val="150000"/>
                            </a:lnSpc>
                            <a:spcAft>
                              <a:spcPts val="0"/>
                            </a:spcAft>
                          </a:pPr>
                          <a:r>
                            <a:rPr lang="es-EC" sz="1200">
                              <a:effectLst/>
                            </a:rPr>
                            <a:t>Deseable – No deseable</a:t>
                          </a:r>
                          <a:endParaRPr lang="es-EC" sz="1200">
                            <a:effectLst/>
                            <a:latin typeface="Arial"/>
                            <a:ea typeface="SimSun"/>
                            <a:cs typeface="Times New Roman"/>
                          </a:endParaRPr>
                        </a:p>
                      </a:txBody>
                      <a:tcPr marL="44450" marR="44450" marT="0" marB="0"/>
                    </a:tc>
                    <a:tc>
                      <a:txBody>
                        <a:bodyPr/>
                        <a:lstStyle/>
                        <a:p>
                          <a:pPr algn="ctr">
                            <a:lnSpc>
                              <a:spcPct val="150000"/>
                            </a:lnSpc>
                            <a:spcAft>
                              <a:spcPts val="0"/>
                            </a:spcAft>
                          </a:pPr>
                          <a:r>
                            <a:rPr lang="es-EC" sz="1200">
                              <a:effectLst/>
                            </a:rPr>
                            <a:t>No metálicos</a:t>
                          </a:r>
                        </a:p>
                        <a:p>
                          <a:pPr algn="ctr">
                            <a:lnSpc>
                              <a:spcPct val="150000"/>
                            </a:lnSpc>
                            <a:spcAft>
                              <a:spcPts val="0"/>
                            </a:spcAft>
                          </a:pPr>
                          <a:r>
                            <a:rPr lang="es-EC" sz="1200">
                              <a:effectLst/>
                            </a:rPr>
                            <a:t>Metálicos</a:t>
                          </a:r>
                          <a:endParaRPr lang="es-EC" sz="1200">
                            <a:effectLst/>
                            <a:latin typeface="Arial"/>
                            <a:ea typeface="SimSun"/>
                            <a:cs typeface="Times New Roman"/>
                          </a:endParaRPr>
                        </a:p>
                      </a:txBody>
                      <a:tcPr marL="44450" marR="44450" marT="0" marB="0"/>
                    </a:tc>
                  </a:tr>
                  <a:tr h="1342327">
                    <a:tc>
                      <a:txBody>
                        <a:bodyPr/>
                        <a:lstStyle/>
                        <a:p>
                          <a:pPr marL="449580" algn="just">
                            <a:lnSpc>
                              <a:spcPct val="150000"/>
                            </a:lnSpc>
                            <a:spcAft>
                              <a:spcPts val="0"/>
                            </a:spcAft>
                          </a:pPr>
                          <a:r>
                            <a:rPr lang="es-EC" sz="1200" dirty="0">
                              <a:effectLst/>
                            </a:rPr>
                            <a:t>Limpia</a:t>
                          </a:r>
                        </a:p>
                        <a:p>
                          <a:pPr marL="449580" algn="just">
                            <a:lnSpc>
                              <a:spcPct val="150000"/>
                            </a:lnSpc>
                            <a:spcAft>
                              <a:spcPts val="0"/>
                            </a:spcAft>
                          </a:pPr>
                          <a:r>
                            <a:rPr lang="es-EC" sz="1200" dirty="0">
                              <a:effectLst/>
                            </a:rPr>
                            <a:t>Pobre</a:t>
                          </a:r>
                        </a:p>
                        <a:p>
                          <a:pPr marL="449580" algn="just">
                            <a:lnSpc>
                              <a:spcPct val="150000"/>
                            </a:lnSpc>
                            <a:spcAft>
                              <a:spcPts val="0"/>
                            </a:spcAft>
                          </a:pPr>
                          <a:r>
                            <a:rPr lang="es-EC" sz="1200" dirty="0">
                              <a:effectLst/>
                            </a:rPr>
                            <a:t>Promedio</a:t>
                          </a:r>
                        </a:p>
                        <a:p>
                          <a:pPr marL="449580" algn="just">
                            <a:lnSpc>
                              <a:spcPct val="150000"/>
                            </a:lnSpc>
                            <a:spcAft>
                              <a:spcPts val="0"/>
                            </a:spcAft>
                          </a:pPr>
                          <a:r>
                            <a:rPr lang="es-EC" sz="1200" dirty="0">
                              <a:effectLst/>
                            </a:rPr>
                            <a:t>Excelente</a:t>
                          </a:r>
                          <a:endParaRPr lang="es-EC" sz="1200" dirty="0">
                            <a:effectLst/>
                            <a:latin typeface="Arial"/>
                            <a:ea typeface="SimSun"/>
                            <a:cs typeface="Times New Roman"/>
                          </a:endParaRPr>
                        </a:p>
                      </a:txBody>
                      <a:tcPr marL="44450" marR="44450" marT="0" marB="0"/>
                    </a:tc>
                    <a:tc>
                      <a:txBody>
                        <a:bodyPr/>
                        <a:lstStyle/>
                        <a:p>
                          <a:pPr algn="just">
                            <a:lnSpc>
                              <a:spcPct val="150000"/>
                            </a:lnSpc>
                            <a:spcAft>
                              <a:spcPts val="0"/>
                            </a:spcAft>
                          </a:pPr>
                          <a:r>
                            <a:rPr lang="es-EC" sz="1200">
                              <a:effectLst/>
                            </a:rPr>
                            <a:t>       5×10</a:t>
                          </a:r>
                          <a:r>
                            <a:rPr lang="es-EC" sz="1200" baseline="30000">
                              <a:effectLst/>
                            </a:rPr>
                            <a:t>-3</a:t>
                          </a:r>
                          <a:r>
                            <a:rPr lang="es-EC" sz="1200">
                              <a:effectLst/>
                            </a:rPr>
                            <a:t>        2×10</a:t>
                          </a:r>
                          <a:r>
                            <a:rPr lang="es-EC" sz="1200" baseline="30000">
                              <a:effectLst/>
                            </a:rPr>
                            <a:t>-4</a:t>
                          </a:r>
                          <a:endParaRPr lang="es-EC" sz="1200">
                            <a:effectLst/>
                          </a:endParaRPr>
                        </a:p>
                        <a:p>
                          <a:pPr algn="just">
                            <a:lnSpc>
                              <a:spcPct val="150000"/>
                            </a:lnSpc>
                            <a:spcAft>
                              <a:spcPts val="0"/>
                            </a:spcAft>
                          </a:pPr>
                          <a:r>
                            <a:rPr lang="es-EC" sz="1200">
                              <a:effectLst/>
                            </a:rPr>
                            <a:t>       2×10</a:t>
                          </a:r>
                          <a:r>
                            <a:rPr lang="es-EC" sz="1200" baseline="30000">
                              <a:effectLst/>
                            </a:rPr>
                            <a:t>-4</a:t>
                          </a:r>
                          <a:r>
                            <a:rPr lang="es-EC" sz="1200">
                              <a:effectLst/>
                            </a:rPr>
                            <a:t>        2×10</a:t>
                          </a:r>
                          <a:r>
                            <a:rPr lang="es-EC" sz="1200" baseline="30000">
                              <a:effectLst/>
                            </a:rPr>
                            <a:t>-4</a:t>
                          </a:r>
                          <a:endParaRPr lang="es-EC" sz="1200">
                            <a:effectLst/>
                          </a:endParaRPr>
                        </a:p>
                        <a:p>
                          <a:pPr algn="just">
                            <a:lnSpc>
                              <a:spcPct val="150000"/>
                            </a:lnSpc>
                            <a:spcAft>
                              <a:spcPts val="0"/>
                            </a:spcAft>
                          </a:pPr>
                          <a:r>
                            <a:rPr lang="es-EC" sz="1200">
                              <a:effectLst/>
                            </a:rPr>
                            <a:t>       2×10</a:t>
                          </a:r>
                          <a:r>
                            <a:rPr lang="es-EC" sz="1200" baseline="30000">
                              <a:effectLst/>
                            </a:rPr>
                            <a:t>-5</a:t>
                          </a:r>
                          <a:r>
                            <a:rPr lang="es-EC" sz="1200">
                              <a:effectLst/>
                            </a:rPr>
                            <a:t>        2×10</a:t>
                          </a:r>
                          <a:r>
                            <a:rPr lang="es-EC" sz="1200" baseline="30000">
                              <a:effectLst/>
                            </a:rPr>
                            <a:t>-5</a:t>
                          </a:r>
                          <a:endParaRPr lang="es-EC" sz="1200">
                            <a:effectLst/>
                          </a:endParaRPr>
                        </a:p>
                        <a:p>
                          <a:pPr algn="just">
                            <a:lnSpc>
                              <a:spcPct val="150000"/>
                            </a:lnSpc>
                            <a:spcAft>
                              <a:spcPts val="0"/>
                            </a:spcAft>
                          </a:pPr>
                          <a:r>
                            <a:rPr lang="es-EC" sz="1200" baseline="30000">
                              <a:effectLst/>
                            </a:rPr>
                            <a:t>         </a:t>
                          </a:r>
                          <a:r>
                            <a:rPr lang="es-EC" sz="1200">
                              <a:effectLst/>
                            </a:rPr>
                            <a:t>2×10</a:t>
                          </a:r>
                          <a:r>
                            <a:rPr lang="es-EC" sz="1200" baseline="30000">
                              <a:effectLst/>
                            </a:rPr>
                            <a:t>-6</a:t>
                          </a:r>
                          <a:r>
                            <a:rPr lang="es-EC" sz="1200">
                              <a:effectLst/>
                            </a:rPr>
                            <a:t>        2×10</a:t>
                          </a:r>
                          <a:r>
                            <a:rPr lang="es-EC" sz="1200" baseline="30000">
                              <a:effectLst/>
                            </a:rPr>
                            <a:t>-6</a:t>
                          </a:r>
                          <a:endParaRPr lang="es-EC" sz="1200">
                            <a:effectLst/>
                          </a:endParaRPr>
                        </a:p>
                        <a:p>
                          <a:pPr algn="just">
                            <a:lnSpc>
                              <a:spcPct val="150000"/>
                            </a:lnSpc>
                            <a:spcAft>
                              <a:spcPts val="0"/>
                            </a:spcAft>
                          </a:pPr>
                          <a:r>
                            <a:rPr lang="es-EC" sz="1200">
                              <a:effectLst/>
                            </a:rPr>
                            <a:t>       5×10</a:t>
                          </a:r>
                          <a:r>
                            <a:rPr lang="es-EC" sz="1200" baseline="30000">
                              <a:effectLst/>
                            </a:rPr>
                            <a:t>-7</a:t>
                          </a:r>
                          <a:r>
                            <a:rPr lang="es-EC" sz="1200">
                              <a:effectLst/>
                            </a:rPr>
                            <a:t>        2×10</a:t>
                          </a:r>
                          <a:r>
                            <a:rPr lang="es-EC" sz="1200" baseline="30000">
                              <a:effectLst/>
                            </a:rPr>
                            <a:t>-7</a:t>
                          </a:r>
                          <a:endParaRPr lang="es-EC" sz="1200">
                            <a:effectLst/>
                            <a:latin typeface="Arial"/>
                            <a:ea typeface="SimSun"/>
                            <a:cs typeface="Times New Roman"/>
                          </a:endParaRPr>
                        </a:p>
                      </a:txBody>
                      <a:tcPr marL="44450" marR="44450" marT="0" marB="0"/>
                    </a:tc>
                    <a:tc>
                      <a:txBody>
                        <a:bodyPr/>
                        <a:lstStyle/>
                        <a:p>
                          <a:pPr algn="ctr">
                            <a:lnSpc>
                              <a:spcPct val="150000"/>
                            </a:lnSpc>
                            <a:spcAft>
                              <a:spcPts val="0"/>
                            </a:spcAft>
                          </a:pPr>
                          <a:r>
                            <a:rPr lang="es-EC" sz="1200" dirty="0">
                              <a:effectLst/>
                            </a:rPr>
                            <a:t>5×10</a:t>
                          </a:r>
                          <a:r>
                            <a:rPr lang="es-EC" sz="1200" baseline="30000" dirty="0">
                              <a:effectLst/>
                            </a:rPr>
                            <a:t>-6</a:t>
                          </a:r>
                          <a:endParaRPr lang="es-EC" sz="1200" dirty="0">
                            <a:effectLst/>
                          </a:endParaRPr>
                        </a:p>
                        <a:p>
                          <a:pPr algn="ctr">
                            <a:lnSpc>
                              <a:spcPct val="150000"/>
                            </a:lnSpc>
                            <a:spcAft>
                              <a:spcPts val="0"/>
                            </a:spcAft>
                          </a:pPr>
                          <a:r>
                            <a:rPr lang="es-EC" sz="1200" dirty="0">
                              <a:effectLst/>
                            </a:rPr>
                            <a:t>5×10</a:t>
                          </a:r>
                          <a:r>
                            <a:rPr lang="es-EC" sz="1200" baseline="30000" dirty="0">
                              <a:effectLst/>
                            </a:rPr>
                            <a:t>-6</a:t>
                          </a:r>
                          <a:endParaRPr lang="es-EC" sz="1200" dirty="0">
                            <a:effectLst/>
                          </a:endParaRPr>
                        </a:p>
                        <a:p>
                          <a:pPr algn="ctr">
                            <a:lnSpc>
                              <a:spcPct val="150000"/>
                            </a:lnSpc>
                            <a:spcAft>
                              <a:spcPts val="0"/>
                            </a:spcAft>
                          </a:pPr>
                          <a:r>
                            <a:rPr lang="es-EC" sz="1200" dirty="0">
                              <a:effectLst/>
                            </a:rPr>
                            <a:t>5×10</a:t>
                          </a:r>
                          <a:r>
                            <a:rPr lang="es-EC" sz="1200" baseline="30000" dirty="0">
                              <a:effectLst/>
                            </a:rPr>
                            <a:t>-6</a:t>
                          </a:r>
                          <a:endParaRPr lang="es-EC" sz="1200" dirty="0">
                            <a:effectLst/>
                          </a:endParaRPr>
                        </a:p>
                        <a:p>
                          <a:pPr algn="ctr">
                            <a:lnSpc>
                              <a:spcPct val="150000"/>
                            </a:lnSpc>
                            <a:spcAft>
                              <a:spcPts val="0"/>
                            </a:spcAft>
                          </a:pPr>
                          <a:r>
                            <a:rPr lang="es-EC" sz="1200" dirty="0">
                              <a:effectLst/>
                            </a:rPr>
                            <a:t>5×10</a:t>
                          </a:r>
                          <a:r>
                            <a:rPr lang="es-EC" sz="1200" baseline="30000" dirty="0">
                              <a:effectLst/>
                            </a:rPr>
                            <a:t>-6</a:t>
                          </a:r>
                          <a:endParaRPr lang="es-EC" sz="1200" dirty="0">
                            <a:effectLst/>
                          </a:endParaRPr>
                        </a:p>
                        <a:p>
                          <a:pPr algn="ctr">
                            <a:lnSpc>
                              <a:spcPct val="150000"/>
                            </a:lnSpc>
                            <a:spcAft>
                              <a:spcPts val="0"/>
                            </a:spcAft>
                          </a:pPr>
                          <a:r>
                            <a:rPr lang="es-EC" sz="1200" dirty="0">
                              <a:effectLst/>
                            </a:rPr>
                            <a:t>5×10</a:t>
                          </a:r>
                          <a:r>
                            <a:rPr lang="es-EC" sz="1200" baseline="30000" dirty="0">
                              <a:effectLst/>
                            </a:rPr>
                            <a:t>-6</a:t>
                          </a:r>
                          <a:endParaRPr lang="es-EC" sz="1200" dirty="0">
                            <a:effectLst/>
                            <a:latin typeface="Arial"/>
                            <a:ea typeface="SimSun"/>
                            <a:cs typeface="Times New Roman"/>
                          </a:endParaRPr>
                        </a:p>
                      </a:txBody>
                      <a:tcPr marL="44450" marR="44450" marT="0" marB="0"/>
                    </a:tc>
                  </a:tr>
                </a:tbl>
              </a:graphicData>
            </a:graphic>
          </p:graphicFrame>
        </mc:Fallback>
      </mc:AlternateContent>
      <p:sp>
        <p:nvSpPr>
          <p:cNvPr id="5" name="Rectangle 1"/>
          <p:cNvSpPr>
            <a:spLocks noChangeArrowheads="1"/>
          </p:cNvSpPr>
          <p:nvPr/>
        </p:nvSpPr>
        <p:spPr bwMode="auto">
          <a:xfrm>
            <a:off x="576995" y="1857399"/>
            <a:ext cx="758092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sz="1600" b="1"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Valores Típicos de </a:t>
            </a:r>
            <a:r>
              <a:rPr kumimoji="0" lang="es-EC" sz="1600" b="1" i="0" u="none" strike="noStrike" cap="none" normalizeH="0" baseline="0" dirty="0" err="1" smtClean="0">
                <a:ln>
                  <a:noFill/>
                </a:ln>
                <a:solidFill>
                  <a:schemeClr val="tx1"/>
                </a:solidFill>
                <a:effectLst/>
                <a:latin typeface="Arial" pitchFamily="34" charset="0"/>
                <a:ea typeface="SimSun" pitchFamily="2" charset="-122"/>
                <a:cs typeface="Times New Roman" pitchFamily="18" charset="0"/>
              </a:rPr>
              <a:t>k</a:t>
            </a:r>
            <a:r>
              <a:rPr kumimoji="0" lang="es-EC" sz="1600" b="1" i="0" u="none" strike="noStrike" cap="none" normalizeH="0" baseline="-30000" dirty="0" err="1" smtClean="0">
                <a:ln>
                  <a:noFill/>
                </a:ln>
                <a:solidFill>
                  <a:schemeClr val="tx1"/>
                </a:solidFill>
                <a:effectLst/>
                <a:latin typeface="Arial" pitchFamily="34" charset="0"/>
                <a:ea typeface="SimSun" pitchFamily="2" charset="-122"/>
                <a:cs typeface="Times New Roman" pitchFamily="18" charset="0"/>
              </a:rPr>
              <a:t>d</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err="1" smtClean="0">
                <a:ln>
                  <a:noFill/>
                </a:ln>
                <a:solidFill>
                  <a:schemeClr val="tx1"/>
                </a:solidFill>
                <a:effectLst/>
                <a:latin typeface="Arial" pitchFamily="34" charset="0"/>
                <a:ea typeface="SimSun" pitchFamily="2" charset="-122"/>
                <a:cs typeface="Times New Roman" pitchFamily="18" charset="0"/>
              </a:rPr>
              <a:t>FUENTE</a:t>
            </a:r>
            <a:r>
              <a:rPr kumimoji="0" lang="en-US" sz="16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 Marks Standard Handbook for Mechanical Engineering. </a:t>
            </a:r>
            <a:r>
              <a:rPr kumimoji="0" lang="en-US" sz="1600" b="0" i="0" u="none" strike="noStrike" cap="none" normalizeH="0" baseline="0" dirty="0" err="1" smtClean="0">
                <a:ln>
                  <a:noFill/>
                </a:ln>
                <a:solidFill>
                  <a:schemeClr val="tx1"/>
                </a:solidFill>
                <a:effectLst/>
                <a:latin typeface="Arial" pitchFamily="34" charset="0"/>
                <a:ea typeface="SimSun" pitchFamily="2" charset="-122"/>
                <a:cs typeface="Times New Roman" pitchFamily="18" charset="0"/>
              </a:rPr>
              <a:t>Sección</a:t>
            </a:r>
            <a:r>
              <a:rPr kumimoji="0" lang="en-US" sz="1600" b="0" i="0" u="none" strike="noStrike" cap="none" normalizeH="0" baseline="0" dirty="0" smtClean="0">
                <a:ln>
                  <a:noFill/>
                </a:ln>
                <a:solidFill>
                  <a:schemeClr val="tx1"/>
                </a:solidFill>
                <a:effectLst/>
                <a:latin typeface="Arial" pitchFamily="34" charset="0"/>
                <a:ea typeface="SimSun" pitchFamily="2" charset="-122"/>
                <a:cs typeface="Times New Roman" pitchFamily="18" charset="0"/>
              </a:rPr>
              <a:t> 10-49.</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2611031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p:txBody>
              <a:bodyPr/>
              <a:lstStyle/>
              <a:p>
                <a:r>
                  <a:rPr lang="es-EC" b="1" dirty="0"/>
                  <a:t>Volumen de desgaste.</a:t>
                </a:r>
                <a:endParaRPr lang="es-EC" dirty="0"/>
              </a:p>
              <a:p>
                <a:pPr marL="0" indent="0" algn="ctr">
                  <a:buNone/>
                </a:pPr>
                <a:r>
                  <a:rPr lang="es-EC" dirty="0"/>
                  <a:t> </a:t>
                </a:r>
                <a14:m>
                  <m:oMath xmlns:m="http://schemas.openxmlformats.org/officeDocument/2006/math">
                    <m:sSub>
                      <m:sSubPr>
                        <m:ctrlPr>
                          <a:rPr lang="es-EC" i="1">
                            <a:latin typeface="Cambria Math"/>
                          </a:rPr>
                        </m:ctrlPr>
                      </m:sSubPr>
                      <m:e>
                        <m:r>
                          <a:rPr lang="en-US" i="1">
                            <a:latin typeface="Cambria Math"/>
                          </a:rPr>
                          <m:t>𝑉</m:t>
                        </m:r>
                      </m:e>
                      <m:sub>
                        <m:r>
                          <a:rPr lang="en-US" i="1">
                            <a:latin typeface="Cambria Math"/>
                          </a:rPr>
                          <m:t>𝑑</m:t>
                        </m:r>
                      </m:sub>
                    </m:sSub>
                    <m:r>
                      <a:rPr lang="es-EC" i="1">
                        <a:latin typeface="Cambria Math"/>
                      </a:rPr>
                      <m:t>=</m:t>
                    </m:r>
                    <m:sSub>
                      <m:sSubPr>
                        <m:ctrlPr>
                          <a:rPr lang="es-EC" i="1">
                            <a:latin typeface="Cambria Math"/>
                          </a:rPr>
                        </m:ctrlPr>
                      </m:sSubPr>
                      <m:e>
                        <m:r>
                          <a:rPr lang="es-EC" i="1">
                            <a:latin typeface="Cambria Math"/>
                          </a:rPr>
                          <m:t>𝐿</m:t>
                        </m:r>
                      </m:e>
                      <m:sub>
                        <m:r>
                          <a:rPr lang="es-EC" i="1">
                            <a:latin typeface="Cambria Math"/>
                          </a:rPr>
                          <m:t>𝑑</m:t>
                        </m:r>
                      </m:sub>
                    </m:sSub>
                    <m:r>
                      <a:rPr lang="es-EC" i="1">
                        <a:latin typeface="Cambria Math"/>
                      </a:rPr>
                      <m:t>×</m:t>
                    </m:r>
                    <m:sSub>
                      <m:sSubPr>
                        <m:ctrlPr>
                          <a:rPr lang="es-EC" i="1">
                            <a:latin typeface="Cambria Math"/>
                          </a:rPr>
                        </m:ctrlPr>
                      </m:sSubPr>
                      <m:e>
                        <m:r>
                          <a:rPr lang="es-EC" i="1">
                            <a:latin typeface="Cambria Math"/>
                          </a:rPr>
                          <m:t>𝐿</m:t>
                        </m:r>
                      </m:e>
                      <m:sub>
                        <m:r>
                          <a:rPr lang="es-EC" i="1">
                            <a:latin typeface="Cambria Math"/>
                          </a:rPr>
                          <m:t>1</m:t>
                        </m:r>
                      </m:sub>
                    </m:sSub>
                    <m:r>
                      <a:rPr lang="es-EC" i="1">
                        <a:latin typeface="Cambria Math"/>
                      </a:rPr>
                      <m:t>×</m:t>
                    </m:r>
                    <m:sSub>
                      <m:sSubPr>
                        <m:ctrlPr>
                          <a:rPr lang="es-EC" i="1">
                            <a:latin typeface="Cambria Math"/>
                          </a:rPr>
                        </m:ctrlPr>
                      </m:sSubPr>
                      <m:e>
                        <m:r>
                          <a:rPr lang="es-EC" i="1">
                            <a:latin typeface="Cambria Math"/>
                          </a:rPr>
                          <m:t>𝑒</m:t>
                        </m:r>
                      </m:e>
                      <m:sub>
                        <m:r>
                          <a:rPr lang="es-EC" i="1">
                            <a:latin typeface="Cambria Math"/>
                          </a:rPr>
                          <m:t>𝑑</m:t>
                        </m:r>
                      </m:sub>
                    </m:sSub>
                  </m:oMath>
                </a14:m>
                <a:r>
                  <a:rPr lang="es-EC" b="1" dirty="0"/>
                  <a:t> </a:t>
                </a:r>
              </a:p>
              <a:p>
                <a:pPr marL="0" indent="0">
                  <a:buNone/>
                </a:pPr>
                <a:endParaRPr lang="es-EC" i="1" dirty="0" smtClean="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n-US" i="1">
                              <a:latin typeface="Cambria Math"/>
                            </a:rPr>
                            <m:t>𝑉</m:t>
                          </m:r>
                        </m:e>
                        <m:sub>
                          <m:r>
                            <a:rPr lang="en-US" i="1">
                              <a:latin typeface="Cambria Math"/>
                            </a:rPr>
                            <m:t>𝑑</m:t>
                          </m:r>
                        </m:sub>
                      </m:sSub>
                      <m:r>
                        <a:rPr lang="es-EC" i="1">
                          <a:latin typeface="Cambria Math"/>
                        </a:rPr>
                        <m:t>=2.918×0.0135×</m:t>
                      </m:r>
                      <m:sSub>
                        <m:sSubPr>
                          <m:ctrlPr>
                            <a:rPr lang="es-EC" i="1">
                              <a:latin typeface="Cambria Math"/>
                            </a:rPr>
                          </m:ctrlPr>
                        </m:sSubPr>
                        <m:e>
                          <m:r>
                            <a:rPr lang="es-EC" i="1">
                              <a:latin typeface="Cambria Math"/>
                            </a:rPr>
                            <m:t>𝑒</m:t>
                          </m:r>
                        </m:e>
                        <m:sub>
                          <m:r>
                            <a:rPr lang="es-EC" i="1">
                              <a:latin typeface="Cambria Math"/>
                            </a:rPr>
                            <m:t>𝑑</m:t>
                          </m:r>
                        </m:sub>
                      </m:sSub>
                    </m:oMath>
                  </m:oMathPara>
                </a14:m>
                <a:endParaRPr lang="es-EC" dirty="0"/>
              </a:p>
              <a:p>
                <a:pPr marL="0" indent="0">
                  <a:buNone/>
                </a:pPr>
                <a:r>
                  <a:rPr lang="es-EC" dirty="0"/>
                  <a:t> </a:t>
                </a:r>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n-US" i="1">
                              <a:latin typeface="Cambria Math"/>
                            </a:rPr>
                            <m:t>𝑉</m:t>
                          </m:r>
                        </m:e>
                        <m:sub>
                          <m:r>
                            <a:rPr lang="en-US" i="1">
                              <a:latin typeface="Cambria Math"/>
                            </a:rPr>
                            <m:t>𝑑</m:t>
                          </m:r>
                        </m:sub>
                      </m:sSub>
                      <m:r>
                        <a:rPr lang="en-US" i="1">
                          <a:latin typeface="Cambria Math"/>
                        </a:rPr>
                        <m:t>=</m:t>
                      </m:r>
                      <m:r>
                        <a:rPr lang="es-EC" i="1">
                          <a:latin typeface="Cambria Math"/>
                        </a:rPr>
                        <m:t>0.0394∗</m:t>
                      </m:r>
                      <m:sSub>
                        <m:sSubPr>
                          <m:ctrlPr>
                            <a:rPr lang="es-EC" i="1">
                              <a:latin typeface="Cambria Math"/>
                            </a:rPr>
                          </m:ctrlPr>
                        </m:sSubPr>
                        <m:e>
                          <m:r>
                            <a:rPr lang="es-EC" i="1">
                              <a:latin typeface="Cambria Math"/>
                            </a:rPr>
                            <m:t>𝑒</m:t>
                          </m:r>
                        </m:e>
                        <m:sub>
                          <m:r>
                            <a:rPr lang="es-EC" i="1">
                              <a:latin typeface="Cambria Math"/>
                            </a:rPr>
                            <m:t>𝑑</m:t>
                          </m:r>
                        </m:sub>
                      </m:sSub>
                    </m:oMath>
                  </m:oMathPara>
                </a14:m>
                <a:endParaRPr lang="es-EC" dirty="0"/>
              </a:p>
              <a:p>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blipFill rotWithShape="1">
                <a:blip r:embed="rId2"/>
                <a:stretch>
                  <a:fillRect l="-963" t="-1078"/>
                </a:stretch>
              </a:blipFill>
            </p:spPr>
            <p:txBody>
              <a:bodyPr/>
              <a:lstStyle/>
              <a:p>
                <a:r>
                  <a:rPr lang="es-EC">
                    <a:noFill/>
                  </a:rPr>
                  <a:t> </a:t>
                </a:r>
              </a:p>
            </p:txBody>
          </p:sp>
        </mc:Fallback>
      </mc:AlternateContent>
      <p:pic>
        <p:nvPicPr>
          <p:cNvPr id="4" name="3 Imagen"/>
          <p:cNvPicPr/>
          <p:nvPr/>
        </p:nvPicPr>
        <p:blipFill>
          <a:blip r:embed="rId3">
            <a:extLst>
              <a:ext uri="{28A0092B-C50C-407E-A947-70E740481C1C}">
                <a14:useLocalDpi xmlns:a14="http://schemas.microsoft.com/office/drawing/2010/main" val="0"/>
              </a:ext>
            </a:extLst>
          </a:blip>
          <a:srcRect/>
          <a:stretch>
            <a:fillRect/>
          </a:stretch>
        </p:blipFill>
        <p:spPr bwMode="auto">
          <a:xfrm>
            <a:off x="5724128" y="3947753"/>
            <a:ext cx="3419872" cy="2910247"/>
          </a:xfrm>
          <a:prstGeom prst="rect">
            <a:avLst/>
          </a:prstGeom>
          <a:noFill/>
          <a:ln>
            <a:noFill/>
          </a:ln>
        </p:spPr>
      </p:pic>
    </p:spTree>
    <p:extLst>
      <p:ext uri="{BB962C8B-B14F-4D97-AF65-F5344CB8AC3E}">
        <p14:creationId xmlns:p14="http://schemas.microsoft.com/office/powerpoint/2010/main" val="27869952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p:txBody>
              <a:bodyPr/>
              <a:lstStyle/>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n-US" i="1">
                              <a:latin typeface="Cambria Math"/>
                            </a:rPr>
                            <m:t>𝑉</m:t>
                          </m:r>
                        </m:e>
                        <m:sub>
                          <m:r>
                            <a:rPr lang="en-US" i="1">
                              <a:latin typeface="Cambria Math"/>
                            </a:rPr>
                            <m:t>𝑑</m:t>
                          </m:r>
                        </m:sub>
                      </m:sSub>
                      <m:r>
                        <a:rPr lang="en-US" i="1">
                          <a:latin typeface="Cambria Math"/>
                        </a:rPr>
                        <m:t>=</m:t>
                      </m:r>
                      <m:f>
                        <m:fPr>
                          <m:ctrlPr>
                            <a:rPr lang="es-EC" i="1">
                              <a:latin typeface="Cambria Math"/>
                            </a:rPr>
                          </m:ctrlPr>
                        </m:fPr>
                        <m:num>
                          <m:sSub>
                            <m:sSubPr>
                              <m:ctrlPr>
                                <a:rPr lang="es-EC" i="1">
                                  <a:latin typeface="Cambria Math"/>
                                </a:rPr>
                              </m:ctrlPr>
                            </m:sSubPr>
                            <m:e>
                              <m:r>
                                <a:rPr lang="en-US" i="1">
                                  <a:latin typeface="Cambria Math"/>
                                </a:rPr>
                                <m:t>𝑘</m:t>
                              </m:r>
                            </m:e>
                            <m:sub>
                              <m:r>
                                <a:rPr lang="en-US" i="1">
                                  <a:latin typeface="Cambria Math"/>
                                </a:rPr>
                                <m:t>𝑑</m:t>
                              </m:r>
                            </m:sub>
                          </m:sSub>
                          <m:r>
                            <a:rPr lang="en-US" i="1">
                              <a:latin typeface="Cambria Math"/>
                            </a:rPr>
                            <m:t>𝐹</m:t>
                          </m:r>
                          <m:sSub>
                            <m:sSubPr>
                              <m:ctrlPr>
                                <a:rPr lang="es-EC" i="1">
                                  <a:latin typeface="Cambria Math"/>
                                </a:rPr>
                              </m:ctrlPr>
                            </m:sSubPr>
                            <m:e>
                              <m:r>
                                <a:rPr lang="en-US" i="1">
                                  <a:latin typeface="Cambria Math"/>
                                </a:rPr>
                                <m:t>𝑋</m:t>
                              </m:r>
                            </m:e>
                            <m:sub>
                              <m:r>
                                <a:rPr lang="en-US" i="1">
                                  <a:latin typeface="Cambria Math"/>
                                </a:rPr>
                                <m:t>𝑑</m:t>
                              </m:r>
                            </m:sub>
                          </m:sSub>
                        </m:num>
                        <m:den>
                          <m:r>
                            <a:rPr lang="en-US" i="1">
                              <a:latin typeface="Cambria Math"/>
                            </a:rPr>
                            <m:t>3</m:t>
                          </m:r>
                          <m:sSub>
                            <m:sSubPr>
                              <m:ctrlPr>
                                <a:rPr lang="es-EC" i="1">
                                  <a:latin typeface="Cambria Math"/>
                                </a:rPr>
                              </m:ctrlPr>
                            </m:sSubPr>
                            <m:e>
                              <m:r>
                                <a:rPr lang="en-US" i="1">
                                  <a:latin typeface="Cambria Math"/>
                                </a:rPr>
                                <m:t>𝑃</m:t>
                              </m:r>
                            </m:e>
                            <m:sub>
                              <m:r>
                                <a:rPr lang="en-US" i="1">
                                  <a:latin typeface="Cambria Math"/>
                                </a:rPr>
                                <m:t>𝑓</m:t>
                              </m:r>
                            </m:sub>
                          </m:sSub>
                        </m:den>
                      </m:f>
                    </m:oMath>
                  </m:oMathPara>
                </a14:m>
                <a:endParaRPr lang="es-EC" dirty="0"/>
              </a:p>
              <a:p>
                <a:pPr marL="0" indent="0">
                  <a:buNone/>
                </a:pPr>
                <a:endParaRPr lang="es-EC" dirty="0"/>
              </a:p>
              <a:p>
                <a:pPr marL="0" indent="0">
                  <a:buNone/>
                </a:pPr>
                <a14:m>
                  <m:oMathPara xmlns:m="http://schemas.openxmlformats.org/officeDocument/2006/math">
                    <m:oMathParaPr>
                      <m:jc m:val="centerGroup"/>
                    </m:oMathParaPr>
                    <m:oMath xmlns:m="http://schemas.openxmlformats.org/officeDocument/2006/math">
                      <m:r>
                        <a:rPr lang="es-EC" i="1">
                          <a:latin typeface="Cambria Math"/>
                        </a:rPr>
                        <m:t>0.0394</m:t>
                      </m:r>
                      <m:sSub>
                        <m:sSubPr>
                          <m:ctrlPr>
                            <a:rPr lang="es-EC" i="1">
                              <a:latin typeface="Cambria Math"/>
                            </a:rPr>
                          </m:ctrlPr>
                        </m:sSubPr>
                        <m:e>
                          <m:r>
                            <a:rPr lang="es-EC" i="1">
                              <a:latin typeface="Cambria Math"/>
                            </a:rPr>
                            <m:t>𝑒</m:t>
                          </m:r>
                        </m:e>
                        <m:sub>
                          <m:r>
                            <a:rPr lang="es-EC" i="1">
                              <a:latin typeface="Cambria Math"/>
                            </a:rPr>
                            <m:t>𝑑</m:t>
                          </m:r>
                        </m:sub>
                      </m:sSub>
                      <m:r>
                        <a:rPr lang="es-EC" i="1">
                          <a:latin typeface="Cambria Math"/>
                        </a:rPr>
                        <m:t>=</m:t>
                      </m:r>
                      <m:f>
                        <m:fPr>
                          <m:ctrlPr>
                            <a:rPr lang="es-EC" i="1">
                              <a:latin typeface="Cambria Math"/>
                            </a:rPr>
                          </m:ctrlPr>
                        </m:fPr>
                        <m:num>
                          <m:d>
                            <m:dPr>
                              <m:ctrlPr>
                                <a:rPr lang="es-EC" i="1">
                                  <a:latin typeface="Cambria Math"/>
                                </a:rPr>
                              </m:ctrlPr>
                            </m:dPr>
                            <m:e>
                              <m:r>
                                <a:rPr lang="es-EC" i="1">
                                  <a:latin typeface="Cambria Math"/>
                                </a:rPr>
                                <m:t>5×</m:t>
                              </m:r>
                              <m:sSup>
                                <m:sSupPr>
                                  <m:ctrlPr>
                                    <a:rPr lang="es-EC" i="1">
                                      <a:latin typeface="Cambria Math"/>
                                    </a:rPr>
                                  </m:ctrlPr>
                                </m:sSupPr>
                                <m:e>
                                  <m:r>
                                    <a:rPr lang="es-EC" i="1">
                                      <a:latin typeface="Cambria Math"/>
                                    </a:rPr>
                                    <m:t>10</m:t>
                                  </m:r>
                                </m:e>
                                <m:sup>
                                  <m:r>
                                    <a:rPr lang="es-EC" i="1">
                                      <a:latin typeface="Cambria Math"/>
                                    </a:rPr>
                                    <m:t>−6</m:t>
                                  </m:r>
                                </m:sup>
                              </m:sSup>
                            </m:e>
                          </m:d>
                          <m:r>
                            <a:rPr lang="es-EC" i="1">
                              <a:latin typeface="Cambria Math"/>
                            </a:rPr>
                            <m:t>(10.56)</m:t>
                          </m:r>
                          <m:d>
                            <m:dPr>
                              <m:ctrlPr>
                                <a:rPr lang="es-EC" i="1">
                                  <a:latin typeface="Cambria Math"/>
                                </a:rPr>
                              </m:ctrlPr>
                            </m:dPr>
                            <m:e>
                              <m:r>
                                <a:rPr lang="es-EC" i="1">
                                  <a:latin typeface="Cambria Math"/>
                                </a:rPr>
                                <m:t>1943388</m:t>
                              </m:r>
                            </m:e>
                          </m:d>
                        </m:num>
                        <m:den>
                          <m:r>
                            <a:rPr lang="es-EC" i="1">
                              <a:latin typeface="Cambria Math"/>
                            </a:rPr>
                            <m:t>3</m:t>
                          </m:r>
                          <m:d>
                            <m:dPr>
                              <m:ctrlPr>
                                <a:rPr lang="es-EC" i="1">
                                  <a:latin typeface="Cambria Math"/>
                                </a:rPr>
                              </m:ctrlPr>
                            </m:dPr>
                            <m:e>
                              <m:r>
                                <a:rPr lang="en-US" i="1">
                                  <a:latin typeface="Cambria Math"/>
                                </a:rPr>
                                <m:t>828</m:t>
                              </m:r>
                              <m:r>
                                <a:rPr lang="es-EC" i="1">
                                  <a:latin typeface="Cambria Math"/>
                                </a:rPr>
                                <m:t>×</m:t>
                              </m:r>
                              <m:sSup>
                                <m:sSupPr>
                                  <m:ctrlPr>
                                    <a:rPr lang="es-EC" i="1">
                                      <a:latin typeface="Cambria Math"/>
                                    </a:rPr>
                                  </m:ctrlPr>
                                </m:sSupPr>
                                <m:e>
                                  <m:r>
                                    <a:rPr lang="es-EC" i="1">
                                      <a:latin typeface="Cambria Math"/>
                                    </a:rPr>
                                    <m:t>10</m:t>
                                  </m:r>
                                </m:e>
                                <m:sup>
                                  <m:r>
                                    <a:rPr lang="es-EC" i="1">
                                      <a:latin typeface="Cambria Math"/>
                                    </a:rPr>
                                    <m:t>6</m:t>
                                  </m:r>
                                </m:sup>
                              </m:sSup>
                            </m:e>
                          </m:d>
                        </m:den>
                      </m:f>
                    </m:oMath>
                  </m:oMathPara>
                </a14:m>
                <a:endParaRPr lang="es-EC" dirty="0"/>
              </a:p>
              <a:p>
                <a:pPr marL="0" indent="0">
                  <a:buNone/>
                </a:pPr>
                <a:r>
                  <a:rPr lang="es-EC" dirty="0"/>
                  <a:t> </a:t>
                </a:r>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𝑒</m:t>
                          </m:r>
                        </m:e>
                        <m:sub>
                          <m:r>
                            <a:rPr lang="es-EC" i="1">
                              <a:latin typeface="Cambria Math"/>
                            </a:rPr>
                            <m:t>𝑑</m:t>
                          </m:r>
                        </m:sub>
                      </m:sSub>
                      <m:r>
                        <a:rPr lang="es-EC" i="1">
                          <a:latin typeface="Cambria Math"/>
                        </a:rPr>
                        <m:t>=1.04×</m:t>
                      </m:r>
                      <m:sSup>
                        <m:sSupPr>
                          <m:ctrlPr>
                            <a:rPr lang="es-EC" i="1">
                              <a:latin typeface="Cambria Math"/>
                            </a:rPr>
                          </m:ctrlPr>
                        </m:sSupPr>
                        <m:e>
                          <m:r>
                            <a:rPr lang="es-EC" i="1">
                              <a:latin typeface="Cambria Math"/>
                            </a:rPr>
                            <m:t>10</m:t>
                          </m:r>
                        </m:e>
                        <m:sup>
                          <m:r>
                            <a:rPr lang="es-EC" i="1">
                              <a:latin typeface="Cambria Math"/>
                            </a:rPr>
                            <m:t>−6</m:t>
                          </m:r>
                        </m:sup>
                      </m:sSup>
                      <m:r>
                        <a:rPr lang="es-EC" i="1">
                          <a:latin typeface="Cambria Math"/>
                        </a:rPr>
                        <m:t> </m:t>
                      </m:r>
                      <m:r>
                        <a:rPr lang="es-EC" i="1">
                          <a:latin typeface="Cambria Math"/>
                        </a:rPr>
                        <m:t>𝑚</m:t>
                      </m:r>
                    </m:oMath>
                  </m:oMathPara>
                </a14:m>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blipFill rotWithShape="1">
                <a:blip r:embed="rId2"/>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0914533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p:txBody>
              <a:bodyPr/>
              <a:lstStyle/>
              <a:p>
                <a:r>
                  <a:rPr lang="es-EC" dirty="0" smtClean="0"/>
                  <a:t>Es </a:t>
                </a:r>
                <a:r>
                  <a:rPr lang="es-EC" dirty="0"/>
                  <a:t>la suma de los espesores encontrados por el diseño de los esfuerzos y diseño de desgaste</a:t>
                </a:r>
                <a:r>
                  <a:rPr lang="es-EC" dirty="0" smtClean="0"/>
                  <a:t>.</a:t>
                </a:r>
              </a:p>
              <a:p>
                <a:pPr marL="0" indent="0">
                  <a:buNone/>
                </a:pPr>
                <a:endParaRPr lang="es-EC" dirty="0" smtClean="0"/>
              </a:p>
              <a:p>
                <a:r>
                  <a:rPr lang="es-EC" dirty="0" smtClean="0"/>
                  <a:t>Entre </a:t>
                </a:r>
                <a:r>
                  <a:rPr lang="es-EC" dirty="0"/>
                  <a:t>el espesor hallado por el diseño </a:t>
                </a:r>
                <a:r>
                  <a:rPr lang="es-EC" dirty="0" smtClean="0"/>
                  <a:t>cortante </a:t>
                </a:r>
                <a:r>
                  <a:rPr lang="es-EC" dirty="0"/>
                  <a:t>y de flexión se elige el de mayor valor para la suma.</a:t>
                </a:r>
              </a:p>
              <a:p>
                <a:pPr marL="0" indent="0">
                  <a:buNone/>
                </a:pPr>
                <a:endParaRPr lang="es-EC" i="1" dirty="0" smtClean="0"/>
              </a:p>
              <a:p>
                <a:pPr marL="0" indent="0">
                  <a:buNone/>
                </a:pPr>
                <a14:m>
                  <m:oMathPara xmlns:m="http://schemas.openxmlformats.org/officeDocument/2006/math">
                    <m:oMathParaPr>
                      <m:jc m:val="centerGroup"/>
                    </m:oMathParaPr>
                    <m:oMath xmlns:m="http://schemas.openxmlformats.org/officeDocument/2006/math">
                      <m:r>
                        <a:rPr lang="es-EC" i="1">
                          <a:latin typeface="Cambria Math"/>
                        </a:rPr>
                        <m:t>𝑒</m:t>
                      </m:r>
                      <m:r>
                        <a:rPr lang="es-EC" i="1">
                          <a:latin typeface="Cambria Math"/>
                        </a:rPr>
                        <m:t>=</m:t>
                      </m:r>
                      <m:sSub>
                        <m:sSubPr>
                          <m:ctrlPr>
                            <a:rPr lang="es-EC" i="1">
                              <a:latin typeface="Cambria Math"/>
                            </a:rPr>
                          </m:ctrlPr>
                        </m:sSubPr>
                        <m:e>
                          <m:r>
                            <a:rPr lang="es-EC" i="1">
                              <a:latin typeface="Cambria Math"/>
                            </a:rPr>
                            <m:t>𝑒</m:t>
                          </m:r>
                        </m:e>
                        <m:sub>
                          <m:r>
                            <a:rPr lang="es-EC" i="1">
                              <a:latin typeface="Cambria Math"/>
                            </a:rPr>
                            <m:t>h</m:t>
                          </m:r>
                        </m:sub>
                      </m:sSub>
                      <m:r>
                        <a:rPr lang="es-EC" i="1">
                          <a:latin typeface="Cambria Math"/>
                        </a:rPr>
                        <m:t>+</m:t>
                      </m:r>
                      <m:sSub>
                        <m:sSubPr>
                          <m:ctrlPr>
                            <a:rPr lang="es-EC" i="1">
                              <a:latin typeface="Cambria Math"/>
                            </a:rPr>
                          </m:ctrlPr>
                        </m:sSubPr>
                        <m:e>
                          <m:r>
                            <a:rPr lang="es-EC" i="1">
                              <a:latin typeface="Cambria Math"/>
                            </a:rPr>
                            <m:t>𝑒</m:t>
                          </m:r>
                        </m:e>
                        <m:sub>
                          <m:r>
                            <a:rPr lang="es-EC" i="1">
                              <a:latin typeface="Cambria Math"/>
                            </a:rPr>
                            <m:t>𝑑</m:t>
                          </m:r>
                        </m:sub>
                      </m:sSub>
                    </m:oMath>
                  </m:oMathPara>
                </a14:m>
                <a:endParaRPr lang="es-EC" dirty="0"/>
              </a:p>
              <a:p>
                <a:pPr marL="3200400" lvl="7" indent="0">
                  <a:buNone/>
                </a:pPr>
                <a:r>
                  <a:rPr lang="es-EC" b="1" dirty="0"/>
                  <a:t> </a:t>
                </a:r>
              </a:p>
              <a:p>
                <a:pPr marL="0" indent="0">
                  <a:buNone/>
                </a:pPr>
                <a14:m>
                  <m:oMathPara xmlns:m="http://schemas.openxmlformats.org/officeDocument/2006/math">
                    <m:oMathParaPr>
                      <m:jc m:val="centerGroup"/>
                    </m:oMathParaPr>
                    <m:oMath xmlns:m="http://schemas.openxmlformats.org/officeDocument/2006/math">
                      <m:r>
                        <a:rPr lang="es-EC" i="1">
                          <a:latin typeface="Cambria Math"/>
                        </a:rPr>
                        <m:t>𝑒</m:t>
                      </m:r>
                      <m:r>
                        <a:rPr lang="es-EC" i="1">
                          <a:latin typeface="Cambria Math"/>
                        </a:rPr>
                        <m:t>=4.1916×</m:t>
                      </m:r>
                      <m:sSup>
                        <m:sSupPr>
                          <m:ctrlPr>
                            <a:rPr lang="es-EC" i="1">
                              <a:latin typeface="Cambria Math"/>
                            </a:rPr>
                          </m:ctrlPr>
                        </m:sSupPr>
                        <m:e>
                          <m:r>
                            <a:rPr lang="es-EC" i="1">
                              <a:latin typeface="Cambria Math"/>
                            </a:rPr>
                            <m:t>10</m:t>
                          </m:r>
                        </m:e>
                        <m:sup>
                          <m:r>
                            <a:rPr lang="es-EC" i="1">
                              <a:latin typeface="Cambria Math"/>
                            </a:rPr>
                            <m:t>−5</m:t>
                          </m:r>
                        </m:sup>
                      </m:sSup>
                      <m:r>
                        <a:rPr lang="es-EC" i="1">
                          <a:latin typeface="Cambria Math"/>
                        </a:rPr>
                        <m:t> +1.04 ×</m:t>
                      </m:r>
                      <m:sSup>
                        <m:sSupPr>
                          <m:ctrlPr>
                            <a:rPr lang="es-EC" i="1">
                              <a:latin typeface="Cambria Math"/>
                            </a:rPr>
                          </m:ctrlPr>
                        </m:sSupPr>
                        <m:e>
                          <m:r>
                            <a:rPr lang="es-EC" i="1">
                              <a:latin typeface="Cambria Math"/>
                            </a:rPr>
                            <m:t>10</m:t>
                          </m:r>
                        </m:e>
                        <m:sup>
                          <m:r>
                            <a:rPr lang="es-EC" i="1">
                              <a:latin typeface="Cambria Math"/>
                            </a:rPr>
                            <m:t>−6</m:t>
                          </m:r>
                        </m:sup>
                      </m:sSup>
                    </m:oMath>
                  </m:oMathPara>
                </a14:m>
                <a:endParaRPr lang="es-EC" dirty="0"/>
              </a:p>
              <a:p>
                <a:pPr marL="0" indent="0">
                  <a:buNone/>
                </a:pPr>
                <a14:m>
                  <m:oMathPara xmlns:m="http://schemas.openxmlformats.org/officeDocument/2006/math">
                    <m:oMathParaPr>
                      <m:jc m:val="center"/>
                    </m:oMathParaPr>
                    <m:oMath xmlns:m="http://schemas.openxmlformats.org/officeDocument/2006/math">
                      <m:r>
                        <a:rPr lang="es-EC" i="1">
                          <a:latin typeface="Cambria Math"/>
                        </a:rPr>
                        <m:t>𝑒</m:t>
                      </m:r>
                      <m:r>
                        <a:rPr lang="es-EC" i="1">
                          <a:latin typeface="Cambria Math"/>
                        </a:rPr>
                        <m:t>=</m:t>
                      </m:r>
                      <m:r>
                        <a:rPr lang="es-EC" b="0" i="0" smtClean="0">
                          <a:latin typeface="Cambria Math"/>
                        </a:rPr>
                        <m:t>0.0429 </m:t>
                      </m:r>
                      <m:r>
                        <m:rPr>
                          <m:sty m:val="p"/>
                        </m:rPr>
                        <a:rPr lang="es-EC" b="0" i="0" smtClean="0">
                          <a:latin typeface="Cambria Math"/>
                        </a:rPr>
                        <m:t>mm</m:t>
                      </m:r>
                    </m:oMath>
                  </m:oMathPara>
                </a14:m>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blipFill rotWithShape="1">
                <a:blip r:embed="rId2"/>
                <a:stretch>
                  <a:fillRect l="-963" t="-1078" r="-1037"/>
                </a:stretch>
              </a:blipFill>
            </p:spPr>
            <p:txBody>
              <a:bodyPr/>
              <a:lstStyle/>
              <a:p>
                <a:r>
                  <a:rPr lang="es-EC">
                    <a:noFill/>
                  </a:rPr>
                  <a:t> </a:t>
                </a:r>
              </a:p>
            </p:txBody>
          </p:sp>
        </mc:Fallback>
      </mc:AlternateContent>
    </p:spTree>
    <p:extLst>
      <p:ext uri="{BB962C8B-B14F-4D97-AF65-F5344CB8AC3E}">
        <p14:creationId xmlns:p14="http://schemas.microsoft.com/office/powerpoint/2010/main" val="8422858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6171" y="-331440"/>
            <a:ext cx="8229600" cy="1600200"/>
          </a:xfrm>
        </p:spPr>
        <p:txBody>
          <a:bodyPr/>
          <a:lstStyle/>
          <a:p>
            <a:r>
              <a:rPr lang="es-EC" dirty="0">
                <a:effectLst/>
              </a:rPr>
              <a:t>Desarrollo de la Hélice</a:t>
            </a:r>
            <a:endParaRPr lang="es-EC" dirty="0"/>
          </a:p>
        </p:txBody>
      </p:sp>
      <p:pic>
        <p:nvPicPr>
          <p:cNvPr id="4" name="3 Marcador de contenido"/>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1628800"/>
            <a:ext cx="2736304" cy="5040560"/>
          </a:xfrm>
          <a:prstGeom prst="rect">
            <a:avLst/>
          </a:prstGeom>
          <a:noFill/>
          <a:ln>
            <a:noFill/>
          </a:ln>
        </p:spPr>
      </p:pic>
      <p:pic>
        <p:nvPicPr>
          <p:cNvPr id="5" name="4 Imagen"/>
          <p:cNvPicPr/>
          <p:nvPr/>
        </p:nvPicPr>
        <p:blipFill>
          <a:blip r:embed="rId3">
            <a:extLst>
              <a:ext uri="{28A0092B-C50C-407E-A947-70E740481C1C}">
                <a14:useLocalDpi xmlns:a14="http://schemas.microsoft.com/office/drawing/2010/main" val="0"/>
              </a:ext>
            </a:extLst>
          </a:blip>
          <a:srcRect/>
          <a:stretch>
            <a:fillRect/>
          </a:stretch>
        </p:blipFill>
        <p:spPr bwMode="auto">
          <a:xfrm>
            <a:off x="3995936" y="1916832"/>
            <a:ext cx="2933700" cy="2712720"/>
          </a:xfrm>
          <a:prstGeom prst="rect">
            <a:avLst/>
          </a:prstGeom>
          <a:noFill/>
          <a:ln>
            <a:noFill/>
          </a:ln>
        </p:spPr>
      </p:pic>
      <p:pic>
        <p:nvPicPr>
          <p:cNvPr id="6" name="5 Imagen"/>
          <p:cNvPicPr/>
          <p:nvPr/>
        </p:nvPicPr>
        <p:blipFill>
          <a:blip r:embed="rId4">
            <a:extLst>
              <a:ext uri="{28A0092B-C50C-407E-A947-70E740481C1C}">
                <a14:useLocalDpi xmlns:a14="http://schemas.microsoft.com/office/drawing/2010/main" val="0"/>
              </a:ext>
            </a:extLst>
          </a:blip>
          <a:srcRect r="19316" b="40256"/>
          <a:stretch>
            <a:fillRect/>
          </a:stretch>
        </p:blipFill>
        <p:spPr bwMode="auto">
          <a:xfrm>
            <a:off x="3635896" y="4673907"/>
            <a:ext cx="5022215" cy="2103120"/>
          </a:xfrm>
          <a:prstGeom prst="rect">
            <a:avLst/>
          </a:prstGeom>
          <a:noFill/>
          <a:ln>
            <a:noFill/>
          </a:ln>
        </p:spPr>
      </p:pic>
      <p:sp>
        <p:nvSpPr>
          <p:cNvPr id="7" name="6 Rectángulo"/>
          <p:cNvSpPr/>
          <p:nvPr/>
        </p:nvSpPr>
        <p:spPr>
          <a:xfrm>
            <a:off x="3779912" y="4673907"/>
            <a:ext cx="3772186" cy="369332"/>
          </a:xfrm>
          <a:prstGeom prst="rect">
            <a:avLst/>
          </a:prstGeom>
        </p:spPr>
        <p:txBody>
          <a:bodyPr wrap="none">
            <a:spAutoFit/>
          </a:bodyPr>
          <a:lstStyle/>
          <a:p>
            <a:r>
              <a:rPr lang="es-EC" dirty="0"/>
              <a:t>Longitud Desarrollada de la Hélice</a:t>
            </a:r>
          </a:p>
        </p:txBody>
      </p:sp>
      <p:sp>
        <p:nvSpPr>
          <p:cNvPr id="8" name="7 Rectángulo"/>
          <p:cNvSpPr/>
          <p:nvPr/>
        </p:nvSpPr>
        <p:spPr>
          <a:xfrm>
            <a:off x="664084" y="1268760"/>
            <a:ext cx="3247107" cy="369332"/>
          </a:xfrm>
          <a:prstGeom prst="rect">
            <a:avLst/>
          </a:prstGeom>
        </p:spPr>
        <p:txBody>
          <a:bodyPr wrap="none">
            <a:spAutoFit/>
          </a:bodyPr>
          <a:lstStyle/>
          <a:p>
            <a:r>
              <a:rPr lang="es-EC" dirty="0"/>
              <a:t>Alzado de un Paso del Sin Fin</a:t>
            </a:r>
          </a:p>
        </p:txBody>
      </p:sp>
      <p:sp>
        <p:nvSpPr>
          <p:cNvPr id="9" name="8 Rectángulo"/>
          <p:cNvSpPr/>
          <p:nvPr/>
        </p:nvSpPr>
        <p:spPr>
          <a:xfrm>
            <a:off x="4205070" y="1453426"/>
            <a:ext cx="2515432" cy="369332"/>
          </a:xfrm>
          <a:prstGeom prst="rect">
            <a:avLst/>
          </a:prstGeom>
        </p:spPr>
        <p:txBody>
          <a:bodyPr wrap="none">
            <a:spAutoFit/>
          </a:bodyPr>
          <a:lstStyle/>
          <a:p>
            <a:r>
              <a:rPr lang="es-EC" dirty="0"/>
              <a:t>Desarrollo de la Hélice</a:t>
            </a:r>
          </a:p>
        </p:txBody>
      </p:sp>
    </p:spTree>
    <p:extLst>
      <p:ext uri="{BB962C8B-B14F-4D97-AF65-F5344CB8AC3E}">
        <p14:creationId xmlns:p14="http://schemas.microsoft.com/office/powerpoint/2010/main" val="1106892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Dosificador Sin Fin</a:t>
            </a:r>
            <a:endParaRPr lang="es-EC" dirty="0"/>
          </a:p>
        </p:txBody>
      </p:sp>
      <p:sp>
        <p:nvSpPr>
          <p:cNvPr id="3" name="2 Marcador de contenido"/>
          <p:cNvSpPr>
            <a:spLocks noGrp="1"/>
          </p:cNvSpPr>
          <p:nvPr>
            <p:ph idx="1"/>
          </p:nvPr>
        </p:nvSpPr>
        <p:spPr/>
        <p:txBody>
          <a:bodyPr/>
          <a:lstStyle/>
          <a:p>
            <a:pPr algn="just"/>
            <a:r>
              <a:rPr lang="es-EC" dirty="0"/>
              <a:t>Sistema </a:t>
            </a:r>
            <a:r>
              <a:rPr lang="es-EC" dirty="0" smtClean="0"/>
              <a:t>compuesto </a:t>
            </a:r>
            <a:r>
              <a:rPr lang="es-EC" dirty="0"/>
              <a:t>principalmente por un tornillo sin </a:t>
            </a:r>
            <a:r>
              <a:rPr lang="es-EC" dirty="0" smtClean="0"/>
              <a:t>fin</a:t>
            </a:r>
          </a:p>
          <a:p>
            <a:pPr algn="just"/>
            <a:r>
              <a:rPr lang="es-EC" dirty="0" smtClean="0"/>
              <a:t>Utilizado </a:t>
            </a:r>
            <a:r>
              <a:rPr lang="es-EC" dirty="0"/>
              <a:t>para productos en polvo de difícil </a:t>
            </a:r>
            <a:r>
              <a:rPr lang="es-EC" dirty="0" smtClean="0"/>
              <a:t>deslizamiento.</a:t>
            </a:r>
            <a:endParaRPr lang="es-EC" dirty="0"/>
          </a:p>
        </p:txBody>
      </p:sp>
      <p:pic>
        <p:nvPicPr>
          <p:cNvPr id="4" name="3 Imagen"/>
          <p:cNvPicPr/>
          <p:nvPr/>
        </p:nvPicPr>
        <p:blipFill rotWithShape="1">
          <a:blip r:embed="rId2" cstate="print">
            <a:extLst>
              <a:ext uri="{28A0092B-C50C-407E-A947-70E740481C1C}">
                <a14:useLocalDpi xmlns:a14="http://schemas.microsoft.com/office/drawing/2010/main" val="0"/>
              </a:ext>
            </a:extLst>
          </a:blip>
          <a:srcRect t="2035" b="3244"/>
          <a:stretch/>
        </p:blipFill>
        <p:spPr bwMode="auto">
          <a:xfrm>
            <a:off x="3732426" y="3212976"/>
            <a:ext cx="2063710" cy="324036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712444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 Imagen"/>
          <p:cNvPicPr/>
          <p:nvPr/>
        </p:nvPicPr>
        <p:blipFill>
          <a:blip r:embed="rId2">
            <a:extLst>
              <a:ext uri="{28A0092B-C50C-407E-A947-70E740481C1C}">
                <a14:useLocalDpi xmlns:a14="http://schemas.microsoft.com/office/drawing/2010/main" val="0"/>
              </a:ext>
            </a:extLst>
          </a:blip>
          <a:stretch>
            <a:fillRect/>
          </a:stretch>
        </p:blipFill>
        <p:spPr>
          <a:xfrm>
            <a:off x="317687" y="3847678"/>
            <a:ext cx="3000375" cy="2533650"/>
          </a:xfrm>
          <a:prstGeom prst="rect">
            <a:avLst/>
          </a:prstGeom>
        </p:spPr>
      </p:pic>
      <p:sp>
        <p:nvSpPr>
          <p:cNvPr id="2" name="1 Título"/>
          <p:cNvSpPr>
            <a:spLocks noGrp="1"/>
          </p:cNvSpPr>
          <p:nvPr>
            <p:ph type="title"/>
          </p:nvPr>
        </p:nvSpPr>
        <p:spPr/>
        <p:txBody>
          <a:bodyPr/>
          <a:lstStyle/>
          <a:p>
            <a:r>
              <a:rPr lang="es-EC" dirty="0">
                <a:effectLst/>
              </a:rPr>
              <a:t>SELECCIÓN DEL CILINDRO NEUMÁTICO</a:t>
            </a:r>
            <a:endParaRPr lang="es-EC" dirty="0"/>
          </a:p>
        </p:txBody>
      </p:sp>
      <p:sp>
        <p:nvSpPr>
          <p:cNvPr id="3" name="2 Marcador de contenido"/>
          <p:cNvSpPr>
            <a:spLocks noGrp="1"/>
          </p:cNvSpPr>
          <p:nvPr>
            <p:ph idx="1"/>
          </p:nvPr>
        </p:nvSpPr>
        <p:spPr/>
        <p:txBody>
          <a:bodyPr/>
          <a:lstStyle/>
          <a:p>
            <a:r>
              <a:rPr lang="es-ES" dirty="0"/>
              <a:t>calcular la fuerza necesaria para contraer la </a:t>
            </a:r>
            <a:r>
              <a:rPr lang="es-ES" dirty="0" smtClean="0"/>
              <a:t>compuerta.</a:t>
            </a:r>
          </a:p>
          <a:p>
            <a:r>
              <a:rPr lang="es-ES" dirty="0"/>
              <a:t>considerar el peso del material y las fuerzas de </a:t>
            </a:r>
            <a:r>
              <a:rPr lang="es-ES" dirty="0" smtClean="0"/>
              <a:t>rozamiento.</a:t>
            </a:r>
            <a:endParaRPr lang="es-EC" dirty="0"/>
          </a:p>
        </p:txBody>
      </p:sp>
      <p:pic>
        <p:nvPicPr>
          <p:cNvPr id="4" name="3 Imagen"/>
          <p:cNvPicPr/>
          <p:nvPr/>
        </p:nvPicPr>
        <p:blipFill rotWithShape="1">
          <a:blip r:embed="rId3">
            <a:extLst>
              <a:ext uri="{28A0092B-C50C-407E-A947-70E740481C1C}">
                <a14:useLocalDpi xmlns:a14="http://schemas.microsoft.com/office/drawing/2010/main" val="0"/>
              </a:ext>
            </a:extLst>
          </a:blip>
          <a:srcRect l="3786"/>
          <a:stretch/>
        </p:blipFill>
        <p:spPr bwMode="auto">
          <a:xfrm>
            <a:off x="2987824" y="3427731"/>
            <a:ext cx="4104456" cy="2953597"/>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5" name="4 Rectángulo"/>
              <p:cNvSpPr/>
              <p:nvPr/>
            </p:nvSpPr>
            <p:spPr>
              <a:xfrm>
                <a:off x="5580112" y="5877272"/>
                <a:ext cx="1361270" cy="369332"/>
              </a:xfrm>
              <a:prstGeom prst="rect">
                <a:avLst/>
              </a:prstGeom>
            </p:spPr>
            <p:txBody>
              <a:bodyPr wrap="none">
                <a:spAutoFit/>
              </a:bodyPr>
              <a:lstStyle/>
              <a:p>
                <a14:m>
                  <m:oMath xmlns:m="http://schemas.openxmlformats.org/officeDocument/2006/math">
                    <m:r>
                      <a:rPr lang="es-ES" i="1">
                        <a:latin typeface="Cambria Math"/>
                      </a:rPr>
                      <m:t>𝜗</m:t>
                    </m:r>
                    <m:r>
                      <a:rPr lang="es-ES" i="1">
                        <a:latin typeface="Cambria Math"/>
                      </a:rPr>
                      <m:t>=26.17</m:t>
                    </m:r>
                  </m:oMath>
                </a14:m>
                <a:r>
                  <a:rPr lang="es-ES" baseline="30000" dirty="0"/>
                  <a:t> o</a:t>
                </a:r>
                <a:r>
                  <a:rPr lang="es-ES" dirty="0"/>
                  <a:t>.</a:t>
                </a:r>
                <a:endParaRPr lang="es-EC" dirty="0"/>
              </a:p>
            </p:txBody>
          </p:sp>
        </mc:Choice>
        <mc:Fallback xmlns="">
          <p:sp>
            <p:nvSpPr>
              <p:cNvPr id="5" name="4 Rectángulo"/>
              <p:cNvSpPr>
                <a:spLocks noRot="1" noChangeAspect="1" noMove="1" noResize="1" noEditPoints="1" noAdjustHandles="1" noChangeArrowheads="1" noChangeShapeType="1" noTextEdit="1"/>
              </p:cNvSpPr>
              <p:nvPr/>
            </p:nvSpPr>
            <p:spPr>
              <a:xfrm>
                <a:off x="5580112" y="5877272"/>
                <a:ext cx="1361270" cy="369332"/>
              </a:xfrm>
              <a:prstGeom prst="rect">
                <a:avLst/>
              </a:prstGeom>
              <a:blipFill rotWithShape="1">
                <a:blip r:embed="rId4"/>
                <a:stretch>
                  <a:fillRect t="-8197" r="-3125" b="-24590"/>
                </a:stretch>
              </a:blipFill>
            </p:spPr>
            <p:txBody>
              <a:bodyPr/>
              <a:lstStyle/>
              <a:p>
                <a:r>
                  <a:rPr lang="es-EC">
                    <a:noFill/>
                  </a:rPr>
                  <a:t> </a:t>
                </a:r>
              </a:p>
            </p:txBody>
          </p:sp>
        </mc:Fallback>
      </mc:AlternateContent>
    </p:spTree>
    <p:extLst>
      <p:ext uri="{BB962C8B-B14F-4D97-AF65-F5344CB8AC3E}">
        <p14:creationId xmlns:p14="http://schemas.microsoft.com/office/powerpoint/2010/main" val="36779920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57200" y="332656"/>
                <a:ext cx="8229600" cy="5793507"/>
              </a:xfrm>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es-ES" sz="2800" i="1" baseline="30000" smtClean="0">
                          <a:latin typeface="Cambria Math"/>
                        </a:rPr>
                        <m:t>𝑤</m:t>
                      </m:r>
                      <m:r>
                        <a:rPr lang="es-ES" sz="2800" i="1" baseline="30000" smtClean="0">
                          <a:latin typeface="Cambria Math"/>
                        </a:rPr>
                        <m:t>=</m:t>
                      </m:r>
                      <m:r>
                        <a:rPr lang="es-ES" sz="2800" i="1" baseline="30000" smtClean="0">
                          <a:latin typeface="Cambria Math"/>
                        </a:rPr>
                        <m:t>𝑚𝑔</m:t>
                      </m:r>
                    </m:oMath>
                  </m:oMathPara>
                </a14:m>
                <a:endParaRPr lang="es-EC" sz="2800" dirty="0"/>
              </a:p>
              <a:p>
                <a:pPr lvl="7"/>
                <a:endParaRPr lang="es-EC" b="1" dirty="0" smtClean="0"/>
              </a:p>
              <a:p>
                <a:pPr marL="0" indent="0">
                  <a:buNone/>
                </a:pPr>
                <a14:m>
                  <m:oMathPara xmlns:m="http://schemas.openxmlformats.org/officeDocument/2006/math">
                    <m:oMathParaPr>
                      <m:jc m:val="centerGroup"/>
                    </m:oMathParaPr>
                    <m:oMath xmlns:m="http://schemas.openxmlformats.org/officeDocument/2006/math">
                      <m:r>
                        <a:rPr lang="es-ES" i="1" baseline="30000">
                          <a:latin typeface="Cambria Math"/>
                        </a:rPr>
                        <m:t>𝑤</m:t>
                      </m:r>
                      <m:r>
                        <a:rPr lang="es-ES" i="1" baseline="30000">
                          <a:latin typeface="Cambria Math"/>
                        </a:rPr>
                        <m:t>=30 </m:t>
                      </m:r>
                      <m:r>
                        <a:rPr lang="es-ES" i="1">
                          <a:latin typeface="Cambria Math"/>
                        </a:rPr>
                        <m:t>𝐾𝑔</m:t>
                      </m:r>
                      <m:r>
                        <a:rPr lang="es-ES" i="1">
                          <a:latin typeface="Cambria Math"/>
                        </a:rPr>
                        <m:t> </m:t>
                      </m:r>
                      <m:d>
                        <m:dPr>
                          <m:ctrlPr>
                            <a:rPr lang="es-EC" i="1">
                              <a:latin typeface="Cambria Math"/>
                            </a:rPr>
                          </m:ctrlPr>
                        </m:dPr>
                        <m:e>
                          <m:r>
                            <a:rPr lang="es-ES" i="1">
                              <a:latin typeface="Cambria Math"/>
                            </a:rPr>
                            <m:t>9.8 </m:t>
                          </m:r>
                          <m:f>
                            <m:fPr>
                              <m:ctrlPr>
                                <a:rPr lang="es-EC" i="1">
                                  <a:latin typeface="Cambria Math"/>
                                </a:rPr>
                              </m:ctrlPr>
                            </m:fPr>
                            <m:num>
                              <m:r>
                                <a:rPr lang="es-ES" i="1">
                                  <a:latin typeface="Cambria Math"/>
                                </a:rPr>
                                <m:t>𝑚</m:t>
                              </m:r>
                            </m:num>
                            <m:den>
                              <m:sSup>
                                <m:sSupPr>
                                  <m:ctrlPr>
                                    <a:rPr lang="es-EC" i="1">
                                      <a:latin typeface="Cambria Math"/>
                                    </a:rPr>
                                  </m:ctrlPr>
                                </m:sSupPr>
                                <m:e>
                                  <m:r>
                                    <a:rPr lang="es-ES" i="1">
                                      <a:latin typeface="Cambria Math"/>
                                    </a:rPr>
                                    <m:t>𝑠</m:t>
                                  </m:r>
                                </m:e>
                                <m:sup>
                                  <m:r>
                                    <a:rPr lang="es-ES" i="1">
                                      <a:latin typeface="Cambria Math"/>
                                    </a:rPr>
                                    <m:t>2</m:t>
                                  </m:r>
                                </m:sup>
                              </m:sSup>
                            </m:den>
                          </m:f>
                        </m:e>
                      </m:d>
                      <m:r>
                        <a:rPr lang="es-ES" i="1">
                          <a:latin typeface="Cambria Math"/>
                        </a:rPr>
                        <m:t>=294 </m:t>
                      </m:r>
                      <m:r>
                        <a:rPr lang="es-ES" i="1">
                          <a:latin typeface="Cambria Math"/>
                        </a:rPr>
                        <m:t>𝑁</m:t>
                      </m:r>
                    </m:oMath>
                  </m:oMathPara>
                </a14:m>
                <a:endParaRPr lang="es-EC" dirty="0" smtClean="0"/>
              </a:p>
              <a:p>
                <a14:m>
                  <m:oMath xmlns:m="http://schemas.openxmlformats.org/officeDocument/2006/math">
                    <m:sSub>
                      <m:sSubPr>
                        <m:ctrlPr>
                          <a:rPr lang="es-EC" i="1">
                            <a:latin typeface="Cambria Math"/>
                          </a:rPr>
                        </m:ctrlPr>
                      </m:sSubPr>
                      <m:e>
                        <m:r>
                          <a:rPr lang="es-ES" i="1">
                            <a:latin typeface="Cambria Math"/>
                          </a:rPr>
                          <m:t>𝑤</m:t>
                        </m:r>
                      </m:e>
                      <m:sub>
                        <m:r>
                          <a:rPr lang="es-ES" i="1">
                            <a:latin typeface="Cambria Math"/>
                          </a:rPr>
                          <m:t>𝑦</m:t>
                        </m:r>
                      </m:sub>
                    </m:sSub>
                    <m:r>
                      <a:rPr lang="es-ES" i="1">
                        <a:latin typeface="Cambria Math"/>
                      </a:rPr>
                      <m:t>=</m:t>
                    </m:r>
                    <m:r>
                      <a:rPr lang="es-ES" i="1">
                        <a:latin typeface="Cambria Math"/>
                      </a:rPr>
                      <m:t>𝑤</m:t>
                    </m:r>
                    <m:r>
                      <a:rPr lang="es-ES" i="1">
                        <a:latin typeface="Cambria Math"/>
                      </a:rPr>
                      <m:t> </m:t>
                    </m:r>
                    <m:func>
                      <m:funcPr>
                        <m:ctrlPr>
                          <a:rPr lang="es-EC" i="1">
                            <a:latin typeface="Cambria Math"/>
                          </a:rPr>
                        </m:ctrlPr>
                      </m:funcPr>
                      <m:fName>
                        <m:r>
                          <m:rPr>
                            <m:sty m:val="p"/>
                          </m:rPr>
                          <a:rPr lang="es-ES">
                            <a:latin typeface="Cambria Math"/>
                          </a:rPr>
                          <m:t>cos</m:t>
                        </m:r>
                      </m:fName>
                      <m:e>
                        <m:r>
                          <a:rPr lang="es-ES" i="1">
                            <a:latin typeface="Cambria Math"/>
                          </a:rPr>
                          <m:t>𝜗</m:t>
                        </m:r>
                      </m:e>
                    </m:func>
                  </m:oMath>
                </a14:m>
                <a:r>
                  <a:rPr lang="es-ES" b="1" dirty="0"/>
                  <a:t> </a:t>
                </a:r>
                <a:endParaRPr lang="es-EC" b="1" dirty="0"/>
              </a:p>
              <a:p>
                <a14:m>
                  <m:oMath xmlns:m="http://schemas.openxmlformats.org/officeDocument/2006/math">
                    <m:sSub>
                      <m:sSubPr>
                        <m:ctrlPr>
                          <a:rPr lang="es-EC" i="1">
                            <a:latin typeface="Cambria Math"/>
                          </a:rPr>
                        </m:ctrlPr>
                      </m:sSubPr>
                      <m:e>
                        <m:r>
                          <a:rPr lang="es-ES" i="1">
                            <a:latin typeface="Cambria Math"/>
                          </a:rPr>
                          <m:t>𝑤</m:t>
                        </m:r>
                      </m:e>
                      <m:sub>
                        <m:r>
                          <a:rPr lang="es-ES" i="1">
                            <a:latin typeface="Cambria Math"/>
                          </a:rPr>
                          <m:t>𝑦</m:t>
                        </m:r>
                      </m:sub>
                    </m:sSub>
                    <m:r>
                      <a:rPr lang="es-ES" i="1">
                        <a:latin typeface="Cambria Math"/>
                      </a:rPr>
                      <m:t>=294 </m:t>
                    </m:r>
                    <m:r>
                      <a:rPr lang="es-ES" i="1">
                        <a:latin typeface="Cambria Math"/>
                      </a:rPr>
                      <m:t>𝑁</m:t>
                    </m:r>
                    <m:func>
                      <m:funcPr>
                        <m:ctrlPr>
                          <a:rPr lang="es-EC" i="1">
                            <a:latin typeface="Cambria Math"/>
                          </a:rPr>
                        </m:ctrlPr>
                      </m:funcPr>
                      <m:fName>
                        <m:r>
                          <m:rPr>
                            <m:sty m:val="p"/>
                          </m:rPr>
                          <a:rPr lang="es-ES">
                            <a:latin typeface="Cambria Math"/>
                          </a:rPr>
                          <m:t>cos</m:t>
                        </m:r>
                      </m:fName>
                      <m:e>
                        <m:r>
                          <a:rPr lang="es-ES" i="1">
                            <a:latin typeface="Cambria Math"/>
                          </a:rPr>
                          <m:t>26.17</m:t>
                        </m:r>
                      </m:e>
                    </m:func>
                  </m:oMath>
                </a14:m>
                <a:endParaRPr lang="es-EC" dirty="0"/>
              </a:p>
              <a:p>
                <a14:m>
                  <m:oMath xmlns:m="http://schemas.openxmlformats.org/officeDocument/2006/math">
                    <m:sSub>
                      <m:sSubPr>
                        <m:ctrlPr>
                          <a:rPr lang="es-EC" i="1">
                            <a:latin typeface="Cambria Math"/>
                          </a:rPr>
                        </m:ctrlPr>
                      </m:sSubPr>
                      <m:e>
                        <m:r>
                          <a:rPr lang="es-ES" i="1">
                            <a:latin typeface="Cambria Math"/>
                          </a:rPr>
                          <m:t>𝑤</m:t>
                        </m:r>
                      </m:e>
                      <m:sub>
                        <m:r>
                          <a:rPr lang="es-ES" i="1">
                            <a:latin typeface="Cambria Math"/>
                          </a:rPr>
                          <m:t>𝑦</m:t>
                        </m:r>
                      </m:sub>
                    </m:sSub>
                    <m:r>
                      <a:rPr lang="es-ES" i="1">
                        <a:latin typeface="Cambria Math"/>
                      </a:rPr>
                      <m:t>=263.81 </m:t>
                    </m:r>
                    <m:r>
                      <a:rPr lang="es-ES" i="1">
                        <a:latin typeface="Cambria Math"/>
                      </a:rPr>
                      <m:t>𝑁</m:t>
                    </m:r>
                  </m:oMath>
                </a14:m>
                <a:r>
                  <a:rPr lang="es-ES" dirty="0"/>
                  <a:t>.</a:t>
                </a:r>
                <a:endParaRPr lang="es-EC" dirty="0"/>
              </a:p>
              <a:p>
                <a:pPr marL="0" indent="0">
                  <a:buNone/>
                </a:pPr>
                <a14:m>
                  <m:oMathPara xmlns:m="http://schemas.openxmlformats.org/officeDocument/2006/math">
                    <m:oMathParaPr>
                      <m:jc m:val="centerGroup"/>
                    </m:oMathParaPr>
                    <m:oMath xmlns:m="http://schemas.openxmlformats.org/officeDocument/2006/math">
                      <m:r>
                        <a:rPr lang="es-EC" i="1">
                          <a:latin typeface="Cambria Math"/>
                        </a:rPr>
                        <m:t>𝐹𝑟</m:t>
                      </m:r>
                      <m:r>
                        <a:rPr lang="es-EC" i="1">
                          <a:latin typeface="Cambria Math"/>
                        </a:rPr>
                        <m:t>=</m:t>
                      </m:r>
                      <m:sSub>
                        <m:sSubPr>
                          <m:ctrlPr>
                            <a:rPr lang="es-EC" i="1">
                              <a:latin typeface="Cambria Math"/>
                            </a:rPr>
                          </m:ctrlPr>
                        </m:sSubPr>
                        <m:e>
                          <m:r>
                            <a:rPr lang="es-ES" i="1">
                              <a:latin typeface="Cambria Math"/>
                            </a:rPr>
                            <m:t>𝑤</m:t>
                          </m:r>
                        </m:e>
                        <m:sub>
                          <m:r>
                            <a:rPr lang="es-ES" i="1">
                              <a:latin typeface="Cambria Math"/>
                            </a:rPr>
                            <m:t>𝑦</m:t>
                          </m:r>
                        </m:sub>
                      </m:sSub>
                      <m:r>
                        <a:rPr lang="es-EC" i="1">
                          <a:latin typeface="Cambria Math"/>
                        </a:rPr>
                        <m:t>×</m:t>
                      </m:r>
                      <m:r>
                        <a:rPr lang="es-EC" i="1">
                          <a:latin typeface="Cambria Math"/>
                        </a:rPr>
                        <m:t>𝜇</m:t>
                      </m:r>
                    </m:oMath>
                  </m:oMathPara>
                </a14:m>
                <a:endParaRPr lang="es-EC" dirty="0" smtClean="0"/>
              </a:p>
              <a:p>
                <a:pPr marL="0" indent="0">
                  <a:buNone/>
                </a:pPr>
                <a:r>
                  <a:rPr lang="es-EC" dirty="0"/>
                  <a:t>Fr	Fuerza de rozamiento [N].</a:t>
                </a:r>
              </a:p>
              <a:p>
                <a:pPr marL="0" indent="0">
                  <a:buNone/>
                </a:pPr>
                <a14:m>
                  <m:oMath xmlns:m="http://schemas.openxmlformats.org/officeDocument/2006/math">
                    <m:sSub>
                      <m:sSubPr>
                        <m:ctrlPr>
                          <a:rPr lang="es-EC" i="1">
                            <a:latin typeface="Cambria Math"/>
                          </a:rPr>
                        </m:ctrlPr>
                      </m:sSubPr>
                      <m:e>
                        <m:r>
                          <a:rPr lang="es-ES" i="1">
                            <a:latin typeface="Cambria Math"/>
                          </a:rPr>
                          <m:t>𝑤</m:t>
                        </m:r>
                      </m:e>
                      <m:sub>
                        <m:r>
                          <a:rPr lang="es-ES" i="1">
                            <a:latin typeface="Cambria Math"/>
                          </a:rPr>
                          <m:t>𝑦</m:t>
                        </m:r>
                      </m:sub>
                    </m:sSub>
                  </m:oMath>
                </a14:m>
                <a:r>
                  <a:rPr lang="es-EC" dirty="0"/>
                  <a:t>	Componente </a:t>
                </a:r>
                <a14:m>
                  <m:oMath xmlns:m="http://schemas.openxmlformats.org/officeDocument/2006/math">
                    <m:r>
                      <a:rPr lang="es-ES" i="1">
                        <a:latin typeface="Cambria Math"/>
                      </a:rPr>
                      <m:t>“</m:t>
                    </m:r>
                    <m:r>
                      <a:rPr lang="es-ES" i="1">
                        <a:latin typeface="Cambria Math"/>
                      </a:rPr>
                      <m:t>𝑦</m:t>
                    </m:r>
                    <m:r>
                      <a:rPr lang="es-ES" i="1">
                        <a:latin typeface="Cambria Math"/>
                      </a:rPr>
                      <m:t>”</m:t>
                    </m:r>
                  </m:oMath>
                </a14:m>
                <a:r>
                  <a:rPr lang="es-EC" dirty="0"/>
                  <a:t> del Peso  [N].</a:t>
                </a:r>
              </a:p>
              <a:p>
                <a:pPr marL="0" indent="0">
                  <a:buNone/>
                </a:pPr>
                <a14:m>
                  <m:oMath xmlns:m="http://schemas.openxmlformats.org/officeDocument/2006/math">
                    <m:r>
                      <a:rPr lang="es-EC" i="1">
                        <a:latin typeface="Cambria Math"/>
                      </a:rPr>
                      <m:t>𝜇</m:t>
                    </m:r>
                  </m:oMath>
                </a14:m>
                <a:r>
                  <a:rPr lang="es-EC" dirty="0"/>
                  <a:t> 	Coeficiente de rozamiento</a:t>
                </a:r>
                <a:r>
                  <a:rPr lang="es-EC" dirty="0" smtClean="0"/>
                  <a:t>.</a:t>
                </a:r>
              </a:p>
              <a:p>
                <a:pPr marL="0" indent="0">
                  <a:buNone/>
                </a:pPr>
                <a:endParaRPr lang="es-EC" i="1" dirty="0" smtClean="0">
                  <a:latin typeface="Cambria Math"/>
                </a:endParaRPr>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𝐹𝑟</m:t>
                          </m:r>
                        </m:e>
                        <m:sub>
                          <m:r>
                            <a:rPr lang="es-EC" i="1">
                              <a:latin typeface="Cambria Math"/>
                            </a:rPr>
                            <m:t>1</m:t>
                          </m:r>
                        </m:sub>
                      </m:sSub>
                      <m:r>
                        <a:rPr lang="es-EC" i="1">
                          <a:latin typeface="Cambria Math"/>
                        </a:rPr>
                        <m:t>=237.43 </m:t>
                      </m:r>
                      <m:r>
                        <a:rPr lang="es-EC" i="1">
                          <a:latin typeface="Cambria Math"/>
                        </a:rPr>
                        <m:t>𝑁</m:t>
                      </m:r>
                    </m:oMath>
                  </m:oMathPara>
                </a14:m>
                <a:endParaRPr lang="es-EC" dirty="0"/>
              </a:p>
              <a:p>
                <a:pPr marL="0" indent="0">
                  <a:buNone/>
                </a:pPr>
                <a:endParaRPr lang="es-EC" dirty="0"/>
              </a:p>
              <a:p>
                <a:pPr marL="0" indent="0">
                  <a:buNone/>
                </a:pPr>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57200" y="332656"/>
                <a:ext cx="8229600" cy="5793507"/>
              </a:xfrm>
              <a:blipFill rotWithShape="1">
                <a:blip r:embed="rId2"/>
                <a:stretch>
                  <a:fillRect l="-1111"/>
                </a:stretch>
              </a:blipFill>
            </p:spPr>
            <p:txBody>
              <a:bodyPr/>
              <a:lstStyle/>
              <a:p>
                <a:r>
                  <a:rPr lang="es-EC">
                    <a:noFill/>
                  </a:rPr>
                  <a:t> </a:t>
                </a:r>
              </a:p>
            </p:txBody>
          </p:sp>
        </mc:Fallback>
      </mc:AlternateContent>
    </p:spTree>
    <p:extLst>
      <p:ext uri="{BB962C8B-B14F-4D97-AF65-F5344CB8AC3E}">
        <p14:creationId xmlns:p14="http://schemas.microsoft.com/office/powerpoint/2010/main" val="37149163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57200" y="116632"/>
                <a:ext cx="8229600" cy="6009531"/>
              </a:xfrm>
            </p:spPr>
            <p:txBody>
              <a:bodyPr>
                <a:normAutofit fontScale="92500"/>
              </a:bodyPr>
              <a:lstStyle/>
              <a:p>
                <a:r>
                  <a:rPr lang="es-EC" dirty="0" smtClean="0"/>
                  <a:t>Fuerza </a:t>
                </a:r>
                <a:r>
                  <a:rPr lang="es-EC" dirty="0"/>
                  <a:t>de rozamiento debido al contacto entre </a:t>
                </a:r>
                <a:r>
                  <a:rPr lang="es-ES" dirty="0"/>
                  <a:t>la compuerta y el carril </a:t>
                </a:r>
                <a:r>
                  <a:rPr lang="es-ES" dirty="0" smtClean="0"/>
                  <a:t>guía</a:t>
                </a:r>
              </a:p>
              <a:p>
                <a:r>
                  <a:rPr lang="es-EC" dirty="0"/>
                  <a:t>coeficiente de rozamiento del acero sobre acero </a:t>
                </a:r>
                <a:r>
                  <a:rPr lang="es-EC" dirty="0" smtClean="0"/>
                  <a:t>0.15</a:t>
                </a:r>
                <a:r>
                  <a:rPr lang="es-ES" dirty="0" smtClean="0"/>
                  <a:t> </a:t>
                </a:r>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𝐹𝑟</m:t>
                          </m:r>
                        </m:e>
                        <m:sub>
                          <m:r>
                            <a:rPr lang="es-EC" i="1">
                              <a:latin typeface="Cambria Math"/>
                            </a:rPr>
                            <m:t>2</m:t>
                          </m:r>
                        </m:sub>
                      </m:sSub>
                      <m:r>
                        <a:rPr lang="es-EC" i="1">
                          <a:latin typeface="Cambria Math"/>
                        </a:rPr>
                        <m:t>=39.57 </m:t>
                      </m:r>
                      <m:r>
                        <a:rPr lang="es-EC" i="1">
                          <a:latin typeface="Cambria Math"/>
                        </a:rPr>
                        <m:t>𝑁</m:t>
                      </m:r>
                    </m:oMath>
                  </m:oMathPara>
                </a14:m>
                <a:endParaRPr lang="es-EC" dirty="0"/>
              </a:p>
              <a:p>
                <a:pPr marL="0" indent="0">
                  <a:buNone/>
                </a:pPr>
                <a14:m>
                  <m:oMathPara xmlns:m="http://schemas.openxmlformats.org/officeDocument/2006/math">
                    <m:oMathParaPr>
                      <m:jc m:val="centerGroup"/>
                    </m:oMathParaPr>
                    <m:oMath xmlns:m="http://schemas.openxmlformats.org/officeDocument/2006/math">
                      <m:r>
                        <m:rPr>
                          <m:sty m:val="p"/>
                        </m:rPr>
                        <a:rPr lang="es-EC">
                          <a:latin typeface="Cambria Math"/>
                        </a:rPr>
                        <m:t>ΣF</m:t>
                      </m:r>
                      <m:r>
                        <a:rPr lang="es-EC">
                          <a:latin typeface="Cambria Math"/>
                        </a:rPr>
                        <m:t>=0</m:t>
                      </m:r>
                    </m:oMath>
                  </m:oMathPara>
                </a14:m>
                <a:endParaRPr lang="es-EC" dirty="0"/>
              </a:p>
              <a:p>
                <a:pPr marL="0" indent="0">
                  <a:buNone/>
                </a:pPr>
                <a14:m>
                  <m:oMathPara xmlns:m="http://schemas.openxmlformats.org/officeDocument/2006/math">
                    <m:oMathParaPr>
                      <m:jc m:val="centerGroup"/>
                    </m:oMathParaPr>
                    <m:oMath xmlns:m="http://schemas.openxmlformats.org/officeDocument/2006/math">
                      <m:r>
                        <m:rPr>
                          <m:sty m:val="p"/>
                        </m:rPr>
                        <a:rPr lang="es-EC">
                          <a:latin typeface="Cambria Math"/>
                        </a:rPr>
                        <m:t>F</m:t>
                      </m:r>
                      <m:r>
                        <a:rPr lang="es-EC">
                          <a:latin typeface="Cambria Math"/>
                        </a:rPr>
                        <m:t>=</m:t>
                      </m:r>
                      <m:sSub>
                        <m:sSubPr>
                          <m:ctrlPr>
                            <a:rPr lang="es-EC" i="1">
                              <a:latin typeface="Cambria Math"/>
                            </a:rPr>
                          </m:ctrlPr>
                        </m:sSubPr>
                        <m:e>
                          <m:r>
                            <a:rPr lang="es-ES" i="1">
                              <a:latin typeface="Cambria Math"/>
                            </a:rPr>
                            <m:t>𝑤</m:t>
                          </m:r>
                        </m:e>
                        <m:sub>
                          <m:r>
                            <a:rPr lang="es-ES" i="1">
                              <a:latin typeface="Cambria Math"/>
                            </a:rPr>
                            <m:t>𝑦</m:t>
                          </m:r>
                        </m:sub>
                      </m:sSub>
                      <m:r>
                        <a:rPr lang="es-ES" i="1">
                          <a:latin typeface="Cambria Math"/>
                        </a:rPr>
                        <m:t>+</m:t>
                      </m:r>
                      <m:sSub>
                        <m:sSubPr>
                          <m:ctrlPr>
                            <a:rPr lang="es-EC" i="1">
                              <a:latin typeface="Cambria Math"/>
                            </a:rPr>
                          </m:ctrlPr>
                        </m:sSubPr>
                        <m:e>
                          <m:r>
                            <a:rPr lang="es-EC" i="1">
                              <a:latin typeface="Cambria Math"/>
                            </a:rPr>
                            <m:t>𝐹𝑟</m:t>
                          </m:r>
                        </m:e>
                        <m:sub>
                          <m:r>
                            <a:rPr lang="es-EC" i="1">
                              <a:latin typeface="Cambria Math"/>
                            </a:rPr>
                            <m:t>1</m:t>
                          </m:r>
                        </m:sub>
                      </m:sSub>
                      <m:r>
                        <a:rPr lang="es-EC" i="1">
                          <a:latin typeface="Cambria Math"/>
                        </a:rPr>
                        <m:t>+</m:t>
                      </m:r>
                      <m:sSub>
                        <m:sSubPr>
                          <m:ctrlPr>
                            <a:rPr lang="es-EC" i="1">
                              <a:latin typeface="Cambria Math"/>
                            </a:rPr>
                          </m:ctrlPr>
                        </m:sSubPr>
                        <m:e>
                          <m:r>
                            <a:rPr lang="es-EC" i="1">
                              <a:latin typeface="Cambria Math"/>
                            </a:rPr>
                            <m:t>𝐹𝑟</m:t>
                          </m:r>
                        </m:e>
                        <m:sub>
                          <m:r>
                            <a:rPr lang="es-EC" i="1">
                              <a:latin typeface="Cambria Math"/>
                            </a:rPr>
                            <m:t>2</m:t>
                          </m:r>
                        </m:sub>
                      </m:sSub>
                    </m:oMath>
                  </m:oMathPara>
                </a14:m>
                <a:endParaRPr lang="es-EC" dirty="0"/>
              </a:p>
              <a:p>
                <a:pPr marL="0" indent="0">
                  <a:buNone/>
                </a:pPr>
                <a14:m>
                  <m:oMathPara xmlns:m="http://schemas.openxmlformats.org/officeDocument/2006/math">
                    <m:oMathParaPr>
                      <m:jc m:val="centerGroup"/>
                    </m:oMathParaPr>
                    <m:oMath xmlns:m="http://schemas.openxmlformats.org/officeDocument/2006/math">
                      <m:r>
                        <m:rPr>
                          <m:sty m:val="p"/>
                        </m:rPr>
                        <a:rPr lang="es-EC">
                          <a:latin typeface="Cambria Math"/>
                        </a:rPr>
                        <m:t>F</m:t>
                      </m:r>
                      <m:r>
                        <a:rPr lang="es-EC">
                          <a:latin typeface="Cambria Math"/>
                        </a:rPr>
                        <m:t>=540.81 </m:t>
                      </m:r>
                      <m:r>
                        <m:rPr>
                          <m:sty m:val="p"/>
                        </m:rPr>
                        <a:rPr lang="es-EC">
                          <a:latin typeface="Cambria Math"/>
                        </a:rPr>
                        <m:t>N</m:t>
                      </m:r>
                    </m:oMath>
                  </m:oMathPara>
                </a14:m>
                <a:endParaRPr lang="es-EC" dirty="0"/>
              </a:p>
              <a:p>
                <a:pPr marL="0" indent="0">
                  <a:buNone/>
                </a:pPr>
                <a:endParaRPr lang="es-ES" i="1" dirty="0" smtClean="0"/>
              </a:p>
              <a:p>
                <a:pPr marL="0" indent="0">
                  <a:buNone/>
                </a:pPr>
                <a14:m>
                  <m:oMathPara xmlns:m="http://schemas.openxmlformats.org/officeDocument/2006/math">
                    <m:oMathParaPr>
                      <m:jc m:val="centerGroup"/>
                    </m:oMathParaPr>
                    <m:oMath xmlns:m="http://schemas.openxmlformats.org/officeDocument/2006/math">
                      <m:r>
                        <a:rPr lang="es-ES" i="1">
                          <a:latin typeface="Cambria Math"/>
                        </a:rPr>
                        <m:t>𝑃</m:t>
                      </m:r>
                      <m:r>
                        <a:rPr lang="es-ES" i="1">
                          <a:latin typeface="Cambria Math"/>
                        </a:rPr>
                        <m:t>=</m:t>
                      </m:r>
                      <m:f>
                        <m:fPr>
                          <m:ctrlPr>
                            <a:rPr lang="es-EC" i="1">
                              <a:latin typeface="Cambria Math"/>
                            </a:rPr>
                          </m:ctrlPr>
                        </m:fPr>
                        <m:num>
                          <m:r>
                            <a:rPr lang="es-ES" i="1">
                              <a:latin typeface="Cambria Math"/>
                            </a:rPr>
                            <m:t>𝐹</m:t>
                          </m:r>
                        </m:num>
                        <m:den>
                          <m:r>
                            <a:rPr lang="es-ES" i="1">
                              <a:latin typeface="Cambria Math"/>
                            </a:rPr>
                            <m:t>𝐴</m:t>
                          </m:r>
                        </m:den>
                      </m:f>
                    </m:oMath>
                  </m:oMathPara>
                </a14:m>
                <a:endParaRPr lang="es-EC" b="1" dirty="0"/>
              </a:p>
              <a:p>
                <a:pPr marL="0" indent="0">
                  <a:buNone/>
                </a:pPr>
                <a14:m>
                  <m:oMathPara xmlns:m="http://schemas.openxmlformats.org/officeDocument/2006/math">
                    <m:oMathParaPr>
                      <m:jc m:val="centerGroup"/>
                    </m:oMathParaPr>
                    <m:oMath xmlns:m="http://schemas.openxmlformats.org/officeDocument/2006/math">
                      <m:r>
                        <a:rPr lang="es-ES" i="1">
                          <a:latin typeface="Cambria Math"/>
                        </a:rPr>
                        <m:t>𝑃</m:t>
                      </m:r>
                      <m:r>
                        <a:rPr lang="es-ES" i="1">
                          <a:latin typeface="Cambria Math"/>
                        </a:rPr>
                        <m:t>=</m:t>
                      </m:r>
                      <m:f>
                        <m:fPr>
                          <m:ctrlPr>
                            <a:rPr lang="es-EC" i="1">
                              <a:latin typeface="Cambria Math"/>
                            </a:rPr>
                          </m:ctrlPr>
                        </m:fPr>
                        <m:num>
                          <m:r>
                            <a:rPr lang="es-ES" i="1">
                              <a:latin typeface="Cambria Math"/>
                            </a:rPr>
                            <m:t>𝐹</m:t>
                          </m:r>
                        </m:num>
                        <m:den>
                          <m:f>
                            <m:fPr>
                              <m:ctrlPr>
                                <a:rPr lang="es-EC" i="1">
                                  <a:latin typeface="Cambria Math"/>
                                </a:rPr>
                              </m:ctrlPr>
                            </m:fPr>
                            <m:num>
                              <m:r>
                                <a:rPr lang="es-ES" i="1">
                                  <a:latin typeface="Cambria Math"/>
                                </a:rPr>
                                <m:t>𝜋</m:t>
                              </m:r>
                              <m:sSup>
                                <m:sSupPr>
                                  <m:ctrlPr>
                                    <a:rPr lang="es-EC" i="1">
                                      <a:latin typeface="Cambria Math"/>
                                    </a:rPr>
                                  </m:ctrlPr>
                                </m:sSupPr>
                                <m:e>
                                  <m:r>
                                    <a:rPr lang="es-ES" i="1">
                                      <a:latin typeface="Cambria Math"/>
                                    </a:rPr>
                                    <m:t>∅</m:t>
                                  </m:r>
                                </m:e>
                                <m:sup>
                                  <m:r>
                                    <a:rPr lang="es-ES" i="1">
                                      <a:latin typeface="Cambria Math"/>
                                    </a:rPr>
                                    <m:t>2</m:t>
                                  </m:r>
                                </m:sup>
                              </m:sSup>
                            </m:num>
                            <m:den>
                              <m:r>
                                <a:rPr lang="es-ES" i="1">
                                  <a:latin typeface="Cambria Math"/>
                                </a:rPr>
                                <m:t>4</m:t>
                              </m:r>
                            </m:den>
                          </m:f>
                        </m:den>
                      </m:f>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S" i="1">
                          <a:latin typeface="Cambria Math"/>
                        </a:rPr>
                        <m:t>0.7 ×</m:t>
                      </m:r>
                      <m:sSup>
                        <m:sSupPr>
                          <m:ctrlPr>
                            <a:rPr lang="es-EC" i="1">
                              <a:latin typeface="Cambria Math"/>
                            </a:rPr>
                          </m:ctrlPr>
                        </m:sSupPr>
                        <m:e>
                          <m:r>
                            <a:rPr lang="es-ES" i="1">
                              <a:latin typeface="Cambria Math"/>
                            </a:rPr>
                            <m:t>10</m:t>
                          </m:r>
                        </m:e>
                        <m:sup>
                          <m:r>
                            <a:rPr lang="es-ES" i="1">
                              <a:latin typeface="Cambria Math"/>
                            </a:rPr>
                            <m:t>6</m:t>
                          </m:r>
                        </m:sup>
                      </m:sSup>
                      <m:f>
                        <m:fPr>
                          <m:ctrlPr>
                            <a:rPr lang="es-EC" i="1">
                              <a:latin typeface="Cambria Math"/>
                            </a:rPr>
                          </m:ctrlPr>
                        </m:fPr>
                        <m:num>
                          <m:r>
                            <a:rPr lang="es-ES" i="1">
                              <a:latin typeface="Cambria Math"/>
                            </a:rPr>
                            <m:t>𝑁</m:t>
                          </m:r>
                        </m:num>
                        <m:den>
                          <m:sSup>
                            <m:sSupPr>
                              <m:ctrlPr>
                                <a:rPr lang="es-EC" i="1">
                                  <a:latin typeface="Cambria Math"/>
                                </a:rPr>
                              </m:ctrlPr>
                            </m:sSupPr>
                            <m:e>
                              <m:r>
                                <a:rPr lang="es-ES" i="1">
                                  <a:latin typeface="Cambria Math"/>
                                </a:rPr>
                                <m:t>𝑚</m:t>
                              </m:r>
                            </m:e>
                            <m:sup>
                              <m:r>
                                <a:rPr lang="es-ES" i="1">
                                  <a:latin typeface="Cambria Math"/>
                                </a:rPr>
                                <m:t>2</m:t>
                              </m:r>
                            </m:sup>
                          </m:sSup>
                        </m:den>
                      </m:f>
                      <m:r>
                        <a:rPr lang="es-ES" i="1">
                          <a:latin typeface="Cambria Math"/>
                        </a:rPr>
                        <m:t>=</m:t>
                      </m:r>
                      <m:f>
                        <m:fPr>
                          <m:ctrlPr>
                            <a:rPr lang="es-EC" i="1">
                              <a:latin typeface="Cambria Math"/>
                            </a:rPr>
                          </m:ctrlPr>
                        </m:fPr>
                        <m:num>
                          <m:r>
                            <a:rPr lang="es-ES" i="1">
                              <a:latin typeface="Cambria Math"/>
                            </a:rPr>
                            <m:t>540.81 </m:t>
                          </m:r>
                          <m:r>
                            <a:rPr lang="es-ES" i="1">
                              <a:latin typeface="Cambria Math"/>
                            </a:rPr>
                            <m:t>𝑁</m:t>
                          </m:r>
                        </m:num>
                        <m:den>
                          <m:f>
                            <m:fPr>
                              <m:ctrlPr>
                                <a:rPr lang="es-EC" i="1">
                                  <a:latin typeface="Cambria Math"/>
                                </a:rPr>
                              </m:ctrlPr>
                            </m:fPr>
                            <m:num>
                              <m:r>
                                <a:rPr lang="es-ES" i="1">
                                  <a:latin typeface="Cambria Math"/>
                                </a:rPr>
                                <m:t>𝜋</m:t>
                              </m:r>
                              <m:sSup>
                                <m:sSupPr>
                                  <m:ctrlPr>
                                    <a:rPr lang="es-EC" i="1">
                                      <a:latin typeface="Cambria Math"/>
                                    </a:rPr>
                                  </m:ctrlPr>
                                </m:sSupPr>
                                <m:e>
                                  <m:r>
                                    <a:rPr lang="es-ES" i="1">
                                      <a:latin typeface="Cambria Math"/>
                                    </a:rPr>
                                    <m:t>∅</m:t>
                                  </m:r>
                                </m:e>
                                <m:sup>
                                  <m:r>
                                    <a:rPr lang="es-ES" i="1">
                                      <a:latin typeface="Cambria Math"/>
                                    </a:rPr>
                                    <m:t>2</m:t>
                                  </m:r>
                                </m:sup>
                              </m:sSup>
                            </m:num>
                            <m:den>
                              <m:r>
                                <a:rPr lang="es-ES" i="1">
                                  <a:latin typeface="Cambria Math"/>
                                </a:rPr>
                                <m:t>4</m:t>
                              </m:r>
                            </m:den>
                          </m:f>
                        </m:den>
                      </m:f>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S" i="1">
                          <a:latin typeface="Cambria Math"/>
                        </a:rPr>
                        <m:t>∅=0.03136 </m:t>
                      </m:r>
                      <m:r>
                        <a:rPr lang="es-ES" i="1">
                          <a:latin typeface="Cambria Math"/>
                        </a:rPr>
                        <m:t>𝑚</m:t>
                      </m:r>
                      <m:r>
                        <a:rPr lang="es-ES" i="1">
                          <a:latin typeface="Cambria Math"/>
                        </a:rPr>
                        <m:t>=31.36 </m:t>
                      </m:r>
                      <m:r>
                        <a:rPr lang="es-ES" i="1">
                          <a:latin typeface="Cambria Math"/>
                        </a:rPr>
                        <m:t>𝑚𝑚</m:t>
                      </m:r>
                    </m:oMath>
                  </m:oMathPara>
                </a14:m>
                <a:endParaRPr lang="es-EC" dirty="0"/>
              </a:p>
              <a:p>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57200" y="116632"/>
                <a:ext cx="8229600" cy="6009531"/>
              </a:xfrm>
              <a:blipFill rotWithShape="1">
                <a:blip r:embed="rId2"/>
                <a:stretch>
                  <a:fillRect l="-815" t="-609"/>
                </a:stretch>
              </a:blipFill>
            </p:spPr>
            <p:txBody>
              <a:bodyPr/>
              <a:lstStyle/>
              <a:p>
                <a:r>
                  <a:rPr lang="es-EC">
                    <a:noFill/>
                  </a:rPr>
                  <a:t> </a:t>
                </a:r>
              </a:p>
            </p:txBody>
          </p:sp>
        </mc:Fallback>
      </mc:AlternateContent>
    </p:spTree>
    <p:extLst>
      <p:ext uri="{BB962C8B-B14F-4D97-AF65-F5344CB8AC3E}">
        <p14:creationId xmlns:p14="http://schemas.microsoft.com/office/powerpoint/2010/main" val="28018629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4" name="0 Imagen"/>
          <p:cNvPicPr>
            <a:picLocks noGrp="1"/>
          </p:cNvPicPr>
          <p:nvPr>
            <p:ph idx="1"/>
          </p:nvPr>
        </p:nvPicPr>
        <p:blipFill rotWithShape="1">
          <a:blip r:embed="rId3">
            <a:extLst>
              <a:ext uri="{28A0092B-C50C-407E-A947-70E740481C1C}">
                <a14:useLocalDpi xmlns:a14="http://schemas.microsoft.com/office/drawing/2010/main" val="0"/>
              </a:ext>
            </a:extLst>
          </a:blip>
          <a:srcRect t="9827"/>
          <a:stretch/>
        </p:blipFill>
        <p:spPr bwMode="auto">
          <a:xfrm>
            <a:off x="539552" y="2996952"/>
            <a:ext cx="2952328" cy="2247808"/>
          </a:xfrm>
          <a:prstGeom prst="rect">
            <a:avLst/>
          </a:prstGeom>
          <a:ln>
            <a:noFill/>
          </a:ln>
          <a:extLst>
            <a:ext uri="{53640926-AAD7-44D8-BBD7-CCE9431645EC}">
              <a14:shadowObscured xmlns:a14="http://schemas.microsoft.com/office/drawing/2010/main"/>
            </a:ext>
          </a:extLst>
        </p:spPr>
      </p:pic>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6" name="5 Objeto"/>
          <p:cNvGraphicFramePr>
            <a:graphicFrameLocks noChangeAspect="1"/>
          </p:cNvGraphicFramePr>
          <p:nvPr>
            <p:extLst>
              <p:ext uri="{D42A27DB-BD31-4B8C-83A1-F6EECF244321}">
                <p14:modId xmlns:p14="http://schemas.microsoft.com/office/powerpoint/2010/main" val="1006691193"/>
              </p:ext>
            </p:extLst>
          </p:nvPr>
        </p:nvGraphicFramePr>
        <p:xfrm>
          <a:off x="3779912" y="32654"/>
          <a:ext cx="5090925" cy="6452264"/>
        </p:xfrm>
        <a:graphic>
          <a:graphicData uri="http://schemas.openxmlformats.org/presentationml/2006/ole">
            <mc:AlternateContent xmlns:mc="http://schemas.openxmlformats.org/markup-compatibility/2006">
              <mc:Choice xmlns:v="urn:schemas-microsoft-com:vml" Requires="v">
                <p:oleObj spid="_x0000_s3086" name="Imagen de mapa de bits" r:id="rId4" imgW="5877745" imgH="7457143" progId="Paint.Picture">
                  <p:embed/>
                </p:oleObj>
              </mc:Choice>
              <mc:Fallback>
                <p:oleObj name="Imagen de mapa de bits" r:id="rId4" imgW="5877745" imgH="7457143" progId="Paint.Picture">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912" y="32654"/>
                        <a:ext cx="5090925" cy="6452264"/>
                      </a:xfrm>
                      <a:prstGeom prst="rect">
                        <a:avLst/>
                      </a:prstGeom>
                      <a:noFill/>
                    </p:spPr>
                  </p:pic>
                </p:oleObj>
              </mc:Fallback>
            </mc:AlternateContent>
          </a:graphicData>
        </a:graphic>
      </p:graphicFrame>
    </p:spTree>
    <p:extLst>
      <p:ext uri="{BB962C8B-B14F-4D97-AF65-F5344CB8AC3E}">
        <p14:creationId xmlns:p14="http://schemas.microsoft.com/office/powerpoint/2010/main" val="10263075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132856"/>
            <a:ext cx="8229600" cy="1600200"/>
          </a:xfrm>
        </p:spPr>
        <p:txBody>
          <a:bodyPr/>
          <a:lstStyle/>
          <a:p>
            <a:r>
              <a:rPr lang="es-EC" dirty="0" smtClean="0"/>
              <a:t>DISEÑO ELÉCTRICO Y DE CONTROL</a:t>
            </a:r>
            <a:endParaRPr lang="es-EC" dirty="0"/>
          </a:p>
        </p:txBody>
      </p:sp>
    </p:spTree>
    <p:extLst>
      <p:ext uri="{BB962C8B-B14F-4D97-AF65-F5344CB8AC3E}">
        <p14:creationId xmlns:p14="http://schemas.microsoft.com/office/powerpoint/2010/main" val="19744726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Motor</a:t>
            </a:r>
            <a:endParaRPr lang="es-EC" dirty="0"/>
          </a:p>
        </p:txBody>
      </p:sp>
      <p:sp>
        <p:nvSpPr>
          <p:cNvPr id="3" name="2 Marcador de contenido"/>
          <p:cNvSpPr>
            <a:spLocks noGrp="1"/>
          </p:cNvSpPr>
          <p:nvPr>
            <p:ph idx="1"/>
          </p:nvPr>
        </p:nvSpPr>
        <p:spPr/>
        <p:txBody>
          <a:bodyPr>
            <a:normAutofit/>
          </a:bodyPr>
          <a:lstStyle/>
          <a:p>
            <a:pPr lvl="0"/>
            <a:r>
              <a:rPr lang="es-ES" dirty="0" smtClean="0"/>
              <a:t>La </a:t>
            </a:r>
            <a:r>
              <a:rPr lang="es-ES" dirty="0"/>
              <a:t>potencia de 2.44 W calculada </a:t>
            </a:r>
            <a:endParaRPr lang="es-ES" dirty="0" smtClean="0"/>
          </a:p>
          <a:p>
            <a:pPr lvl="0"/>
            <a:r>
              <a:rPr lang="es-ES" dirty="0" smtClean="0"/>
              <a:t>Un </a:t>
            </a:r>
            <a:r>
              <a:rPr lang="es-ES" dirty="0"/>
              <a:t>motor de baja velocidad.</a:t>
            </a:r>
            <a:endParaRPr lang="es-EC" dirty="0"/>
          </a:p>
          <a:p>
            <a:pPr lvl="0"/>
            <a:r>
              <a:rPr lang="es-ES" dirty="0"/>
              <a:t>El voltaje de </a:t>
            </a:r>
            <a:r>
              <a:rPr lang="es-ES" dirty="0" smtClean="0"/>
              <a:t>alimentación</a:t>
            </a:r>
          </a:p>
          <a:p>
            <a:pPr lvl="0"/>
            <a:r>
              <a:rPr lang="es-ES" dirty="0" smtClean="0"/>
              <a:t>El </a:t>
            </a:r>
            <a:r>
              <a:rPr lang="es-ES" dirty="0"/>
              <a:t>factor de servicio de 1.15 para operación con variador de velocidad.</a:t>
            </a:r>
            <a:endParaRPr lang="es-EC" dirty="0"/>
          </a:p>
          <a:p>
            <a:pPr lvl="0"/>
            <a:r>
              <a:rPr lang="es-ES" dirty="0"/>
              <a:t>La frecuencia de operación de 60 </a:t>
            </a:r>
            <a:r>
              <a:rPr lang="es-ES" dirty="0" smtClean="0"/>
              <a:t>Hz</a:t>
            </a:r>
            <a:endParaRPr lang="es-EC" dirty="0"/>
          </a:p>
          <a:p>
            <a:endParaRPr lang="es-EC" dirty="0"/>
          </a:p>
        </p:txBody>
      </p:sp>
      <p:pic>
        <p:nvPicPr>
          <p:cNvPr id="4" name="3 Imagen"/>
          <p:cNvPicPr/>
          <p:nvPr/>
        </p:nvPicPr>
        <p:blipFill>
          <a:blip r:embed="rId2">
            <a:extLst>
              <a:ext uri="{28A0092B-C50C-407E-A947-70E740481C1C}">
                <a14:useLocalDpi xmlns:a14="http://schemas.microsoft.com/office/drawing/2010/main" val="0"/>
              </a:ext>
            </a:extLst>
          </a:blip>
          <a:srcRect t="11111" b="8888"/>
          <a:stretch>
            <a:fillRect/>
          </a:stretch>
        </p:blipFill>
        <p:spPr bwMode="auto">
          <a:xfrm>
            <a:off x="683568" y="4221088"/>
            <a:ext cx="2784475" cy="2247900"/>
          </a:xfrm>
          <a:prstGeom prst="rect">
            <a:avLst/>
          </a:prstGeom>
          <a:noFill/>
          <a:ln>
            <a:noFill/>
          </a:ln>
        </p:spPr>
      </p:pic>
      <p:graphicFrame>
        <p:nvGraphicFramePr>
          <p:cNvPr id="5" name="4 Tabla"/>
          <p:cNvGraphicFramePr>
            <a:graphicFrameLocks noGrp="1"/>
          </p:cNvGraphicFramePr>
          <p:nvPr>
            <p:extLst>
              <p:ext uri="{D42A27DB-BD31-4B8C-83A1-F6EECF244321}">
                <p14:modId xmlns:p14="http://schemas.microsoft.com/office/powerpoint/2010/main" val="3789959918"/>
              </p:ext>
            </p:extLst>
          </p:nvPr>
        </p:nvGraphicFramePr>
        <p:xfrm>
          <a:off x="3923928" y="4296219"/>
          <a:ext cx="3849370" cy="2468880"/>
        </p:xfrm>
        <a:graphic>
          <a:graphicData uri="http://schemas.openxmlformats.org/drawingml/2006/table">
            <a:tbl>
              <a:tblPr firstRow="1" firstCol="1" bandRow="1">
                <a:tableStyleId>{5C22544A-7EE6-4342-B048-85BDC9FD1C3A}</a:tableStyleId>
              </a:tblPr>
              <a:tblGrid>
                <a:gridCol w="2319020"/>
                <a:gridCol w="1530350"/>
              </a:tblGrid>
              <a:tr h="0">
                <a:tc gridSpan="2">
                  <a:txBody>
                    <a:bodyPr/>
                    <a:lstStyle/>
                    <a:p>
                      <a:pPr algn="ctr">
                        <a:lnSpc>
                          <a:spcPct val="150000"/>
                        </a:lnSpc>
                        <a:spcAft>
                          <a:spcPts val="0"/>
                        </a:spcAft>
                      </a:pPr>
                      <a:r>
                        <a:rPr lang="es-ES" sz="1200">
                          <a:effectLst/>
                        </a:rPr>
                        <a:t>Datos Técnicos.</a:t>
                      </a:r>
                      <a:endParaRPr lang="es-EC" sz="1200">
                        <a:effectLst/>
                        <a:latin typeface="Arial"/>
                        <a:ea typeface="SimSun"/>
                        <a:cs typeface="Times New Roman"/>
                      </a:endParaRPr>
                    </a:p>
                  </a:txBody>
                  <a:tcPr marL="68580" marR="68580" marT="0" marB="0" anchor="ctr"/>
                </a:tc>
                <a:tc hMerge="1">
                  <a:txBody>
                    <a:bodyPr/>
                    <a:lstStyle/>
                    <a:p>
                      <a:endParaRPr lang="es-EC"/>
                    </a:p>
                  </a:txBody>
                  <a:tcPr/>
                </a:tc>
              </a:tr>
              <a:tr h="0">
                <a:tc>
                  <a:txBody>
                    <a:bodyPr/>
                    <a:lstStyle/>
                    <a:p>
                      <a:pPr algn="l">
                        <a:lnSpc>
                          <a:spcPct val="150000"/>
                        </a:lnSpc>
                        <a:spcAft>
                          <a:spcPts val="0"/>
                        </a:spcAft>
                      </a:pPr>
                      <a:r>
                        <a:rPr lang="es-ES" sz="1200">
                          <a:effectLst/>
                        </a:rPr>
                        <a:t>Potencia.</a:t>
                      </a:r>
                      <a:endParaRPr lang="es-EC" sz="120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S" sz="1200">
                          <a:effectLst/>
                        </a:rPr>
                        <a:t>370 W.</a:t>
                      </a:r>
                      <a:endParaRPr lang="es-EC" sz="1200">
                        <a:effectLst/>
                        <a:latin typeface="Arial"/>
                        <a:ea typeface="SimSun"/>
                        <a:cs typeface="Times New Roman"/>
                      </a:endParaRPr>
                    </a:p>
                  </a:txBody>
                  <a:tcPr marL="68580" marR="68580" marT="0" marB="0" anchor="ctr"/>
                </a:tc>
              </a:tr>
              <a:tr h="0">
                <a:tc>
                  <a:txBody>
                    <a:bodyPr/>
                    <a:lstStyle/>
                    <a:p>
                      <a:pPr algn="l">
                        <a:lnSpc>
                          <a:spcPct val="150000"/>
                        </a:lnSpc>
                        <a:spcAft>
                          <a:spcPts val="0"/>
                        </a:spcAft>
                      </a:pPr>
                      <a:r>
                        <a:rPr lang="es-ES" sz="1200">
                          <a:effectLst/>
                        </a:rPr>
                        <a:t>Velocidad</a:t>
                      </a:r>
                      <a:endParaRPr lang="es-EC" sz="120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S" sz="1200">
                          <a:effectLst/>
                        </a:rPr>
                        <a:t>1590 RPM </a:t>
                      </a:r>
                      <a:endParaRPr lang="es-EC" sz="1200">
                        <a:effectLst/>
                        <a:latin typeface="Arial"/>
                        <a:ea typeface="SimSun"/>
                        <a:cs typeface="Times New Roman"/>
                      </a:endParaRPr>
                    </a:p>
                  </a:txBody>
                  <a:tcPr marL="68580" marR="68580" marT="0" marB="0" anchor="ctr"/>
                </a:tc>
              </a:tr>
              <a:tr h="0">
                <a:tc>
                  <a:txBody>
                    <a:bodyPr/>
                    <a:lstStyle/>
                    <a:p>
                      <a:pPr algn="l">
                        <a:lnSpc>
                          <a:spcPct val="150000"/>
                        </a:lnSpc>
                        <a:spcAft>
                          <a:spcPts val="0"/>
                        </a:spcAft>
                      </a:pPr>
                      <a:r>
                        <a:rPr lang="es-ES" sz="1200">
                          <a:effectLst/>
                        </a:rPr>
                        <a:t>Numero de Polos</a:t>
                      </a:r>
                      <a:endParaRPr lang="es-EC" sz="120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S" sz="1200">
                          <a:effectLst/>
                        </a:rPr>
                        <a:t>4</a:t>
                      </a:r>
                      <a:endParaRPr lang="es-EC" sz="1200">
                        <a:effectLst/>
                        <a:latin typeface="Arial"/>
                        <a:ea typeface="SimSun"/>
                        <a:cs typeface="Times New Roman"/>
                      </a:endParaRPr>
                    </a:p>
                  </a:txBody>
                  <a:tcPr marL="68580" marR="68580" marT="0" marB="0" anchor="ctr"/>
                </a:tc>
              </a:tr>
              <a:tr h="0">
                <a:tc>
                  <a:txBody>
                    <a:bodyPr/>
                    <a:lstStyle/>
                    <a:p>
                      <a:pPr algn="l">
                        <a:lnSpc>
                          <a:spcPct val="150000"/>
                        </a:lnSpc>
                        <a:spcAft>
                          <a:spcPts val="0"/>
                        </a:spcAft>
                      </a:pPr>
                      <a:r>
                        <a:rPr lang="es-ES" sz="1200">
                          <a:effectLst/>
                        </a:rPr>
                        <a:t>Voltaje de Alimentación.</a:t>
                      </a:r>
                      <a:endParaRPr lang="es-EC" sz="120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S" sz="1200">
                          <a:effectLst/>
                        </a:rPr>
                        <a:t>220/440 VAC</a:t>
                      </a:r>
                      <a:endParaRPr lang="es-EC" sz="1200">
                        <a:effectLst/>
                        <a:latin typeface="Arial"/>
                        <a:ea typeface="SimSun"/>
                        <a:cs typeface="Times New Roman"/>
                      </a:endParaRPr>
                    </a:p>
                  </a:txBody>
                  <a:tcPr marL="68580" marR="68580" marT="0" marB="0" anchor="ctr"/>
                </a:tc>
              </a:tr>
              <a:tr h="0">
                <a:tc>
                  <a:txBody>
                    <a:bodyPr/>
                    <a:lstStyle/>
                    <a:p>
                      <a:pPr algn="l">
                        <a:lnSpc>
                          <a:spcPct val="150000"/>
                        </a:lnSpc>
                        <a:spcAft>
                          <a:spcPts val="0"/>
                        </a:spcAft>
                      </a:pPr>
                      <a:r>
                        <a:rPr lang="es-ES" sz="1200">
                          <a:effectLst/>
                        </a:rPr>
                        <a:t>Corriente Nominal.</a:t>
                      </a:r>
                      <a:endParaRPr lang="es-EC" sz="120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S" sz="1200">
                          <a:effectLst/>
                        </a:rPr>
                        <a:t>1.9/0.95</a:t>
                      </a:r>
                      <a:endParaRPr lang="es-EC" sz="1200">
                        <a:effectLst/>
                        <a:latin typeface="Arial"/>
                        <a:ea typeface="SimSun"/>
                        <a:cs typeface="Times New Roman"/>
                      </a:endParaRPr>
                    </a:p>
                  </a:txBody>
                  <a:tcPr marL="68580" marR="68580" marT="0" marB="0" anchor="ctr"/>
                </a:tc>
              </a:tr>
              <a:tr h="0">
                <a:tc>
                  <a:txBody>
                    <a:bodyPr/>
                    <a:lstStyle/>
                    <a:p>
                      <a:pPr algn="l">
                        <a:lnSpc>
                          <a:spcPct val="150000"/>
                        </a:lnSpc>
                        <a:spcAft>
                          <a:spcPts val="0"/>
                        </a:spcAft>
                      </a:pPr>
                      <a:r>
                        <a:rPr lang="es-ES" sz="1200">
                          <a:effectLst/>
                        </a:rPr>
                        <a:t>Factor de Servicio.</a:t>
                      </a:r>
                      <a:endParaRPr lang="es-EC" sz="120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S" sz="1200">
                          <a:effectLst/>
                        </a:rPr>
                        <a:t>1.15</a:t>
                      </a:r>
                      <a:endParaRPr lang="es-EC" sz="1200">
                        <a:effectLst/>
                        <a:latin typeface="Arial"/>
                        <a:ea typeface="SimSun"/>
                        <a:cs typeface="Times New Roman"/>
                      </a:endParaRPr>
                    </a:p>
                  </a:txBody>
                  <a:tcPr marL="68580" marR="68580" marT="0" marB="0" anchor="ctr"/>
                </a:tc>
              </a:tr>
              <a:tr h="0">
                <a:tc>
                  <a:txBody>
                    <a:bodyPr/>
                    <a:lstStyle/>
                    <a:p>
                      <a:pPr algn="l">
                        <a:lnSpc>
                          <a:spcPct val="150000"/>
                        </a:lnSpc>
                        <a:spcAft>
                          <a:spcPts val="0"/>
                        </a:spcAft>
                      </a:pPr>
                      <a:r>
                        <a:rPr lang="es-ES" sz="1200">
                          <a:effectLst/>
                        </a:rPr>
                        <a:t>Clase de Aislamiento.</a:t>
                      </a:r>
                      <a:endParaRPr lang="es-EC" sz="120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S" sz="1200">
                          <a:effectLst/>
                        </a:rPr>
                        <a:t>F</a:t>
                      </a:r>
                      <a:endParaRPr lang="es-EC" sz="1200">
                        <a:effectLst/>
                        <a:latin typeface="Arial"/>
                        <a:ea typeface="SimSun"/>
                        <a:cs typeface="Times New Roman"/>
                      </a:endParaRPr>
                    </a:p>
                  </a:txBody>
                  <a:tcPr marL="68580" marR="68580" marT="0" marB="0" anchor="ctr"/>
                </a:tc>
              </a:tr>
              <a:tr h="0">
                <a:tc>
                  <a:txBody>
                    <a:bodyPr/>
                    <a:lstStyle/>
                    <a:p>
                      <a:pPr algn="l">
                        <a:lnSpc>
                          <a:spcPct val="150000"/>
                        </a:lnSpc>
                        <a:spcAft>
                          <a:spcPts val="0"/>
                        </a:spcAft>
                      </a:pPr>
                      <a:r>
                        <a:rPr lang="es-ES" sz="1200">
                          <a:effectLst/>
                        </a:rPr>
                        <a:t>Frecuencia de Operación.</a:t>
                      </a:r>
                      <a:endParaRPr lang="es-EC" sz="120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S" sz="1200" dirty="0">
                          <a:effectLst/>
                        </a:rPr>
                        <a:t>60 Hz</a:t>
                      </a:r>
                      <a:endParaRPr lang="es-EC" sz="1200" dirty="0">
                        <a:effectLst/>
                        <a:latin typeface="Arial"/>
                        <a:ea typeface="SimSun"/>
                        <a:cs typeface="Times New Roman"/>
                      </a:endParaRPr>
                    </a:p>
                  </a:txBody>
                  <a:tcPr marL="68580" marR="68580" marT="0" marB="0" anchor="ctr"/>
                </a:tc>
              </a:tr>
            </a:tbl>
          </a:graphicData>
        </a:graphic>
      </p:graphicFrame>
      <p:sp>
        <p:nvSpPr>
          <p:cNvPr id="6" name="5 Rectángulo"/>
          <p:cNvSpPr/>
          <p:nvPr/>
        </p:nvSpPr>
        <p:spPr>
          <a:xfrm>
            <a:off x="1080243" y="6468988"/>
            <a:ext cx="1991123" cy="369332"/>
          </a:xfrm>
          <a:prstGeom prst="rect">
            <a:avLst/>
          </a:prstGeom>
        </p:spPr>
        <p:txBody>
          <a:bodyPr wrap="none">
            <a:spAutoFit/>
          </a:bodyPr>
          <a:lstStyle/>
          <a:p>
            <a:r>
              <a:rPr lang="es-EC" dirty="0" err="1"/>
              <a:t>1LA7</a:t>
            </a:r>
            <a:r>
              <a:rPr lang="es-EC" dirty="0"/>
              <a:t> 070 - </a:t>
            </a:r>
            <a:r>
              <a:rPr lang="es-EC" dirty="0" err="1"/>
              <a:t>4YA60</a:t>
            </a:r>
            <a:endParaRPr lang="es-EC" dirty="0"/>
          </a:p>
        </p:txBody>
      </p:sp>
    </p:spTree>
    <p:extLst>
      <p:ext uri="{BB962C8B-B14F-4D97-AF65-F5344CB8AC3E}">
        <p14:creationId xmlns:p14="http://schemas.microsoft.com/office/powerpoint/2010/main" val="252904705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387424"/>
            <a:ext cx="8229600" cy="1600200"/>
          </a:xfrm>
        </p:spPr>
        <p:txBody>
          <a:bodyPr/>
          <a:lstStyle/>
          <a:p>
            <a:r>
              <a:rPr lang="es-EC" dirty="0" smtClean="0"/>
              <a:t>Reductor</a:t>
            </a:r>
            <a:endParaRPr lang="es-EC" dirty="0"/>
          </a:p>
        </p:txBody>
      </p:sp>
      <p:sp>
        <p:nvSpPr>
          <p:cNvPr id="3" name="2 Marcador de contenido"/>
          <p:cNvSpPr>
            <a:spLocks noGrp="1"/>
          </p:cNvSpPr>
          <p:nvPr>
            <p:ph idx="1"/>
          </p:nvPr>
        </p:nvSpPr>
        <p:spPr>
          <a:xfrm>
            <a:off x="467544" y="1268760"/>
            <a:ext cx="8229600" cy="4525963"/>
          </a:xfrm>
        </p:spPr>
        <p:txBody>
          <a:bodyPr>
            <a:normAutofit/>
          </a:bodyPr>
          <a:lstStyle/>
          <a:p>
            <a:pPr marL="0" indent="0">
              <a:buNone/>
            </a:pPr>
            <a:r>
              <a:rPr lang="es-ES" dirty="0"/>
              <a:t>Características de operación:</a:t>
            </a:r>
            <a:endParaRPr lang="es-EC" dirty="0"/>
          </a:p>
          <a:p>
            <a:pPr lvl="0"/>
            <a:r>
              <a:rPr lang="es-ES" dirty="0"/>
              <a:t>La potencia del motor seleccionado.</a:t>
            </a:r>
            <a:endParaRPr lang="es-EC" dirty="0"/>
          </a:p>
          <a:p>
            <a:pPr lvl="0"/>
            <a:r>
              <a:rPr lang="es-ES" dirty="0"/>
              <a:t>La velocidad de salida de </a:t>
            </a:r>
            <a:r>
              <a:rPr lang="es-ES" dirty="0" smtClean="0"/>
              <a:t>200</a:t>
            </a:r>
            <a:endParaRPr lang="es-EC" dirty="0"/>
          </a:p>
          <a:p>
            <a:pPr lvl="0"/>
            <a:r>
              <a:rPr lang="es-ES" dirty="0"/>
              <a:t>El torque (par máximo) a la salida de 17.7 </a:t>
            </a:r>
            <a:r>
              <a:rPr lang="es-ES" dirty="0" err="1"/>
              <a:t>N.m</a:t>
            </a:r>
            <a:r>
              <a:rPr lang="es-ES" dirty="0"/>
              <a:t> calculada en la sección </a:t>
            </a:r>
            <a:r>
              <a:rPr lang="es-EC" dirty="0" smtClean="0"/>
              <a:t>DISEÑO </a:t>
            </a:r>
            <a:r>
              <a:rPr lang="es-EC" dirty="0"/>
              <a:t>POR TORSIÓN</a:t>
            </a:r>
            <a:r>
              <a:rPr lang="es-ES" dirty="0"/>
              <a:t>.</a:t>
            </a:r>
            <a:endParaRPr lang="es-EC" dirty="0"/>
          </a:p>
          <a:p>
            <a:pPr lvl="0"/>
            <a:r>
              <a:rPr lang="es-ES" dirty="0"/>
              <a:t>Relación de Reducción (1 a 7.5).  </a:t>
            </a:r>
            <a:endParaRPr lang="es-EC" dirty="0"/>
          </a:p>
          <a:p>
            <a:pPr lvl="0"/>
            <a:r>
              <a:rPr lang="es-ES" dirty="0" smtClean="0"/>
              <a:t>Temperatura </a:t>
            </a:r>
            <a:r>
              <a:rPr lang="es-ES" dirty="0"/>
              <a:t>ambiente.</a:t>
            </a:r>
            <a:endParaRPr lang="es-EC" dirty="0"/>
          </a:p>
          <a:p>
            <a:endParaRPr lang="es-EC" dirty="0"/>
          </a:p>
        </p:txBody>
      </p:sp>
      <p:pic>
        <p:nvPicPr>
          <p:cNvPr id="4" name="3 Imagen"/>
          <p:cNvPicPr/>
          <p:nvPr/>
        </p:nvPicPr>
        <p:blipFill>
          <a:blip r:embed="rId2" cstate="print">
            <a:extLst>
              <a:ext uri="{28A0092B-C50C-407E-A947-70E740481C1C}">
                <a14:useLocalDpi xmlns:a14="http://schemas.microsoft.com/office/drawing/2010/main" val="0"/>
              </a:ext>
            </a:extLst>
          </a:blip>
          <a:srcRect l="28323" t="2753"/>
          <a:stretch>
            <a:fillRect/>
          </a:stretch>
        </p:blipFill>
        <p:spPr bwMode="auto">
          <a:xfrm>
            <a:off x="899592" y="4365104"/>
            <a:ext cx="2376264" cy="2308741"/>
          </a:xfrm>
          <a:prstGeom prst="rect">
            <a:avLst/>
          </a:prstGeom>
          <a:noFill/>
          <a:ln>
            <a:noFill/>
          </a:ln>
        </p:spPr>
      </p:pic>
      <p:sp>
        <p:nvSpPr>
          <p:cNvPr id="5" name="4 Rectángulo"/>
          <p:cNvSpPr/>
          <p:nvPr/>
        </p:nvSpPr>
        <p:spPr>
          <a:xfrm>
            <a:off x="4427984" y="4365104"/>
            <a:ext cx="3102131" cy="369332"/>
          </a:xfrm>
          <a:prstGeom prst="rect">
            <a:avLst/>
          </a:prstGeom>
        </p:spPr>
        <p:txBody>
          <a:bodyPr wrap="none">
            <a:spAutoFit/>
          </a:bodyPr>
          <a:lstStyle/>
          <a:p>
            <a:r>
              <a:rPr lang="es-EC" dirty="0" err="1"/>
              <a:t>TRANSTECNO</a:t>
            </a:r>
            <a:r>
              <a:rPr lang="es-EC" dirty="0"/>
              <a:t> tipo CM 040</a:t>
            </a:r>
          </a:p>
        </p:txBody>
      </p:sp>
      <p:graphicFrame>
        <p:nvGraphicFramePr>
          <p:cNvPr id="6" name="5 Tabla"/>
          <p:cNvGraphicFramePr>
            <a:graphicFrameLocks noGrp="1"/>
          </p:cNvGraphicFramePr>
          <p:nvPr>
            <p:extLst>
              <p:ext uri="{D42A27DB-BD31-4B8C-83A1-F6EECF244321}">
                <p14:modId xmlns:p14="http://schemas.microsoft.com/office/powerpoint/2010/main" val="536858481"/>
              </p:ext>
            </p:extLst>
          </p:nvPr>
        </p:nvGraphicFramePr>
        <p:xfrm>
          <a:off x="4355976" y="4906856"/>
          <a:ext cx="3849370" cy="1371600"/>
        </p:xfrm>
        <a:graphic>
          <a:graphicData uri="http://schemas.openxmlformats.org/drawingml/2006/table">
            <a:tbl>
              <a:tblPr firstRow="1" firstCol="1" bandRow="1">
                <a:tableStyleId>{5C22544A-7EE6-4342-B048-85BDC9FD1C3A}</a:tableStyleId>
              </a:tblPr>
              <a:tblGrid>
                <a:gridCol w="2319020"/>
                <a:gridCol w="1530350"/>
              </a:tblGrid>
              <a:tr h="0">
                <a:tc gridSpan="2">
                  <a:txBody>
                    <a:bodyPr/>
                    <a:lstStyle/>
                    <a:p>
                      <a:pPr algn="ctr">
                        <a:lnSpc>
                          <a:spcPct val="150000"/>
                        </a:lnSpc>
                        <a:spcAft>
                          <a:spcPts val="0"/>
                        </a:spcAft>
                      </a:pPr>
                      <a:r>
                        <a:rPr lang="es-ES" sz="1200">
                          <a:effectLst/>
                        </a:rPr>
                        <a:t>Datos Técnicos.</a:t>
                      </a:r>
                      <a:endParaRPr lang="es-EC" sz="1200">
                        <a:effectLst/>
                        <a:latin typeface="Arial"/>
                        <a:ea typeface="SimSun"/>
                        <a:cs typeface="Times New Roman"/>
                      </a:endParaRPr>
                    </a:p>
                  </a:txBody>
                  <a:tcPr marL="68580" marR="68580" marT="0" marB="0" anchor="ctr"/>
                </a:tc>
                <a:tc hMerge="1">
                  <a:txBody>
                    <a:bodyPr/>
                    <a:lstStyle/>
                    <a:p>
                      <a:endParaRPr lang="es-EC"/>
                    </a:p>
                  </a:txBody>
                  <a:tcPr/>
                </a:tc>
              </a:tr>
              <a:tr h="0">
                <a:tc>
                  <a:txBody>
                    <a:bodyPr/>
                    <a:lstStyle/>
                    <a:p>
                      <a:pPr algn="just">
                        <a:lnSpc>
                          <a:spcPct val="150000"/>
                        </a:lnSpc>
                        <a:spcAft>
                          <a:spcPts val="0"/>
                        </a:spcAft>
                      </a:pPr>
                      <a:r>
                        <a:rPr lang="es-ES" sz="1200">
                          <a:effectLst/>
                        </a:rPr>
                        <a:t>Potencia.</a:t>
                      </a:r>
                      <a:endParaRPr lang="es-EC" sz="1200">
                        <a:effectLst/>
                        <a:latin typeface="Arial"/>
                        <a:ea typeface="SimSun"/>
                        <a:cs typeface="Times New Roman"/>
                      </a:endParaRPr>
                    </a:p>
                  </a:txBody>
                  <a:tcPr marL="68580" marR="68580" marT="0" marB="0"/>
                </a:tc>
                <a:tc>
                  <a:txBody>
                    <a:bodyPr/>
                    <a:lstStyle/>
                    <a:p>
                      <a:pPr algn="just">
                        <a:lnSpc>
                          <a:spcPct val="150000"/>
                        </a:lnSpc>
                        <a:spcAft>
                          <a:spcPts val="0"/>
                        </a:spcAft>
                      </a:pPr>
                      <a:r>
                        <a:rPr lang="es-ES" sz="1200">
                          <a:effectLst/>
                        </a:rPr>
                        <a:t>370 W.</a:t>
                      </a:r>
                      <a:endParaRPr lang="es-EC" sz="1200">
                        <a:effectLst/>
                        <a:latin typeface="Arial"/>
                        <a:ea typeface="SimSun"/>
                        <a:cs typeface="Times New Roman"/>
                      </a:endParaRPr>
                    </a:p>
                  </a:txBody>
                  <a:tcPr marL="68580" marR="68580" marT="0" marB="0"/>
                </a:tc>
              </a:tr>
              <a:tr h="0">
                <a:tc>
                  <a:txBody>
                    <a:bodyPr/>
                    <a:lstStyle/>
                    <a:p>
                      <a:pPr algn="just">
                        <a:lnSpc>
                          <a:spcPct val="150000"/>
                        </a:lnSpc>
                        <a:spcAft>
                          <a:spcPts val="0"/>
                        </a:spcAft>
                      </a:pPr>
                      <a:r>
                        <a:rPr lang="es-ES" sz="1200">
                          <a:effectLst/>
                        </a:rPr>
                        <a:t>Tipo.</a:t>
                      </a:r>
                      <a:endParaRPr lang="es-EC" sz="1200">
                        <a:effectLst/>
                        <a:latin typeface="Arial"/>
                        <a:ea typeface="SimSun"/>
                        <a:cs typeface="Times New Roman"/>
                      </a:endParaRPr>
                    </a:p>
                  </a:txBody>
                  <a:tcPr marL="68580" marR="68580" marT="0" marB="0"/>
                </a:tc>
                <a:tc>
                  <a:txBody>
                    <a:bodyPr/>
                    <a:lstStyle/>
                    <a:p>
                      <a:pPr algn="just">
                        <a:lnSpc>
                          <a:spcPct val="150000"/>
                        </a:lnSpc>
                        <a:spcAft>
                          <a:spcPts val="0"/>
                        </a:spcAft>
                      </a:pPr>
                      <a:r>
                        <a:rPr lang="es-ES" sz="1200">
                          <a:effectLst/>
                        </a:rPr>
                        <a:t>Sin fin </a:t>
                      </a:r>
                      <a:endParaRPr lang="es-EC" sz="1200">
                        <a:effectLst/>
                        <a:latin typeface="Arial"/>
                        <a:ea typeface="SimSun"/>
                        <a:cs typeface="Times New Roman"/>
                      </a:endParaRPr>
                    </a:p>
                  </a:txBody>
                  <a:tcPr marL="68580" marR="68580" marT="0" marB="0"/>
                </a:tc>
              </a:tr>
              <a:tr h="0">
                <a:tc>
                  <a:txBody>
                    <a:bodyPr/>
                    <a:lstStyle/>
                    <a:p>
                      <a:pPr algn="just">
                        <a:lnSpc>
                          <a:spcPct val="150000"/>
                        </a:lnSpc>
                        <a:spcAft>
                          <a:spcPts val="0"/>
                        </a:spcAft>
                      </a:pPr>
                      <a:r>
                        <a:rPr lang="es-ES" sz="1200">
                          <a:effectLst/>
                        </a:rPr>
                        <a:t>Relación de Reducción.</a:t>
                      </a:r>
                      <a:endParaRPr lang="es-EC" sz="1200">
                        <a:effectLst/>
                        <a:latin typeface="Arial"/>
                        <a:ea typeface="SimSun"/>
                        <a:cs typeface="Times New Roman"/>
                      </a:endParaRPr>
                    </a:p>
                  </a:txBody>
                  <a:tcPr marL="68580" marR="68580" marT="0" marB="0"/>
                </a:tc>
                <a:tc>
                  <a:txBody>
                    <a:bodyPr/>
                    <a:lstStyle/>
                    <a:p>
                      <a:pPr algn="just">
                        <a:lnSpc>
                          <a:spcPct val="150000"/>
                        </a:lnSpc>
                        <a:spcAft>
                          <a:spcPts val="0"/>
                        </a:spcAft>
                      </a:pPr>
                      <a:r>
                        <a:rPr lang="es-ES" sz="1200">
                          <a:effectLst/>
                        </a:rPr>
                        <a:t>7.5</a:t>
                      </a:r>
                      <a:endParaRPr lang="es-EC" sz="1200">
                        <a:effectLst/>
                        <a:latin typeface="Arial"/>
                        <a:ea typeface="SimSun"/>
                        <a:cs typeface="Times New Roman"/>
                      </a:endParaRPr>
                    </a:p>
                  </a:txBody>
                  <a:tcPr marL="68580" marR="68580" marT="0" marB="0"/>
                </a:tc>
              </a:tr>
              <a:tr h="0">
                <a:tc>
                  <a:txBody>
                    <a:bodyPr/>
                    <a:lstStyle/>
                    <a:p>
                      <a:pPr algn="just">
                        <a:lnSpc>
                          <a:spcPct val="150000"/>
                        </a:lnSpc>
                        <a:spcAft>
                          <a:spcPts val="0"/>
                        </a:spcAft>
                      </a:pPr>
                      <a:r>
                        <a:rPr lang="es-ES" sz="1200">
                          <a:effectLst/>
                        </a:rPr>
                        <a:t>Torque de Servicio.</a:t>
                      </a:r>
                      <a:endParaRPr lang="es-EC" sz="1200">
                        <a:effectLst/>
                        <a:latin typeface="Arial"/>
                        <a:ea typeface="SimSun"/>
                        <a:cs typeface="Times New Roman"/>
                      </a:endParaRPr>
                    </a:p>
                  </a:txBody>
                  <a:tcPr marL="68580" marR="68580" marT="0" marB="0"/>
                </a:tc>
                <a:tc>
                  <a:txBody>
                    <a:bodyPr/>
                    <a:lstStyle/>
                    <a:p>
                      <a:pPr algn="just">
                        <a:lnSpc>
                          <a:spcPct val="150000"/>
                        </a:lnSpc>
                        <a:spcAft>
                          <a:spcPts val="0"/>
                        </a:spcAft>
                      </a:pPr>
                      <a:r>
                        <a:rPr lang="es-ES" sz="1200" dirty="0">
                          <a:effectLst/>
                        </a:rPr>
                        <a:t>40 </a:t>
                      </a:r>
                      <a:r>
                        <a:rPr lang="es-ES" sz="1200" dirty="0" err="1">
                          <a:effectLst/>
                        </a:rPr>
                        <a:t>Nm</a:t>
                      </a:r>
                      <a:r>
                        <a:rPr lang="es-ES" sz="1200" dirty="0">
                          <a:effectLst/>
                        </a:rPr>
                        <a:t>.</a:t>
                      </a:r>
                      <a:endParaRPr lang="es-EC" sz="1200" dirty="0">
                        <a:effectLst/>
                        <a:latin typeface="Arial"/>
                        <a:ea typeface="SimSun"/>
                        <a:cs typeface="Times New Roman"/>
                      </a:endParaRPr>
                    </a:p>
                  </a:txBody>
                  <a:tcPr marL="68580" marR="68580" marT="0" marB="0"/>
                </a:tc>
              </a:tr>
            </a:tbl>
          </a:graphicData>
        </a:graphic>
      </p:graphicFrame>
    </p:spTree>
    <p:extLst>
      <p:ext uri="{BB962C8B-B14F-4D97-AF65-F5344CB8AC3E}">
        <p14:creationId xmlns:p14="http://schemas.microsoft.com/office/powerpoint/2010/main" val="31536794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675456"/>
            <a:ext cx="8229600" cy="1600200"/>
          </a:xfrm>
        </p:spPr>
        <p:txBody>
          <a:bodyPr/>
          <a:lstStyle/>
          <a:p>
            <a:r>
              <a:rPr lang="es-ES" dirty="0" smtClean="0">
                <a:effectLst/>
              </a:rPr>
              <a:t>Variador De Frecuencia</a:t>
            </a:r>
            <a:endParaRPr lang="es-EC"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179512" y="908720"/>
                <a:ext cx="8229600" cy="4929411"/>
              </a:xfrm>
            </p:spPr>
            <p:txBody>
              <a:bodyPr/>
              <a:lstStyle/>
              <a:p>
                <a:r>
                  <a:rPr lang="es-EC" dirty="0"/>
                  <a:t>Los requerimientos para el variador son:</a:t>
                </a:r>
              </a:p>
              <a:p>
                <a:pPr lvl="1"/>
                <a:r>
                  <a:rPr lang="es-EC" dirty="0" smtClean="0"/>
                  <a:t>Voltaje </a:t>
                </a:r>
                <a:r>
                  <a:rPr lang="es-EC" dirty="0"/>
                  <a:t>de alimentación </a:t>
                </a:r>
                <a14:m>
                  <m:oMath xmlns:m="http://schemas.openxmlformats.org/officeDocument/2006/math">
                    <m:r>
                      <a:rPr lang="es-EC" i="1">
                        <a:latin typeface="Cambria Math"/>
                      </a:rPr>
                      <m:t>220/440 </m:t>
                    </m:r>
                    <m:r>
                      <a:rPr lang="es-EC" i="1">
                        <a:latin typeface="Cambria Math"/>
                      </a:rPr>
                      <m:t>𝑉</m:t>
                    </m:r>
                    <m:r>
                      <a:rPr lang="es-EC" i="1">
                        <a:latin typeface="Cambria Math"/>
                      </a:rPr>
                      <m:t>.</m:t>
                    </m:r>
                  </m:oMath>
                </a14:m>
                <a:endParaRPr lang="es-EC" dirty="0"/>
              </a:p>
              <a:p>
                <a:pPr lvl="1"/>
                <a:r>
                  <a:rPr lang="es-EC" dirty="0"/>
                  <a:t>Potencia del motor </a:t>
                </a:r>
                <a14:m>
                  <m:oMath xmlns:m="http://schemas.openxmlformats.org/officeDocument/2006/math">
                    <m:r>
                      <a:rPr lang="es-EC" i="1">
                        <a:latin typeface="Cambria Math"/>
                      </a:rPr>
                      <m:t>370 </m:t>
                    </m:r>
                    <m:r>
                      <a:rPr lang="es-EC" i="1">
                        <a:latin typeface="Cambria Math"/>
                      </a:rPr>
                      <m:t>𝑊</m:t>
                    </m:r>
                  </m:oMath>
                </a14:m>
                <a:r>
                  <a:rPr lang="es-EC" dirty="0"/>
                  <a:t>.</a:t>
                </a:r>
              </a:p>
              <a:p>
                <a:pPr lvl="1"/>
                <a:r>
                  <a:rPr lang="es-EC" dirty="0"/>
                  <a:t>Frecuencia nominal de la red </a:t>
                </a:r>
                <a14:m>
                  <m:oMath xmlns:m="http://schemas.openxmlformats.org/officeDocument/2006/math">
                    <m:r>
                      <a:rPr lang="es-EC" i="1">
                        <a:latin typeface="Cambria Math"/>
                      </a:rPr>
                      <m:t>60 </m:t>
                    </m:r>
                    <m:r>
                      <a:rPr lang="es-EC" i="1">
                        <a:latin typeface="Cambria Math"/>
                      </a:rPr>
                      <m:t>𝐻𝑧</m:t>
                    </m:r>
                  </m:oMath>
                </a14:m>
                <a:r>
                  <a:rPr lang="es-EC" dirty="0"/>
                  <a:t>.</a:t>
                </a:r>
              </a:p>
              <a:p>
                <a:pPr lvl="1"/>
                <a:r>
                  <a:rPr lang="es-EC" dirty="0"/>
                  <a:t>3 Entradas digitales para control de accionamiento del variador.</a:t>
                </a:r>
              </a:p>
              <a:p>
                <a:pPr lvl="1"/>
                <a:r>
                  <a:rPr lang="es-EC" dirty="0"/>
                  <a:t>1 Entrada analógica para control de velocidad.</a:t>
                </a:r>
              </a:p>
              <a:p>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179512" y="908720"/>
                <a:ext cx="8229600" cy="4929411"/>
              </a:xfrm>
              <a:blipFill rotWithShape="1">
                <a:blip r:embed="rId2"/>
                <a:stretch>
                  <a:fillRect l="-963" t="-989"/>
                </a:stretch>
              </a:blipFill>
            </p:spPr>
            <p:txBody>
              <a:bodyPr/>
              <a:lstStyle/>
              <a:p>
                <a:r>
                  <a:rPr lang="es-EC">
                    <a:noFill/>
                  </a:rPr>
                  <a:t> </a:t>
                </a:r>
              </a:p>
            </p:txBody>
          </p:sp>
        </mc:Fallback>
      </mc:AlternateContent>
      <p:graphicFrame>
        <p:nvGraphicFramePr>
          <p:cNvPr id="4" name="3 Tabla"/>
          <p:cNvGraphicFramePr>
            <a:graphicFrameLocks noGrp="1"/>
          </p:cNvGraphicFramePr>
          <p:nvPr>
            <p:extLst>
              <p:ext uri="{D42A27DB-BD31-4B8C-83A1-F6EECF244321}">
                <p14:modId xmlns:p14="http://schemas.microsoft.com/office/powerpoint/2010/main" val="3756962604"/>
              </p:ext>
            </p:extLst>
          </p:nvPr>
        </p:nvGraphicFramePr>
        <p:xfrm>
          <a:off x="4499992" y="2852936"/>
          <a:ext cx="4392488" cy="3629221"/>
        </p:xfrm>
        <a:graphic>
          <a:graphicData uri="http://schemas.openxmlformats.org/drawingml/2006/table">
            <a:tbl>
              <a:tblPr firstRow="1" firstCol="1" bandRow="1">
                <a:tableStyleId>{5C22544A-7EE6-4342-B048-85BDC9FD1C3A}</a:tableStyleId>
              </a:tblPr>
              <a:tblGrid>
                <a:gridCol w="1661849"/>
                <a:gridCol w="2730639"/>
              </a:tblGrid>
              <a:tr h="258890">
                <a:tc gridSpan="2">
                  <a:txBody>
                    <a:bodyPr/>
                    <a:lstStyle/>
                    <a:p>
                      <a:pPr algn="ctr">
                        <a:lnSpc>
                          <a:spcPct val="150000"/>
                        </a:lnSpc>
                        <a:spcAft>
                          <a:spcPts val="0"/>
                        </a:spcAft>
                      </a:pPr>
                      <a:r>
                        <a:rPr lang="es-EC" sz="1200" dirty="0">
                          <a:effectLst/>
                        </a:rPr>
                        <a:t>Características seleccionadas</a:t>
                      </a:r>
                      <a:endParaRPr lang="es-EC" sz="1200" dirty="0">
                        <a:effectLst/>
                        <a:latin typeface="Arial"/>
                        <a:ea typeface="SimSun"/>
                        <a:cs typeface="Times New Roman"/>
                      </a:endParaRPr>
                    </a:p>
                  </a:txBody>
                  <a:tcPr marL="68580" marR="68580" marT="0" marB="0" anchor="ctr"/>
                </a:tc>
                <a:tc hMerge="1">
                  <a:txBody>
                    <a:bodyPr/>
                    <a:lstStyle/>
                    <a:p>
                      <a:endParaRPr lang="es-EC"/>
                    </a:p>
                  </a:txBody>
                  <a:tcPr/>
                </a:tc>
              </a:tr>
              <a:tr h="258890">
                <a:tc>
                  <a:txBody>
                    <a:bodyPr/>
                    <a:lstStyle/>
                    <a:p>
                      <a:pPr algn="l">
                        <a:lnSpc>
                          <a:spcPct val="150000"/>
                        </a:lnSpc>
                        <a:spcAft>
                          <a:spcPts val="0"/>
                        </a:spcAft>
                      </a:pPr>
                      <a:r>
                        <a:rPr lang="es-EC" sz="1200" dirty="0">
                          <a:effectLst/>
                        </a:rPr>
                        <a:t>Potencia</a:t>
                      </a:r>
                      <a:endParaRPr lang="es-EC" sz="1200" dirty="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C" sz="1200">
                          <a:effectLst/>
                        </a:rPr>
                        <a:t>0.75 kW</a:t>
                      </a:r>
                      <a:endParaRPr lang="es-EC" sz="1200">
                        <a:effectLst/>
                        <a:latin typeface="Arial"/>
                        <a:ea typeface="SimSun"/>
                        <a:cs typeface="Times New Roman"/>
                      </a:endParaRPr>
                    </a:p>
                  </a:txBody>
                  <a:tcPr marL="68580" marR="68580" marT="0" marB="0" anchor="ctr"/>
                </a:tc>
              </a:tr>
              <a:tr h="258890">
                <a:tc gridSpan="2">
                  <a:txBody>
                    <a:bodyPr/>
                    <a:lstStyle/>
                    <a:p>
                      <a:pPr algn="ctr">
                        <a:lnSpc>
                          <a:spcPct val="150000"/>
                        </a:lnSpc>
                        <a:spcAft>
                          <a:spcPts val="0"/>
                        </a:spcAft>
                      </a:pPr>
                      <a:r>
                        <a:rPr lang="es-EC" sz="1200">
                          <a:effectLst/>
                        </a:rPr>
                        <a:t>Datos Técnicos</a:t>
                      </a:r>
                      <a:endParaRPr lang="es-EC" sz="1200">
                        <a:effectLst/>
                        <a:latin typeface="Arial"/>
                        <a:ea typeface="SimSun"/>
                        <a:cs typeface="Times New Roman"/>
                      </a:endParaRPr>
                    </a:p>
                  </a:txBody>
                  <a:tcPr marL="68580" marR="68580" marT="0" marB="0" anchor="ctr"/>
                </a:tc>
                <a:tc hMerge="1">
                  <a:txBody>
                    <a:bodyPr/>
                    <a:lstStyle/>
                    <a:p>
                      <a:endParaRPr lang="es-EC"/>
                    </a:p>
                  </a:txBody>
                  <a:tcPr/>
                </a:tc>
              </a:tr>
              <a:tr h="517779">
                <a:tc>
                  <a:txBody>
                    <a:bodyPr/>
                    <a:lstStyle/>
                    <a:p>
                      <a:pPr algn="l">
                        <a:lnSpc>
                          <a:spcPct val="150000"/>
                        </a:lnSpc>
                        <a:spcAft>
                          <a:spcPts val="0"/>
                        </a:spcAft>
                      </a:pPr>
                      <a:r>
                        <a:rPr lang="es-EC" sz="1200">
                          <a:effectLst/>
                        </a:rPr>
                        <a:t>Tensión de alimentación</a:t>
                      </a:r>
                      <a:endParaRPr lang="es-EC" sz="120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C" sz="1200">
                          <a:effectLst/>
                        </a:rPr>
                        <a:t>Monofásica 200-240 VAC +/- 10%</a:t>
                      </a:r>
                      <a:endParaRPr lang="es-EC" sz="1200">
                        <a:effectLst/>
                        <a:latin typeface="Arial"/>
                        <a:ea typeface="SimSun"/>
                        <a:cs typeface="Times New Roman"/>
                      </a:endParaRPr>
                    </a:p>
                  </a:txBody>
                  <a:tcPr marL="68580" marR="68580" marT="0" marB="0" anchor="ctr"/>
                </a:tc>
              </a:tr>
              <a:tr h="258890">
                <a:tc>
                  <a:txBody>
                    <a:bodyPr/>
                    <a:lstStyle/>
                    <a:p>
                      <a:pPr algn="l">
                        <a:lnSpc>
                          <a:spcPct val="150000"/>
                        </a:lnSpc>
                        <a:spcAft>
                          <a:spcPts val="0"/>
                        </a:spcAft>
                      </a:pPr>
                      <a:r>
                        <a:rPr lang="es-EC" sz="1200">
                          <a:effectLst/>
                        </a:rPr>
                        <a:t>Frecuencia de Salida</a:t>
                      </a:r>
                      <a:endParaRPr lang="es-EC" sz="120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C" sz="1200">
                          <a:effectLst/>
                        </a:rPr>
                        <a:t>0 – 650 Hz</a:t>
                      </a:r>
                      <a:endParaRPr lang="es-EC" sz="1200">
                        <a:effectLst/>
                        <a:latin typeface="Arial"/>
                        <a:ea typeface="SimSun"/>
                        <a:cs typeface="Times New Roman"/>
                      </a:endParaRPr>
                    </a:p>
                  </a:txBody>
                  <a:tcPr marL="68580" marR="68580" marT="0" marB="0" anchor="ctr"/>
                </a:tc>
              </a:tr>
              <a:tr h="258890">
                <a:tc>
                  <a:txBody>
                    <a:bodyPr/>
                    <a:lstStyle/>
                    <a:p>
                      <a:pPr algn="l">
                        <a:lnSpc>
                          <a:spcPct val="150000"/>
                        </a:lnSpc>
                        <a:spcAft>
                          <a:spcPts val="0"/>
                        </a:spcAft>
                      </a:pPr>
                      <a:r>
                        <a:rPr lang="es-EC" sz="1200">
                          <a:effectLst/>
                        </a:rPr>
                        <a:t>Resolución</a:t>
                      </a:r>
                      <a:endParaRPr lang="es-EC" sz="1200">
                        <a:effectLst/>
                        <a:latin typeface="Arial"/>
                        <a:ea typeface="SimSun"/>
                        <a:cs typeface="Times New Roman"/>
                      </a:endParaRPr>
                    </a:p>
                  </a:txBody>
                  <a:tcPr marL="44450" marR="44450" marT="0" marB="0" anchor="ctr"/>
                </a:tc>
                <a:tc>
                  <a:txBody>
                    <a:bodyPr/>
                    <a:lstStyle/>
                    <a:p>
                      <a:pPr algn="l">
                        <a:lnSpc>
                          <a:spcPct val="150000"/>
                        </a:lnSpc>
                        <a:spcAft>
                          <a:spcPts val="0"/>
                        </a:spcAft>
                      </a:pPr>
                      <a:r>
                        <a:rPr lang="es-EC" sz="1200">
                          <a:effectLst/>
                        </a:rPr>
                        <a:t>0.01 HZ</a:t>
                      </a:r>
                      <a:endParaRPr lang="es-EC" sz="1200">
                        <a:effectLst/>
                        <a:latin typeface="Arial"/>
                        <a:ea typeface="SimSun"/>
                        <a:cs typeface="Times New Roman"/>
                      </a:endParaRPr>
                    </a:p>
                  </a:txBody>
                  <a:tcPr marL="44450" marR="44450" marT="0" marB="0" anchor="ctr"/>
                </a:tc>
              </a:tr>
              <a:tr h="258890">
                <a:tc>
                  <a:txBody>
                    <a:bodyPr/>
                    <a:lstStyle/>
                    <a:p>
                      <a:pPr algn="l">
                        <a:lnSpc>
                          <a:spcPct val="150000"/>
                        </a:lnSpc>
                        <a:spcAft>
                          <a:spcPts val="0"/>
                        </a:spcAft>
                      </a:pPr>
                      <a:r>
                        <a:rPr lang="es-EC" sz="1200">
                          <a:effectLst/>
                        </a:rPr>
                        <a:t>Factor de Sobrecarga</a:t>
                      </a:r>
                      <a:endParaRPr lang="es-EC" sz="1200">
                        <a:effectLst/>
                        <a:latin typeface="Arial"/>
                        <a:ea typeface="SimSun"/>
                        <a:cs typeface="Times New Roman"/>
                      </a:endParaRPr>
                    </a:p>
                  </a:txBody>
                  <a:tcPr marL="44450" marR="44450" marT="0" marB="0" anchor="ctr"/>
                </a:tc>
                <a:tc>
                  <a:txBody>
                    <a:bodyPr/>
                    <a:lstStyle/>
                    <a:p>
                      <a:pPr algn="l">
                        <a:lnSpc>
                          <a:spcPct val="150000"/>
                        </a:lnSpc>
                        <a:spcAft>
                          <a:spcPts val="0"/>
                        </a:spcAft>
                      </a:pPr>
                      <a:r>
                        <a:rPr lang="es-EC" sz="1200">
                          <a:effectLst/>
                        </a:rPr>
                        <a:t>3</a:t>
                      </a:r>
                      <a:endParaRPr lang="es-EC" sz="1200">
                        <a:effectLst/>
                        <a:latin typeface="Arial"/>
                        <a:ea typeface="SimSun"/>
                        <a:cs typeface="Times New Roman"/>
                      </a:endParaRPr>
                    </a:p>
                  </a:txBody>
                  <a:tcPr marL="44450" marR="44450" marT="0" marB="0" anchor="ctr"/>
                </a:tc>
              </a:tr>
              <a:tr h="517779">
                <a:tc>
                  <a:txBody>
                    <a:bodyPr/>
                    <a:lstStyle/>
                    <a:p>
                      <a:pPr algn="l">
                        <a:lnSpc>
                          <a:spcPct val="150000"/>
                        </a:lnSpc>
                        <a:spcAft>
                          <a:spcPts val="0"/>
                        </a:spcAft>
                      </a:pPr>
                      <a:r>
                        <a:rPr lang="es-EC" sz="1200">
                          <a:effectLst/>
                        </a:rPr>
                        <a:t>Temperatura de Operación</a:t>
                      </a:r>
                      <a:endParaRPr lang="es-EC" sz="1200">
                        <a:effectLst/>
                        <a:latin typeface="Arial"/>
                        <a:ea typeface="SimSun"/>
                        <a:cs typeface="Times New Roman"/>
                      </a:endParaRPr>
                    </a:p>
                  </a:txBody>
                  <a:tcPr marL="44450" marR="44450" marT="0" marB="0" anchor="ctr"/>
                </a:tc>
                <a:tc>
                  <a:txBody>
                    <a:bodyPr/>
                    <a:lstStyle/>
                    <a:p>
                      <a:pPr algn="l">
                        <a:lnSpc>
                          <a:spcPct val="150000"/>
                        </a:lnSpc>
                        <a:spcAft>
                          <a:spcPts val="0"/>
                        </a:spcAft>
                      </a:pPr>
                      <a:r>
                        <a:rPr lang="es-EC" sz="1200">
                          <a:effectLst/>
                        </a:rPr>
                        <a:t>Máxima 40</a:t>
                      </a:r>
                      <a:r>
                        <a:rPr lang="es-EC" sz="1200" baseline="30000">
                          <a:effectLst/>
                        </a:rPr>
                        <a:t>o</a:t>
                      </a:r>
                      <a:r>
                        <a:rPr lang="es-EC" sz="1200">
                          <a:effectLst/>
                        </a:rPr>
                        <a:t>C (hasta 50</a:t>
                      </a:r>
                      <a:r>
                        <a:rPr lang="es-EC" sz="1200" baseline="30000">
                          <a:effectLst/>
                        </a:rPr>
                        <a:t>o</a:t>
                      </a:r>
                      <a:r>
                        <a:rPr lang="es-EC" sz="1200">
                          <a:effectLst/>
                        </a:rPr>
                        <a:t> con desclasificación)</a:t>
                      </a:r>
                      <a:endParaRPr lang="es-EC" sz="1200">
                        <a:effectLst/>
                        <a:latin typeface="Arial"/>
                        <a:ea typeface="SimSun"/>
                        <a:cs typeface="Times New Roman"/>
                      </a:endParaRPr>
                    </a:p>
                  </a:txBody>
                  <a:tcPr marL="44450" marR="44450" marT="0" marB="0" anchor="ctr"/>
                </a:tc>
              </a:tr>
              <a:tr h="258890">
                <a:tc>
                  <a:txBody>
                    <a:bodyPr/>
                    <a:lstStyle/>
                    <a:p>
                      <a:pPr algn="l">
                        <a:lnSpc>
                          <a:spcPct val="150000"/>
                        </a:lnSpc>
                        <a:spcAft>
                          <a:spcPts val="0"/>
                        </a:spcAft>
                      </a:pPr>
                      <a:r>
                        <a:rPr lang="es-EC" sz="1200">
                          <a:effectLst/>
                        </a:rPr>
                        <a:t>Entradas Digitales</a:t>
                      </a:r>
                      <a:endParaRPr lang="es-EC" sz="1200">
                        <a:effectLst/>
                        <a:latin typeface="Arial"/>
                        <a:ea typeface="SimSun"/>
                        <a:cs typeface="Times New Roman"/>
                      </a:endParaRPr>
                    </a:p>
                  </a:txBody>
                  <a:tcPr marL="44450" marR="44450" marT="0" marB="0" anchor="ctr"/>
                </a:tc>
                <a:tc>
                  <a:txBody>
                    <a:bodyPr/>
                    <a:lstStyle/>
                    <a:p>
                      <a:pPr algn="l">
                        <a:lnSpc>
                          <a:spcPct val="150000"/>
                        </a:lnSpc>
                        <a:spcAft>
                          <a:spcPts val="0"/>
                        </a:spcAft>
                      </a:pPr>
                      <a:r>
                        <a:rPr lang="es-EC" sz="1200">
                          <a:effectLst/>
                        </a:rPr>
                        <a:t>3</a:t>
                      </a:r>
                      <a:endParaRPr lang="es-EC" sz="1200">
                        <a:effectLst/>
                        <a:latin typeface="Arial"/>
                        <a:ea typeface="SimSun"/>
                        <a:cs typeface="Times New Roman"/>
                      </a:endParaRPr>
                    </a:p>
                  </a:txBody>
                  <a:tcPr marL="44450" marR="44450" marT="0" marB="0" anchor="ctr"/>
                </a:tc>
              </a:tr>
              <a:tr h="258890">
                <a:tc>
                  <a:txBody>
                    <a:bodyPr/>
                    <a:lstStyle/>
                    <a:p>
                      <a:pPr algn="l">
                        <a:lnSpc>
                          <a:spcPct val="150000"/>
                        </a:lnSpc>
                        <a:spcAft>
                          <a:spcPts val="0"/>
                        </a:spcAft>
                      </a:pPr>
                      <a:r>
                        <a:rPr lang="es-EC" sz="1200">
                          <a:effectLst/>
                        </a:rPr>
                        <a:t>Salidas Digitales</a:t>
                      </a:r>
                      <a:endParaRPr lang="es-EC" sz="1200">
                        <a:effectLst/>
                        <a:latin typeface="Arial"/>
                        <a:ea typeface="SimSun"/>
                        <a:cs typeface="Times New Roman"/>
                      </a:endParaRPr>
                    </a:p>
                  </a:txBody>
                  <a:tcPr marL="44450" marR="44450" marT="0" marB="0" anchor="ctr"/>
                </a:tc>
                <a:tc>
                  <a:txBody>
                    <a:bodyPr/>
                    <a:lstStyle/>
                    <a:p>
                      <a:pPr algn="l">
                        <a:lnSpc>
                          <a:spcPct val="150000"/>
                        </a:lnSpc>
                        <a:spcAft>
                          <a:spcPts val="0"/>
                        </a:spcAft>
                      </a:pPr>
                      <a:r>
                        <a:rPr lang="es-EC" sz="1200">
                          <a:effectLst/>
                        </a:rPr>
                        <a:t>1 (24 VDC)</a:t>
                      </a:r>
                      <a:endParaRPr lang="es-EC" sz="1200">
                        <a:effectLst/>
                        <a:latin typeface="Arial"/>
                        <a:ea typeface="SimSun"/>
                        <a:cs typeface="Times New Roman"/>
                      </a:endParaRPr>
                    </a:p>
                  </a:txBody>
                  <a:tcPr marL="44450" marR="44450" marT="0" marB="0" anchor="ctr"/>
                </a:tc>
              </a:tr>
              <a:tr h="517779">
                <a:tc>
                  <a:txBody>
                    <a:bodyPr/>
                    <a:lstStyle/>
                    <a:p>
                      <a:pPr algn="l">
                        <a:lnSpc>
                          <a:spcPct val="150000"/>
                        </a:lnSpc>
                        <a:spcAft>
                          <a:spcPts val="0"/>
                        </a:spcAft>
                      </a:pPr>
                      <a:r>
                        <a:rPr lang="es-EC" sz="1200">
                          <a:effectLst/>
                        </a:rPr>
                        <a:t>Entradas Análogas</a:t>
                      </a:r>
                      <a:endParaRPr lang="es-EC" sz="1200">
                        <a:effectLst/>
                        <a:latin typeface="Arial"/>
                        <a:ea typeface="SimSun"/>
                        <a:cs typeface="Times New Roman"/>
                      </a:endParaRPr>
                    </a:p>
                  </a:txBody>
                  <a:tcPr marL="44450" marR="44450" marT="0" marB="0" anchor="ctr"/>
                </a:tc>
                <a:tc>
                  <a:txBody>
                    <a:bodyPr/>
                    <a:lstStyle/>
                    <a:p>
                      <a:pPr algn="l">
                        <a:lnSpc>
                          <a:spcPct val="150000"/>
                        </a:lnSpc>
                        <a:spcAft>
                          <a:spcPts val="0"/>
                        </a:spcAft>
                      </a:pPr>
                      <a:r>
                        <a:rPr lang="es-EC" sz="1200" dirty="0">
                          <a:effectLst/>
                        </a:rPr>
                        <a:t>1 (0.10 </a:t>
                      </a:r>
                      <a:r>
                        <a:rPr lang="es-EC" sz="1200" dirty="0" err="1">
                          <a:effectLst/>
                        </a:rPr>
                        <a:t>VDC</a:t>
                      </a:r>
                      <a:r>
                        <a:rPr lang="es-EC" sz="1200" dirty="0">
                          <a:effectLst/>
                        </a:rPr>
                        <a:t> utilizable como cuarta entrada digital)</a:t>
                      </a:r>
                      <a:endParaRPr lang="es-EC" sz="1200" dirty="0">
                        <a:effectLst/>
                        <a:latin typeface="Arial"/>
                        <a:ea typeface="SimSun"/>
                        <a:cs typeface="Times New Roman"/>
                      </a:endParaRPr>
                    </a:p>
                  </a:txBody>
                  <a:tcPr marL="44450" marR="44450" marT="0" marB="0" anchor="ctr"/>
                </a:tc>
              </a:tr>
            </a:tbl>
          </a:graphicData>
        </a:graphic>
      </p:graphicFrame>
      <p:pic>
        <p:nvPicPr>
          <p:cNvPr id="5" name="4 Imagen"/>
          <p:cNvPicPr/>
          <p:nvPr/>
        </p:nvPicPr>
        <p:blipFill>
          <a:blip r:embed="rId3">
            <a:extLst>
              <a:ext uri="{28A0092B-C50C-407E-A947-70E740481C1C}">
                <a14:useLocalDpi xmlns:a14="http://schemas.microsoft.com/office/drawing/2010/main" val="0"/>
              </a:ext>
            </a:extLst>
          </a:blip>
          <a:srcRect t="15097"/>
          <a:stretch>
            <a:fillRect/>
          </a:stretch>
        </p:blipFill>
        <p:spPr bwMode="auto">
          <a:xfrm>
            <a:off x="539552" y="3068960"/>
            <a:ext cx="3194050" cy="2878455"/>
          </a:xfrm>
          <a:prstGeom prst="rect">
            <a:avLst/>
          </a:prstGeom>
          <a:noFill/>
          <a:ln>
            <a:noFill/>
          </a:ln>
        </p:spPr>
      </p:pic>
      <p:sp>
        <p:nvSpPr>
          <p:cNvPr id="6" name="5 Rectángulo"/>
          <p:cNvSpPr/>
          <p:nvPr/>
        </p:nvSpPr>
        <p:spPr>
          <a:xfrm>
            <a:off x="366701" y="5957230"/>
            <a:ext cx="3539752" cy="369332"/>
          </a:xfrm>
          <a:prstGeom prst="rect">
            <a:avLst/>
          </a:prstGeom>
        </p:spPr>
        <p:txBody>
          <a:bodyPr wrap="none">
            <a:spAutoFit/>
          </a:bodyPr>
          <a:lstStyle/>
          <a:p>
            <a:r>
              <a:rPr lang="es-EC" dirty="0" err="1"/>
              <a:t>G110</a:t>
            </a:r>
            <a:r>
              <a:rPr lang="es-EC" dirty="0"/>
              <a:t> tipo </a:t>
            </a:r>
            <a:r>
              <a:rPr lang="es-EC" dirty="0" err="1"/>
              <a:t>6SL3211-0AB17-5UA1</a:t>
            </a:r>
            <a:r>
              <a:rPr lang="es-EC" dirty="0"/>
              <a:t> </a:t>
            </a:r>
          </a:p>
        </p:txBody>
      </p:sp>
    </p:spTree>
    <p:extLst>
      <p:ext uri="{BB962C8B-B14F-4D97-AF65-F5344CB8AC3E}">
        <p14:creationId xmlns:p14="http://schemas.microsoft.com/office/powerpoint/2010/main" val="147665440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603448"/>
            <a:ext cx="8229600" cy="1600200"/>
          </a:xfrm>
        </p:spPr>
        <p:txBody>
          <a:bodyPr/>
          <a:lstStyle/>
          <a:p>
            <a:r>
              <a:rPr lang="es-EC" dirty="0" smtClean="0"/>
              <a:t>PLC</a:t>
            </a:r>
            <a:endParaRPr lang="es-EC" dirty="0"/>
          </a:p>
        </p:txBody>
      </p:sp>
      <p:sp>
        <p:nvSpPr>
          <p:cNvPr id="3" name="2 Marcador de contenido"/>
          <p:cNvSpPr>
            <a:spLocks noGrp="1"/>
          </p:cNvSpPr>
          <p:nvPr>
            <p:ph idx="1"/>
          </p:nvPr>
        </p:nvSpPr>
        <p:spPr>
          <a:xfrm>
            <a:off x="323528" y="980728"/>
            <a:ext cx="8229600" cy="5256583"/>
          </a:xfrm>
        </p:spPr>
        <p:txBody>
          <a:bodyPr>
            <a:normAutofit fontScale="92500" lnSpcReduction="10000"/>
          </a:bodyPr>
          <a:lstStyle/>
          <a:p>
            <a:r>
              <a:rPr lang="es-EC" dirty="0"/>
              <a:t>Las consideraciones son las siguientes:</a:t>
            </a:r>
          </a:p>
          <a:p>
            <a:pPr marL="0" indent="0">
              <a:buNone/>
            </a:pPr>
            <a:endParaRPr lang="es-EC" dirty="0"/>
          </a:p>
          <a:p>
            <a:pPr lvl="0"/>
            <a:r>
              <a:rPr lang="es-EC" dirty="0"/>
              <a:t>Implementar una celda de carga tipo S.</a:t>
            </a:r>
          </a:p>
          <a:p>
            <a:pPr lvl="0"/>
            <a:r>
              <a:rPr lang="es-EC" dirty="0"/>
              <a:t>Controlar la velocidad del motor a través de una variador de velocidad.</a:t>
            </a:r>
          </a:p>
          <a:p>
            <a:pPr lvl="0"/>
            <a:r>
              <a:rPr lang="es-EC" dirty="0"/>
              <a:t>Salidas digitales 8.</a:t>
            </a:r>
          </a:p>
          <a:p>
            <a:pPr lvl="0"/>
            <a:r>
              <a:rPr lang="es-EC" dirty="0"/>
              <a:t>Entradas digitales 2.</a:t>
            </a:r>
          </a:p>
          <a:p>
            <a:pPr lvl="0"/>
            <a:r>
              <a:rPr lang="es-EC" dirty="0"/>
              <a:t>Entradas  analógicas 1.</a:t>
            </a:r>
          </a:p>
          <a:p>
            <a:pPr lvl="0"/>
            <a:r>
              <a:rPr lang="es-EC" dirty="0"/>
              <a:t>Puerto de comunicación Ethernet.</a:t>
            </a:r>
          </a:p>
          <a:p>
            <a:pPr lvl="0"/>
            <a:r>
              <a:rPr lang="es-EC" dirty="0"/>
              <a:t>Capaz de realizar posibles incorporaciones o modificaciones futuras.</a:t>
            </a:r>
          </a:p>
          <a:p>
            <a:pPr lvl="0"/>
            <a:r>
              <a:rPr lang="es-EC" dirty="0"/>
              <a:t>El HMI se realizará con una PC.</a:t>
            </a:r>
          </a:p>
          <a:p>
            <a:pPr lvl="0"/>
            <a:r>
              <a:rPr lang="es-EC" dirty="0"/>
              <a:t>Voltaje de alimentación 110/220 V.</a:t>
            </a:r>
          </a:p>
          <a:p>
            <a:pPr lvl="0"/>
            <a:r>
              <a:rPr lang="es-EC" dirty="0"/>
              <a:t>Disponibilidad dentro del mercado.</a:t>
            </a:r>
          </a:p>
          <a:p>
            <a:endParaRPr lang="es-EC" dirty="0"/>
          </a:p>
        </p:txBody>
      </p:sp>
    </p:spTree>
    <p:extLst>
      <p:ext uri="{BB962C8B-B14F-4D97-AF65-F5344CB8AC3E}">
        <p14:creationId xmlns:p14="http://schemas.microsoft.com/office/powerpoint/2010/main" val="15058295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4" name="3 Marcador de contenido"/>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35719" y="2044999"/>
            <a:ext cx="1953585" cy="1733287"/>
          </a:xfrm>
          <a:prstGeom prst="rect">
            <a:avLst/>
          </a:prstGeom>
          <a:noFill/>
          <a:ln>
            <a:noFill/>
          </a:ln>
        </p:spPr>
      </p:pic>
      <p:sp>
        <p:nvSpPr>
          <p:cNvPr id="5" name="4 Rectángulo"/>
          <p:cNvSpPr/>
          <p:nvPr/>
        </p:nvSpPr>
        <p:spPr>
          <a:xfrm>
            <a:off x="562436" y="3789040"/>
            <a:ext cx="2900153" cy="646331"/>
          </a:xfrm>
          <a:prstGeom prst="rect">
            <a:avLst/>
          </a:prstGeom>
        </p:spPr>
        <p:txBody>
          <a:bodyPr wrap="none">
            <a:spAutoFit/>
          </a:bodyPr>
          <a:lstStyle/>
          <a:p>
            <a:r>
              <a:rPr lang="es-EC" dirty="0" err="1"/>
              <a:t>S7</a:t>
            </a:r>
            <a:r>
              <a:rPr lang="es-EC" dirty="0"/>
              <a:t>-1200 </a:t>
            </a:r>
            <a:endParaRPr lang="es-EC" dirty="0" smtClean="0"/>
          </a:p>
          <a:p>
            <a:r>
              <a:rPr lang="es-EC" dirty="0" smtClean="0"/>
              <a:t>tipo </a:t>
            </a:r>
            <a:r>
              <a:rPr lang="es-EC" dirty="0" err="1"/>
              <a:t>6ES7214-1BG31-OXB0</a:t>
            </a:r>
            <a:endParaRPr lang="es-EC" dirty="0"/>
          </a:p>
        </p:txBody>
      </p:sp>
      <p:graphicFrame>
        <p:nvGraphicFramePr>
          <p:cNvPr id="6" name="5 Tabla"/>
          <p:cNvGraphicFramePr>
            <a:graphicFrameLocks noGrp="1"/>
          </p:cNvGraphicFramePr>
          <p:nvPr>
            <p:extLst>
              <p:ext uri="{D42A27DB-BD31-4B8C-83A1-F6EECF244321}">
                <p14:modId xmlns:p14="http://schemas.microsoft.com/office/powerpoint/2010/main" val="4073748265"/>
              </p:ext>
            </p:extLst>
          </p:nvPr>
        </p:nvGraphicFramePr>
        <p:xfrm>
          <a:off x="3779912" y="2060848"/>
          <a:ext cx="5038725" cy="3096342"/>
        </p:xfrm>
        <a:graphic>
          <a:graphicData uri="http://schemas.openxmlformats.org/drawingml/2006/table">
            <a:tbl>
              <a:tblPr firstRow="1" firstCol="1" bandRow="1">
                <a:tableStyleId>{5C22544A-7EE6-4342-B048-85BDC9FD1C3A}</a:tableStyleId>
              </a:tblPr>
              <a:tblGrid>
                <a:gridCol w="2162175"/>
                <a:gridCol w="2876550"/>
              </a:tblGrid>
              <a:tr h="305979">
                <a:tc>
                  <a:txBody>
                    <a:bodyPr/>
                    <a:lstStyle/>
                    <a:p>
                      <a:pPr algn="ctr">
                        <a:lnSpc>
                          <a:spcPct val="150000"/>
                        </a:lnSpc>
                        <a:spcAft>
                          <a:spcPts val="0"/>
                        </a:spcAft>
                      </a:pPr>
                      <a:r>
                        <a:rPr lang="es-EC" sz="1200">
                          <a:effectLst/>
                        </a:rPr>
                        <a:t>AUTÓMATA</a:t>
                      </a:r>
                      <a:endParaRPr lang="es-EC" sz="1200">
                        <a:effectLst/>
                        <a:latin typeface="Arial"/>
                        <a:ea typeface="SimSun"/>
                        <a:cs typeface="Times New Roman"/>
                      </a:endParaRPr>
                    </a:p>
                  </a:txBody>
                  <a:tcPr marL="68580" marR="68580" marT="0" marB="0" anchor="ctr"/>
                </a:tc>
                <a:tc>
                  <a:txBody>
                    <a:bodyPr/>
                    <a:lstStyle/>
                    <a:p>
                      <a:pPr algn="ctr">
                        <a:lnSpc>
                          <a:spcPct val="150000"/>
                        </a:lnSpc>
                        <a:spcAft>
                          <a:spcPts val="0"/>
                        </a:spcAft>
                      </a:pPr>
                      <a:r>
                        <a:rPr lang="es-EC" sz="1200">
                          <a:effectLst/>
                        </a:rPr>
                        <a:t>CARACTERÍSTICAS</a:t>
                      </a:r>
                      <a:endParaRPr lang="es-EC" sz="1200">
                        <a:effectLst/>
                        <a:latin typeface="Arial"/>
                        <a:ea typeface="SimSun"/>
                        <a:cs typeface="Times New Roman"/>
                      </a:endParaRPr>
                    </a:p>
                  </a:txBody>
                  <a:tcPr marL="68580" marR="68580" marT="0" marB="0" anchor="ctr"/>
                </a:tc>
              </a:tr>
              <a:tr h="305979">
                <a:tc>
                  <a:txBody>
                    <a:bodyPr/>
                    <a:lstStyle/>
                    <a:p>
                      <a:pPr algn="l">
                        <a:lnSpc>
                          <a:spcPct val="150000"/>
                        </a:lnSpc>
                        <a:spcAft>
                          <a:spcPts val="0"/>
                        </a:spcAft>
                      </a:pPr>
                      <a:r>
                        <a:rPr lang="es-EC" sz="1200">
                          <a:effectLst/>
                        </a:rPr>
                        <a:t>Tipo</a:t>
                      </a:r>
                      <a:endParaRPr lang="es-EC" sz="120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C" sz="1200">
                          <a:effectLst/>
                        </a:rPr>
                        <a:t>AC-DC-Relé </a:t>
                      </a:r>
                      <a:endParaRPr lang="es-EC" sz="1200">
                        <a:effectLst/>
                        <a:latin typeface="Arial"/>
                        <a:ea typeface="SimSun"/>
                        <a:cs typeface="Times New Roman"/>
                      </a:endParaRPr>
                    </a:p>
                  </a:txBody>
                  <a:tcPr marL="68580" marR="68580" marT="0" marB="0" anchor="ctr"/>
                </a:tc>
              </a:tr>
              <a:tr h="305979">
                <a:tc>
                  <a:txBody>
                    <a:bodyPr/>
                    <a:lstStyle/>
                    <a:p>
                      <a:pPr algn="l">
                        <a:lnSpc>
                          <a:spcPct val="150000"/>
                        </a:lnSpc>
                        <a:spcAft>
                          <a:spcPts val="0"/>
                        </a:spcAft>
                      </a:pPr>
                      <a:r>
                        <a:rPr lang="es-EC" sz="1200">
                          <a:effectLst/>
                        </a:rPr>
                        <a:t>Alimentación</a:t>
                      </a:r>
                      <a:endParaRPr lang="es-EC" sz="120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C" sz="1200">
                          <a:effectLst/>
                        </a:rPr>
                        <a:t>110-220 VAC</a:t>
                      </a:r>
                      <a:endParaRPr lang="es-EC" sz="1200">
                        <a:effectLst/>
                        <a:latin typeface="Arial"/>
                        <a:ea typeface="SimSun"/>
                        <a:cs typeface="Times New Roman"/>
                      </a:endParaRPr>
                    </a:p>
                  </a:txBody>
                  <a:tcPr marL="68580" marR="68580" marT="0" marB="0" anchor="ctr"/>
                </a:tc>
              </a:tr>
              <a:tr h="305979">
                <a:tc>
                  <a:txBody>
                    <a:bodyPr/>
                    <a:lstStyle/>
                    <a:p>
                      <a:pPr algn="l">
                        <a:lnSpc>
                          <a:spcPct val="150000"/>
                        </a:lnSpc>
                        <a:spcAft>
                          <a:spcPts val="0"/>
                        </a:spcAft>
                      </a:pPr>
                      <a:r>
                        <a:rPr lang="es-EC" sz="1200">
                          <a:effectLst/>
                        </a:rPr>
                        <a:t>Entradas Digitales</a:t>
                      </a:r>
                      <a:endParaRPr lang="es-EC" sz="120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C" sz="1200">
                          <a:effectLst/>
                        </a:rPr>
                        <a:t>14 a 24 VDC</a:t>
                      </a:r>
                      <a:endParaRPr lang="es-EC" sz="1200">
                        <a:effectLst/>
                        <a:latin typeface="Arial"/>
                        <a:ea typeface="SimSun"/>
                        <a:cs typeface="Times New Roman"/>
                      </a:endParaRPr>
                    </a:p>
                  </a:txBody>
                  <a:tcPr marL="68580" marR="68580" marT="0" marB="0" anchor="ctr"/>
                </a:tc>
              </a:tr>
              <a:tr h="305979">
                <a:tc>
                  <a:txBody>
                    <a:bodyPr/>
                    <a:lstStyle/>
                    <a:p>
                      <a:pPr algn="l">
                        <a:lnSpc>
                          <a:spcPct val="150000"/>
                        </a:lnSpc>
                        <a:spcAft>
                          <a:spcPts val="0"/>
                        </a:spcAft>
                      </a:pPr>
                      <a:r>
                        <a:rPr lang="es-EC" sz="1200">
                          <a:effectLst/>
                        </a:rPr>
                        <a:t>Salidas Digitales</a:t>
                      </a:r>
                      <a:endParaRPr lang="es-EC" sz="120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C" sz="1200">
                          <a:effectLst/>
                        </a:rPr>
                        <a:t>10 Tipo relé</a:t>
                      </a:r>
                      <a:endParaRPr lang="es-EC" sz="1200">
                        <a:effectLst/>
                        <a:latin typeface="Arial"/>
                        <a:ea typeface="SimSun"/>
                        <a:cs typeface="Times New Roman"/>
                      </a:endParaRPr>
                    </a:p>
                  </a:txBody>
                  <a:tcPr marL="68580" marR="68580" marT="0" marB="0" anchor="ctr"/>
                </a:tc>
              </a:tr>
              <a:tr h="305979">
                <a:tc>
                  <a:txBody>
                    <a:bodyPr/>
                    <a:lstStyle/>
                    <a:p>
                      <a:pPr algn="l">
                        <a:lnSpc>
                          <a:spcPct val="150000"/>
                        </a:lnSpc>
                        <a:spcAft>
                          <a:spcPts val="0"/>
                        </a:spcAft>
                      </a:pPr>
                      <a:r>
                        <a:rPr lang="es-EC" sz="1200">
                          <a:effectLst/>
                        </a:rPr>
                        <a:t>Entradas Análogas</a:t>
                      </a:r>
                      <a:endParaRPr lang="es-EC" sz="120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C" sz="1200">
                          <a:effectLst/>
                        </a:rPr>
                        <a:t>2 (0-10 VDC)</a:t>
                      </a:r>
                      <a:endParaRPr lang="es-EC" sz="1200">
                        <a:effectLst/>
                        <a:latin typeface="Arial"/>
                        <a:ea typeface="SimSun"/>
                        <a:cs typeface="Times New Roman"/>
                      </a:endParaRPr>
                    </a:p>
                  </a:txBody>
                  <a:tcPr marL="68580" marR="68580" marT="0" marB="0" anchor="ctr"/>
                </a:tc>
              </a:tr>
              <a:tr h="305979">
                <a:tc>
                  <a:txBody>
                    <a:bodyPr/>
                    <a:lstStyle/>
                    <a:p>
                      <a:pPr algn="l">
                        <a:lnSpc>
                          <a:spcPct val="150000"/>
                        </a:lnSpc>
                        <a:spcAft>
                          <a:spcPts val="0"/>
                        </a:spcAft>
                      </a:pPr>
                      <a:r>
                        <a:rPr lang="es-EC" sz="1200">
                          <a:effectLst/>
                        </a:rPr>
                        <a:t>Memoria</a:t>
                      </a:r>
                      <a:endParaRPr lang="es-EC" sz="1200">
                        <a:effectLst/>
                        <a:latin typeface="Arial"/>
                        <a:ea typeface="SimSun"/>
                        <a:cs typeface="Times New Roman"/>
                      </a:endParaRPr>
                    </a:p>
                  </a:txBody>
                  <a:tcPr marL="68580" marR="68580" marT="0" marB="0" anchor="ctr"/>
                </a:tc>
                <a:tc>
                  <a:txBody>
                    <a:bodyPr/>
                    <a:lstStyle/>
                    <a:p>
                      <a:pPr algn="l">
                        <a:lnSpc>
                          <a:spcPct val="150000"/>
                        </a:lnSpc>
                        <a:spcAft>
                          <a:spcPts val="0"/>
                        </a:spcAft>
                      </a:pPr>
                      <a:r>
                        <a:rPr lang="es-EC" sz="1200">
                          <a:effectLst/>
                        </a:rPr>
                        <a:t>75 KB</a:t>
                      </a:r>
                      <a:endParaRPr lang="es-EC" sz="1200">
                        <a:effectLst/>
                        <a:latin typeface="Arial"/>
                        <a:ea typeface="SimSun"/>
                        <a:cs typeface="Times New Roman"/>
                      </a:endParaRPr>
                    </a:p>
                  </a:txBody>
                  <a:tcPr marL="68580" marR="68580" marT="0" marB="0" anchor="ctr"/>
                </a:tc>
              </a:tr>
              <a:tr h="648510">
                <a:tc>
                  <a:txBody>
                    <a:bodyPr/>
                    <a:lstStyle/>
                    <a:p>
                      <a:pPr algn="l">
                        <a:lnSpc>
                          <a:spcPct val="150000"/>
                        </a:lnSpc>
                        <a:spcAft>
                          <a:spcPts val="0"/>
                        </a:spcAft>
                      </a:pPr>
                      <a:r>
                        <a:rPr lang="es-EC" sz="1200">
                          <a:effectLst/>
                        </a:rPr>
                        <a:t>Puerto de Comunicación</a:t>
                      </a:r>
                      <a:endParaRPr lang="es-EC" sz="1200">
                        <a:effectLst/>
                        <a:latin typeface="Arial"/>
                        <a:ea typeface="SimSun"/>
                        <a:cs typeface="Times New Roman"/>
                      </a:endParaRPr>
                    </a:p>
                  </a:txBody>
                  <a:tcPr marL="68580" marR="68580" marT="0" marB="0" anchor="ctr"/>
                </a:tc>
                <a:tc>
                  <a:txBody>
                    <a:bodyPr/>
                    <a:lstStyle/>
                    <a:p>
                      <a:pPr algn="l">
                        <a:lnSpc>
                          <a:spcPct val="150000"/>
                        </a:lnSpc>
                        <a:spcAft>
                          <a:spcPts val="0"/>
                        </a:spcAft>
                      </a:pPr>
                      <a:r>
                        <a:rPr lang="en-US" sz="1200">
                          <a:effectLst/>
                        </a:rPr>
                        <a:t>Profinet/Industrial Ethernet RJ45 10/1000 Mbps</a:t>
                      </a:r>
                      <a:endParaRPr lang="es-EC" sz="1200">
                        <a:effectLst/>
                        <a:latin typeface="Arial"/>
                        <a:ea typeface="SimSun"/>
                        <a:cs typeface="Times New Roman"/>
                      </a:endParaRPr>
                    </a:p>
                  </a:txBody>
                  <a:tcPr marL="68580" marR="68580" marT="0" marB="0" anchor="ctr"/>
                </a:tc>
              </a:tr>
              <a:tr h="305979">
                <a:tc>
                  <a:txBody>
                    <a:bodyPr/>
                    <a:lstStyle/>
                    <a:p>
                      <a:pPr algn="l">
                        <a:lnSpc>
                          <a:spcPct val="150000"/>
                        </a:lnSpc>
                        <a:spcAft>
                          <a:spcPts val="0"/>
                        </a:spcAft>
                      </a:pPr>
                      <a:r>
                        <a:rPr lang="es-EC" sz="1200">
                          <a:effectLst/>
                        </a:rPr>
                        <a:t>Potencia</a:t>
                      </a:r>
                      <a:endParaRPr lang="es-EC" sz="1200">
                        <a:effectLst/>
                        <a:latin typeface="Arial"/>
                        <a:ea typeface="SimSun"/>
                        <a:cs typeface="Times New Roman"/>
                      </a:endParaRPr>
                    </a:p>
                  </a:txBody>
                  <a:tcPr marL="68580" marR="68580" marT="0" marB="0" anchor="ctr"/>
                </a:tc>
                <a:tc>
                  <a:txBody>
                    <a:bodyPr/>
                    <a:lstStyle/>
                    <a:p>
                      <a:pPr algn="l">
                        <a:lnSpc>
                          <a:spcPct val="150000"/>
                        </a:lnSpc>
                        <a:spcAft>
                          <a:spcPts val="0"/>
                        </a:spcAft>
                      </a:pPr>
                      <a:r>
                        <a:rPr lang="en-US" sz="1200" dirty="0">
                          <a:effectLst/>
                        </a:rPr>
                        <a:t>14 W</a:t>
                      </a:r>
                      <a:endParaRPr lang="es-EC" sz="1200" dirty="0">
                        <a:effectLst/>
                        <a:latin typeface="Arial"/>
                        <a:ea typeface="SimSun"/>
                        <a:cs typeface="Times New Roman"/>
                      </a:endParaRPr>
                    </a:p>
                  </a:txBody>
                  <a:tcPr marL="68580" marR="68580" marT="0" marB="0" anchor="ctr"/>
                </a:tc>
              </a:tr>
            </a:tbl>
          </a:graphicData>
        </a:graphic>
      </p:graphicFrame>
    </p:spTree>
    <p:extLst>
      <p:ext uri="{BB962C8B-B14F-4D97-AF65-F5344CB8AC3E}">
        <p14:creationId xmlns:p14="http://schemas.microsoft.com/office/powerpoint/2010/main" val="313248676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jecutivo">
  <a:themeElements>
    <a:clrScheme name="Ejecutivo">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jecutivo">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jecutiv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2306</TotalTime>
  <Words>4756</Words>
  <Application>Microsoft Office PowerPoint</Application>
  <PresentationFormat>Presentación en pantalla (4:3)</PresentationFormat>
  <Paragraphs>1168</Paragraphs>
  <Slides>133</Slides>
  <Notes>0</Notes>
  <HiddenSlides>0</HiddenSlides>
  <MMClips>0</MMClips>
  <ScaleCrop>false</ScaleCrop>
  <HeadingPairs>
    <vt:vector size="6" baseType="variant">
      <vt:variant>
        <vt:lpstr>Tema</vt:lpstr>
      </vt:variant>
      <vt:variant>
        <vt:i4>1</vt:i4>
      </vt:variant>
      <vt:variant>
        <vt:lpstr>Servidores OLE incrustados</vt:lpstr>
      </vt:variant>
      <vt:variant>
        <vt:i4>3</vt:i4>
      </vt:variant>
      <vt:variant>
        <vt:lpstr>Títulos de diapositiva</vt:lpstr>
      </vt:variant>
      <vt:variant>
        <vt:i4>133</vt:i4>
      </vt:variant>
    </vt:vector>
  </HeadingPairs>
  <TitlesOfParts>
    <vt:vector size="137" baseType="lpstr">
      <vt:lpstr>Ejecutivo</vt:lpstr>
      <vt:lpstr>Visio</vt:lpstr>
      <vt:lpstr>Imagen de mapa de bits</vt:lpstr>
      <vt:lpstr>Hoja de cálculo</vt:lpstr>
      <vt:lpstr>«DISEÑO Y CONSTRUCCIÓN DE UN SISTEMA AUTOMÁTICO DE DOSIFICACIÓN DE MICRO NUTRIENTES PARA OPTIMIZAR EL PROCESO DE PRODUCCIÓN EN LA EMPRESA AVIPAZ CÍA. LTDA»</vt:lpstr>
      <vt:lpstr>CAPÍTULO I</vt:lpstr>
      <vt:lpstr>AVIPAZ</vt:lpstr>
      <vt:lpstr>Descripción de Proceso</vt:lpstr>
      <vt:lpstr>Presentación de PowerPoint</vt:lpstr>
      <vt:lpstr>Proceso de Dosificación de Micronutrientes</vt:lpstr>
      <vt:lpstr>Objetivos Planteados</vt:lpstr>
      <vt:lpstr>Tipos de Máquinas   Dosificadores</vt:lpstr>
      <vt:lpstr>Dosificador Sin Fin</vt:lpstr>
      <vt:lpstr>Dosificador Volumétrico</vt:lpstr>
      <vt:lpstr>Dosificador Gravimétrico</vt:lpstr>
      <vt:lpstr>Dosificador por Vibración</vt:lpstr>
      <vt:lpstr>SISTEMAS DE   DOSIFICACIÓN</vt:lpstr>
      <vt:lpstr>Sistemas Lineales</vt:lpstr>
      <vt:lpstr>Sistemas Circulares</vt:lpstr>
      <vt:lpstr>ELEMENTOS</vt:lpstr>
      <vt:lpstr>Presentación de PowerPoint</vt:lpstr>
      <vt:lpstr>CAPÍTULO II</vt:lpstr>
      <vt:lpstr>DISEÑO CONCURRENTE</vt:lpstr>
      <vt:lpstr>CASA DE LA CALIDAD</vt:lpstr>
      <vt:lpstr>Requisitos del Cliente</vt:lpstr>
      <vt:lpstr>Requisitos Técnicos</vt:lpstr>
      <vt:lpstr>Presentación de PowerPoint</vt:lpstr>
      <vt:lpstr>Conclusiones de la Casa de la Calidad</vt:lpstr>
      <vt:lpstr>Presentación de PowerPoint</vt:lpstr>
      <vt:lpstr>Presentación de PowerPoint</vt:lpstr>
      <vt:lpstr>DISEÑO FUNCIONAL</vt:lpstr>
      <vt:lpstr>Definición de Módulos</vt:lpstr>
      <vt:lpstr>Presentación de PowerPoint</vt:lpstr>
      <vt:lpstr>SELECCIÓN DEL MÉTODO DE DOSIFICACIÓN</vt:lpstr>
      <vt:lpstr>Presentación de PowerPoint</vt:lpstr>
      <vt:lpstr>Presentación de PowerPoint</vt:lpstr>
      <vt:lpstr>Presentación de PowerPoint</vt:lpstr>
      <vt:lpstr>Presentación de PowerPoint</vt:lpstr>
      <vt:lpstr>Diseño del Sistema   Mecánico.</vt:lpstr>
      <vt:lpstr>Presentación de PowerPoint</vt:lpstr>
      <vt:lpstr>Presentación de PowerPoint</vt:lpstr>
      <vt:lpstr>DISEÑO DEL BIN O CONTENEDOR</vt:lpstr>
      <vt:lpstr>Capacidad de Almacenaje</vt:lpstr>
      <vt:lpstr>Presentación de PowerPoint</vt:lpstr>
      <vt:lpstr>Dimensionamiento </vt:lpstr>
      <vt:lpstr>Presentación de PowerPoint</vt:lpstr>
      <vt:lpstr>Calculo del Espesor </vt:lpstr>
      <vt:lpstr>PROCEDIMIENTO</vt:lpstr>
      <vt:lpstr>Presión Media</vt:lpstr>
      <vt:lpstr>Placas Con Bordes Simplemente Apoyados</vt:lpstr>
      <vt:lpstr>Presentación de PowerPoint</vt:lpstr>
      <vt:lpstr>Placas Con Bordes Totalmente Empotrados</vt:lpstr>
      <vt:lpstr>Presentación de PowerPoint</vt:lpstr>
      <vt:lpstr>Presentación de PowerPoint</vt:lpstr>
      <vt:lpstr>Diseño Tolva Común</vt:lpstr>
      <vt:lpstr>Capacidad</vt:lpstr>
      <vt:lpstr>Diseño del Transportador</vt:lpstr>
      <vt:lpstr>Capacidad del Transportador</vt:lpstr>
      <vt:lpstr>Presentación de PowerPoint</vt:lpstr>
      <vt:lpstr>Dimensionamiento</vt:lpstr>
      <vt:lpstr>Presentación de PowerPoint</vt:lpstr>
      <vt:lpstr>Calculo de la Potencia</vt:lpstr>
      <vt:lpstr>Potencia necesaria para transportar el material</vt:lpstr>
      <vt:lpstr>Potencia motriz del transportador sin carga</vt:lpstr>
      <vt:lpstr>Potencia requerida para la inclinación del  transportador.</vt:lpstr>
      <vt:lpstr>Calculo de la Potencia.</vt:lpstr>
      <vt:lpstr>Diseño del Eje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Diseño de la Hélice.</vt:lpstr>
      <vt:lpstr>Presentación de PowerPoint</vt:lpstr>
      <vt:lpstr>Presentación de PowerPoint</vt:lpstr>
      <vt:lpstr>Presentación de PowerPoint</vt:lpstr>
      <vt:lpstr>Presentación de PowerPoint</vt:lpstr>
      <vt:lpstr>Presentación de PowerPoint</vt:lpstr>
      <vt:lpstr>Cálculo del Espesor de la Hélice</vt:lpstr>
      <vt:lpstr>Presentación de PowerPoint</vt:lpstr>
      <vt:lpstr>Diseño Por Cortante</vt:lpstr>
      <vt:lpstr>Diseño por Flexión</vt:lpstr>
      <vt:lpstr>Diseño por Desgaste</vt:lpstr>
      <vt:lpstr>Presentación de PowerPoint</vt:lpstr>
      <vt:lpstr>Presentación de PowerPoint</vt:lpstr>
      <vt:lpstr>Coeficiente de desgaste.</vt:lpstr>
      <vt:lpstr>Presentación de PowerPoint</vt:lpstr>
      <vt:lpstr>Presentación de PowerPoint</vt:lpstr>
      <vt:lpstr>Presentación de PowerPoint</vt:lpstr>
      <vt:lpstr>Desarrollo de la Hélice</vt:lpstr>
      <vt:lpstr>SELECCIÓN DEL CILINDRO NEUMÁTICO</vt:lpstr>
      <vt:lpstr>Presentación de PowerPoint</vt:lpstr>
      <vt:lpstr>Presentación de PowerPoint</vt:lpstr>
      <vt:lpstr>Presentación de PowerPoint</vt:lpstr>
      <vt:lpstr>DISEÑO ELÉCTRICO Y DE CONTROL</vt:lpstr>
      <vt:lpstr>Motor</vt:lpstr>
      <vt:lpstr>Reductor</vt:lpstr>
      <vt:lpstr>Variador De Frecuencia</vt:lpstr>
      <vt:lpstr>PLC</vt:lpstr>
      <vt:lpstr>Presentación de PowerPoint</vt:lpstr>
      <vt:lpstr>INDICADOR</vt:lpstr>
      <vt:lpstr>Celda de Carga</vt:lpstr>
      <vt:lpstr>Cálculo Y Selección De Los Elementos De Protección</vt:lpstr>
      <vt:lpstr>Presentación de PowerPoint</vt:lpstr>
      <vt:lpstr>Fusible </vt:lpstr>
      <vt:lpstr>Interruptor Electromagnético</vt:lpstr>
      <vt:lpstr>Presentación de PowerPoint</vt:lpstr>
      <vt:lpstr>Dimensionamiento Conductores.</vt:lpstr>
      <vt:lpstr>Presentación de PowerPoint</vt:lpstr>
      <vt:lpstr>Presentación de PowerPoint</vt:lpstr>
      <vt:lpstr>CAPITULO III</vt:lpstr>
      <vt:lpstr>Montaje Mecánico</vt:lpstr>
      <vt:lpstr>Ensamblaje de Componentes.</vt:lpstr>
      <vt:lpstr>Montaje Sistema Neumático.</vt:lpstr>
      <vt:lpstr>Montaje Eléctrico.</vt:lpstr>
      <vt:lpstr>Cableado Celda de Carga</vt:lpstr>
      <vt:lpstr>Implementación HMI</vt:lpstr>
      <vt:lpstr>PROGRAMACIÓN  DEL VARIADOR DE FRECUENCIA</vt:lpstr>
      <vt:lpstr>Bloques de Programación PLC</vt:lpstr>
      <vt:lpstr>CAPITULO IV</vt:lpstr>
      <vt:lpstr>PRUEBAS A LAS CONEXIONES ELÉCTRICAS</vt:lpstr>
      <vt:lpstr>PRUEBAS DE FUNCIONAMIENTO DEL PLC</vt:lpstr>
      <vt:lpstr>PRUEBAS A LA CELDA DE CARGA</vt:lpstr>
      <vt:lpstr>PRUEBAS AL INDICADOR</vt:lpstr>
      <vt:lpstr>PRUEBAS DE DOSIFICACIÓN</vt:lpstr>
      <vt:lpstr>Presentación de PowerPoint</vt:lpstr>
      <vt:lpstr>Presentación de PowerPoint</vt:lpstr>
      <vt:lpstr>Presentación de PowerPoint</vt:lpstr>
      <vt:lpstr>Alcances y Limitaciones</vt:lpstr>
      <vt:lpstr>Verificación de la Hipótesis</vt:lpstr>
      <vt:lpstr>Conclusiones</vt:lpstr>
      <vt:lpstr>Presentación de PowerPoint</vt:lpstr>
      <vt:lpstr>Recomendaciones</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«DISEÑO Y CONSTRUCCIÓN DE UN SISTEMA AUTOMÁTICO DE DOSIFICACIÓN DE MICRONUTRIENTES PARA OPTIMIZACIÓN EL PROCESO PRODUCCIÓN EN LA EMPRESA AVIAPAZ CIA.LTDA»</dc:title>
  <dc:creator>andy</dc:creator>
  <cp:lastModifiedBy>andy</cp:lastModifiedBy>
  <cp:revision>84</cp:revision>
  <dcterms:created xsi:type="dcterms:W3CDTF">2013-09-04T20:08:04Z</dcterms:created>
  <dcterms:modified xsi:type="dcterms:W3CDTF">2013-11-29T17:58:21Z</dcterms:modified>
</cp:coreProperties>
</file>