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7" r:id="rId3"/>
    <p:sldId id="258" r:id="rId4"/>
    <p:sldId id="259" r:id="rId5"/>
    <p:sldId id="264" r:id="rId6"/>
    <p:sldId id="265" r:id="rId7"/>
    <p:sldId id="266" r:id="rId8"/>
    <p:sldId id="267" r:id="rId9"/>
    <p:sldId id="278" r:id="rId10"/>
    <p:sldId id="268" r:id="rId11"/>
    <p:sldId id="277" r:id="rId12"/>
    <p:sldId id="275" r:id="rId13"/>
    <p:sldId id="276" r:id="rId14"/>
    <p:sldId id="270" r:id="rId15"/>
    <p:sldId id="280" r:id="rId16"/>
    <p:sldId id="271" r:id="rId17"/>
    <p:sldId id="273" r:id="rId18"/>
    <p:sldId id="279" r:id="rId19"/>
    <p:sldId id="281" r:id="rId20"/>
    <p:sldId id="274" r:id="rId2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7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F208172-1A64-4434-9AED-952C5AB87722}" type="datetimeFigureOut">
              <a:rPr lang="es-ES" smtClean="0"/>
              <a:pPr/>
              <a:t>15/12/2013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AB03F03-0886-4078-AE94-6E127C02A953}"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F208172-1A64-4434-9AED-952C5AB87722}" type="datetimeFigureOut">
              <a:rPr lang="es-ES" smtClean="0"/>
              <a:pPr/>
              <a:t>15/12/2013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AB03F03-0886-4078-AE94-6E127C02A953}"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F208172-1A64-4434-9AED-952C5AB87722}" type="datetimeFigureOut">
              <a:rPr lang="es-ES" smtClean="0"/>
              <a:pPr/>
              <a:t>15/12/2013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AB03F03-0886-4078-AE94-6E127C02A953}"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032" name="CorelDRAW" r:id="rId3" imgW="9151920" imgH="5621400" progId="">
                  <p:embed/>
                </p:oleObj>
              </mc:Choice>
              <mc:Fallback>
                <p:oleObj name="CorelDRAW" r:id="rId3" imgW="9151920" imgH="5621400" progId="">
                  <p:embed/>
                  <p:pic>
                    <p:nvPicPr>
                      <p:cNvPr id="0"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a:defRPr/>
            </a:pPr>
            <a:endParaRPr lang="es-EC" sz="1400">
              <a:latin typeface="Arial" pitchFamily="34" charset="0"/>
            </a:endParaRPr>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a:defRPr/>
            </a:pPr>
            <a:endParaRPr lang="es-EC" sz="1400">
              <a:latin typeface="Arial" pitchFamily="34" charset="0"/>
            </a:endParaRPr>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a:defRPr/>
            </a:pPr>
            <a:endParaRPr lang="es-EC" sz="1400">
              <a:latin typeface="Arial" pitchFamily="34" charset="0"/>
            </a:endParaRPr>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a:defRPr/>
            </a:pPr>
            <a:endParaRPr lang="es-EC" sz="1400">
              <a:latin typeface="Arial" pitchFamily="34" charset="0"/>
            </a:endParaRPr>
          </a:p>
        </p:txBody>
      </p:sp>
      <p:pic>
        <p:nvPicPr>
          <p:cNvPr id="7" name="Picture 48" descr="bannner 2"/>
          <p:cNvPicPr>
            <a:picLocks noChangeAspect="1" noChangeArrowheads="1"/>
          </p:cNvPicPr>
          <p:nvPr userDrawn="1"/>
        </p:nvPicPr>
        <p:blipFill>
          <a:blip r:embed="rId5" cstate="print"/>
          <a:srcRect/>
          <a:stretch>
            <a:fillRect/>
          </a:stretch>
        </p:blipFill>
        <p:spPr bwMode="auto">
          <a:xfrm>
            <a:off x="0" y="5722938"/>
            <a:ext cx="9144000" cy="1135062"/>
          </a:xfrm>
          <a:prstGeom prst="rect">
            <a:avLst/>
          </a:prstGeom>
          <a:noFill/>
          <a:ln w="9525">
            <a:noFill/>
            <a:miter lim="800000"/>
            <a:headEnd/>
            <a:tailEnd/>
          </a:ln>
        </p:spPr>
      </p:pic>
      <p:sp>
        <p:nvSpPr>
          <p:cNvPr id="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p:spPr>
        <p:txBody>
          <a:bodyPr wrap="none" anchor="ctr"/>
          <a:lstStyle/>
          <a:p>
            <a:pPr>
              <a:defRPr/>
            </a:pPr>
            <a:endParaRPr lang="es-EC">
              <a:latin typeface="Arial" pitchFamily="34" charset="0"/>
            </a:endParaRPr>
          </a:p>
        </p:txBody>
      </p:sp>
      <p:pic>
        <p:nvPicPr>
          <p:cNvPr id="9" name="Picture 49" descr="LOGO ESPE ORIGINAL copia"/>
          <p:cNvPicPr>
            <a:picLocks noChangeAspect="1" noChangeArrowheads="1"/>
          </p:cNvPicPr>
          <p:nvPr userDrawn="1"/>
        </p:nvPicPr>
        <p:blipFill>
          <a:blip r:embed="rId6" cstate="print"/>
          <a:srcRect/>
          <a:stretch>
            <a:fillRect/>
          </a:stretch>
        </p:blipFill>
        <p:spPr bwMode="auto">
          <a:xfrm>
            <a:off x="107950" y="115888"/>
            <a:ext cx="3313113" cy="887412"/>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2056" name="CorelDRAW" r:id="rId3" imgW="9151920" imgH="5621400" progId="">
                  <p:embed/>
                </p:oleObj>
              </mc:Choice>
              <mc:Fallback>
                <p:oleObj name="CorelDRAW" r:id="rId3" imgW="9151920" imgH="5621400" progId="">
                  <p:embed/>
                  <p:pic>
                    <p:nvPicPr>
                      <p:cNvPr id="0"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fontAlgn="base">
              <a:spcBef>
                <a:spcPct val="0"/>
              </a:spcBef>
              <a:spcAft>
                <a:spcPct val="0"/>
              </a:spcAft>
              <a:defRPr/>
            </a:pPr>
            <a:endParaRPr lang="es-EC" sz="1400">
              <a:solidFill>
                <a:srgbClr val="000000"/>
              </a:solidFill>
            </a:endParaRPr>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fontAlgn="base">
              <a:spcBef>
                <a:spcPct val="0"/>
              </a:spcBef>
              <a:spcAft>
                <a:spcPct val="0"/>
              </a:spcAft>
              <a:defRPr/>
            </a:pPr>
            <a:endParaRPr lang="es-EC" sz="1400">
              <a:solidFill>
                <a:srgbClr val="000000"/>
              </a:solidFill>
            </a:endParaRPr>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p:spPr>
        <p:txBody>
          <a:bodyPr/>
          <a:lstStyle/>
          <a:p>
            <a:pPr fontAlgn="base">
              <a:spcBef>
                <a:spcPct val="0"/>
              </a:spcBef>
              <a:spcAft>
                <a:spcPct val="0"/>
              </a:spcAft>
              <a:defRPr/>
            </a:pPr>
            <a:endParaRPr lang="es-EC" sz="1400">
              <a:solidFill>
                <a:srgbClr val="000000"/>
              </a:solidFill>
            </a:endParaRPr>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p:spPr>
        <p:txBody>
          <a:bodyPr/>
          <a:lstStyle/>
          <a:p>
            <a:pPr algn="ctr" fontAlgn="base">
              <a:spcBef>
                <a:spcPct val="0"/>
              </a:spcBef>
              <a:spcAft>
                <a:spcPct val="0"/>
              </a:spcAft>
              <a:defRPr/>
            </a:pPr>
            <a:endParaRPr lang="es-EC" sz="1400">
              <a:solidFill>
                <a:srgbClr val="000000"/>
              </a:solidFill>
            </a:endParaRPr>
          </a:p>
        </p:txBody>
      </p:sp>
      <p:pic>
        <p:nvPicPr>
          <p:cNvPr id="7" name="Picture 48" descr="bannner 2"/>
          <p:cNvPicPr>
            <a:picLocks noChangeAspect="1" noChangeArrowheads="1"/>
          </p:cNvPicPr>
          <p:nvPr userDrawn="1"/>
        </p:nvPicPr>
        <p:blipFill>
          <a:blip r:embed="rId5" cstate="print"/>
          <a:srcRect/>
          <a:stretch>
            <a:fillRect/>
          </a:stretch>
        </p:blipFill>
        <p:spPr bwMode="auto">
          <a:xfrm>
            <a:off x="0" y="5722938"/>
            <a:ext cx="9144000" cy="1135062"/>
          </a:xfrm>
          <a:prstGeom prst="rect">
            <a:avLst/>
          </a:prstGeom>
          <a:noFill/>
          <a:ln w="9525">
            <a:noFill/>
            <a:miter lim="800000"/>
            <a:headEnd/>
            <a:tailEnd/>
          </a:ln>
        </p:spPr>
      </p:pic>
      <p:sp>
        <p:nvSpPr>
          <p:cNvPr id="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p:spPr>
        <p:txBody>
          <a:bodyPr wrap="none" anchor="ctr"/>
          <a:lstStyle/>
          <a:p>
            <a:pPr fontAlgn="base">
              <a:spcBef>
                <a:spcPct val="0"/>
              </a:spcBef>
              <a:spcAft>
                <a:spcPct val="0"/>
              </a:spcAft>
              <a:defRPr/>
            </a:pPr>
            <a:endParaRPr lang="es-EC">
              <a:solidFill>
                <a:srgbClr val="000000"/>
              </a:solidFill>
            </a:endParaRPr>
          </a:p>
        </p:txBody>
      </p:sp>
      <p:pic>
        <p:nvPicPr>
          <p:cNvPr id="9" name="Picture 49" descr="LOGO ESPE ORIGINAL copia"/>
          <p:cNvPicPr>
            <a:picLocks noChangeAspect="1" noChangeArrowheads="1"/>
          </p:cNvPicPr>
          <p:nvPr userDrawn="1"/>
        </p:nvPicPr>
        <p:blipFill>
          <a:blip r:embed="rId6" cstate="print"/>
          <a:srcRect/>
          <a:stretch>
            <a:fillRect/>
          </a:stretch>
        </p:blipFill>
        <p:spPr bwMode="auto">
          <a:xfrm>
            <a:off x="107950" y="115888"/>
            <a:ext cx="3313113" cy="887412"/>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F208172-1A64-4434-9AED-952C5AB87722}" type="datetimeFigureOut">
              <a:rPr lang="es-ES" smtClean="0"/>
              <a:pPr/>
              <a:t>15/12/2013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AB03F03-0886-4078-AE94-6E127C02A953}" type="slidenum">
              <a:rPr lang="es-ES" smtClean="0"/>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F208172-1A64-4434-9AED-952C5AB87722}" type="datetimeFigureOut">
              <a:rPr lang="es-ES" smtClean="0"/>
              <a:pPr/>
              <a:t>15/12/2013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AB03F03-0886-4078-AE94-6E127C02A953}"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F208172-1A64-4434-9AED-952C5AB87722}" type="datetimeFigureOut">
              <a:rPr lang="es-ES" smtClean="0"/>
              <a:pPr/>
              <a:t>15/12/2013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AB03F03-0886-4078-AE94-6E127C02A953}"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F208172-1A64-4434-9AED-952C5AB87722}" type="datetimeFigureOut">
              <a:rPr lang="es-ES" smtClean="0"/>
              <a:pPr/>
              <a:t>15/12/2013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AB03F03-0886-4078-AE94-6E127C02A953}"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F208172-1A64-4434-9AED-952C5AB87722}" type="datetimeFigureOut">
              <a:rPr lang="es-ES" smtClean="0"/>
              <a:pPr/>
              <a:t>15/12/2013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AB03F03-0886-4078-AE94-6E127C02A953}"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F208172-1A64-4434-9AED-952C5AB87722}" type="datetimeFigureOut">
              <a:rPr lang="es-ES" smtClean="0"/>
              <a:pPr/>
              <a:t>15/12/2013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AB03F03-0886-4078-AE94-6E127C02A953}"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F208172-1A64-4434-9AED-952C5AB87722}" type="datetimeFigureOut">
              <a:rPr lang="es-ES" smtClean="0"/>
              <a:pPr/>
              <a:t>15/12/2013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AB03F03-0886-4078-AE94-6E127C02A953}"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F208172-1A64-4434-9AED-952C5AB87722}" type="datetimeFigureOut">
              <a:rPr lang="es-ES" smtClean="0"/>
              <a:pPr/>
              <a:t>15/12/2013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AB03F03-0886-4078-AE94-6E127C02A953}"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208172-1A64-4434-9AED-952C5AB87722}" type="datetimeFigureOut">
              <a:rPr lang="es-ES" smtClean="0"/>
              <a:pPr/>
              <a:t>15/12/2013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B03F03-0886-4078-AE94-6E127C02A953}"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pPr fontAlgn="base">
              <a:spcBef>
                <a:spcPct val="0"/>
              </a:spcBef>
              <a:spcAft>
                <a:spcPct val="0"/>
              </a:spcAft>
              <a:defRPr/>
            </a:pPr>
            <a:endParaRPr lang="es-EC">
              <a:solidFill>
                <a:srgbClr val="000000"/>
              </a:solidFill>
            </a:endParaRPr>
          </a:p>
        </p:txBody>
      </p:sp>
      <p:sp>
        <p:nvSpPr>
          <p:cNvPr id="1027"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p:spPr>
        <p:txBody>
          <a:bodyPr wrap="none" anchor="ctr"/>
          <a:lstStyle/>
          <a:p>
            <a:pPr fontAlgn="base">
              <a:spcBef>
                <a:spcPct val="0"/>
              </a:spcBef>
              <a:spcAft>
                <a:spcPct val="0"/>
              </a:spcAft>
              <a:defRPr/>
            </a:pPr>
            <a:endParaRPr lang="es-EC">
              <a:solidFill>
                <a:srgbClr val="000000"/>
              </a:solidFill>
            </a:endParaRPr>
          </a:p>
        </p:txBody>
      </p:sp>
      <p:sp>
        <p:nvSpPr>
          <p:cNvPr id="1028"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p:spPr>
        <p:txBody>
          <a:bodyPr/>
          <a:lstStyle/>
          <a:p>
            <a:pPr fontAlgn="base">
              <a:spcBef>
                <a:spcPct val="0"/>
              </a:spcBef>
              <a:spcAft>
                <a:spcPct val="0"/>
              </a:spcAft>
              <a:defRPr/>
            </a:pPr>
            <a:endParaRPr lang="es-EC">
              <a:solidFill>
                <a:srgbClr val="000000"/>
              </a:solidFill>
            </a:endParaRPr>
          </a:p>
        </p:txBody>
      </p:sp>
      <p:sp>
        <p:nvSpPr>
          <p:cNvPr id="1029"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p:spPr>
        <p:txBody>
          <a:bodyPr/>
          <a:lstStyle/>
          <a:p>
            <a:pPr fontAlgn="base">
              <a:spcBef>
                <a:spcPct val="0"/>
              </a:spcBef>
              <a:spcAft>
                <a:spcPct val="0"/>
              </a:spcAft>
              <a:defRPr/>
            </a:pPr>
            <a:endParaRPr lang="es-EC">
              <a:solidFill>
                <a:srgbClr val="000000"/>
              </a:solidFill>
            </a:endParaRPr>
          </a:p>
        </p:txBody>
      </p:sp>
      <p:pic>
        <p:nvPicPr>
          <p:cNvPr id="3078" name="Picture 26" descr="LOGO ESPE ORIGINAL copia"/>
          <p:cNvPicPr>
            <a:picLocks noChangeAspect="1" noChangeArrowheads="1"/>
          </p:cNvPicPr>
          <p:nvPr userDrawn="1"/>
        </p:nvPicPr>
        <p:blipFill>
          <a:blip r:embed="rId13" cstate="print"/>
          <a:srcRect l="3070"/>
          <a:stretch>
            <a:fillRect/>
          </a:stretch>
        </p:blipFill>
        <p:spPr bwMode="auto">
          <a:xfrm>
            <a:off x="6732588" y="5949950"/>
            <a:ext cx="2305050" cy="636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5.jpeg"/><Relationship Id="rId1" Type="http://schemas.openxmlformats.org/officeDocument/2006/relationships/slideLayout" Target="../slideLayouts/slideLayout14.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jpeg"/><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29.png"/><Relationship Id="rId7"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7.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4.xml"/><Relationship Id="rId5" Type="http://schemas.openxmlformats.org/officeDocument/2006/relationships/image" Target="../media/image9.jpeg"/><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5.jpeg"/><Relationship Id="rId1" Type="http://schemas.openxmlformats.org/officeDocument/2006/relationships/slideLayout" Target="../slideLayouts/slideLayout14.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Rectángulo"/>
          <p:cNvSpPr>
            <a:spLocks noChangeArrowheads="1"/>
          </p:cNvSpPr>
          <p:nvPr/>
        </p:nvSpPr>
        <p:spPr bwMode="auto">
          <a:xfrm>
            <a:off x="1267971" y="1772816"/>
            <a:ext cx="7416800" cy="1569660"/>
          </a:xfrm>
          <a:prstGeom prst="rect">
            <a:avLst/>
          </a:prstGeom>
          <a:noFill/>
          <a:ln w="9525">
            <a:noFill/>
            <a:miter lim="800000"/>
            <a:headEnd/>
            <a:tailEnd/>
          </a:ln>
        </p:spPr>
        <p:txBody>
          <a:bodyPr>
            <a:spAutoFit/>
          </a:bodyPr>
          <a:lstStyle/>
          <a:p>
            <a:pPr algn="ctr"/>
            <a:r>
              <a:rPr lang="es-EC" sz="2400" b="1" dirty="0"/>
              <a:t>“DISEÑO E IMPLEMENTACIÓN DE TELEMETRÍA Y CAMBIO DE MARCHAS SEMIAUTOMÁTICO  EN EL VEHÍCULO DE COMPETENCIA FÓRMULA “SAE ALEMANIA”, UTILIZANDO SISTEMAS </a:t>
            </a:r>
            <a:r>
              <a:rPr lang="es-EC" sz="2400" b="1" dirty="0" smtClean="0"/>
              <a:t>EMBEBIDOS”.</a:t>
            </a:r>
            <a:endParaRPr lang="es-EC" sz="2400" dirty="0"/>
          </a:p>
        </p:txBody>
      </p:sp>
      <p:sp>
        <p:nvSpPr>
          <p:cNvPr id="4099" name="2 Rectángulo"/>
          <p:cNvSpPr>
            <a:spLocks noChangeArrowheads="1"/>
          </p:cNvSpPr>
          <p:nvPr/>
        </p:nvSpPr>
        <p:spPr bwMode="auto">
          <a:xfrm>
            <a:off x="2492326" y="3577079"/>
            <a:ext cx="4951412" cy="1508105"/>
          </a:xfrm>
          <a:prstGeom prst="rect">
            <a:avLst/>
          </a:prstGeom>
          <a:noFill/>
          <a:ln w="9525">
            <a:noFill/>
            <a:miter lim="800000"/>
            <a:headEnd/>
            <a:tailEnd/>
          </a:ln>
        </p:spPr>
        <p:txBody>
          <a:bodyPr wrap="square">
            <a:spAutoFit/>
          </a:bodyPr>
          <a:lstStyle/>
          <a:p>
            <a:pPr algn="ctr"/>
            <a:r>
              <a:rPr lang="es-EC" sz="1400" b="1" dirty="0"/>
              <a:t>PROYECTO PREVIO A LA OBTENCIÓN DEL TÍTULO DE INGENIERO </a:t>
            </a:r>
            <a:r>
              <a:rPr lang="es-EC" sz="1400" b="1" dirty="0" smtClean="0"/>
              <a:t>EN MECATRÓNICA</a:t>
            </a:r>
            <a:endParaRPr lang="es-EC" sz="1400" dirty="0"/>
          </a:p>
          <a:p>
            <a:pPr algn="ctr"/>
            <a:r>
              <a:rPr lang="es-EC" sz="1600" b="1" dirty="0"/>
              <a:t> </a:t>
            </a:r>
            <a:endParaRPr lang="es-EC" sz="1600" b="1" dirty="0" smtClean="0"/>
          </a:p>
          <a:p>
            <a:pPr algn="ctr"/>
            <a:r>
              <a:rPr lang="es-EC" sz="1600" dirty="0" smtClean="0"/>
              <a:t>Israel Francisco Medina Alvarado</a:t>
            </a:r>
          </a:p>
          <a:p>
            <a:pPr algn="ctr"/>
            <a:r>
              <a:rPr lang="es-EC" sz="1600" b="1" dirty="0" smtClean="0"/>
              <a:t>AUTOR</a:t>
            </a:r>
            <a:endParaRPr lang="es-EC" sz="1600" dirty="0"/>
          </a:p>
          <a:p>
            <a:pPr algn="ctr"/>
            <a:r>
              <a:rPr lang="es-EC" sz="1600" dirty="0"/>
              <a:t> </a:t>
            </a:r>
          </a:p>
        </p:txBody>
      </p:sp>
      <p:pic>
        <p:nvPicPr>
          <p:cNvPr id="4" name="3 Imagen" descr="h:\Mis documentos\Downloads\LOGO OFICIAL UFA-ESPE.jpg"/>
          <p:cNvPicPr/>
          <p:nvPr/>
        </p:nvPicPr>
        <p:blipFill>
          <a:blip r:embed="rId2" cstate="print"/>
          <a:srcRect l="4932" t="29524" r="4762" b="30952"/>
          <a:stretch>
            <a:fillRect/>
          </a:stretch>
        </p:blipFill>
        <p:spPr bwMode="auto">
          <a:xfrm>
            <a:off x="0" y="0"/>
            <a:ext cx="5390515" cy="1223010"/>
          </a:xfrm>
          <a:prstGeom prst="rect">
            <a:avLst/>
          </a:prstGeom>
          <a:noFill/>
          <a:ln w="9525">
            <a:noFill/>
            <a:miter lim="800000"/>
            <a:headEnd/>
            <a:tailEnd/>
          </a:ln>
        </p:spPr>
      </p:pic>
      <p:pic>
        <p:nvPicPr>
          <p:cNvPr id="5" name="11 Imagen"/>
          <p:cNvPicPr>
            <a:picLocks noChangeAspect="1" noChangeArrowheads="1"/>
          </p:cNvPicPr>
          <p:nvPr/>
        </p:nvPicPr>
        <p:blipFill>
          <a:blip r:embed="rId3" cstate="print"/>
          <a:srcRect l="8209" r="6258" b="8679"/>
          <a:stretch>
            <a:fillRect/>
          </a:stretch>
        </p:blipFill>
        <p:spPr bwMode="auto">
          <a:xfrm>
            <a:off x="7308304" y="4149080"/>
            <a:ext cx="1564926" cy="1415827"/>
          </a:xfrm>
          <a:prstGeom prst="rect">
            <a:avLst/>
          </a:prstGeom>
          <a:noFill/>
          <a:ln>
            <a:miter lim="800000"/>
            <a:headEnd/>
            <a:tailEnd/>
          </a:ln>
        </p:spPr>
      </p:pic>
      <p:pic>
        <p:nvPicPr>
          <p:cNvPr id="20482" name="Picture 2" descr="http://webltga.espe.edu.ec/site/images/stories/carreras/Mecatronica.jpg"/>
          <p:cNvPicPr>
            <a:picLocks noChangeAspect="1" noChangeArrowheads="1"/>
          </p:cNvPicPr>
          <p:nvPr/>
        </p:nvPicPr>
        <p:blipFill>
          <a:blip r:embed="rId4" cstate="print"/>
          <a:srcRect/>
          <a:stretch>
            <a:fillRect/>
          </a:stretch>
        </p:blipFill>
        <p:spPr bwMode="auto">
          <a:xfrm>
            <a:off x="7668344" y="116632"/>
            <a:ext cx="1152922" cy="1157686"/>
          </a:xfrm>
          <a:prstGeom prst="rect">
            <a:avLst/>
          </a:prstGeom>
          <a:noFill/>
        </p:spPr>
      </p:pic>
      <p:sp>
        <p:nvSpPr>
          <p:cNvPr id="10" name="9 Rectángulo"/>
          <p:cNvSpPr/>
          <p:nvPr/>
        </p:nvSpPr>
        <p:spPr>
          <a:xfrm>
            <a:off x="3436527" y="5003884"/>
            <a:ext cx="3079689" cy="369332"/>
          </a:xfrm>
          <a:prstGeom prst="rect">
            <a:avLst/>
          </a:prstGeom>
        </p:spPr>
        <p:txBody>
          <a:bodyPr wrap="none">
            <a:spAutoFit/>
          </a:bodyPr>
          <a:lstStyle/>
          <a:p>
            <a:pPr algn="ctr"/>
            <a:r>
              <a:rPr lang="es-EC" dirty="0" smtClean="0"/>
              <a:t>Latacunga, Diciembre del 2013</a:t>
            </a:r>
            <a:endParaRPr lang="es-CO" dirty="0"/>
          </a:p>
        </p:txBody>
      </p:sp>
      <p:sp>
        <p:nvSpPr>
          <p:cNvPr id="2" name="1 CuadroTexto"/>
          <p:cNvSpPr txBox="1"/>
          <p:nvPr/>
        </p:nvSpPr>
        <p:spPr>
          <a:xfrm>
            <a:off x="1547664" y="1259468"/>
            <a:ext cx="816249" cy="369332"/>
          </a:xfrm>
          <a:prstGeom prst="rect">
            <a:avLst/>
          </a:prstGeom>
          <a:noFill/>
        </p:spPr>
        <p:txBody>
          <a:bodyPr wrap="none" rtlCol="0">
            <a:spAutoFit/>
          </a:bodyPr>
          <a:lstStyle/>
          <a:p>
            <a:r>
              <a:rPr lang="es-EC" b="1" dirty="0" smtClean="0"/>
              <a:t>TEMA:</a:t>
            </a:r>
            <a:endParaRPr lang="es-EC"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dirty="0" smtClean="0"/>
              <a:t> </a:t>
            </a:r>
            <a:endParaRPr lang="es-EC" dirty="0"/>
          </a:p>
        </p:txBody>
      </p:sp>
      <p:pic>
        <p:nvPicPr>
          <p:cNvPr id="8" name="7 Imagen" descr="h:\Mis documentos\Downloads\LOGO OFICIAL UFA-ESPE.jpg"/>
          <p:cNvPicPr/>
          <p:nvPr/>
        </p:nvPicPr>
        <p:blipFill>
          <a:blip r:embed="rId2" cstate="print"/>
          <a:srcRect l="4932" t="29524" r="4762" b="30952"/>
          <a:stretch>
            <a:fillRect/>
          </a:stretch>
        </p:blipFill>
        <p:spPr bwMode="auto">
          <a:xfrm>
            <a:off x="5508104" y="5832648"/>
            <a:ext cx="3518307" cy="908720"/>
          </a:xfrm>
          <a:prstGeom prst="rect">
            <a:avLst/>
          </a:prstGeom>
          <a:noFill/>
          <a:ln w="9525">
            <a:noFill/>
            <a:miter lim="800000"/>
            <a:headEnd/>
            <a:tailEnd/>
          </a:ln>
        </p:spPr>
      </p:pic>
      <p:sp>
        <p:nvSpPr>
          <p:cNvPr id="6" name="1 Título"/>
          <p:cNvSpPr txBox="1">
            <a:spLocks/>
          </p:cNvSpPr>
          <p:nvPr/>
        </p:nvSpPr>
        <p:spPr>
          <a:xfrm>
            <a:off x="467544" y="0"/>
            <a:ext cx="8280920" cy="810344"/>
          </a:xfrm>
          <a:prstGeom prst="rect">
            <a:avLst/>
          </a:prstGeom>
        </p:spPr>
        <p:txBody>
          <a:bodyPr/>
          <a:lstStyle/>
          <a:p>
            <a:pPr marL="0" lvl="1" algn="ctr" eaLnBrk="0" fontAlgn="base" hangingPunct="0">
              <a:spcBef>
                <a:spcPct val="0"/>
              </a:spcBef>
              <a:spcAft>
                <a:spcPct val="0"/>
              </a:spcAft>
              <a:defRPr/>
            </a:pPr>
            <a:r>
              <a:rPr kumimoji="0" lang="es-ES" sz="3200" b="1" i="1" u="none"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t/>
            </a:r>
            <a:br>
              <a:rPr kumimoji="0" lang="es-ES" sz="3200" b="1" i="1" u="none"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br>
            <a:r>
              <a:rPr lang="es-EC" b="1" u="sng" dirty="0" smtClean="0"/>
              <a:t> </a:t>
            </a:r>
            <a:r>
              <a:rPr lang="es-EC" sz="3200" b="1" u="sng" dirty="0" smtClean="0">
                <a:solidFill>
                  <a:schemeClr val="accent1">
                    <a:lumMod val="50000"/>
                  </a:schemeClr>
                </a:solidFill>
              </a:rPr>
              <a:t>ELECTROMECANISMO SELECCIONADO</a:t>
            </a:r>
            <a:endParaRPr lang="es-ES" sz="3200" b="1" u="sng" dirty="0" smtClean="0">
              <a:solidFill>
                <a:schemeClr val="accent1">
                  <a:lumMod val="50000"/>
                </a:schemeClr>
              </a:solidFill>
            </a:endParaRPr>
          </a:p>
          <a:p>
            <a:pPr algn="ctr" eaLnBrk="0" fontAlgn="base" hangingPunct="0">
              <a:spcBef>
                <a:spcPct val="0"/>
              </a:spcBef>
              <a:spcAft>
                <a:spcPct val="0"/>
              </a:spcAft>
              <a:defRPr/>
            </a:pPr>
            <a:endParaRPr lang="es-ES" sz="3200" dirty="0" smtClean="0">
              <a:solidFill>
                <a:schemeClr val="accent1">
                  <a:lumMod val="50000"/>
                </a:scheme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3200" b="1" i="1" u="sng"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t/>
            </a:r>
            <a:br>
              <a:rPr kumimoji="0" lang="es-ES" sz="3200" b="1" i="1" u="sng"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br>
            <a:r>
              <a:rPr kumimoji="0" lang="es-EC" sz="3200" b="1" i="1" u="sng" strike="noStrike" kern="0" cap="none" spc="0" normalizeH="0" baseline="0" noProof="0" dirty="0" smtClean="0">
                <a:ln>
                  <a:noFill/>
                </a:ln>
                <a:solidFill>
                  <a:srgbClr val="FFFFCC"/>
                </a:solidFill>
                <a:effectLst>
                  <a:outerShdw blurRad="38100" dist="38100" dir="2700000" algn="tl">
                    <a:srgbClr val="C0C0C0"/>
                  </a:outerShdw>
                </a:effectLst>
                <a:uLnTx/>
                <a:uFillTx/>
                <a:latin typeface="+mj-lt"/>
                <a:ea typeface="+mj-ea"/>
                <a:cs typeface="+mj-cs"/>
              </a:rPr>
              <a:t> </a:t>
            </a:r>
            <a:endParaRPr kumimoji="0" lang="es-EC" sz="3200" b="1" i="1" u="sng" strike="noStrike" kern="0" cap="none" spc="0" normalizeH="0" baseline="0" noProof="0" dirty="0">
              <a:ln>
                <a:noFill/>
              </a:ln>
              <a:solidFill>
                <a:srgbClr val="FFFFCC"/>
              </a:solidFill>
              <a:effectLst>
                <a:outerShdw blurRad="38100" dist="38100" dir="2700000" algn="tl">
                  <a:srgbClr val="C0C0C0"/>
                </a:outerShdw>
              </a:effectLst>
              <a:uLnTx/>
              <a:uFillTx/>
              <a:latin typeface="+mj-lt"/>
              <a:ea typeface="+mj-ea"/>
              <a:cs typeface="+mj-cs"/>
            </a:endParaRPr>
          </a:p>
        </p:txBody>
      </p:sp>
      <p:sp>
        <p:nvSpPr>
          <p:cNvPr id="7" name="8 Marcador de contenido"/>
          <p:cNvSpPr txBox="1">
            <a:spLocks/>
          </p:cNvSpPr>
          <p:nvPr/>
        </p:nvSpPr>
        <p:spPr>
          <a:xfrm>
            <a:off x="457200" y="1600200"/>
            <a:ext cx="8229600" cy="4525963"/>
          </a:xfrm>
          <a:prstGeom prst="rect">
            <a:avLst/>
          </a:prstGeom>
        </p:spPr>
        <p:txBody>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es-ES" sz="2400" b="0" i="0" u="none" strike="noStrike" kern="0" cap="none" spc="0" normalizeH="0" baseline="0" noProof="0" dirty="0">
              <a:ln>
                <a:noFill/>
              </a:ln>
              <a:solidFill>
                <a:schemeClr val="accent1">
                  <a:lumMod val="50000"/>
                </a:schemeClr>
              </a:solidFill>
              <a:effectLst/>
              <a:uLnTx/>
              <a:uFillTx/>
              <a:latin typeface="+mn-lt"/>
              <a:ea typeface="+mn-ea"/>
              <a:cs typeface="+mn-cs"/>
            </a:endParaRPr>
          </a:p>
        </p:txBody>
      </p:sp>
      <p:sp>
        <p:nvSpPr>
          <p:cNvPr id="9" name="8 Marcador de contenido"/>
          <p:cNvSpPr txBox="1">
            <a:spLocks/>
          </p:cNvSpPr>
          <p:nvPr/>
        </p:nvSpPr>
        <p:spPr>
          <a:xfrm>
            <a:off x="683568" y="908720"/>
            <a:ext cx="7992888" cy="5184576"/>
          </a:xfrm>
          <a:prstGeom prst="rect">
            <a:avLst/>
          </a:prstGeom>
        </p:spPr>
        <p:txBody>
          <a:bodyPr/>
          <a:lstStyle/>
          <a:p>
            <a:pPr algn="just">
              <a:buFont typeface="Arial" pitchFamily="34" charset="0"/>
              <a:buChar char="•"/>
            </a:pPr>
            <a:endParaRPr lang="es-EC" sz="2400" dirty="0" smtClean="0"/>
          </a:p>
          <a:p>
            <a:pPr algn="just">
              <a:buFont typeface="Arial" pitchFamily="34" charset="0"/>
              <a:buChar char="•"/>
            </a:pPr>
            <a:endParaRPr lang="es-EC" sz="2400" dirty="0" smtClean="0"/>
          </a:p>
          <a:p>
            <a:pPr algn="just">
              <a:buFont typeface="Arial" pitchFamily="34" charset="0"/>
              <a:buChar char="•"/>
            </a:pPr>
            <a:endParaRPr lang="es-EC" sz="2400" dirty="0"/>
          </a:p>
          <a:p>
            <a:pPr algn="just">
              <a:buFont typeface="Arial" pitchFamily="34" charset="0"/>
              <a:buChar char="•"/>
            </a:pPr>
            <a:endParaRPr lang="es-EC" sz="2400" dirty="0" smtClean="0"/>
          </a:p>
          <a:p>
            <a:pPr algn="just">
              <a:buFont typeface="Arial" pitchFamily="34" charset="0"/>
              <a:buChar char="•"/>
            </a:pPr>
            <a:endParaRPr lang="es-EC" sz="2400" dirty="0" smtClean="0"/>
          </a:p>
          <a:p>
            <a:pPr algn="just">
              <a:buFont typeface="Arial" pitchFamily="34" charset="0"/>
              <a:buChar char="•"/>
            </a:pPr>
            <a:endParaRPr lang="es-EC" sz="2400" dirty="0" smtClean="0"/>
          </a:p>
        </p:txBody>
      </p:sp>
      <p:pic>
        <p:nvPicPr>
          <p:cNvPr id="10" name="9 Imagen"/>
          <p:cNvPicPr/>
          <p:nvPr/>
        </p:nvPicPr>
        <p:blipFill>
          <a:blip r:embed="rId3" cstate="print"/>
          <a:srcRect l="17155" t="19209" r="-1234" b="17458"/>
          <a:stretch>
            <a:fillRect/>
          </a:stretch>
        </p:blipFill>
        <p:spPr bwMode="auto">
          <a:xfrm>
            <a:off x="5148064" y="2276872"/>
            <a:ext cx="3707904" cy="2160240"/>
          </a:xfrm>
          <a:prstGeom prst="rect">
            <a:avLst/>
          </a:prstGeom>
          <a:noFill/>
          <a:ln w="9525">
            <a:noFill/>
            <a:miter lim="800000"/>
            <a:headEnd/>
            <a:tailEnd/>
          </a:ln>
        </p:spPr>
      </p:pic>
      <p:graphicFrame>
        <p:nvGraphicFramePr>
          <p:cNvPr id="12" name="11 Tabla"/>
          <p:cNvGraphicFramePr>
            <a:graphicFrameLocks noGrp="1"/>
          </p:cNvGraphicFramePr>
          <p:nvPr>
            <p:extLst>
              <p:ext uri="{D42A27DB-BD31-4B8C-83A1-F6EECF244321}">
                <p14:modId xmlns:p14="http://schemas.microsoft.com/office/powerpoint/2010/main" val="1632819105"/>
              </p:ext>
            </p:extLst>
          </p:nvPr>
        </p:nvGraphicFramePr>
        <p:xfrm>
          <a:off x="457200" y="1253909"/>
          <a:ext cx="4464496" cy="4983403"/>
        </p:xfrm>
        <a:graphic>
          <a:graphicData uri="http://schemas.openxmlformats.org/drawingml/2006/table">
            <a:tbl>
              <a:tblPr/>
              <a:tblGrid>
                <a:gridCol w="2232248"/>
                <a:gridCol w="2232248"/>
              </a:tblGrid>
              <a:tr h="302883">
                <a:tc>
                  <a:txBody>
                    <a:bodyPr/>
                    <a:lstStyle/>
                    <a:p>
                      <a:pPr algn="ctr"/>
                      <a:endParaRPr lang="es-ES" sz="1400" b="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s-ES" sz="1400" b="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0520">
                <a:tc>
                  <a:txBody>
                    <a:bodyPr/>
                    <a:lstStyle/>
                    <a:p>
                      <a:pPr marL="342900" lvl="0" indent="-342900" algn="just">
                        <a:buFont typeface="Symbol"/>
                        <a:buChar char=""/>
                      </a:pPr>
                      <a:endParaRPr lang="es-ES" sz="1400" b="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buFont typeface="Symbol"/>
                        <a:buChar char=""/>
                      </a:pPr>
                      <a:endParaRPr lang="es-ES" sz="1400" b="0" dirty="0">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2 Rectángulo"/>
          <p:cNvSpPr/>
          <p:nvPr/>
        </p:nvSpPr>
        <p:spPr>
          <a:xfrm>
            <a:off x="1012916" y="1227035"/>
            <a:ext cx="1168718" cy="369332"/>
          </a:xfrm>
          <a:prstGeom prst="rect">
            <a:avLst/>
          </a:prstGeom>
        </p:spPr>
        <p:txBody>
          <a:bodyPr wrap="none">
            <a:spAutoFit/>
          </a:bodyPr>
          <a:lstStyle/>
          <a:p>
            <a:pPr algn="ctr"/>
            <a:r>
              <a:rPr lang="es-EC" dirty="0">
                <a:latin typeface="Calibri"/>
                <a:cs typeface="Arial"/>
              </a:rPr>
              <a:t>VENTAJAS </a:t>
            </a:r>
            <a:endParaRPr lang="es-ES" dirty="0">
              <a:latin typeface="Calibri"/>
            </a:endParaRPr>
          </a:p>
        </p:txBody>
      </p:sp>
      <p:sp>
        <p:nvSpPr>
          <p:cNvPr id="4" name="3 Rectángulo"/>
          <p:cNvSpPr/>
          <p:nvPr/>
        </p:nvSpPr>
        <p:spPr>
          <a:xfrm>
            <a:off x="395536" y="1596367"/>
            <a:ext cx="2304256" cy="4832092"/>
          </a:xfrm>
          <a:prstGeom prst="rect">
            <a:avLst/>
          </a:prstGeom>
        </p:spPr>
        <p:txBody>
          <a:bodyPr wrap="square">
            <a:spAutoFit/>
          </a:bodyPr>
          <a:lstStyle/>
          <a:p>
            <a:pPr marL="342900" lvl="0" indent="-342900" algn="just">
              <a:buFont typeface="Symbol"/>
              <a:buChar char=""/>
            </a:pPr>
            <a:r>
              <a:rPr lang="es-EC" sz="1400" dirty="0">
                <a:latin typeface="Calibri"/>
                <a:cs typeface="Arial"/>
              </a:rPr>
              <a:t>El diseño mecánico es sencillo de realizar y se tiene espacio disponible para </a:t>
            </a:r>
            <a:r>
              <a:rPr lang="es-EC" sz="1400" dirty="0" smtClean="0">
                <a:latin typeface="Calibri"/>
                <a:cs typeface="Arial"/>
              </a:rPr>
              <a:t>hacerlo</a:t>
            </a:r>
          </a:p>
          <a:p>
            <a:pPr marL="342900" lvl="0" indent="-342900" algn="just">
              <a:buFont typeface="Symbol"/>
              <a:buChar char=""/>
            </a:pPr>
            <a:r>
              <a:rPr lang="es-EC" sz="1400" dirty="0">
                <a:latin typeface="Calibri"/>
                <a:cs typeface="Arial"/>
              </a:rPr>
              <a:t>Al utilizar actuadores magnéticos se produce mayor fuerza de acción en la biela.</a:t>
            </a:r>
            <a:endParaRPr lang="es-ES" sz="1400" dirty="0">
              <a:latin typeface="Calibri"/>
            </a:endParaRPr>
          </a:p>
          <a:p>
            <a:pPr marL="342900" lvl="0" indent="-342900" algn="just">
              <a:buFont typeface="Symbol"/>
              <a:buChar char=""/>
            </a:pPr>
            <a:r>
              <a:rPr lang="es-EC" sz="1400" dirty="0">
                <a:latin typeface="Calibri"/>
                <a:cs typeface="Arial"/>
              </a:rPr>
              <a:t>Fácil de montar y desmontar para realizar la limpieza de los componentes.</a:t>
            </a:r>
            <a:endParaRPr lang="es-ES" sz="1400" dirty="0">
              <a:latin typeface="Calibri"/>
            </a:endParaRPr>
          </a:p>
          <a:p>
            <a:pPr marL="342900" lvl="0" indent="-342900" algn="just">
              <a:buFont typeface="Symbol"/>
              <a:buChar char=""/>
            </a:pPr>
            <a:r>
              <a:rPr lang="es-EC" sz="1400" dirty="0">
                <a:latin typeface="Calibri"/>
                <a:cs typeface="Arial"/>
              </a:rPr>
              <a:t>La regulación es sencilla de realizar.</a:t>
            </a:r>
            <a:endParaRPr lang="es-ES" sz="1400" dirty="0">
              <a:latin typeface="Calibri"/>
            </a:endParaRPr>
          </a:p>
          <a:p>
            <a:pPr marL="342900" lvl="0" indent="-342900" algn="just">
              <a:buFont typeface="Symbol"/>
              <a:buChar char=""/>
            </a:pPr>
            <a:r>
              <a:rPr lang="es-EC" sz="1400" dirty="0">
                <a:latin typeface="Calibri"/>
                <a:cs typeface="Arial"/>
              </a:rPr>
              <a:t>El coste de implementación y adquisición de equipos es bajo.</a:t>
            </a:r>
            <a:endParaRPr lang="es-ES" sz="1400" dirty="0">
              <a:latin typeface="Calibri"/>
            </a:endParaRPr>
          </a:p>
          <a:p>
            <a:pPr marL="342900" lvl="0" indent="-342900" algn="just">
              <a:buFont typeface="Symbol"/>
              <a:buChar char=""/>
            </a:pPr>
            <a:r>
              <a:rPr lang="es-EC" sz="1400" dirty="0">
                <a:latin typeface="Calibri"/>
                <a:cs typeface="Arial"/>
              </a:rPr>
              <a:t>La reacción del sistema es muy rápida para esta aplicación. </a:t>
            </a:r>
            <a:endParaRPr lang="es-ES" sz="1400" dirty="0">
              <a:latin typeface="Calibri"/>
            </a:endParaRPr>
          </a:p>
          <a:p>
            <a:pPr marL="342900" lvl="0" indent="-342900" algn="just">
              <a:buFont typeface="Symbol"/>
              <a:buChar char=""/>
            </a:pPr>
            <a:endParaRPr lang="es-ES" sz="1400" dirty="0">
              <a:latin typeface="Calibri"/>
            </a:endParaRPr>
          </a:p>
        </p:txBody>
      </p:sp>
      <p:sp>
        <p:nvSpPr>
          <p:cNvPr id="5" name="4 Rectángulo"/>
          <p:cNvSpPr/>
          <p:nvPr/>
        </p:nvSpPr>
        <p:spPr>
          <a:xfrm>
            <a:off x="3135357" y="1227035"/>
            <a:ext cx="1472647" cy="369332"/>
          </a:xfrm>
          <a:prstGeom prst="rect">
            <a:avLst/>
          </a:prstGeom>
        </p:spPr>
        <p:txBody>
          <a:bodyPr wrap="none">
            <a:spAutoFit/>
          </a:bodyPr>
          <a:lstStyle/>
          <a:p>
            <a:pPr algn="ctr"/>
            <a:r>
              <a:rPr lang="es-EC" dirty="0">
                <a:latin typeface="Calibri"/>
                <a:cs typeface="Arial"/>
              </a:rPr>
              <a:t>DESVENTAJAS</a:t>
            </a:r>
            <a:endParaRPr lang="es-ES" dirty="0">
              <a:latin typeface="Calibri"/>
            </a:endParaRPr>
          </a:p>
        </p:txBody>
      </p:sp>
      <p:sp>
        <p:nvSpPr>
          <p:cNvPr id="11" name="10 Rectángulo"/>
          <p:cNvSpPr/>
          <p:nvPr/>
        </p:nvSpPr>
        <p:spPr>
          <a:xfrm>
            <a:off x="2699792" y="1617597"/>
            <a:ext cx="2232248" cy="1384995"/>
          </a:xfrm>
          <a:prstGeom prst="rect">
            <a:avLst/>
          </a:prstGeom>
        </p:spPr>
        <p:txBody>
          <a:bodyPr wrap="square">
            <a:spAutoFit/>
          </a:bodyPr>
          <a:lstStyle/>
          <a:p>
            <a:pPr marL="342900" lvl="0" indent="-342900" algn="just">
              <a:buFont typeface="Symbol"/>
              <a:buChar char=""/>
            </a:pPr>
            <a:r>
              <a:rPr lang="es-EC" sz="1400" dirty="0">
                <a:latin typeface="Calibri"/>
                <a:cs typeface="Arial"/>
              </a:rPr>
              <a:t>Se necesita mayor fuerza para realizar el giro del eje.</a:t>
            </a:r>
            <a:endParaRPr lang="es-ES" sz="1400" dirty="0">
              <a:latin typeface="Calibri"/>
            </a:endParaRPr>
          </a:p>
          <a:p>
            <a:pPr marL="342900" lvl="0" indent="-342900" algn="just">
              <a:buFont typeface="Symbol"/>
              <a:buChar char=""/>
            </a:pPr>
            <a:r>
              <a:rPr lang="es-EC" sz="1400" dirty="0">
                <a:latin typeface="Calibri"/>
                <a:cs typeface="Arial"/>
              </a:rPr>
              <a:t>Se necesita 24V para accionar los actuadores magnéticos.</a:t>
            </a:r>
            <a:endParaRPr lang="es-ES" sz="1400" dirty="0">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dirty="0" smtClean="0"/>
              <a:t> </a:t>
            </a:r>
            <a:endParaRPr lang="es-EC" dirty="0"/>
          </a:p>
        </p:txBody>
      </p:sp>
      <p:pic>
        <p:nvPicPr>
          <p:cNvPr id="8" name="7 Imagen" descr="h:\Mis documentos\Downloads\LOGO OFICIAL UFA-ESPE.jpg"/>
          <p:cNvPicPr/>
          <p:nvPr/>
        </p:nvPicPr>
        <p:blipFill>
          <a:blip r:embed="rId2" cstate="print"/>
          <a:srcRect l="4932" t="29524" r="4762" b="30952"/>
          <a:stretch>
            <a:fillRect/>
          </a:stretch>
        </p:blipFill>
        <p:spPr bwMode="auto">
          <a:xfrm>
            <a:off x="5508104" y="5832648"/>
            <a:ext cx="3518307" cy="908720"/>
          </a:xfrm>
          <a:prstGeom prst="rect">
            <a:avLst/>
          </a:prstGeom>
          <a:noFill/>
          <a:ln w="9525">
            <a:noFill/>
            <a:miter lim="800000"/>
            <a:headEnd/>
            <a:tailEnd/>
          </a:ln>
        </p:spPr>
      </p:pic>
      <p:sp>
        <p:nvSpPr>
          <p:cNvPr id="6" name="1 Título"/>
          <p:cNvSpPr txBox="1">
            <a:spLocks/>
          </p:cNvSpPr>
          <p:nvPr/>
        </p:nvSpPr>
        <p:spPr>
          <a:xfrm>
            <a:off x="683568" y="0"/>
            <a:ext cx="8064896" cy="810344"/>
          </a:xfrm>
          <a:prstGeom prst="rect">
            <a:avLst/>
          </a:prstGeom>
        </p:spPr>
        <p:txBody>
          <a:bodyPr/>
          <a:lstStyle/>
          <a:p>
            <a:pPr marL="0" lvl="1" algn="ctr" eaLnBrk="0" fontAlgn="base" hangingPunct="0">
              <a:spcBef>
                <a:spcPct val="0"/>
              </a:spcBef>
              <a:spcAft>
                <a:spcPct val="0"/>
              </a:spcAft>
              <a:defRPr/>
            </a:pPr>
            <a:r>
              <a:rPr kumimoji="0" lang="es-ES" sz="3200" b="1" i="1" u="none"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t/>
            </a:r>
            <a:br>
              <a:rPr kumimoji="0" lang="es-ES" sz="3200" b="1" i="1" u="none"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br>
            <a:r>
              <a:rPr lang="es-EC" b="1" u="sng" dirty="0" smtClean="0"/>
              <a:t> </a:t>
            </a:r>
            <a:r>
              <a:rPr lang="es-EC" sz="3200" b="1" u="sng" dirty="0" smtClean="0">
                <a:solidFill>
                  <a:schemeClr val="accent1">
                    <a:lumMod val="50000"/>
                  </a:schemeClr>
                </a:solidFill>
              </a:rPr>
              <a:t>DCL MECANISMO </a:t>
            </a:r>
            <a:endParaRPr lang="es-ES" sz="3200" b="1" u="sng" dirty="0" smtClean="0">
              <a:solidFill>
                <a:schemeClr val="accent1">
                  <a:lumMod val="50000"/>
                </a:schemeClr>
              </a:solidFill>
            </a:endParaRPr>
          </a:p>
          <a:p>
            <a:pPr algn="ctr" eaLnBrk="0" fontAlgn="base" hangingPunct="0">
              <a:spcBef>
                <a:spcPct val="0"/>
              </a:spcBef>
              <a:spcAft>
                <a:spcPct val="0"/>
              </a:spcAft>
              <a:defRPr/>
            </a:pPr>
            <a:endParaRPr lang="es-ES" sz="3200" dirty="0">
              <a:solidFill>
                <a:schemeClr val="accent1">
                  <a:lumMod val="50000"/>
                </a:scheme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3200" b="1" i="1" u="sng"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t/>
            </a:r>
            <a:br>
              <a:rPr kumimoji="0" lang="es-ES" sz="3200" b="1" i="1" u="sng"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br>
            <a:r>
              <a:rPr kumimoji="0" lang="es-EC" sz="3200" b="1" i="1" u="sng" strike="noStrike" kern="0" cap="none" spc="0" normalizeH="0" baseline="0" noProof="0" dirty="0" smtClean="0">
                <a:ln>
                  <a:noFill/>
                </a:ln>
                <a:solidFill>
                  <a:srgbClr val="FFFFCC"/>
                </a:solidFill>
                <a:effectLst>
                  <a:outerShdw blurRad="38100" dist="38100" dir="2700000" algn="tl">
                    <a:srgbClr val="C0C0C0"/>
                  </a:outerShdw>
                </a:effectLst>
                <a:uLnTx/>
                <a:uFillTx/>
                <a:latin typeface="+mj-lt"/>
                <a:ea typeface="+mj-ea"/>
                <a:cs typeface="+mj-cs"/>
              </a:rPr>
              <a:t> </a:t>
            </a:r>
            <a:endParaRPr kumimoji="0" lang="es-EC" sz="3200" b="1" i="1" u="sng" strike="noStrike" kern="0" cap="none" spc="0" normalizeH="0" baseline="0" noProof="0" dirty="0">
              <a:ln>
                <a:noFill/>
              </a:ln>
              <a:solidFill>
                <a:srgbClr val="FFFFCC"/>
              </a:solidFill>
              <a:effectLst>
                <a:outerShdw blurRad="38100" dist="38100" dir="2700000" algn="tl">
                  <a:srgbClr val="C0C0C0"/>
                </a:outerShdw>
              </a:effectLst>
              <a:uLnTx/>
              <a:uFillTx/>
              <a:latin typeface="+mj-lt"/>
              <a:ea typeface="+mj-ea"/>
              <a:cs typeface="+mj-cs"/>
            </a:endParaRPr>
          </a:p>
        </p:txBody>
      </p:sp>
      <p:sp>
        <p:nvSpPr>
          <p:cNvPr id="7" name="8 Marcador de contenido"/>
          <p:cNvSpPr txBox="1">
            <a:spLocks/>
          </p:cNvSpPr>
          <p:nvPr/>
        </p:nvSpPr>
        <p:spPr>
          <a:xfrm>
            <a:off x="457200" y="1600200"/>
            <a:ext cx="8229600" cy="4525963"/>
          </a:xfrm>
          <a:prstGeom prst="rect">
            <a:avLst/>
          </a:prstGeom>
        </p:spPr>
        <p:txBody>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es-ES" sz="2400" b="0" i="0" u="none" strike="noStrike" kern="0" cap="none" spc="0" normalizeH="0" baseline="0" noProof="0" dirty="0">
              <a:ln>
                <a:noFill/>
              </a:ln>
              <a:solidFill>
                <a:schemeClr val="accent1">
                  <a:lumMod val="50000"/>
                </a:schemeClr>
              </a:solidFill>
              <a:effectLst/>
              <a:uLnTx/>
              <a:uFillTx/>
              <a:latin typeface="+mn-lt"/>
              <a:ea typeface="+mn-ea"/>
              <a:cs typeface="+mn-cs"/>
            </a:endParaRPr>
          </a:p>
        </p:txBody>
      </p:sp>
      <p:sp>
        <p:nvSpPr>
          <p:cNvPr id="9" name="8 Marcador de contenido"/>
          <p:cNvSpPr txBox="1">
            <a:spLocks/>
          </p:cNvSpPr>
          <p:nvPr/>
        </p:nvSpPr>
        <p:spPr>
          <a:xfrm>
            <a:off x="683568" y="908720"/>
            <a:ext cx="7992888" cy="5184576"/>
          </a:xfrm>
          <a:prstGeom prst="rect">
            <a:avLst/>
          </a:prstGeom>
        </p:spPr>
        <p:txBody>
          <a:bodyPr/>
          <a:lstStyle/>
          <a:p>
            <a:pPr algn="just">
              <a:buFont typeface="Arial" pitchFamily="34" charset="0"/>
              <a:buChar char="•"/>
            </a:pPr>
            <a:endParaRPr lang="es-EC" sz="2400" dirty="0" smtClean="0"/>
          </a:p>
          <a:p>
            <a:pPr algn="just">
              <a:buFont typeface="Arial" pitchFamily="34" charset="0"/>
              <a:buChar char="•"/>
            </a:pPr>
            <a:endParaRPr lang="es-EC" sz="2400" dirty="0" smtClean="0"/>
          </a:p>
          <a:p>
            <a:pPr algn="just">
              <a:buFont typeface="Arial" pitchFamily="34" charset="0"/>
              <a:buChar char="•"/>
            </a:pPr>
            <a:endParaRPr lang="es-EC" sz="2400" dirty="0"/>
          </a:p>
          <a:p>
            <a:pPr algn="just">
              <a:buFont typeface="Arial" pitchFamily="34" charset="0"/>
              <a:buChar char="•"/>
            </a:pPr>
            <a:endParaRPr lang="es-EC" sz="2400" dirty="0" smtClean="0"/>
          </a:p>
          <a:p>
            <a:pPr algn="just">
              <a:buFont typeface="Arial" pitchFamily="34" charset="0"/>
              <a:buChar char="•"/>
            </a:pPr>
            <a:endParaRPr lang="es-EC" sz="2400" dirty="0" smtClean="0"/>
          </a:p>
          <a:p>
            <a:pPr algn="just">
              <a:buFont typeface="Arial" pitchFamily="34" charset="0"/>
              <a:buChar char="•"/>
            </a:pPr>
            <a:endParaRPr lang="es-EC" sz="2400" dirty="0" smtClean="0"/>
          </a:p>
        </p:txBody>
      </p:sp>
      <p:grpSp>
        <p:nvGrpSpPr>
          <p:cNvPr id="16386" name="Group 133"/>
          <p:cNvGrpSpPr>
            <a:grpSpLocks/>
          </p:cNvGrpSpPr>
          <p:nvPr/>
        </p:nvGrpSpPr>
        <p:grpSpPr bwMode="auto">
          <a:xfrm>
            <a:off x="5940152" y="1700808"/>
            <a:ext cx="2913063" cy="2446337"/>
            <a:chOff x="4034" y="2925"/>
            <a:chExt cx="4588" cy="3854"/>
          </a:xfrm>
        </p:grpSpPr>
        <p:grpSp>
          <p:nvGrpSpPr>
            <p:cNvPr id="554" name="Group 118"/>
            <p:cNvGrpSpPr>
              <a:grpSpLocks/>
            </p:cNvGrpSpPr>
            <p:nvPr/>
          </p:nvGrpSpPr>
          <p:grpSpPr bwMode="auto">
            <a:xfrm>
              <a:off x="4034" y="2925"/>
              <a:ext cx="4228" cy="3642"/>
              <a:chOff x="4155" y="2925"/>
              <a:chExt cx="4228" cy="3642"/>
            </a:xfrm>
          </p:grpSpPr>
          <p:cxnSp>
            <p:nvCxnSpPr>
              <p:cNvPr id="555" name="AutoShape 90"/>
              <p:cNvCxnSpPr>
                <a:cxnSpLocks noChangeShapeType="1"/>
              </p:cNvCxnSpPr>
              <p:nvPr/>
            </p:nvCxnSpPr>
            <p:spPr bwMode="auto">
              <a:xfrm>
                <a:off x="4599" y="3474"/>
                <a:ext cx="1536" cy="2638"/>
              </a:xfrm>
              <a:prstGeom prst="straightConnector1">
                <a:avLst/>
              </a:prstGeom>
              <a:noFill/>
              <a:ln w="9525">
                <a:solidFill>
                  <a:srgbClr val="000000"/>
                </a:solidFill>
                <a:round/>
                <a:headEnd/>
                <a:tailEnd/>
              </a:ln>
            </p:spPr>
          </p:cxnSp>
          <p:cxnSp>
            <p:nvCxnSpPr>
              <p:cNvPr id="556" name="AutoShape 91"/>
              <p:cNvCxnSpPr>
                <a:cxnSpLocks noChangeShapeType="1"/>
              </p:cNvCxnSpPr>
              <p:nvPr/>
            </p:nvCxnSpPr>
            <p:spPr bwMode="auto">
              <a:xfrm>
                <a:off x="6135" y="6112"/>
                <a:ext cx="1740" cy="300"/>
              </a:xfrm>
              <a:prstGeom prst="straightConnector1">
                <a:avLst/>
              </a:prstGeom>
              <a:noFill/>
              <a:ln w="9525">
                <a:solidFill>
                  <a:srgbClr val="000000"/>
                </a:solidFill>
                <a:round/>
                <a:headEnd/>
                <a:tailEnd/>
              </a:ln>
            </p:spPr>
          </p:cxnSp>
          <p:cxnSp>
            <p:nvCxnSpPr>
              <p:cNvPr id="557" name="AutoShape 92"/>
              <p:cNvCxnSpPr>
                <a:cxnSpLocks noChangeShapeType="1"/>
              </p:cNvCxnSpPr>
              <p:nvPr/>
            </p:nvCxnSpPr>
            <p:spPr bwMode="auto">
              <a:xfrm flipV="1">
                <a:off x="4155" y="3258"/>
                <a:ext cx="1293" cy="19"/>
              </a:xfrm>
              <a:prstGeom prst="straightConnector1">
                <a:avLst/>
              </a:prstGeom>
              <a:noFill/>
              <a:ln w="9525">
                <a:solidFill>
                  <a:srgbClr val="000000"/>
                </a:solidFill>
                <a:round/>
                <a:headEnd/>
                <a:tailEnd/>
              </a:ln>
            </p:spPr>
          </p:cxnSp>
          <p:sp>
            <p:nvSpPr>
              <p:cNvPr id="558" name="Arc 94"/>
              <p:cNvSpPr>
                <a:spLocks/>
              </p:cNvSpPr>
              <p:nvPr/>
            </p:nvSpPr>
            <p:spPr bwMode="auto">
              <a:xfrm rot="15930016" flipH="1">
                <a:off x="4469" y="3056"/>
                <a:ext cx="282" cy="685"/>
              </a:xfrm>
              <a:custGeom>
                <a:avLst/>
                <a:gdLst>
                  <a:gd name="T0" fmla="*/ 0 w 21600"/>
                  <a:gd name="T1" fmla="*/ 0 h 21600"/>
                  <a:gd name="T2" fmla="*/ 0 w 21600"/>
                  <a:gd name="T3" fmla="*/ 1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cubicBezTo>
                      <a:pt x="21600" y="33199"/>
                      <a:pt x="12437" y="42728"/>
                      <a:pt x="847" y="43183"/>
                    </a:cubicBezTo>
                  </a:path>
                  <a:path w="21600" h="21600" stroke="0" extrusionOk="0">
                    <a:moveTo>
                      <a:pt x="-1" y="0"/>
                    </a:moveTo>
                    <a:cubicBezTo>
                      <a:pt x="11929" y="0"/>
                      <a:pt x="21600" y="9670"/>
                      <a:pt x="21600" y="21600"/>
                    </a:cubicBezTo>
                    <a:cubicBezTo>
                      <a:pt x="21600" y="33199"/>
                      <a:pt x="12437" y="42728"/>
                      <a:pt x="847" y="43183"/>
                    </a:cubicBezTo>
                    <a:lnTo>
                      <a:pt x="0" y="21600"/>
                    </a:lnTo>
                    <a:lnTo>
                      <a:pt x="-1" y="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59" name="AutoShape 95"/>
              <p:cNvSpPr>
                <a:spLocks noChangeArrowheads="1"/>
              </p:cNvSpPr>
              <p:nvPr/>
            </p:nvSpPr>
            <p:spPr bwMode="auto">
              <a:xfrm>
                <a:off x="4500" y="3331"/>
                <a:ext cx="143" cy="143"/>
              </a:xfrm>
              <a:prstGeom prst="flowChartConnector">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cxnSp>
            <p:nvCxnSpPr>
              <p:cNvPr id="560" name="AutoShape 99"/>
              <p:cNvCxnSpPr>
                <a:cxnSpLocks noChangeShapeType="1"/>
              </p:cNvCxnSpPr>
              <p:nvPr/>
            </p:nvCxnSpPr>
            <p:spPr bwMode="auto">
              <a:xfrm>
                <a:off x="4599" y="6412"/>
                <a:ext cx="3276" cy="0"/>
              </a:xfrm>
              <a:prstGeom prst="straightConnector1">
                <a:avLst/>
              </a:prstGeom>
              <a:noFill/>
              <a:ln w="9525">
                <a:solidFill>
                  <a:srgbClr val="000000"/>
                </a:solidFill>
                <a:round/>
                <a:headEnd/>
                <a:tailEnd/>
              </a:ln>
            </p:spPr>
          </p:cxnSp>
          <p:sp>
            <p:nvSpPr>
              <p:cNvPr id="561" name="Rectangle 100"/>
              <p:cNvSpPr>
                <a:spLocks noChangeArrowheads="1"/>
              </p:cNvSpPr>
              <p:nvPr/>
            </p:nvSpPr>
            <p:spPr bwMode="auto">
              <a:xfrm>
                <a:off x="7694" y="6256"/>
                <a:ext cx="516" cy="311"/>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cxnSp>
            <p:nvCxnSpPr>
              <p:cNvPr id="562" name="AutoShape 101"/>
              <p:cNvCxnSpPr>
                <a:cxnSpLocks noChangeShapeType="1"/>
              </p:cNvCxnSpPr>
              <p:nvPr/>
            </p:nvCxnSpPr>
            <p:spPr bwMode="auto">
              <a:xfrm flipV="1">
                <a:off x="4155" y="3150"/>
                <a:ext cx="112" cy="127"/>
              </a:xfrm>
              <a:prstGeom prst="straightConnector1">
                <a:avLst/>
              </a:prstGeom>
              <a:noFill/>
              <a:ln w="9525">
                <a:solidFill>
                  <a:srgbClr val="000000"/>
                </a:solidFill>
                <a:round/>
                <a:headEnd/>
                <a:tailEnd/>
              </a:ln>
            </p:spPr>
          </p:cxnSp>
          <p:cxnSp>
            <p:nvCxnSpPr>
              <p:cNvPr id="563" name="AutoShape 102"/>
              <p:cNvCxnSpPr>
                <a:cxnSpLocks noChangeShapeType="1"/>
              </p:cNvCxnSpPr>
              <p:nvPr/>
            </p:nvCxnSpPr>
            <p:spPr bwMode="auto">
              <a:xfrm flipV="1">
                <a:off x="4395" y="3137"/>
                <a:ext cx="112" cy="127"/>
              </a:xfrm>
              <a:prstGeom prst="straightConnector1">
                <a:avLst/>
              </a:prstGeom>
              <a:noFill/>
              <a:ln w="9525">
                <a:solidFill>
                  <a:srgbClr val="000000"/>
                </a:solidFill>
                <a:round/>
                <a:headEnd/>
                <a:tailEnd/>
              </a:ln>
            </p:spPr>
          </p:cxnSp>
          <p:cxnSp>
            <p:nvCxnSpPr>
              <p:cNvPr id="564" name="AutoShape 103"/>
              <p:cNvCxnSpPr>
                <a:cxnSpLocks noChangeShapeType="1"/>
              </p:cNvCxnSpPr>
              <p:nvPr/>
            </p:nvCxnSpPr>
            <p:spPr bwMode="auto">
              <a:xfrm flipV="1">
                <a:off x="4635" y="3146"/>
                <a:ext cx="112" cy="127"/>
              </a:xfrm>
              <a:prstGeom prst="straightConnector1">
                <a:avLst/>
              </a:prstGeom>
              <a:noFill/>
              <a:ln w="9525">
                <a:solidFill>
                  <a:srgbClr val="000000"/>
                </a:solidFill>
                <a:round/>
                <a:headEnd/>
                <a:tailEnd/>
              </a:ln>
            </p:spPr>
          </p:cxnSp>
          <p:cxnSp>
            <p:nvCxnSpPr>
              <p:cNvPr id="565" name="AutoShape 104"/>
              <p:cNvCxnSpPr>
                <a:cxnSpLocks noChangeShapeType="1"/>
              </p:cNvCxnSpPr>
              <p:nvPr/>
            </p:nvCxnSpPr>
            <p:spPr bwMode="auto">
              <a:xfrm flipV="1">
                <a:off x="4875" y="3155"/>
                <a:ext cx="112" cy="127"/>
              </a:xfrm>
              <a:prstGeom prst="straightConnector1">
                <a:avLst/>
              </a:prstGeom>
              <a:noFill/>
              <a:ln w="9525">
                <a:solidFill>
                  <a:srgbClr val="000000"/>
                </a:solidFill>
                <a:round/>
                <a:headEnd/>
                <a:tailEnd/>
              </a:ln>
            </p:spPr>
          </p:cxnSp>
          <p:cxnSp>
            <p:nvCxnSpPr>
              <p:cNvPr id="566" name="AutoShape 105"/>
              <p:cNvCxnSpPr>
                <a:cxnSpLocks noChangeShapeType="1"/>
              </p:cNvCxnSpPr>
              <p:nvPr/>
            </p:nvCxnSpPr>
            <p:spPr bwMode="auto">
              <a:xfrm flipV="1">
                <a:off x="5115" y="3153"/>
                <a:ext cx="112" cy="127"/>
              </a:xfrm>
              <a:prstGeom prst="straightConnector1">
                <a:avLst/>
              </a:prstGeom>
              <a:noFill/>
              <a:ln w="9525">
                <a:solidFill>
                  <a:srgbClr val="000000"/>
                </a:solidFill>
                <a:round/>
                <a:headEnd/>
                <a:tailEnd/>
              </a:ln>
            </p:spPr>
          </p:cxnSp>
          <p:cxnSp>
            <p:nvCxnSpPr>
              <p:cNvPr id="567" name="AutoShape 106"/>
              <p:cNvCxnSpPr>
                <a:cxnSpLocks noChangeShapeType="1"/>
              </p:cNvCxnSpPr>
              <p:nvPr/>
            </p:nvCxnSpPr>
            <p:spPr bwMode="auto">
              <a:xfrm flipV="1">
                <a:off x="5355" y="3129"/>
                <a:ext cx="112" cy="127"/>
              </a:xfrm>
              <a:prstGeom prst="straightConnector1">
                <a:avLst/>
              </a:prstGeom>
              <a:noFill/>
              <a:ln w="9525">
                <a:solidFill>
                  <a:srgbClr val="000000"/>
                </a:solidFill>
                <a:round/>
                <a:headEnd/>
                <a:tailEnd/>
              </a:ln>
            </p:spPr>
          </p:cxnSp>
          <p:sp>
            <p:nvSpPr>
              <p:cNvPr id="568" name="Text Box 107"/>
              <p:cNvSpPr txBox="1">
                <a:spLocks noChangeArrowheads="1"/>
              </p:cNvSpPr>
              <p:nvPr/>
            </p:nvSpPr>
            <p:spPr bwMode="auto">
              <a:xfrm>
                <a:off x="6916" y="3897"/>
                <a:ext cx="903" cy="3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smtClean="0">
                    <a:ln>
                      <a:noFill/>
                    </a:ln>
                    <a:solidFill>
                      <a:schemeClr val="tx1"/>
                    </a:solidFill>
                    <a:effectLst/>
                    <a:latin typeface="Calibri" pitchFamily="34" charset="0"/>
                  </a:rPr>
                  <a:t>Ѳ=10º</a:t>
                </a:r>
                <a:endParaRPr kumimoji="0" lang="es-ES" sz="1800" b="0" i="0" u="none" strike="noStrike" cap="none" normalizeH="0" baseline="0" smtClean="0">
                  <a:ln>
                    <a:noFill/>
                  </a:ln>
                  <a:solidFill>
                    <a:schemeClr val="tx1"/>
                  </a:solidFill>
                  <a:effectLst/>
                  <a:latin typeface="Arial" pitchFamily="34" charset="0"/>
                </a:endParaRPr>
              </a:p>
            </p:txBody>
          </p:sp>
          <p:sp>
            <p:nvSpPr>
              <p:cNvPr id="569" name="Text Box 108"/>
              <p:cNvSpPr txBox="1">
                <a:spLocks noChangeArrowheads="1"/>
              </p:cNvSpPr>
              <p:nvPr/>
            </p:nvSpPr>
            <p:spPr bwMode="auto">
              <a:xfrm>
                <a:off x="6919" y="4254"/>
                <a:ext cx="879" cy="3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smtClean="0">
                    <a:ln>
                      <a:noFill/>
                    </a:ln>
                    <a:solidFill>
                      <a:schemeClr val="tx1"/>
                    </a:solidFill>
                    <a:effectLst/>
                    <a:latin typeface="Calibri" pitchFamily="34" charset="0"/>
                  </a:rPr>
                  <a:t>Ф=60º</a:t>
                </a:r>
                <a:endParaRPr kumimoji="0" lang="es-ES" sz="1800" b="0" i="0" u="none" strike="noStrike" cap="none" normalizeH="0" baseline="0" smtClean="0">
                  <a:ln>
                    <a:noFill/>
                  </a:ln>
                  <a:solidFill>
                    <a:schemeClr val="tx1"/>
                  </a:solidFill>
                  <a:effectLst/>
                  <a:latin typeface="Arial" pitchFamily="34" charset="0"/>
                </a:endParaRPr>
              </a:p>
            </p:txBody>
          </p:sp>
          <p:sp>
            <p:nvSpPr>
              <p:cNvPr id="570" name="Text Box 109"/>
              <p:cNvSpPr txBox="1">
                <a:spLocks noChangeArrowheads="1"/>
              </p:cNvSpPr>
              <p:nvPr/>
            </p:nvSpPr>
            <p:spPr bwMode="auto">
              <a:xfrm>
                <a:off x="6910" y="3183"/>
                <a:ext cx="1448" cy="3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smtClean="0">
                    <a:ln>
                      <a:noFill/>
                    </a:ln>
                    <a:solidFill>
                      <a:schemeClr val="tx1"/>
                    </a:solidFill>
                    <a:effectLst/>
                    <a:latin typeface="Calibri" pitchFamily="34" charset="0"/>
                  </a:rPr>
                  <a:t>OA=150mm</a:t>
                </a:r>
                <a:endParaRPr kumimoji="0" lang="es-ES" sz="1800" b="0" i="0" u="none" strike="noStrike" cap="none" normalizeH="0" baseline="0" smtClean="0">
                  <a:ln>
                    <a:noFill/>
                  </a:ln>
                  <a:solidFill>
                    <a:schemeClr val="tx1"/>
                  </a:solidFill>
                  <a:effectLst/>
                  <a:latin typeface="Arial" pitchFamily="34" charset="0"/>
                </a:endParaRPr>
              </a:p>
            </p:txBody>
          </p:sp>
          <p:sp>
            <p:nvSpPr>
              <p:cNvPr id="571" name="Text Box 110"/>
              <p:cNvSpPr txBox="1">
                <a:spLocks noChangeArrowheads="1"/>
              </p:cNvSpPr>
              <p:nvPr/>
            </p:nvSpPr>
            <p:spPr bwMode="auto">
              <a:xfrm>
                <a:off x="6932" y="3518"/>
                <a:ext cx="1448" cy="3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smtClean="0">
                    <a:ln>
                      <a:noFill/>
                    </a:ln>
                    <a:solidFill>
                      <a:schemeClr val="tx1"/>
                    </a:solidFill>
                    <a:effectLst/>
                    <a:latin typeface="Calibri" pitchFamily="34" charset="0"/>
                  </a:rPr>
                  <a:t>AB=65mm</a:t>
                </a:r>
                <a:endParaRPr kumimoji="0" lang="es-ES" sz="1800" b="0" i="0" u="none" strike="noStrike" cap="none" normalizeH="0" baseline="0" smtClean="0">
                  <a:ln>
                    <a:noFill/>
                  </a:ln>
                  <a:solidFill>
                    <a:schemeClr val="tx1"/>
                  </a:solidFill>
                  <a:effectLst/>
                  <a:latin typeface="Arial" pitchFamily="34" charset="0"/>
                </a:endParaRPr>
              </a:p>
            </p:txBody>
          </p:sp>
          <p:sp>
            <p:nvSpPr>
              <p:cNvPr id="572" name="Text Box 111"/>
              <p:cNvSpPr txBox="1">
                <a:spLocks noChangeArrowheads="1"/>
              </p:cNvSpPr>
              <p:nvPr/>
            </p:nvSpPr>
            <p:spPr bwMode="auto">
              <a:xfrm>
                <a:off x="6449" y="6112"/>
                <a:ext cx="590" cy="3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smtClean="0">
                    <a:ln>
                      <a:noFill/>
                    </a:ln>
                    <a:solidFill>
                      <a:schemeClr val="tx1"/>
                    </a:solidFill>
                    <a:effectLst/>
                    <a:latin typeface="Calibri" pitchFamily="34" charset="0"/>
                  </a:rPr>
                  <a:t>Ѳ</a:t>
                </a:r>
                <a:endParaRPr kumimoji="0" lang="es-ES" sz="1800" b="0" i="0" u="none" strike="noStrike" cap="none" normalizeH="0" baseline="0" smtClean="0">
                  <a:ln>
                    <a:noFill/>
                  </a:ln>
                  <a:solidFill>
                    <a:schemeClr val="tx1"/>
                  </a:solidFill>
                  <a:effectLst/>
                  <a:latin typeface="Arial" pitchFamily="34" charset="0"/>
                </a:endParaRPr>
              </a:p>
            </p:txBody>
          </p:sp>
          <p:sp>
            <p:nvSpPr>
              <p:cNvPr id="573" name="Text Box 112"/>
              <p:cNvSpPr txBox="1">
                <a:spLocks noChangeArrowheads="1"/>
              </p:cNvSpPr>
              <p:nvPr/>
            </p:nvSpPr>
            <p:spPr bwMode="auto">
              <a:xfrm>
                <a:off x="4747" y="3331"/>
                <a:ext cx="480" cy="3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dirty="0" smtClean="0">
                    <a:ln>
                      <a:noFill/>
                    </a:ln>
                    <a:solidFill>
                      <a:schemeClr val="tx1"/>
                    </a:solidFill>
                    <a:effectLst/>
                    <a:latin typeface="Calibri" pitchFamily="34" charset="0"/>
                  </a:rPr>
                  <a:t>Ф</a:t>
                </a:r>
                <a:endParaRPr kumimoji="0" lang="es-ES"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574" name="Text Box 113"/>
              <p:cNvSpPr txBox="1">
                <a:spLocks noChangeArrowheads="1"/>
              </p:cNvSpPr>
              <p:nvPr/>
            </p:nvSpPr>
            <p:spPr bwMode="auto">
              <a:xfrm>
                <a:off x="6046" y="5823"/>
                <a:ext cx="480" cy="3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dirty="0" smtClean="0">
                    <a:ln>
                      <a:noFill/>
                    </a:ln>
                    <a:solidFill>
                      <a:schemeClr val="tx1"/>
                    </a:solidFill>
                    <a:effectLst/>
                    <a:latin typeface="Calibri" pitchFamily="34" charset="0"/>
                  </a:rPr>
                  <a:t>A</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11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11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575" name="Text Box 114"/>
              <p:cNvSpPr txBox="1">
                <a:spLocks noChangeArrowheads="1"/>
              </p:cNvSpPr>
              <p:nvPr/>
            </p:nvSpPr>
            <p:spPr bwMode="auto">
              <a:xfrm>
                <a:off x="7903" y="6206"/>
                <a:ext cx="480" cy="3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dirty="0" smtClean="0">
                    <a:ln>
                      <a:noFill/>
                    </a:ln>
                    <a:solidFill>
                      <a:schemeClr val="tx1"/>
                    </a:solidFill>
                    <a:effectLst/>
                    <a:latin typeface="Calibri" pitchFamily="34" charset="0"/>
                  </a:rPr>
                  <a:t>B</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11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11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224" name="Text Box 115"/>
              <p:cNvSpPr txBox="1">
                <a:spLocks noChangeArrowheads="1"/>
              </p:cNvSpPr>
              <p:nvPr/>
            </p:nvSpPr>
            <p:spPr bwMode="auto">
              <a:xfrm>
                <a:off x="4395" y="2925"/>
                <a:ext cx="480" cy="3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dirty="0" smtClean="0">
                    <a:ln>
                      <a:noFill/>
                    </a:ln>
                    <a:solidFill>
                      <a:schemeClr val="tx1"/>
                    </a:solidFill>
                    <a:effectLst/>
                    <a:latin typeface="Calibri" pitchFamily="34" charset="0"/>
                  </a:rPr>
                  <a:t>O</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11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11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225" name="AutoShape 116"/>
              <p:cNvSpPr>
                <a:spLocks noChangeArrowheads="1"/>
              </p:cNvSpPr>
              <p:nvPr/>
            </p:nvSpPr>
            <p:spPr bwMode="auto">
              <a:xfrm>
                <a:off x="6057" y="6041"/>
                <a:ext cx="143" cy="143"/>
              </a:xfrm>
              <a:prstGeom prst="flowChartConnector">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226" name="AutoShape 117"/>
              <p:cNvSpPr>
                <a:spLocks noChangeArrowheads="1"/>
              </p:cNvSpPr>
              <p:nvPr/>
            </p:nvSpPr>
            <p:spPr bwMode="auto">
              <a:xfrm>
                <a:off x="7760" y="6326"/>
                <a:ext cx="143" cy="143"/>
              </a:xfrm>
              <a:prstGeom prst="flowChartConnector">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grpSp>
        <p:sp>
          <p:nvSpPr>
            <p:cNvPr id="228" name="Text Box 119"/>
            <p:cNvSpPr txBox="1">
              <a:spLocks noChangeArrowheads="1"/>
            </p:cNvSpPr>
            <p:nvPr/>
          </p:nvSpPr>
          <p:spPr bwMode="auto">
            <a:xfrm>
              <a:off x="5346" y="4352"/>
              <a:ext cx="449" cy="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smtClean="0">
                  <a:ln>
                    <a:noFill/>
                  </a:ln>
                  <a:solidFill>
                    <a:schemeClr val="tx1"/>
                  </a:solidFill>
                  <a:effectLst/>
                  <a:latin typeface="Calibri" pitchFamily="34" charset="0"/>
                </a:rPr>
                <a:t>l</a:t>
              </a:r>
              <a:endParaRPr kumimoji="0" lang="es-ES" sz="1800" b="0" i="0" u="none" strike="noStrike" cap="none" normalizeH="0" baseline="0" smtClean="0">
                <a:ln>
                  <a:noFill/>
                </a:ln>
                <a:solidFill>
                  <a:schemeClr val="tx1"/>
                </a:solidFill>
                <a:effectLst/>
                <a:latin typeface="Arial" pitchFamily="34" charset="0"/>
              </a:endParaRPr>
            </a:p>
          </p:txBody>
        </p:sp>
        <p:sp>
          <p:nvSpPr>
            <p:cNvPr id="229" name="Text Box 120"/>
            <p:cNvSpPr txBox="1">
              <a:spLocks noChangeArrowheads="1"/>
            </p:cNvSpPr>
            <p:nvPr/>
          </p:nvSpPr>
          <p:spPr bwMode="auto">
            <a:xfrm>
              <a:off x="6677" y="5894"/>
              <a:ext cx="449" cy="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smtClean="0">
                  <a:ln>
                    <a:noFill/>
                  </a:ln>
                  <a:solidFill>
                    <a:schemeClr val="tx1"/>
                  </a:solidFill>
                  <a:effectLst/>
                  <a:latin typeface="Calibri" pitchFamily="34" charset="0"/>
                </a:rPr>
                <a:t>r</a:t>
              </a:r>
              <a:endParaRPr kumimoji="0" lang="es-ES" sz="1800" b="0" i="0" u="none" strike="noStrike" cap="none" normalizeH="0" baseline="0" smtClean="0">
                <a:ln>
                  <a:noFill/>
                </a:ln>
                <a:solidFill>
                  <a:schemeClr val="tx1"/>
                </a:solidFill>
                <a:effectLst/>
                <a:latin typeface="Arial" pitchFamily="34" charset="0"/>
              </a:endParaRPr>
            </a:p>
          </p:txBody>
        </p:sp>
        <p:cxnSp>
          <p:nvCxnSpPr>
            <p:cNvPr id="231" name="AutoShape 121"/>
            <p:cNvCxnSpPr>
              <a:cxnSpLocks noChangeShapeType="1"/>
            </p:cNvCxnSpPr>
            <p:nvPr/>
          </p:nvCxnSpPr>
          <p:spPr bwMode="auto">
            <a:xfrm>
              <a:off x="7452" y="6206"/>
              <a:ext cx="1024" cy="0"/>
            </a:xfrm>
            <a:prstGeom prst="straightConnector1">
              <a:avLst/>
            </a:prstGeom>
            <a:noFill/>
            <a:ln w="9525">
              <a:solidFill>
                <a:srgbClr val="000000"/>
              </a:solidFill>
              <a:round/>
              <a:headEnd/>
              <a:tailEnd/>
            </a:ln>
          </p:spPr>
        </p:cxnSp>
        <p:cxnSp>
          <p:nvCxnSpPr>
            <p:cNvPr id="233" name="AutoShape 122"/>
            <p:cNvCxnSpPr>
              <a:cxnSpLocks noChangeShapeType="1"/>
            </p:cNvCxnSpPr>
            <p:nvPr/>
          </p:nvCxnSpPr>
          <p:spPr bwMode="auto">
            <a:xfrm>
              <a:off x="7461" y="6622"/>
              <a:ext cx="1024" cy="0"/>
            </a:xfrm>
            <a:prstGeom prst="straightConnector1">
              <a:avLst/>
            </a:prstGeom>
            <a:noFill/>
            <a:ln w="9525">
              <a:solidFill>
                <a:srgbClr val="000000"/>
              </a:solidFill>
              <a:round/>
              <a:headEnd/>
              <a:tailEnd/>
            </a:ln>
          </p:spPr>
        </p:cxnSp>
        <p:cxnSp>
          <p:nvCxnSpPr>
            <p:cNvPr id="234" name="AutoShape 123"/>
            <p:cNvCxnSpPr>
              <a:cxnSpLocks noChangeShapeType="1"/>
            </p:cNvCxnSpPr>
            <p:nvPr/>
          </p:nvCxnSpPr>
          <p:spPr bwMode="auto">
            <a:xfrm flipV="1">
              <a:off x="7461" y="6041"/>
              <a:ext cx="178" cy="143"/>
            </a:xfrm>
            <a:prstGeom prst="straightConnector1">
              <a:avLst/>
            </a:prstGeom>
            <a:noFill/>
            <a:ln w="9525">
              <a:solidFill>
                <a:srgbClr val="000000"/>
              </a:solidFill>
              <a:round/>
              <a:headEnd/>
              <a:tailEnd/>
            </a:ln>
          </p:spPr>
        </p:cxnSp>
        <p:cxnSp>
          <p:nvCxnSpPr>
            <p:cNvPr id="235" name="AutoShape 124"/>
            <p:cNvCxnSpPr>
              <a:cxnSpLocks noChangeShapeType="1"/>
            </p:cNvCxnSpPr>
            <p:nvPr/>
          </p:nvCxnSpPr>
          <p:spPr bwMode="auto">
            <a:xfrm flipV="1">
              <a:off x="7701" y="6072"/>
              <a:ext cx="178" cy="143"/>
            </a:xfrm>
            <a:prstGeom prst="straightConnector1">
              <a:avLst/>
            </a:prstGeom>
            <a:noFill/>
            <a:ln w="9525">
              <a:solidFill>
                <a:srgbClr val="000000"/>
              </a:solidFill>
              <a:round/>
              <a:headEnd/>
              <a:tailEnd/>
            </a:ln>
          </p:spPr>
        </p:cxnSp>
        <p:cxnSp>
          <p:nvCxnSpPr>
            <p:cNvPr id="237" name="AutoShape 125"/>
            <p:cNvCxnSpPr>
              <a:cxnSpLocks noChangeShapeType="1"/>
            </p:cNvCxnSpPr>
            <p:nvPr/>
          </p:nvCxnSpPr>
          <p:spPr bwMode="auto">
            <a:xfrm flipV="1">
              <a:off x="7941" y="6059"/>
              <a:ext cx="178" cy="143"/>
            </a:xfrm>
            <a:prstGeom prst="straightConnector1">
              <a:avLst/>
            </a:prstGeom>
            <a:noFill/>
            <a:ln w="9525">
              <a:solidFill>
                <a:srgbClr val="000000"/>
              </a:solidFill>
              <a:round/>
              <a:headEnd/>
              <a:tailEnd/>
            </a:ln>
          </p:spPr>
        </p:cxnSp>
        <p:cxnSp>
          <p:nvCxnSpPr>
            <p:cNvPr id="312" name="AutoShape 126"/>
            <p:cNvCxnSpPr>
              <a:cxnSpLocks noChangeShapeType="1"/>
            </p:cNvCxnSpPr>
            <p:nvPr/>
          </p:nvCxnSpPr>
          <p:spPr bwMode="auto">
            <a:xfrm flipV="1">
              <a:off x="8181" y="6068"/>
              <a:ext cx="178" cy="143"/>
            </a:xfrm>
            <a:prstGeom prst="straightConnector1">
              <a:avLst/>
            </a:prstGeom>
            <a:noFill/>
            <a:ln w="9525">
              <a:solidFill>
                <a:srgbClr val="000000"/>
              </a:solidFill>
              <a:round/>
              <a:headEnd/>
              <a:tailEnd/>
            </a:ln>
          </p:spPr>
        </p:cxnSp>
        <p:cxnSp>
          <p:nvCxnSpPr>
            <p:cNvPr id="313" name="AutoShape 127"/>
            <p:cNvCxnSpPr>
              <a:cxnSpLocks noChangeShapeType="1"/>
            </p:cNvCxnSpPr>
            <p:nvPr/>
          </p:nvCxnSpPr>
          <p:spPr bwMode="auto">
            <a:xfrm flipV="1">
              <a:off x="7354" y="6627"/>
              <a:ext cx="178" cy="143"/>
            </a:xfrm>
            <a:prstGeom prst="straightConnector1">
              <a:avLst/>
            </a:prstGeom>
            <a:noFill/>
            <a:ln w="9525">
              <a:solidFill>
                <a:srgbClr val="000000"/>
              </a:solidFill>
              <a:round/>
              <a:headEnd/>
              <a:tailEnd/>
            </a:ln>
          </p:spPr>
        </p:cxnSp>
        <p:cxnSp>
          <p:nvCxnSpPr>
            <p:cNvPr id="314" name="AutoShape 128"/>
            <p:cNvCxnSpPr>
              <a:cxnSpLocks noChangeShapeType="1"/>
            </p:cNvCxnSpPr>
            <p:nvPr/>
          </p:nvCxnSpPr>
          <p:spPr bwMode="auto">
            <a:xfrm flipV="1">
              <a:off x="7594" y="6636"/>
              <a:ext cx="178" cy="143"/>
            </a:xfrm>
            <a:prstGeom prst="straightConnector1">
              <a:avLst/>
            </a:prstGeom>
            <a:noFill/>
            <a:ln w="9525">
              <a:solidFill>
                <a:srgbClr val="000000"/>
              </a:solidFill>
              <a:round/>
              <a:headEnd/>
              <a:tailEnd/>
            </a:ln>
          </p:spPr>
        </p:cxnSp>
        <p:cxnSp>
          <p:nvCxnSpPr>
            <p:cNvPr id="315" name="AutoShape 129"/>
            <p:cNvCxnSpPr>
              <a:cxnSpLocks noChangeShapeType="1"/>
            </p:cNvCxnSpPr>
            <p:nvPr/>
          </p:nvCxnSpPr>
          <p:spPr bwMode="auto">
            <a:xfrm flipV="1">
              <a:off x="7834" y="6634"/>
              <a:ext cx="178" cy="143"/>
            </a:xfrm>
            <a:prstGeom prst="straightConnector1">
              <a:avLst/>
            </a:prstGeom>
            <a:noFill/>
            <a:ln w="9525">
              <a:solidFill>
                <a:srgbClr val="000000"/>
              </a:solidFill>
              <a:round/>
              <a:headEnd/>
              <a:tailEnd/>
            </a:ln>
          </p:spPr>
        </p:cxnSp>
        <p:cxnSp>
          <p:nvCxnSpPr>
            <p:cNvPr id="316" name="AutoShape 130"/>
            <p:cNvCxnSpPr>
              <a:cxnSpLocks noChangeShapeType="1"/>
            </p:cNvCxnSpPr>
            <p:nvPr/>
          </p:nvCxnSpPr>
          <p:spPr bwMode="auto">
            <a:xfrm flipV="1">
              <a:off x="8074" y="6621"/>
              <a:ext cx="178" cy="143"/>
            </a:xfrm>
            <a:prstGeom prst="straightConnector1">
              <a:avLst/>
            </a:prstGeom>
            <a:noFill/>
            <a:ln w="9525">
              <a:solidFill>
                <a:srgbClr val="000000"/>
              </a:solidFill>
              <a:round/>
              <a:headEnd/>
              <a:tailEnd/>
            </a:ln>
          </p:spPr>
        </p:cxnSp>
        <p:cxnSp>
          <p:nvCxnSpPr>
            <p:cNvPr id="317" name="AutoShape 131"/>
            <p:cNvCxnSpPr>
              <a:cxnSpLocks noChangeShapeType="1"/>
            </p:cNvCxnSpPr>
            <p:nvPr/>
          </p:nvCxnSpPr>
          <p:spPr bwMode="auto">
            <a:xfrm flipV="1">
              <a:off x="8314" y="6630"/>
              <a:ext cx="178" cy="143"/>
            </a:xfrm>
            <a:prstGeom prst="straightConnector1">
              <a:avLst/>
            </a:prstGeom>
            <a:noFill/>
            <a:ln w="9525">
              <a:solidFill>
                <a:srgbClr val="000000"/>
              </a:solidFill>
              <a:round/>
              <a:headEnd/>
              <a:tailEnd/>
            </a:ln>
          </p:spPr>
        </p:cxnSp>
        <p:cxnSp>
          <p:nvCxnSpPr>
            <p:cNvPr id="318" name="AutoShape 132"/>
            <p:cNvCxnSpPr>
              <a:cxnSpLocks noChangeShapeType="1"/>
            </p:cNvCxnSpPr>
            <p:nvPr/>
          </p:nvCxnSpPr>
          <p:spPr bwMode="auto">
            <a:xfrm flipV="1">
              <a:off x="8444" y="6067"/>
              <a:ext cx="178" cy="143"/>
            </a:xfrm>
            <a:prstGeom prst="straightConnector1">
              <a:avLst/>
            </a:prstGeom>
            <a:noFill/>
            <a:ln w="9525">
              <a:solidFill>
                <a:srgbClr val="000000"/>
              </a:solidFill>
              <a:round/>
              <a:headEnd/>
              <a:tailEnd/>
            </a:ln>
          </p:spPr>
        </p:cxnSp>
      </p:grpSp>
      <p:sp>
        <p:nvSpPr>
          <p:cNvPr id="49" name="48 CuadroTexto"/>
          <p:cNvSpPr txBox="1"/>
          <p:nvPr/>
        </p:nvSpPr>
        <p:spPr>
          <a:xfrm>
            <a:off x="395536" y="1700808"/>
            <a:ext cx="5544616" cy="2308324"/>
          </a:xfrm>
          <a:prstGeom prst="rect">
            <a:avLst/>
          </a:prstGeom>
          <a:noFill/>
        </p:spPr>
        <p:txBody>
          <a:bodyPr wrap="square" rtlCol="0">
            <a:spAutoFit/>
          </a:bodyPr>
          <a:lstStyle/>
          <a:p>
            <a:pPr algn="just"/>
            <a:r>
              <a:rPr lang="es-EC" b="1" dirty="0" smtClean="0"/>
              <a:t>Las magnitudes que se tiene son las siguientes:</a:t>
            </a:r>
          </a:p>
          <a:p>
            <a:pPr algn="just"/>
            <a:endParaRPr lang="es-ES" dirty="0" smtClean="0"/>
          </a:p>
          <a:p>
            <a:pPr lvl="0" algn="just">
              <a:buFont typeface="Arial" pitchFamily="34" charset="0"/>
              <a:buChar char="•"/>
            </a:pPr>
            <a:r>
              <a:rPr lang="es-EC" dirty="0" smtClean="0"/>
              <a:t>Brazo del eje selector (Manivela) = 150mm = l.</a:t>
            </a:r>
            <a:endParaRPr lang="es-ES" dirty="0" smtClean="0"/>
          </a:p>
          <a:p>
            <a:pPr lvl="0" algn="just">
              <a:buFont typeface="Arial" pitchFamily="34" charset="0"/>
              <a:buChar char="•"/>
            </a:pPr>
            <a:r>
              <a:rPr lang="es-EC" dirty="0" smtClean="0"/>
              <a:t>Barras de unión con rotulas = 65mm = r.</a:t>
            </a:r>
            <a:endParaRPr lang="es-ES" dirty="0" smtClean="0"/>
          </a:p>
          <a:p>
            <a:pPr lvl="0" algn="just">
              <a:buFont typeface="Arial" pitchFamily="34" charset="0"/>
              <a:buChar char="•"/>
            </a:pPr>
            <a:r>
              <a:rPr lang="es-EC" dirty="0" smtClean="0"/>
              <a:t>Angulo de acción del brazo selector para generar   un cambio = 60º = Ф.</a:t>
            </a:r>
            <a:endParaRPr lang="es-ES" dirty="0" smtClean="0"/>
          </a:p>
          <a:p>
            <a:pPr lvl="0" algn="just">
              <a:buFont typeface="Arial" pitchFamily="34" charset="0"/>
              <a:buChar char="•"/>
            </a:pPr>
            <a:r>
              <a:rPr lang="es-EC" dirty="0" smtClean="0"/>
              <a:t>Angulo de acción de las barras de unión = 10º = Ѳ.</a:t>
            </a:r>
            <a:endParaRPr lang="es-ES" dirty="0" smtClean="0"/>
          </a:p>
          <a:p>
            <a:endParaRPr lang="es-ES" dirty="0"/>
          </a:p>
        </p:txBody>
      </p:sp>
      <p:sp>
        <p:nvSpPr>
          <p:cNvPr id="50" name="49 CuadroTexto"/>
          <p:cNvSpPr txBox="1"/>
          <p:nvPr/>
        </p:nvSpPr>
        <p:spPr>
          <a:xfrm>
            <a:off x="539552" y="4221088"/>
            <a:ext cx="3744416" cy="646331"/>
          </a:xfrm>
          <a:prstGeom prst="rect">
            <a:avLst/>
          </a:prstGeom>
          <a:noFill/>
        </p:spPr>
        <p:txBody>
          <a:bodyPr wrap="square" rtlCol="0">
            <a:spAutoFit/>
          </a:bodyPr>
          <a:lstStyle/>
          <a:p>
            <a:r>
              <a:rPr lang="es-EC" b="1" dirty="0" smtClean="0"/>
              <a:t>Distancia que recorre la biela.</a:t>
            </a:r>
            <a:endParaRPr lang="es-ES" dirty="0" smtClean="0"/>
          </a:p>
          <a:p>
            <a:endParaRPr lang="es-ES" dirty="0"/>
          </a:p>
        </p:txBody>
      </p:sp>
      <p:sp>
        <p:nvSpPr>
          <p:cNvPr id="16428" name="Rectangle 4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6430" name="Rectangle 4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6429" name="Picture 4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63688" y="4653136"/>
            <a:ext cx="828675" cy="190500"/>
          </a:xfrm>
          <a:prstGeom prst="rect">
            <a:avLst/>
          </a:prstGeom>
          <a:noFill/>
        </p:spPr>
      </p:pic>
      <p:sp>
        <p:nvSpPr>
          <p:cNvPr id="16432" name="Rectangle 4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6431" name="Picture 4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19672" y="4869160"/>
            <a:ext cx="1200150" cy="190500"/>
          </a:xfrm>
          <a:prstGeom prst="rect">
            <a:avLst/>
          </a:prstGeom>
          <a:noFill/>
        </p:spPr>
      </p:pic>
      <p:sp>
        <p:nvSpPr>
          <p:cNvPr id="16434" name="Rectangle 5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6433" name="Picture 4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763688" y="5157192"/>
            <a:ext cx="838200" cy="190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4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4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4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dirty="0" smtClean="0"/>
              <a:t> </a:t>
            </a:r>
            <a:endParaRPr lang="es-EC" dirty="0"/>
          </a:p>
        </p:txBody>
      </p:sp>
      <p:pic>
        <p:nvPicPr>
          <p:cNvPr id="8" name="7 Imagen" descr="h:\Mis documentos\Downloads\LOGO OFICIAL UFA-ESPE.jpg"/>
          <p:cNvPicPr/>
          <p:nvPr/>
        </p:nvPicPr>
        <p:blipFill>
          <a:blip r:embed="rId2" cstate="print"/>
          <a:srcRect l="4932" t="29524" r="4762" b="30952"/>
          <a:stretch>
            <a:fillRect/>
          </a:stretch>
        </p:blipFill>
        <p:spPr bwMode="auto">
          <a:xfrm>
            <a:off x="5508104" y="5832648"/>
            <a:ext cx="3518307" cy="908720"/>
          </a:xfrm>
          <a:prstGeom prst="rect">
            <a:avLst/>
          </a:prstGeom>
          <a:noFill/>
          <a:ln w="9525">
            <a:noFill/>
            <a:miter lim="800000"/>
            <a:headEnd/>
            <a:tailEnd/>
          </a:ln>
        </p:spPr>
      </p:pic>
      <p:sp>
        <p:nvSpPr>
          <p:cNvPr id="6" name="1 Título"/>
          <p:cNvSpPr txBox="1">
            <a:spLocks/>
          </p:cNvSpPr>
          <p:nvPr/>
        </p:nvSpPr>
        <p:spPr>
          <a:xfrm>
            <a:off x="683568" y="0"/>
            <a:ext cx="8064896" cy="810344"/>
          </a:xfrm>
          <a:prstGeom prst="rect">
            <a:avLst/>
          </a:prstGeom>
        </p:spPr>
        <p:txBody>
          <a:bodyPr/>
          <a:lstStyle/>
          <a:p>
            <a:pPr marL="0" lvl="1" algn="ctr" eaLnBrk="0" fontAlgn="base" hangingPunct="0">
              <a:spcBef>
                <a:spcPct val="0"/>
              </a:spcBef>
              <a:spcAft>
                <a:spcPct val="0"/>
              </a:spcAft>
              <a:defRPr/>
            </a:pPr>
            <a:r>
              <a:rPr kumimoji="0" lang="es-ES" sz="3200" b="1" i="1" u="none"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t/>
            </a:r>
            <a:br>
              <a:rPr kumimoji="0" lang="es-ES" sz="3200" b="1" i="1" u="none"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br>
            <a:r>
              <a:rPr lang="es-EC" sz="3200" b="1" u="sng" dirty="0" smtClean="0">
                <a:solidFill>
                  <a:schemeClr val="accent1">
                    <a:lumMod val="50000"/>
                  </a:schemeClr>
                </a:solidFill>
              </a:rPr>
              <a:t>Diagrama geométrico para calcular momentos</a:t>
            </a:r>
            <a:endParaRPr lang="es-ES" sz="3200" b="1" u="sng" dirty="0" smtClean="0">
              <a:solidFill>
                <a:schemeClr val="accent1">
                  <a:lumMod val="50000"/>
                </a:schemeClr>
              </a:solidFill>
            </a:endParaRPr>
          </a:p>
          <a:p>
            <a:pPr algn="ctr" eaLnBrk="0" fontAlgn="base" hangingPunct="0">
              <a:spcBef>
                <a:spcPct val="0"/>
              </a:spcBef>
              <a:spcAft>
                <a:spcPct val="0"/>
              </a:spcAft>
              <a:defRPr/>
            </a:pPr>
            <a:endParaRPr lang="es-ES" sz="3200" dirty="0">
              <a:solidFill>
                <a:schemeClr val="accent1">
                  <a:lumMod val="50000"/>
                </a:scheme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3200" b="1" i="1" u="sng"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t/>
            </a:r>
            <a:br>
              <a:rPr kumimoji="0" lang="es-ES" sz="3200" b="1" i="1" u="sng"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br>
            <a:r>
              <a:rPr kumimoji="0" lang="es-EC" sz="3200" b="1" i="1" u="sng" strike="noStrike" kern="0" cap="none" spc="0" normalizeH="0" baseline="0" noProof="0" dirty="0" smtClean="0">
                <a:ln>
                  <a:noFill/>
                </a:ln>
                <a:solidFill>
                  <a:srgbClr val="FFFFCC"/>
                </a:solidFill>
                <a:effectLst>
                  <a:outerShdw blurRad="38100" dist="38100" dir="2700000" algn="tl">
                    <a:srgbClr val="C0C0C0"/>
                  </a:outerShdw>
                </a:effectLst>
                <a:uLnTx/>
                <a:uFillTx/>
                <a:latin typeface="+mj-lt"/>
                <a:ea typeface="+mj-ea"/>
                <a:cs typeface="+mj-cs"/>
              </a:rPr>
              <a:t> </a:t>
            </a:r>
            <a:endParaRPr kumimoji="0" lang="es-EC" sz="3200" b="1" i="1" u="sng" strike="noStrike" kern="0" cap="none" spc="0" normalizeH="0" baseline="0" noProof="0" dirty="0">
              <a:ln>
                <a:noFill/>
              </a:ln>
              <a:solidFill>
                <a:srgbClr val="FFFFCC"/>
              </a:solidFill>
              <a:effectLst>
                <a:outerShdw blurRad="38100" dist="38100" dir="2700000" algn="tl">
                  <a:srgbClr val="C0C0C0"/>
                </a:outerShdw>
              </a:effectLst>
              <a:uLnTx/>
              <a:uFillTx/>
              <a:latin typeface="+mj-lt"/>
              <a:ea typeface="+mj-ea"/>
              <a:cs typeface="+mj-cs"/>
            </a:endParaRPr>
          </a:p>
        </p:txBody>
      </p:sp>
      <p:sp>
        <p:nvSpPr>
          <p:cNvPr id="7" name="8 Marcador de contenido"/>
          <p:cNvSpPr txBox="1">
            <a:spLocks/>
          </p:cNvSpPr>
          <p:nvPr/>
        </p:nvSpPr>
        <p:spPr>
          <a:xfrm>
            <a:off x="457200" y="1600200"/>
            <a:ext cx="8229600" cy="4525963"/>
          </a:xfrm>
          <a:prstGeom prst="rect">
            <a:avLst/>
          </a:prstGeom>
        </p:spPr>
        <p:txBody>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es-ES" sz="2400" b="0" i="0" u="none" strike="noStrike" kern="0" cap="none" spc="0" normalizeH="0" baseline="0" noProof="0" dirty="0">
              <a:ln>
                <a:noFill/>
              </a:ln>
              <a:solidFill>
                <a:schemeClr val="accent1">
                  <a:lumMod val="50000"/>
                </a:schemeClr>
              </a:solidFill>
              <a:effectLst/>
              <a:uLnTx/>
              <a:uFillTx/>
              <a:latin typeface="+mn-lt"/>
              <a:ea typeface="+mn-ea"/>
              <a:cs typeface="+mn-cs"/>
            </a:endParaRPr>
          </a:p>
        </p:txBody>
      </p:sp>
      <p:sp>
        <p:nvSpPr>
          <p:cNvPr id="9" name="8 Marcador de contenido"/>
          <p:cNvSpPr txBox="1">
            <a:spLocks/>
          </p:cNvSpPr>
          <p:nvPr/>
        </p:nvSpPr>
        <p:spPr>
          <a:xfrm>
            <a:off x="683568" y="908720"/>
            <a:ext cx="7992888" cy="5184576"/>
          </a:xfrm>
          <a:prstGeom prst="rect">
            <a:avLst/>
          </a:prstGeom>
        </p:spPr>
        <p:txBody>
          <a:bodyPr/>
          <a:lstStyle/>
          <a:p>
            <a:pPr algn="just">
              <a:buFont typeface="Arial" pitchFamily="34" charset="0"/>
              <a:buChar char="•"/>
            </a:pPr>
            <a:endParaRPr lang="es-EC" sz="2400" dirty="0" smtClean="0"/>
          </a:p>
          <a:p>
            <a:pPr algn="just">
              <a:buFont typeface="Arial" pitchFamily="34" charset="0"/>
              <a:buChar char="•"/>
            </a:pPr>
            <a:endParaRPr lang="es-EC" sz="2400" dirty="0" smtClean="0"/>
          </a:p>
          <a:p>
            <a:pPr algn="just">
              <a:buFont typeface="Arial" pitchFamily="34" charset="0"/>
              <a:buChar char="•"/>
            </a:pPr>
            <a:endParaRPr lang="es-EC" sz="2400" dirty="0"/>
          </a:p>
          <a:p>
            <a:pPr algn="just">
              <a:buFont typeface="Arial" pitchFamily="34" charset="0"/>
              <a:buChar char="•"/>
            </a:pPr>
            <a:endParaRPr lang="es-EC" sz="2400" dirty="0" smtClean="0"/>
          </a:p>
          <a:p>
            <a:pPr algn="just">
              <a:buFont typeface="Arial" pitchFamily="34" charset="0"/>
              <a:buChar char="•"/>
            </a:pPr>
            <a:endParaRPr lang="es-EC" sz="2400" dirty="0" smtClean="0"/>
          </a:p>
          <a:p>
            <a:pPr algn="just">
              <a:buFont typeface="Arial" pitchFamily="34" charset="0"/>
              <a:buChar char="•"/>
            </a:pPr>
            <a:endParaRPr lang="es-EC" sz="2400" dirty="0" smtClean="0"/>
          </a:p>
        </p:txBody>
      </p:sp>
      <p:sp>
        <p:nvSpPr>
          <p:cNvPr id="50" name="49 CuadroTexto"/>
          <p:cNvSpPr txBox="1"/>
          <p:nvPr/>
        </p:nvSpPr>
        <p:spPr>
          <a:xfrm>
            <a:off x="755576" y="2060848"/>
            <a:ext cx="4176464" cy="646331"/>
          </a:xfrm>
          <a:prstGeom prst="rect">
            <a:avLst/>
          </a:prstGeom>
          <a:noFill/>
        </p:spPr>
        <p:txBody>
          <a:bodyPr wrap="square" rtlCol="0">
            <a:spAutoFit/>
          </a:bodyPr>
          <a:lstStyle/>
          <a:p>
            <a:r>
              <a:rPr lang="es-EC" b="1" dirty="0" smtClean="0"/>
              <a:t>Torque necesario para el cambio.</a:t>
            </a:r>
            <a:endParaRPr lang="es-ES" dirty="0" smtClean="0"/>
          </a:p>
          <a:p>
            <a:endParaRPr lang="es-ES" dirty="0"/>
          </a:p>
        </p:txBody>
      </p:sp>
      <p:sp>
        <p:nvSpPr>
          <p:cNvPr id="16428" name="Rectangle 4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6430" name="Rectangle 4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6432" name="Rectangle 4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6434" name="Rectangle 5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pSp>
        <p:nvGrpSpPr>
          <p:cNvPr id="43030" name="Group 22"/>
          <p:cNvGrpSpPr>
            <a:grpSpLocks/>
          </p:cNvGrpSpPr>
          <p:nvPr/>
        </p:nvGrpSpPr>
        <p:grpSpPr bwMode="auto">
          <a:xfrm>
            <a:off x="5940152" y="2348880"/>
            <a:ext cx="2895600" cy="1438275"/>
            <a:chOff x="4335" y="8615"/>
            <a:chExt cx="4560" cy="2265"/>
          </a:xfrm>
        </p:grpSpPr>
        <p:sp>
          <p:nvSpPr>
            <p:cNvPr id="43031" name="Text Box 59"/>
            <p:cNvSpPr txBox="1">
              <a:spLocks noChangeArrowheads="1"/>
            </p:cNvSpPr>
            <p:nvPr/>
          </p:nvSpPr>
          <p:spPr bwMode="auto">
            <a:xfrm>
              <a:off x="8236" y="10287"/>
              <a:ext cx="503" cy="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smtClean="0">
                  <a:ln>
                    <a:noFill/>
                  </a:ln>
                  <a:solidFill>
                    <a:schemeClr val="tx1"/>
                  </a:solidFill>
                  <a:effectLst/>
                  <a:latin typeface="Calibri" pitchFamily="34" charset="0"/>
                </a:rPr>
                <a:t>F</a:t>
              </a:r>
              <a:endParaRPr kumimoji="0" lang="es-ES" sz="1800" b="0" i="0" u="none" strike="noStrike" cap="none" normalizeH="0" baseline="0" smtClean="0">
                <a:ln>
                  <a:noFill/>
                </a:ln>
                <a:solidFill>
                  <a:schemeClr val="tx1"/>
                </a:solidFill>
                <a:effectLst/>
                <a:latin typeface="Arial" pitchFamily="34" charset="0"/>
              </a:endParaRPr>
            </a:p>
          </p:txBody>
        </p:sp>
        <p:grpSp>
          <p:nvGrpSpPr>
            <p:cNvPr id="43032" name="Group 63"/>
            <p:cNvGrpSpPr>
              <a:grpSpLocks/>
            </p:cNvGrpSpPr>
            <p:nvPr/>
          </p:nvGrpSpPr>
          <p:grpSpPr bwMode="auto">
            <a:xfrm>
              <a:off x="4335" y="8615"/>
              <a:ext cx="4560" cy="2265"/>
              <a:chOff x="4335" y="5295"/>
              <a:chExt cx="4560" cy="2265"/>
            </a:xfrm>
          </p:grpSpPr>
          <p:sp>
            <p:nvSpPr>
              <p:cNvPr id="5" name="AutoShape 56"/>
              <p:cNvSpPr>
                <a:spLocks noChangeArrowheads="1"/>
              </p:cNvSpPr>
              <p:nvPr/>
            </p:nvSpPr>
            <p:spPr bwMode="auto">
              <a:xfrm rot="-1860833">
                <a:off x="4335" y="5295"/>
                <a:ext cx="900" cy="390"/>
              </a:xfrm>
              <a:prstGeom prst="curvedUpArrow">
                <a:avLst>
                  <a:gd name="adj1" fmla="val 46154"/>
                  <a:gd name="adj2" fmla="val 92308"/>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0" name="AutoShape 57"/>
              <p:cNvSpPr>
                <a:spLocks noChangeArrowheads="1"/>
              </p:cNvSpPr>
              <p:nvPr/>
            </p:nvSpPr>
            <p:spPr bwMode="auto">
              <a:xfrm>
                <a:off x="8100" y="7342"/>
                <a:ext cx="795" cy="143"/>
              </a:xfrm>
              <a:prstGeom prst="rightArrow">
                <a:avLst>
                  <a:gd name="adj1" fmla="val 50000"/>
                  <a:gd name="adj2" fmla="val 138986"/>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nvGrpSpPr>
              <p:cNvPr id="11" name="Group 62"/>
              <p:cNvGrpSpPr>
                <a:grpSpLocks/>
              </p:cNvGrpSpPr>
              <p:nvPr/>
            </p:nvGrpSpPr>
            <p:grpSpPr bwMode="auto">
              <a:xfrm>
                <a:off x="4695" y="5424"/>
                <a:ext cx="3315" cy="2136"/>
                <a:chOff x="4695" y="5424"/>
                <a:chExt cx="3315" cy="2136"/>
              </a:xfrm>
            </p:grpSpPr>
            <p:grpSp>
              <p:nvGrpSpPr>
                <p:cNvPr id="12" name="Group 38"/>
                <p:cNvGrpSpPr>
                  <a:grpSpLocks/>
                </p:cNvGrpSpPr>
                <p:nvPr/>
              </p:nvGrpSpPr>
              <p:grpSpPr bwMode="auto">
                <a:xfrm>
                  <a:off x="4695" y="5424"/>
                  <a:ext cx="1943" cy="1434"/>
                  <a:chOff x="4440" y="5505"/>
                  <a:chExt cx="1943" cy="1434"/>
                </a:xfrm>
              </p:grpSpPr>
              <p:grpSp>
                <p:nvGrpSpPr>
                  <p:cNvPr id="18" name="Group 28"/>
                  <p:cNvGrpSpPr>
                    <a:grpSpLocks/>
                  </p:cNvGrpSpPr>
                  <p:nvPr/>
                </p:nvGrpSpPr>
                <p:grpSpPr bwMode="auto">
                  <a:xfrm>
                    <a:off x="4440" y="5619"/>
                    <a:ext cx="1440" cy="1320"/>
                    <a:chOff x="5010" y="5565"/>
                    <a:chExt cx="870" cy="960"/>
                  </a:xfrm>
                </p:grpSpPr>
                <p:cxnSp>
                  <p:nvCxnSpPr>
                    <p:cNvPr id="25" name="AutoShape 25"/>
                    <p:cNvCxnSpPr>
                      <a:cxnSpLocks noChangeShapeType="1"/>
                    </p:cNvCxnSpPr>
                    <p:nvPr/>
                  </p:nvCxnSpPr>
                  <p:spPr bwMode="auto">
                    <a:xfrm>
                      <a:off x="5010" y="5565"/>
                      <a:ext cx="870" cy="0"/>
                    </a:xfrm>
                    <a:prstGeom prst="straightConnector1">
                      <a:avLst/>
                    </a:prstGeom>
                    <a:noFill/>
                    <a:ln w="9525">
                      <a:solidFill>
                        <a:srgbClr val="000000"/>
                      </a:solidFill>
                      <a:round/>
                      <a:headEnd/>
                      <a:tailEnd/>
                    </a:ln>
                  </p:spPr>
                </p:cxnSp>
                <p:cxnSp>
                  <p:nvCxnSpPr>
                    <p:cNvPr id="26" name="AutoShape 26"/>
                    <p:cNvCxnSpPr>
                      <a:cxnSpLocks noChangeShapeType="1"/>
                    </p:cNvCxnSpPr>
                    <p:nvPr/>
                  </p:nvCxnSpPr>
                  <p:spPr bwMode="auto">
                    <a:xfrm>
                      <a:off x="5010" y="5565"/>
                      <a:ext cx="870" cy="960"/>
                    </a:xfrm>
                    <a:prstGeom prst="straightConnector1">
                      <a:avLst/>
                    </a:prstGeom>
                    <a:noFill/>
                    <a:ln w="9525">
                      <a:solidFill>
                        <a:srgbClr val="000000"/>
                      </a:solidFill>
                      <a:round/>
                      <a:headEnd/>
                      <a:tailEnd/>
                    </a:ln>
                  </p:spPr>
                </p:cxnSp>
                <p:cxnSp>
                  <p:nvCxnSpPr>
                    <p:cNvPr id="27" name="AutoShape 27"/>
                    <p:cNvCxnSpPr>
                      <a:cxnSpLocks noChangeShapeType="1"/>
                    </p:cNvCxnSpPr>
                    <p:nvPr/>
                  </p:nvCxnSpPr>
                  <p:spPr bwMode="auto">
                    <a:xfrm flipV="1">
                      <a:off x="5880" y="5565"/>
                      <a:ext cx="0" cy="960"/>
                    </a:xfrm>
                    <a:prstGeom prst="straightConnector1">
                      <a:avLst/>
                    </a:prstGeom>
                    <a:noFill/>
                    <a:ln w="9525">
                      <a:solidFill>
                        <a:srgbClr val="000000"/>
                      </a:solidFill>
                      <a:round/>
                      <a:headEnd/>
                      <a:tailEnd/>
                    </a:ln>
                  </p:spPr>
                </p:cxnSp>
              </p:grpSp>
              <p:grpSp>
                <p:nvGrpSpPr>
                  <p:cNvPr id="19" name="Group 37"/>
                  <p:cNvGrpSpPr>
                    <a:grpSpLocks/>
                  </p:cNvGrpSpPr>
                  <p:nvPr/>
                </p:nvGrpSpPr>
                <p:grpSpPr bwMode="auto">
                  <a:xfrm>
                    <a:off x="4440" y="5505"/>
                    <a:ext cx="1943" cy="1020"/>
                    <a:chOff x="4440" y="5505"/>
                    <a:chExt cx="1943" cy="1020"/>
                  </a:xfrm>
                </p:grpSpPr>
                <p:cxnSp>
                  <p:nvCxnSpPr>
                    <p:cNvPr id="20" name="AutoShape 33"/>
                    <p:cNvCxnSpPr>
                      <a:cxnSpLocks noChangeShapeType="1"/>
                    </p:cNvCxnSpPr>
                    <p:nvPr/>
                  </p:nvCxnSpPr>
                  <p:spPr bwMode="auto">
                    <a:xfrm rot="-5400000">
                      <a:off x="4972" y="5627"/>
                      <a:ext cx="405" cy="390"/>
                    </a:xfrm>
                    <a:prstGeom prst="curvedConnector3">
                      <a:avLst>
                        <a:gd name="adj1" fmla="val 49875"/>
                      </a:avLst>
                    </a:prstGeom>
                    <a:noFill/>
                    <a:ln w="9525">
                      <a:solidFill>
                        <a:srgbClr val="000000"/>
                      </a:solidFill>
                      <a:round/>
                      <a:headEnd/>
                      <a:tailEnd type="triangle" w="med" len="med"/>
                    </a:ln>
                  </p:spPr>
                </p:cxnSp>
                <p:grpSp>
                  <p:nvGrpSpPr>
                    <p:cNvPr id="21" name="Group 36"/>
                    <p:cNvGrpSpPr>
                      <a:grpSpLocks/>
                    </p:cNvGrpSpPr>
                    <p:nvPr/>
                  </p:nvGrpSpPr>
                  <p:grpSpPr bwMode="auto">
                    <a:xfrm>
                      <a:off x="4440" y="5505"/>
                      <a:ext cx="1943" cy="1020"/>
                      <a:chOff x="4440" y="5505"/>
                      <a:chExt cx="1943" cy="1020"/>
                    </a:xfrm>
                  </p:grpSpPr>
                  <p:sp>
                    <p:nvSpPr>
                      <p:cNvPr id="22" name="Text Box 29"/>
                      <p:cNvSpPr txBox="1">
                        <a:spLocks noChangeArrowheads="1"/>
                      </p:cNvSpPr>
                      <p:nvPr/>
                    </p:nvSpPr>
                    <p:spPr bwMode="auto">
                      <a:xfrm>
                        <a:off x="4657" y="5505"/>
                        <a:ext cx="503" cy="3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smtClean="0">
                            <a:ln>
                              <a:noFill/>
                            </a:ln>
                            <a:solidFill>
                              <a:schemeClr val="tx1"/>
                            </a:solidFill>
                            <a:effectLst/>
                            <a:latin typeface="Calibri" pitchFamily="34" charset="0"/>
                          </a:rPr>
                          <a:t>Ф</a:t>
                        </a:r>
                        <a:endParaRPr kumimoji="0" lang="es-ES" sz="1800" b="0" i="0" u="none" strike="noStrike" cap="none" normalizeH="0" baseline="0" smtClean="0">
                          <a:ln>
                            <a:noFill/>
                          </a:ln>
                          <a:solidFill>
                            <a:schemeClr val="tx1"/>
                          </a:solidFill>
                          <a:effectLst/>
                          <a:latin typeface="Arial" pitchFamily="34" charset="0"/>
                        </a:endParaRPr>
                      </a:p>
                    </p:txBody>
                  </p:sp>
                  <p:sp>
                    <p:nvSpPr>
                      <p:cNvPr id="23" name="Text Box 34"/>
                      <p:cNvSpPr txBox="1">
                        <a:spLocks noChangeArrowheads="1"/>
                      </p:cNvSpPr>
                      <p:nvPr/>
                    </p:nvSpPr>
                    <p:spPr bwMode="auto">
                      <a:xfrm>
                        <a:off x="4440" y="6135"/>
                        <a:ext cx="720" cy="3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smtClean="0">
                            <a:ln>
                              <a:noFill/>
                            </a:ln>
                            <a:solidFill>
                              <a:schemeClr val="tx1"/>
                            </a:solidFill>
                            <a:effectLst/>
                            <a:latin typeface="Calibri" pitchFamily="34" charset="0"/>
                          </a:rPr>
                          <a:t>150</a:t>
                        </a:r>
                        <a:endParaRPr kumimoji="0" lang="es-ES" sz="1800" b="0" i="0" u="none" strike="noStrike" cap="none" normalizeH="0" baseline="0" smtClean="0">
                          <a:ln>
                            <a:noFill/>
                          </a:ln>
                          <a:solidFill>
                            <a:schemeClr val="tx1"/>
                          </a:solidFill>
                          <a:effectLst/>
                          <a:latin typeface="Arial" pitchFamily="34" charset="0"/>
                        </a:endParaRPr>
                      </a:p>
                    </p:txBody>
                  </p:sp>
                  <p:sp>
                    <p:nvSpPr>
                      <p:cNvPr id="24" name="Text Box 35"/>
                      <p:cNvSpPr txBox="1">
                        <a:spLocks noChangeArrowheads="1"/>
                      </p:cNvSpPr>
                      <p:nvPr/>
                    </p:nvSpPr>
                    <p:spPr bwMode="auto">
                      <a:xfrm>
                        <a:off x="5880" y="6024"/>
                        <a:ext cx="503" cy="3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dirty="0" smtClean="0">
                            <a:ln>
                              <a:noFill/>
                            </a:ln>
                            <a:solidFill>
                              <a:schemeClr val="tx1"/>
                            </a:solidFill>
                            <a:effectLst/>
                            <a:latin typeface="Calibri" pitchFamily="34" charset="0"/>
                          </a:rPr>
                          <a:t>y</a:t>
                        </a:r>
                        <a:endParaRPr kumimoji="0" lang="es-ES" sz="1800" b="0" i="0" u="none" strike="noStrike" cap="none" normalizeH="0" baseline="0" dirty="0" smtClean="0">
                          <a:ln>
                            <a:noFill/>
                          </a:ln>
                          <a:solidFill>
                            <a:schemeClr val="tx1"/>
                          </a:solidFill>
                          <a:effectLst/>
                          <a:latin typeface="Arial" pitchFamily="34" charset="0"/>
                        </a:endParaRPr>
                      </a:p>
                    </p:txBody>
                  </p:sp>
                </p:grpSp>
              </p:grpSp>
            </p:grpSp>
            <p:sp>
              <p:nvSpPr>
                <p:cNvPr id="13" name="AutoShape 50"/>
                <p:cNvSpPr>
                  <a:spLocks noChangeArrowheads="1"/>
                </p:cNvSpPr>
                <p:nvPr/>
              </p:nvSpPr>
              <p:spPr bwMode="auto">
                <a:xfrm>
                  <a:off x="6135" y="6858"/>
                  <a:ext cx="1875" cy="627"/>
                </a:xfrm>
                <a:prstGeom prst="rtTriangle">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4" name="Text Box 51"/>
                <p:cNvSpPr txBox="1">
                  <a:spLocks noChangeArrowheads="1"/>
                </p:cNvSpPr>
                <p:nvPr/>
              </p:nvSpPr>
              <p:spPr bwMode="auto">
                <a:xfrm>
                  <a:off x="6942" y="7137"/>
                  <a:ext cx="419" cy="4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smtClean="0">
                      <a:ln>
                        <a:noFill/>
                      </a:ln>
                      <a:solidFill>
                        <a:schemeClr val="tx1"/>
                      </a:solidFill>
                      <a:effectLst/>
                      <a:latin typeface="Calibri" pitchFamily="34" charset="0"/>
                    </a:rPr>
                    <a:t>Ѳ</a:t>
                  </a:r>
                  <a:endParaRPr kumimoji="0" lang="es-ES" sz="1800" b="0" i="0" u="none" strike="noStrike" cap="none" normalizeH="0" baseline="0" smtClean="0">
                    <a:ln>
                      <a:noFill/>
                    </a:ln>
                    <a:solidFill>
                      <a:schemeClr val="tx1"/>
                    </a:solidFill>
                    <a:effectLst/>
                    <a:latin typeface="Arial" pitchFamily="34" charset="0"/>
                  </a:endParaRPr>
                </a:p>
              </p:txBody>
            </p:sp>
            <p:cxnSp>
              <p:nvCxnSpPr>
                <p:cNvPr id="15" name="AutoShape 52"/>
                <p:cNvCxnSpPr>
                  <a:cxnSpLocks noChangeShapeType="1"/>
                </p:cNvCxnSpPr>
                <p:nvPr/>
              </p:nvCxnSpPr>
              <p:spPr bwMode="auto">
                <a:xfrm rot="-5400000">
                  <a:off x="6710" y="7252"/>
                  <a:ext cx="348" cy="117"/>
                </a:xfrm>
                <a:prstGeom prst="curvedConnector3">
                  <a:avLst>
                    <a:gd name="adj1" fmla="val 50000"/>
                  </a:avLst>
                </a:prstGeom>
                <a:noFill/>
                <a:ln w="9525">
                  <a:solidFill>
                    <a:srgbClr val="000000"/>
                  </a:solidFill>
                  <a:round/>
                  <a:headEnd/>
                  <a:tailEnd type="triangle" w="med" len="med"/>
                </a:ln>
              </p:spPr>
            </p:cxnSp>
            <p:sp>
              <p:nvSpPr>
                <p:cNvPr id="16" name="Text Box 53"/>
                <p:cNvSpPr txBox="1">
                  <a:spLocks noChangeArrowheads="1"/>
                </p:cNvSpPr>
                <p:nvPr/>
              </p:nvSpPr>
              <p:spPr bwMode="auto">
                <a:xfrm>
                  <a:off x="5625" y="6954"/>
                  <a:ext cx="629" cy="4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smtClean="0">
                      <a:ln>
                        <a:noFill/>
                      </a:ln>
                      <a:solidFill>
                        <a:schemeClr val="tx1"/>
                      </a:solidFill>
                      <a:effectLst/>
                      <a:latin typeface="Calibri" pitchFamily="34" charset="0"/>
                    </a:rPr>
                    <a:t>Y1</a:t>
                  </a:r>
                  <a:endParaRPr kumimoji="0" lang="es-ES" sz="1800" b="0" i="0" u="none" strike="noStrike" cap="none" normalizeH="0" baseline="0" smtClean="0">
                    <a:ln>
                      <a:noFill/>
                    </a:ln>
                    <a:solidFill>
                      <a:schemeClr val="tx1"/>
                    </a:solidFill>
                    <a:effectLst/>
                    <a:latin typeface="Arial" pitchFamily="34" charset="0"/>
                  </a:endParaRPr>
                </a:p>
              </p:txBody>
            </p:sp>
            <p:sp>
              <p:nvSpPr>
                <p:cNvPr id="17" name="Text Box 54"/>
                <p:cNvSpPr txBox="1">
                  <a:spLocks noChangeArrowheads="1"/>
                </p:cNvSpPr>
                <p:nvPr/>
              </p:nvSpPr>
              <p:spPr bwMode="auto">
                <a:xfrm>
                  <a:off x="7047" y="6714"/>
                  <a:ext cx="584" cy="4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smtClean="0">
                      <a:ln>
                        <a:noFill/>
                      </a:ln>
                      <a:solidFill>
                        <a:schemeClr val="tx1"/>
                      </a:solidFill>
                      <a:effectLst/>
                      <a:latin typeface="Calibri" pitchFamily="34" charset="0"/>
                    </a:rPr>
                    <a:t>65</a:t>
                  </a:r>
                  <a:endParaRPr kumimoji="0" lang="es-ES" sz="1800" b="0" i="0" u="none" strike="noStrike" cap="none" normalizeH="0" baseline="0" smtClean="0">
                    <a:ln>
                      <a:noFill/>
                    </a:ln>
                    <a:solidFill>
                      <a:schemeClr val="tx1"/>
                    </a:solidFill>
                    <a:effectLst/>
                    <a:latin typeface="Arial" pitchFamily="34" charset="0"/>
                  </a:endParaRPr>
                </a:p>
              </p:txBody>
            </p:sp>
          </p:grpSp>
        </p:grpSp>
      </p:grpSp>
      <p:sp>
        <p:nvSpPr>
          <p:cNvPr id="43053" name="Rectangle 4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3052" name="Picture 4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07704" y="2708920"/>
            <a:ext cx="600075" cy="190500"/>
          </a:xfrm>
          <a:prstGeom prst="rect">
            <a:avLst/>
          </a:prstGeom>
          <a:noFill/>
        </p:spPr>
      </p:pic>
      <p:sp>
        <p:nvSpPr>
          <p:cNvPr id="43055" name="Rectangle 4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3054" name="Picture 4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55576" y="3068960"/>
            <a:ext cx="3114675" cy="190500"/>
          </a:xfrm>
          <a:prstGeom prst="rect">
            <a:avLst/>
          </a:prstGeom>
          <a:noFill/>
        </p:spPr>
      </p:pic>
      <p:sp>
        <p:nvSpPr>
          <p:cNvPr id="43057" name="Rectangle 4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3056" name="Picture 4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55576" y="3429000"/>
            <a:ext cx="3190875" cy="190500"/>
          </a:xfrm>
          <a:prstGeom prst="rect">
            <a:avLst/>
          </a:prstGeom>
          <a:noFill/>
        </p:spPr>
      </p:pic>
      <p:sp>
        <p:nvSpPr>
          <p:cNvPr id="43059" name="Rectangle 5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3058" name="Picture 5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3568" y="3789040"/>
            <a:ext cx="2990850" cy="190500"/>
          </a:xfrm>
          <a:prstGeom prst="rect">
            <a:avLst/>
          </a:prstGeom>
          <a:noFill/>
        </p:spPr>
      </p:pic>
      <p:sp>
        <p:nvSpPr>
          <p:cNvPr id="43061" name="Rectangle 5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3060" name="Picture 5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835696" y="4293096"/>
            <a:ext cx="676275" cy="190500"/>
          </a:xfrm>
          <a:prstGeom prst="rect">
            <a:avLst/>
          </a:prstGeom>
          <a:noFill/>
        </p:spPr>
      </p:pic>
      <p:sp>
        <p:nvSpPr>
          <p:cNvPr id="43063" name="Rectangle 5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3062" name="Picture 5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403648" y="4581128"/>
            <a:ext cx="1733550" cy="190500"/>
          </a:xfrm>
          <a:prstGeom prst="rect">
            <a:avLst/>
          </a:prstGeom>
          <a:noFill/>
        </p:spPr>
      </p:pic>
      <p:sp>
        <p:nvSpPr>
          <p:cNvPr id="43065" name="Rectangle 5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3064" name="Picture 5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763688" y="4869160"/>
            <a:ext cx="990600" cy="190500"/>
          </a:xfrm>
          <a:prstGeom prst="rect">
            <a:avLst/>
          </a:prstGeom>
          <a:noFill/>
        </p:spPr>
      </p:pic>
      <p:sp>
        <p:nvSpPr>
          <p:cNvPr id="43067" name="Rectangle 5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3066" name="Picture 5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547664" y="5229200"/>
            <a:ext cx="1266825" cy="190500"/>
          </a:xfrm>
          <a:prstGeom prst="rect">
            <a:avLst/>
          </a:prstGeom>
          <a:noFill/>
        </p:spPr>
      </p:pic>
      <p:sp>
        <p:nvSpPr>
          <p:cNvPr id="43069" name="Rectangle 6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3068" name="Picture 60"/>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547664" y="5517232"/>
            <a:ext cx="1238250" cy="190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0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0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0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0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0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306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306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30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dirty="0" smtClean="0"/>
              <a:t> </a:t>
            </a:r>
            <a:endParaRPr lang="es-EC" dirty="0"/>
          </a:p>
        </p:txBody>
      </p:sp>
      <p:pic>
        <p:nvPicPr>
          <p:cNvPr id="8" name="7 Imagen" descr="h:\Mis documentos\Downloads\LOGO OFICIAL UFA-ESPE.jpg"/>
          <p:cNvPicPr/>
          <p:nvPr/>
        </p:nvPicPr>
        <p:blipFill>
          <a:blip r:embed="rId2" cstate="print"/>
          <a:srcRect l="4932" t="29524" r="4762" b="30952"/>
          <a:stretch>
            <a:fillRect/>
          </a:stretch>
        </p:blipFill>
        <p:spPr bwMode="auto">
          <a:xfrm>
            <a:off x="5508104" y="5832648"/>
            <a:ext cx="3518307" cy="908720"/>
          </a:xfrm>
          <a:prstGeom prst="rect">
            <a:avLst/>
          </a:prstGeom>
          <a:noFill/>
          <a:ln w="9525">
            <a:noFill/>
            <a:miter lim="800000"/>
            <a:headEnd/>
            <a:tailEnd/>
          </a:ln>
        </p:spPr>
      </p:pic>
      <p:sp>
        <p:nvSpPr>
          <p:cNvPr id="6" name="1 Título"/>
          <p:cNvSpPr txBox="1">
            <a:spLocks/>
          </p:cNvSpPr>
          <p:nvPr/>
        </p:nvSpPr>
        <p:spPr>
          <a:xfrm>
            <a:off x="683568" y="0"/>
            <a:ext cx="8064896" cy="810344"/>
          </a:xfrm>
          <a:prstGeom prst="rect">
            <a:avLst/>
          </a:prstGeom>
        </p:spPr>
        <p:txBody>
          <a:bodyPr/>
          <a:lstStyle/>
          <a:p>
            <a:pPr marL="0" lvl="1" algn="ctr" eaLnBrk="0" fontAlgn="base" hangingPunct="0">
              <a:spcBef>
                <a:spcPct val="0"/>
              </a:spcBef>
              <a:spcAft>
                <a:spcPct val="0"/>
              </a:spcAft>
              <a:defRPr/>
            </a:pPr>
            <a:r>
              <a:rPr kumimoji="0" lang="es-ES" sz="3200" b="1" i="1" u="none"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t/>
            </a:r>
            <a:br>
              <a:rPr kumimoji="0" lang="es-ES" sz="3200" b="1" i="1" u="none"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br>
            <a:r>
              <a:rPr lang="es-EC" b="1" u="sng" dirty="0" smtClean="0"/>
              <a:t> </a:t>
            </a:r>
            <a:r>
              <a:rPr lang="es-EC" sz="3200" b="1" u="sng" dirty="0" smtClean="0">
                <a:solidFill>
                  <a:schemeClr val="accent1">
                    <a:lumMod val="50000"/>
                  </a:schemeClr>
                </a:solidFill>
              </a:rPr>
              <a:t>ELECTROMECANISMO</a:t>
            </a:r>
            <a:endParaRPr lang="es-ES" sz="3200" b="1" u="sng" dirty="0">
              <a:solidFill>
                <a:schemeClr val="accent1">
                  <a:lumMod val="50000"/>
                </a:schemeClr>
              </a:solidFill>
            </a:endParaRPr>
          </a:p>
          <a:p>
            <a:pPr algn="ctr" eaLnBrk="0" fontAlgn="base" hangingPunct="0">
              <a:spcBef>
                <a:spcPct val="0"/>
              </a:spcBef>
              <a:spcAft>
                <a:spcPct val="0"/>
              </a:spcAft>
              <a:defRPr/>
            </a:pPr>
            <a:endParaRPr lang="es-ES" sz="3200" dirty="0">
              <a:solidFill>
                <a:schemeClr val="accent1">
                  <a:lumMod val="50000"/>
                </a:scheme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3200" b="1" i="1" u="sng"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t/>
            </a:r>
            <a:br>
              <a:rPr kumimoji="0" lang="es-ES" sz="3200" b="1" i="1" u="sng"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br>
            <a:r>
              <a:rPr kumimoji="0" lang="es-EC" sz="3200" b="1" i="1" u="sng" strike="noStrike" kern="0" cap="none" spc="0" normalizeH="0" baseline="0" noProof="0" dirty="0" smtClean="0">
                <a:ln>
                  <a:noFill/>
                </a:ln>
                <a:solidFill>
                  <a:srgbClr val="FFFFCC"/>
                </a:solidFill>
                <a:effectLst>
                  <a:outerShdw blurRad="38100" dist="38100" dir="2700000" algn="tl">
                    <a:srgbClr val="C0C0C0"/>
                  </a:outerShdw>
                </a:effectLst>
                <a:uLnTx/>
                <a:uFillTx/>
                <a:latin typeface="+mj-lt"/>
                <a:ea typeface="+mj-ea"/>
                <a:cs typeface="+mj-cs"/>
              </a:rPr>
              <a:t> </a:t>
            </a:r>
            <a:endParaRPr kumimoji="0" lang="es-EC" sz="3200" b="1" i="1" u="sng" strike="noStrike" kern="0" cap="none" spc="0" normalizeH="0" baseline="0" noProof="0" dirty="0">
              <a:ln>
                <a:noFill/>
              </a:ln>
              <a:solidFill>
                <a:srgbClr val="FFFFCC"/>
              </a:solidFill>
              <a:effectLst>
                <a:outerShdw blurRad="38100" dist="38100" dir="2700000" algn="tl">
                  <a:srgbClr val="C0C0C0"/>
                </a:outerShdw>
              </a:effectLst>
              <a:uLnTx/>
              <a:uFillTx/>
              <a:latin typeface="+mj-lt"/>
              <a:ea typeface="+mj-ea"/>
              <a:cs typeface="+mj-cs"/>
            </a:endParaRPr>
          </a:p>
        </p:txBody>
      </p:sp>
      <p:sp>
        <p:nvSpPr>
          <p:cNvPr id="7" name="8 Marcador de contenido"/>
          <p:cNvSpPr txBox="1">
            <a:spLocks/>
          </p:cNvSpPr>
          <p:nvPr/>
        </p:nvSpPr>
        <p:spPr>
          <a:xfrm>
            <a:off x="457200" y="1600200"/>
            <a:ext cx="8229600" cy="4525963"/>
          </a:xfrm>
          <a:prstGeom prst="rect">
            <a:avLst/>
          </a:prstGeom>
        </p:spPr>
        <p:txBody>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es-ES" sz="2400" b="0" i="0" u="none" strike="noStrike" kern="0" cap="none" spc="0" normalizeH="0" baseline="0" noProof="0" dirty="0">
              <a:ln>
                <a:noFill/>
              </a:ln>
              <a:solidFill>
                <a:schemeClr val="accent1">
                  <a:lumMod val="50000"/>
                </a:schemeClr>
              </a:solidFill>
              <a:effectLst/>
              <a:uLnTx/>
              <a:uFillTx/>
              <a:latin typeface="+mn-lt"/>
              <a:ea typeface="+mn-ea"/>
              <a:cs typeface="+mn-cs"/>
            </a:endParaRPr>
          </a:p>
        </p:txBody>
      </p:sp>
      <p:sp>
        <p:nvSpPr>
          <p:cNvPr id="9" name="8 Marcador de contenido"/>
          <p:cNvSpPr txBox="1">
            <a:spLocks/>
          </p:cNvSpPr>
          <p:nvPr/>
        </p:nvSpPr>
        <p:spPr>
          <a:xfrm>
            <a:off x="683568" y="908720"/>
            <a:ext cx="7992888" cy="5184576"/>
          </a:xfrm>
          <a:prstGeom prst="rect">
            <a:avLst/>
          </a:prstGeom>
        </p:spPr>
        <p:txBody>
          <a:bodyPr/>
          <a:lstStyle/>
          <a:p>
            <a:pPr algn="just">
              <a:buFont typeface="Arial" pitchFamily="34" charset="0"/>
              <a:buChar char="•"/>
            </a:pPr>
            <a:endParaRPr lang="es-EC" sz="2400" dirty="0" smtClean="0"/>
          </a:p>
          <a:p>
            <a:pPr algn="just">
              <a:buFont typeface="Arial" pitchFamily="34" charset="0"/>
              <a:buChar char="•"/>
            </a:pPr>
            <a:endParaRPr lang="es-EC" sz="2400" dirty="0" smtClean="0"/>
          </a:p>
          <a:p>
            <a:pPr algn="just">
              <a:buFont typeface="Arial" pitchFamily="34" charset="0"/>
              <a:buChar char="•"/>
            </a:pPr>
            <a:endParaRPr lang="es-EC" sz="2400" dirty="0"/>
          </a:p>
          <a:p>
            <a:pPr algn="just">
              <a:buFont typeface="Arial" pitchFamily="34" charset="0"/>
              <a:buChar char="•"/>
            </a:pPr>
            <a:endParaRPr lang="es-EC" sz="2400" dirty="0" smtClean="0"/>
          </a:p>
          <a:p>
            <a:pPr algn="just">
              <a:buFont typeface="Arial" pitchFamily="34" charset="0"/>
              <a:buChar char="•"/>
            </a:pPr>
            <a:endParaRPr lang="es-EC" sz="2400" dirty="0" smtClean="0"/>
          </a:p>
          <a:p>
            <a:pPr algn="just">
              <a:buFont typeface="Arial" pitchFamily="34" charset="0"/>
              <a:buChar char="•"/>
            </a:pPr>
            <a:endParaRPr lang="es-EC" sz="2400" dirty="0" smtClean="0"/>
          </a:p>
        </p:txBody>
      </p:sp>
      <p:pic>
        <p:nvPicPr>
          <p:cNvPr id="36866" name="Picture 2"/>
          <p:cNvPicPr>
            <a:picLocks noChangeAspect="1" noChangeArrowheads="1"/>
          </p:cNvPicPr>
          <p:nvPr/>
        </p:nvPicPr>
        <p:blipFill>
          <a:blip r:embed="rId3" cstate="print"/>
          <a:srcRect l="34908" t="34120" r="32017" b="26400"/>
          <a:stretch>
            <a:fillRect/>
          </a:stretch>
        </p:blipFill>
        <p:spPr bwMode="auto">
          <a:xfrm>
            <a:off x="1835696" y="1412776"/>
            <a:ext cx="5544616" cy="413645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dirty="0" smtClean="0"/>
              <a:t> </a:t>
            </a:r>
            <a:endParaRPr lang="es-EC" dirty="0"/>
          </a:p>
        </p:txBody>
      </p:sp>
      <p:pic>
        <p:nvPicPr>
          <p:cNvPr id="8" name="7 Imagen" descr="h:\Mis documentos\Downloads\LOGO OFICIAL UFA-ESPE.jpg"/>
          <p:cNvPicPr/>
          <p:nvPr/>
        </p:nvPicPr>
        <p:blipFill>
          <a:blip r:embed="rId2" cstate="print"/>
          <a:srcRect l="4932" t="29524" r="4762" b="30952"/>
          <a:stretch>
            <a:fillRect/>
          </a:stretch>
        </p:blipFill>
        <p:spPr bwMode="auto">
          <a:xfrm>
            <a:off x="5508104" y="5832648"/>
            <a:ext cx="3518307" cy="908720"/>
          </a:xfrm>
          <a:prstGeom prst="rect">
            <a:avLst/>
          </a:prstGeom>
          <a:noFill/>
          <a:ln w="9525">
            <a:noFill/>
            <a:miter lim="800000"/>
            <a:headEnd/>
            <a:tailEnd/>
          </a:ln>
        </p:spPr>
      </p:pic>
      <p:sp>
        <p:nvSpPr>
          <p:cNvPr id="6" name="1 Título"/>
          <p:cNvSpPr txBox="1">
            <a:spLocks/>
          </p:cNvSpPr>
          <p:nvPr/>
        </p:nvSpPr>
        <p:spPr>
          <a:xfrm>
            <a:off x="683568" y="0"/>
            <a:ext cx="8064896" cy="810344"/>
          </a:xfrm>
          <a:prstGeom prst="rect">
            <a:avLst/>
          </a:prstGeom>
        </p:spPr>
        <p:txBody>
          <a:bodyPr/>
          <a:lstStyle/>
          <a:p>
            <a:pPr marL="0" lvl="1" algn="ctr" eaLnBrk="0" fontAlgn="base" hangingPunct="0">
              <a:spcBef>
                <a:spcPct val="0"/>
              </a:spcBef>
              <a:spcAft>
                <a:spcPct val="0"/>
              </a:spcAft>
              <a:defRPr/>
            </a:pPr>
            <a:r>
              <a:rPr kumimoji="0" lang="es-ES" sz="3200" b="1" i="1" u="none"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t/>
            </a:r>
            <a:br>
              <a:rPr kumimoji="0" lang="es-ES" sz="3200" b="1" i="1" u="none"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br>
            <a:r>
              <a:rPr lang="es-EC" b="1" u="sng" dirty="0" smtClean="0"/>
              <a:t> </a:t>
            </a:r>
            <a:r>
              <a:rPr lang="es-EC" sz="3200" b="1" u="sng" dirty="0" smtClean="0">
                <a:solidFill>
                  <a:schemeClr val="accent1">
                    <a:lumMod val="50000"/>
                  </a:schemeClr>
                </a:solidFill>
              </a:rPr>
              <a:t>ANÁLISIS MECÁNICO </a:t>
            </a:r>
            <a:endParaRPr lang="es-ES" sz="3200" b="1" u="sng" dirty="0" smtClean="0">
              <a:solidFill>
                <a:schemeClr val="accent1">
                  <a:lumMod val="50000"/>
                </a:schemeClr>
              </a:solidFill>
            </a:endParaRPr>
          </a:p>
          <a:p>
            <a:pPr algn="ctr" eaLnBrk="0" fontAlgn="base" hangingPunct="0">
              <a:spcBef>
                <a:spcPct val="0"/>
              </a:spcBef>
              <a:spcAft>
                <a:spcPct val="0"/>
              </a:spcAft>
              <a:defRPr/>
            </a:pPr>
            <a:endParaRPr lang="es-ES" sz="3200" dirty="0">
              <a:solidFill>
                <a:schemeClr val="accent1">
                  <a:lumMod val="50000"/>
                </a:scheme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3200" b="1" i="1" u="sng"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t/>
            </a:r>
            <a:br>
              <a:rPr kumimoji="0" lang="es-ES" sz="3200" b="1" i="1" u="sng"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br>
            <a:r>
              <a:rPr kumimoji="0" lang="es-EC" sz="3200" b="1" i="1" u="sng" strike="noStrike" kern="0" cap="none" spc="0" normalizeH="0" baseline="0" noProof="0" dirty="0" smtClean="0">
                <a:ln>
                  <a:noFill/>
                </a:ln>
                <a:solidFill>
                  <a:srgbClr val="FFFFCC"/>
                </a:solidFill>
                <a:effectLst>
                  <a:outerShdw blurRad="38100" dist="38100" dir="2700000" algn="tl">
                    <a:srgbClr val="C0C0C0"/>
                  </a:outerShdw>
                </a:effectLst>
                <a:uLnTx/>
                <a:uFillTx/>
                <a:latin typeface="+mj-lt"/>
                <a:ea typeface="+mj-ea"/>
                <a:cs typeface="+mj-cs"/>
              </a:rPr>
              <a:t> </a:t>
            </a:r>
            <a:endParaRPr kumimoji="0" lang="es-EC" sz="3200" b="1" i="1" u="sng" strike="noStrike" kern="0" cap="none" spc="0" normalizeH="0" baseline="0" noProof="0" dirty="0">
              <a:ln>
                <a:noFill/>
              </a:ln>
              <a:solidFill>
                <a:srgbClr val="FFFFCC"/>
              </a:solidFill>
              <a:effectLst>
                <a:outerShdw blurRad="38100" dist="38100" dir="2700000" algn="tl">
                  <a:srgbClr val="C0C0C0"/>
                </a:outerShdw>
              </a:effectLst>
              <a:uLnTx/>
              <a:uFillTx/>
              <a:latin typeface="+mj-lt"/>
              <a:ea typeface="+mj-ea"/>
              <a:cs typeface="+mj-cs"/>
            </a:endParaRPr>
          </a:p>
        </p:txBody>
      </p:sp>
      <p:sp>
        <p:nvSpPr>
          <p:cNvPr id="7" name="8 Marcador de contenido"/>
          <p:cNvSpPr txBox="1">
            <a:spLocks/>
          </p:cNvSpPr>
          <p:nvPr/>
        </p:nvSpPr>
        <p:spPr>
          <a:xfrm>
            <a:off x="457200" y="1600200"/>
            <a:ext cx="8229600" cy="4525963"/>
          </a:xfrm>
          <a:prstGeom prst="rect">
            <a:avLst/>
          </a:prstGeom>
        </p:spPr>
        <p:txBody>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es-ES" sz="2400" b="0" i="0" u="none" strike="noStrike" kern="0" cap="none" spc="0" normalizeH="0" baseline="0" noProof="0" dirty="0">
              <a:ln>
                <a:noFill/>
              </a:ln>
              <a:solidFill>
                <a:schemeClr val="accent1">
                  <a:lumMod val="50000"/>
                </a:schemeClr>
              </a:solidFill>
              <a:effectLst/>
              <a:uLnTx/>
              <a:uFillTx/>
              <a:latin typeface="+mn-lt"/>
              <a:ea typeface="+mn-ea"/>
              <a:cs typeface="+mn-cs"/>
            </a:endParaRPr>
          </a:p>
        </p:txBody>
      </p:sp>
      <p:sp>
        <p:nvSpPr>
          <p:cNvPr id="9" name="8 Marcador de contenido"/>
          <p:cNvSpPr txBox="1">
            <a:spLocks/>
          </p:cNvSpPr>
          <p:nvPr/>
        </p:nvSpPr>
        <p:spPr>
          <a:xfrm>
            <a:off x="683568" y="908720"/>
            <a:ext cx="7992888" cy="5184576"/>
          </a:xfrm>
          <a:prstGeom prst="rect">
            <a:avLst/>
          </a:prstGeom>
        </p:spPr>
        <p:txBody>
          <a:bodyPr/>
          <a:lstStyle/>
          <a:p>
            <a:pPr algn="just">
              <a:buFont typeface="Arial" pitchFamily="34" charset="0"/>
              <a:buChar char="•"/>
            </a:pPr>
            <a:endParaRPr lang="es-EC" sz="2400" dirty="0" smtClean="0"/>
          </a:p>
          <a:p>
            <a:pPr algn="just">
              <a:buFont typeface="Arial" pitchFamily="34" charset="0"/>
              <a:buChar char="•"/>
            </a:pPr>
            <a:endParaRPr lang="es-EC" sz="2400" dirty="0" smtClean="0"/>
          </a:p>
          <a:p>
            <a:pPr algn="just">
              <a:buFont typeface="Arial" pitchFamily="34" charset="0"/>
              <a:buChar char="•"/>
            </a:pPr>
            <a:endParaRPr lang="es-EC" sz="2400" dirty="0"/>
          </a:p>
          <a:p>
            <a:pPr algn="just">
              <a:buFont typeface="Arial" pitchFamily="34" charset="0"/>
              <a:buChar char="•"/>
            </a:pPr>
            <a:endParaRPr lang="es-EC" sz="2400" dirty="0" smtClean="0"/>
          </a:p>
          <a:p>
            <a:pPr algn="just">
              <a:buFont typeface="Arial" pitchFamily="34" charset="0"/>
              <a:buChar char="•"/>
            </a:pPr>
            <a:endParaRPr lang="es-EC" sz="2400" dirty="0" smtClean="0"/>
          </a:p>
          <a:p>
            <a:pPr algn="just">
              <a:buFont typeface="Arial" pitchFamily="34" charset="0"/>
              <a:buChar char="•"/>
            </a:pPr>
            <a:endParaRPr lang="es-EC" sz="2400" dirty="0" smtClean="0"/>
          </a:p>
        </p:txBody>
      </p:sp>
      <p:pic>
        <p:nvPicPr>
          <p:cNvPr id="11" name="10 Imagen"/>
          <p:cNvPicPr/>
          <p:nvPr/>
        </p:nvPicPr>
        <p:blipFill>
          <a:blip r:embed="rId3" cstate="print"/>
          <a:srcRect l="36470" t="30816" r="32351" b="21148"/>
          <a:stretch>
            <a:fillRect/>
          </a:stretch>
        </p:blipFill>
        <p:spPr bwMode="auto">
          <a:xfrm>
            <a:off x="683568" y="1988840"/>
            <a:ext cx="3096344" cy="3168352"/>
          </a:xfrm>
          <a:prstGeom prst="rect">
            <a:avLst/>
          </a:prstGeom>
          <a:noFill/>
          <a:ln w="9525">
            <a:noFill/>
            <a:miter lim="800000"/>
            <a:headEnd/>
            <a:tailEnd/>
          </a:ln>
        </p:spPr>
      </p:pic>
      <p:sp>
        <p:nvSpPr>
          <p:cNvPr id="10" name="9 Rectángulo"/>
          <p:cNvSpPr/>
          <p:nvPr/>
        </p:nvSpPr>
        <p:spPr>
          <a:xfrm>
            <a:off x="323528" y="5229200"/>
            <a:ext cx="4572000" cy="369332"/>
          </a:xfrm>
          <a:prstGeom prst="rect">
            <a:avLst/>
          </a:prstGeom>
        </p:spPr>
        <p:txBody>
          <a:bodyPr>
            <a:spAutoFit/>
          </a:bodyPr>
          <a:lstStyle/>
          <a:p>
            <a:pPr>
              <a:buFont typeface="Arial" pitchFamily="34" charset="0"/>
              <a:buChar char="•"/>
            </a:pPr>
            <a:r>
              <a:rPr lang="es-ES" dirty="0" smtClean="0"/>
              <a:t>Deformación máxima de 1.245</a:t>
            </a:r>
            <a:r>
              <a:rPr lang="es-ES" baseline="30000" dirty="0" smtClean="0"/>
              <a:t>-3 </a:t>
            </a:r>
            <a:r>
              <a:rPr lang="es-ES" dirty="0" smtClean="0"/>
              <a:t>mm</a:t>
            </a:r>
            <a:endParaRPr lang="es-ES" dirty="0"/>
          </a:p>
        </p:txBody>
      </p:sp>
      <p:pic>
        <p:nvPicPr>
          <p:cNvPr id="12" name="11 Imagen"/>
          <p:cNvPicPr/>
          <p:nvPr/>
        </p:nvPicPr>
        <p:blipFill>
          <a:blip r:embed="rId4" cstate="print"/>
          <a:srcRect l="38738" t="31118" r="27249" b="19686"/>
          <a:stretch>
            <a:fillRect/>
          </a:stretch>
        </p:blipFill>
        <p:spPr bwMode="auto">
          <a:xfrm>
            <a:off x="4932040" y="1988840"/>
            <a:ext cx="3240360" cy="3096344"/>
          </a:xfrm>
          <a:prstGeom prst="rect">
            <a:avLst/>
          </a:prstGeom>
          <a:noFill/>
          <a:ln w="9525">
            <a:noFill/>
            <a:miter lim="800000"/>
            <a:headEnd/>
            <a:tailEnd/>
          </a:ln>
        </p:spPr>
      </p:pic>
      <p:sp>
        <p:nvSpPr>
          <p:cNvPr id="13" name="12 Rectángulo"/>
          <p:cNvSpPr/>
          <p:nvPr/>
        </p:nvSpPr>
        <p:spPr>
          <a:xfrm>
            <a:off x="4860032" y="5229200"/>
            <a:ext cx="3701719" cy="369332"/>
          </a:xfrm>
          <a:prstGeom prst="rect">
            <a:avLst/>
          </a:prstGeom>
        </p:spPr>
        <p:txBody>
          <a:bodyPr wrap="none">
            <a:spAutoFit/>
          </a:bodyPr>
          <a:lstStyle/>
          <a:p>
            <a:pPr>
              <a:buFont typeface="Arial" pitchFamily="34" charset="0"/>
              <a:buChar char="•"/>
            </a:pPr>
            <a:r>
              <a:rPr lang="es-ES" dirty="0" smtClean="0"/>
              <a:t>Tención máxima de 0.917 Nmm2 </a:t>
            </a:r>
          </a:p>
        </p:txBody>
      </p:sp>
      <p:sp>
        <p:nvSpPr>
          <p:cNvPr id="14" name="13 Rectángulo"/>
          <p:cNvSpPr/>
          <p:nvPr/>
        </p:nvSpPr>
        <p:spPr>
          <a:xfrm>
            <a:off x="5076056" y="1484784"/>
            <a:ext cx="2963440" cy="369332"/>
          </a:xfrm>
          <a:prstGeom prst="rect">
            <a:avLst/>
          </a:prstGeom>
        </p:spPr>
        <p:txBody>
          <a:bodyPr wrap="none">
            <a:spAutoFit/>
          </a:bodyPr>
          <a:lstStyle/>
          <a:p>
            <a:r>
              <a:rPr lang="es-ES" dirty="0" smtClean="0"/>
              <a:t>Análisis Tensión Von Mises</a:t>
            </a:r>
            <a:endParaRPr lang="es-ES" dirty="0"/>
          </a:p>
        </p:txBody>
      </p:sp>
      <p:sp>
        <p:nvSpPr>
          <p:cNvPr id="15" name="14 Rectángulo"/>
          <p:cNvSpPr/>
          <p:nvPr/>
        </p:nvSpPr>
        <p:spPr>
          <a:xfrm>
            <a:off x="1043608" y="1484784"/>
            <a:ext cx="2762295" cy="369332"/>
          </a:xfrm>
          <a:prstGeom prst="rect">
            <a:avLst/>
          </a:prstGeom>
        </p:spPr>
        <p:txBody>
          <a:bodyPr wrap="none">
            <a:spAutoFit/>
          </a:bodyPr>
          <a:lstStyle/>
          <a:p>
            <a:r>
              <a:rPr lang="es-ES" dirty="0" smtClean="0"/>
              <a:t>Análisis Desplazamiento </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dirty="0" smtClean="0"/>
              <a:t> </a:t>
            </a:r>
            <a:endParaRPr lang="es-EC" dirty="0"/>
          </a:p>
        </p:txBody>
      </p:sp>
      <p:pic>
        <p:nvPicPr>
          <p:cNvPr id="8" name="7 Imagen" descr="h:\Mis documentos\Downloads\LOGO OFICIAL UFA-ESPE.jpg"/>
          <p:cNvPicPr/>
          <p:nvPr/>
        </p:nvPicPr>
        <p:blipFill>
          <a:blip r:embed="rId2" cstate="print"/>
          <a:srcRect l="4932" t="29524" r="4762" b="30952"/>
          <a:stretch>
            <a:fillRect/>
          </a:stretch>
        </p:blipFill>
        <p:spPr bwMode="auto">
          <a:xfrm>
            <a:off x="5508104" y="5832648"/>
            <a:ext cx="3518307" cy="908720"/>
          </a:xfrm>
          <a:prstGeom prst="rect">
            <a:avLst/>
          </a:prstGeom>
          <a:noFill/>
          <a:ln w="9525">
            <a:noFill/>
            <a:miter lim="800000"/>
            <a:headEnd/>
            <a:tailEnd/>
          </a:ln>
        </p:spPr>
      </p:pic>
      <p:sp>
        <p:nvSpPr>
          <p:cNvPr id="6" name="1 Título"/>
          <p:cNvSpPr txBox="1">
            <a:spLocks/>
          </p:cNvSpPr>
          <p:nvPr/>
        </p:nvSpPr>
        <p:spPr>
          <a:xfrm>
            <a:off x="683568" y="0"/>
            <a:ext cx="8064896" cy="810344"/>
          </a:xfrm>
          <a:prstGeom prst="rect">
            <a:avLst/>
          </a:prstGeom>
        </p:spPr>
        <p:txBody>
          <a:bodyPr/>
          <a:lstStyle/>
          <a:p>
            <a:pPr algn="ctr"/>
            <a:r>
              <a:rPr kumimoji="0" lang="es-ES" sz="3200" b="1" i="1" u="none"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t/>
            </a:r>
            <a:br>
              <a:rPr kumimoji="0" lang="es-ES" sz="3200" b="1" i="1" u="none"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br>
            <a:r>
              <a:rPr lang="es-EC" b="1" dirty="0"/>
              <a:t> </a:t>
            </a:r>
            <a:r>
              <a:rPr lang="es-EC" sz="3200" b="1" u="sng" dirty="0" smtClean="0">
                <a:solidFill>
                  <a:schemeClr val="accent1">
                    <a:lumMod val="50000"/>
                  </a:schemeClr>
                </a:solidFill>
              </a:rPr>
              <a:t>CONCLUSIONES</a:t>
            </a:r>
            <a:endParaRPr lang="es-ES" sz="3200" u="sng" dirty="0">
              <a:solidFill>
                <a:schemeClr val="accent1">
                  <a:lumMod val="50000"/>
                </a:schemeClr>
              </a:solidFill>
            </a:endParaRPr>
          </a:p>
          <a:p>
            <a:pPr algn="ctr" eaLnBrk="0" fontAlgn="base" hangingPunct="0">
              <a:spcBef>
                <a:spcPct val="0"/>
              </a:spcBef>
              <a:spcAft>
                <a:spcPct val="0"/>
              </a:spcAft>
              <a:defRPr/>
            </a:pPr>
            <a:endParaRPr lang="es-ES" sz="3200" dirty="0">
              <a:solidFill>
                <a:schemeClr val="accent1">
                  <a:lumMod val="50000"/>
                </a:scheme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3200" b="1" i="1" u="sng"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t/>
            </a:r>
            <a:br>
              <a:rPr kumimoji="0" lang="es-ES" sz="3200" b="1" i="1" u="sng"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br>
            <a:r>
              <a:rPr kumimoji="0" lang="es-EC" sz="3200" b="1" i="1" u="sng" strike="noStrike" kern="0" cap="none" spc="0" normalizeH="0" baseline="0" noProof="0" dirty="0" smtClean="0">
                <a:ln>
                  <a:noFill/>
                </a:ln>
                <a:solidFill>
                  <a:srgbClr val="FFFFCC"/>
                </a:solidFill>
                <a:effectLst>
                  <a:outerShdw blurRad="38100" dist="38100" dir="2700000" algn="tl">
                    <a:srgbClr val="C0C0C0"/>
                  </a:outerShdw>
                </a:effectLst>
                <a:uLnTx/>
                <a:uFillTx/>
                <a:latin typeface="+mj-lt"/>
                <a:ea typeface="+mj-ea"/>
                <a:cs typeface="+mj-cs"/>
              </a:rPr>
              <a:t> </a:t>
            </a:r>
            <a:endParaRPr kumimoji="0" lang="es-EC" sz="3200" b="1" i="1" u="sng" strike="noStrike" kern="0" cap="none" spc="0" normalizeH="0" baseline="0" noProof="0" dirty="0">
              <a:ln>
                <a:noFill/>
              </a:ln>
              <a:solidFill>
                <a:srgbClr val="FFFFCC"/>
              </a:solidFill>
              <a:effectLst>
                <a:outerShdw blurRad="38100" dist="38100" dir="2700000" algn="tl">
                  <a:srgbClr val="C0C0C0"/>
                </a:outerShdw>
              </a:effectLst>
              <a:uLnTx/>
              <a:uFillTx/>
              <a:latin typeface="+mj-lt"/>
              <a:ea typeface="+mj-ea"/>
              <a:cs typeface="+mj-cs"/>
            </a:endParaRPr>
          </a:p>
        </p:txBody>
      </p:sp>
      <p:sp>
        <p:nvSpPr>
          <p:cNvPr id="7" name="8 Marcador de contenido"/>
          <p:cNvSpPr txBox="1">
            <a:spLocks/>
          </p:cNvSpPr>
          <p:nvPr/>
        </p:nvSpPr>
        <p:spPr>
          <a:xfrm>
            <a:off x="457200" y="1600200"/>
            <a:ext cx="8229600" cy="4525963"/>
          </a:xfrm>
          <a:prstGeom prst="rect">
            <a:avLst/>
          </a:prstGeom>
        </p:spPr>
        <p:txBody>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es-ES" sz="2400" b="0" i="0" u="none" strike="noStrike" kern="0" cap="none" spc="0" normalizeH="0" baseline="0" noProof="0" dirty="0">
              <a:ln>
                <a:noFill/>
              </a:ln>
              <a:solidFill>
                <a:schemeClr val="accent1">
                  <a:lumMod val="50000"/>
                </a:schemeClr>
              </a:solidFill>
              <a:effectLst/>
              <a:uLnTx/>
              <a:uFillTx/>
              <a:latin typeface="+mn-lt"/>
              <a:ea typeface="+mn-ea"/>
              <a:cs typeface="+mn-cs"/>
            </a:endParaRPr>
          </a:p>
        </p:txBody>
      </p:sp>
      <p:sp>
        <p:nvSpPr>
          <p:cNvPr id="9" name="8 Marcador de contenido"/>
          <p:cNvSpPr txBox="1">
            <a:spLocks/>
          </p:cNvSpPr>
          <p:nvPr/>
        </p:nvSpPr>
        <p:spPr>
          <a:xfrm>
            <a:off x="683568" y="908720"/>
            <a:ext cx="7992888" cy="5184576"/>
          </a:xfrm>
          <a:prstGeom prst="rect">
            <a:avLst/>
          </a:prstGeom>
        </p:spPr>
        <p:txBody>
          <a:bodyPr/>
          <a:lstStyle/>
          <a:p>
            <a:pPr algn="just">
              <a:buFont typeface="Arial" pitchFamily="34" charset="0"/>
              <a:buChar char="•"/>
            </a:pPr>
            <a:endParaRPr lang="es-EC" sz="2400" dirty="0" smtClean="0"/>
          </a:p>
          <a:p>
            <a:pPr lvl="0" algn="just">
              <a:buFont typeface="Arial" pitchFamily="34" charset="0"/>
              <a:buChar char="•"/>
            </a:pPr>
            <a:r>
              <a:rPr lang="es-EC" dirty="0" err="1" smtClean="0"/>
              <a:t>Electromecanismo</a:t>
            </a:r>
            <a:r>
              <a:rPr lang="es-EC" dirty="0" smtClean="0"/>
              <a:t> </a:t>
            </a:r>
            <a:r>
              <a:rPr lang="es-EC" dirty="0"/>
              <a:t>tipo biela manivela con un recorrido de </a:t>
            </a:r>
            <a:r>
              <a:rPr lang="es-EC" dirty="0" smtClean="0"/>
              <a:t>56,3 </a:t>
            </a:r>
            <a:r>
              <a:rPr lang="es-EC" dirty="0"/>
              <a:t>mm, para accionar cada marcha en un tiempo promedio de 0.81 segundos por cambio, siendo este un tiempo que supera al tradicional que es de 1,2 segundos el promedio de cada cambio de marchas </a:t>
            </a:r>
            <a:endParaRPr lang="es-EC" dirty="0" smtClean="0"/>
          </a:p>
          <a:p>
            <a:pPr lvl="0" algn="just">
              <a:buFont typeface="Arial" pitchFamily="34" charset="0"/>
              <a:buChar char="•"/>
            </a:pPr>
            <a:endParaRPr lang="es-EC" dirty="0" smtClean="0"/>
          </a:p>
          <a:p>
            <a:pPr algn="just">
              <a:buFont typeface="Arial" pitchFamily="34" charset="0"/>
              <a:buChar char="•"/>
            </a:pPr>
            <a:r>
              <a:rPr lang="es-EC" dirty="0" smtClean="0"/>
              <a:t>De la ECU</a:t>
            </a:r>
            <a:r>
              <a:rPr lang="es-EC" dirty="0"/>
              <a:t>, obteniendo valores en voltaje desde los 0.5V hasta los 5V en configuraciones lineales, listas para realizar las equivalencias en temperatura del refrigerante, velocidad, revoluciones, y marcha en la que se encontraba el motor, que se adquirieron por los FPGA y decodificados en </a:t>
            </a:r>
            <a:r>
              <a:rPr lang="es-EC" dirty="0" err="1"/>
              <a:t>LabVIEW</a:t>
            </a:r>
            <a:r>
              <a:rPr lang="es-EC" dirty="0"/>
              <a:t> para luego ser plasmados en el HMI</a:t>
            </a:r>
            <a:r>
              <a:rPr lang="es-EC" dirty="0" smtClean="0"/>
              <a:t>.</a:t>
            </a:r>
          </a:p>
          <a:p>
            <a:pPr algn="just">
              <a:buFont typeface="Arial" pitchFamily="34" charset="0"/>
              <a:buChar char="•"/>
            </a:pPr>
            <a:endParaRPr lang="es-EC" dirty="0"/>
          </a:p>
          <a:p>
            <a:pPr lvl="0" algn="just">
              <a:buFont typeface="Arial" pitchFamily="34" charset="0"/>
              <a:buChar char="•"/>
            </a:pPr>
            <a:r>
              <a:rPr lang="es-EC" dirty="0"/>
              <a:t>Al utilizar </a:t>
            </a:r>
            <a:r>
              <a:rPr lang="es-EC" dirty="0" err="1"/>
              <a:t>routers</a:t>
            </a:r>
            <a:r>
              <a:rPr lang="es-EC" dirty="0"/>
              <a:t> inalámbricos como repetidores los mismos que trabajaron con un ancho de canal de 20 MHz se obtuvo el doble de intensidad de la red para que exista una transmisión eficiente y no se pierdan los datos.</a:t>
            </a:r>
            <a:endParaRPr lang="es-ES" dirty="0"/>
          </a:p>
          <a:p>
            <a:pPr algn="just">
              <a:buFont typeface="Arial" pitchFamily="34" charset="0"/>
              <a:buChar char="•"/>
            </a:pPr>
            <a:endParaRPr lang="es-ES" dirty="0"/>
          </a:p>
          <a:p>
            <a:pPr lvl="0" algn="just">
              <a:buFont typeface="Arial" pitchFamily="34" charset="0"/>
              <a:buChar char="•"/>
            </a:pPr>
            <a:endParaRPr lang="es-ES" dirty="0"/>
          </a:p>
          <a:p>
            <a:pPr algn="just">
              <a:buFont typeface="Arial" pitchFamily="34" charset="0"/>
              <a:buChar char="•"/>
            </a:pPr>
            <a:endParaRPr lang="es-EC" sz="2400" dirty="0"/>
          </a:p>
          <a:p>
            <a:pPr algn="just">
              <a:buFont typeface="Arial" pitchFamily="34" charset="0"/>
              <a:buChar char="•"/>
            </a:pPr>
            <a:endParaRPr lang="es-EC" sz="2400" dirty="0" smtClean="0"/>
          </a:p>
          <a:p>
            <a:pPr algn="just">
              <a:buFont typeface="Arial" pitchFamily="34" charset="0"/>
              <a:buChar char="•"/>
            </a:pPr>
            <a:endParaRPr lang="es-EC" sz="2400" dirty="0" smtClean="0"/>
          </a:p>
          <a:p>
            <a:pPr algn="just">
              <a:buFont typeface="Arial" pitchFamily="34" charset="0"/>
              <a:buChar char="•"/>
            </a:pPr>
            <a:endParaRPr lang="es-EC"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dirty="0" smtClean="0"/>
              <a:t> </a:t>
            </a:r>
            <a:endParaRPr lang="es-EC" dirty="0"/>
          </a:p>
        </p:txBody>
      </p:sp>
      <p:pic>
        <p:nvPicPr>
          <p:cNvPr id="8" name="7 Imagen" descr="h:\Mis documentos\Downloads\LOGO OFICIAL UFA-ESPE.jpg"/>
          <p:cNvPicPr/>
          <p:nvPr/>
        </p:nvPicPr>
        <p:blipFill>
          <a:blip r:embed="rId2" cstate="print"/>
          <a:srcRect l="4932" t="29524" r="4762" b="30952"/>
          <a:stretch>
            <a:fillRect/>
          </a:stretch>
        </p:blipFill>
        <p:spPr bwMode="auto">
          <a:xfrm>
            <a:off x="5508104" y="5832648"/>
            <a:ext cx="3518307" cy="908720"/>
          </a:xfrm>
          <a:prstGeom prst="rect">
            <a:avLst/>
          </a:prstGeom>
          <a:noFill/>
          <a:ln w="9525">
            <a:noFill/>
            <a:miter lim="800000"/>
            <a:headEnd/>
            <a:tailEnd/>
          </a:ln>
        </p:spPr>
      </p:pic>
      <p:sp>
        <p:nvSpPr>
          <p:cNvPr id="6" name="1 Título"/>
          <p:cNvSpPr txBox="1">
            <a:spLocks/>
          </p:cNvSpPr>
          <p:nvPr/>
        </p:nvSpPr>
        <p:spPr>
          <a:xfrm>
            <a:off x="683568" y="0"/>
            <a:ext cx="8064896" cy="810344"/>
          </a:xfrm>
          <a:prstGeom prst="rect">
            <a:avLst/>
          </a:prstGeom>
        </p:spPr>
        <p:txBody>
          <a:bodyPr/>
          <a:lstStyle/>
          <a:p>
            <a:pPr algn="ctr"/>
            <a:r>
              <a:rPr kumimoji="0" lang="es-ES" sz="3200" b="1" i="1" u="none"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t/>
            </a:r>
            <a:br>
              <a:rPr kumimoji="0" lang="es-ES" sz="3200" b="1" i="1" u="none"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br>
            <a:r>
              <a:rPr lang="es-EC" b="1" dirty="0"/>
              <a:t> </a:t>
            </a:r>
            <a:r>
              <a:rPr lang="es-EC" sz="3200" b="1" u="sng" dirty="0" smtClean="0">
                <a:solidFill>
                  <a:schemeClr val="accent1">
                    <a:lumMod val="50000"/>
                  </a:schemeClr>
                </a:solidFill>
              </a:rPr>
              <a:t>CONCLUSIONES</a:t>
            </a:r>
            <a:endParaRPr lang="es-ES" sz="3200" u="sng" dirty="0">
              <a:solidFill>
                <a:schemeClr val="accent1">
                  <a:lumMod val="50000"/>
                </a:schemeClr>
              </a:solidFill>
            </a:endParaRPr>
          </a:p>
          <a:p>
            <a:pPr algn="ctr" eaLnBrk="0" fontAlgn="base" hangingPunct="0">
              <a:spcBef>
                <a:spcPct val="0"/>
              </a:spcBef>
              <a:spcAft>
                <a:spcPct val="0"/>
              </a:spcAft>
              <a:defRPr/>
            </a:pPr>
            <a:endParaRPr lang="es-ES" sz="3200" dirty="0">
              <a:solidFill>
                <a:schemeClr val="accent1">
                  <a:lumMod val="50000"/>
                </a:scheme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3200" b="1" i="1" u="sng"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t/>
            </a:r>
            <a:br>
              <a:rPr kumimoji="0" lang="es-ES" sz="3200" b="1" i="1" u="sng"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br>
            <a:r>
              <a:rPr kumimoji="0" lang="es-EC" sz="3200" b="1" i="1" u="sng" strike="noStrike" kern="0" cap="none" spc="0" normalizeH="0" baseline="0" noProof="0" dirty="0" smtClean="0">
                <a:ln>
                  <a:noFill/>
                </a:ln>
                <a:solidFill>
                  <a:srgbClr val="FFFFCC"/>
                </a:solidFill>
                <a:effectLst>
                  <a:outerShdw blurRad="38100" dist="38100" dir="2700000" algn="tl">
                    <a:srgbClr val="C0C0C0"/>
                  </a:outerShdw>
                </a:effectLst>
                <a:uLnTx/>
                <a:uFillTx/>
                <a:latin typeface="+mj-lt"/>
                <a:ea typeface="+mj-ea"/>
                <a:cs typeface="+mj-cs"/>
              </a:rPr>
              <a:t> </a:t>
            </a:r>
            <a:endParaRPr kumimoji="0" lang="es-EC" sz="3200" b="1" i="1" u="sng" strike="noStrike" kern="0" cap="none" spc="0" normalizeH="0" baseline="0" noProof="0" dirty="0">
              <a:ln>
                <a:noFill/>
              </a:ln>
              <a:solidFill>
                <a:srgbClr val="FFFFCC"/>
              </a:solidFill>
              <a:effectLst>
                <a:outerShdw blurRad="38100" dist="38100" dir="2700000" algn="tl">
                  <a:srgbClr val="C0C0C0"/>
                </a:outerShdw>
              </a:effectLst>
              <a:uLnTx/>
              <a:uFillTx/>
              <a:latin typeface="+mj-lt"/>
              <a:ea typeface="+mj-ea"/>
              <a:cs typeface="+mj-cs"/>
            </a:endParaRPr>
          </a:p>
        </p:txBody>
      </p:sp>
      <p:sp>
        <p:nvSpPr>
          <p:cNvPr id="7" name="8 Marcador de contenido"/>
          <p:cNvSpPr txBox="1">
            <a:spLocks/>
          </p:cNvSpPr>
          <p:nvPr/>
        </p:nvSpPr>
        <p:spPr>
          <a:xfrm>
            <a:off x="457200" y="1600200"/>
            <a:ext cx="8229600" cy="4525963"/>
          </a:xfrm>
          <a:prstGeom prst="rect">
            <a:avLst/>
          </a:prstGeom>
        </p:spPr>
        <p:txBody>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es-ES" sz="2400" b="0" i="0" u="none" strike="noStrike" kern="0" cap="none" spc="0" normalizeH="0" baseline="0" noProof="0" dirty="0">
              <a:ln>
                <a:noFill/>
              </a:ln>
              <a:solidFill>
                <a:schemeClr val="accent1">
                  <a:lumMod val="50000"/>
                </a:schemeClr>
              </a:solidFill>
              <a:effectLst/>
              <a:uLnTx/>
              <a:uFillTx/>
              <a:latin typeface="+mn-lt"/>
              <a:ea typeface="+mn-ea"/>
              <a:cs typeface="+mn-cs"/>
            </a:endParaRPr>
          </a:p>
        </p:txBody>
      </p:sp>
      <p:sp>
        <p:nvSpPr>
          <p:cNvPr id="9" name="8 Marcador de contenido"/>
          <p:cNvSpPr txBox="1">
            <a:spLocks/>
          </p:cNvSpPr>
          <p:nvPr/>
        </p:nvSpPr>
        <p:spPr>
          <a:xfrm>
            <a:off x="683568" y="908720"/>
            <a:ext cx="7992888" cy="5184576"/>
          </a:xfrm>
          <a:prstGeom prst="rect">
            <a:avLst/>
          </a:prstGeom>
        </p:spPr>
        <p:txBody>
          <a:bodyPr/>
          <a:lstStyle/>
          <a:p>
            <a:pPr algn="just">
              <a:buFont typeface="Arial" pitchFamily="34" charset="0"/>
              <a:buChar char="•"/>
            </a:pPr>
            <a:endParaRPr lang="es-EC" sz="2400" dirty="0" smtClean="0"/>
          </a:p>
          <a:p>
            <a:pPr lvl="0" algn="just">
              <a:buFont typeface="Arial" pitchFamily="34" charset="0"/>
              <a:buChar char="•"/>
            </a:pPr>
            <a:r>
              <a:rPr lang="es-EC" dirty="0"/>
              <a:t>Se diseñó el </a:t>
            </a:r>
            <a:r>
              <a:rPr lang="es-EC" dirty="0" err="1"/>
              <a:t>electromecanismo</a:t>
            </a:r>
            <a:r>
              <a:rPr lang="es-EC" dirty="0"/>
              <a:t> de tipo Biela Manivela para el cambio de marchas, considerando la rapidez en la que actúa cuyo valor mínimo fue de 0.5 segundos, y el par que generó fue de </a:t>
            </a:r>
            <a:r>
              <a:rPr lang="es-EC" dirty="0" err="1"/>
              <a:t>de</a:t>
            </a:r>
            <a:r>
              <a:rPr lang="es-EC" dirty="0"/>
              <a:t> </a:t>
            </a:r>
            <a:r>
              <a:rPr lang="es-EC" dirty="0" smtClean="0"/>
              <a:t>988,33 Kg.mm </a:t>
            </a:r>
            <a:r>
              <a:rPr lang="es-EC" dirty="0"/>
              <a:t>con lo que se obtuvo cambios eficientes en subir y bajar las marchas</a:t>
            </a:r>
            <a:r>
              <a:rPr lang="es-EC" dirty="0" smtClean="0"/>
              <a:t>.</a:t>
            </a:r>
          </a:p>
          <a:p>
            <a:pPr lvl="0" algn="just">
              <a:buFont typeface="Arial" pitchFamily="34" charset="0"/>
              <a:buChar char="•"/>
            </a:pPr>
            <a:endParaRPr lang="es-EC" dirty="0"/>
          </a:p>
          <a:p>
            <a:pPr algn="just">
              <a:buFont typeface="Arial" pitchFamily="34" charset="0"/>
              <a:buChar char="•"/>
            </a:pPr>
            <a:r>
              <a:rPr lang="es-EC" dirty="0"/>
              <a:t>El corte de la ignición al momento de realizar los cambios fueron de gran ayuda para optimizar el tiempo en cada cambio de marchas, y poder ganar segundos importantes en la competencia sin dejar de acelerar en cada cambio se pudo observar que se gano más de medio segundo por cambio, valor que en competencia es muy importante y apreciable.</a:t>
            </a:r>
            <a:endParaRPr lang="es-ES" dirty="0"/>
          </a:p>
          <a:p>
            <a:pPr lvl="0" algn="just">
              <a:buFont typeface="Arial" pitchFamily="34" charset="0"/>
              <a:buChar char="•"/>
            </a:pPr>
            <a:endParaRPr lang="es-ES_tradnl" dirty="0" smtClean="0"/>
          </a:p>
          <a:p>
            <a:pPr algn="just">
              <a:buFont typeface="Arial" pitchFamily="34" charset="0"/>
              <a:buChar char="•"/>
            </a:pPr>
            <a:endParaRPr lang="es-ES" dirty="0"/>
          </a:p>
          <a:p>
            <a:pPr lvl="0" algn="just">
              <a:buFont typeface="Arial" pitchFamily="34" charset="0"/>
              <a:buChar char="•"/>
            </a:pPr>
            <a:endParaRPr lang="es-ES" dirty="0"/>
          </a:p>
          <a:p>
            <a:pPr algn="just">
              <a:buFont typeface="Arial" pitchFamily="34" charset="0"/>
              <a:buChar char="•"/>
            </a:pPr>
            <a:endParaRPr lang="es-EC" sz="2400" dirty="0"/>
          </a:p>
          <a:p>
            <a:pPr algn="just">
              <a:buFont typeface="Arial" pitchFamily="34" charset="0"/>
              <a:buChar char="•"/>
            </a:pPr>
            <a:endParaRPr lang="es-EC" sz="2400" dirty="0" smtClean="0"/>
          </a:p>
          <a:p>
            <a:pPr algn="just">
              <a:buFont typeface="Arial" pitchFamily="34" charset="0"/>
              <a:buChar char="•"/>
            </a:pPr>
            <a:endParaRPr lang="es-EC" sz="2400" dirty="0" smtClean="0"/>
          </a:p>
          <a:p>
            <a:pPr algn="just">
              <a:buFont typeface="Arial" pitchFamily="34" charset="0"/>
              <a:buChar char="•"/>
            </a:pPr>
            <a:endParaRPr lang="es-EC"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dirty="0" smtClean="0"/>
              <a:t> </a:t>
            </a:r>
            <a:endParaRPr lang="es-EC" dirty="0"/>
          </a:p>
        </p:txBody>
      </p:sp>
      <p:pic>
        <p:nvPicPr>
          <p:cNvPr id="8" name="7 Imagen" descr="h:\Mis documentos\Downloads\LOGO OFICIAL UFA-ESPE.jpg"/>
          <p:cNvPicPr/>
          <p:nvPr/>
        </p:nvPicPr>
        <p:blipFill>
          <a:blip r:embed="rId2" cstate="print"/>
          <a:srcRect l="4932" t="29524" r="4762" b="30952"/>
          <a:stretch>
            <a:fillRect/>
          </a:stretch>
        </p:blipFill>
        <p:spPr bwMode="auto">
          <a:xfrm>
            <a:off x="5508104" y="5832648"/>
            <a:ext cx="3518307" cy="908720"/>
          </a:xfrm>
          <a:prstGeom prst="rect">
            <a:avLst/>
          </a:prstGeom>
          <a:noFill/>
          <a:ln w="9525">
            <a:noFill/>
            <a:miter lim="800000"/>
            <a:headEnd/>
            <a:tailEnd/>
          </a:ln>
        </p:spPr>
      </p:pic>
      <p:sp>
        <p:nvSpPr>
          <p:cNvPr id="6" name="1 Título"/>
          <p:cNvSpPr txBox="1">
            <a:spLocks/>
          </p:cNvSpPr>
          <p:nvPr/>
        </p:nvSpPr>
        <p:spPr>
          <a:xfrm>
            <a:off x="683568" y="0"/>
            <a:ext cx="8064896" cy="810344"/>
          </a:xfrm>
          <a:prstGeom prst="rect">
            <a:avLst/>
          </a:prstGeom>
        </p:spPr>
        <p:txBody>
          <a:bodyPr/>
          <a:lstStyle/>
          <a:p>
            <a:pPr algn="ctr"/>
            <a:r>
              <a:rPr kumimoji="0" lang="es-ES" sz="3200" b="1" i="1" u="none"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t/>
            </a:r>
            <a:br>
              <a:rPr kumimoji="0" lang="es-ES" sz="3200" b="1" i="1" u="none"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br>
            <a:r>
              <a:rPr lang="es-EC" b="1" dirty="0"/>
              <a:t> </a:t>
            </a:r>
            <a:r>
              <a:rPr lang="es-EC" sz="3200" b="1" u="sng" dirty="0" smtClean="0">
                <a:solidFill>
                  <a:schemeClr val="accent1">
                    <a:lumMod val="50000"/>
                  </a:schemeClr>
                </a:solidFill>
              </a:rPr>
              <a:t>CONCLUSIONES</a:t>
            </a:r>
            <a:endParaRPr lang="es-ES" sz="3200" u="sng" dirty="0">
              <a:solidFill>
                <a:schemeClr val="accent1">
                  <a:lumMod val="50000"/>
                </a:schemeClr>
              </a:solidFill>
            </a:endParaRPr>
          </a:p>
          <a:p>
            <a:pPr algn="ctr" eaLnBrk="0" fontAlgn="base" hangingPunct="0">
              <a:spcBef>
                <a:spcPct val="0"/>
              </a:spcBef>
              <a:spcAft>
                <a:spcPct val="0"/>
              </a:spcAft>
              <a:defRPr/>
            </a:pPr>
            <a:endParaRPr lang="es-ES" sz="3200" dirty="0">
              <a:solidFill>
                <a:schemeClr val="accent1">
                  <a:lumMod val="50000"/>
                </a:scheme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3200" b="1" i="1" u="sng"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t/>
            </a:r>
            <a:br>
              <a:rPr kumimoji="0" lang="es-ES" sz="3200" b="1" i="1" u="sng"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br>
            <a:r>
              <a:rPr kumimoji="0" lang="es-EC" sz="3200" b="1" i="1" u="sng" strike="noStrike" kern="0" cap="none" spc="0" normalizeH="0" baseline="0" noProof="0" dirty="0" smtClean="0">
                <a:ln>
                  <a:noFill/>
                </a:ln>
                <a:solidFill>
                  <a:srgbClr val="FFFFCC"/>
                </a:solidFill>
                <a:effectLst>
                  <a:outerShdw blurRad="38100" dist="38100" dir="2700000" algn="tl">
                    <a:srgbClr val="C0C0C0"/>
                  </a:outerShdw>
                </a:effectLst>
                <a:uLnTx/>
                <a:uFillTx/>
                <a:latin typeface="+mj-lt"/>
                <a:ea typeface="+mj-ea"/>
                <a:cs typeface="+mj-cs"/>
              </a:rPr>
              <a:t> </a:t>
            </a:r>
            <a:endParaRPr kumimoji="0" lang="es-EC" sz="3200" b="1" i="1" u="sng" strike="noStrike" kern="0" cap="none" spc="0" normalizeH="0" baseline="0" noProof="0" dirty="0">
              <a:ln>
                <a:noFill/>
              </a:ln>
              <a:solidFill>
                <a:srgbClr val="FFFFCC"/>
              </a:solidFill>
              <a:effectLst>
                <a:outerShdw blurRad="38100" dist="38100" dir="2700000" algn="tl">
                  <a:srgbClr val="C0C0C0"/>
                </a:outerShdw>
              </a:effectLst>
              <a:uLnTx/>
              <a:uFillTx/>
              <a:latin typeface="+mj-lt"/>
              <a:ea typeface="+mj-ea"/>
              <a:cs typeface="+mj-cs"/>
            </a:endParaRPr>
          </a:p>
        </p:txBody>
      </p:sp>
      <p:sp>
        <p:nvSpPr>
          <p:cNvPr id="7" name="8 Marcador de contenido"/>
          <p:cNvSpPr txBox="1">
            <a:spLocks/>
          </p:cNvSpPr>
          <p:nvPr/>
        </p:nvSpPr>
        <p:spPr>
          <a:xfrm>
            <a:off x="457200" y="1600200"/>
            <a:ext cx="8229600" cy="4525963"/>
          </a:xfrm>
          <a:prstGeom prst="rect">
            <a:avLst/>
          </a:prstGeom>
        </p:spPr>
        <p:txBody>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es-ES" sz="2400" b="0" i="0" u="none" strike="noStrike" kern="0" cap="none" spc="0" normalizeH="0" baseline="0" noProof="0" dirty="0">
              <a:ln>
                <a:noFill/>
              </a:ln>
              <a:solidFill>
                <a:schemeClr val="accent1">
                  <a:lumMod val="50000"/>
                </a:schemeClr>
              </a:solidFill>
              <a:effectLst/>
              <a:uLnTx/>
              <a:uFillTx/>
              <a:latin typeface="+mn-lt"/>
              <a:ea typeface="+mn-ea"/>
              <a:cs typeface="+mn-cs"/>
            </a:endParaRPr>
          </a:p>
        </p:txBody>
      </p:sp>
      <p:sp>
        <p:nvSpPr>
          <p:cNvPr id="9" name="8 Marcador de contenido"/>
          <p:cNvSpPr txBox="1">
            <a:spLocks/>
          </p:cNvSpPr>
          <p:nvPr/>
        </p:nvSpPr>
        <p:spPr>
          <a:xfrm>
            <a:off x="683568" y="908720"/>
            <a:ext cx="7992888" cy="5184576"/>
          </a:xfrm>
          <a:prstGeom prst="rect">
            <a:avLst/>
          </a:prstGeom>
        </p:spPr>
        <p:txBody>
          <a:bodyPr/>
          <a:lstStyle/>
          <a:p>
            <a:pPr algn="just">
              <a:buFont typeface="Arial" pitchFamily="34" charset="0"/>
              <a:buChar char="•"/>
            </a:pPr>
            <a:endParaRPr lang="es-EC" sz="2400" dirty="0" smtClean="0"/>
          </a:p>
          <a:p>
            <a:pPr algn="just">
              <a:buFont typeface="Arial" pitchFamily="34" charset="0"/>
              <a:buChar char="•"/>
            </a:pPr>
            <a:r>
              <a:rPr lang="es-EC" dirty="0" smtClean="0"/>
              <a:t>La simulación por ordenador usando el software </a:t>
            </a:r>
            <a:r>
              <a:rPr lang="es-EC" dirty="0" err="1" smtClean="0"/>
              <a:t>Solidworks</a:t>
            </a:r>
            <a:r>
              <a:rPr lang="es-EC" dirty="0" smtClean="0"/>
              <a:t> CAD, CAE, me permitió realizar un diseño óptimo del mecanismo para el cambio de marchas, comprendiendo de manera intuitiva y rápida el comportamiento de los materiales utilizados en función de las fuerzas aplicadas, </a:t>
            </a:r>
            <a:r>
              <a:rPr lang="es-ES" dirty="0" smtClean="0"/>
              <a:t>mediante el análisis estructural, se determinó que el brazo del eje selector, tiene un comportamiento mecánico apropiado, bajo la acción de cargas estáticas que plantean un escenario de simulación en condiciones extremas, arrojando una tención máxima de 0.917 Nmm2, y una deformación máxima de 1.245</a:t>
            </a:r>
            <a:r>
              <a:rPr lang="es-ES" baseline="30000" dirty="0" smtClean="0"/>
              <a:t>-3 </a:t>
            </a:r>
            <a:r>
              <a:rPr lang="es-ES" dirty="0" smtClean="0"/>
              <a:t>mm, de acuerdo a los estudios realizados, esta pieza se encuentra dentro de los parámetros normales permisibles para esta aplicación cuyo factor de seguridad es 1, dando como resultado un excelente comportamiento mecánico.</a:t>
            </a:r>
          </a:p>
          <a:p>
            <a:pPr lvl="0" algn="just">
              <a:buFont typeface="Arial" pitchFamily="34" charset="0"/>
              <a:buChar char="•"/>
            </a:pPr>
            <a:endParaRPr lang="es-ES" dirty="0"/>
          </a:p>
          <a:p>
            <a:pPr algn="just">
              <a:buFont typeface="Arial" pitchFamily="34" charset="0"/>
              <a:buChar char="•"/>
            </a:pPr>
            <a:endParaRPr lang="es-EC" sz="2400" dirty="0"/>
          </a:p>
          <a:p>
            <a:pPr algn="just">
              <a:buFont typeface="Arial" pitchFamily="34" charset="0"/>
              <a:buChar char="•"/>
            </a:pPr>
            <a:endParaRPr lang="es-EC" sz="2400" dirty="0" smtClean="0"/>
          </a:p>
          <a:p>
            <a:pPr algn="just">
              <a:buFont typeface="Arial" pitchFamily="34" charset="0"/>
              <a:buChar char="•"/>
            </a:pPr>
            <a:endParaRPr lang="es-EC" sz="2400" dirty="0" smtClean="0"/>
          </a:p>
          <a:p>
            <a:pPr algn="just">
              <a:buFont typeface="Arial" pitchFamily="34" charset="0"/>
              <a:buChar char="•"/>
            </a:pPr>
            <a:endParaRPr lang="es-EC"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dirty="0" smtClean="0"/>
              <a:t> </a:t>
            </a:r>
            <a:endParaRPr lang="es-EC" dirty="0"/>
          </a:p>
        </p:txBody>
      </p:sp>
      <p:pic>
        <p:nvPicPr>
          <p:cNvPr id="8" name="7 Imagen" descr="h:\Mis documentos\Downloads\LOGO OFICIAL UFA-ESPE.jpg"/>
          <p:cNvPicPr/>
          <p:nvPr/>
        </p:nvPicPr>
        <p:blipFill>
          <a:blip r:embed="rId2" cstate="print"/>
          <a:srcRect l="4932" t="29524" r="4762" b="30952"/>
          <a:stretch>
            <a:fillRect/>
          </a:stretch>
        </p:blipFill>
        <p:spPr bwMode="auto">
          <a:xfrm>
            <a:off x="5508104" y="5832648"/>
            <a:ext cx="3518307" cy="908720"/>
          </a:xfrm>
          <a:prstGeom prst="rect">
            <a:avLst/>
          </a:prstGeom>
          <a:noFill/>
          <a:ln w="9525">
            <a:noFill/>
            <a:miter lim="800000"/>
            <a:headEnd/>
            <a:tailEnd/>
          </a:ln>
        </p:spPr>
      </p:pic>
      <p:sp>
        <p:nvSpPr>
          <p:cNvPr id="6" name="1 Título"/>
          <p:cNvSpPr txBox="1">
            <a:spLocks/>
          </p:cNvSpPr>
          <p:nvPr/>
        </p:nvSpPr>
        <p:spPr>
          <a:xfrm>
            <a:off x="683568" y="0"/>
            <a:ext cx="8064896" cy="810344"/>
          </a:xfrm>
          <a:prstGeom prst="rect">
            <a:avLst/>
          </a:prstGeom>
        </p:spPr>
        <p:txBody>
          <a:bodyPr/>
          <a:lstStyle/>
          <a:p>
            <a:pPr algn="ctr"/>
            <a:r>
              <a:rPr kumimoji="0" lang="es-ES" sz="3200" b="1" i="1" u="none"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t/>
            </a:r>
            <a:br>
              <a:rPr kumimoji="0" lang="es-ES" sz="3200" b="1" i="1" u="none"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br>
            <a:r>
              <a:rPr lang="es-EC" sz="3200" b="1" u="sng" dirty="0" smtClean="0">
                <a:solidFill>
                  <a:schemeClr val="accent1">
                    <a:lumMod val="50000"/>
                  </a:schemeClr>
                </a:solidFill>
              </a:rPr>
              <a:t>RECOMENDACIONES </a:t>
            </a:r>
            <a:endParaRPr lang="es-ES" sz="3200" u="sng" dirty="0">
              <a:solidFill>
                <a:schemeClr val="accent1">
                  <a:lumMod val="50000"/>
                </a:schemeClr>
              </a:solidFill>
            </a:endParaRPr>
          </a:p>
          <a:p>
            <a:pPr algn="ctr" eaLnBrk="0" fontAlgn="base" hangingPunct="0">
              <a:spcBef>
                <a:spcPct val="0"/>
              </a:spcBef>
              <a:spcAft>
                <a:spcPct val="0"/>
              </a:spcAft>
              <a:defRPr/>
            </a:pPr>
            <a:endParaRPr lang="es-ES" sz="3200" dirty="0">
              <a:solidFill>
                <a:schemeClr val="accent1">
                  <a:lumMod val="50000"/>
                </a:scheme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3200" b="1" i="1" u="sng"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t/>
            </a:r>
            <a:br>
              <a:rPr kumimoji="0" lang="es-ES" sz="3200" b="1" i="1" u="sng"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br>
            <a:r>
              <a:rPr kumimoji="0" lang="es-EC" sz="3200" b="1" i="1" u="sng" strike="noStrike" kern="0" cap="none" spc="0" normalizeH="0" baseline="0" noProof="0" dirty="0" smtClean="0">
                <a:ln>
                  <a:noFill/>
                </a:ln>
                <a:solidFill>
                  <a:srgbClr val="FFFFCC"/>
                </a:solidFill>
                <a:effectLst>
                  <a:outerShdw blurRad="38100" dist="38100" dir="2700000" algn="tl">
                    <a:srgbClr val="C0C0C0"/>
                  </a:outerShdw>
                </a:effectLst>
                <a:uLnTx/>
                <a:uFillTx/>
                <a:latin typeface="+mj-lt"/>
                <a:ea typeface="+mj-ea"/>
                <a:cs typeface="+mj-cs"/>
              </a:rPr>
              <a:t> </a:t>
            </a:r>
            <a:endParaRPr kumimoji="0" lang="es-EC" sz="3200" b="1" i="1" u="sng" strike="noStrike" kern="0" cap="none" spc="0" normalizeH="0" baseline="0" noProof="0" dirty="0">
              <a:ln>
                <a:noFill/>
              </a:ln>
              <a:solidFill>
                <a:srgbClr val="FFFFCC"/>
              </a:solidFill>
              <a:effectLst>
                <a:outerShdw blurRad="38100" dist="38100" dir="2700000" algn="tl">
                  <a:srgbClr val="C0C0C0"/>
                </a:outerShdw>
              </a:effectLst>
              <a:uLnTx/>
              <a:uFillTx/>
              <a:latin typeface="+mj-lt"/>
              <a:ea typeface="+mj-ea"/>
              <a:cs typeface="+mj-cs"/>
            </a:endParaRPr>
          </a:p>
        </p:txBody>
      </p:sp>
      <p:sp>
        <p:nvSpPr>
          <p:cNvPr id="7" name="8 Marcador de contenido"/>
          <p:cNvSpPr txBox="1">
            <a:spLocks/>
          </p:cNvSpPr>
          <p:nvPr/>
        </p:nvSpPr>
        <p:spPr>
          <a:xfrm>
            <a:off x="457200" y="1600200"/>
            <a:ext cx="8229600" cy="4525963"/>
          </a:xfrm>
          <a:prstGeom prst="rect">
            <a:avLst/>
          </a:prstGeom>
        </p:spPr>
        <p:txBody>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es-ES" sz="2400" b="0" i="0" u="none" strike="noStrike" kern="0" cap="none" spc="0" normalizeH="0" baseline="0" noProof="0" dirty="0">
              <a:ln>
                <a:noFill/>
              </a:ln>
              <a:solidFill>
                <a:schemeClr val="accent1">
                  <a:lumMod val="50000"/>
                </a:schemeClr>
              </a:solidFill>
              <a:effectLst/>
              <a:uLnTx/>
              <a:uFillTx/>
              <a:latin typeface="+mn-lt"/>
              <a:ea typeface="+mn-ea"/>
              <a:cs typeface="+mn-cs"/>
            </a:endParaRPr>
          </a:p>
        </p:txBody>
      </p:sp>
      <p:sp>
        <p:nvSpPr>
          <p:cNvPr id="9" name="8 Marcador de contenido"/>
          <p:cNvSpPr txBox="1">
            <a:spLocks/>
          </p:cNvSpPr>
          <p:nvPr/>
        </p:nvSpPr>
        <p:spPr>
          <a:xfrm>
            <a:off x="683568" y="653198"/>
            <a:ext cx="7992888" cy="5184576"/>
          </a:xfrm>
          <a:prstGeom prst="rect">
            <a:avLst/>
          </a:prstGeom>
        </p:spPr>
        <p:txBody>
          <a:bodyPr/>
          <a:lstStyle/>
          <a:p>
            <a:pPr algn="just">
              <a:buFont typeface="Arial" pitchFamily="34" charset="0"/>
              <a:buChar char="•"/>
            </a:pPr>
            <a:endParaRPr lang="es-EC" sz="2400" dirty="0" smtClean="0"/>
          </a:p>
          <a:p>
            <a:pPr lvl="0">
              <a:buFont typeface="Arial" pitchFamily="34" charset="0"/>
              <a:buChar char="•"/>
            </a:pPr>
            <a:r>
              <a:rPr lang="es-EC" dirty="0" smtClean="0"/>
              <a:t>Para diseñar el mecanismo del cambio de marchas semiautomático, se debe considerar aspectos: mecánicos, electrónicos, control, eficiencia, desempeño y costos.</a:t>
            </a:r>
            <a:endParaRPr lang="es-ES" dirty="0" smtClean="0"/>
          </a:p>
          <a:p>
            <a:r>
              <a:rPr lang="es-EC" dirty="0" smtClean="0"/>
              <a:t> </a:t>
            </a:r>
            <a:endParaRPr lang="es-ES" dirty="0" smtClean="0"/>
          </a:p>
          <a:p>
            <a:pPr lvl="0">
              <a:buFont typeface="Arial" pitchFamily="34" charset="0"/>
              <a:buChar char="•"/>
            </a:pPr>
            <a:r>
              <a:rPr lang="es-EC" dirty="0" smtClean="0"/>
              <a:t>Se recomienda realizar un diseño mecánico adecuado para que exista una mejor resistencia y distribución de las fuerzas a las que es sometido el mecanismo, no se debe dejar aristas ni geometrías de fácil deformación.</a:t>
            </a:r>
            <a:endParaRPr lang="es-ES" dirty="0" smtClean="0"/>
          </a:p>
          <a:p>
            <a:r>
              <a:rPr lang="es-EC" dirty="0" smtClean="0"/>
              <a:t> </a:t>
            </a:r>
            <a:endParaRPr lang="es-ES" dirty="0" smtClean="0"/>
          </a:p>
          <a:p>
            <a:pPr lvl="0">
              <a:buFont typeface="Arial" pitchFamily="34" charset="0"/>
              <a:buChar char="•"/>
            </a:pPr>
            <a:r>
              <a:rPr lang="es-EC" dirty="0" smtClean="0"/>
              <a:t>Se </a:t>
            </a:r>
            <a:r>
              <a:rPr lang="es-EC" dirty="0" smtClean="0"/>
              <a:t>recomienda utilizar un control secuencial para la carga de baterías, y con esto evitar cortocircuitos al momento de alimentarlas de manera independiente y alterna. </a:t>
            </a:r>
            <a:endParaRPr lang="es-EC" dirty="0" smtClean="0"/>
          </a:p>
          <a:p>
            <a:pPr lvl="0">
              <a:buFont typeface="Arial" pitchFamily="34" charset="0"/>
              <a:buChar char="•"/>
            </a:pPr>
            <a:endParaRPr lang="es-EC" dirty="0" smtClean="0"/>
          </a:p>
          <a:p>
            <a:pPr algn="just">
              <a:buFont typeface="Arial" pitchFamily="34" charset="0"/>
              <a:buChar char="•"/>
            </a:pPr>
            <a:r>
              <a:rPr lang="es-EC" dirty="0"/>
              <a:t>Se recomienda programar con FPGA, ya que su velocidad de funcionamiento es muy eficiente para este tipo de aplicaciones, debido a que son compuertas lógicas digitales las que actúan en la programación.</a:t>
            </a:r>
            <a:endParaRPr lang="es-ES" dirty="0"/>
          </a:p>
          <a:p>
            <a:pPr lvl="0" algn="just">
              <a:buFont typeface="Arial" pitchFamily="34" charset="0"/>
              <a:buChar char="•"/>
            </a:pPr>
            <a:endParaRPr lang="es-ES" dirty="0"/>
          </a:p>
          <a:p>
            <a:pPr lvl="0">
              <a:buFont typeface="Arial" pitchFamily="34" charset="0"/>
              <a:buChar char="•"/>
            </a:pPr>
            <a:endParaRPr lang="es-ES" dirty="0" smtClean="0"/>
          </a:p>
          <a:p>
            <a:r>
              <a:rPr lang="es-EC" dirty="0" smtClean="0"/>
              <a:t> </a:t>
            </a:r>
            <a:endParaRPr lang="es-ES" dirty="0" smtClean="0"/>
          </a:p>
          <a:p>
            <a:pPr algn="just">
              <a:buFont typeface="Arial" pitchFamily="34" charset="0"/>
              <a:buChar char="•"/>
            </a:pPr>
            <a:endParaRPr lang="es-EC" sz="2400" dirty="0" smtClean="0"/>
          </a:p>
          <a:p>
            <a:pPr algn="just">
              <a:buFont typeface="Arial" pitchFamily="34" charset="0"/>
              <a:buChar char="•"/>
            </a:pPr>
            <a:endParaRPr lang="es-EC" sz="2400" dirty="0" smtClean="0"/>
          </a:p>
          <a:p>
            <a:pPr algn="just">
              <a:buFont typeface="Arial" pitchFamily="34" charset="0"/>
              <a:buChar char="•"/>
            </a:pPr>
            <a:endParaRPr lang="es-EC"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dirty="0" smtClean="0"/>
              <a:t> </a:t>
            </a:r>
            <a:endParaRPr lang="es-EC" dirty="0"/>
          </a:p>
        </p:txBody>
      </p:sp>
      <p:pic>
        <p:nvPicPr>
          <p:cNvPr id="8" name="7 Imagen" descr="h:\Mis documentos\Downloads\LOGO OFICIAL UFA-ESPE.jpg"/>
          <p:cNvPicPr/>
          <p:nvPr/>
        </p:nvPicPr>
        <p:blipFill>
          <a:blip r:embed="rId2" cstate="print"/>
          <a:srcRect l="4932" t="29524" r="4762" b="30952"/>
          <a:stretch>
            <a:fillRect/>
          </a:stretch>
        </p:blipFill>
        <p:spPr bwMode="auto">
          <a:xfrm>
            <a:off x="5508104" y="5832648"/>
            <a:ext cx="3518307" cy="908720"/>
          </a:xfrm>
          <a:prstGeom prst="rect">
            <a:avLst/>
          </a:prstGeom>
          <a:noFill/>
          <a:ln w="9525">
            <a:noFill/>
            <a:miter lim="800000"/>
            <a:headEnd/>
            <a:tailEnd/>
          </a:ln>
        </p:spPr>
      </p:pic>
      <p:sp>
        <p:nvSpPr>
          <p:cNvPr id="6" name="1 Título"/>
          <p:cNvSpPr txBox="1">
            <a:spLocks/>
          </p:cNvSpPr>
          <p:nvPr/>
        </p:nvSpPr>
        <p:spPr>
          <a:xfrm>
            <a:off x="755576" y="0"/>
            <a:ext cx="8064896" cy="810344"/>
          </a:xfrm>
          <a:prstGeom prst="rect">
            <a:avLst/>
          </a:prstGeom>
        </p:spPr>
        <p:txBody>
          <a:bodyPr/>
          <a:lstStyle/>
          <a:p>
            <a:pPr marL="0" lvl="1" algn="ctr" eaLnBrk="0" fontAlgn="base" hangingPunct="0">
              <a:spcBef>
                <a:spcPct val="0"/>
              </a:spcBef>
              <a:spcAft>
                <a:spcPct val="0"/>
              </a:spcAft>
              <a:defRPr/>
            </a:pPr>
            <a:r>
              <a:rPr kumimoji="0" lang="es-ES" sz="3200" b="1" i="1" u="none"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t/>
            </a:r>
            <a:br>
              <a:rPr kumimoji="0" lang="es-ES" sz="3200" b="1" i="1" u="none"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br>
            <a:r>
              <a:rPr lang="es-EC" b="1" u="sng" dirty="0" smtClean="0"/>
              <a:t> </a:t>
            </a:r>
            <a:r>
              <a:rPr lang="es-EC" sz="3200" b="1" u="sng" dirty="0" smtClean="0">
                <a:solidFill>
                  <a:schemeClr val="accent1">
                    <a:lumMod val="50000"/>
                  </a:schemeClr>
                </a:solidFill>
              </a:rPr>
              <a:t>GRACIAS POR SU ATENCIÓN </a:t>
            </a:r>
            <a:endParaRPr lang="es-ES" sz="3200" b="1" u="sng" dirty="0" smtClean="0">
              <a:solidFill>
                <a:schemeClr val="accent1">
                  <a:lumMod val="50000"/>
                </a:schemeClr>
              </a:solidFill>
            </a:endParaRPr>
          </a:p>
          <a:p>
            <a:pPr algn="ctr" eaLnBrk="0" fontAlgn="base" hangingPunct="0">
              <a:spcBef>
                <a:spcPct val="0"/>
              </a:spcBef>
              <a:spcAft>
                <a:spcPct val="0"/>
              </a:spcAft>
              <a:defRPr/>
            </a:pPr>
            <a:endParaRPr lang="es-ES" sz="3200" dirty="0" smtClean="0">
              <a:solidFill>
                <a:schemeClr val="accent1">
                  <a:lumMod val="50000"/>
                </a:scheme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3200" b="1" i="1" u="sng"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t/>
            </a:r>
            <a:br>
              <a:rPr kumimoji="0" lang="es-ES" sz="3200" b="1" i="1" u="sng"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br>
            <a:r>
              <a:rPr kumimoji="0" lang="es-EC" sz="3200" b="1" i="1" u="sng" strike="noStrike" kern="0" cap="none" spc="0" normalizeH="0" baseline="0" noProof="0" dirty="0" smtClean="0">
                <a:ln>
                  <a:noFill/>
                </a:ln>
                <a:solidFill>
                  <a:srgbClr val="FFFFCC"/>
                </a:solidFill>
                <a:effectLst>
                  <a:outerShdw blurRad="38100" dist="38100" dir="2700000" algn="tl">
                    <a:srgbClr val="C0C0C0"/>
                  </a:outerShdw>
                </a:effectLst>
                <a:uLnTx/>
                <a:uFillTx/>
                <a:latin typeface="+mj-lt"/>
                <a:ea typeface="+mj-ea"/>
                <a:cs typeface="+mj-cs"/>
              </a:rPr>
              <a:t> </a:t>
            </a:r>
            <a:endParaRPr kumimoji="0" lang="es-EC" sz="3200" b="1" i="1" u="sng" strike="noStrike" kern="0" cap="none" spc="0" normalizeH="0" baseline="0" noProof="0" dirty="0">
              <a:ln>
                <a:noFill/>
              </a:ln>
              <a:solidFill>
                <a:srgbClr val="FFFFCC"/>
              </a:solidFill>
              <a:effectLst>
                <a:outerShdw blurRad="38100" dist="38100" dir="2700000" algn="tl">
                  <a:srgbClr val="C0C0C0"/>
                </a:outerShdw>
              </a:effectLst>
              <a:uLnTx/>
              <a:uFillTx/>
              <a:latin typeface="+mj-lt"/>
              <a:ea typeface="+mj-ea"/>
              <a:cs typeface="+mj-cs"/>
            </a:endParaRPr>
          </a:p>
        </p:txBody>
      </p:sp>
      <p:sp>
        <p:nvSpPr>
          <p:cNvPr id="7" name="8 Marcador de contenido"/>
          <p:cNvSpPr txBox="1">
            <a:spLocks/>
          </p:cNvSpPr>
          <p:nvPr/>
        </p:nvSpPr>
        <p:spPr>
          <a:xfrm>
            <a:off x="457200" y="1600200"/>
            <a:ext cx="8229600" cy="4525963"/>
          </a:xfrm>
          <a:prstGeom prst="rect">
            <a:avLst/>
          </a:prstGeom>
        </p:spPr>
        <p:txBody>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es-ES" sz="2400" b="0" i="0" u="none" strike="noStrike" kern="0" cap="none" spc="0" normalizeH="0" baseline="0" noProof="0" dirty="0">
              <a:ln>
                <a:noFill/>
              </a:ln>
              <a:solidFill>
                <a:schemeClr val="accent1">
                  <a:lumMod val="50000"/>
                </a:schemeClr>
              </a:solidFill>
              <a:effectLst/>
              <a:uLnTx/>
              <a:uFillTx/>
              <a:latin typeface="+mn-lt"/>
              <a:ea typeface="+mn-ea"/>
              <a:cs typeface="+mn-cs"/>
            </a:endParaRPr>
          </a:p>
        </p:txBody>
      </p:sp>
      <p:sp>
        <p:nvSpPr>
          <p:cNvPr id="9" name="8 Marcador de contenido"/>
          <p:cNvSpPr txBox="1">
            <a:spLocks/>
          </p:cNvSpPr>
          <p:nvPr/>
        </p:nvSpPr>
        <p:spPr>
          <a:xfrm>
            <a:off x="683568" y="908720"/>
            <a:ext cx="7992888" cy="5184576"/>
          </a:xfrm>
          <a:prstGeom prst="rect">
            <a:avLst/>
          </a:prstGeom>
        </p:spPr>
        <p:txBody>
          <a:bodyPr/>
          <a:lstStyle/>
          <a:p>
            <a:pPr algn="just">
              <a:buFont typeface="Arial" pitchFamily="34" charset="0"/>
              <a:buChar char="•"/>
            </a:pPr>
            <a:endParaRPr lang="es-EC" sz="2400" dirty="0" smtClean="0"/>
          </a:p>
          <a:p>
            <a:pPr algn="just">
              <a:buFont typeface="Arial" pitchFamily="34" charset="0"/>
              <a:buChar char="•"/>
            </a:pPr>
            <a:endParaRPr lang="es-EC" sz="2400" dirty="0" smtClean="0"/>
          </a:p>
          <a:p>
            <a:pPr algn="just">
              <a:buFont typeface="Arial" pitchFamily="34" charset="0"/>
              <a:buChar char="•"/>
            </a:pPr>
            <a:endParaRPr lang="es-EC" sz="2400" dirty="0"/>
          </a:p>
          <a:p>
            <a:pPr algn="just">
              <a:buFont typeface="Arial" pitchFamily="34" charset="0"/>
              <a:buChar char="•"/>
            </a:pPr>
            <a:endParaRPr lang="es-EC" sz="2400" dirty="0" smtClean="0"/>
          </a:p>
          <a:p>
            <a:pPr algn="just">
              <a:buFont typeface="Arial" pitchFamily="34" charset="0"/>
              <a:buChar char="•"/>
            </a:pPr>
            <a:endParaRPr lang="es-EC" sz="2400" dirty="0" smtClean="0"/>
          </a:p>
          <a:p>
            <a:pPr algn="just">
              <a:buFont typeface="Arial" pitchFamily="34" charset="0"/>
              <a:buChar char="•"/>
            </a:pPr>
            <a:endParaRPr lang="es-EC" sz="2400" dirty="0" smtClean="0"/>
          </a:p>
        </p:txBody>
      </p:sp>
      <p:pic>
        <p:nvPicPr>
          <p:cNvPr id="36866" name="Picture 2"/>
          <p:cNvPicPr>
            <a:picLocks noChangeAspect="1" noChangeArrowheads="1"/>
          </p:cNvPicPr>
          <p:nvPr/>
        </p:nvPicPr>
        <p:blipFill>
          <a:blip r:embed="rId3" cstate="print"/>
          <a:srcRect l="34908" t="34120" r="32017" b="26400"/>
          <a:stretch>
            <a:fillRect/>
          </a:stretch>
        </p:blipFill>
        <p:spPr bwMode="auto">
          <a:xfrm>
            <a:off x="467544" y="4058784"/>
            <a:ext cx="2016224" cy="1504167"/>
          </a:xfrm>
          <a:prstGeom prst="rect">
            <a:avLst/>
          </a:prstGeom>
          <a:noFill/>
          <a:ln w="9525">
            <a:noFill/>
            <a:miter lim="800000"/>
            <a:headEnd/>
            <a:tailEnd/>
          </a:ln>
        </p:spPr>
      </p:pic>
      <p:pic>
        <p:nvPicPr>
          <p:cNvPr id="10" name="11 Imagen"/>
          <p:cNvPicPr>
            <a:picLocks noGrp="1" noChangeAspect="1" noChangeArrowheads="1"/>
          </p:cNvPicPr>
          <p:nvPr>
            <p:ph idx="1"/>
          </p:nvPr>
        </p:nvPicPr>
        <p:blipFill>
          <a:blip r:embed="rId4" cstate="print"/>
          <a:srcRect l="8209" r="6258" b="8679"/>
          <a:stretch>
            <a:fillRect/>
          </a:stretch>
        </p:blipFill>
        <p:spPr bwMode="auto">
          <a:xfrm>
            <a:off x="683568" y="1556792"/>
            <a:ext cx="2016026" cy="1823948"/>
          </a:xfrm>
          <a:noFill/>
          <a:ln>
            <a:miter lim="800000"/>
            <a:headEnd/>
            <a:tailEnd/>
          </a:ln>
        </p:spPr>
      </p:pic>
      <p:pic>
        <p:nvPicPr>
          <p:cNvPr id="11" name="Picture 2" descr="http://webltga.espe.edu.ec/site/images/stories/carreras/Mecatronica.jpg"/>
          <p:cNvPicPr>
            <a:picLocks noChangeAspect="1" noChangeArrowheads="1"/>
          </p:cNvPicPr>
          <p:nvPr/>
        </p:nvPicPr>
        <p:blipFill>
          <a:blip r:embed="rId5" cstate="print"/>
          <a:srcRect/>
          <a:stretch>
            <a:fillRect/>
          </a:stretch>
        </p:blipFill>
        <p:spPr bwMode="auto">
          <a:xfrm>
            <a:off x="3779912" y="1916832"/>
            <a:ext cx="1800200" cy="1807639"/>
          </a:xfrm>
          <a:prstGeom prst="rect">
            <a:avLst/>
          </a:prstGeom>
          <a:noFill/>
        </p:spPr>
      </p:pic>
      <p:pic>
        <p:nvPicPr>
          <p:cNvPr id="12" name="11 Imagen"/>
          <p:cNvPicPr/>
          <p:nvPr/>
        </p:nvPicPr>
        <p:blipFill>
          <a:blip r:embed="rId6" cstate="print"/>
          <a:srcRect l="945" t="10067" r="5707" b="8054"/>
          <a:stretch>
            <a:fillRect/>
          </a:stretch>
        </p:blipFill>
        <p:spPr>
          <a:xfrm>
            <a:off x="6444208" y="1988840"/>
            <a:ext cx="2304256" cy="1027956"/>
          </a:xfrm>
          <a:prstGeom prst="rect">
            <a:avLst/>
          </a:prstGeom>
        </p:spPr>
      </p:pic>
      <p:pic>
        <p:nvPicPr>
          <p:cNvPr id="13" name="12 Imagen"/>
          <p:cNvPicPr/>
          <p:nvPr/>
        </p:nvPicPr>
        <p:blipFill>
          <a:blip r:embed="rId7" cstate="print"/>
          <a:srcRect l="17155" t="19209" r="-1234" b="17458"/>
          <a:stretch>
            <a:fillRect/>
          </a:stretch>
        </p:blipFill>
        <p:spPr bwMode="auto">
          <a:xfrm>
            <a:off x="6300192" y="4149080"/>
            <a:ext cx="2343200" cy="1299989"/>
          </a:xfrm>
          <a:prstGeom prst="rect">
            <a:avLst/>
          </a:prstGeom>
          <a:noFill/>
          <a:ln w="9525">
            <a:noFill/>
            <a:miter lim="800000"/>
            <a:headEnd/>
            <a:tailEnd/>
          </a:ln>
        </p:spPr>
      </p:pic>
      <p:pic>
        <p:nvPicPr>
          <p:cNvPr id="14" name="13 Imagen" descr="http://4.bp.blogspot.com/-bjzKZkhVYvw/T8UDbOuXA1I/AAAAAAAAACw/jXi9ki3gXkE/s1600/lvlogo_vert.gif"/>
          <p:cNvPicPr/>
          <p:nvPr/>
        </p:nvPicPr>
        <p:blipFill>
          <a:blip r:embed="rId8" cstate="print"/>
          <a:srcRect/>
          <a:stretch>
            <a:fillRect/>
          </a:stretch>
        </p:blipFill>
        <p:spPr bwMode="auto">
          <a:xfrm>
            <a:off x="4139952" y="4365104"/>
            <a:ext cx="1008112" cy="971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defRPr/>
            </a:pPr>
            <a:r>
              <a:rPr lang="es-ES" dirty="0" smtClean="0">
                <a:solidFill>
                  <a:schemeClr val="accent5">
                    <a:lumMod val="50000"/>
                  </a:schemeClr>
                </a:solidFill>
              </a:rPr>
              <a:t/>
            </a:r>
            <a:br>
              <a:rPr lang="es-ES" dirty="0" smtClean="0">
                <a:solidFill>
                  <a:schemeClr val="accent5">
                    <a:lumMod val="50000"/>
                  </a:schemeClr>
                </a:solidFill>
              </a:rPr>
            </a:br>
            <a:r>
              <a:rPr lang="es-ES" i="0" u="sng" dirty="0" smtClean="0">
                <a:solidFill>
                  <a:schemeClr val="accent5">
                    <a:lumMod val="50000"/>
                  </a:schemeClr>
                </a:solidFill>
              </a:rPr>
              <a:t>PLANTEAMIENTO DEL PROBLEMA</a:t>
            </a:r>
            <a:r>
              <a:rPr lang="es-ES" u="sng" dirty="0" smtClean="0">
                <a:solidFill>
                  <a:schemeClr val="accent5">
                    <a:lumMod val="50000"/>
                  </a:schemeClr>
                </a:solidFill>
              </a:rPr>
              <a:t/>
            </a:r>
            <a:br>
              <a:rPr lang="es-ES" u="sng" dirty="0" smtClean="0">
                <a:solidFill>
                  <a:schemeClr val="accent5">
                    <a:lumMod val="50000"/>
                  </a:schemeClr>
                </a:solidFill>
              </a:rPr>
            </a:br>
            <a:r>
              <a:rPr lang="es-EC" u="sng" dirty="0" smtClean="0"/>
              <a:t> </a:t>
            </a:r>
            <a:endParaRPr lang="es-EC" u="sng" dirty="0"/>
          </a:p>
        </p:txBody>
      </p:sp>
      <p:pic>
        <p:nvPicPr>
          <p:cNvPr id="8" name="7 Imagen" descr="h:\Mis documentos\Downloads\LOGO OFICIAL UFA-ESPE.jpg"/>
          <p:cNvPicPr/>
          <p:nvPr/>
        </p:nvPicPr>
        <p:blipFill>
          <a:blip r:embed="rId2" cstate="print"/>
          <a:srcRect l="4932" t="29524" r="4762" b="30952"/>
          <a:stretch>
            <a:fillRect/>
          </a:stretch>
        </p:blipFill>
        <p:spPr bwMode="auto">
          <a:xfrm>
            <a:off x="5508104" y="5832648"/>
            <a:ext cx="3518307" cy="908720"/>
          </a:xfrm>
          <a:prstGeom prst="rect">
            <a:avLst/>
          </a:prstGeom>
          <a:noFill/>
          <a:ln w="9525">
            <a:noFill/>
            <a:miter lim="800000"/>
            <a:headEnd/>
            <a:tailEnd/>
          </a:ln>
        </p:spPr>
      </p:pic>
      <p:sp>
        <p:nvSpPr>
          <p:cNvPr id="9" name="8 Marcador de contenido"/>
          <p:cNvSpPr>
            <a:spLocks noGrp="1"/>
          </p:cNvSpPr>
          <p:nvPr>
            <p:ph idx="1"/>
          </p:nvPr>
        </p:nvSpPr>
        <p:spPr/>
        <p:txBody>
          <a:bodyPr/>
          <a:lstStyle/>
          <a:p>
            <a:pPr algn="just"/>
            <a:r>
              <a:rPr lang="es-EC" dirty="0" smtClean="0">
                <a:solidFill>
                  <a:schemeClr val="tx2"/>
                </a:solidFill>
                <a:latin typeface="+mn-lt"/>
                <a:ea typeface="+mn-ea"/>
                <a:cs typeface="+mn-cs"/>
              </a:rPr>
              <a:t>La ESPE-L y el Departamento CEM concursó.</a:t>
            </a:r>
          </a:p>
          <a:p>
            <a:pPr algn="just"/>
            <a:endParaRPr lang="es-EC" dirty="0" smtClean="0">
              <a:solidFill>
                <a:schemeClr val="tx2"/>
              </a:solidFill>
              <a:latin typeface="+mn-lt"/>
              <a:ea typeface="+mn-ea"/>
              <a:cs typeface="+mn-cs"/>
            </a:endParaRPr>
          </a:p>
          <a:p>
            <a:pPr algn="just"/>
            <a:r>
              <a:rPr lang="es-EC" dirty="0" smtClean="0">
                <a:solidFill>
                  <a:schemeClr val="tx2"/>
                </a:solidFill>
                <a:latin typeface="+mn-lt"/>
                <a:ea typeface="+mn-ea"/>
                <a:cs typeface="+mn-cs"/>
              </a:rPr>
              <a:t>Siendo esta una competencia de élite a nivel mundial, en diseño, construcción e ingeniería</a:t>
            </a:r>
            <a:r>
              <a:rPr lang="es-EC" dirty="0" smtClean="0">
                <a:solidFill>
                  <a:schemeClr val="tx2"/>
                </a:solidFill>
              </a:rPr>
              <a:t>.</a:t>
            </a:r>
            <a:endParaRPr lang="es-EC" dirty="0" smtClean="0">
              <a:solidFill>
                <a:schemeClr val="tx2"/>
              </a:solidFill>
              <a:latin typeface="+mn-lt"/>
              <a:ea typeface="+mn-ea"/>
              <a:cs typeface="+mn-cs"/>
            </a:endParaRPr>
          </a:p>
          <a:p>
            <a:pPr algn="just"/>
            <a:endParaRPr lang="es-EC" dirty="0" smtClean="0">
              <a:solidFill>
                <a:schemeClr val="tx2"/>
              </a:solidFill>
            </a:endParaRPr>
          </a:p>
          <a:p>
            <a:pPr algn="just"/>
            <a:r>
              <a:rPr lang="es-EC" dirty="0" smtClean="0">
                <a:solidFill>
                  <a:schemeClr val="tx2"/>
                </a:solidFill>
              </a:rPr>
              <a:t>C</a:t>
            </a:r>
            <a:r>
              <a:rPr lang="es-EC" dirty="0" smtClean="0">
                <a:solidFill>
                  <a:schemeClr val="tx2"/>
                </a:solidFill>
                <a:latin typeface="+mn-lt"/>
                <a:ea typeface="+mn-ea"/>
                <a:cs typeface="+mn-cs"/>
              </a:rPr>
              <a:t>ompetir en mejores condiciones tecnológicas y científicas dejando en alto el nombre de la institución y del país.</a:t>
            </a:r>
            <a:endParaRPr lang="es-E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dirty="0" smtClean="0"/>
              <a:t> </a:t>
            </a:r>
            <a:endParaRPr lang="es-EC" dirty="0"/>
          </a:p>
        </p:txBody>
      </p:sp>
      <p:pic>
        <p:nvPicPr>
          <p:cNvPr id="5123" name="11 Imagen"/>
          <p:cNvPicPr>
            <a:picLocks noGrp="1" noChangeAspect="1" noChangeArrowheads="1"/>
          </p:cNvPicPr>
          <p:nvPr>
            <p:ph idx="1"/>
          </p:nvPr>
        </p:nvPicPr>
        <p:blipFill>
          <a:blip r:embed="rId2" cstate="print"/>
          <a:srcRect l="8209" r="6258" b="8679"/>
          <a:stretch>
            <a:fillRect/>
          </a:stretch>
        </p:blipFill>
        <p:spPr bwMode="auto">
          <a:xfrm>
            <a:off x="107504" y="6108525"/>
            <a:ext cx="828402" cy="749475"/>
          </a:xfrm>
          <a:noFill/>
          <a:ln>
            <a:miter lim="800000"/>
            <a:headEnd/>
            <a:tailEnd/>
          </a:ln>
        </p:spPr>
      </p:pic>
      <p:pic>
        <p:nvPicPr>
          <p:cNvPr id="8" name="7 Imagen" descr="h:\Mis documentos\Downloads\LOGO OFICIAL UFA-ESPE.jpg"/>
          <p:cNvPicPr/>
          <p:nvPr/>
        </p:nvPicPr>
        <p:blipFill>
          <a:blip r:embed="rId3" cstate="print"/>
          <a:srcRect l="4932" t="29524" r="4762" b="30952"/>
          <a:stretch>
            <a:fillRect/>
          </a:stretch>
        </p:blipFill>
        <p:spPr bwMode="auto">
          <a:xfrm>
            <a:off x="5508104" y="5832648"/>
            <a:ext cx="3518307" cy="908720"/>
          </a:xfrm>
          <a:prstGeom prst="rect">
            <a:avLst/>
          </a:prstGeom>
          <a:noFill/>
          <a:ln w="9525">
            <a:noFill/>
            <a:miter lim="800000"/>
            <a:headEnd/>
            <a:tailEnd/>
          </a:ln>
        </p:spPr>
      </p:pic>
      <p:sp>
        <p:nvSpPr>
          <p:cNvPr id="6" name="1 Título"/>
          <p:cNvSpPr txBox="1">
            <a:spLocks/>
          </p:cNvSpPr>
          <p:nvPr/>
        </p:nvSpPr>
        <p:spPr>
          <a:xfrm>
            <a:off x="683568" y="0"/>
            <a:ext cx="8064896" cy="810344"/>
          </a:xfrm>
          <a:prstGeom prst="rect">
            <a:avLst/>
          </a:prstGeom>
        </p:spPr>
        <p:txBody>
          <a:bodyPr/>
          <a:lstStyle/>
          <a:p>
            <a:pPr algn="ctr" eaLnBrk="0" fontAlgn="base" hangingPunct="0">
              <a:spcBef>
                <a:spcPct val="0"/>
              </a:spcBef>
              <a:spcAft>
                <a:spcPct val="0"/>
              </a:spcAft>
              <a:defRPr/>
            </a:pPr>
            <a:r>
              <a:rPr kumimoji="0" lang="es-ES" sz="3200" b="1" i="1" u="none"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t/>
            </a:r>
            <a:br>
              <a:rPr kumimoji="0" lang="es-ES" sz="3200" b="1" i="1" u="none"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br>
            <a:r>
              <a:rPr lang="es-EC" sz="3200" b="1" u="sng" dirty="0">
                <a:solidFill>
                  <a:schemeClr val="accent1">
                    <a:lumMod val="50000"/>
                  </a:schemeClr>
                </a:solidFill>
              </a:rPr>
              <a:t>OBJETIVOS</a:t>
            </a:r>
            <a:endParaRPr lang="es-ES" sz="3200" dirty="0">
              <a:solidFill>
                <a:schemeClr val="accent1">
                  <a:lumMod val="50000"/>
                </a:scheme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3200" b="1" i="1" u="sng"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t/>
            </a:r>
            <a:br>
              <a:rPr kumimoji="0" lang="es-ES" sz="3200" b="1" i="1" u="sng"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br>
            <a:r>
              <a:rPr kumimoji="0" lang="es-EC" sz="3200" b="1" i="1" u="sng" strike="noStrike" kern="0" cap="none" spc="0" normalizeH="0" baseline="0" noProof="0" dirty="0" smtClean="0">
                <a:ln>
                  <a:noFill/>
                </a:ln>
                <a:solidFill>
                  <a:srgbClr val="FFFFCC"/>
                </a:solidFill>
                <a:effectLst>
                  <a:outerShdw blurRad="38100" dist="38100" dir="2700000" algn="tl">
                    <a:srgbClr val="C0C0C0"/>
                  </a:outerShdw>
                </a:effectLst>
                <a:uLnTx/>
                <a:uFillTx/>
                <a:latin typeface="+mj-lt"/>
                <a:ea typeface="+mj-ea"/>
                <a:cs typeface="+mj-cs"/>
              </a:rPr>
              <a:t> </a:t>
            </a:r>
            <a:endParaRPr kumimoji="0" lang="es-EC" sz="3200" b="1" i="1" u="sng" strike="noStrike" kern="0" cap="none" spc="0" normalizeH="0" baseline="0" noProof="0" dirty="0">
              <a:ln>
                <a:noFill/>
              </a:ln>
              <a:solidFill>
                <a:srgbClr val="FFFFCC"/>
              </a:solidFill>
              <a:effectLst>
                <a:outerShdw blurRad="38100" dist="38100" dir="2700000" algn="tl">
                  <a:srgbClr val="C0C0C0"/>
                </a:outerShdw>
              </a:effectLst>
              <a:uLnTx/>
              <a:uFillTx/>
              <a:latin typeface="+mj-lt"/>
              <a:ea typeface="+mj-ea"/>
              <a:cs typeface="+mj-cs"/>
            </a:endParaRPr>
          </a:p>
        </p:txBody>
      </p:sp>
      <p:sp>
        <p:nvSpPr>
          <p:cNvPr id="7" name="8 Marcador de contenido"/>
          <p:cNvSpPr txBox="1">
            <a:spLocks/>
          </p:cNvSpPr>
          <p:nvPr/>
        </p:nvSpPr>
        <p:spPr>
          <a:xfrm>
            <a:off x="457200" y="1600200"/>
            <a:ext cx="8229600" cy="4525963"/>
          </a:xfrm>
          <a:prstGeom prst="rect">
            <a:avLst/>
          </a:prstGeom>
        </p:spPr>
        <p:txBody>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es-ES" sz="2400" b="0" i="0" u="none" strike="noStrike" kern="0" cap="none" spc="0" normalizeH="0" baseline="0" noProof="0" dirty="0">
              <a:ln>
                <a:noFill/>
              </a:ln>
              <a:solidFill>
                <a:schemeClr val="accent1">
                  <a:lumMod val="50000"/>
                </a:schemeClr>
              </a:solidFill>
              <a:effectLst/>
              <a:uLnTx/>
              <a:uFillTx/>
              <a:latin typeface="+mn-lt"/>
              <a:ea typeface="+mn-ea"/>
              <a:cs typeface="+mn-cs"/>
            </a:endParaRPr>
          </a:p>
        </p:txBody>
      </p:sp>
      <p:sp>
        <p:nvSpPr>
          <p:cNvPr id="9" name="8 Marcador de contenido"/>
          <p:cNvSpPr txBox="1">
            <a:spLocks/>
          </p:cNvSpPr>
          <p:nvPr/>
        </p:nvSpPr>
        <p:spPr>
          <a:xfrm>
            <a:off x="683568" y="908720"/>
            <a:ext cx="8229600" cy="5184576"/>
          </a:xfrm>
          <a:prstGeom prst="rect">
            <a:avLst/>
          </a:prstGeom>
        </p:spPr>
        <p:txBody>
          <a:bodyPr/>
          <a:lstStyle/>
          <a:p>
            <a:pPr algn="just"/>
            <a:r>
              <a:rPr lang="es-EC" sz="2400" b="1" u="sng" dirty="0">
                <a:solidFill>
                  <a:schemeClr val="accent1">
                    <a:lumMod val="50000"/>
                  </a:schemeClr>
                </a:solidFill>
              </a:rPr>
              <a:t>Objetivo General</a:t>
            </a:r>
            <a:r>
              <a:rPr lang="es-EC" sz="2400" b="1" u="sng" dirty="0" smtClean="0">
                <a:solidFill>
                  <a:schemeClr val="accent1">
                    <a:lumMod val="50000"/>
                  </a:schemeClr>
                </a:solidFill>
              </a:rPr>
              <a:t>.</a:t>
            </a:r>
          </a:p>
          <a:p>
            <a:pPr algn="just"/>
            <a:endParaRPr lang="es-EC" sz="2400" b="1" u="sng" dirty="0" smtClean="0">
              <a:solidFill>
                <a:schemeClr val="accent1">
                  <a:lumMod val="50000"/>
                </a:schemeClr>
              </a:solidFill>
            </a:endParaRPr>
          </a:p>
          <a:p>
            <a:pPr algn="just"/>
            <a:r>
              <a:rPr lang="es-EC" sz="2400" b="1" u="sng" dirty="0" smtClean="0">
                <a:solidFill>
                  <a:schemeClr val="accent1">
                    <a:lumMod val="50000"/>
                  </a:schemeClr>
                </a:solidFill>
              </a:rPr>
              <a:t>Objetivos </a:t>
            </a:r>
            <a:r>
              <a:rPr lang="es-EC" sz="2400" b="1" u="sng" dirty="0">
                <a:solidFill>
                  <a:schemeClr val="accent1">
                    <a:lumMod val="50000"/>
                  </a:schemeClr>
                </a:solidFill>
              </a:rPr>
              <a:t>Específicos</a:t>
            </a:r>
            <a:r>
              <a:rPr lang="es-EC" sz="2400" b="1" u="sng" dirty="0" smtClean="0">
                <a:solidFill>
                  <a:schemeClr val="accent1">
                    <a:lumMod val="50000"/>
                  </a:schemeClr>
                </a:solidFill>
              </a:rPr>
              <a:t>.</a:t>
            </a:r>
          </a:p>
          <a:p>
            <a:pPr algn="just"/>
            <a:endParaRPr lang="es-EC" sz="2400" b="1" u="sng" dirty="0" smtClean="0">
              <a:solidFill>
                <a:schemeClr val="tx2"/>
              </a:solidFill>
            </a:endParaRPr>
          </a:p>
          <a:p>
            <a:pPr lvl="0" algn="just">
              <a:buFont typeface="Arial" pitchFamily="34" charset="0"/>
              <a:buChar char="•"/>
            </a:pPr>
            <a:r>
              <a:rPr lang="es-EC" sz="2400" dirty="0" smtClean="0">
                <a:solidFill>
                  <a:schemeClr val="tx2"/>
                </a:solidFill>
              </a:rPr>
              <a:t>Hardware </a:t>
            </a:r>
            <a:r>
              <a:rPr lang="es-EC" sz="2400" dirty="0">
                <a:solidFill>
                  <a:schemeClr val="tx2"/>
                </a:solidFill>
              </a:rPr>
              <a:t>y software </a:t>
            </a:r>
            <a:r>
              <a:rPr lang="es-EC" sz="2400" dirty="0" smtClean="0">
                <a:solidFill>
                  <a:schemeClr val="tx2"/>
                </a:solidFill>
              </a:rPr>
              <a:t>adquisición </a:t>
            </a:r>
            <a:r>
              <a:rPr lang="es-EC" sz="2400" dirty="0">
                <a:solidFill>
                  <a:schemeClr val="tx2"/>
                </a:solidFill>
              </a:rPr>
              <a:t>de </a:t>
            </a:r>
            <a:r>
              <a:rPr lang="es-EC" sz="2400" dirty="0" smtClean="0">
                <a:solidFill>
                  <a:schemeClr val="tx2"/>
                </a:solidFill>
              </a:rPr>
              <a:t>datos.</a:t>
            </a:r>
          </a:p>
          <a:p>
            <a:pPr lvl="0" algn="just">
              <a:buFont typeface="Arial" pitchFamily="34" charset="0"/>
              <a:buChar char="•"/>
            </a:pPr>
            <a:endParaRPr lang="es-EC" sz="2400" dirty="0" smtClean="0">
              <a:solidFill>
                <a:schemeClr val="tx2"/>
              </a:solidFill>
            </a:endParaRPr>
          </a:p>
          <a:p>
            <a:pPr algn="just">
              <a:buFont typeface="Arial" pitchFamily="34" charset="0"/>
              <a:buChar char="•"/>
            </a:pPr>
            <a:r>
              <a:rPr lang="es-EC" sz="2400" dirty="0" smtClean="0">
                <a:solidFill>
                  <a:schemeClr val="tx2"/>
                </a:solidFill>
              </a:rPr>
              <a:t>Seleccionar </a:t>
            </a:r>
            <a:r>
              <a:rPr lang="es-EC" sz="2400" dirty="0">
                <a:solidFill>
                  <a:schemeClr val="tx2"/>
                </a:solidFill>
              </a:rPr>
              <a:t>los equipos de medición, monitoreo, comunicación inalámbrica y control</a:t>
            </a:r>
            <a:r>
              <a:rPr lang="es-EC" sz="2400" dirty="0" smtClean="0">
                <a:solidFill>
                  <a:schemeClr val="tx2"/>
                </a:solidFill>
              </a:rPr>
              <a:t>.</a:t>
            </a:r>
          </a:p>
          <a:p>
            <a:pPr algn="just">
              <a:buFont typeface="Arial" pitchFamily="34" charset="0"/>
              <a:buChar char="•"/>
            </a:pPr>
            <a:endParaRPr lang="es-ES" sz="2400" dirty="0">
              <a:solidFill>
                <a:schemeClr val="tx2"/>
              </a:solidFill>
            </a:endParaRPr>
          </a:p>
          <a:p>
            <a:pPr lvl="0" algn="just">
              <a:buFont typeface="Arial" pitchFamily="34" charset="0"/>
              <a:buChar char="•"/>
            </a:pPr>
            <a:r>
              <a:rPr lang="es-EC" sz="2400" dirty="0" smtClean="0">
                <a:solidFill>
                  <a:schemeClr val="tx2"/>
                </a:solidFill>
              </a:rPr>
              <a:t>Interfaz </a:t>
            </a:r>
            <a:r>
              <a:rPr lang="es-EC" sz="2400" dirty="0">
                <a:solidFill>
                  <a:schemeClr val="tx2"/>
                </a:solidFill>
              </a:rPr>
              <a:t>hombre máquina (HMI) para el </a:t>
            </a:r>
            <a:r>
              <a:rPr lang="es-EC" sz="2400" dirty="0" smtClean="0">
                <a:solidFill>
                  <a:schemeClr val="tx2"/>
                </a:solidFill>
              </a:rPr>
              <a:t>monitoreo.</a:t>
            </a:r>
          </a:p>
          <a:p>
            <a:pPr lvl="0" algn="just">
              <a:buFont typeface="Arial" pitchFamily="34" charset="0"/>
              <a:buChar char="•"/>
            </a:pPr>
            <a:endParaRPr lang="es-EC" sz="2400" dirty="0" smtClean="0">
              <a:solidFill>
                <a:schemeClr val="tx2"/>
              </a:solidFill>
            </a:endParaRPr>
          </a:p>
          <a:p>
            <a:pPr lvl="0" algn="just">
              <a:buFont typeface="Arial" pitchFamily="34" charset="0"/>
              <a:buChar char="•"/>
            </a:pPr>
            <a:r>
              <a:rPr lang="es-EC" sz="2400" dirty="0" smtClean="0">
                <a:solidFill>
                  <a:schemeClr val="tx2"/>
                </a:solidFill>
              </a:rPr>
              <a:t>Incorporar </a:t>
            </a:r>
            <a:r>
              <a:rPr lang="es-EC" sz="2400" dirty="0">
                <a:solidFill>
                  <a:schemeClr val="tx2"/>
                </a:solidFill>
              </a:rPr>
              <a:t>un </a:t>
            </a:r>
            <a:r>
              <a:rPr lang="es-EC" sz="2400" dirty="0" err="1">
                <a:solidFill>
                  <a:schemeClr val="tx2"/>
                </a:solidFill>
              </a:rPr>
              <a:t>electromecanismo</a:t>
            </a:r>
            <a:r>
              <a:rPr lang="es-EC" sz="2400" dirty="0">
                <a:solidFill>
                  <a:schemeClr val="tx2"/>
                </a:solidFill>
              </a:rPr>
              <a:t> en el eje selector de la </a:t>
            </a:r>
            <a:r>
              <a:rPr lang="es-EC" sz="2400" dirty="0" smtClean="0">
                <a:solidFill>
                  <a:schemeClr val="tx2"/>
                </a:solidFill>
              </a:rPr>
              <a:t>caja.</a:t>
            </a:r>
          </a:p>
          <a:p>
            <a:pPr lvl="0" algn="just">
              <a:buFont typeface="Arial" pitchFamily="34" charset="0"/>
              <a:buChar char="•"/>
            </a:pPr>
            <a:r>
              <a:rPr lang="es-EC" sz="2400" dirty="0" smtClean="0">
                <a:solidFill>
                  <a:schemeClr val="tx2"/>
                </a:solidFill>
              </a:rPr>
              <a:t>Pruebas</a:t>
            </a:r>
          </a:p>
          <a:p>
            <a:pPr lvl="0">
              <a:buFont typeface="Arial" pitchFamily="34" charset="0"/>
              <a:buChar char="•"/>
            </a:pPr>
            <a:endParaRPr lang="es-EC" sz="2400" dirty="0">
              <a:solidFill>
                <a:schemeClr val="accent1">
                  <a:lumMod val="50000"/>
                </a:schemeClr>
              </a:solidFill>
            </a:endParaRPr>
          </a:p>
          <a:p>
            <a:pPr lvl="0">
              <a:buFont typeface="Arial" pitchFamily="34" charset="0"/>
              <a:buChar char="•"/>
            </a:pPr>
            <a:endParaRPr lang="es-ES" sz="2400" dirty="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dirty="0" smtClean="0"/>
              <a:t> </a:t>
            </a:r>
            <a:endParaRPr lang="es-EC" dirty="0"/>
          </a:p>
        </p:txBody>
      </p:sp>
      <p:pic>
        <p:nvPicPr>
          <p:cNvPr id="5123" name="11 Imagen"/>
          <p:cNvPicPr>
            <a:picLocks noGrp="1" noChangeAspect="1" noChangeArrowheads="1"/>
          </p:cNvPicPr>
          <p:nvPr>
            <p:ph idx="1"/>
          </p:nvPr>
        </p:nvPicPr>
        <p:blipFill>
          <a:blip r:embed="rId2" cstate="print"/>
          <a:srcRect l="8209" r="6258" b="8679"/>
          <a:stretch>
            <a:fillRect/>
          </a:stretch>
        </p:blipFill>
        <p:spPr bwMode="auto">
          <a:xfrm>
            <a:off x="5652120" y="2132856"/>
            <a:ext cx="2700610" cy="2443306"/>
          </a:xfrm>
          <a:noFill/>
          <a:ln>
            <a:miter lim="800000"/>
            <a:headEnd/>
            <a:tailEnd/>
          </a:ln>
        </p:spPr>
      </p:pic>
      <p:pic>
        <p:nvPicPr>
          <p:cNvPr id="8" name="7 Imagen" descr="h:\Mis documentos\Downloads\LOGO OFICIAL UFA-ESPE.jpg"/>
          <p:cNvPicPr/>
          <p:nvPr/>
        </p:nvPicPr>
        <p:blipFill>
          <a:blip r:embed="rId3" cstate="print"/>
          <a:srcRect l="4932" t="29524" r="4762" b="30952"/>
          <a:stretch>
            <a:fillRect/>
          </a:stretch>
        </p:blipFill>
        <p:spPr bwMode="auto">
          <a:xfrm>
            <a:off x="5508104" y="5832648"/>
            <a:ext cx="3518307" cy="908720"/>
          </a:xfrm>
          <a:prstGeom prst="rect">
            <a:avLst/>
          </a:prstGeom>
          <a:noFill/>
          <a:ln w="9525">
            <a:noFill/>
            <a:miter lim="800000"/>
            <a:headEnd/>
            <a:tailEnd/>
          </a:ln>
        </p:spPr>
      </p:pic>
      <p:sp>
        <p:nvSpPr>
          <p:cNvPr id="6" name="1 Título"/>
          <p:cNvSpPr txBox="1">
            <a:spLocks/>
          </p:cNvSpPr>
          <p:nvPr/>
        </p:nvSpPr>
        <p:spPr>
          <a:xfrm>
            <a:off x="683568" y="0"/>
            <a:ext cx="8064896" cy="810344"/>
          </a:xfrm>
          <a:prstGeom prst="rect">
            <a:avLst/>
          </a:prstGeom>
        </p:spPr>
        <p:txBody>
          <a:bodyPr/>
          <a:lstStyle/>
          <a:p>
            <a:pPr algn="ctr" eaLnBrk="0" fontAlgn="base" hangingPunct="0">
              <a:spcBef>
                <a:spcPct val="0"/>
              </a:spcBef>
              <a:spcAft>
                <a:spcPct val="0"/>
              </a:spcAft>
              <a:defRPr/>
            </a:pPr>
            <a:r>
              <a:rPr kumimoji="0" lang="es-ES" sz="3200" b="1" i="1" u="none"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t/>
            </a:r>
            <a:br>
              <a:rPr kumimoji="0" lang="es-ES" sz="3200" b="1" i="1" u="none"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br>
            <a:r>
              <a:rPr lang="es-EC" sz="3200" b="1" u="sng" dirty="0" smtClean="0">
                <a:solidFill>
                  <a:schemeClr val="accent1">
                    <a:lumMod val="50000"/>
                  </a:schemeClr>
                </a:solidFill>
              </a:rPr>
              <a:t>RESUMEN</a:t>
            </a:r>
            <a:endParaRPr lang="es-ES" sz="3200" dirty="0">
              <a:solidFill>
                <a:schemeClr val="accent1">
                  <a:lumMod val="50000"/>
                </a:scheme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3200" b="1" i="1" u="sng"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t/>
            </a:r>
            <a:br>
              <a:rPr kumimoji="0" lang="es-ES" sz="3200" b="1" i="1" u="sng"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br>
            <a:r>
              <a:rPr kumimoji="0" lang="es-EC" sz="3200" b="1" i="1" u="sng" strike="noStrike" kern="0" cap="none" spc="0" normalizeH="0" baseline="0" noProof="0" dirty="0" smtClean="0">
                <a:ln>
                  <a:noFill/>
                </a:ln>
                <a:solidFill>
                  <a:srgbClr val="FFFFCC"/>
                </a:solidFill>
                <a:effectLst>
                  <a:outerShdw blurRad="38100" dist="38100" dir="2700000" algn="tl">
                    <a:srgbClr val="C0C0C0"/>
                  </a:outerShdw>
                </a:effectLst>
                <a:uLnTx/>
                <a:uFillTx/>
                <a:latin typeface="+mj-lt"/>
                <a:ea typeface="+mj-ea"/>
                <a:cs typeface="+mj-cs"/>
              </a:rPr>
              <a:t> </a:t>
            </a:r>
            <a:endParaRPr kumimoji="0" lang="es-EC" sz="3200" b="1" i="1" u="sng" strike="noStrike" kern="0" cap="none" spc="0" normalizeH="0" baseline="0" noProof="0" dirty="0">
              <a:ln>
                <a:noFill/>
              </a:ln>
              <a:solidFill>
                <a:srgbClr val="FFFFCC"/>
              </a:solidFill>
              <a:effectLst>
                <a:outerShdw blurRad="38100" dist="38100" dir="2700000" algn="tl">
                  <a:srgbClr val="C0C0C0"/>
                </a:outerShdw>
              </a:effectLst>
              <a:uLnTx/>
              <a:uFillTx/>
              <a:latin typeface="+mj-lt"/>
              <a:ea typeface="+mj-ea"/>
              <a:cs typeface="+mj-cs"/>
            </a:endParaRPr>
          </a:p>
        </p:txBody>
      </p:sp>
      <p:sp>
        <p:nvSpPr>
          <p:cNvPr id="7" name="8 Marcador de contenido"/>
          <p:cNvSpPr txBox="1">
            <a:spLocks/>
          </p:cNvSpPr>
          <p:nvPr/>
        </p:nvSpPr>
        <p:spPr>
          <a:xfrm>
            <a:off x="457200" y="1600200"/>
            <a:ext cx="8229600" cy="4525963"/>
          </a:xfrm>
          <a:prstGeom prst="rect">
            <a:avLst/>
          </a:prstGeom>
        </p:spPr>
        <p:txBody>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es-ES" sz="2400" b="0" i="0" u="none" strike="noStrike" kern="0" cap="none" spc="0" normalizeH="0" baseline="0" noProof="0" dirty="0">
              <a:ln>
                <a:noFill/>
              </a:ln>
              <a:solidFill>
                <a:schemeClr val="accent1">
                  <a:lumMod val="50000"/>
                </a:schemeClr>
              </a:solidFill>
              <a:effectLst/>
              <a:uLnTx/>
              <a:uFillTx/>
              <a:latin typeface="+mn-lt"/>
              <a:ea typeface="+mn-ea"/>
              <a:cs typeface="+mn-cs"/>
            </a:endParaRPr>
          </a:p>
        </p:txBody>
      </p:sp>
      <p:sp>
        <p:nvSpPr>
          <p:cNvPr id="9" name="8 Marcador de contenido"/>
          <p:cNvSpPr txBox="1">
            <a:spLocks/>
          </p:cNvSpPr>
          <p:nvPr/>
        </p:nvSpPr>
        <p:spPr>
          <a:xfrm>
            <a:off x="683568" y="908720"/>
            <a:ext cx="8229600" cy="5184576"/>
          </a:xfrm>
          <a:prstGeom prst="rect">
            <a:avLst/>
          </a:prstGeom>
        </p:spPr>
        <p:txBody>
          <a:bodyPr/>
          <a:lstStyle/>
          <a:p>
            <a:pPr algn="just">
              <a:buFont typeface="Arial" pitchFamily="34" charset="0"/>
              <a:buChar char="•"/>
            </a:pPr>
            <a:endParaRPr lang="es-EC" sz="2400" dirty="0" smtClean="0"/>
          </a:p>
          <a:p>
            <a:pPr algn="just">
              <a:buFont typeface="Arial" pitchFamily="34" charset="0"/>
              <a:buChar char="•"/>
            </a:pPr>
            <a:r>
              <a:rPr lang="es-EC" sz="2400" dirty="0" smtClean="0"/>
              <a:t>Implementar </a:t>
            </a:r>
            <a:r>
              <a:rPr lang="es-EC" sz="2400" dirty="0"/>
              <a:t>la </a:t>
            </a:r>
            <a:r>
              <a:rPr lang="es-EC" sz="2400" dirty="0" smtClean="0"/>
              <a:t>telemetría</a:t>
            </a:r>
            <a:r>
              <a:rPr lang="es-EC" sz="2400" dirty="0"/>
              <a:t>.</a:t>
            </a:r>
            <a:endParaRPr lang="es-EC" sz="2400" dirty="0" smtClean="0"/>
          </a:p>
          <a:p>
            <a:pPr algn="just">
              <a:buFont typeface="Arial" pitchFamily="34" charset="0"/>
              <a:buChar char="•"/>
            </a:pPr>
            <a:endParaRPr lang="es-EC" sz="2400" dirty="0" smtClean="0"/>
          </a:p>
          <a:p>
            <a:pPr algn="just">
              <a:buFont typeface="Arial" pitchFamily="34" charset="0"/>
              <a:buChar char="•"/>
            </a:pPr>
            <a:endParaRPr lang="es-EC" sz="2400" dirty="0"/>
          </a:p>
          <a:p>
            <a:pPr algn="just">
              <a:buFont typeface="Arial" pitchFamily="34" charset="0"/>
              <a:buChar char="•"/>
            </a:pPr>
            <a:endParaRPr lang="es-EC" sz="2400" dirty="0" smtClean="0"/>
          </a:p>
          <a:p>
            <a:pPr algn="just">
              <a:buFont typeface="Arial" pitchFamily="34" charset="0"/>
              <a:buChar char="•"/>
            </a:pPr>
            <a:endParaRPr lang="es-EC" sz="2400" dirty="0" smtClean="0"/>
          </a:p>
          <a:p>
            <a:pPr algn="just">
              <a:buFont typeface="Arial" pitchFamily="34" charset="0"/>
              <a:buChar char="•"/>
            </a:pPr>
            <a:endParaRPr lang="es-EC" sz="2400" dirty="0" smtClean="0"/>
          </a:p>
          <a:p>
            <a:pPr algn="just">
              <a:buFont typeface="Arial" pitchFamily="34" charset="0"/>
              <a:buChar char="•"/>
            </a:pPr>
            <a:endParaRPr lang="es-EC" sz="2400" dirty="0" smtClean="0"/>
          </a:p>
          <a:p>
            <a:pPr algn="just">
              <a:buFont typeface="Arial" pitchFamily="34" charset="0"/>
              <a:buChar char="•"/>
            </a:pPr>
            <a:r>
              <a:rPr lang="es-EC" sz="2400" dirty="0" smtClean="0"/>
              <a:t>Diseñar </a:t>
            </a:r>
            <a:r>
              <a:rPr lang="es-EC" sz="2400" dirty="0"/>
              <a:t>un </a:t>
            </a:r>
            <a:r>
              <a:rPr lang="es-EC" sz="2400" dirty="0" err="1" smtClean="0"/>
              <a:t>electromecanismo</a:t>
            </a:r>
            <a:r>
              <a:rPr lang="es-EC" sz="2400" dirty="0" smtClean="0"/>
              <a:t>.</a:t>
            </a:r>
            <a:endParaRPr lang="es-EC" sz="2400" dirty="0">
              <a:solidFill>
                <a:schemeClr val="accent1">
                  <a:lumMod val="50000"/>
                </a:schemeClr>
              </a:solidFill>
            </a:endParaRPr>
          </a:p>
          <a:p>
            <a:pPr lvl="0" algn="just">
              <a:buFont typeface="Arial" pitchFamily="34" charset="0"/>
              <a:buChar char="•"/>
            </a:pPr>
            <a:endParaRPr lang="es-ES" sz="2400" dirty="0">
              <a:solidFill>
                <a:schemeClr val="accent1">
                  <a:lumMod val="50000"/>
                </a:schemeClr>
              </a:solidFill>
            </a:endParaRPr>
          </a:p>
        </p:txBody>
      </p:sp>
      <p:pic>
        <p:nvPicPr>
          <p:cNvPr id="10" name="9 Imagen"/>
          <p:cNvPicPr/>
          <p:nvPr/>
        </p:nvPicPr>
        <p:blipFill>
          <a:blip r:embed="rId4" cstate="print"/>
          <a:srcRect/>
          <a:stretch>
            <a:fillRect/>
          </a:stretch>
        </p:blipFill>
        <p:spPr bwMode="auto">
          <a:xfrm>
            <a:off x="1763688" y="4365104"/>
            <a:ext cx="2448272" cy="1799960"/>
          </a:xfrm>
          <a:prstGeom prst="rect">
            <a:avLst/>
          </a:prstGeom>
          <a:noFill/>
          <a:ln w="9525">
            <a:noFill/>
            <a:miter lim="800000"/>
            <a:headEnd/>
            <a:tailEnd/>
          </a:ln>
        </p:spPr>
      </p:pic>
      <p:pic>
        <p:nvPicPr>
          <p:cNvPr id="11" name="10 Imagen" descr="Esquema de dispositivos de telemetria"/>
          <p:cNvPicPr/>
          <p:nvPr/>
        </p:nvPicPr>
        <p:blipFill>
          <a:blip r:embed="rId5" cstate="print"/>
          <a:srcRect/>
          <a:stretch>
            <a:fillRect/>
          </a:stretch>
        </p:blipFill>
        <p:spPr bwMode="auto">
          <a:xfrm>
            <a:off x="1907704" y="1700808"/>
            <a:ext cx="2104298" cy="216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dirty="0" smtClean="0"/>
              <a:t> </a:t>
            </a:r>
            <a:endParaRPr lang="es-EC" dirty="0"/>
          </a:p>
        </p:txBody>
      </p:sp>
      <p:pic>
        <p:nvPicPr>
          <p:cNvPr id="8" name="7 Imagen" descr="h:\Mis documentos\Downloads\LOGO OFICIAL UFA-ESPE.jpg"/>
          <p:cNvPicPr/>
          <p:nvPr/>
        </p:nvPicPr>
        <p:blipFill>
          <a:blip r:embed="rId2" cstate="print"/>
          <a:srcRect l="4932" t="29524" r="4762" b="30952"/>
          <a:stretch>
            <a:fillRect/>
          </a:stretch>
        </p:blipFill>
        <p:spPr bwMode="auto">
          <a:xfrm>
            <a:off x="5508104" y="5832648"/>
            <a:ext cx="3518307" cy="908720"/>
          </a:xfrm>
          <a:prstGeom prst="rect">
            <a:avLst/>
          </a:prstGeom>
          <a:noFill/>
          <a:ln w="9525">
            <a:noFill/>
            <a:miter lim="800000"/>
            <a:headEnd/>
            <a:tailEnd/>
          </a:ln>
        </p:spPr>
      </p:pic>
      <p:sp>
        <p:nvSpPr>
          <p:cNvPr id="6" name="1 Título"/>
          <p:cNvSpPr txBox="1">
            <a:spLocks/>
          </p:cNvSpPr>
          <p:nvPr/>
        </p:nvSpPr>
        <p:spPr>
          <a:xfrm>
            <a:off x="683568" y="0"/>
            <a:ext cx="8064896" cy="810344"/>
          </a:xfrm>
          <a:prstGeom prst="rect">
            <a:avLst/>
          </a:prstGeom>
        </p:spPr>
        <p:txBody>
          <a:bodyPr/>
          <a:lstStyle/>
          <a:p>
            <a:pPr marL="0" lvl="1" algn="ctr" eaLnBrk="0" fontAlgn="base" hangingPunct="0">
              <a:spcBef>
                <a:spcPct val="0"/>
              </a:spcBef>
              <a:spcAft>
                <a:spcPct val="0"/>
              </a:spcAft>
              <a:defRPr/>
            </a:pPr>
            <a:r>
              <a:rPr kumimoji="0" lang="es-ES" sz="3200" b="1" i="1" u="none"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t/>
            </a:r>
            <a:br>
              <a:rPr kumimoji="0" lang="es-ES" sz="3200" b="1" i="1" u="none"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br>
            <a:r>
              <a:rPr lang="es-EC" sz="3200" b="1" dirty="0"/>
              <a:t> </a:t>
            </a:r>
            <a:r>
              <a:rPr lang="es-EC" sz="3200" b="1" u="sng" dirty="0">
                <a:solidFill>
                  <a:schemeClr val="accent1">
                    <a:lumMod val="50000"/>
                  </a:schemeClr>
                </a:solidFill>
              </a:rPr>
              <a:t>SISTEMA DE TELEMETRÍA</a:t>
            </a:r>
            <a:r>
              <a:rPr lang="es-EC" sz="3200" b="1" u="sng" dirty="0">
                <a:solidFill>
                  <a:schemeClr val="accent1">
                    <a:lumMod val="75000"/>
                  </a:schemeClr>
                </a:solidFill>
              </a:rPr>
              <a:t>.</a:t>
            </a:r>
            <a:endParaRPr lang="es-ES" sz="3200" u="sng" dirty="0">
              <a:solidFill>
                <a:schemeClr val="accent1">
                  <a:lumMod val="75000"/>
                </a:schemeClr>
              </a:solidFill>
            </a:endParaRPr>
          </a:p>
          <a:p>
            <a:pPr algn="ctr" eaLnBrk="0" fontAlgn="base" hangingPunct="0">
              <a:spcBef>
                <a:spcPct val="0"/>
              </a:spcBef>
              <a:spcAft>
                <a:spcPct val="0"/>
              </a:spcAft>
              <a:defRPr/>
            </a:pPr>
            <a:endParaRPr lang="es-ES" sz="3200" dirty="0" smtClean="0">
              <a:solidFill>
                <a:schemeClr val="accent1">
                  <a:lumMod val="50000"/>
                </a:scheme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3200" b="1" i="1" u="sng"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t/>
            </a:r>
            <a:br>
              <a:rPr kumimoji="0" lang="es-ES" sz="3200" b="1" i="1" u="sng"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br>
            <a:r>
              <a:rPr kumimoji="0" lang="es-EC" sz="3200" b="1" i="1" u="sng" strike="noStrike" kern="0" cap="none" spc="0" normalizeH="0" baseline="0" noProof="0" dirty="0" smtClean="0">
                <a:ln>
                  <a:noFill/>
                </a:ln>
                <a:solidFill>
                  <a:srgbClr val="FFFFCC"/>
                </a:solidFill>
                <a:effectLst>
                  <a:outerShdw blurRad="38100" dist="38100" dir="2700000" algn="tl">
                    <a:srgbClr val="C0C0C0"/>
                  </a:outerShdw>
                </a:effectLst>
                <a:uLnTx/>
                <a:uFillTx/>
                <a:latin typeface="+mj-lt"/>
                <a:ea typeface="+mj-ea"/>
                <a:cs typeface="+mj-cs"/>
              </a:rPr>
              <a:t> </a:t>
            </a:r>
            <a:endParaRPr kumimoji="0" lang="es-EC" sz="3200" b="1" i="1" u="sng" strike="noStrike" kern="0" cap="none" spc="0" normalizeH="0" baseline="0" noProof="0" dirty="0">
              <a:ln>
                <a:noFill/>
              </a:ln>
              <a:solidFill>
                <a:srgbClr val="FFFFCC"/>
              </a:solidFill>
              <a:effectLst>
                <a:outerShdw blurRad="38100" dist="38100" dir="2700000" algn="tl">
                  <a:srgbClr val="C0C0C0"/>
                </a:outerShdw>
              </a:effectLst>
              <a:uLnTx/>
              <a:uFillTx/>
              <a:latin typeface="+mj-lt"/>
              <a:ea typeface="+mj-ea"/>
              <a:cs typeface="+mj-cs"/>
            </a:endParaRPr>
          </a:p>
        </p:txBody>
      </p:sp>
      <p:sp>
        <p:nvSpPr>
          <p:cNvPr id="7" name="8 Marcador de contenido"/>
          <p:cNvSpPr txBox="1">
            <a:spLocks/>
          </p:cNvSpPr>
          <p:nvPr/>
        </p:nvSpPr>
        <p:spPr>
          <a:xfrm>
            <a:off x="457200" y="1600200"/>
            <a:ext cx="8229600" cy="4525963"/>
          </a:xfrm>
          <a:prstGeom prst="rect">
            <a:avLst/>
          </a:prstGeom>
        </p:spPr>
        <p:txBody>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es-ES" sz="2400" b="0" i="0" u="none" strike="noStrike" kern="0" cap="none" spc="0" normalizeH="0" baseline="0" noProof="0" dirty="0">
              <a:ln>
                <a:noFill/>
              </a:ln>
              <a:solidFill>
                <a:schemeClr val="accent1">
                  <a:lumMod val="50000"/>
                </a:schemeClr>
              </a:solidFill>
              <a:effectLst/>
              <a:uLnTx/>
              <a:uFillTx/>
              <a:latin typeface="+mn-lt"/>
              <a:ea typeface="+mn-ea"/>
              <a:cs typeface="+mn-cs"/>
            </a:endParaRPr>
          </a:p>
        </p:txBody>
      </p:sp>
      <p:sp>
        <p:nvSpPr>
          <p:cNvPr id="9" name="8 Marcador de contenido"/>
          <p:cNvSpPr txBox="1">
            <a:spLocks/>
          </p:cNvSpPr>
          <p:nvPr/>
        </p:nvSpPr>
        <p:spPr>
          <a:xfrm>
            <a:off x="683568" y="908720"/>
            <a:ext cx="7992888" cy="5184576"/>
          </a:xfrm>
          <a:prstGeom prst="rect">
            <a:avLst/>
          </a:prstGeom>
        </p:spPr>
        <p:txBody>
          <a:bodyPr/>
          <a:lstStyle/>
          <a:p>
            <a:pPr algn="just">
              <a:buFont typeface="Arial" pitchFamily="34" charset="0"/>
              <a:buChar char="•"/>
            </a:pPr>
            <a:endParaRPr lang="es-EC" sz="2400" dirty="0" smtClean="0"/>
          </a:p>
          <a:p>
            <a:pPr algn="just"/>
            <a:r>
              <a:rPr lang="es-EC" sz="2400" dirty="0" smtClean="0"/>
              <a:t>Procede del griego </a:t>
            </a:r>
            <a:r>
              <a:rPr lang="es-EC" sz="2400" dirty="0"/>
              <a:t>τ ε </a:t>
            </a:r>
            <a:r>
              <a:rPr lang="es-EC" sz="2400" dirty="0" err="1"/>
              <a:t>lε</a:t>
            </a:r>
            <a:r>
              <a:rPr lang="es-EC" sz="2400" dirty="0"/>
              <a:t> (tele), que quiere decir a distancia, y la palabra </a:t>
            </a:r>
            <a:r>
              <a:rPr lang="es-EC" sz="2400" dirty="0" err="1"/>
              <a:t>μετρον</a:t>
            </a:r>
            <a:r>
              <a:rPr lang="es-EC" sz="2400" dirty="0"/>
              <a:t> (</a:t>
            </a:r>
            <a:r>
              <a:rPr lang="es-EC" sz="2400" dirty="0" err="1"/>
              <a:t>metron</a:t>
            </a:r>
            <a:r>
              <a:rPr lang="es-EC" sz="2400" dirty="0"/>
              <a:t>), que quiere decir medida.</a:t>
            </a:r>
            <a:endParaRPr lang="es-ES" sz="2400" dirty="0"/>
          </a:p>
          <a:p>
            <a:pPr algn="just">
              <a:buFont typeface="Arial" pitchFamily="34" charset="0"/>
              <a:buChar char="•"/>
            </a:pPr>
            <a:endParaRPr lang="es-EC" sz="2400" dirty="0" smtClean="0"/>
          </a:p>
          <a:p>
            <a:pPr algn="just">
              <a:buFont typeface="Arial" pitchFamily="34" charset="0"/>
              <a:buChar char="•"/>
            </a:pPr>
            <a:endParaRPr lang="es-EC" sz="2400" dirty="0"/>
          </a:p>
          <a:p>
            <a:pPr algn="just">
              <a:buFont typeface="Arial" pitchFamily="34" charset="0"/>
              <a:buChar char="•"/>
            </a:pPr>
            <a:endParaRPr lang="es-EC" sz="2400" dirty="0" smtClean="0"/>
          </a:p>
          <a:p>
            <a:pPr algn="just">
              <a:buFont typeface="Arial" pitchFamily="34" charset="0"/>
              <a:buChar char="•"/>
            </a:pPr>
            <a:endParaRPr lang="es-EC" sz="2400" dirty="0" smtClean="0"/>
          </a:p>
          <a:p>
            <a:pPr algn="just">
              <a:buFont typeface="Arial" pitchFamily="34" charset="0"/>
              <a:buChar char="•"/>
            </a:pPr>
            <a:endParaRPr lang="es-EC" sz="2400" dirty="0" smtClean="0"/>
          </a:p>
          <a:p>
            <a:pPr algn="just">
              <a:buFont typeface="Arial" pitchFamily="34" charset="0"/>
              <a:buChar char="•"/>
            </a:pPr>
            <a:endParaRPr lang="es-EC" sz="2400" dirty="0" smtClean="0"/>
          </a:p>
          <a:p>
            <a:pPr lvl="0" algn="just">
              <a:buFont typeface="Arial" pitchFamily="34" charset="0"/>
              <a:buChar char="•"/>
            </a:pPr>
            <a:endParaRPr lang="es-ES" sz="2400" dirty="0">
              <a:solidFill>
                <a:schemeClr val="accent1">
                  <a:lumMod val="50000"/>
                </a:schemeClr>
              </a:solidFill>
            </a:endParaRPr>
          </a:p>
        </p:txBody>
      </p:sp>
      <p:pic>
        <p:nvPicPr>
          <p:cNvPr id="12" name="11 Imagen" descr="http://farm7.static.flickr.com/6171/6183378180_711097e785_b.jpg"/>
          <p:cNvPicPr/>
          <p:nvPr/>
        </p:nvPicPr>
        <p:blipFill>
          <a:blip r:embed="rId3" cstate="print"/>
          <a:srcRect/>
          <a:stretch>
            <a:fillRect/>
          </a:stretch>
        </p:blipFill>
        <p:spPr bwMode="auto">
          <a:xfrm>
            <a:off x="2771800" y="2492896"/>
            <a:ext cx="3384376" cy="33839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dirty="0" smtClean="0"/>
              <a:t> </a:t>
            </a:r>
            <a:endParaRPr lang="es-EC" dirty="0"/>
          </a:p>
        </p:txBody>
      </p:sp>
      <p:pic>
        <p:nvPicPr>
          <p:cNvPr id="8" name="7 Imagen" descr="h:\Mis documentos\Downloads\LOGO OFICIAL UFA-ESPE.jpg"/>
          <p:cNvPicPr/>
          <p:nvPr/>
        </p:nvPicPr>
        <p:blipFill>
          <a:blip r:embed="rId2" cstate="print"/>
          <a:srcRect l="4932" t="29524" r="4762" b="30952"/>
          <a:stretch>
            <a:fillRect/>
          </a:stretch>
        </p:blipFill>
        <p:spPr bwMode="auto">
          <a:xfrm>
            <a:off x="5508104" y="5832648"/>
            <a:ext cx="3518307" cy="908720"/>
          </a:xfrm>
          <a:prstGeom prst="rect">
            <a:avLst/>
          </a:prstGeom>
          <a:noFill/>
          <a:ln w="9525">
            <a:noFill/>
            <a:miter lim="800000"/>
            <a:headEnd/>
            <a:tailEnd/>
          </a:ln>
        </p:spPr>
      </p:pic>
      <p:sp>
        <p:nvSpPr>
          <p:cNvPr id="6" name="1 Título"/>
          <p:cNvSpPr txBox="1">
            <a:spLocks/>
          </p:cNvSpPr>
          <p:nvPr/>
        </p:nvSpPr>
        <p:spPr>
          <a:xfrm>
            <a:off x="683568" y="0"/>
            <a:ext cx="8064896" cy="810344"/>
          </a:xfrm>
          <a:prstGeom prst="rect">
            <a:avLst/>
          </a:prstGeom>
        </p:spPr>
        <p:txBody>
          <a:bodyPr/>
          <a:lstStyle/>
          <a:p>
            <a:pPr marL="0" lvl="1" algn="ctr" eaLnBrk="0" fontAlgn="base" hangingPunct="0">
              <a:spcBef>
                <a:spcPct val="0"/>
              </a:spcBef>
              <a:spcAft>
                <a:spcPct val="0"/>
              </a:spcAft>
              <a:defRPr/>
            </a:pPr>
            <a:r>
              <a:rPr kumimoji="0" lang="es-ES" sz="3200" b="1" i="1" u="none"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t/>
            </a:r>
            <a:br>
              <a:rPr kumimoji="0" lang="es-ES" sz="3200" b="1" i="1" u="none"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br>
            <a:r>
              <a:rPr lang="es-EC" b="1" dirty="0"/>
              <a:t> </a:t>
            </a:r>
            <a:r>
              <a:rPr lang="es-EC" sz="3200" b="1" u="sng" dirty="0">
                <a:solidFill>
                  <a:schemeClr val="accent1">
                    <a:lumMod val="50000"/>
                  </a:schemeClr>
                </a:solidFill>
              </a:rPr>
              <a:t>SISTEMAS EMBEBIDOS.</a:t>
            </a:r>
            <a:endParaRPr lang="es-ES" sz="3200" u="sng" dirty="0">
              <a:solidFill>
                <a:schemeClr val="accent1">
                  <a:lumMod val="50000"/>
                </a:schemeClr>
              </a:solidFill>
            </a:endParaRPr>
          </a:p>
          <a:p>
            <a:pPr algn="ctr" eaLnBrk="0" fontAlgn="base" hangingPunct="0">
              <a:spcBef>
                <a:spcPct val="0"/>
              </a:spcBef>
              <a:spcAft>
                <a:spcPct val="0"/>
              </a:spcAft>
              <a:defRPr/>
            </a:pPr>
            <a:endParaRPr lang="es-ES" sz="3200" dirty="0">
              <a:solidFill>
                <a:schemeClr val="accent1">
                  <a:lumMod val="50000"/>
                </a:scheme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3200" b="1" i="1" u="sng"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t/>
            </a:r>
            <a:br>
              <a:rPr kumimoji="0" lang="es-ES" sz="3200" b="1" i="1" u="sng"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br>
            <a:r>
              <a:rPr kumimoji="0" lang="es-EC" sz="3200" b="1" i="1" u="sng" strike="noStrike" kern="0" cap="none" spc="0" normalizeH="0" baseline="0" noProof="0" dirty="0" smtClean="0">
                <a:ln>
                  <a:noFill/>
                </a:ln>
                <a:solidFill>
                  <a:srgbClr val="FFFFCC"/>
                </a:solidFill>
                <a:effectLst>
                  <a:outerShdw blurRad="38100" dist="38100" dir="2700000" algn="tl">
                    <a:srgbClr val="C0C0C0"/>
                  </a:outerShdw>
                </a:effectLst>
                <a:uLnTx/>
                <a:uFillTx/>
                <a:latin typeface="+mj-lt"/>
                <a:ea typeface="+mj-ea"/>
                <a:cs typeface="+mj-cs"/>
              </a:rPr>
              <a:t> </a:t>
            </a:r>
            <a:endParaRPr kumimoji="0" lang="es-EC" sz="3200" b="1" i="1" u="sng" strike="noStrike" kern="0" cap="none" spc="0" normalizeH="0" baseline="0" noProof="0" dirty="0">
              <a:ln>
                <a:noFill/>
              </a:ln>
              <a:solidFill>
                <a:srgbClr val="FFFFCC"/>
              </a:solidFill>
              <a:effectLst>
                <a:outerShdw blurRad="38100" dist="38100" dir="2700000" algn="tl">
                  <a:srgbClr val="C0C0C0"/>
                </a:outerShdw>
              </a:effectLst>
              <a:uLnTx/>
              <a:uFillTx/>
              <a:latin typeface="+mj-lt"/>
              <a:ea typeface="+mj-ea"/>
              <a:cs typeface="+mj-cs"/>
            </a:endParaRPr>
          </a:p>
        </p:txBody>
      </p:sp>
      <p:sp>
        <p:nvSpPr>
          <p:cNvPr id="7" name="8 Marcador de contenido"/>
          <p:cNvSpPr txBox="1">
            <a:spLocks/>
          </p:cNvSpPr>
          <p:nvPr/>
        </p:nvSpPr>
        <p:spPr>
          <a:xfrm>
            <a:off x="457200" y="1600200"/>
            <a:ext cx="8229600" cy="4525963"/>
          </a:xfrm>
          <a:prstGeom prst="rect">
            <a:avLst/>
          </a:prstGeom>
        </p:spPr>
        <p:txBody>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es-ES" sz="2400" b="0" i="0" u="none" strike="noStrike" kern="0" cap="none" spc="0" normalizeH="0" baseline="0" noProof="0" dirty="0">
              <a:ln>
                <a:noFill/>
              </a:ln>
              <a:solidFill>
                <a:schemeClr val="accent1">
                  <a:lumMod val="50000"/>
                </a:schemeClr>
              </a:solidFill>
              <a:effectLst/>
              <a:uLnTx/>
              <a:uFillTx/>
              <a:latin typeface="+mn-lt"/>
              <a:ea typeface="+mn-ea"/>
              <a:cs typeface="+mn-cs"/>
            </a:endParaRPr>
          </a:p>
        </p:txBody>
      </p:sp>
      <p:sp>
        <p:nvSpPr>
          <p:cNvPr id="9" name="8 Marcador de contenido"/>
          <p:cNvSpPr txBox="1">
            <a:spLocks/>
          </p:cNvSpPr>
          <p:nvPr/>
        </p:nvSpPr>
        <p:spPr>
          <a:xfrm>
            <a:off x="683568" y="908720"/>
            <a:ext cx="7992888" cy="5184576"/>
          </a:xfrm>
          <a:prstGeom prst="rect">
            <a:avLst/>
          </a:prstGeom>
        </p:spPr>
        <p:txBody>
          <a:bodyPr/>
          <a:lstStyle/>
          <a:p>
            <a:pPr algn="just">
              <a:buFont typeface="Arial" pitchFamily="34" charset="0"/>
              <a:buChar char="•"/>
            </a:pPr>
            <a:endParaRPr lang="es-EC" sz="2400" dirty="0" smtClean="0"/>
          </a:p>
          <a:p>
            <a:pPr algn="just">
              <a:buFont typeface="Arial" pitchFamily="34" charset="0"/>
              <a:buChar char="•"/>
            </a:pPr>
            <a:r>
              <a:rPr lang="es-EC" sz="2400" b="1" dirty="0" smtClean="0"/>
              <a:t>Embebido= </a:t>
            </a:r>
            <a:r>
              <a:rPr lang="es-EC" sz="2400" dirty="0" smtClean="0"/>
              <a:t>oculto en el interior para que nadie pueda </a:t>
            </a:r>
            <a:r>
              <a:rPr lang="es-EC" sz="2400" dirty="0" smtClean="0"/>
              <a:t>verlo.</a:t>
            </a:r>
            <a:endParaRPr lang="es-EC" sz="2400" dirty="0" smtClean="0"/>
          </a:p>
          <a:p>
            <a:pPr algn="just">
              <a:buFont typeface="Arial" pitchFamily="34" charset="0"/>
              <a:buChar char="•"/>
            </a:pPr>
            <a:endParaRPr lang="es-EC" sz="2400" dirty="0" smtClean="0"/>
          </a:p>
          <a:p>
            <a:pPr algn="just">
              <a:buFont typeface="Arial" pitchFamily="34" charset="0"/>
              <a:buChar char="•"/>
            </a:pPr>
            <a:r>
              <a:rPr lang="es-EC" sz="2400" dirty="0"/>
              <a:t>S</a:t>
            </a:r>
            <a:r>
              <a:rPr lang="es-EC" sz="2400" dirty="0" smtClean="0"/>
              <a:t>on sistemas electrónicos </a:t>
            </a:r>
            <a:r>
              <a:rPr lang="es-EC" sz="2400" dirty="0"/>
              <a:t>que gracias a su microcomputador programable puede desarrollar un sinnúmero de aplicaciones y funciones específicas en tiempo </a:t>
            </a:r>
            <a:r>
              <a:rPr lang="es-EC" sz="2400" dirty="0" smtClean="0"/>
              <a:t>real.</a:t>
            </a:r>
          </a:p>
          <a:p>
            <a:pPr algn="just">
              <a:buFont typeface="Arial" pitchFamily="34" charset="0"/>
              <a:buChar char="•"/>
            </a:pPr>
            <a:endParaRPr lang="es-EC" sz="2400" dirty="0"/>
          </a:p>
          <a:p>
            <a:pPr algn="just">
              <a:buFont typeface="Arial" pitchFamily="34" charset="0"/>
              <a:buChar char="•"/>
            </a:pPr>
            <a:endParaRPr lang="es-EC" sz="2400" dirty="0" smtClean="0"/>
          </a:p>
          <a:p>
            <a:pPr algn="just">
              <a:buFont typeface="Arial" pitchFamily="34" charset="0"/>
              <a:buChar char="•"/>
            </a:pPr>
            <a:endParaRPr lang="es-EC" sz="2400" dirty="0" smtClean="0"/>
          </a:p>
          <a:p>
            <a:pPr algn="just">
              <a:buFont typeface="Arial" pitchFamily="34" charset="0"/>
              <a:buChar char="•"/>
            </a:pPr>
            <a:endParaRPr lang="es-EC" sz="2400" dirty="0" smtClean="0"/>
          </a:p>
        </p:txBody>
      </p:sp>
      <p:pic>
        <p:nvPicPr>
          <p:cNvPr id="13" name="12 Imagen" descr="The NI Single-Board RIO embedded controller provides analog I/O, digital I/O, and communication to a test instruments, UUTs, and to a network."/>
          <p:cNvPicPr/>
          <p:nvPr/>
        </p:nvPicPr>
        <p:blipFill>
          <a:blip r:embed="rId3" cstate="print"/>
          <a:srcRect t="3527" b="6522"/>
          <a:stretch>
            <a:fillRect/>
          </a:stretch>
        </p:blipFill>
        <p:spPr bwMode="auto">
          <a:xfrm>
            <a:off x="2411760" y="4221088"/>
            <a:ext cx="3132353" cy="180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dirty="0" smtClean="0"/>
              <a:t> </a:t>
            </a:r>
            <a:endParaRPr lang="es-EC" dirty="0"/>
          </a:p>
        </p:txBody>
      </p:sp>
      <p:pic>
        <p:nvPicPr>
          <p:cNvPr id="8" name="7 Imagen" descr="h:\Mis documentos\Downloads\LOGO OFICIAL UFA-ESPE.jpg"/>
          <p:cNvPicPr/>
          <p:nvPr/>
        </p:nvPicPr>
        <p:blipFill>
          <a:blip r:embed="rId2" cstate="print"/>
          <a:srcRect l="4932" t="29524" r="4762" b="30952"/>
          <a:stretch>
            <a:fillRect/>
          </a:stretch>
        </p:blipFill>
        <p:spPr bwMode="auto">
          <a:xfrm>
            <a:off x="5508104" y="5832648"/>
            <a:ext cx="3518307" cy="908720"/>
          </a:xfrm>
          <a:prstGeom prst="rect">
            <a:avLst/>
          </a:prstGeom>
          <a:noFill/>
          <a:ln w="9525">
            <a:noFill/>
            <a:miter lim="800000"/>
            <a:headEnd/>
            <a:tailEnd/>
          </a:ln>
        </p:spPr>
      </p:pic>
      <p:sp>
        <p:nvSpPr>
          <p:cNvPr id="6" name="1 Título"/>
          <p:cNvSpPr txBox="1">
            <a:spLocks/>
          </p:cNvSpPr>
          <p:nvPr/>
        </p:nvSpPr>
        <p:spPr>
          <a:xfrm>
            <a:off x="683568" y="0"/>
            <a:ext cx="8064896" cy="810344"/>
          </a:xfrm>
          <a:prstGeom prst="rect">
            <a:avLst/>
          </a:prstGeom>
        </p:spPr>
        <p:txBody>
          <a:bodyPr/>
          <a:lstStyle/>
          <a:p>
            <a:pPr algn="ctr"/>
            <a:r>
              <a:rPr kumimoji="0" lang="es-ES" sz="3200" b="1" i="1" u="none"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t/>
            </a:r>
            <a:br>
              <a:rPr kumimoji="0" lang="es-ES" sz="3200" b="1" i="1" u="none"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br>
            <a:r>
              <a:rPr lang="es-EC" b="1" dirty="0"/>
              <a:t> </a:t>
            </a:r>
            <a:r>
              <a:rPr lang="es-EC" sz="3200" b="1" u="sng" dirty="0" smtClean="0">
                <a:solidFill>
                  <a:schemeClr val="accent1">
                    <a:lumMod val="50000"/>
                  </a:schemeClr>
                </a:solidFill>
              </a:rPr>
              <a:t>LABVIEW</a:t>
            </a:r>
            <a:endParaRPr lang="es-ES" sz="3200" u="sng" dirty="0">
              <a:solidFill>
                <a:schemeClr val="accent1">
                  <a:lumMod val="50000"/>
                </a:schemeClr>
              </a:solidFill>
            </a:endParaRPr>
          </a:p>
          <a:p>
            <a:pPr algn="ctr" eaLnBrk="0" fontAlgn="base" hangingPunct="0">
              <a:spcBef>
                <a:spcPct val="0"/>
              </a:spcBef>
              <a:spcAft>
                <a:spcPct val="0"/>
              </a:spcAft>
              <a:defRPr/>
            </a:pPr>
            <a:endParaRPr lang="es-ES" sz="3200" dirty="0">
              <a:solidFill>
                <a:schemeClr val="accent1">
                  <a:lumMod val="50000"/>
                </a:scheme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3200" b="1" i="1" u="sng"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t/>
            </a:r>
            <a:br>
              <a:rPr kumimoji="0" lang="es-ES" sz="3200" b="1" i="1" u="sng"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br>
            <a:r>
              <a:rPr kumimoji="0" lang="es-EC" sz="3200" b="1" i="1" u="sng" strike="noStrike" kern="0" cap="none" spc="0" normalizeH="0" baseline="0" noProof="0" dirty="0" smtClean="0">
                <a:ln>
                  <a:noFill/>
                </a:ln>
                <a:solidFill>
                  <a:srgbClr val="FFFFCC"/>
                </a:solidFill>
                <a:effectLst>
                  <a:outerShdw blurRad="38100" dist="38100" dir="2700000" algn="tl">
                    <a:srgbClr val="C0C0C0"/>
                  </a:outerShdw>
                </a:effectLst>
                <a:uLnTx/>
                <a:uFillTx/>
                <a:latin typeface="+mj-lt"/>
                <a:ea typeface="+mj-ea"/>
                <a:cs typeface="+mj-cs"/>
              </a:rPr>
              <a:t> </a:t>
            </a:r>
            <a:endParaRPr kumimoji="0" lang="es-EC" sz="3200" b="1" i="1" u="sng" strike="noStrike" kern="0" cap="none" spc="0" normalizeH="0" baseline="0" noProof="0" dirty="0">
              <a:ln>
                <a:noFill/>
              </a:ln>
              <a:solidFill>
                <a:srgbClr val="FFFFCC"/>
              </a:solidFill>
              <a:effectLst>
                <a:outerShdw blurRad="38100" dist="38100" dir="2700000" algn="tl">
                  <a:srgbClr val="C0C0C0"/>
                </a:outerShdw>
              </a:effectLst>
              <a:uLnTx/>
              <a:uFillTx/>
              <a:latin typeface="+mj-lt"/>
              <a:ea typeface="+mj-ea"/>
              <a:cs typeface="+mj-cs"/>
            </a:endParaRPr>
          </a:p>
        </p:txBody>
      </p:sp>
      <p:sp>
        <p:nvSpPr>
          <p:cNvPr id="7" name="8 Marcador de contenido"/>
          <p:cNvSpPr txBox="1">
            <a:spLocks/>
          </p:cNvSpPr>
          <p:nvPr/>
        </p:nvSpPr>
        <p:spPr>
          <a:xfrm>
            <a:off x="457200" y="1600200"/>
            <a:ext cx="8229600" cy="4525963"/>
          </a:xfrm>
          <a:prstGeom prst="rect">
            <a:avLst/>
          </a:prstGeom>
        </p:spPr>
        <p:txBody>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es-ES" sz="2400" b="0" i="0" u="none" strike="noStrike" kern="0" cap="none" spc="0" normalizeH="0" baseline="0" noProof="0" dirty="0">
              <a:ln>
                <a:noFill/>
              </a:ln>
              <a:solidFill>
                <a:schemeClr val="accent1">
                  <a:lumMod val="50000"/>
                </a:schemeClr>
              </a:solidFill>
              <a:effectLst/>
              <a:uLnTx/>
              <a:uFillTx/>
              <a:latin typeface="+mn-lt"/>
              <a:ea typeface="+mn-ea"/>
              <a:cs typeface="+mn-cs"/>
            </a:endParaRPr>
          </a:p>
        </p:txBody>
      </p:sp>
      <p:sp>
        <p:nvSpPr>
          <p:cNvPr id="9" name="8 Marcador de contenido"/>
          <p:cNvSpPr txBox="1">
            <a:spLocks/>
          </p:cNvSpPr>
          <p:nvPr/>
        </p:nvSpPr>
        <p:spPr>
          <a:xfrm>
            <a:off x="683568" y="908720"/>
            <a:ext cx="7992888" cy="5184576"/>
          </a:xfrm>
          <a:prstGeom prst="rect">
            <a:avLst/>
          </a:prstGeom>
        </p:spPr>
        <p:txBody>
          <a:bodyPr/>
          <a:lstStyle/>
          <a:p>
            <a:pPr algn="just">
              <a:buFont typeface="Arial" pitchFamily="34" charset="0"/>
              <a:buChar char="•"/>
            </a:pPr>
            <a:endParaRPr lang="es-EC" sz="2400" dirty="0" smtClean="0"/>
          </a:p>
          <a:p>
            <a:pPr algn="just">
              <a:buFont typeface="Arial" pitchFamily="34" charset="0"/>
              <a:buChar char="•"/>
            </a:pPr>
            <a:r>
              <a:rPr lang="es-EC" sz="2400" dirty="0" smtClean="0"/>
              <a:t>Es </a:t>
            </a:r>
            <a:r>
              <a:rPr lang="es-EC" sz="2400" dirty="0"/>
              <a:t>un entorno </a:t>
            </a:r>
            <a:r>
              <a:rPr lang="es-EC" sz="2400" dirty="0" smtClean="0"/>
              <a:t>para </a:t>
            </a:r>
            <a:r>
              <a:rPr lang="es-EC" sz="2400" dirty="0"/>
              <a:t>el desarrollo de programación gráfica </a:t>
            </a:r>
            <a:r>
              <a:rPr lang="es-EC" sz="2400" dirty="0" smtClean="0"/>
              <a:t>basada </a:t>
            </a:r>
            <a:r>
              <a:rPr lang="es-EC" sz="2400" dirty="0"/>
              <a:t>en objetos, por medio de iconos que se conectan entre </a:t>
            </a:r>
            <a:r>
              <a:rPr lang="es-EC" sz="2400" dirty="0" smtClean="0"/>
              <a:t>sí, en un VI.</a:t>
            </a:r>
          </a:p>
          <a:p>
            <a:pPr algn="just">
              <a:buFont typeface="Arial" pitchFamily="34" charset="0"/>
              <a:buChar char="•"/>
            </a:pPr>
            <a:r>
              <a:rPr lang="es-EC" sz="2400" dirty="0" err="1" smtClean="0"/>
              <a:t>Programacion</a:t>
            </a:r>
            <a:r>
              <a:rPr lang="es-EC" sz="2400" dirty="0" smtClean="0"/>
              <a:t> en </a:t>
            </a:r>
            <a:r>
              <a:rPr lang="es-EC" sz="2400" dirty="0" err="1" smtClean="0"/>
              <a:t>modulos</a:t>
            </a:r>
            <a:r>
              <a:rPr lang="es-EC" sz="2400" dirty="0" smtClean="0"/>
              <a:t> FPGA.</a:t>
            </a:r>
          </a:p>
          <a:p>
            <a:pPr algn="just">
              <a:buFont typeface="Arial" pitchFamily="34" charset="0"/>
              <a:buChar char="•"/>
            </a:pPr>
            <a:r>
              <a:rPr lang="es-EC" sz="2400" dirty="0" err="1"/>
              <a:t>LabVIEW</a:t>
            </a:r>
            <a:r>
              <a:rPr lang="es-EC" sz="2400" dirty="0"/>
              <a:t> </a:t>
            </a:r>
            <a:r>
              <a:rPr lang="es-EC" sz="2400" dirty="0" smtClean="0"/>
              <a:t>Real Time.</a:t>
            </a:r>
          </a:p>
          <a:p>
            <a:pPr algn="just"/>
            <a:endParaRPr lang="es-EC" sz="2400" dirty="0" smtClean="0"/>
          </a:p>
          <a:p>
            <a:pPr algn="just">
              <a:buFont typeface="Arial" pitchFamily="34" charset="0"/>
              <a:buChar char="•"/>
            </a:pPr>
            <a:endParaRPr lang="es-EC" sz="2400" dirty="0"/>
          </a:p>
          <a:p>
            <a:pPr algn="just">
              <a:buFont typeface="Arial" pitchFamily="34" charset="0"/>
              <a:buChar char="•"/>
            </a:pPr>
            <a:endParaRPr lang="es-EC" sz="2400" dirty="0" smtClean="0"/>
          </a:p>
          <a:p>
            <a:pPr algn="just">
              <a:buFont typeface="Arial" pitchFamily="34" charset="0"/>
              <a:buChar char="•"/>
            </a:pPr>
            <a:endParaRPr lang="es-EC" sz="2400" dirty="0" smtClean="0"/>
          </a:p>
          <a:p>
            <a:pPr algn="just">
              <a:buFont typeface="Arial" pitchFamily="34" charset="0"/>
              <a:buChar char="•"/>
            </a:pPr>
            <a:endParaRPr lang="es-EC" sz="2400" dirty="0" smtClean="0"/>
          </a:p>
        </p:txBody>
      </p:sp>
      <p:pic>
        <p:nvPicPr>
          <p:cNvPr id="10" name="9 Imagen" descr="http://4.bp.blogspot.com/-bjzKZkhVYvw/T8UDbOuXA1I/AAAAAAAAACw/jXi9ki3gXkE/s1600/lvlogo_vert.gif"/>
          <p:cNvPicPr/>
          <p:nvPr/>
        </p:nvPicPr>
        <p:blipFill>
          <a:blip r:embed="rId3" cstate="print"/>
          <a:srcRect/>
          <a:stretch>
            <a:fillRect/>
          </a:stretch>
        </p:blipFill>
        <p:spPr bwMode="auto">
          <a:xfrm>
            <a:off x="5796136" y="3501008"/>
            <a:ext cx="2644099" cy="1980000"/>
          </a:xfrm>
          <a:prstGeom prst="rect">
            <a:avLst/>
          </a:prstGeom>
          <a:noFill/>
          <a:ln w="9525">
            <a:noFill/>
            <a:miter lim="800000"/>
            <a:headEnd/>
            <a:tailEnd/>
          </a:ln>
        </p:spPr>
      </p:pic>
      <p:pic>
        <p:nvPicPr>
          <p:cNvPr id="12" name="11 Imagen"/>
          <p:cNvPicPr/>
          <p:nvPr/>
        </p:nvPicPr>
        <p:blipFill>
          <a:blip r:embed="rId4" cstate="print"/>
          <a:srcRect/>
          <a:stretch>
            <a:fillRect/>
          </a:stretch>
        </p:blipFill>
        <p:spPr bwMode="auto">
          <a:xfrm>
            <a:off x="1187624" y="3501008"/>
            <a:ext cx="4245926" cy="216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dirty="0" smtClean="0"/>
              <a:t> </a:t>
            </a:r>
            <a:endParaRPr lang="es-EC" dirty="0"/>
          </a:p>
        </p:txBody>
      </p:sp>
      <p:pic>
        <p:nvPicPr>
          <p:cNvPr id="5123" name="11 Imagen"/>
          <p:cNvPicPr>
            <a:picLocks noGrp="1" noChangeAspect="1" noChangeArrowheads="1"/>
          </p:cNvPicPr>
          <p:nvPr>
            <p:ph idx="1"/>
          </p:nvPr>
        </p:nvPicPr>
        <p:blipFill>
          <a:blip r:embed="rId2" cstate="print"/>
          <a:srcRect l="8209" r="6258" b="8679"/>
          <a:stretch>
            <a:fillRect/>
          </a:stretch>
        </p:blipFill>
        <p:spPr bwMode="auto">
          <a:xfrm>
            <a:off x="6516216" y="2204864"/>
            <a:ext cx="2016026" cy="1823948"/>
          </a:xfrm>
          <a:noFill/>
          <a:ln>
            <a:miter lim="800000"/>
            <a:headEnd/>
            <a:tailEnd/>
          </a:ln>
        </p:spPr>
      </p:pic>
      <p:pic>
        <p:nvPicPr>
          <p:cNvPr id="8" name="7 Imagen" descr="h:\Mis documentos\Downloads\LOGO OFICIAL UFA-ESPE.jpg"/>
          <p:cNvPicPr/>
          <p:nvPr/>
        </p:nvPicPr>
        <p:blipFill>
          <a:blip r:embed="rId3" cstate="print"/>
          <a:srcRect l="4932" t="29524" r="4762" b="30952"/>
          <a:stretch>
            <a:fillRect/>
          </a:stretch>
        </p:blipFill>
        <p:spPr bwMode="auto">
          <a:xfrm>
            <a:off x="5508104" y="5832648"/>
            <a:ext cx="3518307" cy="908720"/>
          </a:xfrm>
          <a:prstGeom prst="rect">
            <a:avLst/>
          </a:prstGeom>
          <a:noFill/>
          <a:ln w="9525">
            <a:noFill/>
            <a:miter lim="800000"/>
            <a:headEnd/>
            <a:tailEnd/>
          </a:ln>
        </p:spPr>
      </p:pic>
      <p:pic>
        <p:nvPicPr>
          <p:cNvPr id="3073" name="Picture 1"/>
          <p:cNvPicPr>
            <a:picLocks noChangeAspect="1" noChangeArrowheads="1"/>
          </p:cNvPicPr>
          <p:nvPr/>
        </p:nvPicPr>
        <p:blipFill>
          <a:blip r:embed="rId4" cstate="print"/>
          <a:srcRect l="29400" t="20160" r="30818" b="6281"/>
          <a:stretch>
            <a:fillRect/>
          </a:stretch>
        </p:blipFill>
        <p:spPr bwMode="auto">
          <a:xfrm>
            <a:off x="1763688" y="645937"/>
            <a:ext cx="4464496" cy="5159327"/>
          </a:xfrm>
          <a:prstGeom prst="rect">
            <a:avLst/>
          </a:prstGeom>
          <a:noFill/>
          <a:ln w="9525">
            <a:noFill/>
            <a:miter lim="800000"/>
            <a:headEnd/>
            <a:tailEnd/>
          </a:ln>
        </p:spPr>
      </p:pic>
      <p:sp>
        <p:nvSpPr>
          <p:cNvPr id="6" name="1 Título"/>
          <p:cNvSpPr txBox="1">
            <a:spLocks/>
          </p:cNvSpPr>
          <p:nvPr/>
        </p:nvSpPr>
        <p:spPr>
          <a:xfrm>
            <a:off x="251520" y="-405172"/>
            <a:ext cx="8064896" cy="810344"/>
          </a:xfrm>
          <a:prstGeom prst="rect">
            <a:avLst/>
          </a:prstGeom>
        </p:spPr>
        <p:txBody>
          <a:bodyPr/>
          <a:lstStyle/>
          <a:p>
            <a:pPr algn="ctr"/>
            <a:r>
              <a:rPr kumimoji="0" lang="es-ES" sz="3200" b="1" i="1" u="none"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t/>
            </a:r>
            <a:br>
              <a:rPr kumimoji="0" lang="es-ES" sz="3200" b="1" i="1" u="none"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br>
            <a:r>
              <a:rPr lang="es-EC" b="1" dirty="0"/>
              <a:t> </a:t>
            </a:r>
            <a:r>
              <a:rPr lang="es-EC" sz="3200" b="1" u="sng" dirty="0" smtClean="0">
                <a:solidFill>
                  <a:schemeClr val="accent1">
                    <a:lumMod val="50000"/>
                  </a:schemeClr>
                </a:solidFill>
              </a:rPr>
              <a:t>DIAGRAMA DE FLUJO</a:t>
            </a:r>
            <a:endParaRPr lang="es-ES" sz="3200" u="sng" dirty="0">
              <a:solidFill>
                <a:schemeClr val="accent1">
                  <a:lumMod val="50000"/>
                </a:schemeClr>
              </a:solidFill>
            </a:endParaRPr>
          </a:p>
          <a:p>
            <a:pPr algn="ctr" eaLnBrk="0" fontAlgn="base" hangingPunct="0">
              <a:spcBef>
                <a:spcPct val="0"/>
              </a:spcBef>
              <a:spcAft>
                <a:spcPct val="0"/>
              </a:spcAft>
              <a:defRPr/>
            </a:pPr>
            <a:endParaRPr lang="es-ES" sz="3200" dirty="0">
              <a:solidFill>
                <a:schemeClr val="accent1">
                  <a:lumMod val="50000"/>
                </a:scheme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3200" b="1" i="1" u="sng"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t/>
            </a:r>
            <a:br>
              <a:rPr kumimoji="0" lang="es-ES" sz="3200" b="1" i="1" u="sng"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br>
            <a:r>
              <a:rPr kumimoji="0" lang="es-EC" sz="3200" b="1" i="1" u="sng" strike="noStrike" kern="0" cap="none" spc="0" normalizeH="0" baseline="0" noProof="0" dirty="0" smtClean="0">
                <a:ln>
                  <a:noFill/>
                </a:ln>
                <a:solidFill>
                  <a:srgbClr val="FFFFCC"/>
                </a:solidFill>
                <a:effectLst>
                  <a:outerShdw blurRad="38100" dist="38100" dir="2700000" algn="tl">
                    <a:srgbClr val="C0C0C0"/>
                  </a:outerShdw>
                </a:effectLst>
                <a:uLnTx/>
                <a:uFillTx/>
                <a:latin typeface="+mj-lt"/>
                <a:ea typeface="+mj-ea"/>
                <a:cs typeface="+mj-cs"/>
              </a:rPr>
              <a:t> </a:t>
            </a:r>
            <a:endParaRPr kumimoji="0" lang="es-EC" sz="3200" b="1" i="1" u="sng" strike="noStrike" kern="0" cap="none" spc="0" normalizeH="0" baseline="0" noProof="0" dirty="0">
              <a:ln>
                <a:noFill/>
              </a:ln>
              <a:solidFill>
                <a:srgbClr val="FFFFCC"/>
              </a:solidFill>
              <a:effectLst>
                <a:outerShdw blurRad="38100" dist="38100" dir="2700000" algn="tl">
                  <a:srgbClr val="C0C0C0"/>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dirty="0" smtClean="0"/>
              <a:t> </a:t>
            </a:r>
            <a:endParaRPr lang="es-EC" dirty="0"/>
          </a:p>
        </p:txBody>
      </p:sp>
      <p:pic>
        <p:nvPicPr>
          <p:cNvPr id="8" name="7 Imagen" descr="h:\Mis documentos\Downloads\LOGO OFICIAL UFA-ESPE.jpg"/>
          <p:cNvPicPr/>
          <p:nvPr/>
        </p:nvPicPr>
        <p:blipFill>
          <a:blip r:embed="rId2" cstate="print"/>
          <a:srcRect l="4932" t="29524" r="4762" b="30952"/>
          <a:stretch>
            <a:fillRect/>
          </a:stretch>
        </p:blipFill>
        <p:spPr bwMode="auto">
          <a:xfrm>
            <a:off x="5508104" y="5832648"/>
            <a:ext cx="3518307" cy="908720"/>
          </a:xfrm>
          <a:prstGeom prst="rect">
            <a:avLst/>
          </a:prstGeom>
          <a:noFill/>
          <a:ln w="9525">
            <a:noFill/>
            <a:miter lim="800000"/>
            <a:headEnd/>
            <a:tailEnd/>
          </a:ln>
        </p:spPr>
      </p:pic>
      <p:sp>
        <p:nvSpPr>
          <p:cNvPr id="6" name="1 Título"/>
          <p:cNvSpPr txBox="1">
            <a:spLocks/>
          </p:cNvSpPr>
          <p:nvPr/>
        </p:nvSpPr>
        <p:spPr>
          <a:xfrm>
            <a:off x="683568" y="0"/>
            <a:ext cx="8064896" cy="810344"/>
          </a:xfrm>
          <a:prstGeom prst="rect">
            <a:avLst/>
          </a:prstGeom>
        </p:spPr>
        <p:txBody>
          <a:bodyPr/>
          <a:lstStyle/>
          <a:p>
            <a:pPr marL="0" lvl="1" algn="ctr" eaLnBrk="0" fontAlgn="base" hangingPunct="0">
              <a:spcBef>
                <a:spcPct val="0"/>
              </a:spcBef>
              <a:spcAft>
                <a:spcPct val="0"/>
              </a:spcAft>
              <a:defRPr/>
            </a:pPr>
            <a:r>
              <a:rPr kumimoji="0" lang="es-ES" sz="3200" b="1" i="1" u="none"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t/>
            </a:r>
            <a:br>
              <a:rPr kumimoji="0" lang="es-ES" sz="3200" b="1" i="1" u="none"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br>
            <a:r>
              <a:rPr lang="es-EC" b="1" dirty="0"/>
              <a:t> </a:t>
            </a:r>
            <a:r>
              <a:rPr lang="es-EC" sz="3200" b="1" u="sng" dirty="0" smtClean="0">
                <a:solidFill>
                  <a:schemeClr val="accent1">
                    <a:lumMod val="50000"/>
                  </a:schemeClr>
                </a:solidFill>
              </a:rPr>
              <a:t>HMI FESPE</a:t>
            </a:r>
            <a:endParaRPr lang="es-ES" sz="3200" b="1" u="sng" dirty="0">
              <a:solidFill>
                <a:schemeClr val="accent1">
                  <a:lumMod val="50000"/>
                </a:schemeClr>
              </a:solidFill>
            </a:endParaRPr>
          </a:p>
          <a:p>
            <a:pPr algn="ctr" eaLnBrk="0" fontAlgn="base" hangingPunct="0">
              <a:spcBef>
                <a:spcPct val="0"/>
              </a:spcBef>
              <a:spcAft>
                <a:spcPct val="0"/>
              </a:spcAft>
              <a:defRPr/>
            </a:pPr>
            <a:endParaRPr lang="es-ES" sz="3200" dirty="0">
              <a:solidFill>
                <a:schemeClr val="accent1">
                  <a:lumMod val="50000"/>
                </a:schemeClr>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3200" b="1" i="1" u="sng"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t/>
            </a:r>
            <a:br>
              <a:rPr kumimoji="0" lang="es-ES" sz="3200" b="1" i="1" u="sng"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br>
            <a:r>
              <a:rPr kumimoji="0" lang="es-EC" sz="3200" b="1" i="1" u="sng" strike="noStrike" kern="0" cap="none" spc="0" normalizeH="0" baseline="0" noProof="0" dirty="0" smtClean="0">
                <a:ln>
                  <a:noFill/>
                </a:ln>
                <a:solidFill>
                  <a:srgbClr val="FFFFCC"/>
                </a:solidFill>
                <a:effectLst>
                  <a:outerShdw blurRad="38100" dist="38100" dir="2700000" algn="tl">
                    <a:srgbClr val="C0C0C0"/>
                  </a:outerShdw>
                </a:effectLst>
                <a:uLnTx/>
                <a:uFillTx/>
                <a:latin typeface="+mj-lt"/>
                <a:ea typeface="+mj-ea"/>
                <a:cs typeface="+mj-cs"/>
              </a:rPr>
              <a:t> </a:t>
            </a:r>
            <a:endParaRPr kumimoji="0" lang="es-EC" sz="3200" b="1" i="1" u="sng" strike="noStrike" kern="0" cap="none" spc="0" normalizeH="0" baseline="0" noProof="0" dirty="0">
              <a:ln>
                <a:noFill/>
              </a:ln>
              <a:solidFill>
                <a:srgbClr val="FFFFCC"/>
              </a:solidFill>
              <a:effectLst>
                <a:outerShdw blurRad="38100" dist="38100" dir="2700000" algn="tl">
                  <a:srgbClr val="C0C0C0"/>
                </a:outerShdw>
              </a:effectLst>
              <a:uLnTx/>
              <a:uFillTx/>
              <a:latin typeface="+mj-lt"/>
              <a:ea typeface="+mj-ea"/>
              <a:cs typeface="+mj-cs"/>
            </a:endParaRPr>
          </a:p>
        </p:txBody>
      </p:sp>
      <p:sp>
        <p:nvSpPr>
          <p:cNvPr id="7" name="8 Marcador de contenido"/>
          <p:cNvSpPr txBox="1">
            <a:spLocks/>
          </p:cNvSpPr>
          <p:nvPr/>
        </p:nvSpPr>
        <p:spPr>
          <a:xfrm>
            <a:off x="457200" y="1600200"/>
            <a:ext cx="8229600" cy="4525963"/>
          </a:xfrm>
          <a:prstGeom prst="rect">
            <a:avLst/>
          </a:prstGeom>
        </p:spPr>
        <p:txBody>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es-ES" sz="2400" b="0" i="0" u="none" strike="noStrike" kern="0" cap="none" spc="0" normalizeH="0" baseline="0" noProof="0" dirty="0">
              <a:ln>
                <a:noFill/>
              </a:ln>
              <a:solidFill>
                <a:schemeClr val="accent1">
                  <a:lumMod val="50000"/>
                </a:schemeClr>
              </a:solidFill>
              <a:effectLst/>
              <a:uLnTx/>
              <a:uFillTx/>
              <a:latin typeface="+mn-lt"/>
              <a:ea typeface="+mn-ea"/>
              <a:cs typeface="+mn-cs"/>
            </a:endParaRPr>
          </a:p>
        </p:txBody>
      </p:sp>
      <p:sp>
        <p:nvSpPr>
          <p:cNvPr id="9" name="8 Marcador de contenido"/>
          <p:cNvSpPr txBox="1">
            <a:spLocks/>
          </p:cNvSpPr>
          <p:nvPr/>
        </p:nvSpPr>
        <p:spPr>
          <a:xfrm>
            <a:off x="683568" y="908720"/>
            <a:ext cx="7992888" cy="5184576"/>
          </a:xfrm>
          <a:prstGeom prst="rect">
            <a:avLst/>
          </a:prstGeom>
        </p:spPr>
        <p:txBody>
          <a:bodyPr/>
          <a:lstStyle/>
          <a:p>
            <a:pPr algn="just">
              <a:buFont typeface="Arial" pitchFamily="34" charset="0"/>
              <a:buChar char="•"/>
            </a:pPr>
            <a:endParaRPr lang="es-EC" sz="2400" dirty="0" smtClean="0"/>
          </a:p>
          <a:p>
            <a:pPr algn="just">
              <a:buFont typeface="Arial" pitchFamily="34" charset="0"/>
              <a:buChar char="•"/>
            </a:pPr>
            <a:endParaRPr lang="es-EC" sz="2400" dirty="0" smtClean="0"/>
          </a:p>
          <a:p>
            <a:pPr algn="just">
              <a:buFont typeface="Arial" pitchFamily="34" charset="0"/>
              <a:buChar char="•"/>
            </a:pPr>
            <a:endParaRPr lang="es-EC" sz="2400" dirty="0"/>
          </a:p>
          <a:p>
            <a:pPr algn="just">
              <a:buFont typeface="Arial" pitchFamily="34" charset="0"/>
              <a:buChar char="•"/>
            </a:pPr>
            <a:endParaRPr lang="es-EC" sz="2400" dirty="0" smtClean="0"/>
          </a:p>
          <a:p>
            <a:pPr algn="just">
              <a:buFont typeface="Arial" pitchFamily="34" charset="0"/>
              <a:buChar char="•"/>
            </a:pPr>
            <a:endParaRPr lang="es-EC" sz="2400" dirty="0" smtClean="0"/>
          </a:p>
          <a:p>
            <a:pPr algn="just">
              <a:buFont typeface="Arial" pitchFamily="34" charset="0"/>
              <a:buChar char="•"/>
            </a:pPr>
            <a:endParaRPr lang="es-EC" sz="2400" dirty="0" smtClean="0"/>
          </a:p>
        </p:txBody>
      </p:sp>
      <p:pic>
        <p:nvPicPr>
          <p:cNvPr id="11" name="10 Imagen"/>
          <p:cNvPicPr/>
          <p:nvPr/>
        </p:nvPicPr>
        <p:blipFill>
          <a:blip r:embed="rId3" cstate="print"/>
          <a:srcRect l="945" t="10067" r="5707" b="8054"/>
          <a:stretch>
            <a:fillRect/>
          </a:stretch>
        </p:blipFill>
        <p:spPr>
          <a:xfrm>
            <a:off x="1475656" y="1412776"/>
            <a:ext cx="6984776" cy="40522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552</TotalTime>
  <Words>874</Words>
  <Application>Microsoft Office PowerPoint</Application>
  <PresentationFormat>Presentación en pantalla (4:3)</PresentationFormat>
  <Paragraphs>229</Paragraphs>
  <Slides>19</Slides>
  <Notes>0</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19</vt:i4>
      </vt:variant>
    </vt:vector>
  </HeadingPairs>
  <TitlesOfParts>
    <vt:vector size="22" baseType="lpstr">
      <vt:lpstr>Tema de Office</vt:lpstr>
      <vt:lpstr>Diseño predeterminado</vt:lpstr>
      <vt:lpstr>CorelDRAW</vt:lpstr>
      <vt:lpstr>Presentación de PowerPoint</vt:lpstr>
      <vt:lpstr> PLANTEAMIENTO DEL PROBLEMA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mecatronica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israel</dc:creator>
  <cp:lastModifiedBy>David</cp:lastModifiedBy>
  <cp:revision>50</cp:revision>
  <dcterms:created xsi:type="dcterms:W3CDTF">2013-12-12T01:39:22Z</dcterms:created>
  <dcterms:modified xsi:type="dcterms:W3CDTF">2013-12-16T05:04:34Z</dcterms:modified>
</cp:coreProperties>
</file>