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56" r:id="rId3"/>
    <p:sldMasterId id="2147483768" r:id="rId4"/>
    <p:sldMasterId id="2147483780" r:id="rId5"/>
  </p:sldMasterIdLst>
  <p:notesMasterIdLst>
    <p:notesMasterId r:id="rId60"/>
  </p:notesMasterIdLst>
  <p:sldIdLst>
    <p:sldId id="279" r:id="rId6"/>
    <p:sldId id="373" r:id="rId7"/>
    <p:sldId id="374" r:id="rId8"/>
    <p:sldId id="375" r:id="rId9"/>
    <p:sldId id="376" r:id="rId10"/>
    <p:sldId id="377" r:id="rId11"/>
    <p:sldId id="378" r:id="rId12"/>
    <p:sldId id="285" r:id="rId13"/>
    <p:sldId id="286" r:id="rId14"/>
    <p:sldId id="311" r:id="rId15"/>
    <p:sldId id="312" r:id="rId16"/>
    <p:sldId id="289" r:id="rId17"/>
    <p:sldId id="290" r:id="rId18"/>
    <p:sldId id="291" r:id="rId19"/>
    <p:sldId id="292" r:id="rId20"/>
    <p:sldId id="293" r:id="rId21"/>
    <p:sldId id="427" r:id="rId22"/>
    <p:sldId id="294" r:id="rId23"/>
    <p:sldId id="315" r:id="rId24"/>
    <p:sldId id="297" r:id="rId25"/>
    <p:sldId id="419" r:id="rId26"/>
    <p:sldId id="415" r:id="rId27"/>
    <p:sldId id="384" r:id="rId28"/>
    <p:sldId id="385" r:id="rId29"/>
    <p:sldId id="386" r:id="rId30"/>
    <p:sldId id="387" r:id="rId31"/>
    <p:sldId id="389" r:id="rId32"/>
    <p:sldId id="391" r:id="rId33"/>
    <p:sldId id="392" r:id="rId34"/>
    <p:sldId id="393" r:id="rId35"/>
    <p:sldId id="394" r:id="rId36"/>
    <p:sldId id="395" r:id="rId37"/>
    <p:sldId id="322" r:id="rId38"/>
    <p:sldId id="323" r:id="rId39"/>
    <p:sldId id="408" r:id="rId40"/>
    <p:sldId id="409" r:id="rId41"/>
    <p:sldId id="325" r:id="rId42"/>
    <p:sldId id="327" r:id="rId43"/>
    <p:sldId id="328" r:id="rId44"/>
    <p:sldId id="341" r:id="rId45"/>
    <p:sldId id="413" r:id="rId46"/>
    <p:sldId id="425" r:id="rId47"/>
    <p:sldId id="401" r:id="rId48"/>
    <p:sldId id="358" r:id="rId49"/>
    <p:sldId id="362" r:id="rId50"/>
    <p:sldId id="365" r:id="rId51"/>
    <p:sldId id="416" r:id="rId52"/>
    <p:sldId id="347" r:id="rId53"/>
    <p:sldId id="402" r:id="rId54"/>
    <p:sldId id="403" r:id="rId55"/>
    <p:sldId id="404" r:id="rId56"/>
    <p:sldId id="405" r:id="rId57"/>
    <p:sldId id="406" r:id="rId58"/>
    <p:sldId id="417"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4660"/>
  </p:normalViewPr>
  <p:slideViewPr>
    <p:cSldViewPr>
      <p:cViewPr>
        <p:scale>
          <a:sx n="60" d="100"/>
          <a:sy n="60" d="100"/>
        </p:scale>
        <p:origin x="-141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ESTACION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STACION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osa%20vien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osa%20vien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dirty="0"/>
              <a:t>Precipitación</a:t>
            </a:r>
            <a:r>
              <a:rPr lang="es-EC" sz="1600" baseline="0" dirty="0"/>
              <a:t> Media Anual (2000-2012)</a:t>
            </a:r>
            <a:endParaRPr lang="es-EC" sz="1600" dirty="0"/>
          </a:p>
        </c:rich>
      </c:tx>
      <c:layout/>
      <c:overlay val="0"/>
    </c:title>
    <c:autoTitleDeleted val="0"/>
    <c:plotArea>
      <c:layout>
        <c:manualLayout>
          <c:layoutTarget val="inner"/>
          <c:xMode val="edge"/>
          <c:yMode val="edge"/>
          <c:x val="0.13263167909612628"/>
          <c:y val="0.17559424628764825"/>
          <c:w val="0.61550819112175492"/>
          <c:h val="0.48080794303342017"/>
        </c:manualLayout>
      </c:layout>
      <c:lineChart>
        <c:grouping val="standard"/>
        <c:varyColors val="0"/>
        <c:ser>
          <c:idx val="0"/>
          <c:order val="0"/>
          <c:tx>
            <c:strRef>
              <c:f>PRECIPITACION!$A$4</c:f>
              <c:strCache>
                <c:ptCount val="1"/>
                <c:pt idx="0">
                  <c:v>BOYACA</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PRECIPITACION!$B$4:$M$4</c:f>
              <c:numCache>
                <c:formatCode>General</c:formatCode>
                <c:ptCount val="12"/>
                <c:pt idx="0">
                  <c:v>141</c:v>
                </c:pt>
                <c:pt idx="1">
                  <c:v>214.5</c:v>
                </c:pt>
                <c:pt idx="2">
                  <c:v>175.8</c:v>
                </c:pt>
                <c:pt idx="3">
                  <c:v>96.5</c:v>
                </c:pt>
                <c:pt idx="4">
                  <c:v>39.4</c:v>
                </c:pt>
                <c:pt idx="5">
                  <c:v>19.100000000000001</c:v>
                </c:pt>
                <c:pt idx="6">
                  <c:v>19.3</c:v>
                </c:pt>
                <c:pt idx="7">
                  <c:v>13</c:v>
                </c:pt>
                <c:pt idx="8">
                  <c:v>7.1</c:v>
                </c:pt>
                <c:pt idx="9">
                  <c:v>8.4</c:v>
                </c:pt>
                <c:pt idx="10">
                  <c:v>5.9</c:v>
                </c:pt>
                <c:pt idx="11">
                  <c:v>27.1</c:v>
                </c:pt>
              </c:numCache>
            </c:numRef>
          </c:val>
          <c:smooth val="0"/>
        </c:ser>
        <c:ser>
          <c:idx val="1"/>
          <c:order val="1"/>
          <c:tx>
            <c:strRef>
              <c:f>PRECIPITACION!$A$5</c:f>
              <c:strCache>
                <c:ptCount val="1"/>
                <c:pt idx="0">
                  <c:v>CHIRIBOGA</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PRECIPITACION!$B$5:$M$5</c:f>
              <c:numCache>
                <c:formatCode>General</c:formatCode>
                <c:ptCount val="12"/>
                <c:pt idx="0">
                  <c:v>529.70000000000005</c:v>
                </c:pt>
                <c:pt idx="1">
                  <c:v>483.3</c:v>
                </c:pt>
                <c:pt idx="2">
                  <c:v>588.1</c:v>
                </c:pt>
                <c:pt idx="3">
                  <c:v>587.9</c:v>
                </c:pt>
                <c:pt idx="4">
                  <c:v>436.9</c:v>
                </c:pt>
                <c:pt idx="5">
                  <c:v>258.89999999999969</c:v>
                </c:pt>
                <c:pt idx="6">
                  <c:v>190.7</c:v>
                </c:pt>
                <c:pt idx="7">
                  <c:v>147.30000000000001</c:v>
                </c:pt>
                <c:pt idx="8">
                  <c:v>251.5</c:v>
                </c:pt>
                <c:pt idx="9">
                  <c:v>326.5</c:v>
                </c:pt>
                <c:pt idx="10">
                  <c:v>339.3</c:v>
                </c:pt>
                <c:pt idx="11">
                  <c:v>472.2</c:v>
                </c:pt>
              </c:numCache>
            </c:numRef>
          </c:val>
          <c:smooth val="0"/>
        </c:ser>
        <c:ser>
          <c:idx val="2"/>
          <c:order val="2"/>
          <c:tx>
            <c:strRef>
              <c:f>PRECIPITACION!$A$6</c:f>
              <c:strCache>
                <c:ptCount val="1"/>
                <c:pt idx="0">
                  <c:v>LA CONCORDIA</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PRECIPITACION!$B$6:$M$6</c:f>
              <c:numCache>
                <c:formatCode>General</c:formatCode>
                <c:ptCount val="12"/>
                <c:pt idx="0">
                  <c:v>471.7</c:v>
                </c:pt>
                <c:pt idx="1">
                  <c:v>499.8</c:v>
                </c:pt>
                <c:pt idx="2">
                  <c:v>618</c:v>
                </c:pt>
                <c:pt idx="3">
                  <c:v>578.79999999999995</c:v>
                </c:pt>
                <c:pt idx="4">
                  <c:v>325.3</c:v>
                </c:pt>
                <c:pt idx="5">
                  <c:v>104.6</c:v>
                </c:pt>
                <c:pt idx="6">
                  <c:v>49.8</c:v>
                </c:pt>
                <c:pt idx="7">
                  <c:v>31.3</c:v>
                </c:pt>
                <c:pt idx="8">
                  <c:v>55.5</c:v>
                </c:pt>
                <c:pt idx="9">
                  <c:v>50</c:v>
                </c:pt>
                <c:pt idx="10">
                  <c:v>58.1</c:v>
                </c:pt>
                <c:pt idx="11">
                  <c:v>196.7</c:v>
                </c:pt>
              </c:numCache>
            </c:numRef>
          </c:val>
          <c:smooth val="0"/>
        </c:ser>
        <c:ser>
          <c:idx val="3"/>
          <c:order val="3"/>
          <c:tx>
            <c:strRef>
              <c:f>PRECIPITACION!$A$7</c:f>
              <c:strCache>
                <c:ptCount val="1"/>
                <c:pt idx="0">
                  <c:v>QUININDE(Conv. Madres Lauritas)</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PRECIPITACION!$B$7:$M$7</c:f>
              <c:numCache>
                <c:formatCode>General</c:formatCode>
                <c:ptCount val="12"/>
                <c:pt idx="0">
                  <c:v>332</c:v>
                </c:pt>
                <c:pt idx="1">
                  <c:v>335.8</c:v>
                </c:pt>
                <c:pt idx="2">
                  <c:v>346.5</c:v>
                </c:pt>
                <c:pt idx="3">
                  <c:v>319</c:v>
                </c:pt>
                <c:pt idx="4">
                  <c:v>158.30000000000001</c:v>
                </c:pt>
                <c:pt idx="5">
                  <c:v>69.5</c:v>
                </c:pt>
                <c:pt idx="6">
                  <c:v>54.7</c:v>
                </c:pt>
                <c:pt idx="7">
                  <c:v>35.200000000000003</c:v>
                </c:pt>
                <c:pt idx="8">
                  <c:v>53.2</c:v>
                </c:pt>
                <c:pt idx="9">
                  <c:v>29.6</c:v>
                </c:pt>
                <c:pt idx="10">
                  <c:v>64.5</c:v>
                </c:pt>
                <c:pt idx="11">
                  <c:v>101.5</c:v>
                </c:pt>
              </c:numCache>
            </c:numRef>
          </c:val>
          <c:smooth val="0"/>
        </c:ser>
        <c:ser>
          <c:idx val="4"/>
          <c:order val="4"/>
          <c:tx>
            <c:strRef>
              <c:f>PRECIPITACION!$A$8</c:f>
              <c:strCache>
                <c:ptCount val="1"/>
                <c:pt idx="0">
                  <c:v>EL CARMEN</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PRECIPITACION!$B$8:$M$8</c:f>
              <c:numCache>
                <c:formatCode>General</c:formatCode>
                <c:ptCount val="12"/>
                <c:pt idx="0">
                  <c:v>399.5</c:v>
                </c:pt>
                <c:pt idx="1">
                  <c:v>538.5</c:v>
                </c:pt>
                <c:pt idx="2">
                  <c:v>481.5</c:v>
                </c:pt>
                <c:pt idx="3">
                  <c:v>497.5</c:v>
                </c:pt>
                <c:pt idx="4">
                  <c:v>262.2</c:v>
                </c:pt>
                <c:pt idx="5">
                  <c:v>94.6</c:v>
                </c:pt>
                <c:pt idx="6">
                  <c:v>46.5</c:v>
                </c:pt>
                <c:pt idx="7">
                  <c:v>7</c:v>
                </c:pt>
                <c:pt idx="8">
                  <c:v>36.700000000000003</c:v>
                </c:pt>
                <c:pt idx="9">
                  <c:v>32.1</c:v>
                </c:pt>
                <c:pt idx="10">
                  <c:v>49.5</c:v>
                </c:pt>
                <c:pt idx="11">
                  <c:v>241.3</c:v>
                </c:pt>
              </c:numCache>
            </c:numRef>
          </c:val>
          <c:smooth val="0"/>
        </c:ser>
        <c:ser>
          <c:idx val="5"/>
          <c:order val="5"/>
          <c:tx>
            <c:strRef>
              <c:f>PRECIPITACION!$A$9</c:f>
              <c:strCache>
                <c:ptCount val="1"/>
                <c:pt idx="0">
                  <c:v>SANTA ANITA</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PRECIPITACION!$B$9:$M$9</c:f>
              <c:numCache>
                <c:formatCode>General</c:formatCode>
                <c:ptCount val="12"/>
                <c:pt idx="0">
                  <c:v>361.6</c:v>
                </c:pt>
                <c:pt idx="1">
                  <c:v>354.4</c:v>
                </c:pt>
                <c:pt idx="2">
                  <c:v>403.8</c:v>
                </c:pt>
                <c:pt idx="3">
                  <c:v>436.3</c:v>
                </c:pt>
                <c:pt idx="4">
                  <c:v>256.3</c:v>
                </c:pt>
                <c:pt idx="5">
                  <c:v>83.3</c:v>
                </c:pt>
                <c:pt idx="6">
                  <c:v>46.3</c:v>
                </c:pt>
                <c:pt idx="7">
                  <c:v>44.2</c:v>
                </c:pt>
                <c:pt idx="8">
                  <c:v>65.2</c:v>
                </c:pt>
                <c:pt idx="9">
                  <c:v>35.200000000000003</c:v>
                </c:pt>
                <c:pt idx="10">
                  <c:v>57.4</c:v>
                </c:pt>
                <c:pt idx="11">
                  <c:v>159.4</c:v>
                </c:pt>
              </c:numCache>
            </c:numRef>
          </c:val>
          <c:smooth val="0"/>
        </c:ser>
        <c:ser>
          <c:idx val="6"/>
          <c:order val="6"/>
          <c:tx>
            <c:strRef>
              <c:f>PRECIPITACION!$A$10</c:f>
              <c:strCache>
                <c:ptCount val="1"/>
                <c:pt idx="0">
                  <c:v>PALMERAS UNIDAS</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PRECIPITACION!$B$10:$M$10</c:f>
              <c:numCache>
                <c:formatCode>General</c:formatCode>
                <c:ptCount val="12"/>
                <c:pt idx="0">
                  <c:v>324.89999999999969</c:v>
                </c:pt>
                <c:pt idx="1">
                  <c:v>419.7</c:v>
                </c:pt>
                <c:pt idx="2">
                  <c:v>408.8</c:v>
                </c:pt>
                <c:pt idx="3">
                  <c:v>428.5</c:v>
                </c:pt>
                <c:pt idx="4">
                  <c:v>172.9</c:v>
                </c:pt>
                <c:pt idx="5">
                  <c:v>64</c:v>
                </c:pt>
                <c:pt idx="6">
                  <c:v>42.8</c:v>
                </c:pt>
                <c:pt idx="7">
                  <c:v>33.200000000000003</c:v>
                </c:pt>
                <c:pt idx="8">
                  <c:v>36</c:v>
                </c:pt>
                <c:pt idx="9">
                  <c:v>41.3</c:v>
                </c:pt>
                <c:pt idx="10">
                  <c:v>94</c:v>
                </c:pt>
                <c:pt idx="11">
                  <c:v>113.7</c:v>
                </c:pt>
              </c:numCache>
            </c:numRef>
          </c:val>
          <c:smooth val="0"/>
        </c:ser>
        <c:ser>
          <c:idx val="7"/>
          <c:order val="7"/>
          <c:tx>
            <c:strRef>
              <c:f>PRECIPITACION!$A$11</c:f>
              <c:strCache>
                <c:ptCount val="1"/>
                <c:pt idx="0">
                  <c:v>PUERTO LIMON</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PRECIPITACION!$B$11:$M$11</c:f>
              <c:numCache>
                <c:formatCode>General</c:formatCode>
                <c:ptCount val="12"/>
                <c:pt idx="0">
                  <c:v>343.5</c:v>
                </c:pt>
                <c:pt idx="1">
                  <c:v>298.39999999999969</c:v>
                </c:pt>
                <c:pt idx="2">
                  <c:v>339.5</c:v>
                </c:pt>
                <c:pt idx="3">
                  <c:v>396.2</c:v>
                </c:pt>
                <c:pt idx="4">
                  <c:v>194.1</c:v>
                </c:pt>
                <c:pt idx="5">
                  <c:v>56.7</c:v>
                </c:pt>
                <c:pt idx="6">
                  <c:v>39.6</c:v>
                </c:pt>
                <c:pt idx="7">
                  <c:v>42.5</c:v>
                </c:pt>
                <c:pt idx="8">
                  <c:v>39.1</c:v>
                </c:pt>
                <c:pt idx="9">
                  <c:v>55.9</c:v>
                </c:pt>
                <c:pt idx="10">
                  <c:v>64.400000000000006</c:v>
                </c:pt>
                <c:pt idx="11">
                  <c:v>157.6</c:v>
                </c:pt>
              </c:numCache>
            </c:numRef>
          </c:val>
          <c:smooth val="0"/>
        </c:ser>
        <c:ser>
          <c:idx val="8"/>
          <c:order val="8"/>
          <c:tx>
            <c:strRef>
              <c:f>PRECIPITACION!$A$12</c:f>
              <c:strCache>
                <c:ptCount val="1"/>
                <c:pt idx="0">
                  <c:v>PUERTO ILA</c:v>
                </c:pt>
              </c:strCache>
            </c:strRef>
          </c:tx>
          <c:marker>
            <c:symbol val="none"/>
          </c:marker>
          <c:cat>
            <c:strRef>
              <c:f>PRECIPITACION!$B$3:$M$3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PRECIPITACION!$B$12:$M$12</c:f>
              <c:numCache>
                <c:formatCode>General</c:formatCode>
                <c:ptCount val="12"/>
                <c:pt idx="0">
                  <c:v>414.8</c:v>
                </c:pt>
                <c:pt idx="1">
                  <c:v>486.1</c:v>
                </c:pt>
                <c:pt idx="2">
                  <c:v>506.1</c:v>
                </c:pt>
                <c:pt idx="3">
                  <c:v>553.29999999999995</c:v>
                </c:pt>
                <c:pt idx="4">
                  <c:v>198</c:v>
                </c:pt>
                <c:pt idx="5">
                  <c:v>78.099999999999994</c:v>
                </c:pt>
                <c:pt idx="6">
                  <c:v>47.9</c:v>
                </c:pt>
                <c:pt idx="7">
                  <c:v>30.2</c:v>
                </c:pt>
                <c:pt idx="8">
                  <c:v>46.8</c:v>
                </c:pt>
                <c:pt idx="9">
                  <c:v>40.9</c:v>
                </c:pt>
                <c:pt idx="10">
                  <c:v>52.3</c:v>
                </c:pt>
                <c:pt idx="11">
                  <c:v>158.9</c:v>
                </c:pt>
              </c:numCache>
            </c:numRef>
          </c:val>
          <c:smooth val="0"/>
        </c:ser>
        <c:dLbls>
          <c:showLegendKey val="0"/>
          <c:showVal val="0"/>
          <c:showCatName val="0"/>
          <c:showSerName val="0"/>
          <c:showPercent val="0"/>
          <c:showBubbleSize val="0"/>
        </c:dLbls>
        <c:marker val="1"/>
        <c:smooth val="0"/>
        <c:axId val="41056256"/>
        <c:axId val="70740800"/>
      </c:lineChart>
      <c:catAx>
        <c:axId val="41056256"/>
        <c:scaling>
          <c:orientation val="minMax"/>
        </c:scaling>
        <c:delete val="0"/>
        <c:axPos val="b"/>
        <c:numFmt formatCode="General" sourceLinked="0"/>
        <c:majorTickMark val="none"/>
        <c:minorTickMark val="none"/>
        <c:tickLblPos val="nextTo"/>
        <c:crossAx val="70740800"/>
        <c:crosses val="autoZero"/>
        <c:auto val="1"/>
        <c:lblAlgn val="ctr"/>
        <c:lblOffset val="100"/>
        <c:noMultiLvlLbl val="0"/>
      </c:catAx>
      <c:valAx>
        <c:axId val="70740800"/>
        <c:scaling>
          <c:orientation val="minMax"/>
          <c:max val="750"/>
          <c:min val="0"/>
        </c:scaling>
        <c:delete val="0"/>
        <c:axPos val="l"/>
        <c:majorGridlines/>
        <c:title>
          <c:tx>
            <c:rich>
              <a:bodyPr/>
              <a:lstStyle/>
              <a:p>
                <a:pPr>
                  <a:defRPr/>
                </a:pPr>
                <a:r>
                  <a:rPr lang="es-EC"/>
                  <a:t>Precipitación Media Anual</a:t>
                </a:r>
                <a:r>
                  <a:rPr lang="es-EC" baseline="0"/>
                  <a:t> (mm/año)</a:t>
                </a:r>
                <a:endParaRPr lang="es-EC"/>
              </a:p>
            </c:rich>
          </c:tx>
          <c:layout/>
          <c:overlay val="0"/>
        </c:title>
        <c:numFmt formatCode="General" sourceLinked="1"/>
        <c:majorTickMark val="none"/>
        <c:minorTickMark val="none"/>
        <c:tickLblPos val="nextTo"/>
        <c:crossAx val="41056256"/>
        <c:crosses val="autoZero"/>
        <c:crossBetween val="between"/>
        <c:majorUnit val="150"/>
      </c:valAx>
    </c:plotArea>
    <c:legend>
      <c:legendPos val="r"/>
      <c:layout>
        <c:manualLayout>
          <c:xMode val="edge"/>
          <c:yMode val="edge"/>
          <c:x val="0.10728704526153342"/>
          <c:y val="0.75534696341529273"/>
          <c:w val="0.5634031114331014"/>
          <c:h val="0.208117810790803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Temperatura Media Anual (2000-2012)</a:t>
            </a:r>
          </a:p>
        </c:rich>
      </c:tx>
      <c:layout/>
      <c:overlay val="0"/>
    </c:title>
    <c:autoTitleDeleted val="0"/>
    <c:plotArea>
      <c:layout>
        <c:manualLayout>
          <c:layoutTarget val="inner"/>
          <c:xMode val="edge"/>
          <c:yMode val="edge"/>
          <c:x val="0.1451028335506869"/>
          <c:y val="0.14382939632545938"/>
          <c:w val="0.6980786816722957"/>
          <c:h val="0.44809336332958388"/>
        </c:manualLayout>
      </c:layout>
      <c:lineChart>
        <c:grouping val="standard"/>
        <c:varyColors val="0"/>
        <c:ser>
          <c:idx val="0"/>
          <c:order val="0"/>
          <c:tx>
            <c:strRef>
              <c:f>TEMPERATURA!$A$4</c:f>
              <c:strCache>
                <c:ptCount val="1"/>
                <c:pt idx="0">
                  <c:v>LA CONCORDIA</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TEMPERATURA!$B$4:$M$4</c:f>
              <c:numCache>
                <c:formatCode>General</c:formatCode>
                <c:ptCount val="12"/>
                <c:pt idx="0">
                  <c:v>24.3</c:v>
                </c:pt>
                <c:pt idx="1">
                  <c:v>24.7</c:v>
                </c:pt>
                <c:pt idx="2">
                  <c:v>25.1</c:v>
                </c:pt>
                <c:pt idx="3">
                  <c:v>25.3</c:v>
                </c:pt>
                <c:pt idx="4">
                  <c:v>24.8</c:v>
                </c:pt>
                <c:pt idx="5">
                  <c:v>24.1</c:v>
                </c:pt>
                <c:pt idx="6">
                  <c:v>23.7</c:v>
                </c:pt>
                <c:pt idx="7">
                  <c:v>23.8</c:v>
                </c:pt>
                <c:pt idx="8">
                  <c:v>23.8</c:v>
                </c:pt>
                <c:pt idx="9">
                  <c:v>23.7</c:v>
                </c:pt>
                <c:pt idx="10">
                  <c:v>23.8</c:v>
                </c:pt>
                <c:pt idx="11">
                  <c:v>24.2</c:v>
                </c:pt>
              </c:numCache>
            </c:numRef>
          </c:val>
          <c:smooth val="0"/>
        </c:ser>
        <c:ser>
          <c:idx val="1"/>
          <c:order val="1"/>
          <c:tx>
            <c:strRef>
              <c:f>TEMPERATURA!$A$5</c:f>
              <c:strCache>
                <c:ptCount val="1"/>
                <c:pt idx="0">
                  <c:v>QUININDE</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TEMPERATURA!$B$5:$M$5</c:f>
              <c:numCache>
                <c:formatCode>General</c:formatCode>
                <c:ptCount val="12"/>
                <c:pt idx="0">
                  <c:v>25.3</c:v>
                </c:pt>
                <c:pt idx="1">
                  <c:v>25.7</c:v>
                </c:pt>
                <c:pt idx="2">
                  <c:v>26.1</c:v>
                </c:pt>
                <c:pt idx="3">
                  <c:v>26.4</c:v>
                </c:pt>
                <c:pt idx="4">
                  <c:v>26</c:v>
                </c:pt>
                <c:pt idx="5">
                  <c:v>25.1</c:v>
                </c:pt>
                <c:pt idx="6">
                  <c:v>24.9</c:v>
                </c:pt>
                <c:pt idx="7">
                  <c:v>24.9</c:v>
                </c:pt>
                <c:pt idx="8">
                  <c:v>24.9</c:v>
                </c:pt>
                <c:pt idx="9">
                  <c:v>25</c:v>
                </c:pt>
                <c:pt idx="10">
                  <c:v>25</c:v>
                </c:pt>
                <c:pt idx="11">
                  <c:v>25.1</c:v>
                </c:pt>
              </c:numCache>
            </c:numRef>
          </c:val>
          <c:smooth val="0"/>
        </c:ser>
        <c:ser>
          <c:idx val="2"/>
          <c:order val="2"/>
          <c:tx>
            <c:strRef>
              <c:f>TEMPERATURA!$A$6</c:f>
              <c:strCache>
                <c:ptCount val="1"/>
                <c:pt idx="0">
                  <c:v>EL CARMEN</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TEMPERATURA!$B$6:$M$6</c:f>
              <c:numCache>
                <c:formatCode>General</c:formatCode>
                <c:ptCount val="12"/>
                <c:pt idx="0">
                  <c:v>23.6</c:v>
                </c:pt>
                <c:pt idx="1">
                  <c:v>24.4</c:v>
                </c:pt>
                <c:pt idx="2">
                  <c:v>25</c:v>
                </c:pt>
                <c:pt idx="3">
                  <c:v>25</c:v>
                </c:pt>
                <c:pt idx="4">
                  <c:v>24.9</c:v>
                </c:pt>
                <c:pt idx="5">
                  <c:v>24.4</c:v>
                </c:pt>
                <c:pt idx="6">
                  <c:v>23.8</c:v>
                </c:pt>
                <c:pt idx="7">
                  <c:v>23.6</c:v>
                </c:pt>
                <c:pt idx="8">
                  <c:v>24.1</c:v>
                </c:pt>
                <c:pt idx="9">
                  <c:v>23.4</c:v>
                </c:pt>
                <c:pt idx="10">
                  <c:v>23.7</c:v>
                </c:pt>
                <c:pt idx="11">
                  <c:v>24</c:v>
                </c:pt>
              </c:numCache>
            </c:numRef>
          </c:val>
          <c:smooth val="0"/>
        </c:ser>
        <c:ser>
          <c:idx val="3"/>
          <c:order val="3"/>
          <c:tx>
            <c:strRef>
              <c:f>TEMPERATURA!$A$7</c:f>
              <c:strCache>
                <c:ptCount val="1"/>
                <c:pt idx="0">
                  <c:v>PUERTO ILA</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TEMPERATURA!$B$7:$M$7</c:f>
              <c:numCache>
                <c:formatCode>General</c:formatCode>
                <c:ptCount val="12"/>
                <c:pt idx="0">
                  <c:v>24.6</c:v>
                </c:pt>
                <c:pt idx="1">
                  <c:v>25</c:v>
                </c:pt>
                <c:pt idx="2">
                  <c:v>25.6</c:v>
                </c:pt>
                <c:pt idx="3">
                  <c:v>25.6</c:v>
                </c:pt>
                <c:pt idx="4">
                  <c:v>25</c:v>
                </c:pt>
                <c:pt idx="5">
                  <c:v>23.9</c:v>
                </c:pt>
                <c:pt idx="6">
                  <c:v>23.4</c:v>
                </c:pt>
                <c:pt idx="7">
                  <c:v>23.5</c:v>
                </c:pt>
                <c:pt idx="8">
                  <c:v>23.8</c:v>
                </c:pt>
                <c:pt idx="9">
                  <c:v>23.7</c:v>
                </c:pt>
                <c:pt idx="10">
                  <c:v>23.9</c:v>
                </c:pt>
                <c:pt idx="11">
                  <c:v>24.4</c:v>
                </c:pt>
              </c:numCache>
            </c:numRef>
          </c:val>
          <c:smooth val="0"/>
        </c:ser>
        <c:ser>
          <c:idx val="4"/>
          <c:order val="4"/>
          <c:tx>
            <c:strRef>
              <c:f>TEMPERATURA!$A$8</c:f>
              <c:strCache>
                <c:ptCount val="1"/>
                <c:pt idx="0">
                  <c:v>CHONE</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TEMPERATURA!$B$8:$M$8</c:f>
              <c:numCache>
                <c:formatCode>General</c:formatCode>
                <c:ptCount val="12"/>
                <c:pt idx="0">
                  <c:v>26.1</c:v>
                </c:pt>
                <c:pt idx="1">
                  <c:v>26.3</c:v>
                </c:pt>
                <c:pt idx="2">
                  <c:v>26.8</c:v>
                </c:pt>
                <c:pt idx="3">
                  <c:v>26.8</c:v>
                </c:pt>
                <c:pt idx="4">
                  <c:v>25.9</c:v>
                </c:pt>
                <c:pt idx="5">
                  <c:v>24.8</c:v>
                </c:pt>
                <c:pt idx="6">
                  <c:v>24.7</c:v>
                </c:pt>
                <c:pt idx="7">
                  <c:v>24.7</c:v>
                </c:pt>
                <c:pt idx="8">
                  <c:v>24.7</c:v>
                </c:pt>
                <c:pt idx="9">
                  <c:v>24.9</c:v>
                </c:pt>
                <c:pt idx="10">
                  <c:v>25.3</c:v>
                </c:pt>
                <c:pt idx="11">
                  <c:v>25.8</c:v>
                </c:pt>
              </c:numCache>
            </c:numRef>
          </c:val>
          <c:smooth val="0"/>
        </c:ser>
        <c:ser>
          <c:idx val="5"/>
          <c:order val="5"/>
          <c:tx>
            <c:strRef>
              <c:f>TEMPERATURA!$A$9</c:f>
              <c:strCache>
                <c:ptCount val="1"/>
                <c:pt idx="0">
                  <c:v>SAN VICENTE DE PUSIR</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TEMPERATURA!$B$9:$M$9</c:f>
              <c:numCache>
                <c:formatCode>General</c:formatCode>
                <c:ptCount val="12"/>
                <c:pt idx="0">
                  <c:v>19.7</c:v>
                </c:pt>
                <c:pt idx="1">
                  <c:v>19.399999999999999</c:v>
                </c:pt>
                <c:pt idx="2">
                  <c:v>19.8</c:v>
                </c:pt>
                <c:pt idx="3">
                  <c:v>20.5</c:v>
                </c:pt>
                <c:pt idx="4">
                  <c:v>20.3</c:v>
                </c:pt>
                <c:pt idx="5">
                  <c:v>20.3</c:v>
                </c:pt>
                <c:pt idx="6">
                  <c:v>20.3</c:v>
                </c:pt>
                <c:pt idx="7">
                  <c:v>20.9</c:v>
                </c:pt>
                <c:pt idx="8">
                  <c:v>21.4</c:v>
                </c:pt>
                <c:pt idx="9">
                  <c:v>20.5</c:v>
                </c:pt>
                <c:pt idx="10">
                  <c:v>21.4</c:v>
                </c:pt>
                <c:pt idx="11">
                  <c:v>20.6</c:v>
                </c:pt>
              </c:numCache>
            </c:numRef>
          </c:val>
          <c:smooth val="0"/>
        </c:ser>
        <c:ser>
          <c:idx val="6"/>
          <c:order val="6"/>
          <c:tx>
            <c:strRef>
              <c:f>TEMPERATURA!$A$10</c:f>
              <c:strCache>
                <c:ptCount val="1"/>
                <c:pt idx="0">
                  <c:v>SAN JUAN LA MANA</c:v>
                </c:pt>
              </c:strCache>
            </c:strRef>
          </c:tx>
          <c:marker>
            <c:symbol val="none"/>
          </c:marker>
          <c:cat>
            <c:strRef>
              <c:f>TEMPERATURA!$B$3:$M$3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TEMPERATURA!$B$10:$M$10</c:f>
              <c:numCache>
                <c:formatCode>General</c:formatCode>
                <c:ptCount val="12"/>
                <c:pt idx="0">
                  <c:v>24.3</c:v>
                </c:pt>
                <c:pt idx="1">
                  <c:v>24.6</c:v>
                </c:pt>
                <c:pt idx="2">
                  <c:v>25.1</c:v>
                </c:pt>
                <c:pt idx="3">
                  <c:v>25.2</c:v>
                </c:pt>
                <c:pt idx="4">
                  <c:v>24.7</c:v>
                </c:pt>
                <c:pt idx="5">
                  <c:v>23.6</c:v>
                </c:pt>
                <c:pt idx="6">
                  <c:v>23</c:v>
                </c:pt>
                <c:pt idx="7">
                  <c:v>23</c:v>
                </c:pt>
                <c:pt idx="8">
                  <c:v>23.3</c:v>
                </c:pt>
                <c:pt idx="9">
                  <c:v>23.4</c:v>
                </c:pt>
                <c:pt idx="10">
                  <c:v>23.5</c:v>
                </c:pt>
                <c:pt idx="11">
                  <c:v>24</c:v>
                </c:pt>
              </c:numCache>
            </c:numRef>
          </c:val>
          <c:smooth val="0"/>
        </c:ser>
        <c:dLbls>
          <c:showLegendKey val="0"/>
          <c:showVal val="0"/>
          <c:showCatName val="0"/>
          <c:showSerName val="0"/>
          <c:showPercent val="0"/>
          <c:showBubbleSize val="0"/>
        </c:dLbls>
        <c:marker val="1"/>
        <c:smooth val="0"/>
        <c:axId val="41972224"/>
        <c:axId val="70745408"/>
      </c:lineChart>
      <c:catAx>
        <c:axId val="41972224"/>
        <c:scaling>
          <c:orientation val="minMax"/>
        </c:scaling>
        <c:delete val="0"/>
        <c:axPos val="b"/>
        <c:numFmt formatCode="General" sourceLinked="0"/>
        <c:majorTickMark val="none"/>
        <c:minorTickMark val="none"/>
        <c:tickLblPos val="nextTo"/>
        <c:crossAx val="70745408"/>
        <c:crosses val="autoZero"/>
        <c:auto val="1"/>
        <c:lblAlgn val="ctr"/>
        <c:lblOffset val="100"/>
        <c:noMultiLvlLbl val="0"/>
      </c:catAx>
      <c:valAx>
        <c:axId val="70745408"/>
        <c:scaling>
          <c:orientation val="minMax"/>
          <c:max val="28"/>
          <c:min val="18"/>
        </c:scaling>
        <c:delete val="0"/>
        <c:axPos val="l"/>
        <c:majorGridlines/>
        <c:title>
          <c:tx>
            <c:rich>
              <a:bodyPr/>
              <a:lstStyle/>
              <a:p>
                <a:pPr>
                  <a:defRPr/>
                </a:pPr>
                <a:r>
                  <a:rPr lang="es-EC"/>
                  <a:t>Temperatura Media</a:t>
                </a:r>
                <a:r>
                  <a:rPr lang="es-EC" baseline="0"/>
                  <a:t> Anual (˚C)</a:t>
                </a:r>
                <a:endParaRPr lang="es-EC"/>
              </a:p>
            </c:rich>
          </c:tx>
          <c:layout/>
          <c:overlay val="0"/>
        </c:title>
        <c:numFmt formatCode="General" sourceLinked="1"/>
        <c:majorTickMark val="none"/>
        <c:minorTickMark val="none"/>
        <c:tickLblPos val="nextTo"/>
        <c:crossAx val="41972224"/>
        <c:crosses val="autoZero"/>
        <c:crossBetween val="between"/>
        <c:majorUnit val="1"/>
      </c:valAx>
    </c:plotArea>
    <c:legend>
      <c:legendPos val="r"/>
      <c:layout>
        <c:manualLayout>
          <c:xMode val="edge"/>
          <c:yMode val="edge"/>
          <c:x val="7.6625747026575555E-2"/>
          <c:y val="0.67231196100487456"/>
          <c:w val="0.70731799398370354"/>
          <c:h val="0.2419737532808398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radarChart>
        <c:radarStyle val="marker"/>
        <c:varyColors val="0"/>
        <c:ser>
          <c:idx val="0"/>
          <c:order val="0"/>
          <c:spPr>
            <a:ln w="57150">
              <a:solidFill>
                <a:srgbClr val="FFC000"/>
              </a:solidFill>
            </a:ln>
          </c:spPr>
          <c:marker>
            <c:symbol val="none"/>
          </c:marker>
          <c:cat>
            <c:strRef>
              <c:f>Hoja1!$A$6:$H$6</c:f>
              <c:strCache>
                <c:ptCount val="8"/>
                <c:pt idx="0">
                  <c:v>N</c:v>
                </c:pt>
                <c:pt idx="1">
                  <c:v>NE</c:v>
                </c:pt>
                <c:pt idx="2">
                  <c:v>E</c:v>
                </c:pt>
                <c:pt idx="3">
                  <c:v>SE</c:v>
                </c:pt>
                <c:pt idx="4">
                  <c:v>S</c:v>
                </c:pt>
                <c:pt idx="5">
                  <c:v>SO</c:v>
                </c:pt>
                <c:pt idx="6">
                  <c:v>O</c:v>
                </c:pt>
                <c:pt idx="7">
                  <c:v>NO</c:v>
                </c:pt>
              </c:strCache>
            </c:strRef>
          </c:cat>
          <c:val>
            <c:numRef>
              <c:f>Hoja1!$A$8:$H$8</c:f>
              <c:numCache>
                <c:formatCode>General</c:formatCode>
                <c:ptCount val="8"/>
                <c:pt idx="0">
                  <c:v>2.6</c:v>
                </c:pt>
                <c:pt idx="1">
                  <c:v>1</c:v>
                </c:pt>
                <c:pt idx="2">
                  <c:v>2.2999999999999998</c:v>
                </c:pt>
                <c:pt idx="3">
                  <c:v>2.2000000000000002</c:v>
                </c:pt>
                <c:pt idx="4">
                  <c:v>2.8</c:v>
                </c:pt>
                <c:pt idx="5">
                  <c:v>2.9</c:v>
                </c:pt>
                <c:pt idx="6">
                  <c:v>2.6</c:v>
                </c:pt>
                <c:pt idx="7">
                  <c:v>2.7</c:v>
                </c:pt>
              </c:numCache>
            </c:numRef>
          </c:val>
        </c:ser>
        <c:dLbls>
          <c:showLegendKey val="0"/>
          <c:showVal val="0"/>
          <c:showCatName val="0"/>
          <c:showSerName val="0"/>
          <c:showPercent val="0"/>
          <c:showBubbleSize val="0"/>
        </c:dLbls>
        <c:axId val="147265024"/>
        <c:axId val="42020224"/>
      </c:radarChart>
      <c:catAx>
        <c:axId val="147265024"/>
        <c:scaling>
          <c:orientation val="minMax"/>
        </c:scaling>
        <c:delete val="0"/>
        <c:axPos val="b"/>
        <c:majorGridlines/>
        <c:numFmt formatCode="General" sourceLinked="1"/>
        <c:majorTickMark val="out"/>
        <c:minorTickMark val="none"/>
        <c:tickLblPos val="nextTo"/>
        <c:crossAx val="42020224"/>
        <c:crosses val="autoZero"/>
        <c:auto val="1"/>
        <c:lblAlgn val="ctr"/>
        <c:lblOffset val="100"/>
        <c:noMultiLvlLbl val="0"/>
      </c:catAx>
      <c:valAx>
        <c:axId val="42020224"/>
        <c:scaling>
          <c:orientation val="minMax"/>
        </c:scaling>
        <c:delete val="0"/>
        <c:axPos val="l"/>
        <c:majorGridlines/>
        <c:numFmt formatCode="General" sourceLinked="1"/>
        <c:majorTickMark val="cross"/>
        <c:minorTickMark val="none"/>
        <c:tickLblPos val="nextTo"/>
        <c:crossAx val="1472650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radarChart>
        <c:radarStyle val="marker"/>
        <c:varyColors val="0"/>
        <c:ser>
          <c:idx val="0"/>
          <c:order val="0"/>
          <c:spPr>
            <a:ln w="57150">
              <a:solidFill>
                <a:srgbClr val="FFC000"/>
              </a:solidFill>
            </a:ln>
          </c:spPr>
          <c:marker>
            <c:symbol val="none"/>
          </c:marker>
          <c:cat>
            <c:strRef>
              <c:f>'Hoja1 (2)'!$A$6:$H$6</c:f>
              <c:strCache>
                <c:ptCount val="8"/>
                <c:pt idx="0">
                  <c:v>N</c:v>
                </c:pt>
                <c:pt idx="1">
                  <c:v>NE</c:v>
                </c:pt>
                <c:pt idx="2">
                  <c:v>E</c:v>
                </c:pt>
                <c:pt idx="3">
                  <c:v>SE</c:v>
                </c:pt>
                <c:pt idx="4">
                  <c:v>S</c:v>
                </c:pt>
                <c:pt idx="5">
                  <c:v>SO</c:v>
                </c:pt>
                <c:pt idx="6">
                  <c:v>O</c:v>
                </c:pt>
                <c:pt idx="7">
                  <c:v>NO</c:v>
                </c:pt>
              </c:strCache>
            </c:strRef>
          </c:cat>
          <c:val>
            <c:numRef>
              <c:f>'Hoja1 (2)'!$A$8:$H$8</c:f>
              <c:numCache>
                <c:formatCode>General</c:formatCode>
                <c:ptCount val="8"/>
                <c:pt idx="0">
                  <c:v>2.2999999999999998</c:v>
                </c:pt>
                <c:pt idx="1">
                  <c:v>2.2999999999999998</c:v>
                </c:pt>
                <c:pt idx="2">
                  <c:v>4</c:v>
                </c:pt>
                <c:pt idx="3">
                  <c:v>2.7</c:v>
                </c:pt>
                <c:pt idx="4">
                  <c:v>0.2</c:v>
                </c:pt>
                <c:pt idx="5">
                  <c:v>3.7</c:v>
                </c:pt>
                <c:pt idx="6">
                  <c:v>3</c:v>
                </c:pt>
                <c:pt idx="7">
                  <c:v>2.4</c:v>
                </c:pt>
              </c:numCache>
            </c:numRef>
          </c:val>
        </c:ser>
        <c:dLbls>
          <c:showLegendKey val="0"/>
          <c:showVal val="0"/>
          <c:showCatName val="0"/>
          <c:showSerName val="0"/>
          <c:showPercent val="0"/>
          <c:showBubbleSize val="0"/>
        </c:dLbls>
        <c:axId val="147265536"/>
        <c:axId val="42021952"/>
      </c:radarChart>
      <c:catAx>
        <c:axId val="147265536"/>
        <c:scaling>
          <c:orientation val="minMax"/>
        </c:scaling>
        <c:delete val="0"/>
        <c:axPos val="b"/>
        <c:majorGridlines/>
        <c:numFmt formatCode="General" sourceLinked="1"/>
        <c:majorTickMark val="out"/>
        <c:minorTickMark val="none"/>
        <c:tickLblPos val="nextTo"/>
        <c:crossAx val="42021952"/>
        <c:crosses val="autoZero"/>
        <c:auto val="1"/>
        <c:lblAlgn val="ctr"/>
        <c:lblOffset val="100"/>
        <c:noMultiLvlLbl val="0"/>
      </c:catAx>
      <c:valAx>
        <c:axId val="42021952"/>
        <c:scaling>
          <c:orientation val="minMax"/>
        </c:scaling>
        <c:delete val="0"/>
        <c:axPos val="l"/>
        <c:majorGridlines/>
        <c:numFmt formatCode="General" sourceLinked="1"/>
        <c:majorTickMark val="cross"/>
        <c:minorTickMark val="none"/>
        <c:tickLblPos val="nextTo"/>
        <c:crossAx val="1472655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1FD53-E4B5-400C-929D-9DAADEE6B3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324223F8-A57E-49D1-AFF4-9183FA3DFC34}">
      <dgm:prSet phldrT="[Texto]" custT="1"/>
      <dgm:spPr/>
      <dgm:t>
        <a:bodyPr/>
        <a:lstStyle/>
        <a:p>
          <a:r>
            <a:rPr lang="es-ES" sz="3600" dirty="0" smtClean="0">
              <a:solidFill>
                <a:schemeClr val="tx1"/>
              </a:solidFill>
            </a:rPr>
            <a:t>Fauna</a:t>
          </a:r>
          <a:endParaRPr lang="es-ES" sz="3600" dirty="0">
            <a:solidFill>
              <a:schemeClr val="tx1"/>
            </a:solidFill>
          </a:endParaRPr>
        </a:p>
      </dgm:t>
    </dgm:pt>
    <dgm:pt modelId="{7B32A6F4-8DB1-4868-9588-A2441F520E6F}" type="parTrans" cxnId="{C6CC2402-9E90-4AB4-857B-A28429F24427}">
      <dgm:prSet/>
      <dgm:spPr/>
      <dgm:t>
        <a:bodyPr/>
        <a:lstStyle/>
        <a:p>
          <a:endParaRPr lang="es-ES"/>
        </a:p>
      </dgm:t>
    </dgm:pt>
    <dgm:pt modelId="{362DD1D7-D244-4E44-BEEC-108B96E60051}" type="sibTrans" cxnId="{C6CC2402-9E90-4AB4-857B-A28429F24427}">
      <dgm:prSet/>
      <dgm:spPr/>
      <dgm:t>
        <a:bodyPr/>
        <a:lstStyle/>
        <a:p>
          <a:endParaRPr lang="es-ES"/>
        </a:p>
      </dgm:t>
    </dgm:pt>
    <dgm:pt modelId="{E335F885-9941-4F57-89AF-8313A042D72C}">
      <dgm:prSet phldrT="[Texto]" custT="1"/>
      <dgm:spPr/>
      <dgm:t>
        <a:bodyPr/>
        <a:lstStyle/>
        <a:p>
          <a:r>
            <a:rPr lang="es-ES" sz="2000" dirty="0" smtClean="0">
              <a:solidFill>
                <a:schemeClr val="tx1"/>
              </a:solidFill>
            </a:rPr>
            <a:t>Mamíferos </a:t>
          </a:r>
          <a:endParaRPr lang="es-ES" sz="2000" dirty="0">
            <a:solidFill>
              <a:schemeClr val="tx1"/>
            </a:solidFill>
          </a:endParaRPr>
        </a:p>
      </dgm:t>
    </dgm:pt>
    <dgm:pt modelId="{D1C01649-FA7D-4B15-B26C-01572536DD92}" type="parTrans" cxnId="{692A272A-6B66-4ED9-A9BB-6A7A774A0275}">
      <dgm:prSet/>
      <dgm:spPr/>
      <dgm:t>
        <a:bodyPr/>
        <a:lstStyle/>
        <a:p>
          <a:endParaRPr lang="es-ES"/>
        </a:p>
      </dgm:t>
    </dgm:pt>
    <dgm:pt modelId="{2DBB1DA9-8B18-44CE-B0B9-FC1D0329BCB6}" type="sibTrans" cxnId="{692A272A-6B66-4ED9-A9BB-6A7A774A0275}">
      <dgm:prSet/>
      <dgm:spPr/>
      <dgm:t>
        <a:bodyPr/>
        <a:lstStyle/>
        <a:p>
          <a:endParaRPr lang="es-ES"/>
        </a:p>
      </dgm:t>
    </dgm:pt>
    <dgm:pt modelId="{5246AAEA-8043-4DF0-A424-AA8F2C2F06C7}">
      <dgm:prSet phldrT="[Texto]" custT="1"/>
      <dgm:spPr/>
      <dgm:t>
        <a:bodyPr/>
        <a:lstStyle/>
        <a:p>
          <a:r>
            <a:rPr lang="es-ES" sz="2000" dirty="0" smtClean="0">
              <a:solidFill>
                <a:schemeClr val="tx1"/>
              </a:solidFill>
            </a:rPr>
            <a:t>Aves</a:t>
          </a:r>
          <a:endParaRPr lang="es-ES" sz="2000" dirty="0">
            <a:solidFill>
              <a:schemeClr val="tx1"/>
            </a:solidFill>
          </a:endParaRPr>
        </a:p>
      </dgm:t>
    </dgm:pt>
    <dgm:pt modelId="{A954BE22-2341-4465-8AEC-5EC77A1DC9CC}" type="parTrans" cxnId="{0D215C59-E4A1-4499-98FC-2A425888A25C}">
      <dgm:prSet/>
      <dgm:spPr/>
      <dgm:t>
        <a:bodyPr/>
        <a:lstStyle/>
        <a:p>
          <a:endParaRPr lang="es-ES"/>
        </a:p>
      </dgm:t>
    </dgm:pt>
    <dgm:pt modelId="{2AB57E0B-EF73-495A-ACA4-CD845F8B85DD}" type="sibTrans" cxnId="{0D215C59-E4A1-4499-98FC-2A425888A25C}">
      <dgm:prSet/>
      <dgm:spPr/>
      <dgm:t>
        <a:bodyPr/>
        <a:lstStyle/>
        <a:p>
          <a:endParaRPr lang="es-ES"/>
        </a:p>
      </dgm:t>
    </dgm:pt>
    <dgm:pt modelId="{BA8BA05D-E234-4C0D-AB4C-53AFBC9B8BC6}">
      <dgm:prSet phldrT="[Texto]" custT="1"/>
      <dgm:spPr/>
      <dgm:t>
        <a:bodyPr/>
        <a:lstStyle/>
        <a:p>
          <a:r>
            <a:rPr lang="es-ES" sz="2000" dirty="0" smtClean="0">
              <a:solidFill>
                <a:schemeClr val="tx1"/>
              </a:solidFill>
            </a:rPr>
            <a:t>Anfibios </a:t>
          </a:r>
          <a:endParaRPr lang="es-ES" sz="2000" dirty="0">
            <a:solidFill>
              <a:schemeClr val="tx1"/>
            </a:solidFill>
          </a:endParaRPr>
        </a:p>
      </dgm:t>
    </dgm:pt>
    <dgm:pt modelId="{4B421017-D72E-4549-B912-986C9271030E}" type="parTrans" cxnId="{45563AC2-0412-452C-BB8D-6E06BA8FF69D}">
      <dgm:prSet/>
      <dgm:spPr/>
      <dgm:t>
        <a:bodyPr/>
        <a:lstStyle/>
        <a:p>
          <a:endParaRPr lang="es-ES"/>
        </a:p>
      </dgm:t>
    </dgm:pt>
    <dgm:pt modelId="{7AB5E43E-D514-40AC-AE4C-6CD2564A2960}" type="sibTrans" cxnId="{45563AC2-0412-452C-BB8D-6E06BA8FF69D}">
      <dgm:prSet/>
      <dgm:spPr/>
      <dgm:t>
        <a:bodyPr/>
        <a:lstStyle/>
        <a:p>
          <a:endParaRPr lang="es-ES"/>
        </a:p>
      </dgm:t>
    </dgm:pt>
    <dgm:pt modelId="{AF159C54-C8AD-4D8E-BAB2-8EA71D8823A8}">
      <dgm:prSet phldrT="[Texto]" custT="1"/>
      <dgm:spPr/>
      <dgm:t>
        <a:bodyPr/>
        <a:lstStyle/>
        <a:p>
          <a:r>
            <a:rPr lang="es-ES" sz="2000" dirty="0" smtClean="0">
              <a:solidFill>
                <a:schemeClr val="tx1"/>
              </a:solidFill>
            </a:rPr>
            <a:t>Reptiles</a:t>
          </a:r>
          <a:endParaRPr lang="es-ES" sz="2000" dirty="0">
            <a:solidFill>
              <a:schemeClr val="tx1"/>
            </a:solidFill>
          </a:endParaRPr>
        </a:p>
      </dgm:t>
    </dgm:pt>
    <dgm:pt modelId="{1FA37F56-75A1-4352-9CE4-D05E47E92212}" type="parTrans" cxnId="{01315661-D082-41BB-8D9F-8EBB1C7E0666}">
      <dgm:prSet/>
      <dgm:spPr/>
      <dgm:t>
        <a:bodyPr/>
        <a:lstStyle/>
        <a:p>
          <a:endParaRPr lang="es-ES"/>
        </a:p>
      </dgm:t>
    </dgm:pt>
    <dgm:pt modelId="{DD7B054E-E7E6-4082-BE99-7A7B19B7175F}" type="sibTrans" cxnId="{01315661-D082-41BB-8D9F-8EBB1C7E0666}">
      <dgm:prSet/>
      <dgm:spPr/>
      <dgm:t>
        <a:bodyPr/>
        <a:lstStyle/>
        <a:p>
          <a:endParaRPr lang="es-ES"/>
        </a:p>
      </dgm:t>
    </dgm:pt>
    <dgm:pt modelId="{7B8C9AB9-1E3D-4FCC-A912-CB395D8C3B05}" type="pres">
      <dgm:prSet presAssocID="{1B71FD53-E4B5-400C-929D-9DAADEE6B381}" presName="Name0" presStyleCnt="0">
        <dgm:presLayoutVars>
          <dgm:chPref val="1"/>
          <dgm:dir/>
          <dgm:animOne val="branch"/>
          <dgm:animLvl val="lvl"/>
          <dgm:resizeHandles val="exact"/>
        </dgm:presLayoutVars>
      </dgm:prSet>
      <dgm:spPr/>
      <dgm:t>
        <a:bodyPr/>
        <a:lstStyle/>
        <a:p>
          <a:endParaRPr lang="es-ES"/>
        </a:p>
      </dgm:t>
    </dgm:pt>
    <dgm:pt modelId="{942EECB0-F187-45AE-873F-CCFBC44F03F9}" type="pres">
      <dgm:prSet presAssocID="{324223F8-A57E-49D1-AFF4-9183FA3DFC34}" presName="root1" presStyleCnt="0"/>
      <dgm:spPr/>
    </dgm:pt>
    <dgm:pt modelId="{AD473D02-18B0-416B-A11E-CB33906A65B8}" type="pres">
      <dgm:prSet presAssocID="{324223F8-A57E-49D1-AFF4-9183FA3DFC34}" presName="LevelOneTextNode" presStyleLbl="node0" presStyleIdx="0" presStyleCnt="1">
        <dgm:presLayoutVars>
          <dgm:chPref val="3"/>
        </dgm:presLayoutVars>
      </dgm:prSet>
      <dgm:spPr/>
      <dgm:t>
        <a:bodyPr/>
        <a:lstStyle/>
        <a:p>
          <a:endParaRPr lang="es-ES"/>
        </a:p>
      </dgm:t>
    </dgm:pt>
    <dgm:pt modelId="{A87F6E12-DD6B-4E67-B13E-57530736F763}" type="pres">
      <dgm:prSet presAssocID="{324223F8-A57E-49D1-AFF4-9183FA3DFC34}" presName="level2hierChild" presStyleCnt="0"/>
      <dgm:spPr/>
    </dgm:pt>
    <dgm:pt modelId="{618A11CC-DB14-43C2-A2C4-7BDDCB45BF22}" type="pres">
      <dgm:prSet presAssocID="{D1C01649-FA7D-4B15-B26C-01572536DD92}" presName="conn2-1" presStyleLbl="parChTrans1D2" presStyleIdx="0" presStyleCnt="4"/>
      <dgm:spPr/>
      <dgm:t>
        <a:bodyPr/>
        <a:lstStyle/>
        <a:p>
          <a:endParaRPr lang="es-ES"/>
        </a:p>
      </dgm:t>
    </dgm:pt>
    <dgm:pt modelId="{22CFD752-6500-411F-91C3-3CD70BC13373}" type="pres">
      <dgm:prSet presAssocID="{D1C01649-FA7D-4B15-B26C-01572536DD92}" presName="connTx" presStyleLbl="parChTrans1D2" presStyleIdx="0" presStyleCnt="4"/>
      <dgm:spPr/>
      <dgm:t>
        <a:bodyPr/>
        <a:lstStyle/>
        <a:p>
          <a:endParaRPr lang="es-ES"/>
        </a:p>
      </dgm:t>
    </dgm:pt>
    <dgm:pt modelId="{8B605530-6B20-482E-8BF0-D98D7F21A684}" type="pres">
      <dgm:prSet presAssocID="{E335F885-9941-4F57-89AF-8313A042D72C}" presName="root2" presStyleCnt="0"/>
      <dgm:spPr/>
    </dgm:pt>
    <dgm:pt modelId="{C9300C07-46F1-4A97-BB7D-FDB0F29AC968}" type="pres">
      <dgm:prSet presAssocID="{E335F885-9941-4F57-89AF-8313A042D72C}" presName="LevelTwoTextNode" presStyleLbl="node2" presStyleIdx="0" presStyleCnt="4" custScaleY="118951">
        <dgm:presLayoutVars>
          <dgm:chPref val="3"/>
        </dgm:presLayoutVars>
      </dgm:prSet>
      <dgm:spPr/>
      <dgm:t>
        <a:bodyPr/>
        <a:lstStyle/>
        <a:p>
          <a:endParaRPr lang="es-ES"/>
        </a:p>
      </dgm:t>
    </dgm:pt>
    <dgm:pt modelId="{434E949A-D225-4729-81FF-9D79E4A0BC4D}" type="pres">
      <dgm:prSet presAssocID="{E335F885-9941-4F57-89AF-8313A042D72C}" presName="level3hierChild" presStyleCnt="0"/>
      <dgm:spPr/>
    </dgm:pt>
    <dgm:pt modelId="{BD0A89AA-DEF3-4DA0-8521-D061D52BB414}" type="pres">
      <dgm:prSet presAssocID="{A954BE22-2341-4465-8AEC-5EC77A1DC9CC}" presName="conn2-1" presStyleLbl="parChTrans1D2" presStyleIdx="1" presStyleCnt="4"/>
      <dgm:spPr/>
      <dgm:t>
        <a:bodyPr/>
        <a:lstStyle/>
        <a:p>
          <a:endParaRPr lang="es-ES"/>
        </a:p>
      </dgm:t>
    </dgm:pt>
    <dgm:pt modelId="{37504612-792D-4908-98BB-D1D4AB22919B}" type="pres">
      <dgm:prSet presAssocID="{A954BE22-2341-4465-8AEC-5EC77A1DC9CC}" presName="connTx" presStyleLbl="parChTrans1D2" presStyleIdx="1" presStyleCnt="4"/>
      <dgm:spPr/>
      <dgm:t>
        <a:bodyPr/>
        <a:lstStyle/>
        <a:p>
          <a:endParaRPr lang="es-ES"/>
        </a:p>
      </dgm:t>
    </dgm:pt>
    <dgm:pt modelId="{90214E9B-9F76-494D-9D14-8225705A557A}" type="pres">
      <dgm:prSet presAssocID="{5246AAEA-8043-4DF0-A424-AA8F2C2F06C7}" presName="root2" presStyleCnt="0"/>
      <dgm:spPr/>
    </dgm:pt>
    <dgm:pt modelId="{1EC3C0CC-5955-4EDB-8150-EA2F1DD7DC38}" type="pres">
      <dgm:prSet presAssocID="{5246AAEA-8043-4DF0-A424-AA8F2C2F06C7}" presName="LevelTwoTextNode" presStyleLbl="node2" presStyleIdx="1" presStyleCnt="4" custScaleY="118951">
        <dgm:presLayoutVars>
          <dgm:chPref val="3"/>
        </dgm:presLayoutVars>
      </dgm:prSet>
      <dgm:spPr/>
      <dgm:t>
        <a:bodyPr/>
        <a:lstStyle/>
        <a:p>
          <a:endParaRPr lang="es-ES"/>
        </a:p>
      </dgm:t>
    </dgm:pt>
    <dgm:pt modelId="{0456F974-7F52-4DD1-9B91-B0D190C26546}" type="pres">
      <dgm:prSet presAssocID="{5246AAEA-8043-4DF0-A424-AA8F2C2F06C7}" presName="level3hierChild" presStyleCnt="0"/>
      <dgm:spPr/>
    </dgm:pt>
    <dgm:pt modelId="{E945860F-70AE-432C-864A-E58B1F2248D3}" type="pres">
      <dgm:prSet presAssocID="{4B421017-D72E-4549-B912-986C9271030E}" presName="conn2-1" presStyleLbl="parChTrans1D2" presStyleIdx="2" presStyleCnt="4"/>
      <dgm:spPr/>
      <dgm:t>
        <a:bodyPr/>
        <a:lstStyle/>
        <a:p>
          <a:endParaRPr lang="es-ES"/>
        </a:p>
      </dgm:t>
    </dgm:pt>
    <dgm:pt modelId="{6249D602-1F77-43D9-9480-33D8CE2297BC}" type="pres">
      <dgm:prSet presAssocID="{4B421017-D72E-4549-B912-986C9271030E}" presName="connTx" presStyleLbl="parChTrans1D2" presStyleIdx="2" presStyleCnt="4"/>
      <dgm:spPr/>
      <dgm:t>
        <a:bodyPr/>
        <a:lstStyle/>
        <a:p>
          <a:endParaRPr lang="es-ES"/>
        </a:p>
      </dgm:t>
    </dgm:pt>
    <dgm:pt modelId="{B32FD747-03B9-4770-881D-F6B94DE202DF}" type="pres">
      <dgm:prSet presAssocID="{BA8BA05D-E234-4C0D-AB4C-53AFBC9B8BC6}" presName="root2" presStyleCnt="0"/>
      <dgm:spPr/>
    </dgm:pt>
    <dgm:pt modelId="{83436265-011A-4C8C-BDE3-896C2BF374EF}" type="pres">
      <dgm:prSet presAssocID="{BA8BA05D-E234-4C0D-AB4C-53AFBC9B8BC6}" presName="LevelTwoTextNode" presStyleLbl="node2" presStyleIdx="2" presStyleCnt="4" custScaleY="118951">
        <dgm:presLayoutVars>
          <dgm:chPref val="3"/>
        </dgm:presLayoutVars>
      </dgm:prSet>
      <dgm:spPr/>
      <dgm:t>
        <a:bodyPr/>
        <a:lstStyle/>
        <a:p>
          <a:endParaRPr lang="es-ES"/>
        </a:p>
      </dgm:t>
    </dgm:pt>
    <dgm:pt modelId="{F896893B-8945-44A9-A50D-61F2DC2F2B3A}" type="pres">
      <dgm:prSet presAssocID="{BA8BA05D-E234-4C0D-AB4C-53AFBC9B8BC6}" presName="level3hierChild" presStyleCnt="0"/>
      <dgm:spPr/>
    </dgm:pt>
    <dgm:pt modelId="{4D3505BE-C391-47AA-ADBC-2900271A281B}" type="pres">
      <dgm:prSet presAssocID="{1FA37F56-75A1-4352-9CE4-D05E47E92212}" presName="conn2-1" presStyleLbl="parChTrans1D2" presStyleIdx="3" presStyleCnt="4"/>
      <dgm:spPr/>
      <dgm:t>
        <a:bodyPr/>
        <a:lstStyle/>
        <a:p>
          <a:endParaRPr lang="es-ES"/>
        </a:p>
      </dgm:t>
    </dgm:pt>
    <dgm:pt modelId="{C01CA81C-A55E-445E-984B-2645643C7D22}" type="pres">
      <dgm:prSet presAssocID="{1FA37F56-75A1-4352-9CE4-D05E47E92212}" presName="connTx" presStyleLbl="parChTrans1D2" presStyleIdx="3" presStyleCnt="4"/>
      <dgm:spPr/>
      <dgm:t>
        <a:bodyPr/>
        <a:lstStyle/>
        <a:p>
          <a:endParaRPr lang="es-ES"/>
        </a:p>
      </dgm:t>
    </dgm:pt>
    <dgm:pt modelId="{3F783B15-9567-4CF0-AB96-CBC4A6AD5EF0}" type="pres">
      <dgm:prSet presAssocID="{AF159C54-C8AD-4D8E-BAB2-8EA71D8823A8}" presName="root2" presStyleCnt="0"/>
      <dgm:spPr/>
    </dgm:pt>
    <dgm:pt modelId="{EFE99097-5892-4434-898C-187735DBCA47}" type="pres">
      <dgm:prSet presAssocID="{AF159C54-C8AD-4D8E-BAB2-8EA71D8823A8}" presName="LevelTwoTextNode" presStyleLbl="node2" presStyleIdx="3" presStyleCnt="4" custScaleY="118951">
        <dgm:presLayoutVars>
          <dgm:chPref val="3"/>
        </dgm:presLayoutVars>
      </dgm:prSet>
      <dgm:spPr/>
      <dgm:t>
        <a:bodyPr/>
        <a:lstStyle/>
        <a:p>
          <a:endParaRPr lang="es-ES"/>
        </a:p>
      </dgm:t>
    </dgm:pt>
    <dgm:pt modelId="{C02DB494-904C-4FE2-ACCA-365F62DDB0D2}" type="pres">
      <dgm:prSet presAssocID="{AF159C54-C8AD-4D8E-BAB2-8EA71D8823A8}" presName="level3hierChild" presStyleCnt="0"/>
      <dgm:spPr/>
    </dgm:pt>
  </dgm:ptLst>
  <dgm:cxnLst>
    <dgm:cxn modelId="{6FB27F42-C584-4BBF-8D5C-69FED973462B}" type="presOf" srcId="{1FA37F56-75A1-4352-9CE4-D05E47E92212}" destId="{C01CA81C-A55E-445E-984B-2645643C7D22}" srcOrd="1" destOrd="0" presId="urn:microsoft.com/office/officeart/2008/layout/HorizontalMultiLevelHierarchy"/>
    <dgm:cxn modelId="{A512306A-7159-4AED-8E44-56F94D393812}" type="presOf" srcId="{D1C01649-FA7D-4B15-B26C-01572536DD92}" destId="{618A11CC-DB14-43C2-A2C4-7BDDCB45BF22}" srcOrd="0" destOrd="0" presId="urn:microsoft.com/office/officeart/2008/layout/HorizontalMultiLevelHierarchy"/>
    <dgm:cxn modelId="{383DDA36-376C-4C54-B967-C0817E16E8BE}" type="presOf" srcId="{A954BE22-2341-4465-8AEC-5EC77A1DC9CC}" destId="{37504612-792D-4908-98BB-D1D4AB22919B}" srcOrd="1" destOrd="0" presId="urn:microsoft.com/office/officeart/2008/layout/HorizontalMultiLevelHierarchy"/>
    <dgm:cxn modelId="{61DD6AA8-36A0-4AAA-82E7-DD6C20900813}" type="presOf" srcId="{AF159C54-C8AD-4D8E-BAB2-8EA71D8823A8}" destId="{EFE99097-5892-4434-898C-187735DBCA47}" srcOrd="0" destOrd="0" presId="urn:microsoft.com/office/officeart/2008/layout/HorizontalMultiLevelHierarchy"/>
    <dgm:cxn modelId="{C6CC2402-9E90-4AB4-857B-A28429F24427}" srcId="{1B71FD53-E4B5-400C-929D-9DAADEE6B381}" destId="{324223F8-A57E-49D1-AFF4-9183FA3DFC34}" srcOrd="0" destOrd="0" parTransId="{7B32A6F4-8DB1-4868-9588-A2441F520E6F}" sibTransId="{362DD1D7-D244-4E44-BEEC-108B96E60051}"/>
    <dgm:cxn modelId="{7F985570-53CE-4AAD-8A9F-E45E62C1A951}" type="presOf" srcId="{D1C01649-FA7D-4B15-B26C-01572536DD92}" destId="{22CFD752-6500-411F-91C3-3CD70BC13373}" srcOrd="1" destOrd="0" presId="urn:microsoft.com/office/officeart/2008/layout/HorizontalMultiLevelHierarchy"/>
    <dgm:cxn modelId="{04493083-2FF5-49E9-9123-A283967A2A26}" type="presOf" srcId="{4B421017-D72E-4549-B912-986C9271030E}" destId="{E945860F-70AE-432C-864A-E58B1F2248D3}" srcOrd="0" destOrd="0" presId="urn:microsoft.com/office/officeart/2008/layout/HorizontalMultiLevelHierarchy"/>
    <dgm:cxn modelId="{01315661-D082-41BB-8D9F-8EBB1C7E0666}" srcId="{324223F8-A57E-49D1-AFF4-9183FA3DFC34}" destId="{AF159C54-C8AD-4D8E-BAB2-8EA71D8823A8}" srcOrd="3" destOrd="0" parTransId="{1FA37F56-75A1-4352-9CE4-D05E47E92212}" sibTransId="{DD7B054E-E7E6-4082-BE99-7A7B19B7175F}"/>
    <dgm:cxn modelId="{63107B66-A66A-41A2-B76D-640B235E054F}" type="presOf" srcId="{4B421017-D72E-4549-B912-986C9271030E}" destId="{6249D602-1F77-43D9-9480-33D8CE2297BC}" srcOrd="1" destOrd="0" presId="urn:microsoft.com/office/officeart/2008/layout/HorizontalMultiLevelHierarchy"/>
    <dgm:cxn modelId="{6FAF2F09-F7E1-43AC-A3F7-1AFCC86327A7}" type="presOf" srcId="{1B71FD53-E4B5-400C-929D-9DAADEE6B381}" destId="{7B8C9AB9-1E3D-4FCC-A912-CB395D8C3B05}" srcOrd="0" destOrd="0" presId="urn:microsoft.com/office/officeart/2008/layout/HorizontalMultiLevelHierarchy"/>
    <dgm:cxn modelId="{C778BE8D-18D0-47D9-BDEE-70DBEEA3B9E5}" type="presOf" srcId="{5246AAEA-8043-4DF0-A424-AA8F2C2F06C7}" destId="{1EC3C0CC-5955-4EDB-8150-EA2F1DD7DC38}" srcOrd="0" destOrd="0" presId="urn:microsoft.com/office/officeart/2008/layout/HorizontalMultiLevelHierarchy"/>
    <dgm:cxn modelId="{4602508D-E3E4-41AD-808C-7B474072E741}" type="presOf" srcId="{1FA37F56-75A1-4352-9CE4-D05E47E92212}" destId="{4D3505BE-C391-47AA-ADBC-2900271A281B}" srcOrd="0" destOrd="0" presId="urn:microsoft.com/office/officeart/2008/layout/HorizontalMultiLevelHierarchy"/>
    <dgm:cxn modelId="{D75C2847-8CB4-4CB2-B840-6C9F1B83B450}" type="presOf" srcId="{E335F885-9941-4F57-89AF-8313A042D72C}" destId="{C9300C07-46F1-4A97-BB7D-FDB0F29AC968}" srcOrd="0" destOrd="0" presId="urn:microsoft.com/office/officeart/2008/layout/HorizontalMultiLevelHierarchy"/>
    <dgm:cxn modelId="{C7B9706D-720B-46A8-B484-A8F5C1770296}" type="presOf" srcId="{A954BE22-2341-4465-8AEC-5EC77A1DC9CC}" destId="{BD0A89AA-DEF3-4DA0-8521-D061D52BB414}" srcOrd="0" destOrd="0" presId="urn:microsoft.com/office/officeart/2008/layout/HorizontalMultiLevelHierarchy"/>
    <dgm:cxn modelId="{692A272A-6B66-4ED9-A9BB-6A7A774A0275}" srcId="{324223F8-A57E-49D1-AFF4-9183FA3DFC34}" destId="{E335F885-9941-4F57-89AF-8313A042D72C}" srcOrd="0" destOrd="0" parTransId="{D1C01649-FA7D-4B15-B26C-01572536DD92}" sibTransId="{2DBB1DA9-8B18-44CE-B0B9-FC1D0329BCB6}"/>
    <dgm:cxn modelId="{BCF9543E-23CC-4C58-BD4B-4F52D6475C6D}" type="presOf" srcId="{324223F8-A57E-49D1-AFF4-9183FA3DFC34}" destId="{AD473D02-18B0-416B-A11E-CB33906A65B8}" srcOrd="0" destOrd="0" presId="urn:microsoft.com/office/officeart/2008/layout/HorizontalMultiLevelHierarchy"/>
    <dgm:cxn modelId="{45563AC2-0412-452C-BB8D-6E06BA8FF69D}" srcId="{324223F8-A57E-49D1-AFF4-9183FA3DFC34}" destId="{BA8BA05D-E234-4C0D-AB4C-53AFBC9B8BC6}" srcOrd="2" destOrd="0" parTransId="{4B421017-D72E-4549-B912-986C9271030E}" sibTransId="{7AB5E43E-D514-40AC-AE4C-6CD2564A2960}"/>
    <dgm:cxn modelId="{00506755-7011-41C3-9833-58D57348980F}" type="presOf" srcId="{BA8BA05D-E234-4C0D-AB4C-53AFBC9B8BC6}" destId="{83436265-011A-4C8C-BDE3-896C2BF374EF}" srcOrd="0" destOrd="0" presId="urn:microsoft.com/office/officeart/2008/layout/HorizontalMultiLevelHierarchy"/>
    <dgm:cxn modelId="{0D215C59-E4A1-4499-98FC-2A425888A25C}" srcId="{324223F8-A57E-49D1-AFF4-9183FA3DFC34}" destId="{5246AAEA-8043-4DF0-A424-AA8F2C2F06C7}" srcOrd="1" destOrd="0" parTransId="{A954BE22-2341-4465-8AEC-5EC77A1DC9CC}" sibTransId="{2AB57E0B-EF73-495A-ACA4-CD845F8B85DD}"/>
    <dgm:cxn modelId="{54E9B4EE-C751-40C8-BEDA-A4440C93793E}" type="presParOf" srcId="{7B8C9AB9-1E3D-4FCC-A912-CB395D8C3B05}" destId="{942EECB0-F187-45AE-873F-CCFBC44F03F9}" srcOrd="0" destOrd="0" presId="urn:microsoft.com/office/officeart/2008/layout/HorizontalMultiLevelHierarchy"/>
    <dgm:cxn modelId="{DFDD0F0E-DE16-4DB0-B3CF-46B0DE13D6DC}" type="presParOf" srcId="{942EECB0-F187-45AE-873F-CCFBC44F03F9}" destId="{AD473D02-18B0-416B-A11E-CB33906A65B8}" srcOrd="0" destOrd="0" presId="urn:microsoft.com/office/officeart/2008/layout/HorizontalMultiLevelHierarchy"/>
    <dgm:cxn modelId="{74A33D63-FE36-4794-B059-AD37CA3E0FF0}" type="presParOf" srcId="{942EECB0-F187-45AE-873F-CCFBC44F03F9}" destId="{A87F6E12-DD6B-4E67-B13E-57530736F763}" srcOrd="1" destOrd="0" presId="urn:microsoft.com/office/officeart/2008/layout/HorizontalMultiLevelHierarchy"/>
    <dgm:cxn modelId="{9F4721FC-5FEB-4F66-A00C-E0E16119C1ED}" type="presParOf" srcId="{A87F6E12-DD6B-4E67-B13E-57530736F763}" destId="{618A11CC-DB14-43C2-A2C4-7BDDCB45BF22}" srcOrd="0" destOrd="0" presId="urn:microsoft.com/office/officeart/2008/layout/HorizontalMultiLevelHierarchy"/>
    <dgm:cxn modelId="{7A35001C-6A6E-4581-9EF5-2DDAE78E9E2A}" type="presParOf" srcId="{618A11CC-DB14-43C2-A2C4-7BDDCB45BF22}" destId="{22CFD752-6500-411F-91C3-3CD70BC13373}" srcOrd="0" destOrd="0" presId="urn:microsoft.com/office/officeart/2008/layout/HorizontalMultiLevelHierarchy"/>
    <dgm:cxn modelId="{E5428D91-7FB9-43DA-B1C2-F603F3FD9E19}" type="presParOf" srcId="{A87F6E12-DD6B-4E67-B13E-57530736F763}" destId="{8B605530-6B20-482E-8BF0-D98D7F21A684}" srcOrd="1" destOrd="0" presId="urn:microsoft.com/office/officeart/2008/layout/HorizontalMultiLevelHierarchy"/>
    <dgm:cxn modelId="{F88813BC-1F53-4A30-BF65-1DA739302FD4}" type="presParOf" srcId="{8B605530-6B20-482E-8BF0-D98D7F21A684}" destId="{C9300C07-46F1-4A97-BB7D-FDB0F29AC968}" srcOrd="0" destOrd="0" presId="urn:microsoft.com/office/officeart/2008/layout/HorizontalMultiLevelHierarchy"/>
    <dgm:cxn modelId="{CF9FA5A7-90D5-4507-A49B-9347665C1A4C}" type="presParOf" srcId="{8B605530-6B20-482E-8BF0-D98D7F21A684}" destId="{434E949A-D225-4729-81FF-9D79E4A0BC4D}" srcOrd="1" destOrd="0" presId="urn:microsoft.com/office/officeart/2008/layout/HorizontalMultiLevelHierarchy"/>
    <dgm:cxn modelId="{75C32AA0-0D87-4BAF-AED9-9E6153EA855F}" type="presParOf" srcId="{A87F6E12-DD6B-4E67-B13E-57530736F763}" destId="{BD0A89AA-DEF3-4DA0-8521-D061D52BB414}" srcOrd="2" destOrd="0" presId="urn:microsoft.com/office/officeart/2008/layout/HorizontalMultiLevelHierarchy"/>
    <dgm:cxn modelId="{34A0DF3B-74D3-46A0-87A9-37DC7145BD82}" type="presParOf" srcId="{BD0A89AA-DEF3-4DA0-8521-D061D52BB414}" destId="{37504612-792D-4908-98BB-D1D4AB22919B}" srcOrd="0" destOrd="0" presId="urn:microsoft.com/office/officeart/2008/layout/HorizontalMultiLevelHierarchy"/>
    <dgm:cxn modelId="{4558E466-D9C5-4DED-9CFB-A9AFEBB27C63}" type="presParOf" srcId="{A87F6E12-DD6B-4E67-B13E-57530736F763}" destId="{90214E9B-9F76-494D-9D14-8225705A557A}" srcOrd="3" destOrd="0" presId="urn:microsoft.com/office/officeart/2008/layout/HorizontalMultiLevelHierarchy"/>
    <dgm:cxn modelId="{B66B9CBF-F924-4951-93A9-CEA8C85E1565}" type="presParOf" srcId="{90214E9B-9F76-494D-9D14-8225705A557A}" destId="{1EC3C0CC-5955-4EDB-8150-EA2F1DD7DC38}" srcOrd="0" destOrd="0" presId="urn:microsoft.com/office/officeart/2008/layout/HorizontalMultiLevelHierarchy"/>
    <dgm:cxn modelId="{7FD89FAE-8DD5-4EA8-9F8C-DD73F3F4725A}" type="presParOf" srcId="{90214E9B-9F76-494D-9D14-8225705A557A}" destId="{0456F974-7F52-4DD1-9B91-B0D190C26546}" srcOrd="1" destOrd="0" presId="urn:microsoft.com/office/officeart/2008/layout/HorizontalMultiLevelHierarchy"/>
    <dgm:cxn modelId="{924D22D2-2C24-44F6-A42B-2CA47BC0DF4C}" type="presParOf" srcId="{A87F6E12-DD6B-4E67-B13E-57530736F763}" destId="{E945860F-70AE-432C-864A-E58B1F2248D3}" srcOrd="4" destOrd="0" presId="urn:microsoft.com/office/officeart/2008/layout/HorizontalMultiLevelHierarchy"/>
    <dgm:cxn modelId="{0ADC45D3-9C95-4C8A-AA64-37568ED9DB1D}" type="presParOf" srcId="{E945860F-70AE-432C-864A-E58B1F2248D3}" destId="{6249D602-1F77-43D9-9480-33D8CE2297BC}" srcOrd="0" destOrd="0" presId="urn:microsoft.com/office/officeart/2008/layout/HorizontalMultiLevelHierarchy"/>
    <dgm:cxn modelId="{D267AA42-E136-4313-B635-E00A452A6A37}" type="presParOf" srcId="{A87F6E12-DD6B-4E67-B13E-57530736F763}" destId="{B32FD747-03B9-4770-881D-F6B94DE202DF}" srcOrd="5" destOrd="0" presId="urn:microsoft.com/office/officeart/2008/layout/HorizontalMultiLevelHierarchy"/>
    <dgm:cxn modelId="{F212BE27-61F7-41B6-8273-8B190FD25725}" type="presParOf" srcId="{B32FD747-03B9-4770-881D-F6B94DE202DF}" destId="{83436265-011A-4C8C-BDE3-896C2BF374EF}" srcOrd="0" destOrd="0" presId="urn:microsoft.com/office/officeart/2008/layout/HorizontalMultiLevelHierarchy"/>
    <dgm:cxn modelId="{A594F420-ACC0-43C6-A6E6-C21DC2252FE6}" type="presParOf" srcId="{B32FD747-03B9-4770-881D-F6B94DE202DF}" destId="{F896893B-8945-44A9-A50D-61F2DC2F2B3A}" srcOrd="1" destOrd="0" presId="urn:microsoft.com/office/officeart/2008/layout/HorizontalMultiLevelHierarchy"/>
    <dgm:cxn modelId="{0A5EF529-A311-4A71-8CDE-674BEA4234E4}" type="presParOf" srcId="{A87F6E12-DD6B-4E67-B13E-57530736F763}" destId="{4D3505BE-C391-47AA-ADBC-2900271A281B}" srcOrd="6" destOrd="0" presId="urn:microsoft.com/office/officeart/2008/layout/HorizontalMultiLevelHierarchy"/>
    <dgm:cxn modelId="{CCF632DC-3DAC-4167-9832-9AE0720AE03B}" type="presParOf" srcId="{4D3505BE-C391-47AA-ADBC-2900271A281B}" destId="{C01CA81C-A55E-445E-984B-2645643C7D22}" srcOrd="0" destOrd="0" presId="urn:microsoft.com/office/officeart/2008/layout/HorizontalMultiLevelHierarchy"/>
    <dgm:cxn modelId="{AB6F8E72-0BB9-40D8-8D83-A76C94476E7C}" type="presParOf" srcId="{A87F6E12-DD6B-4E67-B13E-57530736F763}" destId="{3F783B15-9567-4CF0-AB96-CBC4A6AD5EF0}" srcOrd="7" destOrd="0" presId="urn:microsoft.com/office/officeart/2008/layout/HorizontalMultiLevelHierarchy"/>
    <dgm:cxn modelId="{60B41312-1259-4026-8238-15950A4AAE80}" type="presParOf" srcId="{3F783B15-9567-4CF0-AB96-CBC4A6AD5EF0}" destId="{EFE99097-5892-4434-898C-187735DBCA47}" srcOrd="0" destOrd="0" presId="urn:microsoft.com/office/officeart/2008/layout/HorizontalMultiLevelHierarchy"/>
    <dgm:cxn modelId="{3A41E074-E309-4961-A81D-A92E89EA6363}" type="presParOf" srcId="{3F783B15-9567-4CF0-AB96-CBC4A6AD5EF0}" destId="{C02DB494-904C-4FE2-ACCA-365F62DDB0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8F924-914B-442A-9082-B218627AEA1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S"/>
        </a:p>
      </dgm:t>
    </dgm:pt>
    <dgm:pt modelId="{59BFFC66-F16E-438F-A764-3963D5972E03}">
      <dgm:prSet phldrT="[Texto]"/>
      <dgm:spPr/>
      <dgm:t>
        <a:bodyPr/>
        <a:lstStyle/>
        <a:p>
          <a:r>
            <a:rPr lang="es-ES" b="1" dirty="0" smtClean="0">
              <a:solidFill>
                <a:schemeClr val="tx1"/>
              </a:solidFill>
            </a:rPr>
            <a:t>ZONIFICACIÓN</a:t>
          </a:r>
          <a:endParaRPr lang="es-ES" dirty="0">
            <a:solidFill>
              <a:schemeClr val="tx1"/>
            </a:solidFill>
          </a:endParaRPr>
        </a:p>
      </dgm:t>
    </dgm:pt>
    <dgm:pt modelId="{75B261C9-F88D-4ED4-B8E5-B956E9583ECF}" type="parTrans" cxnId="{89286701-012B-4496-9884-A1362DEA796B}">
      <dgm:prSet/>
      <dgm:spPr/>
      <dgm:t>
        <a:bodyPr/>
        <a:lstStyle/>
        <a:p>
          <a:endParaRPr lang="es-ES"/>
        </a:p>
      </dgm:t>
    </dgm:pt>
    <dgm:pt modelId="{E955E32E-8B29-4403-ABF2-DD5FB1E386D2}" type="sibTrans" cxnId="{89286701-012B-4496-9884-A1362DEA796B}">
      <dgm:prSet/>
      <dgm:spPr/>
      <dgm:t>
        <a:bodyPr/>
        <a:lstStyle/>
        <a:p>
          <a:endParaRPr lang="es-ES"/>
        </a:p>
      </dgm:t>
    </dgm:pt>
    <dgm:pt modelId="{6DC89CB8-0F4B-4D64-B165-53651EB8A566}">
      <dgm:prSet phldrT="[Texto]"/>
      <dgm:spPr/>
      <dgm:t>
        <a:bodyPr/>
        <a:lstStyle/>
        <a:p>
          <a:r>
            <a:rPr lang="es-EC" b="1" dirty="0" smtClean="0"/>
            <a:t>Zona 1: Área de Protección – Bosque Natural</a:t>
          </a:r>
          <a:endParaRPr lang="es-ES" dirty="0"/>
        </a:p>
      </dgm:t>
    </dgm:pt>
    <dgm:pt modelId="{E9369417-5886-40C4-9BDF-4BB43F5C79AD}" type="parTrans" cxnId="{5111422A-44C0-4852-BFD0-6CE058A50FEF}">
      <dgm:prSet/>
      <dgm:spPr/>
      <dgm:t>
        <a:bodyPr/>
        <a:lstStyle/>
        <a:p>
          <a:endParaRPr lang="es-ES"/>
        </a:p>
      </dgm:t>
    </dgm:pt>
    <dgm:pt modelId="{0C5485DF-C289-4CAC-85EF-B53F44FF758F}" type="sibTrans" cxnId="{5111422A-44C0-4852-BFD0-6CE058A50FEF}">
      <dgm:prSet/>
      <dgm:spPr/>
      <dgm:t>
        <a:bodyPr/>
        <a:lstStyle/>
        <a:p>
          <a:endParaRPr lang="es-ES"/>
        </a:p>
      </dgm:t>
    </dgm:pt>
    <dgm:pt modelId="{C2F343F3-327E-46BB-AB1C-CA3370CA7DF6}">
      <dgm:prSet phldrT="[Texto]"/>
      <dgm:spPr/>
      <dgm:t>
        <a:bodyPr/>
        <a:lstStyle/>
        <a:p>
          <a:r>
            <a:rPr lang="es-EC" b="1" dirty="0" smtClean="0"/>
            <a:t>Zona 2: Área de Conservación - Bosque Intervenido</a:t>
          </a:r>
          <a:endParaRPr lang="es-ES" dirty="0"/>
        </a:p>
      </dgm:t>
    </dgm:pt>
    <dgm:pt modelId="{96610094-72CE-4C40-BA29-B90E3343FCA9}" type="parTrans" cxnId="{550C5A2A-AB7C-4DAE-AAC9-316CFB4C15BD}">
      <dgm:prSet/>
      <dgm:spPr/>
      <dgm:t>
        <a:bodyPr/>
        <a:lstStyle/>
        <a:p>
          <a:endParaRPr lang="es-ES"/>
        </a:p>
      </dgm:t>
    </dgm:pt>
    <dgm:pt modelId="{FF0A34A1-57E1-4CD7-B479-79F39B8562E8}" type="sibTrans" cxnId="{550C5A2A-AB7C-4DAE-AAC9-316CFB4C15BD}">
      <dgm:prSet/>
      <dgm:spPr/>
      <dgm:t>
        <a:bodyPr/>
        <a:lstStyle/>
        <a:p>
          <a:endParaRPr lang="es-ES"/>
        </a:p>
      </dgm:t>
    </dgm:pt>
    <dgm:pt modelId="{618A480C-4CF2-43A8-A0EE-F1C3BEFD1CB5}">
      <dgm:prSet phldrT="[Texto]" custT="1"/>
      <dgm:spPr/>
      <dgm:t>
        <a:bodyPr/>
        <a:lstStyle/>
        <a:p>
          <a:r>
            <a:rPr lang="es-EC" sz="1400" dirty="0" smtClean="0"/>
            <a:t>Bosque natural, con grado medio de intervención en términos generales. tiene un área de 49.7 ha.</a:t>
          </a:r>
          <a:endParaRPr lang="es-ES" sz="1400" dirty="0"/>
        </a:p>
      </dgm:t>
    </dgm:pt>
    <dgm:pt modelId="{53AF09B1-B59E-4D7B-BE25-FD9E361309FC}" type="parTrans" cxnId="{79ACBB6E-5ED2-4C08-877E-AD90FC08B7A3}">
      <dgm:prSet/>
      <dgm:spPr/>
      <dgm:t>
        <a:bodyPr/>
        <a:lstStyle/>
        <a:p>
          <a:endParaRPr lang="es-ES"/>
        </a:p>
      </dgm:t>
    </dgm:pt>
    <dgm:pt modelId="{17CC05F3-9EEA-43F8-8C09-8628017654EC}" type="sibTrans" cxnId="{79ACBB6E-5ED2-4C08-877E-AD90FC08B7A3}">
      <dgm:prSet/>
      <dgm:spPr/>
      <dgm:t>
        <a:bodyPr/>
        <a:lstStyle/>
        <a:p>
          <a:endParaRPr lang="es-ES"/>
        </a:p>
      </dgm:t>
    </dgm:pt>
    <dgm:pt modelId="{B97FE3B5-F6F7-4B3C-A094-E4DCCDAED94D}">
      <dgm:prSet phldrT="[Texto]" custT="1"/>
      <dgm:spPr/>
      <dgm:t>
        <a:bodyPr/>
        <a:lstStyle/>
        <a:p>
          <a:r>
            <a:rPr lang="es-EC" sz="1400" dirty="0" smtClean="0"/>
            <a:t>Bosque natural poco intervenido que comprende un área de 154,4  ha</a:t>
          </a:r>
          <a:r>
            <a:rPr lang="es-EC" sz="1400" b="1" dirty="0" smtClean="0"/>
            <a:t>.</a:t>
          </a:r>
          <a:endParaRPr lang="es-ES" sz="1400" dirty="0"/>
        </a:p>
      </dgm:t>
    </dgm:pt>
    <dgm:pt modelId="{D91D2E5C-3ED3-4410-976C-D06B0FC5AEDE}" type="parTrans" cxnId="{E8EDAC81-A1C3-485E-8048-3841BB3087EE}">
      <dgm:prSet/>
      <dgm:spPr/>
      <dgm:t>
        <a:bodyPr/>
        <a:lstStyle/>
        <a:p>
          <a:endParaRPr lang="es-ES"/>
        </a:p>
      </dgm:t>
    </dgm:pt>
    <dgm:pt modelId="{1396C099-E3E7-43CD-A884-7FF76865AA2B}" type="sibTrans" cxnId="{E8EDAC81-A1C3-485E-8048-3841BB3087EE}">
      <dgm:prSet/>
      <dgm:spPr/>
      <dgm:t>
        <a:bodyPr/>
        <a:lstStyle/>
        <a:p>
          <a:endParaRPr lang="es-ES"/>
        </a:p>
      </dgm:t>
    </dgm:pt>
    <dgm:pt modelId="{F1A1BDD6-6F65-4594-961F-FF5930CDA89C}">
      <dgm:prSet phldrT="[Texto]" custT="1"/>
      <dgm:spPr/>
      <dgm:t>
        <a:bodyPr/>
        <a:lstStyle/>
        <a:p>
          <a:r>
            <a:rPr lang="es-EC" sz="1400" dirty="0" smtClean="0"/>
            <a:t>Bosque natural muy intervenido a nivel general. comprende un área de 77,9 ha.</a:t>
          </a:r>
          <a:endParaRPr lang="es-ES" sz="1400" dirty="0"/>
        </a:p>
      </dgm:t>
    </dgm:pt>
    <dgm:pt modelId="{8773BB51-1982-40AF-A7BD-84BE54D52742}" type="parTrans" cxnId="{9458F36F-0302-4AAC-9592-5EA30F12F3EF}">
      <dgm:prSet/>
      <dgm:spPr/>
      <dgm:t>
        <a:bodyPr/>
        <a:lstStyle/>
        <a:p>
          <a:endParaRPr lang="es-ES"/>
        </a:p>
      </dgm:t>
    </dgm:pt>
    <dgm:pt modelId="{B6F952CD-E8BE-4A5F-8CCB-9986C17F7311}" type="sibTrans" cxnId="{9458F36F-0302-4AAC-9592-5EA30F12F3EF}">
      <dgm:prSet/>
      <dgm:spPr/>
      <dgm:t>
        <a:bodyPr/>
        <a:lstStyle/>
        <a:p>
          <a:endParaRPr lang="es-ES"/>
        </a:p>
      </dgm:t>
    </dgm:pt>
    <dgm:pt modelId="{96482CFC-EDDA-4A20-A407-767923392AD2}">
      <dgm:prSet phldrT="[Texto]"/>
      <dgm:spPr/>
      <dgm:t>
        <a:bodyPr/>
        <a:lstStyle/>
        <a:p>
          <a:r>
            <a:rPr lang="es-EC" b="1" dirty="0" smtClean="0"/>
            <a:t>Zona 3: Área de Conservación Bosque Maduro Secundario</a:t>
          </a:r>
          <a:endParaRPr lang="es-ES" dirty="0"/>
        </a:p>
      </dgm:t>
    </dgm:pt>
    <dgm:pt modelId="{BE47FD9B-A6A5-41E3-A431-95C2344AA524}" type="parTrans" cxnId="{534961D4-292C-4580-9F63-B777E5263772}">
      <dgm:prSet/>
      <dgm:spPr/>
      <dgm:t>
        <a:bodyPr/>
        <a:lstStyle/>
        <a:p>
          <a:endParaRPr lang="es-ES"/>
        </a:p>
      </dgm:t>
    </dgm:pt>
    <dgm:pt modelId="{4F4DB43B-7C9F-4487-90F0-A0D209BACC77}" type="sibTrans" cxnId="{534961D4-292C-4580-9F63-B777E5263772}">
      <dgm:prSet/>
      <dgm:spPr/>
      <dgm:t>
        <a:bodyPr/>
        <a:lstStyle/>
        <a:p>
          <a:endParaRPr lang="es-ES"/>
        </a:p>
      </dgm:t>
    </dgm:pt>
    <dgm:pt modelId="{66FDBE62-4D67-4C20-B874-EB176A598620}">
      <dgm:prSet phldrT="[Texto]"/>
      <dgm:spPr/>
      <dgm:t>
        <a:bodyPr/>
        <a:lstStyle/>
        <a:p>
          <a:r>
            <a:rPr lang="es-EC" b="1" dirty="0" smtClean="0"/>
            <a:t>Zona 4: Área Forestal Bambú</a:t>
          </a:r>
          <a:endParaRPr lang="es-ES" dirty="0"/>
        </a:p>
      </dgm:t>
    </dgm:pt>
    <dgm:pt modelId="{A0B71418-4122-4821-85C9-80D1C8779156}" type="parTrans" cxnId="{3799D9E4-C810-43BA-A8EC-00D1927203A2}">
      <dgm:prSet/>
      <dgm:spPr/>
      <dgm:t>
        <a:bodyPr/>
        <a:lstStyle/>
        <a:p>
          <a:endParaRPr lang="es-ES"/>
        </a:p>
      </dgm:t>
    </dgm:pt>
    <dgm:pt modelId="{027A427C-77C3-4BB7-81D7-AEE849AA3DB5}" type="sibTrans" cxnId="{3799D9E4-C810-43BA-A8EC-00D1927203A2}">
      <dgm:prSet/>
      <dgm:spPr/>
      <dgm:t>
        <a:bodyPr/>
        <a:lstStyle/>
        <a:p>
          <a:endParaRPr lang="es-ES"/>
        </a:p>
      </dgm:t>
    </dgm:pt>
    <dgm:pt modelId="{E300B1D2-2D6E-415E-9C2E-E4CDB16CA5E6}">
      <dgm:prSet phldrT="[Texto]" custT="1"/>
      <dgm:spPr/>
      <dgm:t>
        <a:bodyPr/>
        <a:lstStyle/>
        <a:p>
          <a:r>
            <a:rPr lang="es-EC" sz="1400" dirty="0" smtClean="0"/>
            <a:t>Se encuentra ubicada en la zona posterior de la reserva, cercano al Río Ramón, abarca una extensión de 30.6 ha</a:t>
          </a:r>
          <a:endParaRPr lang="es-ES" sz="1400" dirty="0"/>
        </a:p>
      </dgm:t>
    </dgm:pt>
    <dgm:pt modelId="{7E9B11FD-1DD0-4D95-B1F0-5A7D70B8B6DD}" type="parTrans" cxnId="{8FCBC72F-9CB7-4A7B-8B82-E4FB1B8CA689}">
      <dgm:prSet/>
      <dgm:spPr/>
      <dgm:t>
        <a:bodyPr/>
        <a:lstStyle/>
        <a:p>
          <a:endParaRPr lang="es-ES"/>
        </a:p>
      </dgm:t>
    </dgm:pt>
    <dgm:pt modelId="{5E302208-5A5C-4890-A1B8-E03F101ED5E0}" type="sibTrans" cxnId="{8FCBC72F-9CB7-4A7B-8B82-E4FB1B8CA689}">
      <dgm:prSet/>
      <dgm:spPr/>
      <dgm:t>
        <a:bodyPr/>
        <a:lstStyle/>
        <a:p>
          <a:endParaRPr lang="es-ES"/>
        </a:p>
      </dgm:t>
    </dgm:pt>
    <dgm:pt modelId="{9C53F0A2-6712-4D48-A37E-59489AD44671}">
      <dgm:prSet phldrT="[Texto]"/>
      <dgm:spPr/>
      <dgm:t>
        <a:bodyPr/>
        <a:lstStyle/>
        <a:p>
          <a:r>
            <a:rPr lang="es-EC" b="1" dirty="0" smtClean="0"/>
            <a:t>Zona 5: Área Productivas Cultivos Pastos</a:t>
          </a:r>
          <a:endParaRPr lang="es-ES" dirty="0"/>
        </a:p>
      </dgm:t>
    </dgm:pt>
    <dgm:pt modelId="{9E840F87-C4CC-4943-BF8A-6EA5ADB08945}" type="parTrans" cxnId="{0AC87453-5DDE-4C15-BD32-9A8B680E3478}">
      <dgm:prSet/>
      <dgm:spPr/>
      <dgm:t>
        <a:bodyPr/>
        <a:lstStyle/>
        <a:p>
          <a:endParaRPr lang="es-ES"/>
        </a:p>
      </dgm:t>
    </dgm:pt>
    <dgm:pt modelId="{7E6B0E7A-2FB6-422B-ABB6-8D7F2A3FD28F}" type="sibTrans" cxnId="{0AC87453-5DDE-4C15-BD32-9A8B680E3478}">
      <dgm:prSet/>
      <dgm:spPr/>
      <dgm:t>
        <a:bodyPr/>
        <a:lstStyle/>
        <a:p>
          <a:endParaRPr lang="es-ES"/>
        </a:p>
      </dgm:t>
    </dgm:pt>
    <dgm:pt modelId="{8E595B29-4C9B-40F1-972D-7D4D88ED543E}">
      <dgm:prSet phldrT="[Texto]" custT="1"/>
      <dgm:spPr/>
      <dgm:t>
        <a:bodyPr/>
        <a:lstStyle/>
        <a:p>
          <a:r>
            <a:rPr lang="es-EC" sz="1400" dirty="0" smtClean="0"/>
            <a:t>Zona más extensa que abarca un área de 292,3 ha y es utilizado en labores agrícolas. La presente zona se encuentra despojada de su vegetación natural</a:t>
          </a:r>
          <a:endParaRPr lang="es-ES" sz="1400" dirty="0"/>
        </a:p>
      </dgm:t>
    </dgm:pt>
    <dgm:pt modelId="{83249832-FE94-4949-912A-1D3920565C63}" type="parTrans" cxnId="{370E4029-415D-4838-A378-AF98DE3ED71A}">
      <dgm:prSet/>
      <dgm:spPr/>
      <dgm:t>
        <a:bodyPr/>
        <a:lstStyle/>
        <a:p>
          <a:endParaRPr lang="es-ES"/>
        </a:p>
      </dgm:t>
    </dgm:pt>
    <dgm:pt modelId="{8983B46C-3D69-49DB-B1FD-434124906B1B}" type="sibTrans" cxnId="{370E4029-415D-4838-A378-AF98DE3ED71A}">
      <dgm:prSet/>
      <dgm:spPr/>
      <dgm:t>
        <a:bodyPr/>
        <a:lstStyle/>
        <a:p>
          <a:endParaRPr lang="es-ES"/>
        </a:p>
      </dgm:t>
    </dgm:pt>
    <dgm:pt modelId="{E9D40F7B-EF76-461D-921B-05FA1997DD36}">
      <dgm:prSet phldrT="[Texto]" custT="1"/>
      <dgm:spPr/>
      <dgm:t>
        <a:bodyPr/>
        <a:lstStyle/>
        <a:p>
          <a:r>
            <a:rPr lang="es-EC" sz="1400" b="1" smtClean="0"/>
            <a:t>Zona 6: Área Ganadera </a:t>
          </a:r>
          <a:endParaRPr lang="es-ES" sz="1400" dirty="0"/>
        </a:p>
      </dgm:t>
    </dgm:pt>
    <dgm:pt modelId="{027BBF03-9C1F-4E4D-A07A-90F1803DFF34}" type="parTrans" cxnId="{99F72890-F286-4E54-9C11-F62D6A87D7A0}">
      <dgm:prSet/>
      <dgm:spPr/>
      <dgm:t>
        <a:bodyPr/>
        <a:lstStyle/>
        <a:p>
          <a:endParaRPr lang="es-ES"/>
        </a:p>
      </dgm:t>
    </dgm:pt>
    <dgm:pt modelId="{BBD93ED7-1876-43CD-ABB6-6F6B1885CCED}" type="sibTrans" cxnId="{99F72890-F286-4E54-9C11-F62D6A87D7A0}">
      <dgm:prSet/>
      <dgm:spPr/>
      <dgm:t>
        <a:bodyPr/>
        <a:lstStyle/>
        <a:p>
          <a:endParaRPr lang="es-ES"/>
        </a:p>
      </dgm:t>
    </dgm:pt>
    <dgm:pt modelId="{E74F4213-8EE4-4A7E-8E49-C79788446F1F}">
      <dgm:prSet phldrT="[Texto]" custT="1"/>
      <dgm:spPr/>
      <dgm:t>
        <a:bodyPr/>
        <a:lstStyle/>
        <a:p>
          <a:r>
            <a:rPr lang="es-EC" sz="1400" dirty="0" smtClean="0"/>
            <a:t>Tiene un área de 31,6 ha que representa el 5% del total del área, en la zona de estudio se encuentran alrededor de unas 200 cabezas de ganado </a:t>
          </a:r>
          <a:endParaRPr lang="es-ES" sz="1400" dirty="0"/>
        </a:p>
      </dgm:t>
    </dgm:pt>
    <dgm:pt modelId="{2F26837B-CFDF-4887-865E-0FD47F796A74}" type="parTrans" cxnId="{CCEFF08A-B1DF-4FC8-A21C-B8C05CA2CBBE}">
      <dgm:prSet/>
      <dgm:spPr/>
      <dgm:t>
        <a:bodyPr/>
        <a:lstStyle/>
        <a:p>
          <a:endParaRPr lang="es-ES"/>
        </a:p>
      </dgm:t>
    </dgm:pt>
    <dgm:pt modelId="{335D2344-D05E-4744-B8EA-83A9443D1219}" type="sibTrans" cxnId="{CCEFF08A-B1DF-4FC8-A21C-B8C05CA2CBBE}">
      <dgm:prSet/>
      <dgm:spPr/>
      <dgm:t>
        <a:bodyPr/>
        <a:lstStyle/>
        <a:p>
          <a:endParaRPr lang="es-ES"/>
        </a:p>
      </dgm:t>
    </dgm:pt>
    <dgm:pt modelId="{EF796E4E-05F3-4566-B36E-4864C3B6A345}" type="pres">
      <dgm:prSet presAssocID="{DDF8F924-914B-442A-9082-B218627AEA12}" presName="Name0" presStyleCnt="0">
        <dgm:presLayoutVars>
          <dgm:chPref val="1"/>
          <dgm:dir/>
          <dgm:animOne val="branch"/>
          <dgm:animLvl val="lvl"/>
          <dgm:resizeHandles val="exact"/>
        </dgm:presLayoutVars>
      </dgm:prSet>
      <dgm:spPr/>
      <dgm:t>
        <a:bodyPr/>
        <a:lstStyle/>
        <a:p>
          <a:endParaRPr lang="es-ES"/>
        </a:p>
      </dgm:t>
    </dgm:pt>
    <dgm:pt modelId="{5630DA95-0DB3-4D69-ABBC-9BF04884E18F}" type="pres">
      <dgm:prSet presAssocID="{59BFFC66-F16E-438F-A764-3963D5972E03}" presName="root1" presStyleCnt="0"/>
      <dgm:spPr/>
    </dgm:pt>
    <dgm:pt modelId="{8E32AD5A-4E7B-48B2-BA68-696953D28EF2}" type="pres">
      <dgm:prSet presAssocID="{59BFFC66-F16E-438F-A764-3963D5972E03}" presName="LevelOneTextNode" presStyleLbl="node0" presStyleIdx="0" presStyleCnt="1" custScaleX="46408" custScaleY="90518">
        <dgm:presLayoutVars>
          <dgm:chPref val="3"/>
        </dgm:presLayoutVars>
      </dgm:prSet>
      <dgm:spPr/>
      <dgm:t>
        <a:bodyPr/>
        <a:lstStyle/>
        <a:p>
          <a:endParaRPr lang="es-ES"/>
        </a:p>
      </dgm:t>
    </dgm:pt>
    <dgm:pt modelId="{67093E59-B00F-46B9-B41A-01948B4A8C81}" type="pres">
      <dgm:prSet presAssocID="{59BFFC66-F16E-438F-A764-3963D5972E03}" presName="level2hierChild" presStyleCnt="0"/>
      <dgm:spPr/>
    </dgm:pt>
    <dgm:pt modelId="{B657673E-8748-4592-87E7-8FE707491453}" type="pres">
      <dgm:prSet presAssocID="{E9369417-5886-40C4-9BDF-4BB43F5C79AD}" presName="conn2-1" presStyleLbl="parChTrans1D2" presStyleIdx="0" presStyleCnt="6"/>
      <dgm:spPr/>
      <dgm:t>
        <a:bodyPr/>
        <a:lstStyle/>
        <a:p>
          <a:endParaRPr lang="es-ES"/>
        </a:p>
      </dgm:t>
    </dgm:pt>
    <dgm:pt modelId="{E308F1AE-6D85-4BC3-9FF2-4444301EC558}" type="pres">
      <dgm:prSet presAssocID="{E9369417-5886-40C4-9BDF-4BB43F5C79AD}" presName="connTx" presStyleLbl="parChTrans1D2" presStyleIdx="0" presStyleCnt="6"/>
      <dgm:spPr/>
      <dgm:t>
        <a:bodyPr/>
        <a:lstStyle/>
        <a:p>
          <a:endParaRPr lang="es-ES"/>
        </a:p>
      </dgm:t>
    </dgm:pt>
    <dgm:pt modelId="{C9FA871A-3205-4668-8A83-7858DB03A16C}" type="pres">
      <dgm:prSet presAssocID="{6DC89CB8-0F4B-4D64-B165-53651EB8A566}" presName="root2" presStyleCnt="0"/>
      <dgm:spPr/>
    </dgm:pt>
    <dgm:pt modelId="{5D64DB1C-FEB0-4BA5-AB8D-EB617257E0D4}" type="pres">
      <dgm:prSet presAssocID="{6DC89CB8-0F4B-4D64-B165-53651EB8A566}" presName="LevelTwoTextNode" presStyleLbl="node2" presStyleIdx="0" presStyleCnt="6" custScaleX="65061">
        <dgm:presLayoutVars>
          <dgm:chPref val="3"/>
        </dgm:presLayoutVars>
      </dgm:prSet>
      <dgm:spPr/>
      <dgm:t>
        <a:bodyPr/>
        <a:lstStyle/>
        <a:p>
          <a:endParaRPr lang="es-ES"/>
        </a:p>
      </dgm:t>
    </dgm:pt>
    <dgm:pt modelId="{DA7D9E94-A2C2-489A-AD68-6E37EC395D72}" type="pres">
      <dgm:prSet presAssocID="{6DC89CB8-0F4B-4D64-B165-53651EB8A566}" presName="level3hierChild" presStyleCnt="0"/>
      <dgm:spPr/>
    </dgm:pt>
    <dgm:pt modelId="{8B567D41-5ED6-4222-9D8D-A1C54B699D00}" type="pres">
      <dgm:prSet presAssocID="{D91D2E5C-3ED3-4410-976C-D06B0FC5AEDE}" presName="conn2-1" presStyleLbl="parChTrans1D3" presStyleIdx="0" presStyleCnt="6"/>
      <dgm:spPr/>
      <dgm:t>
        <a:bodyPr/>
        <a:lstStyle/>
        <a:p>
          <a:endParaRPr lang="es-ES"/>
        </a:p>
      </dgm:t>
    </dgm:pt>
    <dgm:pt modelId="{8B2AB57D-B33E-4B3D-80D0-4F3CB40D04F0}" type="pres">
      <dgm:prSet presAssocID="{D91D2E5C-3ED3-4410-976C-D06B0FC5AEDE}" presName="connTx" presStyleLbl="parChTrans1D3" presStyleIdx="0" presStyleCnt="6"/>
      <dgm:spPr/>
      <dgm:t>
        <a:bodyPr/>
        <a:lstStyle/>
        <a:p>
          <a:endParaRPr lang="es-ES"/>
        </a:p>
      </dgm:t>
    </dgm:pt>
    <dgm:pt modelId="{D00EECA2-08D3-4E04-9AC4-389B826ADBE5}" type="pres">
      <dgm:prSet presAssocID="{B97FE3B5-F6F7-4B3C-A094-E4DCCDAED94D}" presName="root2" presStyleCnt="0"/>
      <dgm:spPr/>
    </dgm:pt>
    <dgm:pt modelId="{16D021CD-8D6C-4863-B254-278C3DC57FC2}" type="pres">
      <dgm:prSet presAssocID="{B97FE3B5-F6F7-4B3C-A094-E4DCCDAED94D}" presName="LevelTwoTextNode" presStyleLbl="node3" presStyleIdx="0" presStyleCnt="6" custScaleX="135849">
        <dgm:presLayoutVars>
          <dgm:chPref val="3"/>
        </dgm:presLayoutVars>
      </dgm:prSet>
      <dgm:spPr/>
      <dgm:t>
        <a:bodyPr/>
        <a:lstStyle/>
        <a:p>
          <a:endParaRPr lang="es-ES"/>
        </a:p>
      </dgm:t>
    </dgm:pt>
    <dgm:pt modelId="{F800229D-B254-405E-9719-313CF15679D5}" type="pres">
      <dgm:prSet presAssocID="{B97FE3B5-F6F7-4B3C-A094-E4DCCDAED94D}" presName="level3hierChild" presStyleCnt="0"/>
      <dgm:spPr/>
    </dgm:pt>
    <dgm:pt modelId="{29875C5E-5A7E-4671-9263-40DAB1E3BC52}" type="pres">
      <dgm:prSet presAssocID="{96610094-72CE-4C40-BA29-B90E3343FCA9}" presName="conn2-1" presStyleLbl="parChTrans1D2" presStyleIdx="1" presStyleCnt="6"/>
      <dgm:spPr/>
      <dgm:t>
        <a:bodyPr/>
        <a:lstStyle/>
        <a:p>
          <a:endParaRPr lang="es-ES"/>
        </a:p>
      </dgm:t>
    </dgm:pt>
    <dgm:pt modelId="{F9DB82B3-2D9D-4FD0-AB30-48B5494BC621}" type="pres">
      <dgm:prSet presAssocID="{96610094-72CE-4C40-BA29-B90E3343FCA9}" presName="connTx" presStyleLbl="parChTrans1D2" presStyleIdx="1" presStyleCnt="6"/>
      <dgm:spPr/>
      <dgm:t>
        <a:bodyPr/>
        <a:lstStyle/>
        <a:p>
          <a:endParaRPr lang="es-ES"/>
        </a:p>
      </dgm:t>
    </dgm:pt>
    <dgm:pt modelId="{85A2199B-9377-4A86-BDA1-F16070F800B5}" type="pres">
      <dgm:prSet presAssocID="{C2F343F3-327E-46BB-AB1C-CA3370CA7DF6}" presName="root2" presStyleCnt="0"/>
      <dgm:spPr/>
    </dgm:pt>
    <dgm:pt modelId="{3BD08D12-FF0C-434C-BE00-D97B0BCB7D8E}" type="pres">
      <dgm:prSet presAssocID="{C2F343F3-327E-46BB-AB1C-CA3370CA7DF6}" presName="LevelTwoTextNode" presStyleLbl="node2" presStyleIdx="1" presStyleCnt="6" custScaleX="65061">
        <dgm:presLayoutVars>
          <dgm:chPref val="3"/>
        </dgm:presLayoutVars>
      </dgm:prSet>
      <dgm:spPr/>
      <dgm:t>
        <a:bodyPr/>
        <a:lstStyle/>
        <a:p>
          <a:endParaRPr lang="es-ES"/>
        </a:p>
      </dgm:t>
    </dgm:pt>
    <dgm:pt modelId="{000A21FD-0102-4FE7-9D62-92C3213907C0}" type="pres">
      <dgm:prSet presAssocID="{C2F343F3-327E-46BB-AB1C-CA3370CA7DF6}" presName="level3hierChild" presStyleCnt="0"/>
      <dgm:spPr/>
    </dgm:pt>
    <dgm:pt modelId="{4B7117B1-F20B-459E-A134-2EB01352DC24}" type="pres">
      <dgm:prSet presAssocID="{53AF09B1-B59E-4D7B-BE25-FD9E361309FC}" presName="conn2-1" presStyleLbl="parChTrans1D3" presStyleIdx="1" presStyleCnt="6"/>
      <dgm:spPr/>
      <dgm:t>
        <a:bodyPr/>
        <a:lstStyle/>
        <a:p>
          <a:endParaRPr lang="es-ES"/>
        </a:p>
      </dgm:t>
    </dgm:pt>
    <dgm:pt modelId="{06A3899C-A7F7-4810-A7B9-6EE62F6983D4}" type="pres">
      <dgm:prSet presAssocID="{53AF09B1-B59E-4D7B-BE25-FD9E361309FC}" presName="connTx" presStyleLbl="parChTrans1D3" presStyleIdx="1" presStyleCnt="6"/>
      <dgm:spPr/>
      <dgm:t>
        <a:bodyPr/>
        <a:lstStyle/>
        <a:p>
          <a:endParaRPr lang="es-ES"/>
        </a:p>
      </dgm:t>
    </dgm:pt>
    <dgm:pt modelId="{F0F6C686-0487-4468-901F-7EF78D1AC6EE}" type="pres">
      <dgm:prSet presAssocID="{618A480C-4CF2-43A8-A0EE-F1C3BEFD1CB5}" presName="root2" presStyleCnt="0"/>
      <dgm:spPr/>
    </dgm:pt>
    <dgm:pt modelId="{CBEA5E00-CC07-416F-B800-ED9F438E649F}" type="pres">
      <dgm:prSet presAssocID="{618A480C-4CF2-43A8-A0EE-F1C3BEFD1CB5}" presName="LevelTwoTextNode" presStyleLbl="node3" presStyleIdx="1" presStyleCnt="6" custScaleX="135849">
        <dgm:presLayoutVars>
          <dgm:chPref val="3"/>
        </dgm:presLayoutVars>
      </dgm:prSet>
      <dgm:spPr/>
      <dgm:t>
        <a:bodyPr/>
        <a:lstStyle/>
        <a:p>
          <a:endParaRPr lang="es-ES"/>
        </a:p>
      </dgm:t>
    </dgm:pt>
    <dgm:pt modelId="{AFC814CB-02E7-4CD4-B3D3-76CBDE19CF64}" type="pres">
      <dgm:prSet presAssocID="{618A480C-4CF2-43A8-A0EE-F1C3BEFD1CB5}" presName="level3hierChild" presStyleCnt="0"/>
      <dgm:spPr/>
    </dgm:pt>
    <dgm:pt modelId="{58B5CDA1-04F0-4D41-A11D-D38AD93B0D31}" type="pres">
      <dgm:prSet presAssocID="{BE47FD9B-A6A5-41E3-A431-95C2344AA524}" presName="conn2-1" presStyleLbl="parChTrans1D2" presStyleIdx="2" presStyleCnt="6"/>
      <dgm:spPr/>
      <dgm:t>
        <a:bodyPr/>
        <a:lstStyle/>
        <a:p>
          <a:endParaRPr lang="es-ES"/>
        </a:p>
      </dgm:t>
    </dgm:pt>
    <dgm:pt modelId="{7A5E4B44-06DE-4C00-A001-8443F67C4E1F}" type="pres">
      <dgm:prSet presAssocID="{BE47FD9B-A6A5-41E3-A431-95C2344AA524}" presName="connTx" presStyleLbl="parChTrans1D2" presStyleIdx="2" presStyleCnt="6"/>
      <dgm:spPr/>
      <dgm:t>
        <a:bodyPr/>
        <a:lstStyle/>
        <a:p>
          <a:endParaRPr lang="es-ES"/>
        </a:p>
      </dgm:t>
    </dgm:pt>
    <dgm:pt modelId="{57616937-5C70-4801-AA9A-261CF3501373}" type="pres">
      <dgm:prSet presAssocID="{96482CFC-EDDA-4A20-A407-767923392AD2}" presName="root2" presStyleCnt="0"/>
      <dgm:spPr/>
    </dgm:pt>
    <dgm:pt modelId="{651A6E68-5F52-4AC8-AE72-C5DE5644A859}" type="pres">
      <dgm:prSet presAssocID="{96482CFC-EDDA-4A20-A407-767923392AD2}" presName="LevelTwoTextNode" presStyleLbl="node2" presStyleIdx="2" presStyleCnt="6" custScaleX="65061">
        <dgm:presLayoutVars>
          <dgm:chPref val="3"/>
        </dgm:presLayoutVars>
      </dgm:prSet>
      <dgm:spPr/>
      <dgm:t>
        <a:bodyPr/>
        <a:lstStyle/>
        <a:p>
          <a:endParaRPr lang="es-ES"/>
        </a:p>
      </dgm:t>
    </dgm:pt>
    <dgm:pt modelId="{84504E9D-053B-4D3B-B902-30FC6C0EE510}" type="pres">
      <dgm:prSet presAssocID="{96482CFC-EDDA-4A20-A407-767923392AD2}" presName="level3hierChild" presStyleCnt="0"/>
      <dgm:spPr/>
    </dgm:pt>
    <dgm:pt modelId="{6E5F5AE1-66DF-45C5-96F9-C50AB7BB8AF8}" type="pres">
      <dgm:prSet presAssocID="{8773BB51-1982-40AF-A7BD-84BE54D52742}" presName="conn2-1" presStyleLbl="parChTrans1D3" presStyleIdx="2" presStyleCnt="6"/>
      <dgm:spPr/>
      <dgm:t>
        <a:bodyPr/>
        <a:lstStyle/>
        <a:p>
          <a:endParaRPr lang="es-ES"/>
        </a:p>
      </dgm:t>
    </dgm:pt>
    <dgm:pt modelId="{32E1B62C-C5D9-4516-ADEF-8A16637540D2}" type="pres">
      <dgm:prSet presAssocID="{8773BB51-1982-40AF-A7BD-84BE54D52742}" presName="connTx" presStyleLbl="parChTrans1D3" presStyleIdx="2" presStyleCnt="6"/>
      <dgm:spPr/>
      <dgm:t>
        <a:bodyPr/>
        <a:lstStyle/>
        <a:p>
          <a:endParaRPr lang="es-ES"/>
        </a:p>
      </dgm:t>
    </dgm:pt>
    <dgm:pt modelId="{4A044CC7-A36D-4090-855E-1BF535E51505}" type="pres">
      <dgm:prSet presAssocID="{F1A1BDD6-6F65-4594-961F-FF5930CDA89C}" presName="root2" presStyleCnt="0"/>
      <dgm:spPr/>
    </dgm:pt>
    <dgm:pt modelId="{56B5A0C5-51AB-43DC-9F0F-AC036083AC5E}" type="pres">
      <dgm:prSet presAssocID="{F1A1BDD6-6F65-4594-961F-FF5930CDA89C}" presName="LevelTwoTextNode" presStyleLbl="node3" presStyleIdx="2" presStyleCnt="6" custScaleX="135849">
        <dgm:presLayoutVars>
          <dgm:chPref val="3"/>
        </dgm:presLayoutVars>
      </dgm:prSet>
      <dgm:spPr/>
      <dgm:t>
        <a:bodyPr/>
        <a:lstStyle/>
        <a:p>
          <a:endParaRPr lang="es-ES"/>
        </a:p>
      </dgm:t>
    </dgm:pt>
    <dgm:pt modelId="{8FF2580A-855D-4EF3-BF04-B66E4FE6AB87}" type="pres">
      <dgm:prSet presAssocID="{F1A1BDD6-6F65-4594-961F-FF5930CDA89C}" presName="level3hierChild" presStyleCnt="0"/>
      <dgm:spPr/>
    </dgm:pt>
    <dgm:pt modelId="{FAC638E0-AEB2-4807-A858-1BDCA0CB7259}" type="pres">
      <dgm:prSet presAssocID="{A0B71418-4122-4821-85C9-80D1C8779156}" presName="conn2-1" presStyleLbl="parChTrans1D2" presStyleIdx="3" presStyleCnt="6"/>
      <dgm:spPr/>
      <dgm:t>
        <a:bodyPr/>
        <a:lstStyle/>
        <a:p>
          <a:endParaRPr lang="es-ES"/>
        </a:p>
      </dgm:t>
    </dgm:pt>
    <dgm:pt modelId="{8DE7237B-8246-4DBA-A397-3A71B5FDCEE5}" type="pres">
      <dgm:prSet presAssocID="{A0B71418-4122-4821-85C9-80D1C8779156}" presName="connTx" presStyleLbl="parChTrans1D2" presStyleIdx="3" presStyleCnt="6"/>
      <dgm:spPr/>
      <dgm:t>
        <a:bodyPr/>
        <a:lstStyle/>
        <a:p>
          <a:endParaRPr lang="es-ES"/>
        </a:p>
      </dgm:t>
    </dgm:pt>
    <dgm:pt modelId="{24A449DC-B6F5-4EFB-805F-D5AD156F8455}" type="pres">
      <dgm:prSet presAssocID="{66FDBE62-4D67-4C20-B874-EB176A598620}" presName="root2" presStyleCnt="0"/>
      <dgm:spPr/>
    </dgm:pt>
    <dgm:pt modelId="{CC5D1FC9-118A-4490-A7D3-ACCD921645EF}" type="pres">
      <dgm:prSet presAssocID="{66FDBE62-4D67-4C20-B874-EB176A598620}" presName="LevelTwoTextNode" presStyleLbl="node2" presStyleIdx="3" presStyleCnt="6" custScaleX="65061">
        <dgm:presLayoutVars>
          <dgm:chPref val="3"/>
        </dgm:presLayoutVars>
      </dgm:prSet>
      <dgm:spPr/>
      <dgm:t>
        <a:bodyPr/>
        <a:lstStyle/>
        <a:p>
          <a:endParaRPr lang="es-ES"/>
        </a:p>
      </dgm:t>
    </dgm:pt>
    <dgm:pt modelId="{FE156217-9AAD-4C42-B565-B1FA677C3F6D}" type="pres">
      <dgm:prSet presAssocID="{66FDBE62-4D67-4C20-B874-EB176A598620}" presName="level3hierChild" presStyleCnt="0"/>
      <dgm:spPr/>
    </dgm:pt>
    <dgm:pt modelId="{978934DA-7594-4B7F-B31C-B4ED21C6A358}" type="pres">
      <dgm:prSet presAssocID="{7E9B11FD-1DD0-4D95-B1F0-5A7D70B8B6DD}" presName="conn2-1" presStyleLbl="parChTrans1D3" presStyleIdx="3" presStyleCnt="6"/>
      <dgm:spPr/>
      <dgm:t>
        <a:bodyPr/>
        <a:lstStyle/>
        <a:p>
          <a:endParaRPr lang="es-ES"/>
        </a:p>
      </dgm:t>
    </dgm:pt>
    <dgm:pt modelId="{40AEE68E-C140-4592-B5FE-0D8134927911}" type="pres">
      <dgm:prSet presAssocID="{7E9B11FD-1DD0-4D95-B1F0-5A7D70B8B6DD}" presName="connTx" presStyleLbl="parChTrans1D3" presStyleIdx="3" presStyleCnt="6"/>
      <dgm:spPr/>
      <dgm:t>
        <a:bodyPr/>
        <a:lstStyle/>
        <a:p>
          <a:endParaRPr lang="es-ES"/>
        </a:p>
      </dgm:t>
    </dgm:pt>
    <dgm:pt modelId="{AA0CB46F-7ECB-4DCE-A4EB-2F4B4FBCE50C}" type="pres">
      <dgm:prSet presAssocID="{E300B1D2-2D6E-415E-9C2E-E4CDB16CA5E6}" presName="root2" presStyleCnt="0"/>
      <dgm:spPr/>
    </dgm:pt>
    <dgm:pt modelId="{15C3466F-2102-4D14-92AF-14BD829C7E7B}" type="pres">
      <dgm:prSet presAssocID="{E300B1D2-2D6E-415E-9C2E-E4CDB16CA5E6}" presName="LevelTwoTextNode" presStyleLbl="node3" presStyleIdx="3" presStyleCnt="6" custScaleX="135849">
        <dgm:presLayoutVars>
          <dgm:chPref val="3"/>
        </dgm:presLayoutVars>
      </dgm:prSet>
      <dgm:spPr/>
      <dgm:t>
        <a:bodyPr/>
        <a:lstStyle/>
        <a:p>
          <a:endParaRPr lang="es-ES"/>
        </a:p>
      </dgm:t>
    </dgm:pt>
    <dgm:pt modelId="{7821D21E-5F05-47CE-AFA1-EA721698DD33}" type="pres">
      <dgm:prSet presAssocID="{E300B1D2-2D6E-415E-9C2E-E4CDB16CA5E6}" presName="level3hierChild" presStyleCnt="0"/>
      <dgm:spPr/>
    </dgm:pt>
    <dgm:pt modelId="{63485981-0745-48BE-A850-B8AAB30039DE}" type="pres">
      <dgm:prSet presAssocID="{9E840F87-C4CC-4943-BF8A-6EA5ADB08945}" presName="conn2-1" presStyleLbl="parChTrans1D2" presStyleIdx="4" presStyleCnt="6"/>
      <dgm:spPr/>
      <dgm:t>
        <a:bodyPr/>
        <a:lstStyle/>
        <a:p>
          <a:endParaRPr lang="es-ES"/>
        </a:p>
      </dgm:t>
    </dgm:pt>
    <dgm:pt modelId="{5255491C-DA0B-44F9-A1D1-9E72E15B6251}" type="pres">
      <dgm:prSet presAssocID="{9E840F87-C4CC-4943-BF8A-6EA5ADB08945}" presName="connTx" presStyleLbl="parChTrans1D2" presStyleIdx="4" presStyleCnt="6"/>
      <dgm:spPr/>
      <dgm:t>
        <a:bodyPr/>
        <a:lstStyle/>
        <a:p>
          <a:endParaRPr lang="es-ES"/>
        </a:p>
      </dgm:t>
    </dgm:pt>
    <dgm:pt modelId="{5317AA01-D733-4661-95E9-A13FE9E48A52}" type="pres">
      <dgm:prSet presAssocID="{9C53F0A2-6712-4D48-A37E-59489AD44671}" presName="root2" presStyleCnt="0"/>
      <dgm:spPr/>
    </dgm:pt>
    <dgm:pt modelId="{D7D52AC9-6013-4BD0-BF29-A1909CF5B8E2}" type="pres">
      <dgm:prSet presAssocID="{9C53F0A2-6712-4D48-A37E-59489AD44671}" presName="LevelTwoTextNode" presStyleLbl="node2" presStyleIdx="4" presStyleCnt="6" custScaleX="65061">
        <dgm:presLayoutVars>
          <dgm:chPref val="3"/>
        </dgm:presLayoutVars>
      </dgm:prSet>
      <dgm:spPr/>
      <dgm:t>
        <a:bodyPr/>
        <a:lstStyle/>
        <a:p>
          <a:endParaRPr lang="es-ES"/>
        </a:p>
      </dgm:t>
    </dgm:pt>
    <dgm:pt modelId="{C84474B8-0FE5-43B1-8707-BD1920B169E5}" type="pres">
      <dgm:prSet presAssocID="{9C53F0A2-6712-4D48-A37E-59489AD44671}" presName="level3hierChild" presStyleCnt="0"/>
      <dgm:spPr/>
    </dgm:pt>
    <dgm:pt modelId="{84B29521-2B8F-48EA-A5E0-6B02350ECFB2}" type="pres">
      <dgm:prSet presAssocID="{83249832-FE94-4949-912A-1D3920565C63}" presName="conn2-1" presStyleLbl="parChTrans1D3" presStyleIdx="4" presStyleCnt="6"/>
      <dgm:spPr/>
      <dgm:t>
        <a:bodyPr/>
        <a:lstStyle/>
        <a:p>
          <a:endParaRPr lang="es-ES"/>
        </a:p>
      </dgm:t>
    </dgm:pt>
    <dgm:pt modelId="{3A44514D-A45F-491D-9B87-0299B99270E6}" type="pres">
      <dgm:prSet presAssocID="{83249832-FE94-4949-912A-1D3920565C63}" presName="connTx" presStyleLbl="parChTrans1D3" presStyleIdx="4" presStyleCnt="6"/>
      <dgm:spPr/>
      <dgm:t>
        <a:bodyPr/>
        <a:lstStyle/>
        <a:p>
          <a:endParaRPr lang="es-ES"/>
        </a:p>
      </dgm:t>
    </dgm:pt>
    <dgm:pt modelId="{8CD1DED0-EFD8-449F-9BDF-ABE70D9B783F}" type="pres">
      <dgm:prSet presAssocID="{8E595B29-4C9B-40F1-972D-7D4D88ED543E}" presName="root2" presStyleCnt="0"/>
      <dgm:spPr/>
    </dgm:pt>
    <dgm:pt modelId="{0FDF796A-A9A1-45B2-BDDE-505FEA05B1C1}" type="pres">
      <dgm:prSet presAssocID="{8E595B29-4C9B-40F1-972D-7D4D88ED543E}" presName="LevelTwoTextNode" presStyleLbl="node3" presStyleIdx="4" presStyleCnt="6" custScaleX="135849" custScaleY="125837">
        <dgm:presLayoutVars>
          <dgm:chPref val="3"/>
        </dgm:presLayoutVars>
      </dgm:prSet>
      <dgm:spPr/>
      <dgm:t>
        <a:bodyPr/>
        <a:lstStyle/>
        <a:p>
          <a:endParaRPr lang="es-ES"/>
        </a:p>
      </dgm:t>
    </dgm:pt>
    <dgm:pt modelId="{AD5EEFBE-B4AD-478A-998A-96866D6916C8}" type="pres">
      <dgm:prSet presAssocID="{8E595B29-4C9B-40F1-972D-7D4D88ED543E}" presName="level3hierChild" presStyleCnt="0"/>
      <dgm:spPr/>
    </dgm:pt>
    <dgm:pt modelId="{19929DC6-F348-4B77-BF6F-974700458C9D}" type="pres">
      <dgm:prSet presAssocID="{027BBF03-9C1F-4E4D-A07A-90F1803DFF34}" presName="conn2-1" presStyleLbl="parChTrans1D2" presStyleIdx="5" presStyleCnt="6"/>
      <dgm:spPr/>
      <dgm:t>
        <a:bodyPr/>
        <a:lstStyle/>
        <a:p>
          <a:endParaRPr lang="es-ES"/>
        </a:p>
      </dgm:t>
    </dgm:pt>
    <dgm:pt modelId="{BDBEE05E-43E2-48FF-9E19-1E21547C621C}" type="pres">
      <dgm:prSet presAssocID="{027BBF03-9C1F-4E4D-A07A-90F1803DFF34}" presName="connTx" presStyleLbl="parChTrans1D2" presStyleIdx="5" presStyleCnt="6"/>
      <dgm:spPr/>
      <dgm:t>
        <a:bodyPr/>
        <a:lstStyle/>
        <a:p>
          <a:endParaRPr lang="es-ES"/>
        </a:p>
      </dgm:t>
    </dgm:pt>
    <dgm:pt modelId="{41415ED8-C5E5-435B-BF13-F74469078B7C}" type="pres">
      <dgm:prSet presAssocID="{E9D40F7B-EF76-461D-921B-05FA1997DD36}" presName="root2" presStyleCnt="0"/>
      <dgm:spPr/>
    </dgm:pt>
    <dgm:pt modelId="{4B95FE16-AB72-4FA7-843C-7C7184B037C4}" type="pres">
      <dgm:prSet presAssocID="{E9D40F7B-EF76-461D-921B-05FA1997DD36}" presName="LevelTwoTextNode" presStyleLbl="node2" presStyleIdx="5" presStyleCnt="6" custScaleX="64230">
        <dgm:presLayoutVars>
          <dgm:chPref val="3"/>
        </dgm:presLayoutVars>
      </dgm:prSet>
      <dgm:spPr/>
      <dgm:t>
        <a:bodyPr/>
        <a:lstStyle/>
        <a:p>
          <a:endParaRPr lang="es-ES"/>
        </a:p>
      </dgm:t>
    </dgm:pt>
    <dgm:pt modelId="{9F6E0648-C49F-4D71-80CF-A0284CE7A97F}" type="pres">
      <dgm:prSet presAssocID="{E9D40F7B-EF76-461D-921B-05FA1997DD36}" presName="level3hierChild" presStyleCnt="0"/>
      <dgm:spPr/>
    </dgm:pt>
    <dgm:pt modelId="{D8F54B1F-D667-44CC-B717-AD6D797A823E}" type="pres">
      <dgm:prSet presAssocID="{2F26837B-CFDF-4887-865E-0FD47F796A74}" presName="conn2-1" presStyleLbl="parChTrans1D3" presStyleIdx="5" presStyleCnt="6"/>
      <dgm:spPr/>
      <dgm:t>
        <a:bodyPr/>
        <a:lstStyle/>
        <a:p>
          <a:endParaRPr lang="es-ES"/>
        </a:p>
      </dgm:t>
    </dgm:pt>
    <dgm:pt modelId="{11D8659F-C373-45F8-889E-CB409DFE2F31}" type="pres">
      <dgm:prSet presAssocID="{2F26837B-CFDF-4887-865E-0FD47F796A74}" presName="connTx" presStyleLbl="parChTrans1D3" presStyleIdx="5" presStyleCnt="6"/>
      <dgm:spPr/>
      <dgm:t>
        <a:bodyPr/>
        <a:lstStyle/>
        <a:p>
          <a:endParaRPr lang="es-ES"/>
        </a:p>
      </dgm:t>
    </dgm:pt>
    <dgm:pt modelId="{CF81A481-2409-417C-87C9-394B2771AF9C}" type="pres">
      <dgm:prSet presAssocID="{E74F4213-8EE4-4A7E-8E49-C79788446F1F}" presName="root2" presStyleCnt="0"/>
      <dgm:spPr/>
    </dgm:pt>
    <dgm:pt modelId="{68083D8E-17D8-4A60-B7BC-93EDFABA8ABD}" type="pres">
      <dgm:prSet presAssocID="{E74F4213-8EE4-4A7E-8E49-C79788446F1F}" presName="LevelTwoTextNode" presStyleLbl="node3" presStyleIdx="5" presStyleCnt="6" custScaleX="136819">
        <dgm:presLayoutVars>
          <dgm:chPref val="3"/>
        </dgm:presLayoutVars>
      </dgm:prSet>
      <dgm:spPr/>
      <dgm:t>
        <a:bodyPr/>
        <a:lstStyle/>
        <a:p>
          <a:endParaRPr lang="es-ES"/>
        </a:p>
      </dgm:t>
    </dgm:pt>
    <dgm:pt modelId="{7F63D901-2854-4FED-87D5-344AEC2DF2C3}" type="pres">
      <dgm:prSet presAssocID="{E74F4213-8EE4-4A7E-8E49-C79788446F1F}" presName="level3hierChild" presStyleCnt="0"/>
      <dgm:spPr/>
    </dgm:pt>
  </dgm:ptLst>
  <dgm:cxnLst>
    <dgm:cxn modelId="{A980A099-A196-4821-B6EA-41BB41026F63}" type="presOf" srcId="{027BBF03-9C1F-4E4D-A07A-90F1803DFF34}" destId="{BDBEE05E-43E2-48FF-9E19-1E21547C621C}" srcOrd="1" destOrd="0" presId="urn:microsoft.com/office/officeart/2008/layout/HorizontalMultiLevelHierarchy"/>
    <dgm:cxn modelId="{5111422A-44C0-4852-BFD0-6CE058A50FEF}" srcId="{59BFFC66-F16E-438F-A764-3963D5972E03}" destId="{6DC89CB8-0F4B-4D64-B165-53651EB8A566}" srcOrd="0" destOrd="0" parTransId="{E9369417-5886-40C4-9BDF-4BB43F5C79AD}" sibTransId="{0C5485DF-C289-4CAC-85EF-B53F44FF758F}"/>
    <dgm:cxn modelId="{C389FA22-528D-4A0F-A151-C489404AE247}" type="presOf" srcId="{53AF09B1-B59E-4D7B-BE25-FD9E361309FC}" destId="{06A3899C-A7F7-4810-A7B9-6EE62F6983D4}" srcOrd="1" destOrd="0" presId="urn:microsoft.com/office/officeart/2008/layout/HorizontalMultiLevelHierarchy"/>
    <dgm:cxn modelId="{B8EE6613-650E-4F12-9DB3-E80A048C362C}" type="presOf" srcId="{E74F4213-8EE4-4A7E-8E49-C79788446F1F}" destId="{68083D8E-17D8-4A60-B7BC-93EDFABA8ABD}" srcOrd="0" destOrd="0" presId="urn:microsoft.com/office/officeart/2008/layout/HorizontalMultiLevelHierarchy"/>
    <dgm:cxn modelId="{F398A418-D1FA-472F-85D0-5941B07A4FAA}" type="presOf" srcId="{66FDBE62-4D67-4C20-B874-EB176A598620}" destId="{CC5D1FC9-118A-4490-A7D3-ACCD921645EF}" srcOrd="0" destOrd="0" presId="urn:microsoft.com/office/officeart/2008/layout/HorizontalMultiLevelHierarchy"/>
    <dgm:cxn modelId="{6E97FA36-3330-40A6-92E3-3358E1F5DA9C}" type="presOf" srcId="{9E840F87-C4CC-4943-BF8A-6EA5ADB08945}" destId="{63485981-0745-48BE-A850-B8AAB30039DE}" srcOrd="0" destOrd="0" presId="urn:microsoft.com/office/officeart/2008/layout/HorizontalMultiLevelHierarchy"/>
    <dgm:cxn modelId="{02706149-2661-4BB8-8700-E5C70D23A894}" type="presOf" srcId="{83249832-FE94-4949-912A-1D3920565C63}" destId="{84B29521-2B8F-48EA-A5E0-6B02350ECFB2}" srcOrd="0" destOrd="0" presId="urn:microsoft.com/office/officeart/2008/layout/HorizontalMultiLevelHierarchy"/>
    <dgm:cxn modelId="{C2E43098-C814-48E8-A90C-5D71B6DA2C39}" type="presOf" srcId="{8773BB51-1982-40AF-A7BD-84BE54D52742}" destId="{6E5F5AE1-66DF-45C5-96F9-C50AB7BB8AF8}" srcOrd="0" destOrd="0" presId="urn:microsoft.com/office/officeart/2008/layout/HorizontalMultiLevelHierarchy"/>
    <dgm:cxn modelId="{550C5A2A-AB7C-4DAE-AAC9-316CFB4C15BD}" srcId="{59BFFC66-F16E-438F-A764-3963D5972E03}" destId="{C2F343F3-327E-46BB-AB1C-CA3370CA7DF6}" srcOrd="1" destOrd="0" parTransId="{96610094-72CE-4C40-BA29-B90E3343FCA9}" sibTransId="{FF0A34A1-57E1-4CD7-B479-79F39B8562E8}"/>
    <dgm:cxn modelId="{E8EDAC81-A1C3-485E-8048-3841BB3087EE}" srcId="{6DC89CB8-0F4B-4D64-B165-53651EB8A566}" destId="{B97FE3B5-F6F7-4B3C-A094-E4DCCDAED94D}" srcOrd="0" destOrd="0" parTransId="{D91D2E5C-3ED3-4410-976C-D06B0FC5AEDE}" sibTransId="{1396C099-E3E7-43CD-A884-7FF76865AA2B}"/>
    <dgm:cxn modelId="{8FCBC72F-9CB7-4A7B-8B82-E4FB1B8CA689}" srcId="{66FDBE62-4D67-4C20-B874-EB176A598620}" destId="{E300B1D2-2D6E-415E-9C2E-E4CDB16CA5E6}" srcOrd="0" destOrd="0" parTransId="{7E9B11FD-1DD0-4D95-B1F0-5A7D70B8B6DD}" sibTransId="{5E302208-5A5C-4890-A1B8-E03F101ED5E0}"/>
    <dgm:cxn modelId="{534961D4-292C-4580-9F63-B777E5263772}" srcId="{59BFFC66-F16E-438F-A764-3963D5972E03}" destId="{96482CFC-EDDA-4A20-A407-767923392AD2}" srcOrd="2" destOrd="0" parTransId="{BE47FD9B-A6A5-41E3-A431-95C2344AA524}" sibTransId="{4F4DB43B-7C9F-4487-90F0-A0D209BACC77}"/>
    <dgm:cxn modelId="{88133923-BFDA-4A45-A0C1-7E4ADF2563A7}" type="presOf" srcId="{027BBF03-9C1F-4E4D-A07A-90F1803DFF34}" destId="{19929DC6-F348-4B77-BF6F-974700458C9D}" srcOrd="0" destOrd="0" presId="urn:microsoft.com/office/officeart/2008/layout/HorizontalMultiLevelHierarchy"/>
    <dgm:cxn modelId="{ED13C8CA-0486-4530-A95C-1ED618092B6A}" type="presOf" srcId="{7E9B11FD-1DD0-4D95-B1F0-5A7D70B8B6DD}" destId="{40AEE68E-C140-4592-B5FE-0D8134927911}" srcOrd="1" destOrd="0" presId="urn:microsoft.com/office/officeart/2008/layout/HorizontalMultiLevelHierarchy"/>
    <dgm:cxn modelId="{79ACBB6E-5ED2-4C08-877E-AD90FC08B7A3}" srcId="{C2F343F3-327E-46BB-AB1C-CA3370CA7DF6}" destId="{618A480C-4CF2-43A8-A0EE-F1C3BEFD1CB5}" srcOrd="0" destOrd="0" parTransId="{53AF09B1-B59E-4D7B-BE25-FD9E361309FC}" sibTransId="{17CC05F3-9EEA-43F8-8C09-8628017654EC}"/>
    <dgm:cxn modelId="{509B9A8D-4FEB-4BDA-BCFD-2EEABD50380D}" type="presOf" srcId="{9E840F87-C4CC-4943-BF8A-6EA5ADB08945}" destId="{5255491C-DA0B-44F9-A1D1-9E72E15B6251}" srcOrd="1" destOrd="0" presId="urn:microsoft.com/office/officeart/2008/layout/HorizontalMultiLevelHierarchy"/>
    <dgm:cxn modelId="{7E93B8BD-3316-42AB-BD40-9E4E2BC38E1B}" type="presOf" srcId="{53AF09B1-B59E-4D7B-BE25-FD9E361309FC}" destId="{4B7117B1-F20B-459E-A134-2EB01352DC24}" srcOrd="0" destOrd="0" presId="urn:microsoft.com/office/officeart/2008/layout/HorizontalMultiLevelHierarchy"/>
    <dgm:cxn modelId="{AE036A6A-A365-4957-A3FD-B09DD05E767D}" type="presOf" srcId="{59BFFC66-F16E-438F-A764-3963D5972E03}" destId="{8E32AD5A-4E7B-48B2-BA68-696953D28EF2}" srcOrd="0" destOrd="0" presId="urn:microsoft.com/office/officeart/2008/layout/HorizontalMultiLevelHierarchy"/>
    <dgm:cxn modelId="{370E4029-415D-4838-A378-AF98DE3ED71A}" srcId="{9C53F0A2-6712-4D48-A37E-59489AD44671}" destId="{8E595B29-4C9B-40F1-972D-7D4D88ED543E}" srcOrd="0" destOrd="0" parTransId="{83249832-FE94-4949-912A-1D3920565C63}" sibTransId="{8983B46C-3D69-49DB-B1FD-434124906B1B}"/>
    <dgm:cxn modelId="{CDB84F00-8F03-4936-BFB2-CA46F7CA99F0}" type="presOf" srcId="{96610094-72CE-4C40-BA29-B90E3343FCA9}" destId="{F9DB82B3-2D9D-4FD0-AB30-48B5494BC621}" srcOrd="1" destOrd="0" presId="urn:microsoft.com/office/officeart/2008/layout/HorizontalMultiLevelHierarchy"/>
    <dgm:cxn modelId="{816CF3FE-ECA6-40AC-8671-414B4156A088}" type="presOf" srcId="{E9369417-5886-40C4-9BDF-4BB43F5C79AD}" destId="{B657673E-8748-4592-87E7-8FE707491453}" srcOrd="0" destOrd="0" presId="urn:microsoft.com/office/officeart/2008/layout/HorizontalMultiLevelHierarchy"/>
    <dgm:cxn modelId="{72D292FB-90E8-417E-AC41-9EE82BBB1C11}" type="presOf" srcId="{83249832-FE94-4949-912A-1D3920565C63}" destId="{3A44514D-A45F-491D-9B87-0299B99270E6}" srcOrd="1" destOrd="0" presId="urn:microsoft.com/office/officeart/2008/layout/HorizontalMultiLevelHierarchy"/>
    <dgm:cxn modelId="{A29C4778-1771-4120-BB04-D46CF380FB40}" type="presOf" srcId="{BE47FD9B-A6A5-41E3-A431-95C2344AA524}" destId="{58B5CDA1-04F0-4D41-A11D-D38AD93B0D31}" srcOrd="0" destOrd="0" presId="urn:microsoft.com/office/officeart/2008/layout/HorizontalMultiLevelHierarchy"/>
    <dgm:cxn modelId="{FF5A189A-9389-4282-B45D-157F75657728}" type="presOf" srcId="{618A480C-4CF2-43A8-A0EE-F1C3BEFD1CB5}" destId="{CBEA5E00-CC07-416F-B800-ED9F438E649F}" srcOrd="0" destOrd="0" presId="urn:microsoft.com/office/officeart/2008/layout/HorizontalMultiLevelHierarchy"/>
    <dgm:cxn modelId="{7D4C7FD3-9108-4682-BEC8-3E42F3A92F0E}" type="presOf" srcId="{8773BB51-1982-40AF-A7BD-84BE54D52742}" destId="{32E1B62C-C5D9-4516-ADEF-8A16637540D2}" srcOrd="1" destOrd="0" presId="urn:microsoft.com/office/officeart/2008/layout/HorizontalMultiLevelHierarchy"/>
    <dgm:cxn modelId="{92C48C57-BF27-4C18-8E98-55F1B94F87E6}" type="presOf" srcId="{A0B71418-4122-4821-85C9-80D1C8779156}" destId="{8DE7237B-8246-4DBA-A397-3A71B5FDCEE5}" srcOrd="1" destOrd="0" presId="urn:microsoft.com/office/officeart/2008/layout/HorizontalMultiLevelHierarchy"/>
    <dgm:cxn modelId="{0E584B77-5731-4E0A-9B48-DAC549A60211}" type="presOf" srcId="{B97FE3B5-F6F7-4B3C-A094-E4DCCDAED94D}" destId="{16D021CD-8D6C-4863-B254-278C3DC57FC2}" srcOrd="0" destOrd="0" presId="urn:microsoft.com/office/officeart/2008/layout/HorizontalMultiLevelHierarchy"/>
    <dgm:cxn modelId="{4426AD23-88B0-48B8-BFD6-C6B1AE16F93A}" type="presOf" srcId="{D91D2E5C-3ED3-4410-976C-D06B0FC5AEDE}" destId="{8B2AB57D-B33E-4B3D-80D0-4F3CB40D04F0}" srcOrd="1" destOrd="0" presId="urn:microsoft.com/office/officeart/2008/layout/HorizontalMultiLevelHierarchy"/>
    <dgm:cxn modelId="{2C41A0CC-5E77-44BF-BF7D-576E8D14CF60}" type="presOf" srcId="{F1A1BDD6-6F65-4594-961F-FF5930CDA89C}" destId="{56B5A0C5-51AB-43DC-9F0F-AC036083AC5E}" srcOrd="0" destOrd="0" presId="urn:microsoft.com/office/officeart/2008/layout/HorizontalMultiLevelHierarchy"/>
    <dgm:cxn modelId="{CCEFF08A-B1DF-4FC8-A21C-B8C05CA2CBBE}" srcId="{E9D40F7B-EF76-461D-921B-05FA1997DD36}" destId="{E74F4213-8EE4-4A7E-8E49-C79788446F1F}" srcOrd="0" destOrd="0" parTransId="{2F26837B-CFDF-4887-865E-0FD47F796A74}" sibTransId="{335D2344-D05E-4744-B8EA-83A9443D1219}"/>
    <dgm:cxn modelId="{E58FE2AF-3EF5-4387-8B76-47C44239E448}" type="presOf" srcId="{96610094-72CE-4C40-BA29-B90E3343FCA9}" destId="{29875C5E-5A7E-4671-9263-40DAB1E3BC52}" srcOrd="0" destOrd="0" presId="urn:microsoft.com/office/officeart/2008/layout/HorizontalMultiLevelHierarchy"/>
    <dgm:cxn modelId="{89286701-012B-4496-9884-A1362DEA796B}" srcId="{DDF8F924-914B-442A-9082-B218627AEA12}" destId="{59BFFC66-F16E-438F-A764-3963D5972E03}" srcOrd="0" destOrd="0" parTransId="{75B261C9-F88D-4ED4-B8E5-B956E9583ECF}" sibTransId="{E955E32E-8B29-4403-ABF2-DD5FB1E386D2}"/>
    <dgm:cxn modelId="{5A11899C-8750-47C8-BB74-53EE26F09B4A}" type="presOf" srcId="{9C53F0A2-6712-4D48-A37E-59489AD44671}" destId="{D7D52AC9-6013-4BD0-BF29-A1909CF5B8E2}" srcOrd="0" destOrd="0" presId="urn:microsoft.com/office/officeart/2008/layout/HorizontalMultiLevelHierarchy"/>
    <dgm:cxn modelId="{433B2501-6A5B-4F52-B983-F73DD19CD5D7}" type="presOf" srcId="{D91D2E5C-3ED3-4410-976C-D06B0FC5AEDE}" destId="{8B567D41-5ED6-4222-9D8D-A1C54B699D00}" srcOrd="0" destOrd="0" presId="urn:microsoft.com/office/officeart/2008/layout/HorizontalMultiLevelHierarchy"/>
    <dgm:cxn modelId="{9458F36F-0302-4AAC-9592-5EA30F12F3EF}" srcId="{96482CFC-EDDA-4A20-A407-767923392AD2}" destId="{F1A1BDD6-6F65-4594-961F-FF5930CDA89C}" srcOrd="0" destOrd="0" parTransId="{8773BB51-1982-40AF-A7BD-84BE54D52742}" sibTransId="{B6F952CD-E8BE-4A5F-8CCB-9986C17F7311}"/>
    <dgm:cxn modelId="{48EFE2C0-C284-4D00-9FC5-F015EB0C8385}" type="presOf" srcId="{E9D40F7B-EF76-461D-921B-05FA1997DD36}" destId="{4B95FE16-AB72-4FA7-843C-7C7184B037C4}" srcOrd="0" destOrd="0" presId="urn:microsoft.com/office/officeart/2008/layout/HorizontalMultiLevelHierarchy"/>
    <dgm:cxn modelId="{35FB8F2B-C03F-4E04-861B-5AD2A166EEA8}" type="presOf" srcId="{2F26837B-CFDF-4887-865E-0FD47F796A74}" destId="{D8F54B1F-D667-44CC-B717-AD6D797A823E}" srcOrd="0" destOrd="0" presId="urn:microsoft.com/office/officeart/2008/layout/HorizontalMultiLevelHierarchy"/>
    <dgm:cxn modelId="{B60E4257-C1FA-4EC7-94AE-800ECAA351C3}" type="presOf" srcId="{C2F343F3-327E-46BB-AB1C-CA3370CA7DF6}" destId="{3BD08D12-FF0C-434C-BE00-D97B0BCB7D8E}" srcOrd="0" destOrd="0" presId="urn:microsoft.com/office/officeart/2008/layout/HorizontalMultiLevelHierarchy"/>
    <dgm:cxn modelId="{0AC87453-5DDE-4C15-BD32-9A8B680E3478}" srcId="{59BFFC66-F16E-438F-A764-3963D5972E03}" destId="{9C53F0A2-6712-4D48-A37E-59489AD44671}" srcOrd="4" destOrd="0" parTransId="{9E840F87-C4CC-4943-BF8A-6EA5ADB08945}" sibTransId="{7E6B0E7A-2FB6-422B-ABB6-8D7F2A3FD28F}"/>
    <dgm:cxn modelId="{64BC1F63-72A5-4633-B89D-67336E7186D4}" type="presOf" srcId="{2F26837B-CFDF-4887-865E-0FD47F796A74}" destId="{11D8659F-C373-45F8-889E-CB409DFE2F31}" srcOrd="1" destOrd="0" presId="urn:microsoft.com/office/officeart/2008/layout/HorizontalMultiLevelHierarchy"/>
    <dgm:cxn modelId="{99F72890-F286-4E54-9C11-F62D6A87D7A0}" srcId="{59BFFC66-F16E-438F-A764-3963D5972E03}" destId="{E9D40F7B-EF76-461D-921B-05FA1997DD36}" srcOrd="5" destOrd="0" parTransId="{027BBF03-9C1F-4E4D-A07A-90F1803DFF34}" sibTransId="{BBD93ED7-1876-43CD-ABB6-6F6B1885CCED}"/>
    <dgm:cxn modelId="{8044A3ED-C4E0-437A-A19C-8DE2076273DB}" type="presOf" srcId="{6DC89CB8-0F4B-4D64-B165-53651EB8A566}" destId="{5D64DB1C-FEB0-4BA5-AB8D-EB617257E0D4}" srcOrd="0" destOrd="0" presId="urn:microsoft.com/office/officeart/2008/layout/HorizontalMultiLevelHierarchy"/>
    <dgm:cxn modelId="{C93A4D01-94CA-4C62-9F24-16D33AB66881}" type="presOf" srcId="{8E595B29-4C9B-40F1-972D-7D4D88ED543E}" destId="{0FDF796A-A9A1-45B2-BDDE-505FEA05B1C1}" srcOrd="0" destOrd="0" presId="urn:microsoft.com/office/officeart/2008/layout/HorizontalMultiLevelHierarchy"/>
    <dgm:cxn modelId="{E196D618-083A-43D3-A7AD-1F971ED216AE}" type="presOf" srcId="{E9369417-5886-40C4-9BDF-4BB43F5C79AD}" destId="{E308F1AE-6D85-4BC3-9FF2-4444301EC558}" srcOrd="1" destOrd="0" presId="urn:microsoft.com/office/officeart/2008/layout/HorizontalMultiLevelHierarchy"/>
    <dgm:cxn modelId="{ECB67752-6F0A-42D9-9EC4-2E8D89124EB8}" type="presOf" srcId="{A0B71418-4122-4821-85C9-80D1C8779156}" destId="{FAC638E0-AEB2-4807-A858-1BDCA0CB7259}" srcOrd="0" destOrd="0" presId="urn:microsoft.com/office/officeart/2008/layout/HorizontalMultiLevelHierarchy"/>
    <dgm:cxn modelId="{3799D9E4-C810-43BA-A8EC-00D1927203A2}" srcId="{59BFFC66-F16E-438F-A764-3963D5972E03}" destId="{66FDBE62-4D67-4C20-B874-EB176A598620}" srcOrd="3" destOrd="0" parTransId="{A0B71418-4122-4821-85C9-80D1C8779156}" sibTransId="{027A427C-77C3-4BB7-81D7-AEE849AA3DB5}"/>
    <dgm:cxn modelId="{0CF92941-DE46-4C66-8CF8-8571BDE08163}" type="presOf" srcId="{7E9B11FD-1DD0-4D95-B1F0-5A7D70B8B6DD}" destId="{978934DA-7594-4B7F-B31C-B4ED21C6A358}" srcOrd="0" destOrd="0" presId="urn:microsoft.com/office/officeart/2008/layout/HorizontalMultiLevelHierarchy"/>
    <dgm:cxn modelId="{D4FB0A7C-AE4D-4E8E-8A6C-2CBE652F8812}" type="presOf" srcId="{E300B1D2-2D6E-415E-9C2E-E4CDB16CA5E6}" destId="{15C3466F-2102-4D14-92AF-14BD829C7E7B}" srcOrd="0" destOrd="0" presId="urn:microsoft.com/office/officeart/2008/layout/HorizontalMultiLevelHierarchy"/>
    <dgm:cxn modelId="{814B79D3-C6E1-468C-9620-8838C44D47CD}" type="presOf" srcId="{96482CFC-EDDA-4A20-A407-767923392AD2}" destId="{651A6E68-5F52-4AC8-AE72-C5DE5644A859}" srcOrd="0" destOrd="0" presId="urn:microsoft.com/office/officeart/2008/layout/HorizontalMultiLevelHierarchy"/>
    <dgm:cxn modelId="{3E39CAE1-16AC-408C-B4BD-56EEEF63C180}" type="presOf" srcId="{DDF8F924-914B-442A-9082-B218627AEA12}" destId="{EF796E4E-05F3-4566-B36E-4864C3B6A345}" srcOrd="0" destOrd="0" presId="urn:microsoft.com/office/officeart/2008/layout/HorizontalMultiLevelHierarchy"/>
    <dgm:cxn modelId="{EB3B55BA-74A3-4487-BF48-935C029DFB0D}" type="presOf" srcId="{BE47FD9B-A6A5-41E3-A431-95C2344AA524}" destId="{7A5E4B44-06DE-4C00-A001-8443F67C4E1F}" srcOrd="1" destOrd="0" presId="urn:microsoft.com/office/officeart/2008/layout/HorizontalMultiLevelHierarchy"/>
    <dgm:cxn modelId="{1B510022-4AA9-445B-A9B7-4064C8A0C730}" type="presParOf" srcId="{EF796E4E-05F3-4566-B36E-4864C3B6A345}" destId="{5630DA95-0DB3-4D69-ABBC-9BF04884E18F}" srcOrd="0" destOrd="0" presId="urn:microsoft.com/office/officeart/2008/layout/HorizontalMultiLevelHierarchy"/>
    <dgm:cxn modelId="{6D6F57C8-2E46-4EEE-A691-E40B167BF8A8}" type="presParOf" srcId="{5630DA95-0DB3-4D69-ABBC-9BF04884E18F}" destId="{8E32AD5A-4E7B-48B2-BA68-696953D28EF2}" srcOrd="0" destOrd="0" presId="urn:microsoft.com/office/officeart/2008/layout/HorizontalMultiLevelHierarchy"/>
    <dgm:cxn modelId="{E0C93903-903D-483C-82BA-28FFD6C14B85}" type="presParOf" srcId="{5630DA95-0DB3-4D69-ABBC-9BF04884E18F}" destId="{67093E59-B00F-46B9-B41A-01948B4A8C81}" srcOrd="1" destOrd="0" presId="urn:microsoft.com/office/officeart/2008/layout/HorizontalMultiLevelHierarchy"/>
    <dgm:cxn modelId="{43408417-EA4F-4114-94E5-6B4E7BE96295}" type="presParOf" srcId="{67093E59-B00F-46B9-B41A-01948B4A8C81}" destId="{B657673E-8748-4592-87E7-8FE707491453}" srcOrd="0" destOrd="0" presId="urn:microsoft.com/office/officeart/2008/layout/HorizontalMultiLevelHierarchy"/>
    <dgm:cxn modelId="{AEDE7437-5F84-41B0-B41A-B9B24D1B415A}" type="presParOf" srcId="{B657673E-8748-4592-87E7-8FE707491453}" destId="{E308F1AE-6D85-4BC3-9FF2-4444301EC558}" srcOrd="0" destOrd="0" presId="urn:microsoft.com/office/officeart/2008/layout/HorizontalMultiLevelHierarchy"/>
    <dgm:cxn modelId="{9AA2EC21-B278-4DD9-B89A-53F5D9855350}" type="presParOf" srcId="{67093E59-B00F-46B9-B41A-01948B4A8C81}" destId="{C9FA871A-3205-4668-8A83-7858DB03A16C}" srcOrd="1" destOrd="0" presId="urn:microsoft.com/office/officeart/2008/layout/HorizontalMultiLevelHierarchy"/>
    <dgm:cxn modelId="{D3214212-C7C9-44D1-A7F7-564C4ADD6527}" type="presParOf" srcId="{C9FA871A-3205-4668-8A83-7858DB03A16C}" destId="{5D64DB1C-FEB0-4BA5-AB8D-EB617257E0D4}" srcOrd="0" destOrd="0" presId="urn:microsoft.com/office/officeart/2008/layout/HorizontalMultiLevelHierarchy"/>
    <dgm:cxn modelId="{9FDEABAF-202D-4B53-B273-FCBE9EA6391E}" type="presParOf" srcId="{C9FA871A-3205-4668-8A83-7858DB03A16C}" destId="{DA7D9E94-A2C2-489A-AD68-6E37EC395D72}" srcOrd="1" destOrd="0" presId="urn:microsoft.com/office/officeart/2008/layout/HorizontalMultiLevelHierarchy"/>
    <dgm:cxn modelId="{6CEAB5E9-2339-4193-8F88-0F33D30E0D13}" type="presParOf" srcId="{DA7D9E94-A2C2-489A-AD68-6E37EC395D72}" destId="{8B567D41-5ED6-4222-9D8D-A1C54B699D00}" srcOrd="0" destOrd="0" presId="urn:microsoft.com/office/officeart/2008/layout/HorizontalMultiLevelHierarchy"/>
    <dgm:cxn modelId="{281491F3-B87E-43F3-B279-387F6B69DA18}" type="presParOf" srcId="{8B567D41-5ED6-4222-9D8D-A1C54B699D00}" destId="{8B2AB57D-B33E-4B3D-80D0-4F3CB40D04F0}" srcOrd="0" destOrd="0" presId="urn:microsoft.com/office/officeart/2008/layout/HorizontalMultiLevelHierarchy"/>
    <dgm:cxn modelId="{0A3AB921-4184-4B1C-BB32-5D0C55AC6B82}" type="presParOf" srcId="{DA7D9E94-A2C2-489A-AD68-6E37EC395D72}" destId="{D00EECA2-08D3-4E04-9AC4-389B826ADBE5}" srcOrd="1" destOrd="0" presId="urn:microsoft.com/office/officeart/2008/layout/HorizontalMultiLevelHierarchy"/>
    <dgm:cxn modelId="{D5CDD6E8-35CE-4912-A878-6A55E8873D69}" type="presParOf" srcId="{D00EECA2-08D3-4E04-9AC4-389B826ADBE5}" destId="{16D021CD-8D6C-4863-B254-278C3DC57FC2}" srcOrd="0" destOrd="0" presId="urn:microsoft.com/office/officeart/2008/layout/HorizontalMultiLevelHierarchy"/>
    <dgm:cxn modelId="{9E5E07E8-28BD-4354-87FD-3BBCF8FEF872}" type="presParOf" srcId="{D00EECA2-08D3-4E04-9AC4-389B826ADBE5}" destId="{F800229D-B254-405E-9719-313CF15679D5}" srcOrd="1" destOrd="0" presId="urn:microsoft.com/office/officeart/2008/layout/HorizontalMultiLevelHierarchy"/>
    <dgm:cxn modelId="{2AC017AB-AF52-4093-ABAD-AD00B88267D6}" type="presParOf" srcId="{67093E59-B00F-46B9-B41A-01948B4A8C81}" destId="{29875C5E-5A7E-4671-9263-40DAB1E3BC52}" srcOrd="2" destOrd="0" presId="urn:microsoft.com/office/officeart/2008/layout/HorizontalMultiLevelHierarchy"/>
    <dgm:cxn modelId="{16453436-6F32-4403-9DC0-92E81EEE89BC}" type="presParOf" srcId="{29875C5E-5A7E-4671-9263-40DAB1E3BC52}" destId="{F9DB82B3-2D9D-4FD0-AB30-48B5494BC621}" srcOrd="0" destOrd="0" presId="urn:microsoft.com/office/officeart/2008/layout/HorizontalMultiLevelHierarchy"/>
    <dgm:cxn modelId="{FEFE2927-44DC-47A9-8194-7452B3A63FBF}" type="presParOf" srcId="{67093E59-B00F-46B9-B41A-01948B4A8C81}" destId="{85A2199B-9377-4A86-BDA1-F16070F800B5}" srcOrd="3" destOrd="0" presId="urn:microsoft.com/office/officeart/2008/layout/HorizontalMultiLevelHierarchy"/>
    <dgm:cxn modelId="{7E3DB4B6-7E02-449D-AD09-74DA6192D4D1}" type="presParOf" srcId="{85A2199B-9377-4A86-BDA1-F16070F800B5}" destId="{3BD08D12-FF0C-434C-BE00-D97B0BCB7D8E}" srcOrd="0" destOrd="0" presId="urn:microsoft.com/office/officeart/2008/layout/HorizontalMultiLevelHierarchy"/>
    <dgm:cxn modelId="{6AEBBAE3-EE18-40EA-9666-0F6C01FFCB5B}" type="presParOf" srcId="{85A2199B-9377-4A86-BDA1-F16070F800B5}" destId="{000A21FD-0102-4FE7-9D62-92C3213907C0}" srcOrd="1" destOrd="0" presId="urn:microsoft.com/office/officeart/2008/layout/HorizontalMultiLevelHierarchy"/>
    <dgm:cxn modelId="{6847D394-06D1-48B2-89AD-3C2142ED38A1}" type="presParOf" srcId="{000A21FD-0102-4FE7-9D62-92C3213907C0}" destId="{4B7117B1-F20B-459E-A134-2EB01352DC24}" srcOrd="0" destOrd="0" presId="urn:microsoft.com/office/officeart/2008/layout/HorizontalMultiLevelHierarchy"/>
    <dgm:cxn modelId="{D8DD1BB4-5854-4C78-B301-81EA959DC319}" type="presParOf" srcId="{4B7117B1-F20B-459E-A134-2EB01352DC24}" destId="{06A3899C-A7F7-4810-A7B9-6EE62F6983D4}" srcOrd="0" destOrd="0" presId="urn:microsoft.com/office/officeart/2008/layout/HorizontalMultiLevelHierarchy"/>
    <dgm:cxn modelId="{F9ED3F44-FBA0-4BEF-92D0-9BB926F24900}" type="presParOf" srcId="{000A21FD-0102-4FE7-9D62-92C3213907C0}" destId="{F0F6C686-0487-4468-901F-7EF78D1AC6EE}" srcOrd="1" destOrd="0" presId="urn:microsoft.com/office/officeart/2008/layout/HorizontalMultiLevelHierarchy"/>
    <dgm:cxn modelId="{04730506-09C0-47D7-9A94-64239AFD803E}" type="presParOf" srcId="{F0F6C686-0487-4468-901F-7EF78D1AC6EE}" destId="{CBEA5E00-CC07-416F-B800-ED9F438E649F}" srcOrd="0" destOrd="0" presId="urn:microsoft.com/office/officeart/2008/layout/HorizontalMultiLevelHierarchy"/>
    <dgm:cxn modelId="{089A5AB1-3C89-4991-8143-3AD98CD245BD}" type="presParOf" srcId="{F0F6C686-0487-4468-901F-7EF78D1AC6EE}" destId="{AFC814CB-02E7-4CD4-B3D3-76CBDE19CF64}" srcOrd="1" destOrd="0" presId="urn:microsoft.com/office/officeart/2008/layout/HorizontalMultiLevelHierarchy"/>
    <dgm:cxn modelId="{A59240ED-31A9-4501-9185-8FE9653A01BC}" type="presParOf" srcId="{67093E59-B00F-46B9-B41A-01948B4A8C81}" destId="{58B5CDA1-04F0-4D41-A11D-D38AD93B0D31}" srcOrd="4" destOrd="0" presId="urn:microsoft.com/office/officeart/2008/layout/HorizontalMultiLevelHierarchy"/>
    <dgm:cxn modelId="{CA6C8C53-A3AF-4007-94F9-22BEC0D2E201}" type="presParOf" srcId="{58B5CDA1-04F0-4D41-A11D-D38AD93B0D31}" destId="{7A5E4B44-06DE-4C00-A001-8443F67C4E1F}" srcOrd="0" destOrd="0" presId="urn:microsoft.com/office/officeart/2008/layout/HorizontalMultiLevelHierarchy"/>
    <dgm:cxn modelId="{C8D47309-8EA3-4D77-9381-A047619DAACF}" type="presParOf" srcId="{67093E59-B00F-46B9-B41A-01948B4A8C81}" destId="{57616937-5C70-4801-AA9A-261CF3501373}" srcOrd="5" destOrd="0" presId="urn:microsoft.com/office/officeart/2008/layout/HorizontalMultiLevelHierarchy"/>
    <dgm:cxn modelId="{9BD44605-8AF0-4180-87BE-D1AC4005407D}" type="presParOf" srcId="{57616937-5C70-4801-AA9A-261CF3501373}" destId="{651A6E68-5F52-4AC8-AE72-C5DE5644A859}" srcOrd="0" destOrd="0" presId="urn:microsoft.com/office/officeart/2008/layout/HorizontalMultiLevelHierarchy"/>
    <dgm:cxn modelId="{9ED0E2DE-797E-429B-9C13-0C44687FB445}" type="presParOf" srcId="{57616937-5C70-4801-AA9A-261CF3501373}" destId="{84504E9D-053B-4D3B-B902-30FC6C0EE510}" srcOrd="1" destOrd="0" presId="urn:microsoft.com/office/officeart/2008/layout/HorizontalMultiLevelHierarchy"/>
    <dgm:cxn modelId="{7A1601EA-0DE4-4598-A0FB-0937B4E852FC}" type="presParOf" srcId="{84504E9D-053B-4D3B-B902-30FC6C0EE510}" destId="{6E5F5AE1-66DF-45C5-96F9-C50AB7BB8AF8}" srcOrd="0" destOrd="0" presId="urn:microsoft.com/office/officeart/2008/layout/HorizontalMultiLevelHierarchy"/>
    <dgm:cxn modelId="{4AF887EE-D1D5-4ACB-A9B8-7CEBDA4B0FFF}" type="presParOf" srcId="{6E5F5AE1-66DF-45C5-96F9-C50AB7BB8AF8}" destId="{32E1B62C-C5D9-4516-ADEF-8A16637540D2}" srcOrd="0" destOrd="0" presId="urn:microsoft.com/office/officeart/2008/layout/HorizontalMultiLevelHierarchy"/>
    <dgm:cxn modelId="{26765328-1FD6-48A0-9B1D-6E6DF3665C6B}" type="presParOf" srcId="{84504E9D-053B-4D3B-B902-30FC6C0EE510}" destId="{4A044CC7-A36D-4090-855E-1BF535E51505}" srcOrd="1" destOrd="0" presId="urn:microsoft.com/office/officeart/2008/layout/HorizontalMultiLevelHierarchy"/>
    <dgm:cxn modelId="{61983AE9-F8DA-4083-983E-5AE180F707B7}" type="presParOf" srcId="{4A044CC7-A36D-4090-855E-1BF535E51505}" destId="{56B5A0C5-51AB-43DC-9F0F-AC036083AC5E}" srcOrd="0" destOrd="0" presId="urn:microsoft.com/office/officeart/2008/layout/HorizontalMultiLevelHierarchy"/>
    <dgm:cxn modelId="{244AD06D-A914-42EC-A813-EEDBA86D477A}" type="presParOf" srcId="{4A044CC7-A36D-4090-855E-1BF535E51505}" destId="{8FF2580A-855D-4EF3-BF04-B66E4FE6AB87}" srcOrd="1" destOrd="0" presId="urn:microsoft.com/office/officeart/2008/layout/HorizontalMultiLevelHierarchy"/>
    <dgm:cxn modelId="{2AB6B9A5-63D1-4367-8200-8188A0FE62B0}" type="presParOf" srcId="{67093E59-B00F-46B9-B41A-01948B4A8C81}" destId="{FAC638E0-AEB2-4807-A858-1BDCA0CB7259}" srcOrd="6" destOrd="0" presId="urn:microsoft.com/office/officeart/2008/layout/HorizontalMultiLevelHierarchy"/>
    <dgm:cxn modelId="{A110E109-415C-48D4-83CD-7FBF90D22B09}" type="presParOf" srcId="{FAC638E0-AEB2-4807-A858-1BDCA0CB7259}" destId="{8DE7237B-8246-4DBA-A397-3A71B5FDCEE5}" srcOrd="0" destOrd="0" presId="urn:microsoft.com/office/officeart/2008/layout/HorizontalMultiLevelHierarchy"/>
    <dgm:cxn modelId="{06303BCE-C829-494C-9180-AE14EB3BF701}" type="presParOf" srcId="{67093E59-B00F-46B9-B41A-01948B4A8C81}" destId="{24A449DC-B6F5-4EFB-805F-D5AD156F8455}" srcOrd="7" destOrd="0" presId="urn:microsoft.com/office/officeart/2008/layout/HorizontalMultiLevelHierarchy"/>
    <dgm:cxn modelId="{8AFAA2A3-AEC1-47A6-8B07-428C03D8711F}" type="presParOf" srcId="{24A449DC-B6F5-4EFB-805F-D5AD156F8455}" destId="{CC5D1FC9-118A-4490-A7D3-ACCD921645EF}" srcOrd="0" destOrd="0" presId="urn:microsoft.com/office/officeart/2008/layout/HorizontalMultiLevelHierarchy"/>
    <dgm:cxn modelId="{10B461E9-6219-4A3A-A782-B37DEFF08C7A}" type="presParOf" srcId="{24A449DC-B6F5-4EFB-805F-D5AD156F8455}" destId="{FE156217-9AAD-4C42-B565-B1FA677C3F6D}" srcOrd="1" destOrd="0" presId="urn:microsoft.com/office/officeart/2008/layout/HorizontalMultiLevelHierarchy"/>
    <dgm:cxn modelId="{A18DF3E1-0B29-43F5-AE70-00CB23F8D228}" type="presParOf" srcId="{FE156217-9AAD-4C42-B565-B1FA677C3F6D}" destId="{978934DA-7594-4B7F-B31C-B4ED21C6A358}" srcOrd="0" destOrd="0" presId="urn:microsoft.com/office/officeart/2008/layout/HorizontalMultiLevelHierarchy"/>
    <dgm:cxn modelId="{E6C40375-DF11-46F8-B349-3DC4558C5353}" type="presParOf" srcId="{978934DA-7594-4B7F-B31C-B4ED21C6A358}" destId="{40AEE68E-C140-4592-B5FE-0D8134927911}" srcOrd="0" destOrd="0" presId="urn:microsoft.com/office/officeart/2008/layout/HorizontalMultiLevelHierarchy"/>
    <dgm:cxn modelId="{C0B149C6-1365-42A7-9BD0-62AB4E9C4B76}" type="presParOf" srcId="{FE156217-9AAD-4C42-B565-B1FA677C3F6D}" destId="{AA0CB46F-7ECB-4DCE-A4EB-2F4B4FBCE50C}" srcOrd="1" destOrd="0" presId="urn:microsoft.com/office/officeart/2008/layout/HorizontalMultiLevelHierarchy"/>
    <dgm:cxn modelId="{6B2EBE6F-3447-4E47-B9E5-6BC3C1987F4A}" type="presParOf" srcId="{AA0CB46F-7ECB-4DCE-A4EB-2F4B4FBCE50C}" destId="{15C3466F-2102-4D14-92AF-14BD829C7E7B}" srcOrd="0" destOrd="0" presId="urn:microsoft.com/office/officeart/2008/layout/HorizontalMultiLevelHierarchy"/>
    <dgm:cxn modelId="{1F20D3FB-2221-4D15-AEAD-799BC57A87C1}" type="presParOf" srcId="{AA0CB46F-7ECB-4DCE-A4EB-2F4B4FBCE50C}" destId="{7821D21E-5F05-47CE-AFA1-EA721698DD33}" srcOrd="1" destOrd="0" presId="urn:microsoft.com/office/officeart/2008/layout/HorizontalMultiLevelHierarchy"/>
    <dgm:cxn modelId="{09BDE641-5663-4D65-9559-44F5D22AA094}" type="presParOf" srcId="{67093E59-B00F-46B9-B41A-01948B4A8C81}" destId="{63485981-0745-48BE-A850-B8AAB30039DE}" srcOrd="8" destOrd="0" presId="urn:microsoft.com/office/officeart/2008/layout/HorizontalMultiLevelHierarchy"/>
    <dgm:cxn modelId="{E1496DF3-058D-4AB5-A36A-4B3BC7935924}" type="presParOf" srcId="{63485981-0745-48BE-A850-B8AAB30039DE}" destId="{5255491C-DA0B-44F9-A1D1-9E72E15B6251}" srcOrd="0" destOrd="0" presId="urn:microsoft.com/office/officeart/2008/layout/HorizontalMultiLevelHierarchy"/>
    <dgm:cxn modelId="{545C4AE7-B7BE-436D-B8DB-45C31BB51A6D}" type="presParOf" srcId="{67093E59-B00F-46B9-B41A-01948B4A8C81}" destId="{5317AA01-D733-4661-95E9-A13FE9E48A52}" srcOrd="9" destOrd="0" presId="urn:microsoft.com/office/officeart/2008/layout/HorizontalMultiLevelHierarchy"/>
    <dgm:cxn modelId="{C7D91A13-233E-4A6F-BE81-D0583136EBD1}" type="presParOf" srcId="{5317AA01-D733-4661-95E9-A13FE9E48A52}" destId="{D7D52AC9-6013-4BD0-BF29-A1909CF5B8E2}" srcOrd="0" destOrd="0" presId="urn:microsoft.com/office/officeart/2008/layout/HorizontalMultiLevelHierarchy"/>
    <dgm:cxn modelId="{C123B073-6406-4E40-B961-12E45A73398C}" type="presParOf" srcId="{5317AA01-D733-4661-95E9-A13FE9E48A52}" destId="{C84474B8-0FE5-43B1-8707-BD1920B169E5}" srcOrd="1" destOrd="0" presId="urn:microsoft.com/office/officeart/2008/layout/HorizontalMultiLevelHierarchy"/>
    <dgm:cxn modelId="{7E2F9D17-25B7-43C8-A4DD-239A85B4ED72}" type="presParOf" srcId="{C84474B8-0FE5-43B1-8707-BD1920B169E5}" destId="{84B29521-2B8F-48EA-A5E0-6B02350ECFB2}" srcOrd="0" destOrd="0" presId="urn:microsoft.com/office/officeart/2008/layout/HorizontalMultiLevelHierarchy"/>
    <dgm:cxn modelId="{17130E13-E8E0-4816-BCA8-3E7FE9EC93E6}" type="presParOf" srcId="{84B29521-2B8F-48EA-A5E0-6B02350ECFB2}" destId="{3A44514D-A45F-491D-9B87-0299B99270E6}" srcOrd="0" destOrd="0" presId="urn:microsoft.com/office/officeart/2008/layout/HorizontalMultiLevelHierarchy"/>
    <dgm:cxn modelId="{0C902CE2-B2D8-42AC-ABEC-BA26F1C00807}" type="presParOf" srcId="{C84474B8-0FE5-43B1-8707-BD1920B169E5}" destId="{8CD1DED0-EFD8-449F-9BDF-ABE70D9B783F}" srcOrd="1" destOrd="0" presId="urn:microsoft.com/office/officeart/2008/layout/HorizontalMultiLevelHierarchy"/>
    <dgm:cxn modelId="{E0286435-D5DB-4A13-8E13-03E6E3A62D64}" type="presParOf" srcId="{8CD1DED0-EFD8-449F-9BDF-ABE70D9B783F}" destId="{0FDF796A-A9A1-45B2-BDDE-505FEA05B1C1}" srcOrd="0" destOrd="0" presId="urn:microsoft.com/office/officeart/2008/layout/HorizontalMultiLevelHierarchy"/>
    <dgm:cxn modelId="{0B7A242C-126A-4523-906F-5DD36A783365}" type="presParOf" srcId="{8CD1DED0-EFD8-449F-9BDF-ABE70D9B783F}" destId="{AD5EEFBE-B4AD-478A-998A-96866D6916C8}" srcOrd="1" destOrd="0" presId="urn:microsoft.com/office/officeart/2008/layout/HorizontalMultiLevelHierarchy"/>
    <dgm:cxn modelId="{3724BD77-B13B-4981-A466-4321F8308C4C}" type="presParOf" srcId="{67093E59-B00F-46B9-B41A-01948B4A8C81}" destId="{19929DC6-F348-4B77-BF6F-974700458C9D}" srcOrd="10" destOrd="0" presId="urn:microsoft.com/office/officeart/2008/layout/HorizontalMultiLevelHierarchy"/>
    <dgm:cxn modelId="{058ACC0F-E6FF-4967-BEC4-2A18DC7CC47D}" type="presParOf" srcId="{19929DC6-F348-4B77-BF6F-974700458C9D}" destId="{BDBEE05E-43E2-48FF-9E19-1E21547C621C}" srcOrd="0" destOrd="0" presId="urn:microsoft.com/office/officeart/2008/layout/HorizontalMultiLevelHierarchy"/>
    <dgm:cxn modelId="{47CA2AB6-4565-432E-9182-6AE084694B57}" type="presParOf" srcId="{67093E59-B00F-46B9-B41A-01948B4A8C81}" destId="{41415ED8-C5E5-435B-BF13-F74469078B7C}" srcOrd="11" destOrd="0" presId="urn:microsoft.com/office/officeart/2008/layout/HorizontalMultiLevelHierarchy"/>
    <dgm:cxn modelId="{F9C2A9EE-D410-4C0B-99D9-D96F10D5E347}" type="presParOf" srcId="{41415ED8-C5E5-435B-BF13-F74469078B7C}" destId="{4B95FE16-AB72-4FA7-843C-7C7184B037C4}" srcOrd="0" destOrd="0" presId="urn:microsoft.com/office/officeart/2008/layout/HorizontalMultiLevelHierarchy"/>
    <dgm:cxn modelId="{17B043EA-488F-47B0-A43C-908983420A8C}" type="presParOf" srcId="{41415ED8-C5E5-435B-BF13-F74469078B7C}" destId="{9F6E0648-C49F-4D71-80CF-A0284CE7A97F}" srcOrd="1" destOrd="0" presId="urn:microsoft.com/office/officeart/2008/layout/HorizontalMultiLevelHierarchy"/>
    <dgm:cxn modelId="{AD816CD5-328E-460A-B425-F3DC984FB40C}" type="presParOf" srcId="{9F6E0648-C49F-4D71-80CF-A0284CE7A97F}" destId="{D8F54B1F-D667-44CC-B717-AD6D797A823E}" srcOrd="0" destOrd="0" presId="urn:microsoft.com/office/officeart/2008/layout/HorizontalMultiLevelHierarchy"/>
    <dgm:cxn modelId="{3D4CD60C-EACE-4CF0-8D05-0ECEB4CBE7ED}" type="presParOf" srcId="{D8F54B1F-D667-44CC-B717-AD6D797A823E}" destId="{11D8659F-C373-45F8-889E-CB409DFE2F31}" srcOrd="0" destOrd="0" presId="urn:microsoft.com/office/officeart/2008/layout/HorizontalMultiLevelHierarchy"/>
    <dgm:cxn modelId="{480F9259-92E5-4B2B-91C3-15733A4079BE}" type="presParOf" srcId="{9F6E0648-C49F-4D71-80CF-A0284CE7A97F}" destId="{CF81A481-2409-417C-87C9-394B2771AF9C}" srcOrd="1" destOrd="0" presId="urn:microsoft.com/office/officeart/2008/layout/HorizontalMultiLevelHierarchy"/>
    <dgm:cxn modelId="{45D15673-2978-4871-8AF7-4FA673465854}" type="presParOf" srcId="{CF81A481-2409-417C-87C9-394B2771AF9C}" destId="{68083D8E-17D8-4A60-B7BC-93EDFABA8ABD}" srcOrd="0" destOrd="0" presId="urn:microsoft.com/office/officeart/2008/layout/HorizontalMultiLevelHierarchy"/>
    <dgm:cxn modelId="{F11CE16B-FAA0-4165-8A0A-15D3C0EA731B}" type="presParOf" srcId="{CF81A481-2409-417C-87C9-394B2771AF9C}" destId="{7F63D901-2854-4FED-87D5-344AEC2DF2C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97314-87D0-4A93-AF84-3C3D7D1518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196E562-8C7D-421A-8303-A189B211BC72}">
      <dgm:prSet custT="1"/>
      <dgm:spPr/>
      <dgm:t>
        <a:bodyPr/>
        <a:lstStyle/>
        <a:p>
          <a:r>
            <a:rPr lang="en-US" sz="1800" b="1" dirty="0" smtClean="0"/>
            <a:t>ACCIONES </a:t>
          </a:r>
          <a:endParaRPr lang="es-ES" sz="1800" b="1" dirty="0"/>
        </a:p>
      </dgm:t>
    </dgm:pt>
    <dgm:pt modelId="{64E8E225-829E-4462-9FA7-BCC4D6CFD683}" type="parTrans" cxnId="{A65FACAD-28A0-48A7-A469-436AB349B128}">
      <dgm:prSet/>
      <dgm:spPr/>
      <dgm:t>
        <a:bodyPr/>
        <a:lstStyle/>
        <a:p>
          <a:endParaRPr lang="es-ES"/>
        </a:p>
      </dgm:t>
    </dgm:pt>
    <dgm:pt modelId="{0ECC9A1A-424E-419C-A805-97FF438A6E19}" type="sibTrans" cxnId="{A65FACAD-28A0-48A7-A469-436AB349B128}">
      <dgm:prSet/>
      <dgm:spPr/>
      <dgm:t>
        <a:bodyPr/>
        <a:lstStyle/>
        <a:p>
          <a:endParaRPr lang="es-ES"/>
        </a:p>
      </dgm:t>
    </dgm:pt>
    <dgm:pt modelId="{76996B99-6B2B-4023-B76C-6FAA5A34D3F6}">
      <dgm:prSet custT="1"/>
      <dgm:spPr/>
      <dgm:t>
        <a:bodyPr/>
        <a:lstStyle/>
        <a:p>
          <a:r>
            <a:rPr lang="es-EC" sz="1800" b="0" dirty="0" smtClean="0"/>
            <a:t>Actividades Ganaderas</a:t>
          </a:r>
          <a:endParaRPr lang="es-ES" sz="1800" b="0" dirty="0"/>
        </a:p>
      </dgm:t>
    </dgm:pt>
    <dgm:pt modelId="{9181A4F3-2062-43FB-980A-B395A9929540}" type="parTrans" cxnId="{9180503A-88C6-4AA1-BC90-49B0CB4CCBFF}">
      <dgm:prSet/>
      <dgm:spPr/>
      <dgm:t>
        <a:bodyPr/>
        <a:lstStyle/>
        <a:p>
          <a:endParaRPr lang="es-ES"/>
        </a:p>
      </dgm:t>
    </dgm:pt>
    <dgm:pt modelId="{7BD04AF1-5DF5-4F7B-A0C6-15007A460969}" type="sibTrans" cxnId="{9180503A-88C6-4AA1-BC90-49B0CB4CCBFF}">
      <dgm:prSet/>
      <dgm:spPr/>
      <dgm:t>
        <a:bodyPr/>
        <a:lstStyle/>
        <a:p>
          <a:endParaRPr lang="es-ES"/>
        </a:p>
      </dgm:t>
    </dgm:pt>
    <dgm:pt modelId="{B9704755-70D4-46A1-8AC1-AD7700B09B1B}">
      <dgm:prSet custT="1"/>
      <dgm:spPr/>
      <dgm:t>
        <a:bodyPr/>
        <a:lstStyle/>
        <a:p>
          <a:r>
            <a:rPr lang="es-ES" sz="1800" b="0" dirty="0" smtClean="0"/>
            <a:t>Servicios Turísticos</a:t>
          </a:r>
          <a:endParaRPr lang="es-ES" sz="1800" b="0" dirty="0"/>
        </a:p>
      </dgm:t>
    </dgm:pt>
    <dgm:pt modelId="{B1275B72-221B-468E-880A-AA5FE79793CA}" type="parTrans" cxnId="{FBAC4919-79D6-414C-8C0E-F1C2274AB6BC}">
      <dgm:prSet/>
      <dgm:spPr/>
      <dgm:t>
        <a:bodyPr/>
        <a:lstStyle/>
        <a:p>
          <a:endParaRPr lang="es-ES"/>
        </a:p>
      </dgm:t>
    </dgm:pt>
    <dgm:pt modelId="{5D53EE7B-A120-467E-9E5F-CF20AFA10141}" type="sibTrans" cxnId="{FBAC4919-79D6-414C-8C0E-F1C2274AB6BC}">
      <dgm:prSet/>
      <dgm:spPr/>
      <dgm:t>
        <a:bodyPr/>
        <a:lstStyle/>
        <a:p>
          <a:endParaRPr lang="es-ES"/>
        </a:p>
      </dgm:t>
    </dgm:pt>
    <dgm:pt modelId="{79DB7A0B-E274-40CC-A6BF-D56E37CA74A2}">
      <dgm:prSet custT="1"/>
      <dgm:spPr/>
      <dgm:t>
        <a:bodyPr/>
        <a:lstStyle/>
        <a:p>
          <a:r>
            <a:rPr lang="es-EC" sz="1800" b="0" dirty="0" smtClean="0"/>
            <a:t>Movimiento Vehicular</a:t>
          </a:r>
          <a:endParaRPr lang="es-ES" sz="1800" b="0" dirty="0"/>
        </a:p>
      </dgm:t>
    </dgm:pt>
    <dgm:pt modelId="{9A052F4E-AB07-43FC-AB41-B9B055FE8600}" type="parTrans" cxnId="{0F987328-B7FD-412B-8AF6-7D927C84BD44}">
      <dgm:prSet/>
      <dgm:spPr/>
      <dgm:t>
        <a:bodyPr/>
        <a:lstStyle/>
        <a:p>
          <a:endParaRPr lang="es-ES"/>
        </a:p>
      </dgm:t>
    </dgm:pt>
    <dgm:pt modelId="{53B83EC4-E3F6-4200-A490-204A82CFF394}" type="sibTrans" cxnId="{0F987328-B7FD-412B-8AF6-7D927C84BD44}">
      <dgm:prSet/>
      <dgm:spPr/>
      <dgm:t>
        <a:bodyPr/>
        <a:lstStyle/>
        <a:p>
          <a:endParaRPr lang="es-ES"/>
        </a:p>
      </dgm:t>
    </dgm:pt>
    <dgm:pt modelId="{27FC42B2-28FA-43CC-ABB4-410F3D16ACEF}">
      <dgm:prSet custT="1"/>
      <dgm:spPr/>
      <dgm:t>
        <a:bodyPr/>
        <a:lstStyle/>
        <a:p>
          <a:r>
            <a:rPr lang="es-ES" sz="1800" b="0" dirty="0" smtClean="0"/>
            <a:t>Extractoras de Palma Aceitera</a:t>
          </a:r>
          <a:endParaRPr lang="es-ES" sz="1800" b="0" dirty="0"/>
        </a:p>
      </dgm:t>
    </dgm:pt>
    <dgm:pt modelId="{81DF2086-6660-4264-B750-EEADECA58577}" type="parTrans" cxnId="{0C507FF0-7E31-40F9-9E94-AEFD97EBBC70}">
      <dgm:prSet/>
      <dgm:spPr/>
      <dgm:t>
        <a:bodyPr/>
        <a:lstStyle/>
        <a:p>
          <a:endParaRPr lang="es-ES"/>
        </a:p>
      </dgm:t>
    </dgm:pt>
    <dgm:pt modelId="{6A13F755-8A3D-4E88-9902-8C99D010BD5C}" type="sibTrans" cxnId="{0C507FF0-7E31-40F9-9E94-AEFD97EBBC70}">
      <dgm:prSet/>
      <dgm:spPr/>
      <dgm:t>
        <a:bodyPr/>
        <a:lstStyle/>
        <a:p>
          <a:endParaRPr lang="es-ES"/>
        </a:p>
      </dgm:t>
    </dgm:pt>
    <dgm:pt modelId="{2C1FB86A-2ECA-4A09-94AF-652F16A9C8EA}" type="pres">
      <dgm:prSet presAssocID="{88197314-87D0-4A93-AF84-3C3D7D151894}" presName="hierChild1" presStyleCnt="0">
        <dgm:presLayoutVars>
          <dgm:chPref val="1"/>
          <dgm:dir/>
          <dgm:animOne val="branch"/>
          <dgm:animLvl val="lvl"/>
          <dgm:resizeHandles/>
        </dgm:presLayoutVars>
      </dgm:prSet>
      <dgm:spPr/>
      <dgm:t>
        <a:bodyPr/>
        <a:lstStyle/>
        <a:p>
          <a:endParaRPr lang="es-ES"/>
        </a:p>
      </dgm:t>
    </dgm:pt>
    <dgm:pt modelId="{DB27F7CB-FD2D-473E-B72F-68FE57617857}" type="pres">
      <dgm:prSet presAssocID="{0196E562-8C7D-421A-8303-A189B211BC72}" presName="hierRoot1" presStyleCnt="0"/>
      <dgm:spPr/>
    </dgm:pt>
    <dgm:pt modelId="{371E31A3-340E-43CA-91F0-C8D2B8AF2F8C}" type="pres">
      <dgm:prSet presAssocID="{0196E562-8C7D-421A-8303-A189B211BC72}" presName="composite" presStyleCnt="0"/>
      <dgm:spPr/>
    </dgm:pt>
    <dgm:pt modelId="{F7BC7CBF-3A48-4FA4-85DF-3CF76D90ED89}" type="pres">
      <dgm:prSet presAssocID="{0196E562-8C7D-421A-8303-A189B211BC72}" presName="background" presStyleLbl="node0" presStyleIdx="0" presStyleCnt="1"/>
      <dgm:spPr/>
    </dgm:pt>
    <dgm:pt modelId="{9ADAC981-0C4F-4C00-8B26-BDB275835A6E}" type="pres">
      <dgm:prSet presAssocID="{0196E562-8C7D-421A-8303-A189B211BC72}" presName="text" presStyleLbl="fgAcc0" presStyleIdx="0" presStyleCnt="1">
        <dgm:presLayoutVars>
          <dgm:chPref val="3"/>
        </dgm:presLayoutVars>
      </dgm:prSet>
      <dgm:spPr/>
      <dgm:t>
        <a:bodyPr/>
        <a:lstStyle/>
        <a:p>
          <a:endParaRPr lang="es-ES"/>
        </a:p>
      </dgm:t>
    </dgm:pt>
    <dgm:pt modelId="{1594EE67-F73A-45D4-BFCF-B32DAD84AD4F}" type="pres">
      <dgm:prSet presAssocID="{0196E562-8C7D-421A-8303-A189B211BC72}" presName="hierChild2" presStyleCnt="0"/>
      <dgm:spPr/>
    </dgm:pt>
    <dgm:pt modelId="{03F97E8C-F52F-4904-9B10-A4C52AB2A373}" type="pres">
      <dgm:prSet presAssocID="{9181A4F3-2062-43FB-980A-B395A9929540}" presName="Name10" presStyleLbl="parChTrans1D2" presStyleIdx="0" presStyleCnt="4"/>
      <dgm:spPr/>
      <dgm:t>
        <a:bodyPr/>
        <a:lstStyle/>
        <a:p>
          <a:endParaRPr lang="es-ES"/>
        </a:p>
      </dgm:t>
    </dgm:pt>
    <dgm:pt modelId="{9C132866-908B-43BD-88CF-F38FFECE7E48}" type="pres">
      <dgm:prSet presAssocID="{76996B99-6B2B-4023-B76C-6FAA5A34D3F6}" presName="hierRoot2" presStyleCnt="0"/>
      <dgm:spPr/>
    </dgm:pt>
    <dgm:pt modelId="{0DFB7A80-FACA-490E-B5A3-1569C7A1E452}" type="pres">
      <dgm:prSet presAssocID="{76996B99-6B2B-4023-B76C-6FAA5A34D3F6}" presName="composite2" presStyleCnt="0"/>
      <dgm:spPr/>
    </dgm:pt>
    <dgm:pt modelId="{08A8E905-3D76-451A-BFDC-7840364E8D73}" type="pres">
      <dgm:prSet presAssocID="{76996B99-6B2B-4023-B76C-6FAA5A34D3F6}" presName="background2" presStyleLbl="node2" presStyleIdx="0" presStyleCnt="4"/>
      <dgm:spPr/>
    </dgm:pt>
    <dgm:pt modelId="{96102F32-643D-4E1F-BA2D-C70BA3A097A5}" type="pres">
      <dgm:prSet presAssocID="{76996B99-6B2B-4023-B76C-6FAA5A34D3F6}" presName="text2" presStyleLbl="fgAcc2" presStyleIdx="0" presStyleCnt="4">
        <dgm:presLayoutVars>
          <dgm:chPref val="3"/>
        </dgm:presLayoutVars>
      </dgm:prSet>
      <dgm:spPr/>
      <dgm:t>
        <a:bodyPr/>
        <a:lstStyle/>
        <a:p>
          <a:endParaRPr lang="es-ES"/>
        </a:p>
      </dgm:t>
    </dgm:pt>
    <dgm:pt modelId="{031A2B4B-0BF7-444A-B364-1CA4DF647F2C}" type="pres">
      <dgm:prSet presAssocID="{76996B99-6B2B-4023-B76C-6FAA5A34D3F6}" presName="hierChild3" presStyleCnt="0"/>
      <dgm:spPr/>
    </dgm:pt>
    <dgm:pt modelId="{2DF65FCE-0FC0-445A-B6BC-9CBAED429C25}" type="pres">
      <dgm:prSet presAssocID="{B1275B72-221B-468E-880A-AA5FE79793CA}" presName="Name10" presStyleLbl="parChTrans1D2" presStyleIdx="1" presStyleCnt="4"/>
      <dgm:spPr/>
      <dgm:t>
        <a:bodyPr/>
        <a:lstStyle/>
        <a:p>
          <a:endParaRPr lang="es-ES"/>
        </a:p>
      </dgm:t>
    </dgm:pt>
    <dgm:pt modelId="{655D8432-1A4F-4968-8C86-A32374C0B46C}" type="pres">
      <dgm:prSet presAssocID="{B9704755-70D4-46A1-8AC1-AD7700B09B1B}" presName="hierRoot2" presStyleCnt="0"/>
      <dgm:spPr/>
    </dgm:pt>
    <dgm:pt modelId="{D58CA115-F92E-45E6-9DF8-ED99CBD3AA7F}" type="pres">
      <dgm:prSet presAssocID="{B9704755-70D4-46A1-8AC1-AD7700B09B1B}" presName="composite2" presStyleCnt="0"/>
      <dgm:spPr/>
    </dgm:pt>
    <dgm:pt modelId="{61D1CAB3-7DC1-4873-894F-7E11B57B1771}" type="pres">
      <dgm:prSet presAssocID="{B9704755-70D4-46A1-8AC1-AD7700B09B1B}" presName="background2" presStyleLbl="node2" presStyleIdx="1" presStyleCnt="4"/>
      <dgm:spPr/>
    </dgm:pt>
    <dgm:pt modelId="{B997EEFD-9EE6-443E-8883-1A32E75B24BD}" type="pres">
      <dgm:prSet presAssocID="{B9704755-70D4-46A1-8AC1-AD7700B09B1B}" presName="text2" presStyleLbl="fgAcc2" presStyleIdx="1" presStyleCnt="4">
        <dgm:presLayoutVars>
          <dgm:chPref val="3"/>
        </dgm:presLayoutVars>
      </dgm:prSet>
      <dgm:spPr/>
      <dgm:t>
        <a:bodyPr/>
        <a:lstStyle/>
        <a:p>
          <a:endParaRPr lang="es-ES"/>
        </a:p>
      </dgm:t>
    </dgm:pt>
    <dgm:pt modelId="{C15BA695-195F-4829-AC3C-13E7A97BBFEE}" type="pres">
      <dgm:prSet presAssocID="{B9704755-70D4-46A1-8AC1-AD7700B09B1B}" presName="hierChild3" presStyleCnt="0"/>
      <dgm:spPr/>
    </dgm:pt>
    <dgm:pt modelId="{A69EA73C-4BD3-4310-848C-642F2BE237B1}" type="pres">
      <dgm:prSet presAssocID="{9A052F4E-AB07-43FC-AB41-B9B055FE8600}" presName="Name10" presStyleLbl="parChTrans1D2" presStyleIdx="2" presStyleCnt="4"/>
      <dgm:spPr/>
      <dgm:t>
        <a:bodyPr/>
        <a:lstStyle/>
        <a:p>
          <a:endParaRPr lang="es-ES"/>
        </a:p>
      </dgm:t>
    </dgm:pt>
    <dgm:pt modelId="{2FC83ECF-316A-49A0-B0EC-E6C50C9CE971}" type="pres">
      <dgm:prSet presAssocID="{79DB7A0B-E274-40CC-A6BF-D56E37CA74A2}" presName="hierRoot2" presStyleCnt="0"/>
      <dgm:spPr/>
    </dgm:pt>
    <dgm:pt modelId="{B6FA6714-6919-456D-BBE4-97205318A8BE}" type="pres">
      <dgm:prSet presAssocID="{79DB7A0B-E274-40CC-A6BF-D56E37CA74A2}" presName="composite2" presStyleCnt="0"/>
      <dgm:spPr/>
    </dgm:pt>
    <dgm:pt modelId="{1DB66C73-0301-4612-BADE-C66F1DEBF670}" type="pres">
      <dgm:prSet presAssocID="{79DB7A0B-E274-40CC-A6BF-D56E37CA74A2}" presName="background2" presStyleLbl="node2" presStyleIdx="2" presStyleCnt="4"/>
      <dgm:spPr/>
    </dgm:pt>
    <dgm:pt modelId="{915097DC-3F8A-4A05-BBE5-2B2CDA4ACB02}" type="pres">
      <dgm:prSet presAssocID="{79DB7A0B-E274-40CC-A6BF-D56E37CA74A2}" presName="text2" presStyleLbl="fgAcc2" presStyleIdx="2" presStyleCnt="4">
        <dgm:presLayoutVars>
          <dgm:chPref val="3"/>
        </dgm:presLayoutVars>
      </dgm:prSet>
      <dgm:spPr/>
      <dgm:t>
        <a:bodyPr/>
        <a:lstStyle/>
        <a:p>
          <a:endParaRPr lang="es-ES"/>
        </a:p>
      </dgm:t>
    </dgm:pt>
    <dgm:pt modelId="{F4CAF6B4-7CF6-40F7-816D-358EEF9C004A}" type="pres">
      <dgm:prSet presAssocID="{79DB7A0B-E274-40CC-A6BF-D56E37CA74A2}" presName="hierChild3" presStyleCnt="0"/>
      <dgm:spPr/>
    </dgm:pt>
    <dgm:pt modelId="{8A2DE062-D122-4F4E-A462-07C2C5453611}" type="pres">
      <dgm:prSet presAssocID="{81DF2086-6660-4264-B750-EEADECA58577}" presName="Name10" presStyleLbl="parChTrans1D2" presStyleIdx="3" presStyleCnt="4"/>
      <dgm:spPr/>
      <dgm:t>
        <a:bodyPr/>
        <a:lstStyle/>
        <a:p>
          <a:endParaRPr lang="es-ES"/>
        </a:p>
      </dgm:t>
    </dgm:pt>
    <dgm:pt modelId="{27D56DFD-2C93-4CE9-9DC2-2B93B3146EE6}" type="pres">
      <dgm:prSet presAssocID="{27FC42B2-28FA-43CC-ABB4-410F3D16ACEF}" presName="hierRoot2" presStyleCnt="0"/>
      <dgm:spPr/>
    </dgm:pt>
    <dgm:pt modelId="{2147A817-F50F-464F-B703-7FCA4DCD9015}" type="pres">
      <dgm:prSet presAssocID="{27FC42B2-28FA-43CC-ABB4-410F3D16ACEF}" presName="composite2" presStyleCnt="0"/>
      <dgm:spPr/>
    </dgm:pt>
    <dgm:pt modelId="{06E14661-57C7-4F25-A0A4-32EF1432C5B2}" type="pres">
      <dgm:prSet presAssocID="{27FC42B2-28FA-43CC-ABB4-410F3D16ACEF}" presName="background2" presStyleLbl="node2" presStyleIdx="3" presStyleCnt="4"/>
      <dgm:spPr/>
    </dgm:pt>
    <dgm:pt modelId="{35A6C63B-7668-4E5B-9D1E-2C02839DA344}" type="pres">
      <dgm:prSet presAssocID="{27FC42B2-28FA-43CC-ABB4-410F3D16ACEF}" presName="text2" presStyleLbl="fgAcc2" presStyleIdx="3" presStyleCnt="4">
        <dgm:presLayoutVars>
          <dgm:chPref val="3"/>
        </dgm:presLayoutVars>
      </dgm:prSet>
      <dgm:spPr/>
      <dgm:t>
        <a:bodyPr/>
        <a:lstStyle/>
        <a:p>
          <a:endParaRPr lang="es-ES"/>
        </a:p>
      </dgm:t>
    </dgm:pt>
    <dgm:pt modelId="{049F8738-5E8E-4726-8313-5F2FBC3F223E}" type="pres">
      <dgm:prSet presAssocID="{27FC42B2-28FA-43CC-ABB4-410F3D16ACEF}" presName="hierChild3" presStyleCnt="0"/>
      <dgm:spPr/>
    </dgm:pt>
  </dgm:ptLst>
  <dgm:cxnLst>
    <dgm:cxn modelId="{75040CDA-2760-4A15-8F42-B5FA9AAE1528}" type="presOf" srcId="{27FC42B2-28FA-43CC-ABB4-410F3D16ACEF}" destId="{35A6C63B-7668-4E5B-9D1E-2C02839DA344}" srcOrd="0" destOrd="0" presId="urn:microsoft.com/office/officeart/2005/8/layout/hierarchy1"/>
    <dgm:cxn modelId="{D4F96F52-B7E8-4061-80F5-49AEB65115C0}" type="presOf" srcId="{0196E562-8C7D-421A-8303-A189B211BC72}" destId="{9ADAC981-0C4F-4C00-8B26-BDB275835A6E}" srcOrd="0" destOrd="0" presId="urn:microsoft.com/office/officeart/2005/8/layout/hierarchy1"/>
    <dgm:cxn modelId="{9180503A-88C6-4AA1-BC90-49B0CB4CCBFF}" srcId="{0196E562-8C7D-421A-8303-A189B211BC72}" destId="{76996B99-6B2B-4023-B76C-6FAA5A34D3F6}" srcOrd="0" destOrd="0" parTransId="{9181A4F3-2062-43FB-980A-B395A9929540}" sibTransId="{7BD04AF1-5DF5-4F7B-A0C6-15007A460969}"/>
    <dgm:cxn modelId="{D9AAF563-28E4-4A38-A16C-BC5CDC0578F2}" type="presOf" srcId="{88197314-87D0-4A93-AF84-3C3D7D151894}" destId="{2C1FB86A-2ECA-4A09-94AF-652F16A9C8EA}" srcOrd="0" destOrd="0" presId="urn:microsoft.com/office/officeart/2005/8/layout/hierarchy1"/>
    <dgm:cxn modelId="{A65FACAD-28A0-48A7-A469-436AB349B128}" srcId="{88197314-87D0-4A93-AF84-3C3D7D151894}" destId="{0196E562-8C7D-421A-8303-A189B211BC72}" srcOrd="0" destOrd="0" parTransId="{64E8E225-829E-4462-9FA7-BCC4D6CFD683}" sibTransId="{0ECC9A1A-424E-419C-A805-97FF438A6E19}"/>
    <dgm:cxn modelId="{7580D0F2-C307-4127-87CA-F174312C67E9}" type="presOf" srcId="{B1275B72-221B-468E-880A-AA5FE79793CA}" destId="{2DF65FCE-0FC0-445A-B6BC-9CBAED429C25}" srcOrd="0" destOrd="0" presId="urn:microsoft.com/office/officeart/2005/8/layout/hierarchy1"/>
    <dgm:cxn modelId="{0C507FF0-7E31-40F9-9E94-AEFD97EBBC70}" srcId="{0196E562-8C7D-421A-8303-A189B211BC72}" destId="{27FC42B2-28FA-43CC-ABB4-410F3D16ACEF}" srcOrd="3" destOrd="0" parTransId="{81DF2086-6660-4264-B750-EEADECA58577}" sibTransId="{6A13F755-8A3D-4E88-9902-8C99D010BD5C}"/>
    <dgm:cxn modelId="{6689693B-6613-468D-8BA8-B6F571B270C1}" type="presOf" srcId="{76996B99-6B2B-4023-B76C-6FAA5A34D3F6}" destId="{96102F32-643D-4E1F-BA2D-C70BA3A097A5}" srcOrd="0" destOrd="0" presId="urn:microsoft.com/office/officeart/2005/8/layout/hierarchy1"/>
    <dgm:cxn modelId="{96C5AF3E-2724-44D3-A822-BF07703AD6E4}" type="presOf" srcId="{81DF2086-6660-4264-B750-EEADECA58577}" destId="{8A2DE062-D122-4F4E-A462-07C2C5453611}" srcOrd="0" destOrd="0" presId="urn:microsoft.com/office/officeart/2005/8/layout/hierarchy1"/>
    <dgm:cxn modelId="{E8D71D73-C548-4CA4-A5A1-3E73D5A86E53}" type="presOf" srcId="{9181A4F3-2062-43FB-980A-B395A9929540}" destId="{03F97E8C-F52F-4904-9B10-A4C52AB2A373}" srcOrd="0" destOrd="0" presId="urn:microsoft.com/office/officeart/2005/8/layout/hierarchy1"/>
    <dgm:cxn modelId="{FBAC4919-79D6-414C-8C0E-F1C2274AB6BC}" srcId="{0196E562-8C7D-421A-8303-A189B211BC72}" destId="{B9704755-70D4-46A1-8AC1-AD7700B09B1B}" srcOrd="1" destOrd="0" parTransId="{B1275B72-221B-468E-880A-AA5FE79793CA}" sibTransId="{5D53EE7B-A120-467E-9E5F-CF20AFA10141}"/>
    <dgm:cxn modelId="{0F987328-B7FD-412B-8AF6-7D927C84BD44}" srcId="{0196E562-8C7D-421A-8303-A189B211BC72}" destId="{79DB7A0B-E274-40CC-A6BF-D56E37CA74A2}" srcOrd="2" destOrd="0" parTransId="{9A052F4E-AB07-43FC-AB41-B9B055FE8600}" sibTransId="{53B83EC4-E3F6-4200-A490-204A82CFF394}"/>
    <dgm:cxn modelId="{4307A77C-1CF0-41D5-AC1E-2878EA7E861E}" type="presOf" srcId="{79DB7A0B-E274-40CC-A6BF-D56E37CA74A2}" destId="{915097DC-3F8A-4A05-BBE5-2B2CDA4ACB02}" srcOrd="0" destOrd="0" presId="urn:microsoft.com/office/officeart/2005/8/layout/hierarchy1"/>
    <dgm:cxn modelId="{80218756-FDFC-44E1-9DD2-EC3E41F702EA}" type="presOf" srcId="{9A052F4E-AB07-43FC-AB41-B9B055FE8600}" destId="{A69EA73C-4BD3-4310-848C-642F2BE237B1}" srcOrd="0" destOrd="0" presId="urn:microsoft.com/office/officeart/2005/8/layout/hierarchy1"/>
    <dgm:cxn modelId="{338616EB-BB98-4494-B9AD-535C2EF10A05}" type="presOf" srcId="{B9704755-70D4-46A1-8AC1-AD7700B09B1B}" destId="{B997EEFD-9EE6-443E-8883-1A32E75B24BD}" srcOrd="0" destOrd="0" presId="urn:microsoft.com/office/officeart/2005/8/layout/hierarchy1"/>
    <dgm:cxn modelId="{5F222366-DB18-4075-B40C-AF5884B17F75}" type="presParOf" srcId="{2C1FB86A-2ECA-4A09-94AF-652F16A9C8EA}" destId="{DB27F7CB-FD2D-473E-B72F-68FE57617857}" srcOrd="0" destOrd="0" presId="urn:microsoft.com/office/officeart/2005/8/layout/hierarchy1"/>
    <dgm:cxn modelId="{AA580D02-9765-4EC9-BE96-7E4896E8AF91}" type="presParOf" srcId="{DB27F7CB-FD2D-473E-B72F-68FE57617857}" destId="{371E31A3-340E-43CA-91F0-C8D2B8AF2F8C}" srcOrd="0" destOrd="0" presId="urn:microsoft.com/office/officeart/2005/8/layout/hierarchy1"/>
    <dgm:cxn modelId="{9A6678C4-D4F7-4B68-B681-E6801BF0D89E}" type="presParOf" srcId="{371E31A3-340E-43CA-91F0-C8D2B8AF2F8C}" destId="{F7BC7CBF-3A48-4FA4-85DF-3CF76D90ED89}" srcOrd="0" destOrd="0" presId="urn:microsoft.com/office/officeart/2005/8/layout/hierarchy1"/>
    <dgm:cxn modelId="{1DFB00CB-741F-45BC-99B5-7FF1ECB3C4A4}" type="presParOf" srcId="{371E31A3-340E-43CA-91F0-C8D2B8AF2F8C}" destId="{9ADAC981-0C4F-4C00-8B26-BDB275835A6E}" srcOrd="1" destOrd="0" presId="urn:microsoft.com/office/officeart/2005/8/layout/hierarchy1"/>
    <dgm:cxn modelId="{1CE527FE-037C-492A-9BB8-BA043EC54260}" type="presParOf" srcId="{DB27F7CB-FD2D-473E-B72F-68FE57617857}" destId="{1594EE67-F73A-45D4-BFCF-B32DAD84AD4F}" srcOrd="1" destOrd="0" presId="urn:microsoft.com/office/officeart/2005/8/layout/hierarchy1"/>
    <dgm:cxn modelId="{0F8166E7-5837-4B8F-8863-C701791EA283}" type="presParOf" srcId="{1594EE67-F73A-45D4-BFCF-B32DAD84AD4F}" destId="{03F97E8C-F52F-4904-9B10-A4C52AB2A373}" srcOrd="0" destOrd="0" presId="urn:microsoft.com/office/officeart/2005/8/layout/hierarchy1"/>
    <dgm:cxn modelId="{D1C3C88D-E31C-4E17-96A6-D8710F8217EB}" type="presParOf" srcId="{1594EE67-F73A-45D4-BFCF-B32DAD84AD4F}" destId="{9C132866-908B-43BD-88CF-F38FFECE7E48}" srcOrd="1" destOrd="0" presId="urn:microsoft.com/office/officeart/2005/8/layout/hierarchy1"/>
    <dgm:cxn modelId="{89367F7A-0ABE-479E-8DC7-E1CFAFE12946}" type="presParOf" srcId="{9C132866-908B-43BD-88CF-F38FFECE7E48}" destId="{0DFB7A80-FACA-490E-B5A3-1569C7A1E452}" srcOrd="0" destOrd="0" presId="urn:microsoft.com/office/officeart/2005/8/layout/hierarchy1"/>
    <dgm:cxn modelId="{460EF667-E8A7-4B70-A1A1-5C7BDDFFB350}" type="presParOf" srcId="{0DFB7A80-FACA-490E-B5A3-1569C7A1E452}" destId="{08A8E905-3D76-451A-BFDC-7840364E8D73}" srcOrd="0" destOrd="0" presId="urn:microsoft.com/office/officeart/2005/8/layout/hierarchy1"/>
    <dgm:cxn modelId="{72B8C211-8423-4132-B3D5-AB14E5BE2DE6}" type="presParOf" srcId="{0DFB7A80-FACA-490E-B5A3-1569C7A1E452}" destId="{96102F32-643D-4E1F-BA2D-C70BA3A097A5}" srcOrd="1" destOrd="0" presId="urn:microsoft.com/office/officeart/2005/8/layout/hierarchy1"/>
    <dgm:cxn modelId="{97ADCA77-53F7-4713-A02C-51AF7AAFB89A}" type="presParOf" srcId="{9C132866-908B-43BD-88CF-F38FFECE7E48}" destId="{031A2B4B-0BF7-444A-B364-1CA4DF647F2C}" srcOrd="1" destOrd="0" presId="urn:microsoft.com/office/officeart/2005/8/layout/hierarchy1"/>
    <dgm:cxn modelId="{F60E6643-5F61-4BA1-B6DB-6DEFB9E04B65}" type="presParOf" srcId="{1594EE67-F73A-45D4-BFCF-B32DAD84AD4F}" destId="{2DF65FCE-0FC0-445A-B6BC-9CBAED429C25}" srcOrd="2" destOrd="0" presId="urn:microsoft.com/office/officeart/2005/8/layout/hierarchy1"/>
    <dgm:cxn modelId="{F3CD7053-F7A5-45FF-8550-B6F14DDE1EB3}" type="presParOf" srcId="{1594EE67-F73A-45D4-BFCF-B32DAD84AD4F}" destId="{655D8432-1A4F-4968-8C86-A32374C0B46C}" srcOrd="3" destOrd="0" presId="urn:microsoft.com/office/officeart/2005/8/layout/hierarchy1"/>
    <dgm:cxn modelId="{E629E9BD-3D29-4179-8535-DA545413D488}" type="presParOf" srcId="{655D8432-1A4F-4968-8C86-A32374C0B46C}" destId="{D58CA115-F92E-45E6-9DF8-ED99CBD3AA7F}" srcOrd="0" destOrd="0" presId="urn:microsoft.com/office/officeart/2005/8/layout/hierarchy1"/>
    <dgm:cxn modelId="{8EA71D69-9EDC-475A-BA9A-3AC8FF7EC368}" type="presParOf" srcId="{D58CA115-F92E-45E6-9DF8-ED99CBD3AA7F}" destId="{61D1CAB3-7DC1-4873-894F-7E11B57B1771}" srcOrd="0" destOrd="0" presId="urn:microsoft.com/office/officeart/2005/8/layout/hierarchy1"/>
    <dgm:cxn modelId="{AD488FA6-5D40-466D-A480-0A9CF232254C}" type="presParOf" srcId="{D58CA115-F92E-45E6-9DF8-ED99CBD3AA7F}" destId="{B997EEFD-9EE6-443E-8883-1A32E75B24BD}" srcOrd="1" destOrd="0" presId="urn:microsoft.com/office/officeart/2005/8/layout/hierarchy1"/>
    <dgm:cxn modelId="{C10228AA-61F4-4074-9645-F397BC7A9C45}" type="presParOf" srcId="{655D8432-1A4F-4968-8C86-A32374C0B46C}" destId="{C15BA695-195F-4829-AC3C-13E7A97BBFEE}" srcOrd="1" destOrd="0" presId="urn:microsoft.com/office/officeart/2005/8/layout/hierarchy1"/>
    <dgm:cxn modelId="{8E5315F9-B7EF-4721-B387-D5B9474C572E}" type="presParOf" srcId="{1594EE67-F73A-45D4-BFCF-B32DAD84AD4F}" destId="{A69EA73C-4BD3-4310-848C-642F2BE237B1}" srcOrd="4" destOrd="0" presId="urn:microsoft.com/office/officeart/2005/8/layout/hierarchy1"/>
    <dgm:cxn modelId="{E44B8BA3-CB84-4272-BC1C-A8D66E897881}" type="presParOf" srcId="{1594EE67-F73A-45D4-BFCF-B32DAD84AD4F}" destId="{2FC83ECF-316A-49A0-B0EC-E6C50C9CE971}" srcOrd="5" destOrd="0" presId="urn:microsoft.com/office/officeart/2005/8/layout/hierarchy1"/>
    <dgm:cxn modelId="{D2C7E7F1-E4A8-47E7-93BB-C204B92F86B1}" type="presParOf" srcId="{2FC83ECF-316A-49A0-B0EC-E6C50C9CE971}" destId="{B6FA6714-6919-456D-BBE4-97205318A8BE}" srcOrd="0" destOrd="0" presId="urn:microsoft.com/office/officeart/2005/8/layout/hierarchy1"/>
    <dgm:cxn modelId="{6A634223-40B6-4396-9058-5AC443CB5072}" type="presParOf" srcId="{B6FA6714-6919-456D-BBE4-97205318A8BE}" destId="{1DB66C73-0301-4612-BADE-C66F1DEBF670}" srcOrd="0" destOrd="0" presId="urn:microsoft.com/office/officeart/2005/8/layout/hierarchy1"/>
    <dgm:cxn modelId="{9FC9A1DD-AF05-4A52-8C6F-93E7EF724774}" type="presParOf" srcId="{B6FA6714-6919-456D-BBE4-97205318A8BE}" destId="{915097DC-3F8A-4A05-BBE5-2B2CDA4ACB02}" srcOrd="1" destOrd="0" presId="urn:microsoft.com/office/officeart/2005/8/layout/hierarchy1"/>
    <dgm:cxn modelId="{6DACFB31-6122-44DC-B8D0-EAFB9E769CFE}" type="presParOf" srcId="{2FC83ECF-316A-49A0-B0EC-E6C50C9CE971}" destId="{F4CAF6B4-7CF6-40F7-816D-358EEF9C004A}" srcOrd="1" destOrd="0" presId="urn:microsoft.com/office/officeart/2005/8/layout/hierarchy1"/>
    <dgm:cxn modelId="{F0303BBB-EBF1-47B3-B3D2-7B9702ADB15D}" type="presParOf" srcId="{1594EE67-F73A-45D4-BFCF-B32DAD84AD4F}" destId="{8A2DE062-D122-4F4E-A462-07C2C5453611}" srcOrd="6" destOrd="0" presId="urn:microsoft.com/office/officeart/2005/8/layout/hierarchy1"/>
    <dgm:cxn modelId="{B6E771D8-7B5E-43A2-81B9-FCA91D246A8A}" type="presParOf" srcId="{1594EE67-F73A-45D4-BFCF-B32DAD84AD4F}" destId="{27D56DFD-2C93-4CE9-9DC2-2B93B3146EE6}" srcOrd="7" destOrd="0" presId="urn:microsoft.com/office/officeart/2005/8/layout/hierarchy1"/>
    <dgm:cxn modelId="{79A8074F-824A-48C7-B770-BC360FF14B05}" type="presParOf" srcId="{27D56DFD-2C93-4CE9-9DC2-2B93B3146EE6}" destId="{2147A817-F50F-464F-B703-7FCA4DCD9015}" srcOrd="0" destOrd="0" presId="urn:microsoft.com/office/officeart/2005/8/layout/hierarchy1"/>
    <dgm:cxn modelId="{9F62FA1C-F350-4554-819F-529C021BA608}" type="presParOf" srcId="{2147A817-F50F-464F-B703-7FCA4DCD9015}" destId="{06E14661-57C7-4F25-A0A4-32EF1432C5B2}" srcOrd="0" destOrd="0" presId="urn:microsoft.com/office/officeart/2005/8/layout/hierarchy1"/>
    <dgm:cxn modelId="{E62FDFBF-91E2-4863-8040-FA930C51974C}" type="presParOf" srcId="{2147A817-F50F-464F-B703-7FCA4DCD9015}" destId="{35A6C63B-7668-4E5B-9D1E-2C02839DA344}" srcOrd="1" destOrd="0" presId="urn:microsoft.com/office/officeart/2005/8/layout/hierarchy1"/>
    <dgm:cxn modelId="{A2E6446E-7F5A-4CA1-A291-A273ACFC9B95}" type="presParOf" srcId="{27D56DFD-2C93-4CE9-9DC2-2B93B3146EE6}" destId="{049F8738-5E8E-4726-8313-5F2FBC3F223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066334-B04C-490F-9167-6414CD75ED3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2AEB2C56-28A2-4EE4-AE35-087B18B3689E}">
      <dgm:prSet phldrT="[Texto]"/>
      <dgm:spPr/>
      <dgm:t>
        <a:bodyPr/>
        <a:lstStyle/>
        <a:p>
          <a:r>
            <a:rPr lang="es-ES" b="1" dirty="0" smtClean="0">
              <a:solidFill>
                <a:schemeClr val="tx1"/>
              </a:solidFill>
            </a:rPr>
            <a:t>CAPACIDAD DE CARGA </a:t>
          </a:r>
          <a:endParaRPr lang="es-ES" b="1" dirty="0">
            <a:solidFill>
              <a:schemeClr val="tx1"/>
            </a:solidFill>
          </a:endParaRPr>
        </a:p>
      </dgm:t>
    </dgm:pt>
    <dgm:pt modelId="{E79238FE-1F18-4844-A352-E43E25C56178}" type="parTrans" cxnId="{72998FC9-E053-49F4-86AA-F56246EB1554}">
      <dgm:prSet/>
      <dgm:spPr/>
      <dgm:t>
        <a:bodyPr/>
        <a:lstStyle/>
        <a:p>
          <a:endParaRPr lang="es-ES"/>
        </a:p>
      </dgm:t>
    </dgm:pt>
    <dgm:pt modelId="{95B0C9E0-3B0F-4F16-B685-0F9C7CA23395}" type="sibTrans" cxnId="{72998FC9-E053-49F4-86AA-F56246EB1554}">
      <dgm:prSet/>
      <dgm:spPr/>
      <dgm:t>
        <a:bodyPr/>
        <a:lstStyle/>
        <a:p>
          <a:endParaRPr lang="es-ES"/>
        </a:p>
      </dgm:t>
    </dgm:pt>
    <dgm:pt modelId="{23409632-BA19-432E-9A92-B20EFF0A08E1}">
      <dgm:prSet phldrT="[Texto]"/>
      <dgm:spPr/>
      <dgm:t>
        <a:bodyPr/>
        <a:lstStyle/>
        <a:p>
          <a:r>
            <a:rPr lang="es-ES" b="0" dirty="0" smtClean="0">
              <a:solidFill>
                <a:schemeClr val="tx1"/>
              </a:solidFill>
            </a:rPr>
            <a:t>Capacidad de Carga Física</a:t>
          </a:r>
          <a:endParaRPr lang="es-ES" b="0" dirty="0">
            <a:solidFill>
              <a:schemeClr val="tx1"/>
            </a:solidFill>
          </a:endParaRPr>
        </a:p>
      </dgm:t>
    </dgm:pt>
    <dgm:pt modelId="{209DA579-0018-4F64-9A42-2C60EF7E1737}" type="parTrans" cxnId="{4FDF0782-AF3F-4999-A239-218F372F7D85}">
      <dgm:prSet/>
      <dgm:spPr/>
      <dgm:t>
        <a:bodyPr/>
        <a:lstStyle/>
        <a:p>
          <a:endParaRPr lang="es-ES"/>
        </a:p>
      </dgm:t>
    </dgm:pt>
    <dgm:pt modelId="{F4D6B959-5D6E-48BD-8F6D-C34121B7C6D0}" type="sibTrans" cxnId="{4FDF0782-AF3F-4999-A239-218F372F7D85}">
      <dgm:prSet/>
      <dgm:spPr/>
      <dgm:t>
        <a:bodyPr/>
        <a:lstStyle/>
        <a:p>
          <a:endParaRPr lang="es-ES"/>
        </a:p>
      </dgm:t>
    </dgm:pt>
    <dgm:pt modelId="{E1E0B6ED-A0A6-4B93-ACA4-469EED384839}">
      <dgm:prSet phldrT="[Texto]"/>
      <dgm:spPr/>
      <dgm:t>
        <a:bodyPr/>
        <a:lstStyle/>
        <a:p>
          <a:r>
            <a:rPr lang="es-ES" b="0" dirty="0" smtClean="0">
              <a:solidFill>
                <a:schemeClr val="tx1"/>
              </a:solidFill>
            </a:rPr>
            <a:t>Capacidad de Carga Real</a:t>
          </a:r>
          <a:endParaRPr lang="es-ES" b="0" dirty="0">
            <a:solidFill>
              <a:schemeClr val="tx1"/>
            </a:solidFill>
          </a:endParaRPr>
        </a:p>
      </dgm:t>
    </dgm:pt>
    <dgm:pt modelId="{E044B2BB-4EF0-490B-8B53-73249ACD54BB}" type="parTrans" cxnId="{7FC25045-0FE8-466E-92F3-1CEC849BB29F}">
      <dgm:prSet/>
      <dgm:spPr/>
      <dgm:t>
        <a:bodyPr/>
        <a:lstStyle/>
        <a:p>
          <a:endParaRPr lang="es-ES"/>
        </a:p>
      </dgm:t>
    </dgm:pt>
    <dgm:pt modelId="{5068DFC7-24E6-4176-B784-78132010B47E}" type="sibTrans" cxnId="{7FC25045-0FE8-466E-92F3-1CEC849BB29F}">
      <dgm:prSet/>
      <dgm:spPr/>
      <dgm:t>
        <a:bodyPr/>
        <a:lstStyle/>
        <a:p>
          <a:endParaRPr lang="es-ES"/>
        </a:p>
      </dgm:t>
    </dgm:pt>
    <dgm:pt modelId="{45AB3F25-CFF6-457E-A850-705A5E4EDBBE}">
      <dgm:prSet phldrT="[Texto]"/>
      <dgm:spPr/>
      <dgm:t>
        <a:bodyPr/>
        <a:lstStyle/>
        <a:p>
          <a:r>
            <a:rPr lang="es-ES" dirty="0" smtClean="0">
              <a:solidFill>
                <a:schemeClr val="tx1"/>
              </a:solidFill>
            </a:rPr>
            <a:t>Capacidad de </a:t>
          </a:r>
          <a:r>
            <a:rPr lang="es-EC" dirty="0" smtClean="0">
              <a:solidFill>
                <a:schemeClr val="tx1"/>
              </a:solidFill>
            </a:rPr>
            <a:t>Manejo</a:t>
          </a:r>
          <a:endParaRPr lang="es-ES" dirty="0">
            <a:solidFill>
              <a:schemeClr val="tx1"/>
            </a:solidFill>
          </a:endParaRPr>
        </a:p>
      </dgm:t>
    </dgm:pt>
    <dgm:pt modelId="{39F84D98-B82D-409F-AF62-3A6038C6FD97}" type="parTrans" cxnId="{436C4C50-6A71-4701-B46E-0B82C19DC9D4}">
      <dgm:prSet/>
      <dgm:spPr/>
      <dgm:t>
        <a:bodyPr/>
        <a:lstStyle/>
        <a:p>
          <a:endParaRPr lang="es-ES"/>
        </a:p>
      </dgm:t>
    </dgm:pt>
    <dgm:pt modelId="{A063B454-5CA1-4A43-B68B-B9E7D4059621}" type="sibTrans" cxnId="{436C4C50-6A71-4701-B46E-0B82C19DC9D4}">
      <dgm:prSet/>
      <dgm:spPr/>
      <dgm:t>
        <a:bodyPr/>
        <a:lstStyle/>
        <a:p>
          <a:endParaRPr lang="es-ES"/>
        </a:p>
      </dgm:t>
    </dgm:pt>
    <dgm:pt modelId="{382577C0-05E8-4F1A-86A7-C0E285B8E13F}">
      <dgm:prSet phldrT="[Texto]"/>
      <dgm:spPr/>
      <dgm:t>
        <a:bodyPr/>
        <a:lstStyle/>
        <a:p>
          <a:r>
            <a:rPr lang="es-ES" b="0" dirty="0" smtClean="0">
              <a:solidFill>
                <a:schemeClr val="tx1"/>
              </a:solidFill>
            </a:rPr>
            <a:t>Capacidad de Carga Efectiva</a:t>
          </a:r>
          <a:endParaRPr lang="es-ES" b="0" dirty="0">
            <a:solidFill>
              <a:schemeClr val="tx1"/>
            </a:solidFill>
          </a:endParaRPr>
        </a:p>
      </dgm:t>
    </dgm:pt>
    <dgm:pt modelId="{7B9E19DD-28C6-452D-8BB2-F997965BB4B0}" type="parTrans" cxnId="{68BA9463-A0F1-4A0C-8502-757343B1AAB3}">
      <dgm:prSet/>
      <dgm:spPr/>
      <dgm:t>
        <a:bodyPr/>
        <a:lstStyle/>
        <a:p>
          <a:endParaRPr lang="es-ES"/>
        </a:p>
      </dgm:t>
    </dgm:pt>
    <dgm:pt modelId="{5DD7D5F1-75C5-4D62-8714-2CE248EB9311}" type="sibTrans" cxnId="{68BA9463-A0F1-4A0C-8502-757343B1AAB3}">
      <dgm:prSet/>
      <dgm:spPr/>
      <dgm:t>
        <a:bodyPr/>
        <a:lstStyle/>
        <a:p>
          <a:endParaRPr lang="es-ES"/>
        </a:p>
      </dgm:t>
    </dgm:pt>
    <dgm:pt modelId="{8652000B-F35A-46B7-B307-62F85DADDE46}" type="pres">
      <dgm:prSet presAssocID="{F6066334-B04C-490F-9167-6414CD75ED3F}" presName="diagram" presStyleCnt="0">
        <dgm:presLayoutVars>
          <dgm:chPref val="1"/>
          <dgm:dir/>
          <dgm:animOne val="branch"/>
          <dgm:animLvl val="lvl"/>
          <dgm:resizeHandles val="exact"/>
        </dgm:presLayoutVars>
      </dgm:prSet>
      <dgm:spPr/>
      <dgm:t>
        <a:bodyPr/>
        <a:lstStyle/>
        <a:p>
          <a:endParaRPr lang="es-ES"/>
        </a:p>
      </dgm:t>
    </dgm:pt>
    <dgm:pt modelId="{5634E604-FF7C-4251-865F-FA9AC127BD81}" type="pres">
      <dgm:prSet presAssocID="{2AEB2C56-28A2-4EE4-AE35-087B18B3689E}" presName="root1" presStyleCnt="0"/>
      <dgm:spPr/>
    </dgm:pt>
    <dgm:pt modelId="{9B326B81-EF88-45CC-ABB4-FDE76E6695CA}" type="pres">
      <dgm:prSet presAssocID="{2AEB2C56-28A2-4EE4-AE35-087B18B3689E}" presName="LevelOneTextNode" presStyleLbl="node0" presStyleIdx="0" presStyleCnt="1">
        <dgm:presLayoutVars>
          <dgm:chPref val="3"/>
        </dgm:presLayoutVars>
      </dgm:prSet>
      <dgm:spPr/>
      <dgm:t>
        <a:bodyPr/>
        <a:lstStyle/>
        <a:p>
          <a:endParaRPr lang="es-ES"/>
        </a:p>
      </dgm:t>
    </dgm:pt>
    <dgm:pt modelId="{D3A159E2-088C-416C-98FF-AC6E2CF3EF97}" type="pres">
      <dgm:prSet presAssocID="{2AEB2C56-28A2-4EE4-AE35-087B18B3689E}" presName="level2hierChild" presStyleCnt="0"/>
      <dgm:spPr/>
    </dgm:pt>
    <dgm:pt modelId="{D9AF2AA2-7BC2-4453-A6AC-56D411B267CB}" type="pres">
      <dgm:prSet presAssocID="{209DA579-0018-4F64-9A42-2C60EF7E1737}" presName="conn2-1" presStyleLbl="parChTrans1D2" presStyleIdx="0" presStyleCnt="4"/>
      <dgm:spPr/>
      <dgm:t>
        <a:bodyPr/>
        <a:lstStyle/>
        <a:p>
          <a:endParaRPr lang="es-ES"/>
        </a:p>
      </dgm:t>
    </dgm:pt>
    <dgm:pt modelId="{7FBDADC7-FB60-4975-BAB0-A79F246B1153}" type="pres">
      <dgm:prSet presAssocID="{209DA579-0018-4F64-9A42-2C60EF7E1737}" presName="connTx" presStyleLbl="parChTrans1D2" presStyleIdx="0" presStyleCnt="4"/>
      <dgm:spPr/>
      <dgm:t>
        <a:bodyPr/>
        <a:lstStyle/>
        <a:p>
          <a:endParaRPr lang="es-ES"/>
        </a:p>
      </dgm:t>
    </dgm:pt>
    <dgm:pt modelId="{2B23836E-0A8A-40E9-8191-D2D64F240C93}" type="pres">
      <dgm:prSet presAssocID="{23409632-BA19-432E-9A92-B20EFF0A08E1}" presName="root2" presStyleCnt="0"/>
      <dgm:spPr/>
    </dgm:pt>
    <dgm:pt modelId="{396B0D45-7AE9-41D9-B0F6-F03A063070F2}" type="pres">
      <dgm:prSet presAssocID="{23409632-BA19-432E-9A92-B20EFF0A08E1}" presName="LevelTwoTextNode" presStyleLbl="node2" presStyleIdx="0" presStyleCnt="4" custScaleX="183763" custScaleY="49090">
        <dgm:presLayoutVars>
          <dgm:chPref val="3"/>
        </dgm:presLayoutVars>
      </dgm:prSet>
      <dgm:spPr/>
      <dgm:t>
        <a:bodyPr/>
        <a:lstStyle/>
        <a:p>
          <a:endParaRPr lang="es-ES"/>
        </a:p>
      </dgm:t>
    </dgm:pt>
    <dgm:pt modelId="{C7DF81B1-7908-49BE-A25D-FA873C9E0737}" type="pres">
      <dgm:prSet presAssocID="{23409632-BA19-432E-9A92-B20EFF0A08E1}" presName="level3hierChild" presStyleCnt="0"/>
      <dgm:spPr/>
    </dgm:pt>
    <dgm:pt modelId="{A8FDFF99-7BFF-411C-B4B9-32FFEFBD3E4B}" type="pres">
      <dgm:prSet presAssocID="{E044B2BB-4EF0-490B-8B53-73249ACD54BB}" presName="conn2-1" presStyleLbl="parChTrans1D2" presStyleIdx="1" presStyleCnt="4"/>
      <dgm:spPr/>
      <dgm:t>
        <a:bodyPr/>
        <a:lstStyle/>
        <a:p>
          <a:endParaRPr lang="es-ES"/>
        </a:p>
      </dgm:t>
    </dgm:pt>
    <dgm:pt modelId="{5B9DEBB4-104C-42CC-9450-0271AE5E5311}" type="pres">
      <dgm:prSet presAssocID="{E044B2BB-4EF0-490B-8B53-73249ACD54BB}" presName="connTx" presStyleLbl="parChTrans1D2" presStyleIdx="1" presStyleCnt="4"/>
      <dgm:spPr/>
      <dgm:t>
        <a:bodyPr/>
        <a:lstStyle/>
        <a:p>
          <a:endParaRPr lang="es-ES"/>
        </a:p>
      </dgm:t>
    </dgm:pt>
    <dgm:pt modelId="{EB6E7068-B55C-434B-8C3C-3A5DC5060D10}" type="pres">
      <dgm:prSet presAssocID="{E1E0B6ED-A0A6-4B93-ACA4-469EED384839}" presName="root2" presStyleCnt="0"/>
      <dgm:spPr/>
    </dgm:pt>
    <dgm:pt modelId="{E4BA8E22-241E-49F6-8BBA-13D440D879D3}" type="pres">
      <dgm:prSet presAssocID="{E1E0B6ED-A0A6-4B93-ACA4-469EED384839}" presName="LevelTwoTextNode" presStyleLbl="node2" presStyleIdx="1" presStyleCnt="4" custScaleX="183763" custScaleY="49090">
        <dgm:presLayoutVars>
          <dgm:chPref val="3"/>
        </dgm:presLayoutVars>
      </dgm:prSet>
      <dgm:spPr/>
      <dgm:t>
        <a:bodyPr/>
        <a:lstStyle/>
        <a:p>
          <a:endParaRPr lang="es-ES"/>
        </a:p>
      </dgm:t>
    </dgm:pt>
    <dgm:pt modelId="{D560865D-8F5B-4368-90AB-1FF6E48F34DC}" type="pres">
      <dgm:prSet presAssocID="{E1E0B6ED-A0A6-4B93-ACA4-469EED384839}" presName="level3hierChild" presStyleCnt="0"/>
      <dgm:spPr/>
    </dgm:pt>
    <dgm:pt modelId="{1F3094ED-ABF8-4E73-B3A2-82FA16F05386}" type="pres">
      <dgm:prSet presAssocID="{39F84D98-B82D-409F-AF62-3A6038C6FD97}" presName="conn2-1" presStyleLbl="parChTrans1D2" presStyleIdx="2" presStyleCnt="4"/>
      <dgm:spPr/>
      <dgm:t>
        <a:bodyPr/>
        <a:lstStyle/>
        <a:p>
          <a:endParaRPr lang="es-ES"/>
        </a:p>
      </dgm:t>
    </dgm:pt>
    <dgm:pt modelId="{FE3F0691-0FBC-446E-A0E5-9B596049BDDD}" type="pres">
      <dgm:prSet presAssocID="{39F84D98-B82D-409F-AF62-3A6038C6FD97}" presName="connTx" presStyleLbl="parChTrans1D2" presStyleIdx="2" presStyleCnt="4"/>
      <dgm:spPr/>
      <dgm:t>
        <a:bodyPr/>
        <a:lstStyle/>
        <a:p>
          <a:endParaRPr lang="es-ES"/>
        </a:p>
      </dgm:t>
    </dgm:pt>
    <dgm:pt modelId="{9C152374-8468-4516-A16E-0FE03CEE2E23}" type="pres">
      <dgm:prSet presAssocID="{45AB3F25-CFF6-457E-A850-705A5E4EDBBE}" presName="root2" presStyleCnt="0"/>
      <dgm:spPr/>
    </dgm:pt>
    <dgm:pt modelId="{7417730E-6861-4DCD-B968-FC40F70ABA71}" type="pres">
      <dgm:prSet presAssocID="{45AB3F25-CFF6-457E-A850-705A5E4EDBBE}" presName="LevelTwoTextNode" presStyleLbl="node2" presStyleIdx="2" presStyleCnt="4" custScaleX="183763" custScaleY="49090">
        <dgm:presLayoutVars>
          <dgm:chPref val="3"/>
        </dgm:presLayoutVars>
      </dgm:prSet>
      <dgm:spPr/>
      <dgm:t>
        <a:bodyPr/>
        <a:lstStyle/>
        <a:p>
          <a:endParaRPr lang="es-ES"/>
        </a:p>
      </dgm:t>
    </dgm:pt>
    <dgm:pt modelId="{A4175ECE-72A0-4C23-9AE0-C9F866E699D4}" type="pres">
      <dgm:prSet presAssocID="{45AB3F25-CFF6-457E-A850-705A5E4EDBBE}" presName="level3hierChild" presStyleCnt="0"/>
      <dgm:spPr/>
    </dgm:pt>
    <dgm:pt modelId="{BD7CB87E-38D9-4ED5-8005-AD5F777FB3C6}" type="pres">
      <dgm:prSet presAssocID="{7B9E19DD-28C6-452D-8BB2-F997965BB4B0}" presName="conn2-1" presStyleLbl="parChTrans1D2" presStyleIdx="3" presStyleCnt="4"/>
      <dgm:spPr/>
      <dgm:t>
        <a:bodyPr/>
        <a:lstStyle/>
        <a:p>
          <a:endParaRPr lang="es-ES"/>
        </a:p>
      </dgm:t>
    </dgm:pt>
    <dgm:pt modelId="{3EFD8923-DA1D-41D2-96DF-EB64AFF61B4D}" type="pres">
      <dgm:prSet presAssocID="{7B9E19DD-28C6-452D-8BB2-F997965BB4B0}" presName="connTx" presStyleLbl="parChTrans1D2" presStyleIdx="3" presStyleCnt="4"/>
      <dgm:spPr/>
      <dgm:t>
        <a:bodyPr/>
        <a:lstStyle/>
        <a:p>
          <a:endParaRPr lang="es-ES"/>
        </a:p>
      </dgm:t>
    </dgm:pt>
    <dgm:pt modelId="{271F516F-8DF9-4FC6-AD88-94A74BB963E2}" type="pres">
      <dgm:prSet presAssocID="{382577C0-05E8-4F1A-86A7-C0E285B8E13F}" presName="root2" presStyleCnt="0"/>
      <dgm:spPr/>
    </dgm:pt>
    <dgm:pt modelId="{50400DDC-A0ED-4AAD-8172-BF9AC0C5A810}" type="pres">
      <dgm:prSet presAssocID="{382577C0-05E8-4F1A-86A7-C0E285B8E13F}" presName="LevelTwoTextNode" presStyleLbl="node2" presStyleIdx="3" presStyleCnt="4" custScaleX="183763" custScaleY="49090">
        <dgm:presLayoutVars>
          <dgm:chPref val="3"/>
        </dgm:presLayoutVars>
      </dgm:prSet>
      <dgm:spPr/>
      <dgm:t>
        <a:bodyPr/>
        <a:lstStyle/>
        <a:p>
          <a:endParaRPr lang="es-ES"/>
        </a:p>
      </dgm:t>
    </dgm:pt>
    <dgm:pt modelId="{A3289294-EBF7-4FCE-B81F-0E06DF1E1F75}" type="pres">
      <dgm:prSet presAssocID="{382577C0-05E8-4F1A-86A7-C0E285B8E13F}" presName="level3hierChild" presStyleCnt="0"/>
      <dgm:spPr/>
    </dgm:pt>
  </dgm:ptLst>
  <dgm:cxnLst>
    <dgm:cxn modelId="{72998FC9-E053-49F4-86AA-F56246EB1554}" srcId="{F6066334-B04C-490F-9167-6414CD75ED3F}" destId="{2AEB2C56-28A2-4EE4-AE35-087B18B3689E}" srcOrd="0" destOrd="0" parTransId="{E79238FE-1F18-4844-A352-E43E25C56178}" sibTransId="{95B0C9E0-3B0F-4F16-B685-0F9C7CA23395}"/>
    <dgm:cxn modelId="{4FDF0782-AF3F-4999-A239-218F372F7D85}" srcId="{2AEB2C56-28A2-4EE4-AE35-087B18B3689E}" destId="{23409632-BA19-432E-9A92-B20EFF0A08E1}" srcOrd="0" destOrd="0" parTransId="{209DA579-0018-4F64-9A42-2C60EF7E1737}" sibTransId="{F4D6B959-5D6E-48BD-8F6D-C34121B7C6D0}"/>
    <dgm:cxn modelId="{48100525-3E8C-42E3-B957-99592D727E0E}" type="presOf" srcId="{E1E0B6ED-A0A6-4B93-ACA4-469EED384839}" destId="{E4BA8E22-241E-49F6-8BBA-13D440D879D3}" srcOrd="0" destOrd="0" presId="urn:microsoft.com/office/officeart/2005/8/layout/hierarchy2"/>
    <dgm:cxn modelId="{41459848-FB1E-4CEC-A8FD-9CCB13920C08}" type="presOf" srcId="{E044B2BB-4EF0-490B-8B53-73249ACD54BB}" destId="{5B9DEBB4-104C-42CC-9450-0271AE5E5311}" srcOrd="1" destOrd="0" presId="urn:microsoft.com/office/officeart/2005/8/layout/hierarchy2"/>
    <dgm:cxn modelId="{631E09BB-C44A-4166-BD7C-4704F2D964B1}" type="presOf" srcId="{F6066334-B04C-490F-9167-6414CD75ED3F}" destId="{8652000B-F35A-46B7-B307-62F85DADDE46}" srcOrd="0" destOrd="0" presId="urn:microsoft.com/office/officeart/2005/8/layout/hierarchy2"/>
    <dgm:cxn modelId="{B7492C91-C378-4C29-8A39-AAF5AE654E47}" type="presOf" srcId="{7B9E19DD-28C6-452D-8BB2-F997965BB4B0}" destId="{3EFD8923-DA1D-41D2-96DF-EB64AFF61B4D}" srcOrd="1" destOrd="0" presId="urn:microsoft.com/office/officeart/2005/8/layout/hierarchy2"/>
    <dgm:cxn modelId="{D95DE48D-1F86-4BA2-91FE-74E517C1AAB7}" type="presOf" srcId="{39F84D98-B82D-409F-AF62-3A6038C6FD97}" destId="{FE3F0691-0FBC-446E-A0E5-9B596049BDDD}" srcOrd="1" destOrd="0" presId="urn:microsoft.com/office/officeart/2005/8/layout/hierarchy2"/>
    <dgm:cxn modelId="{6DAC3A40-B69A-4D3E-A6B2-86A913D98EEB}" type="presOf" srcId="{39F84D98-B82D-409F-AF62-3A6038C6FD97}" destId="{1F3094ED-ABF8-4E73-B3A2-82FA16F05386}" srcOrd="0" destOrd="0" presId="urn:microsoft.com/office/officeart/2005/8/layout/hierarchy2"/>
    <dgm:cxn modelId="{7FC25045-0FE8-466E-92F3-1CEC849BB29F}" srcId="{2AEB2C56-28A2-4EE4-AE35-087B18B3689E}" destId="{E1E0B6ED-A0A6-4B93-ACA4-469EED384839}" srcOrd="1" destOrd="0" parTransId="{E044B2BB-4EF0-490B-8B53-73249ACD54BB}" sibTransId="{5068DFC7-24E6-4176-B784-78132010B47E}"/>
    <dgm:cxn modelId="{436C4C50-6A71-4701-B46E-0B82C19DC9D4}" srcId="{2AEB2C56-28A2-4EE4-AE35-087B18B3689E}" destId="{45AB3F25-CFF6-457E-A850-705A5E4EDBBE}" srcOrd="2" destOrd="0" parTransId="{39F84D98-B82D-409F-AF62-3A6038C6FD97}" sibTransId="{A063B454-5CA1-4A43-B68B-B9E7D4059621}"/>
    <dgm:cxn modelId="{22B361B0-57D5-4DF6-AA50-316E5958E5BA}" type="presOf" srcId="{E044B2BB-4EF0-490B-8B53-73249ACD54BB}" destId="{A8FDFF99-7BFF-411C-B4B9-32FFEFBD3E4B}" srcOrd="0" destOrd="0" presId="urn:microsoft.com/office/officeart/2005/8/layout/hierarchy2"/>
    <dgm:cxn modelId="{208B26FC-FC73-446E-94F5-840044A9496C}" type="presOf" srcId="{209DA579-0018-4F64-9A42-2C60EF7E1737}" destId="{D9AF2AA2-7BC2-4453-A6AC-56D411B267CB}" srcOrd="0" destOrd="0" presId="urn:microsoft.com/office/officeart/2005/8/layout/hierarchy2"/>
    <dgm:cxn modelId="{5AEE7FDC-7716-4A97-8572-59848D8D4B8F}" type="presOf" srcId="{7B9E19DD-28C6-452D-8BB2-F997965BB4B0}" destId="{BD7CB87E-38D9-4ED5-8005-AD5F777FB3C6}" srcOrd="0" destOrd="0" presId="urn:microsoft.com/office/officeart/2005/8/layout/hierarchy2"/>
    <dgm:cxn modelId="{5CF943A7-EDE1-4B51-BD13-81E17CE4A622}" type="presOf" srcId="{45AB3F25-CFF6-457E-A850-705A5E4EDBBE}" destId="{7417730E-6861-4DCD-B968-FC40F70ABA71}" srcOrd="0" destOrd="0" presId="urn:microsoft.com/office/officeart/2005/8/layout/hierarchy2"/>
    <dgm:cxn modelId="{90C68BF9-8D1D-4CA5-97BE-4FBD88AD5CC2}" type="presOf" srcId="{209DA579-0018-4F64-9A42-2C60EF7E1737}" destId="{7FBDADC7-FB60-4975-BAB0-A79F246B1153}" srcOrd="1" destOrd="0" presId="urn:microsoft.com/office/officeart/2005/8/layout/hierarchy2"/>
    <dgm:cxn modelId="{B0263134-EC66-4FF7-9B69-362AD14B95EA}" type="presOf" srcId="{2AEB2C56-28A2-4EE4-AE35-087B18B3689E}" destId="{9B326B81-EF88-45CC-ABB4-FDE76E6695CA}" srcOrd="0" destOrd="0" presId="urn:microsoft.com/office/officeart/2005/8/layout/hierarchy2"/>
    <dgm:cxn modelId="{F85A0ED1-C3EC-45CD-812C-EC6AD6FC7204}" type="presOf" srcId="{382577C0-05E8-4F1A-86A7-C0E285B8E13F}" destId="{50400DDC-A0ED-4AAD-8172-BF9AC0C5A810}" srcOrd="0" destOrd="0" presId="urn:microsoft.com/office/officeart/2005/8/layout/hierarchy2"/>
    <dgm:cxn modelId="{68BA9463-A0F1-4A0C-8502-757343B1AAB3}" srcId="{2AEB2C56-28A2-4EE4-AE35-087B18B3689E}" destId="{382577C0-05E8-4F1A-86A7-C0E285B8E13F}" srcOrd="3" destOrd="0" parTransId="{7B9E19DD-28C6-452D-8BB2-F997965BB4B0}" sibTransId="{5DD7D5F1-75C5-4D62-8714-2CE248EB9311}"/>
    <dgm:cxn modelId="{84FF5EAA-F754-4D23-9418-E4C02CCDF13A}" type="presOf" srcId="{23409632-BA19-432E-9A92-B20EFF0A08E1}" destId="{396B0D45-7AE9-41D9-B0F6-F03A063070F2}" srcOrd="0" destOrd="0" presId="urn:microsoft.com/office/officeart/2005/8/layout/hierarchy2"/>
    <dgm:cxn modelId="{86FFECEC-7C4F-459A-AB8D-5461932428D5}" type="presParOf" srcId="{8652000B-F35A-46B7-B307-62F85DADDE46}" destId="{5634E604-FF7C-4251-865F-FA9AC127BD81}" srcOrd="0" destOrd="0" presId="urn:microsoft.com/office/officeart/2005/8/layout/hierarchy2"/>
    <dgm:cxn modelId="{D952BCF4-A9B1-41D2-8D89-87D5835339A2}" type="presParOf" srcId="{5634E604-FF7C-4251-865F-FA9AC127BD81}" destId="{9B326B81-EF88-45CC-ABB4-FDE76E6695CA}" srcOrd="0" destOrd="0" presId="urn:microsoft.com/office/officeart/2005/8/layout/hierarchy2"/>
    <dgm:cxn modelId="{F3AF1EC2-FCCC-4D32-9E4A-42FD6302EDB0}" type="presParOf" srcId="{5634E604-FF7C-4251-865F-FA9AC127BD81}" destId="{D3A159E2-088C-416C-98FF-AC6E2CF3EF97}" srcOrd="1" destOrd="0" presId="urn:microsoft.com/office/officeart/2005/8/layout/hierarchy2"/>
    <dgm:cxn modelId="{FE509E12-B059-43F6-B37F-5E60EC1ACBF6}" type="presParOf" srcId="{D3A159E2-088C-416C-98FF-AC6E2CF3EF97}" destId="{D9AF2AA2-7BC2-4453-A6AC-56D411B267CB}" srcOrd="0" destOrd="0" presId="urn:microsoft.com/office/officeart/2005/8/layout/hierarchy2"/>
    <dgm:cxn modelId="{665B985B-4B7F-4B7D-BCA5-A223FF368F6C}" type="presParOf" srcId="{D9AF2AA2-7BC2-4453-A6AC-56D411B267CB}" destId="{7FBDADC7-FB60-4975-BAB0-A79F246B1153}" srcOrd="0" destOrd="0" presId="urn:microsoft.com/office/officeart/2005/8/layout/hierarchy2"/>
    <dgm:cxn modelId="{AC6B5602-3979-4493-AD89-64AB1BD79ED7}" type="presParOf" srcId="{D3A159E2-088C-416C-98FF-AC6E2CF3EF97}" destId="{2B23836E-0A8A-40E9-8191-D2D64F240C93}" srcOrd="1" destOrd="0" presId="urn:microsoft.com/office/officeart/2005/8/layout/hierarchy2"/>
    <dgm:cxn modelId="{5F78F74D-5B00-4AFA-B6CD-6CD272BBC5C6}" type="presParOf" srcId="{2B23836E-0A8A-40E9-8191-D2D64F240C93}" destId="{396B0D45-7AE9-41D9-B0F6-F03A063070F2}" srcOrd="0" destOrd="0" presId="urn:microsoft.com/office/officeart/2005/8/layout/hierarchy2"/>
    <dgm:cxn modelId="{6AE6CAA2-2CF5-4664-9ADF-9504CBDDFB90}" type="presParOf" srcId="{2B23836E-0A8A-40E9-8191-D2D64F240C93}" destId="{C7DF81B1-7908-49BE-A25D-FA873C9E0737}" srcOrd="1" destOrd="0" presId="urn:microsoft.com/office/officeart/2005/8/layout/hierarchy2"/>
    <dgm:cxn modelId="{68DE055B-B7E8-4E60-B547-146536ED12D7}" type="presParOf" srcId="{D3A159E2-088C-416C-98FF-AC6E2CF3EF97}" destId="{A8FDFF99-7BFF-411C-B4B9-32FFEFBD3E4B}" srcOrd="2" destOrd="0" presId="urn:microsoft.com/office/officeart/2005/8/layout/hierarchy2"/>
    <dgm:cxn modelId="{422F6426-30DF-46EA-9FA9-2E6E944765BD}" type="presParOf" srcId="{A8FDFF99-7BFF-411C-B4B9-32FFEFBD3E4B}" destId="{5B9DEBB4-104C-42CC-9450-0271AE5E5311}" srcOrd="0" destOrd="0" presId="urn:microsoft.com/office/officeart/2005/8/layout/hierarchy2"/>
    <dgm:cxn modelId="{5B5F904A-0957-445D-ACAB-F9C7469B966A}" type="presParOf" srcId="{D3A159E2-088C-416C-98FF-AC6E2CF3EF97}" destId="{EB6E7068-B55C-434B-8C3C-3A5DC5060D10}" srcOrd="3" destOrd="0" presId="urn:microsoft.com/office/officeart/2005/8/layout/hierarchy2"/>
    <dgm:cxn modelId="{638CDA6D-6934-4D1A-8A1C-921CA5262772}" type="presParOf" srcId="{EB6E7068-B55C-434B-8C3C-3A5DC5060D10}" destId="{E4BA8E22-241E-49F6-8BBA-13D440D879D3}" srcOrd="0" destOrd="0" presId="urn:microsoft.com/office/officeart/2005/8/layout/hierarchy2"/>
    <dgm:cxn modelId="{4BD40364-D999-43CB-8F85-F49B63F1C33A}" type="presParOf" srcId="{EB6E7068-B55C-434B-8C3C-3A5DC5060D10}" destId="{D560865D-8F5B-4368-90AB-1FF6E48F34DC}" srcOrd="1" destOrd="0" presId="urn:microsoft.com/office/officeart/2005/8/layout/hierarchy2"/>
    <dgm:cxn modelId="{6360A4D9-32C4-46C7-A13A-21946929F625}" type="presParOf" srcId="{D3A159E2-088C-416C-98FF-AC6E2CF3EF97}" destId="{1F3094ED-ABF8-4E73-B3A2-82FA16F05386}" srcOrd="4" destOrd="0" presId="urn:microsoft.com/office/officeart/2005/8/layout/hierarchy2"/>
    <dgm:cxn modelId="{F62151B4-33A5-4E6C-8EC1-F6C1BD119234}" type="presParOf" srcId="{1F3094ED-ABF8-4E73-B3A2-82FA16F05386}" destId="{FE3F0691-0FBC-446E-A0E5-9B596049BDDD}" srcOrd="0" destOrd="0" presId="urn:microsoft.com/office/officeart/2005/8/layout/hierarchy2"/>
    <dgm:cxn modelId="{8334134E-17AF-4248-9CF1-E1B46D91D3C4}" type="presParOf" srcId="{D3A159E2-088C-416C-98FF-AC6E2CF3EF97}" destId="{9C152374-8468-4516-A16E-0FE03CEE2E23}" srcOrd="5" destOrd="0" presId="urn:microsoft.com/office/officeart/2005/8/layout/hierarchy2"/>
    <dgm:cxn modelId="{82191BE0-19D8-4A6A-BA1B-4B24621AFB56}" type="presParOf" srcId="{9C152374-8468-4516-A16E-0FE03CEE2E23}" destId="{7417730E-6861-4DCD-B968-FC40F70ABA71}" srcOrd="0" destOrd="0" presId="urn:microsoft.com/office/officeart/2005/8/layout/hierarchy2"/>
    <dgm:cxn modelId="{A0DC7450-B13C-47EC-9B29-10DDFC63CC7A}" type="presParOf" srcId="{9C152374-8468-4516-A16E-0FE03CEE2E23}" destId="{A4175ECE-72A0-4C23-9AE0-C9F866E699D4}" srcOrd="1" destOrd="0" presId="urn:microsoft.com/office/officeart/2005/8/layout/hierarchy2"/>
    <dgm:cxn modelId="{36E1F1D8-1597-443F-9A3D-A1313C3AD9EF}" type="presParOf" srcId="{D3A159E2-088C-416C-98FF-AC6E2CF3EF97}" destId="{BD7CB87E-38D9-4ED5-8005-AD5F777FB3C6}" srcOrd="6" destOrd="0" presId="urn:microsoft.com/office/officeart/2005/8/layout/hierarchy2"/>
    <dgm:cxn modelId="{0B82AB94-B8D3-42E2-B104-F683BE7415F7}" type="presParOf" srcId="{BD7CB87E-38D9-4ED5-8005-AD5F777FB3C6}" destId="{3EFD8923-DA1D-41D2-96DF-EB64AFF61B4D}" srcOrd="0" destOrd="0" presId="urn:microsoft.com/office/officeart/2005/8/layout/hierarchy2"/>
    <dgm:cxn modelId="{610A6C2A-CDE5-4D8F-81A3-EFBD7CEA6304}" type="presParOf" srcId="{D3A159E2-088C-416C-98FF-AC6E2CF3EF97}" destId="{271F516F-8DF9-4FC6-AD88-94A74BB963E2}" srcOrd="7" destOrd="0" presId="urn:microsoft.com/office/officeart/2005/8/layout/hierarchy2"/>
    <dgm:cxn modelId="{4497D767-4946-4C71-A71F-C315097FB5B4}" type="presParOf" srcId="{271F516F-8DF9-4FC6-AD88-94A74BB963E2}" destId="{50400DDC-A0ED-4AAD-8172-BF9AC0C5A810}" srcOrd="0" destOrd="0" presId="urn:microsoft.com/office/officeart/2005/8/layout/hierarchy2"/>
    <dgm:cxn modelId="{265FC7CA-193C-48BA-99BB-361EBF6C8BFC}" type="presParOf" srcId="{271F516F-8DF9-4FC6-AD88-94A74BB963E2}" destId="{A3289294-EBF7-4FCE-B81F-0E06DF1E1F7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05BE-C391-47AA-ADBC-2900271A281B}">
      <dsp:nvSpPr>
        <dsp:cNvPr id="0" name=""/>
        <dsp:cNvSpPr/>
      </dsp:nvSpPr>
      <dsp:spPr>
        <a:xfrm>
          <a:off x="819046" y="3009900"/>
          <a:ext cx="536352" cy="1765439"/>
        </a:xfrm>
        <a:custGeom>
          <a:avLst/>
          <a:gdLst/>
          <a:ahLst/>
          <a:cxnLst/>
          <a:rect l="0" t="0" r="0" b="0"/>
          <a:pathLst>
            <a:path>
              <a:moveTo>
                <a:pt x="0" y="0"/>
              </a:moveTo>
              <a:lnTo>
                <a:pt x="268176" y="0"/>
              </a:lnTo>
              <a:lnTo>
                <a:pt x="268176" y="1765439"/>
              </a:lnTo>
              <a:lnTo>
                <a:pt x="536352" y="17654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041095" y="3846491"/>
        <a:ext cx="92255" cy="92255"/>
      </dsp:txXfrm>
    </dsp:sp>
    <dsp:sp modelId="{E945860F-70AE-432C-864A-E58B1F2248D3}">
      <dsp:nvSpPr>
        <dsp:cNvPr id="0" name=""/>
        <dsp:cNvSpPr/>
      </dsp:nvSpPr>
      <dsp:spPr>
        <a:xfrm>
          <a:off x="819046" y="3009900"/>
          <a:ext cx="536352" cy="588479"/>
        </a:xfrm>
        <a:custGeom>
          <a:avLst/>
          <a:gdLst/>
          <a:ahLst/>
          <a:cxnLst/>
          <a:rect l="0" t="0" r="0" b="0"/>
          <a:pathLst>
            <a:path>
              <a:moveTo>
                <a:pt x="0" y="0"/>
              </a:moveTo>
              <a:lnTo>
                <a:pt x="268176" y="0"/>
              </a:lnTo>
              <a:lnTo>
                <a:pt x="268176" y="588479"/>
              </a:lnTo>
              <a:lnTo>
                <a:pt x="536352" y="5884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67317" y="3284234"/>
        <a:ext cx="39811" cy="39811"/>
      </dsp:txXfrm>
    </dsp:sp>
    <dsp:sp modelId="{BD0A89AA-DEF3-4DA0-8521-D061D52BB414}">
      <dsp:nvSpPr>
        <dsp:cNvPr id="0" name=""/>
        <dsp:cNvSpPr/>
      </dsp:nvSpPr>
      <dsp:spPr>
        <a:xfrm>
          <a:off x="819046" y="2421420"/>
          <a:ext cx="536352" cy="588479"/>
        </a:xfrm>
        <a:custGeom>
          <a:avLst/>
          <a:gdLst/>
          <a:ahLst/>
          <a:cxnLst/>
          <a:rect l="0" t="0" r="0" b="0"/>
          <a:pathLst>
            <a:path>
              <a:moveTo>
                <a:pt x="0" y="588479"/>
              </a:moveTo>
              <a:lnTo>
                <a:pt x="268176" y="588479"/>
              </a:lnTo>
              <a:lnTo>
                <a:pt x="268176" y="0"/>
              </a:lnTo>
              <a:lnTo>
                <a:pt x="53635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67317" y="2695754"/>
        <a:ext cx="39811" cy="39811"/>
      </dsp:txXfrm>
    </dsp:sp>
    <dsp:sp modelId="{618A11CC-DB14-43C2-A2C4-7BDDCB45BF22}">
      <dsp:nvSpPr>
        <dsp:cNvPr id="0" name=""/>
        <dsp:cNvSpPr/>
      </dsp:nvSpPr>
      <dsp:spPr>
        <a:xfrm>
          <a:off x="819046" y="1244460"/>
          <a:ext cx="536352" cy="1765439"/>
        </a:xfrm>
        <a:custGeom>
          <a:avLst/>
          <a:gdLst/>
          <a:ahLst/>
          <a:cxnLst/>
          <a:rect l="0" t="0" r="0" b="0"/>
          <a:pathLst>
            <a:path>
              <a:moveTo>
                <a:pt x="0" y="1765439"/>
              </a:moveTo>
              <a:lnTo>
                <a:pt x="268176" y="1765439"/>
              </a:lnTo>
              <a:lnTo>
                <a:pt x="268176" y="0"/>
              </a:lnTo>
              <a:lnTo>
                <a:pt x="53635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041095" y="2081052"/>
        <a:ext cx="92255" cy="92255"/>
      </dsp:txXfrm>
    </dsp:sp>
    <dsp:sp modelId="{AD473D02-18B0-416B-A11E-CB33906A65B8}">
      <dsp:nvSpPr>
        <dsp:cNvPr id="0" name=""/>
        <dsp:cNvSpPr/>
      </dsp:nvSpPr>
      <dsp:spPr>
        <a:xfrm rot="16200000">
          <a:off x="-1741366" y="2601094"/>
          <a:ext cx="4303216" cy="8176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solidFill>
                <a:schemeClr val="tx1"/>
              </a:solidFill>
            </a:rPr>
            <a:t>Fauna</a:t>
          </a:r>
          <a:endParaRPr lang="es-ES" sz="3600" kern="1200" dirty="0">
            <a:solidFill>
              <a:schemeClr val="tx1"/>
            </a:solidFill>
          </a:endParaRPr>
        </a:p>
      </dsp:txBody>
      <dsp:txXfrm>
        <a:off x="-1741366" y="2601094"/>
        <a:ext cx="4303216" cy="817611"/>
      </dsp:txXfrm>
    </dsp:sp>
    <dsp:sp modelId="{C9300C07-46F1-4A97-BB7D-FDB0F29AC968}">
      <dsp:nvSpPr>
        <dsp:cNvPr id="0" name=""/>
        <dsp:cNvSpPr/>
      </dsp:nvSpPr>
      <dsp:spPr>
        <a:xfrm>
          <a:off x="1355399" y="758182"/>
          <a:ext cx="2681764" cy="972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Mamíferos </a:t>
          </a:r>
          <a:endParaRPr lang="es-ES" sz="2000" kern="1200" dirty="0">
            <a:solidFill>
              <a:schemeClr val="tx1"/>
            </a:solidFill>
          </a:endParaRPr>
        </a:p>
      </dsp:txBody>
      <dsp:txXfrm>
        <a:off x="1355399" y="758182"/>
        <a:ext cx="2681764" cy="972556"/>
      </dsp:txXfrm>
    </dsp:sp>
    <dsp:sp modelId="{1EC3C0CC-5955-4EDB-8150-EA2F1DD7DC38}">
      <dsp:nvSpPr>
        <dsp:cNvPr id="0" name=""/>
        <dsp:cNvSpPr/>
      </dsp:nvSpPr>
      <dsp:spPr>
        <a:xfrm>
          <a:off x="1355399" y="1935142"/>
          <a:ext cx="2681764" cy="972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Aves</a:t>
          </a:r>
          <a:endParaRPr lang="es-ES" sz="2000" kern="1200" dirty="0">
            <a:solidFill>
              <a:schemeClr val="tx1"/>
            </a:solidFill>
          </a:endParaRPr>
        </a:p>
      </dsp:txBody>
      <dsp:txXfrm>
        <a:off x="1355399" y="1935142"/>
        <a:ext cx="2681764" cy="972556"/>
      </dsp:txXfrm>
    </dsp:sp>
    <dsp:sp modelId="{83436265-011A-4C8C-BDE3-896C2BF374EF}">
      <dsp:nvSpPr>
        <dsp:cNvPr id="0" name=""/>
        <dsp:cNvSpPr/>
      </dsp:nvSpPr>
      <dsp:spPr>
        <a:xfrm>
          <a:off x="1355399" y="3112101"/>
          <a:ext cx="2681764" cy="972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Anfibios </a:t>
          </a:r>
          <a:endParaRPr lang="es-ES" sz="2000" kern="1200" dirty="0">
            <a:solidFill>
              <a:schemeClr val="tx1"/>
            </a:solidFill>
          </a:endParaRPr>
        </a:p>
      </dsp:txBody>
      <dsp:txXfrm>
        <a:off x="1355399" y="3112101"/>
        <a:ext cx="2681764" cy="972556"/>
      </dsp:txXfrm>
    </dsp:sp>
    <dsp:sp modelId="{EFE99097-5892-4434-898C-187735DBCA47}">
      <dsp:nvSpPr>
        <dsp:cNvPr id="0" name=""/>
        <dsp:cNvSpPr/>
      </dsp:nvSpPr>
      <dsp:spPr>
        <a:xfrm>
          <a:off x="1355399" y="4289060"/>
          <a:ext cx="2681764" cy="972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Reptiles</a:t>
          </a:r>
          <a:endParaRPr lang="es-ES" sz="2000" kern="1200" dirty="0">
            <a:solidFill>
              <a:schemeClr val="tx1"/>
            </a:solidFill>
          </a:endParaRPr>
        </a:p>
      </dsp:txBody>
      <dsp:txXfrm>
        <a:off x="1355399" y="4289060"/>
        <a:ext cx="2681764" cy="972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54B1F-D667-44CC-B717-AD6D797A823E}">
      <dsp:nvSpPr>
        <dsp:cNvPr id="0" name=""/>
        <dsp:cNvSpPr/>
      </dsp:nvSpPr>
      <dsp:spPr>
        <a:xfrm>
          <a:off x="2700292" y="5567771"/>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49595" y="5600369"/>
        <a:ext cx="26242" cy="26242"/>
      </dsp:txXfrm>
    </dsp:sp>
    <dsp:sp modelId="{19929DC6-F348-4B77-BF6F-974700458C9D}">
      <dsp:nvSpPr>
        <dsp:cNvPr id="0" name=""/>
        <dsp:cNvSpPr/>
      </dsp:nvSpPr>
      <dsp:spPr>
        <a:xfrm>
          <a:off x="489891" y="3009899"/>
          <a:ext cx="524849" cy="2603591"/>
        </a:xfrm>
        <a:custGeom>
          <a:avLst/>
          <a:gdLst/>
          <a:ahLst/>
          <a:cxnLst/>
          <a:rect l="0" t="0" r="0" b="0"/>
          <a:pathLst>
            <a:path>
              <a:moveTo>
                <a:pt x="0" y="0"/>
              </a:moveTo>
              <a:lnTo>
                <a:pt x="262424" y="0"/>
              </a:lnTo>
              <a:lnTo>
                <a:pt x="262424" y="2603591"/>
              </a:lnTo>
              <a:lnTo>
                <a:pt x="524849" y="26035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685916" y="4245296"/>
        <a:ext cx="132798" cy="132798"/>
      </dsp:txXfrm>
    </dsp:sp>
    <dsp:sp modelId="{84B29521-2B8F-48EA-A5E0-6B02350ECFB2}">
      <dsp:nvSpPr>
        <dsp:cNvPr id="0" name=""/>
        <dsp:cNvSpPr/>
      </dsp:nvSpPr>
      <dsp:spPr>
        <a:xfrm>
          <a:off x="2722100" y="4464320"/>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71403" y="4496918"/>
        <a:ext cx="26242" cy="26242"/>
      </dsp:txXfrm>
    </dsp:sp>
    <dsp:sp modelId="{63485981-0745-48BE-A850-B8AAB30039DE}">
      <dsp:nvSpPr>
        <dsp:cNvPr id="0" name=""/>
        <dsp:cNvSpPr/>
      </dsp:nvSpPr>
      <dsp:spPr>
        <a:xfrm>
          <a:off x="489891" y="3009899"/>
          <a:ext cx="524849" cy="1500140"/>
        </a:xfrm>
        <a:custGeom>
          <a:avLst/>
          <a:gdLst/>
          <a:ahLst/>
          <a:cxnLst/>
          <a:rect l="0" t="0" r="0" b="0"/>
          <a:pathLst>
            <a:path>
              <a:moveTo>
                <a:pt x="0" y="0"/>
              </a:moveTo>
              <a:lnTo>
                <a:pt x="262424" y="0"/>
              </a:lnTo>
              <a:lnTo>
                <a:pt x="262424" y="1500140"/>
              </a:lnTo>
              <a:lnTo>
                <a:pt x="524849" y="15001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12583" y="3720237"/>
        <a:ext cx="79465" cy="79465"/>
      </dsp:txXfrm>
    </dsp:sp>
    <dsp:sp modelId="{978934DA-7594-4B7F-B31C-B4ED21C6A358}">
      <dsp:nvSpPr>
        <dsp:cNvPr id="0" name=""/>
        <dsp:cNvSpPr/>
      </dsp:nvSpPr>
      <dsp:spPr>
        <a:xfrm>
          <a:off x="2722100" y="3360869"/>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71403" y="3393467"/>
        <a:ext cx="26242" cy="26242"/>
      </dsp:txXfrm>
    </dsp:sp>
    <dsp:sp modelId="{FAC638E0-AEB2-4807-A858-1BDCA0CB7259}">
      <dsp:nvSpPr>
        <dsp:cNvPr id="0" name=""/>
        <dsp:cNvSpPr/>
      </dsp:nvSpPr>
      <dsp:spPr>
        <a:xfrm>
          <a:off x="489891" y="3009899"/>
          <a:ext cx="524849" cy="396689"/>
        </a:xfrm>
        <a:custGeom>
          <a:avLst/>
          <a:gdLst/>
          <a:ahLst/>
          <a:cxnLst/>
          <a:rect l="0" t="0" r="0" b="0"/>
          <a:pathLst>
            <a:path>
              <a:moveTo>
                <a:pt x="0" y="0"/>
              </a:moveTo>
              <a:lnTo>
                <a:pt x="262424" y="0"/>
              </a:lnTo>
              <a:lnTo>
                <a:pt x="262424" y="396689"/>
              </a:lnTo>
              <a:lnTo>
                <a:pt x="524849" y="3966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5868" y="3191797"/>
        <a:ext cx="32894" cy="32894"/>
      </dsp:txXfrm>
    </dsp:sp>
    <dsp:sp modelId="{6E5F5AE1-66DF-45C5-96F9-C50AB7BB8AF8}">
      <dsp:nvSpPr>
        <dsp:cNvPr id="0" name=""/>
        <dsp:cNvSpPr/>
      </dsp:nvSpPr>
      <dsp:spPr>
        <a:xfrm>
          <a:off x="2722100" y="2360775"/>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71403" y="2393374"/>
        <a:ext cx="26242" cy="26242"/>
      </dsp:txXfrm>
    </dsp:sp>
    <dsp:sp modelId="{58B5CDA1-04F0-4D41-A11D-D38AD93B0D31}">
      <dsp:nvSpPr>
        <dsp:cNvPr id="0" name=""/>
        <dsp:cNvSpPr/>
      </dsp:nvSpPr>
      <dsp:spPr>
        <a:xfrm>
          <a:off x="489891" y="2406495"/>
          <a:ext cx="524849" cy="603404"/>
        </a:xfrm>
        <a:custGeom>
          <a:avLst/>
          <a:gdLst/>
          <a:ahLst/>
          <a:cxnLst/>
          <a:rect l="0" t="0" r="0" b="0"/>
          <a:pathLst>
            <a:path>
              <a:moveTo>
                <a:pt x="0" y="603404"/>
              </a:moveTo>
              <a:lnTo>
                <a:pt x="262424" y="603404"/>
              </a:lnTo>
              <a:lnTo>
                <a:pt x="262424" y="0"/>
              </a:lnTo>
              <a:lnTo>
                <a:pt x="52484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2322" y="2688204"/>
        <a:ext cx="39986" cy="39986"/>
      </dsp:txXfrm>
    </dsp:sp>
    <dsp:sp modelId="{4B7117B1-F20B-459E-A134-2EB01352DC24}">
      <dsp:nvSpPr>
        <dsp:cNvPr id="0" name=""/>
        <dsp:cNvSpPr/>
      </dsp:nvSpPr>
      <dsp:spPr>
        <a:xfrm>
          <a:off x="2722100" y="1360682"/>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71403" y="1393281"/>
        <a:ext cx="26242" cy="26242"/>
      </dsp:txXfrm>
    </dsp:sp>
    <dsp:sp modelId="{29875C5E-5A7E-4671-9263-40DAB1E3BC52}">
      <dsp:nvSpPr>
        <dsp:cNvPr id="0" name=""/>
        <dsp:cNvSpPr/>
      </dsp:nvSpPr>
      <dsp:spPr>
        <a:xfrm>
          <a:off x="489891" y="1406402"/>
          <a:ext cx="524849" cy="1603497"/>
        </a:xfrm>
        <a:custGeom>
          <a:avLst/>
          <a:gdLst/>
          <a:ahLst/>
          <a:cxnLst/>
          <a:rect l="0" t="0" r="0" b="0"/>
          <a:pathLst>
            <a:path>
              <a:moveTo>
                <a:pt x="0" y="1603497"/>
              </a:moveTo>
              <a:lnTo>
                <a:pt x="262424" y="1603497"/>
              </a:lnTo>
              <a:lnTo>
                <a:pt x="262424" y="0"/>
              </a:lnTo>
              <a:lnTo>
                <a:pt x="52484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710135" y="2165970"/>
        <a:ext cx="84360" cy="84360"/>
      </dsp:txXfrm>
    </dsp:sp>
    <dsp:sp modelId="{8B567D41-5ED6-4222-9D8D-A1C54B699D00}">
      <dsp:nvSpPr>
        <dsp:cNvPr id="0" name=""/>
        <dsp:cNvSpPr/>
      </dsp:nvSpPr>
      <dsp:spPr>
        <a:xfrm>
          <a:off x="2722100" y="360588"/>
          <a:ext cx="524849" cy="91440"/>
        </a:xfrm>
        <a:custGeom>
          <a:avLst/>
          <a:gdLst/>
          <a:ahLst/>
          <a:cxnLst/>
          <a:rect l="0" t="0" r="0" b="0"/>
          <a:pathLst>
            <a:path>
              <a:moveTo>
                <a:pt x="0" y="45720"/>
              </a:moveTo>
              <a:lnTo>
                <a:pt x="524849"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71403" y="393187"/>
        <a:ext cx="26242" cy="26242"/>
      </dsp:txXfrm>
    </dsp:sp>
    <dsp:sp modelId="{B657673E-8748-4592-87E7-8FE707491453}">
      <dsp:nvSpPr>
        <dsp:cNvPr id="0" name=""/>
        <dsp:cNvSpPr/>
      </dsp:nvSpPr>
      <dsp:spPr>
        <a:xfrm>
          <a:off x="489891" y="406308"/>
          <a:ext cx="524849" cy="2603591"/>
        </a:xfrm>
        <a:custGeom>
          <a:avLst/>
          <a:gdLst/>
          <a:ahLst/>
          <a:cxnLst/>
          <a:rect l="0" t="0" r="0" b="0"/>
          <a:pathLst>
            <a:path>
              <a:moveTo>
                <a:pt x="0" y="2603591"/>
              </a:moveTo>
              <a:lnTo>
                <a:pt x="262424" y="2603591"/>
              </a:lnTo>
              <a:lnTo>
                <a:pt x="262424" y="0"/>
              </a:lnTo>
              <a:lnTo>
                <a:pt x="52484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685916" y="1641705"/>
        <a:ext cx="132798" cy="132798"/>
      </dsp:txXfrm>
    </dsp:sp>
    <dsp:sp modelId="{8E32AD5A-4E7B-48B2-BA68-696953D28EF2}">
      <dsp:nvSpPr>
        <dsp:cNvPr id="0" name=""/>
        <dsp:cNvSpPr/>
      </dsp:nvSpPr>
      <dsp:spPr>
        <a:xfrm rot="16200000">
          <a:off x="-1601578" y="2824250"/>
          <a:ext cx="3811640" cy="37129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ZONIFICACIÓN</a:t>
          </a:r>
          <a:endParaRPr lang="es-ES" sz="2400" kern="1200" dirty="0">
            <a:solidFill>
              <a:schemeClr val="tx1"/>
            </a:solidFill>
          </a:endParaRPr>
        </a:p>
      </dsp:txBody>
      <dsp:txXfrm>
        <a:off x="-1601578" y="2824250"/>
        <a:ext cx="3811640" cy="371298"/>
      </dsp:txXfrm>
    </dsp:sp>
    <dsp:sp modelId="{5D64DB1C-FEB0-4BA5-AB8D-EB617257E0D4}">
      <dsp:nvSpPr>
        <dsp:cNvPr id="0" name=""/>
        <dsp:cNvSpPr/>
      </dsp:nvSpPr>
      <dsp:spPr>
        <a:xfrm>
          <a:off x="1014740" y="6271"/>
          <a:ext cx="170736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Zona 1: Área de Protección – Bosque Natural</a:t>
          </a:r>
          <a:endParaRPr lang="es-ES" sz="1300" kern="1200" dirty="0"/>
        </a:p>
      </dsp:txBody>
      <dsp:txXfrm>
        <a:off x="1014740" y="6271"/>
        <a:ext cx="1707360" cy="800074"/>
      </dsp:txXfrm>
    </dsp:sp>
    <dsp:sp modelId="{16D021CD-8D6C-4863-B254-278C3DC57FC2}">
      <dsp:nvSpPr>
        <dsp:cNvPr id="0" name=""/>
        <dsp:cNvSpPr/>
      </dsp:nvSpPr>
      <dsp:spPr>
        <a:xfrm>
          <a:off x="3246949" y="6271"/>
          <a:ext cx="356501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Bosque natural poco intervenido que comprende un área de 154,4  ha</a:t>
          </a:r>
          <a:r>
            <a:rPr lang="es-EC" sz="1400" b="1" kern="1200" dirty="0" smtClean="0"/>
            <a:t>.</a:t>
          </a:r>
          <a:endParaRPr lang="es-ES" sz="1400" kern="1200" dirty="0"/>
        </a:p>
      </dsp:txBody>
      <dsp:txXfrm>
        <a:off x="3246949" y="6271"/>
        <a:ext cx="3565010" cy="800074"/>
      </dsp:txXfrm>
    </dsp:sp>
    <dsp:sp modelId="{3BD08D12-FF0C-434C-BE00-D97B0BCB7D8E}">
      <dsp:nvSpPr>
        <dsp:cNvPr id="0" name=""/>
        <dsp:cNvSpPr/>
      </dsp:nvSpPr>
      <dsp:spPr>
        <a:xfrm>
          <a:off x="1014740" y="1006364"/>
          <a:ext cx="170736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Zona 2: Área de Conservación - Bosque Intervenido</a:t>
          </a:r>
          <a:endParaRPr lang="es-ES" sz="1300" kern="1200" dirty="0"/>
        </a:p>
      </dsp:txBody>
      <dsp:txXfrm>
        <a:off x="1014740" y="1006364"/>
        <a:ext cx="1707360" cy="800074"/>
      </dsp:txXfrm>
    </dsp:sp>
    <dsp:sp modelId="{CBEA5E00-CC07-416F-B800-ED9F438E649F}">
      <dsp:nvSpPr>
        <dsp:cNvPr id="0" name=""/>
        <dsp:cNvSpPr/>
      </dsp:nvSpPr>
      <dsp:spPr>
        <a:xfrm>
          <a:off x="3246949" y="1006364"/>
          <a:ext cx="356501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Bosque natural, con grado medio de intervención en términos generales. tiene un área de 49.7 ha.</a:t>
          </a:r>
          <a:endParaRPr lang="es-ES" sz="1400" kern="1200" dirty="0"/>
        </a:p>
      </dsp:txBody>
      <dsp:txXfrm>
        <a:off x="3246949" y="1006364"/>
        <a:ext cx="3565010" cy="800074"/>
      </dsp:txXfrm>
    </dsp:sp>
    <dsp:sp modelId="{651A6E68-5F52-4AC8-AE72-C5DE5644A859}">
      <dsp:nvSpPr>
        <dsp:cNvPr id="0" name=""/>
        <dsp:cNvSpPr/>
      </dsp:nvSpPr>
      <dsp:spPr>
        <a:xfrm>
          <a:off x="1014740" y="2006458"/>
          <a:ext cx="170736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Zona 3: Área de Conservación Bosque Maduro Secundario</a:t>
          </a:r>
          <a:endParaRPr lang="es-ES" sz="1300" kern="1200" dirty="0"/>
        </a:p>
      </dsp:txBody>
      <dsp:txXfrm>
        <a:off x="1014740" y="2006458"/>
        <a:ext cx="1707360" cy="800074"/>
      </dsp:txXfrm>
    </dsp:sp>
    <dsp:sp modelId="{56B5A0C5-51AB-43DC-9F0F-AC036083AC5E}">
      <dsp:nvSpPr>
        <dsp:cNvPr id="0" name=""/>
        <dsp:cNvSpPr/>
      </dsp:nvSpPr>
      <dsp:spPr>
        <a:xfrm>
          <a:off x="3246949" y="2006458"/>
          <a:ext cx="356501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Bosque natural muy intervenido a nivel general. comprende un área de 77,9 ha.</a:t>
          </a:r>
          <a:endParaRPr lang="es-ES" sz="1400" kern="1200" dirty="0"/>
        </a:p>
      </dsp:txBody>
      <dsp:txXfrm>
        <a:off x="3246949" y="2006458"/>
        <a:ext cx="3565010" cy="800074"/>
      </dsp:txXfrm>
    </dsp:sp>
    <dsp:sp modelId="{CC5D1FC9-118A-4490-A7D3-ACCD921645EF}">
      <dsp:nvSpPr>
        <dsp:cNvPr id="0" name=""/>
        <dsp:cNvSpPr/>
      </dsp:nvSpPr>
      <dsp:spPr>
        <a:xfrm>
          <a:off x="1014740" y="3006551"/>
          <a:ext cx="170736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Zona 4: Área Forestal Bambú</a:t>
          </a:r>
          <a:endParaRPr lang="es-ES" sz="1300" kern="1200" dirty="0"/>
        </a:p>
      </dsp:txBody>
      <dsp:txXfrm>
        <a:off x="1014740" y="3006551"/>
        <a:ext cx="1707360" cy="800074"/>
      </dsp:txXfrm>
    </dsp:sp>
    <dsp:sp modelId="{15C3466F-2102-4D14-92AF-14BD829C7E7B}">
      <dsp:nvSpPr>
        <dsp:cNvPr id="0" name=""/>
        <dsp:cNvSpPr/>
      </dsp:nvSpPr>
      <dsp:spPr>
        <a:xfrm>
          <a:off x="3246949" y="3006551"/>
          <a:ext cx="356501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Se encuentra ubicada en la zona posterior de la reserva, cercano al Río Ramón, abarca una extensión de 30.6 ha</a:t>
          </a:r>
          <a:endParaRPr lang="es-ES" sz="1400" kern="1200" dirty="0"/>
        </a:p>
      </dsp:txBody>
      <dsp:txXfrm>
        <a:off x="3246949" y="3006551"/>
        <a:ext cx="3565010" cy="800074"/>
      </dsp:txXfrm>
    </dsp:sp>
    <dsp:sp modelId="{D7D52AC9-6013-4BD0-BF29-A1909CF5B8E2}">
      <dsp:nvSpPr>
        <dsp:cNvPr id="0" name=""/>
        <dsp:cNvSpPr/>
      </dsp:nvSpPr>
      <dsp:spPr>
        <a:xfrm>
          <a:off x="1014740" y="4110002"/>
          <a:ext cx="1707360"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Zona 5: Área Productivas Cultivos Pastos</a:t>
          </a:r>
          <a:endParaRPr lang="es-ES" sz="1300" kern="1200" dirty="0"/>
        </a:p>
      </dsp:txBody>
      <dsp:txXfrm>
        <a:off x="1014740" y="4110002"/>
        <a:ext cx="1707360" cy="800074"/>
      </dsp:txXfrm>
    </dsp:sp>
    <dsp:sp modelId="{0FDF796A-A9A1-45B2-BDDE-505FEA05B1C1}">
      <dsp:nvSpPr>
        <dsp:cNvPr id="0" name=""/>
        <dsp:cNvSpPr/>
      </dsp:nvSpPr>
      <dsp:spPr>
        <a:xfrm>
          <a:off x="3246949" y="4006645"/>
          <a:ext cx="3565010" cy="100679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Zona más extensa que abarca un área de 292,3 ha y es utilizado en labores agrícolas. La presente zona se encuentra despojada de su vegetación natural</a:t>
          </a:r>
          <a:endParaRPr lang="es-ES" sz="1400" kern="1200" dirty="0"/>
        </a:p>
      </dsp:txBody>
      <dsp:txXfrm>
        <a:off x="3246949" y="4006645"/>
        <a:ext cx="3565010" cy="1006790"/>
      </dsp:txXfrm>
    </dsp:sp>
    <dsp:sp modelId="{4B95FE16-AB72-4FA7-843C-7C7184B037C4}">
      <dsp:nvSpPr>
        <dsp:cNvPr id="0" name=""/>
        <dsp:cNvSpPr/>
      </dsp:nvSpPr>
      <dsp:spPr>
        <a:xfrm>
          <a:off x="1014740" y="5213453"/>
          <a:ext cx="1685552"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smtClean="0"/>
            <a:t>Zona 6: Área Ganadera </a:t>
          </a:r>
          <a:endParaRPr lang="es-ES" sz="1400" kern="1200" dirty="0"/>
        </a:p>
      </dsp:txBody>
      <dsp:txXfrm>
        <a:off x="1014740" y="5213453"/>
        <a:ext cx="1685552" cy="800074"/>
      </dsp:txXfrm>
    </dsp:sp>
    <dsp:sp modelId="{68083D8E-17D8-4A60-B7BC-93EDFABA8ABD}">
      <dsp:nvSpPr>
        <dsp:cNvPr id="0" name=""/>
        <dsp:cNvSpPr/>
      </dsp:nvSpPr>
      <dsp:spPr>
        <a:xfrm>
          <a:off x="3225141" y="5213453"/>
          <a:ext cx="3590465" cy="8000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Tiene un área de 31,6 ha que representa el 5% del total del área, en la zona de estudio se encuentran alrededor de unas 200 cabezas de ganado </a:t>
          </a:r>
          <a:endParaRPr lang="es-ES" sz="1400" kern="1200" dirty="0"/>
        </a:p>
      </dsp:txBody>
      <dsp:txXfrm>
        <a:off x="3225141" y="5213453"/>
        <a:ext cx="3590465" cy="80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E062-D122-4F4E-A462-07C2C5453611}">
      <dsp:nvSpPr>
        <dsp:cNvPr id="0" name=""/>
        <dsp:cNvSpPr/>
      </dsp:nvSpPr>
      <dsp:spPr>
        <a:xfrm>
          <a:off x="4056377" y="1408256"/>
          <a:ext cx="3185241" cy="505295"/>
        </a:xfrm>
        <a:custGeom>
          <a:avLst/>
          <a:gdLst/>
          <a:ahLst/>
          <a:cxnLst/>
          <a:rect l="0" t="0" r="0" b="0"/>
          <a:pathLst>
            <a:path>
              <a:moveTo>
                <a:pt x="0" y="0"/>
              </a:moveTo>
              <a:lnTo>
                <a:pt x="0" y="344343"/>
              </a:lnTo>
              <a:lnTo>
                <a:pt x="3185241" y="344343"/>
              </a:lnTo>
              <a:lnTo>
                <a:pt x="3185241" y="5052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EA73C-4BD3-4310-848C-642F2BE237B1}">
      <dsp:nvSpPr>
        <dsp:cNvPr id="0" name=""/>
        <dsp:cNvSpPr/>
      </dsp:nvSpPr>
      <dsp:spPr>
        <a:xfrm>
          <a:off x="4056377" y="1408256"/>
          <a:ext cx="1061747" cy="505295"/>
        </a:xfrm>
        <a:custGeom>
          <a:avLst/>
          <a:gdLst/>
          <a:ahLst/>
          <a:cxnLst/>
          <a:rect l="0" t="0" r="0" b="0"/>
          <a:pathLst>
            <a:path>
              <a:moveTo>
                <a:pt x="0" y="0"/>
              </a:moveTo>
              <a:lnTo>
                <a:pt x="0" y="344343"/>
              </a:lnTo>
              <a:lnTo>
                <a:pt x="1061747" y="344343"/>
              </a:lnTo>
              <a:lnTo>
                <a:pt x="1061747" y="5052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65FCE-0FC0-445A-B6BC-9CBAED429C25}">
      <dsp:nvSpPr>
        <dsp:cNvPr id="0" name=""/>
        <dsp:cNvSpPr/>
      </dsp:nvSpPr>
      <dsp:spPr>
        <a:xfrm>
          <a:off x="2994630" y="1408256"/>
          <a:ext cx="1061747" cy="505295"/>
        </a:xfrm>
        <a:custGeom>
          <a:avLst/>
          <a:gdLst/>
          <a:ahLst/>
          <a:cxnLst/>
          <a:rect l="0" t="0" r="0" b="0"/>
          <a:pathLst>
            <a:path>
              <a:moveTo>
                <a:pt x="1061747" y="0"/>
              </a:moveTo>
              <a:lnTo>
                <a:pt x="1061747" y="344343"/>
              </a:lnTo>
              <a:lnTo>
                <a:pt x="0" y="344343"/>
              </a:lnTo>
              <a:lnTo>
                <a:pt x="0" y="5052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97E8C-F52F-4904-9B10-A4C52AB2A373}">
      <dsp:nvSpPr>
        <dsp:cNvPr id="0" name=""/>
        <dsp:cNvSpPr/>
      </dsp:nvSpPr>
      <dsp:spPr>
        <a:xfrm>
          <a:off x="871135" y="1408256"/>
          <a:ext cx="3185241" cy="505295"/>
        </a:xfrm>
        <a:custGeom>
          <a:avLst/>
          <a:gdLst/>
          <a:ahLst/>
          <a:cxnLst/>
          <a:rect l="0" t="0" r="0" b="0"/>
          <a:pathLst>
            <a:path>
              <a:moveTo>
                <a:pt x="3185241" y="0"/>
              </a:moveTo>
              <a:lnTo>
                <a:pt x="3185241" y="344343"/>
              </a:lnTo>
              <a:lnTo>
                <a:pt x="0" y="344343"/>
              </a:lnTo>
              <a:lnTo>
                <a:pt x="0" y="5052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C7CBF-3A48-4FA4-85DF-3CF76D90ED89}">
      <dsp:nvSpPr>
        <dsp:cNvPr id="0" name=""/>
        <dsp:cNvSpPr/>
      </dsp:nvSpPr>
      <dsp:spPr>
        <a:xfrm>
          <a:off x="3187675" y="305004"/>
          <a:ext cx="1737404" cy="11032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AC981-0C4F-4C00-8B26-BDB275835A6E}">
      <dsp:nvSpPr>
        <dsp:cNvPr id="0" name=""/>
        <dsp:cNvSpPr/>
      </dsp:nvSpPr>
      <dsp:spPr>
        <a:xfrm>
          <a:off x="3380720" y="488396"/>
          <a:ext cx="1737404" cy="11032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ACCIONES </a:t>
          </a:r>
          <a:endParaRPr lang="es-ES" sz="1800" b="1" kern="1200" dirty="0"/>
        </a:p>
      </dsp:txBody>
      <dsp:txXfrm>
        <a:off x="3413033" y="520709"/>
        <a:ext cx="1672778" cy="1038625"/>
      </dsp:txXfrm>
    </dsp:sp>
    <dsp:sp modelId="{08A8E905-3D76-451A-BFDC-7840364E8D73}">
      <dsp:nvSpPr>
        <dsp:cNvPr id="0" name=""/>
        <dsp:cNvSpPr/>
      </dsp:nvSpPr>
      <dsp:spPr>
        <a:xfrm>
          <a:off x="2433" y="1913551"/>
          <a:ext cx="1737404" cy="11032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02F32-643D-4E1F-BA2D-C70BA3A097A5}">
      <dsp:nvSpPr>
        <dsp:cNvPr id="0" name=""/>
        <dsp:cNvSpPr/>
      </dsp:nvSpPr>
      <dsp:spPr>
        <a:xfrm>
          <a:off x="195478" y="2096943"/>
          <a:ext cx="1737404" cy="11032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Actividades Ganaderas</a:t>
          </a:r>
          <a:endParaRPr lang="es-ES" sz="1800" b="0" kern="1200" dirty="0"/>
        </a:p>
      </dsp:txBody>
      <dsp:txXfrm>
        <a:off x="227791" y="2129256"/>
        <a:ext cx="1672778" cy="1038625"/>
      </dsp:txXfrm>
    </dsp:sp>
    <dsp:sp modelId="{61D1CAB3-7DC1-4873-894F-7E11B57B1771}">
      <dsp:nvSpPr>
        <dsp:cNvPr id="0" name=""/>
        <dsp:cNvSpPr/>
      </dsp:nvSpPr>
      <dsp:spPr>
        <a:xfrm>
          <a:off x="2125927" y="1913551"/>
          <a:ext cx="1737404" cy="11032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7EEFD-9EE6-443E-8883-1A32E75B24BD}">
      <dsp:nvSpPr>
        <dsp:cNvPr id="0" name=""/>
        <dsp:cNvSpPr/>
      </dsp:nvSpPr>
      <dsp:spPr>
        <a:xfrm>
          <a:off x="2318972" y="2096943"/>
          <a:ext cx="1737404" cy="11032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Servicios Turísticos</a:t>
          </a:r>
          <a:endParaRPr lang="es-ES" sz="1800" b="0" kern="1200" dirty="0"/>
        </a:p>
      </dsp:txBody>
      <dsp:txXfrm>
        <a:off x="2351285" y="2129256"/>
        <a:ext cx="1672778" cy="1038625"/>
      </dsp:txXfrm>
    </dsp:sp>
    <dsp:sp modelId="{1DB66C73-0301-4612-BADE-C66F1DEBF670}">
      <dsp:nvSpPr>
        <dsp:cNvPr id="0" name=""/>
        <dsp:cNvSpPr/>
      </dsp:nvSpPr>
      <dsp:spPr>
        <a:xfrm>
          <a:off x="4249422" y="1913551"/>
          <a:ext cx="1737404" cy="11032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097DC-3F8A-4A05-BBE5-2B2CDA4ACB02}">
      <dsp:nvSpPr>
        <dsp:cNvPr id="0" name=""/>
        <dsp:cNvSpPr/>
      </dsp:nvSpPr>
      <dsp:spPr>
        <a:xfrm>
          <a:off x="4442467" y="2096943"/>
          <a:ext cx="1737404" cy="11032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Movimiento Vehicular</a:t>
          </a:r>
          <a:endParaRPr lang="es-ES" sz="1800" b="0" kern="1200" dirty="0"/>
        </a:p>
      </dsp:txBody>
      <dsp:txXfrm>
        <a:off x="4474780" y="2129256"/>
        <a:ext cx="1672778" cy="1038625"/>
      </dsp:txXfrm>
    </dsp:sp>
    <dsp:sp modelId="{06E14661-57C7-4F25-A0A4-32EF1432C5B2}">
      <dsp:nvSpPr>
        <dsp:cNvPr id="0" name=""/>
        <dsp:cNvSpPr/>
      </dsp:nvSpPr>
      <dsp:spPr>
        <a:xfrm>
          <a:off x="6372917" y="1913551"/>
          <a:ext cx="1737404" cy="11032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6C63B-7668-4E5B-9D1E-2C02839DA344}">
      <dsp:nvSpPr>
        <dsp:cNvPr id="0" name=""/>
        <dsp:cNvSpPr/>
      </dsp:nvSpPr>
      <dsp:spPr>
        <a:xfrm>
          <a:off x="6565962" y="2096943"/>
          <a:ext cx="1737404" cy="11032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Extractoras de Palma Aceitera</a:t>
          </a:r>
          <a:endParaRPr lang="es-ES" sz="1800" b="0" kern="1200" dirty="0"/>
        </a:p>
      </dsp:txBody>
      <dsp:txXfrm>
        <a:off x="6598275" y="2129256"/>
        <a:ext cx="1672778" cy="1038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26B81-EF88-45CC-ABB4-FDE76E6695CA}">
      <dsp:nvSpPr>
        <dsp:cNvPr id="0" name=""/>
        <dsp:cNvSpPr/>
      </dsp:nvSpPr>
      <dsp:spPr>
        <a:xfrm>
          <a:off x="2409" y="1473398"/>
          <a:ext cx="2234406" cy="11172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smtClean="0">
              <a:solidFill>
                <a:schemeClr val="tx1"/>
              </a:solidFill>
            </a:rPr>
            <a:t>CAPACIDAD DE CARGA </a:t>
          </a:r>
          <a:endParaRPr lang="es-ES" sz="2100" b="1" kern="1200" dirty="0">
            <a:solidFill>
              <a:schemeClr val="tx1"/>
            </a:solidFill>
          </a:endParaRPr>
        </a:p>
      </dsp:txBody>
      <dsp:txXfrm>
        <a:off x="35131" y="1506120"/>
        <a:ext cx="2168962" cy="1051759"/>
      </dsp:txXfrm>
    </dsp:sp>
    <dsp:sp modelId="{D9AF2AA2-7BC2-4453-A6AC-56D411B267CB}">
      <dsp:nvSpPr>
        <dsp:cNvPr id="0" name=""/>
        <dsp:cNvSpPr/>
      </dsp:nvSpPr>
      <dsp:spPr>
        <a:xfrm rot="18585959">
          <a:off x="1985066" y="1470247"/>
          <a:ext cx="1397260" cy="49482"/>
        </a:xfrm>
        <a:custGeom>
          <a:avLst/>
          <a:gdLst/>
          <a:ahLst/>
          <a:cxnLst/>
          <a:rect l="0" t="0" r="0" b="0"/>
          <a:pathLst>
            <a:path>
              <a:moveTo>
                <a:pt x="0" y="24741"/>
              </a:moveTo>
              <a:lnTo>
                <a:pt x="1397260" y="247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48765" y="1460056"/>
        <a:ext cx="69863" cy="69863"/>
      </dsp:txXfrm>
    </dsp:sp>
    <dsp:sp modelId="{396B0D45-7AE9-41D9-B0F6-F03A063070F2}">
      <dsp:nvSpPr>
        <dsp:cNvPr id="0" name=""/>
        <dsp:cNvSpPr/>
      </dsp:nvSpPr>
      <dsp:spPr>
        <a:xfrm>
          <a:off x="3130578" y="683759"/>
          <a:ext cx="4106011" cy="548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0" kern="1200" dirty="0" smtClean="0">
              <a:solidFill>
                <a:schemeClr val="tx1"/>
              </a:solidFill>
            </a:rPr>
            <a:t>Capacidad de Carga Física</a:t>
          </a:r>
          <a:endParaRPr lang="es-ES" sz="2100" b="0" kern="1200" dirty="0">
            <a:solidFill>
              <a:schemeClr val="tx1"/>
            </a:solidFill>
          </a:endParaRPr>
        </a:p>
      </dsp:txBody>
      <dsp:txXfrm>
        <a:off x="3146641" y="699822"/>
        <a:ext cx="4073885" cy="516309"/>
      </dsp:txXfrm>
    </dsp:sp>
    <dsp:sp modelId="{A8FDFF99-7BFF-411C-B4B9-32FFEFBD3E4B}">
      <dsp:nvSpPr>
        <dsp:cNvPr id="0" name=""/>
        <dsp:cNvSpPr/>
      </dsp:nvSpPr>
      <dsp:spPr>
        <a:xfrm rot="20290249">
          <a:off x="2202297" y="1828254"/>
          <a:ext cx="962798" cy="49482"/>
        </a:xfrm>
        <a:custGeom>
          <a:avLst/>
          <a:gdLst/>
          <a:ahLst/>
          <a:cxnLst/>
          <a:rect l="0" t="0" r="0" b="0"/>
          <a:pathLst>
            <a:path>
              <a:moveTo>
                <a:pt x="0" y="24741"/>
              </a:moveTo>
              <a:lnTo>
                <a:pt x="962798" y="247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9627" y="1828926"/>
        <a:ext cx="48139" cy="48139"/>
      </dsp:txXfrm>
    </dsp:sp>
    <dsp:sp modelId="{E4BA8E22-241E-49F6-8BBA-13D440D879D3}">
      <dsp:nvSpPr>
        <dsp:cNvPr id="0" name=""/>
        <dsp:cNvSpPr/>
      </dsp:nvSpPr>
      <dsp:spPr>
        <a:xfrm>
          <a:off x="3130578" y="1399774"/>
          <a:ext cx="4106011" cy="548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0" kern="1200" dirty="0" smtClean="0">
              <a:solidFill>
                <a:schemeClr val="tx1"/>
              </a:solidFill>
            </a:rPr>
            <a:t>Capacidad de Carga Real</a:t>
          </a:r>
          <a:endParaRPr lang="es-ES" sz="2100" b="0" kern="1200" dirty="0">
            <a:solidFill>
              <a:schemeClr val="tx1"/>
            </a:solidFill>
          </a:endParaRPr>
        </a:p>
      </dsp:txBody>
      <dsp:txXfrm>
        <a:off x="3146641" y="1415837"/>
        <a:ext cx="4073885" cy="516309"/>
      </dsp:txXfrm>
    </dsp:sp>
    <dsp:sp modelId="{1F3094ED-ABF8-4E73-B3A2-82FA16F05386}">
      <dsp:nvSpPr>
        <dsp:cNvPr id="0" name=""/>
        <dsp:cNvSpPr/>
      </dsp:nvSpPr>
      <dsp:spPr>
        <a:xfrm rot="1309751">
          <a:off x="2202297" y="2186262"/>
          <a:ext cx="962798" cy="49482"/>
        </a:xfrm>
        <a:custGeom>
          <a:avLst/>
          <a:gdLst/>
          <a:ahLst/>
          <a:cxnLst/>
          <a:rect l="0" t="0" r="0" b="0"/>
          <a:pathLst>
            <a:path>
              <a:moveTo>
                <a:pt x="0" y="24741"/>
              </a:moveTo>
              <a:lnTo>
                <a:pt x="962798" y="247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9627" y="2186933"/>
        <a:ext cx="48139" cy="48139"/>
      </dsp:txXfrm>
    </dsp:sp>
    <dsp:sp modelId="{7417730E-6861-4DCD-B968-FC40F70ABA71}">
      <dsp:nvSpPr>
        <dsp:cNvPr id="0" name=""/>
        <dsp:cNvSpPr/>
      </dsp:nvSpPr>
      <dsp:spPr>
        <a:xfrm>
          <a:off x="3130578" y="2115790"/>
          <a:ext cx="4106011" cy="548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Capacidad de </a:t>
          </a:r>
          <a:r>
            <a:rPr lang="es-EC" sz="2100" kern="1200" dirty="0" smtClean="0">
              <a:solidFill>
                <a:schemeClr val="tx1"/>
              </a:solidFill>
            </a:rPr>
            <a:t>Manejo</a:t>
          </a:r>
          <a:endParaRPr lang="es-ES" sz="2100" kern="1200" dirty="0">
            <a:solidFill>
              <a:schemeClr val="tx1"/>
            </a:solidFill>
          </a:endParaRPr>
        </a:p>
      </dsp:txBody>
      <dsp:txXfrm>
        <a:off x="3146641" y="2131853"/>
        <a:ext cx="4073885" cy="516309"/>
      </dsp:txXfrm>
    </dsp:sp>
    <dsp:sp modelId="{BD7CB87E-38D9-4ED5-8005-AD5F777FB3C6}">
      <dsp:nvSpPr>
        <dsp:cNvPr id="0" name=""/>
        <dsp:cNvSpPr/>
      </dsp:nvSpPr>
      <dsp:spPr>
        <a:xfrm rot="3014041">
          <a:off x="1985066" y="2544270"/>
          <a:ext cx="1397260" cy="49482"/>
        </a:xfrm>
        <a:custGeom>
          <a:avLst/>
          <a:gdLst/>
          <a:ahLst/>
          <a:cxnLst/>
          <a:rect l="0" t="0" r="0" b="0"/>
          <a:pathLst>
            <a:path>
              <a:moveTo>
                <a:pt x="0" y="24741"/>
              </a:moveTo>
              <a:lnTo>
                <a:pt x="1397260" y="247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48765" y="2534080"/>
        <a:ext cx="69863" cy="69863"/>
      </dsp:txXfrm>
    </dsp:sp>
    <dsp:sp modelId="{50400DDC-A0ED-4AAD-8172-BF9AC0C5A810}">
      <dsp:nvSpPr>
        <dsp:cNvPr id="0" name=""/>
        <dsp:cNvSpPr/>
      </dsp:nvSpPr>
      <dsp:spPr>
        <a:xfrm>
          <a:off x="3130578" y="2831805"/>
          <a:ext cx="4106011" cy="548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0" kern="1200" dirty="0" smtClean="0">
              <a:solidFill>
                <a:schemeClr val="tx1"/>
              </a:solidFill>
            </a:rPr>
            <a:t>Capacidad de Carga Efectiva</a:t>
          </a:r>
          <a:endParaRPr lang="es-ES" sz="2100" b="0" kern="1200" dirty="0">
            <a:solidFill>
              <a:schemeClr val="tx1"/>
            </a:solidFill>
          </a:endParaRPr>
        </a:p>
      </dsp:txBody>
      <dsp:txXfrm>
        <a:off x="3146641" y="2847868"/>
        <a:ext cx="4073885" cy="5163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751A5-DEBC-45B4-AA4B-FD18282EF398}" type="datetimeFigureOut">
              <a:rPr lang="es-ES" smtClean="0"/>
              <a:pPr/>
              <a:t>25/09/2013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D0E13-E03C-4CB1-A415-4877B81D880B}" type="slidenum">
              <a:rPr lang="es-ES" smtClean="0"/>
              <a:pPr/>
              <a:t>‹Nº›</a:t>
            </a:fld>
            <a:endParaRPr lang="es-ES"/>
          </a:p>
        </p:txBody>
      </p:sp>
    </p:spTree>
    <p:extLst>
      <p:ext uri="{BB962C8B-B14F-4D97-AF65-F5344CB8AC3E}">
        <p14:creationId xmlns:p14="http://schemas.microsoft.com/office/powerpoint/2010/main" val="346208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0EAA0CB-F611-43AA-94BA-AB25A3942BF7}" type="slidenum">
              <a:rPr lang="es-EC" smtClean="0">
                <a:solidFill>
                  <a:prstClr val="black"/>
                </a:solidFill>
              </a:rPr>
              <a:pPr/>
              <a:t>31</a:t>
            </a:fld>
            <a:endParaRPr lang="es-EC">
              <a:solidFill>
                <a:prstClr val="black"/>
              </a:solidFill>
            </a:endParaRPr>
          </a:p>
        </p:txBody>
      </p:sp>
    </p:spTree>
    <p:extLst>
      <p:ext uri="{BB962C8B-B14F-4D97-AF65-F5344CB8AC3E}">
        <p14:creationId xmlns:p14="http://schemas.microsoft.com/office/powerpoint/2010/main" val="74429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determinó 2 puntos de observación como puntos de cuencas visuales, mediante la aplicación de las herramientas </a:t>
            </a:r>
            <a:r>
              <a:rPr lang="es-ES" sz="1200" kern="1200" dirty="0" err="1" smtClean="0">
                <a:solidFill>
                  <a:schemeClr val="tx1"/>
                </a:solidFill>
                <a:effectLst/>
                <a:latin typeface="+mn-lt"/>
                <a:ea typeface="+mn-ea"/>
                <a:cs typeface="+mn-cs"/>
              </a:rPr>
              <a:t>SIG</a:t>
            </a:r>
            <a:r>
              <a:rPr lang="es-ES" sz="1200" kern="1200" dirty="0" smtClean="0">
                <a:solidFill>
                  <a:schemeClr val="tx1"/>
                </a:solidFill>
                <a:effectLst/>
                <a:latin typeface="+mn-lt"/>
                <a:ea typeface="+mn-ea"/>
                <a:cs typeface="+mn-cs"/>
              </a:rPr>
              <a:t> que correspondían a los que abarcaban mayor área de visibilidad pero cuando se corroboro en campo no se obtuvo muy buenos resultados debido a poco relieve de la zona y la abundante vegetación.</a:t>
            </a:r>
          </a:p>
        </p:txBody>
      </p:sp>
      <p:sp>
        <p:nvSpPr>
          <p:cNvPr id="4" name="3 Marcador de número de diapositiva"/>
          <p:cNvSpPr>
            <a:spLocks noGrp="1"/>
          </p:cNvSpPr>
          <p:nvPr>
            <p:ph type="sldNum" sz="quarter" idx="10"/>
          </p:nvPr>
        </p:nvSpPr>
        <p:spPr/>
        <p:txBody>
          <a:bodyPr/>
          <a:lstStyle/>
          <a:p>
            <a:fld id="{D4BD0E13-E03C-4CB1-A415-4877B81D880B}" type="slidenum">
              <a:rPr lang="es-ES" smtClean="0"/>
              <a:pPr/>
              <a:t>34</a:t>
            </a:fld>
            <a:endParaRPr lang="es-ES"/>
          </a:p>
        </p:txBody>
      </p:sp>
    </p:spTree>
    <p:extLst>
      <p:ext uri="{BB962C8B-B14F-4D97-AF65-F5344CB8AC3E}">
        <p14:creationId xmlns:p14="http://schemas.microsoft.com/office/powerpoint/2010/main" val="160496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4BD0E13-E03C-4CB1-A415-4877B81D880B}" type="slidenum">
              <a:rPr lang="es-ES" smtClean="0"/>
              <a:pPr/>
              <a:t>37</a:t>
            </a:fld>
            <a:endParaRPr lang="es-ES"/>
          </a:p>
        </p:txBody>
      </p:sp>
    </p:spTree>
    <p:extLst>
      <p:ext uri="{BB962C8B-B14F-4D97-AF65-F5344CB8AC3E}">
        <p14:creationId xmlns:p14="http://schemas.microsoft.com/office/powerpoint/2010/main" val="160496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BD0E13-E03C-4CB1-A415-4877B81D880B}" type="slidenum">
              <a:rPr lang="es-ES" smtClean="0"/>
              <a:pPr/>
              <a:t>42</a:t>
            </a:fld>
            <a:endParaRPr lang="es-ES"/>
          </a:p>
        </p:txBody>
      </p:sp>
    </p:spTree>
    <p:extLst>
      <p:ext uri="{BB962C8B-B14F-4D97-AF65-F5344CB8AC3E}">
        <p14:creationId xmlns:p14="http://schemas.microsoft.com/office/powerpoint/2010/main" val="177710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8CEA36-DD0C-4F13-971B-E59B34F0C0C8}" type="datetimeFigureOut">
              <a:rPr lang="es-EC" smtClean="0"/>
              <a:pPr/>
              <a:t>25/09/2013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6B21FD-BC9D-4A2B-8D85-6536F0E7B685}" type="slidenum">
              <a:rPr lang="es-EC" smtClean="0">
                <a:solidFill>
                  <a:srgbClr val="94C600"/>
                </a:solidFill>
              </a:rPr>
              <a:pPr/>
              <a:t>‹Nº›</a:t>
            </a:fld>
            <a:endParaRPr lang="es-EC">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8CEA36-DD0C-4F13-971B-E59B34F0C0C8}" type="datetimeFigureOut">
              <a:rPr lang="es-EC" smtClean="0"/>
              <a:pPr/>
              <a:t>25/09/2013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6B21FD-BC9D-4A2B-8D85-6536F0E7B685}" type="slidenum">
              <a:rPr lang="es-EC" smtClean="0">
                <a:solidFill>
                  <a:srgbClr val="94C600"/>
                </a:solidFill>
              </a:rPr>
              <a:pPr/>
              <a:t>‹Nº›</a:t>
            </a:fld>
            <a:endParaRPr lang="es-EC">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063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6361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641253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p:txBody>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5649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8" name="Footer Placeholder 7"/>
          <p:cNvSpPr>
            <a:spLocks noGrp="1"/>
          </p:cNvSpPr>
          <p:nvPr>
            <p:ph type="ftr" sz="quarter" idx="11"/>
          </p:nvPr>
        </p:nvSpPr>
        <p:spPr/>
        <p:txBody>
          <a:bodyPr/>
          <a:lstStyle/>
          <a:p>
            <a:endParaRPr lang="es-EC">
              <a:solidFill>
                <a:srgbClr val="94C600"/>
              </a:solidFill>
            </a:endParaRPr>
          </a:p>
        </p:txBody>
      </p:sp>
      <p:sp>
        <p:nvSpPr>
          <p:cNvPr id="9" name="Slide Number Placeholder 8"/>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56157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4" name="Footer Placeholder 3"/>
          <p:cNvSpPr>
            <a:spLocks noGrp="1"/>
          </p:cNvSpPr>
          <p:nvPr>
            <p:ph type="ftr" sz="quarter" idx="11"/>
          </p:nvPr>
        </p:nvSpPr>
        <p:spPr/>
        <p:txBody>
          <a:bodyPr/>
          <a:lstStyle/>
          <a:p>
            <a:endParaRPr lang="es-EC">
              <a:solidFill>
                <a:srgbClr val="94C600"/>
              </a:solidFill>
            </a:endParaRPr>
          </a:p>
        </p:txBody>
      </p:sp>
      <p:sp>
        <p:nvSpPr>
          <p:cNvPr id="5" name="Slide Number Placeholder 4"/>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73533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3" name="Footer Placeholder 2"/>
          <p:cNvSpPr>
            <a:spLocks noGrp="1"/>
          </p:cNvSpPr>
          <p:nvPr>
            <p:ph type="ftr" sz="quarter" idx="11"/>
          </p:nvPr>
        </p:nvSpPr>
        <p:spPr/>
        <p:txBody>
          <a:bodyPr/>
          <a:lstStyle/>
          <a:p>
            <a:endParaRPr lang="es-EC">
              <a:solidFill>
                <a:srgbClr val="94C600"/>
              </a:solidFill>
            </a:endParaRPr>
          </a:p>
        </p:txBody>
      </p:sp>
      <p:sp>
        <p:nvSpPr>
          <p:cNvPr id="4" name="Slide Number Placeholder 3"/>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06116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2536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411615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739551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797450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8CEA36-DD0C-4F13-971B-E59B34F0C0C8}" type="datetimeFigureOut">
              <a:rPr lang="es-EC" smtClean="0"/>
              <a:pPr/>
              <a:t>25/09/2013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6B21FD-BC9D-4A2B-8D85-6536F0E7B685}" type="slidenum">
              <a:rPr lang="es-EC" smtClean="0">
                <a:solidFill>
                  <a:srgbClr val="94C600"/>
                </a:solidFill>
              </a:rPr>
              <a:pPr/>
              <a:t>‹Nº›</a:t>
            </a:fld>
            <a:endParaRPr lang="es-EC">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554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70219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4025637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p:txBody>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255615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8" name="Footer Placeholder 7"/>
          <p:cNvSpPr>
            <a:spLocks noGrp="1"/>
          </p:cNvSpPr>
          <p:nvPr>
            <p:ph type="ftr" sz="quarter" idx="11"/>
          </p:nvPr>
        </p:nvSpPr>
        <p:spPr/>
        <p:txBody>
          <a:bodyPr/>
          <a:lstStyle/>
          <a:p>
            <a:endParaRPr lang="es-EC">
              <a:solidFill>
                <a:srgbClr val="94C600"/>
              </a:solidFill>
            </a:endParaRPr>
          </a:p>
        </p:txBody>
      </p:sp>
      <p:sp>
        <p:nvSpPr>
          <p:cNvPr id="9" name="Slide Number Placeholder 8"/>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11908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4" name="Footer Placeholder 3"/>
          <p:cNvSpPr>
            <a:spLocks noGrp="1"/>
          </p:cNvSpPr>
          <p:nvPr>
            <p:ph type="ftr" sz="quarter" idx="11"/>
          </p:nvPr>
        </p:nvSpPr>
        <p:spPr/>
        <p:txBody>
          <a:bodyPr/>
          <a:lstStyle/>
          <a:p>
            <a:endParaRPr lang="es-EC">
              <a:solidFill>
                <a:srgbClr val="94C600"/>
              </a:solidFill>
            </a:endParaRPr>
          </a:p>
        </p:txBody>
      </p:sp>
      <p:sp>
        <p:nvSpPr>
          <p:cNvPr id="5" name="Slide Number Placeholder 4"/>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4387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3" name="Footer Placeholder 2"/>
          <p:cNvSpPr>
            <a:spLocks noGrp="1"/>
          </p:cNvSpPr>
          <p:nvPr>
            <p:ph type="ftr" sz="quarter" idx="11"/>
          </p:nvPr>
        </p:nvSpPr>
        <p:spPr/>
        <p:txBody>
          <a:bodyPr/>
          <a:lstStyle/>
          <a:p>
            <a:endParaRPr lang="es-EC">
              <a:solidFill>
                <a:srgbClr val="94C600"/>
              </a:solidFill>
            </a:endParaRPr>
          </a:p>
        </p:txBody>
      </p:sp>
      <p:sp>
        <p:nvSpPr>
          <p:cNvPr id="4" name="Slide Number Placeholder 3"/>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06608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9070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036622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981705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540966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8CEA36-DD0C-4F13-971B-E59B34F0C0C8}" type="datetimeFigureOut">
              <a:rPr lang="es-EC" smtClean="0"/>
              <a:pPr/>
              <a:t>25/09/2013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6B21FD-BC9D-4A2B-8D85-6536F0E7B685}" type="slidenum">
              <a:rPr lang="es-EC" smtClean="0">
                <a:solidFill>
                  <a:srgbClr val="94C600"/>
                </a:solidFill>
              </a:rPr>
              <a:pPr/>
              <a:t>‹Nº›</a:t>
            </a:fld>
            <a:endParaRPr lang="es-EC">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6293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197388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4063321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p:txBody>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950498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8" name="Footer Placeholder 7"/>
          <p:cNvSpPr>
            <a:spLocks noGrp="1"/>
          </p:cNvSpPr>
          <p:nvPr>
            <p:ph type="ftr" sz="quarter" idx="11"/>
          </p:nvPr>
        </p:nvSpPr>
        <p:spPr/>
        <p:txBody>
          <a:bodyPr/>
          <a:lstStyle/>
          <a:p>
            <a:endParaRPr lang="es-EC">
              <a:solidFill>
                <a:srgbClr val="94C600"/>
              </a:solidFill>
            </a:endParaRPr>
          </a:p>
        </p:txBody>
      </p:sp>
      <p:sp>
        <p:nvSpPr>
          <p:cNvPr id="9" name="Slide Number Placeholder 8"/>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810002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4" name="Footer Placeholder 3"/>
          <p:cNvSpPr>
            <a:spLocks noGrp="1"/>
          </p:cNvSpPr>
          <p:nvPr>
            <p:ph type="ftr" sz="quarter" idx="11"/>
          </p:nvPr>
        </p:nvSpPr>
        <p:spPr/>
        <p:txBody>
          <a:bodyPr/>
          <a:lstStyle/>
          <a:p>
            <a:endParaRPr lang="es-EC">
              <a:solidFill>
                <a:srgbClr val="94C600"/>
              </a:solidFill>
            </a:endParaRPr>
          </a:p>
        </p:txBody>
      </p:sp>
      <p:sp>
        <p:nvSpPr>
          <p:cNvPr id="5" name="Slide Number Placeholder 4"/>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1753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p:txBody>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3" name="Footer Placeholder 2"/>
          <p:cNvSpPr>
            <a:spLocks noGrp="1"/>
          </p:cNvSpPr>
          <p:nvPr>
            <p:ph type="ftr" sz="quarter" idx="11"/>
          </p:nvPr>
        </p:nvSpPr>
        <p:spPr/>
        <p:txBody>
          <a:bodyPr/>
          <a:lstStyle/>
          <a:p>
            <a:endParaRPr lang="es-EC">
              <a:solidFill>
                <a:srgbClr val="94C600"/>
              </a:solidFill>
            </a:endParaRPr>
          </a:p>
        </p:txBody>
      </p:sp>
      <p:sp>
        <p:nvSpPr>
          <p:cNvPr id="4" name="Slide Number Placeholder 3"/>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784583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95790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819545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959060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404050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8CEA36-DD0C-4F13-971B-E59B34F0C0C8}" type="datetimeFigureOut">
              <a:rPr lang="es-EC" smtClean="0"/>
              <a:pPr/>
              <a:t>25/09/2013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6B21FD-BC9D-4A2B-8D85-6536F0E7B685}" type="slidenum">
              <a:rPr lang="es-EC" smtClean="0">
                <a:solidFill>
                  <a:srgbClr val="94C600"/>
                </a:solidFill>
              </a:rPr>
              <a:pPr/>
              <a:t>‹Nº›</a:t>
            </a:fld>
            <a:endParaRPr lang="es-EC">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967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55156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55515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p:txBody>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618098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8" name="Footer Placeholder 7"/>
          <p:cNvSpPr>
            <a:spLocks noGrp="1"/>
          </p:cNvSpPr>
          <p:nvPr>
            <p:ph type="ftr" sz="quarter" idx="11"/>
          </p:nvPr>
        </p:nvSpPr>
        <p:spPr/>
        <p:txBody>
          <a:bodyPr/>
          <a:lstStyle/>
          <a:p>
            <a:endParaRPr lang="es-EC">
              <a:solidFill>
                <a:srgbClr val="94C600"/>
              </a:solidFill>
            </a:endParaRPr>
          </a:p>
        </p:txBody>
      </p:sp>
      <p:sp>
        <p:nvSpPr>
          <p:cNvPr id="9" name="Slide Number Placeholder 8"/>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23136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8" name="Footer Placeholder 7"/>
          <p:cNvSpPr>
            <a:spLocks noGrp="1"/>
          </p:cNvSpPr>
          <p:nvPr>
            <p:ph type="ftr" sz="quarter" idx="11"/>
          </p:nvPr>
        </p:nvSpPr>
        <p:spPr/>
        <p:txBody>
          <a:bodyPr/>
          <a:lstStyle/>
          <a:p>
            <a:endParaRPr lang="es-EC">
              <a:solidFill>
                <a:srgbClr val="94C600"/>
              </a:solidFill>
            </a:endParaRPr>
          </a:p>
        </p:txBody>
      </p:sp>
      <p:sp>
        <p:nvSpPr>
          <p:cNvPr id="9" name="Slide Number Placeholder 8"/>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4" name="Footer Placeholder 3"/>
          <p:cNvSpPr>
            <a:spLocks noGrp="1"/>
          </p:cNvSpPr>
          <p:nvPr>
            <p:ph type="ftr" sz="quarter" idx="11"/>
          </p:nvPr>
        </p:nvSpPr>
        <p:spPr/>
        <p:txBody>
          <a:bodyPr/>
          <a:lstStyle/>
          <a:p>
            <a:endParaRPr lang="es-EC">
              <a:solidFill>
                <a:srgbClr val="94C600"/>
              </a:solidFill>
            </a:endParaRPr>
          </a:p>
        </p:txBody>
      </p:sp>
      <p:sp>
        <p:nvSpPr>
          <p:cNvPr id="5" name="Slide Number Placeholder 4"/>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875770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3" name="Footer Placeholder 2"/>
          <p:cNvSpPr>
            <a:spLocks noGrp="1"/>
          </p:cNvSpPr>
          <p:nvPr>
            <p:ph type="ftr" sz="quarter" idx="11"/>
          </p:nvPr>
        </p:nvSpPr>
        <p:spPr/>
        <p:txBody>
          <a:bodyPr/>
          <a:lstStyle/>
          <a:p>
            <a:endParaRPr lang="es-EC">
              <a:solidFill>
                <a:srgbClr val="94C600"/>
              </a:solidFill>
            </a:endParaRPr>
          </a:p>
        </p:txBody>
      </p:sp>
      <p:sp>
        <p:nvSpPr>
          <p:cNvPr id="4" name="Slide Number Placeholder 3"/>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2476210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4740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1608334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602469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5" name="Footer Placeholder 4"/>
          <p:cNvSpPr>
            <a:spLocks noGrp="1"/>
          </p:cNvSpPr>
          <p:nvPr>
            <p:ph type="ftr" sz="quarter" idx="11"/>
          </p:nvPr>
        </p:nvSpPr>
        <p:spPr/>
        <p:txBody>
          <a:bodyPr/>
          <a:lstStyle/>
          <a:p>
            <a:endParaRPr lang="es-EC">
              <a:solidFill>
                <a:srgbClr val="94C600"/>
              </a:solidFill>
            </a:endParaRPr>
          </a:p>
        </p:txBody>
      </p:sp>
      <p:sp>
        <p:nvSpPr>
          <p:cNvPr id="6" name="Slide Number Placeholder 5"/>
          <p:cNvSpPr>
            <a:spLocks noGrp="1"/>
          </p:cNvSpPr>
          <p:nvPr>
            <p:ph type="sldNum" sz="quarter" idx="12"/>
          </p:nvPr>
        </p:nvSpPr>
        <p:spPr/>
        <p:txBody>
          <a:bodyPr/>
          <a:lstStyle/>
          <a:p>
            <a:fld id="{BD6B21FD-BC9D-4A2B-8D85-6536F0E7B685}" type="slidenum">
              <a:rPr lang="es-EC" smtClean="0"/>
              <a:pPr/>
              <a:t>‹Nº›</a:t>
            </a:fld>
            <a:endParaRPr lang="es-EC"/>
          </a:p>
        </p:txBody>
      </p:sp>
    </p:spTree>
    <p:extLst>
      <p:ext uri="{BB962C8B-B14F-4D97-AF65-F5344CB8AC3E}">
        <p14:creationId xmlns:p14="http://schemas.microsoft.com/office/powerpoint/2010/main" val="372371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4" name="Footer Placeholder 3"/>
          <p:cNvSpPr>
            <a:spLocks noGrp="1"/>
          </p:cNvSpPr>
          <p:nvPr>
            <p:ph type="ftr" sz="quarter" idx="11"/>
          </p:nvPr>
        </p:nvSpPr>
        <p:spPr/>
        <p:txBody>
          <a:bodyPr/>
          <a:lstStyle/>
          <a:p>
            <a:endParaRPr lang="es-EC">
              <a:solidFill>
                <a:srgbClr val="94C600"/>
              </a:solidFill>
            </a:endParaRPr>
          </a:p>
        </p:txBody>
      </p:sp>
      <p:sp>
        <p:nvSpPr>
          <p:cNvPr id="5" name="Slide Number Placeholder 4"/>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3" name="Footer Placeholder 2"/>
          <p:cNvSpPr>
            <a:spLocks noGrp="1"/>
          </p:cNvSpPr>
          <p:nvPr>
            <p:ph type="ftr" sz="quarter" idx="11"/>
          </p:nvPr>
        </p:nvSpPr>
        <p:spPr/>
        <p:txBody>
          <a:bodyPr/>
          <a:lstStyle/>
          <a:p>
            <a:endParaRPr lang="es-EC">
              <a:solidFill>
                <a:srgbClr val="94C600"/>
              </a:solidFill>
            </a:endParaRPr>
          </a:p>
        </p:txBody>
      </p:sp>
      <p:sp>
        <p:nvSpPr>
          <p:cNvPr id="4" name="Slide Number Placeholder 3"/>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8CEA36-DD0C-4F13-971B-E59B34F0C0C8}" type="datetimeFigureOut">
              <a:rPr lang="es-EC" smtClean="0"/>
              <a:pPr/>
              <a:t>25/09/2013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solidFill>
                <a:srgbClr val="94C600"/>
              </a:solidFill>
            </a:endParaRPr>
          </a:p>
        </p:txBody>
      </p:sp>
      <p:sp>
        <p:nvSpPr>
          <p:cNvPr id="7" name="Slide Number Placeholder 6"/>
          <p:cNvSpPr>
            <a:spLocks noGrp="1"/>
          </p:cNvSpPr>
          <p:nvPr>
            <p:ph type="sldNum" sz="quarter" idx="12"/>
          </p:nvPr>
        </p:nvSpPr>
        <p:spPr/>
        <p:txBody>
          <a:bodyPr/>
          <a:lstStyle/>
          <a:p>
            <a:fld id="{BD6B21FD-BC9D-4A2B-8D85-6536F0E7B68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2A0163E-08FF-49FD-8C67-0049B036DF65}" type="datetimeFigureOut">
              <a:rPr lang="es-ES" smtClean="0"/>
              <a:pPr/>
              <a:t>25/09/2013</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375E6F4-1E39-4C8A-9DCE-73D82B13965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8CEA36-DD0C-4F13-971B-E59B34F0C0C8}" type="datetimeFigureOut">
              <a:rPr lang="es-EC" smtClean="0"/>
              <a:pPr/>
              <a:t>25/09/2013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6B21FD-BC9D-4A2B-8D85-6536F0E7B685}" type="slidenum">
              <a:rPr lang="es-EC" smtClean="0"/>
              <a:pPr/>
              <a:t>‹Nº›</a:t>
            </a:fld>
            <a:endParaRPr lang="es-EC"/>
          </a:p>
        </p:txBody>
      </p:sp>
    </p:spTree>
    <p:extLst>
      <p:ext uri="{BB962C8B-B14F-4D97-AF65-F5344CB8AC3E}">
        <p14:creationId xmlns:p14="http://schemas.microsoft.com/office/powerpoint/2010/main" val="3217102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8CEA36-DD0C-4F13-971B-E59B34F0C0C8}" type="datetimeFigureOut">
              <a:rPr lang="es-EC" smtClean="0"/>
              <a:pPr/>
              <a:t>25/09/2013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6B21FD-BC9D-4A2B-8D85-6536F0E7B685}" type="slidenum">
              <a:rPr lang="es-EC" smtClean="0"/>
              <a:pPr/>
              <a:t>‹Nº›</a:t>
            </a:fld>
            <a:endParaRPr lang="es-EC"/>
          </a:p>
        </p:txBody>
      </p:sp>
    </p:spTree>
    <p:extLst>
      <p:ext uri="{BB962C8B-B14F-4D97-AF65-F5344CB8AC3E}">
        <p14:creationId xmlns:p14="http://schemas.microsoft.com/office/powerpoint/2010/main" val="1141769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8CEA36-DD0C-4F13-971B-E59B34F0C0C8}" type="datetimeFigureOut">
              <a:rPr lang="es-EC" smtClean="0"/>
              <a:pPr/>
              <a:t>25/09/2013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6B21FD-BC9D-4A2B-8D85-6536F0E7B685}" type="slidenum">
              <a:rPr lang="es-EC" smtClean="0"/>
              <a:pPr/>
              <a:t>‹Nº›</a:t>
            </a:fld>
            <a:endParaRPr lang="es-EC"/>
          </a:p>
        </p:txBody>
      </p:sp>
    </p:spTree>
    <p:extLst>
      <p:ext uri="{BB962C8B-B14F-4D97-AF65-F5344CB8AC3E}">
        <p14:creationId xmlns:p14="http://schemas.microsoft.com/office/powerpoint/2010/main" val="20774289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8CEA36-DD0C-4F13-971B-E59B34F0C0C8}" type="datetimeFigureOut">
              <a:rPr lang="es-EC" smtClean="0"/>
              <a:pPr/>
              <a:t>25/09/2013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6B21FD-BC9D-4A2B-8D85-6536F0E7B685}" type="slidenum">
              <a:rPr lang="es-EC" smtClean="0"/>
              <a:pPr/>
              <a:t>‹Nº›</a:t>
            </a:fld>
            <a:endParaRPr lang="es-EC"/>
          </a:p>
        </p:txBody>
      </p:sp>
    </p:spTree>
    <p:extLst>
      <p:ext uri="{BB962C8B-B14F-4D97-AF65-F5344CB8AC3E}">
        <p14:creationId xmlns:p14="http://schemas.microsoft.com/office/powerpoint/2010/main" val="36041235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1.emf"/><Relationship Id="rId7" Type="http://schemas.openxmlformats.org/officeDocument/2006/relationships/image" Target="../media/image24.png"/><Relationship Id="rId2" Type="http://schemas.openxmlformats.org/officeDocument/2006/relationships/image" Target="../media/image20.emf"/><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8.xml"/><Relationship Id="rId5" Type="http://schemas.openxmlformats.org/officeDocument/2006/relationships/image" Target="../media/image46.emf"/><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8.xml"/><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49.emf"/><Relationship Id="rId2" Type="http://schemas.openxmlformats.org/officeDocument/2006/relationships/image" Target="../media/image50.emf"/><Relationship Id="rId1" Type="http://schemas.openxmlformats.org/officeDocument/2006/relationships/slideLayout" Target="../slideLayouts/slideLayout18.xml"/><Relationship Id="rId6" Type="http://schemas.openxmlformats.org/officeDocument/2006/relationships/image" Target="../media/image54.emf"/><Relationship Id="rId5" Type="http://schemas.openxmlformats.org/officeDocument/2006/relationships/image" Target="../media/image53.jpeg"/><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diagramLayout" Target="../diagrams/layout1.xml"/><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diagramData" Target="../diagrams/data1.xml"/><Relationship Id="rId16" Type="http://schemas.openxmlformats.org/officeDocument/2006/relationships/image" Target="../media/image67.jpeg"/><Relationship Id="rId1" Type="http://schemas.openxmlformats.org/officeDocument/2006/relationships/slideLayout" Target="../slideLayouts/slideLayout18.xml"/><Relationship Id="rId6" Type="http://schemas.microsoft.com/office/2007/relationships/diagramDrawing" Target="../diagrams/drawing1.xml"/><Relationship Id="rId11" Type="http://schemas.openxmlformats.org/officeDocument/2006/relationships/image" Target="../media/image62.jpeg"/><Relationship Id="rId5" Type="http://schemas.openxmlformats.org/officeDocument/2006/relationships/diagramColors" Target="../diagrams/colors1.xml"/><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diagramQuickStyle" Target="../diagrams/quickStyle1.xml"/><Relationship Id="rId9" Type="http://schemas.openxmlformats.org/officeDocument/2006/relationships/image" Target="../media/image60.gif"/><Relationship Id="rId14" Type="http://schemas.openxmlformats.org/officeDocument/2006/relationships/image" Target="../media/image6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Layout" Target="../diagrams/layout2.xml"/><Relationship Id="rId7" Type="http://schemas.openxmlformats.org/officeDocument/2006/relationships/image" Target="../media/image76.jpe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11" Type="http://schemas.openxmlformats.org/officeDocument/2006/relationships/image" Target="../media/image80.jpeg"/><Relationship Id="rId5" Type="http://schemas.openxmlformats.org/officeDocument/2006/relationships/diagramColors" Target="../diagrams/colors2.xml"/><Relationship Id="rId10" Type="http://schemas.openxmlformats.org/officeDocument/2006/relationships/image" Target="../media/image79.jpeg"/><Relationship Id="rId4" Type="http://schemas.openxmlformats.org/officeDocument/2006/relationships/diagramQuickStyle" Target="../diagrams/quickStyle2.xml"/><Relationship Id="rId9" Type="http://schemas.openxmlformats.org/officeDocument/2006/relationships/image" Target="../media/image78.jpeg"/></Relationships>
</file>

<file path=ppt/slides/_rels/slide3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40.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3.xml"/><Relationship Id="rId11" Type="http://schemas.openxmlformats.org/officeDocument/2006/relationships/image" Target="../media/image87.jpeg"/><Relationship Id="rId5" Type="http://schemas.openxmlformats.org/officeDocument/2006/relationships/diagramQuickStyle" Target="../diagrams/quickStyle3.xml"/><Relationship Id="rId10" Type="http://schemas.openxmlformats.org/officeDocument/2006/relationships/image" Target="../media/image86.jpeg"/><Relationship Id="rId4" Type="http://schemas.openxmlformats.org/officeDocument/2006/relationships/diagramLayout" Target="../diagrams/layout3.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24400" y="2667000"/>
            <a:ext cx="3313355" cy="2133600"/>
          </a:xfrm>
        </p:spPr>
        <p:txBody>
          <a:bodyPr>
            <a:noAutofit/>
          </a:bodyPr>
          <a:lstStyle/>
          <a:p>
            <a:pPr algn="just"/>
            <a:r>
              <a:rPr lang="es-EC" sz="1500" b="1" dirty="0" smtClean="0">
                <a:solidFill>
                  <a:schemeClr val="tx1"/>
                </a:solidFill>
              </a:rPr>
              <a:t>LEVANTAMIENTO DE LA LÍNEA BASE AMBIENTAL DEL BOSQUE PROTECTOR “LA PERLA”, UBICADO EN LA PROVINCIA DE SANTO DOMINGO DE LOS TSÁCHILAS CANTÓN LA CONCORDIA, PARA LA PROPUESTA DEL PLAN DE MANEJO AMBIENTAL.</a:t>
            </a:r>
            <a:endParaRPr lang="es-EC" sz="1500" b="1" dirty="0">
              <a:solidFill>
                <a:schemeClr val="tx1"/>
              </a:solidFill>
            </a:endParaRPr>
          </a:p>
        </p:txBody>
      </p:sp>
      <p:sp>
        <p:nvSpPr>
          <p:cNvPr id="3" name="2 Subtítulo"/>
          <p:cNvSpPr>
            <a:spLocks noGrp="1"/>
          </p:cNvSpPr>
          <p:nvPr>
            <p:ph type="subTitle" idx="1"/>
          </p:nvPr>
        </p:nvSpPr>
        <p:spPr>
          <a:xfrm>
            <a:off x="4724400" y="5257800"/>
            <a:ext cx="3309803" cy="1260629"/>
          </a:xfrm>
        </p:spPr>
        <p:txBody>
          <a:bodyPr>
            <a:normAutofit/>
          </a:bodyPr>
          <a:lstStyle/>
          <a:p>
            <a:r>
              <a:rPr lang="es-EC" sz="1200" b="1" dirty="0" smtClean="0"/>
              <a:t>Realizado Por:</a:t>
            </a:r>
          </a:p>
          <a:p>
            <a:r>
              <a:rPr lang="es-EC" sz="1200" dirty="0" smtClean="0"/>
              <a:t>María Daniela Troya Martínez</a:t>
            </a:r>
          </a:p>
          <a:p>
            <a:r>
              <a:rPr lang="es-EC" sz="1200" dirty="0" smtClean="0"/>
              <a:t>Norma Vanesa Chiquín Camacho</a:t>
            </a:r>
            <a:endParaRPr lang="es-EC" sz="1200" dirty="0"/>
          </a:p>
        </p:txBody>
      </p:sp>
      <p:sp>
        <p:nvSpPr>
          <p:cNvPr id="1030" name="AutoShape 6" descr="data:image/jpeg;base64,/9j/4AAQSkZJRgABAQAAAQABAAD/2wCEAAkGBhQSEBUUExMWFRUVGBcYGBgXFxwcGBoXHRgXHBocFxsYGyYeGhomGhoaHy8gIycpLCwsGB8xNTAqNSYrLCkBCQoKDgwOGg8PGiwkHyQsLCwsLCwsLCwsLCwsLCksKSwsLCwsLCwsLCwsLCwsLCwsLCwsLCwsLCwsLCwsLCwsLP/AABEIAMIBAwMBIgACEQEDEQH/xAAcAAABBQEBAQAAAAAAAAAAAAAEAAIDBQYBBwj/xAA9EAABAgQEAwUGBQMDBQEAAAABAhEAAyExBAUSQVFhcQYTIoGRMqGxwdHwBxRC4fEVI1JicoIWM5Ky0kP/xAAZAQADAQEBAAAAAAAAAAAAAAABAgMABAX/xAAlEQACAgICAgICAwEAAAAAAAAAAQIRITEDEkFREyJhgTJxwUL/2gAMAwEAAhEDEQA/AH55neDVi5JEpHcIQBpALrYcBU1O/CsZPtrmuFxDqw8koUpTnwhICEpCQEpSblnOw2igGL1+JQAIYO9m26sX6DnEWLnJCSlDafUvyO0afJJ4OfJyVggZZVQ3LP8AEhvSAcNiCl2sY6kOncDdt45hj42CfKEsathkiWVAkJNgXGxeNZ2UwenQpaZqSlayVMNIQlNCxB1B1BwRYxS5HhdS9CRqCiHuFJa9vjWPac+wv5XKEpSlPeFIHiYqBUnSShxTqRvaLcSpdjGA7S4nCd0rue7X3n6AFJZDlSaGiJqTwYKGoRg5rGiAQCQADueI3AbbnD8Xh1Byp6KIJLkamdgRQxHJL1NGDxOcpN/Yy2PmqDJQkliQ77kx7Fjpco4AoxCpSJ0lMpaSJg0qUhAKdPDWhxQe0m9RHjOFwypkxhcmnytGiweW6QVKlhTEbmrOChuCizHiAKPGjJpV7NJga8xT3ilJ9pRfkKkh35mDpucTlpQkKbR4UkEhhQsk3YEWeBsxwsqZPUmQnwFXgBFdHiKTuSdIqYh/p5SgLCmBUzEtzB9zwmc0BotsBns9GlCVkpBJSktQkG/AsRGgk9vsTKQwmAX0koHskigLUtQCg2jDlRCi6nrUir14i484scAgpKXAWpQB0iwdwR1saWerw8F7NRoMHg8RMVqV3hmO6CQ6NIJfSeILCg3j0XJMDikKTLWE+ABSSolQSVPRwx0kAhi7ERmuy/alOESlC5NiQob3osA2U1C1Dyauvk9vpLqUQGNiDcAb8OkXcksIKoEyLIk4fETJ85KQoqmMxsD1LkEF3rvGO/EbOEzMSZaZi0ApSDqSGIdx7SdQu9dgaxL2y7b/AJmstB0gFLtV+vD06x5xj1KmLKlAgEt+3pE5cleAN3hDhglTFTDKQVSEEp1EgEJd9RIs4vw1Nwi1ynI5pxhw5IBDoJSoBCUAuvxkFkkAmg3gDBSRLkqWRqSSlK+SCQoaeboUC4IYiIP60rxJSGBAB2pWjjjaJuWsGQZ2qQuaSTMUtLjQVFyUDV4rCl9tx0jLrw5q4LDf4HpHoGdZ9h50hAlS1KmqSnvCWCUMzIQGfSEgJd+ZcmMajDkLKVijGn0pBk1tMN1gvexGSGcVmWUlSADpVYgnZwztfhGpyPIhiF9ypP8AdAY95+gJKWoz1AI/5coouweYplzFS1S1qRMc0UfCQHCk6dwARXrtGtxuJljGYefh1BNWXcOkANU3JDpPNoMaq/IPJTdoewSpM46PChSmQHJq5LGj+zZrtFHjJcwawtOlVNSSAFG+zWp7xyj2DtBKllKZqClQQ6gyjqNH8L+wNV2BdhaPOsXgEYoTlyVL1JTqQVEEqb2tV9PmbxWfHGWVsEjB4nC6pgCSKgWsOUNzyUhKwEAUQl/E4J48qXHF4v8AKJEzDFM/QQVFQSpgoK9kFIF3qxatWpFH2gm97iFKAbUSdIskE2ANhHPTWxolbLSHpw+2h68xm933QWRLdygGhPEjj9Ib3bG1XIhwQFbtS5t/EIPgbIV4q0tBkiQV6glIUVUsSbFmSK332hTMmmaRMDLST+kvX0i3yrD/AJYYfEa/EtZdKTpWhKSGJKmAJqbs0ZRzaJ3eTNrUoFtB9IUabFdqVFaiJYUCTUggnySQB0EKKOHF+TYKv8uShJPhSHelakWe5tAGYgJoj2Rc8S25i/BUJRSoVcMHsR7R62vxO8MxWXBckqTKJToUp0Pp1Burkak/+UCKewJ5KfB4h0Masw8vrEUuU6ibG8MwR0khQpvy5wZLCFzWSaCg58TA8jaLvs3jJqMUlaWDCpSGDIYl3vUD5R6Zj+2iJumdOYy0qS0sV8Dl1E7kGo8ucee5ZkH5gol4d5cwBRWVLfUQCQUOBpDCoJ4cI7Mw6+7OrUkFkr2BIY+YsXhu0ov66J3nAfNly8YtcrDCZpUsqlpUoMBoVqcGhW6ixejxUdo8iThkoSFOtSfEn/EguD0KWPKsWuU49OFUmY2pQUoubeIm9PE4alGbrFJ2pzpeJnlai/BgBSuwhZTi/wCx08lt+GmDBxyFLSnuwApSlWTwI2cmleMart32WUJi1Sk6EJqP8S7EF+NS/JowfY/Hze+CJYKnZ0AOFJSdRBG4j2/tLjEoytS5wCVaWCdwXFEvccWuBFk/pTDs+dhMWFUNSWFbU+FYPxBGsBTmlSD7KrUFqgD7aGS6zbNUHyJeJUYEg+vr+zt1fhELVmZPluC7wgHUVEgJJtUsbx6dhfw/mpQFqUEKBKtQNAW8JBbc3im/DnJ0YieNYdCAX87RtO1vaRMsdyD4EAB6+JSSHG1mam5iyklHILvJhc2yxMvxrmKWaH/evWrW5LEBg/GsZmbmJcAH9jT6QTnWaFaipI8IYGwobDj/AA8VsmSzkgF6dL/T3ROTyLQfi8zWEgFRKTy8L2q1CW++AEqUVLYkj4u1Imy/Ad86NYB2BPtGwA59eEKXKMqYZcwMQCU8+IPExKd1ZmETsGlchbglQS6STTdgw3JflUxnfy6gLXarxpVr0pJsDS/Itfg8V0hKFaiaNR9nfyETjyOjQk0gXCJVLZda3ty+7QsKsFalKv7QJ2r91gifiHSXFBRIFn8orJ4VuOIfjFkuwdsu8lTLKwTqdz7NTZw1eMei4LsmQiTqOuUoBiHKgD4mDCwU/O9o837MgImBaw4sBz6b9KR9FZaqXMw0pYI00KNmNQBWu5EXjFLYVG2eZ4zBGWsLJWp1BwqoZOkq5ghLW2EVM2SiSjVqUolROlP6SS4IB3brcR6vmWQ94rwJCS0wkgAoK1JSljvtGCzXsLN1qCAAEnSDbXMI25V9Idwb/iFxow2Yy1Fj7QDhJYJ0qUXcv7zc1isTgCFEOCBuOHWNT2j7LT8IHmMpKiQCDcM9Ov0ihnzdKCTSj/SIz7aZOV6KbGI0pZL19YCKDpFLh/Qw3GYoqOrhaJMNiKVaEorHCNRgMfLXJ0OAWB0k8PiLwNiMxVQNrCXABqASGYVpYeg4RTYYBE1KiLC3V/rBSFgpJSwfY28ok+TqScerIFhj4lEnd3v90hQlYmbuVUAHkAwbyAjsP3j+R7B8TqWpJ2ICUgXYffvgrFoTKTp1KclwBtYEkcWHuiHL0kpKq+AuDwJFA1y5+ECTnUrx0UfX9ofWDV4LLMBKEig1H9J3rueUCZBhtc9KTuR8RAko1KSeXWJ8NNMlYUDYhQ9RBVJ5ClWD1n/p8Ycqmyy3dd2Fhy+pSjR92CgOZpd2I7W5TNmSxNlJUJatI1LCXL0olJICbUvGYwX4lKElKDJSVakqMzUXUoL1klJGmqvQWaL/ADH8Tu8l93KkeB0qYqSySGJAYOziH5OTjSaQlUZYYM6QFVo+928rRnMahcsAmynAJF+N9o0GNz3vEqdLKepe7PTl+0U2eZh3qEcEuPP+I5l1bwaKd5J+yeYDD4hM39ILFibKDE0Ifo9bGPSu1OYy52HQtawtyEkAslKBshLuCTcmlN48oyIo1K1vUHS2x2f0i7xeN0oFAoEMRqoHJFg1Wc9CIpLllFdRpbKmdiyFgpFmYhne3n+0G4NPeKLuf1ef28QSZgUWSACqgSbOaVLU60gmTMKNSSmtbbGvAtx3ibb8GNDlGdfl5ZKXBUKlwCAzCl+fnFRNzorUorKlUpwJ5ufhziomYsquH/nlDQrbz/iHjYOtBALlxY7Pb7f4xd5NgitpStICi6VKs4pp86xWZdK2PGNrKkIKNErUxUFAKsDQAjnxiiAR5h2NVhFiY6VIJLKTWw3HoIqu0KBMaZ+pNOb8DGvy/DzpKCmakqlrJBBNz/pVsrlY0jL9o8IZa1J1Ok78iSQ/A3BB3BjcnHixTOYqYG0gvseHlA04H2Ta7cXs/lEmGQe8N+kNx80lRAo4DcOEcyhWB0Ow+GK22BrXhakQYnDaZulTgfLa8aXslPQlZJClsghgwqx47C9uMN7eY2VNnI7qUJelASoD/Jy598dMEjIq8jQFTUoL6SsAcamPd+xeCmS0rQogywAUiu5L3F+I6R4HlX/cT1Eeu9gM17tcyWpShdgtXge46E8YoaOGbSQsoWQlLyq+yD4VCpd6O70HCDEqC0hRS1j4hX+YmNQ4bjyirwqZjrHeB3KjSpf2X2AtQQdltGU/FDFy1yBLCk94gg6S7l+DU6/uI8QzcsxJdwaM3T3x6H2/nThMQaJJDjQolgDQk2ckE0jM5vg/zEiQhOhMwhStCElySdOpaiXKyRYUFbRpRt16JXbMIQ9oUqhrEqpdusTf04qSS1uMQk/DKESZqlKoCRaDwsJLB335RHgJgS6SkcTXptcQThFmXiAogEghQ1AFPhL1BoRRm3iE0mSk7Y+Zl016hjwJI920KLHEY7WtS1LBUolRJQl3NTx3hQaj+RLAMdmiJsuQlMgSlISxUlSjrAdlMRQ3FyKbQNOy5kDUfGs0bhzifL1A6lqSKjSAQ4D0GkXDX8oAx5WiYRrJ7uiSzUbgbUh3K5ZKNEmNw6ZZKUtUDeobzrA65xUNJSORsYiy8pM3+4qh3O55mLHMFsp3qo226xm6dG06LHA5QkYZExKgpYdWghx67MK1u3KD8t7OqMhM9K0kKKkrlhyqWRVOvglQsfKBOz+ZIBMiaopRMFCK6V02FSktYcouO1WWKwSUzpExS5cxASpVqt7JbZ6jmIMnazr/AEwKvISrBKmoYrCjqc+ykbtdTuPWMvicKQjU5IcA8HqR8It8qzFU2WUBTFQCT/tFy53qW+Nors5RoWUIVqQkunmObC8BpJ4CtkOWEBTGyvq9I1LImoCZUhQS5B3JU7pDgDb4xmJaAAFC/Xzi9/qipaAjUdSglYUkkUqz8w58jBf5BIokakT/AAuFJXR70O8WuaY5U2aSoAF2IACQ4vQW3rFfNnq7zUFeLld+Tc94OymQVzpbjVqWOb1D3ho5pBIkYYqPDyt0i4yLIlTFtpJpSm+3vjYZflOGmYxYCtMsgG7sRdKf8vFQeu0ELzc4WYpOGKQgnYOq+6ja0XjBIVksvsHIQlIVOSlTOoqBDDZk3rA2JyFKFNIJmNUkAh6WH7ceUV87HKmqKncm4PM7eZ90WODy1YBJmJSQAWKmNw4vRvlDfoGC/wAqm4pKQlaO8R/ioE8R5QB2vyuWJUxaU6VeyqWr2kksRp5OL9RDss7SLkK8ZUsbgKLfzFJ2wzXv1FQdzzsNhA0bwZLv1CalkJBSkosKguHOxUxiszGUdddtuEHJkK1hqkW/aHZvl60LGtJSprEMYk4tsKZJ2fw2plEpADipAqzh+G0QZ7O1qSU6fZfwvd6iu7wZluWEofY+u7kDl9OMPzzKlIAIQQGDGpB3ueW3WCou9GbKrDJIKSkuQ9rhuPlGoy/OFa0rWAo0qd0gMAYoezuI04mWo6Ayw+v2G/1f6WpBuKxae/UmWQUuoBqh+Vt9/OA3SFZ6tL7YKUhKinRLI0gpIUbVUwqLUiGfmAmKaXOXpUXCXTrVQF3P/bBL14MzxgJObTZaWlqZLPyHR93eLfsxmUrUErQVJJF1M+ynqHFetfKDHkWhuxZdscHOnYhKCkhKQ2uhoakuABSPOsyzwpKklDnQZR1KJ8NNJFfCoECgpePVMFnktatKUq1LmDSokKQWJ0U3YvVgzxmu2fYzR3uKmJCkLCjolk+FRBYqJY6QqvO0Vq9bD+UeTjAqW2gO9frDcXKNDqAIp90gnAYhUqakF6PeI8yl6lKULan93CONvNMoBonMfGCeBSWrtBOXYgp1F30A+0CU8Hvf1ium4gmjWgmTNKgEh325vGksZFawWMntCQkAn1Sn/wCYUUpQOfr+0KCL1RoZCQmUFEeN2Dl3rc9PpAGYBISSXKrVNfM7xLg8YoL0pq5PhIehL1G5iXOMsSkgqmNQOCmupi4DXaJpZsya0zPO/WJZay9yWG+wjnc1h4ksH4hx9IqygVLBUWOrU3hYVJppi2VjJpwykrm+GpKCf8aAnzoByiPL5GpKNJCVJq598G9pJskygEA6mdS7ajwbhevOwjncrdE/IDkCZZSrWSlyGKQ7XuCbRNn6QBer2+PkaEefmN2fxqZbuVAk0IAI6EM9eMR5xiahgBcsNnJpDv8AkH/oBkkgjhX6GLfBYY+0FOLHZvsRUSlMpJuOEaLLgDLdlpIvWhJ39PhB5DSK2XhgZ2l2r86O1ou8BNImpNjRuZDA2tFKZ+ibxZVQR90i0XPBmJUlISKU4kUrxffrD+hWegdm8NKVjWUn+0SS3lSvBzfhG07Q9nsKiXQBKmoxqXt5R5fk2IIWCLvT7MekZThjOIWsOlO0dEW2Kn4MrKyZQLgMxi1wGULmq0+8xv8ABZalOolKfFs1hwiReVoJdmPKkP2Q/RnnmK7Pf3dAcsW84k7QdiRKk6wXe4a0bvD5WErKrxH2ikasOodIPZWkjdcM8Ww+DCZqVKsCCfIiLvthlqjLROmjxrUoM9NAAbzckeUQZhJCVbQX2pnomSZExJdSkstz4gpNA+wBFukZCIsOwuSSJ0lQUP7jgCuzbDqIP/EmS2GSktp1lgNkhIAbh0ir7DZgEOGCjqGl9lWd9g14M/E1ZEoeIkU6OQXjLY3g8bVM0qIhS0q1FQvW1/qIhzM6VXfeHHEtoUKvcNbhU8vnHNyAZaIn62SaEtyr5784cpZSWSs8i++7HYXHOA5GPAIU2prbV4q4/CkcXi21Em5vR+jfOOaLaQqsv+zucETkDWEJqr2bqBDJLfpLeR2i3x/4hKnqCZsod2NWvxkFzQFLuEsQKMRUxg8KtRBAS4u7sAOZo37QwrL6qVoCCWB9GJrDxnKOhlgBzNTzVKd2erMSOY6RxYUELcfqavS8EY5HeImLc6ks/MWPy9DBGLAXhy1SQj10j6GM5dnZZaM53bg9YsctRLAaY4LkgpuqoGnlvtvAEtJcff3SDSCWSHJcM2+7coMmCWhy8UhJICKAm5U992pChhwKyXVMAJqQx3hQtx9i49hWGxiMOAptU3jskfWGZvMRMkypgUVTDq7wPQF/Cw2pvz5RCtOpAJLlgA/KgEOEhIkvRyW+/KG7pCrDsAKyljBuHxCVJIUwNfMwPODuNnLQyTUClHrxjFGrRZ5aq9RRhWx5R3M5TJU1RfYMfjDcNhlforuaWrR+UPzKqSaO1Rv1+UTtN4Ejl4B8oUlmIJJNBzpDcdM1FiODdNhDME5Opnej18POkS44F7AW9wr5wzX2s3kHlSKO71tG/wAqziSJDzJQW+oJ8QZJZgrQD4mUQXMefYbElJcFvpF9lCbLILJCmLOH8wfvq8M5ddmmB4sheIJACXU7Cw5B9oNSnStINKj3n6QCstNtdVupg7GySiayhXlalI3bKAzU5bpTiB+pPKjgiPY+z2HRoTpUXADjVQncho8MwOKCZr0qGtxHxEeldks80kpJAsxat9q0BrWOqDTiKnTPR0iE8B4TM0rS7gHcHaG4rHgB35vtCl3NJWGhUC5qoCSt+BitwubAAuQK7m/T6xV9q89Al6RYgmm8FUmJ8loxmbLDjqR6wV20ygy5QmhRUgqAqRukmjbfSM9j8Vu+/GCe0GdJXhZSa2dRuSq1+ADeph3JEznZjtB3HeBnCmruDy5GI+2natc5ACquBV6Fn2608oywxbE7vzgLMZ7opZ2iPyNOgpeADETNRO8TpCGSwJNNT28or1rtBQmOOV+cTm7HZPPcKoClvv1hk5RYAizm1YbMWQwa4qePOO6lNeo+DcNusRWMi0N/MOkJ6inF6k89ofKn0SnhV3O/LiaQIfVvvbnEsia2pQJsDzodjsfIwWNRNO1SlMoECYAC973ibDSSJoZmSzgn2gARA+ImGYCSlksACHNepuWeHSZipRK21cH4NR/KF8Z2OngMmLBXqACdKSCKUtfhv6xGmcg6AgOSkBRUDcXJIt1gObiVKQpvCl3J2J+cT4QCasaRpUlLCoYq3HQwsk6Izdhv5VnBEsVPtCt93EKBxhEGpKUncKUXHKFCYEIUYUFCASA9HJpX3BtzBnaDCy5ZQhKdJSmpB1Bcx9JKVD2hztwisxyitCWDBy1aAABusWuf4ZQVKD6iEByeLPpsGCUta9TFvBVbKLFSzpRycGI5aHLcfunOLGelJITZyR7/ANoGksSpNjUgh6MTT0jJ4H8FzlSWQQBwNLkUcE9KxVZjNCpii2kaYscuUkIdidVfjaAcZILlQTZNhWpevJuMThiZKOGRYEeBSSGLhneg3juZymIG7V6/LpEuBU6TUGqan/aaBucT5gh1AiztU3LB/wCYZv7hv7FRoYg3/aNJhprYdIs6qPuk2B5UYxSzU1579Y0WXolmQgFySC16VtwtA5XhWHkKXEVxJqKrFgGDkWajB4OzVJdL8KH5coAzSU041T+mos7QRillklxUdLffvhvTB6DjM9kjZqdRtGl7PYsl0gl2sC24jIL8Kkh/aD15n9qdY0nZzEAKZCXJIoTty3e8FSaQtG/wOPUlNR4iPUU9YlxebrKQFKtt8K2ihwk1Uo6lqGlNBVyX+G8EfnTMsC3Q/EiH7PQJekLF5hRwS4Jt9YGxOZFUhbgFknf74wVMwiiPZAHP5tEE3IP7ZILODTbdg52jOT9BjFmExWJoeo+cPnYgmU2zAu+wLV5OREMyV4FvU0I5XBaOCQoYbVsblxx4XZ4zlYUipmktDZ80sXgiRhVKoASWgabJah+/3gdsjeSumrPvqIKUobh33HwMQTpVee8E9w4oKwzYzGKmEDi4pDEzFGm7/GOsziJ8JhNSw5oSA7Pw23aFeAWNly9VNRFKlvNi3xjiFaCWqTtW0HScEGVUKYsCAzEczZxsR6QHisCoOHFOBfdqNtCWhbCMBigVEKANCA1h04bxzNFutKXARSvUXiLBYSqgp3CbBqF+tnaH4jCqTpKwAosoJJDhNGcXB5HYwOqu0PV5K3FzyQEv4U2bc845hJ2ly5sfc147Okl3BcVNBDV4c92D/kfhFlVUFRpDklRD6X5v+8KDZCBpHiHrHIX9AphC8MDh5K9xMIPS4i/7T4sKRLIAAClAq4+Glhdm3pFPiJ4TgJNKd4a0Y6RXm7EesabtrlB7mWxSH1rCUWPhHtcDURNumv7YKyjE47EpZBF7u9Xb3cYgwqPbe7ah7v5jn5RQlAkMFENx3byeFh0FJmMPCGrwrxitUihdZfiGABGpmbgOoG0R5ixUU21VBBpz5Rpck7DKnYeXN/MyUJUl9JJcBzQ0u4PrAWc9mhKnykmehaVJmHUkEplhIdlV3NR1jl7Qc9nOqszuXy/AX/yS1et4Kx0sGYQ9HbnblSC8mwQmomrSSVIMppYFSFEub7AV6xfdpOzUmTI75OIC1qWl0FBTcVq+zQzmlLIza7GIVKavIHmXv0EaXJ5yEIBUoulmSA9xcHjGaUQ493Q/N49C7O9ksLOwyFzps6XMIIUgABmLUdL1DGNzSSj9g8lUYvOPHOUpmt5+m9/SCcxwegIqVdUsBQc6mJO1GXy5WMMqSpRQNIdTO5YmwFHMX/bXKMPh5UoSFqUVKU+oiwA4DjAXIkor2LejMYqaFTEaRYNWr/vFhkuKEsB0u5DV298XWZTMP3+CKXbu0qWQ1yOQu/GLnszgJP5VCJ6CFA+IFTUCtSTQP74PyxRnJHMKsTpmlHhWp6JVYjk3n5wYjsvid5x+/OCsvXJlTStMqqCrSdftODdweNqQFj5rr7yTKKXFUrXqbo9G5Q75IpXYe7S2HDsvNShRWtS2D1J+sBZnl5SFiWUqWkhCxulwTXhbaLfA9qZ3dhExAcsCXHhTS7Fy9Yq8r7Qy5i55mFKStaVmhc3FPEKV98aUoNWmMp3sxcrLiZWIUf8A8wl+DmYE/OLNeQITln5ipKiUjgDqIr6RS4nNVpM8J9mcfE42C9QbzAguT2iWcuXIJ8CZqSAw3CiebOH9Ya41YLOdm8qE5ak/6Xs9mejHjflD867IKloUslwN9KrcXZod2LzQIxaSolilVqbOPgPSNZ2p7QImYSdLALlNK8GMcs5NSonJ0zyZMsaq0uX4x6Z2G7GMNU0EIWEUKSdSVJU5BFiHSRHl82b4o9QyT8RFpw0tJl6ilIS4tSg9wEU5JyjTQ8pNHn2YZMUY8yFHT/cCHIsCoAEjoQY1+M7ATUzmTJWtCSnSpALMwsFF/LiIou1M6ZisSZ4lFJITQcQAAa72i3wvbPMBLCVEXDHT4qbPwpzjcnI2rwTcsAmO7I4pagnuFJmKJUyiAVJADkeLS4atXraLLLey6zKHeSkp06wfECX1XINiK8do4rtji9WopGoOAogeEEMwDWsYARn2O1lSlVL+Kj7BuGlhZon2bWRbdUA53khwrzNIOtw7fpG46060itmHXIYAd5RQJd1Fqh+LeVItMzzaYpP91A0ipYCwPID7eKBeLTqK0JUE6QCCXAO5T7otx3R08X8Rk/TLlhKnBIBB29Gt9YFwGCK2SzliQNvveHTppmrSKsmxNwKRa4XEmViVpTUEMbPYFweZimYxwF2kUCaUItCguZlRUSdaQ5NC7ito7Fe8Q94lv2TxCVS1IWR4C4fgeD9PfFvmSU92VJU5CTprSrbeUSCVLH6fhAuazUy5SlBNbAdY86Uu07SOfcrRWyJQVhjrYaAGfcObcxaAZGD74pQk92k0JNnvEasxUqaFEOU1I2aHYLG6p6SxAcMBxevueO12dD0bPA4MIlJQVAlIYkUfnaJpstKkkKUWIILHYwIqUOPk8NYcffHmtNuzlH4XASZRJljSTdiaxDnmIAkKPRuri0MWDtpivzLCrmJ06kgODzh4xuScho7soVYgC3F/rG5TmRIBG4B8mjIf9PKP60++LjD4dYAGoUAEX5eskqGnTI8ZlapkwrKw5PA+UWJkBaUpmsvTuSfrDJco7n3RIEjjEW2I2EyZ4SAkBgAw6ROnHwFqEcBELQKLIZjzh39RirhE84IaLKZmBb6284p8snspQUA9CPI0I4bw9SqQMlJCklv0sfc3ziilSaGSwWWLnBYZSQoXYxVY+W6NMuWwJBLMLO0FlcM1wqbTArRV5fhZiJiVtY/5C28XmNxZVKWGuk/CBFzTwgDH4s6SkJqRD05sNOTKNSqxruz+M/sJHAke9/nGQVLPA+kWeT4pcsEaSQohusW5YqUR5xwa/wDNw04sbiKaXjFG6PfBCFk7RxviIuNBysW4sGhq8aW2gYo5RzR19IHSIOoNnOIWU3pZmuDf3CK3NMClJSlExJZKdTPWpYQdmGL7sezq1AsSKA7ecB/lUS5YmoJNXALOWZ3B35R18eI4OviX1IzgxLUZCyyiAyk3INR83iTE5eZWlI/VuzGg58SYEStS8Q8xws18X8cKQbi8Se+06gpILJarJvfrFgvRXjBzPswouinpCiHys5rLha+DxT9p1/2BSpUPnFlMSomgPUn6RV5rgVzCAkCnE0J5DlE4L7ZNF5MunEKT4gamj7xxE1pgVpLA6merA/GLZHZuYqpIA9/pBKOy3+rzblYcI6/lgirnH2X5nBQDkV+7EwnS1/RorsPlZAbxcKkU/eDZeEYB3844n+GQtHCOBPT7EMMk1r8PpBCcOGHHhHe6G9YFgsDMo8YcJPSCe6AsI4ydiI1jEPdGOhJiQy+cIIMDsEiEs/dvjDxL5w8J5wiOVIFmI1JhARKZMcMkwUzEaUQ4Abw2o6chDgHjMNCKxHAtrwtAhtOME1DjNeIyYco+n3whilDekYWhrjhHUqHAQiGpQ/fOOeUExPr5fL4xz8w/CIlKL/bxGVff8RjBf5rk8c74ffygPvOXvhJWCen3tGow3MF6VS5hCSlBLgvU7Py+sVctIn4kg+BKlnwH2QDXlvWHZyk6rnSUghzuHs0AS5rFJDJIu/DaOmGI4OmDSWSwnqKgtBBISdJWWBDHid7HziDD4FlJGrSFEglwaXBc84WLmlGopWlSVE1SSbjgQ9b+6AJE1Rs/yLVrzh3f6NKzUpSWDn79YUQCfMAFHoNjw5GORwu7OVsuxNHEx0TWFz6v8IDTOJox63iVCjDtCsKTNDuWb73hpWNh77e+IUqDsxP3wEJLiyaDiPgxhaAS6xvDCu23O/pHSknYnqWEd0MH+f3SFoKI1GhufP6QkJBox24/ZiRI5ffLzjiwed9/4aBYyGkjd44Jlf4eHqbhDEqEaxrOlVbkcnpCd9vf9I6E0hJvQl/t2faCY6AWtX74x0pLbCGkdCd3/iGl/fsKxsGySaQ8IqHny/eElMIp3jAYrmOhUcE97fDeOKfYgdIwo5SIiKeMP5tX094hr15Rg2MI8qQzSL+8w/r8vrHVjhBB2IJhDdYaeriHmY1CGf7vWItTGjwaCmMmrA2fziD8yDRm5s3pEvdlRGoggXG5HpSBcclapg0ICU0Ye0Nv8orGK8lYpPyRTcUkHi3T5RCvHnp5xHjUrfxJH/EAD3QGTuxPneOiMEVUUyfE4nUoOymoOEDFj+/7bRGpy5J3tDNcOooyiSykUfZ25+kRkh3b3vDBMZqVd4fNG/OGrIQ+Tm5CQGJ84UVImcjCgfFEXojdJIagBvar+e0SpUbkBNBvX0iAqFK+piTSDt15RwNnG2EKmkWb57cI7LVQPRvMvAqZv6qvEvfOeA6QjZiWavd2tCUtLXe9Nz8Ih717jfjf3Xh02YSHDi1aO3J4FGsc5Nm4mppDzc8TUkwzvNnI+kcDWcsI2DWSANw+cOSefur6mIiWqzca/bR2XPJDgtba8YNskUpjc191uVISQNyP3hipj7JLVoXPw+2jqjW+1mpChJSBvWI2YcOgr1pCJ+n88I4Dpo4A5382tGsI9SmO58vjHRMe9f8Abb6xFsBbgCfXyhKSSdwPTf4wQNnVLHTr9vDhNYc+f3SIQa7+u3KJHDtt9IwovzQbf3tHQrlDHuwsB9/xCExtvp6cY1hHOTSkMTLc+JjtaJA9yRxA+kR6zWlYwBhRpNDV94iWOBcn7qDBIlv7Xk3COCXwYwexiHdt+P2OMRE8FEhmNvdBIQ+xDc6H1jpYDb19wg2YDUhN2bYj6xDOy9wAyW2BSxr0pB6lglq70aGp1fzTlDd2tBTa0AzcnCk7EngKjYHlAf8AQ2L6SQOIqfQ/GLdUlzcjkTV2MR92Q4BLjkYPytDfIypnZYCdbPyZ6W2oIgVliSS6VJbf6PFrNXWjn3RElatViPRhFY8jCpsFGUjgPd86xyDGIo/whQPkl7N3kFBIrTb5RHIMKFEhUGzBfz+EDfqHSFCgeQIlB8Xr/wCsJHtAcoUKMAeg+JuYhYM+I9VfEQoUKwjiqv8AyHxgjDl1Kev8CFCjPQVsegeF+vyh8v2ldY7CibAzizU/fCBUWfeld94UKFewDnd/L5RChR7y/CFCiz2ElmUSrr8xHEKPuhQowpwm/T5wTNTTyhQoWQWRPQdPnEikDTYWEKFAYEMkXH3sYIWL/e8KFChBifa/2n4wyakNbh8oUKCjMDkHw/8AH5GOzjWFCii2EZjj4T5f+0PJ+EchRvAQfFjw+sVyVnvUhzv8IUKKcehoFggUhQoU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032" name="AutoShape 8" descr="data:image/jpeg;base64,/9j/4AAQSkZJRgABAQAAAQABAAD/2wCEAAkGBhQSEBUUExMWFRUVGBcYGBgXFxwcGBoXHRgXHBocFxsYGyYeGhomGhoaHy8gIycpLCwsGB8xNTAqNSYrLCkBCQoKDgwOGg8PGiwkHyQsLCwsLCwsLCwsLCwsLCksKSwsLCwsLCwsLCwsLCwsLCwsLCwsLCwsLCwsLCwsLCwsLP/AABEIAMIBAwMBIgACEQEDEQH/xAAcAAABBQEBAQAAAAAAAAAAAAAEAAIDBQYBBwj/xAA9EAABAgQEAwUGBQMDBQEAAAABAhEAAyExBAUSQVFhcQYTIoGRMqGxwdHwBxRC4fEVI1JicoIWM5Ky0kP/xAAZAQADAQEBAAAAAAAAAAAAAAABAgMABAX/xAAlEQACAgICAgICAwEAAAAAAAAAAQIRITEDEkFREyJhgTJxwUL/2gAMAwEAAhEDEQA/AH55neDVi5JEpHcIQBpALrYcBU1O/CsZPtrmuFxDqw8koUpTnwhICEpCQEpSblnOw2igGL1+JQAIYO9m26sX6DnEWLnJCSlDafUvyO0afJJ4OfJyVggZZVQ3LP8AEhvSAcNiCl2sY6kOncDdt45hj42CfKEsathkiWVAkJNgXGxeNZ2UwenQpaZqSlayVMNIQlNCxB1B1BwRYxS5HhdS9CRqCiHuFJa9vjWPac+wv5XKEpSlPeFIHiYqBUnSShxTqRvaLcSpdjGA7S4nCd0rue7X3n6AFJZDlSaGiJqTwYKGoRg5rGiAQCQADueI3AbbnD8Xh1Byp6KIJLkamdgRQxHJL1NGDxOcpN/Yy2PmqDJQkliQ77kx7Fjpco4AoxCpSJ0lMpaSJg0qUhAKdPDWhxQe0m9RHjOFwypkxhcmnytGiweW6QVKlhTEbmrOChuCizHiAKPGjJpV7NJga8xT3ilJ9pRfkKkh35mDpucTlpQkKbR4UkEhhQsk3YEWeBsxwsqZPUmQnwFXgBFdHiKTuSdIqYh/p5SgLCmBUzEtzB9zwmc0BotsBns9GlCVkpBJSktQkG/AsRGgk9vsTKQwmAX0koHskigLUtQCg2jDlRCi6nrUir14i484scAgpKXAWpQB0iwdwR1saWerw8F7NRoMHg8RMVqV3hmO6CQ6NIJfSeILCg3j0XJMDikKTLWE+ABSSolQSVPRwx0kAhi7ERmuy/alOESlC5NiQob3osA2U1C1Dyauvk9vpLqUQGNiDcAb8OkXcksIKoEyLIk4fETJ85KQoqmMxsD1LkEF3rvGO/EbOEzMSZaZi0ApSDqSGIdx7SdQu9dgaxL2y7b/AJmstB0gFLtV+vD06x5xj1KmLKlAgEt+3pE5cleAN3hDhglTFTDKQVSEEp1EgEJd9RIs4vw1Nwi1ynI5pxhw5IBDoJSoBCUAuvxkFkkAmg3gDBSRLkqWRqSSlK+SCQoaeboUC4IYiIP60rxJSGBAB2pWjjjaJuWsGQZ2qQuaSTMUtLjQVFyUDV4rCl9tx0jLrw5q4LDf4HpHoGdZ9h50hAlS1KmqSnvCWCUMzIQGfSEgJd+ZcmMajDkLKVijGn0pBk1tMN1gvexGSGcVmWUlSADpVYgnZwztfhGpyPIhiF9ypP8AdAY95+gJKWoz1AI/5coouweYplzFS1S1qRMc0UfCQHCk6dwARXrtGtxuJljGYefh1BNWXcOkANU3JDpPNoMaq/IPJTdoewSpM46PChSmQHJq5LGj+zZrtFHjJcwawtOlVNSSAFG+zWp7xyj2DtBKllKZqClQQ6gyjqNH8L+wNV2BdhaPOsXgEYoTlyVL1JTqQVEEqb2tV9PmbxWfHGWVsEjB4nC6pgCSKgWsOUNzyUhKwEAUQl/E4J48qXHF4v8AKJEzDFM/QQVFQSpgoK9kFIF3qxatWpFH2gm97iFKAbUSdIskE2ANhHPTWxolbLSHpw+2h68xm933QWRLdygGhPEjj9Ib3bG1XIhwQFbtS5t/EIPgbIV4q0tBkiQV6glIUVUsSbFmSK332hTMmmaRMDLST+kvX0i3yrD/AJYYfEa/EtZdKTpWhKSGJKmAJqbs0ZRzaJ3eTNrUoFtB9IUabFdqVFaiJYUCTUggnySQB0EKKOHF+TYKv8uShJPhSHelakWe5tAGYgJoj2Rc8S25i/BUJRSoVcMHsR7R62vxO8MxWXBckqTKJToUp0Pp1Burkak/+UCKewJ5KfB4h0Masw8vrEUuU6ibG8MwR0khQpvy5wZLCFzWSaCg58TA8jaLvs3jJqMUlaWDCpSGDIYl3vUD5R6Zj+2iJumdOYy0qS0sV8Dl1E7kGo8ucee5ZkH5gol4d5cwBRWVLfUQCQUOBpDCoJ4cI7Mw6+7OrUkFkr2BIY+YsXhu0ov66J3nAfNly8YtcrDCZpUsqlpUoMBoVqcGhW6ixejxUdo8iThkoSFOtSfEn/EguD0KWPKsWuU49OFUmY2pQUoubeIm9PE4alGbrFJ2pzpeJnlai/BgBSuwhZTi/wCx08lt+GmDBxyFLSnuwApSlWTwI2cmleMart32WUJi1Sk6EJqP8S7EF+NS/JowfY/Hze+CJYKnZ0AOFJSdRBG4j2/tLjEoytS5wCVaWCdwXFEvccWuBFk/pTDs+dhMWFUNSWFbU+FYPxBGsBTmlSD7KrUFqgD7aGS6zbNUHyJeJUYEg+vr+zt1fhELVmZPluC7wgHUVEgJJtUsbx6dhfw/mpQFqUEKBKtQNAW8JBbc3im/DnJ0YieNYdCAX87RtO1vaRMsdyD4EAB6+JSSHG1mam5iyklHILvJhc2yxMvxrmKWaH/evWrW5LEBg/GsZmbmJcAH9jT6QTnWaFaipI8IYGwobDj/AA8VsmSzkgF6dL/T3ROTyLQfi8zWEgFRKTy8L2q1CW++AEqUVLYkj4u1Imy/Ad86NYB2BPtGwA59eEKXKMqYZcwMQCU8+IPExKd1ZmETsGlchbglQS6STTdgw3JflUxnfy6gLXarxpVr0pJsDS/Itfg8V0hKFaiaNR9nfyETjyOjQk0gXCJVLZda3ty+7QsKsFalKv7QJ2r91gifiHSXFBRIFn8orJ4VuOIfjFkuwdsu8lTLKwTqdz7NTZw1eMei4LsmQiTqOuUoBiHKgD4mDCwU/O9o837MgImBaw4sBz6b9KR9FZaqXMw0pYI00KNmNQBWu5EXjFLYVG2eZ4zBGWsLJWp1BwqoZOkq5ghLW2EVM2SiSjVqUolROlP6SS4IB3brcR6vmWQ94rwJCS0wkgAoK1JSljvtGCzXsLN1qCAAEnSDbXMI25V9Idwb/iFxow2Yy1Fj7QDhJYJ0qUXcv7zc1isTgCFEOCBuOHWNT2j7LT8IHmMpKiQCDcM9Ov0ihnzdKCTSj/SIz7aZOV6KbGI0pZL19YCKDpFLh/Qw3GYoqOrhaJMNiKVaEorHCNRgMfLXJ0OAWB0k8PiLwNiMxVQNrCXABqASGYVpYeg4RTYYBE1KiLC3V/rBSFgpJSwfY28ok+TqScerIFhj4lEnd3v90hQlYmbuVUAHkAwbyAjsP3j+R7B8TqWpJ2ICUgXYffvgrFoTKTp1KclwBtYEkcWHuiHL0kpKq+AuDwJFA1y5+ECTnUrx0UfX9ofWDV4LLMBKEig1H9J3rueUCZBhtc9KTuR8RAko1KSeXWJ8NNMlYUDYhQ9RBVJ5ClWD1n/p8Ycqmyy3dd2Fhy+pSjR92CgOZpd2I7W5TNmSxNlJUJatI1LCXL0olJICbUvGYwX4lKElKDJSVakqMzUXUoL1klJGmqvQWaL/ADH8Tu8l93KkeB0qYqSySGJAYOziH5OTjSaQlUZYYM6QFVo+928rRnMahcsAmynAJF+N9o0GNz3vEqdLKepe7PTl+0U2eZh3qEcEuPP+I5l1bwaKd5J+yeYDD4hM39ILFibKDE0Ifo9bGPSu1OYy52HQtawtyEkAslKBshLuCTcmlN48oyIo1K1vUHS2x2f0i7xeN0oFAoEMRqoHJFg1Wc9CIpLllFdRpbKmdiyFgpFmYhne3n+0G4NPeKLuf1ef28QSZgUWSACqgSbOaVLU60gmTMKNSSmtbbGvAtx3ibb8GNDlGdfl5ZKXBUKlwCAzCl+fnFRNzorUorKlUpwJ5ufhziomYsquH/nlDQrbz/iHjYOtBALlxY7Pb7f4xd5NgitpStICi6VKs4pp86xWZdK2PGNrKkIKNErUxUFAKsDQAjnxiiAR5h2NVhFiY6VIJLKTWw3HoIqu0KBMaZ+pNOb8DGvy/DzpKCmakqlrJBBNz/pVsrlY0jL9o8IZa1J1Ok78iSQ/A3BB3BjcnHixTOYqYG0gvseHlA04H2Ta7cXs/lEmGQe8N+kNx80lRAo4DcOEcyhWB0Ow+GK22BrXhakQYnDaZulTgfLa8aXslPQlZJClsghgwqx47C9uMN7eY2VNnI7qUJelASoD/Jy598dMEjIq8jQFTUoL6SsAcamPd+xeCmS0rQogywAUiu5L3F+I6R4HlX/cT1Eeu9gM17tcyWpShdgtXge46E8YoaOGbSQsoWQlLyq+yD4VCpd6O70HCDEqC0hRS1j4hX+YmNQ4bjyirwqZjrHeB3KjSpf2X2AtQQdltGU/FDFy1yBLCk94gg6S7l+DU6/uI8QzcsxJdwaM3T3x6H2/nThMQaJJDjQolgDQk2ckE0jM5vg/zEiQhOhMwhStCElySdOpaiXKyRYUFbRpRt16JXbMIQ9oUqhrEqpdusTf04qSS1uMQk/DKESZqlKoCRaDwsJLB335RHgJgS6SkcTXptcQThFmXiAogEghQ1AFPhL1BoRRm3iE0mSk7Y+Zl016hjwJI920KLHEY7WtS1LBUolRJQl3NTx3hQaj+RLAMdmiJsuQlMgSlISxUlSjrAdlMRQ3FyKbQNOy5kDUfGs0bhzifL1A6lqSKjSAQ4D0GkXDX8oAx5WiYRrJ7uiSzUbgbUh3K5ZKNEmNw6ZZKUtUDeobzrA65xUNJSORsYiy8pM3+4qh3O55mLHMFsp3qo226xm6dG06LHA5QkYZExKgpYdWghx67MK1u3KD8t7OqMhM9K0kKKkrlhyqWRVOvglQsfKBOz+ZIBMiaopRMFCK6V02FSktYcouO1WWKwSUzpExS5cxASpVqt7JbZ6jmIMnazr/AEwKvISrBKmoYrCjqc+ykbtdTuPWMvicKQjU5IcA8HqR8It8qzFU2WUBTFQCT/tFy53qW+Nors5RoWUIVqQkunmObC8BpJ4CtkOWEBTGyvq9I1LImoCZUhQS5B3JU7pDgDb4xmJaAAFC/Xzi9/qipaAjUdSglYUkkUqz8w58jBf5BIokakT/AAuFJXR70O8WuaY5U2aSoAF2IACQ4vQW3rFfNnq7zUFeLld+Tc94OymQVzpbjVqWOb1D3ho5pBIkYYqPDyt0i4yLIlTFtpJpSm+3vjYZflOGmYxYCtMsgG7sRdKf8vFQeu0ELzc4WYpOGKQgnYOq+6ja0XjBIVksvsHIQlIVOSlTOoqBDDZk3rA2JyFKFNIJmNUkAh6WH7ceUV87HKmqKncm4PM7eZ90WODy1YBJmJSQAWKmNw4vRvlDfoGC/wAqm4pKQlaO8R/ioE8R5QB2vyuWJUxaU6VeyqWr2kksRp5OL9RDss7SLkK8ZUsbgKLfzFJ2wzXv1FQdzzsNhA0bwZLv1CalkJBSkosKguHOxUxiszGUdddtuEHJkK1hqkW/aHZvl60LGtJSprEMYk4tsKZJ2fw2plEpADipAqzh+G0QZ7O1qSU6fZfwvd6iu7wZluWEofY+u7kDl9OMPzzKlIAIQQGDGpB3ueW3WCou9GbKrDJIKSkuQ9rhuPlGoy/OFa0rWAo0qd0gMAYoezuI04mWo6Ayw+v2G/1f6WpBuKxae/UmWQUuoBqh+Vt9/OA3SFZ6tL7YKUhKinRLI0gpIUbVUwqLUiGfmAmKaXOXpUXCXTrVQF3P/bBL14MzxgJObTZaWlqZLPyHR93eLfsxmUrUErQVJJF1M+ynqHFetfKDHkWhuxZdscHOnYhKCkhKQ2uhoakuABSPOsyzwpKklDnQZR1KJ8NNJFfCoECgpePVMFnktatKUq1LmDSokKQWJ0U3YvVgzxmu2fYzR3uKmJCkLCjolk+FRBYqJY6QqvO0Vq9bD+UeTjAqW2gO9frDcXKNDqAIp90gnAYhUqakF6PeI8yl6lKULan93CONvNMoBonMfGCeBSWrtBOXYgp1F30A+0CU8Hvf1ium4gmjWgmTNKgEh325vGksZFawWMntCQkAn1Sn/wCYUUpQOfr+0KCL1RoZCQmUFEeN2Dl3rc9PpAGYBISSXKrVNfM7xLg8YoL0pq5PhIehL1G5iXOMsSkgqmNQOCmupi4DXaJpZsya0zPO/WJZay9yWG+wjnc1h4ksH4hx9IqygVLBUWOrU3hYVJppi2VjJpwykrm+GpKCf8aAnzoByiPL5GpKNJCVJq598G9pJskygEA6mdS7ajwbhevOwjncrdE/IDkCZZSrWSlyGKQ7XuCbRNn6QBer2+PkaEefmN2fxqZbuVAk0IAI6EM9eMR5xiahgBcsNnJpDv8AkH/oBkkgjhX6GLfBYY+0FOLHZvsRUSlMpJuOEaLLgDLdlpIvWhJ39PhB5DSK2XhgZ2l2r86O1ou8BNImpNjRuZDA2tFKZ+ibxZVQR90i0XPBmJUlISKU4kUrxffrD+hWegdm8NKVjWUn+0SS3lSvBzfhG07Q9nsKiXQBKmoxqXt5R5fk2IIWCLvT7MekZThjOIWsOlO0dEW2Kn4MrKyZQLgMxi1wGULmq0+8xv8ABZalOolKfFs1hwiReVoJdmPKkP2Q/RnnmK7Pf3dAcsW84k7QdiRKk6wXe4a0bvD5WErKrxH2ikasOodIPZWkjdcM8Ww+DCZqVKsCCfIiLvthlqjLROmjxrUoM9NAAbzckeUQZhJCVbQX2pnomSZExJdSkstz4gpNA+wBFukZCIsOwuSSJ0lQUP7jgCuzbDqIP/EmS2GSktp1lgNkhIAbh0ir7DZgEOGCjqGl9lWd9g14M/E1ZEoeIkU6OQXjLY3g8bVM0qIhS0q1FQvW1/qIhzM6VXfeHHEtoUKvcNbhU8vnHNyAZaIn62SaEtyr5784cpZSWSs8i++7HYXHOA5GPAIU2prbV4q4/CkcXi21Em5vR+jfOOaLaQqsv+zucETkDWEJqr2bqBDJLfpLeR2i3x/4hKnqCZsod2NWvxkFzQFLuEsQKMRUxg8KtRBAS4u7sAOZo37QwrL6qVoCCWB9GJrDxnKOhlgBzNTzVKd2erMSOY6RxYUELcfqavS8EY5HeImLc6ks/MWPy9DBGLAXhy1SQj10j6GM5dnZZaM53bg9YsctRLAaY4LkgpuqoGnlvtvAEtJcff3SDSCWSHJcM2+7coMmCWhy8UhJICKAm5U992pChhwKyXVMAJqQx3hQtx9i49hWGxiMOAptU3jskfWGZvMRMkypgUVTDq7wPQF/Cw2pvz5RCtOpAJLlgA/KgEOEhIkvRyW+/KG7pCrDsAKyljBuHxCVJIUwNfMwPODuNnLQyTUClHrxjFGrRZ5aq9RRhWx5R3M5TJU1RfYMfjDcNhlforuaWrR+UPzKqSaO1Rv1+UTtN4Ejl4B8oUlmIJJNBzpDcdM1FiODdNhDME5Opnej18POkS44F7AW9wr5wzX2s3kHlSKO71tG/wAqziSJDzJQW+oJ8QZJZgrQD4mUQXMefYbElJcFvpF9lCbLILJCmLOH8wfvq8M5ddmmB4sheIJACXU7Cw5B9oNSnStINKj3n6QCstNtdVupg7GySiayhXlalI3bKAzU5bpTiB+pPKjgiPY+z2HRoTpUXADjVQncho8MwOKCZr0qGtxHxEeldks80kpJAsxat9q0BrWOqDTiKnTPR0iE8B4TM0rS7gHcHaG4rHgB35vtCl3NJWGhUC5qoCSt+BitwubAAuQK7m/T6xV9q89Al6RYgmm8FUmJ8loxmbLDjqR6wV20ygy5QmhRUgqAqRukmjbfSM9j8Vu+/GCe0GdJXhZSa2dRuSq1+ADeph3JEznZjtB3HeBnCmruDy5GI+2natc5ACquBV6Fn2608oywxbE7vzgLMZ7opZ2iPyNOgpeADETNRO8TpCGSwJNNT28or1rtBQmOOV+cTm7HZPPcKoClvv1hk5RYAizm1YbMWQwa4qePOO6lNeo+DcNusRWMi0N/MOkJ6inF6k89ofKn0SnhV3O/LiaQIfVvvbnEsia2pQJsDzodjsfIwWNRNO1SlMoECYAC973ibDSSJoZmSzgn2gARA+ImGYCSlksACHNepuWeHSZipRK21cH4NR/KF8Z2OngMmLBXqACdKSCKUtfhv6xGmcg6AgOSkBRUDcXJIt1gObiVKQpvCl3J2J+cT4QCasaRpUlLCoYq3HQwsk6Izdhv5VnBEsVPtCt93EKBxhEGpKUncKUXHKFCYEIUYUFCASA9HJpX3BtzBnaDCy5ZQhKdJSmpB1Bcx9JKVD2hztwisxyitCWDBy1aAABusWuf4ZQVKD6iEByeLPpsGCUta9TFvBVbKLFSzpRycGI5aHLcfunOLGelJITZyR7/ANoGksSpNjUgh6MTT0jJ4H8FzlSWQQBwNLkUcE9KxVZjNCpii2kaYscuUkIdidVfjaAcZILlQTZNhWpevJuMThiZKOGRYEeBSSGLhneg3juZymIG7V6/LpEuBU6TUGqan/aaBucT5gh1AiztU3LB/wCYZv7hv7FRoYg3/aNJhprYdIs6qPuk2B5UYxSzU1579Y0WXolmQgFySC16VtwtA5XhWHkKXEVxJqKrFgGDkWajB4OzVJdL8KH5coAzSU041T+mos7QRillklxUdLffvhvTB6DjM9kjZqdRtGl7PYsl0gl2sC24jIL8Kkh/aD15n9qdY0nZzEAKZCXJIoTty3e8FSaQtG/wOPUlNR4iPUU9YlxebrKQFKtt8K2ihwk1Uo6lqGlNBVyX+G8EfnTMsC3Q/EiH7PQJekLF5hRwS4Jt9YGxOZFUhbgFknf74wVMwiiPZAHP5tEE3IP7ZILODTbdg52jOT9BjFmExWJoeo+cPnYgmU2zAu+wLV5OREMyV4FvU0I5XBaOCQoYbVsblxx4XZ4zlYUipmktDZ80sXgiRhVKoASWgabJah+/3gdsjeSumrPvqIKUobh33HwMQTpVee8E9w4oKwzYzGKmEDi4pDEzFGm7/GOsziJ8JhNSw5oSA7Pw23aFeAWNly9VNRFKlvNi3xjiFaCWqTtW0HScEGVUKYsCAzEczZxsR6QHisCoOHFOBfdqNtCWhbCMBigVEKANCA1h04bxzNFutKXARSvUXiLBYSqgp3CbBqF+tnaH4jCqTpKwAosoJJDhNGcXB5HYwOqu0PV5K3FzyQEv4U2bc845hJ2ly5sfc147Okl3BcVNBDV4c92D/kfhFlVUFRpDklRD6X5v+8KDZCBpHiHrHIX9AphC8MDh5K9xMIPS4i/7T4sKRLIAAClAq4+Glhdm3pFPiJ4TgJNKd4a0Y6RXm7EesabtrlB7mWxSH1rCUWPhHtcDURNumv7YKyjE47EpZBF7u9Xb3cYgwqPbe7ah7v5jn5RQlAkMFENx3byeFh0FJmMPCGrwrxitUihdZfiGABGpmbgOoG0R5ixUU21VBBpz5Rpck7DKnYeXN/MyUJUl9JJcBzQ0u4PrAWc9mhKnykmehaVJmHUkEplhIdlV3NR1jl7Qc9nOqszuXy/AX/yS1et4Kx0sGYQ9HbnblSC8mwQmomrSSVIMppYFSFEub7AV6xfdpOzUmTI75OIC1qWl0FBTcVq+zQzmlLIza7GIVKavIHmXv0EaXJ5yEIBUoulmSA9xcHjGaUQ493Q/N49C7O9ksLOwyFzps6XMIIUgABmLUdL1DGNzSSj9g8lUYvOPHOUpmt5+m9/SCcxwegIqVdUsBQc6mJO1GXy5WMMqSpRQNIdTO5YmwFHMX/bXKMPh5UoSFqUVKU+oiwA4DjAXIkor2LejMYqaFTEaRYNWr/vFhkuKEsB0u5DV298XWZTMP3+CKXbu0qWQ1yOQu/GLnszgJP5VCJ6CFA+IFTUCtSTQP74PyxRnJHMKsTpmlHhWp6JVYjk3n5wYjsvid5x+/OCsvXJlTStMqqCrSdftODdweNqQFj5rr7yTKKXFUrXqbo9G5Q75IpXYe7S2HDsvNShRWtS2D1J+sBZnl5SFiWUqWkhCxulwTXhbaLfA9qZ3dhExAcsCXHhTS7Fy9Yq8r7Qy5i55mFKStaVmhc3FPEKV98aUoNWmMp3sxcrLiZWIUf8A8wl+DmYE/OLNeQITln5ipKiUjgDqIr6RS4nNVpM8J9mcfE42C9QbzAguT2iWcuXIJ8CZqSAw3CiebOH9Ya41YLOdm8qE5ak/6Xs9mejHjflD867IKloUslwN9KrcXZod2LzQIxaSolilVqbOPgPSNZ2p7QImYSdLALlNK8GMcs5NSonJ0zyZMsaq0uX4x6Z2G7GMNU0EIWEUKSdSVJU5BFiHSRHl82b4o9QyT8RFpw0tJl6ilIS4tSg9wEU5JyjTQ8pNHn2YZMUY8yFHT/cCHIsCoAEjoQY1+M7ATUzmTJWtCSnSpALMwsFF/LiIou1M6ZisSZ4lFJITQcQAAa72i3wvbPMBLCVEXDHT4qbPwpzjcnI2rwTcsAmO7I4pagnuFJmKJUyiAVJADkeLS4atXraLLLey6zKHeSkp06wfECX1XINiK8do4rtji9WopGoOAogeEEMwDWsYARn2O1lSlVL+Kj7BuGlhZon2bWRbdUA53khwrzNIOtw7fpG46060itmHXIYAd5RQJd1Fqh+LeVItMzzaYpP91A0ipYCwPID7eKBeLTqK0JUE6QCCXAO5T7otx3R08X8Rk/TLlhKnBIBB29Gt9YFwGCK2SzliQNvveHTppmrSKsmxNwKRa4XEmViVpTUEMbPYFweZimYxwF2kUCaUItCguZlRUSdaQ5NC7ito7Fe8Q94lv2TxCVS1IWR4C4fgeD9PfFvmSU92VJU5CTprSrbeUSCVLH6fhAuazUy5SlBNbAdY86Uu07SOfcrRWyJQVhjrYaAGfcObcxaAZGD74pQk92k0JNnvEasxUqaFEOU1I2aHYLG6p6SxAcMBxevueO12dD0bPA4MIlJQVAlIYkUfnaJpstKkkKUWIILHYwIqUOPk8NYcffHmtNuzlH4XASZRJljSTdiaxDnmIAkKPRuri0MWDtpivzLCrmJ06kgODzh4xuScho7soVYgC3F/rG5TmRIBG4B8mjIf9PKP60++LjD4dYAGoUAEX5eskqGnTI8ZlapkwrKw5PA+UWJkBaUpmsvTuSfrDJco7n3RIEjjEW2I2EyZ4SAkBgAw6ROnHwFqEcBELQKLIZjzh39RirhE84IaLKZmBb6284p8snspQUA9CPI0I4bw9SqQMlJCklv0sfc3ziilSaGSwWWLnBYZSQoXYxVY+W6NMuWwJBLMLO0FlcM1wqbTArRV5fhZiJiVtY/5C28XmNxZVKWGuk/CBFzTwgDH4s6SkJqRD05sNOTKNSqxruz+M/sJHAke9/nGQVLPA+kWeT4pcsEaSQohusW5YqUR5xwa/wDNw04sbiKaXjFG6PfBCFk7RxviIuNBysW4sGhq8aW2gYo5RzR19IHSIOoNnOIWU3pZmuDf3CK3NMClJSlExJZKdTPWpYQdmGL7sezq1AsSKA7ecB/lUS5YmoJNXALOWZ3B35R18eI4OviX1IzgxLUZCyyiAyk3INR83iTE5eZWlI/VuzGg58SYEStS8Q8xws18X8cKQbi8Se+06gpILJarJvfrFgvRXjBzPswouinpCiHys5rLha+DxT9p1/2BSpUPnFlMSomgPUn6RV5rgVzCAkCnE0J5DlE4L7ZNF5MunEKT4gamj7xxE1pgVpLA6merA/GLZHZuYqpIA9/pBKOy3+rzblYcI6/lgirnH2X5nBQDkV+7EwnS1/RorsPlZAbxcKkU/eDZeEYB3844n+GQtHCOBPT7EMMk1r8PpBCcOGHHhHe6G9YFgsDMo8YcJPSCe6AsI4ydiI1jEPdGOhJiQy+cIIMDsEiEs/dvjDxL5w8J5wiOVIFmI1JhARKZMcMkwUzEaUQ4Abw2o6chDgHjMNCKxHAtrwtAhtOME1DjNeIyYco+n3whilDekYWhrjhHUqHAQiGpQ/fOOeUExPr5fL4xz8w/CIlKL/bxGVff8RjBf5rk8c74ffygPvOXvhJWCen3tGow3MF6VS5hCSlBLgvU7Py+sVctIn4kg+BKlnwH2QDXlvWHZyk6rnSUghzuHs0AS5rFJDJIu/DaOmGI4OmDSWSwnqKgtBBISdJWWBDHid7HziDD4FlJGrSFEglwaXBc84WLmlGopWlSVE1SSbjgQ9b+6AJE1Rs/yLVrzh3f6NKzUpSWDn79YUQCfMAFHoNjw5GORwu7OVsuxNHEx0TWFz6v8IDTOJox63iVCjDtCsKTNDuWb73hpWNh77e+IUqDsxP3wEJLiyaDiPgxhaAS6xvDCu23O/pHSknYnqWEd0MH+f3SFoKI1GhufP6QkJBox24/ZiRI5ffLzjiwed9/4aBYyGkjd44Jlf4eHqbhDEqEaxrOlVbkcnpCd9vf9I6E0hJvQl/t2faCY6AWtX74x0pLbCGkdCd3/iGl/fsKxsGySaQ8IqHny/eElMIp3jAYrmOhUcE97fDeOKfYgdIwo5SIiKeMP5tX094hr15Rg2MI8qQzSL+8w/r8vrHVjhBB2IJhDdYaeriHmY1CGf7vWItTGjwaCmMmrA2fziD8yDRm5s3pEvdlRGoggXG5HpSBcclapg0ICU0Ye0Nv8orGK8lYpPyRTcUkHi3T5RCvHnp5xHjUrfxJH/EAD3QGTuxPneOiMEVUUyfE4nUoOymoOEDFj+/7bRGpy5J3tDNcOooyiSykUfZ25+kRkh3b3vDBMZqVd4fNG/OGrIQ+Tm5CQGJ84UVImcjCgfFEXojdJIagBvar+e0SpUbkBNBvX0iAqFK+piTSDt15RwNnG2EKmkWb57cI7LVQPRvMvAqZv6qvEvfOeA6QjZiWavd2tCUtLXe9Nz8Ih717jfjf3Xh02YSHDi1aO3J4FGsc5Nm4mppDzc8TUkwzvNnI+kcDWcsI2DWSANw+cOSefur6mIiWqzca/bR2XPJDgtba8YNskUpjc191uVISQNyP3hipj7JLVoXPw+2jqjW+1mpChJSBvWI2YcOgr1pCJ+n88I4Dpo4A5382tGsI9SmO58vjHRMe9f8Abb6xFsBbgCfXyhKSSdwPTf4wQNnVLHTr9vDhNYc+f3SIQa7+u3KJHDtt9IwovzQbf3tHQrlDHuwsB9/xCExtvp6cY1hHOTSkMTLc+JjtaJA9yRxA+kR6zWlYwBhRpNDV94iWOBcn7qDBIlv7Xk3COCXwYwexiHdt+P2OMRE8FEhmNvdBIQ+xDc6H1jpYDb19wg2YDUhN2bYj6xDOy9wAyW2BSxr0pB6lglq70aGp1fzTlDd2tBTa0AzcnCk7EngKjYHlAf8AQ2L6SQOIqfQ/GLdUlzcjkTV2MR92Q4BLjkYPytDfIypnZYCdbPyZ6W2oIgVliSS6VJbf6PFrNXWjn3RElatViPRhFY8jCpsFGUjgPd86xyDGIo/whQPkl7N3kFBIrTb5RHIMKFEhUGzBfz+EDfqHSFCgeQIlB8Xr/wCsJHtAcoUKMAeg+JuYhYM+I9VfEQoUKwjiqv8AyHxgjDl1Kev8CFCjPQVsegeF+vyh8v2ldY7CibAzizU/fCBUWfeld94UKFewDnd/L5RChR7y/CFCiz2ElmUSrr8xHEKPuhQowpwm/T5wTNTTyhQoWQWRPQdPnEikDTYWEKFAYEMkXH3sYIWL/e8KFChBifa/2n4wyakNbh8oUKCjMDkHw/8AH5GOzjWFCii2EZjj4T5f+0PJ+EchRvAQfFjw+sVyVnvUhzv8IUKKcehoFggUhQoU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034" name="AutoShape 10" descr="data:image/jpeg;base64,/9j/4AAQSkZJRgABAQAAAQABAAD/2wCEAAkGBhQSEBUUExMWFRUVGBcYGBgXFxwcGBoXHRgXHBocFxsYGyYeGhomGhoaHy8gIycpLCwsGB8xNTAqNSYrLCkBCQoKDgwOGg8PGiwkHyQsLCwsLCwsLCwsLCwsLCksKSwsLCwsLCwsLCwsLCwsLCwsLCwsLCwsLCwsLCwsLCwsLP/AABEIAMIBAwMBIgACEQEDEQH/xAAcAAABBQEBAQAAAAAAAAAAAAAEAAIDBQYBBwj/xAA9EAABAgQEAwUGBQMDBQEAAAABAhEAAyExBAUSQVFhcQYTIoGRMqGxwdHwBxRC4fEVI1JicoIWM5Ky0kP/xAAZAQADAQEBAAAAAAAAAAAAAAABAgMABAX/xAAlEQACAgICAgICAwEAAAAAAAAAAQIRITEDEkFREyJhgTJxwUL/2gAMAwEAAhEDEQA/AH55neDVi5JEpHcIQBpALrYcBU1O/CsZPtrmuFxDqw8koUpTnwhICEpCQEpSblnOw2igGL1+JQAIYO9m26sX6DnEWLnJCSlDafUvyO0afJJ4OfJyVggZZVQ3LP8AEhvSAcNiCl2sY6kOncDdt45hj42CfKEsathkiWVAkJNgXGxeNZ2UwenQpaZqSlayVMNIQlNCxB1B1BwRYxS5HhdS9CRqCiHuFJa9vjWPac+wv5XKEpSlPeFIHiYqBUnSShxTqRvaLcSpdjGA7S4nCd0rue7X3n6AFJZDlSaGiJqTwYKGoRg5rGiAQCQADueI3AbbnD8Xh1Byp6KIJLkamdgRQxHJL1NGDxOcpN/Yy2PmqDJQkliQ77kx7Fjpco4AoxCpSJ0lMpaSJg0qUhAKdPDWhxQe0m9RHjOFwypkxhcmnytGiweW6QVKlhTEbmrOChuCizHiAKPGjJpV7NJga8xT3ilJ9pRfkKkh35mDpucTlpQkKbR4UkEhhQsk3YEWeBsxwsqZPUmQnwFXgBFdHiKTuSdIqYh/p5SgLCmBUzEtzB9zwmc0BotsBns9GlCVkpBJSktQkG/AsRGgk9vsTKQwmAX0koHskigLUtQCg2jDlRCi6nrUir14i484scAgpKXAWpQB0iwdwR1saWerw8F7NRoMHg8RMVqV3hmO6CQ6NIJfSeILCg3j0XJMDikKTLWE+ABSSolQSVPRwx0kAhi7ERmuy/alOESlC5NiQob3osA2U1C1Dyauvk9vpLqUQGNiDcAb8OkXcksIKoEyLIk4fETJ85KQoqmMxsD1LkEF3rvGO/EbOEzMSZaZi0ApSDqSGIdx7SdQu9dgaxL2y7b/AJmstB0gFLtV+vD06x5xj1KmLKlAgEt+3pE5cleAN3hDhglTFTDKQVSEEp1EgEJd9RIs4vw1Nwi1ynI5pxhw5IBDoJSoBCUAuvxkFkkAmg3gDBSRLkqWRqSSlK+SCQoaeboUC4IYiIP60rxJSGBAB2pWjjjaJuWsGQZ2qQuaSTMUtLjQVFyUDV4rCl9tx0jLrw5q4LDf4HpHoGdZ9h50hAlS1KmqSnvCWCUMzIQGfSEgJd+ZcmMajDkLKVijGn0pBk1tMN1gvexGSGcVmWUlSADpVYgnZwztfhGpyPIhiF9ypP8AdAY95+gJKWoz1AI/5coouweYplzFS1S1qRMc0UfCQHCk6dwARXrtGtxuJljGYefh1BNWXcOkANU3JDpPNoMaq/IPJTdoewSpM46PChSmQHJq5LGj+zZrtFHjJcwawtOlVNSSAFG+zWp7xyj2DtBKllKZqClQQ6gyjqNH8L+wNV2BdhaPOsXgEYoTlyVL1JTqQVEEqb2tV9PmbxWfHGWVsEjB4nC6pgCSKgWsOUNzyUhKwEAUQl/E4J48qXHF4v8AKJEzDFM/QQVFQSpgoK9kFIF3qxatWpFH2gm97iFKAbUSdIskE2ANhHPTWxolbLSHpw+2h68xm933QWRLdygGhPEjj9Ib3bG1XIhwQFbtS5t/EIPgbIV4q0tBkiQV6glIUVUsSbFmSK332hTMmmaRMDLST+kvX0i3yrD/AJYYfEa/EtZdKTpWhKSGJKmAJqbs0ZRzaJ3eTNrUoFtB9IUabFdqVFaiJYUCTUggnySQB0EKKOHF+TYKv8uShJPhSHelakWe5tAGYgJoj2Rc8S25i/BUJRSoVcMHsR7R62vxO8MxWXBckqTKJToUp0Pp1Burkak/+UCKewJ5KfB4h0Masw8vrEUuU6ibG8MwR0khQpvy5wZLCFzWSaCg58TA8jaLvs3jJqMUlaWDCpSGDIYl3vUD5R6Zj+2iJumdOYy0qS0sV8Dl1E7kGo8ucee5ZkH5gol4d5cwBRWVLfUQCQUOBpDCoJ4cI7Mw6+7OrUkFkr2BIY+YsXhu0ov66J3nAfNly8YtcrDCZpUsqlpUoMBoVqcGhW6ixejxUdo8iThkoSFOtSfEn/EguD0KWPKsWuU49OFUmY2pQUoubeIm9PE4alGbrFJ2pzpeJnlai/BgBSuwhZTi/wCx08lt+GmDBxyFLSnuwApSlWTwI2cmleMart32WUJi1Sk6EJqP8S7EF+NS/JowfY/Hze+CJYKnZ0AOFJSdRBG4j2/tLjEoytS5wCVaWCdwXFEvccWuBFk/pTDs+dhMWFUNSWFbU+FYPxBGsBTmlSD7KrUFqgD7aGS6zbNUHyJeJUYEg+vr+zt1fhELVmZPluC7wgHUVEgJJtUsbx6dhfw/mpQFqUEKBKtQNAW8JBbc3im/DnJ0YieNYdCAX87RtO1vaRMsdyD4EAB6+JSSHG1mam5iyklHILvJhc2yxMvxrmKWaH/evWrW5LEBg/GsZmbmJcAH9jT6QTnWaFaipI8IYGwobDj/AA8VsmSzkgF6dL/T3ROTyLQfi8zWEgFRKTy8L2q1CW++AEqUVLYkj4u1Imy/Ad86NYB2BPtGwA59eEKXKMqYZcwMQCU8+IPExKd1ZmETsGlchbglQS6STTdgw3JflUxnfy6gLXarxpVr0pJsDS/Itfg8V0hKFaiaNR9nfyETjyOjQk0gXCJVLZda3ty+7QsKsFalKv7QJ2r91gifiHSXFBRIFn8orJ4VuOIfjFkuwdsu8lTLKwTqdz7NTZw1eMei4LsmQiTqOuUoBiHKgD4mDCwU/O9o837MgImBaw4sBz6b9KR9FZaqXMw0pYI00KNmNQBWu5EXjFLYVG2eZ4zBGWsLJWp1BwqoZOkq5ghLW2EVM2SiSjVqUolROlP6SS4IB3brcR6vmWQ94rwJCS0wkgAoK1JSljvtGCzXsLN1qCAAEnSDbXMI25V9Idwb/iFxow2Yy1Fj7QDhJYJ0qUXcv7zc1isTgCFEOCBuOHWNT2j7LT8IHmMpKiQCDcM9Ov0ihnzdKCTSj/SIz7aZOV6KbGI0pZL19YCKDpFLh/Qw3GYoqOrhaJMNiKVaEorHCNRgMfLXJ0OAWB0k8PiLwNiMxVQNrCXABqASGYVpYeg4RTYYBE1KiLC3V/rBSFgpJSwfY28ok+TqScerIFhj4lEnd3v90hQlYmbuVUAHkAwbyAjsP3j+R7B8TqWpJ2ICUgXYffvgrFoTKTp1KclwBtYEkcWHuiHL0kpKq+AuDwJFA1y5+ECTnUrx0UfX9ofWDV4LLMBKEig1H9J3rueUCZBhtc9KTuR8RAko1KSeXWJ8NNMlYUDYhQ9RBVJ5ClWD1n/p8Ycqmyy3dd2Fhy+pSjR92CgOZpd2I7W5TNmSxNlJUJatI1LCXL0olJICbUvGYwX4lKElKDJSVakqMzUXUoL1klJGmqvQWaL/ADH8Tu8l93KkeB0qYqSySGJAYOziH5OTjSaQlUZYYM6QFVo+928rRnMahcsAmynAJF+N9o0GNz3vEqdLKepe7PTl+0U2eZh3qEcEuPP+I5l1bwaKd5J+yeYDD4hM39ILFibKDE0Ifo9bGPSu1OYy52HQtawtyEkAslKBshLuCTcmlN48oyIo1K1vUHS2x2f0i7xeN0oFAoEMRqoHJFg1Wc9CIpLllFdRpbKmdiyFgpFmYhne3n+0G4NPeKLuf1ef28QSZgUWSACqgSbOaVLU60gmTMKNSSmtbbGvAtx3ibb8GNDlGdfl5ZKXBUKlwCAzCl+fnFRNzorUorKlUpwJ5ufhziomYsquH/nlDQrbz/iHjYOtBALlxY7Pb7f4xd5NgitpStICi6VKs4pp86xWZdK2PGNrKkIKNErUxUFAKsDQAjnxiiAR5h2NVhFiY6VIJLKTWw3HoIqu0KBMaZ+pNOb8DGvy/DzpKCmakqlrJBBNz/pVsrlY0jL9o8IZa1J1Ok78iSQ/A3BB3BjcnHixTOYqYG0gvseHlA04H2Ta7cXs/lEmGQe8N+kNx80lRAo4DcOEcyhWB0Ow+GK22BrXhakQYnDaZulTgfLa8aXslPQlZJClsghgwqx47C9uMN7eY2VNnI7qUJelASoD/Jy598dMEjIq8jQFTUoL6SsAcamPd+xeCmS0rQogywAUiu5L3F+I6R4HlX/cT1Eeu9gM17tcyWpShdgtXge46E8YoaOGbSQsoWQlLyq+yD4VCpd6O70HCDEqC0hRS1j4hX+YmNQ4bjyirwqZjrHeB3KjSpf2X2AtQQdltGU/FDFy1yBLCk94gg6S7l+DU6/uI8QzcsxJdwaM3T3x6H2/nThMQaJJDjQolgDQk2ckE0jM5vg/zEiQhOhMwhStCElySdOpaiXKyRYUFbRpRt16JXbMIQ9oUqhrEqpdusTf04qSS1uMQk/DKESZqlKoCRaDwsJLB335RHgJgS6SkcTXptcQThFmXiAogEghQ1AFPhL1BoRRm3iE0mSk7Y+Zl016hjwJI920KLHEY7WtS1LBUolRJQl3NTx3hQaj+RLAMdmiJsuQlMgSlISxUlSjrAdlMRQ3FyKbQNOy5kDUfGs0bhzifL1A6lqSKjSAQ4D0GkXDX8oAx5WiYRrJ7uiSzUbgbUh3K5ZKNEmNw6ZZKUtUDeobzrA65xUNJSORsYiy8pM3+4qh3O55mLHMFsp3qo226xm6dG06LHA5QkYZExKgpYdWghx67MK1u3KD8t7OqMhM9K0kKKkrlhyqWRVOvglQsfKBOz+ZIBMiaopRMFCK6V02FSktYcouO1WWKwSUzpExS5cxASpVqt7JbZ6jmIMnazr/AEwKvISrBKmoYrCjqc+ykbtdTuPWMvicKQjU5IcA8HqR8It8qzFU2WUBTFQCT/tFy53qW+Nors5RoWUIVqQkunmObC8BpJ4CtkOWEBTGyvq9I1LImoCZUhQS5B3JU7pDgDb4xmJaAAFC/Xzi9/qipaAjUdSglYUkkUqz8w58jBf5BIokakT/AAuFJXR70O8WuaY5U2aSoAF2IACQ4vQW3rFfNnq7zUFeLld+Tc94OymQVzpbjVqWOb1D3ho5pBIkYYqPDyt0i4yLIlTFtpJpSm+3vjYZflOGmYxYCtMsgG7sRdKf8vFQeu0ELzc4WYpOGKQgnYOq+6ja0XjBIVksvsHIQlIVOSlTOoqBDDZk3rA2JyFKFNIJmNUkAh6WH7ceUV87HKmqKncm4PM7eZ90WODy1YBJmJSQAWKmNw4vRvlDfoGC/wAqm4pKQlaO8R/ioE8R5QB2vyuWJUxaU6VeyqWr2kksRp5OL9RDss7SLkK8ZUsbgKLfzFJ2wzXv1FQdzzsNhA0bwZLv1CalkJBSkosKguHOxUxiszGUdddtuEHJkK1hqkW/aHZvl60LGtJSprEMYk4tsKZJ2fw2plEpADipAqzh+G0QZ7O1qSU6fZfwvd6iu7wZluWEofY+u7kDl9OMPzzKlIAIQQGDGpB3ueW3WCou9GbKrDJIKSkuQ9rhuPlGoy/OFa0rWAo0qd0gMAYoezuI04mWo6Ayw+v2G/1f6WpBuKxae/UmWQUuoBqh+Vt9/OA3SFZ6tL7YKUhKinRLI0gpIUbVUwqLUiGfmAmKaXOXpUXCXTrVQF3P/bBL14MzxgJObTZaWlqZLPyHR93eLfsxmUrUErQVJJF1M+ynqHFetfKDHkWhuxZdscHOnYhKCkhKQ2uhoakuABSPOsyzwpKklDnQZR1KJ8NNJFfCoECgpePVMFnktatKUq1LmDSokKQWJ0U3YvVgzxmu2fYzR3uKmJCkLCjolk+FRBYqJY6QqvO0Vq9bD+UeTjAqW2gO9frDcXKNDqAIp90gnAYhUqakF6PeI8yl6lKULan93CONvNMoBonMfGCeBSWrtBOXYgp1F30A+0CU8Hvf1ium4gmjWgmTNKgEh325vGksZFawWMntCQkAn1Sn/wCYUUpQOfr+0KCL1RoZCQmUFEeN2Dl3rc9PpAGYBISSXKrVNfM7xLg8YoL0pq5PhIehL1G5iXOMsSkgqmNQOCmupi4DXaJpZsya0zPO/WJZay9yWG+wjnc1h4ksH4hx9IqygVLBUWOrU3hYVJppi2VjJpwykrm+GpKCf8aAnzoByiPL5GpKNJCVJq598G9pJskygEA6mdS7ajwbhevOwjncrdE/IDkCZZSrWSlyGKQ7XuCbRNn6QBer2+PkaEefmN2fxqZbuVAk0IAI6EM9eMR5xiahgBcsNnJpDv8AkH/oBkkgjhX6GLfBYY+0FOLHZvsRUSlMpJuOEaLLgDLdlpIvWhJ39PhB5DSK2XhgZ2l2r86O1ou8BNImpNjRuZDA2tFKZ+ibxZVQR90i0XPBmJUlISKU4kUrxffrD+hWegdm8NKVjWUn+0SS3lSvBzfhG07Q9nsKiXQBKmoxqXt5R5fk2IIWCLvT7MekZThjOIWsOlO0dEW2Kn4MrKyZQLgMxi1wGULmq0+8xv8ABZalOolKfFs1hwiReVoJdmPKkP2Q/RnnmK7Pf3dAcsW84k7QdiRKk6wXe4a0bvD5WErKrxH2ikasOodIPZWkjdcM8Ww+DCZqVKsCCfIiLvthlqjLROmjxrUoM9NAAbzckeUQZhJCVbQX2pnomSZExJdSkstz4gpNA+wBFukZCIsOwuSSJ0lQUP7jgCuzbDqIP/EmS2GSktp1lgNkhIAbh0ir7DZgEOGCjqGl9lWd9g14M/E1ZEoeIkU6OQXjLY3g8bVM0qIhS0q1FQvW1/qIhzM6VXfeHHEtoUKvcNbhU8vnHNyAZaIn62SaEtyr5784cpZSWSs8i++7HYXHOA5GPAIU2prbV4q4/CkcXi21Em5vR+jfOOaLaQqsv+zucETkDWEJqr2bqBDJLfpLeR2i3x/4hKnqCZsod2NWvxkFzQFLuEsQKMRUxg8KtRBAS4u7sAOZo37QwrL6qVoCCWB9GJrDxnKOhlgBzNTzVKd2erMSOY6RxYUELcfqavS8EY5HeImLc6ks/MWPy9DBGLAXhy1SQj10j6GM5dnZZaM53bg9YsctRLAaY4LkgpuqoGnlvtvAEtJcff3SDSCWSHJcM2+7coMmCWhy8UhJICKAm5U992pChhwKyXVMAJqQx3hQtx9i49hWGxiMOAptU3jskfWGZvMRMkypgUVTDq7wPQF/Cw2pvz5RCtOpAJLlgA/KgEOEhIkvRyW+/KG7pCrDsAKyljBuHxCVJIUwNfMwPODuNnLQyTUClHrxjFGrRZ5aq9RRhWx5R3M5TJU1RfYMfjDcNhlforuaWrR+UPzKqSaO1Rv1+UTtN4Ejl4B8oUlmIJJNBzpDcdM1FiODdNhDME5Opnej18POkS44F7AW9wr5wzX2s3kHlSKO71tG/wAqziSJDzJQW+oJ8QZJZgrQD4mUQXMefYbElJcFvpF9lCbLILJCmLOH8wfvq8M5ddmmB4sheIJACXU7Cw5B9oNSnStINKj3n6QCstNtdVupg7GySiayhXlalI3bKAzU5bpTiB+pPKjgiPY+z2HRoTpUXADjVQncho8MwOKCZr0qGtxHxEeldks80kpJAsxat9q0BrWOqDTiKnTPR0iE8B4TM0rS7gHcHaG4rHgB35vtCl3NJWGhUC5qoCSt+BitwubAAuQK7m/T6xV9q89Al6RYgmm8FUmJ8loxmbLDjqR6wV20ygy5QmhRUgqAqRukmjbfSM9j8Vu+/GCe0GdJXhZSa2dRuSq1+ADeph3JEznZjtB3HeBnCmruDy5GI+2natc5ACquBV6Fn2608oywxbE7vzgLMZ7opZ2iPyNOgpeADETNRO8TpCGSwJNNT28or1rtBQmOOV+cTm7HZPPcKoClvv1hk5RYAizm1YbMWQwa4qePOO6lNeo+DcNusRWMi0N/MOkJ6inF6k89ofKn0SnhV3O/LiaQIfVvvbnEsia2pQJsDzodjsfIwWNRNO1SlMoECYAC973ibDSSJoZmSzgn2gARA+ImGYCSlksACHNepuWeHSZipRK21cH4NR/KF8Z2OngMmLBXqACdKSCKUtfhv6xGmcg6AgOSkBRUDcXJIt1gObiVKQpvCl3J2J+cT4QCasaRpUlLCoYq3HQwsk6Izdhv5VnBEsVPtCt93EKBxhEGpKUncKUXHKFCYEIUYUFCASA9HJpX3BtzBnaDCy5ZQhKdJSmpB1Bcx9JKVD2hztwisxyitCWDBy1aAABusWuf4ZQVKD6iEByeLPpsGCUta9TFvBVbKLFSzpRycGI5aHLcfunOLGelJITZyR7/ANoGksSpNjUgh6MTT0jJ4H8FzlSWQQBwNLkUcE9KxVZjNCpii2kaYscuUkIdidVfjaAcZILlQTZNhWpevJuMThiZKOGRYEeBSSGLhneg3juZymIG7V6/LpEuBU6TUGqan/aaBucT5gh1AiztU3LB/wCYZv7hv7FRoYg3/aNJhprYdIs6qPuk2B5UYxSzU1579Y0WXolmQgFySC16VtwtA5XhWHkKXEVxJqKrFgGDkWajB4OzVJdL8KH5coAzSU041T+mos7QRillklxUdLffvhvTB6DjM9kjZqdRtGl7PYsl0gl2sC24jIL8Kkh/aD15n9qdY0nZzEAKZCXJIoTty3e8FSaQtG/wOPUlNR4iPUU9YlxebrKQFKtt8K2ihwk1Uo6lqGlNBVyX+G8EfnTMsC3Q/EiH7PQJekLF5hRwS4Jt9YGxOZFUhbgFknf74wVMwiiPZAHP5tEE3IP7ZILODTbdg52jOT9BjFmExWJoeo+cPnYgmU2zAu+wLV5OREMyV4FvU0I5XBaOCQoYbVsblxx4XZ4zlYUipmktDZ80sXgiRhVKoASWgabJah+/3gdsjeSumrPvqIKUobh33HwMQTpVee8E9w4oKwzYzGKmEDi4pDEzFGm7/GOsziJ8JhNSw5oSA7Pw23aFeAWNly9VNRFKlvNi3xjiFaCWqTtW0HScEGVUKYsCAzEczZxsR6QHisCoOHFOBfdqNtCWhbCMBigVEKANCA1h04bxzNFutKXARSvUXiLBYSqgp3CbBqF+tnaH4jCqTpKwAosoJJDhNGcXB5HYwOqu0PV5K3FzyQEv4U2bc845hJ2ly5sfc147Okl3BcVNBDV4c92D/kfhFlVUFRpDklRD6X5v+8KDZCBpHiHrHIX9AphC8MDh5K9xMIPS4i/7T4sKRLIAAClAq4+Glhdm3pFPiJ4TgJNKd4a0Y6RXm7EesabtrlB7mWxSH1rCUWPhHtcDURNumv7YKyjE47EpZBF7u9Xb3cYgwqPbe7ah7v5jn5RQlAkMFENx3byeFh0FJmMPCGrwrxitUihdZfiGABGpmbgOoG0R5ixUU21VBBpz5Rpck7DKnYeXN/MyUJUl9JJcBzQ0u4PrAWc9mhKnykmehaVJmHUkEplhIdlV3NR1jl7Qc9nOqszuXy/AX/yS1et4Kx0sGYQ9HbnblSC8mwQmomrSSVIMppYFSFEub7AV6xfdpOzUmTI75OIC1qWl0FBTcVq+zQzmlLIza7GIVKavIHmXv0EaXJ5yEIBUoulmSA9xcHjGaUQ493Q/N49C7O9ksLOwyFzps6XMIIUgABmLUdL1DGNzSSj9g8lUYvOPHOUpmt5+m9/SCcxwegIqVdUsBQc6mJO1GXy5WMMqSpRQNIdTO5YmwFHMX/bXKMPh5UoSFqUVKU+oiwA4DjAXIkor2LejMYqaFTEaRYNWr/vFhkuKEsB0u5DV298XWZTMP3+CKXbu0qWQ1yOQu/GLnszgJP5VCJ6CFA+IFTUCtSTQP74PyxRnJHMKsTpmlHhWp6JVYjk3n5wYjsvid5x+/OCsvXJlTStMqqCrSdftODdweNqQFj5rr7yTKKXFUrXqbo9G5Q75IpXYe7S2HDsvNShRWtS2D1J+sBZnl5SFiWUqWkhCxulwTXhbaLfA9qZ3dhExAcsCXHhTS7Fy9Yq8r7Qy5i55mFKStaVmhc3FPEKV98aUoNWmMp3sxcrLiZWIUf8A8wl+DmYE/OLNeQITln5ipKiUjgDqIr6RS4nNVpM8J9mcfE42C9QbzAguT2iWcuXIJ8CZqSAw3CiebOH9Ya41YLOdm8qE5ak/6Xs9mejHjflD867IKloUslwN9KrcXZod2LzQIxaSolilVqbOPgPSNZ2p7QImYSdLALlNK8GMcs5NSonJ0zyZMsaq0uX4x6Z2G7GMNU0EIWEUKSdSVJU5BFiHSRHl82b4o9QyT8RFpw0tJl6ilIS4tSg9wEU5JyjTQ8pNHn2YZMUY8yFHT/cCHIsCoAEjoQY1+M7ATUzmTJWtCSnSpALMwsFF/LiIou1M6ZisSZ4lFJITQcQAAa72i3wvbPMBLCVEXDHT4qbPwpzjcnI2rwTcsAmO7I4pagnuFJmKJUyiAVJADkeLS4atXraLLLey6zKHeSkp06wfECX1XINiK8do4rtji9WopGoOAogeEEMwDWsYARn2O1lSlVL+Kj7BuGlhZon2bWRbdUA53khwrzNIOtw7fpG46060itmHXIYAd5RQJd1Fqh+LeVItMzzaYpP91A0ipYCwPID7eKBeLTqK0JUE6QCCXAO5T7otx3R08X8Rk/TLlhKnBIBB29Gt9YFwGCK2SzliQNvveHTppmrSKsmxNwKRa4XEmViVpTUEMbPYFweZimYxwF2kUCaUItCguZlRUSdaQ5NC7ito7Fe8Q94lv2TxCVS1IWR4C4fgeD9PfFvmSU92VJU5CTprSrbeUSCVLH6fhAuazUy5SlBNbAdY86Uu07SOfcrRWyJQVhjrYaAGfcObcxaAZGD74pQk92k0JNnvEasxUqaFEOU1I2aHYLG6p6SxAcMBxevueO12dD0bPA4MIlJQVAlIYkUfnaJpstKkkKUWIILHYwIqUOPk8NYcffHmtNuzlH4XASZRJljSTdiaxDnmIAkKPRuri0MWDtpivzLCrmJ06kgODzh4xuScho7soVYgC3F/rG5TmRIBG4B8mjIf9PKP60++LjD4dYAGoUAEX5eskqGnTI8ZlapkwrKw5PA+UWJkBaUpmsvTuSfrDJco7n3RIEjjEW2I2EyZ4SAkBgAw6ROnHwFqEcBELQKLIZjzh39RirhE84IaLKZmBb6284p8snspQUA9CPI0I4bw9SqQMlJCklv0sfc3ziilSaGSwWWLnBYZSQoXYxVY+W6NMuWwJBLMLO0FlcM1wqbTArRV5fhZiJiVtY/5C28XmNxZVKWGuk/CBFzTwgDH4s6SkJqRD05sNOTKNSqxruz+M/sJHAke9/nGQVLPA+kWeT4pcsEaSQohusW5YqUR5xwa/wDNw04sbiKaXjFG6PfBCFk7RxviIuNBysW4sGhq8aW2gYo5RzR19IHSIOoNnOIWU3pZmuDf3CK3NMClJSlExJZKdTPWpYQdmGL7sezq1AsSKA7ecB/lUS5YmoJNXALOWZ3B35R18eI4OviX1IzgxLUZCyyiAyk3INR83iTE5eZWlI/VuzGg58SYEStS8Q8xws18X8cKQbi8Se+06gpILJarJvfrFgvRXjBzPswouinpCiHys5rLha+DxT9p1/2BSpUPnFlMSomgPUn6RV5rgVzCAkCnE0J5DlE4L7ZNF5MunEKT4gamj7xxE1pgVpLA6merA/GLZHZuYqpIA9/pBKOy3+rzblYcI6/lgirnH2X5nBQDkV+7EwnS1/RorsPlZAbxcKkU/eDZeEYB3844n+GQtHCOBPT7EMMk1r8PpBCcOGHHhHe6G9YFgsDMo8YcJPSCe6AsI4ydiI1jEPdGOhJiQy+cIIMDsEiEs/dvjDxL5w8J5wiOVIFmI1JhARKZMcMkwUzEaUQ4Abw2o6chDgHjMNCKxHAtrwtAhtOME1DjNeIyYco+n3whilDekYWhrjhHUqHAQiGpQ/fOOeUExPr5fL4xz8w/CIlKL/bxGVff8RjBf5rk8c74ffygPvOXvhJWCen3tGow3MF6VS5hCSlBLgvU7Py+sVctIn4kg+BKlnwH2QDXlvWHZyk6rnSUghzuHs0AS5rFJDJIu/DaOmGI4OmDSWSwnqKgtBBISdJWWBDHid7HziDD4FlJGrSFEglwaXBc84WLmlGopWlSVE1SSbjgQ9b+6AJE1Rs/yLVrzh3f6NKzUpSWDn79YUQCfMAFHoNjw5GORwu7OVsuxNHEx0TWFz6v8IDTOJox63iVCjDtCsKTNDuWb73hpWNh77e+IUqDsxP3wEJLiyaDiPgxhaAS6xvDCu23O/pHSknYnqWEd0MH+f3SFoKI1GhufP6QkJBox24/ZiRI5ffLzjiwed9/4aBYyGkjd44Jlf4eHqbhDEqEaxrOlVbkcnpCd9vf9I6E0hJvQl/t2faCY6AWtX74x0pLbCGkdCd3/iGl/fsKxsGySaQ8IqHny/eElMIp3jAYrmOhUcE97fDeOKfYgdIwo5SIiKeMP5tX094hr15Rg2MI8qQzSL+8w/r8vrHVjhBB2IJhDdYaeriHmY1CGf7vWItTGjwaCmMmrA2fziD8yDRm5s3pEvdlRGoggXG5HpSBcclapg0ICU0Ye0Nv8orGK8lYpPyRTcUkHi3T5RCvHnp5xHjUrfxJH/EAD3QGTuxPneOiMEVUUyfE4nUoOymoOEDFj+/7bRGpy5J3tDNcOooyiSykUfZ25+kRkh3b3vDBMZqVd4fNG/OGrIQ+Tm5CQGJ84UVImcjCgfFEXojdJIagBvar+e0SpUbkBNBvX0iAqFK+piTSDt15RwNnG2EKmkWb57cI7LVQPRvMvAqZv6qvEvfOeA6QjZiWavd2tCUtLXe9Nz8Ih717jfjf3Xh02YSHDi1aO3J4FGsc5Nm4mppDzc8TUkwzvNnI+kcDWcsI2DWSANw+cOSefur6mIiWqzca/bR2XPJDgtba8YNskUpjc191uVISQNyP3hipj7JLVoXPw+2jqjW+1mpChJSBvWI2YcOgr1pCJ+n88I4Dpo4A5382tGsI9SmO58vjHRMe9f8Abb6xFsBbgCfXyhKSSdwPTf4wQNnVLHTr9vDhNYc+f3SIQa7+u3KJHDtt9IwovzQbf3tHQrlDHuwsB9/xCExtvp6cY1hHOTSkMTLc+JjtaJA9yRxA+kR6zWlYwBhRpNDV94iWOBcn7qDBIlv7Xk3COCXwYwexiHdt+P2OMRE8FEhmNvdBIQ+xDc6H1jpYDb19wg2YDUhN2bYj6xDOy9wAyW2BSxr0pB6lglq70aGp1fzTlDd2tBTa0AzcnCk7EngKjYHlAf8AQ2L6SQOIqfQ/GLdUlzcjkTV2MR92Q4BLjkYPytDfIypnZYCdbPyZ6W2oIgVliSS6VJbf6PFrNXWjn3RElatViPRhFY8jCpsFGUjgPd86xyDGIo/whQPkl7N3kFBIrTb5RHIMKFEhUGzBfz+EDfqHSFCgeQIlB8Xr/wCsJHtAcoUKMAeg+JuYhYM+I9VfEQoUKwjiqv8AyHxgjDl1Kev8CFCjPQVsegeF+vyh8v2ldY7CibAzizU/fCBUWfeld94UKFewDnd/L5RChR7y/CFCiz2ElmUSrr8xHEKPuhQowpwm/T5wTNTTyhQoWQWRPQdPnEikDTYWEKFAYEMkXH3sYIWL/e8KFChBifa/2n4wyakNbh8oUKCjMDkHw/8AH5GOzjWFCii2EZjj4T5f+0PJ+EchRvAQfFjw+sVyVnvUhzv8IUKKcehoFggUhQoU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036" name="AutoShape 12" descr="data:image/jpeg;base64,/9j/4AAQSkZJRgABAQAAAQABAAD/2wCEAAkGBhQSEBUUExMWFRUVGBcYGBgXFxwcGBoXHRgXHBocFxsYGyYeGhomGhoaHy8gIycpLCwsGB8xNTAqNSYrLCkBCQoKDgwOGg8PGiwkHyQsLCwsLCwsLCwsLCwsLCksKSwsLCwsLCwsLCwsLCwsLCwsLCwsLCwsLCwsLCwsLCwsLP/AABEIAMIBAwMBIgACEQEDEQH/xAAcAAABBQEBAQAAAAAAAAAAAAAEAAIDBQYBBwj/xAA9EAABAgQEAwUGBQMDBQEAAAABAhEAAyExBAUSQVFhcQYTIoGRMqGxwdHwBxRC4fEVI1JicoIWM5Ky0kP/xAAZAQADAQEBAAAAAAAAAAAAAAABAgMABAX/xAAlEQACAgICAgICAwEAAAAAAAAAAQIRITEDEkFREyJhgTJxwUL/2gAMAwEAAhEDEQA/AH55neDVi5JEpHcIQBpALrYcBU1O/CsZPtrmuFxDqw8koUpTnwhICEpCQEpSblnOw2igGL1+JQAIYO9m26sX6DnEWLnJCSlDafUvyO0afJJ4OfJyVggZZVQ3LP8AEhvSAcNiCl2sY6kOncDdt45hj42CfKEsathkiWVAkJNgXGxeNZ2UwenQpaZqSlayVMNIQlNCxB1B1BwRYxS5HhdS9CRqCiHuFJa9vjWPac+wv5XKEpSlPeFIHiYqBUnSShxTqRvaLcSpdjGA7S4nCd0rue7X3n6AFJZDlSaGiJqTwYKGoRg5rGiAQCQADueI3AbbnD8Xh1Byp6KIJLkamdgRQxHJL1NGDxOcpN/Yy2PmqDJQkliQ77kx7Fjpco4AoxCpSJ0lMpaSJg0qUhAKdPDWhxQe0m9RHjOFwypkxhcmnytGiweW6QVKlhTEbmrOChuCizHiAKPGjJpV7NJga8xT3ilJ9pRfkKkh35mDpucTlpQkKbR4UkEhhQsk3YEWeBsxwsqZPUmQnwFXgBFdHiKTuSdIqYh/p5SgLCmBUzEtzB9zwmc0BotsBns9GlCVkpBJSktQkG/AsRGgk9vsTKQwmAX0koHskigLUtQCg2jDlRCi6nrUir14i484scAgpKXAWpQB0iwdwR1saWerw8F7NRoMHg8RMVqV3hmO6CQ6NIJfSeILCg3j0XJMDikKTLWE+ABSSolQSVPRwx0kAhi7ERmuy/alOESlC5NiQob3osA2U1C1Dyauvk9vpLqUQGNiDcAb8OkXcksIKoEyLIk4fETJ85KQoqmMxsD1LkEF3rvGO/EbOEzMSZaZi0ApSDqSGIdx7SdQu9dgaxL2y7b/AJmstB0gFLtV+vD06x5xj1KmLKlAgEt+3pE5cleAN3hDhglTFTDKQVSEEp1EgEJd9RIs4vw1Nwi1ynI5pxhw5IBDoJSoBCUAuvxkFkkAmg3gDBSRLkqWRqSSlK+SCQoaeboUC4IYiIP60rxJSGBAB2pWjjjaJuWsGQZ2qQuaSTMUtLjQVFyUDV4rCl9tx0jLrw5q4LDf4HpHoGdZ9h50hAlS1KmqSnvCWCUMzIQGfSEgJd+ZcmMajDkLKVijGn0pBk1tMN1gvexGSGcVmWUlSADpVYgnZwztfhGpyPIhiF9ypP8AdAY95+gJKWoz1AI/5coouweYplzFS1S1qRMc0UfCQHCk6dwARXrtGtxuJljGYefh1BNWXcOkANU3JDpPNoMaq/IPJTdoewSpM46PChSmQHJq5LGj+zZrtFHjJcwawtOlVNSSAFG+zWp7xyj2DtBKllKZqClQQ6gyjqNH8L+wNV2BdhaPOsXgEYoTlyVL1JTqQVEEqb2tV9PmbxWfHGWVsEjB4nC6pgCSKgWsOUNzyUhKwEAUQl/E4J48qXHF4v8AKJEzDFM/QQVFQSpgoK9kFIF3qxatWpFH2gm97iFKAbUSdIskE2ANhHPTWxolbLSHpw+2h68xm933QWRLdygGhPEjj9Ib3bG1XIhwQFbtS5t/EIPgbIV4q0tBkiQV6glIUVUsSbFmSK332hTMmmaRMDLST+kvX0i3yrD/AJYYfEa/EtZdKTpWhKSGJKmAJqbs0ZRzaJ3eTNrUoFtB9IUabFdqVFaiJYUCTUggnySQB0EKKOHF+TYKv8uShJPhSHelakWe5tAGYgJoj2Rc8S25i/BUJRSoVcMHsR7R62vxO8MxWXBckqTKJToUp0Pp1Burkak/+UCKewJ5KfB4h0Masw8vrEUuU6ibG8MwR0khQpvy5wZLCFzWSaCg58TA8jaLvs3jJqMUlaWDCpSGDIYl3vUD5R6Zj+2iJumdOYy0qS0sV8Dl1E7kGo8ucee5ZkH5gol4d5cwBRWVLfUQCQUOBpDCoJ4cI7Mw6+7OrUkFkr2BIY+YsXhu0ov66J3nAfNly8YtcrDCZpUsqlpUoMBoVqcGhW6ixejxUdo8iThkoSFOtSfEn/EguD0KWPKsWuU49OFUmY2pQUoubeIm9PE4alGbrFJ2pzpeJnlai/BgBSuwhZTi/wCx08lt+GmDBxyFLSnuwApSlWTwI2cmleMart32WUJi1Sk6EJqP8S7EF+NS/JowfY/Hze+CJYKnZ0AOFJSdRBG4j2/tLjEoytS5wCVaWCdwXFEvccWuBFk/pTDs+dhMWFUNSWFbU+FYPxBGsBTmlSD7KrUFqgD7aGS6zbNUHyJeJUYEg+vr+zt1fhELVmZPluC7wgHUVEgJJtUsbx6dhfw/mpQFqUEKBKtQNAW8JBbc3im/DnJ0YieNYdCAX87RtO1vaRMsdyD4EAB6+JSSHG1mam5iyklHILvJhc2yxMvxrmKWaH/evWrW5LEBg/GsZmbmJcAH9jT6QTnWaFaipI8IYGwobDj/AA8VsmSzkgF6dL/T3ROTyLQfi8zWEgFRKTy8L2q1CW++AEqUVLYkj4u1Imy/Ad86NYB2BPtGwA59eEKXKMqYZcwMQCU8+IPExKd1ZmETsGlchbglQS6STTdgw3JflUxnfy6gLXarxpVr0pJsDS/Itfg8V0hKFaiaNR9nfyETjyOjQk0gXCJVLZda3ty+7QsKsFalKv7QJ2r91gifiHSXFBRIFn8orJ4VuOIfjFkuwdsu8lTLKwTqdz7NTZw1eMei4LsmQiTqOuUoBiHKgD4mDCwU/O9o837MgImBaw4sBz6b9KR9FZaqXMw0pYI00KNmNQBWu5EXjFLYVG2eZ4zBGWsLJWp1BwqoZOkq5ghLW2EVM2SiSjVqUolROlP6SS4IB3brcR6vmWQ94rwJCS0wkgAoK1JSljvtGCzXsLN1qCAAEnSDbXMI25V9Idwb/iFxow2Yy1Fj7QDhJYJ0qUXcv7zc1isTgCFEOCBuOHWNT2j7LT8IHmMpKiQCDcM9Ov0ihnzdKCTSj/SIz7aZOV6KbGI0pZL19YCKDpFLh/Qw3GYoqOrhaJMNiKVaEorHCNRgMfLXJ0OAWB0k8PiLwNiMxVQNrCXABqASGYVpYeg4RTYYBE1KiLC3V/rBSFgpJSwfY28ok+TqScerIFhj4lEnd3v90hQlYmbuVUAHkAwbyAjsP3j+R7B8TqWpJ2ICUgXYffvgrFoTKTp1KclwBtYEkcWHuiHL0kpKq+AuDwJFA1y5+ECTnUrx0UfX9ofWDV4LLMBKEig1H9J3rueUCZBhtc9KTuR8RAko1KSeXWJ8NNMlYUDYhQ9RBVJ5ClWD1n/p8Ycqmyy3dd2Fhy+pSjR92CgOZpd2I7W5TNmSxNlJUJatI1LCXL0olJICbUvGYwX4lKElKDJSVakqMzUXUoL1klJGmqvQWaL/ADH8Tu8l93KkeB0qYqSySGJAYOziH5OTjSaQlUZYYM6QFVo+928rRnMahcsAmynAJF+N9o0GNz3vEqdLKepe7PTl+0U2eZh3qEcEuPP+I5l1bwaKd5J+yeYDD4hM39ILFibKDE0Ifo9bGPSu1OYy52HQtawtyEkAslKBshLuCTcmlN48oyIo1K1vUHS2x2f0i7xeN0oFAoEMRqoHJFg1Wc9CIpLllFdRpbKmdiyFgpFmYhne3n+0G4NPeKLuf1ef28QSZgUWSACqgSbOaVLU60gmTMKNSSmtbbGvAtx3ibb8GNDlGdfl5ZKXBUKlwCAzCl+fnFRNzorUorKlUpwJ5ufhziomYsquH/nlDQrbz/iHjYOtBALlxY7Pb7f4xd5NgitpStICi6VKs4pp86xWZdK2PGNrKkIKNErUxUFAKsDQAjnxiiAR5h2NVhFiY6VIJLKTWw3HoIqu0KBMaZ+pNOb8DGvy/DzpKCmakqlrJBBNz/pVsrlY0jL9o8IZa1J1Ok78iSQ/A3BB3BjcnHixTOYqYG0gvseHlA04H2Ta7cXs/lEmGQe8N+kNx80lRAo4DcOEcyhWB0Ow+GK22BrXhakQYnDaZulTgfLa8aXslPQlZJClsghgwqx47C9uMN7eY2VNnI7qUJelASoD/Jy598dMEjIq8jQFTUoL6SsAcamPd+xeCmS0rQogywAUiu5L3F+I6R4HlX/cT1Eeu9gM17tcyWpShdgtXge46E8YoaOGbSQsoWQlLyq+yD4VCpd6O70HCDEqC0hRS1j4hX+YmNQ4bjyirwqZjrHeB3KjSpf2X2AtQQdltGU/FDFy1yBLCk94gg6S7l+DU6/uI8QzcsxJdwaM3T3x6H2/nThMQaJJDjQolgDQk2ckE0jM5vg/zEiQhOhMwhStCElySdOpaiXKyRYUFbRpRt16JXbMIQ9oUqhrEqpdusTf04qSS1uMQk/DKESZqlKoCRaDwsJLB335RHgJgS6SkcTXptcQThFmXiAogEghQ1AFPhL1BoRRm3iE0mSk7Y+Zl016hjwJI920KLHEY7WtS1LBUolRJQl3NTx3hQaj+RLAMdmiJsuQlMgSlISxUlSjrAdlMRQ3FyKbQNOy5kDUfGs0bhzifL1A6lqSKjSAQ4D0GkXDX8oAx5WiYRrJ7uiSzUbgbUh3K5ZKNEmNw6ZZKUtUDeobzrA65xUNJSORsYiy8pM3+4qh3O55mLHMFsp3qo226xm6dG06LHA5QkYZExKgpYdWghx67MK1u3KD8t7OqMhM9K0kKKkrlhyqWRVOvglQsfKBOz+ZIBMiaopRMFCK6V02FSktYcouO1WWKwSUzpExS5cxASpVqt7JbZ6jmIMnazr/AEwKvISrBKmoYrCjqc+ykbtdTuPWMvicKQjU5IcA8HqR8It8qzFU2WUBTFQCT/tFy53qW+Nors5RoWUIVqQkunmObC8BpJ4CtkOWEBTGyvq9I1LImoCZUhQS5B3JU7pDgDb4xmJaAAFC/Xzi9/qipaAjUdSglYUkkUqz8w58jBf5BIokakT/AAuFJXR70O8WuaY5U2aSoAF2IACQ4vQW3rFfNnq7zUFeLld+Tc94OymQVzpbjVqWOb1D3ho5pBIkYYqPDyt0i4yLIlTFtpJpSm+3vjYZflOGmYxYCtMsgG7sRdKf8vFQeu0ELzc4WYpOGKQgnYOq+6ja0XjBIVksvsHIQlIVOSlTOoqBDDZk3rA2JyFKFNIJmNUkAh6WH7ceUV87HKmqKncm4PM7eZ90WODy1YBJmJSQAWKmNw4vRvlDfoGC/wAqm4pKQlaO8R/ioE8R5QB2vyuWJUxaU6VeyqWr2kksRp5OL9RDss7SLkK8ZUsbgKLfzFJ2wzXv1FQdzzsNhA0bwZLv1CalkJBSkosKguHOxUxiszGUdddtuEHJkK1hqkW/aHZvl60LGtJSprEMYk4tsKZJ2fw2plEpADipAqzh+G0QZ7O1qSU6fZfwvd6iu7wZluWEofY+u7kDl9OMPzzKlIAIQQGDGpB3ueW3WCou9GbKrDJIKSkuQ9rhuPlGoy/OFa0rWAo0qd0gMAYoezuI04mWo6Ayw+v2G/1f6WpBuKxae/UmWQUuoBqh+Vt9/OA3SFZ6tL7YKUhKinRLI0gpIUbVUwqLUiGfmAmKaXOXpUXCXTrVQF3P/bBL14MzxgJObTZaWlqZLPyHR93eLfsxmUrUErQVJJF1M+ynqHFetfKDHkWhuxZdscHOnYhKCkhKQ2uhoakuABSPOsyzwpKklDnQZR1KJ8NNJFfCoECgpePVMFnktatKUq1LmDSokKQWJ0U3YvVgzxmu2fYzR3uKmJCkLCjolk+FRBYqJY6QqvO0Vq9bD+UeTjAqW2gO9frDcXKNDqAIp90gnAYhUqakF6PeI8yl6lKULan93CONvNMoBonMfGCeBSWrtBOXYgp1F30A+0CU8Hvf1ium4gmjWgmTNKgEh325vGksZFawWMntCQkAn1Sn/wCYUUpQOfr+0KCL1RoZCQmUFEeN2Dl3rc9PpAGYBISSXKrVNfM7xLg8YoL0pq5PhIehL1G5iXOMsSkgqmNQOCmupi4DXaJpZsya0zPO/WJZay9yWG+wjnc1h4ksH4hx9IqygVLBUWOrU3hYVJppi2VjJpwykrm+GpKCf8aAnzoByiPL5GpKNJCVJq598G9pJskygEA6mdS7ajwbhevOwjncrdE/IDkCZZSrWSlyGKQ7XuCbRNn6QBer2+PkaEefmN2fxqZbuVAk0IAI6EM9eMR5xiahgBcsNnJpDv8AkH/oBkkgjhX6GLfBYY+0FOLHZvsRUSlMpJuOEaLLgDLdlpIvWhJ39PhB5DSK2XhgZ2l2r86O1ou8BNImpNjRuZDA2tFKZ+ibxZVQR90i0XPBmJUlISKU4kUrxffrD+hWegdm8NKVjWUn+0SS3lSvBzfhG07Q9nsKiXQBKmoxqXt5R5fk2IIWCLvT7MekZThjOIWsOlO0dEW2Kn4MrKyZQLgMxi1wGULmq0+8xv8ABZalOolKfFs1hwiReVoJdmPKkP2Q/RnnmK7Pf3dAcsW84k7QdiRKk6wXe4a0bvD5WErKrxH2ikasOodIPZWkjdcM8Ww+DCZqVKsCCfIiLvthlqjLROmjxrUoM9NAAbzckeUQZhJCVbQX2pnomSZExJdSkstz4gpNA+wBFukZCIsOwuSSJ0lQUP7jgCuzbDqIP/EmS2GSktp1lgNkhIAbh0ir7DZgEOGCjqGl9lWd9g14M/E1ZEoeIkU6OQXjLY3g8bVM0qIhS0q1FQvW1/qIhzM6VXfeHHEtoUKvcNbhU8vnHNyAZaIn62SaEtyr5784cpZSWSs8i++7HYXHOA5GPAIU2prbV4q4/CkcXi21Em5vR+jfOOaLaQqsv+zucETkDWEJqr2bqBDJLfpLeR2i3x/4hKnqCZsod2NWvxkFzQFLuEsQKMRUxg8KtRBAS4u7sAOZo37QwrL6qVoCCWB9GJrDxnKOhlgBzNTzVKd2erMSOY6RxYUELcfqavS8EY5HeImLc6ks/MWPy9DBGLAXhy1SQj10j6GM5dnZZaM53bg9YsctRLAaY4LkgpuqoGnlvtvAEtJcff3SDSCWSHJcM2+7coMmCWhy8UhJICKAm5U992pChhwKyXVMAJqQx3hQtx9i49hWGxiMOAptU3jskfWGZvMRMkypgUVTDq7wPQF/Cw2pvz5RCtOpAJLlgA/KgEOEhIkvRyW+/KG7pCrDsAKyljBuHxCVJIUwNfMwPODuNnLQyTUClHrxjFGrRZ5aq9RRhWx5R3M5TJU1RfYMfjDcNhlforuaWrR+UPzKqSaO1Rv1+UTtN4Ejl4B8oUlmIJJNBzpDcdM1FiODdNhDME5Opnej18POkS44F7AW9wr5wzX2s3kHlSKO71tG/wAqziSJDzJQW+oJ8QZJZgrQD4mUQXMefYbElJcFvpF9lCbLILJCmLOH8wfvq8M5ddmmB4sheIJACXU7Cw5B9oNSnStINKj3n6QCstNtdVupg7GySiayhXlalI3bKAzU5bpTiB+pPKjgiPY+z2HRoTpUXADjVQncho8MwOKCZr0qGtxHxEeldks80kpJAsxat9q0BrWOqDTiKnTPR0iE8B4TM0rS7gHcHaG4rHgB35vtCl3NJWGhUC5qoCSt+BitwubAAuQK7m/T6xV9q89Al6RYgmm8FUmJ8loxmbLDjqR6wV20ygy5QmhRUgqAqRukmjbfSM9j8Vu+/GCe0GdJXhZSa2dRuSq1+ADeph3JEznZjtB3HeBnCmruDy5GI+2natc5ACquBV6Fn2608oywxbE7vzgLMZ7opZ2iPyNOgpeADETNRO8TpCGSwJNNT28or1rtBQmOOV+cTm7HZPPcKoClvv1hk5RYAizm1YbMWQwa4qePOO6lNeo+DcNusRWMi0N/MOkJ6inF6k89ofKn0SnhV3O/LiaQIfVvvbnEsia2pQJsDzodjsfIwWNRNO1SlMoECYAC973ibDSSJoZmSzgn2gARA+ImGYCSlksACHNepuWeHSZipRK21cH4NR/KF8Z2OngMmLBXqACdKSCKUtfhv6xGmcg6AgOSkBRUDcXJIt1gObiVKQpvCl3J2J+cT4QCasaRpUlLCoYq3HQwsk6Izdhv5VnBEsVPtCt93EKBxhEGpKUncKUXHKFCYEIUYUFCASA9HJpX3BtzBnaDCy5ZQhKdJSmpB1Bcx9JKVD2hztwisxyitCWDBy1aAABusWuf4ZQVKD6iEByeLPpsGCUta9TFvBVbKLFSzpRycGI5aHLcfunOLGelJITZyR7/ANoGksSpNjUgh6MTT0jJ4H8FzlSWQQBwNLkUcE9KxVZjNCpii2kaYscuUkIdidVfjaAcZILlQTZNhWpevJuMThiZKOGRYEeBSSGLhneg3juZymIG7V6/LpEuBU6TUGqan/aaBucT5gh1AiztU3LB/wCYZv7hv7FRoYg3/aNJhprYdIs6qPuk2B5UYxSzU1579Y0WXolmQgFySC16VtwtA5XhWHkKXEVxJqKrFgGDkWajB4OzVJdL8KH5coAzSU041T+mos7QRillklxUdLffvhvTB6DjM9kjZqdRtGl7PYsl0gl2sC24jIL8Kkh/aD15n9qdY0nZzEAKZCXJIoTty3e8FSaQtG/wOPUlNR4iPUU9YlxebrKQFKtt8K2ihwk1Uo6lqGlNBVyX+G8EfnTMsC3Q/EiH7PQJekLF5hRwS4Jt9YGxOZFUhbgFknf74wVMwiiPZAHP5tEE3IP7ZILODTbdg52jOT9BjFmExWJoeo+cPnYgmU2zAu+wLV5OREMyV4FvU0I5XBaOCQoYbVsblxx4XZ4zlYUipmktDZ80sXgiRhVKoASWgabJah+/3gdsjeSumrPvqIKUobh33HwMQTpVee8E9w4oKwzYzGKmEDi4pDEzFGm7/GOsziJ8JhNSw5oSA7Pw23aFeAWNly9VNRFKlvNi3xjiFaCWqTtW0HScEGVUKYsCAzEczZxsR6QHisCoOHFOBfdqNtCWhbCMBigVEKANCA1h04bxzNFutKXARSvUXiLBYSqgp3CbBqF+tnaH4jCqTpKwAosoJJDhNGcXB5HYwOqu0PV5K3FzyQEv4U2bc845hJ2ly5sfc147Okl3BcVNBDV4c92D/kfhFlVUFRpDklRD6X5v+8KDZCBpHiHrHIX9AphC8MDh5K9xMIPS4i/7T4sKRLIAAClAq4+Glhdm3pFPiJ4TgJNKd4a0Y6RXm7EesabtrlB7mWxSH1rCUWPhHtcDURNumv7YKyjE47EpZBF7u9Xb3cYgwqPbe7ah7v5jn5RQlAkMFENx3byeFh0FJmMPCGrwrxitUihdZfiGABGpmbgOoG0R5ixUU21VBBpz5Rpck7DKnYeXN/MyUJUl9JJcBzQ0u4PrAWc9mhKnykmehaVJmHUkEplhIdlV3NR1jl7Qc9nOqszuXy/AX/yS1et4Kx0sGYQ9HbnblSC8mwQmomrSSVIMppYFSFEub7AV6xfdpOzUmTI75OIC1qWl0FBTcVq+zQzmlLIza7GIVKavIHmXv0EaXJ5yEIBUoulmSA9xcHjGaUQ493Q/N49C7O9ksLOwyFzps6XMIIUgABmLUdL1DGNzSSj9g8lUYvOPHOUpmt5+m9/SCcxwegIqVdUsBQc6mJO1GXy5WMMqSpRQNIdTO5YmwFHMX/bXKMPh5UoSFqUVKU+oiwA4DjAXIkor2LejMYqaFTEaRYNWr/vFhkuKEsB0u5DV298XWZTMP3+CKXbu0qWQ1yOQu/GLnszgJP5VCJ6CFA+IFTUCtSTQP74PyxRnJHMKsTpmlHhWp6JVYjk3n5wYjsvid5x+/OCsvXJlTStMqqCrSdftODdweNqQFj5rr7yTKKXFUrXqbo9G5Q75IpXYe7S2HDsvNShRWtS2D1J+sBZnl5SFiWUqWkhCxulwTXhbaLfA9qZ3dhExAcsCXHhTS7Fy9Yq8r7Qy5i55mFKStaVmhc3FPEKV98aUoNWmMp3sxcrLiZWIUf8A8wl+DmYE/OLNeQITln5ipKiUjgDqIr6RS4nNVpM8J9mcfE42C9QbzAguT2iWcuXIJ8CZqSAw3CiebOH9Ya41YLOdm8qE5ak/6Xs9mejHjflD867IKloUslwN9KrcXZod2LzQIxaSolilVqbOPgPSNZ2p7QImYSdLALlNK8GMcs5NSonJ0zyZMsaq0uX4x6Z2G7GMNU0EIWEUKSdSVJU5BFiHSRHl82b4o9QyT8RFpw0tJl6ilIS4tSg9wEU5JyjTQ8pNHn2YZMUY8yFHT/cCHIsCoAEjoQY1+M7ATUzmTJWtCSnSpALMwsFF/LiIou1M6ZisSZ4lFJITQcQAAa72i3wvbPMBLCVEXDHT4qbPwpzjcnI2rwTcsAmO7I4pagnuFJmKJUyiAVJADkeLS4atXraLLLey6zKHeSkp06wfECX1XINiK8do4rtji9WopGoOAogeEEMwDWsYARn2O1lSlVL+Kj7BuGlhZon2bWRbdUA53khwrzNIOtw7fpG46060itmHXIYAd5RQJd1Fqh+LeVItMzzaYpP91A0ipYCwPID7eKBeLTqK0JUE6QCCXAO5T7otx3R08X8Rk/TLlhKnBIBB29Gt9YFwGCK2SzliQNvveHTppmrSKsmxNwKRa4XEmViVpTUEMbPYFweZimYxwF2kUCaUItCguZlRUSdaQ5NC7ito7Fe8Q94lv2TxCVS1IWR4C4fgeD9PfFvmSU92VJU5CTprSrbeUSCVLH6fhAuazUy5SlBNbAdY86Uu07SOfcrRWyJQVhjrYaAGfcObcxaAZGD74pQk92k0JNnvEasxUqaFEOU1I2aHYLG6p6SxAcMBxevueO12dD0bPA4MIlJQVAlIYkUfnaJpstKkkKUWIILHYwIqUOPk8NYcffHmtNuzlH4XASZRJljSTdiaxDnmIAkKPRuri0MWDtpivzLCrmJ06kgODzh4xuScho7soVYgC3F/rG5TmRIBG4B8mjIf9PKP60++LjD4dYAGoUAEX5eskqGnTI8ZlapkwrKw5PA+UWJkBaUpmsvTuSfrDJco7n3RIEjjEW2I2EyZ4SAkBgAw6ROnHwFqEcBELQKLIZjzh39RirhE84IaLKZmBb6284p8snspQUA9CPI0I4bw9SqQMlJCklv0sfc3ziilSaGSwWWLnBYZSQoXYxVY+W6NMuWwJBLMLO0FlcM1wqbTArRV5fhZiJiVtY/5C28XmNxZVKWGuk/CBFzTwgDH4s6SkJqRD05sNOTKNSqxruz+M/sJHAke9/nGQVLPA+kWeT4pcsEaSQohusW5YqUR5xwa/wDNw04sbiKaXjFG6PfBCFk7RxviIuNBysW4sGhq8aW2gYo5RzR19IHSIOoNnOIWU3pZmuDf3CK3NMClJSlExJZKdTPWpYQdmGL7sezq1AsSKA7ecB/lUS5YmoJNXALOWZ3B35R18eI4OviX1IzgxLUZCyyiAyk3INR83iTE5eZWlI/VuzGg58SYEStS8Q8xws18X8cKQbi8Se+06gpILJarJvfrFgvRXjBzPswouinpCiHys5rLha+DxT9p1/2BSpUPnFlMSomgPUn6RV5rgVzCAkCnE0J5DlE4L7ZNF5MunEKT4gamj7xxE1pgVpLA6merA/GLZHZuYqpIA9/pBKOy3+rzblYcI6/lgirnH2X5nBQDkV+7EwnS1/RorsPlZAbxcKkU/eDZeEYB3844n+GQtHCOBPT7EMMk1r8PpBCcOGHHhHe6G9YFgsDMo8YcJPSCe6AsI4ydiI1jEPdGOhJiQy+cIIMDsEiEs/dvjDxL5w8J5wiOVIFmI1JhARKZMcMkwUzEaUQ4Abw2o6chDgHjMNCKxHAtrwtAhtOME1DjNeIyYco+n3whilDekYWhrjhHUqHAQiGpQ/fOOeUExPr5fL4xz8w/CIlKL/bxGVff8RjBf5rk8c74ffygPvOXvhJWCen3tGow3MF6VS5hCSlBLgvU7Py+sVctIn4kg+BKlnwH2QDXlvWHZyk6rnSUghzuHs0AS5rFJDJIu/DaOmGI4OmDSWSwnqKgtBBISdJWWBDHid7HziDD4FlJGrSFEglwaXBc84WLmlGopWlSVE1SSbjgQ9b+6AJE1Rs/yLVrzh3f6NKzUpSWDn79YUQCfMAFHoNjw5GORwu7OVsuxNHEx0TWFz6v8IDTOJox63iVCjDtCsKTNDuWb73hpWNh77e+IUqDsxP3wEJLiyaDiPgxhaAS6xvDCu23O/pHSknYnqWEd0MH+f3SFoKI1GhufP6QkJBox24/ZiRI5ffLzjiwed9/4aBYyGkjd44Jlf4eHqbhDEqEaxrOlVbkcnpCd9vf9I6E0hJvQl/t2faCY6AWtX74x0pLbCGkdCd3/iGl/fsKxsGySaQ8IqHny/eElMIp3jAYrmOhUcE97fDeOKfYgdIwo5SIiKeMP5tX094hr15Rg2MI8qQzSL+8w/r8vrHVjhBB2IJhDdYaeriHmY1CGf7vWItTGjwaCmMmrA2fziD8yDRm5s3pEvdlRGoggXG5HpSBcclapg0ICU0Ye0Nv8orGK8lYpPyRTcUkHi3T5RCvHnp5xHjUrfxJH/EAD3QGTuxPneOiMEVUUyfE4nUoOymoOEDFj+/7bRGpy5J3tDNcOooyiSykUfZ25+kRkh3b3vDBMZqVd4fNG/OGrIQ+Tm5CQGJ84UVImcjCgfFEXojdJIagBvar+e0SpUbkBNBvX0iAqFK+piTSDt15RwNnG2EKmkWb57cI7LVQPRvMvAqZv6qvEvfOeA6QjZiWavd2tCUtLXe9Nz8Ih717jfjf3Xh02YSHDi1aO3J4FGsc5Nm4mppDzc8TUkwzvNnI+kcDWcsI2DWSANw+cOSefur6mIiWqzca/bR2XPJDgtba8YNskUpjc191uVISQNyP3hipj7JLVoXPw+2jqjW+1mpChJSBvWI2YcOgr1pCJ+n88I4Dpo4A5382tGsI9SmO58vjHRMe9f8Abb6xFsBbgCfXyhKSSdwPTf4wQNnVLHTr9vDhNYc+f3SIQa7+u3KJHDtt9IwovzQbf3tHQrlDHuwsB9/xCExtvp6cY1hHOTSkMTLc+JjtaJA9yRxA+kR6zWlYwBhRpNDV94iWOBcn7qDBIlv7Xk3COCXwYwexiHdt+P2OMRE8FEhmNvdBIQ+xDc6H1jpYDb19wg2YDUhN2bYj6xDOy9wAyW2BSxr0pB6lglq70aGp1fzTlDd2tBTa0AzcnCk7EngKjYHlAf8AQ2L6SQOIqfQ/GLdUlzcjkTV2MR92Q4BLjkYPytDfIypnZYCdbPyZ6W2oIgVliSS6VJbf6PFrNXWjn3RElatViPRhFY8jCpsFGUjgPd86xyDGIo/whQPkl7N3kFBIrTb5RHIMKFEhUGzBfz+EDfqHSFCgeQIlB8Xr/wCsJHtAcoUKMAeg+JuYhYM+I9VfEQoUKwjiqv8AyHxgjDl1Kev8CFCjPQVsegeF+vyh8v2ldY7CibAzizU/fCBUWfeld94UKFewDnd/L5RChR7y/CFCiz2ElmUSrr8xHEKPuhQowpwm/T5wTNTTyhQoWQWRPQdPnEikDTYWEKFAYEMkXH3sYIWL/e8KFChBifa/2n4wyakNbh8oUKCjMDkHw/8AH5GOzjWFCii2EZjj4T5f+0PJ+EchRvAQfFjw+sVyVnvUhzv8IUKKcehoFggUhQoUK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pic>
        <p:nvPicPr>
          <p:cNvPr id="1038" name="Picture 14" descr="http://www.elmercurio.com.ec/wp-content/uploads/cache/334625_NpAdvHover.jpg"/>
          <p:cNvPicPr>
            <a:picLocks noChangeAspect="1" noChangeArrowheads="1"/>
          </p:cNvPicPr>
          <p:nvPr/>
        </p:nvPicPr>
        <p:blipFill>
          <a:blip r:embed="rId2" cstate="print"/>
          <a:srcRect/>
          <a:stretch>
            <a:fillRect/>
          </a:stretch>
        </p:blipFill>
        <p:spPr bwMode="auto">
          <a:xfrm>
            <a:off x="0" y="3200400"/>
            <a:ext cx="4572000" cy="3657600"/>
          </a:xfrm>
          <a:prstGeom prst="rect">
            <a:avLst/>
          </a:prstGeom>
          <a:noFill/>
        </p:spPr>
      </p:pic>
      <p:pic>
        <p:nvPicPr>
          <p:cNvPr id="1040" name="Picture 16" descr="http://www.ecuador.travel/imagebank/images/igallery/resized/10201-10300/MRBR_16221-10300-700-400-90-c-wm-center_middle-100-ecuadormediapng.jpg"/>
          <p:cNvPicPr>
            <a:picLocks noChangeAspect="1" noChangeArrowheads="1"/>
          </p:cNvPicPr>
          <p:nvPr/>
        </p:nvPicPr>
        <p:blipFill>
          <a:blip r:embed="rId3" cstate="print"/>
          <a:srcRect l="6349" r="42857"/>
          <a:stretch>
            <a:fillRect/>
          </a:stretch>
        </p:blipFill>
        <p:spPr bwMode="auto">
          <a:xfrm>
            <a:off x="2590800" y="0"/>
            <a:ext cx="1981200" cy="3200400"/>
          </a:xfrm>
          <a:prstGeom prst="rect">
            <a:avLst/>
          </a:prstGeom>
          <a:noFill/>
        </p:spPr>
      </p:pic>
      <p:pic>
        <p:nvPicPr>
          <p:cNvPr id="1042" name="Picture 18" descr="http://2.bp.blogspot.com/-H4H_M2Qetlk/T6mREHzlewI/AAAAAAAABtc/kNyYlGXUSOo/s640/1+A.+Beb%C3%A9+tigrillo.jpg"/>
          <p:cNvPicPr>
            <a:picLocks noChangeAspect="1" noChangeArrowheads="1"/>
          </p:cNvPicPr>
          <p:nvPr/>
        </p:nvPicPr>
        <p:blipFill>
          <a:blip r:embed="rId4" cstate="print"/>
          <a:srcRect b="4700"/>
          <a:stretch>
            <a:fillRect/>
          </a:stretch>
        </p:blipFill>
        <p:spPr bwMode="auto">
          <a:xfrm>
            <a:off x="4648200" y="0"/>
            <a:ext cx="3505199" cy="2317431"/>
          </a:xfrm>
          <a:prstGeom prst="rect">
            <a:avLst/>
          </a:prstGeom>
          <a:noFill/>
        </p:spPr>
      </p:pic>
      <p:pic>
        <p:nvPicPr>
          <p:cNvPr id="1044" name="Picture 20" descr="http://mw2.google.com/mw-panoramio/photos/medium/77016015.jpg"/>
          <p:cNvPicPr>
            <a:picLocks noChangeAspect="1" noChangeArrowheads="1"/>
          </p:cNvPicPr>
          <p:nvPr/>
        </p:nvPicPr>
        <p:blipFill>
          <a:blip r:embed="rId5" cstate="print"/>
          <a:srcRect/>
          <a:stretch>
            <a:fillRect/>
          </a:stretch>
        </p:blipFill>
        <p:spPr bwMode="auto">
          <a:xfrm>
            <a:off x="1" y="0"/>
            <a:ext cx="2590800" cy="3200400"/>
          </a:xfrm>
          <a:prstGeom prst="rect">
            <a:avLst/>
          </a:prstGeom>
          <a:noFill/>
        </p:spPr>
      </p:pic>
    </p:spTree>
    <p:extLst>
      <p:ext uri="{BB962C8B-B14F-4D97-AF65-F5344CB8AC3E}">
        <p14:creationId xmlns:p14="http://schemas.microsoft.com/office/powerpoint/2010/main" val="200351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Mapa Geológico</a:t>
            </a:r>
            <a:endParaRPr lang="es-ES" sz="2300" b="1" dirty="0"/>
          </a:p>
        </p:txBody>
      </p:sp>
      <p:graphicFrame>
        <p:nvGraphicFramePr>
          <p:cNvPr id="2" name="1 Tabla"/>
          <p:cNvGraphicFramePr>
            <a:graphicFrameLocks noGrp="1"/>
          </p:cNvGraphicFramePr>
          <p:nvPr>
            <p:extLst>
              <p:ext uri="{D42A27DB-BD31-4B8C-83A1-F6EECF244321}">
                <p14:modId xmlns:p14="http://schemas.microsoft.com/office/powerpoint/2010/main" val="3323312525"/>
              </p:ext>
            </p:extLst>
          </p:nvPr>
        </p:nvGraphicFramePr>
        <p:xfrm>
          <a:off x="1676400" y="4800600"/>
          <a:ext cx="5646072" cy="1600200"/>
        </p:xfrm>
        <a:graphic>
          <a:graphicData uri="http://schemas.openxmlformats.org/drawingml/2006/table">
            <a:tbl>
              <a:tblPr>
                <a:tableStyleId>{BC89EF96-8CEA-46FF-86C4-4CE0E7609802}</a:tableStyleId>
              </a:tblPr>
              <a:tblGrid>
                <a:gridCol w="427542"/>
                <a:gridCol w="820918"/>
                <a:gridCol w="2095800"/>
                <a:gridCol w="1424930"/>
                <a:gridCol w="438441"/>
                <a:gridCol w="438441"/>
              </a:tblGrid>
              <a:tr h="355600">
                <a:tc>
                  <a:txBody>
                    <a:bodyPr/>
                    <a:lstStyle/>
                    <a:p>
                      <a:pPr algn="l" fontAlgn="b"/>
                      <a:r>
                        <a:rPr lang="es-ES" sz="1000" u="none" strike="noStrike" dirty="0">
                          <a:effectLst/>
                        </a:rPr>
                        <a:t> </a:t>
                      </a:r>
                      <a:endParaRPr lang="es-ES" sz="1000" b="0" i="0" u="none" strike="noStrike" dirty="0">
                        <a:solidFill>
                          <a:srgbClr val="000000"/>
                        </a:solidFill>
                        <a:effectLst/>
                        <a:latin typeface="Arial"/>
                      </a:endParaRPr>
                    </a:p>
                  </a:txBody>
                  <a:tcPr marL="0" marR="0" marT="0" marB="0" anchor="b"/>
                </a:tc>
                <a:tc>
                  <a:txBody>
                    <a:bodyPr/>
                    <a:lstStyle/>
                    <a:p>
                      <a:pPr algn="ctr" fontAlgn="ctr"/>
                      <a:r>
                        <a:rPr lang="es-ES" sz="1000" b="1" u="none" strike="noStrike" dirty="0">
                          <a:effectLst/>
                        </a:rPr>
                        <a:t>CÓDIGO</a:t>
                      </a:r>
                      <a:endParaRPr lang="es-ES" sz="1000" b="1" i="0" u="none" strike="noStrike" dirty="0">
                        <a:solidFill>
                          <a:srgbClr val="000000"/>
                        </a:solidFill>
                        <a:effectLst/>
                        <a:latin typeface="Arial"/>
                      </a:endParaRPr>
                    </a:p>
                  </a:txBody>
                  <a:tcPr marL="0" marR="0" marT="0" marB="0" anchor="ctr"/>
                </a:tc>
                <a:tc gridSpan="2">
                  <a:txBody>
                    <a:bodyPr/>
                    <a:lstStyle/>
                    <a:p>
                      <a:pPr algn="ctr" fontAlgn="ctr"/>
                      <a:r>
                        <a:rPr lang="es-ES" sz="1000" b="1" u="none" strike="noStrike" dirty="0">
                          <a:effectLst/>
                        </a:rPr>
                        <a:t>DESCRIPCIÓN GEOLÓGICA</a:t>
                      </a:r>
                      <a:endParaRPr lang="es-ES" sz="1000" b="1" i="0" u="none" strike="noStrike" dirty="0">
                        <a:solidFill>
                          <a:srgbClr val="000000"/>
                        </a:solidFill>
                        <a:effectLst/>
                        <a:latin typeface="Arial"/>
                      </a:endParaRPr>
                    </a:p>
                  </a:txBody>
                  <a:tcPr marL="0" marR="0" marT="0" marB="0" anchor="ctr"/>
                </a:tc>
                <a:tc hMerge="1">
                  <a:txBody>
                    <a:bodyPr/>
                    <a:lstStyle/>
                    <a:p>
                      <a:endParaRPr lang="es-ES"/>
                    </a:p>
                  </a:txBody>
                  <a:tcPr/>
                </a:tc>
                <a:tc>
                  <a:txBody>
                    <a:bodyPr/>
                    <a:lstStyle/>
                    <a:p>
                      <a:pPr algn="ctr" fontAlgn="ctr"/>
                      <a:r>
                        <a:rPr lang="es-ES" sz="1000" b="1" u="none" strike="noStrike" dirty="0">
                          <a:effectLst/>
                        </a:rPr>
                        <a:t>ÁREA (Ha)</a:t>
                      </a:r>
                      <a:endParaRPr lang="es-ES" sz="1000" b="1" i="0" u="none" strike="noStrike" dirty="0">
                        <a:solidFill>
                          <a:srgbClr val="000000"/>
                        </a:solidFill>
                        <a:effectLst/>
                        <a:latin typeface="Arial"/>
                      </a:endParaRPr>
                    </a:p>
                  </a:txBody>
                  <a:tcPr marL="0" marR="0" marT="0" marB="0" anchor="ctr"/>
                </a:tc>
                <a:tc>
                  <a:txBody>
                    <a:bodyPr/>
                    <a:lstStyle/>
                    <a:p>
                      <a:pPr algn="ctr" fontAlgn="ctr"/>
                      <a:r>
                        <a:rPr lang="es-ES" sz="1000" b="1" u="none" strike="noStrike" dirty="0">
                          <a:effectLst/>
                        </a:rPr>
                        <a:t>ÁREA (%)</a:t>
                      </a:r>
                      <a:endParaRPr lang="es-ES" sz="1000" b="1" i="0" u="none" strike="noStrike" dirty="0">
                        <a:solidFill>
                          <a:srgbClr val="000000"/>
                        </a:solidFill>
                        <a:effectLst/>
                        <a:latin typeface="Arial"/>
                      </a:endParaRPr>
                    </a:p>
                  </a:txBody>
                  <a:tcPr marL="0" marR="0" marT="0" marB="0" anchor="ctr"/>
                </a:tc>
              </a:tr>
              <a:tr h="177800">
                <a:tc rowSpan="3">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0" marR="0" marT="0" marB="0"/>
                </a:tc>
                <a:tc rowSpan="3">
                  <a:txBody>
                    <a:bodyPr/>
                    <a:lstStyle/>
                    <a:p>
                      <a:pPr algn="ctr" fontAlgn="ctr"/>
                      <a:r>
                        <a:rPr lang="es-ES" sz="1000" u="none" strike="noStrike" dirty="0" err="1">
                          <a:effectLst/>
                        </a:rPr>
                        <a:t>MP|DB</a:t>
                      </a:r>
                      <a:endParaRPr lang="es-ES" sz="1000" b="0" i="0" u="none" strike="noStrike" dirty="0">
                        <a:solidFill>
                          <a:srgbClr val="000000"/>
                        </a:solidFill>
                        <a:effectLst/>
                        <a:latin typeface="Arial"/>
                      </a:endParaRPr>
                    </a:p>
                  </a:txBody>
                  <a:tcPr marL="0" marR="0" marT="0" marB="0" anchor="ctr"/>
                </a:tc>
                <a:tc>
                  <a:txBody>
                    <a:bodyPr/>
                    <a:lstStyle/>
                    <a:p>
                      <a:pPr algn="l" fontAlgn="ctr"/>
                      <a:r>
                        <a:rPr lang="es-ES" sz="1000" u="none" strike="noStrike" dirty="0">
                          <a:effectLst/>
                        </a:rPr>
                        <a:t>Limo, arcillas </a:t>
                      </a:r>
                      <a:endParaRPr lang="es-ES" sz="1000" b="0" i="0" u="none" strike="noStrike" dirty="0">
                        <a:solidFill>
                          <a:srgbClr val="000000"/>
                        </a:solidFill>
                        <a:effectLst/>
                        <a:latin typeface="Arial"/>
                      </a:endParaRPr>
                    </a:p>
                  </a:txBody>
                  <a:tcPr marL="0" marR="0" marT="0" marB="0" anchor="ctr"/>
                </a:tc>
                <a:tc rowSpan="3">
                  <a:txBody>
                    <a:bodyPr/>
                    <a:lstStyle/>
                    <a:p>
                      <a:pPr algn="l" fontAlgn="ctr"/>
                      <a:r>
                        <a:rPr lang="es-ES" sz="1000" u="none" strike="noStrike">
                          <a:effectLst/>
                        </a:rPr>
                        <a:t>Formación Borbón</a:t>
                      </a:r>
                      <a:endParaRPr lang="es-ES" sz="1000" b="0" i="0" u="none" strike="noStrike">
                        <a:solidFill>
                          <a:srgbClr val="000000"/>
                        </a:solidFill>
                        <a:effectLst/>
                        <a:latin typeface="Arial"/>
                      </a:endParaRPr>
                    </a:p>
                  </a:txBody>
                  <a:tcPr marL="0" marR="0" marT="0" marB="0" anchor="ctr"/>
                </a:tc>
                <a:tc rowSpan="3">
                  <a:txBody>
                    <a:bodyPr/>
                    <a:lstStyle/>
                    <a:p>
                      <a:pPr algn="ctr" fontAlgn="ctr"/>
                      <a:r>
                        <a:rPr lang="es-ES" sz="1000" u="none" strike="noStrike" dirty="0" smtClean="0">
                          <a:effectLst/>
                        </a:rPr>
                        <a:t>423</a:t>
                      </a:r>
                      <a:endParaRPr lang="es-ES" sz="1000" b="0" i="0" u="none" strike="noStrike" dirty="0">
                        <a:solidFill>
                          <a:srgbClr val="000000"/>
                        </a:solidFill>
                        <a:effectLst/>
                        <a:latin typeface="Arial"/>
                      </a:endParaRPr>
                    </a:p>
                  </a:txBody>
                  <a:tcPr marL="0" marR="0" marT="0" marB="0" anchor="ctr"/>
                </a:tc>
                <a:tc rowSpan="3">
                  <a:txBody>
                    <a:bodyPr/>
                    <a:lstStyle/>
                    <a:p>
                      <a:pPr algn="ctr" fontAlgn="ctr"/>
                      <a:r>
                        <a:rPr lang="es-ES" sz="1000" u="none" strike="noStrike" dirty="0">
                          <a:effectLst/>
                        </a:rPr>
                        <a:t>66.5</a:t>
                      </a:r>
                      <a:endParaRPr lang="es-ES" sz="1000" b="0" i="0" u="none" strike="noStrike" dirty="0">
                        <a:solidFill>
                          <a:srgbClr val="000000"/>
                        </a:solidFill>
                        <a:effectLst/>
                        <a:latin typeface="Arial"/>
                      </a:endParaRPr>
                    </a:p>
                  </a:txBody>
                  <a:tcPr marL="0" marR="0" marT="0" marB="0" anchor="ctr"/>
                </a:tc>
              </a:tr>
              <a:tr h="177800">
                <a:tc vMerge="1">
                  <a:txBody>
                    <a:bodyPr/>
                    <a:lstStyle/>
                    <a:p>
                      <a:endParaRPr lang="es-ES"/>
                    </a:p>
                  </a:txBody>
                  <a:tcPr/>
                </a:tc>
                <a:tc vMerge="1">
                  <a:txBody>
                    <a:bodyPr/>
                    <a:lstStyle/>
                    <a:p>
                      <a:endParaRPr lang="es-ES"/>
                    </a:p>
                  </a:txBody>
                  <a:tcPr/>
                </a:tc>
                <a:tc>
                  <a:txBody>
                    <a:bodyPr/>
                    <a:lstStyle/>
                    <a:p>
                      <a:pPr algn="l" fontAlgn="ctr"/>
                      <a:r>
                        <a:rPr lang="es-ES" sz="1000" u="none" strike="noStrike" dirty="0">
                          <a:effectLst/>
                        </a:rPr>
                        <a:t>Arenisca fina gris azulada</a:t>
                      </a:r>
                      <a:endParaRPr lang="es-ES" sz="1000" b="0" i="0" u="none" strike="noStrike" dirty="0">
                        <a:solidFill>
                          <a:srgbClr val="000000"/>
                        </a:solidFill>
                        <a:effectLst/>
                        <a:latin typeface="Arial"/>
                      </a:endParaRPr>
                    </a:p>
                  </a:txBody>
                  <a:tcPr marL="0" marR="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177800">
                <a:tc vMerge="1">
                  <a:txBody>
                    <a:bodyPr/>
                    <a:lstStyle/>
                    <a:p>
                      <a:endParaRPr lang="es-ES"/>
                    </a:p>
                  </a:txBody>
                  <a:tcPr/>
                </a:tc>
                <a:tc vMerge="1">
                  <a:txBody>
                    <a:bodyPr/>
                    <a:lstStyle/>
                    <a:p>
                      <a:endParaRPr lang="es-ES"/>
                    </a:p>
                  </a:txBody>
                  <a:tcPr/>
                </a:tc>
                <a:tc>
                  <a:txBody>
                    <a:bodyPr/>
                    <a:lstStyle/>
                    <a:p>
                      <a:pPr algn="l" fontAlgn="ctr"/>
                      <a:r>
                        <a:rPr lang="es-ES" sz="1000" u="none" strike="noStrike" dirty="0">
                          <a:effectLst/>
                        </a:rPr>
                        <a:t>Arenisca y conglomerado</a:t>
                      </a:r>
                      <a:endParaRPr lang="es-ES" sz="1000" b="0" i="0" u="none" strike="noStrike" dirty="0">
                        <a:solidFill>
                          <a:srgbClr val="000000"/>
                        </a:solidFill>
                        <a:effectLst/>
                        <a:latin typeface="Arial"/>
                      </a:endParaRPr>
                    </a:p>
                  </a:txBody>
                  <a:tcPr marL="0" marR="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177800">
                <a:tc rowSpan="2">
                  <a:txBody>
                    <a:bodyPr/>
                    <a:lstStyle/>
                    <a:p>
                      <a:pPr algn="l" fontAlgn="b"/>
                      <a:r>
                        <a:rPr lang="es-ES" sz="1000" u="none" strike="noStrike" dirty="0">
                          <a:effectLst/>
                        </a:rPr>
                        <a:t> </a:t>
                      </a:r>
                      <a:endParaRPr lang="es-ES" sz="1000" b="0" i="0" u="none" strike="noStrike" dirty="0">
                        <a:solidFill>
                          <a:srgbClr val="000000"/>
                        </a:solidFill>
                        <a:effectLst/>
                        <a:latin typeface="Calibri"/>
                      </a:endParaRPr>
                    </a:p>
                  </a:txBody>
                  <a:tcPr marL="0" marR="0" marT="0" marB="0"/>
                </a:tc>
                <a:tc rowSpan="2">
                  <a:txBody>
                    <a:bodyPr/>
                    <a:lstStyle/>
                    <a:p>
                      <a:pPr algn="ctr" fontAlgn="ctr"/>
                      <a:r>
                        <a:rPr lang="es-ES" sz="1000" u="none" strike="noStrike">
                          <a:effectLst/>
                        </a:rPr>
                        <a:t>PBb</a:t>
                      </a:r>
                      <a:endParaRPr lang="es-ES" sz="1000" b="0" i="0" u="none" strike="noStrike">
                        <a:solidFill>
                          <a:srgbClr val="000000"/>
                        </a:solidFill>
                        <a:effectLst/>
                        <a:latin typeface="Arial"/>
                      </a:endParaRPr>
                    </a:p>
                  </a:txBody>
                  <a:tcPr marL="0" marR="0" marT="0" marB="0" anchor="ctr"/>
                </a:tc>
                <a:tc>
                  <a:txBody>
                    <a:bodyPr/>
                    <a:lstStyle/>
                    <a:p>
                      <a:pPr algn="l" fontAlgn="ctr"/>
                      <a:r>
                        <a:rPr lang="es-ES" sz="1000" u="none" strike="noStrike" dirty="0">
                          <a:effectLst/>
                        </a:rPr>
                        <a:t>Conglomerado, cenizas </a:t>
                      </a:r>
                      <a:endParaRPr lang="es-ES" sz="1000" b="0" i="0" u="none" strike="noStrike" dirty="0">
                        <a:solidFill>
                          <a:srgbClr val="000000"/>
                        </a:solidFill>
                        <a:effectLst/>
                        <a:latin typeface="Arial"/>
                      </a:endParaRPr>
                    </a:p>
                  </a:txBody>
                  <a:tcPr marL="0" marR="0" marT="0" marB="0" anchor="ctr"/>
                </a:tc>
                <a:tc>
                  <a:txBody>
                    <a:bodyPr/>
                    <a:lstStyle/>
                    <a:p>
                      <a:pPr algn="l" fontAlgn="ctr"/>
                      <a:r>
                        <a:rPr lang="es-ES" sz="1000" u="none" strike="noStrike" dirty="0">
                          <a:effectLst/>
                        </a:rPr>
                        <a:t>Formación Baba</a:t>
                      </a:r>
                      <a:endParaRPr lang="es-ES" sz="1000" b="0" i="0" u="none" strike="noStrike" dirty="0">
                        <a:solidFill>
                          <a:srgbClr val="000000"/>
                        </a:solidFill>
                        <a:effectLst/>
                        <a:latin typeface="Arial"/>
                      </a:endParaRPr>
                    </a:p>
                  </a:txBody>
                  <a:tcPr marL="0" marR="0" marT="0" marB="0" anchor="ctr"/>
                </a:tc>
                <a:tc rowSpan="2">
                  <a:txBody>
                    <a:bodyPr/>
                    <a:lstStyle/>
                    <a:p>
                      <a:pPr algn="ctr" fontAlgn="ctr"/>
                      <a:r>
                        <a:rPr lang="es-ES" sz="1000" u="none" strike="noStrike">
                          <a:effectLst/>
                        </a:rPr>
                        <a:t>213.5</a:t>
                      </a:r>
                      <a:endParaRPr lang="es-ES" sz="1000" b="0" i="0" u="none" strike="noStrike">
                        <a:solidFill>
                          <a:srgbClr val="000000"/>
                        </a:solidFill>
                        <a:effectLst/>
                        <a:latin typeface="Arial"/>
                      </a:endParaRPr>
                    </a:p>
                  </a:txBody>
                  <a:tcPr marL="0" marR="0" marT="0" marB="0" anchor="ctr"/>
                </a:tc>
                <a:tc rowSpan="2">
                  <a:txBody>
                    <a:bodyPr/>
                    <a:lstStyle/>
                    <a:p>
                      <a:pPr algn="ctr" fontAlgn="ctr"/>
                      <a:r>
                        <a:rPr lang="es-ES" sz="1000" u="none" strike="noStrike">
                          <a:effectLst/>
                        </a:rPr>
                        <a:t>33.5</a:t>
                      </a:r>
                      <a:endParaRPr lang="es-ES" sz="1000" b="0" i="0" u="none" strike="noStrike">
                        <a:solidFill>
                          <a:srgbClr val="000000"/>
                        </a:solidFill>
                        <a:effectLst/>
                        <a:latin typeface="Arial"/>
                      </a:endParaRPr>
                    </a:p>
                  </a:txBody>
                  <a:tcPr marL="0" marR="0" marT="0" marB="0" anchor="ctr"/>
                </a:tc>
              </a:tr>
              <a:tr h="355600">
                <a:tc vMerge="1">
                  <a:txBody>
                    <a:bodyPr/>
                    <a:lstStyle/>
                    <a:p>
                      <a:endParaRPr lang="es-ES"/>
                    </a:p>
                  </a:txBody>
                  <a:tcPr/>
                </a:tc>
                <a:tc vMerge="1">
                  <a:txBody>
                    <a:bodyPr/>
                    <a:lstStyle/>
                    <a:p>
                      <a:endParaRPr lang="es-ES"/>
                    </a:p>
                  </a:txBody>
                  <a:tcPr/>
                </a:tc>
                <a:tc>
                  <a:txBody>
                    <a:bodyPr/>
                    <a:lstStyle/>
                    <a:p>
                      <a:pPr algn="l" fontAlgn="ctr"/>
                      <a:r>
                        <a:rPr lang="es-ES" sz="1000" u="none" strike="noStrike">
                          <a:effectLst/>
                        </a:rPr>
                        <a:t>Arenisca, flujos de lodo (Lahares)</a:t>
                      </a:r>
                      <a:endParaRPr lang="es-ES" sz="1000" b="0" i="0" u="none" strike="noStrike">
                        <a:solidFill>
                          <a:srgbClr val="000000"/>
                        </a:solidFill>
                        <a:effectLst/>
                        <a:latin typeface="Arial"/>
                      </a:endParaRPr>
                    </a:p>
                  </a:txBody>
                  <a:tcPr marL="0" marR="0" marT="0" marB="0" anchor="ctr"/>
                </a:tc>
                <a:tc>
                  <a:txBody>
                    <a:bodyPr/>
                    <a:lstStyle/>
                    <a:p>
                      <a:pPr algn="l" fontAlgn="ctr"/>
                      <a:r>
                        <a:rPr lang="es-ES" sz="1000" u="none" strike="noStrike" dirty="0">
                          <a:effectLst/>
                        </a:rPr>
                        <a:t>Formación </a:t>
                      </a:r>
                      <a:r>
                        <a:rPr lang="es-ES" sz="1000" u="none" strike="noStrike" dirty="0" err="1">
                          <a:effectLst/>
                        </a:rPr>
                        <a:t>Pichilingue</a:t>
                      </a:r>
                      <a:endParaRPr lang="es-ES" sz="1000" b="0" i="0" u="none" strike="noStrike" dirty="0">
                        <a:solidFill>
                          <a:srgbClr val="000000"/>
                        </a:solidFill>
                        <a:effectLst/>
                        <a:latin typeface="Arial"/>
                      </a:endParaRPr>
                    </a:p>
                  </a:txBody>
                  <a:tcPr marL="0" marR="0" marT="0" marB="0" anchor="ctr"/>
                </a:tc>
                <a:tc vMerge="1">
                  <a:txBody>
                    <a:bodyPr/>
                    <a:lstStyle/>
                    <a:p>
                      <a:endParaRPr lang="es-ES"/>
                    </a:p>
                  </a:txBody>
                  <a:tcPr/>
                </a:tc>
                <a:tc vMerge="1">
                  <a:txBody>
                    <a:bodyPr/>
                    <a:lstStyle/>
                    <a:p>
                      <a:endParaRPr lang="es-ES"/>
                    </a:p>
                  </a:txBody>
                  <a:tcPr/>
                </a:tc>
              </a:tr>
              <a:tr h="177800">
                <a:tc>
                  <a:txBody>
                    <a:bodyPr/>
                    <a:lstStyle/>
                    <a:p>
                      <a:pPr algn="l" fontAlgn="b"/>
                      <a:r>
                        <a:rPr lang="es-ES" sz="1000" u="none" strike="noStrike" dirty="0">
                          <a:effectLst/>
                        </a:rPr>
                        <a:t> </a:t>
                      </a:r>
                      <a:endParaRPr lang="es-ES" sz="1000" b="0" i="0" u="none" strike="noStrike" dirty="0">
                        <a:solidFill>
                          <a:srgbClr val="000000"/>
                        </a:solidFill>
                        <a:effectLst/>
                        <a:latin typeface="Arial"/>
                      </a:endParaRPr>
                    </a:p>
                  </a:txBody>
                  <a:tcPr marL="0" marR="0" marT="0" marB="0" anchor="b"/>
                </a:tc>
                <a:tc>
                  <a:txBody>
                    <a:bodyPr/>
                    <a:lstStyle/>
                    <a:p>
                      <a:pPr algn="ctr" fontAlgn="ctr"/>
                      <a:r>
                        <a:rPr lang="es-ES" sz="1000" u="none" strike="noStrike">
                          <a:effectLst/>
                        </a:rPr>
                        <a:t> </a:t>
                      </a:r>
                      <a:endParaRPr lang="es-ES" sz="1000" b="0" i="0" u="none" strike="noStrike">
                        <a:solidFill>
                          <a:srgbClr val="000000"/>
                        </a:solidFill>
                        <a:effectLst/>
                        <a:latin typeface="Arial"/>
                      </a:endParaRPr>
                    </a:p>
                  </a:txBody>
                  <a:tcPr marL="0" marR="0" marT="0" marB="0" anchor="ctr"/>
                </a:tc>
                <a:tc>
                  <a:txBody>
                    <a:bodyPr/>
                    <a:lstStyle/>
                    <a:p>
                      <a:pPr algn="r" fontAlgn="ctr"/>
                      <a:r>
                        <a:rPr lang="es-ES" sz="1000" u="none" strike="noStrike">
                          <a:effectLst/>
                        </a:rPr>
                        <a:t> </a:t>
                      </a:r>
                      <a:endParaRPr lang="es-ES" sz="1000" b="1" i="0" u="none" strike="noStrike">
                        <a:solidFill>
                          <a:srgbClr val="000000"/>
                        </a:solidFill>
                        <a:effectLst/>
                        <a:latin typeface="Arial"/>
                      </a:endParaRPr>
                    </a:p>
                  </a:txBody>
                  <a:tcPr marL="0" marR="0" marT="0" marB="0" anchor="ctr"/>
                </a:tc>
                <a:tc>
                  <a:txBody>
                    <a:bodyPr/>
                    <a:lstStyle/>
                    <a:p>
                      <a:pPr algn="r" fontAlgn="ctr"/>
                      <a:r>
                        <a:rPr lang="es-ES" sz="1000" u="none" strike="noStrike" dirty="0">
                          <a:effectLst/>
                        </a:rPr>
                        <a:t>TOTAL:</a:t>
                      </a:r>
                      <a:endParaRPr lang="es-ES" sz="1000" b="1" i="0" u="none" strike="noStrike" dirty="0">
                        <a:solidFill>
                          <a:srgbClr val="000000"/>
                        </a:solidFill>
                        <a:effectLst/>
                        <a:latin typeface="Arial"/>
                      </a:endParaRPr>
                    </a:p>
                  </a:txBody>
                  <a:tcPr marL="0" marR="0" marT="0" marB="0" anchor="ctr"/>
                </a:tc>
                <a:tc>
                  <a:txBody>
                    <a:bodyPr/>
                    <a:lstStyle/>
                    <a:p>
                      <a:pPr algn="ctr" fontAlgn="ctr"/>
                      <a:r>
                        <a:rPr lang="es-ES" sz="1000" u="none" strike="noStrike" dirty="0" smtClean="0">
                          <a:effectLst/>
                        </a:rPr>
                        <a:t>636.5</a:t>
                      </a:r>
                      <a:endParaRPr lang="es-ES" sz="1000" b="0" i="0" u="none" strike="noStrike" dirty="0">
                        <a:solidFill>
                          <a:srgbClr val="000000"/>
                        </a:solidFill>
                        <a:effectLst/>
                        <a:latin typeface="Arial"/>
                      </a:endParaRPr>
                    </a:p>
                  </a:txBody>
                  <a:tcPr marL="0" marR="0" marT="0" marB="0" anchor="ctr"/>
                </a:tc>
                <a:tc>
                  <a:txBody>
                    <a:bodyPr/>
                    <a:lstStyle/>
                    <a:p>
                      <a:pPr algn="ctr" fontAlgn="ctr"/>
                      <a:r>
                        <a:rPr lang="es-ES" sz="1000" u="none" strike="noStrike" dirty="0">
                          <a:effectLst/>
                        </a:rPr>
                        <a:t>100</a:t>
                      </a:r>
                      <a:endParaRPr lang="es-ES" sz="1000" b="0" i="0" u="none" strike="noStrike" dirty="0">
                        <a:solidFill>
                          <a:srgbClr val="000000"/>
                        </a:solidFill>
                        <a:effectLst/>
                        <a:latin typeface="Arial"/>
                      </a:endParaRPr>
                    </a:p>
                  </a:txBody>
                  <a:tcPr marL="0" marR="0" marT="0" marB="0" anchor="ctr"/>
                </a:tc>
              </a:tr>
            </a:tbl>
          </a:graphicData>
        </a:graphic>
      </p:graphicFrame>
      <p:pic>
        <p:nvPicPr>
          <p:cNvPr id="8" name="7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334000"/>
            <a:ext cx="29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867400"/>
            <a:ext cx="285993"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923" y="533402"/>
            <a:ext cx="5605277" cy="42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886200"/>
            <a:ext cx="1453537" cy="7334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219200"/>
            <a:ext cx="2857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5 Rectángulo"/>
          <p:cNvSpPr/>
          <p:nvPr/>
        </p:nvSpPr>
        <p:spPr>
          <a:xfrm>
            <a:off x="2514600" y="1295400"/>
            <a:ext cx="1040670" cy="246221"/>
          </a:xfrm>
          <a:prstGeom prst="rect">
            <a:avLst/>
          </a:prstGeom>
        </p:spPr>
        <p:txBody>
          <a:bodyPr wrap="none">
            <a:spAutoFit/>
          </a:bodyPr>
          <a:lstStyle/>
          <a:p>
            <a:r>
              <a:rPr lang="es-ES" sz="1000" dirty="0" smtClean="0"/>
              <a:t>La Concordia</a:t>
            </a:r>
            <a:endParaRPr lang="es-ES" sz="1000" dirty="0"/>
          </a:p>
        </p:txBody>
      </p:sp>
      <p:sp>
        <p:nvSpPr>
          <p:cNvPr id="12" name="5 Rectángulo"/>
          <p:cNvSpPr/>
          <p:nvPr/>
        </p:nvSpPr>
        <p:spPr>
          <a:xfrm>
            <a:off x="4419600" y="3810000"/>
            <a:ext cx="824265" cy="246221"/>
          </a:xfrm>
          <a:prstGeom prst="rect">
            <a:avLst/>
          </a:prstGeom>
        </p:spPr>
        <p:txBody>
          <a:bodyPr wrap="none">
            <a:spAutoFit/>
          </a:bodyPr>
          <a:lstStyle/>
          <a:p>
            <a:r>
              <a:rPr lang="es-ES" sz="1000" dirty="0" smtClean="0"/>
              <a:t>Plan Piloto</a:t>
            </a:r>
            <a:endParaRPr lang="es-ES" sz="1000" dirty="0"/>
          </a:p>
        </p:txBody>
      </p:sp>
    </p:spTree>
    <p:extLst>
      <p:ext uri="{BB962C8B-B14F-4D97-AF65-F5344CB8AC3E}">
        <p14:creationId xmlns:p14="http://schemas.microsoft.com/office/powerpoint/2010/main" val="218297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Mapa Geomorfológico</a:t>
            </a:r>
            <a:endParaRPr lang="es-ES" sz="2300" b="1"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925" y="633413"/>
            <a:ext cx="5423075"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465" y="3962400"/>
            <a:ext cx="1208135" cy="609600"/>
          </a:xfrm>
          <a:prstGeom prst="rect">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1178746603"/>
              </p:ext>
            </p:extLst>
          </p:nvPr>
        </p:nvGraphicFramePr>
        <p:xfrm>
          <a:off x="1812997" y="4780287"/>
          <a:ext cx="5502203" cy="1696713"/>
        </p:xfrm>
        <a:graphic>
          <a:graphicData uri="http://schemas.openxmlformats.org/drawingml/2006/table">
            <a:tbl>
              <a:tblPr>
                <a:tableStyleId>{BC89EF96-8CEA-46FF-86C4-4CE0E7609802}</a:tableStyleId>
              </a:tblPr>
              <a:tblGrid>
                <a:gridCol w="574642"/>
                <a:gridCol w="682388"/>
                <a:gridCol w="3095888"/>
                <a:gridCol w="565065"/>
                <a:gridCol w="584220"/>
              </a:tblGrid>
              <a:tr h="321680">
                <a:tc>
                  <a:txBody>
                    <a:bodyPr/>
                    <a:lstStyle/>
                    <a:p>
                      <a:pPr algn="l" fontAlgn="b"/>
                      <a:r>
                        <a:rPr lang="es-EC" sz="1000" u="none" strike="noStrike" dirty="0"/>
                        <a:t> </a:t>
                      </a:r>
                      <a:endParaRPr lang="es-EC" sz="1000" b="0" i="0" u="none" strike="noStrike" dirty="0">
                        <a:solidFill>
                          <a:srgbClr val="000000"/>
                        </a:solidFill>
                        <a:latin typeface="Arial"/>
                      </a:endParaRPr>
                    </a:p>
                  </a:txBody>
                  <a:tcPr marL="0" marR="0" marT="0" marB="0" anchor="b"/>
                </a:tc>
                <a:tc>
                  <a:txBody>
                    <a:bodyPr/>
                    <a:lstStyle/>
                    <a:p>
                      <a:pPr algn="ctr" fontAlgn="ctr"/>
                      <a:r>
                        <a:rPr lang="es-EC" sz="1000" b="1" u="none" strike="noStrike" dirty="0"/>
                        <a:t>CÓDIGO</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DESCRIPCIÓN GEOMORFOLÓGICA</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ÁREA (Ha)</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ÁREA (%)</a:t>
                      </a:r>
                      <a:endParaRPr lang="es-EC" sz="1000" b="1" i="0" u="none" strike="noStrike" dirty="0">
                        <a:solidFill>
                          <a:srgbClr val="000000"/>
                        </a:solidFill>
                        <a:latin typeface="Arial"/>
                      </a:endParaRPr>
                    </a:p>
                  </a:txBody>
                  <a:tcPr marL="0" marR="0" marT="0" marB="0" anchor="ctr"/>
                </a:tc>
              </a:tr>
              <a:tr h="262632">
                <a:tc>
                  <a:txBody>
                    <a:bodyPr/>
                    <a:lstStyle/>
                    <a:p>
                      <a:pPr algn="l" fontAlgn="b"/>
                      <a:r>
                        <a:rPr lang="es-EC" sz="1000" u="none" strike="noStrike"/>
                        <a:t> </a:t>
                      </a:r>
                      <a:endParaRPr lang="es-EC" sz="1000" b="0" i="0" u="none" strike="noStrike">
                        <a:solidFill>
                          <a:srgbClr val="000000"/>
                        </a:solidFill>
                        <a:latin typeface="Calibri"/>
                      </a:endParaRPr>
                    </a:p>
                  </a:txBody>
                  <a:tcPr marL="0" marR="0" marT="0" marB="0"/>
                </a:tc>
                <a:tc>
                  <a:txBody>
                    <a:bodyPr/>
                    <a:lstStyle/>
                    <a:p>
                      <a:pPr algn="ctr" fontAlgn="ctr"/>
                      <a:r>
                        <a:rPr lang="es-EC" sz="1000" b="1" u="none" strike="noStrike" dirty="0"/>
                        <a:t>Fv5</a:t>
                      </a:r>
                      <a:endParaRPr lang="es-EC" sz="1000" b="1" i="0" u="none" strike="noStrike" dirty="0">
                        <a:solidFill>
                          <a:srgbClr val="000000"/>
                        </a:solidFill>
                        <a:latin typeface="Arial"/>
                      </a:endParaRPr>
                    </a:p>
                  </a:txBody>
                  <a:tcPr marL="0" marR="0" marT="0" marB="0" anchor="ctr"/>
                </a:tc>
                <a:tc>
                  <a:txBody>
                    <a:bodyPr/>
                    <a:lstStyle/>
                    <a:p>
                      <a:pPr algn="l" fontAlgn="ctr"/>
                      <a:r>
                        <a:rPr lang="es-EC" sz="1000" u="none" strike="noStrike"/>
                        <a:t>Terraza Indiferenciada</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1,2</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0,2</a:t>
                      </a:r>
                      <a:endParaRPr lang="es-EC" sz="1000" b="0" i="0" u="none" strike="noStrike">
                        <a:solidFill>
                          <a:srgbClr val="000000"/>
                        </a:solidFill>
                        <a:latin typeface="Arial"/>
                      </a:endParaRPr>
                    </a:p>
                  </a:txBody>
                  <a:tcPr marL="0" marR="0" marT="0" marB="0" anchor="ctr"/>
                </a:tc>
              </a:tr>
              <a:tr h="330088">
                <a:tc>
                  <a:txBody>
                    <a:bodyPr/>
                    <a:lstStyle/>
                    <a:p>
                      <a:pPr algn="l" fontAlgn="b"/>
                      <a:r>
                        <a:rPr lang="es-EC" sz="1000" u="none" strike="noStrike"/>
                        <a:t> </a:t>
                      </a:r>
                      <a:endParaRPr lang="es-EC" sz="1000" b="0" i="0" u="none" strike="noStrike">
                        <a:solidFill>
                          <a:srgbClr val="000000"/>
                        </a:solidFill>
                        <a:latin typeface="Calibri"/>
                      </a:endParaRPr>
                    </a:p>
                  </a:txBody>
                  <a:tcPr marL="0" marR="0" marT="0" marB="0"/>
                </a:tc>
                <a:tc>
                  <a:txBody>
                    <a:bodyPr/>
                    <a:lstStyle/>
                    <a:p>
                      <a:pPr algn="ctr" fontAlgn="ctr"/>
                      <a:r>
                        <a:rPr lang="es-EC" sz="1000" b="1" u="none" strike="noStrike" dirty="0"/>
                        <a:t>G-Ve</a:t>
                      </a:r>
                      <a:endParaRPr lang="es-EC" sz="1000" b="1" i="0" u="none" strike="noStrike" dirty="0">
                        <a:solidFill>
                          <a:srgbClr val="000000"/>
                        </a:solidFill>
                        <a:latin typeface="Arial"/>
                      </a:endParaRPr>
                    </a:p>
                  </a:txBody>
                  <a:tcPr marL="0" marR="0" marT="0" marB="0" anchor="ctr"/>
                </a:tc>
                <a:tc>
                  <a:txBody>
                    <a:bodyPr/>
                    <a:lstStyle/>
                    <a:p>
                      <a:pPr algn="l" fontAlgn="ctr"/>
                      <a:r>
                        <a:rPr lang="es-EC" sz="1000" u="none" strike="noStrike"/>
                        <a:t>Gargantas de Valles Encañonados</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155,6</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24,4</a:t>
                      </a:r>
                      <a:endParaRPr lang="es-EC" sz="1000" b="0" i="0" u="none" strike="noStrike">
                        <a:solidFill>
                          <a:srgbClr val="000000"/>
                        </a:solidFill>
                        <a:latin typeface="Arial"/>
                      </a:endParaRPr>
                    </a:p>
                  </a:txBody>
                  <a:tcPr marL="0" marR="0" marT="0" marB="0" anchor="ctr"/>
                </a:tc>
              </a:tr>
              <a:tr h="304800">
                <a:tc>
                  <a:txBody>
                    <a:bodyPr/>
                    <a:lstStyle/>
                    <a:p>
                      <a:pPr algn="l" fontAlgn="b"/>
                      <a:r>
                        <a:rPr lang="es-EC" sz="1000" u="none" strike="noStrike"/>
                        <a:t> </a:t>
                      </a:r>
                      <a:endParaRPr lang="es-EC" sz="1000" b="0" i="0" u="none" strike="noStrike">
                        <a:solidFill>
                          <a:srgbClr val="000000"/>
                        </a:solidFill>
                        <a:latin typeface="Calibri"/>
                      </a:endParaRPr>
                    </a:p>
                  </a:txBody>
                  <a:tcPr marL="0" marR="0" marT="0" marB="0"/>
                </a:tc>
                <a:tc>
                  <a:txBody>
                    <a:bodyPr/>
                    <a:lstStyle/>
                    <a:p>
                      <a:pPr algn="ctr" fontAlgn="ctr"/>
                      <a:r>
                        <a:rPr lang="es-EC" sz="1000" b="1" u="none" strike="noStrike" dirty="0"/>
                        <a:t>Y</a:t>
                      </a:r>
                      <a:endParaRPr lang="es-EC" sz="1000" b="1" i="0" u="none" strike="noStrike" dirty="0">
                        <a:solidFill>
                          <a:srgbClr val="000000"/>
                        </a:solidFill>
                        <a:latin typeface="Arial"/>
                      </a:endParaRPr>
                    </a:p>
                  </a:txBody>
                  <a:tcPr marL="0" marR="0" marT="0" marB="0" anchor="ctr"/>
                </a:tc>
                <a:tc>
                  <a:txBody>
                    <a:bodyPr/>
                    <a:lstStyle/>
                    <a:p>
                      <a:pPr algn="l" fontAlgn="ctr"/>
                      <a:r>
                        <a:rPr lang="es-EC" sz="1000" u="none" strike="noStrike" dirty="0"/>
                        <a:t>Conos de Deyección y Esparcimiento</a:t>
                      </a:r>
                      <a:endParaRPr lang="es-EC" sz="1000" b="0" i="0" u="none" strike="noStrike" dirty="0">
                        <a:solidFill>
                          <a:srgbClr val="000000"/>
                        </a:solidFill>
                        <a:latin typeface="Arial"/>
                      </a:endParaRPr>
                    </a:p>
                  </a:txBody>
                  <a:tcPr marL="0" marR="0" marT="0" marB="0" anchor="ctr"/>
                </a:tc>
                <a:tc>
                  <a:txBody>
                    <a:bodyPr/>
                    <a:lstStyle/>
                    <a:p>
                      <a:pPr algn="ctr" fontAlgn="ctr"/>
                      <a:r>
                        <a:rPr lang="es-EC" sz="1000" u="none" strike="noStrike"/>
                        <a:t>52,8</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8,3</a:t>
                      </a:r>
                      <a:endParaRPr lang="es-EC" sz="1000" b="0" i="0" u="none" strike="noStrike">
                        <a:solidFill>
                          <a:srgbClr val="000000"/>
                        </a:solidFill>
                        <a:latin typeface="Arial"/>
                      </a:endParaRPr>
                    </a:p>
                  </a:txBody>
                  <a:tcPr marL="0" marR="0" marT="0" marB="0" anchor="ctr"/>
                </a:tc>
              </a:tr>
              <a:tr h="262632">
                <a:tc>
                  <a:txBody>
                    <a:bodyPr/>
                    <a:lstStyle/>
                    <a:p>
                      <a:pPr algn="l" fontAlgn="b"/>
                      <a:r>
                        <a:rPr lang="es-EC" sz="1000" u="none" strike="noStrike"/>
                        <a:t> </a:t>
                      </a:r>
                      <a:endParaRPr lang="es-EC" sz="1000" b="0" i="0" u="none" strike="noStrike">
                        <a:solidFill>
                          <a:srgbClr val="000000"/>
                        </a:solidFill>
                        <a:latin typeface="Calibri"/>
                      </a:endParaRPr>
                    </a:p>
                  </a:txBody>
                  <a:tcPr marL="0" marR="0" marT="0" marB="0"/>
                </a:tc>
                <a:tc>
                  <a:txBody>
                    <a:bodyPr/>
                    <a:lstStyle/>
                    <a:p>
                      <a:pPr algn="ctr" fontAlgn="ctr"/>
                      <a:r>
                        <a:rPr lang="es-EC" sz="1000" b="1" u="none" strike="noStrike" dirty="0"/>
                        <a:t>Y1</a:t>
                      </a:r>
                      <a:endParaRPr lang="es-EC" sz="1000" b="1" i="0" u="none" strike="noStrike" dirty="0">
                        <a:solidFill>
                          <a:srgbClr val="000000"/>
                        </a:solidFill>
                        <a:latin typeface="Arial"/>
                      </a:endParaRPr>
                    </a:p>
                  </a:txBody>
                  <a:tcPr marL="0" marR="0" marT="0" marB="0" anchor="ctr"/>
                </a:tc>
                <a:tc>
                  <a:txBody>
                    <a:bodyPr/>
                    <a:lstStyle/>
                    <a:p>
                      <a:pPr algn="l" fontAlgn="ctr"/>
                      <a:r>
                        <a:rPr lang="es-EC" sz="1000" u="none" strike="noStrike"/>
                        <a:t>Conos de Deyección Disectados</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426,9</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67,1</a:t>
                      </a:r>
                      <a:endParaRPr lang="es-EC" sz="1000" b="0" i="0" u="none" strike="noStrike">
                        <a:solidFill>
                          <a:srgbClr val="000000"/>
                        </a:solidFill>
                        <a:latin typeface="Arial"/>
                      </a:endParaRPr>
                    </a:p>
                  </a:txBody>
                  <a:tcPr marL="0" marR="0" marT="0" marB="0" anchor="ctr"/>
                </a:tc>
              </a:tr>
              <a:tr h="214881">
                <a:tc>
                  <a:txBody>
                    <a:bodyPr/>
                    <a:lstStyle/>
                    <a:p>
                      <a:pPr algn="l" fontAlgn="b"/>
                      <a:r>
                        <a:rPr lang="es-EC" sz="1000" u="none" strike="noStrike"/>
                        <a:t> </a:t>
                      </a:r>
                      <a:endParaRPr lang="es-EC" sz="1000" b="0" i="0" u="none" strike="noStrike">
                        <a:solidFill>
                          <a:srgbClr val="000000"/>
                        </a:solidFill>
                        <a:latin typeface="Arial"/>
                      </a:endParaRPr>
                    </a:p>
                  </a:txBody>
                  <a:tcPr marL="0" marR="0" marT="0" marB="0" anchor="b"/>
                </a:tc>
                <a:tc>
                  <a:txBody>
                    <a:bodyPr/>
                    <a:lstStyle/>
                    <a:p>
                      <a:pPr algn="ctr" fontAlgn="ctr"/>
                      <a:r>
                        <a:rPr lang="es-EC" sz="1000" u="none" strike="noStrike"/>
                        <a:t> </a:t>
                      </a:r>
                      <a:endParaRPr lang="es-EC" sz="1000" b="0" i="0" u="none" strike="noStrike">
                        <a:solidFill>
                          <a:srgbClr val="000000"/>
                        </a:solidFill>
                        <a:latin typeface="Arial"/>
                      </a:endParaRPr>
                    </a:p>
                  </a:txBody>
                  <a:tcPr marL="0" marR="0" marT="0" marB="0" anchor="ctr"/>
                </a:tc>
                <a:tc>
                  <a:txBody>
                    <a:bodyPr/>
                    <a:lstStyle/>
                    <a:p>
                      <a:pPr algn="r" fontAlgn="ctr"/>
                      <a:r>
                        <a:rPr lang="es-EC" sz="1000" b="1" u="none" strike="noStrike" dirty="0"/>
                        <a:t>TOTA</a:t>
                      </a:r>
                      <a:r>
                        <a:rPr lang="es-EC" sz="1000" u="none" strike="noStrike" dirty="0"/>
                        <a:t>L:</a:t>
                      </a:r>
                      <a:endParaRPr lang="es-EC" sz="1000" b="1" i="0" u="none" strike="noStrike" dirty="0">
                        <a:solidFill>
                          <a:srgbClr val="000000"/>
                        </a:solidFill>
                        <a:latin typeface="Arial"/>
                      </a:endParaRPr>
                    </a:p>
                  </a:txBody>
                  <a:tcPr marL="0" marR="0" marT="0" marB="0" anchor="ctr"/>
                </a:tc>
                <a:tc>
                  <a:txBody>
                    <a:bodyPr/>
                    <a:lstStyle/>
                    <a:p>
                      <a:pPr algn="ctr" fontAlgn="ctr"/>
                      <a:r>
                        <a:rPr lang="es-EC" sz="1000" u="none" strike="noStrike"/>
                        <a:t>636,5</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dirty="0"/>
                        <a:t>100,0</a:t>
                      </a:r>
                      <a:endParaRPr lang="es-EC" sz="1000" b="0" i="0" u="none" strike="noStrike" dirty="0">
                        <a:solidFill>
                          <a:srgbClr val="000000"/>
                        </a:solidFill>
                        <a:latin typeface="Arial"/>
                      </a:endParaRPr>
                    </a:p>
                  </a:txBody>
                  <a:tcPr marL="0" marR="0" marT="0" marB="0" anchor="ctr"/>
                </a:tc>
              </a:tr>
            </a:tbl>
          </a:graphicData>
        </a:graphic>
      </p:graphicFrame>
      <p:pic>
        <p:nvPicPr>
          <p:cNvPr id="6" name="1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197" y="5110108"/>
            <a:ext cx="412844" cy="223892"/>
          </a:xfrm>
          <a:prstGeom prst="rect">
            <a:avLst/>
          </a:prstGeom>
          <a:noFill/>
          <a:extLst>
            <a:ext uri="{909E8E84-426E-40DD-AFC4-6F175D3DCCD1}">
              <a14:hiddenFill xmlns:a14="http://schemas.microsoft.com/office/drawing/2010/main">
                <a:solidFill>
                  <a:srgbClr val="FFFFFF"/>
                </a:solidFill>
              </a14:hiddenFill>
            </a:ext>
          </a:extLst>
        </p:spPr>
      </p:pic>
      <p:pic>
        <p:nvPicPr>
          <p:cNvPr id="7" name="2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197" y="5334000"/>
            <a:ext cx="424640" cy="232059"/>
          </a:xfrm>
          <a:prstGeom prst="rect">
            <a:avLst/>
          </a:prstGeom>
          <a:noFill/>
          <a:extLst>
            <a:ext uri="{909E8E84-426E-40DD-AFC4-6F175D3DCCD1}">
              <a14:hiddenFill xmlns:a14="http://schemas.microsoft.com/office/drawing/2010/main">
                <a:solidFill>
                  <a:srgbClr val="FFFFFF"/>
                </a:solidFill>
              </a14:hiddenFill>
            </a:ext>
          </a:extLst>
        </p:spPr>
      </p:pic>
      <p:pic>
        <p:nvPicPr>
          <p:cNvPr id="8" name="3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9197" y="5638800"/>
            <a:ext cx="401049" cy="223487"/>
          </a:xfrm>
          <a:prstGeom prst="rect">
            <a:avLst/>
          </a:prstGeom>
          <a:noFill/>
          <a:extLst>
            <a:ext uri="{909E8E84-426E-40DD-AFC4-6F175D3DCCD1}">
              <a14:hiddenFill xmlns:a14="http://schemas.microsoft.com/office/drawing/2010/main">
                <a:solidFill>
                  <a:srgbClr val="FFFFFF"/>
                </a:solidFill>
              </a14:hiddenFill>
            </a:ext>
          </a:extLst>
        </p:spPr>
      </p:pic>
      <p:pic>
        <p:nvPicPr>
          <p:cNvPr id="9" name="4 Im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9197" y="5974208"/>
            <a:ext cx="401049" cy="197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1295400"/>
            <a:ext cx="2857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5 Rectángulo"/>
          <p:cNvSpPr/>
          <p:nvPr/>
        </p:nvSpPr>
        <p:spPr>
          <a:xfrm>
            <a:off x="2514600" y="1295400"/>
            <a:ext cx="1040670" cy="246221"/>
          </a:xfrm>
          <a:prstGeom prst="rect">
            <a:avLst/>
          </a:prstGeom>
        </p:spPr>
        <p:txBody>
          <a:bodyPr wrap="none">
            <a:spAutoFit/>
          </a:bodyPr>
          <a:lstStyle/>
          <a:p>
            <a:r>
              <a:rPr lang="es-ES" sz="1000" dirty="0" smtClean="0"/>
              <a:t>La Concordia</a:t>
            </a:r>
            <a:endParaRPr lang="es-ES" sz="1000" dirty="0"/>
          </a:p>
        </p:txBody>
      </p:sp>
      <p:sp>
        <p:nvSpPr>
          <p:cNvPr id="12" name="5 Rectángulo"/>
          <p:cNvSpPr/>
          <p:nvPr/>
        </p:nvSpPr>
        <p:spPr>
          <a:xfrm>
            <a:off x="4419600" y="3810000"/>
            <a:ext cx="824265" cy="246221"/>
          </a:xfrm>
          <a:prstGeom prst="rect">
            <a:avLst/>
          </a:prstGeom>
        </p:spPr>
        <p:txBody>
          <a:bodyPr wrap="none">
            <a:spAutoFit/>
          </a:bodyPr>
          <a:lstStyle/>
          <a:p>
            <a:r>
              <a:rPr lang="es-ES" sz="1000" dirty="0" smtClean="0"/>
              <a:t>Plan Piloto</a:t>
            </a:r>
            <a:endParaRPr lang="es-ES" sz="1000" dirty="0"/>
          </a:p>
        </p:txBody>
      </p:sp>
    </p:spTree>
    <p:extLst>
      <p:ext uri="{BB962C8B-B14F-4D97-AF65-F5344CB8AC3E}">
        <p14:creationId xmlns:p14="http://schemas.microsoft.com/office/powerpoint/2010/main" val="257587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1988840"/>
            <a:ext cx="3313355" cy="1702160"/>
          </a:xfrm>
        </p:spPr>
        <p:txBody>
          <a:bodyPr>
            <a:normAutofit/>
          </a:bodyPr>
          <a:lstStyle/>
          <a:p>
            <a:pPr algn="ctr"/>
            <a:r>
              <a:rPr lang="es-ES" sz="4400" b="1" dirty="0" smtClean="0">
                <a:solidFill>
                  <a:schemeClr val="tx1"/>
                </a:solidFill>
              </a:rPr>
              <a:t>CLIMA</a:t>
            </a:r>
            <a:endParaRPr lang="es-ES" sz="4400" b="1" dirty="0">
              <a:solidFill>
                <a:schemeClr val="tx1"/>
              </a:solidFill>
            </a:endParaRPr>
          </a:p>
        </p:txBody>
      </p:sp>
      <p:sp>
        <p:nvSpPr>
          <p:cNvPr id="3" name="2 Subtítulo"/>
          <p:cNvSpPr>
            <a:spLocks noGrp="1"/>
          </p:cNvSpPr>
          <p:nvPr>
            <p:ph type="subTitle" idx="1"/>
          </p:nvPr>
        </p:nvSpPr>
        <p:spPr/>
        <p:txBody>
          <a:bodyPr>
            <a:normAutofit/>
          </a:bodyPr>
          <a:lstStyle/>
          <a:p>
            <a:endParaRPr lang="es-ES" dirty="0" smtClean="0"/>
          </a:p>
          <a:p>
            <a:endParaRPr lang="es-ES" dirty="0"/>
          </a:p>
          <a:p>
            <a:pPr algn="r">
              <a:buClr>
                <a:srgbClr val="94C600"/>
              </a:buClr>
            </a:pPr>
            <a:r>
              <a:rPr lang="es-ES" dirty="0"/>
              <a:t>Bosque Protector “La </a:t>
            </a:r>
            <a:r>
              <a:rPr lang="es-ES" dirty="0" smtClean="0"/>
              <a:t>Perla”</a:t>
            </a:r>
            <a:endParaRPr lang="es-ES" dirty="0"/>
          </a:p>
        </p:txBody>
      </p:sp>
    </p:spTree>
    <p:extLst>
      <p:ext uri="{BB962C8B-B14F-4D97-AF65-F5344CB8AC3E}">
        <p14:creationId xmlns:p14="http://schemas.microsoft.com/office/powerpoint/2010/main" val="1221023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66800" y="609600"/>
            <a:ext cx="7024744" cy="914400"/>
          </a:xfrm>
        </p:spPr>
        <p:txBody>
          <a:bodyPr/>
          <a:lstStyle/>
          <a:p>
            <a:r>
              <a:rPr lang="es-EC" dirty="0" smtClean="0">
                <a:solidFill>
                  <a:schemeClr val="tx1"/>
                </a:solidFill>
              </a:rPr>
              <a:t>Precipitación</a:t>
            </a:r>
            <a:endParaRPr lang="es-EC" dirty="0">
              <a:solidFill>
                <a:schemeClr val="tx1"/>
              </a:solidFill>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070946248"/>
              </p:ext>
            </p:extLst>
          </p:nvPr>
        </p:nvGraphicFramePr>
        <p:xfrm>
          <a:off x="533400" y="1828800"/>
          <a:ext cx="5334000" cy="4419599"/>
        </p:xfrm>
        <a:graphic>
          <a:graphicData uri="http://schemas.openxmlformats.org/drawingml/2006/chart">
            <c:chart xmlns:c="http://schemas.openxmlformats.org/drawingml/2006/chart" xmlns:r="http://schemas.openxmlformats.org/officeDocument/2006/relationships" r:id="rId2"/>
          </a:graphicData>
        </a:graphic>
      </p:graphicFrame>
      <p:pic>
        <p:nvPicPr>
          <p:cNvPr id="4" name="3 Imagen" descr="K:\mapa_PRUEBA_ISOLINEAS.jpg"/>
          <p:cNvPicPr/>
          <p:nvPr/>
        </p:nvPicPr>
        <p:blipFill rotWithShape="1">
          <a:blip r:embed="rId3" cstate="print">
            <a:extLst>
              <a:ext uri="{28A0092B-C50C-407E-A947-70E740481C1C}">
                <a14:useLocalDpi xmlns:a14="http://schemas.microsoft.com/office/drawing/2010/main" val="0"/>
              </a:ext>
            </a:extLst>
          </a:blip>
          <a:srcRect l="3346" t="1626" r="44249" b="15348"/>
          <a:stretch/>
        </p:blipFill>
        <p:spPr bwMode="auto">
          <a:xfrm>
            <a:off x="5562600" y="2288540"/>
            <a:ext cx="2514600" cy="2816860"/>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6" name="5 Imagen" descr="K:\mapa_PRUEBA_ISOLINEAS.jpg"/>
          <p:cNvPicPr/>
          <p:nvPr/>
        </p:nvPicPr>
        <p:blipFill rotWithShape="1">
          <a:blip r:embed="rId3" cstate="print">
            <a:extLst>
              <a:ext uri="{28A0092B-C50C-407E-A947-70E740481C1C}">
                <a14:useLocalDpi xmlns:a14="http://schemas.microsoft.com/office/drawing/2010/main" val="0"/>
              </a:ext>
            </a:extLst>
          </a:blip>
          <a:srcRect l="58927" t="44299" r="11787" b="33241"/>
          <a:stretch/>
        </p:blipFill>
        <p:spPr bwMode="auto">
          <a:xfrm>
            <a:off x="7010400" y="5410200"/>
            <a:ext cx="1405255" cy="762000"/>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10" name="9 CuadroTexto"/>
          <p:cNvSpPr txBox="1"/>
          <p:nvPr/>
        </p:nvSpPr>
        <p:spPr>
          <a:xfrm>
            <a:off x="6172200" y="1828800"/>
            <a:ext cx="1600200" cy="338554"/>
          </a:xfrm>
          <a:prstGeom prst="rect">
            <a:avLst/>
          </a:prstGeom>
          <a:noFill/>
        </p:spPr>
        <p:txBody>
          <a:bodyPr wrap="square" rtlCol="0">
            <a:spAutoFit/>
          </a:bodyPr>
          <a:lstStyle/>
          <a:p>
            <a:r>
              <a:rPr lang="es-EC" sz="1600" b="1" dirty="0" err="1" smtClean="0"/>
              <a:t>Isoyetas</a:t>
            </a:r>
            <a:endParaRPr lang="es-EC" sz="1600" b="1" dirty="0"/>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690" y="5228076"/>
            <a:ext cx="176421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3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381000"/>
            <a:ext cx="7024744" cy="1143000"/>
          </a:xfrm>
        </p:spPr>
        <p:txBody>
          <a:bodyPr/>
          <a:lstStyle/>
          <a:p>
            <a:r>
              <a:rPr lang="es-EC" dirty="0" smtClean="0">
                <a:solidFill>
                  <a:schemeClr val="tx1"/>
                </a:solidFill>
              </a:rPr>
              <a:t>Temperatura</a:t>
            </a:r>
            <a:endParaRPr lang="es-EC" dirty="0">
              <a:solidFill>
                <a:schemeClr val="tx1"/>
              </a:solidFill>
            </a:endParaRPr>
          </a:p>
        </p:txBody>
      </p:sp>
      <p:graphicFrame>
        <p:nvGraphicFramePr>
          <p:cNvPr id="4" name="3 Marcador de contenido"/>
          <p:cNvGraphicFramePr>
            <a:graphicFrameLocks noGrp="1"/>
          </p:cNvGraphicFramePr>
          <p:nvPr>
            <p:ph idx="1"/>
          </p:nvPr>
        </p:nvGraphicFramePr>
        <p:xfrm>
          <a:off x="1042988" y="1524000"/>
          <a:ext cx="4291012" cy="5334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Cristina Lopez\AppData\Local\Temp\ISOLINEAS_TEMPERATURA.jpg"/>
          <p:cNvPicPr/>
          <p:nvPr/>
        </p:nvPicPr>
        <p:blipFill rotWithShape="1">
          <a:blip r:embed="rId3" cstate="print"/>
          <a:srcRect l="3171" t="1441" r="43207" b="16031"/>
          <a:stretch/>
        </p:blipFill>
        <p:spPr bwMode="auto">
          <a:xfrm>
            <a:off x="5257800" y="2057400"/>
            <a:ext cx="3009900" cy="3048000"/>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6" name="5 Imagen" descr="C:\Users\Cristina Lopez\AppData\Local\Temp\ISOLINEAS_TEMPERATURA.jpg"/>
          <p:cNvPicPr/>
          <p:nvPr/>
        </p:nvPicPr>
        <p:blipFill rotWithShape="1">
          <a:blip r:embed="rId3" cstate="print"/>
          <a:srcRect l="60186" t="43689" r="12664" b="35187"/>
          <a:stretch/>
        </p:blipFill>
        <p:spPr bwMode="auto">
          <a:xfrm>
            <a:off x="7010400" y="5334000"/>
            <a:ext cx="1524000" cy="838200"/>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7" name="6 Imagen" descr="C:\Users\Cristina Lopez\AppData\Local\Temp\ISOLINEAS_TEMPERATURA.jpg"/>
          <p:cNvPicPr/>
          <p:nvPr/>
        </p:nvPicPr>
        <p:blipFill rotWithShape="1">
          <a:blip r:embed="rId3" cstate="print"/>
          <a:srcRect l="60186" t="12963" r="12664" b="60152"/>
          <a:stretch/>
        </p:blipFill>
        <p:spPr bwMode="auto">
          <a:xfrm>
            <a:off x="5334000" y="5257800"/>
            <a:ext cx="1524000" cy="1066800"/>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8" name="7 Rectángulo"/>
          <p:cNvSpPr/>
          <p:nvPr/>
        </p:nvSpPr>
        <p:spPr>
          <a:xfrm>
            <a:off x="6096000" y="1600200"/>
            <a:ext cx="1257075" cy="369332"/>
          </a:xfrm>
          <a:prstGeom prst="rect">
            <a:avLst/>
          </a:prstGeom>
        </p:spPr>
        <p:txBody>
          <a:bodyPr wrap="none">
            <a:spAutoFit/>
          </a:bodyPr>
          <a:lstStyle/>
          <a:p>
            <a:r>
              <a:rPr lang="es-EC" b="1" dirty="0" smtClean="0"/>
              <a:t>Isotermas</a:t>
            </a:r>
            <a:endParaRPr lang="es-EC" b="1" dirty="0"/>
          </a:p>
        </p:txBody>
      </p:sp>
    </p:spTree>
    <p:extLst>
      <p:ext uri="{BB962C8B-B14F-4D97-AF65-F5344CB8AC3E}">
        <p14:creationId xmlns:p14="http://schemas.microsoft.com/office/powerpoint/2010/main" val="3003443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31110" y="1447800"/>
            <a:ext cx="3312290" cy="639762"/>
          </a:xfrm>
        </p:spPr>
        <p:txBody>
          <a:bodyPr>
            <a:normAutofit fontScale="92500"/>
          </a:bodyPr>
          <a:lstStyle/>
          <a:p>
            <a:r>
              <a:rPr lang="es-EC" dirty="0" smtClean="0">
                <a:solidFill>
                  <a:schemeClr val="tx1"/>
                </a:solidFill>
              </a:rPr>
              <a:t>Estación La Concordia</a:t>
            </a:r>
            <a:endParaRPr lang="es-EC" dirty="0">
              <a:solidFill>
                <a:schemeClr val="tx1"/>
              </a:solidFill>
            </a:endParaRPr>
          </a:p>
        </p:txBody>
      </p:sp>
      <p:sp>
        <p:nvSpPr>
          <p:cNvPr id="5" name="4 Marcador de texto"/>
          <p:cNvSpPr>
            <a:spLocks noGrp="1"/>
          </p:cNvSpPr>
          <p:nvPr>
            <p:ph type="body" sz="quarter" idx="3"/>
          </p:nvPr>
        </p:nvSpPr>
        <p:spPr>
          <a:xfrm>
            <a:off x="5181600" y="1463676"/>
            <a:ext cx="2743200" cy="639762"/>
          </a:xfrm>
        </p:spPr>
        <p:txBody>
          <a:bodyPr>
            <a:noAutofit/>
          </a:bodyPr>
          <a:lstStyle/>
          <a:p>
            <a:r>
              <a:rPr lang="es-EC" sz="2200" dirty="0" smtClean="0">
                <a:solidFill>
                  <a:schemeClr val="tx1"/>
                </a:solidFill>
              </a:rPr>
              <a:t>Estación Quininde</a:t>
            </a:r>
            <a:endParaRPr lang="es-EC" sz="22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467276974"/>
              </p:ext>
            </p:extLst>
          </p:nvPr>
        </p:nvGraphicFramePr>
        <p:xfrm>
          <a:off x="838200" y="4953000"/>
          <a:ext cx="3581399" cy="1023239"/>
        </p:xfrm>
        <a:graphic>
          <a:graphicData uri="http://schemas.openxmlformats.org/drawingml/2006/table">
            <a:tbl>
              <a:tblPr firstRow="1" firstCol="1" bandRow="1">
                <a:tableStyleId>{69012ECD-51FC-41F1-AA8D-1B2483CD663E}</a:tableStyleId>
              </a:tblPr>
              <a:tblGrid>
                <a:gridCol w="413297"/>
                <a:gridCol w="455686"/>
                <a:gridCol w="412792"/>
                <a:gridCol w="554594"/>
                <a:gridCol w="412792"/>
                <a:gridCol w="505644"/>
                <a:gridCol w="412792"/>
                <a:gridCol w="413802"/>
              </a:tblGrid>
              <a:tr h="325120">
                <a:tc gridSpan="8">
                  <a:txBody>
                    <a:bodyPr/>
                    <a:lstStyle/>
                    <a:p>
                      <a:pPr algn="ctr">
                        <a:lnSpc>
                          <a:spcPct val="115000"/>
                        </a:lnSpc>
                        <a:spcAft>
                          <a:spcPts val="0"/>
                        </a:spcAft>
                      </a:pPr>
                      <a:r>
                        <a:rPr lang="es-ES" sz="1100" dirty="0">
                          <a:effectLst/>
                        </a:rPr>
                        <a:t>Velocidad Media y Frecuencias de Viento</a:t>
                      </a:r>
                      <a:endParaRPr lang="es-ES" sz="1100" dirty="0">
                        <a:effectLst/>
                        <a:latin typeface="Calibri"/>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5120">
                <a:tc>
                  <a:txBody>
                    <a:bodyPr/>
                    <a:lstStyle/>
                    <a:p>
                      <a:pPr algn="ctr">
                        <a:lnSpc>
                          <a:spcPct val="115000"/>
                        </a:lnSpc>
                        <a:spcAft>
                          <a:spcPts val="0"/>
                        </a:spcAft>
                      </a:pPr>
                      <a:r>
                        <a:rPr lang="es-ES" sz="1100">
                          <a:effectLst/>
                        </a:rPr>
                        <a:t>E</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NE</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N</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NW</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W</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SW</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SE</a:t>
                      </a:r>
                      <a:endParaRPr lang="es-ES" sz="1100">
                        <a:effectLst/>
                        <a:latin typeface="Calibri"/>
                        <a:ea typeface="Times New Roman"/>
                        <a:cs typeface="Times New Roman"/>
                      </a:endParaRPr>
                    </a:p>
                  </a:txBody>
                  <a:tcPr marL="44450" marR="44450" marT="0" marB="0" anchor="ctr"/>
                </a:tc>
              </a:tr>
              <a:tr h="325120">
                <a:tc>
                  <a:txBody>
                    <a:bodyPr/>
                    <a:lstStyle/>
                    <a:p>
                      <a:pPr algn="ctr">
                        <a:lnSpc>
                          <a:spcPct val="115000"/>
                        </a:lnSpc>
                        <a:spcAft>
                          <a:spcPts val="0"/>
                        </a:spcAft>
                      </a:pPr>
                      <a:r>
                        <a:rPr lang="es-ES" sz="1100" dirty="0">
                          <a:effectLst/>
                        </a:rPr>
                        <a:t>2.3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1.0 m/s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2.6 m/s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2.7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2.6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2.9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2.8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2.2 m/s</a:t>
                      </a:r>
                      <a:endParaRPr lang="es-ES" sz="1100" dirty="0">
                        <a:effectLst/>
                        <a:latin typeface="Calibri"/>
                        <a:ea typeface="Times New Roman"/>
                        <a:cs typeface="Times New Roman"/>
                      </a:endParaRPr>
                    </a:p>
                  </a:txBody>
                  <a:tcPr marL="44450" marR="4445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642811098"/>
              </p:ext>
            </p:extLst>
          </p:nvPr>
        </p:nvGraphicFramePr>
        <p:xfrm>
          <a:off x="4800600" y="4953000"/>
          <a:ext cx="3581401" cy="982599"/>
        </p:xfrm>
        <a:graphic>
          <a:graphicData uri="http://schemas.openxmlformats.org/drawingml/2006/table">
            <a:tbl>
              <a:tblPr firstRow="1" firstCol="1" bandRow="1">
                <a:tableStyleId>{69012ECD-51FC-41F1-AA8D-1B2483CD663E}</a:tableStyleId>
              </a:tblPr>
              <a:tblGrid>
                <a:gridCol w="413257"/>
                <a:gridCol w="454818"/>
                <a:gridCol w="413257"/>
                <a:gridCol w="554000"/>
                <a:gridCol w="413257"/>
                <a:gridCol w="505354"/>
                <a:gridCol w="413257"/>
                <a:gridCol w="414201"/>
              </a:tblGrid>
              <a:tr h="304800">
                <a:tc gridSpan="8">
                  <a:txBody>
                    <a:bodyPr/>
                    <a:lstStyle/>
                    <a:p>
                      <a:pPr algn="ctr">
                        <a:lnSpc>
                          <a:spcPct val="115000"/>
                        </a:lnSpc>
                        <a:spcAft>
                          <a:spcPts val="0"/>
                        </a:spcAft>
                      </a:pPr>
                      <a:r>
                        <a:rPr lang="es-ES" sz="1100" dirty="0">
                          <a:effectLst/>
                        </a:rPr>
                        <a:t>Velocidad Media y Frecuencias de Viento</a:t>
                      </a:r>
                      <a:endParaRPr lang="es-ES" sz="1100" dirty="0">
                        <a:effectLst/>
                        <a:latin typeface="Calibri"/>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algn="ctr">
                        <a:lnSpc>
                          <a:spcPct val="115000"/>
                        </a:lnSpc>
                        <a:spcAft>
                          <a:spcPts val="0"/>
                        </a:spcAft>
                      </a:pPr>
                      <a:r>
                        <a:rPr lang="es-ES" sz="1100">
                          <a:effectLst/>
                        </a:rPr>
                        <a:t>E</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NE</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N</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NW</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W</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SW</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SE</a:t>
                      </a:r>
                      <a:endParaRPr lang="es-ES" sz="1100">
                        <a:effectLst/>
                        <a:latin typeface="Calibri"/>
                        <a:ea typeface="Times New Roman"/>
                        <a:cs typeface="Times New Roman"/>
                      </a:endParaRPr>
                    </a:p>
                  </a:txBody>
                  <a:tcPr marL="44450" marR="44450" marT="0" marB="0" anchor="ctr"/>
                </a:tc>
              </a:tr>
              <a:tr h="242570">
                <a:tc>
                  <a:txBody>
                    <a:bodyPr/>
                    <a:lstStyle/>
                    <a:p>
                      <a:pPr algn="ctr">
                        <a:lnSpc>
                          <a:spcPct val="115000"/>
                        </a:lnSpc>
                        <a:spcAft>
                          <a:spcPts val="0"/>
                        </a:spcAft>
                      </a:pPr>
                      <a:r>
                        <a:rPr lang="es-ES" sz="1100" dirty="0">
                          <a:effectLst/>
                        </a:rPr>
                        <a:t>4.0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2.3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2.3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2.4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3.0 m/s</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3.7 m/s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effectLst/>
                        </a:rPr>
                        <a:t>0.2 m/s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2.7 m/s</a:t>
                      </a:r>
                      <a:endParaRPr lang="es-ES" sz="1100" dirty="0">
                        <a:effectLst/>
                        <a:latin typeface="Calibri"/>
                        <a:ea typeface="Times New Roman"/>
                        <a:cs typeface="Times New Roman"/>
                      </a:endParaRPr>
                    </a:p>
                  </a:txBody>
                  <a:tcPr marL="44450" marR="44450" marT="0" marB="0" anchor="ctr"/>
                </a:tc>
              </a:tr>
            </a:tbl>
          </a:graphicData>
        </a:graphic>
      </p:graphicFrame>
      <p:sp>
        <p:nvSpPr>
          <p:cNvPr id="10" name="1 Título"/>
          <p:cNvSpPr>
            <a:spLocks noGrp="1"/>
          </p:cNvSpPr>
          <p:nvPr>
            <p:ph type="title"/>
          </p:nvPr>
        </p:nvSpPr>
        <p:spPr>
          <a:xfrm>
            <a:off x="990600" y="381000"/>
            <a:ext cx="7024744" cy="1143000"/>
          </a:xfrm>
        </p:spPr>
        <p:txBody>
          <a:bodyPr/>
          <a:lstStyle/>
          <a:p>
            <a:r>
              <a:rPr lang="es-EC" dirty="0" smtClean="0">
                <a:solidFill>
                  <a:schemeClr val="tx1"/>
                </a:solidFill>
              </a:rPr>
              <a:t>Viento</a:t>
            </a:r>
            <a:endParaRPr lang="es-EC" dirty="0">
              <a:solidFill>
                <a:schemeClr val="tx1"/>
              </a:solidFill>
            </a:endParaRPr>
          </a:p>
        </p:txBody>
      </p:sp>
      <p:graphicFrame>
        <p:nvGraphicFramePr>
          <p:cNvPr id="13" name="4 Gráfico"/>
          <p:cNvGraphicFramePr/>
          <p:nvPr>
            <p:extLst>
              <p:ext uri="{D42A27DB-BD31-4B8C-83A1-F6EECF244321}">
                <p14:modId xmlns:p14="http://schemas.microsoft.com/office/powerpoint/2010/main" val="621695340"/>
              </p:ext>
            </p:extLst>
          </p:nvPr>
        </p:nvGraphicFramePr>
        <p:xfrm>
          <a:off x="838200" y="2133600"/>
          <a:ext cx="35337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3 Gráfico"/>
          <p:cNvGraphicFramePr/>
          <p:nvPr>
            <p:extLst>
              <p:ext uri="{D42A27DB-BD31-4B8C-83A1-F6EECF244321}">
                <p14:modId xmlns:p14="http://schemas.microsoft.com/office/powerpoint/2010/main" val="3902235850"/>
              </p:ext>
            </p:extLst>
          </p:nvPr>
        </p:nvGraphicFramePr>
        <p:xfrm>
          <a:off x="4800600" y="2133600"/>
          <a:ext cx="35337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8862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algn="ctr"/>
            <a:r>
              <a:rPr lang="es-EC" sz="4400" b="1" dirty="0" smtClean="0">
                <a:solidFill>
                  <a:schemeClr val="tx1"/>
                </a:solidFill>
              </a:rPr>
              <a:t>SUELO </a:t>
            </a:r>
            <a:endParaRPr lang="es-EC" sz="4400" b="1" dirty="0">
              <a:solidFill>
                <a:schemeClr val="tx1"/>
              </a:solidFill>
            </a:endParaRPr>
          </a:p>
        </p:txBody>
      </p:sp>
      <p:sp>
        <p:nvSpPr>
          <p:cNvPr id="7" name="2 Subtítulo"/>
          <p:cNvSpPr>
            <a:spLocks noGrp="1"/>
          </p:cNvSpPr>
          <p:nvPr>
            <p:ph type="subTitle" idx="1"/>
          </p:nvPr>
        </p:nvSpPr>
        <p:spPr/>
        <p:txBody>
          <a:bodyPr>
            <a:normAutofit/>
          </a:bodyPr>
          <a:lstStyle/>
          <a:p>
            <a:endParaRPr lang="es-ES" dirty="0" smtClean="0"/>
          </a:p>
          <a:p>
            <a:endParaRPr lang="es-ES" dirty="0"/>
          </a:p>
          <a:p>
            <a:pPr algn="r"/>
            <a:r>
              <a:rPr lang="es-ES" dirty="0"/>
              <a:t>Bosque Protector “La Perla</a:t>
            </a:r>
            <a:r>
              <a:rPr lang="es-ES" dirty="0" smtClean="0"/>
              <a:t>”</a:t>
            </a:r>
            <a:endParaRPr lang="es-ES" dirty="0"/>
          </a:p>
        </p:txBody>
      </p:sp>
    </p:spTree>
    <p:extLst>
      <p:ext uri="{BB962C8B-B14F-4D97-AF65-F5344CB8AC3E}">
        <p14:creationId xmlns:p14="http://schemas.microsoft.com/office/powerpoint/2010/main" val="299244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Mapa Muestreo Suelo</a:t>
            </a:r>
            <a:endParaRPr lang="es-ES" sz="23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69" t="21679" r="29639" b="24103"/>
          <a:stretch/>
        </p:blipFill>
        <p:spPr bwMode="auto">
          <a:xfrm>
            <a:off x="990600" y="838200"/>
            <a:ext cx="7135090" cy="532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247" y="5181600"/>
            <a:ext cx="1528353" cy="809625"/>
          </a:xfrm>
          <a:prstGeom prst="rect">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09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1143000"/>
          </a:xfrm>
        </p:spPr>
        <p:txBody>
          <a:bodyPr>
            <a:normAutofit fontScale="90000"/>
          </a:bodyPr>
          <a:lstStyle/>
          <a:p>
            <a:r>
              <a:rPr lang="es-EC" dirty="0" smtClean="0">
                <a:solidFill>
                  <a:schemeClr val="tx1"/>
                </a:solidFill>
              </a:rPr>
              <a:t>Característica Físico Químicas del Suelo</a:t>
            </a:r>
            <a:endParaRPr lang="es-EC" dirty="0">
              <a:solidFill>
                <a:schemeClr val="tx1"/>
              </a:solidFill>
            </a:endParaRPr>
          </a:p>
        </p:txBody>
      </p:sp>
      <p:graphicFrame>
        <p:nvGraphicFramePr>
          <p:cNvPr id="4" name="3 Marcador de contenido"/>
          <p:cNvGraphicFramePr>
            <a:graphicFrameLocks noGrp="1"/>
          </p:cNvGraphicFramePr>
          <p:nvPr>
            <p:ph idx="1"/>
          </p:nvPr>
        </p:nvGraphicFramePr>
        <p:xfrm>
          <a:off x="914400" y="2340864"/>
          <a:ext cx="7491416" cy="3589211"/>
        </p:xfrm>
        <a:graphic>
          <a:graphicData uri="http://schemas.openxmlformats.org/drawingml/2006/table">
            <a:tbl>
              <a:tblPr firstRow="1" bandRow="1">
                <a:tableStyleId>{5C22544A-7EE6-4342-B048-85BDC9FD1C3A}</a:tableStyleId>
              </a:tblPr>
              <a:tblGrid>
                <a:gridCol w="936427"/>
                <a:gridCol w="936427"/>
                <a:gridCol w="936427"/>
                <a:gridCol w="936427"/>
                <a:gridCol w="936427"/>
                <a:gridCol w="936427"/>
                <a:gridCol w="936427"/>
                <a:gridCol w="936427"/>
              </a:tblGrid>
              <a:tr h="495300">
                <a:tc>
                  <a:txBody>
                    <a:bodyPr/>
                    <a:lstStyle/>
                    <a:p>
                      <a:pPr algn="ctr">
                        <a:lnSpc>
                          <a:spcPct val="115000"/>
                        </a:lnSpc>
                        <a:spcAft>
                          <a:spcPts val="0"/>
                        </a:spcAft>
                      </a:pPr>
                      <a:r>
                        <a:rPr lang="es-ES" sz="1200" b="1" dirty="0">
                          <a:latin typeface="Arial"/>
                          <a:ea typeface="Times New Roman"/>
                          <a:cs typeface="Times New Roman"/>
                        </a:rPr>
                        <a:t>PUNTO NO.</a:t>
                      </a:r>
                      <a:endParaRPr lang="es-EC" sz="12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b="1">
                          <a:latin typeface="Arial"/>
                          <a:ea typeface="Times New Roman"/>
                          <a:cs typeface="Times New Roman"/>
                        </a:rPr>
                        <a:t>NOMBRE</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b="1">
                          <a:latin typeface="Arial"/>
                          <a:ea typeface="Times New Roman"/>
                          <a:cs typeface="Times New Roman"/>
                        </a:rPr>
                        <a:t>TEXTURA</a:t>
                      </a:r>
                      <a:endParaRPr lang="es-EC" sz="1200">
                        <a:latin typeface="Calibri"/>
                        <a:ea typeface="Times New Roman"/>
                        <a:cs typeface="Times New Roman"/>
                      </a:endParaRPr>
                    </a:p>
                  </a:txBody>
                  <a:tcPr marL="44450" marR="44450" marT="0" marB="0" anchor="ctr"/>
                </a:tc>
                <a:tc gridSpan="3">
                  <a:txBody>
                    <a:bodyPr/>
                    <a:lstStyle/>
                    <a:p>
                      <a:pPr algn="ctr">
                        <a:lnSpc>
                          <a:spcPct val="115000"/>
                        </a:lnSpc>
                        <a:spcAft>
                          <a:spcPts val="0"/>
                        </a:spcAft>
                      </a:pPr>
                      <a:r>
                        <a:rPr lang="es-ES" sz="1200" b="1">
                          <a:latin typeface="Arial"/>
                          <a:ea typeface="Times New Roman"/>
                          <a:cs typeface="Times New Roman"/>
                        </a:rPr>
                        <a:t>COLOR</a:t>
                      </a:r>
                      <a:endParaRPr lang="es-EC" sz="1200">
                        <a:latin typeface="Calibri"/>
                        <a:ea typeface="Times New Roman"/>
                        <a:cs typeface="Times New Roman"/>
                      </a:endParaRPr>
                    </a:p>
                    <a:p>
                      <a:pPr algn="ctr">
                        <a:lnSpc>
                          <a:spcPct val="115000"/>
                        </a:lnSpc>
                        <a:spcAft>
                          <a:spcPts val="0"/>
                        </a:spcAft>
                      </a:pPr>
                      <a:r>
                        <a:rPr lang="es-ES" sz="1200" b="1">
                          <a:latin typeface="Arial"/>
                          <a:ea typeface="Times New Roman"/>
                          <a:cs typeface="Times New Roman"/>
                        </a:rPr>
                        <a:t>(Tabla de Munsell 7.5 YR)</a:t>
                      </a:r>
                      <a:endParaRPr lang="es-EC" sz="1200">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r>
                        <a:rPr lang="es-ES" sz="1200" b="1">
                          <a:latin typeface="Arial"/>
                          <a:ea typeface="Times New Roman"/>
                          <a:cs typeface="Times New Roman"/>
                        </a:rPr>
                        <a:t>pH</a:t>
                      </a:r>
                      <a:endParaRPr lang="es-EC" sz="1200">
                        <a:latin typeface="Calibri"/>
                        <a:ea typeface="Times New Roman"/>
                        <a:cs typeface="Times New Roman"/>
                      </a:endParaRPr>
                    </a:p>
                  </a:txBody>
                  <a:tcPr marL="44450" marR="44450" marT="0" marB="0" anchor="ctr"/>
                </a:tc>
                <a:tc hMerge="1">
                  <a:txBody>
                    <a:bodyPr/>
                    <a:lstStyle/>
                    <a:p>
                      <a:endParaRPr lang="es-EC"/>
                    </a:p>
                  </a:txBody>
                  <a:tcPr/>
                </a:tc>
              </a:tr>
              <a:tr h="495300">
                <a:tc>
                  <a:txBody>
                    <a:bodyPr/>
                    <a:lstStyle/>
                    <a:p>
                      <a:pPr algn="ctr">
                        <a:lnSpc>
                          <a:spcPct val="115000"/>
                        </a:lnSpc>
                        <a:spcAft>
                          <a:spcPts val="0"/>
                        </a:spcAft>
                      </a:pPr>
                      <a:r>
                        <a:rPr lang="es-ES" sz="1200" b="1">
                          <a:solidFill>
                            <a:srgbClr val="000000"/>
                          </a:solidFill>
                          <a:latin typeface="Arial"/>
                          <a:ea typeface="Times New Roman"/>
                          <a:cs typeface="Times New Roman"/>
                        </a:rPr>
                        <a:t>1</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Ceibo</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Arcilloso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3/3</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Marrón Oscuro</a:t>
                      </a:r>
                      <a:endParaRPr lang="es-EC" sz="12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6,08</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Ligeramente Acido</a:t>
                      </a:r>
                      <a:endParaRPr lang="es-EC" sz="1200">
                        <a:latin typeface="Calibri"/>
                        <a:ea typeface="Times New Roman"/>
                        <a:cs typeface="Times New Roman"/>
                      </a:endParaRPr>
                    </a:p>
                  </a:txBody>
                  <a:tcPr marL="44450" marR="44450" marT="0" marB="0" anchor="ctr"/>
                </a:tc>
              </a:tr>
              <a:tr h="495300">
                <a:tc>
                  <a:txBody>
                    <a:bodyPr/>
                    <a:lstStyle/>
                    <a:p>
                      <a:pPr algn="ctr">
                        <a:lnSpc>
                          <a:spcPct val="115000"/>
                        </a:lnSpc>
                        <a:spcAft>
                          <a:spcPts val="0"/>
                        </a:spcAft>
                      </a:pPr>
                      <a:r>
                        <a:rPr lang="es-ES" sz="1200" b="1">
                          <a:solidFill>
                            <a:srgbClr val="000000"/>
                          </a:solidFill>
                          <a:latin typeface="Arial"/>
                          <a:ea typeface="Times New Roman"/>
                          <a:cs typeface="Times New Roman"/>
                        </a:rPr>
                        <a:t>2</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Ribera Careño</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Arcilloso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2.5/2</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Marrón Muy Oscuro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6,42</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Ligeramente Acido</a:t>
                      </a:r>
                      <a:endParaRPr lang="es-EC" sz="1200">
                        <a:latin typeface="Calibri"/>
                        <a:ea typeface="Times New Roman"/>
                        <a:cs typeface="Times New Roman"/>
                      </a:endParaRPr>
                    </a:p>
                  </a:txBody>
                  <a:tcPr marL="44450" marR="44450" marT="0" marB="0" anchor="ctr"/>
                </a:tc>
              </a:tr>
              <a:tr h="495300">
                <a:tc>
                  <a:txBody>
                    <a:bodyPr/>
                    <a:lstStyle/>
                    <a:p>
                      <a:pPr algn="ctr">
                        <a:lnSpc>
                          <a:spcPct val="115000"/>
                        </a:lnSpc>
                        <a:spcAft>
                          <a:spcPts val="0"/>
                        </a:spcAft>
                      </a:pPr>
                      <a:r>
                        <a:rPr lang="es-ES" sz="1200" b="1">
                          <a:solidFill>
                            <a:srgbClr val="000000"/>
                          </a:solidFill>
                          <a:latin typeface="Arial"/>
                          <a:ea typeface="Times New Roman"/>
                          <a:cs typeface="Times New Roman"/>
                        </a:rPr>
                        <a:t>3</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Pantano Dentrobates</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Franco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4/6</a:t>
                      </a:r>
                      <a:endParaRPr lang="es-EC" sz="1200" dirty="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Marrón Fuerte</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6,02</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Ligeramente Acido</a:t>
                      </a:r>
                      <a:endParaRPr lang="es-EC" sz="1200">
                        <a:latin typeface="Calibri"/>
                        <a:ea typeface="Times New Roman"/>
                        <a:cs typeface="Times New Roman"/>
                      </a:endParaRPr>
                    </a:p>
                  </a:txBody>
                  <a:tcPr marL="44450" marR="44450" marT="0" marB="0" anchor="ctr"/>
                </a:tc>
              </a:tr>
              <a:tr h="495300">
                <a:tc>
                  <a:txBody>
                    <a:bodyPr/>
                    <a:lstStyle/>
                    <a:p>
                      <a:pPr algn="ctr">
                        <a:lnSpc>
                          <a:spcPct val="115000"/>
                        </a:lnSpc>
                        <a:spcAft>
                          <a:spcPts val="0"/>
                        </a:spcAft>
                      </a:pPr>
                      <a:r>
                        <a:rPr lang="es-ES" sz="1200" b="1">
                          <a:solidFill>
                            <a:srgbClr val="000000"/>
                          </a:solidFill>
                          <a:latin typeface="Arial"/>
                          <a:ea typeface="Times New Roman"/>
                          <a:cs typeface="Times New Roman"/>
                        </a:rPr>
                        <a:t>4</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Ribera Cucaracha</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Franco Arcillo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3/3</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Marrón Oscuro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6,17</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Ligeramente Acido</a:t>
                      </a:r>
                      <a:endParaRPr lang="es-EC" sz="1200">
                        <a:latin typeface="Calibri"/>
                        <a:ea typeface="Times New Roman"/>
                        <a:cs typeface="Times New Roman"/>
                      </a:endParaRPr>
                    </a:p>
                  </a:txBody>
                  <a:tcPr marL="44450" marR="44450" marT="0" marB="0" anchor="ctr"/>
                </a:tc>
              </a:tr>
              <a:tr h="495300">
                <a:tc>
                  <a:txBody>
                    <a:bodyPr/>
                    <a:lstStyle/>
                    <a:p>
                      <a:pPr algn="ctr">
                        <a:lnSpc>
                          <a:spcPct val="115000"/>
                        </a:lnSpc>
                        <a:spcAft>
                          <a:spcPts val="0"/>
                        </a:spcAft>
                      </a:pPr>
                      <a:r>
                        <a:rPr lang="es-ES" sz="1200" b="1">
                          <a:solidFill>
                            <a:srgbClr val="000000"/>
                          </a:solidFill>
                          <a:latin typeface="Arial"/>
                          <a:ea typeface="Times New Roman"/>
                          <a:cs typeface="Times New Roman"/>
                        </a:rPr>
                        <a:t>5</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Ribera Ramón</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Arcilloso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4/6</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Marrón Fuerte</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5,90</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Ligeramente Acido</a:t>
                      </a:r>
                      <a:endParaRPr lang="es-EC" sz="1200">
                        <a:latin typeface="Calibri"/>
                        <a:ea typeface="Times New Roman"/>
                        <a:cs typeface="Times New Roman"/>
                      </a:endParaRPr>
                    </a:p>
                  </a:txBody>
                  <a:tcPr marL="44450" marR="44450" marT="0" marB="0" anchor="ctr"/>
                </a:tc>
              </a:tr>
              <a:tr h="495300">
                <a:tc>
                  <a:txBody>
                    <a:bodyPr/>
                    <a:lstStyle/>
                    <a:p>
                      <a:pPr algn="ctr">
                        <a:lnSpc>
                          <a:spcPct val="115000"/>
                        </a:lnSpc>
                        <a:spcAft>
                          <a:spcPts val="0"/>
                        </a:spcAft>
                      </a:pPr>
                      <a:r>
                        <a:rPr lang="es-ES" sz="1200">
                          <a:solidFill>
                            <a:srgbClr val="000000"/>
                          </a:solidFill>
                          <a:latin typeface="Arial"/>
                          <a:ea typeface="Times New Roman"/>
                          <a:cs typeface="Times New Roman"/>
                        </a:rPr>
                        <a:t>6</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Nasua Narica</a:t>
                      </a:r>
                      <a:endParaRPr lang="es-EC" sz="1200">
                        <a:latin typeface="Calibri"/>
                        <a:ea typeface="Times New Roman"/>
                        <a:cs typeface="Times New Roman"/>
                      </a:endParaRPr>
                    </a:p>
                  </a:txBody>
                  <a:tcPr marL="44450" marR="44450" marT="0" marB="0" anchor="ctr"/>
                </a:tc>
                <a:tc>
                  <a:txBody>
                    <a:bodyPr/>
                    <a:lstStyle/>
                    <a:p>
                      <a:pPr>
                        <a:lnSpc>
                          <a:spcPct val="115000"/>
                        </a:lnSpc>
                        <a:spcAft>
                          <a:spcPts val="0"/>
                        </a:spcAft>
                      </a:pPr>
                      <a:r>
                        <a:rPr lang="es-ES" sz="1200">
                          <a:solidFill>
                            <a:srgbClr val="000000"/>
                          </a:solidFill>
                          <a:latin typeface="Arial"/>
                          <a:ea typeface="Times New Roman"/>
                          <a:cs typeface="Times New Roman"/>
                        </a:rPr>
                        <a:t>Arcilloso Limoso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2.5/2</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endParaRPr lang="es-ES" sz="1200" dirty="0">
                        <a:solidFill>
                          <a:srgbClr val="000000"/>
                        </a:solidFill>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Marrón Muy Oscuro</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5,71</a:t>
                      </a:r>
                      <a:endParaRPr lang="es-EC" sz="12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Ligeramente Acido</a:t>
                      </a:r>
                      <a:endParaRPr lang="es-EC" sz="1200" dirty="0">
                        <a:latin typeface="Calibri"/>
                        <a:ea typeface="Times New Roman"/>
                        <a:cs typeface="Times New Roman"/>
                      </a:endParaRPr>
                    </a:p>
                  </a:txBody>
                  <a:tcPr marL="44450" marR="44450" marT="0" marB="0" anchor="ctr"/>
                </a:tc>
              </a:tr>
            </a:tbl>
          </a:graphicData>
        </a:graphic>
      </p:graphicFrame>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971800"/>
            <a:ext cx="388620" cy="228600"/>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429000"/>
            <a:ext cx="388620" cy="228600"/>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962400"/>
            <a:ext cx="389467" cy="222553"/>
          </a:xfrm>
          <a:prstGeom prst="rect">
            <a:avLst/>
          </a:prstGeom>
          <a:noFill/>
          <a:ln>
            <a:noFill/>
          </a:ln>
        </p:spPr>
      </p:pic>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495800"/>
            <a:ext cx="388620" cy="228600"/>
          </a:xfrm>
          <a:prstGeom prst="rect">
            <a:avLst/>
          </a:prstGeom>
          <a:noFill/>
          <a:ln>
            <a:noFill/>
          </a:ln>
        </p:spPr>
      </p:pic>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105400"/>
            <a:ext cx="389467" cy="222553"/>
          </a:xfrm>
          <a:prstGeom prst="rect">
            <a:avLst/>
          </a:prstGeom>
          <a:noFill/>
          <a:ln>
            <a:noFill/>
          </a:ln>
        </p:spPr>
      </p:pic>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562600"/>
            <a:ext cx="388620" cy="228600"/>
          </a:xfrm>
          <a:prstGeom prst="rect">
            <a:avLst/>
          </a:prstGeom>
          <a:noFill/>
          <a:ln>
            <a:noFill/>
          </a:ln>
        </p:spPr>
      </p:pic>
    </p:spTree>
    <p:extLst>
      <p:ext uri="{BB962C8B-B14F-4D97-AF65-F5344CB8AC3E}">
        <p14:creationId xmlns:p14="http://schemas.microsoft.com/office/powerpoint/2010/main" val="3058400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83"/>
          <a:stretch/>
        </p:blipFill>
        <p:spPr bwMode="auto">
          <a:xfrm>
            <a:off x="533400" y="695459"/>
            <a:ext cx="5576886" cy="42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59376"/>
          <a:stretch>
            <a:fillRect/>
          </a:stretch>
        </p:blipFill>
        <p:spPr bwMode="auto">
          <a:xfrm>
            <a:off x="6180104" y="1066799"/>
            <a:ext cx="2167450" cy="138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052888"/>
            <a:ext cx="1360133" cy="671512"/>
          </a:xfrm>
          <a:prstGeom prst="rect">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44008" y="76200"/>
            <a:ext cx="3661792" cy="338554"/>
          </a:xfrm>
          <a:prstGeom prst="rect">
            <a:avLst/>
          </a:prstGeom>
          <a:noFill/>
        </p:spPr>
        <p:txBody>
          <a:bodyPr wrap="square" rtlCol="0">
            <a:spAutoFit/>
          </a:bodyPr>
          <a:lstStyle/>
          <a:p>
            <a:pPr algn="ctr"/>
            <a:r>
              <a:rPr lang="es-ES" sz="1600" b="1" dirty="0" smtClean="0"/>
              <a:t>Mapa Uso y  Cobertura Vegetal</a:t>
            </a:r>
            <a:endParaRPr lang="es-ES" sz="1600" b="1" dirty="0"/>
          </a:p>
        </p:txBody>
      </p:sp>
      <p:graphicFrame>
        <p:nvGraphicFramePr>
          <p:cNvPr id="6" name="5 Tabla"/>
          <p:cNvGraphicFramePr>
            <a:graphicFrameLocks noGrp="1"/>
          </p:cNvGraphicFramePr>
          <p:nvPr>
            <p:extLst>
              <p:ext uri="{D42A27DB-BD31-4B8C-83A1-F6EECF244321}">
                <p14:modId xmlns:p14="http://schemas.microsoft.com/office/powerpoint/2010/main" val="1595366157"/>
              </p:ext>
            </p:extLst>
          </p:nvPr>
        </p:nvGraphicFramePr>
        <p:xfrm>
          <a:off x="1981200" y="4991103"/>
          <a:ext cx="5257800" cy="1485897"/>
        </p:xfrm>
        <a:graphic>
          <a:graphicData uri="http://schemas.openxmlformats.org/drawingml/2006/table">
            <a:tbl>
              <a:tblPr>
                <a:tableStyleId>{BC89EF96-8CEA-46FF-86C4-4CE0E7609802}</a:tableStyleId>
              </a:tblPr>
              <a:tblGrid>
                <a:gridCol w="706786"/>
                <a:gridCol w="2965055"/>
                <a:gridCol w="827457"/>
                <a:gridCol w="758502"/>
              </a:tblGrid>
              <a:tr h="212271">
                <a:tc>
                  <a:txBody>
                    <a:bodyPr/>
                    <a:lstStyle/>
                    <a:p>
                      <a:pPr algn="l" fontAlgn="b"/>
                      <a:r>
                        <a:rPr lang="es-EC" sz="1100" b="1" u="none" strike="noStrike" dirty="0"/>
                        <a:t>CÓDIGO</a:t>
                      </a:r>
                      <a:endParaRPr lang="es-EC" sz="1100" b="1" i="0" u="none" strike="noStrike" dirty="0">
                        <a:solidFill>
                          <a:srgbClr val="000000"/>
                        </a:solidFill>
                        <a:latin typeface="Calibri"/>
                      </a:endParaRPr>
                    </a:p>
                  </a:txBody>
                  <a:tcPr marL="9525" marR="9525" marT="9525" marB="0" anchor="b"/>
                </a:tc>
                <a:tc>
                  <a:txBody>
                    <a:bodyPr/>
                    <a:lstStyle/>
                    <a:p>
                      <a:pPr algn="l" fontAlgn="b"/>
                      <a:r>
                        <a:rPr lang="es-EC" sz="1100" b="1" u="none" strike="noStrike" dirty="0"/>
                        <a:t>COBERTURA VEGETAL</a:t>
                      </a:r>
                      <a:endParaRPr lang="es-EC" sz="1100" b="1" i="0" u="none" strike="noStrike" dirty="0">
                        <a:solidFill>
                          <a:srgbClr val="000000"/>
                        </a:solidFill>
                        <a:latin typeface="Calibri"/>
                      </a:endParaRPr>
                    </a:p>
                  </a:txBody>
                  <a:tcPr marL="9525" marR="9525" marT="9525" marB="0" anchor="b"/>
                </a:tc>
                <a:tc>
                  <a:txBody>
                    <a:bodyPr/>
                    <a:lstStyle/>
                    <a:p>
                      <a:pPr algn="l" fontAlgn="b"/>
                      <a:r>
                        <a:rPr lang="es-EC" sz="1100" b="1" u="none" strike="noStrike" dirty="0"/>
                        <a:t>ÁREA (Ha)</a:t>
                      </a:r>
                      <a:endParaRPr lang="es-EC" sz="1100" b="1" i="0" u="none" strike="noStrike" dirty="0">
                        <a:solidFill>
                          <a:srgbClr val="000000"/>
                        </a:solidFill>
                        <a:latin typeface="Calibri"/>
                      </a:endParaRPr>
                    </a:p>
                  </a:txBody>
                  <a:tcPr marL="9525" marR="9525" marT="9525" marB="0" anchor="b"/>
                </a:tc>
                <a:tc>
                  <a:txBody>
                    <a:bodyPr/>
                    <a:lstStyle/>
                    <a:p>
                      <a:pPr algn="l" fontAlgn="b"/>
                      <a:r>
                        <a:rPr lang="es-EC" sz="1100" b="1" u="none" strike="noStrike" dirty="0"/>
                        <a:t>ÁREA (%)</a:t>
                      </a:r>
                      <a:endParaRPr lang="es-EC" sz="1100" b="1" i="0" u="none" strike="noStrike" dirty="0">
                        <a:solidFill>
                          <a:srgbClr val="000000"/>
                        </a:solidFill>
                        <a:latin typeface="Calibri"/>
                      </a:endParaRPr>
                    </a:p>
                  </a:txBody>
                  <a:tcPr marL="9525" marR="9525" marT="9525" marB="0" anchor="b"/>
                </a:tc>
              </a:tr>
              <a:tr h="212271">
                <a:tc>
                  <a:txBody>
                    <a:bodyPr/>
                    <a:lstStyle/>
                    <a:p>
                      <a:pPr algn="l" fontAlgn="b"/>
                      <a:r>
                        <a:rPr lang="es-EC" sz="1100" u="none" strike="noStrike"/>
                        <a:t>Bn</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dirty="0"/>
                        <a:t>100% Bosque Natural</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a:t>267,8</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a:t>42,1</a:t>
                      </a:r>
                      <a:endParaRPr lang="es-EC" sz="1100" b="0" i="0" u="none" strike="noStrike" dirty="0">
                        <a:solidFill>
                          <a:srgbClr val="000000"/>
                        </a:solidFill>
                        <a:latin typeface="Calibri"/>
                      </a:endParaRPr>
                    </a:p>
                  </a:txBody>
                  <a:tcPr marL="9525" marR="9525" marT="9525" marB="0" anchor="b"/>
                </a:tc>
              </a:tr>
              <a:tr h="212271">
                <a:tc>
                  <a:txBody>
                    <a:bodyPr/>
                    <a:lstStyle/>
                    <a:p>
                      <a:pPr algn="l" fontAlgn="b"/>
                      <a:r>
                        <a:rPr lang="es-EC" sz="1100" u="none" strike="noStrike"/>
                        <a:t>P</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100% Palma</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0,2</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0,0</a:t>
                      </a:r>
                      <a:endParaRPr lang="es-EC" sz="1100" b="0" i="0" u="none" strike="noStrike">
                        <a:solidFill>
                          <a:srgbClr val="000000"/>
                        </a:solidFill>
                        <a:latin typeface="Calibri"/>
                      </a:endParaRPr>
                    </a:p>
                  </a:txBody>
                  <a:tcPr marL="9525" marR="9525" marT="9525" marB="0" anchor="b"/>
                </a:tc>
              </a:tr>
              <a:tr h="212271">
                <a:tc>
                  <a:txBody>
                    <a:bodyPr/>
                    <a:lstStyle/>
                    <a:p>
                      <a:pPr algn="l" fontAlgn="b"/>
                      <a:r>
                        <a:rPr lang="es-EC" sz="1100" u="none" strike="noStrike"/>
                        <a:t>Pa</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100% Pasto</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7,2</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1,1</a:t>
                      </a:r>
                      <a:endParaRPr lang="es-EC" sz="1100" b="0" i="0" u="none" strike="noStrike">
                        <a:solidFill>
                          <a:srgbClr val="000000"/>
                        </a:solidFill>
                        <a:latin typeface="Calibri"/>
                      </a:endParaRPr>
                    </a:p>
                  </a:txBody>
                  <a:tcPr marL="9525" marR="9525" marT="9525" marB="0" anchor="b"/>
                </a:tc>
              </a:tr>
              <a:tr h="212271">
                <a:tc>
                  <a:txBody>
                    <a:bodyPr/>
                    <a:lstStyle/>
                    <a:p>
                      <a:pPr algn="l" fontAlgn="b"/>
                      <a:r>
                        <a:rPr lang="es-EC" sz="1100" u="none" strike="noStrike"/>
                        <a:t>Ar/Pa</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70% Arboricultura / 30% Pasto</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348,0</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54,7</a:t>
                      </a:r>
                      <a:endParaRPr lang="es-EC" sz="1100" b="0" i="0" u="none" strike="noStrike">
                        <a:solidFill>
                          <a:srgbClr val="000000"/>
                        </a:solidFill>
                        <a:latin typeface="Calibri"/>
                      </a:endParaRPr>
                    </a:p>
                  </a:txBody>
                  <a:tcPr marL="9525" marR="9525" marT="9525" marB="0" anchor="b"/>
                </a:tc>
              </a:tr>
              <a:tr h="212271">
                <a:tc>
                  <a:txBody>
                    <a:bodyPr/>
                    <a:lstStyle/>
                    <a:p>
                      <a:pPr algn="l" fontAlgn="b"/>
                      <a:r>
                        <a:rPr lang="es-EC" sz="1100" u="none" strike="noStrike"/>
                        <a:t>P/CCC</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70% Palma / 30% Cultivo de Ciclo Corto</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13,2</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2,1</a:t>
                      </a:r>
                      <a:endParaRPr lang="es-EC" sz="1100" b="0" i="0" u="none" strike="noStrike">
                        <a:solidFill>
                          <a:srgbClr val="000000"/>
                        </a:solidFill>
                        <a:latin typeface="Calibri"/>
                      </a:endParaRPr>
                    </a:p>
                  </a:txBody>
                  <a:tcPr marL="9525" marR="9525" marT="9525" marB="0" anchor="b"/>
                </a:tc>
              </a:tr>
              <a:tr h="212271">
                <a:tc>
                  <a:txBody>
                    <a:bodyPr/>
                    <a:lstStyle/>
                    <a:p>
                      <a:pPr algn="l" fontAlgn="b"/>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a:t>Total</a:t>
                      </a:r>
                      <a:endParaRPr lang="es-EC" sz="1100" b="1" i="0" u="none" strike="noStrike">
                        <a:solidFill>
                          <a:srgbClr val="000000"/>
                        </a:solidFill>
                        <a:latin typeface="Calibri"/>
                      </a:endParaRPr>
                    </a:p>
                  </a:txBody>
                  <a:tcPr marL="9525" marR="9525" marT="9525" marB="0" anchor="b"/>
                </a:tc>
                <a:tc>
                  <a:txBody>
                    <a:bodyPr/>
                    <a:lstStyle/>
                    <a:p>
                      <a:pPr algn="r" fontAlgn="b"/>
                      <a:r>
                        <a:rPr lang="es-EC" sz="1100" u="none" strike="noStrike"/>
                        <a:t>636,5</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a:t>100</a:t>
                      </a:r>
                      <a:endParaRPr lang="es-EC" sz="1100" b="0" i="0" u="none" strike="noStrike" dirty="0">
                        <a:solidFill>
                          <a:srgbClr val="000000"/>
                        </a:solidFill>
                        <a:latin typeface="Calibri"/>
                      </a:endParaRPr>
                    </a:p>
                  </a:txBody>
                  <a:tcPr marL="9525" marR="9525" marT="9525" marB="0" anchor="b"/>
                </a:tc>
              </a:tr>
            </a:tbl>
          </a:graphicData>
        </a:graphic>
      </p:graphicFrame>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0624"/>
          <a:stretch>
            <a:fillRect/>
          </a:stretch>
        </p:blipFill>
        <p:spPr bwMode="auto">
          <a:xfrm>
            <a:off x="6172199" y="3124200"/>
            <a:ext cx="278286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524000"/>
            <a:ext cx="2857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229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4733365" y="3094992"/>
            <a:ext cx="3313355" cy="1702160"/>
          </a:xfrm>
        </p:spPr>
        <p:txBody>
          <a:bodyPr>
            <a:normAutofit/>
          </a:bodyPr>
          <a:lstStyle/>
          <a:p>
            <a:pPr lvl="0" algn="ctr"/>
            <a:r>
              <a:rPr lang="es-ES" sz="2800" b="1" dirty="0" smtClean="0">
                <a:solidFill>
                  <a:schemeClr val="tx1"/>
                </a:solidFill>
              </a:rPr>
              <a:t>INTRODUCCIÓN</a:t>
            </a:r>
            <a:endParaRPr lang="es-ES" sz="2800" dirty="0">
              <a:solidFill>
                <a:schemeClr val="tx1"/>
              </a:solidFill>
            </a:endParaRPr>
          </a:p>
        </p:txBody>
      </p:sp>
    </p:spTree>
    <p:extLst>
      <p:ext uri="{BB962C8B-B14F-4D97-AF65-F5344CB8AC3E}">
        <p14:creationId xmlns:p14="http://schemas.microsoft.com/office/powerpoint/2010/main" val="89789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algn="ctr"/>
            <a:r>
              <a:rPr lang="es-ES" b="1" dirty="0" smtClean="0">
                <a:solidFill>
                  <a:schemeClr val="tx1"/>
                </a:solidFill>
              </a:rPr>
              <a:t>HIDROGRAFÍA</a:t>
            </a:r>
            <a:endParaRPr lang="es-ES" b="1" dirty="0">
              <a:solidFill>
                <a:schemeClr val="tx1"/>
              </a:solidFill>
            </a:endParaRPr>
          </a:p>
        </p:txBody>
      </p:sp>
      <p:sp>
        <p:nvSpPr>
          <p:cNvPr id="5" name="4 Subtítulo"/>
          <p:cNvSpPr>
            <a:spLocks noGrp="1"/>
          </p:cNvSpPr>
          <p:nvPr>
            <p:ph type="subTitle" idx="1"/>
          </p:nvPr>
        </p:nvSpPr>
        <p:spPr/>
        <p:txBody>
          <a:bodyPr>
            <a:normAutofit/>
          </a:bodyPr>
          <a:lstStyle/>
          <a:p>
            <a:endParaRPr lang="es-ES" dirty="0" smtClean="0"/>
          </a:p>
          <a:p>
            <a:endParaRPr lang="es-ES" dirty="0"/>
          </a:p>
          <a:p>
            <a:pPr algn="r"/>
            <a:r>
              <a:rPr lang="es-ES" dirty="0"/>
              <a:t>Bosque Protector “La Perla”</a:t>
            </a:r>
          </a:p>
        </p:txBody>
      </p:sp>
    </p:spTree>
    <p:extLst>
      <p:ext uri="{BB962C8B-B14F-4D97-AF65-F5344CB8AC3E}">
        <p14:creationId xmlns:p14="http://schemas.microsoft.com/office/powerpoint/2010/main" val="117887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723900"/>
            <a:ext cx="7180263"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1817687" cy="1104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8191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204" y="1524000"/>
            <a:ext cx="231775"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715000"/>
            <a:ext cx="65881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4572000" y="-37564"/>
            <a:ext cx="3712234" cy="646331"/>
          </a:xfrm>
          <a:prstGeom prst="rect">
            <a:avLst/>
          </a:prstGeom>
          <a:noFill/>
        </p:spPr>
        <p:txBody>
          <a:bodyPr wrap="square" rtlCol="0">
            <a:spAutoFit/>
          </a:bodyPr>
          <a:lstStyle/>
          <a:p>
            <a:pPr algn="ctr"/>
            <a:r>
              <a:rPr lang="es-ES" b="1" dirty="0" smtClean="0"/>
              <a:t>Puntos Muestreo de Agua de los Ríos - Bosque La Perla</a:t>
            </a:r>
            <a:endParaRPr lang="es-ES" b="1" dirty="0"/>
          </a:p>
        </p:txBody>
      </p:sp>
    </p:spTree>
    <p:extLst>
      <p:ext uri="{BB962C8B-B14F-4D97-AF65-F5344CB8AC3E}">
        <p14:creationId xmlns:p14="http://schemas.microsoft.com/office/powerpoint/2010/main" val="3097480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4281252010"/>
              </p:ext>
            </p:extLst>
          </p:nvPr>
        </p:nvGraphicFramePr>
        <p:xfrm>
          <a:off x="609600" y="880257"/>
          <a:ext cx="5943600" cy="4786826"/>
        </p:xfrm>
        <a:graphic>
          <a:graphicData uri="http://schemas.openxmlformats.org/drawingml/2006/table">
            <a:tbl>
              <a:tblPr firstRow="1" bandRow="1">
                <a:tableStyleId>{5C22544A-7EE6-4342-B048-85BDC9FD1C3A}</a:tableStyleId>
              </a:tblPr>
              <a:tblGrid>
                <a:gridCol w="540327"/>
                <a:gridCol w="780473"/>
                <a:gridCol w="660400"/>
                <a:gridCol w="660400"/>
                <a:gridCol w="660400"/>
                <a:gridCol w="660400"/>
                <a:gridCol w="660400"/>
                <a:gridCol w="660400"/>
                <a:gridCol w="660400"/>
              </a:tblGrid>
              <a:tr h="374239">
                <a:tc gridSpan="9">
                  <a:txBody>
                    <a:bodyPr/>
                    <a:lstStyle/>
                    <a:p>
                      <a:pPr algn="ctr">
                        <a:lnSpc>
                          <a:spcPct val="115000"/>
                        </a:lnSpc>
                        <a:spcAft>
                          <a:spcPts val="0"/>
                        </a:spcAft>
                      </a:pPr>
                      <a:r>
                        <a:rPr lang="es-EC" sz="1200" b="1" dirty="0">
                          <a:solidFill>
                            <a:schemeClr val="bg1"/>
                          </a:solidFill>
                          <a:latin typeface="Arial"/>
                          <a:ea typeface="Times New Roman"/>
                          <a:cs typeface="Times New Roman"/>
                        </a:rPr>
                        <a:t>MEDICIÓN DEL </a:t>
                      </a:r>
                      <a:r>
                        <a:rPr lang="es-EC" sz="1200" b="1" dirty="0" smtClean="0">
                          <a:solidFill>
                            <a:schemeClr val="bg1"/>
                          </a:solidFill>
                          <a:latin typeface="Arial"/>
                          <a:ea typeface="Times New Roman"/>
                          <a:cs typeface="Times New Roman"/>
                        </a:rPr>
                        <a:t>CAUDAL INSTANTÁNEO</a:t>
                      </a:r>
                      <a:endParaRPr lang="es-EC" sz="1200" dirty="0">
                        <a:solidFill>
                          <a:schemeClr val="bg1"/>
                        </a:solidFill>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61198">
                <a:tc>
                  <a:txBody>
                    <a:bodyPr/>
                    <a:lstStyle/>
                    <a:p>
                      <a:pPr algn="ctr">
                        <a:lnSpc>
                          <a:spcPct val="115000"/>
                        </a:lnSpc>
                        <a:spcAft>
                          <a:spcPts val="0"/>
                        </a:spcAft>
                      </a:pPr>
                      <a:r>
                        <a:rPr lang="es-EC" sz="1000" b="1" dirty="0">
                          <a:solidFill>
                            <a:schemeClr val="bg1"/>
                          </a:solidFill>
                          <a:latin typeface="Arial"/>
                          <a:ea typeface="Times New Roman"/>
                          <a:cs typeface="Times New Roman"/>
                        </a:rPr>
                        <a:t>Punto No.</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Nombre</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Distancia AB (m)</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Tiempo (s)</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900" b="1" dirty="0">
                          <a:solidFill>
                            <a:schemeClr val="bg1"/>
                          </a:solidFill>
                          <a:latin typeface="Arial"/>
                          <a:ea typeface="Times New Roman"/>
                          <a:cs typeface="Times New Roman"/>
                        </a:rPr>
                        <a:t>Velocidad (m/s)</a:t>
                      </a:r>
                      <a:endParaRPr lang="es-EC" sz="9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750" b="1" dirty="0">
                          <a:solidFill>
                            <a:schemeClr val="bg1"/>
                          </a:solidFill>
                          <a:latin typeface="Arial"/>
                          <a:ea typeface="Times New Roman"/>
                          <a:cs typeface="Times New Roman"/>
                        </a:rPr>
                        <a:t>Profundidad </a:t>
                      </a:r>
                      <a:r>
                        <a:rPr lang="es-EC" sz="750" b="1" dirty="0" err="1">
                          <a:solidFill>
                            <a:schemeClr val="bg1"/>
                          </a:solidFill>
                          <a:latin typeface="Arial"/>
                          <a:ea typeface="Times New Roman"/>
                          <a:cs typeface="Times New Roman"/>
                        </a:rPr>
                        <a:t>Prom</a:t>
                      </a:r>
                      <a:r>
                        <a:rPr lang="es-EC" sz="750" b="1" dirty="0">
                          <a:solidFill>
                            <a:schemeClr val="bg1"/>
                          </a:solidFill>
                          <a:latin typeface="Arial"/>
                          <a:ea typeface="Times New Roman"/>
                          <a:cs typeface="Times New Roman"/>
                        </a:rPr>
                        <a:t> </a:t>
                      </a:r>
                      <a:r>
                        <a:rPr lang="es-EC" sz="900" b="1" dirty="0">
                          <a:solidFill>
                            <a:schemeClr val="bg1"/>
                          </a:solidFill>
                          <a:latin typeface="Arial"/>
                          <a:ea typeface="Times New Roman"/>
                          <a:cs typeface="Times New Roman"/>
                        </a:rPr>
                        <a:t>(m)</a:t>
                      </a:r>
                      <a:endParaRPr lang="es-EC" sz="9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Ancho </a:t>
                      </a:r>
                      <a:r>
                        <a:rPr lang="es-EC" sz="1000" b="1" dirty="0" err="1">
                          <a:solidFill>
                            <a:schemeClr val="bg1"/>
                          </a:solidFill>
                          <a:latin typeface="Arial"/>
                          <a:ea typeface="Times New Roman"/>
                          <a:cs typeface="Times New Roman"/>
                        </a:rPr>
                        <a:t>Prom</a:t>
                      </a:r>
                      <a:r>
                        <a:rPr lang="es-EC" sz="1000" b="1" dirty="0">
                          <a:solidFill>
                            <a:schemeClr val="bg1"/>
                          </a:solidFill>
                          <a:latin typeface="Arial"/>
                          <a:ea typeface="Times New Roman"/>
                          <a:cs typeface="Times New Roman"/>
                        </a:rPr>
                        <a:t> (m)</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Área de Sección </a:t>
                      </a:r>
                      <a:r>
                        <a:rPr lang="es-EC" sz="750" b="1" dirty="0">
                          <a:solidFill>
                            <a:schemeClr val="bg1"/>
                          </a:solidFill>
                          <a:latin typeface="Arial"/>
                          <a:ea typeface="Times New Roman"/>
                          <a:cs typeface="Times New Roman"/>
                        </a:rPr>
                        <a:t>Transversal</a:t>
                      </a:r>
                      <a:r>
                        <a:rPr lang="es-EC" sz="1000" b="1" dirty="0">
                          <a:solidFill>
                            <a:schemeClr val="bg1"/>
                          </a:solidFill>
                          <a:latin typeface="Arial"/>
                          <a:ea typeface="Times New Roman"/>
                          <a:cs typeface="Times New Roman"/>
                        </a:rPr>
                        <a:t> - AT (m</a:t>
                      </a:r>
                      <a:r>
                        <a:rPr lang="es-EC" sz="1000" b="1" baseline="30000" dirty="0">
                          <a:solidFill>
                            <a:schemeClr val="bg1"/>
                          </a:solidFill>
                          <a:latin typeface="Arial"/>
                          <a:ea typeface="Times New Roman"/>
                          <a:cs typeface="Times New Roman"/>
                        </a:rPr>
                        <a:t>2</a:t>
                      </a:r>
                      <a:r>
                        <a:rPr lang="es-EC" sz="1000" b="1" dirty="0">
                          <a:solidFill>
                            <a:schemeClr val="bg1"/>
                          </a:solidFill>
                          <a:latin typeface="Arial"/>
                          <a:ea typeface="Times New Roman"/>
                          <a:cs typeface="Times New Roman"/>
                        </a:rPr>
                        <a:t>)</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000" b="1" dirty="0">
                          <a:solidFill>
                            <a:schemeClr val="bg1"/>
                          </a:solidFill>
                          <a:latin typeface="Arial"/>
                          <a:ea typeface="Times New Roman"/>
                          <a:cs typeface="Times New Roman"/>
                        </a:rPr>
                        <a:t>Caudal (m</a:t>
                      </a:r>
                      <a:r>
                        <a:rPr lang="es-EC" sz="1000" b="1" baseline="30000" dirty="0">
                          <a:solidFill>
                            <a:schemeClr val="bg1"/>
                          </a:solidFill>
                          <a:latin typeface="Arial"/>
                          <a:ea typeface="Times New Roman"/>
                          <a:cs typeface="Times New Roman"/>
                        </a:rPr>
                        <a:t>3</a:t>
                      </a:r>
                      <a:r>
                        <a:rPr lang="es-EC" sz="1000" b="1" dirty="0">
                          <a:solidFill>
                            <a:schemeClr val="bg1"/>
                          </a:solidFill>
                          <a:latin typeface="Arial"/>
                          <a:ea typeface="Times New Roman"/>
                          <a:cs typeface="Times New Roman"/>
                        </a:rPr>
                        <a:t>/s)</a:t>
                      </a:r>
                      <a:endParaRPr lang="es-EC" sz="1000" dirty="0">
                        <a:solidFill>
                          <a:schemeClr val="bg1"/>
                        </a:solidFill>
                        <a:latin typeface="Calibri"/>
                        <a:ea typeface="Times New Roman"/>
                        <a:cs typeface="Times New Roman"/>
                      </a:endParaRPr>
                    </a:p>
                  </a:txBody>
                  <a:tcPr marL="44450" marR="44450" marT="0" marB="0" anchor="ctr">
                    <a:solidFill>
                      <a:schemeClr val="accent1"/>
                    </a:solidFill>
                  </a:tcPr>
                </a:tc>
              </a:tr>
              <a:tr h="374239">
                <a:tc>
                  <a:txBody>
                    <a:bodyPr/>
                    <a:lstStyle/>
                    <a:p>
                      <a:pPr algn="ctr">
                        <a:lnSpc>
                          <a:spcPct val="115000"/>
                        </a:lnSpc>
                        <a:spcAft>
                          <a:spcPts val="0"/>
                        </a:spcAft>
                      </a:pPr>
                      <a:r>
                        <a:rPr lang="es-EC" sz="1300" b="1">
                          <a:solidFill>
                            <a:srgbClr val="000000"/>
                          </a:solidFill>
                          <a:latin typeface="Arial"/>
                          <a:ea typeface="Times New Roman"/>
                          <a:cs typeface="Times New Roman"/>
                        </a:rPr>
                        <a:t>1</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a:solidFill>
                            <a:srgbClr val="000000"/>
                          </a:solidFill>
                          <a:latin typeface="Arial"/>
                          <a:ea typeface="Times New Roman"/>
                          <a:cs typeface="Times New Roman"/>
                        </a:rPr>
                        <a:t>INIAP</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3,78</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4,75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0,8</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0,74</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7,03</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5,2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4,16</a:t>
                      </a:r>
                      <a:endParaRPr lang="es-EC" sz="1300">
                        <a:latin typeface="Calibri"/>
                        <a:ea typeface="Times New Roman"/>
                        <a:cs typeface="Times New Roman"/>
                      </a:endParaRPr>
                    </a:p>
                  </a:txBody>
                  <a:tcPr marL="44450" marR="44450" marT="0" marB="0" anchor="ctr"/>
                </a:tc>
              </a:tr>
              <a:tr h="452497">
                <a:tc>
                  <a:txBody>
                    <a:bodyPr/>
                    <a:lstStyle/>
                    <a:p>
                      <a:pPr algn="ctr">
                        <a:lnSpc>
                          <a:spcPct val="115000"/>
                        </a:lnSpc>
                        <a:spcAft>
                          <a:spcPts val="0"/>
                        </a:spcAft>
                      </a:pPr>
                      <a:r>
                        <a:rPr lang="es-EC" sz="1300" b="1">
                          <a:solidFill>
                            <a:srgbClr val="000000"/>
                          </a:solidFill>
                          <a:latin typeface="Arial"/>
                          <a:ea typeface="Times New Roman"/>
                          <a:cs typeface="Times New Roman"/>
                        </a:rPr>
                        <a:t>2</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a:solidFill>
                            <a:srgbClr val="000000"/>
                          </a:solidFill>
                          <a:latin typeface="Arial"/>
                          <a:ea typeface="Times New Roman"/>
                          <a:cs typeface="Times New Roman"/>
                        </a:rPr>
                        <a:t>Basiliscus INIAP</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7,76</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19,2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0,4</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0,15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4,08</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0,61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0,244</a:t>
                      </a:r>
                      <a:endParaRPr lang="es-EC" sz="1300">
                        <a:latin typeface="Calibri"/>
                        <a:ea typeface="Times New Roman"/>
                        <a:cs typeface="Times New Roman"/>
                      </a:endParaRPr>
                    </a:p>
                  </a:txBody>
                  <a:tcPr marL="44450" marR="44450" marT="0" marB="0" anchor="ctr"/>
                </a:tc>
              </a:tr>
              <a:tr h="636719">
                <a:tc>
                  <a:txBody>
                    <a:bodyPr/>
                    <a:lstStyle/>
                    <a:p>
                      <a:pPr algn="ctr">
                        <a:lnSpc>
                          <a:spcPct val="115000"/>
                        </a:lnSpc>
                        <a:spcAft>
                          <a:spcPts val="0"/>
                        </a:spcAft>
                      </a:pPr>
                      <a:r>
                        <a:rPr lang="es-EC" sz="1300" b="1">
                          <a:solidFill>
                            <a:srgbClr val="000000"/>
                          </a:solidFill>
                          <a:latin typeface="Arial"/>
                          <a:ea typeface="Times New Roman"/>
                          <a:cs typeface="Times New Roman"/>
                        </a:rPr>
                        <a:t>3</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a:solidFill>
                            <a:srgbClr val="000000"/>
                          </a:solidFill>
                          <a:latin typeface="Arial"/>
                          <a:ea typeface="Times New Roman"/>
                          <a:cs typeface="Times New Roman"/>
                        </a:rPr>
                        <a:t>Rio Ramón INIAP</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4,68</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9,25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0,51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0,26</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2,77</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0,72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0,367</a:t>
                      </a:r>
                      <a:endParaRPr lang="es-EC" sz="1300">
                        <a:latin typeface="Calibri"/>
                        <a:ea typeface="Times New Roman"/>
                        <a:cs typeface="Times New Roman"/>
                      </a:endParaRPr>
                    </a:p>
                  </a:txBody>
                  <a:tcPr marL="44450" marR="44450" marT="0" marB="0" anchor="ctr"/>
                </a:tc>
              </a:tr>
              <a:tr h="636719">
                <a:tc>
                  <a:txBody>
                    <a:bodyPr/>
                    <a:lstStyle/>
                    <a:p>
                      <a:pPr algn="ctr">
                        <a:lnSpc>
                          <a:spcPct val="115000"/>
                        </a:lnSpc>
                        <a:spcAft>
                          <a:spcPts val="0"/>
                        </a:spcAft>
                      </a:pPr>
                      <a:r>
                        <a:rPr lang="es-EC" sz="1300" b="1">
                          <a:solidFill>
                            <a:srgbClr val="000000"/>
                          </a:solidFill>
                          <a:latin typeface="Arial"/>
                          <a:ea typeface="Times New Roman"/>
                          <a:cs typeface="Times New Roman"/>
                        </a:rPr>
                        <a:t>4</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050" b="1" dirty="0">
                          <a:solidFill>
                            <a:srgbClr val="000000"/>
                          </a:solidFill>
                          <a:latin typeface="Arial"/>
                          <a:ea typeface="Times New Roman"/>
                          <a:cs typeface="Times New Roman"/>
                        </a:rPr>
                        <a:t>Rio Cucaracha</a:t>
                      </a:r>
                      <a:endParaRPr lang="es-EC" sz="105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3,95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20,67</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0,19</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1,66</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7,42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12,32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2,341</a:t>
                      </a:r>
                      <a:endParaRPr lang="es-EC" sz="1300">
                        <a:latin typeface="Calibri"/>
                        <a:ea typeface="Times New Roman"/>
                        <a:cs typeface="Times New Roman"/>
                      </a:endParaRPr>
                    </a:p>
                  </a:txBody>
                  <a:tcPr marL="44450" marR="44450" marT="0" marB="0" anchor="ctr"/>
                </a:tc>
              </a:tr>
              <a:tr h="374239">
                <a:tc>
                  <a:txBody>
                    <a:bodyPr/>
                    <a:lstStyle/>
                    <a:p>
                      <a:pPr algn="ctr">
                        <a:lnSpc>
                          <a:spcPct val="115000"/>
                        </a:lnSpc>
                        <a:spcAft>
                          <a:spcPts val="0"/>
                        </a:spcAft>
                      </a:pPr>
                      <a:r>
                        <a:rPr lang="es-EC" sz="1300" b="1">
                          <a:solidFill>
                            <a:srgbClr val="000000"/>
                          </a:solidFill>
                          <a:latin typeface="Arial"/>
                          <a:ea typeface="Times New Roman"/>
                          <a:cs typeface="Times New Roman"/>
                        </a:rPr>
                        <a:t>5</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dirty="0" err="1">
                          <a:solidFill>
                            <a:srgbClr val="000000"/>
                          </a:solidFill>
                          <a:latin typeface="Arial"/>
                          <a:ea typeface="Times New Roman"/>
                          <a:cs typeface="Times New Roman"/>
                        </a:rPr>
                        <a:t>Lachesis</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49,24</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0,46</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2,1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0,97</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0,097</a:t>
                      </a:r>
                      <a:endParaRPr lang="es-EC" sz="1300">
                        <a:latin typeface="Calibri"/>
                        <a:ea typeface="Times New Roman"/>
                        <a:cs typeface="Times New Roman"/>
                      </a:endParaRPr>
                    </a:p>
                  </a:txBody>
                  <a:tcPr marL="44450" marR="44450" marT="0" marB="0" anchor="ctr"/>
                </a:tc>
              </a:tr>
              <a:tr h="424479">
                <a:tc>
                  <a:txBody>
                    <a:bodyPr/>
                    <a:lstStyle/>
                    <a:p>
                      <a:pPr algn="ctr">
                        <a:lnSpc>
                          <a:spcPct val="115000"/>
                        </a:lnSpc>
                        <a:spcAft>
                          <a:spcPts val="0"/>
                        </a:spcAft>
                      </a:pPr>
                      <a:r>
                        <a:rPr lang="es-EC" sz="1300" b="1">
                          <a:solidFill>
                            <a:srgbClr val="000000"/>
                          </a:solidFill>
                          <a:latin typeface="Arial"/>
                          <a:ea typeface="Times New Roman"/>
                          <a:cs typeface="Times New Roman"/>
                        </a:rPr>
                        <a:t>6</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a:solidFill>
                            <a:srgbClr val="000000"/>
                          </a:solidFill>
                          <a:latin typeface="Arial"/>
                          <a:ea typeface="Times New Roman"/>
                          <a:cs typeface="Times New Roman"/>
                        </a:rPr>
                        <a:t>Rio Ramón</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9,3</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39,65</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0,23</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0,22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3,71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0,82</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dirty="0">
                          <a:solidFill>
                            <a:srgbClr val="000000"/>
                          </a:solidFill>
                          <a:latin typeface="Arial"/>
                          <a:ea typeface="Times New Roman"/>
                          <a:cs typeface="Times New Roman"/>
                        </a:rPr>
                        <a:t>0,189</a:t>
                      </a:r>
                      <a:endParaRPr lang="es-EC" sz="1300" dirty="0">
                        <a:latin typeface="Calibri"/>
                        <a:ea typeface="Times New Roman"/>
                        <a:cs typeface="Times New Roman"/>
                      </a:endParaRPr>
                    </a:p>
                  </a:txBody>
                  <a:tcPr marL="44450" marR="44450" marT="0" marB="0" anchor="ctr"/>
                </a:tc>
              </a:tr>
              <a:tr h="452497">
                <a:tc>
                  <a:txBody>
                    <a:bodyPr/>
                    <a:lstStyle/>
                    <a:p>
                      <a:pPr algn="ctr">
                        <a:lnSpc>
                          <a:spcPct val="115000"/>
                        </a:lnSpc>
                        <a:spcAft>
                          <a:spcPts val="0"/>
                        </a:spcAft>
                      </a:pPr>
                      <a:r>
                        <a:rPr lang="es-EC" sz="1300" b="1">
                          <a:solidFill>
                            <a:srgbClr val="000000"/>
                          </a:solidFill>
                          <a:latin typeface="Arial"/>
                          <a:ea typeface="Times New Roman"/>
                          <a:cs typeface="Times New Roman"/>
                        </a:rPr>
                        <a:t>7</a:t>
                      </a:r>
                      <a:endParaRPr lang="es-EC" sz="1300">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b="1" dirty="0">
                          <a:solidFill>
                            <a:srgbClr val="000000"/>
                          </a:solidFill>
                          <a:latin typeface="Arial"/>
                          <a:ea typeface="Times New Roman"/>
                          <a:cs typeface="Times New Roman"/>
                        </a:rPr>
                        <a:t>Estero  Cañero</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dirty="0">
                          <a:solidFill>
                            <a:srgbClr val="000000"/>
                          </a:solidFill>
                          <a:latin typeface="Arial"/>
                          <a:ea typeface="Times New Roman"/>
                          <a:cs typeface="Times New Roman"/>
                        </a:rPr>
                        <a:t>6,84</a:t>
                      </a:r>
                      <a:endParaRPr lang="es-EC" sz="13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90</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0,08</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dirty="0">
                          <a:solidFill>
                            <a:srgbClr val="000000"/>
                          </a:solidFill>
                          <a:latin typeface="Arial"/>
                          <a:ea typeface="Times New Roman"/>
                          <a:cs typeface="Times New Roman"/>
                        </a:rPr>
                        <a:t>0,74</a:t>
                      </a:r>
                      <a:endParaRPr lang="es-EC" sz="13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2,11</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a:solidFill>
                            <a:srgbClr val="000000"/>
                          </a:solidFill>
                          <a:latin typeface="Arial"/>
                          <a:ea typeface="Times New Roman"/>
                          <a:cs typeface="Times New Roman"/>
                        </a:rPr>
                        <a:t>1,56</a:t>
                      </a:r>
                      <a:endParaRPr lang="es-EC" sz="13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300" dirty="0">
                          <a:solidFill>
                            <a:srgbClr val="000000"/>
                          </a:solidFill>
                          <a:latin typeface="Arial"/>
                          <a:ea typeface="Times New Roman"/>
                          <a:cs typeface="Times New Roman"/>
                        </a:rPr>
                        <a:t>0,125</a:t>
                      </a:r>
                      <a:endParaRPr lang="es-EC" sz="1300" dirty="0">
                        <a:latin typeface="Calibri"/>
                        <a:ea typeface="Times New Roman"/>
                        <a:cs typeface="Times New Roman"/>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3" name="2 Rectángulo"/>
              <p:cNvSpPr/>
              <p:nvPr/>
            </p:nvSpPr>
            <p:spPr>
              <a:xfrm>
                <a:off x="488087" y="392668"/>
                <a:ext cx="41601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𝑄</m:t>
                      </m:r>
                      <m:r>
                        <a:rPr lang="es-ES" i="1">
                          <a:latin typeface="Cambria Math"/>
                        </a:rPr>
                        <m:t>=á</m:t>
                      </m:r>
                      <m:r>
                        <a:rPr lang="es-ES" i="1">
                          <a:latin typeface="Cambria Math"/>
                        </a:rPr>
                        <m:t>𝑟𝑒𝑎</m:t>
                      </m:r>
                      <m:r>
                        <a:rPr lang="es-ES" i="1">
                          <a:latin typeface="Cambria Math"/>
                        </a:rPr>
                        <m:t> </m:t>
                      </m:r>
                      <m:r>
                        <a:rPr lang="es-ES" i="1">
                          <a:latin typeface="Cambria Math"/>
                        </a:rPr>
                        <m:t>𝑒𝑠𝑡𝑖𝑚𝑎𝑑𝑎</m:t>
                      </m:r>
                      <m:r>
                        <a:rPr lang="es-ES" i="1">
                          <a:latin typeface="Cambria Math"/>
                        </a:rPr>
                        <m:t>×</m:t>
                      </m:r>
                      <m:r>
                        <a:rPr lang="es-ES" i="1">
                          <a:latin typeface="Cambria Math"/>
                        </a:rPr>
                        <m:t>𝑣𝑒𝑙𝑜𝑐𝑖𝑑𝑎𝑑</m:t>
                      </m:r>
                      <m:r>
                        <a:rPr lang="es-ES" i="1">
                          <a:latin typeface="Cambria Math"/>
                        </a:rPr>
                        <m:t> </m:t>
                      </m:r>
                      <m:r>
                        <a:rPr lang="es-ES" i="1">
                          <a:latin typeface="Cambria Math"/>
                        </a:rPr>
                        <m:t>𝑚𝑒𝑑𝑖𝑎</m:t>
                      </m:r>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488087" y="392668"/>
                <a:ext cx="4160113" cy="369332"/>
              </a:xfrm>
              <a:prstGeom prst="rect">
                <a:avLst/>
              </a:prstGeom>
              <a:blipFill rotWithShape="1">
                <a:blip r:embed="rId2" cstate="print"/>
                <a:stretch>
                  <a:fillRect b="-11475"/>
                </a:stretch>
              </a:blipFill>
            </p:spPr>
            <p:txBody>
              <a:bodyPr/>
              <a:lstStyle/>
              <a:p>
                <a:r>
                  <a:rPr lang="es-ES">
                    <a:noFill/>
                  </a:rPr>
                  <a:t> </a:t>
                </a:r>
              </a:p>
            </p:txBody>
          </p:sp>
        </mc:Fallback>
      </mc:AlternateContent>
      <p:sp>
        <p:nvSpPr>
          <p:cNvPr id="5" name="4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Caudal Instantáneo</a:t>
            </a:r>
            <a:endParaRPr lang="es-ES" sz="2300" b="1" dirty="0"/>
          </a:p>
        </p:txBody>
      </p:sp>
      <p:sp>
        <p:nvSpPr>
          <p:cNvPr id="7" name="6 Rectángulo"/>
          <p:cNvSpPr/>
          <p:nvPr/>
        </p:nvSpPr>
        <p:spPr>
          <a:xfrm>
            <a:off x="609600" y="6096000"/>
            <a:ext cx="2767104" cy="261610"/>
          </a:xfrm>
          <a:prstGeom prst="rect">
            <a:avLst/>
          </a:prstGeom>
        </p:spPr>
        <p:txBody>
          <a:bodyPr wrap="none">
            <a:spAutoFit/>
          </a:bodyPr>
          <a:lstStyle/>
          <a:p>
            <a:r>
              <a:rPr lang="es-ES" sz="1100" dirty="0" smtClean="0"/>
              <a:t>Elaborado por: Chiquín &amp; </a:t>
            </a:r>
            <a:r>
              <a:rPr lang="es-ES" sz="1100" dirty="0"/>
              <a:t>Troya, </a:t>
            </a:r>
            <a:r>
              <a:rPr lang="es-ES" sz="1100" dirty="0" smtClean="0"/>
              <a:t>2013</a:t>
            </a:r>
            <a:endParaRPr lang="es-ES" sz="1100" dirty="0"/>
          </a:p>
        </p:txBody>
      </p:sp>
      <p:sp>
        <p:nvSpPr>
          <p:cNvPr id="2" name="AutoShape 2" descr="ftp://ftp.fao.org/fi/CDrom/FAO_Training/FAO_Training/General/x6705s/GR000089.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GR000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974" y="3962400"/>
            <a:ext cx="188567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4" cstate="print"/>
          <a:srcRect l="59743" t="28713" r="17250" b="55115"/>
          <a:stretch/>
        </p:blipFill>
        <p:spPr bwMode="auto">
          <a:xfrm>
            <a:off x="6629400" y="1600200"/>
            <a:ext cx="1966821" cy="1066800"/>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4" cstate="print"/>
          <a:srcRect l="60114" t="56436" r="17065" b="25082"/>
          <a:stretch/>
        </p:blipFill>
        <p:spPr bwMode="auto">
          <a:xfrm>
            <a:off x="6633949" y="2819400"/>
            <a:ext cx="1962272" cy="99060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943600" y="5943600"/>
            <a:ext cx="2819400" cy="553998"/>
          </a:xfrm>
          <a:prstGeom prst="rect">
            <a:avLst/>
          </a:prstGeom>
        </p:spPr>
        <p:txBody>
          <a:bodyPr wrap="square">
            <a:spAutoFit/>
          </a:bodyPr>
          <a:lstStyle/>
          <a:p>
            <a:r>
              <a:rPr lang="es-ES" sz="1000" dirty="0" smtClean="0"/>
              <a:t>Recuperado de: ftp</a:t>
            </a:r>
            <a:r>
              <a:rPr lang="es-ES" sz="1000" dirty="0"/>
              <a:t>://ftp.fao.org/fi/CDrom/FAO_Training/FAO_Training/General/x6705s/x6705s03.htm</a:t>
            </a:r>
          </a:p>
        </p:txBody>
      </p:sp>
    </p:spTree>
    <p:extLst>
      <p:ext uri="{BB962C8B-B14F-4D97-AF65-F5344CB8AC3E}">
        <p14:creationId xmlns:p14="http://schemas.microsoft.com/office/powerpoint/2010/main" val="377292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2054375876"/>
              </p:ext>
            </p:extLst>
          </p:nvPr>
        </p:nvGraphicFramePr>
        <p:xfrm>
          <a:off x="609602" y="685796"/>
          <a:ext cx="7924800" cy="5718357"/>
        </p:xfrm>
        <a:graphic>
          <a:graphicData uri="http://schemas.openxmlformats.org/drawingml/2006/table">
            <a:tbl>
              <a:tblPr/>
              <a:tblGrid>
                <a:gridCol w="835413"/>
                <a:gridCol w="625470"/>
                <a:gridCol w="642905"/>
                <a:gridCol w="642905"/>
                <a:gridCol w="625470"/>
                <a:gridCol w="610941"/>
                <a:gridCol w="610941"/>
                <a:gridCol w="610941"/>
                <a:gridCol w="1359907"/>
                <a:gridCol w="1359907"/>
              </a:tblGrid>
              <a:tr h="202302">
                <a:tc rowSpan="2" gridSpan="2">
                  <a:txBody>
                    <a:bodyPr/>
                    <a:lstStyle/>
                    <a:p>
                      <a:pPr algn="ctr">
                        <a:lnSpc>
                          <a:spcPct val="115000"/>
                        </a:lnSpc>
                        <a:spcAft>
                          <a:spcPts val="0"/>
                        </a:spcAft>
                      </a:pPr>
                      <a:r>
                        <a:rPr lang="es-EC" sz="900" b="1" dirty="0">
                          <a:solidFill>
                            <a:schemeClr val="bg1"/>
                          </a:solidFill>
                          <a:latin typeface="Arial"/>
                          <a:ea typeface="Times New Roman"/>
                          <a:cs typeface="Times New Roman"/>
                        </a:rPr>
                        <a:t>PARAMETROS</a:t>
                      </a:r>
                      <a:endParaRPr lang="es-EC" sz="9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hMerge="1">
                  <a:txBody>
                    <a:bodyPr/>
                    <a:lstStyle/>
                    <a:p>
                      <a:endParaRPr lang="es-EC"/>
                    </a:p>
                  </a:txBody>
                  <a:tcPr/>
                </a:tc>
                <a:tc gridSpan="7">
                  <a:txBody>
                    <a:bodyPr/>
                    <a:lstStyle/>
                    <a:p>
                      <a:pPr algn="ctr">
                        <a:lnSpc>
                          <a:spcPct val="115000"/>
                        </a:lnSpc>
                        <a:spcAft>
                          <a:spcPts val="0"/>
                        </a:spcAft>
                      </a:pPr>
                      <a:r>
                        <a:rPr lang="es-EC" sz="900" b="1" dirty="0">
                          <a:solidFill>
                            <a:schemeClr val="bg1"/>
                          </a:solidFill>
                          <a:latin typeface="Arial"/>
                          <a:ea typeface="Times New Roman"/>
                          <a:cs typeface="Times New Roman"/>
                        </a:rPr>
                        <a:t>PUNTOS DE MUESTREO DE AGUA BOSQUE LA PERLA</a:t>
                      </a:r>
                      <a:endParaRPr lang="es-EC" sz="9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900" b="1">
                          <a:solidFill>
                            <a:schemeClr val="bg1"/>
                          </a:solidFill>
                          <a:latin typeface="Arial"/>
                          <a:ea typeface="Times New Roman"/>
                          <a:cs typeface="Times New Roman"/>
                        </a:rPr>
                        <a:t>TULAS</a:t>
                      </a:r>
                      <a:endParaRPr lang="es-EC" sz="90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33667">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Estero Cañero</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Río Cucaracha</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Río </a:t>
                      </a:r>
                      <a:r>
                        <a:rPr lang="es-EC" sz="800" b="1" dirty="0" err="1">
                          <a:solidFill>
                            <a:schemeClr val="bg1"/>
                          </a:solidFill>
                          <a:latin typeface="Arial"/>
                          <a:ea typeface="Times New Roman"/>
                          <a:cs typeface="Times New Roman"/>
                        </a:rPr>
                        <a:t>Basiliscus</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Riachuelo </a:t>
                      </a:r>
                      <a:r>
                        <a:rPr lang="es-EC" sz="800" b="1" dirty="0" err="1">
                          <a:solidFill>
                            <a:schemeClr val="bg1"/>
                          </a:solidFill>
                          <a:latin typeface="Arial"/>
                          <a:ea typeface="Times New Roman"/>
                          <a:cs typeface="Times New Roman"/>
                        </a:rPr>
                        <a:t>Lachesis</a:t>
                      </a:r>
                      <a:r>
                        <a:rPr lang="es-EC" sz="800" b="1" dirty="0">
                          <a:solidFill>
                            <a:schemeClr val="bg1"/>
                          </a:solidFill>
                          <a:latin typeface="Arial"/>
                          <a:ea typeface="Times New Roman"/>
                          <a:cs typeface="Times New Roman"/>
                        </a:rPr>
                        <a:t> </a:t>
                      </a:r>
                      <a:r>
                        <a:rPr lang="es-EC" sz="800" b="1" dirty="0" err="1">
                          <a:solidFill>
                            <a:schemeClr val="bg1"/>
                          </a:solidFill>
                          <a:latin typeface="Arial"/>
                          <a:ea typeface="Times New Roman"/>
                          <a:cs typeface="Times New Roman"/>
                        </a:rPr>
                        <a:t>mila</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Río Ramón</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Estero </a:t>
                      </a:r>
                      <a:r>
                        <a:rPr lang="es-EC" sz="800" b="1" dirty="0" err="1">
                          <a:solidFill>
                            <a:schemeClr val="bg1"/>
                          </a:solidFill>
                          <a:latin typeface="Arial"/>
                          <a:ea typeface="Times New Roman"/>
                          <a:cs typeface="Times New Roman"/>
                        </a:rPr>
                        <a:t>Carinesis</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Laguna de los Caimanes</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800" b="1" dirty="0">
                          <a:solidFill>
                            <a:schemeClr val="bg1"/>
                          </a:solidFill>
                          <a:latin typeface="Arial"/>
                          <a:ea typeface="Times New Roman"/>
                          <a:cs typeface="Times New Roman"/>
                        </a:rPr>
                        <a:t>Límite Máximo Permitido</a:t>
                      </a:r>
                      <a:endParaRPr lang="es-EC" sz="800" dirty="0">
                        <a:solidFill>
                          <a:schemeClr val="bg1"/>
                        </a:solidFill>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51384">
                <a:tc>
                  <a:txBody>
                    <a:bodyPr/>
                    <a:lstStyle/>
                    <a:p>
                      <a:pPr algn="ctr">
                        <a:lnSpc>
                          <a:spcPct val="115000"/>
                        </a:lnSpc>
                        <a:spcAft>
                          <a:spcPts val="0"/>
                        </a:spcAft>
                      </a:pPr>
                      <a:r>
                        <a:rPr lang="es-EC" sz="900" b="1" dirty="0">
                          <a:solidFill>
                            <a:srgbClr val="000000"/>
                          </a:solidFill>
                          <a:latin typeface="Arial"/>
                          <a:ea typeface="Times New Roman"/>
                          <a:cs typeface="Times New Roman"/>
                        </a:rPr>
                        <a:t>pH</a:t>
                      </a:r>
                      <a:endParaRPr lang="es-EC" sz="900" dirty="0">
                        <a:latin typeface="Calibri"/>
                        <a:ea typeface="Times New Roman"/>
                        <a:cs typeface="Times New Roman"/>
                      </a:endParaRPr>
                    </a:p>
                  </a:txBody>
                  <a:tcPr marL="37276" marR="372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900" b="1">
                          <a:solidFill>
                            <a:srgbClr val="000000"/>
                          </a:solidFill>
                          <a:latin typeface="Arial"/>
                          <a:ea typeface="Times New Roman"/>
                          <a:cs typeface="Times New Roman"/>
                        </a:rPr>
                        <a:t>-</a:t>
                      </a:r>
                      <a:endParaRPr lang="es-EC" sz="90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7,2</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7,1</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6,8</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6,7</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7,0</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6,8</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6,9</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6,5 – 9</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05084">
                <a:tc>
                  <a:txBody>
                    <a:bodyPr/>
                    <a:lstStyle/>
                    <a:p>
                      <a:pPr algn="ctr">
                        <a:lnSpc>
                          <a:spcPct val="115000"/>
                        </a:lnSpc>
                        <a:spcAft>
                          <a:spcPts val="0"/>
                        </a:spcAft>
                      </a:pPr>
                      <a:r>
                        <a:rPr lang="es-EC" sz="900" b="1" dirty="0">
                          <a:solidFill>
                            <a:srgbClr val="000000"/>
                          </a:solidFill>
                          <a:latin typeface="Arial"/>
                          <a:ea typeface="Times New Roman"/>
                          <a:cs typeface="Times New Roman"/>
                        </a:rPr>
                        <a:t>Temperatura</a:t>
                      </a:r>
                      <a:endParaRPr lang="es-EC" sz="900" dirty="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 C</a:t>
                      </a:r>
                      <a:endParaRPr lang="es-EC" sz="900" dirty="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25,0</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25,0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25,0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24,0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24,5</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25,0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26,0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Condiciones naturales + 3 Máxima 32</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a:noFill/>
                    </a:lnT>
                    <a:lnB>
                      <a:noFill/>
                    </a:lnB>
                  </a:tcPr>
                </a:tc>
              </a:tr>
              <a:tr h="305084">
                <a:tc>
                  <a:txBody>
                    <a:bodyPr/>
                    <a:lstStyle/>
                    <a:p>
                      <a:pPr algn="ctr">
                        <a:lnSpc>
                          <a:spcPct val="115000"/>
                        </a:lnSpc>
                        <a:spcAft>
                          <a:spcPts val="0"/>
                        </a:spcAft>
                      </a:pPr>
                      <a:r>
                        <a:rPr lang="es-EC" sz="800" b="1" dirty="0">
                          <a:solidFill>
                            <a:srgbClr val="000000"/>
                          </a:solidFill>
                          <a:latin typeface="Arial"/>
                          <a:ea typeface="Times New Roman"/>
                          <a:cs typeface="Times New Roman"/>
                        </a:rPr>
                        <a:t>Conductividad</a:t>
                      </a:r>
                      <a:endParaRPr lang="es-EC" sz="800" dirty="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µs/cm</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160,9</a:t>
                      </a:r>
                      <a:endParaRPr lang="es-EC" sz="900" dirty="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101,1</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29,7</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25,5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45,8</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52,7</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26,0</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Turbidez</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NTU</a:t>
                      </a:r>
                      <a:endParaRPr lang="es-EC" sz="90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5,0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6,0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26,0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9,0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Condición natural varía entre 0 y 50%</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a:noFill/>
                    </a:lnT>
                    <a:lnB>
                      <a:noFill/>
                    </a:lnB>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Color</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UC</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2,5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7,5</a:t>
                      </a:r>
                      <a:endParaRPr lang="es-EC" sz="900" dirty="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2,5</a:t>
                      </a:r>
                      <a:endParaRPr lang="es-EC" sz="900" dirty="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a:t>
                      </a:r>
                      <a:endParaRPr lang="es-EC" sz="900" dirty="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50,0</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Alcalinidad</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23,4</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23,4</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11,7</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13,7</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21,5</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27,3</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13,7</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dirty="0" smtClean="0">
                          <a:solidFill>
                            <a:srgbClr val="000000"/>
                          </a:solidFill>
                          <a:latin typeface="Arial"/>
                          <a:ea typeface="Times New Roman"/>
                          <a:cs typeface="Times New Roman"/>
                        </a:rPr>
                        <a:t>Dureza </a:t>
                      </a:r>
                      <a:r>
                        <a:rPr lang="es-EC" sz="900" b="1" dirty="0" err="1" smtClean="0">
                          <a:solidFill>
                            <a:srgbClr val="000000"/>
                          </a:solidFill>
                          <a:latin typeface="Arial"/>
                          <a:ea typeface="Times New Roman"/>
                          <a:cs typeface="Times New Roman"/>
                        </a:rPr>
                        <a:t>Calcica</a:t>
                      </a:r>
                      <a:endParaRPr lang="es-EC" sz="900" dirty="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29,1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25,2</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9,7</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13,6</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17,5</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21,4</a:t>
                      </a:r>
                      <a:endParaRPr lang="es-EC" sz="900" dirty="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11,7</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dirty="0">
                          <a:solidFill>
                            <a:srgbClr val="000000"/>
                          </a:solidFill>
                          <a:latin typeface="Arial"/>
                          <a:ea typeface="Times New Roman"/>
                          <a:cs typeface="Times New Roman"/>
                        </a:rPr>
                        <a:t>TDS</a:t>
                      </a:r>
                      <a:endParaRPr lang="es-EC" sz="900" dirty="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84,0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110,0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22,0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56,0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56,0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76,0</a:t>
                      </a:r>
                      <a:endParaRPr lang="es-EC" sz="900" dirty="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40,0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Sólidos Suspendidos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4,0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3,0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3,0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13,0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6,0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Sulfatos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44,0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7,0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9,0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3,0</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Fosfatos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0,1</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Nitratos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0,9</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1,7</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0,7</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0,5</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0,8</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0,3</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0,4</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251384">
                <a:tc>
                  <a:txBody>
                    <a:bodyPr/>
                    <a:lstStyle/>
                    <a:p>
                      <a:pPr algn="ctr">
                        <a:lnSpc>
                          <a:spcPct val="115000"/>
                        </a:lnSpc>
                        <a:spcAft>
                          <a:spcPts val="0"/>
                        </a:spcAft>
                      </a:pPr>
                      <a:r>
                        <a:rPr lang="es-EC" sz="900" b="1">
                          <a:solidFill>
                            <a:srgbClr val="000000"/>
                          </a:solidFill>
                          <a:latin typeface="Arial"/>
                          <a:ea typeface="Times New Roman"/>
                          <a:cs typeface="Times New Roman"/>
                        </a:rPr>
                        <a:t>Nitritos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0,05</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0,03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0,06</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OD</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4,8</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4,7</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5,3</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5,6</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5,5</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4,1</a:t>
                      </a:r>
                      <a:endParaRPr lang="es-EC" sz="90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5,3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No menor al 60% y no menor a 5 mg/l</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a:noFill/>
                    </a:lnT>
                    <a:lnB>
                      <a:noFill/>
                    </a:lnB>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DBO</a:t>
                      </a:r>
                      <a:r>
                        <a:rPr lang="es-EC" sz="900" b="1" baseline="-25000">
                          <a:solidFill>
                            <a:srgbClr val="000000"/>
                          </a:solidFill>
                          <a:latin typeface="Arial"/>
                          <a:ea typeface="Times New Roman"/>
                          <a:cs typeface="Times New Roman"/>
                        </a:rPr>
                        <a:t>5</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10.6</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18.5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22.3</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8.13</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13.5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9.5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449580" indent="-449580" algn="ctr">
                        <a:lnSpc>
                          <a:spcPct val="115000"/>
                        </a:lnSpc>
                        <a:spcAft>
                          <a:spcPts val="0"/>
                        </a:spcAft>
                      </a:pPr>
                      <a:r>
                        <a:rPr lang="es-EC" sz="900">
                          <a:solidFill>
                            <a:srgbClr val="000000"/>
                          </a:solidFill>
                          <a:latin typeface="Arial"/>
                          <a:ea typeface="Times New Roman"/>
                          <a:cs typeface="Times New Roman"/>
                        </a:rPr>
                        <a:t>5</a:t>
                      </a:r>
                      <a:endParaRPr lang="es-EC" sz="900">
                        <a:latin typeface="Calibri"/>
                        <a:ea typeface="Times New Roman"/>
                        <a:cs typeface="Times New Roman"/>
                      </a:endParaRPr>
                    </a:p>
                  </a:txBody>
                  <a:tcPr marL="37276" marR="37276"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No existe parámetro de comparación</a:t>
                      </a:r>
                      <a:endParaRPr lang="es-EC" sz="90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DQO</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mg/l</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34,6</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52,4</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45,3</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22,4</a:t>
                      </a:r>
                      <a:endParaRPr lang="es-EC" sz="900" dirty="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48,4</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21,3</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15,2</a:t>
                      </a:r>
                      <a:endParaRPr lang="es-EC" sz="900">
                        <a:latin typeface="Calibri"/>
                        <a:ea typeface="Times New Roman"/>
                        <a:cs typeface="Times New Roman"/>
                      </a:endParaRPr>
                    </a:p>
                  </a:txBody>
                  <a:tcPr marL="37276" marR="3727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No existe parámetro de comparación</a:t>
                      </a:r>
                      <a:endParaRPr lang="es-EC" sz="900" dirty="0">
                        <a:latin typeface="Calibri"/>
                        <a:ea typeface="Times New Roman"/>
                        <a:cs typeface="Times New Roman"/>
                      </a:endParaRPr>
                    </a:p>
                  </a:txBody>
                  <a:tcPr marL="37276" marR="37276" marT="0" marB="0" anchor="ctr">
                    <a:lnL>
                      <a:noFill/>
                    </a:lnL>
                    <a:lnR>
                      <a:noFill/>
                    </a:lnR>
                    <a:lnT>
                      <a:noFill/>
                    </a:lnT>
                    <a:lnB>
                      <a:noFill/>
                    </a:lnB>
                    <a:solidFill>
                      <a:srgbClr val="FFFFFF"/>
                    </a:solidFill>
                  </a:tcPr>
                </a:tc>
              </a:tr>
              <a:tr h="305084">
                <a:tc>
                  <a:txBody>
                    <a:bodyPr/>
                    <a:lstStyle/>
                    <a:p>
                      <a:pPr algn="ctr">
                        <a:lnSpc>
                          <a:spcPct val="115000"/>
                        </a:lnSpc>
                        <a:spcAft>
                          <a:spcPts val="0"/>
                        </a:spcAft>
                      </a:pPr>
                      <a:r>
                        <a:rPr lang="es-EC" sz="900" b="1">
                          <a:solidFill>
                            <a:srgbClr val="000000"/>
                          </a:solidFill>
                          <a:latin typeface="Arial"/>
                          <a:ea typeface="Times New Roman"/>
                          <a:cs typeface="Times New Roman"/>
                        </a:rPr>
                        <a:t>Coliformes</a:t>
                      </a:r>
                      <a:endParaRPr lang="es-EC" sz="900">
                        <a:latin typeface="Calibri"/>
                        <a:ea typeface="Times New Roman"/>
                        <a:cs typeface="Times New Roman"/>
                      </a:endParaRPr>
                    </a:p>
                    <a:p>
                      <a:pPr algn="ctr">
                        <a:lnSpc>
                          <a:spcPct val="115000"/>
                        </a:lnSpc>
                        <a:spcAft>
                          <a:spcPts val="0"/>
                        </a:spcAft>
                      </a:pPr>
                      <a:r>
                        <a:rPr lang="es-EC" sz="900" b="1">
                          <a:solidFill>
                            <a:srgbClr val="000000"/>
                          </a:solidFill>
                          <a:latin typeface="Arial"/>
                          <a:ea typeface="Times New Roman"/>
                          <a:cs typeface="Times New Roman"/>
                        </a:rPr>
                        <a:t>Fecales</a:t>
                      </a:r>
                      <a:endParaRPr lang="es-EC" sz="900">
                        <a:latin typeface="Calibri"/>
                        <a:ea typeface="Times New Roman"/>
                        <a:cs typeface="Times New Roman"/>
                      </a:endParaRPr>
                    </a:p>
                  </a:txBody>
                  <a:tcPr marL="37276" marR="37276" marT="0" marB="0" anchor="ctr">
                    <a:lnL>
                      <a:noFill/>
                    </a:lnL>
                    <a:lnR>
                      <a:noFill/>
                    </a:lnR>
                    <a:lnT>
                      <a:noFill/>
                    </a:lnT>
                    <a:lnB>
                      <a:noFill/>
                    </a:lnB>
                  </a:tcPr>
                </a:tc>
                <a:tc>
                  <a:txBody>
                    <a:bodyPr/>
                    <a:lstStyle/>
                    <a:p>
                      <a:pPr algn="ctr">
                        <a:lnSpc>
                          <a:spcPct val="115000"/>
                        </a:lnSpc>
                        <a:spcAft>
                          <a:spcPts val="0"/>
                        </a:spcAft>
                      </a:pPr>
                      <a:r>
                        <a:rPr lang="es-EC" sz="900">
                          <a:solidFill>
                            <a:srgbClr val="000000"/>
                          </a:solidFill>
                          <a:latin typeface="Arial"/>
                          <a:ea typeface="Times New Roman"/>
                          <a:cs typeface="Times New Roman"/>
                        </a:rPr>
                        <a:t>nmp/100 ml</a:t>
                      </a:r>
                      <a:endParaRPr lang="es-EC" sz="900">
                        <a:latin typeface="Calibri"/>
                        <a:ea typeface="Times New Roman"/>
                        <a:cs typeface="Times New Roman"/>
                      </a:endParaRPr>
                    </a:p>
                  </a:txBody>
                  <a:tcPr marL="37276" marR="37276"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7,9x10</a:t>
                      </a:r>
                      <a:r>
                        <a:rPr lang="es-EC" sz="900" baseline="30000" dirty="0">
                          <a:solidFill>
                            <a:srgbClr val="000000"/>
                          </a:solidFill>
                          <a:latin typeface="Arial"/>
                          <a:ea typeface="Times New Roman"/>
                          <a:cs typeface="Times New Roman"/>
                        </a:rPr>
                        <a:t>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2,3x10</a:t>
                      </a:r>
                      <a:r>
                        <a:rPr lang="es-EC" sz="900" baseline="30000" dirty="0">
                          <a:solidFill>
                            <a:srgbClr val="000000"/>
                          </a:solidFill>
                          <a:latin typeface="Arial"/>
                          <a:ea typeface="Times New Roman"/>
                          <a:cs typeface="Times New Roman"/>
                        </a:rPr>
                        <a:t>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5,4x10</a:t>
                      </a:r>
                      <a:r>
                        <a:rPr lang="es-EC" sz="900" baseline="30000" dirty="0">
                          <a:solidFill>
                            <a:srgbClr val="000000"/>
                          </a:solidFill>
                          <a:latin typeface="Arial"/>
                          <a:ea typeface="Times New Roman"/>
                          <a:cs typeface="Times New Roman"/>
                        </a:rPr>
                        <a:t>4</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3,5x10</a:t>
                      </a:r>
                      <a:r>
                        <a:rPr lang="es-EC" sz="900" baseline="30000" dirty="0">
                          <a:solidFill>
                            <a:srgbClr val="000000"/>
                          </a:solidFill>
                          <a:latin typeface="Arial"/>
                          <a:ea typeface="Times New Roman"/>
                          <a:cs typeface="Times New Roman"/>
                        </a:rPr>
                        <a:t>2</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2,3x10</a:t>
                      </a:r>
                      <a:r>
                        <a:rPr lang="es-EC" sz="900" baseline="30000" dirty="0">
                          <a:solidFill>
                            <a:srgbClr val="000000"/>
                          </a:solidFill>
                          <a:latin typeface="Arial"/>
                          <a:ea typeface="Times New Roman"/>
                          <a:cs typeface="Times New Roman"/>
                        </a:rPr>
                        <a:t>3</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9,2x10</a:t>
                      </a:r>
                      <a:r>
                        <a:rPr lang="es-EC" sz="900" baseline="30000" dirty="0">
                          <a:solidFill>
                            <a:srgbClr val="000000"/>
                          </a:solidFill>
                          <a:latin typeface="Arial"/>
                          <a:ea typeface="Times New Roman"/>
                          <a:cs typeface="Times New Roman"/>
                        </a:rPr>
                        <a:t>2</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1,3x10</a:t>
                      </a:r>
                      <a:r>
                        <a:rPr lang="es-EC" sz="900" baseline="30000" dirty="0">
                          <a:solidFill>
                            <a:srgbClr val="000000"/>
                          </a:solidFill>
                          <a:latin typeface="Arial"/>
                          <a:ea typeface="Times New Roman"/>
                          <a:cs typeface="Times New Roman"/>
                        </a:rPr>
                        <a:t>2</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C" sz="900" dirty="0">
                          <a:solidFill>
                            <a:srgbClr val="000000"/>
                          </a:solidFill>
                          <a:latin typeface="Arial"/>
                          <a:ea typeface="Times New Roman"/>
                          <a:cs typeface="Times New Roman"/>
                        </a:rPr>
                        <a:t>200</a:t>
                      </a:r>
                      <a:endParaRPr lang="es-EC" sz="900" dirty="0">
                        <a:latin typeface="Calibri"/>
                        <a:ea typeface="Times New Roman"/>
                        <a:cs typeface="Times New Roman"/>
                      </a:endParaRPr>
                    </a:p>
                  </a:txBody>
                  <a:tcPr marL="37276" marR="37276"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bl>
          </a:graphicData>
        </a:graphic>
      </p:graphicFrame>
      <p:sp>
        <p:nvSpPr>
          <p:cNvPr id="4" name="3 CuadroTexto"/>
          <p:cNvSpPr txBox="1"/>
          <p:nvPr/>
        </p:nvSpPr>
        <p:spPr>
          <a:xfrm>
            <a:off x="4669766" y="-37564"/>
            <a:ext cx="3528392" cy="646331"/>
          </a:xfrm>
          <a:prstGeom prst="rect">
            <a:avLst/>
          </a:prstGeom>
          <a:noFill/>
        </p:spPr>
        <p:txBody>
          <a:bodyPr wrap="square" rtlCol="0">
            <a:spAutoFit/>
          </a:bodyPr>
          <a:lstStyle/>
          <a:p>
            <a:pPr algn="ctr"/>
            <a:r>
              <a:rPr lang="es-ES" b="1" dirty="0" smtClean="0"/>
              <a:t>Muestreo de Agua de los Ríos - Bosque La Perla</a:t>
            </a:r>
            <a:endParaRPr lang="es-ES" b="1" dirty="0"/>
          </a:p>
        </p:txBody>
      </p:sp>
      <p:sp>
        <p:nvSpPr>
          <p:cNvPr id="5" name="4 Rectángulo"/>
          <p:cNvSpPr/>
          <p:nvPr/>
        </p:nvSpPr>
        <p:spPr>
          <a:xfrm>
            <a:off x="3429000" y="6596390"/>
            <a:ext cx="2767104" cy="261610"/>
          </a:xfrm>
          <a:prstGeom prst="rect">
            <a:avLst/>
          </a:prstGeom>
        </p:spPr>
        <p:txBody>
          <a:bodyPr wrap="none">
            <a:spAutoFit/>
          </a:bodyPr>
          <a:lstStyle/>
          <a:p>
            <a:r>
              <a:rPr lang="es-ES" sz="1100" dirty="0" smtClean="0"/>
              <a:t>Elaborado por: Chiquín &amp; </a:t>
            </a:r>
            <a:r>
              <a:rPr lang="es-ES" sz="1100" dirty="0"/>
              <a:t>Troya, </a:t>
            </a:r>
            <a:r>
              <a:rPr lang="es-ES" sz="1100" dirty="0" smtClean="0"/>
              <a:t>2013</a:t>
            </a:r>
            <a:endParaRPr lang="es-ES" sz="1100" dirty="0"/>
          </a:p>
        </p:txBody>
      </p:sp>
    </p:spTree>
    <p:extLst>
      <p:ext uri="{BB962C8B-B14F-4D97-AF65-F5344CB8AC3E}">
        <p14:creationId xmlns:p14="http://schemas.microsoft.com/office/powerpoint/2010/main" val="3069904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363" y="706438"/>
            <a:ext cx="6802437"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44008" y="-76200"/>
            <a:ext cx="3528392" cy="707886"/>
          </a:xfrm>
          <a:prstGeom prst="rect">
            <a:avLst/>
          </a:prstGeom>
          <a:noFill/>
        </p:spPr>
        <p:txBody>
          <a:bodyPr wrap="square" rtlCol="0">
            <a:spAutoFit/>
          </a:bodyPr>
          <a:lstStyle/>
          <a:p>
            <a:pPr algn="ctr"/>
            <a:r>
              <a:rPr lang="es-ES" sz="2000" b="1" dirty="0" smtClean="0"/>
              <a:t>Muestreo del Agua del Río </a:t>
            </a:r>
            <a:r>
              <a:rPr lang="es-ES" sz="2000" b="1" dirty="0"/>
              <a:t>C</a:t>
            </a:r>
            <a:r>
              <a:rPr lang="es-ES" sz="2000" b="1" dirty="0" smtClean="0"/>
              <a:t>ucaracha</a:t>
            </a:r>
            <a:endParaRPr lang="es-ES" sz="2000" b="1"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975" y="4442741"/>
            <a:ext cx="30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2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334000"/>
            <a:ext cx="1535113" cy="731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2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946" y="1752600"/>
            <a:ext cx="71437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2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11608533"/>
              </p:ext>
            </p:extLst>
          </p:nvPr>
        </p:nvGraphicFramePr>
        <p:xfrm>
          <a:off x="609602" y="879531"/>
          <a:ext cx="8000998" cy="5431544"/>
        </p:xfrm>
        <a:graphic>
          <a:graphicData uri="http://schemas.openxmlformats.org/drawingml/2006/table">
            <a:tbl>
              <a:tblPr/>
              <a:tblGrid>
                <a:gridCol w="986874"/>
                <a:gridCol w="447010"/>
                <a:gridCol w="660657"/>
                <a:gridCol w="660657"/>
                <a:gridCol w="647508"/>
                <a:gridCol w="772406"/>
                <a:gridCol w="772406"/>
                <a:gridCol w="1526740"/>
                <a:gridCol w="1526740"/>
              </a:tblGrid>
              <a:tr h="628091">
                <a:tc rowSpan="2" gridSpan="2">
                  <a:txBody>
                    <a:bodyPr/>
                    <a:lstStyle/>
                    <a:p>
                      <a:pPr algn="ctr">
                        <a:lnSpc>
                          <a:spcPct val="115000"/>
                        </a:lnSpc>
                        <a:spcAft>
                          <a:spcPts val="0"/>
                        </a:spcAft>
                      </a:pPr>
                      <a:r>
                        <a:rPr lang="es-ES" sz="1200" b="1" dirty="0">
                          <a:solidFill>
                            <a:schemeClr val="tx1"/>
                          </a:solidFill>
                          <a:latin typeface="Arial"/>
                          <a:ea typeface="Times New Roman"/>
                          <a:cs typeface="Times New Roman"/>
                        </a:rPr>
                        <a:t>PARAMETROS</a:t>
                      </a:r>
                      <a:endParaRPr lang="es-EC" sz="12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hMerge="1">
                  <a:txBody>
                    <a:bodyPr/>
                    <a:lstStyle/>
                    <a:p>
                      <a:endParaRPr lang="es-EC"/>
                    </a:p>
                  </a:txBody>
                  <a:tcPr/>
                </a:tc>
                <a:tc gridSpan="6">
                  <a:txBody>
                    <a:bodyPr/>
                    <a:lstStyle/>
                    <a:p>
                      <a:pPr algn="ctr">
                        <a:lnSpc>
                          <a:spcPct val="115000"/>
                        </a:lnSpc>
                        <a:spcAft>
                          <a:spcPts val="0"/>
                        </a:spcAft>
                      </a:pPr>
                      <a:r>
                        <a:rPr lang="es-ES" sz="1200" b="1">
                          <a:solidFill>
                            <a:schemeClr val="tx1"/>
                          </a:solidFill>
                          <a:latin typeface="Arial"/>
                          <a:ea typeface="Times New Roman"/>
                          <a:cs typeface="Times New Roman"/>
                        </a:rPr>
                        <a:t>PUNTOS DE MUESTREO DE AGUA RIO CUCARACHA</a:t>
                      </a:r>
                      <a:endParaRPr lang="es-EC" sz="120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200" b="1">
                          <a:solidFill>
                            <a:schemeClr val="tx1"/>
                          </a:solidFill>
                          <a:latin typeface="Arial"/>
                          <a:ea typeface="Times New Roman"/>
                          <a:cs typeface="Times New Roman"/>
                        </a:rPr>
                        <a:t>TULAS</a:t>
                      </a:r>
                      <a:endParaRPr lang="es-EC" sz="120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09616">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S" sz="1200" b="1" dirty="0">
                          <a:solidFill>
                            <a:schemeClr val="tx1"/>
                          </a:solidFill>
                          <a:latin typeface="Arial"/>
                          <a:ea typeface="Times New Roman"/>
                          <a:cs typeface="Times New Roman"/>
                        </a:rPr>
                        <a:t>Testigo</a:t>
                      </a:r>
                      <a:endParaRPr lang="es-EC" sz="12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1200" b="1" dirty="0">
                          <a:solidFill>
                            <a:schemeClr val="tx1"/>
                          </a:solidFill>
                          <a:latin typeface="Arial"/>
                          <a:ea typeface="Times New Roman"/>
                          <a:cs typeface="Times New Roman"/>
                        </a:rPr>
                        <a:t>UNIPAL</a:t>
                      </a:r>
                      <a:endParaRPr lang="es-EC" sz="12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900" b="1" dirty="0">
                          <a:solidFill>
                            <a:schemeClr val="tx1"/>
                          </a:solidFill>
                          <a:latin typeface="Arial"/>
                          <a:ea typeface="Times New Roman"/>
                          <a:cs typeface="Times New Roman"/>
                        </a:rPr>
                        <a:t>Teobroma 1</a:t>
                      </a:r>
                      <a:endParaRPr lang="es-EC" sz="9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900" b="1" dirty="0">
                          <a:solidFill>
                            <a:schemeClr val="tx1"/>
                          </a:solidFill>
                          <a:latin typeface="Arial"/>
                          <a:ea typeface="Times New Roman"/>
                          <a:cs typeface="Times New Roman"/>
                        </a:rPr>
                        <a:t>Teobroma 2</a:t>
                      </a:r>
                      <a:endParaRPr lang="es-EC" sz="9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900" b="1" dirty="0">
                          <a:solidFill>
                            <a:schemeClr val="tx1"/>
                          </a:solidFill>
                          <a:latin typeface="Arial"/>
                          <a:ea typeface="Times New Roman"/>
                          <a:cs typeface="Times New Roman"/>
                        </a:rPr>
                        <a:t>MONSANDO S.A.</a:t>
                      </a:r>
                      <a:endParaRPr lang="es-EC" sz="9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1200" b="1" dirty="0">
                          <a:solidFill>
                            <a:schemeClr val="tx1"/>
                          </a:solidFill>
                          <a:latin typeface="Arial"/>
                          <a:ea typeface="Times New Roman"/>
                          <a:cs typeface="Times New Roman"/>
                        </a:rPr>
                        <a:t>Puente Universidad</a:t>
                      </a:r>
                      <a:endParaRPr lang="es-EC" sz="12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1200" b="1" dirty="0">
                          <a:solidFill>
                            <a:schemeClr val="tx1"/>
                          </a:solidFill>
                          <a:latin typeface="Arial"/>
                          <a:ea typeface="Times New Roman"/>
                          <a:cs typeface="Times New Roman"/>
                        </a:rPr>
                        <a:t>Límite Máximo Permitido</a:t>
                      </a:r>
                      <a:endParaRPr lang="es-EC" sz="1200" dirty="0">
                        <a:solidFill>
                          <a:schemeClr val="tx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96071">
                <a:tc>
                  <a:txBody>
                    <a:bodyPr/>
                    <a:lstStyle/>
                    <a:p>
                      <a:pPr algn="ctr">
                        <a:lnSpc>
                          <a:spcPct val="115000"/>
                        </a:lnSpc>
                        <a:spcAft>
                          <a:spcPts val="0"/>
                        </a:spcAft>
                      </a:pPr>
                      <a:r>
                        <a:rPr lang="es-ES" sz="1200" b="1">
                          <a:solidFill>
                            <a:srgbClr val="000000"/>
                          </a:solidFill>
                          <a:latin typeface="Arial"/>
                          <a:ea typeface="Times New Roman"/>
                          <a:cs typeface="Times New Roman"/>
                        </a:rPr>
                        <a:t>pH</a:t>
                      </a:r>
                      <a:endParaRPr lang="es-EC" sz="12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a:t>
                      </a:r>
                      <a:endParaRPr lang="es-EC" sz="1200">
                        <a:latin typeface="Calibri"/>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6,8</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7,2</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7,2</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7,2</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7,2</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7,7</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6,5 - 9</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96071">
                <a:tc>
                  <a:txBody>
                    <a:bodyPr/>
                    <a:lstStyle/>
                    <a:p>
                      <a:pPr algn="ctr">
                        <a:lnSpc>
                          <a:spcPct val="115000"/>
                        </a:lnSpc>
                        <a:spcAft>
                          <a:spcPts val="0"/>
                        </a:spcAft>
                      </a:pPr>
                      <a:r>
                        <a:rPr lang="es-ES" sz="1100" b="1">
                          <a:solidFill>
                            <a:srgbClr val="000000"/>
                          </a:solidFill>
                          <a:latin typeface="Arial"/>
                          <a:ea typeface="Times New Roman"/>
                          <a:cs typeface="Times New Roman"/>
                        </a:rPr>
                        <a:t>Temperatura</a:t>
                      </a:r>
                      <a:endParaRPr lang="es-EC" sz="11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 C</a:t>
                      </a:r>
                      <a:endParaRPr lang="es-EC" sz="1200">
                        <a:latin typeface="Calibri"/>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25</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25</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24,5</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25</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24,5</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24,5</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Condiciones naturales + 3 Máxima 32</a:t>
                      </a:r>
                      <a:endParaRPr lang="es-EC" sz="120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r>
              <a:tr h="596071">
                <a:tc>
                  <a:txBody>
                    <a:bodyPr/>
                    <a:lstStyle/>
                    <a:p>
                      <a:pPr algn="ctr">
                        <a:lnSpc>
                          <a:spcPct val="115000"/>
                        </a:lnSpc>
                        <a:spcAft>
                          <a:spcPts val="0"/>
                        </a:spcAft>
                      </a:pPr>
                      <a:r>
                        <a:rPr lang="es-ES" sz="1000" b="1" dirty="0">
                          <a:solidFill>
                            <a:srgbClr val="000000"/>
                          </a:solidFill>
                          <a:latin typeface="Arial"/>
                          <a:ea typeface="Times New Roman"/>
                          <a:cs typeface="Times New Roman"/>
                        </a:rPr>
                        <a:t>Conductividad</a:t>
                      </a:r>
                      <a:endParaRPr lang="es-EC" sz="1000" dirty="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µs/cm</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70,2</a:t>
                      </a:r>
                      <a:endParaRPr lang="es-EC" sz="120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210,9</a:t>
                      </a:r>
                      <a:endParaRPr lang="es-EC" sz="120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96,6</a:t>
                      </a:r>
                      <a:endParaRPr lang="es-EC" sz="120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dirty="0">
                          <a:solidFill>
                            <a:srgbClr val="000000"/>
                          </a:solidFill>
                          <a:latin typeface="Arial"/>
                          <a:ea typeface="Times New Roman"/>
                          <a:cs typeface="Times New Roman"/>
                        </a:rPr>
                        <a:t>242,0</a:t>
                      </a:r>
                      <a:endParaRPr lang="es-EC" sz="1200" dirty="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295,5</a:t>
                      </a:r>
                      <a:endParaRPr lang="es-EC" sz="120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244,0</a:t>
                      </a:r>
                      <a:endParaRPr lang="es-EC" sz="1200">
                        <a:latin typeface="Calibri"/>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No existe parámetro de comparación</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FF"/>
                    </a:solidFill>
                  </a:tcPr>
                </a:tc>
              </a:tr>
              <a:tr h="596071">
                <a:tc>
                  <a:txBody>
                    <a:bodyPr/>
                    <a:lstStyle/>
                    <a:p>
                      <a:pPr algn="ctr">
                        <a:lnSpc>
                          <a:spcPct val="115000"/>
                        </a:lnSpc>
                        <a:spcAft>
                          <a:spcPts val="0"/>
                        </a:spcAft>
                      </a:pPr>
                      <a:r>
                        <a:rPr lang="es-ES" sz="1200" b="1">
                          <a:solidFill>
                            <a:srgbClr val="000000"/>
                          </a:solidFill>
                          <a:latin typeface="Arial"/>
                          <a:ea typeface="Times New Roman"/>
                          <a:cs typeface="Times New Roman"/>
                        </a:rPr>
                        <a:t>Color</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UC</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0</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5</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2,5</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dirty="0">
                          <a:solidFill>
                            <a:srgbClr val="000000"/>
                          </a:solidFill>
                          <a:latin typeface="Arial"/>
                          <a:ea typeface="Times New Roman"/>
                          <a:cs typeface="Times New Roman"/>
                        </a:rPr>
                        <a:t>30</a:t>
                      </a:r>
                      <a:endParaRPr lang="es-EC" sz="12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25</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25</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No existe parámetro de comparación</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FF"/>
                    </a:solidFill>
                  </a:tcPr>
                </a:tc>
              </a:tr>
              <a:tr h="596071">
                <a:tc>
                  <a:txBody>
                    <a:bodyPr/>
                    <a:lstStyle/>
                    <a:p>
                      <a:pPr algn="ctr">
                        <a:lnSpc>
                          <a:spcPct val="115000"/>
                        </a:lnSpc>
                        <a:spcAft>
                          <a:spcPts val="0"/>
                        </a:spcAft>
                      </a:pPr>
                      <a:r>
                        <a:rPr lang="es-ES" sz="1200" b="1">
                          <a:solidFill>
                            <a:srgbClr val="000000"/>
                          </a:solidFill>
                          <a:latin typeface="Arial"/>
                          <a:ea typeface="Times New Roman"/>
                          <a:cs typeface="Times New Roman"/>
                        </a:rPr>
                        <a:t>Alcalinidad</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mg/l</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13,2</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34,2</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25,4</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43,0</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dirty="0">
                          <a:solidFill>
                            <a:srgbClr val="000000"/>
                          </a:solidFill>
                          <a:latin typeface="Arial"/>
                          <a:ea typeface="Times New Roman"/>
                          <a:cs typeface="Times New Roman"/>
                        </a:rPr>
                        <a:t>41,0</a:t>
                      </a:r>
                      <a:endParaRPr lang="es-EC" sz="12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33,2</a:t>
                      </a:r>
                      <a:endParaRPr lang="es-EC" sz="1200">
                        <a:latin typeface="Calibri"/>
                        <a:ea typeface="Times New Roman"/>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latin typeface="Arial"/>
                          <a:ea typeface="Times New Roman"/>
                          <a:cs typeface="Times New Roman"/>
                        </a:rPr>
                        <a:t>No existe parámetro de comparación</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FF"/>
                    </a:solidFill>
                  </a:tcPr>
                </a:tc>
              </a:tr>
              <a:tr h="596071">
                <a:tc>
                  <a:txBody>
                    <a:bodyPr/>
                    <a:lstStyle/>
                    <a:p>
                      <a:pPr algn="ctr">
                        <a:lnSpc>
                          <a:spcPct val="115000"/>
                        </a:lnSpc>
                        <a:spcAft>
                          <a:spcPts val="0"/>
                        </a:spcAft>
                      </a:pPr>
                      <a:r>
                        <a:rPr lang="es-ES" sz="1200" b="1">
                          <a:solidFill>
                            <a:srgbClr val="000000"/>
                          </a:solidFill>
                          <a:latin typeface="Arial"/>
                          <a:ea typeface="Times New Roman"/>
                          <a:cs typeface="Times New Roman"/>
                        </a:rPr>
                        <a:t>Dureza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mg/l</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13,1</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36,9</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21,4</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34,5</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33,0</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28,2</a:t>
                      </a:r>
                      <a:endParaRPr lang="es-EC" sz="1200">
                        <a:latin typeface="Calibri"/>
                        <a:ea typeface="Times New Roman"/>
                        <a:cs typeface="Times New Roman"/>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No existe parámetro de comparación</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FF"/>
                    </a:solidFill>
                  </a:tcPr>
                </a:tc>
              </a:tr>
              <a:tr h="596071">
                <a:tc>
                  <a:txBody>
                    <a:bodyPr/>
                    <a:lstStyle/>
                    <a:p>
                      <a:pPr algn="ctr">
                        <a:lnSpc>
                          <a:spcPct val="115000"/>
                        </a:lnSpc>
                        <a:spcAft>
                          <a:spcPts val="0"/>
                        </a:spcAft>
                      </a:pPr>
                      <a:r>
                        <a:rPr lang="es-ES" sz="1200" b="1">
                          <a:solidFill>
                            <a:srgbClr val="000000"/>
                          </a:solidFill>
                          <a:latin typeface="Arial"/>
                          <a:ea typeface="Times New Roman"/>
                          <a:cs typeface="Times New Roman"/>
                        </a:rPr>
                        <a:t>O.D</a:t>
                      </a:r>
                      <a:endParaRPr lang="es-EC" sz="1200">
                        <a:latin typeface="Calibri"/>
                        <a:ea typeface="Times New Roman"/>
                        <a:cs typeface="Times New Roman"/>
                      </a:endParaRPr>
                    </a:p>
                  </a:txBody>
                  <a:tcPr marL="44450" marR="44450" marT="0" marB="0" anchor="ctr">
                    <a:lnL>
                      <a:noFill/>
                    </a:lnL>
                    <a:lnR>
                      <a:noFill/>
                    </a:lnR>
                    <a:lnT>
                      <a:noFill/>
                    </a:lnT>
                    <a:lnB>
                      <a:noFill/>
                    </a:lnB>
                    <a:solidFill>
                      <a:srgbClr val="D8D8D8"/>
                    </a:solidFill>
                  </a:tcPr>
                </a:tc>
                <a:tc>
                  <a:txBody>
                    <a:bodyPr/>
                    <a:lstStyle/>
                    <a:p>
                      <a:pPr algn="ctr">
                        <a:lnSpc>
                          <a:spcPct val="115000"/>
                        </a:lnSpc>
                        <a:spcAft>
                          <a:spcPts val="0"/>
                        </a:spcAft>
                      </a:pPr>
                      <a:r>
                        <a:rPr lang="es-ES" sz="1200">
                          <a:solidFill>
                            <a:srgbClr val="000000"/>
                          </a:solidFill>
                          <a:latin typeface="Arial"/>
                          <a:ea typeface="Times New Roman"/>
                          <a:cs typeface="Times New Roman"/>
                        </a:rPr>
                        <a:t>mg/l</a:t>
                      </a:r>
                      <a:endParaRPr lang="es-EC" sz="1200">
                        <a:latin typeface="Calibri"/>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5,7</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4,7</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4,4</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3,9</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3,9</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4,3</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ES" sz="1200" dirty="0">
                          <a:solidFill>
                            <a:srgbClr val="000000"/>
                          </a:solidFill>
                          <a:latin typeface="Arial"/>
                          <a:ea typeface="Times New Roman"/>
                          <a:cs typeface="Times New Roman"/>
                        </a:rPr>
                        <a:t>No menor al 60% y no menor a 5 mg/l</a:t>
                      </a:r>
                      <a:endParaRPr lang="es-EC"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r>
            </a:tbl>
          </a:graphicData>
        </a:graphic>
      </p:graphicFrame>
      <p:sp>
        <p:nvSpPr>
          <p:cNvPr id="4" name="3 Rectángulo"/>
          <p:cNvSpPr/>
          <p:nvPr/>
        </p:nvSpPr>
        <p:spPr>
          <a:xfrm>
            <a:off x="3429000" y="6596390"/>
            <a:ext cx="2767104" cy="261610"/>
          </a:xfrm>
          <a:prstGeom prst="rect">
            <a:avLst/>
          </a:prstGeom>
        </p:spPr>
        <p:txBody>
          <a:bodyPr wrap="none">
            <a:spAutoFit/>
          </a:bodyPr>
          <a:lstStyle/>
          <a:p>
            <a:r>
              <a:rPr lang="es-ES" sz="1100" dirty="0" smtClean="0"/>
              <a:t>Elaborado por: Chiquín &amp; </a:t>
            </a:r>
            <a:r>
              <a:rPr lang="es-ES" sz="1100" dirty="0"/>
              <a:t>Troya, </a:t>
            </a:r>
            <a:r>
              <a:rPr lang="es-ES" sz="1100" dirty="0" smtClean="0"/>
              <a:t>2013</a:t>
            </a:r>
            <a:endParaRPr lang="es-ES" sz="1100" dirty="0"/>
          </a:p>
        </p:txBody>
      </p:sp>
      <p:sp>
        <p:nvSpPr>
          <p:cNvPr id="5" name="4 CuadroTexto"/>
          <p:cNvSpPr txBox="1"/>
          <p:nvPr/>
        </p:nvSpPr>
        <p:spPr>
          <a:xfrm>
            <a:off x="4644008" y="-76200"/>
            <a:ext cx="3528392" cy="707886"/>
          </a:xfrm>
          <a:prstGeom prst="rect">
            <a:avLst/>
          </a:prstGeom>
          <a:noFill/>
        </p:spPr>
        <p:txBody>
          <a:bodyPr wrap="square" rtlCol="0">
            <a:spAutoFit/>
          </a:bodyPr>
          <a:lstStyle/>
          <a:p>
            <a:pPr algn="ctr"/>
            <a:r>
              <a:rPr lang="es-ES" sz="2000" b="1" dirty="0" smtClean="0"/>
              <a:t>Muestreo del Agua del Río </a:t>
            </a:r>
            <a:r>
              <a:rPr lang="es-ES" sz="2000" b="1" dirty="0"/>
              <a:t>C</a:t>
            </a:r>
            <a:r>
              <a:rPr lang="es-ES" sz="2000" b="1" dirty="0" smtClean="0"/>
              <a:t>ucaracha</a:t>
            </a:r>
            <a:endParaRPr lang="es-ES" sz="2000" b="1" dirty="0"/>
          </a:p>
        </p:txBody>
      </p:sp>
    </p:spTree>
    <p:extLst>
      <p:ext uri="{BB962C8B-B14F-4D97-AF65-F5344CB8AC3E}">
        <p14:creationId xmlns:p14="http://schemas.microsoft.com/office/powerpoint/2010/main" val="178476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algn="ctr"/>
            <a:r>
              <a:rPr lang="es-ES" sz="4400" b="1" dirty="0" smtClean="0">
                <a:solidFill>
                  <a:schemeClr val="tx1"/>
                </a:solidFill>
              </a:rPr>
              <a:t>CALIDAD DE AGUA</a:t>
            </a:r>
            <a:endParaRPr lang="es-ES" sz="4400" b="1" dirty="0">
              <a:solidFill>
                <a:schemeClr val="tx1"/>
              </a:solidFill>
            </a:endParaRPr>
          </a:p>
        </p:txBody>
      </p:sp>
      <p:sp>
        <p:nvSpPr>
          <p:cNvPr id="5" name="4 Subtítulo"/>
          <p:cNvSpPr>
            <a:spLocks noGrp="1"/>
          </p:cNvSpPr>
          <p:nvPr>
            <p:ph type="subTitle" idx="1"/>
          </p:nvPr>
        </p:nvSpPr>
        <p:spPr/>
        <p:txBody>
          <a:bodyPr>
            <a:normAutofit/>
          </a:bodyPr>
          <a:lstStyle/>
          <a:p>
            <a:endParaRPr lang="es-ES" dirty="0" smtClean="0"/>
          </a:p>
          <a:p>
            <a:endParaRPr lang="es-ES" dirty="0"/>
          </a:p>
          <a:p>
            <a:pPr algn="r"/>
            <a:r>
              <a:rPr lang="es-ES" dirty="0"/>
              <a:t>Bosque Protector “La Perla”</a:t>
            </a:r>
          </a:p>
        </p:txBody>
      </p:sp>
    </p:spTree>
    <p:extLst>
      <p:ext uri="{BB962C8B-B14F-4D97-AF65-F5344CB8AC3E}">
        <p14:creationId xmlns:p14="http://schemas.microsoft.com/office/powerpoint/2010/main" val="31323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06782"/>
            <a:ext cx="6096000" cy="459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3 Marcador de contenido"/>
          <p:cNvGraphicFramePr>
            <a:graphicFrameLocks/>
          </p:cNvGraphicFramePr>
          <p:nvPr>
            <p:extLst>
              <p:ext uri="{D42A27DB-BD31-4B8C-83A1-F6EECF244321}">
                <p14:modId xmlns:p14="http://schemas.microsoft.com/office/powerpoint/2010/main" val="238753246"/>
              </p:ext>
            </p:extLst>
          </p:nvPr>
        </p:nvGraphicFramePr>
        <p:xfrm>
          <a:off x="2819400" y="5207504"/>
          <a:ext cx="3886201" cy="1574296"/>
        </p:xfrm>
        <a:graphic>
          <a:graphicData uri="http://schemas.openxmlformats.org/drawingml/2006/table">
            <a:tbl>
              <a:tblPr/>
              <a:tblGrid>
                <a:gridCol w="1828801"/>
                <a:gridCol w="914400"/>
                <a:gridCol w="1143000"/>
              </a:tblGrid>
              <a:tr h="66675">
                <a:tc>
                  <a:txBody>
                    <a:bodyPr/>
                    <a:lstStyle/>
                    <a:p>
                      <a:pPr algn="ctr">
                        <a:lnSpc>
                          <a:spcPct val="115000"/>
                        </a:lnSpc>
                        <a:spcAft>
                          <a:spcPts val="0"/>
                        </a:spcAft>
                      </a:pPr>
                      <a:r>
                        <a:rPr lang="es-EC" sz="1200" b="1" dirty="0">
                          <a:solidFill>
                            <a:schemeClr val="bg1"/>
                          </a:solidFill>
                          <a:latin typeface="Arial"/>
                          <a:ea typeface="Times New Roman"/>
                          <a:cs typeface="Times New Roman"/>
                        </a:rPr>
                        <a:t>CUERPO DE AGUA</a:t>
                      </a:r>
                      <a:endParaRPr lang="es-EC" sz="1200" dirty="0">
                        <a:solidFill>
                          <a:schemeClr val="bg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1200" b="1" dirty="0" smtClean="0">
                          <a:solidFill>
                            <a:schemeClr val="bg1"/>
                          </a:solidFill>
                          <a:latin typeface="Arial"/>
                          <a:ea typeface="Times New Roman"/>
                          <a:cs typeface="Times New Roman"/>
                        </a:rPr>
                        <a:t>(</a:t>
                      </a:r>
                      <a:r>
                        <a:rPr lang="es-EC" sz="1200" b="1" dirty="0">
                          <a:solidFill>
                            <a:schemeClr val="bg1"/>
                          </a:solidFill>
                          <a:latin typeface="Arial"/>
                          <a:ea typeface="Times New Roman"/>
                          <a:cs typeface="Times New Roman"/>
                        </a:rPr>
                        <a:t>ICA)</a:t>
                      </a:r>
                      <a:endParaRPr lang="es-EC" sz="1200" dirty="0">
                        <a:solidFill>
                          <a:schemeClr val="bg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C" sz="1200" b="1" dirty="0">
                          <a:solidFill>
                            <a:schemeClr val="bg1"/>
                          </a:solidFill>
                          <a:latin typeface="Arial"/>
                          <a:ea typeface="Times New Roman"/>
                          <a:cs typeface="Times New Roman"/>
                        </a:rPr>
                        <a:t>ESTADO</a:t>
                      </a:r>
                      <a:endParaRPr lang="es-EC" sz="1200" dirty="0">
                        <a:solidFill>
                          <a:schemeClr val="bg1"/>
                        </a:solidFill>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Estero Cañero</a:t>
                      </a:r>
                      <a:endParaRPr lang="es-EC" sz="12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54,6</a:t>
                      </a:r>
                      <a:endParaRPr lang="es-EC" sz="12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MEDIA</a:t>
                      </a:r>
                      <a:endParaRPr lang="es-EC" sz="12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66"/>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Río Cucaracha</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54</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MEDIA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66"/>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Río Basiliscus</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50,2</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MALA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C000"/>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Riachuelo Lachesis Mila</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53,2</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MEDIA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66"/>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Río Ramón</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56</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MEDIA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FF66"/>
                    </a:solidFill>
                  </a:tcPr>
                </a:tc>
              </a:tr>
              <a:tr h="66675">
                <a:tc>
                  <a:txBody>
                    <a:bodyPr/>
                    <a:lstStyle/>
                    <a:p>
                      <a:pPr>
                        <a:lnSpc>
                          <a:spcPct val="115000"/>
                        </a:lnSpc>
                        <a:spcAft>
                          <a:spcPts val="0"/>
                        </a:spcAft>
                      </a:pPr>
                      <a:r>
                        <a:rPr lang="es-EC" sz="1200">
                          <a:solidFill>
                            <a:srgbClr val="000000"/>
                          </a:solidFill>
                          <a:latin typeface="Arial"/>
                          <a:ea typeface="Times New Roman"/>
                          <a:cs typeface="Times New Roman"/>
                        </a:rPr>
                        <a:t>Estero Carinesis</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49,2</a:t>
                      </a:r>
                      <a:endParaRPr lang="es-EC" sz="1200">
                        <a:latin typeface="Calibri"/>
                        <a:ea typeface="Times New Roman"/>
                        <a:cs typeface="Times New Roman"/>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MALA</a:t>
                      </a:r>
                      <a:endParaRPr lang="es-EC" sz="1200">
                        <a:latin typeface="Calibri"/>
                        <a:ea typeface="Times New Roman"/>
                        <a:cs typeface="Times New Roman"/>
                      </a:endParaRPr>
                    </a:p>
                  </a:txBody>
                  <a:tcPr marL="44450" marR="44450" marT="0" marB="0" anchor="ctr">
                    <a:lnL>
                      <a:noFill/>
                    </a:lnL>
                    <a:lnR>
                      <a:noFill/>
                    </a:lnR>
                    <a:lnT>
                      <a:noFill/>
                    </a:lnT>
                    <a:lnB>
                      <a:noFill/>
                    </a:lnB>
                    <a:solidFill>
                      <a:srgbClr val="FFC000"/>
                    </a:solidFill>
                  </a:tcPr>
                </a:tc>
              </a:tr>
              <a:tr h="66675">
                <a:tc>
                  <a:txBody>
                    <a:bodyPr/>
                    <a:lstStyle/>
                    <a:p>
                      <a:pPr>
                        <a:lnSpc>
                          <a:spcPct val="115000"/>
                        </a:lnSpc>
                        <a:spcAft>
                          <a:spcPts val="0"/>
                        </a:spcAft>
                      </a:pPr>
                      <a:r>
                        <a:rPr lang="es-EC" sz="1200" dirty="0">
                          <a:solidFill>
                            <a:srgbClr val="000000"/>
                          </a:solidFill>
                          <a:latin typeface="Arial"/>
                          <a:ea typeface="Times New Roman"/>
                          <a:cs typeface="Times New Roman"/>
                        </a:rPr>
                        <a:t>Laguna de los Caimanes</a:t>
                      </a:r>
                      <a:endParaRPr lang="es-EC" sz="12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56,4</a:t>
                      </a:r>
                      <a:endParaRPr lang="es-EC" sz="12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MEDIA</a:t>
                      </a:r>
                      <a:endParaRPr lang="es-EC" sz="12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66"/>
                    </a:solidFill>
                  </a:tcPr>
                </a:tc>
              </a:tr>
            </a:tbl>
          </a:graphicData>
        </a:graphic>
      </p:graphicFrame>
      <p:sp>
        <p:nvSpPr>
          <p:cNvPr id="4" name="3 CuadroTexto"/>
          <p:cNvSpPr txBox="1"/>
          <p:nvPr/>
        </p:nvSpPr>
        <p:spPr>
          <a:xfrm>
            <a:off x="4644008" y="-76200"/>
            <a:ext cx="3528392" cy="707886"/>
          </a:xfrm>
          <a:prstGeom prst="rect">
            <a:avLst/>
          </a:prstGeom>
          <a:noFill/>
        </p:spPr>
        <p:txBody>
          <a:bodyPr wrap="square" rtlCol="0">
            <a:spAutoFit/>
          </a:bodyPr>
          <a:lstStyle/>
          <a:p>
            <a:pPr algn="ctr"/>
            <a:r>
              <a:rPr lang="es-ES" sz="2000" b="1" dirty="0" smtClean="0"/>
              <a:t>Índice </a:t>
            </a:r>
            <a:r>
              <a:rPr lang="es-ES" sz="2000" b="1" dirty="0"/>
              <a:t>de Calidad de Agua</a:t>
            </a:r>
          </a:p>
        </p:txBody>
      </p:sp>
      <p:pic>
        <p:nvPicPr>
          <p:cNvPr id="403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38600"/>
            <a:ext cx="1817687" cy="90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052535" y="4630579"/>
            <a:ext cx="824265" cy="246221"/>
          </a:xfrm>
          <a:prstGeom prst="rect">
            <a:avLst/>
          </a:prstGeom>
        </p:spPr>
        <p:txBody>
          <a:bodyPr wrap="none">
            <a:spAutoFit/>
          </a:bodyPr>
          <a:lstStyle/>
          <a:p>
            <a:r>
              <a:rPr lang="es-ES" sz="1000" dirty="0"/>
              <a:t>Plan Piloto</a:t>
            </a:r>
          </a:p>
        </p:txBody>
      </p:sp>
      <p:sp>
        <p:nvSpPr>
          <p:cNvPr id="3" name="2 Rectángulo"/>
          <p:cNvSpPr/>
          <p:nvPr/>
        </p:nvSpPr>
        <p:spPr>
          <a:xfrm>
            <a:off x="2669555" y="1219200"/>
            <a:ext cx="1040670" cy="246221"/>
          </a:xfrm>
          <a:prstGeom prst="rect">
            <a:avLst/>
          </a:prstGeom>
        </p:spPr>
        <p:txBody>
          <a:bodyPr wrap="none">
            <a:spAutoFit/>
          </a:bodyPr>
          <a:lstStyle/>
          <a:p>
            <a:r>
              <a:rPr lang="es-ES" sz="1000" dirty="0"/>
              <a:t>La Concordia</a:t>
            </a:r>
          </a:p>
        </p:txBody>
      </p:sp>
      <p:pic>
        <p:nvPicPr>
          <p:cNvPr id="403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429" y="1279603"/>
            <a:ext cx="231775"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9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algn="ctr"/>
            <a:r>
              <a:rPr lang="es-ES" sz="4400" b="1" dirty="0" smtClean="0">
                <a:solidFill>
                  <a:schemeClr val="tx1"/>
                </a:solidFill>
              </a:rPr>
              <a:t>CALIDAD DEL AIRE</a:t>
            </a:r>
            <a:endParaRPr lang="es-ES" sz="4400" b="1" dirty="0">
              <a:solidFill>
                <a:schemeClr val="tx1"/>
              </a:solidFill>
            </a:endParaRPr>
          </a:p>
        </p:txBody>
      </p:sp>
      <p:sp>
        <p:nvSpPr>
          <p:cNvPr id="5" name="4 Subtítulo"/>
          <p:cNvSpPr>
            <a:spLocks noGrp="1"/>
          </p:cNvSpPr>
          <p:nvPr>
            <p:ph type="subTitle" idx="1"/>
          </p:nvPr>
        </p:nvSpPr>
        <p:spPr/>
        <p:txBody>
          <a:bodyPr>
            <a:normAutofit/>
          </a:bodyPr>
          <a:lstStyle/>
          <a:p>
            <a:endParaRPr lang="es-ES" dirty="0" smtClean="0"/>
          </a:p>
          <a:p>
            <a:endParaRPr lang="es-ES" dirty="0"/>
          </a:p>
          <a:p>
            <a:pPr algn="r"/>
            <a:r>
              <a:rPr lang="es-ES" dirty="0"/>
              <a:t>Bosque Protector “La Perla”</a:t>
            </a:r>
          </a:p>
        </p:txBody>
      </p:sp>
    </p:spTree>
    <p:extLst>
      <p:ext uri="{BB962C8B-B14F-4D97-AF65-F5344CB8AC3E}">
        <p14:creationId xmlns:p14="http://schemas.microsoft.com/office/powerpoint/2010/main" val="86549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609600"/>
            <a:ext cx="6234803" cy="485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536913"/>
            <a:ext cx="231775"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7367" y="5575514"/>
            <a:ext cx="1775447" cy="90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644008" y="116632"/>
            <a:ext cx="3528392" cy="461665"/>
          </a:xfrm>
          <a:prstGeom prst="rect">
            <a:avLst/>
          </a:prstGeom>
          <a:noFill/>
        </p:spPr>
        <p:txBody>
          <a:bodyPr wrap="square" rtlCol="0">
            <a:spAutoFit/>
          </a:bodyPr>
          <a:lstStyle/>
          <a:p>
            <a:pPr algn="ctr"/>
            <a:r>
              <a:rPr lang="es-ES" sz="2400" b="1" dirty="0" smtClean="0"/>
              <a:t>RUIDO</a:t>
            </a:r>
            <a:endParaRPr lang="es-ES" sz="2400" b="1" dirty="0"/>
          </a:p>
        </p:txBody>
      </p:sp>
      <p:pic>
        <p:nvPicPr>
          <p:cNvPr id="10" name="9 Imagen" descr="C:\LA_PERLA\Registro_Fotografico\Salida_04\IMG_0069.JPG"/>
          <p:cNvPicPr/>
          <p:nvPr/>
        </p:nvPicPr>
        <p:blipFill rotWithShape="1">
          <a:blip r:embed="rId5" cstate="print">
            <a:extLst>
              <a:ext uri="{28A0092B-C50C-407E-A947-70E740481C1C}">
                <a14:useLocalDpi xmlns:a14="http://schemas.microsoft.com/office/drawing/2010/main" val="0"/>
              </a:ext>
            </a:extLst>
          </a:blip>
          <a:srcRect t="13060" r="27450" b="11502"/>
          <a:stretch/>
        </p:blipFill>
        <p:spPr bwMode="auto">
          <a:xfrm>
            <a:off x="6248400" y="4681470"/>
            <a:ext cx="2286000" cy="1485164"/>
          </a:xfrm>
          <a:prstGeom prst="rect">
            <a:avLst/>
          </a:prstGeom>
          <a:noFill/>
          <a:ln>
            <a:solidFill>
              <a:schemeClr val="tx1"/>
            </a:solidFill>
          </a:ln>
          <a:extLst>
            <a:ext uri="{53640926-AAD7-44D8-BBD7-CCE9431645EC}">
              <a14:shadowObscured xmlns:a14="http://schemas.microsoft.com/office/drawing/2010/main"/>
            </a:ext>
          </a:extLst>
        </p:spPr>
      </p:pic>
      <p:pic>
        <p:nvPicPr>
          <p:cNvPr id="399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762000"/>
            <a:ext cx="1492134" cy="762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281135" y="4648200"/>
            <a:ext cx="824265" cy="246221"/>
          </a:xfrm>
          <a:prstGeom prst="rect">
            <a:avLst/>
          </a:prstGeom>
        </p:spPr>
        <p:txBody>
          <a:bodyPr wrap="none">
            <a:spAutoFit/>
          </a:bodyPr>
          <a:lstStyle/>
          <a:p>
            <a:r>
              <a:rPr lang="es-ES" sz="1000" dirty="0"/>
              <a:t>Plan Piloto</a:t>
            </a:r>
          </a:p>
        </p:txBody>
      </p:sp>
      <p:sp>
        <p:nvSpPr>
          <p:cNvPr id="13" name="12 Rectángulo"/>
          <p:cNvSpPr/>
          <p:nvPr/>
        </p:nvSpPr>
        <p:spPr>
          <a:xfrm>
            <a:off x="3124200" y="1658779"/>
            <a:ext cx="1040670" cy="246221"/>
          </a:xfrm>
          <a:prstGeom prst="rect">
            <a:avLst/>
          </a:prstGeom>
        </p:spPr>
        <p:txBody>
          <a:bodyPr wrap="none">
            <a:spAutoFit/>
          </a:bodyPr>
          <a:lstStyle/>
          <a:p>
            <a:r>
              <a:rPr lang="es-ES" sz="1000" dirty="0"/>
              <a:t>La Concordia</a:t>
            </a:r>
          </a:p>
        </p:txBody>
      </p:sp>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9025" y="1627187"/>
            <a:ext cx="231775"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524000" y="4554379"/>
            <a:ext cx="841897" cy="246221"/>
          </a:xfrm>
          <a:prstGeom prst="rect">
            <a:avLst/>
          </a:prstGeom>
        </p:spPr>
        <p:txBody>
          <a:bodyPr wrap="none">
            <a:spAutoFit/>
          </a:bodyPr>
          <a:lstStyle/>
          <a:p>
            <a:r>
              <a:rPr lang="es-ES" sz="1000" dirty="0"/>
              <a:t>La Villegas</a:t>
            </a:r>
          </a:p>
        </p:txBody>
      </p:sp>
      <p:sp>
        <p:nvSpPr>
          <p:cNvPr id="15" name="14 Rectángulo"/>
          <p:cNvSpPr/>
          <p:nvPr/>
        </p:nvSpPr>
        <p:spPr>
          <a:xfrm>
            <a:off x="6418897" y="6246168"/>
            <a:ext cx="1945005" cy="230832"/>
          </a:xfrm>
          <a:prstGeom prst="rect">
            <a:avLst/>
          </a:prstGeom>
        </p:spPr>
        <p:txBody>
          <a:bodyPr wrap="square">
            <a:spAutoFit/>
          </a:bodyPr>
          <a:lstStyle/>
          <a:p>
            <a:r>
              <a:rPr lang="es-ES" sz="900" b="1" dirty="0" smtClean="0"/>
              <a:t>Elaborado por: </a:t>
            </a:r>
            <a:r>
              <a:rPr lang="es-ES" sz="900" dirty="0" smtClean="0"/>
              <a:t>Chiquín &amp; Troya</a:t>
            </a:r>
            <a:endParaRPr lang="es-ES" sz="900" dirty="0"/>
          </a:p>
        </p:txBody>
      </p:sp>
    </p:spTree>
    <p:extLst>
      <p:ext uri="{BB962C8B-B14F-4D97-AF65-F5344CB8AC3E}">
        <p14:creationId xmlns:p14="http://schemas.microsoft.com/office/powerpoint/2010/main" val="2989608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9600" y="838200"/>
            <a:ext cx="7848600" cy="4893647"/>
          </a:xfrm>
          <a:prstGeom prst="rect">
            <a:avLst/>
          </a:prstGeom>
        </p:spPr>
        <p:txBody>
          <a:bodyPr wrap="square">
            <a:spAutoFit/>
          </a:bodyPr>
          <a:lstStyle/>
          <a:p>
            <a:pPr algn="just">
              <a:lnSpc>
                <a:spcPct val="150000"/>
              </a:lnSpc>
            </a:pPr>
            <a:r>
              <a:rPr lang="es-ES" sz="1600" dirty="0" smtClean="0"/>
              <a:t>El </a:t>
            </a:r>
            <a:r>
              <a:rPr lang="es-ES" sz="1600" dirty="0"/>
              <a:t>Bosque Protector “La Perla” se encuentra ubicado aproximadamente a 42 Km al noroeste de Santo Domingo de los </a:t>
            </a:r>
            <a:r>
              <a:rPr lang="es-ES" sz="1600" dirty="0" err="1"/>
              <a:t>Tsáchilas</a:t>
            </a:r>
            <a:r>
              <a:rPr lang="es-ES" sz="1600" dirty="0"/>
              <a:t>, en el costado izquierdo de la vía Santo Domingo – </a:t>
            </a:r>
            <a:r>
              <a:rPr lang="es-ES" sz="1600" dirty="0" smtClean="0"/>
              <a:t>Quinindé, </a:t>
            </a:r>
            <a:r>
              <a:rPr lang="es-ES" sz="1600" dirty="0"/>
              <a:t>es uno de los últimos remanentes boscosos de la </a:t>
            </a:r>
            <a:r>
              <a:rPr lang="es-ES" sz="1600" dirty="0" smtClean="0"/>
              <a:t>zona.</a:t>
            </a:r>
          </a:p>
          <a:p>
            <a:pPr algn="just">
              <a:lnSpc>
                <a:spcPct val="150000"/>
              </a:lnSpc>
            </a:pPr>
            <a:endParaRPr lang="es-ES" sz="1600" dirty="0"/>
          </a:p>
          <a:p>
            <a:pPr algn="just">
              <a:lnSpc>
                <a:spcPct val="150000"/>
              </a:lnSpc>
            </a:pPr>
            <a:r>
              <a:rPr lang="es-ES" sz="1600" dirty="0" smtClean="0"/>
              <a:t>La </a:t>
            </a:r>
            <a:r>
              <a:rPr lang="es-ES" sz="1600" dirty="0"/>
              <a:t>población más cercana es la Concordia, a apenas 3 Km. </a:t>
            </a:r>
          </a:p>
          <a:p>
            <a:pPr algn="just">
              <a:lnSpc>
                <a:spcPct val="150000"/>
              </a:lnSpc>
            </a:pPr>
            <a:r>
              <a:rPr lang="es-ES" sz="1600" dirty="0" smtClean="0"/>
              <a:t>Ubicado </a:t>
            </a:r>
            <a:r>
              <a:rPr lang="es-ES" sz="1600" dirty="0"/>
              <a:t>a una altura de 200 msnm,  tiene </a:t>
            </a:r>
            <a:r>
              <a:rPr lang="es-ES" sz="1600" dirty="0" smtClean="0"/>
              <a:t>636 </a:t>
            </a:r>
            <a:r>
              <a:rPr lang="es-ES" sz="1600" dirty="0"/>
              <a:t>hectáreas de extensión, entre las que se encuentran áreas de cultivos y </a:t>
            </a:r>
            <a:r>
              <a:rPr lang="es-ES" sz="1600" dirty="0" smtClean="0"/>
              <a:t>267 hect</a:t>
            </a:r>
            <a:r>
              <a:rPr lang="es-ES" sz="1600" dirty="0"/>
              <a:t>á</a:t>
            </a:r>
            <a:r>
              <a:rPr lang="es-ES" sz="1600" dirty="0" smtClean="0"/>
              <a:t>reas </a:t>
            </a:r>
            <a:r>
              <a:rPr lang="es-ES" sz="1600" dirty="0"/>
              <a:t>de bosque natural no intervenido que se ha logrado preservar hasta la </a:t>
            </a:r>
            <a:r>
              <a:rPr lang="es-ES" sz="1600" dirty="0" smtClean="0"/>
              <a:t>actualidad.</a:t>
            </a:r>
          </a:p>
          <a:p>
            <a:pPr algn="just">
              <a:lnSpc>
                <a:spcPct val="150000"/>
              </a:lnSpc>
            </a:pPr>
            <a:endParaRPr lang="es-ES" sz="1600" dirty="0"/>
          </a:p>
          <a:p>
            <a:pPr algn="just">
              <a:lnSpc>
                <a:spcPct val="150000"/>
              </a:lnSpc>
            </a:pPr>
            <a:r>
              <a:rPr lang="es-ES" sz="1600" dirty="0" smtClean="0"/>
              <a:t>Su </a:t>
            </a:r>
            <a:r>
              <a:rPr lang="es-ES" sz="1600" dirty="0"/>
              <a:t>clima </a:t>
            </a:r>
            <a:r>
              <a:rPr lang="es-ES" sz="1600" dirty="0" smtClean="0"/>
              <a:t>es </a:t>
            </a:r>
            <a:r>
              <a:rPr lang="es-ES" sz="1600" dirty="0"/>
              <a:t>muy agradable, </a:t>
            </a:r>
            <a:r>
              <a:rPr lang="es-ES" sz="1600" dirty="0" smtClean="0"/>
              <a:t>con una </a:t>
            </a:r>
            <a:r>
              <a:rPr lang="es-ES" sz="1600" dirty="0"/>
              <a:t>temperatura promedio </a:t>
            </a:r>
            <a:r>
              <a:rPr lang="es-ES" sz="1600" dirty="0" smtClean="0"/>
              <a:t>de 24º C. Además se </a:t>
            </a:r>
            <a:r>
              <a:rPr lang="es-ES" sz="1600" dirty="0"/>
              <a:t>encuentra dentro de las zonas de vida del Bosque Húmedo Tropical según </a:t>
            </a:r>
            <a:r>
              <a:rPr lang="es-ES" sz="1600" dirty="0" err="1" smtClean="0"/>
              <a:t>Holdrigde</a:t>
            </a:r>
            <a:r>
              <a:rPr lang="es-ES" sz="1600" dirty="0" smtClean="0"/>
              <a:t>.</a:t>
            </a:r>
            <a:endParaRPr lang="es-ES" sz="1600" dirty="0"/>
          </a:p>
        </p:txBody>
      </p:sp>
      <p:sp>
        <p:nvSpPr>
          <p:cNvPr id="5" name="4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Antecedentes</a:t>
            </a:r>
            <a:endParaRPr lang="es-ES" sz="2300" b="1" dirty="0"/>
          </a:p>
        </p:txBody>
      </p:sp>
    </p:spTree>
    <p:extLst>
      <p:ext uri="{BB962C8B-B14F-4D97-AF65-F5344CB8AC3E}">
        <p14:creationId xmlns:p14="http://schemas.microsoft.com/office/powerpoint/2010/main" val="1998767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4733365" y="3094992"/>
            <a:ext cx="3313355" cy="1702160"/>
          </a:xfrm>
        </p:spPr>
        <p:txBody>
          <a:bodyPr>
            <a:normAutofit/>
          </a:bodyPr>
          <a:lstStyle/>
          <a:p>
            <a:pPr algn="ctr"/>
            <a:r>
              <a:rPr lang="es-ES" sz="2800" b="1" dirty="0" smtClean="0">
                <a:solidFill>
                  <a:schemeClr val="tx1"/>
                </a:solidFill>
              </a:rPr>
              <a:t>CARACTERÍSTICAS </a:t>
            </a:r>
            <a:r>
              <a:rPr lang="es-ES" sz="2800" b="1" dirty="0">
                <a:solidFill>
                  <a:schemeClr val="tx1"/>
                </a:solidFill>
              </a:rPr>
              <a:t>BIOLÓGICAS</a:t>
            </a:r>
            <a:endParaRPr lang="es-EC" sz="2800" b="1" dirty="0">
              <a:solidFill>
                <a:schemeClr val="tx1"/>
              </a:solidFill>
            </a:endParaRPr>
          </a:p>
        </p:txBody>
      </p:sp>
    </p:spTree>
    <p:extLst>
      <p:ext uri="{BB962C8B-B14F-4D97-AF65-F5344CB8AC3E}">
        <p14:creationId xmlns:p14="http://schemas.microsoft.com/office/powerpoint/2010/main" val="1478233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3581399" y="5529445"/>
            <a:ext cx="1828800" cy="600164"/>
          </a:xfrm>
          <a:prstGeom prst="rect">
            <a:avLst/>
          </a:prstGeom>
        </p:spPr>
        <p:txBody>
          <a:bodyPr wrap="square">
            <a:spAutoFit/>
          </a:bodyPr>
          <a:lstStyle/>
          <a:p>
            <a:r>
              <a:rPr lang="es-ES" sz="1100" b="1" dirty="0"/>
              <a:t>N. Común: </a:t>
            </a:r>
            <a:r>
              <a:rPr lang="es-ES" sz="1100" dirty="0"/>
              <a:t>Colorado</a:t>
            </a:r>
          </a:p>
          <a:p>
            <a:r>
              <a:rPr lang="es-ES" sz="1100" b="1" dirty="0"/>
              <a:t>N. Científico: </a:t>
            </a:r>
            <a:r>
              <a:rPr lang="es-ES" sz="1100" dirty="0" err="1"/>
              <a:t>Cupania</a:t>
            </a:r>
            <a:r>
              <a:rPr lang="es-ES" sz="1100" dirty="0"/>
              <a:t> </a:t>
            </a:r>
            <a:r>
              <a:rPr lang="es-ES" sz="1100" dirty="0" err="1"/>
              <a:t>Cinera</a:t>
            </a:r>
            <a:endParaRPr lang="es-ES" sz="1100" dirty="0"/>
          </a:p>
        </p:txBody>
      </p:sp>
      <p:pic>
        <p:nvPicPr>
          <p:cNvPr id="30" name="29 Imagen"/>
          <p:cNvPicPr/>
          <p:nvPr/>
        </p:nvPicPr>
        <p:blipFill>
          <a:blip r:embed="rId3" cstate="print"/>
          <a:srcRect l="20934" t="40511" r="61195" b="20803"/>
          <a:stretch>
            <a:fillRect/>
          </a:stretch>
        </p:blipFill>
        <p:spPr bwMode="auto">
          <a:xfrm>
            <a:off x="3581399" y="3505200"/>
            <a:ext cx="1828800" cy="1828800"/>
          </a:xfrm>
          <a:prstGeom prst="rect">
            <a:avLst/>
          </a:prstGeom>
          <a:noFill/>
          <a:ln w="9525">
            <a:noFill/>
            <a:miter lim="800000"/>
            <a:headEnd/>
            <a:tailEnd/>
          </a:ln>
        </p:spPr>
      </p:pic>
      <p:pic>
        <p:nvPicPr>
          <p:cNvPr id="31" name="30 Imagen"/>
          <p:cNvPicPr/>
          <p:nvPr/>
        </p:nvPicPr>
        <p:blipFill>
          <a:blip r:embed="rId4" cstate="print"/>
          <a:srcRect l="50450" t="32847" r="31904" b="27737"/>
          <a:stretch>
            <a:fillRect/>
          </a:stretch>
        </p:blipFill>
        <p:spPr bwMode="auto">
          <a:xfrm>
            <a:off x="1066799" y="3505200"/>
            <a:ext cx="1828800" cy="1828800"/>
          </a:xfrm>
          <a:prstGeom prst="rect">
            <a:avLst/>
          </a:prstGeom>
          <a:noFill/>
          <a:ln w="9525">
            <a:noFill/>
            <a:miter lim="800000"/>
            <a:headEnd/>
            <a:tailEnd/>
          </a:ln>
        </p:spPr>
      </p:pic>
      <p:sp>
        <p:nvSpPr>
          <p:cNvPr id="15" name="14 Rectángulo"/>
          <p:cNvSpPr/>
          <p:nvPr/>
        </p:nvSpPr>
        <p:spPr>
          <a:xfrm>
            <a:off x="1066799" y="5444807"/>
            <a:ext cx="1828800" cy="769441"/>
          </a:xfrm>
          <a:prstGeom prst="rect">
            <a:avLst/>
          </a:prstGeom>
        </p:spPr>
        <p:txBody>
          <a:bodyPr wrap="square">
            <a:spAutoFit/>
          </a:bodyPr>
          <a:lstStyle/>
          <a:p>
            <a:r>
              <a:rPr lang="es-ES" sz="1100" b="1" dirty="0"/>
              <a:t>N. Común: </a:t>
            </a:r>
            <a:r>
              <a:rPr lang="es-ES" sz="1100" dirty="0"/>
              <a:t>Cedro Blanco</a:t>
            </a:r>
          </a:p>
          <a:p>
            <a:r>
              <a:rPr lang="es-ES" sz="1100" b="1" dirty="0"/>
              <a:t>N. Científico:</a:t>
            </a:r>
            <a:r>
              <a:rPr lang="es-ES" sz="1100" dirty="0"/>
              <a:t> </a:t>
            </a:r>
            <a:r>
              <a:rPr lang="es-ES" sz="1100" dirty="0" err="1"/>
              <a:t>Sinarouba</a:t>
            </a:r>
            <a:r>
              <a:rPr lang="es-ES" sz="1100" dirty="0"/>
              <a:t> amara</a:t>
            </a:r>
          </a:p>
        </p:txBody>
      </p:sp>
      <p:sp>
        <p:nvSpPr>
          <p:cNvPr id="22" name="21 CuadroTexto"/>
          <p:cNvSpPr txBox="1"/>
          <p:nvPr/>
        </p:nvSpPr>
        <p:spPr>
          <a:xfrm>
            <a:off x="4644008" y="116632"/>
            <a:ext cx="3528392" cy="461665"/>
          </a:xfrm>
          <a:prstGeom prst="rect">
            <a:avLst/>
          </a:prstGeom>
          <a:noFill/>
        </p:spPr>
        <p:txBody>
          <a:bodyPr wrap="square" rtlCol="0">
            <a:spAutoFit/>
          </a:bodyPr>
          <a:lstStyle/>
          <a:p>
            <a:pPr algn="ctr"/>
            <a:r>
              <a:rPr lang="es-ES" sz="2400" b="1" dirty="0" smtClean="0"/>
              <a:t>FLORA</a:t>
            </a:r>
            <a:endParaRPr lang="es-ES" sz="2400" b="1" dirty="0"/>
          </a:p>
        </p:txBody>
      </p:sp>
      <p:sp>
        <p:nvSpPr>
          <p:cNvPr id="2" name="1 Rectángulo"/>
          <p:cNvSpPr/>
          <p:nvPr/>
        </p:nvSpPr>
        <p:spPr>
          <a:xfrm>
            <a:off x="838200" y="762000"/>
            <a:ext cx="7334200" cy="2169825"/>
          </a:xfrm>
          <a:prstGeom prst="rect">
            <a:avLst/>
          </a:prstGeom>
        </p:spPr>
        <p:txBody>
          <a:bodyPr wrap="square">
            <a:spAutoFit/>
          </a:bodyPr>
          <a:lstStyle/>
          <a:p>
            <a:pPr algn="just">
              <a:lnSpc>
                <a:spcPct val="150000"/>
              </a:lnSpc>
            </a:pPr>
            <a:r>
              <a:rPr lang="es-ES" dirty="0"/>
              <a:t>Programa de identificación de flora y árboles maderables en la Reserva  “La Perla”, a cargo del Ingeniero Forestal Alfredo </a:t>
            </a:r>
            <a:r>
              <a:rPr lang="es-ES" dirty="0" err="1"/>
              <a:t>Lajones</a:t>
            </a:r>
            <a:r>
              <a:rPr lang="es-ES" dirty="0"/>
              <a:t> </a:t>
            </a:r>
            <a:r>
              <a:rPr lang="es-ES" dirty="0" err="1"/>
              <a:t>Bone</a:t>
            </a:r>
            <a:r>
              <a:rPr lang="es-ES" dirty="0"/>
              <a:t>, Decano de la Facultad de Ciencias Agropecuarias y Ambientales de la Universidad Luis Vargas </a:t>
            </a:r>
            <a:r>
              <a:rPr lang="es-ES" dirty="0" smtClean="0"/>
              <a:t>Torres.</a:t>
            </a:r>
            <a:endParaRPr lang="es-ES" dirty="0"/>
          </a:p>
        </p:txBody>
      </p:sp>
      <p:sp>
        <p:nvSpPr>
          <p:cNvPr id="3" name="AutoShape 2" descr="data:image/jpeg;base64,/9j/4AAQSkZJRgABAQAAAQABAAD/2wCEAAkGBhMSERMUEhQUFRUWGBoYFxcYFxgcGhgYFxoWFxgcHBgYICYeGBkjHBwaHy8gJCcpLCwsGB8xNTAqNSYrLCkBCQoKDgwOGg8PGiwkHyQsKSwsLCwsLCksLCopLCwsKSwsLCwsLCwpLCwpLCwpLCwsLCkpKSkpKSwsLCwsLCwsLP/AABEIAJgA4AMBIgACEQEDEQH/xAAbAAABBQEBAAAAAAAAAAAAAAAEAQIDBQYAB//EADoQAAECBQIDBgQFBAMAAwEAAAECEQADEiExBEEFUWETInGBkaEGMrHRQlLB4fAUI2LxB3KiM4KSFf/EABkBAAMBAQEAAAAAAAAAAAAAAAABAgMEBf/EACIRAAICAgICAwEBAAAAAAAAAAABAhEDIRIxQVEEImGBcf/aAAwDAQACEQMRAD8Ak4jxHtjSsplsmohSVLUouFlIL90WsLZ5hh598XKSrUqoDJYM+bh78o9U4+lKhZKlG4tSkkEAEOB3gw8bPnPknxMp9ZMb8zelo8b42RZJtos9G4GhM2fOExBUZcnTpQRYpKUkBwcpP2gw8OR3liWqyh3aiCSk3cKsAWb/AHFf8N6snVz10gPLluzt3ah7sPCNlPWGCmulkqYKUSPmBIAJA9v04/kRm23fobMbxjTqKkqIOyAHuwO/VtzmKLjZSNMpLKClPgghgxDjl+oi/wDiOXMJWuhpYLAWSSCkqun5hcYO4EU6+ALmSVzJaKnlhRLl2pJBpPze0Rg4Qq35JMp8PqaYlwSygWAuWUhwL8usazjvFZspSz2E6TLGQtmUVEipCVCzlLukvbJjKcApqUVKKWSpSSN1AEgF+bRpf+SK0rImoZa1mYV1qWVILJQFfhQbPSGAePXyY1KWwKxUuQpKlzACJiHRMQs92Y1krRyOLb84boJy0yj3xMSRdJewxZ8iKKTqSEkbE/Tl1gpOrIFnBu/gc+EOeK1xGXC9VShNJAsBjOHvz+8A6nUEpKlEkuzknx/aI1KBAKQ1Iu/7wyaoHLs4YemPWKhjjHoA+aGQ5LWwcg8m/WB1TSCQlnIy1n8oOTNJllwHIyfQQMmWAKd0ttnaFPRTGGa6iTZmP394m7b+7MSWuSXPg8DTD8w8fZoWan+6VEsMk+KRFxEOn62qZe/dLZ3B9Il0+nE2SEWcMbCzePN7xXzZgqUWbun6feLBKimXkXwBv1b284cnokdpNQAwIJULbeL+FzFrK1ZSlTE5lkjoFAfYRToJCkkFunMcoK0c49ssc5R/8kG3pGNXKygniGoKdWQlkpVcXLOTdj4/WLnhMicmYDK7ivxFaS0sAZqIO74Di3OKvjE2WtJQsgKeqUouyVKDMr/BVLPsQDBnBuKqJCSWmSklISSQpZOWOGG+2D1jnzJuPJITL74v13azpF1OElJLiokKue6LquQLbRuPhfTTXXMmrIAURRe5CUAKZzkA22jAyuHCXrdAFhILlS6VOCylEFzfpflyj1SVPQhCayWJd+Zbp9YeF/ZSfoTKD/kVf9hCgrExi2wIJvu+IsJmjp0mopZVSVEKAAJdJLnqbRTf8lcUR/TUpLmsAgZxnyhdNWZC1GYkFSihKipwpwkU3ON/Hk19skot332CJvgwz5mhlBCwCO0S5DgGo0kh3O5+sS8c0aJEoDtD2sxIQSWJXf8AMrAF7BgByZ4TgfF5ekkETFoutRLWbdh+Yvb3ii41xdK7EoUFBQUaiSoKL0hg6UGzpDPSATtClNKPe3/aEU8riU+W7KpDJKlFLpY4JSrDkgOncR5XOV2mpFX41C/icx6vq+LKTInWpqT3g3dFu6LEhNto82+FkhWvk1swUXtZqTtvGXxvqmvRS7NhoJdOunpCCXQCkB3ABd7OwGH6RsAZ0oGvvFRIT3qSCNiWIY8t4zXAklWv1AScSQEqLggBRG3MWPO8aMJ7JCXNIClO4q+c3uc5DERORjZW6jhapcqaJyguZMZdYJAJJLgqvs7Hxis4VxenRoTMKwEywizNuC7i/kbvB+sT2VbClTd2zYe5GLP8uzxlNQkqlgrmoSCCUhRI+UByEgUlQw/SOaEFuiTJcPS6qQQmxuRYBiDZi8W3HeIAgykEUBqlgkhRzZ7qJN3N4q9dr5KUgSpREwOFzCosciyRYA5eCOG6iQp0zgpLtTMRcoP+SFfMnwIPWPTlBtqTBAYpTkKI8Wv6RN2SbEXfYl4TVKNwCFJBLEDyJuHY5YwJLVGiTfkZZTUMHO5z4/pDJJez/bZ4n0HEJ0shSDSQN0gunOFAjleH6jVqm95QllS1XIQA1tmYCGMJlajA9H/SO1Cu6b/x4GkrtnFz0OLc4QTHD42xnrHPk7CxhV3j5t5lMS6ieKQd2HJmx9RAqrV82z5iI9T8qPA/Ux0RQCztzgFBtyBEFyJhUlKThJtuesVxU4LXNJHrBmhDM5v+mYcloQWlgBe+SNx+8T6KYTqUNgpKb2/DcmB9SHuPC2P4IdpZpEySoG7kA9WLeTxkkUTfEevvKWEhRAwUimxLAj8Q3vvEXw7q3m3mCU4uVhSvECn8R5FhEHG5pISFAWUoW8f4ekVf9QoshNnLk7nlFpXGiWeucP4wjWTdJ2aKezTSQncuVEXNqhdji8briPFEywlMxFDgpBdwAzPYWBwI8T+G0p7QsqaFlJskgVEfLmz7dcR6F8OcelaiWJREyVMAfvpSEue6aA+FWNJaPN+RyTbj1QCfF2oExCAgpJBsANgCxuOWRCy9ZLVp1VMVBJpAIsTlgbCzY6xnPiSQqVSFTFqNdRU34g4N3KuhHhE03VsSlJoStIC7Mz8nuQM2ziMVHkk/DENRXqECYpa0IuEoAKmG5JsCok+TwZqtGuQgJZSiUggVJqFTtUs3QWe2eQ3gJOqlJShElS1ISCuqYKajuQnEsWsCSfYRZ6ma6FGYiSO4oXXUqtg4oAcqBYEnZ4tQaf4IoeL8RMzSK7OgpBCVkl1AEEsH32JGQIyfw9p31YYhNiXBf6/SNdxzSIRpp9BAFSSQMF93cvcxkvggE6thd0qDOkPyuq2Wjrx9SaGuzccOnBOt1kxFwlKEqA/IqoqUBlxY+UaHVTFKlpJLpSq6XyLXa4bPjGYOokyNZNDTZk1TJUokJQGdqgly9r+MEzdWZaQJffSlQIVlIAyHa7OU+kRJWMN4ytRKkFkJAKki9JLB7BrNGA4lRNVKSkEFIZRu97kNgNGu4lxqWE1qJJJLP0yKja4P0EYzivE5IWkoRv8AMlQANmcpbLHIMZ4IO29gVXHZSUFEtL4Ki/U2PpAYzCa7UFcyo748NoclDj0j1EqQkSlBAHLMQ5xEq3dvSGpSxw5xfaAokWSkAF3I9j+kES5tLEDHO7nqNxAyUl3U5O3SCBL7ybhiHLZDO/nAxDxMpH/b6RNIV8rfmD+f6RWzJ7qceX6QToNU6jVuWjKUdWMVZJ7Tyf1MNmTO4nkCR6gGI5imUvwf3944rqSvopKvZv1jRANQvP8A1H1EEIzu1g/Itby2gYfisMDbrzgmTMYEc+eD+0OQBiH2YYuRe31hkhTlB5TB6G/8EQf1Bam/nduvOHSOrZSfC748DEMCx49ISQW+ZxZtiP8AUVmn0zEFVseLdOUGa8X+Ym27BgHtA2jUyio+tvKxzEJ6Bh6XWpEtBKSFOAlgfNQuWsYuuF8RR2xUzzkKDVqpSR+KsMXGQ13cvtGc1GuUQHSCEuGazG5f8z3zAGl1pClJA7psSzqbcPuOnhEvEpIlnoPGeIInSFmYpKVdr3JaEgJCf+3n0F4l08hUwoBRVLSxIAYnal7kPjFj4RX8H4nLWZcqYO6G7OYVEtQzOkYwbYu140Os44UTK1GYUJFdDkBwrds32s8cfDi6iA5XByVIKSJRQQlSE/8AxsS4Sk/iNnqOXip4dw2ZJVNK1JdSlkJCqu7UzHZyz2LtBGi+Ju2UmY9aQ9TD5WFqg2cc8ekWt47MUalEplhizEFJLtixJPn1jRWlsYP8SB9LMNxcAgWAZg4GUuXtfxjKfAqEK1SgtwmhXeDujDKDbgxoOMz19itJKi6iWJ3SoC+73PpFL8Eans9YTnuKBATU4DHHlBjbjjkBZ6pVOpTKKj2bKBYs/esb2O2bC8W3HeGoTLqKmRLCgAXDC7Ydr3vcufKTX9nL18mYsJCexWo9CCm7DFt8XMZj4y+JP6ladNItKCr3+dX5j/ikOfeCK5tUvAGclcRVYq7zCwLsFEZbFuUCJS7mJtYBWQj5QbbWAAf9fOGJRzjvSS2gIyHUInSlgIhfvlrZiQvFAgiWQ2TDtPMYuxNy/URG7AEt4eG7RGlcIYXPmgh6QG5frCambSlgc55t15QyXgk4HudoCnzqi5iat0I5MO0sy+BmGS4n06HfzeKl0IL1BH9xTWKHy2CHxA8icFBYYDuE73ZjvE4U6FAjn6RX6FYExPU0+RtCh0xkoX3X6D6wo1fhAswEIbkW9CYGeNqTFZeSVhW4flEyFELBte4AI2IONooETIstDqQpQexNicxjKDWxplvxSzEHO0AygVLswgrWg0IN7u2MQFpplPOMq0MsNQkizb88ZgGXJY7Hr/MxYStOZlySxN7XDM3jCf05Qpyl0uLWY7+IEK6QMI4fxdEsELBUb0qFLpJsc/azRo5U2ZPSoFVKCghLzE1m9qiTlveKVXEJuodNciUjJtKlA+YFShBadEkJQoT5C1By0ssosP8AJIcevnGcvxElp8M8EMgzO0prUL7sAHBKgSmo8/eDpmgKpk2iWEpLgzFFSns5UAs0mpzcYbAjPcP42szTLSk94m42GSGUMADpFvw6eJxUUTKCA5Ku8GcB2ACrdVNeMWpStsA7j2lnz9PSRWXJrKhUWsmqlwbHO0YTgaZmj1spS0tc/iAcKSU/MPHMbOdrj2S0qmKT3FNSkO92cE2HUG1rR57M1JS0xSqiFAjJuFXf0h4ra1tAWvxvxKqZLEtSiezKFAHFTEo6+7s8UUlIkIUS3aqsEm7J8jk/QQ1Sl95Ux095yDlRIBA8IBmTSpRUbdBiOvHCo8fCAfS4vu9/IRwTZ4VKrb5+rw0qeNRiJHePn9IlBYuP5aIdz5xLDYI6be+0cg4s/KOmC1oeO6kHc46CFegG61V2G313gaFUYaTFIQ5KmifTqaBXiWWYUkIsJA+YsbJf0MVuqRTMBwHCh9frBspdleBhJ8qpF8pv5b/eIi6ZRBrbVjmoH1vAgQSWAJ8IPVKSoF1MaQz7kPZ8Yix+HeB6qYZyZKDUEsoEhJp8VZB5bxqnSHWzOKQ1jDpJIUCMj/cT8RkLQumYClQyDAoMX2SaPWPQCHI684FTMBIex/WCNVLJSqkuU3HlfyDREhAUkLHmPH939o5ekUF6aeQS2/jmLBNKkF1MbgBJbAP8POKYKvcknl/BeC5K0i5F9gNoyeh2TaHgi5yiJaSEC9azSA3NRt5C8P1nCF6ZQmmbLUE/kUpztlg37Qf/AP1U0gKYBBwkZsCPWA9Vq5Uy0xMyl3pQpIOBclSSN8NFWkQwbS8SKZvbS7AkhSctWCKhyd/eNPJSqWoThOlJZkguCLi4P4QyRuXGIys/WSUrB06JiUsyhNWldR3dgAzWaDOGypZ+VAL3ck91Xg9hyLRGRDIdZrUT0hJqsMJHd61FsYfk28Qpl9xRmdmlIGL13LWvYkghtqS+0VmmKVM5LpeoEMKSGOOmIinahw1rEl+ZOSeZjVY0tIRLxLiBnKvgBgOQECAQ4QhMapUqQxyTYwiY5AcH194Qj0hjHKHePnCphJo7yv5vE+m01QKlWQnJ65CR1PsIV0rEhJaA1Rxt1P2EQTlklyYl1U6o2wLBuUDkQL2wOJtDTHEwgDxYhIeg3hCIVMDCgiUH94mlTWiLTi58DCF4yasBdYmmkbN7OY3n/H/E0SpL6khCFEpQtT95jh74uAIwk0Vy+qfo94kka2aqUmXcoQpx0OeXMnPOLW4jsK+OpbatRH4kpPNnGPGM6BnwMXPFVFa0qckKSA5L4cZbnFWuUQ/86RcXqgNFI1BUkpcAKUl87htoaoDTkFSa0kCpKVANMGQ92Fr+0Jw5TKSCWZSHI2Ygxb8R08mZUJSzMUo/OpgApzkMyXy5Mcsmk99AUGrW5MxKShKthseXhHSJ5OHt7mJZU21Cw9yLXwx2yG+kDzJdCiHAw++bsCIf4BbzdURLCBTe6u6LHYA7hoB1M0nmep6RwQFBwSFDA5+8LpJVZ+dCXFwo38RY3iEvIGt4FptKpAZMtagLgjvDqp8+UN4jM08o1WSXslKACOrOBTveMmUBKz0NmtjlEn9HNmELWaQonvrdj4MCSB4NFNWKiqmzRhIYfU8zEJVCmEUoc43SGK8NBcxGVvDkFhUfKKoCZJueTRHNmYEdpklTgDz2HnBkqVLlBy0xdm/KPLc+MS2kAwBNSqjscbnaG6jVlVKdkhgBjr5ncxHNNzCoRCSAVKWuYZMV6Q6fMiB4pAxIeDDTCqMUBylRyTEZMOSqBoQZpA5IxYjMMKTEkqYxIBcNcdWf2iEaglhYAE7X9d4zpgEaWaUnxgjSJoKmQVpUxDbPzfkd/vAQMFaec9nvseR+0TdbGJxH+2wIzU1zkG/lj1gfSJM4kb5PVm57tE8zS1LJmjzDsfD2iY8MSE1IWU8ntfbBi20kGxqUoT8ygkvYXOL7W5Ra6DUlCqkrlpPX9Ws/SKSVI7UErWkKSTY2eLORx2hCUrlrUAAyh0x6RnKN6BDeISa1pY1EswAUm/eUwB5hy33hUaFDhSjYXU4v6Dd4I4iEr7JcuokrqVs1vreB58ughcuwVdSTy3YsPpENOlQ2gmRxGTKfspJmKOVLu3QJSLQPN4kgsShKFDdIAy/uIkm6WWEVSplgA4ZVyTsUnu+DNASpKSyyXexcEMbZBza8FLyTZFJ1BKwSAq+DYf6jSTxMZInrpa6aWUMuzDbrE2l4NJVKcAFw1Th+Tgjd7sIATozJYFYKDZzZuhAgbTGZCZMAAYkne1vWInJ6xfq4MCEEhLktTLzgZG/kNjEknhktiVBuW2DcAHbrHRzUUFMpNLo1zCwSTz6ePKD5umloYq7xZgkg0p9M84K1XFwAUJFI6fy8Us6eTEpyk/SAM/qxl2puABuOkQamWCoKCgai7AM1/vA6OsEJQzEOe6Dbbn4RXGugFntVDDMhKvOOXKJNrwJANWXiN4eEk29v9whR5RQhtUOEKiT6w4JAzf2/aGBEuFkJezgeMThIcM2PBjy/eHhBJDfp4bQgoSVJZTW3vtBWp4cEtSarB2ax8to7T6VzSKasJY/M+RfJjpiJhqsyRaxdiLesZO7ADUWsf3jhMjpspmYuD6joW3hhPKKqxFpo+IDBvDdXoi4IJI/CzW8+cAIJOHg3R69rWPN9xvEU47RSY1WlJAIIHPn0q3gjS9wUkWd2ez8r9P0hZ+lUBWhZILgpuSkbHlEUhQcBa7v3gQx6X3tBdj6CJxKnSR8ov4bEdfOCOF8PE1Kz2tpYqY2NIcnozwPJ1RDBcomzA5S/MkYEW/DdPKcqXSoUsUpBTZVvmdziIcq0JszPbsTTZLu0EnjJMkSqEvUTXlR6dIK4lpJUskULXV8hqwNxZu9FOpNjjp0/e8UknsRfcM46AhKVOKDcs7pNgCNgCdveCddq0rSoJLg5Ic2BfGx8YzUqZlw49PeJJE0AMk0qJb/Fupy/oIHH0IvJJy6ipDWbugnc2u/V4B4pxJwwwNhEmv1JCQwYEludorBp3uosD7work+TLewVMhcyqlJUwcsHYczyEQlHOLVKly60DuImABVrlOfH+CHo04QSADcMw2Bu75eN1Kgor9LQCCpyxDixsM+0FiUpYUQLMWewSNujDEOnypSiyEqJs5JYDnjMSyQEhaEh6wAWBNnCg3LEJv0CQDL0Qe65YYX72f3gmXw9JIeYAOQufLYwswOAG3ud/e0QnRFeLs73x/OcD/0dDtVp11Fkm+zglupxEIQNwx6RZaKSZYU5FwOvqB94EVxYD5UB9iW55AA+phJ+h1XY1OnV3Sm4yC1vMH9Y4Snd7kPZItziWRxJReoKVuQpTCOTxQhYDBKSz08vHEL7BobP0xISUobZgCL7nvQyctbgrcnm4dvKJZynUAk58GbIHQw4EUgp+gs/TpzhoGdLnlEssHYhV08sOxw8DsUqKgFOciog3fMSzZhoMsJd7g72v6Qi9WDTa5Aep2qDiBEsYZTVFMtVw57wIAN3cC5hDpU2JID7XPqNoLlzykEJX3VBlAtfl1zCNUCCTSl1YF/BzzMA6K1WnLOMXveIilST9ouEEC5qaz4Ia3gBD9PLRuktggEPc/8Aq21odi4gGj1zPUpSTsWJB/hifUTUqI7VLvhSSMfQxLOMsHujujD2Ifdr55bQsqWChr0qyA3mQ30iGl2gojk6JDKKFl2sl7ekT6PUBINRKQWBUz28OnSIJnCyh1JV3Bv0Nh5xGJaXZRcWP7RLXIloK4oXVSZgXuGOxGfMRafD3AkLTMMzBSUJ6buOuPeKucUqSGIBd2tjm+3hGk4HNA06bl7v6nP+4xmnBaFVGcVwqXKmKRPmKQzFJSlwsetvDpAM5AHyuU7EhidnjVcVmFaQAHuahS/db/z4xS8NkAKUkpSQpOC+XsEkXCo1hK1bHVhYmBWySnYC/wBWI6wzRcWMpf8AZQlZNu8iogi7jkGjo6K4q2ma9LQLxDWVmoklSrkqz1/aIJOomVlQVUvqAS+G6ACOjo0XRI0lRJJNyb3+2IelDNZQVtsG9QYSOhgOfZiS9t35ZOIhMsE4xkVMfFxtHR0KxkkxCSzpWwFk1uD1jjomCTSAVGxfLbco6Oibp0Ak5Rwocm6+EOkSE3Jdha1i+9jnOBHR0NgiWZpkqvKCynKrfJfB/Nblzhi5xIZMspSA7kiogWJbkY6OiV6G1oRcgghVwo3x7MA0SnTqUkOFf/k5x/8AXyzCx0EpUgSHypaEoKldpWDZNgkpAuCTdy+14iC3IKQUWNncB+pHKOjoIb2ORYyOMzOzRLQJYSh3KUJClVC7nc4vzERTNc6TVUagAk/iSz7jPKOjoXFJiBVBxb8JYki7nc/zMRzNOpCrhrgtffr+0dHRV7JHAqYpODgM/tvCKkCkXUFciLeRz6x0dCeikrHac0G7MdzdvtFhwyaUqWgXBuGexbvHwPSOjoWTcXZkRavWrChQWKVFL7v9oF1WoUVBTUncDruWAjo6Eoriio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9458" y="3505201"/>
            <a:ext cx="181914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6032678" y="5529446"/>
            <a:ext cx="1828800" cy="600164"/>
          </a:xfrm>
          <a:prstGeom prst="rect">
            <a:avLst/>
          </a:prstGeom>
        </p:spPr>
        <p:txBody>
          <a:bodyPr wrap="square">
            <a:spAutoFit/>
          </a:bodyPr>
          <a:lstStyle/>
          <a:p>
            <a:r>
              <a:rPr lang="es-ES" sz="1100" b="1" dirty="0"/>
              <a:t>N. Común: </a:t>
            </a:r>
            <a:r>
              <a:rPr lang="es-ES" sz="1100" dirty="0" smtClean="0"/>
              <a:t>Ceibo</a:t>
            </a:r>
            <a:endParaRPr lang="es-ES" sz="1100" dirty="0"/>
          </a:p>
          <a:p>
            <a:r>
              <a:rPr lang="es-ES" sz="1100" b="1" dirty="0"/>
              <a:t>N. Científico: </a:t>
            </a:r>
            <a:r>
              <a:rPr lang="es-ES" sz="1100" dirty="0"/>
              <a:t>Ceiba </a:t>
            </a:r>
            <a:r>
              <a:rPr lang="es-ES" sz="1100" dirty="0" err="1"/>
              <a:t>pentandra</a:t>
            </a:r>
            <a:endParaRPr lang="es-ES" sz="1100" dirty="0"/>
          </a:p>
        </p:txBody>
      </p:sp>
    </p:spTree>
    <p:extLst>
      <p:ext uri="{BB962C8B-B14F-4D97-AF65-F5344CB8AC3E}">
        <p14:creationId xmlns:p14="http://schemas.microsoft.com/office/powerpoint/2010/main" val="1663893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43118708"/>
              </p:ext>
            </p:extLst>
          </p:nvPr>
        </p:nvGraphicFramePr>
        <p:xfrm>
          <a:off x="228600" y="457200"/>
          <a:ext cx="4038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644008" y="116632"/>
            <a:ext cx="3528392" cy="461665"/>
          </a:xfrm>
          <a:prstGeom prst="rect">
            <a:avLst/>
          </a:prstGeom>
          <a:noFill/>
        </p:spPr>
        <p:txBody>
          <a:bodyPr wrap="square" rtlCol="0">
            <a:spAutoFit/>
          </a:bodyPr>
          <a:lstStyle/>
          <a:p>
            <a:pPr algn="ctr"/>
            <a:r>
              <a:rPr lang="es-ES" sz="2400" b="1" dirty="0" smtClean="0"/>
              <a:t>FAUNA</a:t>
            </a:r>
            <a:endParaRPr lang="es-ES" sz="2400" b="1" dirty="0"/>
          </a:p>
        </p:txBody>
      </p:sp>
      <p:pic>
        <p:nvPicPr>
          <p:cNvPr id="6" name="5 Imagen" descr="http://t3.gstatic.com/images?q=tbn:ANd9GcRZV43-v3v-YX-IeAuYE700POx9uyoxtKI7eGI4ltJ3kVPNBOpW"/>
          <p:cNvPicPr/>
          <p:nvPr/>
        </p:nvPicPr>
        <p:blipFill>
          <a:blip r:embed="rId7" cstate="print"/>
          <a:srcRect/>
          <a:stretch>
            <a:fillRect/>
          </a:stretch>
        </p:blipFill>
        <p:spPr bwMode="auto">
          <a:xfrm>
            <a:off x="4391891" y="1173480"/>
            <a:ext cx="1149644" cy="731520"/>
          </a:xfrm>
          <a:prstGeom prst="rect">
            <a:avLst/>
          </a:prstGeom>
          <a:noFill/>
          <a:ln w="9525">
            <a:noFill/>
            <a:miter lim="800000"/>
            <a:headEnd/>
            <a:tailEnd/>
          </a:ln>
        </p:spPr>
      </p:pic>
      <p:sp>
        <p:nvSpPr>
          <p:cNvPr id="8" name="7 Rectángulo"/>
          <p:cNvSpPr/>
          <p:nvPr/>
        </p:nvSpPr>
        <p:spPr>
          <a:xfrm>
            <a:off x="4377061" y="1904999"/>
            <a:ext cx="1323109" cy="415498"/>
          </a:xfrm>
          <a:prstGeom prst="rect">
            <a:avLst/>
          </a:prstGeom>
        </p:spPr>
        <p:txBody>
          <a:bodyPr wrap="square">
            <a:spAutoFit/>
          </a:bodyPr>
          <a:lstStyle/>
          <a:p>
            <a:r>
              <a:rPr lang="es-ES" sz="700" b="1" dirty="0"/>
              <a:t>N. Común:</a:t>
            </a:r>
            <a:r>
              <a:rPr lang="es-ES" sz="700" dirty="0"/>
              <a:t> Tigrillo</a:t>
            </a:r>
          </a:p>
          <a:p>
            <a:r>
              <a:rPr lang="es-ES" sz="700" b="1" dirty="0"/>
              <a:t>N. Científico</a:t>
            </a:r>
            <a:r>
              <a:rPr lang="es-ES" sz="700" dirty="0"/>
              <a:t>: </a:t>
            </a:r>
            <a:r>
              <a:rPr lang="es-ES" sz="700" dirty="0" err="1"/>
              <a:t>Leopardus</a:t>
            </a:r>
            <a:r>
              <a:rPr lang="es-ES" sz="700" dirty="0"/>
              <a:t> </a:t>
            </a:r>
            <a:r>
              <a:rPr lang="es-ES" sz="700" dirty="0" err="1"/>
              <a:t>pardalis</a:t>
            </a:r>
            <a:endParaRPr lang="es-ES" sz="700" dirty="0"/>
          </a:p>
        </p:txBody>
      </p:sp>
      <p:pic>
        <p:nvPicPr>
          <p:cNvPr id="9" name="8 Imagen"/>
          <p:cNvPicPr/>
          <p:nvPr/>
        </p:nvPicPr>
        <p:blipFill rotWithShape="1">
          <a:blip r:embed="rId8" cstate="print"/>
          <a:srcRect l="13032" t="63596" r="70600" b="18571"/>
          <a:stretch/>
        </p:blipFill>
        <p:spPr bwMode="auto">
          <a:xfrm>
            <a:off x="5874804" y="1173480"/>
            <a:ext cx="1135596" cy="731520"/>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5766217" y="1904999"/>
            <a:ext cx="1520357" cy="415498"/>
          </a:xfrm>
          <a:prstGeom prst="rect">
            <a:avLst/>
          </a:prstGeom>
        </p:spPr>
        <p:txBody>
          <a:bodyPr wrap="square">
            <a:spAutoFit/>
          </a:bodyPr>
          <a:lstStyle/>
          <a:p>
            <a:r>
              <a:rPr lang="es-ES" sz="700" b="1" dirty="0" smtClean="0"/>
              <a:t>N. Común:</a:t>
            </a:r>
            <a:r>
              <a:rPr lang="es-ES" sz="700" dirty="0" smtClean="0"/>
              <a:t> Perezoso tres uñas</a:t>
            </a:r>
          </a:p>
          <a:p>
            <a:r>
              <a:rPr lang="es-ES" sz="700" b="1" dirty="0" smtClean="0"/>
              <a:t>N. Científico</a:t>
            </a:r>
            <a:r>
              <a:rPr lang="es-ES" sz="700" dirty="0" smtClean="0"/>
              <a:t>:</a:t>
            </a:r>
            <a:r>
              <a:rPr lang="es-ES_tradnl" sz="700" dirty="0" smtClean="0"/>
              <a:t> </a:t>
            </a:r>
            <a:r>
              <a:rPr lang="es-ES_tradnl" sz="700" dirty="0" err="1" smtClean="0"/>
              <a:t>Bradypus</a:t>
            </a:r>
            <a:r>
              <a:rPr lang="es-ES_tradnl" sz="700" dirty="0" smtClean="0"/>
              <a:t> </a:t>
            </a:r>
            <a:r>
              <a:rPr lang="es-ES_tradnl" sz="700" dirty="0" err="1" smtClean="0"/>
              <a:t>variegatus</a:t>
            </a:r>
            <a:endParaRPr lang="es-ES" sz="700" dirty="0"/>
          </a:p>
        </p:txBody>
      </p:sp>
      <p:pic>
        <p:nvPicPr>
          <p:cNvPr id="11" name="10 Imagen" descr="http://www.elhogarnatural.com/otros%20animales/mustelidos/Procyon-cancrivorus.gif"/>
          <p:cNvPicPr/>
          <p:nvPr/>
        </p:nvPicPr>
        <p:blipFill>
          <a:blip r:embed="rId9" cstate="print"/>
          <a:srcRect/>
          <a:stretch>
            <a:fillRect/>
          </a:stretch>
        </p:blipFill>
        <p:spPr bwMode="auto">
          <a:xfrm>
            <a:off x="7315200" y="1173480"/>
            <a:ext cx="1143000" cy="731520"/>
          </a:xfrm>
          <a:prstGeom prst="rect">
            <a:avLst/>
          </a:prstGeom>
          <a:noFill/>
          <a:ln w="9525">
            <a:noFill/>
            <a:miter lim="800000"/>
            <a:headEnd/>
            <a:tailEnd/>
          </a:ln>
        </p:spPr>
      </p:pic>
      <p:sp>
        <p:nvSpPr>
          <p:cNvPr id="12" name="11 Rectángulo"/>
          <p:cNvSpPr/>
          <p:nvPr/>
        </p:nvSpPr>
        <p:spPr>
          <a:xfrm>
            <a:off x="7355180" y="1905000"/>
            <a:ext cx="1352600" cy="392415"/>
          </a:xfrm>
          <a:prstGeom prst="rect">
            <a:avLst/>
          </a:prstGeom>
        </p:spPr>
        <p:txBody>
          <a:bodyPr wrap="square">
            <a:spAutoFit/>
          </a:bodyPr>
          <a:lstStyle/>
          <a:p>
            <a:r>
              <a:rPr lang="es-ES" sz="650" b="1" dirty="0"/>
              <a:t>N. Común:</a:t>
            </a:r>
            <a:r>
              <a:rPr lang="es-ES" sz="650" dirty="0"/>
              <a:t> Mapache</a:t>
            </a:r>
          </a:p>
          <a:p>
            <a:r>
              <a:rPr lang="es-ES" sz="650" b="1" dirty="0"/>
              <a:t>N. Científico</a:t>
            </a:r>
            <a:r>
              <a:rPr lang="es-ES" sz="650" dirty="0"/>
              <a:t>: </a:t>
            </a:r>
            <a:r>
              <a:rPr lang="es-ES" sz="650" dirty="0" err="1"/>
              <a:t>Procyon</a:t>
            </a:r>
            <a:r>
              <a:rPr lang="es-ES" sz="650" dirty="0"/>
              <a:t> </a:t>
            </a:r>
            <a:r>
              <a:rPr lang="es-ES" sz="650" dirty="0" err="1"/>
              <a:t>canctrivorus</a:t>
            </a:r>
            <a:endParaRPr lang="es-ES" sz="650" dirty="0"/>
          </a:p>
        </p:txBody>
      </p:sp>
      <p:pic>
        <p:nvPicPr>
          <p:cNvPr id="14" name="13 Imagen" descr="http://m6.i.pbase.com/o2/93/611193/1/140379686.AzgZAwdd.20110821_3684_02.jpg"/>
          <p:cNvPicPr/>
          <p:nvPr/>
        </p:nvPicPr>
        <p:blipFill>
          <a:blip r:embed="rId10" cstate="print"/>
          <a:srcRect l="8433" t="11012" r="20700" b="18415"/>
          <a:stretch>
            <a:fillRect/>
          </a:stretch>
        </p:blipFill>
        <p:spPr bwMode="auto">
          <a:xfrm>
            <a:off x="4463793" y="2399577"/>
            <a:ext cx="1005840" cy="731520"/>
          </a:xfrm>
          <a:prstGeom prst="rect">
            <a:avLst/>
          </a:prstGeom>
          <a:noFill/>
          <a:ln w="9525">
            <a:noFill/>
            <a:miter lim="800000"/>
            <a:headEnd/>
            <a:tailEnd/>
          </a:ln>
        </p:spPr>
      </p:pic>
      <p:sp>
        <p:nvSpPr>
          <p:cNvPr id="15" name="14 Rectángulo"/>
          <p:cNvSpPr/>
          <p:nvPr/>
        </p:nvSpPr>
        <p:spPr>
          <a:xfrm>
            <a:off x="4311012" y="3139897"/>
            <a:ext cx="1563791" cy="415498"/>
          </a:xfrm>
          <a:prstGeom prst="rect">
            <a:avLst/>
          </a:prstGeom>
        </p:spPr>
        <p:txBody>
          <a:bodyPr wrap="square">
            <a:spAutoFit/>
          </a:bodyPr>
          <a:lstStyle/>
          <a:p>
            <a:r>
              <a:rPr lang="es-ES" sz="700" b="1" dirty="0"/>
              <a:t>N. Común:</a:t>
            </a:r>
            <a:r>
              <a:rPr lang="es-ES" sz="700" dirty="0"/>
              <a:t> Carpintero </a:t>
            </a:r>
            <a:r>
              <a:rPr lang="es-ES" sz="700" dirty="0" err="1"/>
              <a:t>olividorado</a:t>
            </a:r>
            <a:endParaRPr lang="es-ES" sz="700" dirty="0"/>
          </a:p>
          <a:p>
            <a:r>
              <a:rPr lang="es-ES" sz="700" b="1" dirty="0"/>
              <a:t>N. Científico</a:t>
            </a:r>
            <a:r>
              <a:rPr lang="es-ES" sz="700" dirty="0"/>
              <a:t>: </a:t>
            </a:r>
            <a:r>
              <a:rPr lang="es-ES" sz="700" dirty="0" err="1"/>
              <a:t>Piculus</a:t>
            </a:r>
            <a:r>
              <a:rPr lang="es-ES" sz="700" dirty="0"/>
              <a:t> </a:t>
            </a:r>
            <a:r>
              <a:rPr lang="es-ES" sz="700" dirty="0" err="1"/>
              <a:t>rubiginosus</a:t>
            </a:r>
            <a:endParaRPr lang="es-ES" sz="700" dirty="0"/>
          </a:p>
        </p:txBody>
      </p:sp>
      <p:pic>
        <p:nvPicPr>
          <p:cNvPr id="16" name="15 Imagen" descr="http://t3.gstatic.com/images?q=tbn:ANd9GcRuJyjQ0_oDJD4Y1M-bzi7n2unPunlseORCAhP1SjFaBNwyxvAxAw"/>
          <p:cNvPicPr/>
          <p:nvPr/>
        </p:nvPicPr>
        <p:blipFill>
          <a:blip r:embed="rId11" cstate="print"/>
          <a:srcRect b="9153"/>
          <a:stretch>
            <a:fillRect/>
          </a:stretch>
        </p:blipFill>
        <p:spPr bwMode="auto">
          <a:xfrm>
            <a:off x="6098849" y="2410173"/>
            <a:ext cx="723481" cy="731520"/>
          </a:xfrm>
          <a:prstGeom prst="rect">
            <a:avLst/>
          </a:prstGeom>
          <a:noFill/>
          <a:ln w="9525">
            <a:noFill/>
            <a:miter lim="800000"/>
            <a:headEnd/>
            <a:tailEnd/>
          </a:ln>
        </p:spPr>
      </p:pic>
      <p:pic>
        <p:nvPicPr>
          <p:cNvPr id="17" name="16 Imagen" descr="Perico Frentirrojo (Aratinga finschi)"/>
          <p:cNvPicPr/>
          <p:nvPr/>
        </p:nvPicPr>
        <p:blipFill>
          <a:blip r:embed="rId12" cstate="print"/>
          <a:srcRect b="4324"/>
          <a:stretch>
            <a:fillRect/>
          </a:stretch>
        </p:blipFill>
        <p:spPr bwMode="auto">
          <a:xfrm>
            <a:off x="7514988" y="2410173"/>
            <a:ext cx="723481" cy="731520"/>
          </a:xfrm>
          <a:prstGeom prst="rect">
            <a:avLst/>
          </a:prstGeom>
          <a:noFill/>
          <a:ln w="9525">
            <a:noFill/>
            <a:miter lim="800000"/>
            <a:headEnd/>
            <a:tailEnd/>
          </a:ln>
        </p:spPr>
      </p:pic>
      <p:sp>
        <p:nvSpPr>
          <p:cNvPr id="18" name="17 Rectángulo"/>
          <p:cNvSpPr/>
          <p:nvPr/>
        </p:nvSpPr>
        <p:spPr>
          <a:xfrm>
            <a:off x="5874804" y="3139897"/>
            <a:ext cx="1411770" cy="415498"/>
          </a:xfrm>
          <a:prstGeom prst="rect">
            <a:avLst/>
          </a:prstGeom>
        </p:spPr>
        <p:txBody>
          <a:bodyPr wrap="square">
            <a:spAutoFit/>
          </a:bodyPr>
          <a:lstStyle/>
          <a:p>
            <a:r>
              <a:rPr lang="es-ES" sz="700" b="1" dirty="0"/>
              <a:t>N. Común:</a:t>
            </a:r>
            <a:r>
              <a:rPr lang="es-ES" sz="700" dirty="0"/>
              <a:t> Loro </a:t>
            </a:r>
            <a:r>
              <a:rPr lang="es-ES" sz="700" dirty="0" err="1"/>
              <a:t>cabeciazul</a:t>
            </a:r>
            <a:endParaRPr lang="es-ES" sz="700" dirty="0"/>
          </a:p>
          <a:p>
            <a:r>
              <a:rPr lang="es-ES" sz="700" b="1" dirty="0"/>
              <a:t>N. Científico</a:t>
            </a:r>
            <a:r>
              <a:rPr lang="es-ES" sz="700" dirty="0"/>
              <a:t>: </a:t>
            </a:r>
            <a:r>
              <a:rPr lang="es-ES" sz="700" dirty="0" err="1"/>
              <a:t>Pionus</a:t>
            </a:r>
            <a:r>
              <a:rPr lang="es-ES" sz="700" dirty="0"/>
              <a:t> </a:t>
            </a:r>
            <a:r>
              <a:rPr lang="es-ES" sz="700" dirty="0" err="1"/>
              <a:t>menstruus</a:t>
            </a:r>
            <a:endParaRPr lang="es-ES" sz="700" dirty="0"/>
          </a:p>
        </p:txBody>
      </p:sp>
      <p:sp>
        <p:nvSpPr>
          <p:cNvPr id="19" name="18 Rectángulo"/>
          <p:cNvSpPr/>
          <p:nvPr/>
        </p:nvSpPr>
        <p:spPr>
          <a:xfrm>
            <a:off x="7419528" y="3141693"/>
            <a:ext cx="1038671" cy="415498"/>
          </a:xfrm>
          <a:prstGeom prst="rect">
            <a:avLst/>
          </a:prstGeom>
        </p:spPr>
        <p:txBody>
          <a:bodyPr wrap="square">
            <a:spAutoFit/>
          </a:bodyPr>
          <a:lstStyle/>
          <a:p>
            <a:r>
              <a:rPr lang="es-ES" sz="700" b="1" dirty="0"/>
              <a:t>N. Común:</a:t>
            </a:r>
            <a:r>
              <a:rPr lang="es-ES" sz="700" dirty="0"/>
              <a:t> Perico</a:t>
            </a:r>
          </a:p>
          <a:p>
            <a:r>
              <a:rPr lang="es-ES" sz="700" b="1" dirty="0"/>
              <a:t>N. Científico</a:t>
            </a:r>
            <a:r>
              <a:rPr lang="es-ES" sz="700" dirty="0"/>
              <a:t>: </a:t>
            </a:r>
            <a:r>
              <a:rPr lang="es-ES" sz="700" dirty="0" smtClean="0"/>
              <a:t>Psittacidae</a:t>
            </a:r>
            <a:endParaRPr lang="es-ES" sz="700" dirty="0"/>
          </a:p>
        </p:txBody>
      </p:sp>
      <p:pic>
        <p:nvPicPr>
          <p:cNvPr id="20" name="19 Imagen" descr="20090216_03897.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1573" y="3581400"/>
            <a:ext cx="810279" cy="685800"/>
          </a:xfrm>
          <a:prstGeom prst="rect">
            <a:avLst/>
          </a:prstGeom>
          <a:noFill/>
          <a:ln>
            <a:noFill/>
          </a:ln>
        </p:spPr>
      </p:pic>
      <p:pic>
        <p:nvPicPr>
          <p:cNvPr id="21" name="20 Imagen" descr="20110914_24218.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03064" y="3581400"/>
            <a:ext cx="810279" cy="685800"/>
          </a:xfrm>
          <a:prstGeom prst="rect">
            <a:avLst/>
          </a:prstGeom>
          <a:noFill/>
          <a:ln>
            <a:noFill/>
          </a:ln>
        </p:spPr>
      </p:pic>
      <p:pic>
        <p:nvPicPr>
          <p:cNvPr id="22" name="21 Imagen" descr="Dendrobatidae: Dendrobates sylvaticu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19515" y="3605547"/>
            <a:ext cx="810279" cy="685800"/>
          </a:xfrm>
          <a:prstGeom prst="rect">
            <a:avLst/>
          </a:prstGeom>
          <a:noFill/>
          <a:ln>
            <a:noFill/>
          </a:ln>
        </p:spPr>
      </p:pic>
      <p:sp>
        <p:nvSpPr>
          <p:cNvPr id="23" name="22 Rectángulo"/>
          <p:cNvSpPr/>
          <p:nvPr/>
        </p:nvSpPr>
        <p:spPr>
          <a:xfrm>
            <a:off x="7286574" y="4305251"/>
            <a:ext cx="1076165" cy="415498"/>
          </a:xfrm>
          <a:prstGeom prst="rect">
            <a:avLst/>
          </a:prstGeom>
        </p:spPr>
        <p:txBody>
          <a:bodyPr wrap="square">
            <a:spAutoFit/>
          </a:bodyPr>
          <a:lstStyle/>
          <a:p>
            <a:r>
              <a:rPr lang="es-ES" sz="700" b="1" dirty="0"/>
              <a:t>N. Común: </a:t>
            </a:r>
            <a:r>
              <a:rPr lang="es-ES" sz="700" dirty="0" err="1"/>
              <a:t>Kiki</a:t>
            </a:r>
            <a:endParaRPr lang="es-ES" sz="700" dirty="0"/>
          </a:p>
          <a:p>
            <a:r>
              <a:rPr lang="es-ES" sz="700" b="1" dirty="0"/>
              <a:t>N. Científico</a:t>
            </a:r>
            <a:r>
              <a:rPr lang="es-ES" sz="700" dirty="0"/>
              <a:t>: </a:t>
            </a:r>
            <a:r>
              <a:rPr lang="es-ES" sz="700" dirty="0" err="1"/>
              <a:t>Oophaga</a:t>
            </a:r>
            <a:r>
              <a:rPr lang="es-ES" sz="700" dirty="0"/>
              <a:t> </a:t>
            </a:r>
            <a:r>
              <a:rPr lang="es-ES" sz="700" dirty="0" err="1"/>
              <a:t>sylvatica</a:t>
            </a:r>
            <a:endParaRPr lang="es-ES" sz="700" dirty="0"/>
          </a:p>
        </p:txBody>
      </p:sp>
      <p:sp>
        <p:nvSpPr>
          <p:cNvPr id="24" name="23 Rectángulo"/>
          <p:cNvSpPr/>
          <p:nvPr/>
        </p:nvSpPr>
        <p:spPr>
          <a:xfrm>
            <a:off x="5766217" y="4291347"/>
            <a:ext cx="1520357" cy="523220"/>
          </a:xfrm>
          <a:prstGeom prst="rect">
            <a:avLst/>
          </a:prstGeom>
        </p:spPr>
        <p:txBody>
          <a:bodyPr wrap="square">
            <a:spAutoFit/>
          </a:bodyPr>
          <a:lstStyle/>
          <a:p>
            <a:r>
              <a:rPr lang="es-ES" sz="700" b="1" dirty="0"/>
              <a:t>N. Común:</a:t>
            </a:r>
            <a:r>
              <a:rPr lang="es-ES" sz="700" dirty="0"/>
              <a:t> Rana venenosa diablito</a:t>
            </a:r>
          </a:p>
          <a:p>
            <a:r>
              <a:rPr lang="es-ES" sz="700" b="1" dirty="0"/>
              <a:t>N. Científico</a:t>
            </a:r>
            <a:r>
              <a:rPr lang="es-ES" sz="700" dirty="0"/>
              <a:t>: </a:t>
            </a:r>
            <a:r>
              <a:rPr lang="es-ES" sz="700" dirty="0" err="1"/>
              <a:t>Dendrobates</a:t>
            </a:r>
            <a:r>
              <a:rPr lang="es-ES" sz="700" dirty="0"/>
              <a:t> </a:t>
            </a:r>
            <a:r>
              <a:rPr lang="es-ES" sz="700" dirty="0" err="1"/>
              <a:t>espinozae</a:t>
            </a:r>
            <a:endParaRPr lang="es-ES" sz="700" dirty="0"/>
          </a:p>
        </p:txBody>
      </p:sp>
      <p:sp>
        <p:nvSpPr>
          <p:cNvPr id="25" name="24 Rectángulo"/>
          <p:cNvSpPr/>
          <p:nvPr/>
        </p:nvSpPr>
        <p:spPr>
          <a:xfrm>
            <a:off x="4391891" y="4212918"/>
            <a:ext cx="1374326" cy="523220"/>
          </a:xfrm>
          <a:prstGeom prst="rect">
            <a:avLst/>
          </a:prstGeom>
        </p:spPr>
        <p:txBody>
          <a:bodyPr wrap="square">
            <a:spAutoFit/>
          </a:bodyPr>
          <a:lstStyle/>
          <a:p>
            <a:r>
              <a:rPr lang="es-ES" sz="700" b="1" dirty="0"/>
              <a:t>N. Común:</a:t>
            </a:r>
            <a:r>
              <a:rPr lang="es-ES" sz="700" dirty="0"/>
              <a:t> Rana terrestre labiada</a:t>
            </a:r>
          </a:p>
          <a:p>
            <a:r>
              <a:rPr lang="es-ES" sz="700" b="1" dirty="0"/>
              <a:t>N. Científico</a:t>
            </a:r>
            <a:r>
              <a:rPr lang="es-ES" sz="700" dirty="0"/>
              <a:t>: </a:t>
            </a:r>
            <a:r>
              <a:rPr lang="es-ES" sz="700" dirty="0" err="1"/>
              <a:t>Leptodactylus</a:t>
            </a:r>
            <a:r>
              <a:rPr lang="es-ES" sz="700" dirty="0"/>
              <a:t> </a:t>
            </a:r>
            <a:r>
              <a:rPr lang="es-ES" sz="700" dirty="0" err="1"/>
              <a:t>labrosus</a:t>
            </a:r>
            <a:endParaRPr lang="es-ES" sz="700" dirty="0"/>
          </a:p>
        </p:txBody>
      </p:sp>
      <p:pic>
        <p:nvPicPr>
          <p:cNvPr id="26" name="25 Imagen" descr="porNasuDACrsES5156iDOR.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76489" y="4795097"/>
            <a:ext cx="980447" cy="709472"/>
          </a:xfrm>
          <a:prstGeom prst="rect">
            <a:avLst/>
          </a:prstGeom>
          <a:noFill/>
          <a:ln>
            <a:noFill/>
          </a:ln>
        </p:spPr>
      </p:pic>
      <p:sp>
        <p:nvSpPr>
          <p:cNvPr id="27" name="26 Rectángulo"/>
          <p:cNvSpPr/>
          <p:nvPr/>
        </p:nvSpPr>
        <p:spPr>
          <a:xfrm>
            <a:off x="4372850" y="5504480"/>
            <a:ext cx="1393367" cy="415498"/>
          </a:xfrm>
          <a:prstGeom prst="rect">
            <a:avLst/>
          </a:prstGeom>
        </p:spPr>
        <p:txBody>
          <a:bodyPr wrap="square">
            <a:spAutoFit/>
          </a:bodyPr>
          <a:lstStyle/>
          <a:p>
            <a:r>
              <a:rPr lang="es-ES" sz="700" b="1" dirty="0"/>
              <a:t>N. Común:</a:t>
            </a:r>
            <a:r>
              <a:rPr lang="es-ES" sz="700" dirty="0"/>
              <a:t> </a:t>
            </a:r>
            <a:r>
              <a:rPr lang="es-ES" sz="700" dirty="0" err="1"/>
              <a:t>Guardacaminos</a:t>
            </a:r>
            <a:endParaRPr lang="es-ES" sz="700" dirty="0"/>
          </a:p>
          <a:p>
            <a:r>
              <a:rPr lang="es-ES" sz="700" b="1" dirty="0"/>
              <a:t>N. Científico</a:t>
            </a:r>
            <a:r>
              <a:rPr lang="es-ES" sz="700" dirty="0"/>
              <a:t>: </a:t>
            </a:r>
            <a:r>
              <a:rPr lang="es-ES" sz="700" dirty="0" err="1"/>
              <a:t>Porthidium</a:t>
            </a:r>
            <a:r>
              <a:rPr lang="es-ES" sz="700" dirty="0"/>
              <a:t> </a:t>
            </a:r>
            <a:r>
              <a:rPr lang="es-ES" sz="700" dirty="0" err="1"/>
              <a:t>nasutum</a:t>
            </a:r>
            <a:endParaRPr lang="es-ES" sz="700" dirty="0"/>
          </a:p>
        </p:txBody>
      </p:sp>
      <p:pic>
        <p:nvPicPr>
          <p:cNvPr id="28" name="27 Imagen" descr="anperaccaeQCAZ9815OT.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72476" y="4844433"/>
            <a:ext cx="980447" cy="709472"/>
          </a:xfrm>
          <a:prstGeom prst="rect">
            <a:avLst/>
          </a:prstGeom>
          <a:noFill/>
          <a:ln>
            <a:noFill/>
          </a:ln>
        </p:spPr>
      </p:pic>
      <p:sp>
        <p:nvSpPr>
          <p:cNvPr id="29" name="28 Rectángulo"/>
          <p:cNvSpPr/>
          <p:nvPr/>
        </p:nvSpPr>
        <p:spPr>
          <a:xfrm>
            <a:off x="5715000" y="5536303"/>
            <a:ext cx="1433910" cy="523220"/>
          </a:xfrm>
          <a:prstGeom prst="rect">
            <a:avLst/>
          </a:prstGeom>
        </p:spPr>
        <p:txBody>
          <a:bodyPr wrap="square">
            <a:spAutoFit/>
          </a:bodyPr>
          <a:lstStyle/>
          <a:p>
            <a:r>
              <a:rPr lang="es-ES" sz="700" b="1" dirty="0"/>
              <a:t>N. Común:</a:t>
            </a:r>
            <a:r>
              <a:rPr lang="es-ES" sz="700" dirty="0"/>
              <a:t> Anolis de </a:t>
            </a:r>
            <a:r>
              <a:rPr lang="es-ES" sz="700" dirty="0" err="1"/>
              <a:t>Peracca</a:t>
            </a:r>
            <a:endParaRPr lang="es-ES" sz="700" dirty="0"/>
          </a:p>
          <a:p>
            <a:r>
              <a:rPr lang="es-ES" sz="700" b="1" dirty="0"/>
              <a:t>N. Científico</a:t>
            </a:r>
            <a:r>
              <a:rPr lang="es-ES" sz="700" dirty="0"/>
              <a:t>: </a:t>
            </a:r>
            <a:r>
              <a:rPr lang="es-ES_tradnl" sz="700" dirty="0"/>
              <a:t>Anolis </a:t>
            </a:r>
            <a:r>
              <a:rPr lang="es-ES_tradnl" sz="700" dirty="0" err="1"/>
              <a:t>peraccae</a:t>
            </a:r>
            <a:endParaRPr lang="es-ES" sz="700" dirty="0"/>
          </a:p>
        </p:txBody>
      </p:sp>
      <p:pic>
        <p:nvPicPr>
          <p:cNvPr id="32" name="31 Imagen" descr="chelydraacuti20080426_13513.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92558" y="4845499"/>
            <a:ext cx="980447" cy="709472"/>
          </a:xfrm>
          <a:prstGeom prst="rect">
            <a:avLst/>
          </a:prstGeom>
          <a:noFill/>
          <a:ln>
            <a:noFill/>
          </a:ln>
        </p:spPr>
      </p:pic>
      <p:sp>
        <p:nvSpPr>
          <p:cNvPr id="33" name="32 Rectángulo"/>
          <p:cNvSpPr/>
          <p:nvPr/>
        </p:nvSpPr>
        <p:spPr>
          <a:xfrm>
            <a:off x="7148910" y="5594721"/>
            <a:ext cx="1558870" cy="292388"/>
          </a:xfrm>
          <a:prstGeom prst="rect">
            <a:avLst/>
          </a:prstGeom>
        </p:spPr>
        <p:txBody>
          <a:bodyPr wrap="square">
            <a:spAutoFit/>
          </a:bodyPr>
          <a:lstStyle/>
          <a:p>
            <a:r>
              <a:rPr lang="es-ES" sz="650" b="1" dirty="0"/>
              <a:t>N. Común:</a:t>
            </a:r>
            <a:r>
              <a:rPr lang="es-ES" sz="650" dirty="0"/>
              <a:t> Tortugas </a:t>
            </a:r>
            <a:r>
              <a:rPr lang="es-ES" sz="650" dirty="0" smtClean="0"/>
              <a:t>mordedoras</a:t>
            </a:r>
            <a:endParaRPr lang="es-ES" sz="650" b="1" dirty="0"/>
          </a:p>
          <a:p>
            <a:r>
              <a:rPr lang="es-ES" sz="650" b="1" dirty="0" smtClean="0"/>
              <a:t>N</a:t>
            </a:r>
            <a:r>
              <a:rPr lang="es-ES" sz="650" b="1" dirty="0"/>
              <a:t>. Científico</a:t>
            </a:r>
            <a:r>
              <a:rPr lang="es-ES" sz="650" dirty="0"/>
              <a:t>: </a:t>
            </a:r>
            <a:r>
              <a:rPr lang="es-ES" sz="650" dirty="0" err="1"/>
              <a:t>Chelydra</a:t>
            </a:r>
            <a:r>
              <a:rPr lang="es-ES" sz="650" dirty="0"/>
              <a:t> </a:t>
            </a:r>
            <a:r>
              <a:rPr lang="es-ES" sz="650" dirty="0" err="1"/>
              <a:t>acutirostris</a:t>
            </a:r>
            <a:endParaRPr lang="es-ES" sz="650" dirty="0"/>
          </a:p>
        </p:txBody>
      </p:sp>
    </p:spTree>
    <p:extLst>
      <p:ext uri="{BB962C8B-B14F-4D97-AF65-F5344CB8AC3E}">
        <p14:creationId xmlns:p14="http://schemas.microsoft.com/office/powerpoint/2010/main" val="1683894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2734952"/>
            <a:ext cx="3313355" cy="1702160"/>
          </a:xfrm>
        </p:spPr>
        <p:txBody>
          <a:bodyPr>
            <a:normAutofit/>
          </a:bodyPr>
          <a:lstStyle/>
          <a:p>
            <a:pPr algn="ctr"/>
            <a:r>
              <a:rPr lang="es-ES" sz="4800" b="1" dirty="0" smtClean="0">
                <a:solidFill>
                  <a:schemeClr val="tx1"/>
                </a:solidFill>
              </a:rPr>
              <a:t>PAISAJE</a:t>
            </a:r>
            <a:endParaRPr lang="es-ES" sz="4800" b="1" dirty="0">
              <a:solidFill>
                <a:schemeClr val="tx1"/>
              </a:solidFill>
            </a:endParaRPr>
          </a:p>
        </p:txBody>
      </p:sp>
      <p:sp>
        <p:nvSpPr>
          <p:cNvPr id="3" name="2 Subtítulo"/>
          <p:cNvSpPr>
            <a:spLocks noGrp="1"/>
          </p:cNvSpPr>
          <p:nvPr>
            <p:ph type="subTitle" idx="1"/>
          </p:nvPr>
        </p:nvSpPr>
        <p:spPr/>
        <p:txBody>
          <a:bodyPr>
            <a:normAutofit/>
          </a:bodyPr>
          <a:lstStyle/>
          <a:p>
            <a:endParaRPr lang="es-ES" dirty="0" smtClean="0"/>
          </a:p>
          <a:p>
            <a:endParaRPr lang="es-ES" dirty="0"/>
          </a:p>
          <a:p>
            <a:pPr algn="r"/>
            <a:r>
              <a:rPr lang="es-ES" dirty="0" smtClean="0"/>
              <a:t>Bosque Protector ¨La Perla¨</a:t>
            </a:r>
            <a:endParaRPr lang="es-ES" dirty="0"/>
          </a:p>
        </p:txBody>
      </p:sp>
    </p:spTree>
    <p:extLst>
      <p:ext uri="{BB962C8B-B14F-4D97-AF65-F5344CB8AC3E}">
        <p14:creationId xmlns:p14="http://schemas.microsoft.com/office/powerpoint/2010/main" val="3243193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44008" y="116632"/>
            <a:ext cx="3528392" cy="461665"/>
          </a:xfrm>
          <a:prstGeom prst="rect">
            <a:avLst/>
          </a:prstGeom>
          <a:noFill/>
        </p:spPr>
        <p:txBody>
          <a:bodyPr wrap="square" rtlCol="0">
            <a:spAutoFit/>
          </a:bodyPr>
          <a:lstStyle/>
          <a:p>
            <a:pPr algn="ctr"/>
            <a:r>
              <a:rPr lang="es-ES" sz="2400" b="1" dirty="0"/>
              <a:t>Cuencas Visuales</a:t>
            </a:r>
          </a:p>
        </p:txBody>
      </p:sp>
      <p:sp>
        <p:nvSpPr>
          <p:cNvPr id="5" name="4 Rectángulo"/>
          <p:cNvSpPr/>
          <p:nvPr/>
        </p:nvSpPr>
        <p:spPr>
          <a:xfrm>
            <a:off x="685800" y="762000"/>
            <a:ext cx="7772400" cy="830997"/>
          </a:xfrm>
          <a:prstGeom prst="rect">
            <a:avLst/>
          </a:prstGeom>
        </p:spPr>
        <p:txBody>
          <a:bodyPr wrap="square">
            <a:spAutoFit/>
          </a:bodyPr>
          <a:lstStyle/>
          <a:p>
            <a:pPr algn="just"/>
            <a:r>
              <a:rPr lang="es-ES" sz="1600" dirty="0"/>
              <a:t>El análisis </a:t>
            </a:r>
            <a:r>
              <a:rPr lang="es-ES" sz="1600" dirty="0" smtClean="0"/>
              <a:t>de </a:t>
            </a:r>
            <a:r>
              <a:rPr lang="es-ES" sz="1600" dirty="0"/>
              <a:t>la cuenca visual permitió precisar las limitaciones físicas del territorio respecto a la percepción visual. Para ello se debe determinarlas áreas visibles y no visibles de cada punto de observación</a:t>
            </a:r>
          </a:p>
        </p:txBody>
      </p:sp>
      <p:pic>
        <p:nvPicPr>
          <p:cNvPr id="6" name="5 Imagen" descr="F:\Untitled.jpg"/>
          <p:cNvPicPr/>
          <p:nvPr/>
        </p:nvPicPr>
        <p:blipFill rotWithShape="1">
          <a:blip r:embed="rId3" cstate="print"/>
          <a:srcRect t="11505" r="561" b="26824"/>
          <a:stretch/>
        </p:blipFill>
        <p:spPr bwMode="auto">
          <a:xfrm>
            <a:off x="838200" y="1752600"/>
            <a:ext cx="5200650" cy="4566285"/>
          </a:xfrm>
          <a:prstGeom prst="rect">
            <a:avLst/>
          </a:prstGeom>
          <a:noFill/>
          <a:ln>
            <a:solidFill>
              <a:schemeClr val="tx1"/>
            </a:solidFill>
          </a:ln>
          <a:extLst>
            <a:ext uri="{53640926-AAD7-44D8-BBD7-CCE9431645EC}">
              <a14:shadowObscured xmlns:a14="http://schemas.microsoft.com/office/drawing/2010/main"/>
            </a:ext>
          </a:extLst>
        </p:spPr>
      </p:pic>
      <p:pic>
        <p:nvPicPr>
          <p:cNvPr id="7" name="6 Imagen"/>
          <p:cNvPicPr/>
          <p:nvPr/>
        </p:nvPicPr>
        <p:blipFill>
          <a:blip r:embed="rId4" cstate="print"/>
          <a:srcRect l="4678" t="46465" r="87162" b="45772"/>
          <a:stretch>
            <a:fillRect/>
          </a:stretch>
        </p:blipFill>
        <p:spPr bwMode="auto">
          <a:xfrm>
            <a:off x="4572000" y="5562600"/>
            <a:ext cx="1219200" cy="546648"/>
          </a:xfrm>
          <a:prstGeom prst="rect">
            <a:avLst/>
          </a:prstGeom>
          <a:noFill/>
          <a:ln w="9525">
            <a:noFill/>
            <a:miter lim="800000"/>
            <a:headEnd/>
            <a:tailEnd/>
          </a:ln>
        </p:spPr>
      </p:pic>
      <p:pic>
        <p:nvPicPr>
          <p:cNvPr id="8" name="7 Imagen" descr="F:\Dani_tesis\LA_PERLA\Registro_Fotografico\Salida_01_INSPECCION\DSC03081.JPG"/>
          <p:cNvPicPr/>
          <p:nvPr/>
        </p:nvPicPr>
        <p:blipFill>
          <a:blip r:embed="rId5" cstate="print"/>
          <a:srcRect/>
          <a:stretch>
            <a:fillRect/>
          </a:stretch>
        </p:blipFill>
        <p:spPr bwMode="auto">
          <a:xfrm>
            <a:off x="6324600" y="2114550"/>
            <a:ext cx="1945005" cy="1390650"/>
          </a:xfrm>
          <a:prstGeom prst="rect">
            <a:avLst/>
          </a:prstGeom>
          <a:noFill/>
          <a:ln w="9525">
            <a:noFill/>
            <a:miter lim="800000"/>
            <a:headEnd/>
            <a:tailEnd/>
          </a:ln>
        </p:spPr>
      </p:pic>
      <p:cxnSp>
        <p:nvCxnSpPr>
          <p:cNvPr id="15" name="14 Conector recto de flecha"/>
          <p:cNvCxnSpPr/>
          <p:nvPr/>
        </p:nvCxnSpPr>
        <p:spPr>
          <a:xfrm flipH="1">
            <a:off x="4800600" y="3276600"/>
            <a:ext cx="19050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9573" y="4173211"/>
            <a:ext cx="1615058" cy="13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19 Conector recto de flecha"/>
          <p:cNvCxnSpPr/>
          <p:nvPr/>
        </p:nvCxnSpPr>
        <p:spPr>
          <a:xfrm flipH="1" flipV="1">
            <a:off x="3438525" y="4866091"/>
            <a:ext cx="3051048" cy="54411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12 Rectángulo"/>
          <p:cNvSpPr/>
          <p:nvPr/>
        </p:nvSpPr>
        <p:spPr>
          <a:xfrm>
            <a:off x="6324600" y="3505200"/>
            <a:ext cx="1945005" cy="230832"/>
          </a:xfrm>
          <a:prstGeom prst="rect">
            <a:avLst/>
          </a:prstGeom>
        </p:spPr>
        <p:txBody>
          <a:bodyPr wrap="square">
            <a:spAutoFit/>
          </a:bodyPr>
          <a:lstStyle/>
          <a:p>
            <a:r>
              <a:rPr lang="es-ES" sz="900" b="1" dirty="0" smtClean="0"/>
              <a:t>Elaborado por: </a:t>
            </a:r>
            <a:r>
              <a:rPr lang="es-ES" sz="900" dirty="0" smtClean="0"/>
              <a:t>Chiquín &amp; Troya</a:t>
            </a:r>
            <a:endParaRPr lang="es-ES" sz="900" dirty="0"/>
          </a:p>
        </p:txBody>
      </p:sp>
      <p:sp>
        <p:nvSpPr>
          <p:cNvPr id="14" name="13 Rectángulo"/>
          <p:cNvSpPr/>
          <p:nvPr/>
        </p:nvSpPr>
        <p:spPr>
          <a:xfrm>
            <a:off x="6324599" y="5620858"/>
            <a:ext cx="1945005" cy="230832"/>
          </a:xfrm>
          <a:prstGeom prst="rect">
            <a:avLst/>
          </a:prstGeom>
        </p:spPr>
        <p:txBody>
          <a:bodyPr wrap="square">
            <a:spAutoFit/>
          </a:bodyPr>
          <a:lstStyle/>
          <a:p>
            <a:r>
              <a:rPr lang="es-ES" sz="900" b="1" dirty="0" smtClean="0"/>
              <a:t>Elaborado por: </a:t>
            </a:r>
            <a:r>
              <a:rPr lang="es-ES" sz="900" dirty="0" smtClean="0"/>
              <a:t>Chiquín &amp; Troya</a:t>
            </a:r>
            <a:endParaRPr lang="es-ES" sz="900" dirty="0"/>
          </a:p>
        </p:txBody>
      </p:sp>
    </p:spTree>
    <p:extLst>
      <p:ext uri="{BB962C8B-B14F-4D97-AF65-F5344CB8AC3E}">
        <p14:creationId xmlns:p14="http://schemas.microsoft.com/office/powerpoint/2010/main" val="1740744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39946"/>
            <a:ext cx="6858000" cy="596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445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62000"/>
            <a:ext cx="6858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40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44008" y="116632"/>
            <a:ext cx="3528392" cy="461665"/>
          </a:xfrm>
          <a:prstGeom prst="rect">
            <a:avLst/>
          </a:prstGeom>
          <a:noFill/>
        </p:spPr>
        <p:txBody>
          <a:bodyPr wrap="square" rtlCol="0">
            <a:spAutoFit/>
          </a:bodyPr>
          <a:lstStyle/>
          <a:p>
            <a:pPr algn="ctr"/>
            <a:r>
              <a:rPr lang="es-ES" sz="2400" b="1" dirty="0"/>
              <a:t>Fragilidad Paisajística</a:t>
            </a:r>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72953496"/>
              </p:ext>
            </p:extLst>
          </p:nvPr>
        </p:nvGraphicFramePr>
        <p:xfrm>
          <a:off x="914400" y="762000"/>
          <a:ext cx="7257999" cy="4993285"/>
        </p:xfrm>
        <a:graphic>
          <a:graphicData uri="http://schemas.openxmlformats.org/drawingml/2006/table">
            <a:tbl>
              <a:tblPr firstRow="1" firstCol="1" bandRow="1">
                <a:tableStyleId>{69012ECD-51FC-41F1-AA8D-1B2483CD663E}</a:tableStyleId>
              </a:tblPr>
              <a:tblGrid>
                <a:gridCol w="1914512"/>
                <a:gridCol w="888993"/>
                <a:gridCol w="2350542"/>
                <a:gridCol w="1120768"/>
                <a:gridCol w="983184"/>
              </a:tblGrid>
              <a:tr h="310234">
                <a:tc>
                  <a:txBody>
                    <a:bodyPr/>
                    <a:lstStyle/>
                    <a:p>
                      <a:pPr algn="ctr">
                        <a:lnSpc>
                          <a:spcPct val="115000"/>
                        </a:lnSpc>
                        <a:spcAft>
                          <a:spcPts val="0"/>
                        </a:spcAft>
                      </a:pPr>
                      <a:r>
                        <a:rPr lang="es-ES" sz="1400" dirty="0">
                          <a:solidFill>
                            <a:schemeClr val="tx1"/>
                          </a:solidFill>
                          <a:effectLst/>
                        </a:rPr>
                        <a:t>FACTORES</a:t>
                      </a:r>
                      <a:endParaRPr lang="es-ES"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400" dirty="0">
                          <a:solidFill>
                            <a:schemeClr val="tx1"/>
                          </a:solidFill>
                          <a:effectLst/>
                        </a:rPr>
                        <a:t>PESO</a:t>
                      </a:r>
                      <a:endParaRPr lang="es-ES"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400">
                          <a:solidFill>
                            <a:schemeClr val="tx1"/>
                          </a:solidFill>
                          <a:effectLst/>
                        </a:rPr>
                        <a:t>CATEGORIA</a:t>
                      </a:r>
                      <a:endParaRPr lang="es-ES"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400">
                          <a:solidFill>
                            <a:schemeClr val="tx1"/>
                          </a:solidFill>
                          <a:effectLst/>
                        </a:rPr>
                        <a:t>PUNTOS</a:t>
                      </a:r>
                      <a:endParaRPr lang="es-ES"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400" dirty="0">
                          <a:solidFill>
                            <a:schemeClr val="tx1"/>
                          </a:solidFill>
                          <a:effectLst/>
                        </a:rPr>
                        <a:t>VALOR</a:t>
                      </a:r>
                      <a:endParaRPr lang="es-ES" sz="2000" dirty="0">
                        <a:solidFill>
                          <a:schemeClr val="tx1"/>
                        </a:solidFill>
                        <a:effectLst/>
                        <a:latin typeface="Calibri"/>
                        <a:ea typeface="Times New Roman"/>
                        <a:cs typeface="Times New Roman"/>
                      </a:endParaRPr>
                    </a:p>
                  </a:txBody>
                  <a:tcPr marL="44450" marR="44450" marT="0" marB="0" anchor="b"/>
                </a:tc>
              </a:tr>
              <a:tr h="487047">
                <a:tc>
                  <a:txBody>
                    <a:bodyPr/>
                    <a:lstStyle/>
                    <a:p>
                      <a:pPr>
                        <a:lnSpc>
                          <a:spcPct val="115000"/>
                        </a:lnSpc>
                        <a:spcAft>
                          <a:spcPts val="0"/>
                        </a:spcAft>
                      </a:pPr>
                      <a:r>
                        <a:rPr lang="es-ES" sz="1400">
                          <a:effectLst/>
                        </a:rPr>
                        <a:t>Pendiente Promedio</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5</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0 - 15 %</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5</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25</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spcAft>
                          <a:spcPts val="0"/>
                        </a:spcAft>
                      </a:pPr>
                      <a:r>
                        <a:rPr lang="es-ES" sz="1400">
                          <a:effectLst/>
                        </a:rPr>
                        <a:t>Erosión</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3</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Baja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4</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12</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spcAft>
                          <a:spcPts val="0"/>
                        </a:spcAft>
                      </a:pPr>
                      <a:r>
                        <a:rPr lang="es-ES" sz="1400">
                          <a:effectLst/>
                        </a:rPr>
                        <a:t>Suelo</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5</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Fértil</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4</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20</a:t>
                      </a:r>
                      <a:endParaRPr lang="es-ES" sz="2000">
                        <a:effectLst/>
                        <a:latin typeface="Calibri"/>
                        <a:ea typeface="Times New Roman"/>
                        <a:cs typeface="Times New Roman"/>
                      </a:endParaRPr>
                    </a:p>
                  </a:txBody>
                  <a:tcPr marL="44450" marR="44450" marT="0" marB="0" anchor="ctr"/>
                </a:tc>
              </a:tr>
              <a:tr h="487047">
                <a:tc>
                  <a:txBody>
                    <a:bodyPr/>
                    <a:lstStyle/>
                    <a:p>
                      <a:pPr>
                        <a:lnSpc>
                          <a:spcPct val="115000"/>
                        </a:lnSpc>
                        <a:spcAft>
                          <a:spcPts val="0"/>
                        </a:spcAft>
                      </a:pPr>
                      <a:r>
                        <a:rPr lang="es-ES" sz="1400">
                          <a:effectLst/>
                        </a:rPr>
                        <a:t>Disponibilidad de Agua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3</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Agua Potable cañería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1</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3</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spcAft>
                          <a:spcPts val="0"/>
                        </a:spcAft>
                      </a:pPr>
                      <a:r>
                        <a:rPr lang="es-ES" sz="1400">
                          <a:effectLst/>
                        </a:rPr>
                        <a:t>Topografía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5</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Muy poco ondulado</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10</a:t>
                      </a:r>
                      <a:endParaRPr lang="es-ES" sz="2000">
                        <a:effectLst/>
                        <a:latin typeface="Calibri"/>
                        <a:ea typeface="Times New Roman"/>
                        <a:cs typeface="Times New Roman"/>
                      </a:endParaRPr>
                    </a:p>
                  </a:txBody>
                  <a:tcPr marL="44450" marR="44450" marT="0" marB="0" anchor="ctr"/>
                </a:tc>
              </a:tr>
              <a:tr h="528209">
                <a:tc>
                  <a:txBody>
                    <a:bodyPr/>
                    <a:lstStyle/>
                    <a:p>
                      <a:pPr>
                        <a:lnSpc>
                          <a:spcPct val="115000"/>
                        </a:lnSpc>
                        <a:spcAft>
                          <a:spcPts val="0"/>
                        </a:spcAft>
                      </a:pPr>
                      <a:r>
                        <a:rPr lang="es-ES" sz="1400">
                          <a:effectLst/>
                        </a:rPr>
                        <a:t>Cubierta Vegetal Natural</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1/4 Cubierta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4</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spcAft>
                          <a:spcPts val="0"/>
                        </a:spcAft>
                      </a:pPr>
                      <a:r>
                        <a:rPr lang="es-ES" sz="1400">
                          <a:effectLst/>
                        </a:rPr>
                        <a:t>Tipo de terreno</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Terraza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4</a:t>
                      </a:r>
                      <a:endParaRPr lang="es-ES" sz="2000">
                        <a:effectLst/>
                        <a:latin typeface="Calibri"/>
                        <a:ea typeface="Times New Roman"/>
                        <a:cs typeface="Times New Roman"/>
                      </a:endParaRPr>
                    </a:p>
                  </a:txBody>
                  <a:tcPr marL="44450" marR="44450" marT="0" marB="0" anchor="ctr"/>
                </a:tc>
              </a:tr>
              <a:tr h="791807">
                <a:tc>
                  <a:txBody>
                    <a:bodyPr/>
                    <a:lstStyle/>
                    <a:p>
                      <a:pPr>
                        <a:lnSpc>
                          <a:spcPct val="115000"/>
                        </a:lnSpc>
                        <a:spcAft>
                          <a:spcPts val="0"/>
                        </a:spcAft>
                      </a:pPr>
                      <a:r>
                        <a:rPr lang="es-ES" sz="1400">
                          <a:effectLst/>
                        </a:rPr>
                        <a:t>Hechos visuales y Culturales</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Sin calidad visual</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1</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spcAft>
                          <a:spcPts val="0"/>
                        </a:spcAft>
                      </a:pPr>
                      <a:r>
                        <a:rPr lang="es-ES" sz="1400">
                          <a:effectLst/>
                        </a:rPr>
                        <a:t>Transporte </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3</a:t>
                      </a:r>
                      <a:endParaRPr lang="es-ES" sz="20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Carretera cercana</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3</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9</a:t>
                      </a:r>
                      <a:endParaRPr lang="es-ES" sz="2000">
                        <a:effectLst/>
                        <a:latin typeface="Calibri"/>
                        <a:ea typeface="Times New Roman"/>
                        <a:cs typeface="Times New Roman"/>
                      </a:endParaRPr>
                    </a:p>
                  </a:txBody>
                  <a:tcPr marL="44450" marR="44450" marT="0" marB="0" anchor="ctr"/>
                </a:tc>
              </a:tr>
              <a:tr h="487251">
                <a:tc>
                  <a:txBody>
                    <a:bodyPr/>
                    <a:lstStyle/>
                    <a:p>
                      <a:pPr>
                        <a:lnSpc>
                          <a:spcPct val="115000"/>
                        </a:lnSpc>
                        <a:spcAft>
                          <a:spcPts val="0"/>
                        </a:spcAft>
                      </a:pPr>
                      <a:r>
                        <a:rPr lang="es-ES" sz="1400">
                          <a:effectLst/>
                        </a:rPr>
                        <a:t>Accesibilidad</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effectLst/>
                        </a:rPr>
                        <a:t>1</a:t>
                      </a:r>
                      <a:endParaRPr lang="es-ES" sz="20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S" sz="1400">
                          <a:effectLst/>
                        </a:rPr>
                        <a:t>De 1 a 5km de un poblado</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2</a:t>
                      </a:r>
                      <a:endParaRPr lang="es-ES" sz="2000">
                        <a:effectLst/>
                        <a:latin typeface="Calibri"/>
                        <a:ea typeface="Times New Roman"/>
                        <a:cs typeface="Times New Roman"/>
                      </a:endParaRPr>
                    </a:p>
                  </a:txBody>
                  <a:tcPr marL="44450" marR="44450" marT="0" marB="0" anchor="ctr"/>
                </a:tc>
              </a:tr>
              <a:tr h="310234">
                <a:tc>
                  <a:txBody>
                    <a:bodyPr/>
                    <a:lstStyle/>
                    <a:p>
                      <a:pPr>
                        <a:lnSpc>
                          <a:spcPct val="115000"/>
                        </a:lnSpc>
                      </a:pPr>
                      <a:endParaRPr lang="es-ES" sz="2000">
                        <a:effectLst/>
                        <a:latin typeface="Calibri"/>
                        <a:cs typeface="Times New Roman"/>
                      </a:endParaRPr>
                    </a:p>
                  </a:txBody>
                  <a:tcPr marL="44450" marR="44450" marT="0" marB="0" anchor="b"/>
                </a:tc>
                <a:tc>
                  <a:txBody>
                    <a:bodyPr/>
                    <a:lstStyle/>
                    <a:p>
                      <a:pPr>
                        <a:lnSpc>
                          <a:spcPct val="115000"/>
                        </a:lnSpc>
                      </a:pPr>
                      <a:endParaRPr lang="es-ES" sz="2000">
                        <a:effectLst/>
                        <a:latin typeface="Calibri"/>
                        <a:cs typeface="Times New Roman"/>
                      </a:endParaRPr>
                    </a:p>
                  </a:txBody>
                  <a:tcPr marL="44450" marR="44450" marT="0" marB="0" anchor="b"/>
                </a:tc>
                <a:tc>
                  <a:txBody>
                    <a:bodyPr/>
                    <a:lstStyle/>
                    <a:p>
                      <a:pPr>
                        <a:lnSpc>
                          <a:spcPct val="115000"/>
                        </a:lnSpc>
                      </a:pPr>
                      <a:endParaRPr lang="es-ES" sz="2000">
                        <a:effectLst/>
                        <a:latin typeface="Calibri"/>
                        <a:cs typeface="Times New Roman"/>
                      </a:endParaRPr>
                    </a:p>
                  </a:txBody>
                  <a:tcPr marL="44450" marR="44450" marT="0" marB="0" anchor="b"/>
                </a:tc>
                <a:tc>
                  <a:txBody>
                    <a:bodyPr/>
                    <a:lstStyle/>
                    <a:p>
                      <a:pPr>
                        <a:lnSpc>
                          <a:spcPct val="115000"/>
                        </a:lnSpc>
                        <a:spcAft>
                          <a:spcPts val="0"/>
                        </a:spcAft>
                      </a:pPr>
                      <a:r>
                        <a:rPr lang="es-ES" sz="1400">
                          <a:effectLst/>
                        </a:rPr>
                        <a:t>TOTAL:</a:t>
                      </a:r>
                      <a:endParaRPr lang="es-ES" sz="20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S" sz="1400" dirty="0">
                          <a:effectLst/>
                        </a:rPr>
                        <a:t>91</a:t>
                      </a:r>
                      <a:endParaRPr lang="es-ES" sz="2000" dirty="0">
                        <a:effectLst/>
                        <a:latin typeface="Calibri"/>
                        <a:ea typeface="Times New Roman"/>
                        <a:cs typeface="Times New Roman"/>
                      </a:endParaRPr>
                    </a:p>
                  </a:txBody>
                  <a:tcPr marL="44450" marR="44450" marT="0" marB="0" anchor="ctr"/>
                </a:tc>
              </a:tr>
            </a:tbl>
          </a:graphicData>
        </a:graphic>
      </p:graphicFrame>
      <p:sp>
        <p:nvSpPr>
          <p:cNvPr id="6" name="5 Rectángulo"/>
          <p:cNvSpPr/>
          <p:nvPr/>
        </p:nvSpPr>
        <p:spPr>
          <a:xfrm>
            <a:off x="914400" y="5867400"/>
            <a:ext cx="7258000" cy="584775"/>
          </a:xfrm>
          <a:prstGeom prst="rect">
            <a:avLst/>
          </a:prstGeom>
        </p:spPr>
        <p:txBody>
          <a:bodyPr wrap="square">
            <a:spAutoFit/>
          </a:bodyPr>
          <a:lstStyle/>
          <a:p>
            <a:r>
              <a:rPr lang="es-ES" sz="1600" dirty="0"/>
              <a:t>Mediante el diagnóstico del Bosque </a:t>
            </a:r>
            <a:r>
              <a:rPr lang="es-ES" sz="1600" dirty="0" smtClean="0"/>
              <a:t>“La Perla” </a:t>
            </a:r>
            <a:r>
              <a:rPr lang="es-ES" sz="1600" dirty="0"/>
              <a:t>se </a:t>
            </a:r>
            <a:r>
              <a:rPr lang="es-ES" sz="1600" dirty="0" smtClean="0"/>
              <a:t>concluye que existe </a:t>
            </a:r>
            <a:r>
              <a:rPr lang="es-ES" sz="1600" dirty="0"/>
              <a:t>una </a:t>
            </a:r>
            <a:r>
              <a:rPr lang="es-ES" sz="1600" dirty="0" smtClean="0"/>
              <a:t>alteración </a:t>
            </a:r>
            <a:r>
              <a:rPr lang="es-ES" sz="1600" dirty="0"/>
              <a:t>del paisaje conforme ha pasado el </a:t>
            </a:r>
            <a:r>
              <a:rPr lang="es-ES" sz="1600" dirty="0" smtClean="0"/>
              <a:t>tiempo. </a:t>
            </a:r>
            <a:endParaRPr lang="es-ES" sz="1600" dirty="0"/>
          </a:p>
        </p:txBody>
      </p:sp>
    </p:spTree>
    <p:extLst>
      <p:ext uri="{BB962C8B-B14F-4D97-AF65-F5344CB8AC3E}">
        <p14:creationId xmlns:p14="http://schemas.microsoft.com/office/powerpoint/2010/main" val="1186898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88884910"/>
              </p:ext>
            </p:extLst>
          </p:nvPr>
        </p:nvGraphicFramePr>
        <p:xfrm>
          <a:off x="533400" y="457200"/>
          <a:ext cx="6934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C:\Users\Personal\Downloads\S3010030 (2).JPG"/>
          <p:cNvPicPr/>
          <p:nvPr/>
        </p:nvPicPr>
        <p:blipFill>
          <a:blip r:embed="rId7" cstate="print"/>
          <a:srcRect/>
          <a:stretch>
            <a:fillRect/>
          </a:stretch>
        </p:blipFill>
        <p:spPr bwMode="auto">
          <a:xfrm>
            <a:off x="7635297" y="533400"/>
            <a:ext cx="914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C:\Users\Personal\Downloads\foto01.JPG"/>
          <p:cNvPicPr/>
          <p:nvPr/>
        </p:nvPicPr>
        <p:blipFill>
          <a:blip r:embed="rId8" cstate="print"/>
          <a:srcRect/>
          <a:stretch>
            <a:fillRect/>
          </a:stretch>
        </p:blipFill>
        <p:spPr bwMode="auto">
          <a:xfrm>
            <a:off x="7635297" y="1524000"/>
            <a:ext cx="914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descr="H:\Salida_02__1er_MUESTREO_BPLP\DSC00389.JPG"/>
          <p:cNvPicPr/>
          <p:nvPr/>
        </p:nvPicPr>
        <p:blipFill>
          <a:blip r:embed="rId9" cstate="print"/>
          <a:srcRect/>
          <a:stretch>
            <a:fillRect/>
          </a:stretch>
        </p:blipFill>
        <p:spPr bwMode="auto">
          <a:xfrm>
            <a:off x="7620000" y="3505200"/>
            <a:ext cx="914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F:\Dani_tesis\LA_PERLA\Registro_Fotografico\Salida_01_INSPECCION\DSC03064.JPG"/>
          <p:cNvPicPr/>
          <p:nvPr/>
        </p:nvPicPr>
        <p:blipFill>
          <a:blip r:embed="rId10" cstate="print"/>
          <a:srcRect/>
          <a:stretch>
            <a:fillRect/>
          </a:stretch>
        </p:blipFill>
        <p:spPr bwMode="auto">
          <a:xfrm>
            <a:off x="7620000" y="4572000"/>
            <a:ext cx="914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F:\Dani_tesis\LA_PERLA\Registro_Fotografico\Salida_01_INSPECCION\DSC03077.JPG"/>
          <p:cNvPicPr/>
          <p:nvPr/>
        </p:nvPicPr>
        <p:blipFill>
          <a:blip r:embed="rId11" cstate="print"/>
          <a:srcRect/>
          <a:stretch>
            <a:fillRect/>
          </a:stretch>
        </p:blipFill>
        <p:spPr bwMode="auto">
          <a:xfrm>
            <a:off x="7620000" y="5715000"/>
            <a:ext cx="914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5100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17189"/>
            <a:ext cx="5204647" cy="392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nvGraphicFramePr>
        <p:xfrm>
          <a:off x="1371600" y="4495800"/>
          <a:ext cx="5800813" cy="1828801"/>
        </p:xfrm>
        <a:graphic>
          <a:graphicData uri="http://schemas.openxmlformats.org/drawingml/2006/table">
            <a:tbl>
              <a:tblPr>
                <a:tableStyleId>{BC89EF96-8CEA-46FF-86C4-4CE0E7609802}</a:tableStyleId>
              </a:tblPr>
              <a:tblGrid>
                <a:gridCol w="787120"/>
                <a:gridCol w="3323399"/>
                <a:gridCol w="551658"/>
                <a:gridCol w="699664"/>
                <a:gridCol w="438972"/>
              </a:tblGrid>
              <a:tr h="379917">
                <a:tc>
                  <a:txBody>
                    <a:bodyPr/>
                    <a:lstStyle/>
                    <a:p>
                      <a:pPr algn="ctr" fontAlgn="ctr"/>
                      <a:r>
                        <a:rPr lang="es-EC" sz="1000" b="1" u="none" strike="noStrike" dirty="0"/>
                        <a:t>CÓDIGO</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TIPOS DE SUELO</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ÁREA (Km2)</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ÁREA (Ha)</a:t>
                      </a:r>
                      <a:endParaRPr lang="es-EC" sz="1000" b="1" i="0" u="none" strike="noStrike" dirty="0">
                        <a:solidFill>
                          <a:srgbClr val="000000"/>
                        </a:solidFill>
                        <a:latin typeface="Arial"/>
                      </a:endParaRPr>
                    </a:p>
                  </a:txBody>
                  <a:tcPr marL="0" marR="0" marT="0" marB="0" anchor="ctr"/>
                </a:tc>
                <a:tc>
                  <a:txBody>
                    <a:bodyPr/>
                    <a:lstStyle/>
                    <a:p>
                      <a:pPr algn="ctr" fontAlgn="ctr"/>
                      <a:r>
                        <a:rPr lang="es-EC" sz="1000" b="1" u="none" strike="noStrike" dirty="0"/>
                        <a:t>ÁREA (%)</a:t>
                      </a:r>
                      <a:endParaRPr lang="es-EC" sz="1000" b="1" i="0" u="none" strike="noStrike" dirty="0">
                        <a:solidFill>
                          <a:srgbClr val="000000"/>
                        </a:solidFill>
                        <a:latin typeface="Arial"/>
                      </a:endParaRPr>
                    </a:p>
                  </a:txBody>
                  <a:tcPr marL="0" marR="0" marT="0" marB="0" anchor="ctr"/>
                </a:tc>
              </a:tr>
              <a:tr h="207169">
                <a:tc>
                  <a:txBody>
                    <a:bodyPr/>
                    <a:lstStyle/>
                    <a:p>
                      <a:pPr algn="ctr" fontAlgn="ctr"/>
                      <a:r>
                        <a:rPr lang="es-EC" sz="1000" u="none" strike="noStrike"/>
                        <a:t>AC -Bi</a:t>
                      </a:r>
                      <a:endParaRPr lang="es-EC" sz="1000" b="0" i="0" u="none" strike="noStrike">
                        <a:solidFill>
                          <a:srgbClr val="000000"/>
                        </a:solidFill>
                        <a:latin typeface="Arial"/>
                      </a:endParaRPr>
                    </a:p>
                  </a:txBody>
                  <a:tcPr marL="0" marR="0" marT="0" marB="0" anchor="ctr"/>
                </a:tc>
                <a:tc>
                  <a:txBody>
                    <a:bodyPr/>
                    <a:lstStyle/>
                    <a:p>
                      <a:pPr algn="l" fontAlgn="ctr"/>
                      <a:r>
                        <a:rPr lang="es-EC" sz="1000" u="none" strike="noStrike"/>
                        <a:t>Área de Conservación - Bosque Intervenido</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0,50</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49,7</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7,8</a:t>
                      </a:r>
                      <a:endParaRPr lang="es-EC" sz="1000" b="0" i="0" u="none" strike="noStrike">
                        <a:solidFill>
                          <a:srgbClr val="000000"/>
                        </a:solidFill>
                        <a:latin typeface="Arial"/>
                      </a:endParaRPr>
                    </a:p>
                  </a:txBody>
                  <a:tcPr marL="0" marR="0" marT="0" marB="0" anchor="ctr"/>
                </a:tc>
              </a:tr>
              <a:tr h="207169">
                <a:tc>
                  <a:txBody>
                    <a:bodyPr/>
                    <a:lstStyle/>
                    <a:p>
                      <a:pPr algn="ctr" fontAlgn="ctr"/>
                      <a:r>
                        <a:rPr lang="es-EC" sz="1000" u="none" strike="noStrike" dirty="0"/>
                        <a:t>AC - </a:t>
                      </a:r>
                      <a:r>
                        <a:rPr lang="es-EC" sz="1000" u="none" strike="noStrike" dirty="0" err="1"/>
                        <a:t>Bm</a:t>
                      </a:r>
                      <a:endParaRPr lang="es-EC" sz="1000" b="0" i="0" u="none" strike="noStrike" dirty="0">
                        <a:solidFill>
                          <a:srgbClr val="000000"/>
                        </a:solidFill>
                        <a:latin typeface="Arial"/>
                      </a:endParaRPr>
                    </a:p>
                  </a:txBody>
                  <a:tcPr marL="0" marR="0" marT="0" marB="0" anchor="ctr"/>
                </a:tc>
                <a:tc>
                  <a:txBody>
                    <a:bodyPr/>
                    <a:lstStyle/>
                    <a:p>
                      <a:pPr algn="l" fontAlgn="ctr"/>
                      <a:r>
                        <a:rPr lang="es-EC" sz="1000" u="none" strike="noStrike"/>
                        <a:t>Área de Conservación - Bosque Maduro Secundario</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0,78</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77,9</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12,2</a:t>
                      </a:r>
                      <a:endParaRPr lang="es-EC" sz="1000" b="0" i="0" u="none" strike="noStrike">
                        <a:solidFill>
                          <a:srgbClr val="000000"/>
                        </a:solidFill>
                        <a:latin typeface="Arial"/>
                      </a:endParaRPr>
                    </a:p>
                  </a:txBody>
                  <a:tcPr marL="0" marR="0" marT="0" marB="0" anchor="ctr"/>
                </a:tc>
              </a:tr>
              <a:tr h="204571">
                <a:tc>
                  <a:txBody>
                    <a:bodyPr/>
                    <a:lstStyle/>
                    <a:p>
                      <a:pPr algn="ctr" fontAlgn="ctr"/>
                      <a:r>
                        <a:rPr lang="es-EC" sz="1000" u="none" strike="noStrike"/>
                        <a:t>AP</a:t>
                      </a:r>
                      <a:endParaRPr lang="es-EC" sz="1000" b="0" i="0" u="none" strike="noStrike">
                        <a:solidFill>
                          <a:srgbClr val="000000"/>
                        </a:solidFill>
                        <a:latin typeface="Arial"/>
                      </a:endParaRPr>
                    </a:p>
                  </a:txBody>
                  <a:tcPr marL="0" marR="0" marT="0" marB="0" anchor="ctr"/>
                </a:tc>
                <a:tc>
                  <a:txBody>
                    <a:bodyPr/>
                    <a:lstStyle/>
                    <a:p>
                      <a:pPr algn="l" fontAlgn="ctr"/>
                      <a:r>
                        <a:rPr lang="es-EC" sz="1000" u="none" strike="noStrike"/>
                        <a:t>Área de Protección - Bosque</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1,55</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154,4</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24,3</a:t>
                      </a:r>
                      <a:endParaRPr lang="es-EC" sz="1000" b="0" i="0" u="none" strike="noStrike">
                        <a:solidFill>
                          <a:srgbClr val="000000"/>
                        </a:solidFill>
                        <a:latin typeface="Arial"/>
                      </a:endParaRPr>
                    </a:p>
                  </a:txBody>
                  <a:tcPr marL="0" marR="0" marT="0" marB="0" anchor="ctr"/>
                </a:tc>
              </a:tr>
              <a:tr h="207169">
                <a:tc>
                  <a:txBody>
                    <a:bodyPr/>
                    <a:lstStyle/>
                    <a:p>
                      <a:pPr algn="ctr" fontAlgn="ctr"/>
                      <a:r>
                        <a:rPr lang="es-EC" sz="1000" u="none" strike="noStrike"/>
                        <a:t>AF</a:t>
                      </a:r>
                      <a:endParaRPr lang="es-EC" sz="1000" b="0" i="0" u="none" strike="noStrike">
                        <a:solidFill>
                          <a:srgbClr val="000000"/>
                        </a:solidFill>
                        <a:latin typeface="Arial"/>
                      </a:endParaRPr>
                    </a:p>
                  </a:txBody>
                  <a:tcPr marL="0" marR="0" marT="0" marB="0" anchor="ctr"/>
                </a:tc>
                <a:tc>
                  <a:txBody>
                    <a:bodyPr/>
                    <a:lstStyle/>
                    <a:p>
                      <a:pPr algn="l" fontAlgn="ctr"/>
                      <a:r>
                        <a:rPr lang="es-EC" sz="1000" u="none" strike="noStrike" dirty="0"/>
                        <a:t>Área Forestal - </a:t>
                      </a:r>
                      <a:r>
                        <a:rPr lang="es-EC" sz="1000" u="none" strike="noStrike" dirty="0" err="1"/>
                        <a:t>Bambu</a:t>
                      </a:r>
                      <a:endParaRPr lang="es-EC" sz="1000" b="0" i="0" u="none" strike="noStrike" dirty="0">
                        <a:solidFill>
                          <a:srgbClr val="000000"/>
                        </a:solidFill>
                        <a:latin typeface="Arial"/>
                      </a:endParaRPr>
                    </a:p>
                  </a:txBody>
                  <a:tcPr marL="0" marR="0" marT="0" marB="0" anchor="ctr"/>
                </a:tc>
                <a:tc>
                  <a:txBody>
                    <a:bodyPr/>
                    <a:lstStyle/>
                    <a:p>
                      <a:pPr algn="ctr" fontAlgn="ctr"/>
                      <a:r>
                        <a:rPr lang="es-EC" sz="1000" u="none" strike="noStrike"/>
                        <a:t>0,31</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30,6</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4,8</a:t>
                      </a:r>
                      <a:endParaRPr lang="es-EC" sz="1000" b="0" i="0" u="none" strike="noStrike">
                        <a:solidFill>
                          <a:srgbClr val="000000"/>
                        </a:solidFill>
                        <a:latin typeface="Arial"/>
                      </a:endParaRPr>
                    </a:p>
                  </a:txBody>
                  <a:tcPr marL="0" marR="0" marT="0" marB="0" anchor="ctr"/>
                </a:tc>
              </a:tr>
              <a:tr h="207169">
                <a:tc>
                  <a:txBody>
                    <a:bodyPr/>
                    <a:lstStyle/>
                    <a:p>
                      <a:pPr algn="ctr" fontAlgn="ctr"/>
                      <a:r>
                        <a:rPr lang="es-EC" sz="1000" u="none" strike="noStrike"/>
                        <a:t>AG</a:t>
                      </a:r>
                      <a:endParaRPr lang="es-EC" sz="1000" b="0" i="0" u="none" strike="noStrike">
                        <a:solidFill>
                          <a:srgbClr val="000000"/>
                        </a:solidFill>
                        <a:latin typeface="Arial"/>
                      </a:endParaRPr>
                    </a:p>
                  </a:txBody>
                  <a:tcPr marL="0" marR="0" marT="0" marB="0" anchor="ctr"/>
                </a:tc>
                <a:tc>
                  <a:txBody>
                    <a:bodyPr/>
                    <a:lstStyle/>
                    <a:p>
                      <a:pPr algn="l" fontAlgn="ctr"/>
                      <a:r>
                        <a:rPr lang="es-EC" sz="1000" u="none" strike="noStrike"/>
                        <a:t>Área Ganadera</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0,32</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31,6</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5,0</a:t>
                      </a:r>
                      <a:endParaRPr lang="es-EC" sz="1000" b="0" i="0" u="none" strike="noStrike">
                        <a:solidFill>
                          <a:srgbClr val="000000"/>
                        </a:solidFill>
                        <a:latin typeface="Arial"/>
                      </a:endParaRPr>
                    </a:p>
                  </a:txBody>
                  <a:tcPr marL="0" marR="0" marT="0" marB="0" anchor="ctr"/>
                </a:tc>
              </a:tr>
              <a:tr h="207169">
                <a:tc>
                  <a:txBody>
                    <a:bodyPr/>
                    <a:lstStyle/>
                    <a:p>
                      <a:pPr algn="ctr" fontAlgn="ctr"/>
                      <a:r>
                        <a:rPr lang="es-EC" sz="1000" u="none" strike="noStrike" dirty="0"/>
                        <a:t>AP</a:t>
                      </a:r>
                      <a:endParaRPr lang="es-EC" sz="1000" b="0" i="0" u="none" strike="noStrike" dirty="0">
                        <a:solidFill>
                          <a:srgbClr val="000000"/>
                        </a:solidFill>
                        <a:latin typeface="Arial"/>
                      </a:endParaRPr>
                    </a:p>
                  </a:txBody>
                  <a:tcPr marL="0" marR="0" marT="0" marB="0" anchor="ctr"/>
                </a:tc>
                <a:tc>
                  <a:txBody>
                    <a:bodyPr/>
                    <a:lstStyle/>
                    <a:p>
                      <a:pPr algn="l" fontAlgn="ctr"/>
                      <a:r>
                        <a:rPr lang="es-EC" sz="1000" u="none" strike="noStrike"/>
                        <a:t>Areas Productivas -  Cultivos Pastos</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2,93</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292,3</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45,9</a:t>
                      </a:r>
                      <a:endParaRPr lang="es-EC" sz="1000" b="0" i="0" u="none" strike="noStrike">
                        <a:solidFill>
                          <a:srgbClr val="000000"/>
                        </a:solidFill>
                        <a:latin typeface="Arial"/>
                      </a:endParaRPr>
                    </a:p>
                  </a:txBody>
                  <a:tcPr marL="0" marR="0" marT="0" marB="0" anchor="ctr"/>
                </a:tc>
              </a:tr>
              <a:tr h="208468">
                <a:tc>
                  <a:txBody>
                    <a:bodyPr/>
                    <a:lstStyle/>
                    <a:p>
                      <a:pPr algn="ctr" fontAlgn="ctr"/>
                      <a:r>
                        <a:rPr lang="es-EC" sz="1000" u="none" strike="noStrike"/>
                        <a:t> </a:t>
                      </a:r>
                      <a:endParaRPr lang="es-EC" sz="1000" b="0" i="0" u="none" strike="noStrike">
                        <a:solidFill>
                          <a:srgbClr val="000000"/>
                        </a:solidFill>
                        <a:latin typeface="Arial"/>
                      </a:endParaRPr>
                    </a:p>
                  </a:txBody>
                  <a:tcPr marL="0" marR="0" marT="0" marB="0" anchor="ctr"/>
                </a:tc>
                <a:tc>
                  <a:txBody>
                    <a:bodyPr/>
                    <a:lstStyle/>
                    <a:p>
                      <a:pPr algn="r" fontAlgn="ctr"/>
                      <a:r>
                        <a:rPr lang="es-EC" sz="1000" u="none" strike="noStrike"/>
                        <a:t>TOTAL:</a:t>
                      </a:r>
                      <a:endParaRPr lang="es-EC" sz="1000" b="1" i="0" u="none" strike="noStrike">
                        <a:solidFill>
                          <a:srgbClr val="000000"/>
                        </a:solidFill>
                        <a:latin typeface="Arial"/>
                      </a:endParaRPr>
                    </a:p>
                  </a:txBody>
                  <a:tcPr marL="0" marR="0" marT="0" marB="0" anchor="ctr"/>
                </a:tc>
                <a:tc>
                  <a:txBody>
                    <a:bodyPr/>
                    <a:lstStyle/>
                    <a:p>
                      <a:pPr algn="ctr" fontAlgn="ctr"/>
                      <a:r>
                        <a:rPr lang="es-EC" sz="1000" u="none" strike="noStrike"/>
                        <a:t>6,38</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a:t>636,5</a:t>
                      </a:r>
                      <a:endParaRPr lang="es-EC" sz="1000" b="0" i="0" u="none" strike="noStrike">
                        <a:solidFill>
                          <a:srgbClr val="000000"/>
                        </a:solidFill>
                        <a:latin typeface="Arial"/>
                      </a:endParaRPr>
                    </a:p>
                  </a:txBody>
                  <a:tcPr marL="0" marR="0" marT="0" marB="0" anchor="ctr"/>
                </a:tc>
                <a:tc>
                  <a:txBody>
                    <a:bodyPr/>
                    <a:lstStyle/>
                    <a:p>
                      <a:pPr algn="ctr" fontAlgn="ctr"/>
                      <a:r>
                        <a:rPr lang="es-EC" sz="1000" u="none" strike="noStrike" dirty="0"/>
                        <a:t>100</a:t>
                      </a:r>
                      <a:endParaRPr lang="es-EC" sz="1000" b="0" i="0" u="none" strike="noStrike" dirty="0">
                        <a:solidFill>
                          <a:srgbClr val="000000"/>
                        </a:solidFill>
                        <a:latin typeface="Arial"/>
                      </a:endParaRPr>
                    </a:p>
                  </a:txBody>
                  <a:tcPr marL="0" marR="0" marT="0" marB="0" anchor="ctr"/>
                </a:tc>
              </a:tr>
            </a:tbl>
          </a:graphicData>
        </a:graphic>
      </p:graphicFrame>
      <p:pic>
        <p:nvPicPr>
          <p:cNvPr id="24584" name="Picture 8"/>
          <p:cNvPicPr>
            <a:picLocks noChangeAspect="1" noChangeArrowheads="1"/>
          </p:cNvPicPr>
          <p:nvPr/>
        </p:nvPicPr>
        <p:blipFill>
          <a:blip r:embed="rId3" cstate="print"/>
          <a:srcRect/>
          <a:stretch>
            <a:fillRect/>
          </a:stretch>
        </p:blipFill>
        <p:spPr bwMode="auto">
          <a:xfrm>
            <a:off x="5791200" y="990600"/>
            <a:ext cx="2895600" cy="2895600"/>
          </a:xfrm>
          <a:prstGeom prst="rect">
            <a:avLst/>
          </a:prstGeom>
          <a:noFill/>
          <a:ln w="9525">
            <a:noFill/>
            <a:miter lim="800000"/>
            <a:headEnd/>
            <a:tailEnd/>
          </a:ln>
          <a:effectLst/>
        </p:spPr>
      </p:pic>
      <p:sp>
        <p:nvSpPr>
          <p:cNvPr id="4" name="3 CuadroTexto"/>
          <p:cNvSpPr txBox="1"/>
          <p:nvPr/>
        </p:nvSpPr>
        <p:spPr>
          <a:xfrm>
            <a:off x="4644008" y="116632"/>
            <a:ext cx="3528392" cy="461665"/>
          </a:xfrm>
          <a:prstGeom prst="rect">
            <a:avLst/>
          </a:prstGeom>
          <a:noFill/>
        </p:spPr>
        <p:txBody>
          <a:bodyPr wrap="square" rtlCol="0">
            <a:spAutoFit/>
          </a:bodyPr>
          <a:lstStyle/>
          <a:p>
            <a:pPr algn="ctr"/>
            <a:r>
              <a:rPr lang="es-ES" sz="2400" b="1" dirty="0" smtClean="0"/>
              <a:t>Mapa Zonificación</a:t>
            </a:r>
            <a:endParaRPr lang="es-ES" sz="2400" b="1"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371600"/>
            <a:ext cx="231775"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2 Rectángulo"/>
          <p:cNvSpPr/>
          <p:nvPr/>
        </p:nvSpPr>
        <p:spPr>
          <a:xfrm>
            <a:off x="1371600" y="1295400"/>
            <a:ext cx="1040670" cy="246221"/>
          </a:xfrm>
          <a:prstGeom prst="rect">
            <a:avLst/>
          </a:prstGeom>
        </p:spPr>
        <p:txBody>
          <a:bodyPr wrap="none">
            <a:spAutoFit/>
          </a:bodyPr>
          <a:lstStyle/>
          <a:p>
            <a:r>
              <a:rPr lang="es-ES" sz="1000" dirty="0"/>
              <a:t>La Concordia</a:t>
            </a:r>
          </a:p>
        </p:txBody>
      </p:sp>
      <p:sp>
        <p:nvSpPr>
          <p:cNvPr id="10" name="12 Rectángulo"/>
          <p:cNvSpPr/>
          <p:nvPr/>
        </p:nvSpPr>
        <p:spPr>
          <a:xfrm>
            <a:off x="3962400" y="3429000"/>
            <a:ext cx="824265" cy="246221"/>
          </a:xfrm>
          <a:prstGeom prst="rect">
            <a:avLst/>
          </a:prstGeom>
        </p:spPr>
        <p:txBody>
          <a:bodyPr wrap="none">
            <a:spAutoFit/>
          </a:bodyPr>
          <a:lstStyle/>
          <a:p>
            <a:r>
              <a:rPr lang="es-ES" sz="1000" dirty="0" smtClean="0"/>
              <a:t>Plan Piloto</a:t>
            </a:r>
            <a:endParaRPr lang="es-ES" sz="1000" dirty="0"/>
          </a:p>
        </p:txBody>
      </p:sp>
    </p:spTree>
    <p:extLst>
      <p:ext uri="{BB962C8B-B14F-4D97-AF65-F5344CB8AC3E}">
        <p14:creationId xmlns:p14="http://schemas.microsoft.com/office/powerpoint/2010/main" val="2616202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024744" cy="1143000"/>
          </a:xfrm>
        </p:spPr>
        <p:txBody>
          <a:bodyPr/>
          <a:lstStyle/>
          <a:p>
            <a:r>
              <a:rPr lang="es-EC" dirty="0" smtClean="0">
                <a:solidFill>
                  <a:schemeClr val="tx1"/>
                </a:solidFill>
              </a:rPr>
              <a:t>UBICACIÓN GEOGRÁFICA</a:t>
            </a:r>
            <a:endParaRPr lang="es-EC" dirty="0">
              <a:solidFill>
                <a:schemeClr val="tx1"/>
              </a:solidFill>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l="11438" t="2896" r="16664"/>
          <a:stretch>
            <a:fillRect/>
          </a:stretch>
        </p:blipFill>
        <p:spPr bwMode="auto">
          <a:xfrm>
            <a:off x="1981200" y="1600200"/>
            <a:ext cx="4953000" cy="4495800"/>
          </a:xfrm>
          <a:prstGeom prst="rect">
            <a:avLst/>
          </a:prstGeom>
          <a:noFill/>
          <a:ln w="9525" cmpd="sng">
            <a:solidFill>
              <a:srgbClr val="7F7F7F"/>
            </a:solidFill>
            <a:miter lim="800000"/>
            <a:headEnd/>
            <a:tailEnd/>
          </a:ln>
          <a:effectLst/>
        </p:spPr>
      </p:pic>
      <p:sp>
        <p:nvSpPr>
          <p:cNvPr id="4" name="3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Ubicación Geográfica</a:t>
            </a:r>
            <a:endParaRPr lang="es-ES" sz="2300" b="1" dirty="0"/>
          </a:p>
        </p:txBody>
      </p:sp>
    </p:spTree>
    <p:extLst>
      <p:ext uri="{BB962C8B-B14F-4D97-AF65-F5344CB8AC3E}">
        <p14:creationId xmlns:p14="http://schemas.microsoft.com/office/powerpoint/2010/main" val="3915309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4733365" y="3708040"/>
            <a:ext cx="3313355" cy="1702160"/>
          </a:xfrm>
        </p:spPr>
        <p:txBody>
          <a:bodyPr>
            <a:normAutofit/>
          </a:bodyPr>
          <a:lstStyle/>
          <a:p>
            <a:pPr algn="ctr"/>
            <a:r>
              <a:rPr lang="es-ES" sz="2800" b="1" dirty="0" smtClean="0">
                <a:solidFill>
                  <a:schemeClr val="tx1"/>
                </a:solidFill>
              </a:rPr>
              <a:t>EVALUACIÓN </a:t>
            </a:r>
            <a:r>
              <a:rPr lang="es-ES" sz="2800" b="1" dirty="0">
                <a:solidFill>
                  <a:schemeClr val="tx1"/>
                </a:solidFill>
              </a:rPr>
              <a:t>DE IMPACTOS AMBIENTALES</a:t>
            </a:r>
            <a:endParaRPr lang="es-EC" sz="2800" b="1" dirty="0">
              <a:solidFill>
                <a:schemeClr val="tx1"/>
              </a:solidFill>
            </a:endParaRPr>
          </a:p>
        </p:txBody>
      </p:sp>
    </p:spTree>
    <p:extLst>
      <p:ext uri="{BB962C8B-B14F-4D97-AF65-F5344CB8AC3E}">
        <p14:creationId xmlns:p14="http://schemas.microsoft.com/office/powerpoint/2010/main" val="1799868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6" y="762634"/>
            <a:ext cx="7996808" cy="5333366"/>
          </a:xfrm>
          <a:prstGeom prst="rect">
            <a:avLst/>
          </a:prstGeom>
          <a:noFill/>
          <a:ln>
            <a:noFill/>
          </a:ln>
        </p:spPr>
      </p:pic>
      <p:sp>
        <p:nvSpPr>
          <p:cNvPr id="5" name="4 CuadroTexto"/>
          <p:cNvSpPr txBox="1"/>
          <p:nvPr/>
        </p:nvSpPr>
        <p:spPr>
          <a:xfrm>
            <a:off x="4644008" y="0"/>
            <a:ext cx="3528392" cy="646331"/>
          </a:xfrm>
          <a:prstGeom prst="rect">
            <a:avLst/>
          </a:prstGeom>
          <a:noFill/>
        </p:spPr>
        <p:txBody>
          <a:bodyPr wrap="square" rtlCol="0">
            <a:spAutoFit/>
          </a:bodyPr>
          <a:lstStyle/>
          <a:p>
            <a:pPr algn="ctr"/>
            <a:r>
              <a:rPr lang="es-ES" b="1" dirty="0"/>
              <a:t>Matriz de </a:t>
            </a:r>
            <a:r>
              <a:rPr lang="es-ES" b="1" dirty="0" err="1"/>
              <a:t>Leopold</a:t>
            </a:r>
            <a:r>
              <a:rPr lang="es-ES" b="1" dirty="0"/>
              <a:t> Evaluación de Impactos Ambientales</a:t>
            </a:r>
          </a:p>
        </p:txBody>
      </p:sp>
      <p:cxnSp>
        <p:nvCxnSpPr>
          <p:cNvPr id="8" name="7 Conector recto de flecha"/>
          <p:cNvCxnSpPr/>
          <p:nvPr/>
        </p:nvCxnSpPr>
        <p:spPr>
          <a:xfrm flipH="1" flipV="1">
            <a:off x="7010400" y="5715000"/>
            <a:ext cx="457200" cy="53340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1" name="10 Conector recto de flecha"/>
          <p:cNvCxnSpPr/>
          <p:nvPr/>
        </p:nvCxnSpPr>
        <p:spPr>
          <a:xfrm flipH="1" flipV="1">
            <a:off x="8458200" y="4572000"/>
            <a:ext cx="30480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8458200" y="4800600"/>
            <a:ext cx="30480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flipV="1">
            <a:off x="8458200" y="5029200"/>
            <a:ext cx="30480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flipV="1">
            <a:off x="8458200" y="5562600"/>
            <a:ext cx="30480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542925" y="6248400"/>
            <a:ext cx="4572000" cy="246221"/>
          </a:xfrm>
          <a:prstGeom prst="rect">
            <a:avLst/>
          </a:prstGeom>
        </p:spPr>
        <p:txBody>
          <a:bodyPr>
            <a:spAutoFit/>
          </a:bodyPr>
          <a:lstStyle/>
          <a:p>
            <a:r>
              <a:rPr lang="es-ES" sz="1000" dirty="0"/>
              <a:t>Elaborado por: </a:t>
            </a:r>
            <a:r>
              <a:rPr lang="es-ES" sz="1000" dirty="0" smtClean="0"/>
              <a:t> Chiquín</a:t>
            </a:r>
            <a:r>
              <a:rPr lang="es-ES" sz="1000" dirty="0"/>
              <a:t>, N.  Troya, D. </a:t>
            </a:r>
            <a:r>
              <a:rPr lang="es-ES" sz="1000" dirty="0" err="1"/>
              <a:t>Vinueza</a:t>
            </a:r>
            <a:r>
              <a:rPr lang="es-ES" sz="1000" dirty="0"/>
              <a:t>, R. </a:t>
            </a:r>
            <a:r>
              <a:rPr lang="es-ES" sz="1000" dirty="0" smtClean="0"/>
              <a:t>2013</a:t>
            </a:r>
            <a:endParaRPr lang="es-ES" sz="1000" dirty="0"/>
          </a:p>
        </p:txBody>
      </p:sp>
    </p:spTree>
    <p:extLst>
      <p:ext uri="{BB962C8B-B14F-4D97-AF65-F5344CB8AC3E}">
        <p14:creationId xmlns:p14="http://schemas.microsoft.com/office/powerpoint/2010/main" val="2116113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9315683"/>
              </p:ext>
            </p:extLst>
          </p:nvPr>
        </p:nvGraphicFramePr>
        <p:xfrm>
          <a:off x="381000" y="678873"/>
          <a:ext cx="8305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descr="F:\Dani_tesis\LA_PERLA\Registro_Fotografico\Salida_01_INSPECCION\DSC03077.JPG"/>
          <p:cNvPicPr/>
          <p:nvPr/>
        </p:nvPicPr>
        <p:blipFill>
          <a:blip r:embed="rId8" cstate="print"/>
          <a:srcRect/>
          <a:stretch>
            <a:fillRect/>
          </a:stretch>
        </p:blipFill>
        <p:spPr bwMode="auto">
          <a:xfrm>
            <a:off x="533400" y="4038600"/>
            <a:ext cx="1600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p:cNvPicPr/>
          <p:nvPr/>
        </p:nvPicPr>
        <p:blipFill>
          <a:blip r:embed="rId9" cstate="print"/>
          <a:srcRect/>
          <a:stretch>
            <a:fillRect/>
          </a:stretch>
        </p:blipFill>
        <p:spPr bwMode="auto">
          <a:xfrm>
            <a:off x="2667000" y="4038600"/>
            <a:ext cx="1600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F:\Dani_tesis\LA_PERLA\Registro_Fotografico\Salida_04\IMG_0113.JPG"/>
          <p:cNvPicPr/>
          <p:nvPr/>
        </p:nvPicPr>
        <p:blipFill>
          <a:blip r:embed="rId10" cstate="print"/>
          <a:srcRect/>
          <a:stretch>
            <a:fillRect/>
          </a:stretch>
        </p:blipFill>
        <p:spPr bwMode="auto">
          <a:xfrm>
            <a:off x="4800600" y="4038600"/>
            <a:ext cx="1600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F:\Dani_tesis\LA_PERLA\Registro_Fotografico\Salida_03\IMG_0058.JPG"/>
          <p:cNvPicPr/>
          <p:nvPr/>
        </p:nvPicPr>
        <p:blipFill>
          <a:blip r:embed="rId11" cstate="print"/>
          <a:srcRect/>
          <a:stretch>
            <a:fillRect/>
          </a:stretch>
        </p:blipFill>
        <p:spPr bwMode="auto">
          <a:xfrm>
            <a:off x="6858000" y="4038600"/>
            <a:ext cx="1600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Rectángulo"/>
          <p:cNvSpPr/>
          <p:nvPr/>
        </p:nvSpPr>
        <p:spPr>
          <a:xfrm>
            <a:off x="685800" y="5725938"/>
            <a:ext cx="1295400" cy="307777"/>
          </a:xfrm>
          <a:prstGeom prst="rect">
            <a:avLst/>
          </a:prstGeom>
        </p:spPr>
        <p:txBody>
          <a:bodyPr wrap="square">
            <a:spAutoFit/>
          </a:bodyPr>
          <a:lstStyle/>
          <a:p>
            <a:r>
              <a:rPr lang="es-ES" sz="700" b="1" dirty="0" smtClean="0"/>
              <a:t>Elaborado por: </a:t>
            </a:r>
            <a:r>
              <a:rPr lang="es-ES" sz="700" dirty="0" smtClean="0"/>
              <a:t>Chiquín &amp; Troya</a:t>
            </a:r>
            <a:endParaRPr lang="es-ES" sz="700" dirty="0"/>
          </a:p>
        </p:txBody>
      </p:sp>
      <p:sp>
        <p:nvSpPr>
          <p:cNvPr id="13" name="12 Rectángulo"/>
          <p:cNvSpPr/>
          <p:nvPr/>
        </p:nvSpPr>
        <p:spPr>
          <a:xfrm>
            <a:off x="2819400" y="5717976"/>
            <a:ext cx="1295400" cy="307777"/>
          </a:xfrm>
          <a:prstGeom prst="rect">
            <a:avLst/>
          </a:prstGeom>
        </p:spPr>
        <p:txBody>
          <a:bodyPr wrap="square">
            <a:spAutoFit/>
          </a:bodyPr>
          <a:lstStyle/>
          <a:p>
            <a:r>
              <a:rPr lang="es-ES" sz="700" b="1" dirty="0" smtClean="0"/>
              <a:t>Elaborado por: </a:t>
            </a:r>
            <a:r>
              <a:rPr lang="es-ES" sz="700" dirty="0" smtClean="0"/>
              <a:t>Bosque Protector “La Perla”</a:t>
            </a:r>
            <a:endParaRPr lang="es-ES" sz="700" dirty="0"/>
          </a:p>
        </p:txBody>
      </p:sp>
      <p:sp>
        <p:nvSpPr>
          <p:cNvPr id="17" name="16 CuadroTexto"/>
          <p:cNvSpPr txBox="1"/>
          <p:nvPr/>
        </p:nvSpPr>
        <p:spPr>
          <a:xfrm>
            <a:off x="4644008" y="0"/>
            <a:ext cx="3528392" cy="646331"/>
          </a:xfrm>
          <a:prstGeom prst="rect">
            <a:avLst/>
          </a:prstGeom>
          <a:noFill/>
        </p:spPr>
        <p:txBody>
          <a:bodyPr wrap="square" rtlCol="0">
            <a:spAutoFit/>
          </a:bodyPr>
          <a:lstStyle/>
          <a:p>
            <a:pPr algn="ctr"/>
            <a:r>
              <a:rPr lang="es-ES" b="1" dirty="0" smtClean="0"/>
              <a:t>Evaluación de Impactos Ambientales</a:t>
            </a:r>
            <a:endParaRPr lang="es-ES" b="1" dirty="0"/>
          </a:p>
        </p:txBody>
      </p:sp>
      <p:sp>
        <p:nvSpPr>
          <p:cNvPr id="18" name="17 Rectángulo"/>
          <p:cNvSpPr/>
          <p:nvPr/>
        </p:nvSpPr>
        <p:spPr>
          <a:xfrm>
            <a:off x="4953000" y="5717977"/>
            <a:ext cx="1295400" cy="307777"/>
          </a:xfrm>
          <a:prstGeom prst="rect">
            <a:avLst/>
          </a:prstGeom>
        </p:spPr>
        <p:txBody>
          <a:bodyPr wrap="square">
            <a:spAutoFit/>
          </a:bodyPr>
          <a:lstStyle/>
          <a:p>
            <a:r>
              <a:rPr lang="es-ES" sz="700" b="1" dirty="0" smtClean="0"/>
              <a:t>Elaborado por: </a:t>
            </a:r>
            <a:r>
              <a:rPr lang="es-ES" sz="700" dirty="0" smtClean="0"/>
              <a:t>Chiquín &amp; Troya</a:t>
            </a:r>
            <a:endParaRPr lang="es-ES" sz="700" dirty="0"/>
          </a:p>
        </p:txBody>
      </p:sp>
      <p:sp>
        <p:nvSpPr>
          <p:cNvPr id="19" name="18 Rectángulo"/>
          <p:cNvSpPr/>
          <p:nvPr/>
        </p:nvSpPr>
        <p:spPr>
          <a:xfrm>
            <a:off x="7010400" y="5725938"/>
            <a:ext cx="1295400" cy="307777"/>
          </a:xfrm>
          <a:prstGeom prst="rect">
            <a:avLst/>
          </a:prstGeom>
        </p:spPr>
        <p:txBody>
          <a:bodyPr wrap="square">
            <a:spAutoFit/>
          </a:bodyPr>
          <a:lstStyle/>
          <a:p>
            <a:r>
              <a:rPr lang="es-ES" sz="700" b="1" dirty="0" smtClean="0"/>
              <a:t>Elaborado por: </a:t>
            </a:r>
            <a:r>
              <a:rPr lang="es-ES" sz="700" dirty="0" smtClean="0"/>
              <a:t>Chiquín &amp; Troya</a:t>
            </a:r>
            <a:endParaRPr lang="es-ES" sz="700" dirty="0"/>
          </a:p>
        </p:txBody>
      </p:sp>
    </p:spTree>
    <p:extLst>
      <p:ext uri="{BB962C8B-B14F-4D97-AF65-F5344CB8AC3E}">
        <p14:creationId xmlns:p14="http://schemas.microsoft.com/office/powerpoint/2010/main" val="1097157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44008" y="0"/>
            <a:ext cx="3528392" cy="646331"/>
          </a:xfrm>
          <a:prstGeom prst="rect">
            <a:avLst/>
          </a:prstGeom>
          <a:noFill/>
        </p:spPr>
        <p:txBody>
          <a:bodyPr wrap="square" rtlCol="0">
            <a:spAutoFit/>
          </a:bodyPr>
          <a:lstStyle/>
          <a:p>
            <a:pPr algn="ctr"/>
            <a:r>
              <a:rPr lang="es-ES" b="1" dirty="0" smtClean="0">
                <a:solidFill>
                  <a:srgbClr val="CAF278">
                    <a:lumMod val="75000"/>
                  </a:srgbClr>
                </a:solidFill>
              </a:rPr>
              <a:t>Extractoras de Palma Aceitera</a:t>
            </a:r>
            <a:endParaRPr lang="es-ES" b="1" dirty="0">
              <a:solidFill>
                <a:srgbClr val="CAF278">
                  <a:lumMod val="75000"/>
                </a:srgb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437785264"/>
              </p:ext>
            </p:extLst>
          </p:nvPr>
        </p:nvGraphicFramePr>
        <p:xfrm>
          <a:off x="2362200" y="4572000"/>
          <a:ext cx="4862195" cy="1865503"/>
        </p:xfrm>
        <a:graphic>
          <a:graphicData uri="http://schemas.openxmlformats.org/drawingml/2006/table">
            <a:tbl>
              <a:tblPr firstRow="1" firstCol="1" bandRow="1">
                <a:tableStyleId>{69012ECD-51FC-41F1-AA8D-1B2483CD663E}</a:tableStyleId>
              </a:tblPr>
              <a:tblGrid>
                <a:gridCol w="1056640"/>
                <a:gridCol w="962660"/>
                <a:gridCol w="962660"/>
                <a:gridCol w="962660"/>
                <a:gridCol w="280035"/>
                <a:gridCol w="637540"/>
              </a:tblGrid>
              <a:tr h="213995">
                <a:tc>
                  <a:txBody>
                    <a:bodyPr/>
                    <a:lstStyle/>
                    <a:p>
                      <a:pPr algn="ctr">
                        <a:lnSpc>
                          <a:spcPct val="115000"/>
                        </a:lnSpc>
                        <a:spcAft>
                          <a:spcPts val="0"/>
                        </a:spcAft>
                      </a:pPr>
                      <a:r>
                        <a:rPr lang="es-EC" sz="1000" dirty="0">
                          <a:effectLst/>
                        </a:rPr>
                        <a:t>NOMBRE</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TIPO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CANTÓN</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PARROQUIA</a:t>
                      </a:r>
                      <a:endParaRPr lang="es-ES"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C" sz="1000" dirty="0" smtClean="0">
                          <a:effectLst/>
                        </a:rPr>
                        <a:t>CAPACIDAD</a:t>
                      </a:r>
                    </a:p>
                    <a:p>
                      <a:pPr algn="ctr">
                        <a:lnSpc>
                          <a:spcPct val="115000"/>
                        </a:lnSpc>
                        <a:spcAft>
                          <a:spcPts val="0"/>
                        </a:spcAft>
                      </a:pPr>
                      <a:r>
                        <a:rPr lang="es-EC" sz="1000" dirty="0" smtClean="0">
                          <a:effectLst/>
                          <a:latin typeface="Calibri"/>
                          <a:ea typeface="Times New Roman"/>
                          <a:cs typeface="Times New Roman"/>
                        </a:rPr>
                        <a:t>(Tm)</a:t>
                      </a:r>
                      <a:endParaRPr lang="es-ES" sz="1100" dirty="0">
                        <a:effectLst/>
                        <a:latin typeface="Calibri"/>
                        <a:ea typeface="Times New Roman"/>
                        <a:cs typeface="Times New Roman"/>
                      </a:endParaRPr>
                    </a:p>
                  </a:txBody>
                  <a:tcPr marL="44450" marR="44450" marT="0" marB="0" anchor="ctr"/>
                </a:tc>
                <a:tc hMerge="1">
                  <a:txBody>
                    <a:bodyPr/>
                    <a:lstStyle/>
                    <a:p>
                      <a:endParaRPr lang="es-ES"/>
                    </a:p>
                  </a:txBody>
                  <a:tcPr/>
                </a:tc>
              </a:tr>
              <a:tr h="213995">
                <a:tc>
                  <a:txBody>
                    <a:bodyPr/>
                    <a:lstStyle/>
                    <a:p>
                      <a:pPr>
                        <a:lnSpc>
                          <a:spcPct val="115000"/>
                        </a:lnSpc>
                        <a:spcAft>
                          <a:spcPts val="0"/>
                        </a:spcAft>
                      </a:pPr>
                      <a:r>
                        <a:rPr lang="es-EC" sz="1000">
                          <a:effectLst/>
                        </a:rPr>
                        <a:t>HNOS MUÑOZ</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gridSpan="2">
                  <a:txBody>
                    <a:bodyPr/>
                    <a:lstStyle/>
                    <a:p>
                      <a:pPr algn="ctr">
                        <a:lnSpc>
                          <a:spcPct val="115000"/>
                        </a:lnSpc>
                        <a:spcAft>
                          <a:spcPts val="0"/>
                        </a:spcAft>
                      </a:pPr>
                      <a:r>
                        <a:rPr lang="es-EC" sz="1000">
                          <a:effectLst/>
                        </a:rPr>
                        <a:t> -</a:t>
                      </a:r>
                      <a:endParaRPr lang="es-ES" sz="1100">
                        <a:effectLst/>
                        <a:latin typeface="Calibri"/>
                        <a:ea typeface="Times New Roman"/>
                        <a:cs typeface="Times New Roman"/>
                      </a:endParaRPr>
                    </a:p>
                  </a:txBody>
                  <a:tcPr marL="44450" marR="44450" marT="0" marB="0" anchor="b"/>
                </a:tc>
                <a:tc hMerge="1">
                  <a:txBody>
                    <a:bodyPr/>
                    <a:lstStyle/>
                    <a:p>
                      <a:endParaRPr lang="es-ES"/>
                    </a:p>
                  </a:txBody>
                  <a:tcPr/>
                </a:tc>
              </a:tr>
              <a:tr h="213995">
                <a:tc>
                  <a:txBody>
                    <a:bodyPr/>
                    <a:lstStyle/>
                    <a:p>
                      <a:pPr>
                        <a:lnSpc>
                          <a:spcPct val="115000"/>
                        </a:lnSpc>
                        <a:spcAft>
                          <a:spcPts val="0"/>
                        </a:spcAft>
                      </a:pPr>
                      <a:r>
                        <a:rPr lang="es-EC" sz="1000">
                          <a:effectLst/>
                        </a:rPr>
                        <a:t>MOLSANDO S.A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Plan Piloto</a:t>
                      </a:r>
                      <a:endParaRPr lang="es-ES" sz="1100">
                        <a:effectLst/>
                        <a:latin typeface="Calibri"/>
                        <a:ea typeface="Times New Roman"/>
                        <a:cs typeface="Times New Roman"/>
                      </a:endParaRPr>
                    </a:p>
                  </a:txBody>
                  <a:tcPr marL="44450" marR="44450" marT="0" marB="0" anchor="b"/>
                </a:tc>
                <a:tc gridSpan="2">
                  <a:txBody>
                    <a:bodyPr/>
                    <a:lstStyle/>
                    <a:p>
                      <a:pPr algn="ctr">
                        <a:lnSpc>
                          <a:spcPct val="115000"/>
                        </a:lnSpc>
                        <a:spcAft>
                          <a:spcPts val="0"/>
                        </a:spcAft>
                      </a:pPr>
                      <a:r>
                        <a:rPr lang="es-EC" sz="1000">
                          <a:effectLst/>
                        </a:rPr>
                        <a:t> -</a:t>
                      </a:r>
                      <a:endParaRPr lang="es-ES" sz="1100">
                        <a:effectLst/>
                        <a:latin typeface="Calibri"/>
                        <a:ea typeface="Times New Roman"/>
                        <a:cs typeface="Times New Roman"/>
                      </a:endParaRPr>
                    </a:p>
                  </a:txBody>
                  <a:tcPr marL="44450" marR="44450" marT="0" marB="0" anchor="b"/>
                </a:tc>
                <a:tc hMerge="1">
                  <a:txBody>
                    <a:bodyPr/>
                    <a:lstStyle/>
                    <a:p>
                      <a:endParaRPr lang="es-ES"/>
                    </a:p>
                  </a:txBody>
                  <a:tcPr/>
                </a:tc>
              </a:tr>
              <a:tr h="213995">
                <a:tc>
                  <a:txBody>
                    <a:bodyPr/>
                    <a:lstStyle/>
                    <a:p>
                      <a:pPr>
                        <a:lnSpc>
                          <a:spcPct val="115000"/>
                        </a:lnSpc>
                        <a:spcAft>
                          <a:spcPts val="0"/>
                        </a:spcAft>
                      </a:pPr>
                      <a:r>
                        <a:rPr lang="es-EC" sz="1000">
                          <a:effectLst/>
                        </a:rPr>
                        <a:t>TEOBROMA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Plan Piloto</a:t>
                      </a:r>
                      <a:endParaRPr lang="es-ES" sz="1100">
                        <a:effectLst/>
                        <a:latin typeface="Calibri"/>
                        <a:ea typeface="Times New Roman"/>
                        <a:cs typeface="Times New Roman"/>
                      </a:endParaRPr>
                    </a:p>
                  </a:txBody>
                  <a:tcPr marL="44450" marR="44450" marT="0" marB="0" anchor="b"/>
                </a:tc>
                <a:tc>
                  <a:txBody>
                    <a:bodyPr/>
                    <a:lstStyle/>
                    <a:p>
                      <a:endParaRPr lang="es-ES"/>
                    </a:p>
                  </a:txBody>
                  <a:tcPr marL="44450" marR="44450" marT="0" marB="0" anchor="b"/>
                </a:tc>
                <a:tc>
                  <a:txBody>
                    <a:bodyPr/>
                    <a:lstStyle/>
                    <a:p>
                      <a:pPr algn="l">
                        <a:lnSpc>
                          <a:spcPct val="115000"/>
                        </a:lnSpc>
                        <a:spcAft>
                          <a:spcPts val="0"/>
                        </a:spcAft>
                      </a:pPr>
                      <a:r>
                        <a:rPr lang="es-EC" sz="1000" dirty="0">
                          <a:effectLst/>
                        </a:rPr>
                        <a:t>34</a:t>
                      </a:r>
                      <a:endParaRPr lang="es-ES" sz="1100" dirty="0">
                        <a:effectLst/>
                        <a:latin typeface="Calibri"/>
                        <a:ea typeface="Times New Roman"/>
                        <a:cs typeface="Times New Roman"/>
                      </a:endParaRPr>
                    </a:p>
                  </a:txBody>
                  <a:tcPr marL="44450" marR="44450" marT="0" marB="0" anchor="b"/>
                </a:tc>
              </a:tr>
              <a:tr h="213995">
                <a:tc>
                  <a:txBody>
                    <a:bodyPr/>
                    <a:lstStyle/>
                    <a:p>
                      <a:pPr>
                        <a:lnSpc>
                          <a:spcPct val="115000"/>
                        </a:lnSpc>
                        <a:spcAft>
                          <a:spcPts val="0"/>
                        </a:spcAft>
                      </a:pPr>
                      <a:r>
                        <a:rPr lang="es-EC" sz="1000">
                          <a:effectLst/>
                        </a:rPr>
                        <a:t>UNIPAL II</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Plan Piloto</a:t>
                      </a:r>
                      <a:endParaRPr lang="es-ES" sz="1100">
                        <a:effectLst/>
                        <a:latin typeface="Calibri"/>
                        <a:ea typeface="Times New Roman"/>
                        <a:cs typeface="Times New Roman"/>
                      </a:endParaRPr>
                    </a:p>
                  </a:txBody>
                  <a:tcPr marL="44450" marR="44450" marT="0" marB="0" anchor="b"/>
                </a:tc>
                <a:tc>
                  <a:txBody>
                    <a:bodyPr/>
                    <a:lstStyle/>
                    <a:p>
                      <a:endParaRPr lang="es-ES"/>
                    </a:p>
                  </a:txBody>
                  <a:tcPr marL="44450" marR="44450" marT="0" marB="0" anchor="b"/>
                </a:tc>
                <a:tc>
                  <a:txBody>
                    <a:bodyPr/>
                    <a:lstStyle/>
                    <a:p>
                      <a:pPr algn="l">
                        <a:lnSpc>
                          <a:spcPct val="115000"/>
                        </a:lnSpc>
                        <a:spcAft>
                          <a:spcPts val="0"/>
                        </a:spcAft>
                      </a:pPr>
                      <a:r>
                        <a:rPr lang="es-EC" sz="1000" dirty="0">
                          <a:effectLst/>
                        </a:rPr>
                        <a:t>9</a:t>
                      </a:r>
                      <a:endParaRPr lang="es-ES" sz="1100" dirty="0">
                        <a:effectLst/>
                        <a:latin typeface="Calibri"/>
                        <a:ea typeface="Times New Roman"/>
                        <a:cs typeface="Times New Roman"/>
                      </a:endParaRPr>
                    </a:p>
                  </a:txBody>
                  <a:tcPr marL="44450" marR="44450" marT="0" marB="0" anchor="b"/>
                </a:tc>
              </a:tr>
              <a:tr h="213995">
                <a:tc>
                  <a:txBody>
                    <a:bodyPr/>
                    <a:lstStyle/>
                    <a:p>
                      <a:pPr>
                        <a:lnSpc>
                          <a:spcPct val="115000"/>
                        </a:lnSpc>
                        <a:spcAft>
                          <a:spcPts val="0"/>
                        </a:spcAft>
                      </a:pPr>
                      <a:r>
                        <a:rPr lang="es-EC" sz="1000">
                          <a:effectLst/>
                        </a:rPr>
                        <a:t>LA JOYA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Villega</a:t>
                      </a:r>
                      <a:endParaRPr lang="es-ES" sz="1100">
                        <a:effectLst/>
                        <a:latin typeface="Calibri"/>
                        <a:ea typeface="Times New Roman"/>
                        <a:cs typeface="Times New Roman"/>
                      </a:endParaRPr>
                    </a:p>
                  </a:txBody>
                  <a:tcPr marL="44450" marR="44450" marT="0" marB="0" anchor="b"/>
                </a:tc>
                <a:tc>
                  <a:txBody>
                    <a:bodyPr/>
                    <a:lstStyle/>
                    <a:p>
                      <a:endParaRPr lang="es-ES"/>
                    </a:p>
                  </a:txBody>
                  <a:tcPr marL="44450" marR="44450" marT="0" marB="0" anchor="b"/>
                </a:tc>
                <a:tc>
                  <a:txBody>
                    <a:bodyPr/>
                    <a:lstStyle/>
                    <a:p>
                      <a:pPr algn="l">
                        <a:lnSpc>
                          <a:spcPct val="115000"/>
                        </a:lnSpc>
                        <a:spcAft>
                          <a:spcPts val="0"/>
                        </a:spcAft>
                      </a:pPr>
                      <a:r>
                        <a:rPr lang="es-EC" sz="1000" dirty="0">
                          <a:effectLst/>
                        </a:rPr>
                        <a:t>9</a:t>
                      </a:r>
                      <a:endParaRPr lang="es-ES" sz="1100" dirty="0">
                        <a:effectLst/>
                        <a:latin typeface="Calibri"/>
                        <a:ea typeface="Times New Roman"/>
                        <a:cs typeface="Times New Roman"/>
                      </a:endParaRPr>
                    </a:p>
                  </a:txBody>
                  <a:tcPr marL="44450" marR="44450" marT="0" marB="0" anchor="b"/>
                </a:tc>
              </a:tr>
              <a:tr h="213995">
                <a:tc>
                  <a:txBody>
                    <a:bodyPr/>
                    <a:lstStyle/>
                    <a:p>
                      <a:pPr>
                        <a:lnSpc>
                          <a:spcPct val="115000"/>
                        </a:lnSpc>
                        <a:spcAft>
                          <a:spcPts val="0"/>
                        </a:spcAft>
                      </a:pPr>
                      <a:r>
                        <a:rPr lang="es-EC" sz="1000">
                          <a:effectLst/>
                        </a:rPr>
                        <a:t>SAN DANIEL</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EXTRACTOR</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000">
                          <a:effectLst/>
                        </a:rPr>
                        <a:t>La Concordia</a:t>
                      </a:r>
                      <a:endParaRPr lang="es-ES" sz="1100">
                        <a:effectLst/>
                        <a:latin typeface="Calibri"/>
                        <a:ea typeface="Times New Roman"/>
                        <a:cs typeface="Times New Roman"/>
                      </a:endParaRPr>
                    </a:p>
                  </a:txBody>
                  <a:tcPr marL="44450" marR="44450" marT="0" marB="0" anchor="b"/>
                </a:tc>
                <a:tc>
                  <a:txBody>
                    <a:bodyPr/>
                    <a:lstStyle/>
                    <a:p>
                      <a:endParaRPr lang="es-ES" dirty="0"/>
                    </a:p>
                  </a:txBody>
                  <a:tcPr marL="44450" marR="44450" marT="0" marB="0" anchor="b"/>
                </a:tc>
                <a:tc>
                  <a:txBody>
                    <a:bodyPr/>
                    <a:lstStyle/>
                    <a:p>
                      <a:pPr algn="l">
                        <a:lnSpc>
                          <a:spcPct val="115000"/>
                        </a:lnSpc>
                        <a:spcAft>
                          <a:spcPts val="0"/>
                        </a:spcAft>
                      </a:pPr>
                      <a:r>
                        <a:rPr lang="es-EC" sz="1000" dirty="0">
                          <a:effectLst/>
                        </a:rPr>
                        <a:t>9</a:t>
                      </a:r>
                      <a:endParaRPr lang="es-ES" sz="1100" dirty="0">
                        <a:effectLst/>
                        <a:latin typeface="Calibri"/>
                        <a:ea typeface="Times New Roman"/>
                        <a:cs typeface="Times New Roman"/>
                      </a:endParaRPr>
                    </a:p>
                  </a:txBody>
                  <a:tcPr marL="44450" marR="44450" marT="0" marB="0" anchor="b"/>
                </a:tc>
              </a:tr>
            </a:tbl>
          </a:graphicData>
        </a:graphic>
      </p:graphicFrame>
      <p:sp>
        <p:nvSpPr>
          <p:cNvPr id="7" name="6 Rectángulo"/>
          <p:cNvSpPr/>
          <p:nvPr/>
        </p:nvSpPr>
        <p:spPr>
          <a:xfrm>
            <a:off x="3581400" y="6520190"/>
            <a:ext cx="4572000" cy="261610"/>
          </a:xfrm>
          <a:prstGeom prst="rect">
            <a:avLst/>
          </a:prstGeom>
        </p:spPr>
        <p:txBody>
          <a:bodyPr>
            <a:spAutoFit/>
          </a:bodyPr>
          <a:lstStyle/>
          <a:p>
            <a:r>
              <a:rPr lang="es-ES" sz="1100" b="1" dirty="0"/>
              <a:t>Fuente: </a:t>
            </a:r>
            <a:r>
              <a:rPr lang="es-ES" sz="1100" dirty="0" err="1" smtClean="0"/>
              <a:t>ANCUPA</a:t>
            </a:r>
            <a:r>
              <a:rPr lang="es-ES" sz="1100" dirty="0"/>
              <a:t>, </a:t>
            </a:r>
            <a:r>
              <a:rPr lang="es-ES" sz="1100" dirty="0" smtClean="0"/>
              <a:t>Censo Palmero</a:t>
            </a:r>
            <a:endParaRPr lang="es-ES" sz="1100" dirty="0"/>
          </a:p>
        </p:txBody>
      </p:sp>
      <p:pic>
        <p:nvPicPr>
          <p:cNvPr id="6" name="Picture 2" descr="C:\INF_GENERADA\ANEXOS\EXTRACTORAS_PALMA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33" t="12066" r="6270" b="34862"/>
          <a:stretch/>
        </p:blipFill>
        <p:spPr bwMode="auto">
          <a:xfrm>
            <a:off x="354924" y="685800"/>
            <a:ext cx="848427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044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68877854"/>
              </p:ext>
            </p:extLst>
          </p:nvPr>
        </p:nvGraphicFramePr>
        <p:xfrm>
          <a:off x="685800" y="304800"/>
          <a:ext cx="7239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838200" y="4341674"/>
            <a:ext cx="7696200" cy="2031325"/>
          </a:xfrm>
          <a:prstGeom prst="rect">
            <a:avLst/>
          </a:prstGeom>
          <a:noFill/>
        </p:spPr>
        <p:txBody>
          <a:bodyPr wrap="square" rtlCol="0">
            <a:spAutoFit/>
          </a:bodyPr>
          <a:lstStyle/>
          <a:p>
            <a:pPr algn="just"/>
            <a:r>
              <a:rPr lang="es-ES" dirty="0" smtClean="0"/>
              <a:t>Finalmente la Capacidad de Carga Efectiva Representa el número máximo de visitas que se puede permitir en los sitios de la zona de  uso público, para su cálculo se consideró la capacidad de manejo y la capacidad de carga real.</a:t>
            </a:r>
          </a:p>
          <a:p>
            <a:pPr algn="just"/>
            <a:endParaRPr lang="es-ES" dirty="0" smtClean="0"/>
          </a:p>
          <a:p>
            <a:pPr algn="ctr"/>
            <a:r>
              <a:rPr lang="es-ES" b="1" dirty="0" smtClean="0"/>
              <a:t>CCR: 67 visitantes</a:t>
            </a:r>
            <a:endParaRPr lang="es-EC" b="1" dirty="0" smtClean="0"/>
          </a:p>
          <a:p>
            <a:endParaRPr lang="es-EC" dirty="0"/>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761225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4733365" y="3708040"/>
            <a:ext cx="3313355" cy="1702160"/>
          </a:xfrm>
        </p:spPr>
        <p:txBody>
          <a:bodyPr>
            <a:normAutofit/>
          </a:bodyPr>
          <a:lstStyle/>
          <a:p>
            <a:pPr algn="ctr"/>
            <a:r>
              <a:rPr lang="es-ES" sz="2800" b="1" dirty="0">
                <a:solidFill>
                  <a:schemeClr val="tx1"/>
                </a:solidFill>
              </a:rPr>
              <a:t>PROPUESTA DE PLAN DE MANEJO</a:t>
            </a:r>
            <a:endParaRPr lang="es-EC" sz="2800" b="1" dirty="0">
              <a:solidFill>
                <a:schemeClr val="tx1"/>
              </a:solidFill>
            </a:endParaRPr>
          </a:p>
        </p:txBody>
      </p:sp>
    </p:spTree>
    <p:extLst>
      <p:ext uri="{BB962C8B-B14F-4D97-AF65-F5344CB8AC3E}">
        <p14:creationId xmlns:p14="http://schemas.microsoft.com/office/powerpoint/2010/main" val="2275243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0"/>
            <a:ext cx="7024744" cy="1143000"/>
          </a:xfrm>
        </p:spPr>
        <p:txBody>
          <a:bodyPr>
            <a:normAutofit/>
          </a:bodyPr>
          <a:lstStyle/>
          <a:p>
            <a:r>
              <a:rPr lang="es-ES" sz="2000" dirty="0" smtClean="0">
                <a:solidFill>
                  <a:schemeClr val="tx1"/>
                </a:solidFill>
              </a:rPr>
              <a:t>FORMULACIÓN </a:t>
            </a:r>
            <a:r>
              <a:rPr lang="es-ES" sz="2000" dirty="0">
                <a:solidFill>
                  <a:schemeClr val="tx1"/>
                </a:solidFill>
              </a:rPr>
              <a:t>DE PROGRAMAS Y PROYECTOS</a:t>
            </a:r>
          </a:p>
        </p:txBody>
      </p:sp>
      <p:graphicFrame>
        <p:nvGraphicFramePr>
          <p:cNvPr id="4" name="Table 3"/>
          <p:cNvGraphicFramePr>
            <a:graphicFrameLocks noGrp="1"/>
          </p:cNvGraphicFramePr>
          <p:nvPr>
            <p:extLst>
              <p:ext uri="{D42A27DB-BD31-4B8C-83A1-F6EECF244321}">
                <p14:modId xmlns:p14="http://schemas.microsoft.com/office/powerpoint/2010/main" val="515421936"/>
              </p:ext>
            </p:extLst>
          </p:nvPr>
        </p:nvGraphicFramePr>
        <p:xfrm>
          <a:off x="2286000" y="1295401"/>
          <a:ext cx="4572000" cy="4663947"/>
        </p:xfrm>
        <a:graphic>
          <a:graphicData uri="http://schemas.openxmlformats.org/drawingml/2006/table">
            <a:tbl>
              <a:tblPr firstRow="1" bandRow="1">
                <a:tableStyleId>{5C22544A-7EE6-4342-B048-85BDC9FD1C3A}</a:tableStyleId>
              </a:tblPr>
              <a:tblGrid>
                <a:gridCol w="1524000"/>
                <a:gridCol w="1524000"/>
                <a:gridCol w="1524000"/>
              </a:tblGrid>
              <a:tr h="379098">
                <a:tc>
                  <a:txBody>
                    <a:bodyPr/>
                    <a:lstStyle/>
                    <a:p>
                      <a:pPr marL="0" marR="0">
                        <a:lnSpc>
                          <a:spcPct val="115000"/>
                        </a:lnSpc>
                        <a:spcBef>
                          <a:spcPts val="0"/>
                        </a:spcBef>
                        <a:spcAft>
                          <a:spcPts val="0"/>
                        </a:spcAft>
                      </a:pPr>
                      <a:r>
                        <a:rPr lang="es-ES" sz="1400" b="1" dirty="0">
                          <a:solidFill>
                            <a:schemeClr val="bg1"/>
                          </a:solidFill>
                          <a:latin typeface="Arial"/>
                          <a:ea typeface="Times New Roman"/>
                          <a:cs typeface="Times New Roman"/>
                        </a:rPr>
                        <a:t>Programas</a:t>
                      </a:r>
                      <a:endParaRPr lang="en-US" sz="2400" dirty="0">
                        <a:solidFill>
                          <a:schemeClr val="bg1"/>
                        </a:solidFill>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s-ES" sz="1400" b="1" dirty="0">
                          <a:solidFill>
                            <a:schemeClr val="bg1"/>
                          </a:solidFill>
                          <a:latin typeface="Arial"/>
                          <a:ea typeface="Times New Roman"/>
                          <a:cs typeface="Times New Roman"/>
                        </a:rPr>
                        <a:t>Objetivos</a:t>
                      </a:r>
                      <a:endParaRPr lang="en-US" sz="2400" dirty="0">
                        <a:solidFill>
                          <a:schemeClr val="bg1"/>
                        </a:solidFill>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s-ES" sz="1400" b="1" dirty="0">
                          <a:solidFill>
                            <a:schemeClr val="bg1"/>
                          </a:solidFill>
                          <a:latin typeface="Arial"/>
                          <a:ea typeface="Times New Roman"/>
                          <a:cs typeface="Times New Roman"/>
                        </a:rPr>
                        <a:t>Actividades</a:t>
                      </a:r>
                      <a:endParaRPr lang="en-US" sz="2400" dirty="0">
                        <a:solidFill>
                          <a:schemeClr val="bg1"/>
                        </a:solidFill>
                        <a:latin typeface="Calibri"/>
                        <a:ea typeface="Calibri"/>
                        <a:cs typeface="Times New Roman"/>
                      </a:endParaRPr>
                    </a:p>
                  </a:txBody>
                  <a:tcPr marL="68580" marR="68580" marT="0" marB="0" anchor="ctr"/>
                </a:tc>
              </a:tr>
              <a:tr h="483740">
                <a:tc rowSpan="3">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Educación Ambiental Dirigido a la Comunidad</a:t>
                      </a:r>
                      <a:endParaRPr lang="en-US" sz="1200" dirty="0">
                        <a:latin typeface="Calibri"/>
                        <a:ea typeface="Calibri"/>
                        <a:cs typeface="Times New Roman"/>
                      </a:endParaRPr>
                    </a:p>
                  </a:txBody>
                  <a:tcPr marL="68580" marR="68580" marT="0" marB="0" anchor="ctr"/>
                </a:tc>
                <a:tc rowSpan="3">
                  <a:txBody>
                    <a:bodyPr/>
                    <a:lstStyle/>
                    <a:p>
                      <a:pPr marL="0" marR="0" algn="just">
                        <a:lnSpc>
                          <a:spcPct val="115000"/>
                        </a:lnSpc>
                        <a:spcBef>
                          <a:spcPts val="0"/>
                        </a:spcBef>
                        <a:spcAft>
                          <a:spcPts val="0"/>
                        </a:spcAft>
                      </a:pPr>
                      <a:r>
                        <a:rPr lang="es-ES" sz="900" dirty="0">
                          <a:solidFill>
                            <a:srgbClr val="000000"/>
                          </a:solidFill>
                          <a:latin typeface="Arial"/>
                          <a:ea typeface="Times New Roman"/>
                          <a:cs typeface="Times New Roman"/>
                        </a:rPr>
                        <a:t>Sensibilizar y proporcionar conocimientos apropiados a la comunidad para la preservación del Bosque y sus </a:t>
                      </a:r>
                      <a:r>
                        <a:rPr lang="es-ES" sz="900" dirty="0" smtClean="0">
                          <a:solidFill>
                            <a:srgbClr val="000000"/>
                          </a:solidFill>
                          <a:latin typeface="Arial"/>
                          <a:ea typeface="Times New Roman"/>
                          <a:cs typeface="Times New Roman"/>
                        </a:rPr>
                        <a:t>alrededores.</a:t>
                      </a:r>
                      <a:endParaRPr lang="en-US" sz="1200" dirty="0">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s-ES" sz="900">
                          <a:solidFill>
                            <a:srgbClr val="000000"/>
                          </a:solidFill>
                          <a:latin typeface="Arial"/>
                          <a:ea typeface="Times New Roman"/>
                          <a:cs typeface="Times New Roman"/>
                        </a:rPr>
                        <a:t>1. Taller de diseño y elaboración de Guías de Educación ambiental.</a:t>
                      </a:r>
                      <a:endParaRPr lang="en-US" sz="1200">
                        <a:latin typeface="Calibri"/>
                        <a:ea typeface="Calibri"/>
                        <a:cs typeface="Times New Roman"/>
                      </a:endParaRPr>
                    </a:p>
                  </a:txBody>
                  <a:tcPr marL="68580" marR="68580" marT="0" marB="0" anchor="b"/>
                </a:tc>
              </a:tr>
              <a:tr h="483740">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s-ES" sz="900">
                          <a:solidFill>
                            <a:srgbClr val="000000"/>
                          </a:solidFill>
                          <a:latin typeface="Arial"/>
                          <a:ea typeface="Times New Roman"/>
                          <a:cs typeface="Times New Roman"/>
                        </a:rPr>
                        <a:t>2. Diseño y elaboración del portafolio de problemas ambientales locales.</a:t>
                      </a:r>
                      <a:endParaRPr lang="en-US" sz="1200">
                        <a:latin typeface="Calibri"/>
                        <a:ea typeface="Calibri"/>
                        <a:cs typeface="Times New Roman"/>
                      </a:endParaRPr>
                    </a:p>
                  </a:txBody>
                  <a:tcPr marL="68580" marR="68580" marT="0" marB="0" anchor="b"/>
                </a:tc>
              </a:tr>
              <a:tr h="37909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s-ES" sz="900">
                          <a:solidFill>
                            <a:srgbClr val="000000"/>
                          </a:solidFill>
                          <a:latin typeface="Arial"/>
                          <a:ea typeface="Times New Roman"/>
                          <a:cs typeface="Times New Roman"/>
                        </a:rPr>
                        <a:t>3. Producción y difusión de programas radiales.</a:t>
                      </a:r>
                      <a:endParaRPr lang="en-US" sz="1200">
                        <a:latin typeface="Calibri"/>
                        <a:ea typeface="Calibri"/>
                        <a:cs typeface="Times New Roman"/>
                      </a:endParaRPr>
                    </a:p>
                  </a:txBody>
                  <a:tcPr marL="68580" marR="68580" marT="0" marB="0" anchor="b"/>
                </a:tc>
              </a:tr>
              <a:tr h="634600">
                <a:tc rowSpan="2">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Turismo y Recreación</a:t>
                      </a:r>
                      <a:endParaRPr lang="en-US" sz="1200" dirty="0">
                        <a:latin typeface="Calibri"/>
                        <a:ea typeface="Calibri"/>
                        <a:cs typeface="Times New Roman"/>
                      </a:endParaRPr>
                    </a:p>
                  </a:txBody>
                  <a:tcPr marL="68580" marR="68580" marT="0" marB="0" anchor="ctr"/>
                </a:tc>
                <a:tc rowSpan="2">
                  <a:txBody>
                    <a:bodyPr/>
                    <a:lstStyle/>
                    <a:p>
                      <a:pPr marL="0" marR="0" algn="just">
                        <a:lnSpc>
                          <a:spcPct val="115000"/>
                        </a:lnSpc>
                        <a:spcBef>
                          <a:spcPts val="0"/>
                        </a:spcBef>
                        <a:spcAft>
                          <a:spcPts val="0"/>
                        </a:spcAft>
                      </a:pPr>
                      <a:r>
                        <a:rPr lang="es-ES" sz="900" dirty="0">
                          <a:solidFill>
                            <a:srgbClr val="000000"/>
                          </a:solidFill>
                          <a:latin typeface="Arial"/>
                          <a:ea typeface="Times New Roman"/>
                          <a:cs typeface="Times New Roman"/>
                        </a:rPr>
                        <a:t>Desarrollar la actividad turística en el Bosque Protector “La Perla”, dentro del marco de la sostenibilidad y bajo los lineamientos del Plan de Manejo Ambiental.</a:t>
                      </a:r>
                      <a:endParaRPr lang="en-US" sz="1200" dirty="0">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s-ES" sz="900" dirty="0">
                          <a:solidFill>
                            <a:srgbClr val="000000"/>
                          </a:solidFill>
                          <a:latin typeface="Arial"/>
                          <a:ea typeface="Times New Roman"/>
                          <a:cs typeface="Times New Roman"/>
                        </a:rPr>
                        <a:t>1. Generar el marco regulatorio y operativo necesario para que la actividad turística </a:t>
                      </a:r>
                      <a:r>
                        <a:rPr lang="es-ES" sz="900" dirty="0" smtClean="0">
                          <a:solidFill>
                            <a:srgbClr val="000000"/>
                          </a:solidFill>
                          <a:latin typeface="Arial"/>
                          <a:ea typeface="Times New Roman"/>
                          <a:cs typeface="Times New Roman"/>
                        </a:rPr>
                        <a:t>.</a:t>
                      </a:r>
                      <a:endParaRPr lang="en-US" sz="1200" dirty="0">
                        <a:latin typeface="Calibri"/>
                        <a:ea typeface="Calibri"/>
                        <a:cs typeface="Times New Roman"/>
                      </a:endParaRPr>
                    </a:p>
                  </a:txBody>
                  <a:tcPr marL="68580" marR="68580" marT="0" marB="0" anchor="b"/>
                </a:tc>
              </a:tr>
              <a:tr h="95709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2. Concretar alianzas, acuerdos y compromisos con actores públicos y privados clave para el desarrollo y fortalecimiento del turismo </a:t>
                      </a:r>
                      <a:r>
                        <a:rPr lang="es-ES" sz="900" dirty="0" smtClean="0">
                          <a:solidFill>
                            <a:srgbClr val="000000"/>
                          </a:solidFill>
                          <a:latin typeface="Arial"/>
                          <a:ea typeface="Times New Roman"/>
                          <a:cs typeface="Times New Roman"/>
                        </a:rPr>
                        <a:t>sostenible.</a:t>
                      </a:r>
                      <a:endParaRPr lang="en-US" sz="1200" dirty="0">
                        <a:latin typeface="Calibri"/>
                        <a:ea typeface="Calibri"/>
                        <a:cs typeface="Times New Roman"/>
                      </a:endParaRPr>
                    </a:p>
                  </a:txBody>
                  <a:tcPr marL="68580" marR="68580" marT="0" marB="0" anchor="b"/>
                </a:tc>
              </a:tr>
              <a:tr h="483740">
                <a:tc rowSpan="3">
                  <a:txBody>
                    <a:bodyPr/>
                    <a:lstStyle/>
                    <a:p>
                      <a:pPr marL="0" marR="0">
                        <a:lnSpc>
                          <a:spcPct val="115000"/>
                        </a:lnSpc>
                        <a:spcBef>
                          <a:spcPts val="0"/>
                        </a:spcBef>
                        <a:spcAft>
                          <a:spcPts val="0"/>
                        </a:spcAft>
                      </a:pPr>
                      <a:r>
                        <a:rPr lang="es-ES" sz="900">
                          <a:solidFill>
                            <a:srgbClr val="000000"/>
                          </a:solidFill>
                          <a:latin typeface="Arial"/>
                          <a:ea typeface="Times New Roman"/>
                          <a:cs typeface="Times New Roman"/>
                        </a:rPr>
                        <a:t>Investigación, Manejo de Recursos Naturales y Monitoreo Ambiental</a:t>
                      </a:r>
                      <a:endParaRPr lang="en-US" sz="1200">
                        <a:latin typeface="Calibri"/>
                        <a:ea typeface="Calibri"/>
                        <a:cs typeface="Times New Roman"/>
                      </a:endParaRPr>
                    </a:p>
                  </a:txBody>
                  <a:tcPr marL="68580" marR="68580" marT="0" marB="0" anchor="ctr"/>
                </a:tc>
                <a:tc rowSpan="3">
                  <a:txBody>
                    <a:bodyPr/>
                    <a:lstStyle/>
                    <a:p>
                      <a:pPr marL="0" marR="0" algn="just">
                        <a:lnSpc>
                          <a:spcPct val="115000"/>
                        </a:lnSpc>
                        <a:spcBef>
                          <a:spcPts val="0"/>
                        </a:spcBef>
                        <a:spcAft>
                          <a:spcPts val="0"/>
                        </a:spcAft>
                      </a:pPr>
                      <a:r>
                        <a:rPr lang="es-ES" sz="900" dirty="0">
                          <a:solidFill>
                            <a:srgbClr val="000000"/>
                          </a:solidFill>
                          <a:latin typeface="Arial"/>
                          <a:ea typeface="Times New Roman"/>
                          <a:cs typeface="Times New Roman"/>
                        </a:rPr>
                        <a:t>Generar y sistematizar información científica, y socioeconómica para el manejo del </a:t>
                      </a:r>
                      <a:r>
                        <a:rPr lang="es-ES" sz="900" dirty="0" smtClean="0">
                          <a:solidFill>
                            <a:srgbClr val="000000"/>
                          </a:solidFill>
                          <a:latin typeface="Arial"/>
                          <a:ea typeface="Times New Roman"/>
                          <a:cs typeface="Times New Roman"/>
                        </a:rPr>
                        <a:t>área.</a:t>
                      </a:r>
                      <a:endParaRPr lang="en-US" sz="1200" dirty="0">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s-ES" sz="900">
                          <a:solidFill>
                            <a:srgbClr val="000000"/>
                          </a:solidFill>
                          <a:latin typeface="Arial"/>
                          <a:ea typeface="Times New Roman"/>
                          <a:cs typeface="Times New Roman"/>
                        </a:rPr>
                        <a:t>1. Priorización y difusión de necesidades de investigación.</a:t>
                      </a:r>
                      <a:endParaRPr lang="en-US" sz="1200">
                        <a:latin typeface="Calibri"/>
                        <a:ea typeface="Calibri"/>
                        <a:cs typeface="Times New Roman"/>
                      </a:endParaRPr>
                    </a:p>
                  </a:txBody>
                  <a:tcPr marL="68580" marR="68580" marT="0" marB="0" anchor="b"/>
                </a:tc>
              </a:tr>
              <a:tr h="483740">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s-ES" sz="900">
                          <a:solidFill>
                            <a:srgbClr val="000000"/>
                          </a:solidFill>
                          <a:latin typeface="Arial"/>
                          <a:ea typeface="Times New Roman"/>
                          <a:cs typeface="Times New Roman"/>
                        </a:rPr>
                        <a:t>2. Desarrollo de incentivos y facilidades para investigadores.</a:t>
                      </a:r>
                      <a:endParaRPr lang="en-US" sz="1200">
                        <a:latin typeface="Calibri"/>
                        <a:ea typeface="Calibri"/>
                        <a:cs typeface="Times New Roman"/>
                      </a:endParaRPr>
                    </a:p>
                  </a:txBody>
                  <a:tcPr marL="68580" marR="68580" marT="0" marB="0" anchor="b"/>
                </a:tc>
              </a:tr>
              <a:tr h="37909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s-ES" sz="900" dirty="0">
                          <a:solidFill>
                            <a:srgbClr val="000000"/>
                          </a:solidFill>
                          <a:latin typeface="Arial"/>
                          <a:ea typeface="Times New Roman"/>
                          <a:cs typeface="Times New Roman"/>
                        </a:rPr>
                        <a:t>3. Estudio del impacto de la actividad turística.</a:t>
                      </a:r>
                      <a:endParaRPr lang="en-US" sz="1200" dirty="0">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548847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9683100"/>
              </p:ext>
            </p:extLst>
          </p:nvPr>
        </p:nvGraphicFramePr>
        <p:xfrm>
          <a:off x="1847850" y="1600200"/>
          <a:ext cx="5543550" cy="4572002"/>
        </p:xfrm>
        <a:graphic>
          <a:graphicData uri="http://schemas.openxmlformats.org/drawingml/2006/table">
            <a:tbl>
              <a:tblPr firstRow="1" bandRow="1">
                <a:tableStyleId>{5C22544A-7EE6-4342-B048-85BDC9FD1C3A}</a:tableStyleId>
              </a:tblPr>
              <a:tblGrid>
                <a:gridCol w="1847850"/>
                <a:gridCol w="1847850"/>
                <a:gridCol w="1847850"/>
              </a:tblGrid>
              <a:tr h="503024">
                <a:tc>
                  <a:txBody>
                    <a:bodyPr/>
                    <a:lstStyle/>
                    <a:p>
                      <a:pPr marL="0" marR="0" algn="ctr">
                        <a:lnSpc>
                          <a:spcPct val="115000"/>
                        </a:lnSpc>
                        <a:spcBef>
                          <a:spcPts val="0"/>
                        </a:spcBef>
                        <a:spcAft>
                          <a:spcPts val="0"/>
                        </a:spcAft>
                      </a:pPr>
                      <a:r>
                        <a:rPr lang="es-ES" sz="1400" b="1" dirty="0">
                          <a:solidFill>
                            <a:schemeClr val="bg1"/>
                          </a:solidFill>
                          <a:latin typeface="Arial"/>
                          <a:ea typeface="Times New Roman"/>
                          <a:cs typeface="Times New Roman"/>
                        </a:rPr>
                        <a:t>Programas</a:t>
                      </a:r>
                      <a:endParaRPr lang="en-US" sz="24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solidFill>
                            <a:schemeClr val="bg1"/>
                          </a:solidFill>
                          <a:latin typeface="Arial"/>
                          <a:ea typeface="Times New Roman"/>
                          <a:cs typeface="Times New Roman"/>
                        </a:rPr>
                        <a:t>Objetivos</a:t>
                      </a:r>
                      <a:endParaRPr lang="en-US" sz="24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solidFill>
                            <a:schemeClr val="bg1"/>
                          </a:solidFill>
                          <a:latin typeface="Arial"/>
                          <a:ea typeface="Times New Roman"/>
                          <a:cs typeface="Times New Roman"/>
                        </a:rPr>
                        <a:t>Actividades</a:t>
                      </a:r>
                      <a:endParaRPr lang="en-US" sz="2400" dirty="0">
                        <a:solidFill>
                          <a:schemeClr val="bg1"/>
                        </a:solidFill>
                        <a:latin typeface="Calibri"/>
                        <a:ea typeface="Calibri"/>
                        <a:cs typeface="Times New Roman"/>
                      </a:endParaRPr>
                    </a:p>
                  </a:txBody>
                  <a:tcPr marL="68580" marR="68580" marT="0" marB="0" anchor="ctr"/>
                </a:tc>
              </a:tr>
              <a:tr h="713191">
                <a:tc>
                  <a:txBody>
                    <a:bodyPr/>
                    <a:lstStyle/>
                    <a:p>
                      <a:pPr marL="0" marR="0">
                        <a:lnSpc>
                          <a:spcPct val="115000"/>
                        </a:lnSpc>
                        <a:spcBef>
                          <a:spcPts val="0"/>
                        </a:spcBef>
                        <a:spcAft>
                          <a:spcPts val="0"/>
                        </a:spcAft>
                      </a:pPr>
                      <a:r>
                        <a:rPr lang="es-ES" sz="900" dirty="0" smtClean="0">
                          <a:solidFill>
                            <a:srgbClr val="000000"/>
                          </a:solidFill>
                          <a:latin typeface="Arial"/>
                          <a:ea typeface="Times New Roman"/>
                          <a:cs typeface="Times New Roman"/>
                        </a:rPr>
                        <a:t>Gestión de Desechos</a:t>
                      </a:r>
                      <a:endParaRPr lang="en-US" sz="12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Realizar el adecuado manejo y disposición final de los residuos líquidos y sólidos que  generan en el bosque.</a:t>
                      </a:r>
                      <a:endParaRPr lang="en-US" sz="1200" dirty="0">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s-ES" sz="900" dirty="0" smtClean="0">
                          <a:solidFill>
                            <a:srgbClr val="000000"/>
                          </a:solidFill>
                          <a:latin typeface="Arial"/>
                          <a:ea typeface="Times New Roman"/>
                          <a:cs typeface="Times New Roman"/>
                        </a:rPr>
                        <a:t>1. Manejo de  Desechos Sólidos.</a:t>
                      </a:r>
                      <a:endParaRPr lang="en-US" sz="1200" dirty="0">
                        <a:latin typeface="Calibri"/>
                        <a:ea typeface="Calibri"/>
                        <a:cs typeface="Times New Roman"/>
                      </a:endParaRPr>
                    </a:p>
                  </a:txBody>
                  <a:tcPr marL="68580" marR="68580" marT="0" marB="0" anchor="ctr"/>
                </a:tc>
              </a:tr>
              <a:tr h="534893">
                <a:tc rowSpan="3">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Restauración Ambiental</a:t>
                      </a:r>
                      <a:endParaRPr lang="en-US" sz="1200" dirty="0">
                        <a:latin typeface="Calibri"/>
                        <a:ea typeface="Calibri"/>
                        <a:cs typeface="Times New Roman"/>
                      </a:endParaRPr>
                    </a:p>
                  </a:txBody>
                  <a:tcPr marL="68580" marR="68580" marT="0" marB="0" anchor="ctr"/>
                </a:tc>
                <a:tc rowSpan="3">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Establecer mecanismos de restauración de áreas afectadas por procesos de degradación </a:t>
                      </a:r>
                      <a:r>
                        <a:rPr lang="es-ES" sz="900" dirty="0" smtClean="0">
                          <a:solidFill>
                            <a:srgbClr val="000000"/>
                          </a:solidFill>
                          <a:latin typeface="Arial"/>
                          <a:ea typeface="Times New Roman"/>
                          <a:cs typeface="Times New Roman"/>
                        </a:rPr>
                        <a:t>ambiental.</a:t>
                      </a:r>
                      <a:endParaRPr lang="en-US" sz="12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s-ES" sz="900">
                          <a:solidFill>
                            <a:srgbClr val="000000"/>
                          </a:solidFill>
                          <a:latin typeface="Arial"/>
                          <a:ea typeface="Times New Roman"/>
                          <a:cs typeface="Times New Roman"/>
                        </a:rPr>
                        <a:t>1. Identificación y plan de restauración en zonas con necesidad de restauración</a:t>
                      </a:r>
                      <a:endParaRPr lang="en-US" sz="1200">
                        <a:latin typeface="Calibri"/>
                        <a:ea typeface="Calibri"/>
                        <a:cs typeface="Times New Roman"/>
                      </a:endParaRPr>
                    </a:p>
                  </a:txBody>
                  <a:tcPr marL="68580" marR="68580" marT="0" marB="0" anchor="b"/>
                </a:tc>
              </a:tr>
              <a:tr h="53489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2. Ejecución de actividades prioritarias en zonas </a:t>
                      </a:r>
                      <a:r>
                        <a:rPr lang="es-ES" sz="900" dirty="0" smtClean="0">
                          <a:solidFill>
                            <a:srgbClr val="000000"/>
                          </a:solidFill>
                          <a:latin typeface="Arial"/>
                          <a:ea typeface="Times New Roman"/>
                          <a:cs typeface="Times New Roman"/>
                        </a:rPr>
                        <a:t>identificadas.</a:t>
                      </a:r>
                      <a:endParaRPr lang="en-US" sz="1200" dirty="0">
                        <a:latin typeface="Calibri"/>
                        <a:ea typeface="Calibri"/>
                        <a:cs typeface="Times New Roman"/>
                      </a:endParaRPr>
                    </a:p>
                  </a:txBody>
                  <a:tcPr marL="68580" marR="68580" marT="0" marB="0" anchor="b"/>
                </a:tc>
              </a:tr>
              <a:tr h="53489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3. Reforestar con especies nativas en las áreas degradadas.</a:t>
                      </a:r>
                      <a:endParaRPr lang="en-US" sz="1200" dirty="0">
                        <a:latin typeface="Calibri"/>
                        <a:ea typeface="Calibri"/>
                        <a:cs typeface="Times New Roman"/>
                      </a:endParaRPr>
                    </a:p>
                  </a:txBody>
                  <a:tcPr marL="68580" marR="68580" marT="0" marB="0" anchor="b"/>
                </a:tc>
              </a:tr>
              <a:tr h="534893">
                <a:tc rowSpan="3">
                  <a:txBody>
                    <a:bodyPr/>
                    <a:lstStyle/>
                    <a:p>
                      <a:pPr marL="0" marR="0">
                        <a:lnSpc>
                          <a:spcPct val="115000"/>
                        </a:lnSpc>
                        <a:spcBef>
                          <a:spcPts val="0"/>
                        </a:spcBef>
                        <a:spcAft>
                          <a:spcPts val="0"/>
                        </a:spcAft>
                      </a:pPr>
                      <a:r>
                        <a:rPr lang="es-ES" sz="900">
                          <a:solidFill>
                            <a:srgbClr val="000000"/>
                          </a:solidFill>
                          <a:latin typeface="Arial"/>
                          <a:ea typeface="Times New Roman"/>
                          <a:cs typeface="Times New Roman"/>
                        </a:rPr>
                        <a:t>Producción Agropecuaria</a:t>
                      </a:r>
                      <a:endParaRPr lang="en-US" sz="1200">
                        <a:latin typeface="Calibri"/>
                        <a:ea typeface="Calibri"/>
                        <a:cs typeface="Times New Roman"/>
                      </a:endParaRPr>
                    </a:p>
                  </a:txBody>
                  <a:tcPr marL="68580" marR="68580" marT="0" marB="0" anchor="ctr"/>
                </a:tc>
                <a:tc rowSpan="3">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Promover técnicas y prácticas ambientalmente limpias,  que permitan el desarrollo de una agricultura </a:t>
                      </a:r>
                      <a:r>
                        <a:rPr lang="es-ES" sz="900" dirty="0" smtClean="0">
                          <a:solidFill>
                            <a:srgbClr val="000000"/>
                          </a:solidFill>
                          <a:latin typeface="Arial"/>
                          <a:ea typeface="Times New Roman"/>
                          <a:cs typeface="Times New Roman"/>
                        </a:rPr>
                        <a:t>sostenible.</a:t>
                      </a:r>
                      <a:endParaRPr lang="en-US" sz="12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1. Delimitación del área para fomento de la actividad agropecuaria </a:t>
                      </a:r>
                      <a:r>
                        <a:rPr lang="es-ES" sz="900" dirty="0" smtClean="0">
                          <a:solidFill>
                            <a:srgbClr val="000000"/>
                          </a:solidFill>
                          <a:latin typeface="Arial"/>
                          <a:ea typeface="Times New Roman"/>
                          <a:cs typeface="Times New Roman"/>
                        </a:rPr>
                        <a:t>.</a:t>
                      </a:r>
                      <a:endParaRPr lang="en-US" sz="1200" dirty="0">
                        <a:latin typeface="Calibri"/>
                        <a:ea typeface="Calibri"/>
                        <a:cs typeface="Times New Roman"/>
                      </a:endParaRPr>
                    </a:p>
                  </a:txBody>
                  <a:tcPr marL="68580" marR="68580" marT="0" marB="0" anchor="b"/>
                </a:tc>
              </a:tr>
              <a:tr h="71319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2. Taller de definición de metodología y elementos que contendrá el plan de fomento </a:t>
                      </a:r>
                      <a:r>
                        <a:rPr lang="es-ES" sz="900" dirty="0" smtClean="0">
                          <a:solidFill>
                            <a:srgbClr val="000000"/>
                          </a:solidFill>
                          <a:latin typeface="Arial"/>
                          <a:ea typeface="Times New Roman"/>
                          <a:cs typeface="Times New Roman"/>
                        </a:rPr>
                        <a:t>agropecuario.</a:t>
                      </a:r>
                      <a:endParaRPr lang="en-US" sz="1200" dirty="0">
                        <a:latin typeface="Calibri"/>
                        <a:ea typeface="Calibri"/>
                        <a:cs typeface="Times New Roman"/>
                      </a:endParaRPr>
                    </a:p>
                  </a:txBody>
                  <a:tcPr marL="68580" marR="68580" marT="0" marB="0" anchor="b"/>
                </a:tc>
              </a:tr>
              <a:tr h="50302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ES" sz="900" dirty="0">
                          <a:solidFill>
                            <a:srgbClr val="000000"/>
                          </a:solidFill>
                          <a:latin typeface="Arial"/>
                          <a:ea typeface="Times New Roman"/>
                          <a:cs typeface="Times New Roman"/>
                        </a:rPr>
                        <a:t>3. Elaboración de programa de </a:t>
                      </a:r>
                      <a:r>
                        <a:rPr lang="es-ES" sz="900" dirty="0" smtClean="0">
                          <a:solidFill>
                            <a:srgbClr val="000000"/>
                          </a:solidFill>
                          <a:latin typeface="Arial"/>
                          <a:ea typeface="Times New Roman"/>
                          <a:cs typeface="Times New Roman"/>
                        </a:rPr>
                        <a:t>capacitación.</a:t>
                      </a:r>
                      <a:endParaRPr lang="en-US" sz="1200" dirty="0">
                        <a:latin typeface="Calibri"/>
                        <a:ea typeface="Calibri"/>
                        <a:cs typeface="Times New Roman"/>
                      </a:endParaRPr>
                    </a:p>
                  </a:txBody>
                  <a:tcPr marL="68580" marR="68580" marT="0" marB="0" anchor="b"/>
                </a:tc>
              </a:tr>
            </a:tbl>
          </a:graphicData>
        </a:graphic>
      </p:graphicFrame>
      <p:sp>
        <p:nvSpPr>
          <p:cNvPr id="5" name="1 Título"/>
          <p:cNvSpPr>
            <a:spLocks noGrp="1"/>
          </p:cNvSpPr>
          <p:nvPr>
            <p:ph type="title"/>
          </p:nvPr>
        </p:nvSpPr>
        <p:spPr>
          <a:xfrm>
            <a:off x="990600" y="304800"/>
            <a:ext cx="7024744" cy="1143000"/>
          </a:xfrm>
        </p:spPr>
        <p:txBody>
          <a:bodyPr>
            <a:normAutofit/>
          </a:bodyPr>
          <a:lstStyle/>
          <a:p>
            <a:r>
              <a:rPr lang="es-ES" sz="2000" dirty="0" smtClean="0">
                <a:solidFill>
                  <a:schemeClr val="tx1"/>
                </a:solidFill>
              </a:rPr>
              <a:t>FORMULACIÓN </a:t>
            </a:r>
            <a:r>
              <a:rPr lang="es-ES" sz="2000" dirty="0">
                <a:solidFill>
                  <a:schemeClr val="tx1"/>
                </a:solidFill>
              </a:rPr>
              <a:t>DE PROGRAMAS Y PROYECTOS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1204" y="1916832"/>
            <a:ext cx="4770864" cy="17741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81770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5800" y="685800"/>
            <a:ext cx="7543800" cy="5833328"/>
          </a:xfrm>
          <a:prstGeom prst="rect">
            <a:avLst/>
          </a:prstGeom>
        </p:spPr>
        <p:txBody>
          <a:bodyPr wrap="square">
            <a:spAutoFit/>
          </a:bodyPr>
          <a:lstStyle/>
          <a:p>
            <a:pPr marL="342900" indent="-274320" algn="just">
              <a:lnSpc>
                <a:spcPct val="140000"/>
              </a:lnSpc>
              <a:spcBef>
                <a:spcPct val="20000"/>
              </a:spcBef>
              <a:buClr>
                <a:schemeClr val="accent1"/>
              </a:buClr>
              <a:buSzPct val="76000"/>
              <a:buFont typeface="Wingdings 2" pitchFamily="18" charset="2"/>
              <a:buChar char=""/>
            </a:pPr>
            <a:r>
              <a:rPr lang="es-EC" sz="1900" dirty="0">
                <a:solidFill>
                  <a:schemeClr val="tx2"/>
                </a:solidFill>
              </a:rPr>
              <a:t>El plan de Manejo Ambiental del Bosque Protector “La Perla”, está enfocado en la protección y conservación de la biodiversidad, siendo fuente de recreación y sobre todo investigación por lo cual se realizaron diferentes programas que aportarán al cuidado y preservación de los recursos naturales de la zona mediante  un análisis detallado de las características físicas, biológicas y sociales del área de </a:t>
            </a:r>
            <a:r>
              <a:rPr lang="es-EC" sz="1900" dirty="0" smtClean="0">
                <a:solidFill>
                  <a:schemeClr val="tx2"/>
                </a:solidFill>
              </a:rPr>
              <a:t>estudio.</a:t>
            </a:r>
            <a:endParaRPr lang="es-ES" sz="1900" dirty="0">
              <a:solidFill>
                <a:schemeClr val="tx2"/>
              </a:solidFill>
            </a:endParaRPr>
          </a:p>
          <a:p>
            <a:pPr marL="342900" indent="-274320" algn="just">
              <a:lnSpc>
                <a:spcPct val="140000"/>
              </a:lnSpc>
              <a:spcBef>
                <a:spcPct val="20000"/>
              </a:spcBef>
              <a:buClr>
                <a:schemeClr val="accent1"/>
              </a:buClr>
              <a:buSzPct val="76000"/>
              <a:buFont typeface="Wingdings 2" pitchFamily="18" charset="2"/>
              <a:buChar char=""/>
            </a:pPr>
            <a:r>
              <a:rPr lang="es-EC" sz="1900" dirty="0" smtClean="0">
                <a:solidFill>
                  <a:schemeClr val="tx2"/>
                </a:solidFill>
              </a:rPr>
              <a:t>La </a:t>
            </a:r>
            <a:r>
              <a:rPr lang="es-EC" sz="1900" dirty="0">
                <a:solidFill>
                  <a:schemeClr val="tx2"/>
                </a:solidFill>
              </a:rPr>
              <a:t>gran biodiversidad existente en el Bosque Protector “La Perla” permite desarrollar actividades </a:t>
            </a:r>
            <a:r>
              <a:rPr lang="es-EC" sz="1900" dirty="0" err="1">
                <a:solidFill>
                  <a:schemeClr val="tx2"/>
                </a:solidFill>
              </a:rPr>
              <a:t>ecoturisticas</a:t>
            </a:r>
            <a:r>
              <a:rPr lang="es-EC" sz="1900" dirty="0">
                <a:solidFill>
                  <a:schemeClr val="tx2"/>
                </a:solidFill>
              </a:rPr>
              <a:t> que  involucrará a toda la comunidad en general en la participación de charlas y conferencias con el objetivo de crear una conciencia ecológica que permita la conservación y preservación de la naturaleza.</a:t>
            </a:r>
          </a:p>
        </p:txBody>
      </p:sp>
      <p:sp>
        <p:nvSpPr>
          <p:cNvPr id="5" name="4 CuadroTexto"/>
          <p:cNvSpPr txBox="1"/>
          <p:nvPr/>
        </p:nvSpPr>
        <p:spPr>
          <a:xfrm>
            <a:off x="4644008" y="76200"/>
            <a:ext cx="3528392" cy="461665"/>
          </a:xfrm>
          <a:prstGeom prst="rect">
            <a:avLst/>
          </a:prstGeom>
          <a:noFill/>
        </p:spPr>
        <p:txBody>
          <a:bodyPr wrap="square" rtlCol="0">
            <a:spAutoFit/>
          </a:bodyPr>
          <a:lstStyle/>
          <a:p>
            <a:pPr algn="ctr"/>
            <a:r>
              <a:rPr lang="es-ES" sz="2400" b="1" dirty="0" smtClean="0"/>
              <a:t>Conclusiones</a:t>
            </a:r>
            <a:endParaRPr lang="es-ES" sz="2400" b="1" dirty="0"/>
          </a:p>
        </p:txBody>
      </p:sp>
    </p:spTree>
    <p:extLst>
      <p:ext uri="{BB962C8B-B14F-4D97-AF65-F5344CB8AC3E}">
        <p14:creationId xmlns:p14="http://schemas.microsoft.com/office/powerpoint/2010/main" val="186981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32" y="820964"/>
            <a:ext cx="6019800" cy="543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905000" y="1948560"/>
            <a:ext cx="1524000" cy="523220"/>
          </a:xfrm>
          <a:prstGeom prst="rect">
            <a:avLst/>
          </a:prstGeom>
        </p:spPr>
        <p:txBody>
          <a:bodyPr wrap="square">
            <a:spAutoFit/>
          </a:bodyPr>
          <a:lstStyle/>
          <a:p>
            <a:r>
              <a:rPr lang="es-ES" sz="1400" dirty="0"/>
              <a:t>HACIENDA</a:t>
            </a:r>
          </a:p>
          <a:p>
            <a:r>
              <a:rPr lang="es-ES" sz="1400" dirty="0"/>
              <a:t>RÍO MACHE</a:t>
            </a:r>
          </a:p>
        </p:txBody>
      </p:sp>
      <p:sp>
        <p:nvSpPr>
          <p:cNvPr id="10" name="9 Rectángulo"/>
          <p:cNvSpPr/>
          <p:nvPr/>
        </p:nvSpPr>
        <p:spPr>
          <a:xfrm>
            <a:off x="4572000" y="4889055"/>
            <a:ext cx="1524000" cy="307777"/>
          </a:xfrm>
          <a:prstGeom prst="rect">
            <a:avLst/>
          </a:prstGeom>
        </p:spPr>
        <p:txBody>
          <a:bodyPr wrap="square">
            <a:spAutoFit/>
          </a:bodyPr>
          <a:lstStyle/>
          <a:p>
            <a:r>
              <a:rPr lang="en-US" sz="1400" dirty="0" err="1" smtClean="0"/>
              <a:t>INIAP</a:t>
            </a:r>
            <a:endParaRPr lang="es-ES" sz="1400" dirty="0"/>
          </a:p>
        </p:txBody>
      </p:sp>
      <p:sp>
        <p:nvSpPr>
          <p:cNvPr id="6" name="5 Rectángulo"/>
          <p:cNvSpPr/>
          <p:nvPr/>
        </p:nvSpPr>
        <p:spPr>
          <a:xfrm>
            <a:off x="1500425" y="1079055"/>
            <a:ext cx="1040670" cy="246221"/>
          </a:xfrm>
          <a:prstGeom prst="rect">
            <a:avLst/>
          </a:prstGeom>
        </p:spPr>
        <p:txBody>
          <a:bodyPr wrap="none">
            <a:spAutoFit/>
          </a:bodyPr>
          <a:lstStyle/>
          <a:p>
            <a:r>
              <a:rPr lang="es-ES" sz="1000" dirty="0" smtClean="0"/>
              <a:t>La Concordia</a:t>
            </a:r>
            <a:endParaRPr lang="es-ES" sz="1000" dirty="0"/>
          </a:p>
        </p:txBody>
      </p:sp>
      <p:sp>
        <p:nvSpPr>
          <p:cNvPr id="7" name="6 Rectángulo"/>
          <p:cNvSpPr/>
          <p:nvPr/>
        </p:nvSpPr>
        <p:spPr>
          <a:xfrm>
            <a:off x="5760067" y="5727255"/>
            <a:ext cx="824265" cy="246221"/>
          </a:xfrm>
          <a:prstGeom prst="rect">
            <a:avLst/>
          </a:prstGeom>
        </p:spPr>
        <p:txBody>
          <a:bodyPr wrap="none">
            <a:spAutoFit/>
          </a:bodyPr>
          <a:lstStyle/>
          <a:p>
            <a:r>
              <a:rPr lang="es-ES" sz="1000" dirty="0"/>
              <a:t>Plan Piloto</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24404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582" y="2035990"/>
            <a:ext cx="2857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4644008" y="76200"/>
            <a:ext cx="3528392" cy="446276"/>
          </a:xfrm>
          <a:prstGeom prst="rect">
            <a:avLst/>
          </a:prstGeom>
          <a:noFill/>
        </p:spPr>
        <p:txBody>
          <a:bodyPr wrap="square" rtlCol="0">
            <a:spAutoFit/>
          </a:bodyPr>
          <a:lstStyle/>
          <a:p>
            <a:pPr algn="ctr"/>
            <a:r>
              <a:rPr lang="es-ES" sz="2300" b="1" dirty="0" smtClean="0"/>
              <a:t>Ubicación Geográfica</a:t>
            </a:r>
            <a:endParaRPr lang="es-ES" sz="2300" b="1" dirty="0"/>
          </a:p>
        </p:txBody>
      </p:sp>
      <p:pic>
        <p:nvPicPr>
          <p:cNvPr id="1032"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41" r="28173" b="36357"/>
          <a:stretch/>
        </p:blipFill>
        <p:spPr bwMode="auto">
          <a:xfrm>
            <a:off x="5791200" y="3955197"/>
            <a:ext cx="2133600" cy="153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4663" y="958563"/>
            <a:ext cx="1453537" cy="7334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4263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3683" y="1025371"/>
            <a:ext cx="6777317" cy="4994429"/>
          </a:xfrm>
        </p:spPr>
        <p:txBody>
          <a:bodyPr>
            <a:normAutofit fontScale="77500" lnSpcReduction="20000"/>
          </a:bodyPr>
          <a:lstStyle/>
          <a:p>
            <a:pPr lvl="0" algn="just">
              <a:lnSpc>
                <a:spcPct val="160000"/>
              </a:lnSpc>
            </a:pPr>
            <a:r>
              <a:rPr lang="es-EC" dirty="0"/>
              <a:t>El estudio de Impacto ambiental dio a conocer los diferentes impactos que afectan al Bosque Protector “La Perla”, destacando que el medio más afectado es el medio biótico debido a las diversas actividades que se realizan cercanas al bosque como es la extracción que palma </a:t>
            </a:r>
            <a:r>
              <a:rPr lang="es-EC" dirty="0" smtClean="0"/>
              <a:t>africana.</a:t>
            </a:r>
            <a:endParaRPr lang="es-ES" dirty="0"/>
          </a:p>
          <a:p>
            <a:pPr lvl="0" algn="just">
              <a:lnSpc>
                <a:spcPct val="160000"/>
              </a:lnSpc>
            </a:pPr>
            <a:r>
              <a:rPr lang="es-EC" dirty="0" smtClean="0"/>
              <a:t>El </a:t>
            </a:r>
            <a:r>
              <a:rPr lang="es-EC" dirty="0"/>
              <a:t>estudio del Índice de Calidad de Agua (ICA) de los ríos que atraviesan el Bosque Protector “La Perla”, dio como resultado un índice de calidad media a excepción del Río </a:t>
            </a:r>
            <a:r>
              <a:rPr lang="es-EC" dirty="0" err="1"/>
              <a:t>Basiliscus</a:t>
            </a:r>
            <a:r>
              <a:rPr lang="es-EC" dirty="0"/>
              <a:t> y Río </a:t>
            </a:r>
            <a:r>
              <a:rPr lang="es-EC" dirty="0" err="1"/>
              <a:t>Carinesis</a:t>
            </a:r>
            <a:r>
              <a:rPr lang="es-EC" dirty="0"/>
              <a:t> que tienen un Índice de Calidad de agua  mala.</a:t>
            </a:r>
            <a:endParaRPr lang="es-ES" dirty="0"/>
          </a:p>
          <a:p>
            <a:endParaRPr lang="es-ES" dirty="0"/>
          </a:p>
        </p:txBody>
      </p:sp>
      <p:sp>
        <p:nvSpPr>
          <p:cNvPr id="4" name="3 CuadroTexto"/>
          <p:cNvSpPr txBox="1"/>
          <p:nvPr/>
        </p:nvSpPr>
        <p:spPr>
          <a:xfrm>
            <a:off x="4644008" y="76200"/>
            <a:ext cx="3528392" cy="461665"/>
          </a:xfrm>
          <a:prstGeom prst="rect">
            <a:avLst/>
          </a:prstGeom>
          <a:noFill/>
        </p:spPr>
        <p:txBody>
          <a:bodyPr wrap="square" rtlCol="0">
            <a:spAutoFit/>
          </a:bodyPr>
          <a:lstStyle/>
          <a:p>
            <a:pPr algn="ctr"/>
            <a:r>
              <a:rPr lang="es-ES" sz="2400" b="1" dirty="0" smtClean="0"/>
              <a:t>Conclusiones</a:t>
            </a:r>
            <a:endParaRPr lang="es-ES" sz="2400" b="1" dirty="0"/>
          </a:p>
        </p:txBody>
      </p:sp>
    </p:spTree>
    <p:extLst>
      <p:ext uri="{BB962C8B-B14F-4D97-AF65-F5344CB8AC3E}">
        <p14:creationId xmlns:p14="http://schemas.microsoft.com/office/powerpoint/2010/main" val="3381303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348880"/>
            <a:ext cx="5778976" cy="1702160"/>
          </a:xfrm>
        </p:spPr>
        <p:txBody>
          <a:bodyPr>
            <a:normAutofit/>
          </a:bodyPr>
          <a:lstStyle/>
          <a:p>
            <a:pPr algn="ct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endPar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6528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90600" y="990600"/>
            <a:ext cx="7034213" cy="4841875"/>
          </a:xfrm>
        </p:spPr>
        <p:txBody>
          <a:bodyPr>
            <a:normAutofit fontScale="92500" lnSpcReduction="10000"/>
          </a:bodyPr>
          <a:lstStyle/>
          <a:p>
            <a:pPr lvl="0" algn="just"/>
            <a:r>
              <a:rPr lang="es-EC" dirty="0"/>
              <a:t>Es </a:t>
            </a:r>
            <a:r>
              <a:rPr lang="es-EC" dirty="0" smtClean="0"/>
              <a:t>importante el </a:t>
            </a:r>
            <a:r>
              <a:rPr lang="es-EC" dirty="0"/>
              <a:t>impulso y fortalecimiento de estudios sobre los niveles de contaminación del agua, enfocándose en el análisis de parámetros como aceites y grasas, debido a que el Bosque Protector “La Perla” colinda con empresas extractoras de Palma Aceitera.</a:t>
            </a:r>
            <a:endParaRPr lang="es-ES" dirty="0"/>
          </a:p>
          <a:p>
            <a:pPr lvl="0" algn="just"/>
            <a:r>
              <a:rPr lang="es-EC" dirty="0"/>
              <a:t>Es necesaria la implementación de leyes por parte de entes reguladores como el Ministerio de Ambiente, que den pautas sobre agentes contaminantes y niveles máximos permisibles. Además de la realización de controles continuos a las diferentes empresas dedicadas a la extracción de palma aceitera y sus descargas a los cuerpos de agua.  </a:t>
            </a:r>
            <a:endParaRPr lang="es-ES" dirty="0"/>
          </a:p>
        </p:txBody>
      </p:sp>
      <p:sp>
        <p:nvSpPr>
          <p:cNvPr id="4" name="3 CuadroTexto"/>
          <p:cNvSpPr txBox="1"/>
          <p:nvPr/>
        </p:nvSpPr>
        <p:spPr>
          <a:xfrm>
            <a:off x="4644008" y="76200"/>
            <a:ext cx="3528392" cy="461665"/>
          </a:xfrm>
          <a:prstGeom prst="rect">
            <a:avLst/>
          </a:prstGeom>
          <a:noFill/>
        </p:spPr>
        <p:txBody>
          <a:bodyPr wrap="square" rtlCol="0">
            <a:spAutoFit/>
          </a:bodyPr>
          <a:lstStyle/>
          <a:p>
            <a:pPr algn="ctr"/>
            <a:r>
              <a:rPr lang="es-ES" sz="2400" b="1" dirty="0" smtClean="0"/>
              <a:t>Recomendaciones</a:t>
            </a:r>
            <a:endParaRPr lang="es-ES" sz="2400" b="1" dirty="0"/>
          </a:p>
        </p:txBody>
      </p:sp>
    </p:spTree>
    <p:extLst>
      <p:ext uri="{BB962C8B-B14F-4D97-AF65-F5344CB8AC3E}">
        <p14:creationId xmlns:p14="http://schemas.microsoft.com/office/powerpoint/2010/main" val="3933893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6800" y="990600"/>
            <a:ext cx="7010400" cy="4842029"/>
          </a:xfrm>
        </p:spPr>
        <p:txBody>
          <a:bodyPr>
            <a:normAutofit fontScale="92500" lnSpcReduction="10000"/>
          </a:bodyPr>
          <a:lstStyle/>
          <a:p>
            <a:pPr lvl="0" algn="just"/>
            <a:r>
              <a:rPr lang="es-EC" dirty="0"/>
              <a:t>Es de vital importancia que el Gobiernos Municipal de la Concordia, levante información cartográfica básica y temática a una escala adecuada (1:5000) del Bosque Protector “La Perla</a:t>
            </a:r>
            <a:r>
              <a:rPr lang="es-EC" dirty="0" smtClean="0"/>
              <a:t>”.</a:t>
            </a:r>
            <a:endParaRPr lang="es-ES" dirty="0"/>
          </a:p>
          <a:p>
            <a:pPr lvl="0" algn="just"/>
            <a:r>
              <a:rPr lang="es-EC" dirty="0" smtClean="0"/>
              <a:t>Se </a:t>
            </a:r>
            <a:r>
              <a:rPr lang="es-EC" dirty="0"/>
              <a:t>recomienda la implementación del Plan de Manejo Ambiental propuesto, procurando que los diferentes programas se lleven a cabo como la gestión de desechos sólidos y líquidos, el control y monitoreo de las descargas a los </a:t>
            </a:r>
            <a:r>
              <a:rPr lang="es-EC" dirty="0" smtClean="0"/>
              <a:t>ríos.</a:t>
            </a:r>
            <a:endParaRPr lang="es-ES" dirty="0"/>
          </a:p>
          <a:p>
            <a:pPr lvl="0" algn="just"/>
            <a:r>
              <a:rPr lang="es-EC" dirty="0" smtClean="0"/>
              <a:t>Es </a:t>
            </a:r>
            <a:r>
              <a:rPr lang="es-EC" dirty="0"/>
              <a:t>muy importante que el Bosque Protector “La Perla” asigne personas que se encarguen de realizar charlas y conferencias a las personas que lo visitan, creando conciencia ecológica</a:t>
            </a:r>
            <a:r>
              <a:rPr lang="es-EC" dirty="0" smtClean="0"/>
              <a:t>.</a:t>
            </a:r>
            <a:endParaRPr lang="es-ES" dirty="0"/>
          </a:p>
        </p:txBody>
      </p:sp>
      <p:sp>
        <p:nvSpPr>
          <p:cNvPr id="4" name="3 CuadroTexto"/>
          <p:cNvSpPr txBox="1"/>
          <p:nvPr/>
        </p:nvSpPr>
        <p:spPr>
          <a:xfrm>
            <a:off x="4644008" y="76200"/>
            <a:ext cx="3528392" cy="461665"/>
          </a:xfrm>
          <a:prstGeom prst="rect">
            <a:avLst/>
          </a:prstGeom>
          <a:noFill/>
        </p:spPr>
        <p:txBody>
          <a:bodyPr wrap="square" rtlCol="0">
            <a:spAutoFit/>
          </a:bodyPr>
          <a:lstStyle/>
          <a:p>
            <a:pPr algn="ctr"/>
            <a:r>
              <a:rPr lang="es-ES" sz="2400" b="1" dirty="0" smtClean="0"/>
              <a:t>Recomendaciones</a:t>
            </a:r>
            <a:endParaRPr lang="es-ES" sz="2400" b="1" dirty="0"/>
          </a:p>
        </p:txBody>
      </p:sp>
    </p:spTree>
    <p:extLst>
      <p:ext uri="{BB962C8B-B14F-4D97-AF65-F5344CB8AC3E}">
        <p14:creationId xmlns:p14="http://schemas.microsoft.com/office/powerpoint/2010/main" val="366540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C" dirty="0" smtClean="0">
                <a:solidFill>
                  <a:schemeClr val="tx1"/>
                </a:solidFill>
              </a:rPr>
              <a:t>GRACIAS</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sp>
        <p:nvSpPr>
          <p:cNvPr id="9" name="8 Marcador de texto"/>
          <p:cNvSpPr>
            <a:spLocks noGrp="1"/>
          </p:cNvSpPr>
          <p:nvPr>
            <p:ph type="body" idx="1"/>
          </p:nvPr>
        </p:nvSpPr>
        <p:spPr/>
        <p:txBody>
          <a:bodyPr/>
          <a:lstStyle/>
          <a:p>
            <a:r>
              <a:rPr lang="es-EC" dirty="0" smtClean="0">
                <a:solidFill>
                  <a:schemeClr val="tx1"/>
                </a:solidFill>
              </a:rPr>
              <a:t>General</a:t>
            </a:r>
            <a:endParaRPr lang="es-EC" dirty="0">
              <a:solidFill>
                <a:schemeClr val="tx1"/>
              </a:solidFill>
            </a:endParaRPr>
          </a:p>
        </p:txBody>
      </p:sp>
      <p:sp>
        <p:nvSpPr>
          <p:cNvPr id="10" name="9 Marcador de contenido"/>
          <p:cNvSpPr>
            <a:spLocks noGrp="1"/>
          </p:cNvSpPr>
          <p:nvPr>
            <p:ph sz="half" idx="2"/>
          </p:nvPr>
        </p:nvSpPr>
        <p:spPr>
          <a:xfrm>
            <a:off x="1041720" y="2974694"/>
            <a:ext cx="6883079" cy="2835797"/>
          </a:xfrm>
        </p:spPr>
        <p:txBody>
          <a:bodyPr>
            <a:normAutofit/>
          </a:bodyPr>
          <a:lstStyle/>
          <a:p>
            <a:pPr lvl="0" algn="just"/>
            <a:r>
              <a:rPr lang="es-ES" dirty="0" smtClean="0">
                <a:solidFill>
                  <a:schemeClr val="tx1"/>
                </a:solidFill>
              </a:rPr>
              <a:t>Realizar </a:t>
            </a:r>
            <a:r>
              <a:rPr lang="es-ES" dirty="0">
                <a:solidFill>
                  <a:schemeClr val="tx1"/>
                </a:solidFill>
              </a:rPr>
              <a:t>el Levantamiento de la Línea Base Ambiental del Bosque Protector “La Perla”, ubicado en la Provincia de Santo Domingo de los </a:t>
            </a:r>
            <a:r>
              <a:rPr lang="es-ES" dirty="0" err="1">
                <a:solidFill>
                  <a:schemeClr val="tx1"/>
                </a:solidFill>
              </a:rPr>
              <a:t>Tsáchilas</a:t>
            </a:r>
            <a:r>
              <a:rPr lang="es-ES" dirty="0">
                <a:solidFill>
                  <a:schemeClr val="tx1"/>
                </a:solidFill>
              </a:rPr>
              <a:t>, Cantón La Concordia para la propuesta del Plan de Manejo </a:t>
            </a:r>
            <a:r>
              <a:rPr lang="es-ES" dirty="0" smtClean="0">
                <a:solidFill>
                  <a:schemeClr val="tx1"/>
                </a:solidFill>
              </a:rPr>
              <a:t>Ambiental.</a:t>
            </a:r>
            <a:endParaRPr lang="es-EC" dirty="0" smtClean="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412082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990600" y="533400"/>
            <a:ext cx="7024744" cy="1143000"/>
          </a:xfrm>
        </p:spPr>
        <p:txBody>
          <a:bodyPr/>
          <a:lstStyle/>
          <a:p>
            <a:r>
              <a:rPr lang="es-EC" dirty="0" smtClean="0">
                <a:solidFill>
                  <a:schemeClr val="tx1"/>
                </a:solidFill>
              </a:rPr>
              <a:t>OBJETIVOS</a:t>
            </a:r>
            <a:endParaRPr lang="es-EC" dirty="0">
              <a:solidFill>
                <a:schemeClr val="tx1"/>
              </a:solidFill>
            </a:endParaRPr>
          </a:p>
        </p:txBody>
      </p:sp>
      <p:sp>
        <p:nvSpPr>
          <p:cNvPr id="9" name="8 Marcador de texto"/>
          <p:cNvSpPr>
            <a:spLocks noGrp="1"/>
          </p:cNvSpPr>
          <p:nvPr>
            <p:ph type="body" idx="1"/>
          </p:nvPr>
        </p:nvSpPr>
        <p:spPr>
          <a:xfrm>
            <a:off x="1371600" y="1600200"/>
            <a:ext cx="3057148" cy="639762"/>
          </a:xfrm>
        </p:spPr>
        <p:txBody>
          <a:bodyPr/>
          <a:lstStyle/>
          <a:p>
            <a:r>
              <a:rPr lang="es-EC" dirty="0" smtClean="0">
                <a:solidFill>
                  <a:schemeClr val="tx1"/>
                </a:solidFill>
              </a:rPr>
              <a:t>Específicos</a:t>
            </a:r>
            <a:endParaRPr lang="es-EC" dirty="0">
              <a:solidFill>
                <a:schemeClr val="tx1"/>
              </a:solidFill>
            </a:endParaRPr>
          </a:p>
        </p:txBody>
      </p:sp>
      <p:sp>
        <p:nvSpPr>
          <p:cNvPr id="10" name="9 Marcador de contenido"/>
          <p:cNvSpPr>
            <a:spLocks noGrp="1"/>
          </p:cNvSpPr>
          <p:nvPr>
            <p:ph sz="half" idx="2"/>
          </p:nvPr>
        </p:nvSpPr>
        <p:spPr>
          <a:xfrm>
            <a:off x="1143000" y="2362200"/>
            <a:ext cx="6883079" cy="4191000"/>
          </a:xfrm>
        </p:spPr>
        <p:txBody>
          <a:bodyPr>
            <a:normAutofit/>
          </a:bodyPr>
          <a:lstStyle/>
          <a:p>
            <a:pPr algn="just"/>
            <a:r>
              <a:rPr lang="es-ES" dirty="0" smtClean="0">
                <a:solidFill>
                  <a:schemeClr val="tx1"/>
                </a:solidFill>
              </a:rPr>
              <a:t>Realizar </a:t>
            </a:r>
            <a:r>
              <a:rPr lang="es-ES" dirty="0">
                <a:solidFill>
                  <a:schemeClr val="tx1"/>
                </a:solidFill>
              </a:rPr>
              <a:t>la Evaluación de Impactos Ambientales utilizando Matriz de </a:t>
            </a:r>
            <a:r>
              <a:rPr lang="es-ES" dirty="0" err="1">
                <a:solidFill>
                  <a:schemeClr val="tx1"/>
                </a:solidFill>
              </a:rPr>
              <a:t>Leopold</a:t>
            </a:r>
            <a:r>
              <a:rPr lang="es-ES" dirty="0">
                <a:solidFill>
                  <a:schemeClr val="tx1"/>
                </a:solidFill>
              </a:rPr>
              <a:t>.</a:t>
            </a:r>
          </a:p>
          <a:p>
            <a:pPr algn="just"/>
            <a:r>
              <a:rPr lang="es-ES" dirty="0" smtClean="0">
                <a:solidFill>
                  <a:schemeClr val="tx1"/>
                </a:solidFill>
              </a:rPr>
              <a:t>Proponer </a:t>
            </a:r>
            <a:r>
              <a:rPr lang="es-ES" dirty="0">
                <a:solidFill>
                  <a:schemeClr val="tx1"/>
                </a:solidFill>
              </a:rPr>
              <a:t>programas que promuevan la conservación y cuidado de los recursos naturales.</a:t>
            </a:r>
          </a:p>
          <a:p>
            <a:pPr algn="just"/>
            <a:r>
              <a:rPr lang="es-ES" dirty="0" smtClean="0">
                <a:solidFill>
                  <a:schemeClr val="tx1"/>
                </a:solidFill>
              </a:rPr>
              <a:t>Realizar </a:t>
            </a:r>
            <a:r>
              <a:rPr lang="es-ES" dirty="0">
                <a:solidFill>
                  <a:schemeClr val="tx1"/>
                </a:solidFill>
              </a:rPr>
              <a:t>el estudio de calidad de agua de los ríos que atraviesan el Bosque Protector “La Perla”.</a:t>
            </a:r>
          </a:p>
          <a:p>
            <a:pPr algn="just"/>
            <a:r>
              <a:rPr lang="es-ES" dirty="0" smtClean="0">
                <a:solidFill>
                  <a:schemeClr val="tx1"/>
                </a:solidFill>
              </a:rPr>
              <a:t>Elaborar </a:t>
            </a:r>
            <a:r>
              <a:rPr lang="es-ES" dirty="0">
                <a:solidFill>
                  <a:schemeClr val="tx1"/>
                </a:solidFill>
              </a:rPr>
              <a:t>mapas temáticos del Bosque Protector “La Perla”.</a:t>
            </a:r>
          </a:p>
          <a:p>
            <a:endParaRPr lang="es-EC" dirty="0">
              <a:solidFill>
                <a:schemeClr val="tx1"/>
              </a:solidFill>
            </a:endParaRPr>
          </a:p>
        </p:txBody>
      </p:sp>
    </p:spTree>
    <p:extLst>
      <p:ext uri="{BB962C8B-B14F-4D97-AF65-F5344CB8AC3E}">
        <p14:creationId xmlns:p14="http://schemas.microsoft.com/office/powerpoint/2010/main" val="65574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https://sphotos-b-ord.xx.fbcdn.net/hphotos-ash3/p480x480/557953_488414491244586_1018224173_n.jpg"/>
          <p:cNvPicPr>
            <a:picLocks noChangeAspect="1" noChangeArrowheads="1"/>
          </p:cNvPicPr>
          <p:nvPr/>
        </p:nvPicPr>
        <p:blipFill>
          <a:blip r:embed="rId2" cstate="print"/>
          <a:srcRect/>
          <a:stretch>
            <a:fillRect/>
          </a:stretch>
        </p:blipFill>
        <p:spPr bwMode="auto">
          <a:xfrm>
            <a:off x="2667000" y="4809344"/>
            <a:ext cx="1828800" cy="1439056"/>
          </a:xfrm>
          <a:prstGeom prst="rect">
            <a:avLst/>
          </a:prstGeom>
          <a:noFill/>
        </p:spPr>
      </p:pic>
      <p:sp>
        <p:nvSpPr>
          <p:cNvPr id="2" name="1 Título"/>
          <p:cNvSpPr>
            <a:spLocks noGrp="1"/>
          </p:cNvSpPr>
          <p:nvPr>
            <p:ph type="title"/>
          </p:nvPr>
        </p:nvSpPr>
        <p:spPr>
          <a:xfrm>
            <a:off x="4739833" y="2397895"/>
            <a:ext cx="3304572" cy="1463153"/>
          </a:xfrm>
        </p:spPr>
        <p:txBody>
          <a:bodyPr/>
          <a:lstStyle/>
          <a:p>
            <a:pPr algn="ctr"/>
            <a:r>
              <a:rPr lang="es-EC" b="1" dirty="0" smtClean="0">
                <a:solidFill>
                  <a:schemeClr val="tx1"/>
                </a:solidFill>
              </a:rPr>
              <a:t>LEVANTAMIENTO DE LA LINEA BASE AMBIENTAL</a:t>
            </a:r>
            <a:endParaRPr lang="es-EC" b="1" dirty="0">
              <a:solidFill>
                <a:schemeClr val="tx1"/>
              </a:solidFill>
            </a:endParaRPr>
          </a:p>
        </p:txBody>
      </p:sp>
      <p:pic>
        <p:nvPicPr>
          <p:cNvPr id="4" name="3 Imagen" descr="F:\Dani_tesis\LA_PERLA\Registro_Fotografico\Salida_04\IMG_0071.JPG"/>
          <p:cNvPicPr/>
          <p:nvPr/>
        </p:nvPicPr>
        <p:blipFill>
          <a:blip r:embed="rId3" cstate="print"/>
          <a:srcRect/>
          <a:stretch>
            <a:fillRect/>
          </a:stretch>
        </p:blipFill>
        <p:spPr bwMode="auto">
          <a:xfrm>
            <a:off x="914400" y="609600"/>
            <a:ext cx="3581400" cy="2286000"/>
          </a:xfrm>
          <a:prstGeom prst="rect">
            <a:avLst/>
          </a:prstGeom>
          <a:noFill/>
          <a:ln w="9525">
            <a:noFill/>
            <a:miter lim="800000"/>
            <a:headEnd/>
            <a:tailEnd/>
          </a:ln>
        </p:spPr>
      </p:pic>
      <p:pic>
        <p:nvPicPr>
          <p:cNvPr id="5" name="4 Imagen" descr="F:\Dani_tesis\LA_PERLA\Registro_Fotografico\Salida_03\IMG_0064.JPG"/>
          <p:cNvPicPr/>
          <p:nvPr/>
        </p:nvPicPr>
        <p:blipFill>
          <a:blip r:embed="rId4" cstate="print"/>
          <a:srcRect/>
          <a:stretch>
            <a:fillRect/>
          </a:stretch>
        </p:blipFill>
        <p:spPr bwMode="auto">
          <a:xfrm>
            <a:off x="914400" y="2895600"/>
            <a:ext cx="3581400" cy="2133600"/>
          </a:xfrm>
          <a:prstGeom prst="rect">
            <a:avLst/>
          </a:prstGeom>
          <a:noFill/>
          <a:ln w="9525">
            <a:noFill/>
            <a:miter lim="800000"/>
            <a:headEnd/>
            <a:tailEnd/>
          </a:ln>
        </p:spPr>
      </p:pic>
      <p:pic>
        <p:nvPicPr>
          <p:cNvPr id="19459" name="Picture 3" descr="https://encrypted-tbn2.gstatic.com/images?q=tbn:ANd9GcTUd83HJBN0BlEDah7UCtUehLBT0L7UjBdrLCC7YYs_VVSaog6ZZQ"/>
          <p:cNvPicPr>
            <a:picLocks noChangeAspect="1" noChangeArrowheads="1"/>
          </p:cNvPicPr>
          <p:nvPr/>
        </p:nvPicPr>
        <p:blipFill>
          <a:blip r:embed="rId5" cstate="print"/>
          <a:srcRect/>
          <a:stretch>
            <a:fillRect/>
          </a:stretch>
        </p:blipFill>
        <p:spPr bwMode="auto">
          <a:xfrm>
            <a:off x="914400" y="5029200"/>
            <a:ext cx="1782938" cy="1266825"/>
          </a:xfrm>
          <a:prstGeom prst="rect">
            <a:avLst/>
          </a:prstGeom>
          <a:noFill/>
        </p:spPr>
      </p:pic>
      <p:pic>
        <p:nvPicPr>
          <p:cNvPr id="19463" name="Picture 7" descr="http://t1.gstatic.com/images?q=tbn:ANd9GcT1pFRgGZbhTfnjSi_SJgvVQpTpRgPVr25yVl-vio14ckmhZUJt"/>
          <p:cNvPicPr>
            <a:picLocks noChangeAspect="1" noChangeArrowheads="1"/>
          </p:cNvPicPr>
          <p:nvPr/>
        </p:nvPicPr>
        <p:blipFill>
          <a:blip r:embed="rId6" cstate="print"/>
          <a:srcRect/>
          <a:stretch>
            <a:fillRect/>
          </a:stretch>
        </p:blipFill>
        <p:spPr bwMode="auto">
          <a:xfrm>
            <a:off x="914400" y="584364"/>
            <a:ext cx="1752600" cy="2339811"/>
          </a:xfrm>
          <a:prstGeom prst="rect">
            <a:avLst/>
          </a:prstGeom>
          <a:noFill/>
        </p:spPr>
      </p:pic>
    </p:spTree>
    <p:extLst>
      <p:ext uri="{BB962C8B-B14F-4D97-AF65-F5344CB8AC3E}">
        <p14:creationId xmlns:p14="http://schemas.microsoft.com/office/powerpoint/2010/main" val="408489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4733365" y="3094992"/>
            <a:ext cx="3313355" cy="1702160"/>
          </a:xfrm>
        </p:spPr>
        <p:txBody>
          <a:bodyPr>
            <a:normAutofit/>
          </a:bodyPr>
          <a:lstStyle/>
          <a:p>
            <a:pPr lvl="0" algn="ctr"/>
            <a:r>
              <a:rPr lang="es-ES" sz="2800" b="1" dirty="0">
                <a:solidFill>
                  <a:schemeClr val="tx1"/>
                </a:solidFill>
              </a:rPr>
              <a:t>CARACTERÍSTICAS </a:t>
            </a:r>
            <a:r>
              <a:rPr lang="es-ES" sz="2800" b="1" dirty="0" smtClean="0">
                <a:solidFill>
                  <a:schemeClr val="tx1"/>
                </a:solidFill>
              </a:rPr>
              <a:t>FÍSICAS</a:t>
            </a:r>
            <a:endParaRPr lang="es-ES" sz="2800" dirty="0">
              <a:solidFill>
                <a:schemeClr val="tx1"/>
              </a:solidFill>
            </a:endParaRPr>
          </a:p>
        </p:txBody>
      </p:sp>
    </p:spTree>
    <p:extLst>
      <p:ext uri="{BB962C8B-B14F-4D97-AF65-F5344CB8AC3E}">
        <p14:creationId xmlns:p14="http://schemas.microsoft.com/office/powerpoint/2010/main" val="2019642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usti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7_Austi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8_Austi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2971</Words>
  <Application>Microsoft Office PowerPoint</Application>
  <PresentationFormat>Presentación en pantalla (4:3)</PresentationFormat>
  <Paragraphs>885</Paragraphs>
  <Slides>54</Slides>
  <Notes>4</Notes>
  <HiddenSlides>0</HiddenSlides>
  <MMClips>0</MMClips>
  <ScaleCrop>false</ScaleCrop>
  <HeadingPairs>
    <vt:vector size="4" baseType="variant">
      <vt:variant>
        <vt:lpstr>Tema</vt:lpstr>
      </vt:variant>
      <vt:variant>
        <vt:i4>5</vt:i4>
      </vt:variant>
      <vt:variant>
        <vt:lpstr>Títulos de diapositiva</vt:lpstr>
      </vt:variant>
      <vt:variant>
        <vt:i4>54</vt:i4>
      </vt:variant>
    </vt:vector>
  </HeadingPairs>
  <TitlesOfParts>
    <vt:vector size="59" baseType="lpstr">
      <vt:lpstr>Austin</vt:lpstr>
      <vt:lpstr>1_Austin</vt:lpstr>
      <vt:lpstr>2_Austin</vt:lpstr>
      <vt:lpstr>7_Austin</vt:lpstr>
      <vt:lpstr>8_Austin</vt:lpstr>
      <vt:lpstr>LEVANTAMIENTO DE LA LÍNEA BASE AMBIENTAL DEL BOSQUE PROTECTOR “LA PERLA”, UBICADO EN LA PROVINCIA DE SANTO DOMINGO DE LOS TSÁCHILAS CANTÓN LA CONCORDIA, PARA LA PROPUESTA DEL PLAN DE MANEJO AMBIENTAL.</vt:lpstr>
      <vt:lpstr>INTRODUCCIÓN</vt:lpstr>
      <vt:lpstr>Presentación de PowerPoint</vt:lpstr>
      <vt:lpstr>UBICACIÓN GEOGRÁFICA</vt:lpstr>
      <vt:lpstr>Presentación de PowerPoint</vt:lpstr>
      <vt:lpstr>OBJETIVOS</vt:lpstr>
      <vt:lpstr>OBJETIVOS</vt:lpstr>
      <vt:lpstr>LEVANTAMIENTO DE LA LINEA BASE AMBIENTAL</vt:lpstr>
      <vt:lpstr>CARACTERÍSTICAS FÍSICAS</vt:lpstr>
      <vt:lpstr>Presentación de PowerPoint</vt:lpstr>
      <vt:lpstr>Presentación de PowerPoint</vt:lpstr>
      <vt:lpstr>CLIMA</vt:lpstr>
      <vt:lpstr>Precipitación</vt:lpstr>
      <vt:lpstr>Temperatura</vt:lpstr>
      <vt:lpstr>Viento</vt:lpstr>
      <vt:lpstr>SUELO </vt:lpstr>
      <vt:lpstr>Presentación de PowerPoint</vt:lpstr>
      <vt:lpstr>Característica Físico Químicas del Suelo</vt:lpstr>
      <vt:lpstr>Presentación de PowerPoint</vt:lpstr>
      <vt:lpstr>HIDROGRAFÍA</vt:lpstr>
      <vt:lpstr>Presentación de PowerPoint</vt:lpstr>
      <vt:lpstr>Presentación de PowerPoint</vt:lpstr>
      <vt:lpstr>Presentación de PowerPoint</vt:lpstr>
      <vt:lpstr>Presentación de PowerPoint</vt:lpstr>
      <vt:lpstr>Presentación de PowerPoint</vt:lpstr>
      <vt:lpstr>CALIDAD DE AGUA</vt:lpstr>
      <vt:lpstr>Presentación de PowerPoint</vt:lpstr>
      <vt:lpstr>CALIDAD DEL AIRE</vt:lpstr>
      <vt:lpstr>Presentación de PowerPoint</vt:lpstr>
      <vt:lpstr>CARACTERÍSTICAS BIOLÓGICAS</vt:lpstr>
      <vt:lpstr>Presentación de PowerPoint</vt:lpstr>
      <vt:lpstr>Presentación de PowerPoint</vt:lpstr>
      <vt:lpstr>PAISAJE</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IMPACTOS AMBIENTALES</vt:lpstr>
      <vt:lpstr>Presentación de PowerPoint</vt:lpstr>
      <vt:lpstr>Presentación de PowerPoint</vt:lpstr>
      <vt:lpstr>Presentación de PowerPoint</vt:lpstr>
      <vt:lpstr>Presentación de PowerPoint</vt:lpstr>
      <vt:lpstr>PROPUESTA DE PLAN DE MANEJO</vt:lpstr>
      <vt:lpstr>FORMULACIÓN DE PROGRAMAS Y PROYECTOS</vt:lpstr>
      <vt:lpstr>FORMULACIÓN DE PROGRAMAS Y PROYECTOS</vt:lpstr>
      <vt:lpstr>CONCLUSIONES</vt:lpstr>
      <vt:lpstr>Presentación de PowerPoint</vt:lpstr>
      <vt:lpstr>Presentación de PowerPoint</vt:lpstr>
      <vt:lpstr>RECOMENDACIONES</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dc:creator>
  <cp:lastModifiedBy>Vane</cp:lastModifiedBy>
  <cp:revision>138</cp:revision>
  <dcterms:created xsi:type="dcterms:W3CDTF">2013-08-29T01:04:49Z</dcterms:created>
  <dcterms:modified xsi:type="dcterms:W3CDTF">2013-09-26T01:25:19Z</dcterms:modified>
</cp:coreProperties>
</file>