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8D7F-5FCF-4F8E-9727-A7736B0EC8C2}" type="datetimeFigureOut">
              <a:rPr lang="es-EC" smtClean="0"/>
              <a:t>26/08/2013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2C51D-D133-4E06-A33C-3FF61046EF2A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C51D-D133-4E06-A33C-3FF61046EF2A}" type="slidenum">
              <a:rPr lang="es-EC" smtClean="0"/>
              <a:t>19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45C14F-D2CE-430B-91C5-AD46494FCA20}" type="datetimeFigureOut">
              <a:rPr lang="es-EC" smtClean="0"/>
              <a:pPr/>
              <a:t>26/08/2013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FCE864-5E02-4341-9601-AA13F40912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s-EC" sz="2800" b="1" i="1" dirty="0" smtClean="0">
                <a:solidFill>
                  <a:schemeClr val="tx1">
                    <a:lumMod val="95000"/>
                  </a:schemeClr>
                </a:solidFill>
              </a:rPr>
              <a:t>IMPORTACIÓN DE DISPOSITIVOS ELECTRÓNICOS DESDE MIAMI VIA MARÍTIMA, INGENIERÍA DE LOCALIZADORES AUTOMÁTICOS DE VEHÍCULOS (AVL’S), LOCALMENTE; Y EXPORTACIÓN DEL PRODUCTO TERMINADO HACIA COLOMBIA, CON EL RÉGIMEN DE DEVOLUCIÓN CONDICIONADA DE TRIBUTOS</a:t>
            </a:r>
            <a:endParaRPr lang="es-EC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58200" cy="914400"/>
          </a:xfrm>
        </p:spPr>
        <p:txBody>
          <a:bodyPr/>
          <a:lstStyle/>
          <a:p>
            <a:r>
              <a:rPr lang="es-EC" dirty="0" smtClean="0"/>
              <a:t>Andrés Yepez						Año 2013</a:t>
            </a:r>
            <a:endParaRPr lang="es-EC" dirty="0"/>
          </a:p>
        </p:txBody>
      </p:sp>
      <p:pic>
        <p:nvPicPr>
          <p:cNvPr id="4" name="3 Imagen" descr="C:\Documents and Settings\Priscila\Configuración local\Temp\LOGO ESPE ORIGINAL 2-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8407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/>
          <a:lstStyle/>
          <a:p>
            <a:r>
              <a:rPr lang="es-EC" dirty="0" smtClean="0"/>
              <a:t>Matriz insumo - producto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1" y="980728"/>
          <a:ext cx="8640958" cy="4976288"/>
        </p:xfrm>
        <a:graphic>
          <a:graphicData uri="http://schemas.openxmlformats.org/drawingml/2006/table">
            <a:tbl>
              <a:tblPr/>
              <a:tblGrid>
                <a:gridCol w="883760"/>
                <a:gridCol w="844431"/>
                <a:gridCol w="1008112"/>
                <a:gridCol w="648072"/>
                <a:gridCol w="360040"/>
                <a:gridCol w="720080"/>
                <a:gridCol w="720080"/>
                <a:gridCol w="576064"/>
                <a:gridCol w="504056"/>
                <a:gridCol w="648072"/>
                <a:gridCol w="648072"/>
                <a:gridCol w="1080119"/>
              </a:tblGrid>
              <a:tr h="23441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INFORMACIÓN DE INSUMOS IMPORTADOS Y COMPRADOS A IMPORTADORES DIRECTOS</a:t>
                      </a:r>
                    </a:p>
                  </a:txBody>
                  <a:tcPr marL="4680" marR="4680" marT="4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89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Refrendo de la Declaración Aduanera Única (Referencial)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 err="1">
                          <a:solidFill>
                            <a:schemeClr val="bg1"/>
                          </a:solidFill>
                          <a:latin typeface="Garamond"/>
                        </a:rPr>
                        <a:t>Subpartida</a:t>
                      </a:r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 Arancelaria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Descripción Comercial (Detallada)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Tipo de Insumo (Importado o Comprado a Importador Directo)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Ad-Valorem (D)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Codigo de tipo de unidad(De acuerdo a catalogo de unidades)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 Cantidad importada  para cada unidad de exportaciòn. (E)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% de Desperdicio (F)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% Merma. (G)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% de Utilización Neto  del Producto H = 100% - F - G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Cantidad Neta utilizada  por cada unidad de exportaciòn. I = E * H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Valor CIF de la cantidad importada utilizada en el producto exportado (J)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62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028-2013-10-10589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8531.20.00.00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Display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Importado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                                1,00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  1,00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$ 22,00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028-2013-10-10589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8526.91.00.00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 err="1">
                          <a:latin typeface="Garamond"/>
                        </a:rPr>
                        <a:t>FastTrack</a:t>
                      </a:r>
                      <a:endParaRPr lang="es-EC" sz="1050" b="0" i="0" u="none" strike="noStrike" dirty="0">
                        <a:latin typeface="Garamond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Importado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 smtClean="0">
                          <a:latin typeface="Garamond"/>
                        </a:rPr>
                        <a:t>0</a:t>
                      </a:r>
                      <a:r>
                        <a:rPr lang="es-EC" sz="1050" b="0" i="0" u="none" strike="noStrike" dirty="0">
                          <a:latin typeface="Garamond"/>
                        </a:rPr>
                        <a:t>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1,00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  1,00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$ 88,00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1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028-2013-10-10589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8542.31.00.00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Microprocesador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Importado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2,00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  2,00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$ 1,25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028-2013-10-10589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3926.90.90.00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Caja </a:t>
                      </a:r>
                      <a:r>
                        <a:rPr lang="es-EC" sz="1050" b="0" i="0" u="none" strike="noStrike" dirty="0" err="1">
                          <a:latin typeface="Garamond"/>
                        </a:rPr>
                        <a:t>plastica</a:t>
                      </a:r>
                      <a:endParaRPr lang="es-EC" sz="1050" b="0" i="0" u="none" strike="noStrike" dirty="0">
                        <a:latin typeface="Garamond"/>
                      </a:endParaRP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Importado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20%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2,00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  2,00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$ 2,02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chemeClr val="tx1"/>
                          </a:solidFill>
                          <a:latin typeface="Garamond"/>
                        </a:rPr>
                        <a:t>028-2012-10-123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8541.60.00.00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50" b="0" i="0" u="none" strike="noStrike" dirty="0">
                          <a:latin typeface="Garamond"/>
                        </a:rPr>
                        <a:t>Cristal de cuarzo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Importador directo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                                2,00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  2,00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$ 0,38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chemeClr val="tx1"/>
                          </a:solidFill>
                          <a:latin typeface="Garamond"/>
                        </a:rPr>
                        <a:t>028-2012-10-123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8532.24.00.00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50" b="0" i="0" u="none" strike="noStrike" dirty="0">
                          <a:latin typeface="Garamond"/>
                        </a:rPr>
                        <a:t>Condensadores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Importador directo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                              20,00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20,00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$ 0,10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chemeClr val="tx1"/>
                          </a:solidFill>
                          <a:latin typeface="Garamond"/>
                        </a:rPr>
                        <a:t>028-2012-10-123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8523.51.00.00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50" b="0" i="0" u="none" strike="noStrike">
                          <a:latin typeface="Garamond"/>
                        </a:rPr>
                        <a:t>Memoria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Importador directo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                                1,00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  1,00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$ 20,00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chemeClr val="tx1"/>
                          </a:solidFill>
                          <a:latin typeface="Garamond"/>
                        </a:rPr>
                        <a:t>028-2012-10-123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8533.21.00.00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50" b="0" i="0" u="none" strike="noStrike">
                          <a:latin typeface="Garamond"/>
                        </a:rPr>
                        <a:t>Resistencias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Importador directo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latin typeface="Garamond"/>
                        </a:rPr>
                        <a:t>U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latin typeface="Garamond"/>
                        </a:rPr>
                        <a:t>                              20,00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                                   20,00 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latin typeface="Garamond"/>
                        </a:rPr>
                        <a:t>$ 0,10</a:t>
                      </a:r>
                    </a:p>
                  </a:txBody>
                  <a:tcPr marL="4680" marR="4680" marT="4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presentan los productos importados y los comprados a importadores directos con su</a:t>
            </a:r>
          </a:p>
          <a:p>
            <a:r>
              <a:rPr lang="es-EC" dirty="0" smtClean="0"/>
              <a:t>información arancelaria y porcentajes de desperdicio, merma y utilización neta.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es-EC" dirty="0" smtClean="0"/>
              <a:t>Matriz insumo - producto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517232"/>
            <a:ext cx="7898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La matriz insumo – producto genera como resultado el valor monetario de los </a:t>
            </a:r>
          </a:p>
          <a:p>
            <a:r>
              <a:rPr lang="es-EC" dirty="0" smtClean="0"/>
              <a:t>tributos realmente pagados por los insumos; que es el punto de partida para la</a:t>
            </a:r>
          </a:p>
          <a:p>
            <a:r>
              <a:rPr lang="es-EC" dirty="0" smtClean="0"/>
              <a:t>determinación del coeficiente de devolución condicionada.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27585" y="1052736"/>
          <a:ext cx="7776863" cy="4342403"/>
        </p:xfrm>
        <a:graphic>
          <a:graphicData uri="http://schemas.openxmlformats.org/drawingml/2006/table">
            <a:tbl>
              <a:tblPr/>
              <a:tblGrid>
                <a:gridCol w="1510506"/>
                <a:gridCol w="624239"/>
                <a:gridCol w="1360336"/>
                <a:gridCol w="1507843"/>
                <a:gridCol w="1507843"/>
                <a:gridCol w="1266096"/>
              </a:tblGrid>
              <a:tr h="79778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Descripción Comercial (Detallada)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Ad-Valorem (D)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% de Utilización Neto  del Producto H = 100% - F - G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Valor CIF de la cantidad importada utilizada en el producto exportado (J)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Valor CIF Incorporado al Producto Exportado (K = H*J)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Tributos realmente pagados por Insumos (L=K*D)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4761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latin typeface="Garamond"/>
                        </a:rPr>
                        <a:t>Display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latin typeface="Garamond"/>
                        </a:rPr>
                        <a:t>100%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$ 22,00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$ 22,00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4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latin typeface="Garamond"/>
                        </a:rPr>
                        <a:t>FastTrack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latin typeface="Garamond"/>
                        </a:rPr>
                        <a:t>100%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$ 88,00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$ 88,00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84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latin typeface="Garamond"/>
                        </a:rPr>
                        <a:t>Microprocesador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$ 1,25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$ 1,25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4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latin typeface="Garamond"/>
                        </a:rPr>
                        <a:t>Caja </a:t>
                      </a:r>
                      <a:r>
                        <a:rPr lang="es-EC" sz="1400" b="0" i="0" u="none" strike="noStrike" dirty="0" err="1">
                          <a:latin typeface="Garamond"/>
                        </a:rPr>
                        <a:t>plastica</a:t>
                      </a:r>
                      <a:endParaRPr lang="es-EC" sz="1400" b="0" i="0" u="none" strike="noStrike" dirty="0">
                        <a:latin typeface="Garamond"/>
                      </a:endParaRP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20%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$ 2,02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$ 2,02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$ 0,40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4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>
                          <a:latin typeface="Garamond"/>
                        </a:rPr>
                        <a:t>Cristal de cuarzo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$ 0,38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$ 0,38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41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>
                          <a:latin typeface="Garamond"/>
                        </a:rPr>
                        <a:t>Condensadores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100%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$ 0,10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latin typeface="Garamond"/>
                        </a:rPr>
                        <a:t>$ 0,10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latin typeface="Garamond"/>
                        </a:rPr>
                        <a:t>$ 0,00</a:t>
                      </a:r>
                    </a:p>
                  </a:txBody>
                  <a:tcPr marL="9386" marR="9386" marT="9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 de exportación</a:t>
            </a:r>
            <a:endParaRPr lang="es-EC" dirty="0"/>
          </a:p>
        </p:txBody>
      </p:sp>
      <p:sp>
        <p:nvSpPr>
          <p:cNvPr id="22530" name="AutoShape 2" descr="data:image/jpeg;base64,/9j/4AAQSkZJRgABAQAAAQABAAD/2wCEAAkGBxIQEBQUEBIUFBQUEBYXFxQVFhUVFRYWFBQWFxQUFBUYHCggGBslHBQUITEhJSkrLi4uGB8zODMsNygtLysBCgoKDg0OGxAQGiwmHyQsLCwsLCwsLCwsLCwsLCwsLCwsLCwsLCwsLCwsLDQsLCwsLCwsLCwsLCwsLCwsLCwsLP/AABEIAMIBAwMBIgACEQEDEQH/xAAcAAACAwEBAQEAAAAAAAAAAAAAAwECBAUGBwj/xABKEAABAwIDBAcCCwYEBQQDAAABAAIRAyEEEjEFIkFRExQyUmFxkUKBBhUjM1NykpOhsdEWVGLB0vBDgrLxB2NzwuFEouLjNJSj/8QAGgEBAQEBAQEBAAAAAAAAAAAAAAECAwQFBv/EADQRAAIBAgMFBgQGAwEAAAAAAAABAgMRBBIhExQxQVEFMlKRoeEVI3HwFiIzU4GxYYKSBv/aAAwDAQACEQMRAD8A+m7Sxz6ZeQ50NJgA+MACVlxO061IxVIZeDFZriLTJaLwp26LVfrf9wStotp9ZLgxwDcVT6RxcC02ZfJEx2PQrpOVrWLRhGSvL/JqbiMSYsQTox1QNqkcwz+RISmbSrPLgzMcgGfM8MyklzcpnjLT+HNZsWwfKtcD07nvy2Ocuk9C5hjQAsg8I81fGGkXY7O3O3o8OHjNkDnAkE5uAG7f+ErLnY6RoxfI1MxtWSHF7XNMFpIkSJBBBggjimjE1O+71SMO3NVJggPo03tBEFjYLRTcOYg38TyXRbQXWMk1wPLUg1KxkOJqd93qjrNXvu9VqdQR0C1ddDnZ9TL1qp33eqOt1O+71TqlFZS1aVnyJr1Gdbqd93qjrdTvu9UqEQrZdBdjet1O+71R1up33eqVClrUsuguxnW6nfd6lHWqnfd6q7KKYKKz+XoXXqI6zU77vVHW6nfd6p/QqpoJp0GvUV1up33eqOt1O+71VzRSzSVWXoTUnrdTvu9Udbqd93qoFJMbRT8vQalOt1O+71R1qp33eqcKKOhU06F16iutVO+71Udaqd93qndCjoU06DXqJ63U77vVHW6nfd6phoJTqaadCa9Set1O+71R1up33eqXlUQtWXQXY3rdTvu9Udbqd93qlQiEsuguz0eFM02E6lg/JCMH82z6jfyCF5GelcDhbSpB7ntMwXHTXXgqUcON7Nv5yS4uAOaQAZERoANFoxQ+Ud9Y/mpotXfkcbvgFPCuAytrVQ2Iygt05B5aXD1UswQYZpudTloacuW4BcROYG8udfx4rSAhYyo67SQmhhgySJJdEucS5xjSSeXLROQhUw23xBCEICtQLE+mt6gtCqdjLVzn9GeSCwroBoVXskK5yZTngJ9KmoyQVoptVbIkSApUwphZNlUK0IhAUhQWJkIhBYXkVgrQiEBVCtCIQFUK0IhAVVHMlNhEILGc0Ut1JbIUZVbmbGBzFWFudTSH01cxMp2cJ82z6g/JCML2G/VH5IXnZ6DlYkb7vrFWpoxI33fWVGld1wOPM0yozJOZAcpYXHoUNKlQoIRKgOQEoRKqSgBz4VOlVH3Q2mrYlyNStDQqtppgCNlREIhWhEKXKVhEK0IhLgrCIVoRCXBWEQrQiEuCsIhWhEJcFYRCtCIS4KwiFaEQlwVhEK0IhLgrCo9qbChyA2UOy36o/JSil2R9UfkhczZzcQN93mqQtFZu8fNULF0T0ObQrKiFeFELRAlTKiEQgAlQFMIhAEqCVMIhAQAnMCVCaxyjKi8KVEqQslBClQgBCiVYICEKUICEKUICEKUICEKUICEKUICEKUIUqqOKalvRMM20eyPqj8lKil2R9UfkhYNGWp2j5qpCvV7R81VNRoLIUKziqhZjN3sVx0uEIhXARC7XOdikIhXhEJcFIRCvCIS4KQiFeEQlwQhTCIS4IlEqYRCgIV2lVhSEAxCgFTKhQQplEoCFCklVlABKAVUoCpC6lVlEqFAlAcluKGrlKTvY6JaDFBCELaMs20hujyChWpdkeSFC2MlQXPmqwmVBc+arC2jLOXtJ0PaP4T+abswyw/XP5BJ2r84zTsnXzH6J+yOwfrn8gvFD9d/yeiS+UjZCIS8bX6Km5+Uuyico1PgJXOp7dDm5uicANZcwZTxDgTYr1SqRjozjGnKXA6sIhZdmY4V2lwY5kOiHa6Az+K2QtKSaujLi07MrCIVoRCtyFYRC5+0drChUDCxxls5gQGiTABJ080jEbeDO1RfPIFpMT2jewXN1op2ubVKTV7HXhEK0IhdLmCsIhWhEJcFYRCtCIS4KwhWhEJcEKFaEQgIUQrQiEuCsIhWhEJcFYRCtCIS4sc7axgNji/8AkjZpku/y/jKNtDdZ9f8AkUbJ1fp7OnvXib+eelL5JvhEK0Ihe08xrpaDyQpp6DyQuZ0OHW2k4VHtgbpI4zZGI2kWzAB9x8ZWOv8APVNe26LcbqMYfE89OJmV4JVp66nrVOOmhevX6ZzCIkNMi9iTYLXsuq1oLHGHF7j+Q19xXJwkTw9/ijEnetGvDwWI1mnnNSpprKdrbF6FQMGZxbZrbuN5gDivPuwdR7hUdSqNeIhoZLLaZx7Z8eHDx3t+cp6/ON5cx/5Xbez5RpjSm+8C16ds0yNNIMxqIE+qK2zb4HBvZaLU5/wfa/I81KbqZdVJyu5ZWiR4SCupCwYrb2FosD6uIo02EwHPe1oJ5STrZcna/wAPsBhXsbWquGeMrwx5pGf+bGThzXZSjBKNzk1KbbselhELxLvhxXqVjQo4CsHuaTSrPaalB1pBc6lOUeZ4hIA27jKTmkswFVjrPZ0dSnVHIhwc5otr4rG8xfd1+n9/T6F2T56Hf25Tq9MOjpOeHUcpdlzNbvOmRxMHRcs4Koxjm0qNVwfY5mw8GbHMfZ/h4cLWXpdg0K7MOxuLeypWE5n0wQ034A3HBasIyG6RvP4AavdeAT5/j4KOjm1elzSquOgwhRC4VfbNVtV7ctNrBULWvdmNxwcQd08uatgdsValZjS2n0bswzjMJIa527JuLa6LarxvYzspcTtwiErr1L6Wn9tv6rmbcxDHdFke1x6Ydkg8CuxzsdiEQkYHWp/1T+QSdr60v+sP9JQWNsIhc3ZmJptNUPexp6c2c4D2W81t69S+lp/bb+qCw2EQuJjNsVWVntDafRtcAHnMbloO9Ggvroq4bbNV9VjctMsLw1zxm49y+956Ljto3sdNjK1zuwiF4qv8G9otxNXENx5eN40sKPkaZ1IbUdvTfiso2ztnB0XVcXhm4lxcAyhhaZc5snV7wdNLhqzt2u9F/wB/f14DZ34M9/CIXhj/AMSGUOjZjcLVp4mpcYeh8u8NmA42bGh9F32/C/A9I2kcQxtVwkUnGHi07w4Wn0Wo16cuDI6clxR2oUFw5j1VcNimVJyODoiY8Zi/uK8+ycz9e07lz/XKpVrZLacS06ea5u2rVa8ta0yQ8T4SI/mk0sV0QeYEnLA56g+iw0e1w95/RTjNeHuPu/8APvXglVbbnzPWqaSynUobSLtQNOR14K1LaJNRrYEG3ERqsGEPifTj6JmHPyzLntcRxgyusa03bUzKnHXQ9MzQeSEN0QvceQ8vX+eqaznMRzuoxnm7wnneUvHGoKz8sdsxpz8kvJXdyPpx/wAq+TKWrVnz/s+oqWiba4E4M3/8T5oxPaHny9w/BDMJXGkD0/RLrUK+pAPp5d1YeZLusqhFvvI10/nKWnzjeEcQuttR+QOdHZw1Yzu27HE73LS1r8F5npK4INpBHLn9XwSnYyvUa1rqmYPoOBE0zmBySZa2T5ttfyXejiYwTumc6uDlJqzRiofB3D1GtfWaagrOp03scczMsgSBwPiF7HZvwYwmHpClSw7AwGQ1wz35788gvNNFUNDQBlBkCdCNDotnxpi+8PQf0q75R45WHgaviR68NjRTC8adrYvvD/2/0o+N8XzH4f0rXxCnwszPw2p1R7FIwnZ09p/d77u7b+fO8ryLts4vMN4dkmN3mOGWVv8Ag3tCvUqZahBbDzbJrmPdA/vVdI42EmopO7OdTA1IRcm1oeUxvwqoGrVDg51M1XbsQHSTOfmPDTnKnBfC+iyqwnP0bc1oJcJYWgA8W39y07T+DD+kLumpMFTeAdSM70EgkPiZJ0WT9m3fvOH+6d/UvJJ1oy/k+FPG4tNqy8vcihtrDuw+SGB+ec7iA4DuwpwG0KIqsJqMADhJzBKp7Jcwua9jKondexzKciLgscZ1lOGy5/8ASn72l+q7rE1ei9TKxla2qXqe22dt3ClzgMRSJdVOUB7STMRCRtXb2FJpxiKRisCd9thBF/Vcv4KbEb0+d9DIKYlpL2OlxsLN5CVm+EOxGsruLcPma45pFRjRJu4ZTpdddtVyZrL1Orr1lDPZHP2ttGi6s8iqwgusQ4QlYnbuHbQazK0vD5NRpBcRyj+9FPxeP3f/APtS/VLOx31HgNFOi0NJLnltUk2gAMNuK4vFVeSRxeMq20SH434X0H1XneNNxBywWl26GkOPdtp/sW7H+ElJ+JoU2AtYaoAaR2dQAzk3w9I0Wc/Bt37zQ+6P9S7HwX+DJbiG1XVaT20yTDaZac0HLcu4G64w2spo6U8ZipNRtG309z3amF5jbuPxLK+Wid23BvdcTqOY/vVZPjHG8z6N/pXrnjIxlbKz7lPBSnG+ZeZ66pQa7tNafMA/mvHbd+DOCpVG9Fh6dN+Ic8VHMEOcIk34XcNFJ2rjfH0H9Ky4rE16jmuqXLJynSM0To3wC4yxtJ6OD8jtHs+rykvM7HwVwrMPVqUKc5WU25ZMmA4zPjdLaN5+nadwnif79y4zMbWZWzts803A3bcZmHQjnF/HxCZgsTXc0Ft8zQSd0zI1kNi8nRc6uKjO1kzcMFODd2jo0e0fPlPmpx2vv5R/doWelh8TMwB5xx/yrUcFXd2nN/A/yWI5nG2VicYRes0Mwf8Am/8APBMw3z7Ne1x53lZnYbEN7Lm6+A/7VlqVMUwzluDMiP6Vc7ha6fkFSU75ZI9yEJVAktaTrlE+iF9a58yxx8RWYKjpaJzG6luMar4rBtL3EzdyV1FniuyhTS4Hkk6zfEucW3wUHGNVeoN8UdRb4q5YGbVSlStTOrQfcsGHqUj0VtaJPaBn5u/ZGbXW2ul7dIYBvisuHwbT0V9aJJ3nGfm73Aza6mDfS5ibKi+RtVMStEyfku4ERS7o9AtPUGeKOoM8VjYUehrbYrxGUspd0eg/RQGUe4PQfotXUGeKnqDPFTd6HQu3xXiMJ6HONwdg2t3heI/FM2fiGMu1omXiZB9o2kAeXh7pTTgW5wL9g8TzHDT3zKMPgmlvHtO4k6OPEgf3a4XRUqK5HOVTEy0cir8QytRaypTaW5G8hG7wyWH+W3Jc5uxsKPZqfeOK6eFwTTTYZmWNvIM2F5bY+6yYcA3x/v8A3VlToyeqOMqVSWsrGPDYfDtALWcNZn8VqbVpDQKuFwTCxh5sbxB4Di2x91k3qDfFFCkuCKqVRcLF6eMYLBRUxDH9oSq9Rb4o6i3xVtDgXJVMlfB4Z3ab75j/AGWb4jwhvv8AuqOXQr4FmR31TyHDxt62VmYBsDyH92XN0aL4oy6MnxSOfT2VhWnsuPm5xXUpYxjG5WDKOQCr1BvijqDfFajTpR4Isac48EhOKxTS9ht2+OXuP539L+6U3rTfBKrYFmZni88R3Hnjc6cL25Sm/F7EcIM6p1UVOIb4Kprs5D0TPi9iPi9izs4FzVjK6tT6Ru63sPtbgWcIvrrNp4zYweMb0bIA7DbyDNheQBPnATTgW9I0fwOOp4OZwiDqbzIm0yYMJgWGmw82N4k8BxIBPmQFrZ00iZ675h10ckddHJN+L2I+L2JlgT5wvrg5IOKaeWiZ8XsR8XsUcIFTqncoHdb9UfkhTSbDQBwA/JQuZ6dTyvwpGKFRnVsxFTNRflj5POWkYkz3GtqC3fHJcrDbS2o5oLqDWkOcXDo3OJDehhgOYX3q0PEg5Zjn6HFbRcHvApgw518x4G07tpE+nikfGx+jH2/4uO5yv528VweNoJ2cjosPVfCJ5/4x2o15PQ5gX0wQaZDGD5bOGQ8lwPyYNTTQwFU7Q2q2rVd0RI3AB0UtYR1txyNFSaskYVpeCBvzAgr0Q2sfox9vxg+zrlg+dtLoG1jxpjho88SZ9jy85Ollnf8ADeNF3ar4Ruxqld4ecQGtPSuDGBsZWNMCXZiHzrMAJuH/AMLX5g69J/y9c3H629r/ABLKNrOt8mOHtzwMxuXvHnfTRZ6G0Hjo5ps3aWUw9+pa3syDIlhF7xB5g1doYa3fRHhat+6K2tXxYxdM0ab3UKeUPgsDahqlzXEg3OT5N0jSXarmYTam0mh7qlBzi5u63oi0MqCjShrRnO5nNUF3HKNJv6D42d9GPtnl9S17eUHwUnazuFMcfbI5R7Fpv6DW6m/4bxou7VfCzi09p7ScKnyAblqVCwOpGXU2saWstUgOLs7cwkW0Op6vwdxmJqmt1qn0eWrFPcLCWeO8QSCDcG+vFNO1TwpjjG/HG3sW1J8PGSUfGp+jH2/H6nK/nbS6b/hvGhu1Xws3n5wfUPe5j/L/AD9yMP2f8zu93j3r/wAuVoXM+M3ZwejbER2zPav7Mdm+mtp4qMNtR2W9MDeOj3cXumA5s8jyPgIWt/w9u+jO7VfCzqYUzTYZmWNvMzYXmBPnATCuPhtrOyMmmOw2/SOPs3Mlkm8axMknkmHazvoxp3z3Z7nO3lfwM3/D3tnRd2q27p0MKZpsOssbeZ4DjAnzgJqTgmVH0mOAYZpgiXuk7gIklk3cSONoN9A92Hq3hrOMS9wnTLO4YnenlA1m3qTT1RxsyEKxw9XgGcY33d4R7FrSfAgC8yDq9XkzXvu0zR3O7fzt/EqBNc7jvqnjHA8eHmrM0HkEV6FXK6zBum+d1rmbhk9mDbjbhJtRoVSBIZo2Ye46zmiWCY3YnWTpF7yICFLcPVtLWcJ33H2TPsX3oHCQSbRBOr1e6z7bu7Pc71vK/wDCoURWO9T8XkaxO486RvaTFtJ4QfJ0sZtIdKTScBUqNfTloq9FTFV7XNFNrmkno+gOUmcxqG4svXV6NUFtmdp0DO8B3yTiAYZpM690G5smuw9Xg1nGJe4aRl9j608oGs2aEPD4Lau02UGsfhnOqtpMl5ph0noMMSXQ8DN0rsQDHBoIGk6DtTaWXN0AvTYMgpOLg80qDnOPygzND31mxE7vHQ+xOGq8mRf23d4RbJyzHwMC8yDq9XkzXvu0z/U7t/O38SFOZsitVfTw7q7clZ2HmowZgG1D0edsEltnSBJnlIzLjGrimvcWtrvIa00GggYcsGG0quqb2Y1ZBnf7PCSvTdXq9KyWsjI6TmeY32TfLHZAIBuTIEAEmMDh6vR05awfJsneqSN05rOZNt2ATNzMRe3ViczzDcdtN2WKbWjMAXOoulzXVA3OWdJLMoLjBJnKDaVlw+3NpVcwZRaCHMY4mk7LTcXYUPJPSb8Nq13ZbR0YuvbjD1bS1nCd9xjdvG5feAHiL2iCdWq92n9t3c+p3reV/wCFQp4fHbS2q6hXDKJa/PUbTc2ic5b0VTo4Z0sSajWjPJABFryN9PG7RdVy9E1jDXylxplwZTD6gBB6QdIXMbTdNspfBlepdh6t4azjG+7uiJ3Lb0jjYA3mBJw9SdGRe+YzG7FsnLNxtlGs2A6LNB5IQAoWDZ5rEVw2o+c1qpNog2iD4JXWWdzhybbSwHEWNylYvZwqVazrCKjwbT/ESTOlh6LKdlO1yi54kCSTmn7X4hfOfZVRu6qLy6s7LHRS7j8zezEsHscps3+GY+yfVT1tkfN3kcBwI9NFzhsp3dFjzE2frHLMZlVfs4tbmhsAtuCD4tI8N/8AEouyKv7kf+Rv8PA/M6YxbYgt9A3WHCfxHol167XNgNg5pm3jZcgUmiIAtH4AgfgSjom8h/bcv5WVfYtZq2deXuRdpU075H5m5Cwmk3kP9xl/IQg0mngLz+MT+Q9Fw/Ds/wBxeXudfi8fCbkLCaYPDWfxIJ/EBHRt5f3Ob87+afh2f7i8vcfGI+H78jcl0BDeV3cI1cfHx14+Cyim3kOH4HMPxMqlBgA0AueAGjnEaeZ9fNaX/nqiX6i8vcy+14t9378jdQ7Dfqjny/iv63VyvS4XZVDIyaNOcjdWRo2NHSRqdSTdXdsmhHzNP7DeWX8reS877Hlmvn9Pc9G/q1sv35Fti/8A49L/AKTOfdHO/rdbViwuCZ0bQabewJGWNWBpEOuLACDeyc7BsMyxpmeAvmjNPnA9AvtwjZJHz27u4+USknCMOrG3mbDiQT6kA+5R1NncbryHez/6r+a0Qview76p58j3b+l1anoPLx/ms2IwjMphjZymN2biXCwv2iTa8lWo4NgAhjRAbFojLOX0zO9SgNMoSBg6YiGNtEWFoBaPQEjyKOp0+430Hdy/6beSAMSd6nr2z3vo36xb7VvfCeCsWJwjJZuCC52bdNwaTmmYsJAaJMiwETBDjg2HVjTMzYe1Gb1yj0CDUfKJSDg2HVjbzwHFwcfUgH3KeqM7jfQa5s/+q/mgIePlWmNGPExzdTtmm2mkXjURcwAikwREU2iIyxDRbLJjykxzKQ7B0+lYejbIpvg5WyIfTcAHdoXvAETcwQJNn4Rgp04Y0RTZbKwRlbuiGy0RmdYGBJhUa3N0olIGCpiIY20RYWhpaI9xI96OpU+430Hdyf6beShdR8olIOCpnVjbzNheQGn1AA9ynqrJnK2ZN4HEgn/SPQITUehCEKfJ9vfCmpSxVdjaRPR1nXFQjjGaMhi3isP7cVfo+M/O/wD18lG3NpNp4rFsLqrCcW92akWguGXLkfJ0m+h1Nlno7XwQIzYYEdGWkCnSJBIZAaSbkFr99wne0XB4mpwv6H3odm4fKm6bd0ub6G39vKuWOhF3TPSGZmdciU74b1CCDSkE3+V1/wDZ5eiyu21hXCXUAXZGD5ulBLadNnaBkAFjjbtB0GIXM2ziqVWqXUGdGwgbsNbeLw1pIA95UeKqrn6HSHZeFk7Om1/t7nY/a4/QD7w/0I/a4/QD7w/0LzOYIzBTfa3X0O3wTBeH1Z6b9rj9APvD/Qj9rj9APvD/AELzMozBN9rdfQfBMF4fVnpv2uP0A+8P9CP2uP0A+8P9C8zKMwTfa3X0HwTBeH1Z6b9rj9APvP8A4KtP4WED5gan/E5k8meK83mUNcI/vmtLG1rcfQj7FwV+76s+hYf/AIouaxo6kyzQLVyBYcB0RgeCuf8Aio4/+ib/APsHkf8Akr520iB5InyXLbTub+F4XLw9WfoXCuqCm0BjLMEDM5ujBAIynLvSIkwBN9E11SpeGM4xL3DllnctO9PKBrNpwkCmy3sNtAHAWhth7rJshew/KiTUqcGM4+27mI9jlJ8CALzIOkqdxmvfOmb6ndv5203k6QiQqQyYh1QsduM7J9onWQbZRO7BiRJMW1V6L6kCWMFmzDnW1zQMnDdjnJ0i7MTGR1vZPAHhyNj77K1MiB5BQCxUqWljOE77u6ZjcvvQOFiTaIJ0lTuM+27uz3O9byvrZOkIkIDDiXVC5hDGGHuI3nH/AAXxJy7tyRMG0WvbQ6pUvDGcYl7hyyzucd6eUDWbRiYzU7f4h4Ax8m8Te41iRe/IlPkKgSalTuM4+2e8I9juyfMAX1B0lTuM177tM0dzu387abydIRIUBic+p0zJaz5t3tie3TzRLM1hlNrSYMbpUbNfU6KnLWfN09Hg+zvRlYGn2YiAZOkCXud8q2/+G+0i+9TvESY5gwJvMiDAOBpUzMzTbeQZ3ReWgA+YACpOZIqVLSxnCd93dMxuX3oHlJtoY6Sp3Gfbd3fqd63lfWyfIRIQok1Kl4YzjG+69hE7lryONgDeYE9JUnstiT7RmJEWy/W48BrNmyESFAWQhCFMLtl0HEl1Gk4k3JYwk+ZIup+J8N+70fu2fohCFUmHxPhv3ej92z9EfE+G/d6P3bP0QhBmYDY+G/d6P3bP0R8T4b93o/ds/RCEGZh8T4b93o/ds/RHxPhv3ej92z9FKEGZkfE+G/d6P3bP0R8T4b93o/ds/RCEGZkHY+G/d6P3bP0U/E+G/d6P3bP0QhBmYfE+G/d6P3bP0UO2Phv3ej92z9EIRC7HdSpEXpsMgzutvLQwzbi0BvkAFLsFSMzTYZmZa2+aM0245Wz5DkhCphcAODpnWmy8zut9ohzuHEtB8wEdTp/Rs1nst1zZ5072953QhCkHBUvo2cPZbwJcOHeJPmSUMwVJsRTYIiIa0RlnLFrRmdHKTzUoQhDcFSERTYIiN1tsrS0Rbg0keRIU9SpfRs+y3u5OXd3fKyEKFKuwVIzNNl9d1t8zQ0zbi0AeQAVnYKkdabDMzLWmc0ZptxytnnA5IQqRAcHTOtNl59lvtEOPDi4A+YBR1On9GzWey3XNnnTv73nfVCEKVGDpgiKbLR7LfZOZvDg5xPmSVLMHSGlNgiIhrbZZyxbhmdHKShCGSRgqQiKbLRG620NLRFuDSR5EhR1Kl9Gz7Le7k5d3d8rIQhok4KkZmmwzM7rb5mhpm15a0DyACHYOkZmmwzMy1t80ZptxytnnA5IQoB4QhCF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4 Imagen" descr="f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2466975" cy="1847850"/>
          </a:xfrm>
          <a:prstGeom prst="rect">
            <a:avLst/>
          </a:prstGeom>
        </p:spPr>
      </p:pic>
      <p:pic>
        <p:nvPicPr>
          <p:cNvPr id="22532" name="Picture 4" descr="https://encrypted-tbn0.gstatic.com/images?q=tbn:ANd9GcTpI1plHwCFX6RQPdzkcWQkzmibSA1IoE4De_BEqz0Ph7k-eOKd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2857500" cy="1600200"/>
          </a:xfrm>
          <a:prstGeom prst="rect">
            <a:avLst/>
          </a:prstGeom>
          <a:noFill/>
        </p:spPr>
      </p:pic>
      <p:pic>
        <p:nvPicPr>
          <p:cNvPr id="22534" name="Picture 6" descr="https://encrypted-tbn2.gstatic.com/images?q=tbn:ANd9GcQKD1zNfeNm-ocxW1PmuNWMKLCwMuzz0xKzMrlieJCO51nfVAbC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654" y="4149080"/>
            <a:ext cx="2762250" cy="1657351"/>
          </a:xfrm>
          <a:prstGeom prst="rect">
            <a:avLst/>
          </a:prstGeom>
          <a:noFill/>
        </p:spPr>
      </p:pic>
      <p:sp>
        <p:nvSpPr>
          <p:cNvPr id="22536" name="AutoShape 8" descr="data:image/jpeg;base64,/9j/4AAQSkZJRgABAQAAAQABAAD/2wCEAAkGBhQSEBQUEhQUFRUVFhUXFRUVFhUVFxgWGBYVFxQUFBUXHCYeFxkkGRQUHy8gJCcpLC0sFR4xNTAqNSYrLCkBCQoKDgwOGg8PGiwkHyQpKiwsLCosLC0sLywsLCwsLCwtLCwpLC0pLSwsLCwsKSwsKSwsLCwsLC0sLCwsLCksLP/AABEIAPYAzQMBIgACEQEDEQH/xAAbAAABBQEBAAAAAAAAAAAAAAADAQIEBQYAB//EAD8QAAIBAgQDBgMGBAUEAwEAAAECEQADBBIhMQVBYQYTIlFxgTKRoSNCUrHB8AcUYtFDcoLh8TNzkqIWssJj/8QAGwEAAgMBAQEAAAAAAAAAAAAAAQMAAgQFBgf/xAAxEQACAgEDAgQEBgIDAQAAAAAAAQIRAwQhMRJBBVFxgRMiYaEyQpHR4fAUsQYzwSP/2gAMAwEAAhEDEQA/ALUikiiRSEV3TiA4pCKJFNiiAZFIRRIpIqEBkU0jb98qLFNI1+dGyAwPzoeJwq3FKuAynQg0cD8z+ZroqEMswu4A/eu4Xy3e0On4l/Lpzv8ACYtLiB0YMp2I/I+R6b1JKTpWZx3BruGc3sHqDrcsfdbqg5N0Ht+EocXDeHHkaFJT2lyaKK6Kr+Dcct4lZQww+ND8Snr5jr/xVkKbDIpCp43EbFJFEIpIphQZFNYxRCKGVn30Hod/eoQBg7RVQpiYnwiF6gDl+u/nUiKeyTTV67/vUdKC22I/m3Ey0kUSK6KJWgeWuy0+K6KhBkV0U+K6KhCxikinxSRSRgOKSKLFIRRsgPLSRTyK6KNlQcU0rr8/0osU2NahAajSlinINB6UpFEgOKQrRIpIqEM1x3s0Wbv8O3d3xrm2D9H6nzOh+95hvA+03eN3N5e6vroVOgY/0zz/AKflIrTEVS9oOzKYlfwOo8FwDUeQP4l+o5UmeP8ANHk0Y8v5ZFor06Kx/Du0VzD3P5fHaH7l7dWHIseY/q+fM1q2uwpjyJB35aHcSPehDN5klh32HPznYST7an2FMa8sjWTE5QCzajSVGq6HnFQcBcbP3d4wQPAimLbgElmWILcpVixGpMzVdi8FcwVxr1gF7DGb1mZK+dy39dOXptX4mSStbL9X+3+x3wsUH0u2+3Zfu/sTcXxw2rqo65FuE5LjiVHkpCvq3MmRvtFOxdm+rB1fvCoM28oUOCRIWNm2ijXMRh8TaysyFXEwzBWHkQD4gwn/AJqHw7DYi0O7BW4okW3cNbyrGgYES23IAdY2X0xUqbcu6d217cfb6DuqThaio9mqpP3e/wB/qWmDxa3UDIZB+YPMEciPKjxUHCcNKXi8xmQ5lWYZwV8bFiZaCdYHpVjFbIOTj8ypnPyxjGVQdoHFcBT4roq4oZFdFPiuy1CFgRSRTyKSKSMGRSRT4pIqWAZFIRRIpIokGRTY19qJFNYb+n96IBiDQeg/KlinAV0VLIMy0kUSKSKNgGRSRRIroqEKvi/BbeItlLiyNwR8Sn8SHkemxrHW79/hz91d+0w7TkcchH3fI+aH26+ixUzCdm7eJs3e91UQCnIzJkn7u241rPnUVHqfY0YZO+nsZhWt4i0CpzI2oZSQQw2IO6sPnUzgXBrlwQr3HYZicpy6EnVj+ojetOeymHwuGIw9pLee1czGSzM3cvBLMSTB8tqq/wCGXEO8uXlMSLczvI7wDYe1YVmT3aNquPypk/B9kVVe8JUSdco8R1gkudTWYbiad89o+F0uMgB+9Dskjr0r0jvIwx9WHn5cvOvFO16xjcTyi7eM+jXW5e1WxaiV/TyFZMakr7muZdR6n6g/2FOy1V8N48l0ZWhXB25NB3X2nSrjLXUjJSVowSTTpg4rookUhWrAGRXRT4roqAJ8UkUSKbFJGDIpIokUkVCA4rop8UkVAA4pjjQ+n6UYimMN/wB8hRIIRXRT4roo2AHFdFPik6fvTf8AMfOpZKGxXRT4pIqEGxWh7Of9G+P8v5PVBFaDsz8F70X/APdZ9T/1sfg/GTcdYLWU/wAjDYndHG+w3rz7+Fl2MbdBnxYcwNySLiE6DXma9EvqDatzzO3ueVeUfwz4klrHuzsFT+XuAkz+K1A8OpJ6a1yLSOglbVHqmcmxcAGmZt9zoNlH614h2+tkY/EwSZad9fECdx/mr0zivbyzYsspHxliDdZcOI88tz7Rp12Q7Ga8u4/2jwt/Evd70lnKeFUbJoAGHePlM+H8Ma70IZF2HLBNVe3rRH4JiQcQo1+PKJ0kkFR+s16Ph7mZFbbMAYkHcTuN68xweHDXwp+F3RT0DMJP1mvQuA3AMPZWCItoAdwfCNZ866umnXyswanHfzIn5a7LT4roraYAeWuiiRTXcDcgepA/OpYUm+CwimkUQikik2MoHFdFPiuIo2CgcV0U+KSKlgBxWbx/H7qY1bIQFWZBEHMZCksDMQNeX3a08VGe1N5Tr4bbx5eJrc+/hFLyKTrpdbjMbir6lewWKSKJFdFNFA8tWPDMWgVrVxfDcIl51SAYIEawY8tCfSoOWujWqyj1Ki0ZdLsJjcE1pyjbj5EciOhqPFX9i3/M2cn+NaHg/qT8JP0+XmapCv7/ADmqwnez5RacK3XDBxVZxnt6OHArkuE3AIZUBXTN4Q7MAG2OzaHaraKFisIlxClxQ6turCQfaplh8SPTYcOT4cuqrPOeIfxevPGW3GUrlz3XYaTP2aZFkyNY8/bK4ntbim/xmRRstqLSj/TbCg+81qu038MCs3MHLDc2SfEP+2x+L0OvU1jcJwHEXSRbsXWIMMAjQCNwxiFPQxXMem6Hx/6dValzWz2/Qgs5bc6+f6fnTCPOtTh/4b4xmUG2EDbszoQo/qCkmegE1o8H/B3MCGxBLQSAtqRoJO7zsD5UxYpVwKeWN8mL4Jxvu3QXJKqykHmMrAx6ae30r1zs0Rcwq3LRDKhKmDJUAnLP+mNRTOEfw5wKoENoPdH37jMwcjfwE5R6RWqtYJbOHQ2kS0VdkYIqpOkrmAGpjT2oqMoy6WRzUo3yVisGE/P+4rgwpnEsamXwgpccMQwHgMKWJWfvZQ0RpI1PnX4fjCyqtmJJAncbRM8hNa8ebs+xlyadr5l3CcVxLqq91ElwhY6hd9hzOkdCakrZUTpJ5kgsfc/pVPxHj6M6W9gSjAmZLJdtEr5AZS//AIfO2t4lUWCQIJAkqsgbRmInwldqMMsJXJPYbk02XGlBxd+X33LmKSKfFdFWMgOK6KfFdFQgOKSKJFIRRBQJtNaH3eubnt7ch8/qTQLnEh3hXJdISPElt3XNrIlAdV09z0oNjtJh7ilu8CrrBcFAQPvKWAzD08qHXHzL/Bn5MsYrooOFx9u4oa26sp5qQentrUmKtdi3FrkHFJkM6ggcjpB6jXzkaxqDRYo9zW0unwMVPXNLKfowoOVUGMbsFg8Sbbq67g/McwfUVbcewQdBiLQ8LAG4By/q/Q+g61TRV12dx+Um00FX2B2zbQeh2+VKyJr51yhuJp/I+GUUUkVYcY4YbFyPuNqh8vND6culQitNjNSVoVODi6YMrSZaJlrstWspQyKkYC5luoTtmE+h0b6E0F2AEk6fvTqelZ7tN2ibDrOQgaa8zObT+n4fXXlSs2SMINyNmk0uTUZFCH342L3ilzui4ysxQ6qgJYQYDH8I6mKoOHdrHxVzEW2P2dvDtdChTq6EHM2kuQkjaOcSAal8I7V/zGLv2LKtaz5WeI8TW8tq51IO+s7mRUjD4q1h2sXr12TBt3jMg5rF0MUAEsM4TYeQ058vNncum+DrYdI4SlGKtlRxnHXLi4e8+qN3bJsZtFGTSAJEluX6U3EcT7my9sJY8c+K4hcgFcv2cHy6Hzqq4rx9riooJy24CM3xBQZUAAwIM7zvVU9wkkkkk7kmT86w5NdGKqKtno9J/wAeyZKlmfSvJc/wHD27YItIZK5TcunPcPReVtfID311qNevFyWYlmO5YyfmaaWoZrnzzTyfiZ6zT6HDp1UF78v9T2ZDpSxQ8O8gdR9ef1n5ijRXsj4oMIrop8UkVLAMy0O6vhMEiQQCNwTpI60eKQoTAGpJH50bIrvYpbvAJtNaF68EIK5T3beGNs2TNH+qm4zg9x0W2Xtm2pWbfdtbVgvwo+S5BTY5YjwjSKJ2r4u2Ew9u6oVjcuOuVp2XNJ0O8iqbh38QVfMLlvIVQssMTnYR4ACumkmZ5UnqxvY2rHn6eutvYtLvBxdzd/bs6ajIJJ02zFQQNNufnGlXBFUOE7YWrlw2wrgnKJm2VlojUNruNp51oYpsa5RlyOTpSBxUjCCRcXzTMPVDP/1z0Iij8PfLeQnaQD6Hwn6E1J8MrDaSIsVwot61lZlO6kj5aUyKKdqwNU6NPhyuLw5R9xoTzDfdcfvzFZLUMyN8Skg9YMSKtuC3IuRJUMCCQYjY/pVX22XubouFjqiknnIENtz0nTzrOn8ObXY09LyxVcixUa5itSqQzAA6mFALZdTzMg6Dy1inYabpUEgA5sy85Ebx67DTqajYtlt4gZiAndMDyHhuLE8o1PTWr/Hg5uF7pW/QEdPKrq74/vch8Q4smGa5cusWVUtEQAYJa8GyLPPINBqcu9V3bLGwETIHDDNL/CpBjVfPXYxUftBxtLhcIAysqLLDSUd2BUHf49zHvVLiMUznM7Fj5n8gNgOg0rka3XY3F447nsvBvBM6yR1GVdKrh88fYHw/E3LF17yPDuGDHKuzlS0AjzUHlQ7twkkkyTuTvXE0Nq4cskp8s9th0uLC24R3fc4mm1xpDQNR1IRUjh4U3bYYSudMw8xmEj5TW07bcMtuLXdKFCNetkKAolSnIctTHrQcqaRg1Otjp8sISX4r39DR4c6eh19/PrIJqWKp+H8Um7kueF2kbEAt+Eg7NpAEkHWCRVva8v3+9q9wz4tQsV0U+KSKhKGRTWxa2/E7ZVAJJ5wN460WKi44LAzZYALHNAGUMmaZ0iDzpWZ1jfoP08erLFPzMj/EfG5sHghuZvMfKYUkCdwC0exrDnEzcTwqsZwYET9nd+KPSrPtt22s4kWLVoGLCshY/C3wjNbjdTlO8cqztviiSCdI7zSQd0ZV36sayY7SVnYm49DiuS74Ni1XEKzEKA+bNrCgLOxO0eflXrq7SPKf3NeK8Hx6G74jlBW5qYAk2mCgmYBmK9na4xtBrcMSFIkwCDBOvKVJj2rVifys5Woj8yC3LCiGM5hmVYk6GCc3IDwjWmAa/vyofE1XugWulIuKQC5WRlMwANYOXfSm2R4oDE6qxYxJUq4AEADdR8qtGT39RUorb0LPiy/aBuVxFf3iD9RUOKk8RvgWbM6FS41gaSDz9RVTiOIiBlIA7xLZPMlsuif+S69dPOpB0qDKDk7JffQco3OYTyHgZvF7KdPTbeoXabjVs4Ym+Zab9oMVnU21KjT4CZBGnI+8DAcct90twBgBevwhEMRN4TE6iXAn1qtx3G7lxSkhUZ85UAanKq6tvsi6bfSsGr1MMfqdrw7w3LneyqPn+xO4vxcWr0WSWKnxkkZWOW4pBYEkjVDodY5VkOJcSuXWJuHaYA0A6Ae30qXcuAVV4hvEa4WfUzy7Pg934Z4bh0ztK35vn28hpamzSA1xNZTu0cTTTSk0lEg002ngfL97daFeuga6xyHmeW25/fWmKIuc62X8L1/YXvcpzTAEGdv+B9avcV24vXCctu2ql2cZwWY5ggMwRGqT/qrOKhOrey+XU+ZolWdIxz0ePO1PIv3/AI+i/k9D4hxnDXEDnMs6hoDfFEBlEhhmOoMjWl4f2pVYJcXbcwrDNm38n1Ya7N4hO7jUXGO7M2CpUWlVSCCFLIDoIEKRG1R+H9lcPaKlUJDPlKO2dZc/EQw3iDXr3JpHx1Riy1wXErV5Q1q4jgx8LAxPIjcHoakxWG4D2fuOb93MMwYoqZQ2ZUJKDNKw2hWTVtwo3bLF7txEw5V3KsWOQBVJIYiLcOSMpYjQkTQUwvH5Gjiq/jPAbWKTu7wYp+FXdAfXKRm9DIq0ArstF0+SitcGCufwewhZiHvqDEAOhy+erISZqvb+CtvxRiXGvhm2pgeR8Qk9RHpXpuWuy0KRZTku5gOz38JbFhs99v5hgTlUrltgciyScx6Ex0O9bkJAgD0A+gAopEb/AFqh7TcBvYjuyl1Uth4ZcxUsCrB/h30MctzUtJEpye5dX8IptglQSLixI/ofX60DwhxIiYBaBAGsSSQOZ58+tVfZLg13CYF+/fOe8DmGmFVWELnIkc+WpNRO0PFnC2XsqHzPOVgYAt9xdUnKRrLEEzG4HnS1LkfHC5tIk9occuICWkZQRbxDZSJLILdlldgNVB7yAD+ego8ZiBkKEAnvbd0N5Mi249fEh9jVbY42b94mAMlsKsCIBW0lxQRqVJtKdfPqaNdE1yNVrJQfRA9X4Z4TCUVky7+S/c65cJJJ3O/uZ/M1Huvr++n96KTUe+f3+/auM5N7s9XCCWyBXX5D9+tV98eL1qZFR7409P1/YoJm7H8rI5pKWlAnaiaG6G0h0/t/enExt8/7f3/5oD3NYGp+g6nrTEhLlfp936f39xLt2OpOwH70FNS3rJ1P0HQU5LcdSdzzNOo2WjDz9l/e/wDfqJSUezhWbUaAbsxhR6sdJ6b0rYiwun2l482t+BQfIZkYn3j0oqLZXJnhB0+T22+unpB/v9JqE33BqR3inTfQOY012CfOjWuIh7ty1lPgzeLTKwVczFdZG8axtWf4xx8WltlWtG4rXHeST9nDrb00JOsacxXqXkTVI+LrG09yZ2aTK+JWSYukgHlLPIj1FQ+2GDZ+HZi5yL3TXUA1uDOgy5vujU8jrHlVXwztA2t+VBuAkjcfE07naTOke9GxvEjd4LiOeW4EnzHe22EH/VHtSMmVxSSNmn06nK3waXsvxI4nDLdIgksCBsMpiFHIQBVtlrK/w2xKDAIpYA944AJEmWEab862GStEZbGPLBRm0vMi4lyqOwUtlVmyjc5QTA6mKiPxHeFJ/tVrk36K5/8ARx+/QUHhvCVbxsSfiGXTLuPERuTofmarKdEjCyrfEm4sFJG8HTYHWZ9/asTxS8bN+4HxF9VRySBYtMoB2WQ2aOpAPnFb5LAF6/AHx5fIAZEO/M7mOvOvPO2TkYu8c7rD/FbWQv8A3F5r7aa7VWEnNsNKOxT3+I27qw2IBYNaPeMmVvCt3UIBEglDp+lXmL4ui2Sly4YAKgt5xBBIEBttNNhXneIP2hO+p1UQp13AgR6fStPxW6QzfaKks4hkzWzqdHMHK/SRy8NI+B13uzoYvE5QS+WOyodwFLQdQLivdeFCoc25HhEDUzFafi3Bnw9kXb3gUtlj4mBO2YDb9zFYTsPjDZxfeCDkGaDMeG5bMAx0rRdou193FWnzOFClIAGgkmZXYn+9Z/8ABjkl1SbN0PHMsYqMYpEW5x2wI+0mfwqWjoY2PShLxIXVum3/AIYB1G8nkJ6Hesx2ltulwIYkKGOSBJeSCSB5R860fBcJZW3c7liwa3bzZp+LxT7TNHHocN7lp+N6tx2aXsU47TL/AFe6KfycU7/5ACNp/wDX/wDRqHwnhtkhmvXIAiFz5Ndcxlt9htVvZ4ZhchfUKIkhi0eIA6iZ+tLnpcMEm1d+RrweKazM5JSSpXuVrcf/AKOU/F/tTf8A5GNu7b5j66UZOGq5LxNpcomdM5BME7jRai93dDQAFRmjRQARPMxO1UWLA20o1t3s2z1XiEIRnPImm6XSk9/rsu/BZW7jMBplnWZnQ7R1oiqBtROE4N7qKRlAAAZ2IVBvuTtoDpuYMA0XH37FiPEbh01+FCdfhUeNhEb5dvasebF05HGK2O9otdCenhkyO5Nb/T17L35B2cMzTA0G7GAo9WOgpXxFq3pHev5ahPlox9Tl9DUe9iXuRmMKNgIEegGi+1NS2BsP3186VSRurJk70v77/wCvc6/ce4ZuNoNkXRQPLSAB0AApQsaClpCajbYyGOMOD2rsTxH+Ywly73eXKrWsxIYk27YDNO+s/SsxiuEC9etowBE6BgGWSBJg9DUn+F/Hba8JK6g57knLIhtzp0FG4DF7EljsMzJMglZNsNl3E5VMV3lK5NHyKcKV9ipwfCFTiJw2ZSn2eW3JEFsjMPPKQWOhHzq94R2TR72Jwrqwss0hkY6lHBIhy2UyPLUDpVZx+4tviAZAJCpJJGhOYRJI/B7T1r03BJmtGSR9pdPhMf4lz+/0FScep7kx5HBbGHHCsLgcuVGIR5m5c1lTr4gFUbUPjvaplxLJh3VlJt5FAV5zKpMczqTVJ/EvsMt+9cxNhh4VCsrEQXSc5SdyABPUGqXC2WTKoKNAUTqPIzz3n5Gm4MkZtpdimfFKMVN9z0vs/wAea+t1WWGVCWyg5cpW4BuT4synTyjzpuK7a4XDWSpvIt3WFYN5jUnLEa7zHXSslwbtsbdkp3cbksWAnSEWAJIHrr7VmMTOOxVm07JbS5cGd8oGmbMzFonNuJPn5Uieoj8To+prxeH5Xi+I1Sq/U9V4bjhftvfSGzM7Agysi2Ph18Wq+dYDtjdy4q+c7pFxvEi5lXX/ABRHwnl5a7V6Rw/htuxba1bAVEZlWTJhUVRPnpEkivOe2T5cVeOd08bEMiZlGv8AiCNV/LXatOH8Ujmy5Z51iWl2MzqdVEKeo0Een0rbYq0Czlr1u0uZgy3MuVpneQfFI2kaRpWGxLHO2obU6qIU9QIEelaziGJgH7QJM6Oha03R2g5W6SOXh51fFtbEoq8DaS3iLyo4de5bKwgr9xiAR5QflQMJcJtXdv8AD+Lb4ufzoHB2+0uf9q7y0Hh5GncL1tXvRN/8w60cf7jI8ETiFwgNsYW36S2p/OtN2N1tXRp8Cber1lOKj4hy+yn2QDz6mtJ2DvErf08IS2AesOSJ86XFJM0Sk3GijscBzy7EBdYCmTq77xoNtvSrnBWrXdiywEDbXUknc+Rk6Hb0rM4ziLoGRDALMTG51iJ8tOXnWj7MYW1bCveyzdDqSRLAQMpBJ3zEHlpWaWnlmlvKkdXBr8eki0sdt833T7AuE8NGVmOhDEQ2gCwDmP0Hy86k4mBscwEHWAp9AfaD9KrOIYgBM6t4lOhG+/M8xQ8diQMlxSJBWdtQdxQno5dfxFM04PGMS0/+Pkx2vo69+OV24LLITb8Jy6nWNvbzplrCganVubHU/wC1TWuKUBzL1jl5elR5rFrouMk/NHof+PTx5cLhvcG+fJtte/IldXVwNc89OxK6uJpKJUvOx3FO6wdtQSGOYwAx3JAnKNJjnTuI9sr63ylq9bt6quU2iT1OeYj4j7dax+D4s6W8gMLoCIGoE7zvudoqD33268gCgA6cvzr02OdS6T49lxKcFN+h6fhOK9/auribtpmCv9otuAqd2wDNqYUOeZGsVoeE4m9h0tC3fuZGMpmJ7rKS32cGIeFYiDuyyAax3Y/EJa/mL9y4ltUUJL2mvLnuM+WUXoj7+YqPiuMF7lprdxblu24CutlrYMBZtlnJZoGXc6Zz+Kk6nPu4Xx+n6+Y/T6OPXSXJf8Q7QMbSIW17gk/5mvOH9z4P/Gs5aw1wsLhc91b0yBlRnMEwJOvL5ADWKssXlbC2rgVg4Zkf/pgFWErlBafi30Gh6Vn8RiVygBwSGAPmDExI00rlaO1Nt/Y9JrceN4lBL83f1r3JwxmbNICmBCroBqYA84WBPOq/E3HUExBXORPUGNOW9NOI8Qa00jTUgAz97zFMbFtcdQ6yWaDAjwnYeXOmRxrrk77hzZXHFjSTquV9VX9Zddlu2FyzbNtnzALIFwBodn1KnKTERoSdfKrTj/Fwe8lsskMGVMyoxIM3BGxBYCY+I+VY3+SAZ+QUMRPkHgecwIq/4riCjE5ysECQsrsNLkqQo8tt67OGPN8njs/SpXHik/sZDEvLsZB3+EQp6jQR6fStNjMoX40SdIa2GtnTZ2g5W6SOXhrO48JmJVpmSQohRttoOtaq/ctgDPdKg6FSsoTGzMVMN0kctKvjjXVZkTsy3CVHeXB//K76fCdjROECbV//ACjz/EKPZt21vP3TFh3V3loPCYgwJqPwVfssRIJ+z2HPxDahFV9xseCJxRBnyEgFmC+kPln6fStL2BIFq+kCRqTOpJzj6Zf/AGrOca4me+ZkUZZGVsg3gEkMecyas+xOLIOJYx/0xy0mWMAe9JXNs0O6pehmOIn7RxGzP/8AY0a5xR2CZvuKFHKY0BPsB8q013h9g+I2xmMkyTqSZJ3qLew9oD/prNJ+PHhDXilyzMPdJ05U+4DsZ05Vb3La8kWoOJw7Fid58yTV45E+SrxNKy0weGJULmBVgGOhkxrG/SParI1RYd2AAnUaDnG+1SsJi3LgMZFc/VQc6d8HrvA9ZjwSlDpa6mvb1LOlFs6wDpvSCi2L+U9Doa5p7KbdbDO4MTFO7iPiB6RrVnbyxB/YodzEEaCpZgepnxRlk4M2aQj7RG+/OaMvAbjEHK4iIGh+XuPrUZHPmakIx8z8zXqVDez5V1vp6TXdmOL3MHZxFsrdDYgKEdUV8jKWIJBEQc7b6fmKDtNi773BC3GMAG5l3I3ICiFnePKgL5U92gCky0ylk+I+R8NTKMaX69y4tY12wyqwy5WEg6EypPtsflVLdRnYjui6jcpoTudSOpPt6VOwr/ZmTuRp6TE69TUW40Hl++dYNPj6dRKC+p6HW5OvQwyPnZ+4+3h8qjwNbEnRjJ5GaS0v2qaHKSvzzCY8v96fbMoehn6UI3puICNmtz7uJ/MUJxrM0Ox5L0UJfR/ayXj2AuXRoPC0SJHxToPafapnFmVXfxBNYnuwyelzTw9Ph351XYlpuPr9ydYI1g/Lb5Hfap3FLxDv41TxQZXMno+hy9NRvzrtY/zep47Nz7L/AEZLEHxttufg+H1XpWkxrgA+MLuIZS1s6bOdYbpI5aVmMQfE225+H4f9PStHjcQQD4lWZEMMyHTZjlMN0kelDF3MpTcMjvH/AO3c0Ex8J2NQLAdiVRo1AIkiZIgGN9YqVw4+N9PuXOenwnaq2dT+/Sl/lH4zUnFPZsJYZFi6xzZlBZSjqVZG3G4noKn2ezjW7RYLGaXhj4suVpeDrrOnnrVZw3HPcxFgGGIFwoX1AY25UmQdAyg9K0HHuMpaVhmknS47SSTtAHz0pUY3Hrk/b6mlun0RKO5I0EH2/wB6qeJ5yJG3SRr1qyOMBEowI+esQdKhtoDMkH5VnjCnvyPlO/QzzX3n4m+Zppvt+JvmauHsoW+EfWhNZT8Ip932E0/Mrbd1ifiPzNWOAzBpJp1uynJYosxERSsm+xp09xmpX3L6nlDFWFjBqcOjHcxJ9tJHzpn8vJhR58/lFef61b+h9H/zk4XW5EW4RpSO5o/8mRuOo9KHbtDXc+01a0IyauDVrnuZ5DUtFIExT+E8PznMdANtDqf0rsZiBmypELOvma9X1b0j5cEwikyYn6VKx+GyKsiAes8vSi4bCKtqS6glddGnXlMxTOLuoUAMGH+/rFGTaaRIvZi4a2TZnyY9OQ5xETyqDPpQMXxdcipJ0H3S0zJO23OgWMcGHp1n61kww/8ArKdUdXVZmsEMSkmqXHK24e5ccPIJIJyjeTEacpJG9RsTHeNzEjeI8LCNjscvnzqA+M7vWGM9do/TWojY8sRAI84Yx60J4nLK5V7l8erUNMoOV8/LX186/wDS6w99ELm4MwKQJIEEsPPlE1H4n2hc3XNvughJ0ljPUgtVbfvErEz61Dyv5j5D+1MgpxMWWWKbtEkMS2ptgE6wx0HQVJu8ZumRNsqZ0zEgjrJ9KrPH5j5D+1IQ/n9KsutCaxEzDX8uYkrqrABWO7CKi8vemkNP6V2YwetFX3Ky6a+U0fCeIKllSFHeAmG5gFRz58/nVfxbEZ1HVpPyNVNrEOu0x5UY4vNAIjXp6VWvMt1bbCC5Gq6EVbYXFh7ZPPSR5fv+9UzJHpFCS6VMijJWVi6Le4/Pn+fvUBcU5Opj2H60pxBImaYWnWaUlXI5y8gyXmkanqCo/MUd70AmoKtBjWmX706UHG2WjkcUbjD8ZV0EAgEA7DQ8wIO00e3ilOuaCPMN+cVi8HdYKNo1/OjHFjmP37VllocXa0dqHi+el1U/Y1D3QTOYH3E9dKereVZQYoH9in/zI8xS3oV2Y+Pi6r5off8AgscRj4ULDabTlAj/ACrofWo+HGdwAPrUe9iMzSZPualcOuMslNzpPlXZgqPJSZdXbhKBMogRppMDqR5moXFCO7XKp15kiPaBr60bE4x2GrHYDQDmdpMiomMtEWzA09pOo8h1oZJfMGK2KooDvFERANhQyZpwNFFhxpmWuL12aowHECm5aUmkmoQQrSFaWa4moChuWmlafXTUCCNumNZo9JQIRb0xQMh8jVgaSKFBIAmnK1TIFJkFVcS6k0AdGYaDbyoIsmddPWpsR0oiYgjyPrVaaC2pPcbZBAgQeh0PzFOZzzU+0GiC4h3XKfNSaIiT8Lz0NU6q5HpN8MjFQaYbI6/UVKdCPiB9d/ypoI5f3q6p8C31LkYzVf8ACr/2QOQQDBOZpJHQARv511dWiHJklwQ8XeGbNkX01/OaHffMhICiPIR5V1dSp/iLx4IANcHrq6rhFmkzV1dUAIz1wNJXVCCzSFq6uoEFmkmurqhDppJrq6oE40lLXUCCRXV1dUIdSUtdQLIQ0lLXUGWQ9cSw50pxQO6gmurqr0Jl+tn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8 Imagen" descr="carga en puer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3888432" cy="234315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763688" y="1340768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Producto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12160" y="1196752"/>
            <a:ext cx="104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Incoterm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87624" y="3645024"/>
            <a:ext cx="222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Empaque y embalaje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Devolución condicionada de tributos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C" dirty="0" smtClean="0"/>
              <a:t>GENERALIDADES</a:t>
            </a:r>
          </a:p>
          <a:p>
            <a:endParaRPr lang="es-EC" dirty="0" smtClean="0"/>
          </a:p>
          <a:p>
            <a:r>
              <a:rPr lang="es-ES" dirty="0" smtClean="0"/>
              <a:t>Es el régimen por el cual se permite obtener la devolución automática total o parcial de los tributos al comercio exterior pagados por la importación de las mercancías que se exportaron definitivamente.</a:t>
            </a:r>
          </a:p>
          <a:p>
            <a:r>
              <a:rPr lang="es-ES" dirty="0" smtClean="0"/>
              <a:t>El coeficiente de devolución condicionada es el documento electrónico donde se determina el porcentaje de devolución que aplica para el tributo ad-</a:t>
            </a:r>
            <a:r>
              <a:rPr lang="es-ES" dirty="0" err="1" smtClean="0"/>
              <a:t>valorem</a:t>
            </a:r>
            <a:r>
              <a:rPr lang="es-ES" dirty="0" smtClean="0"/>
              <a:t>, el mismo que no podrá superar el 5%.</a:t>
            </a:r>
          </a:p>
          <a:p>
            <a:r>
              <a:rPr lang="es-ES" dirty="0" smtClean="0"/>
              <a:t>Se puede utilizar varias DAI, pero solamente una DAE en el proceso de devolución condicionada.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Devolución condicionada de tributos</a:t>
            </a:r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71600" y="1412776"/>
            <a:ext cx="7416824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Coeficiente de devolución condicionada</a:t>
            </a:r>
            <a:endParaRPr kumimoji="0" lang="es-EC" sz="3600" b="0" i="0" u="sng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517232"/>
            <a:ext cx="8424936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1115616" y="242088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coeficiente de devolución condicionada es el valor porcentual que el importador presenta para su solicitud de acreditación de los impuestos pagados objeto de este beneficio.</a:t>
            </a:r>
            <a:endParaRPr lang="es-EC" dirty="0"/>
          </a:p>
        </p:txBody>
      </p:sp>
      <p:pic>
        <p:nvPicPr>
          <p:cNvPr id="25604" name="Picture 4" descr="https://encrypted-tbn0.gstatic.com/images?q=tbn:ANd9GcRNUDmTPlL0f8EHEeP1BCn3MBUTXDmTv-bEZgi13SEOjcWudvzO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928" y="3573016"/>
            <a:ext cx="2286000" cy="1581151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xISEhAPDxAQEA8QDw8QDw8QEA8PDw8PFBIWFhQSFBQYHCggGBolHBQUITEhJSksLi4uFx8zODMsNygtLisBCgoKDg0OFxAQFywcHBwsLCwsLCwsLCwsLCwsLCwsLCwsLCwsLCwsLCwsLCwsLCwsLCwsLCwsLCwsLCwsLDcsK//AABEIALcBEwMBEQACEQEDEQH/xAAcAAABBQEBAQAAAAAAAAAAAAAFAQIDBAYABwj/xAA8EAABAwIEBAQDBgUCBwAAAAABAAIDBBEFBiExEkFRYRMiMnEHgaEUI0JSkbEzYsHR8BVyFiRDU2OCkv/EABoBAAMBAQEBAAAAAAAAAAAAAAECAwAEBQb/xAAsEQACAgEEAgEEAgEFAQAAAAAAAQIRAwQSITFBUSIFEzJhQnEjFTNSgZEU/9oADAMBAAIRAxEAPwAcwL1TzSeONYwTp4NkDBWniSMwTp4kjY6QSgYkbKJFuNqRjolASjDrLBOssYWyxhQEDDgsEWyxhpWAMcEQMge1MmKQuaiKNsiChzVgolalCKQsEje1EBEY0bFobwo2ChzWoBJWhAYlaErGQ9YxFKigME1wVYkZGaxAKqJmbrokRkCJmAJWMRWQCaCMKpIuQNWAFaViUwWp2JGMglAxI2USL8LFNlEiy0JB0PssEWyBhQFjHLGGmRo3IHzR2sFodG6+rdR1Q6GOMreZC1MFi8Q6rUzWhjljDHBMKyFzUUwEZaiA4BYxIEDC3WCNJWAJZEwnCtZjuBY1D2hAJI0IBHWQCRyIoVgqtarRIyM7XN3VUTM9Wt3RCgLO3VKxiAhAIejVSYQp2oAC1MxKwhamYkYyCcDFNlUi7G1TbKJEwCAwqxjroGAOaM0R0cfGfO8mzGAi5P8AZVhjvsnLJXRgJM6VlQdHNhYdg0a/qV0xxrwQlJ+TQZdw+SVwc+Rz+t33+iGSSiuEbHHc+zbuPhsEbR5rLj/Lk6+kYnNuKbRtPCW7kHmuzFDg5MkrZk35nqGemY9Bc3VHGIFZLRfEeqjP3obK3/5d+qlKEfQ6cl5Ntl/PNPUgX+6ftwvsLnsVJ4b5Q6y1wzTNcHC7SCOo1U6aH4Y0hYwllgCrGOKwRhRAc1Yw5AwoCwR4agGh4CARVgkMgRQrB1UFWJGQBrmbqqJMz9azdOYA1bLJWOgc4m6Uc0dHrZVIBqliSswWp2JQhGmakY6CkDVJlUW2BIUHoBGveGi50A6opWCTozFfmIOcY4WumcNLRi4B7ldMcVctnNPLZl6rJFXXS+NVSiFn4ImXJaPc81pSSDFP0HKD4dU0YHEZJD1c4/sEv3muhvtN9s0GH4JFB/Buz2SyyOXY0cSRZdR3PEXuJtbkl3UFwsAYlkinlJcS8OJuSHEaqqztE3hMti3w0k3gm4ujZBf6hN9xPsG2SMXi+Xqqn0lidw39bQXM/XkjV9G3eyhVVIYzymx9LbfUppS2o0Y7mXcsZ9qaMgFxlhvqxxJIH8pXPvvsq4V0z2rLeZYK2MPheOL8TCRxNPQhBx9cgUvfDC6UY5YxyxhjkQHNQMPCwRWoBJmhAZD7IGGkLGIpAmQrB9SFSJKQFrWqqJMA10adAAFazdYZAh7dSkHNPh0eyqRD9MxIYJU7ErGCdOxTbKRQQgapsqiyAkHoZUTtjaXPIDRzKMYtukCUkuWZ+eCWsPmLoqbkASHye/ZdHxxr2zm+WR30grRYfFC0NjY1oHQC6lKcmVjBItJSgqxhUDHLGOKJhqwCKaBrxZzQ4HqAUVJroDin2YjNHw6hnBfB91J29J9wq71LiRLY4/ieO4/l6ekeWSsI10dY8DvYqcoNcopGaf8AZUwbGJqWVs0Dy1wIuLmzhfUEJYyroeUb7PoLJOa4sQhDmkNmaAJY7i4dYfRO15XROLp0+zRJRhCsARYxwWMOCwRzUAkzUoyHhYJyxiKRqIrKFSFSJKSA1W3dVRFgStYqIUAVrd1hgQ9upQGNVQxbJiYepYkjCgnBEkbHSCMEam2Vii5G1IyiRI9waC46AC5KCVugt0rM1SudWymR1xSxm0beUrhu49guh/41Xk5V/klfg0AHIbKB0CrGFWMKsE5AxyxhCiYRYAhWMIsYHY1g8VTG6OZgcCDuBcFPGbQko3/Z418Q/hvLRNFTEfEpyQHD8UZO1+o7pXUn8R43H8jHZax2WinZPEToQHsubPbfUWSxltY8ob0fS2B4rHVQR1ERu17QfY8wU7VMknxz2XSgEaUQCtQMOCASRqAxK1AI5YJyxhj0QMp1DU6JyBFWxVTISQFq2qiEAVaxMEDvi1KAxtKKFZiIMU8am2OghAxTbKJF+FqRlEiywJBzPZnqDI5lHGSDIfORuGc104YpLezmzTt7EF6SnEbGxtFmtAAAUZPc22WjFRSSJrIDHWQs1HEoOS9h2sUFZSTDtYqIoixjljDSiYQrAEWMIVjEWJUwnjMUnmYQRYpoPa7BJblR86fEHK7qKc2H3TySw8rXOiGWHleTYp+H4NN8Ecbe2SSjdcxOBezo12lwjj5i/wBGycSTPZnLIwwoiigoGJGlAJIwoMdEzUoRyARETDHogZVlTImyhUNVESkB6uFUTEaANdFuqAAz26lYJtqKNTbMgtCxI2OkXoWqbKJFyNqRlEh0r+FrnHkCVkraQZOkzK5bf4088zteE8I+f+Bdeb4xSOLD8pNmpC5TsKldXNjs31PIuG9B1K4dZrYaePPL9HTg0zyv9AqSrlefVYdAvnM31LNkb5o9aGlxQS4sbQtkmcQxx4GGznnW7hu1vt1XVo9Fm1Ed8ptIjqM2PE6SthOaMxjivdoIDjzA6rpzaXLhW+EiGPLDJw0P+0lu+oUsX1KeN1PlDT0qkuC1FIHbL3MGeGaNxPPyY5QdMerExpWMNcQN0HNLt0FQb6Gh42BC0ZRl0zOLj2cmFOWMAM7YC2sppIyPOASw8w4DRUg/DEkubR5hknDn0wc46S+MGkc7A6hXx49sXZHLk3Pg9mhfdrT1AXM+y0ehSsYREw9pQCSsKVjInYUoyJEAiLGI3ogZUlTomynMnRNlGdqdCAiuhvdOgAKSn1OiYBrqNqRhQUhapMoi9C1IyqLbAkY6BmZp+CB9t3WaPmrYFciOolUAXkhn3UjubpX/AE0/oqah/Inpl8TSNXMdIBcOKWcu9QkDfZoY0t+hv818j9St53uPc0/GJJDZgQ1xaLuDTwjq62i4YQ3NI6N3kLYRSiKGNg5NFz1cdz+q+3xRUMcUvB8/klum37Oxg/cyDm9vhtHVz/KPqUuf/blYcV70QSBfJT7PYiJST2mbFzdG557AED9z9F630hvdJeDk1iWxPyFSF7p5zIZ5A0XPyHMqGfUxwq7K48Tn0ZnEquSSTwoRxy9P+nCDzef6brxEsuryX1E9NfbwQ/YWwnC/BBLnukldq97ufYDkOy93BhWKNHl58jmy+VciIsY631W8gasweMYUY66N4/hSnUcuNdcJXE5pKmbSHQALnfZZdClAJyIBQgElYgMidiRjokQCcVjEb0yAypMmRNlGZURNlKUphGUajVMgAx7NSnAaClGynIZBWAKTKovRBIyiJwlHM5nio4Io785B/VdOlXJyavpIiyJNxU7u0r/3R1H5B0/4mkXOr8HSU6uh4neIw8L7AO/K9o2B7i+68/V6COoVrhnTp9Q8fDK7oSNwvAy/T8+J3VnoQ1EJLsu08wAAN9F6+DXpRUckWmceTTNyuLI6ohxaSdGHiA/mta59rn9VHWa37i2x6KYcG3llOWqG0bTK/k1m1+7tgvPx6bJkdRR0SyRj2y1hVC5hdLKQZn2Bt6WNGzB2FzrzuV9DpdOtPCn2ebmy/clx0i1NOBtr+ynqNbGHxjyxseBvlgR0slQ4tgNmbPqNx7Rg7/7tul+XHi0088t+Q6Z5I4lSCtDQMhbwRi3MndzjzJJ1JXsYsagqR585uTtlhVEEssASyxhLLABWPwXax/NjwVbE6sjmXCZJBVsLjGD5uEOI7FCUWgxkmWClHOusYUIGJWoMYnYlY6JUAnFAxG9MgMqSpkTZSmVETZRmToRlCcJkAHuOqYBoaUbKbHQVgCkyiL0YU2VRKEoxjfiebQRO6St/Yrq0r5ZzalXQO+F1bf7RCTs/jA7HdNqFxYuHhm+XKdIqxjluAjTC07tH6JHCL8DbmvI0Ukf5G/ogscF/FB3yfke5zWDYDsN0uTLHGrYYRcnwUKyvDRxPPC29gBqXE7NA3J7BeRl1c8r2w6O3HhUVbKsVC+exmvHBuIb+aTvIRy/lGnW66NNo6+UhMueuIhuNgaAGgADYBemkkcTbbOIRsFDUbAIQsYRYxywCrijLxv7C6pj/ACEyL4syWTZjLJNM4f8AjHs0ldObhUc2Ls1hXOdLECABQsElYUrCiwxKOiQIDClYxG9FAZUlTomynKmRNlKZOhGUJwnQAe8aogNHStU2OgpAFJlUXGJGVRIlCZn4iUviUUtt2WeP/XVXwOmQzL4o82yFioirGgnyyt4T7romtyoj07Pamm64jrTvkVYwqATnOABJIAGpJ0ACDaXLGSb6B8uJX0jGn5yLA/7Rz9/3Xl6n6jCHEeWdePSt8yB8la5ziyIeLLz18jD/ADu/oNVxQx5tTK5dHTJwxIIUGFcJ8SZ3iTW9RFmsB/Cwch/huvZw6aGJfs4cmZzfHQv+ph1+AXaCQH8nEaEjt3Xnar6m4S2Y10dGLSWt0vJG6qdqS6wGvQALzJazNN/l/wCHSsMF4IaCeWUcbQWxn0lziHOHW3If5ovRx6HVNW8lWc88+JOqLb3vbud+tlLLLV6buVoaCw5fBE/ES31C47bpsX1mS4yL/sEtApfi+S1TVTJBdjr23HMe4XtYNRjzRuDs4cuKWN1JEqsSKWMS8MTz2IVMSuRLK6iZLLNQyI+Hexc76ldeWNnJilya8rkOsRYwoWMSMKDGJ4ykYyJggOKgYjemQGVJU6JspzJkTZRmToRlGZOgA926YBpqNuylIpEJwhSZVFpqQoOugYr18AkjfGdntc0/MJ4OmJNWj5rxPjpap0ZuHRSm3sDp9FZz2yJqNxPesmYwKmBhvdwAv37oZoU7XkOKXG30HyQNSbAbk8lztpclkr4BdXj0bbtitK7a4P3YPd3P5LztT9RxYv2ztw6Gc+1QIqcRLiDK7iN/KwDS/wDKzn7leLPVZ9TKkuD0I4MeJFulw6WXV94Yz+EH7xw7nl8l6Ol+m18pnJm1a6gHaSkZG0NY0NA6L2IwUVUTz3Jy5ZHixPgy8Js4xuAPQkWuoaubhhlL0iunVzVgmMAANGgaAAOgA0Xx92e0VsV1hmHWNw06HQq2mr7sb9k8t7GaWmbZrQOgX2kuzwkJUw8bXN2JGh6HkVDPiWTG4+ymKeySkZ50hcwE6HUOHRwNiP1BXxeSNPae/AGue5jhIx1nt/Rw/K7sVXS6ieCe+L4KZcMc0akavD6xs0bZG8xqObXcwe4K+yxZFkgpLyfNZIOEnF+ALnCpsxsYOrnDTsu7TR5s4dTLijyjMOKmNzix1nsII9wr5ZqImKFnomRc2x1sLQXBtQwWewnU9wuR01uR0cxdM1BShOBRMPYUrCWIylY6J2pRkKsEY9EVlWUJ0IylKEyJspTBOhWUJwnQgOfuUxjVUajIpEIxqTKomBSj2dxIgsTiWNZ4/wDGbLxDm1sbdD5ZLdeRVGt0f6Jr4y/sB/DfM5p5BG4+Unbt0VMTU47WLkTi9yPcuGKqjBNnMOtr6fMLly47+Mjox5GuUUajLjSD4buA8idQPkvNyfS8Mzujr8iLOE4HHD5jd8h3kdqT7dAurDpoYlSRDLqJZOwsuggcsYZLGHAtOxBBU8uP7kXH2PCW2SkA6mAsNjtyPJfIajTTwyaZ7eLLGceCJ7eIFp2cCD81KLp2UavgL4TUccbb+pvleOYcN/7/ADX2Onyxy41JHg5MbhNouhW8Nk+DMH1VDeTah4HsWtd+5K+T10VHPJI97C7hF/oHVbV57S6OyDV8lvJ8vC2pufK2UkX21Y0n63X1X0ZuWCvTPD+qVHLfsy+NYz40z3j+HHcN7919PijtifPZJbpHlWOuc575L6OcuLNd2duKqNjlHAY5YWz0tQYqtutuK2vQjouiEY7VRzZMjU+ejdYfmWWK0WIRljtvGaCYz7nkllivoaOX2Hp8XgYzxXSsEdrl9wQB1J5KW1lNyIKXNFE82ZVQk9ONv90u1jWGqadrxdj2uHVpBStNdjqSfRbYUjKIegYieUQMrSFOhGVZUyEZTlCdCMoztTIUHPGpTANNS8lKRSJeYVMqP40KMNL0aNYniLGsq4tRMqInwyAFr2ka/umi6YJK0fPOZcDkop3N14Qbtd1C0ouL3I0ZKXDNtkLO5isyU3Yd9du4VuMkf2Tp43+j2Giq2StD43BzSLghcso7ey8ZWWEoxyxjljHLGI5og4WcoZsEMyqSKY8koO0CajDXDVhuOi8PP9JnDnG7PSxa2MuJlemnMTiS2xNg7le2yhp9Rm0kuYuvJTLjx513yFG4ozo6/TRel/q+Oumcn/wyArg1odr6nOe4uIuXONySvCzZXlm5vyelCO1JA6QOkPDEC49fwD3KbTaHLnlwuB8mphhXPZXxipFLB9mDryyEmRw6nf8AzsvudDpFhgorwfK6zUvNNsweMVgjb4YPmO67sk6RyY4WyhRYa2oaGAji7qajGceSjk4Mu02UqyF3HTEgt10JCRQ2P4sZzU+0HaLOT4/+XxOA22L+HT53TbvfBJ4/XJmMzZoYx80FIQaaZoDmkXtcWPD00Knlyx6LYcL7ZjiyN2x4Sub4s6vkuy7h2LVVK4SU88gty4nFp927LXJdOwNRl4o9Qyp8X2u4Yq9nhu28Vg8h9xuEVKMu+BXFx65PT6DFIpmh8UjXtOxaQVnFoKkmTvKBmVpEwjKshToRlWVMKylOmFKLxqUwDRU6kykS0ClHsRzljWRl61AsbxrUaxwkWaDYAzbgLKqMggcYGhVIPwxGq5R4nieHSUshaQRY6FI04MompKjT5OzjJTuA4iWH1MJ0+SonGa5EcXHo9mwTH4alocxwvbUHcKE8TiVjkT7C4Uih1ljCWRMdZYwixhr2A7gH3CWST4asym10yF1BGfwBRelwv+KKLPk9sYMMh/7bfmLrLS4V/BBefJ/yZSxvEI6aMkcIPIC1124cV9KjkzZKPJ8YxEyPdIASSTwjc3Xd+KOSubYJ/wCHaubz+C836iyhJNlk1Ej/ANFrKc8YhkFuYBP7IR3R6C3GXZqsuZ7MJ4Klh7m1imlU+xY/HoPZpxvDpqOWRxjLuA8IsOPi5JFGUeW+CjcZdLk+fZn3JK4ZO2dUVSGIDEkc5CZSFcEybja7fQp7TFaaCWD41UUrg6CVwHNtzY/JMpyj+xHGMv0el5d+KgdZlSOF2nm5FVThIm4zj+zeUOPQzC7HtN+4R2ehN/ssSOvshVBsrSFMhGVJymAUHHVMA0MLlNjom4ko1jS9Yw0uWBYiJjroBIKmqDASUVGwOR5bn7EopNG24gnyOkbGuTBwya6LnUuS7RoMHxiSIhzXEW5hdUZ32QlE9Syznjis2bfqlniT5RoTa7N1S17Hi7XBcsoNHTGSZZ4h1S8h4HALchGuCwBpRRivU1rGC7nAJ1BsSU1EzWIZwjF2x6nquiGn9kJZ/Rk6vxqt9hc3O52V+IohzJmrwDKscID3gPf1I29lzTy+EXji9mg8MDYBSuytURvYDuAUU2K0gTiWXqacWkiaSeYFimU2Lt9Hj/xLys6lLXxcTqd2/PhPdLlW5Wh8UqdMwK5TqD2TMAjrajwJahtO3w3ODjY8Thbyi5GqrCCZOcmiDGcCdDJIxpEjGPc0SN9LgOYTSwtdAjkvsEOYRuo00UsVshCylRnFMkDwd092JtaL1Dik0JvG8gdLp1klERwjI2eB/EZ7bNm17qyyp9kpYX4N1huZ4ZgLOAKpS8Ena7LskoOoN0aBZSdJqiY0ET1NhRPxoDCErGOCxhQgYR5siZmOzbiJALWlViuCd2zy/EIXPJKjOLZ0QkkDnYe4ahS2MpvRNTue31ApotrsV0w/htQ025HsuiMkyMkbPCK1wtwyfIrNJgXB6PgdM5zGuebl2q5ptI6oRbVh1lKBzUNxWgTjcrom8QKrjSkSycGFxXN72aAi66owiuzmcpMA+JU1Z9Z4VVUidGnwTKrWC7/Med1OWUZY7NNSULI/SAFCU2y0YJFziSDjSVgEbkwGRlYUq4hQsnY6KVocxwsQU0XQGjxDOvw/lpXOlgBkgNzpq5nupzxXyisMtcSMRYjsVDmJfhlylxWRml7t/KdlWOZrsSWOy39qik9TQ0p90ZCU0QS0IOrSklD0MpMpSU5Cm4tDpjA4hBNhpMeHg7prFpomp6l7DdjiEyk10K0n2jR4XnGVlg83CtHN7Jyw+jQMziwgE7qv3Ikvts9HhmRaJJlhsqFDD+NAwoesEd4iFBsGYxiQjaT2TxiTkzzPGMU43FO5UGMShC8ONkE7Gao2OEZXD2hz+fIJm0ifLDjMpQ21bdJv/QaZDPkyA+kWPZbcGmDp8qys1ife3Io2ma2FsNzjPSgMqYHvDdONltvZTniUuisMrQXPxcw8Nu8zNd+XwX3v7gWXK8VdnSslnnucviqag8FPE5rB+J9gT8k8ZqC4ElFyPP6nGpHm5KDythWJGlylnLwCGyC46qkMt8MnPF5R6zg+ZIp2gscL9EzjfQltBltTdLtG3WSiZCjWOEiFBs4uRNYwlYU5Ew1zQRYi4WRmZnHci0dTcmMMefxsuDdFu+0BWujzjHvhdPFd0DhKwbDZ37pHhT6KRze0Yitw6WElskbmkdQovHJFlOLIY5yOayk0FxTLLKsH1Jtwu0V7Gu2WaTCVpKcjZI4hsi1CHIReJGzHLWY98gql6TR5heinS0Gyy2VCg2PD0KMNmmsEUgNmEzPiJJIBVOkaKsxsrrlRfZZElMbEHujEEj1/KcokibbcDVGZOKDpiU7KbRhajYKGOCwGiCana4WcAUybQrRl8bylHICWgXT3F9muUTAYtlt0ZPlU5YV4KxygGbD7KEsdFVMqvpiEriPuLmG4lLA4FrjojHI0K4pnpOW86B4DZDY6LoTUkQlFo2tNiLXAEFZxBZcbUJaDY8TrUGxfGWoFjhKhQbHeItRrFEi1GseHBYxTxDB4ZxaSNrvcIqfs230YTH/hdE+7oPIddOSG2E/0bdOH7POsaybU05N2FzeoU5YGui0c8X2Z9wLTYggqLuJZU+h7ag+624FDnOBR4NyQualaGGoGPZKaoXqnmNBSCoQAX4ZkAlpr0DFPEprNKMQM85xaS7j7oyHiCnBSKEkJ1RQGbfJ+ImJw/KdwqONoldM9RpHtlaC0rkknFnVGpI6alRUgOBSkhITJk3EhdGmsFDOFEBTr8NbILEa+yaMqFcTA49l8sJIGielIClRlaijspSgWjIoyU6k4lFIjY0tNxoglXQ12aTAswvjIDjorRnZGUD0PC8WbIAQU7iTsJtkS0GxwkQCO8ZajHfaFqMKKlagErKpCg2WIqlBoKZZbOEKGTI6iBjxZwBWUmgNJmNzDkOCYEtaGu7J/jLsVOUTzDHslTQEloLmqMsHotDP7MxLE5ps4EFQcWjotPoZdLYRbrAPTaaoXqI4GgrTToiBSnmQoxeilQYCniz/KUyMYHEfUUsikQe5THOCxg1gddwuAdsqxZKSPS8GqCAHRm46JJpMEJNGrosQa8WdoVyyg0dcciZakpgUu5odxTKUtF0TqYjgV3U/ZPuE2kbqdGwUUq2gDwQQnjInKJgcwYCWkuaNFVciLgyNRT23SNFEyq6JI0PZGYkKDYWwfEnRkC+ipFiSR6DhOJCQDXVM0TsMMSBFLVgkTwsYgcbIgGeMtRh7KlajFqOs7oUGydtYhRrEfWo7TWDa+oY4EOAITIQw+O4LE+5aACtKCY8JtGHxHBiwnh2XJPFXR1RyWCzEehUtrKbjaUlQu6LOVoMU1QnJtBamnTCBCGZYxHXPuFkAxmJN1KWRSILeplBAVjEjHW1WugVZscqY4WkMNyFWrRJqj0emcHgOGhUXaKRphKkqnN0OoUpRsrGVBNjg4KNUWTsa+EIpmaIHwJrEcSu+FMmK4g3EKEOBBAVYzJThZ5zmTBgwkiy6FyiK4ZkZo7FI0UTISEowlkDBLDMSdGRqqRl4EaNxhWMhwF7ouIiYciqAUjQ1ivcEDWD6msaE1AbKZxBh6/ojQBv2pp6rBJG1HdajDvtJWoxXmrStRgTWVxWCkBqquOqVyKKIIqaq+6lKQ6iDnPF9lOx6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10 Imagen" descr="%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7" y="3573016"/>
            <a:ext cx="1080121" cy="1584176"/>
          </a:xfrm>
          <a:prstGeom prst="rect">
            <a:avLst/>
          </a:prstGeom>
        </p:spPr>
      </p:pic>
      <p:pic>
        <p:nvPicPr>
          <p:cNvPr id="25608" name="Picture 8" descr="https://encrypted-tbn0.gstatic.com/images?q=tbn:ANd9GcSD-wqcj722mjmNPHGQToNR9PIK9uMMV1M8JV4l9J39uOfRwT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5"/>
            <a:ext cx="2160240" cy="1586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Devolución condicionada de tributos</a:t>
            </a:r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43608" y="1412776"/>
            <a:ext cx="698477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u="sng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CERTIFICADO DE COMPRAS LOCALES</a:t>
            </a:r>
            <a:endParaRPr kumimoji="0" lang="es-EC" sz="3600" b="0" i="0" u="sng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2679303"/>
            <a:ext cx="332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INSUMOS PROCESADOS</a:t>
            </a:r>
            <a:endParaRPr lang="es-EC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932040" y="2636912"/>
            <a:ext cx="379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INSUMOS NO PROCESADOS</a:t>
            </a:r>
            <a:endParaRPr lang="es-EC" sz="2400" dirty="0"/>
          </a:p>
        </p:txBody>
      </p:sp>
      <p:pic>
        <p:nvPicPr>
          <p:cNvPr id="27650" name="Picture 2" descr="https://encrypted-tbn1.gstatic.com/images?q=tbn:ANd9GcTSKuPabRnnPry3nK_xINZT7BQm7mTRhKoWOQXEEiAKwkSFDYR1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2771775" cy="1647825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QA_gr2S8ggqszgkLNtsuBBW94PDPkxc5vGsEjwF8u8g_J6Bzfc4g"/>
          <p:cNvPicPr>
            <a:picLocks noChangeAspect="1" noChangeArrowheads="1"/>
          </p:cNvPicPr>
          <p:nvPr/>
        </p:nvPicPr>
        <p:blipFill>
          <a:blip r:embed="rId3" cstate="print"/>
          <a:srcRect b="10372"/>
          <a:stretch>
            <a:fillRect/>
          </a:stretch>
        </p:blipFill>
        <p:spPr bwMode="auto">
          <a:xfrm>
            <a:off x="755576" y="3501008"/>
            <a:ext cx="2736304" cy="151216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83568" y="551723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importador directo (proveedor) extiende una carta cediendo los derechos por los impuestos pagados en lo vendido; para la devolución condicionada de tributos a favor del exportador.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Devolución condicionada de tributos</a:t>
            </a:r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1412776"/>
            <a:ext cx="8424936" cy="864096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u="sng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DECLARACIÓN ADUANERA SIMPLIFICADA – DEVOLUCIÓN CONDICIONADA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(DAS – DC)</a:t>
            </a:r>
            <a:endParaRPr kumimoji="0" lang="es-EC" sz="3600" b="0" i="0" u="sng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4" name="AutoShape 2" descr="data:image/jpeg;base64,/9j/4AAQSkZJRgABAQAAAQABAAD/2wCEAAkGBhQSEBUUEBQWEBUWFxQXFRUUFRcUFBgWFBcWFRYZFBUXHSYeGBwjGRoVHy8gIycpLywsFR4xNTAqNSYrLCkBCQoKDgwOGg8PGikfHR8pLC4pLCwpKSwsLyosKSksLCktLCwsKSksLCwsKSksKSwsLCkqLCwsKSwsKSwsKSksKf/AABEIALUBFgMBIgACEQEDEQH/xAAcAAEAAgMBAQEAAAAAAAAAAAAABgcBBAUCAwj/xABKEAABAwICBwQFCQUFBwUAAAABAAIDBBESIQUGBzFBUWETInGBIzJCYpEUUnOSobGywdEXJDNy0hVDU1STJXSCouLw8RY0NVVj/8QAGwEBAAIDAQEAAAAAAAAAAAAAAAEEAwUGAgf/xAAtEQACAgIBBAEDAwMFAAAAAAAAAQIDBBEhBRIxQVETInFhodEUgeEGIzJCkf/aAAwDAQACEQMRAD8AvFERAEREAREQBERAEREAREQBERAEREAREQBERAEREAREQBERAEREAREQBERAEREAREQBERAEREARYK+NRWNjF3uawc3ENHxKA+6LWgr2P9R7XeDgfuX3xqNolpryekXnEs3UkGUREAREQBFi68ufZNg9ouXVawMbk30h93d5laX/AKrOdo72tcB13A8btAyyzWvs6ljVvtlMyqmbW0iQouHT6zBzrYHAWvfp52z6LrQ1IcLtWSnOoufbCSb+DzKEo+UfZF5uvSuHgIiIAiIgCLF1jEgPSLziQOQHpERAEREAREQBERAEREBgr4VFK17bPaHDkRdbCxZB48ERr9QWE4qd7oTyzc39R5FcWevraI+kJc3g712Hz9nzVkWXzfECLEAg7wcwq86E+YvTNjVnzS7bUpx/Xz/6RHRm0FpsJ24DzbmPgc1KKPSMcovG9rx0Iv5jeFEtYNRLkyUtmneYzk0/yn2T03eCh8VTJC/Iuje02PAg8VXd9lL1NbXybCOBj5ke7Hfa/hlz3QFQXQ2vpybUC/vjf5j8wpjRV7JW4o3B46K3XbCzwzT5GJbjvU1/BtIvF17WUrHklR/TVe512RmwF8R524BdPTNZ2UL38QMvE5BRKia15a+5cRcA5jP2iR4rnOuZsqYquL1vz/H9y7i0qW5P0fHVrSLKhz24C3BY5kHj03LqVEoa5zWtawOFhIC25eRuw8T5rYhMcdvVYXG24NueXVcJ7AQ/DHGH4y8Mc7EL3yeeIJGJcfHtsbkk0jO9tm3QzYG4ACXMwl78GFr8fEHnl9ixR1k8byXWNy/IE+yRbfwN93RfPtQcWG9gS05H1gRitfeM968vktbvDFmbXz4XsDvG4LJGUoT7o8M9pbWmTLR9aJWBwy5g7weIW4FE9Wa4CQsByI5neOd+YUsC+gdPyXkUqb8+zXXV9ktBLrDisF6vmE9XXh77BRPWHaLBT3bGe3k5NPdB9536Kt9Oa6VNTcPfhYfYacLfPn53V6jBtt58IrWZMIFp6X18pYMjIJHfNjs77dyiNXtUnldgpYLk+qLOkkPWwyHmFztWdnEtSA+cmCPqPSO8AfVHU/BWjobQMNMzDBG1nMgd4/zOOZWSxY1HC++X7HiP1bOX9qIZRaH0rVEGon+SRnOzc5LdAMmnx+Cm+idHdjGGdpJL70jsTj5gD4LdssgKlZa5+kvwWYQUQsoixHsIiIAiIgCIiAIiIAiIgCwsogPBC4OsWqzKkYh3JQMngb+jhxCkK8vXmUVJaZkqtlVJSg9MparpHRSOZIMLhvvx6jmDzWxo3S0kDsUTi3nxB8RxVkaxausqo7HuvHqPtmDyPMdFWFZRvhkMcgwubv5Z7iDyWouplS9x8HY4eZXm19k1z7Xz+pYugdb45wGvtHJy9k/yn8lIw5UkCpbq1roY7R1Buzg/i0e9zHXgrVOXv7ZmrzukOG508r4JJrg4/Jjb5zd+7fl9qjejXYW5m5vn4/8AhS7TFP29O9rCCS0Fp4XGYVeU9Z2dzYZuzHG+78loeuUuU1L00V8DThJe0SSoa10d3jEWm7L8DzCxLSsADw0B7t5G8gXXNdpLGMu7f8ty8uqibA52+K5mNclxs9zqezq1trn+Z27qQtGWFmDFYYtzTxzI3LDTZpJOYBsOX/f5LSdW2ab5WvZeoRbfB7rqfs3NX3fvDCN+IAnph/S6sG6rrUKMzTmX2IwR4vf+gv8AELqa37QGUt4ogJZuIv3WdXcz0C7/AKJjWOrtS5bNTn2xVm2+CQaa05FTRl8zsI3Ab3E8mjiVU2s2v81S4tjJhi3YWnvOHvn8h9q4GktJyTyGSZxe48zuHIch0WvHGXODWi5JAaBvJOQC7fG6fCld0+X+yNBdkub1HwZijc9wa0FzibAAXJJ4AK09StnQhDZqtodLvaze1nU8HO+wfat3UXUZtK3tJbOncPKMfNaefMqYrX5me7P9uviJZox+37peTyAvQCyi1RdCIiAIiIAiIgCIiAIiIAiIgCIiAIiIAsELKIDyQo/rVq2KmO7e7K0HA7nxLT0KkJCwQvMoqS0zJVZKqanB6aKSfGWuLXjC5psQd4PIpdT7XXVrtGmaFvpGjvAe20b/ADCr8FaS6p1S16O8wcyOVX3Lz7R3dXtaH0xDTd8RObeI5ll/u+5bmsWiw8fKaXvxOzcBva4byRy5jgVFl09BawPpX3F3Rk99nMcS33rfFRuNsfp2ePT+CrlYLUndQvu9r0/8nzpNIgg3yPn9mdl0YalouSVIJtVaWsb20DuzLuLN1+OJvA3XLfs2m9moaR7zXA/YVr7ekW7+3lGo/rKn/wAuH8M5tXpZtjmuL6Wrf2MDcRO83s1o5vdwCl1PsvF71FQXDi1gwj6xJKjWs2scUbHUujgI4d0kjfWkIysHby3rxWx6Z0Cdli2UsvqUYR+029J60so4BSaPde1+1nHFx9bB+vD7VCCeKwi+mY2LXjQ7YHJXXStl3SABOQzJyAVubP8AUkU7BPO30zhcA/3YI3fzcz5Li7NtTsRFVO3ujOFp4n59uQ4fHkrRaFqOo5fc/pQ8ey5i0aXcwAshFlacvhERAEREAREQBERAEREAREQBERAEREAREQBERAEREB5LVWuumr3YyGWMejecwPYcfyP3qzFq11E2VjmSAOa4WIKw3VKyOi5hZUsa1TXj3+CmUW1pbRrqeZ0buHqn5zeB/wC+K1Vo5RcXpnf12RsipRfDOhoHTz6STE3vMPrx8D7zfeA+KtGg0lHNEJI3AtIvflbeDyIVRUtG6V4ZGMTjkB+Z5Ac19dY9OiCM0VI7u3PbyjfI/c5rbbm8Ctz0ym2+XYvByf8AqB0Van/3fo3dfNfO2JgpXej3SPB9fo0j2evG6giAIu7x8eNEe2P9zgrLJWS2wpLqNqmaya7/AODGQX8MR3hg8Rv5W6rg0NC6aVkUYu55AA8eJ6Der61f0EykgbFHmBm4ne5x3uPiqfUcr6UeyPlljGq733PwjfhiDQA0WAAAAFgAMhZfSyBZXMm2CIiAIiIAiIgCIiAIiIAiIgCIsIDN0usIgM3RYS6AyiwSiAyixdLoDKLF1m6ALyskogI3rloHt4sTBeSO5b7w4t81WcbCSGtBLiQA0DMk5AAK7XhQfWqiZQMlq4WF0rjhZfNkTn5F9vH7SqtmL9aa7fb5NxhdU/papRlz8fkjmmtIigiMEZBqZW+meP7phBsxh+d18+ShK9Sylzi5xLnEkkk3JJ3kleV2+HiRxq+yJyGXlTybXZN8sIUupHqNqz8sqO+Lwx5ycjf1W+djfoOqz22qqDm/CK8Id8u1Ey2ZariOP5TK30kg7gPsx9OrvuAU/svDWgbl7uuPttds3N+zeQgoR0jKJdFjPYRYxLN0ARFglAZuixdLoDKXWCl0BlFgFZQBERAFF9oWtL6ClEsTWvc6RrO9ewu1xvl4fapQq+21j/Z7Pp2fgkUoEPG2ys/w4fqu/qT9tlZ/hw/Vd/UoVoWhE1bTwOJDZZGMcRvs42Nr8Vcg2J0f+JP9dv8ASpaSIIc/bfWAfw4fqu/VWtoDT/aaPhqqgtixxNkeb2a3ELnM8FGH7EqLjJPbjd7f6VXGuusPavFNTktpKf0cTLk4sHdxu59L7gn4BO9O7bImEtpIzPb+8cSxnk22I+dlF37aa0nIQt6dmT9uJamoGzx2kMUkjjFA04cQHeeRvDb7gOasN+xWhLbAytNsnY7n4EWTgEc0TtvkBAqYWyNvYmIljwOeB1w7wBBXZ1y2p9hHTyUXZztmDjidc2w27paLWOfFQTXTZtNQuaYr1ETyGtc1pxhx3NcBxPAjeuLrBqlPRtidUWYZg4iPeW2tcu4BxuMhyTgjktPZ3tIqK+rdDMyNrWxOeCwEG4c0cSeZVlhURsQP+05P93f+NivdQz0QLaRr3No98LYWMd2jXuJeCbYS0CwB6rGzbXybSEs7ZmsaI2xluAEXxlwN7k8lG9up9PS/Ry/jYsbCf49X9HD+J6a4ILheqwp9dflukJqKbCaaVskUVhZ2NvHF1s4jlYKS7S9YPktA/AcMkvo4zxBd6zh4NufgqDp6l0cjZIzZ7HNe0+80hwUx+Qzv6U0a+nmfFJ6zDa/zhva7zFlqKwddaZtbRQ6RgF+4O0HuXzJ/kdfyJVffYurw8j61e35Xk0t1f05aMtYSQAMROQA3knIAK3CwaI0S94sZAATfc6V5DQPAfcFGtl+rnazGoeO5EbMB3OeRv/4cvMr7badM/wACmafnSv8ALuxj44z5BarqWR3zVUfC8/kuYtWl3s4/7XK7nF/pf9S3NG7Zp2n94jjkbf2AWO8syL+I+C6uzLU2CSi7WphZKZHuw42g2a3u5X5m5Xz2kag08VI6op2CF0dsTW3wuaTYi3A5jctSXtlhaE0vHUwtlhdia4eYPFrhwIK3yVUOxTSThNPCc2lnaDkHNcGG3iHD4Lv7U9ePksXyeA+nmacwf4cZyLvE7h8VGgR/XzalK2pMNBIGtjykkDWuxPFjZuIEADceeas7QFaZqWGV298bHG2Qu4AlfmJo4L9HahTYtGUh/wDxYPhl+SlrQTO7M8NaSSGgZkncAN91UOsm2p+NzKFjQwGwlkGIutxYzKw6lSjbJpB0Wi3BhsZZI4ib27riS74gW81WezLVeOtqy2YXjiZ2jmfOzwtael8/JQgzoaP2zVjHXmDJm3zGEMNuhbuVs6q61xV8PaQ5EHC9h9ZjrXsf1XA112cQz0hbSQxxTMs6PC0MxW3sceIPXivhsz1CmoS6WokAdI0AwtzAsbgudxdv3c0egiSa363xaPgMkt3E5Rxt9Z7uQ/M8FU1Xtjrnuuzs4W8Ghgef+Jzvy5rX2wVrpNKljvVhiYGj+cYnH7fsUs2Vaj076UVM8bZnPLsIeMTWtaS3IHIk81K/UGroDbO7GG1kYLSQDIzIjqW8fJWzTVDXsa9hDmuAII3EHiFU2t+ymV9YHULWNhktibcNbE4WubcWnM2HFWLqloJ1HSsgdJ2xbfvWtvN7AcgoYOyiIoJCgG2gfuDPp2fgkU/UD2xj9wZ9Oz8EileQVBquLaUovp4/xBfphrl+W5KZpIJ3j1TexHhZey0/Pf8AXf8AqvTRCP0PrppIw6PqHtNnCN2E8i7uj71+aajJhPFfephke5jY+0kJPqhz3XAz3XXmsiuwgIkD9K6o6LZT0UETBYNjZ5lwxEnzJXYsoxs51hbV6PheD3mNEcg5OZl9osfNSdeCTyWBVFt4b3qXwl+9qtyWUNaS4hoAJJJsABxJVO7a6tkvyR8T2yMIls5rg5u9vEKV5IZzdiH/AMnJ/u7/AMcavcKh9ibwNKPB4077eT2H7lfARhFObdv49L9HN+JixsJPp6v6OH73rO3c+npfo5fxMXK2X6ZFJFpCc+xFDYc3lzg0fEhT6BnazrF8oreyYe5BdvQvPrnyyHxUe0jq5JDT087x3Z2uLct1icI82jEtGhjE9Qxs0rYhJJ6SR5s0BxxPcSfNW9r1pOgn0a6KKqp8UTWuhaJGE3iFg0Z8W5KfHAOXsa0yHsnoZbEEGRgPFr7NlaOm4294qO6X1dfDWupWAklwEXVjj3D8Mr+6VHdA6aNLUxVDDfs3hzgOLDk9vm1fooaNhmlhqgMTmsPZuFrFsgBufy5XKs4+TKiTa9ow21KxJM9aB0Q2lp2RN9kZu3Xcc3OPiVQ+tWkXVukJXMOLE8RxD3WnA37bnzV2686Y+S0E0oNnYcLP5391tvM38lQerelhS1McxYJRHmGl2HPCQDex3Kttttsy60tH6P0To5sEEcTPVja1o8ha/nv81ANs+nw2mZSsN3yvDnj5sTLm58XYR8eS4tftrqHNIhgiiPznPdJbqGgAX81C6WkqK+oc5znSvN3SyvJwsaMyXu9loByHkFGuSSS7PtJtooaqtlzwtbDE3d2kjzjwj6rb8hdcChpKjSld3u9LM7E9w9VjL525NaLAeXNaOl9KCTCyO4p4ARFfIvJ9eZwHtO3jkCArK2daa0bQ015KqLtpbF5FzhHBgNuHHrdSwRvapoaOlnpooRha2nt1JEhJJ5kkk+atDZdJfRVP0EjfqyyN/JVhtZ1hp6upgdSyCYNie12G9gS8EbwrC2T1bRoiMvIaGPnuXEAAds92ZPiofgI72uGrja6kfA84cVix3zXtzafC+/oSqDoa2q0VWE2MUjcnNcLte2//ADNNrghfpGnna9ocxwe1wuHNNwQeIIyXI1p1Sgro8EzbEepI2wew9Hcum4qESaGpmvcVfHwjmaO/GTn4s5j7lKrZL8vvc+hrXCJ9308pAcDa5Y77iN46r9JUul43NiLntY6VrXNY5wDjdodZoO/yRohMrra1qM+V4rKdpe4NDJmNFyWj1XtAzNhcEclGNRtoUtD6N47WAm5b7TSd5YfyKvlwVX7WdT4WQOrIwIntLe0aAGteCbXsPa68UTDLE0XpSKpjbJC4Pa4bxv8AAjgVvBUlsn0w6OtEQN2TBwI4BzRiabfEeau0FGSZREUAKC7Xx+4s+mZ+CRTpcDXPVp1bAImvEdntfcgkZBwtYeKIFAwSOiqYJmsEoie17mkgXDSDbPmp9+1gf/XR/XZ/Stv9jkn+YZ9R36p+xuX/ADDPqH9V72iDVbtfDbkUDG5cJGg28mqFaRonPY2rZEY4J3PLBfEGWcQWE235ZdFPH7F5SLfKGf6Z/VTfQGp0dPQso3/vDADixgd4uJccuAucuSjegUPq/p+ehlMlK8MxZPjdnG/xHA9VYNPtxGH0lI7EN+GVuH7RdbumNjEbiTTTGK/sPGMeTr3+9cb9iVQTnPFb+V104BwtcdpU9azs2tEEJ9ZjXYi/ljdYZbsguJBqhUyUrqljHCCPMtN+9itidG3kBa5HkrW0HsYp4iHVLzUkZ4bYI/Mb3DoVP20rQ3CAA0C2EDK1rWtytwTY0flzQ+k5KWoZPA7BIw5XzaQd7XDkVaEW3ZuHv0jsfuyNw38xddHWLYtDM5z6aT5MTngw4o778hvb4BRwbCai/wD7iEDnhff4JwwQ3WzWqSvqDNIMFgGsYCThaOR4kneV60nE6mp2U7u6+UieZu4gWtA13W2J1veCtvVfY/T0zxJM41UgzAcAIweBDePmuVpvY5PU1Ms76pl5HE27N2Q3Ab+DQB5JsFYUWrtTMzHDBLK29sTWOcLjqAtkanVv+Vn/ANJ36L9E6v6FbS00cDMwxoF+Z3uJ8Tcro2UbGj8r1+jJYHBs8b4nEXAe0tJG69jwVzbHdYRNRmncbyU5w57zE65Yetsx5BdPX/UH+0RGWvET4yRiLcQLXbwbdbFcvUjZhLQVXbGoa9pY5jmNYRiBsRck8Dmp3tA4u27TfegpmmwAMsnj6sYPwcfgtfUjZZHVUjZ6h8kZeSWhtrYNwJuOOa6mtmyuprKySft4mtcQGAhxLWgAAcv/ACrJ0dQthiZEzJrGta3waLKNghVJsbomkF5ll6OfhH/KAVD9pmn4oh/Z9A1kMbTeoMYADjwjJGZ5u8AOauHS0EroZGwOEcrmkMe4XDXHcSByVVUGw+XtWmonY9hdikwh2N1zd2Z4k3z6ogRXQmzmsqoWywsYGO3F78BNsrgWOXVb/wCx7SPzIv8AW/6Ve9NTNjY1jAGtaA1oGQAAsAPJfWynY0fmXWXVKooCwVIaO0uW4HY74bXvkOYW1No6Z2iI5WPeYI5pWSRhxDLuLXNe4cczbPmFbm0bUR+kRD2T2RmMvvjBsQ4DdbqF9NStRnUtHJTVTmTtke5xABw4XNaCCD4JsEG2cbTYqWnFNVB4a0kxvYMeEONy1zRnYG9rX32Xf1h20UzInCjEk8pBwksMcbSRkXF1ibHgAuXp7Ya7GXUcwAPsS3uPB7d/mFz6XYfVud6WaJjeYLnnyFgnAIPonR0tXUtjF3yTSXcf5jdzj4ZldDWTRVRRVxEr3ucxwdDK5xcTGD6MtJ3WtYjorw1Q1Bg0e09neSR2TpXgYrcmgeqOgWzrTqdDXxYJhZwzZI312HpzB4jomyNEd0Xtfo3RNM5fFJYYh2bngutnhcy4IvzsoPtF2gf2i1tPTsfHAHYnukGFzyNwDQTYAroVWxWqa70MsT28C7Ew26ixW7onYtITepna0cRGC531nZD4JwSaWyPQzn1fb27kTTn7zrtAHW11c4WlorQ8dNG2OBoYxu4D7yd5PUreChkhERQAiIgCIiAIiIAiIgCIiAIiIAiIgCIiAIiIBZERAEREAREQCyIiAJZEQBERAYsso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8676" name="AutoShape 4" descr="data:image/jpeg;base64,/9j/4AAQSkZJRgABAQAAAQABAAD/2wCEAAkGBxQQEhUUEhQWFhQVGBgaFxgUFxgaGBwYFxYYGBcXGBUYHCggGBopHBYXIjEhJSkrLi4uFx8zODMsNygtLisBCgoKDg0OGhAQGiwkHSQsLCwsLCwsLCwsLi0sLCwsLCwsLDcsLCwsLCwsLCwsLCwsLCwsLCwsLCwsLCwsLCwsLP/AABEIAJsBRgMBIgACEQEDEQH/xAAcAAABBAMBAAAAAAAAAAAAAAAAAQQGBwIFCAP/xABJEAABAwICBgYFCAcIAgMBAAABAAIDBBEFIQYHEjFBURMiYXGBkTJCUqGxFCNykrLB0fAkM1Nic4LSFRclNVSTs8JDYzTD4Rb/xAAbAQEAAgMBAQAAAAAAAAAAAAAAAQIEBQYDB//EACwRAAICAgEDAwIGAwEAAAAAAAABAgMEETEFEiETQVEisSMyQmFxgTNDoRT/2gAMAwEAAhEDEQA/ALxQhCAEIQgBYWWaRAa7EcIiqBaVgdyvv894UVxDQgi7oHnsa/PwDt/mp1ZFl5TqjLlGRTlW1flZVQxSqo3bDy5pG4OzB7jxC32G6b7hM3xb+B+5S6toWTN2ZGhwPAqA6Q6IviJfAC9nFpPWHdzHvWPKu2vzF7RtKr8XK+m2PbL5ROaHFI5hdjweziO8cE+BVKQzFpuCWkeBClGDaYSMsJeu3n6w+4pXlp+JFMno9kF3VvaLEQtfh2Kxzi7HA8xxHeE+usxNPg08ouL1JeTNCwusrqSAXlNKGAk7gvVRvSSs67YxusXO7huHmsTNyPQpcz0qh3y0a7G6txDpTctYLhoyuE20WxFtUHjY2dnPfv8AJe9LSC79olwfva62z3ALY4fRRwg9GwNvvsuCyMmNm+/zJ+5sZrsWkJVzujLA2PaafSN7bK1j5xBI6R7nOEjmhrdn0TwzWD4opJZxd5DiGyAnLP2D4LGjziBa1zALjZcc+qd4UqCS+55pHrinSubZhGTxe9wbE2uLbinFDiL4TZ3WAcRfLMX5c+5NjISbcT+c+25WL3EbQNxff58PMq1N06WnHlHr29y0yb08we0OG4heyj+jdVcFmeWYvbd4Lfru8S9X1KZrLIdktGSEiS6yihkUix2lpsd0lgpB847rcGNzd5K0Yyk9JFZSUeTckrXYljUNMLyyNb2XzPcBmVWOOawZ5rti+bYcsh1rdpvl4KLQRS1Mmy0Oke47t57yeA7StjV0563Y9IxZ5XnUFssXFdZjW5QRlx5vyHfYZqPjSzEK12xTgk8o22aPpON7ea3ujOrdo69Z13cI2k7I+kbC59ysGlpGRNDI2hrRuDRYe5Unbj1eK47fyy0YWT8yeiusO0Eq5rGuqXAexE4l3i91wPAKf4Xh7KZgjjvsj2nFxv3uzTzZSgLCnZKfJkRgorwKhCFQsCEIQAhCEAIQhACEIQAhCEAIQhAIsCF6JLICJ6T6KtqLyRWbL7ndh/FV/NE5jixwLXDeD+c1deytBpNo+2qbl1ZG+i77jzCxL8aMltcm4wOpyqahN7j9itYJ3MN2kgjiN6meBaYDJk/1+H8w+9QyrgdE90bxZzd/LvB5LzCwIWzqejf34dOVDf8A1Fzwyh4u03B4he4VT4Lj8lMQGm7OLTu8OSsLA8bZVNu3Ij0mneFs6siM/wCTlszAsx3t+V8m1Kr3SaUOqHXuSC0AD87rqwFANIx0dRIbXNgR3W5rA6uvwf7K4S3YP6V+We9LXtke0OjfsBpu794DgmdG8utbK43J3PNZjhdcM042b0bC2B5TUkjj0jX2YA/abbec8/h5LJ1E1zmSEZtEluX5zWfysCKwzuDfuNwvMVmQH0t/734L1U5aMZpnnI07XiPiE0qInxjrv29ou4bh1bBOZHZjtN7dmRv8U3xCXaBPAbu3MZ+5Wr3wZFcdsdaMvcJxc3Di8eHL3KdBV/op1qlg4tDieVjcAd+an912XSE1R5+TXZn+QyKZV+IMp2l8rg1o4n4W5rS6UaYxUXV9OUj0G8ORceAVS45jk1Y7alcbXyb6oHIDn2ro8bBnd5fhGtuyFDwuSU6R6xHy3ZTAsb7ZttHuHBQaSUuO04kuO8k3PmsCVJtDdEX1x233bAN54uINtlvvuVulGnEh3Gv3O1jLRrRuWveAzKMHryHcOxvNyuLANH4aJmzE3P1nH0nd5T/D6COCNscTA1jdwH53pzZaPJzJ3P8Ab4NjVRGAlllZFkqxD3BCEIAQhCAEIQgBCEIAQhCAEIQgBCEIAQhCAEIQgEKRZJLIDQaSYA2qZl1ZG+i4fA8wqynicxxY8Wc02IV1kKLaYaOiob0kYtKwfWHslYmTR3ra5Nv0zqDpkoTf0/Yru69aWrfE4PY4tcNxHwI4jsXiAQSDkRkQd4I33SrVpuL37nVuMLI+fKZZOjmkzagBj7Nl5XycObfwTXTmjuGygbuq76Jvn5qANcQbjeDcc7jkeCmeA6Ttlb0FVntZB53G/B3IrMdkb63XPk5zJ6dLGs9Wpbj8GgbVlpGwT25p6ypLgL3PiE20gweSkdfez1Hd+5p5HtTSlr7g8+4e4rm8jFlW9NHqnGxd0TaF3v8Ah+fzwTmBtszvTGCdvHhb4XWUuIDmsKUW/CQVXyetdNmLcvxWpxjEwxlic+C8a/FAF54Jg5rH9NNZlLEbve7LaAz2W8+Gaz8LBlbJLR5XWxqiya6vKLZidUPyMno39gbj43K1OmWnpuYaR30pRnx3Nv3b1pdLNLzOOgprx07Rs9XIvAyA7G5blEV9J6b0pVwTmv6OTy8tyl9JnI8uJLiSTvJN7nmsChb3RLR19dNbMRNze7/qO0rd2WRpjt8GDGLsehxoVos6tk2n3EDd7rekfYB+9XRSUrImBkbQ1rRYADJJRUbIWBkbQ1rRYAbk4C5jJyJXy2+DbVVKCBKhCxz1BCEIAQhCAEIQgBCEIAQhCAEIQgBCEIAQhCAEIQgBCEIAQhCARYkLNIgILpro9vqIhmM5GjiPaHaFCQ64urtkjByKq/S7Bfk0u0wWikOX7ruXjvWuyqP1I6PpGf8A6Zv+DRhIUBKFgbOja2S3RjSAPApqmzmuyY52d+TXdvanWJaCNcdqneWX9V2bfDiFB3NupdohpUWkQVByPoPcfJpPNZcJV2/RYjns/CnS3bRx7o1cuiday9mtd2hwXm3Q2tkt1Wt7XPB9wVrBeFXWNhY6SRwa1oJJO6wXoumVb8I0ss6zXkglNoLDTtMtbLtBguQOqzx3kqIaVaSmrIZGNinZkxgyBHBzh4bl6aYaVPr32F2wNPVGdyfacPLJR0rqumdMhSu5ryabKzJWPSYhQgrKJjnkNaLucbNA3k8gty2ktmAl7DrCcNfVStijGbuPIDe49ivTAcHZSQtij3DeeJPFx7Vq9B9GRRQ9axlfYvPLkwcgPxUnDVzedlO6WlwjaY9PYgWSSyVYJkghCEAIQhACEIQAhCEAIQhACEIQAhCEAIQhACEIQAhCEAIQhACEIQAhCEAhTHE6Bk8bo3i4d+b96frEqGk1pkxk4va5KaxCgfTSOjfw3Hm3gU2CsbTXBPlEYewfOR5jtHFqrgH8/Fai+r05HadOzFkVrf5lyKsHi+RWZT7BsJdVPLfRY3N7jua3j42XlXBzelyZd90KoOU+CV6F4xJ0EhnPzUXoyniBvaeZHNQPTHSp9c/Zb1YGnqji7IdZw87LLTDHxPswQdWmiyaBltkesey/DxUbXb9NwOyKnZyfM8/LVlkuxaQXSpELcmtQEqyNVuj2+qkG/KK44Wzf43sOzvUQ0UwN1bUtZ6jc5CODc8u8nLxPJXtBCGNDWiwaAAOwCwWn6lla/Ci/5M3Ep39TMwFkEWSrSGxBCEIAQhCAEIQgBCEIAQhCAEIQgBCEIAQhIUAqEiEAqEiVACEIQAhIlQAhCEAIQhACxKySIDFwVZaaYL0EvSNHzUh4cH5+4qzrJhitA2ojdG7c748CvG6pTjr3MvCynj2qXt7lTYdRPqJBHHvdx4NA3uK99LcZbTs+RUp6o/XyDe4kZtDh7/JP9I6huEw9BC4momF3ycQzdly3buCr+/5K2fR+mpL1Jnl1rqsr32Q/KI0WQhC6Y5vkFlHGXODWi5cQAOJJ4LFWFqv0cD3fKpW5NPzIPiHO+FvFY+Veqa3JnrTW5y0TDQzAW0VO1tvnHAOkP7xAuL8huUiCxAWa5aU3N7ZuIxUVpAhCFUkEIQgBCEIAQhIgFQkSoAQhIgFQkSoAQhCAQqIYjrGoYJHRukcXNJB2WEgEGxF1L1zBpMP0uo/jSfbKlLYLoGtOg9uT/bKP706D2pP9sqiKeF0ri2Nj3uAzDGOcR2kNByTr+x6j/T1H+xL/AEqdIgu0608P9qT/AGyt1ozpXT4iJDTuLhGWh1xbN17fArnV2EVH+nqP9iX+lWPqsccLpKuoq2PiY50ZaHiznW2xZrDY3u4eaNAt177Zk2Hao3i+ndDTZOna53KMh592XvVPaXadVFc4gOMUOdmNO8X3uI38FGqWjkmdsxRvkdxDGud4m17KEiS7Traor+jORz2G/DaW1wrWDQ1BDRN0bjuEw6O/cXZHzVD1GjtVELup5g0cejcfgMlr7m2yRcHe134cCp0Rs6lr8TjgidNI4CNo2i4Zi3hvUV/vUw/ftv8AqFU9DpdNHSSUjiZIJW7Ldo3dG526x4t7FoHbj3FNDZ1Vg+KR1cLJoiTHILtJFja5G7wT5RXVd/lVJ/D/AOzlK1Uk0OkelVPQbHTuIL77IaCSbb/iFr8L1hUdTNHDG5+3IbNuwgEgEnPuBUK17D52l+hL9piiOrs/4rR/xH/8T1OiNnSF0yxKtZBG+V5sxgLj4fenoVZ65Me6OJtKw9aSznWPqAnLxIChcknlpDUx4zQ/KqdpEkDyC0jr7I9JpA7CCO5V4HXzG4rfapMZEFYYHn5upBGe7pGi482gjwS6bYKaOqcxo+bk67OVibOb3g3W46bkafpswMuv9SNAEJUhK3Zg/sP8Cwp1XMyJm9x6x4Bo9Inw+KuLGMbp8JhiDwdnJjGsAvkBuBO7ctNqvwLoYTO8deYDZB3hg3eJvdQzW7ifS1rYwbtp22sPbfYu9waubz7/AFbNLhGzxq+yJM/71aP2J/qs/rTuh1k0UpsXPj7Xty82kjxVYYHoRVVkQliDNgkgbTiCS0kHK27JNcc0Tq6Ju3LHZnF7DtAXyz5eKwtGSdBU1S2RocxzXNIyLSCD3EJyqM1Z6Uupp2wPN4ZiAbn0XnIOz5kWPeFeQVWSBUA0j1nw0k7oWxulLCOkc1wDRzAJ9Jw5eCcazNLvkEGxEfn5rhmfojjIe7h3qiA217m5OZJ3k96lIjZ1PSVIkY17dzwHDuOa91qNEn7VFTE8Yo/shbdygkaV2IRwML5XtYxu9ziAPMqD1utykY4iNkkgHrABrT3F29V1rI0odiFU5gP6PA4ta3g5wyc9w45jJNdGdDKrEAXRNaGA2L5CQ2/7uV3KyRBb+CayKOpcGkmJx3dIRb6wOXipgx4IuDcdm5c06U6MT4a9rZgLPBLXNJINt43XB/FWJqb0mfLt0khLiwbcbjnZvVBYT45eKhoFqkqKaQ6fUdC7Ye/bk9iPrO8bZBMdamlbsPpgIiOnmdssvwFrudbju87KiaWB737Iu+R5tzc5xPmSiQbLqpdbVM91nRSMHMlp911McGx6CrbeCVr+YBG0O9u9UvUatK6OF0rhH1QXFgdd1hvAytdRvAsYfSyNmhcQRn3jeQeY7E0DqAITHA8RFVTxTNFhIwOtyJ3jzuhQSPlzLpK39LqP40n2yumlzTpG39LqP40n2yrRIZItRf8A8+o/g/8A2MV6WVE6j3htfU3IHzJ3m3/kbzV4CqZ7bfrBQwj1IVGa3MdM9X8nafm4BYgHIyOzJPcLW7yrqkrGNBO23IE+kPxXMdfIXyyPJvtSSHPte4j4qUGJg2Gvq6iKnj9KU7/ZAF3HyuukNH8BhoYmxQsDQ0AE26zjxc47ySbqpdR9O19bO82uyMbPZtEg28FeNlEuSRC0FQHT/V/HWsMtO1sdS3lk2TsdbK/J1ip/ZJZQCm8U1cxUOGVEspEtSIyQbdVh5NF8yPaOfcqsfuPiukNZY/wyq/hFc4S7irLghnRuq3/KqT+GftuUrUU1W/5VSfwz9tylSqSU7r2/W0v0JftMUR1df5pR/Tf/AMT1Lte362l+hL9piiGrr/NaP6b/APicrLgg6NkeGi5NgMyewLm3SvFvltVLMTk5xDOWw3IW/PFW9rXx75LSdG0/OT3YLbw31nfBUvgGGuqqiKFu+RwB7GjNx7Mh7wiXuBpHO5jg+PJ7CHNP7wzH3+avDFqduM4ZHNHYyhu2wjfttBDmdxOXkql0rwY0VVJDnZpuy/sH0T8VNtSWNWdLRvPOWIHkbCQD+bP+ZXUnFqSKtbWmQkeI7Dvy3hbrQ/BjWVLGW6jTtyfRHAntOXmn2sXBvktWXNFopus2wyDvXHuv4qe6ucB+S0we8Wlm6zuYGey3yI8Vub81f+dSXLMCuh+ppklqJWwxucbBjGknkABdc2V1W+qnfIc3TSEj+d3VA8wrj1u4p0NF0YNnTuDBbfsjN33earfVvhXyiviuLsiJe7lkDsj632VokbJl4aO4cKamhiHqRtB7TYXPeSjSBjDTTCS2x0b9q+62yc1sgq/1vaQNgpHU7HDpqjqgXzEYcOkd3Wu3vd2IiCmaV5BaRkQQRbntAhdIY7jcdFTunmNmsaO8uIFmjmSVQWiOH/KKuFluoHB7ydwazrEk8sk/1g6VnEajZjcfksRtGBkHuFwZDzGdh5qWDRYliMtbO6aW5kkOTRnsi9msaOQ+9eFZSvhkfFINl7DYjfbIH7wrI1TaJ7bvlkzeo39SCN7r5vt2Z2UQ1httidWP32nziYVILu0Ak2sOpT/6gPK7fuW9qh1HW37J+CjGq198LpuwSD6s0g+5SwqhJyVslpde+0HPBvv2to3XSOgJj/s+m6Ei3RMvb29kbd+291XetLQd0b3VdMy8brmVrRm13tgcQePLeohoxpVPh7rxPOwbF0Z9A+HA9u9W5BfOlejMOJRCKbaFnBzXMyc0jkV74Ho9T0LNinja3mbdZx5udvKb6L6Tw4hEHxOG16zD6TTy7R2rfqoKY18xnpqQm+zsyDs2rg+a02qno/7QYZLei7YvxfYW8bXVuabaMMxKnMTsntO1G/i143Hu4eKoXEsMnopdiZro5G55Hycxw3juVkVZ045oIsodR6uaJk7piwv2jtCN+cbXHeQ3j3HcozoPrHdcQ1rrg5Nl4jkH/irVieHC4IIO4jMKCxnGwNFgAAOA3eSFkhQBFzdpGP0uo/iyfaK6RXOmkDf0qf8AiyfaKtEhmiFG25NiCd5BISmnHb9YrdaAzUZq5m172iMRnY2yQNraby7LqfAaP/tIvrv/ABUsFPYjFaM7JIOXrHmLr0pmdRp7Nyt1v/8APgg7cJsbi7nEX7jvUS0+dSyT9LRyMexzQHhm5hbYDK2QII8kQG2qnFxS4kGP6rZxsX7cy3zNh4roUFcqywbViCWuBu08iCPwVpaIa1WhrYcQBY8C3S26rrC13dvaMlDRJbKxutGNMaG218qht9MX8lEdMNaEMbHMondLIQRt57De2/rHuVdAkGsw/wCGVR/9bvcudJNx8VsTi1SGTNZK9zZwWyMcdrbJyu0Hjkte7tuO/wCCuirOidVrgcKpLfs/+zlLFSuqvTmOjj+SVZ2GNJMUh9HM3LCe8qy5NMaFrdo1UNvpj4BU15JRXevg/O0v0JftMUQ1ct/xWk+m/wD4nJxrI0mbiFUHREmGNpbGTxvYud3XGSZ6JTGnfLWW/URkR8jLL1WDwFyrrgGz1o458rrnBpvHDeNtuJGbz55KQalMHBfJVvsNi8TAe0NLnfd4Kr3OJN3G5OZPMneUjBbdcdxI+BT2ILf104WHMiqWEXaRG+1vRdctPgfiqwwrEnUk8VQzfE8OcBxZ647cuHMBMTnkbkdpP4pbIgdL1+HQ4jDGXdZl2SNI7OsBflwIW3a2yrzUtjfTUhp3m76dxAvxjdmw+Ho/yqeYhVNhifI49VjXOPc0XVXvglIpfXBinTVoiB6sDbb/AF35n3AJpoFpdHholLoXyPkLc2lgGy0HLM33uKi9ZVPqp3SOzkmffLiXGwHvCl7NVtcRf5r6zv6VPgg2mKa3ZnNIp6ZrCfWkftW/laPvVd1dVLUymSVzpJJDvJJNybhrRwbfc1T6i1R1JI6WaNo47O04+8BbPGsOpNHqfpYx0tY/qwmUgnaNg4hotZoBJ58LoSQPEHuoInUzcqicDpyN8UXqxAj1zYk57iF46I4K2rqGxueI422Ly5wHVGVh2nctPLMXuc+RxL3uLnOdbNx+C8SWnPq371I2dP0+J0sbQxksTWtAAAe0AAbgAqH1jzNfidS5jg5rjFm03H6pl8wosSzmPNZsI3j3e5QgX7qekvhcI9l84855HfepoHLn2l0irKTDImU5DI3yzNfJbrNJ6wDTwuHHhw3rfantKNiWSnnlJEpDo3SO9e9nNuedxbuKhokuZzb71VGs3QOIRyVkFoywF0jAAGuzzIHqn3FWqHKsdcWl0ccDqOJwdLLk+x9BoIve3E7rd6IFa6H4y6iq4pWk22tl4ByLHZEEcbXuO4LpjaXLGE0T5pY44gC9xAbe9rjPO3CwK2VfpZW1Ewllmc18biGsYbNaWusQW896loqmdL2C1WPYFDWxmOZgIO4i20082u4FYaMY42tp45mkXcOs0b2uHpNI4Z/cnOK4rFSxmSZ4Yxu8uPuHMqpJzxj2FmiqpKcu2izc63pNO4kc1a2qPF3SwPheb9CRsnM9V2YHgqhxPFDW1c1S4WEh6o5NyAHu95Vq6mKItjnlIyc5rR/KM/uVgiyghASqpIi530gH6VPn/wCV/wBorohMn4RATcwxkneSxv4KU9A5yMTeICQxt7F0Z/YtP+wi+o38Ev8AYtP+wi+o38FOyNHOGw3s8lKdUOGMqKitZIzbidG1rssr7V7X4Hirm/sSn/YRfUb+CcU1MyMbLGta25yaAB5BRsaKU0r1fz0xLoWmWG5IIze3Pc9oGY7R7lCnHe0m/Mf/AIupimFZhME+csUbzzc0E+abDOY9gDcB5BO8MwmardswRukPYMh2k7guiI9F6NpuKaL6gW0ihawBrQGtG4DIeSnuCIHoHq/ZRbM09n1HYbsZ2NyFz+8VGtYur17XuqKRm0xxJkjb6TTvLmNtmDyVy2QQo2NHJrrtJacjxB/BeR5kAX5LqmtwiCf9dDG883tBPmU1h0Wo2G7aaEH6AU7GjnrRrRioxB+zCw7JOcjrhgHMutn3BbjWEyKj6HD4TcQjblOXWleBv7mjdwuF0CxgaAALAbgN3km02EwPJc6GNzjvJY0k+NlGxoojVjoyzEKh3SjahiF3ZkXcfRbcfncrXGrfDf8ATj68n9Sk1LRxxAiNjWA5kNAGfgvdNkkS/u3w7/Tj68n9SrHWnoxHQyxugbsQyN3XJs8XuM+yxV9rwq6SOUWkY14GdnAEX52KbBzloHjZo8Qgkv1JHCKQDi2Q2ae8O2fMq19cOK9DQmMHrTuDP5Rm77lLW4JTtzEEQIzBDG5EZg7lniGEQVNuniZJs32dsXtffa6bBRWqvCRUVzC7NsI23d+5vv8AgugbJhh+EQUxd0ETI9q19hoF7Xte2/eVsFDAyxXEGU0T5pXbLIxcn88b2HiubtJsfkxCofUS5DrCJvsxhxIB7bWv2rpaspWTNLJGh7Hek1wuDY3zHeAtezRSiBuKWEEEeoOG5SgQ7VVof0MXyidoMkoGwHerHbK9x6R3+SsIUcfsN8gvVoWabGhuaKP2G+QVD64qYMxEloADomEWyzzBy8Ff5WuxDA6epIdNCyRwFgXtBNuSgFZ6tcMZX4VU0z8ryOs7i1xY0seO0HNVzpFgU9DKY522NzZ3qPA4sdxHvXS2G4ZDTtLYY2xgm5DBYE5C+S9qqkZK0skY17TvDhceRU7IOW24lJs7PSS7PsiV2z5XTeCEveGxtJc7cBcucfiV0XJoDhxNzSs383geQdZbfC8Fp6UWghZGP3RY+J3lTsaIRqw0GdSfpNQB0zh1Gew079rL0vgtbrO0Ec5xq6Vlyc5o27yf2jRbM2yIvwB53tloSkKNjRyvTzuYTsucx27qOLT4kcUtQekN5C955veXfFdH4po1S1N3TQMe7nax8xYppR6FUEZu2mZft2ne5xKtsgpjRfRmaueGxNsxvpSEdUeNsz2K+sFw1lLCyGMdVgsO3mT3lPYog0ANAAG4DcO4cFmQqtlhQhCFA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8680" name="AutoShape 8" descr="data:image/jpeg;base64,/9j/4AAQSkZJRgABAQAAAQABAAD/2wCEAAkGBhQRERUSEBQUFBAWFRMWFxQWFhUXFhQXFxcWFhQUGhUXHCYeGBklGRYUIi8gIycqMi44Fx89NTAqOCYrLCkBCQoKDgwOGg8PGikkHyIsKiksKTIqLyksLCwpLCksLy8sLCwsLCwsLCw1LCwqLC8sLCwsLDUsLCwsLCksKSwsKf/AABEIAGwAkAMBIgACEQEDEQH/xAAcAAACAgMBAQAAAAAAAAAAAAAABgQHAQIFAwj/xAA8EAACAQIDBgQFAgQDCQAAAAABAgMAEQQSIQUGEzFBUSJhcaEUMoGRsQdyIyRSwTOS8BUWQlNzgrLR4f/EABoBAAIDAQEAAAAAAAAAAAAAAAADAQIFBAb/xAAuEQACAQMCBQIDCQAAAAAAAAAAAQIDERIEQQUTITFxUcEiobEyQlJhgZGi0fD/2gAMAwEAAhEDEQA/ALsjjFhoOQ6eVb8Mdh9hWIuQ9B+K3oA14Y7D7CjhjsPsK2ooA04Y7D7CgoOw+1bmudt3Yy4uFoXaRFa3ijcowtqNR08utAK1+pNCDsPtWeGOw+1VZtP/AGhsY5+M2JwV/mYZil+Qccx+4G3pypt3e39hxK2Pglyk5Cbh7C5yN19OdJ5qvaXQ65aOWHMh8UfVe6GXIOwrPDHYfalnFSyleJxGU9Apso8rdfrzoO/UMOHWTEuBKSy5FF2cqbFlXty1Olcui4hDWTcKad18xNSm6ccn2GbIOw+1GQdh9qQ9l7/4nHS8PB4VVUWJkmckKvQlUHXoLm9PGEjcKOIys/UquUfQXP5rUnTlTdpHPGal1R68Mdh9hRwx2H2FbUUsuebQg6WFvQVzcXgMuq6jt1FdasWrO13D6OshjUXXZ7oZCo4dhYxcYZCrcmBBHkdDVMY7DmOR4zzViv2J1q99q4OwzLy6j+9VDvzhsmKJ/rVW+o8J/FeY4fQqaPUS09TfqvzPUcHrJtxW/sXnFyHoPxW9aRch6D8VvXuDyYUUUUAFFFFAHliMOrqVcBkYEFSLgg8wR1FUpvduwdm4gZL/AAcpJjb/AJTczGT7j/4au+1cvePYSYzDvBJyYaN1Rh8rjzB/vSqtJVI2Z2aPVS01TLbdFUTb5yxwEEZ2FgDrqO7W7e9LuytlyYqdR888raX5L1Jt/SAL+VvOiaKSN2gmFpImKsNdSp0Pp1+oq0P0t3dyRnFSDxyXCeUYOp/7iPsBXVw7RQ4fRdRxSk+3g5uJ16eq1GNB/B3fncat39gx4SFYo+mrN1djzY+Z9q6YotWaW227sWkkrIKKKKgkKKKKANGW4saqT9T8Bw3jP71HobMP71bpqv8A9XsPfDxP1EuX/MrVn6ygp41F3i/kanCqjhqYr16D9FyHoPxW9aRch6D8VvWgZYUUUUAQNv7ROHws86gM0UMsgU6AlEZgDbppSTsv9SmME2IlfBSrFAsnCwzymbOxVURuItgCzWv509bX2cMRh5YGJVZYpIyw5gOpUkX62NcKHc1zA+GxWKkxGFaHhCMxxRlQLBXDooOYZRagDwl2xj8PHNJioMOyJh55laF3tG8S5hDIH1YG2jrbkdBpUqLedzJs9ci2xkbu5ufAVgWUBe4uSNe1c2DYylnbHYmbEhUlwqq6JGAsijisRGBxHZVtmPY2AqPhtgcMxtJi8RJwIJI8PeOJThxIhTO2UfxZAqAXItpU2ZXJHIm2fDtXHSllaA2YwTqSRiooZOBOWU6XVwtip5MD0qZu1+oTyvhVUYMwTu8aQxSscTh40DlJJU1UKFRb8vmFe6blYOIxJhs8E8UbxmZFBaUPA6uHJ0vaz301AtU99mYcYFcJEXjQxiB5UjQSNHGqiQFraZx4S3d/rV3Kckk9iqwTbR6bC33bEzYhRF/CSJZ8NYkviYs0sZfKeV3jGXuHUnnULdrfnEYhXkKYeVVgeQw4d3GIgkUArh5IpdSzaqGAAuOXKvP/AHYwKuXw3Ew/Ew0mHZILhtSkiuGBuHUjS2mtTcFuhx+LNLi55J3ibDLOipA8aLJnuvDHibOqnMdNLWFyKo00WUk+xtuTvbPjXOf4Vo8gY8F34mHkuP4E0UnivYnxAAXU6U5Uv7F3WaLEPip52xGJaNYc5SONVjVi4XKg1JY6se2lqYKgsFFFFAGKSP1cP8kv/WT8NTvSD+sE38tCvUzX/wAqN/7FLq/ZZ3cPV9TBL1HyLkPQfit60i5D0H4rlb1YqWOC8BtKZI1XS/NgLEdjy+tNSu7HA3ZXOuTRekKHeKSYXxDPFhpJL5raxoYleFCbeG5N79xbrXph94pyyhncTEYbJDkA4qu5EjFct18ADHUZaY6TKcxDzeikdt6JcnzNmjR+N4fkb4mNFDXGhMZcjyuak7W3mJLGKUhOFmgyJmGImDMGj1XUiyDKLfOT0qOWyc0N2WjLStvHtmSJ1Ado2OGkdVUBs8wZAkdspve5FhWNjbad8W8cj2IdwI84GgUGwTh6i5Oubpyo5btchzV7DVlotSPid4phxskjs6nGZkyi0Sx5uE4OXQkhQAb3zV6tvBKsQljfi3doSqsJLPIoEDEiNbDPYHye9HLYcxDnloApRO2Jkm4RkczrLHGIsotJDlXPOSB+9rg2BFqzhd7AYsK7S6XAxJt8haJyufTw+NbeulGDBTQ3XovSbgNuSlolnkkjdkwxROHfjcT/ABbjL05HUZeZqJBt6VsjOz8ccLgx5bicO2WUk5dbeIG1soUHrRy2HMQ+3rNKW7+2p5MQkct8hXEuHtoyiVUQHTRl8X0I702Cqyi4svF3Cqt/WLF+OCPssjn6lVH/AItVpGqN/U7aHEx0tuSBYx9Bc+5NLksmo+rSNHh/w1JVPwxb9kXhFyHoPxWJogwse4P2rMZ0HoPxWI5w18pBsbG3Q9j561YzzxXZyCwtcdjy0Fh7UDZ69tRlseoty1qTes1N2RZC7isSBM8SLHZFiaRnfKWErm1jy/4Tz56AVAxO37JxeFHw3GIEQucwMWc+IW0vkPy6jSu/jdgxzSLLIoLplym3Kxvr3F7WB5WuKjtutCTI+Rc8gdXNtCH52HTpe3PremKUdxbT2OWm8PxDhEjTPnMVpC3gYRcV1NhcMGUi/lesYLeTiyKIo0EkgDKXJsP4ed7kC55WFvM11cTutFIWMig5pOIbXBJycO9weeW2tE260TjK6qVOS9hb5FyLa3y6aadNKnKBGMjmptfPLwUji4ra5s5KEGJJH8SjxauALdBeo0W9qNkXhhVc4fIRoC7tZkuBqQLsp65TXbn3WhcZXRSt1Ogym6oI1sR8vhFtLcq3O7sZtdU5wnRQP8HRLW+W3lyoyiTjI4o3qSR5BGsZkE0ao2Ym4aQwljl1UBwdOzL3oxe88UUaZ0jBE0iOL+HLCcsjgn5rZlsD3PaurNupE6ojqpWNcqgCxC3BtcftX7V6pu6iiyhQMjR6rfwFi1vuST3qcoEWkTUwaaG17BbHtblY/wCr0DZydu1j1FuVu1euHgCKqL8qgKPQCw9hXrSbjbIjx4NVNxe9iPubn3qRRRUEkbHYtYo3kb5UVmPoBevnHauKMjM7fM7M59WJJ/PtVv8A6pbX4eGEAPjmOv7FsW98o+tU1iqfo6edbLaP1Z0V6nI0TX3qj/jH+39D6VklyxljyVb/AGF6V93NolMLg3JH8w7tJcas8pZwQfX8CmaaLNGV/qXL6XFqqndPFvJJhsIc94J5BIGGi8MuVynnbLob8tO9c9RyVO8Vfqr+OoqhBTq2fazf7FvCtqXE3kcgnLHa175zYADMxJA6KVPofKsTb0ldbRC2rXk+UEsEOg1BIsD5NblV8GJzQyUVpG9wD3AP963qpcKKKKACiiigAooooAKKKKAMVgtWTSj+oe8PAg4SG0011Fuapyd/ew9alJydkSrX69ivN8ts/FYp5AbxL/Dj/ap1b6tmP2pTxVdacWFhyFcnE1u6eiqMMf1fkztXqHXqX2XReF/rn0yvyj0FIez91cQuNXEJdYxLiM6myl0dWyte+vjPIjt2p2jxBsOXId+1ZOIPlWBbrc1I1XGMorcUMHu5ixo5I8MarIpQFWBfNIULFb24d11DZdMvIbTbCxZsAkQUiIFUy2VklzSEXIJR1dhlJFuGo7mmz4k+XvR8SfL3pmTE2R6YNCEQEWIVQQSCQQBpcc/WveonxJ8vej4k+XvVCbkuionxJ8vej4k+XvQFyXRUT4k+XvR8SfL3oC5LoqJ8SfL3o+JPl70Bcl1i9RfiT5e9Z+IPl0/NqAuR9u7biwkRlmayjkBzduiqOpNUrtXbT4udppNC2gUckUclB6/3ua897NvS4rFS8ZrrE8iIg0VQpty7nqah4etnS0FBZPuZteq5PHY9MRXJxNdfEVycVXYc5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10 Imagen" descr="ECUAPASS DRAW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2269976" cy="170248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148064" y="2780928"/>
            <a:ext cx="229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MODALIDAD DE PAGO</a:t>
            </a:r>
            <a:endParaRPr lang="es-EC" dirty="0"/>
          </a:p>
        </p:txBody>
      </p:sp>
      <p:pic>
        <p:nvPicPr>
          <p:cNvPr id="13" name="12 Imagen" descr="BANK TRANS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1728192" cy="2324100"/>
          </a:xfrm>
          <a:prstGeom prst="rect">
            <a:avLst/>
          </a:prstGeom>
        </p:spPr>
      </p:pic>
      <p:pic>
        <p:nvPicPr>
          <p:cNvPr id="14" name="13 Imagen" descr="NOTA CRED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717032"/>
            <a:ext cx="1728192" cy="216024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67544" y="501317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caso de que el exportador tenga una deuda pendiente con la Aduana, ésta debitara los valores correspondientes del monto de devolución condicionada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/>
          <a:lstStyle/>
          <a:p>
            <a:r>
              <a:rPr lang="es-EC" dirty="0" smtClean="0"/>
              <a:t>Análisis financiero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-1" y="764704"/>
          <a:ext cx="9144000" cy="6042468"/>
        </p:xfrm>
        <a:graphic>
          <a:graphicData uri="http://schemas.openxmlformats.org/drawingml/2006/table">
            <a:tbl>
              <a:tblPr/>
              <a:tblGrid>
                <a:gridCol w="3607965"/>
                <a:gridCol w="1107207"/>
                <a:gridCol w="1107207"/>
                <a:gridCol w="1107207"/>
                <a:gridCol w="1107207"/>
                <a:gridCol w="1107207"/>
              </a:tblGrid>
              <a:tr h="19504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latin typeface="Arial"/>
                        </a:rPr>
                        <a:t>FLUJO DE CAJA</a:t>
                      </a:r>
                    </a:p>
                  </a:txBody>
                  <a:tcPr marL="5498" marR="5498" marT="5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45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latin typeface="Arial"/>
                        </a:rPr>
                        <a:t>Trimestres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45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Detalle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IV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CANTIDAD EXPORTADA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 500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 500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500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500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PRECIO UNITARIO</a:t>
                      </a:r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     500.00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     500.00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      500.00</a:t>
                      </a:r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  <a:r>
                        <a:rPr lang="es-EC" sz="105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    500.00</a:t>
                      </a:r>
                      <a:endParaRPr lang="es-EC" sz="105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VENTAS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TOTAL INGRESOS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250.000,00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MANO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DE OBRA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3.159,60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3.159,60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3.159,60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3.159,60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MPD y CIF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88.655,00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88.655,00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88.655,00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88.655,00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COSTO DE VENTAS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91.814,60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91.814,60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91.814,60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91.814,60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UTILIDAD BRUTA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158.185,40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158.185,40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158.185,40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158.185,40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GASTOS DE NÓMINA ADMINISTRATIVA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6.160,20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6.160,20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6.160,20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6.160,20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GASTOS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DE ADMINISTRACIÓN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    457,20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457,20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457,20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    457,20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GASTOS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DE VENTA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1.620,00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1.420,00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1.420,00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1.420,00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DEPRECIACIÓN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TOTAL EGRESOS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8.643,98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8.443,98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8.443,98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8.443,98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BENEFICIO</a:t>
                      </a:r>
                      <a:r>
                        <a:rPr lang="es-EC" sz="105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ANTES DE INTERESES E IMPUESTOS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149.541,43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149.741,43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149.741,43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149.741,43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GASTOS FINANCIEROS (INTERESES)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1.973,33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1.487,24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      996,35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500,62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BENEFICIO</a:t>
                      </a:r>
                      <a:r>
                        <a:rPr lang="es-EC" sz="105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ANTES DE IMPUESTOS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147.568,09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148.254,18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148.745,07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149.240,80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PARTICIPACIÓN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A LOS TRABAJADORES (15%)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22.135,21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22.238,13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22.311,76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22.386,12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BENEFICIO</a:t>
                      </a:r>
                      <a:r>
                        <a:rPr lang="es-EC" sz="105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ANTES DE IMPUESTO A LA RENTA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125.432,88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126.016,06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126.433,31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126.854,68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IMPUESTO A LA RENTA (25%)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31.358,22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31.504,01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31.608,33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31.713,67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UTILIDAD NETA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94.074,66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94.512,04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94.824,98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95.141,01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(+) </a:t>
                      </a:r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DEPRECIACIONES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    406,58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INVERSIÓN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INICIAL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-354.620,00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CAPITAL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DE TRABAJO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-11.397,00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-11.397,00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-11.397,00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-11.397,00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RESCATE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CAPITAL DE TRABAJO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11.397,00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PAGO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DE CAPITAL</a:t>
                      </a:r>
                      <a:endParaRPr lang="es-EC" sz="1050" b="0" i="0" u="none" strike="noStrike" dirty="0" smtClean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49.266,05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49.752,15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       50.243,03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50.738,77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51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VALOR</a:t>
                      </a:r>
                      <a:r>
                        <a:rPr lang="es-EC" sz="1050" b="0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DE RESCATE</a:t>
                      </a:r>
                      <a:endParaRPr lang="es-EC" sz="1050" b="0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         5.558,99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3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DEVOLUCIÓN</a:t>
                      </a:r>
                      <a:r>
                        <a:rPr lang="es-EC" sz="105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CONDICIONADA DE TRIBUTOS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25.880,78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54537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FLUJO DE CAJA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-354.620,00 </a:t>
                      </a: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</a:t>
                      </a:r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  143.747,29 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</a:t>
                      </a:r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   144.670,76 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</a:t>
                      </a:r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  145.474,59 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</a:t>
                      </a:r>
                      <a:r>
                        <a:rPr lang="es-EC" sz="105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  177.726,12 </a:t>
                      </a:r>
                      <a:endParaRPr lang="es-EC" sz="105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498" marR="5498" marT="5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financiero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VAN</a:t>
            </a:r>
          </a:p>
          <a:p>
            <a:pPr lvl="1"/>
            <a:r>
              <a:rPr lang="es-EC" dirty="0" smtClean="0"/>
              <a:t>El proyecto es factible al momento que el indicador VAN es mayor a 0.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TIR</a:t>
            </a:r>
          </a:p>
          <a:p>
            <a:pPr lvl="1"/>
            <a:r>
              <a:rPr lang="es-EC" dirty="0" smtClean="0"/>
              <a:t>El proyecto es rentable debido a que la TIR es mayor al interés que pagan los bancos.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3140968"/>
          <a:ext cx="5236170" cy="474917"/>
        </p:xfrm>
        <a:graphic>
          <a:graphicData uri="http://schemas.openxmlformats.org/drawingml/2006/table">
            <a:tbl>
              <a:tblPr/>
              <a:tblGrid>
                <a:gridCol w="4008281"/>
                <a:gridCol w="1227889"/>
              </a:tblGrid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 ACTUAL NETO</a:t>
                      </a:r>
                      <a:endParaRPr lang="es-EC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s-EC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179.702,81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19672" y="5877272"/>
          <a:ext cx="5287764" cy="484055"/>
        </p:xfrm>
        <a:graphic>
          <a:graphicData uri="http://schemas.openxmlformats.org/drawingml/2006/table">
            <a:tbl>
              <a:tblPr/>
              <a:tblGrid>
                <a:gridCol w="4047776"/>
                <a:gridCol w="1239988"/>
              </a:tblGrid>
              <a:tr h="484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TASA INTERNA DE RETORNO</a:t>
                      </a:r>
                      <a:endParaRPr lang="es-EC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25,04%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</a:t>
            </a:r>
            <a:r>
              <a:rPr lang="es-EC" dirty="0" smtClean="0"/>
              <a:t>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El proceso integral que involucra la importación de insumos, fabricación local con generación de valor agregado nacional, y, exportación final del producto terminado; da lugar al beneficio de la devolución condicionada de tributos realmente pagados en la importación, lo cual se traduce en un ingreso extraordinario para la empresa que lo aplique, generando liquidez a mediano plazo en su movimiento financiero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 smtClean="0"/>
              <a:t>devolución condicionada de tributos es un incentivo a los operadores de comercio exterior para que incluyan valor agregado ecuatoriano y se exporte productos manufacturados.</a:t>
            </a:r>
          </a:p>
          <a:p>
            <a:r>
              <a:rPr lang="es-EC" dirty="0" smtClean="0"/>
              <a:t>Existe </a:t>
            </a:r>
            <a:r>
              <a:rPr lang="es-EC" dirty="0" smtClean="0"/>
              <a:t>falta de conocimiento sobre los incentivos para la practica del comercio exterior.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91062"/>
          </a:xfrm>
        </p:spPr>
        <p:txBody>
          <a:bodyPr/>
          <a:lstStyle/>
          <a:p>
            <a:pPr lvl="0">
              <a:buNone/>
            </a:pPr>
            <a:r>
              <a:rPr lang="es-EC" dirty="0" smtClean="0"/>
              <a:t>	Elaborar un plan de negocios internacionales para la importación de dispositivos electrónicos, realizar la ingeniería de los Localizadores Automáticos de Vehículos (</a:t>
            </a:r>
            <a:r>
              <a:rPr lang="es-EC" dirty="0" err="1" smtClean="0"/>
              <a:t>Automatic</a:t>
            </a:r>
            <a:r>
              <a:rPr lang="es-EC" dirty="0" smtClean="0"/>
              <a:t> </a:t>
            </a:r>
            <a:r>
              <a:rPr lang="es-EC" dirty="0" err="1" smtClean="0"/>
              <a:t>Vehicle</a:t>
            </a:r>
            <a:r>
              <a:rPr lang="es-EC" dirty="0" smtClean="0"/>
              <a:t> </a:t>
            </a:r>
            <a:r>
              <a:rPr lang="es-EC" dirty="0" err="1" smtClean="0"/>
              <a:t>Locators</a:t>
            </a:r>
            <a:r>
              <a:rPr lang="es-EC" dirty="0" smtClean="0"/>
              <a:t> </a:t>
            </a:r>
            <a:r>
              <a:rPr lang="es-EC" dirty="0" err="1" smtClean="0"/>
              <a:t>AVL’s</a:t>
            </a:r>
            <a:r>
              <a:rPr lang="es-EC" dirty="0" smtClean="0"/>
              <a:t>); y, exportar el producto final, respaldados en la devolución condicionada de tributos.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</a:t>
            </a:r>
            <a:r>
              <a:rPr lang="es-EC" dirty="0" smtClean="0"/>
              <a:t>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r>
              <a:rPr lang="es-EC" dirty="0" smtClean="0"/>
              <a:t>Se debe brindar jornadas de capacitación masiva sobre todas las facilidades que nos brindan los instrumentos legales en el desarrollo del comercio exterior.</a:t>
            </a:r>
          </a:p>
          <a:p>
            <a:r>
              <a:rPr lang="es-EC" dirty="0" smtClean="0"/>
              <a:t>Se debería incluir la mano de obra local en los productos exportados aunque sea solo de embalaje o ensamblado.</a:t>
            </a:r>
          </a:p>
          <a:p>
            <a:r>
              <a:rPr lang="es-EC" dirty="0" smtClean="0"/>
              <a:t>Los operadores de comercio exterior deben aplicar las técnicas que las leyes los faculta para optimizar sus recursos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Muchas gracias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es-EC" dirty="0" smtClean="0"/>
              <a:t>Procesos involucrados</a:t>
            </a:r>
            <a:endParaRPr lang="es-EC" dirty="0"/>
          </a:p>
        </p:txBody>
      </p:sp>
      <p:pic>
        <p:nvPicPr>
          <p:cNvPr id="1026" name="Picture 2" descr="https://encrypted-tbn2.gstatic.com/images?q=tbn:ANd9GcRiG9V4fYnS5Vtb3L0nxnHsI1ABCK88LXdq0369lA5zO4jPyVb0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437113"/>
            <a:ext cx="3096344" cy="1944216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3707904" y="2420888"/>
            <a:ext cx="18722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8" name="Picture 4" descr="https://encrypted-tbn2.gstatic.com/images?q=tbn:ANd9GcSgceapQzTe2h-G_ThnJtXOrvVuW5GYszi-nKCPiGBEoCJx73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3182139" cy="2232248"/>
          </a:xfrm>
          <a:prstGeom prst="rect">
            <a:avLst/>
          </a:prstGeom>
          <a:noFill/>
        </p:spPr>
      </p:pic>
      <p:sp>
        <p:nvSpPr>
          <p:cNvPr id="7" name="6 Flecha doblada"/>
          <p:cNvSpPr/>
          <p:nvPr/>
        </p:nvSpPr>
        <p:spPr>
          <a:xfrm rot="10800000">
            <a:off x="8028384" y="4149080"/>
            <a:ext cx="936104" cy="15841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030" name="Picture 6" descr="https://encrypted-tbn3.gstatic.com/images?q=tbn:ANd9GcQ88HL_c105k8eotoM6LGWjuAvjXgnUz0XBG2oykdxEbJmc7l0P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024336" cy="2160240"/>
          </a:xfrm>
          <a:prstGeom prst="rect">
            <a:avLst/>
          </a:prstGeom>
          <a:noFill/>
        </p:spPr>
      </p:pic>
      <p:sp>
        <p:nvSpPr>
          <p:cNvPr id="9" name="8 Flecha izquierda"/>
          <p:cNvSpPr/>
          <p:nvPr/>
        </p:nvSpPr>
        <p:spPr>
          <a:xfrm>
            <a:off x="3203848" y="5085184"/>
            <a:ext cx="158417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2" name="Picture 8" descr="https://encrypted-tbn1.gstatic.com/images?q=tbn:ANd9GcQ92qkPAw2u5nB9soXNPobXMLVds9ee2aj1zKWPXLa-pGeenAvw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736304" cy="194421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11560" y="1196752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Importación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12160" y="1196752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Ingeniería y construcción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80112" y="6488668"/>
            <a:ext cx="133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Exportación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6488668"/>
            <a:ext cx="235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Devolución de tributos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 de importación</a:t>
            </a:r>
            <a:endParaRPr lang="es-EC" dirty="0"/>
          </a:p>
        </p:txBody>
      </p:sp>
      <p:pic>
        <p:nvPicPr>
          <p:cNvPr id="1026" name="Picture 2" descr="https://encrypted-tbn2.gstatic.com/images?q=tbn:ANd9GcTq-tjRdnCu7bZS2Jvicrk3z8gNT75rjo38gb_bgVGv-4p0xZD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425552" cy="1028701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SEhQUEBQSFBQVFRQUFBYUFBgUFBcVFBgXFhQUFxQYHCggGBolHRQUITEhJSksLi4uGB8zODUuNygtLisBCgoKDg0OGhAQGi8kICQsLCwsLCwtLCwsLC0sMC0sLCwsLCwsLCwsLCwsLCwsLCwsLCwsLCwsLCwsLCwsLCwsLP/AABEIAMMBAwMBIgACEQEDEQH/xAAbAAACAwEBAQAAAAAAAAAAAAAAAQIDBAUGB//EAEcQAAEDAgMEBgUKBAYABwEAAAEAAhEDIQQSMQUiQVETMlJhcZEGFEKh0hUWI1NUcoGSk7EzYsHRF0OCorLwB2N0o7Ph8jT/xAAZAQADAQEBAAAAAAAAAAAAAAAAAQIDBAX/xAAxEQACAQIEAwcEAgIDAAAAAAAAAQIDEQQSITEUUpEFExUyQVGhIiPh8HGBFrEGM1P/2gAMAwEAAhEDEQA/APpm0MQWueS5wAJ4nTwWY1qgjPUo03GC2nUr5akHSRG6e66s2xZxcdG1WPd91r2ucfAAE/gqqrS2pUDmPcXvc5paxzg9rupcCDAgXPBaylsthU4Jptq+pmbtOp0TKpdRaHs6RjHV3Co5usBuS58OKvo4ms4MOakOkksa6u5r3AHlkifxVWHZ0lHDtps3jhgWv6V9PKHGBusEOjW6vwwbkw4y5qwpVXUSXEML2u0cAbzrfks88kdLpU/b1J0MQ5wmXjUEEmQQYcDfUEFWh7u07zKjs6kCwEEmZcSRBzOJL5HA5ibcF0G0V0KSscEo/U7GEud2neZRnd2neZW51JLoEXQsrMPSu7TvMo6V3ad5laqlFZXNVKzJdw6V3ad5lHSu7TvMpQiE7IQ+ld2neZR0ru07zKUIDUWQaj6V3ad5lHSO7TvMq6nRVooqbodmZc7u07zKXSu7TvMrX0SRoouh2Zl6V3ad5lHSu7TvMq80VW6kndC1IdK7tO8yjpXdp3mVIUlY2ijQNSnpXdp3mUdI7tO8ytQop9CldBZmXpHdp3mUukd2neZWvoUdEi6HZmTpXdp3mUdK7tO8ytJoql9JO6FZkOld2neZR0ru07zKRaiE7IWo+ld2neZR0ru07zKUIhFkFzqYJxLBJJ1495QjA9Qfj+5Qud7my2MeMG+77xWehhABla6o1vZbUeG/gAbDuELVixvu+8U6LVpZNCUmnoGCwDKcZARADQC5zgGi4aA4mAl8m0+Tu76R+7fNu727flC1hCjKi+8lvcqw+GawQ2bkuMuLiSbky4k6q1CEyW76sEIQgRF4WN9NbkQmnYTRz+iKRpFdGFFzU8zFlOdCupU03U4KvpNTbBIbWqUJwhSUKEQmhAChRLVNCAsV5VIBShCAFCITQkAoRCaEAKFAtViITAoNFVupLWkQncVjC6moQug5iofTTzEuJqwQ3B+P7lJTwg3B+P7lCxe5qjLiRvu8SpU0Ykb7vFQBWq2Ie5ozIzKmUApWHcvQotKlKQAhIlGZAxoSlIlAhOeo9MovQ1idkIiTJV7Qk2mrAENjQoRCmhK4yEIhTQi4EIRCmhFwIQiFNCLgQhEKaEXAhCIU0IuBCEQpoRcCEIhTQi4EFFzVaouQBZhxuj8f3QpUOqPx/dCzKMuIG87xKrhaKzd53ioFq0T0Ia1KsqIUoRCdxWEE5RCITAJSThEIAJSThEIAiAr2BVQrGFJjRZCaUphSMEJpFAAhKUwgAQmhACQmhACQmhACQmhACQmhACQmhAEVFysVb0kxtF1Dqj8f3QnQ6oSUsZGqN4+KgQp1NT4qKHcehBwUVJxUWqIy1sNxVghEKcIhb3M7EIRCnCIRcCEIhThEIuBCEQpwiEXAinKcIhFwFKJThEJAKVNpUYTCALEKIKkkMEJyiUAJCUpSgAlAKiUBMRNNRlEpDAlLMovKiCsZS1saJaXLZSKAhaIll1EWQnS0QgCuqLnxUYVlQXKiqEzl7TfD26aFW7LMtP3j+w/uqtrddmmjtfw/srtj9R33z+zVxRf32dEl9lGyEQq8bX6Om58F2UEwLExwXMp7clpd0ZAHWzPaC3ucDouqVWMdzGNOUtjrwiFk2Vj+mDjkczKYh2psCCO6/FbYVKSauiXFp2ZGEQpQiE7isRhELBtTaoouaCwuDgSXAgBoBAl3IX1WbEbdya0nEm4DXNJIGpjl36LN1op2bLVKTV0jsQiE2GQDzAPmnC0uTYjCIUoRCLisRhEKUIhFwsRhEKUIhFx2EhOEQgLCShShEIuFiMIhShEIuKxGEQpQiEXCxi2mYpk+H7rPgHS/h1Tp3ED+607W/hHxb/yCy7M6/DqH9wP6Liqf9yOmC+0zqQiFJELtucxbSFkJ09EKbl2OTW2k4VHtgQCQLEyQliNpETEeR1vKx1/4tTXrOiBxujFnvdxNxxvK851p66nYqcdNCdbE9KWEQCAZtYEkQtWy6oaCxxgl7iOWgGv4LlYTXhw170YnrDTXh3WURrNPP6lOmmsp29q71GoGbzi0gAESTyHvXnnYKo8h76dRrx1QGgtEdq++Z8uEancOtT16zeXP/wDS7j2/SNMexUvAtJp2zTI00AgxeIE9UfvNt6WMG+6Vjnej7HxUNVhpkvEA8QGgSO5dVYcVt3DU2dJVr0WMmMz3hrZOgkrkbY9PsFhizpaji18ZXspudSvp9LGX3rZSjTSjcyeaTvY9LCF4mp6cVn1hRo4Kv9IJo146ag60tc407tbpx/uqabNtYmm9lQ0sDUaZZVolr2PHZLHhzgO+xUcTF+XX+P38ld01voeh26yr0jDSpl+45pIEhtxqJv4LkjA1GNd0VKq7MCHBzQDOktPAfy6coXoPRvDYinQa3G1KdWsCcz6YLWkWizuOvctuEbDTaN+odANajzMAkX56nUwbIdHNq9LjVVx0JUmw0DkAPcpwuFjdsVWVXty0xTaQ0OIcbwDvQbC+uiWG2xVdVY3LSNNzspeA4SYPUl19NdFXfxWgu6k9TuoVRx9L62l+dv8Adcz0gxVN1IBr2OPSMs1wJ17lsZHYhCzYIb1TxZ/xVe3P4Y+/T/5BAzahc3B4hjKtfO5rZLIzEN4Hmtnr9L62l+dv90AXQhcbaW1qjKkMbTNMNa4uMuIzTeGnq21CzHblYkZBRc3M0OcM2UBxAgGTLr6LF14p2NFSk1c9EheR2v6L4urizXZjqlOkILKFOaYJAFnvk5hbksFPHbYw4q1sVSp1mNnJh8Mw1qp5HPInynuUuu4v6ov+tf3/AEgVO+zPeoXgv8R3Yek120sJUoVKhilRpE1az41lha0NNxaV3W+m+DApitVFB9SMtKtu1ZdYAtBMGVUcRTlon+rcTpyXoegUS8DUjzUMNjqdQwxzXGJsZESBr+K42J/jv114Rplvr3SirVyJNBCGZ2Zt2tiG5CwGXGD5HmstGp0TiTHVIHjYgeULCetf38+Oisxcfy8rH3/95LglVcpZzrjTSWU3UNqOdqANZsbBTqbTIIsNYNiPBc7CeJ74E2up4k3E5pkTI77cE1Wna9xOlG+x6dgsmhmiF6Jxnma/8apE9Z0Rzkoxf+runneVXjekFV+XtEjT+yrLK7u/U8OP+leS5atJPdnqRpaJtpaDwevHynxRiusP7fgPdCGYOsNMo8vhVdXD1tSAfLw5KHmUfKxqEW/MjUzr09Os3hHEf2967WPflJceFGsZ3eGQ8d7hwtzvC8s6pWkcwbad38vcFW7HV6gDXPzB9N4MmmS5rsgddrZOuotfwW9HExgndMzq4OUmrNdTBh9g0HsFWs0v6TJTex5lmWRO7z717LZfoxhcPT6OjQptZM5SM4nnvSvMNbUDMkDKLxP/ANLd8q4ntD3fCnxlHfKweAq8y6nr2tAsLJwvHHa+K7Q93wpDbGK7Q93wqvEafs/3+xeG1PddfwexIVGDG6fv1Oz9Y/s2/rzvK8i/bOJzAZho627wLbxlm0+F/BbPR7aVd9UNqEFs1JjLrLj7LRx/HneVpHGwk0knqZTwNSKbbWh5za3pVSGIrNOcszkEARmLYa4E9mWm3FU4X0vosqU4DxTa4OLYktgGzOQ7vJb9s+jTjU6TpaTBUh8Ppb2YgF85XxMkmBzWD5tu+0Yf9E/GuWffRm/5PCnjMXFuNl0Hh9vUHUqjcrczny17yA9otw81VQ2hSDm/SM1HtBJuyHMcQ5tOs2AWuY5tO/EFrj4K4bM5YY/q01ssTVtsiVi61tUvk9ngdv4XM/6ejcsjfF92FDbu3MNky9PSzB7JGcSMrhMjuXD9HNhh1dpfQyNZvyajHCRGUQ2+s+St9KtitFYvbRzipvE52NGbjZ34Fa97VyZrI17+tkz2Xyc7b+06Lqzi2rTItBDgQsr9uUGUHNIY55cCHgguAtYD/uqPk8fZ/wD3qf8AdVv2S57mhjKdEScz3uZUgRYBjTOqxeKq+iRlLGVrbL5LcT6X0i4Zeky9HTa62VxLQQQCNBfhdRp+lFHMxtNrmML2S2N3rDeaOB/fxUvm277Rh/0j8S3bE9FXOrMJrUXtY4OcG0iCQDMSXWWMe+lIqGMxTajp0/J9ERC896S4yvTewUDYgTYG5dHEclg+UsZzPk34V11MXGDs4v8Ao9ylg5VI5sy6nr30wdQD4gFeU9JPR/CU/p24ei2u97W9IGgPMzmvwsNVSdq4zv8AJvwrNjMXXqgCrvBrsw0EOAImze8rGWOpPeD6fk3XZ9VbSXX8G30d2fTwtdlOkCGva91zO8QHH9itWK/jv01HCeAXAq4uqKlN+j2khpkcWOBEEXt/2ytw+NruJd1iXOk7p0cbWbwiPw5rOpioTilFMuGBqRk7tdTeOtb9ldjNNeEdWLcP6+Sx06OIJmADzMfCtQwdd3Wc3lw+FZxzNaRY5wjF6zXUeDPOe+OSsxOonNMifOyqOErgbrm+74VmrnEjUA99vhVNygtYsUaam/pmup7cJLHsmq91Fjn9Ygz4yUL01UTVzzZQs2jBiKrQ90tE5im3FtUsVg2l7je5VXqDe9dKhT9jjk6zZYcW3uSOMaoeoN70eot708sBfdI1K1M6tBWCg+mejsDNNx6wM3Zezd7XURrpcR0fUG96zYfBtPR31puPWcZuy9xva6mDfS5hd1Re6GqmIWzH9F2Qn9F2R5BXnAN70eoN71HcUOUvvsVzGYspdn3IyUuyPJafUG96PUG96XD0PYfEYrmMLuizt3W9V5i3Nl4i+us2njIi3Z1djd5rWzmqAGQfbcIkAeEcNL6qx2CbnaJN2vOp4Fl4iDrrIieMmHhsE0g39t41J0eRxA5acNBIutFRoraJEqmJe8hDFsqUWsqMa5uVtrCLWjLYfhbkuaNjYadKvh0pK6WEwTTTZed1t5B4Di3dP4WVwwDe9EqdGT1RzypTlrJJmHD4XDt6rSe+c34ytbalMaBQwmBbkbed0XkHhzbbysrfUG96ahSWyGqVRbJE6eMaNE6mKY4Q66r9Qb3o9Rb3otDYrLVM9bB0HdZvkYWP5Ewpv9Je4iqYvyXVGBb3qnB4FppsMzuNvLTwHFu6fwsodGi90T3MnvFGJmx8M3g8+LyV1MPiKdMZWANHco+oN70eoN70406UdkEaU1skQxuMacswd5moB9odr+l+Sl603uVeJwLYH3mcR2h2v6X5XVvqDU3CBqnVEcQ3kFE128gp/J7UfJ7VPdwKzVjLXrU8zLN6x5Cdx9oIM84tpPCEYTFMAMAdZ+hB0e4RIA8I4RF4k21sC2Wd7iNSJ3HHSL6aGOfAAmGwLSDx3njUnR7hxA5acNJMSqVKnYTnWbH66OSXro5Kz5Pan8ntRkpi+6V+uDkmMWO5S+T2p/J7UnCA06qOrs9w6Nv4/uUlLB0Q1gA/7dCyyo6FJnm/Sk4kPZ6tnIqZ6Lw0Aim6oWlmJJOgaG1B/qHJcnDbX2i5suw7GkOeSDTqElreiimDnF9+oA8SDlkDUL0WL2kWveMkwXCc3I24WtPkqflb+Tn7Xf4crrF43Dp2c0aqhUe0Tzbtq7SFR5FHMC6k0NNF4YwTiM2UhxLyYog1NLgwE6m1NpCrVIpHLDGNHQOcynDsUSWtDwaxOXDNzNIEVJgZSvRja38n+7vjly99u9A2tzZy9rvvw5QUuPw/Og4eryslsWtXeHuxDWs34YwNMgACS55cQ+SbEAacVow5vT1/hu1L+bLnNr4u3uXtLK3a2n0fL2p5zw8PNUUdoOGSWDdYWmKjjc5TadRuxJvfheWsfhredCeGq8rKdtYnEjFUehZWNGnlNbKG5anTO6Mgh287o2hz93jEyuVQ2xtFoqPfQc5xZuUxReGsq9E8tY3eJc3pMjTU0IgiJXohtX/y/wDd3Ty529/cg7WPY5+13eHOR7+5Lj8PzofD1eU4Tts7QIqZMO1pbUf0ZfQfem2nVc0ECpcl9Om3MDG+LLrej+PxFWpiBiKRpsa5vQksLC5pLw6SXEO6rDIjracFodtY3inzje8I4W4oO1v5Oftd4jh4o4/D86Dh6vKbXddv3X8Xc2cBu+d+XFPDaH79Ti4+27tX/pytC5rtpnODksA8dczdzItERAJve0DUpYbapAvT9t/tHjUd2hOl+XK0J8fhredC4erfynSwbppsMzLWmZDpsL5gAD4gBXBcfDbW3W7hO62+fN4mS0E2g/irRtbSWcp3vGeHh5oePw9/Og4erbym3CGWMMzui8gzbmAAfJXLj4XaxyN3J3RJz5uF7lom8K35WPY/3d3hz/v3IeOw/OhrD1eU6aFy/lY9j/d3W4c/+8EHax4U+cb3hHDxS4/D86Dh6vKdQKnBummwzMsaZkOmwvmAAPiAFiO1v5OftR4cPFbsDTqOpsMNMsaZ6QumYg5iwE2kzA5cZW1LEU6q+h3M505wf1ItQpdBU7LfzHtR2ezfxt3oFCpaWt4TvHmZ9ngIPfMWiTrckz4kwBeN9g1A1cLXF/Dj3LzGJx2ObWxDmUnmkQ9lEOaHMa6lkirkaQ85vpzEgODaYESvVVqVQBshrd6nMPPE3HVvwHfPBWChUtut4Tvm1pMbt7wPAz3IuhHiMDtjHsaRUoVKjiXua7oHTBqYuxZmGWGswuVpMw8iSRIuo7Y2gWtc7Dts2XtFF+ZxLq43CagDYaygYOufUWI9j0FTst/Oez93tW8L9yHUKl91vGN88reza8j38YQM4uwMXXq0aT8Uzo6pqVQ5oa9gyt6UUzlJOrA10OMSecBZcW+sK4j1no7dH0ADganTu6QVXVButDMnJsZss2XexNCpLIa07zo3ndg5ZhsCb9awtqSIeGoPgw1vXqxLnD/MMHebNxJ5WtYhP0F6nka22NpZHlmHaXAOcGmk8SWse7oAM+9vNYBV0Oawsou29jhUqUxSY99JryQ2i8B8+sim8HpIYD0NKAZzZzde26Cp2W/mPaseryk+Nu9L1ep2W/mOmaOzfdv4271IzyHyrtAPqMNFpDG04qDDPykl1LpC1gqk1AGvfDZBlkdxowu1dpBjQaMu6JpJfSdOY0w41HEPgfSEs6PrQM0wvbihU4tbwnePEnN7PKD3yRbim0Klpa3h7ZMG8+zwgeM8ITA2YGRTaHEF0XIGUE8SGyYHdJQp0GkNAOvFCgs85iMQG1Hzm65MDQ8IN1T6yzscOTTHV566G5vdVYvZ+epVMwM7xxi+8STMAWCzHZj+AJk8XRd0ONp5wvNfZNVvzre+3ub8dBLyv90NzMSwezy4CLBunPQ+afrVOOoJtwHA+60LnfJz+XGOtfrzz0zHVJ+Ac0ZuALbh0jtNi9xve9HhFb/0j0Dj4cj6nTGLZBGXlo1se1FuOrfJV167C2GtgzMwBbjP9lyAwd/DieEx+5QGDv4cTwBA9xKb7FrtWzroJdpUk75X1NyJWHIO/wAzyy/tZBpjvvPE8RlPuCx/x2pzr5NPGI8r+DdKFhLAed54njAP7BMsB58eJ4wT+wS/x2pzr5DxiPKzaq6Atp7TuBHtGNT7/wAe5Ziwd/meJzfuq6NMR/qd3e2XaTzv3zPGBS/49VS86+RPteF/KzbhjuN+6OJPDm6/mrF6HZuy6JpUiabZLKZMh0zE3z70yT1r81oGyKI0pttHDlMfuVzPseV28yOhY9W2PJYfqt8BzPvdfzVi9JhNk0cjJptnK3UOmwj2t7QnW6t+R6H1bfLuy/tZD7Gk35hrHq2x5dJepOx6H1bePDmIPuAQdkUD/lt48OcT+wS8FlzfA+PXseWK9bsx30NLX+GzUuPsji/ePi6/NVnZNH6tvH3kE/sngcI3o2WPUbqXzeHGc5zajjfmvQwOCeGzXd72OXEYjvbWWxszIzKsYVvL3ntZufNAwrRw0jieBJHHmSvQOYji3WGvXZxI9oW3b/052VwcsuIwrQGwPapj2zYOj2Tycdbc7K1uEZa2kRc8AWjjyJQIuzJZlV6ozl7z2cvPkg4RnLWeJ4gNPHkAgepHE3dTto8nQmNx95Bt4meWpBBhLA2jfqcCNXuMwSfPQ6iBZU4vBsLqctnfcdJjNTcCZzDLwEieXGRLC4VsGWxLqvDL1qhJMAnWAZ462mE/QXqa8yMyr9Vby954uzc+YQMK3l7zwdm581IyzMnmVQwrBw0jieBJHHmSkMIy1tIi59mQOPeUBqXoSaIsOCEwPlW3vSw0sTWYGHcquvnAki0wRyWM+nLvq3WMjfHDT2fco7a2g2nicWwvqUycQ9xdTa1xe3KW9GcxsJveRcrLh8fggW5qVshafowSLMESXb7pFQ5yPaA7xi8TUva66HuQ7Mw+VN027pbN+x0fn87KR0Zkmc2fesQRwjgOCpd6buIINN0GJ3xw09nSwssVTaWFcCXUxmyUxApgXbTY2zg4RDmucT7QIHBc3bdai+qXYduVhAtlDRPGAOGiTxVRa3XQ1h2VhpuzhJf2zs/O0fVH84+FHztH1R/OPhXl0KeNrfqNvAsHyvqz1HztH1R/OPhR87R9Ufzj4V5dCONrfqDwLB8r6s9R87R9Ufzj4UfO0fVH84+FeXQjja36g8DwfK+rPUfO0fVH84+FRpelQH+UdXGzgNXE8G9//SV5lJv9T/VVxta2/wACfYeDvs+rPo2B/wDE1rKbGHDGWsa0xUgWABgEExbiSrv8U2/ZXfqj4V8zbomsnXnc0XZGGy3t8s+j4b/xQa1jWnDGQ0C1W1hwlpMK3/FNv2Z36o+FfMm6JpOvMa7Jw1tvln0z/FNv2Z36o+FH+Kbfszv1R8K+ZoS76Y/CMN7fLPpf+KTfszv1R8K9hsTF1KmHoP6OmM1Km6OkdbMGkC7SeqSdTeBfrL4Ivvnor/8AxYX/ANNQ/wDjauijUlO9zyu1MHSw6i6fqbekqdlmv1h0zQfY7N/G38yBUqcWs4TDyeJzexe0EcySLRJvQtjxzFiHVCGyxnWpTD3Oje3oho0gQTzJOkG1tSpaWU+E/SG1jMbl96B3iTaILxYkC077D1Z0cDzHnw1urggCjpKnYp/qHsz2O1bwvruoNSpeGU+MfSOvuiJ3Lb0juEG8wNCEAYMY6pmZDKZh7ol/Ho3ZdWS2ZcCWyRbUEwYRzwDDKfXrRvZf8wwSGsIuC4k6zE3Ji/FHep/fPZ7D+1f8t/wlGCO6fv1ez9Y7s2/rzvKYvUZqVOyzj/mHTNA9jsyfG2m8gVKnZZr9YdM0H2Ozfxt/Mr0JDKBUqcWs4aPJ4nN7F4GUjmSRaJKFSpaWM4TFQnnmjcv7Mc5OkX0IQANNr68ePvQgFCBnLrej+Fe4vqYbDuc4y5zqLHOceZJEkqI9GcF9kwv6FP4UIRZF55e4fNnBfZML+hT+FA9GcH9kwv6FP4UIQkhOcvcR9GcH9kwv6FP4U/mzg/smF/Qp/ChCdkVml7iHozg/smF/Qp/Cj5s4P7Jhf0KfwoQiyDPL3A+jOD+yYX9Cn8KD6M4P7Jhf0KfwpoRZBml7i+bOD+yYX9Cn8KXzZwf2TC/oU/hQhFkLNL3H82cH9kwv6FP4U3ejOD+yYX9Cn8KEIsgUpW3D5s4L7Jhf0KfwoHozg/smF/Qp/ChCVkGeXuIejOD+yYX9Cn8KD6M4P7Jhf0KfwoQnZDzy9wPozg/smF/Qp/CttPA02gBtNgAAAAaAAA3IABFoaS3wshCLESbe5L1On2GX13RxGT/iA3wsg4OmZljDMzui+YBrp8Q0D8AhCCCFfA03danTdebtBvLXTcay1p8WjkpnCM7DLzO6OJzHzIB8QhCBB6qzsM59Ua5s8/m3vG6BhGdhlo9kcDmHk4k+JQhAxDBU5G4yxEbotlzZY5Rmd+Y80qeCpiIYwREQ0CIkD3Od5lCExEhg6fYZbTdHBuQf7SR4WR6nT7DL67o4jIf9oDfCyEJDA4OmZljDMzui+YAOnxDQPwCbsIwzLGGZndF80F3nlbPgEIQBaxgAsBxP4kyT5oQhIo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0" name="AutoShape 6" descr="data:image/jpeg;base64,/9j/4AAQSkZJRgABAQAAAQABAAD/2wCEAAkGBxQSEhQUEBQSFBQVFRQUFBYUFBgUFBcVFBgXFhQUFxQYHCggGBolHRQUITEhJSksLi4uGB8zODUuNygtLisBCgoKDg0OGhAQGi8kICQsLCwsLCwtLCwsLC0sMC0sLCwsLCwsLCwsLCwsLCwsLCwsLCwsLCwsLCwsLCwsLCwsLP/AABEIAMMBAwMBIgACEQEDEQH/xAAbAAACAwEBAQAAAAAAAAAAAAAAAQIDBAUGB//EAEcQAAEDAgMEBgUKBAYABwEAAAEAAhEDIQQSMQUiQVETMlJhcZEGFEKh0hUWI1NUcoGSk7EzYsHRF0OCorLwB2N0o7Ph8jT/xAAZAQADAQEBAAAAAAAAAAAAAAAAAQIDBAX/xAAxEQACAQIEAwcEAgIDAAAAAAAAAQIDEQQSITEUUpEFExUyQVGhIiPh8HGBFrEGM1P/2gAMAwEAAhEDEQA/APpm0MQWueS5wAJ4nTwWY1qgjPUo03GC2nUr5akHSRG6e66s2xZxcdG1WPd91r2ucfAAE/gqqrS2pUDmPcXvc5paxzg9rupcCDAgXPBaylsthU4Jptq+pmbtOp0TKpdRaHs6RjHV3Co5usBuS58OKvo4ms4MOakOkksa6u5r3AHlkifxVWHZ0lHDtps3jhgWv6V9PKHGBusEOjW6vwwbkw4y5qwpVXUSXEML2u0cAbzrfks88kdLpU/b1J0MQ5wmXjUEEmQQYcDfUEFWh7u07zKjs6kCwEEmZcSRBzOJL5HA5ibcF0G0V0KSscEo/U7GEud2neZRnd2neZW51JLoEXQsrMPSu7TvMo6V3ad5laqlFZXNVKzJdw6V3ad5lHSu7TvMpQiE7IQ+ld2neZR0ru07zKUIDUWQaj6V3ad5lHSO7TvMq6nRVooqbodmZc7u07zKXSu7TvMrX0SRoouh2Zl6V3ad5lHSu7TvMq80VW6kndC1IdK7tO8yjpXdp3mVIUlY2ijQNSnpXdp3mUdI7tO8ytQop9CldBZmXpHdp3mUukd2neZWvoUdEi6HZmTpXdp3mUdK7tO8ytJoql9JO6FZkOld2neZR0ru07zKRaiE7IWo+ld2neZR0ru07zKUIhFkFzqYJxLBJJ1495QjA9Qfj+5Qud7my2MeMG+77xWehhABla6o1vZbUeG/gAbDuELVixvu+8U6LVpZNCUmnoGCwDKcZARADQC5zgGi4aA4mAl8m0+Tu76R+7fNu727flC1hCjKi+8lvcqw+GawQ2bkuMuLiSbky4k6q1CEyW76sEIQgRF4WN9NbkQmnYTRz+iKRpFdGFFzU8zFlOdCupU03U4KvpNTbBIbWqUJwhSUKEQmhAChRLVNCAsV5VIBShCAFCITQkAoRCaEAKFAtViITAoNFVupLWkQncVjC6moQug5iofTTzEuJqwQ3B+P7lJTwg3B+P7lCxe5qjLiRvu8SpU0Ykb7vFQBWq2Ie5ozIzKmUApWHcvQotKlKQAhIlGZAxoSlIlAhOeo9MovQ1idkIiTJV7Qk2mrAENjQoRCmhK4yEIhTQi4EIRCmhFwIQiFNCLgQhEKaEXAhCIU0IuBCEQpoRcCEIhTQi4EFFzVaouQBZhxuj8f3QpUOqPx/dCzKMuIG87xKrhaKzd53ioFq0T0Ia1KsqIUoRCdxWEE5RCITAJSThEIAJSThEIAiAr2BVQrGFJjRZCaUphSMEJpFAAhKUwgAQmhACQmhACQmhACQmhACQmhACQmhAEVFysVb0kxtF1Dqj8f3QnQ6oSUsZGqN4+KgQp1NT4qKHcehBwUVJxUWqIy1sNxVghEKcIhb3M7EIRCnCIRcCEIhThEIuBCEQpwiEXAinKcIhFwFKJThEJAKVNpUYTCALEKIKkkMEJyiUAJCUpSgAlAKiUBMRNNRlEpDAlLMovKiCsZS1saJaXLZSKAhaIll1EWQnS0QgCuqLnxUYVlQXKiqEzl7TfD26aFW7LMtP3j+w/uqtrddmmjtfw/srtj9R33z+zVxRf32dEl9lGyEQq8bX6Om58F2UEwLExwXMp7clpd0ZAHWzPaC3ucDouqVWMdzGNOUtjrwiFk2Vj+mDjkczKYh2psCCO6/FbYVKSauiXFp2ZGEQpQiE7isRhELBtTaoouaCwuDgSXAgBoBAl3IX1WbEbdya0nEm4DXNJIGpjl36LN1op2bLVKTV0jsQiE2GQDzAPmnC0uTYjCIUoRCLisRhEKUIhFwsRhEKUIhFx2EhOEQgLCShShEIuFiMIhShEIuKxGEQpQiEXCxi2mYpk+H7rPgHS/h1Tp3ED+607W/hHxb/yCy7M6/DqH9wP6Liqf9yOmC+0zqQiFJELtucxbSFkJ09EKbl2OTW2k4VHtgQCQLEyQliNpETEeR1vKx1/4tTXrOiBxujFnvdxNxxvK851p66nYqcdNCdbE9KWEQCAZtYEkQtWy6oaCxxgl7iOWgGv4LlYTXhw170YnrDTXh3WURrNPP6lOmmsp29q71GoGbzi0gAESTyHvXnnYKo8h76dRrx1QGgtEdq++Z8uEancOtT16zeXP/wDS7j2/SNMexUvAtJp2zTI00AgxeIE9UfvNt6WMG+6Vjnej7HxUNVhpkvEA8QGgSO5dVYcVt3DU2dJVr0WMmMz3hrZOgkrkbY9PsFhizpaji18ZXspudSvp9LGX3rZSjTSjcyeaTvY9LCF4mp6cVn1hRo4Kv9IJo146ag60tc407tbpx/uqabNtYmm9lQ0sDUaZZVolr2PHZLHhzgO+xUcTF+XX+P38ld01voeh26yr0jDSpl+45pIEhtxqJv4LkjA1GNd0VKq7MCHBzQDOktPAfy6coXoPRvDYinQa3G1KdWsCcz6YLWkWizuOvctuEbDTaN+odANajzMAkX56nUwbIdHNq9LjVVx0JUmw0DkAPcpwuFjdsVWVXty0xTaQ0OIcbwDvQbC+uiWG2xVdVY3LSNNzspeA4SYPUl19NdFXfxWgu6k9TuoVRx9L62l+dv8Adcz0gxVN1IBr2OPSMs1wJ17lsZHYhCzYIb1TxZ/xVe3P4Y+/T/5BAzahc3B4hjKtfO5rZLIzEN4Hmtnr9L62l+dv90AXQhcbaW1qjKkMbTNMNa4uMuIzTeGnq21CzHblYkZBRc3M0OcM2UBxAgGTLr6LF14p2NFSk1c9EheR2v6L4urizXZjqlOkILKFOaYJAFnvk5hbksFPHbYw4q1sVSp1mNnJh8Mw1qp5HPInynuUuu4v6ov+tf3/AEgVO+zPeoXgv8R3Yek120sJUoVKhilRpE1az41lha0NNxaV3W+m+DApitVFB9SMtKtu1ZdYAtBMGVUcRTlon+rcTpyXoegUS8DUjzUMNjqdQwxzXGJsZESBr+K42J/jv114Rplvr3SirVyJNBCGZ2Zt2tiG5CwGXGD5HmstGp0TiTHVIHjYgeULCetf38+Oisxcfy8rH3/95LglVcpZzrjTSWU3UNqOdqANZsbBTqbTIIsNYNiPBc7CeJ74E2up4k3E5pkTI77cE1Wna9xOlG+x6dgsmhmiF6Jxnma/8apE9Z0Rzkoxf+runneVXjekFV+XtEjT+yrLK7u/U8OP+leS5atJPdnqRpaJtpaDwevHynxRiusP7fgPdCGYOsNMo8vhVdXD1tSAfLw5KHmUfKxqEW/MjUzr09Os3hHEf2967WPflJceFGsZ3eGQ8d7hwtzvC8s6pWkcwbad38vcFW7HV6gDXPzB9N4MmmS5rsgddrZOuotfwW9HExgndMzq4OUmrNdTBh9g0HsFWs0v6TJTex5lmWRO7z717LZfoxhcPT6OjQptZM5SM4nnvSvMNbUDMkDKLxP/ANLd8q4ntD3fCnxlHfKweAq8y6nr2tAsLJwvHHa+K7Q93wpDbGK7Q93wqvEafs/3+xeG1PddfwexIVGDG6fv1Oz9Y/s2/rzvK8i/bOJzAZho627wLbxlm0+F/BbPR7aVd9UNqEFs1JjLrLj7LRx/HneVpHGwk0knqZTwNSKbbWh5za3pVSGIrNOcszkEARmLYa4E9mWm3FU4X0vosqU4DxTa4OLYktgGzOQ7vJb9s+jTjU6TpaTBUh8Ppb2YgF85XxMkmBzWD5tu+0Yf9E/GuWffRm/5PCnjMXFuNl0Hh9vUHUqjcrczny17yA9otw81VQ2hSDm/SM1HtBJuyHMcQ5tOs2AWuY5tO/EFrj4K4bM5YY/q01ssTVtsiVi61tUvk9ngdv4XM/6ejcsjfF92FDbu3MNky9PSzB7JGcSMrhMjuXD9HNhh1dpfQyNZvyajHCRGUQ2+s+St9KtitFYvbRzipvE52NGbjZ34Fa97VyZrI17+tkz2Xyc7b+06Lqzi2rTItBDgQsr9uUGUHNIY55cCHgguAtYD/uqPk8fZ/wD3qf8AdVv2S57mhjKdEScz3uZUgRYBjTOqxeKq+iRlLGVrbL5LcT6X0i4Zeky9HTa62VxLQQQCNBfhdRp+lFHMxtNrmML2S2N3rDeaOB/fxUvm277Rh/0j8S3bE9FXOrMJrUXtY4OcG0iCQDMSXWWMe+lIqGMxTajp0/J9ERC896S4yvTewUDYgTYG5dHEclg+UsZzPk34V11MXGDs4v8Ao9ylg5VI5sy6nr30wdQD4gFeU9JPR/CU/p24ei2u97W9IGgPMzmvwsNVSdq4zv8AJvwrNjMXXqgCrvBrsw0EOAImze8rGWOpPeD6fk3XZ9VbSXX8G30d2fTwtdlOkCGva91zO8QHH9itWK/jv01HCeAXAq4uqKlN+j2khpkcWOBEEXt/2ytw+NruJd1iXOk7p0cbWbwiPw5rOpioTilFMuGBqRk7tdTeOtb9ldjNNeEdWLcP6+Sx06OIJmADzMfCtQwdd3Wc3lw+FZxzNaRY5wjF6zXUeDPOe+OSsxOonNMifOyqOErgbrm+74VmrnEjUA99vhVNygtYsUaam/pmup7cJLHsmq91Fjn9Ygz4yUL01UTVzzZQs2jBiKrQ90tE5im3FtUsVg2l7je5VXqDe9dKhT9jjk6zZYcW3uSOMaoeoN70eot708sBfdI1K1M6tBWCg+mejsDNNx6wM3Zezd7XURrpcR0fUG96zYfBtPR31puPWcZuy9xva6mDfS5hd1Re6GqmIWzH9F2Qn9F2R5BXnAN70eoN71HcUOUvvsVzGYspdn3IyUuyPJafUG96PUG96XD0PYfEYrmMLuizt3W9V5i3Nl4i+us2njIi3Z1djd5rWzmqAGQfbcIkAeEcNL6qx2CbnaJN2vOp4Fl4iDrrIieMmHhsE0g39t41J0eRxA5acNBIutFRoraJEqmJe8hDFsqUWsqMa5uVtrCLWjLYfhbkuaNjYadKvh0pK6WEwTTTZed1t5B4Di3dP4WVwwDe9EqdGT1RzypTlrJJmHD4XDt6rSe+c34ytbalMaBQwmBbkbed0XkHhzbbysrfUG96ahSWyGqVRbJE6eMaNE6mKY4Q66r9Qb3o9Rb3otDYrLVM9bB0HdZvkYWP5Ewpv9Je4iqYvyXVGBb3qnB4FppsMzuNvLTwHFu6fwsodGi90T3MnvFGJmx8M3g8+LyV1MPiKdMZWANHco+oN70eoN70406UdkEaU1skQxuMacswd5moB9odr+l+Sl603uVeJwLYH3mcR2h2v6X5XVvqDU3CBqnVEcQ3kFE128gp/J7UfJ7VPdwKzVjLXrU8zLN6x5Cdx9oIM84tpPCEYTFMAMAdZ+hB0e4RIA8I4RF4k21sC2Wd7iNSJ3HHSL6aGOfAAmGwLSDx3njUnR7hxA5acNJMSqVKnYTnWbH66OSXro5Kz5Pan8ntRkpi+6V+uDkmMWO5S+T2p/J7UnCA06qOrs9w6Nv4/uUlLB0Q1gA/7dCyyo6FJnm/Sk4kPZ6tnIqZ6Lw0Aim6oWlmJJOgaG1B/qHJcnDbX2i5suw7GkOeSDTqElreiimDnF9+oA8SDlkDUL0WL2kWveMkwXCc3I24WtPkqflb+Tn7Xf4crrF43Dp2c0aqhUe0Tzbtq7SFR5FHMC6k0NNF4YwTiM2UhxLyYog1NLgwE6m1NpCrVIpHLDGNHQOcynDsUSWtDwaxOXDNzNIEVJgZSvRja38n+7vjly99u9A2tzZy9rvvw5QUuPw/Og4eryslsWtXeHuxDWs34YwNMgACS55cQ+SbEAacVow5vT1/hu1L+bLnNr4u3uXtLK3a2n0fL2p5zw8PNUUdoOGSWDdYWmKjjc5TadRuxJvfheWsfhredCeGq8rKdtYnEjFUehZWNGnlNbKG5anTO6Mgh287o2hz93jEyuVQ2xtFoqPfQc5xZuUxReGsq9E8tY3eJc3pMjTU0IgiJXohtX/y/wDd3Ty529/cg7WPY5+13eHOR7+5Lj8PzofD1eU4Tts7QIqZMO1pbUf0ZfQfem2nVc0ECpcl9Om3MDG+LLrej+PxFWpiBiKRpsa5vQksLC5pLw6SXEO6rDIjracFodtY3inzje8I4W4oO1v5Oftd4jh4o4/D86Dh6vKbXddv3X8Xc2cBu+d+XFPDaH79Ti4+27tX/pytC5rtpnODksA8dczdzItERAJve0DUpYbapAvT9t/tHjUd2hOl+XK0J8fhredC4erfynSwbppsMzLWmZDpsL5gAD4gBXBcfDbW3W7hO62+fN4mS0E2g/irRtbSWcp3vGeHh5oePw9/Og4erbym3CGWMMzui8gzbmAAfJXLj4XaxyN3J3RJz5uF7lom8K35WPY/3d3hz/v3IeOw/OhrD1eU6aFy/lY9j/d3W4c/+8EHax4U+cb3hHDxS4/D86Dh6vKdQKnBummwzMsaZkOmwvmAAPiAFiO1v5OftR4cPFbsDTqOpsMNMsaZ6QumYg5iwE2kzA5cZW1LEU6q+h3M505wf1ItQpdBU7LfzHtR2ezfxt3oFCpaWt4TvHmZ9ngIPfMWiTrckz4kwBeN9g1A1cLXF/Dj3LzGJx2ObWxDmUnmkQ9lEOaHMa6lkirkaQ85vpzEgODaYESvVVqVQBshrd6nMPPE3HVvwHfPBWChUtut4Tvm1pMbt7wPAz3IuhHiMDtjHsaRUoVKjiXua7oHTBqYuxZmGWGswuVpMw8iSRIuo7Y2gWtc7Dts2XtFF+ZxLq43CagDYaygYOufUWI9j0FTst/Oez93tW8L9yHUKl91vGN88reza8j38YQM4uwMXXq0aT8Uzo6pqVQ5oa9gyt6UUzlJOrA10OMSecBZcW+sK4j1no7dH0ADganTu6QVXVButDMnJsZss2XexNCpLIa07zo3ndg5ZhsCb9awtqSIeGoPgw1vXqxLnD/MMHebNxJ5WtYhP0F6nka22NpZHlmHaXAOcGmk8SWse7oAM+9vNYBV0Oawsou29jhUqUxSY99JryQ2i8B8+sim8HpIYD0NKAZzZzde26Cp2W/mPaseryk+Nu9L1ep2W/mOmaOzfdv4271IzyHyrtAPqMNFpDG04qDDPykl1LpC1gqk1AGvfDZBlkdxowu1dpBjQaMu6JpJfSdOY0w41HEPgfSEs6PrQM0wvbihU4tbwnePEnN7PKD3yRbim0Klpa3h7ZMG8+zwgeM8ITA2YGRTaHEF0XIGUE8SGyYHdJQp0GkNAOvFCgs85iMQG1Hzm65MDQ8IN1T6yzscOTTHV566G5vdVYvZ+epVMwM7xxi+8STMAWCzHZj+AJk8XRd0ONp5wvNfZNVvzre+3ub8dBLyv90NzMSwezy4CLBunPQ+afrVOOoJtwHA+60LnfJz+XGOtfrzz0zHVJ+Ac0ZuALbh0jtNi9xve9HhFb/0j0Dj4cj6nTGLZBGXlo1se1FuOrfJV167C2GtgzMwBbjP9lyAwd/DieEx+5QGDv4cTwBA9xKb7FrtWzroJdpUk75X1NyJWHIO/wAzyy/tZBpjvvPE8RlPuCx/x2pzr5NPGI8r+DdKFhLAed54njAP7BMsB58eJ4wT+wS/x2pzr5DxiPKzaq6Atp7TuBHtGNT7/wAe5Ziwd/meJzfuq6NMR/qd3e2XaTzv3zPGBS/49VS86+RPteF/KzbhjuN+6OJPDm6/mrF6HZuy6JpUiabZLKZMh0zE3z70yT1r81oGyKI0pttHDlMfuVzPseV28yOhY9W2PJYfqt8BzPvdfzVi9JhNk0cjJptnK3UOmwj2t7QnW6t+R6H1bfLuy/tZD7Gk35hrHq2x5dJepOx6H1bePDmIPuAQdkUD/lt48OcT+wS8FlzfA+PXseWK9bsx30NLX+GzUuPsji/ePi6/NVnZNH6tvH3kE/sngcI3o2WPUbqXzeHGc5zajjfmvQwOCeGzXd72OXEYjvbWWxszIzKsYVvL3ntZufNAwrRw0jieBJHHmSvQOYji3WGvXZxI9oW3b/052VwcsuIwrQGwPapj2zYOj2Tycdbc7K1uEZa2kRc8AWjjyJQIuzJZlV6ozl7z2cvPkg4RnLWeJ4gNPHkAgepHE3dTto8nQmNx95Bt4meWpBBhLA2jfqcCNXuMwSfPQ6iBZU4vBsLqctnfcdJjNTcCZzDLwEieXGRLC4VsGWxLqvDL1qhJMAnWAZ462mE/QXqa8yMyr9Vby954uzc+YQMK3l7zwdm581IyzMnmVQwrBw0jieBJHHmSkMIy1tIi59mQOPeUBqXoSaIsOCEwPlW3vSw0sTWYGHcquvnAki0wRyWM+nLvq3WMjfHDT2fco7a2g2nicWwvqUycQ9xdTa1xe3KW9GcxsJveRcrLh8fggW5qVshafowSLMESXb7pFQ5yPaA7xi8TUva66HuQ7Mw+VN027pbN+x0fn87KR0Zkmc2fesQRwjgOCpd6buIINN0GJ3xw09nSwssVTaWFcCXUxmyUxApgXbTY2zg4RDmucT7QIHBc3bdai+qXYduVhAtlDRPGAOGiTxVRa3XQ1h2VhpuzhJf2zs/O0fVH84+FHztH1R/OPhXl0KeNrfqNvAsHyvqz1HztH1R/OPhR87R9Ufzj4V5dCONrfqDwLB8r6s9R87R9Ufzj4UfO0fVH84+FeXQjja36g8DwfK+rPUfO0fVH84+FRpelQH+UdXGzgNXE8G9//SV5lJv9T/VVxta2/wACfYeDvs+rPo2B/wDE1rKbGHDGWsa0xUgWABgEExbiSrv8U2/ZXfqj4V8zbomsnXnc0XZGGy3t8s+j4b/xQa1jWnDGQ0C1W1hwlpMK3/FNv2Z36o+FfMm6JpOvMa7Jw1tvln0z/FNv2Z36o+FH+Kbfszv1R8K+ZoS76Y/CMN7fLPpf+KTfszv1R8K9hsTF1KmHoP6OmM1Km6OkdbMGkC7SeqSdTeBfrL4Ivvnor/8AxYX/ANNQ/wDjauijUlO9zyu1MHSw6i6fqbekqdlmv1h0zQfY7N/G38yBUqcWs4TDyeJzexe0EcySLRJvQtjxzFiHVCGyxnWpTD3Oje3oho0gQTzJOkG1tSpaWU+E/SG1jMbl96B3iTaILxYkC077D1Z0cDzHnw1urggCjpKnYp/qHsz2O1bwvruoNSpeGU+MfSOvuiJ3Lb0juEG8wNCEAYMY6pmZDKZh7ol/Ho3ZdWS2ZcCWyRbUEwYRzwDDKfXrRvZf8wwSGsIuC4k6zE3Ji/FHep/fPZ7D+1f8t/wlGCO6fv1ez9Y7s2/rzvKYvUZqVOyzj/mHTNA9jsyfG2m8gVKnZZr9YdM0H2Ozfxt/Mr0JDKBUqcWs4aPJ4nN7F4GUjmSRaJKFSpaWM4TFQnnmjcv7Mc5OkX0IQANNr68ePvQgFCBnLrej+Fe4vqYbDuc4y5zqLHOceZJEkqI9GcF9kwv6FP4UIRZF55e4fNnBfZML+hT+FA9GcH9kwv6FP4UIQkhOcvcR9GcH9kwv6FP4U/mzg/smF/Qp/ChCdkVml7iHozg/smF/Qp/Cj5s4P7Jhf0KfwoQiyDPL3A+jOD+yYX9Cn8KD6M4P7Jhf0KfwpoRZBml7i+bOD+yYX9Cn8KXzZwf2TC/oU/hQhFkLNL3H82cH9kwv6FP4U3ejOD+yYX9Cn8KEIsgUpW3D5s4L7Jhf0KfwoHozg/smF/Qp/ChCVkGeXuIejOD+yYX9Cn8KD6M4P7Jhf0KfwoQnZDzy9wPozg/smF/Qp/CttPA02gBtNgAAAAaAAA3IABFoaS3wshCLESbe5L1On2GX13RxGT/iA3wsg4OmZljDMzui+YBrp8Q0D8AhCCCFfA03danTdebtBvLXTcay1p8WjkpnCM7DLzO6OJzHzIB8QhCBB6qzsM59Ua5s8/m3vG6BhGdhlo9kcDmHk4k+JQhAxDBU5G4yxEbotlzZY5Rmd+Y80qeCpiIYwREQ0CIkD3Od5lCExEhg6fYZbTdHBuQf7SR4WR6nT7DL67o4jIf9oDfCyEJDA4OmZljDMzui+YAOnxDQPwCbsIwzLGGZndF80F3nlbPgEIQBaxgAsBxP4kyT5oQhIo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2" name="AutoShape 8" descr="data:image/jpeg;base64,/9j/4AAQSkZJRgABAQAAAQABAAD/2wCEAAkGBxQSEhQUEBQSFBQVFRQUFBYUFBgUFBcVFBgXFhQUFxQYHCggGBolHRQUITEhJSksLi4uGB8zODUuNygtLisBCgoKDg0OGhAQGi8kICQsLCwsLCwtLCwsLC0sMC0sLCwsLCwsLCwsLCwsLCwsLCwsLCwsLCwsLCwsLCwsLCwsLP/AABEIAMMBAwMBIgACEQEDEQH/xAAbAAACAwEBAQAAAAAAAAAAAAAAAQIDBAUGB//EAEcQAAEDAgMEBgUKBAYABwEAAAEAAhEDIQQSMQUiQVETMlJhcZEGFEKh0hUWI1NUcoGSk7EzYsHRF0OCorLwB2N0o7Ph8jT/xAAZAQADAQEBAAAAAAAAAAAAAAAAAQIDBAX/xAAxEQACAQIEAwcEAgIDAAAAAAAAAQIDEQQSITEUUpEFExUyQVGhIiPh8HGBFrEGM1P/2gAMAwEAAhEDEQA/APpm0MQWueS5wAJ4nTwWY1qgjPUo03GC2nUr5akHSRG6e66s2xZxcdG1WPd91r2ucfAAE/gqqrS2pUDmPcXvc5paxzg9rupcCDAgXPBaylsthU4Jptq+pmbtOp0TKpdRaHs6RjHV3Co5usBuS58OKvo4ms4MOakOkksa6u5r3AHlkifxVWHZ0lHDtps3jhgWv6V9PKHGBusEOjW6vwwbkw4y5qwpVXUSXEML2u0cAbzrfks88kdLpU/b1J0MQ5wmXjUEEmQQYcDfUEFWh7u07zKjs6kCwEEmZcSRBzOJL5HA5ibcF0G0V0KSscEo/U7GEud2neZRnd2neZW51JLoEXQsrMPSu7TvMo6V3ad5laqlFZXNVKzJdw6V3ad5lHSu7TvMpQiE7IQ+ld2neZR0ru07zKUIDUWQaj6V3ad5lHSO7TvMq6nRVooqbodmZc7u07zKXSu7TvMrX0SRoouh2Zl6V3ad5lHSu7TvMq80VW6kndC1IdK7tO8yjpXdp3mVIUlY2ijQNSnpXdp3mUdI7tO8ytQop9CldBZmXpHdp3mUukd2neZWvoUdEi6HZmTpXdp3mUdK7tO8ytJoql9JO6FZkOld2neZR0ru07zKRaiE7IWo+ld2neZR0ru07zKUIhFkFzqYJxLBJJ1495QjA9Qfj+5Qud7my2MeMG+77xWehhABla6o1vZbUeG/gAbDuELVixvu+8U6LVpZNCUmnoGCwDKcZARADQC5zgGi4aA4mAl8m0+Tu76R+7fNu727flC1hCjKi+8lvcqw+GawQ2bkuMuLiSbky4k6q1CEyW76sEIQgRF4WN9NbkQmnYTRz+iKRpFdGFFzU8zFlOdCupU03U4KvpNTbBIbWqUJwhSUKEQmhAChRLVNCAsV5VIBShCAFCITQkAoRCaEAKFAtViITAoNFVupLWkQncVjC6moQug5iofTTzEuJqwQ3B+P7lJTwg3B+P7lCxe5qjLiRvu8SpU0Ykb7vFQBWq2Ie5ozIzKmUApWHcvQotKlKQAhIlGZAxoSlIlAhOeo9MovQ1idkIiTJV7Qk2mrAENjQoRCmhK4yEIhTQi4EIRCmhFwIQiFNCLgQhEKaEXAhCIU0IuBCEQpoRcCEIhTQi4EFFzVaouQBZhxuj8f3QpUOqPx/dCzKMuIG87xKrhaKzd53ioFq0T0Ia1KsqIUoRCdxWEE5RCITAJSThEIAJSThEIAiAr2BVQrGFJjRZCaUphSMEJpFAAhKUwgAQmhACQmhACQmhACQmhACQmhACQmhAEVFysVb0kxtF1Dqj8f3QnQ6oSUsZGqN4+KgQp1NT4qKHcehBwUVJxUWqIy1sNxVghEKcIhb3M7EIRCnCIRcCEIhThEIuBCEQpwiEXAinKcIhFwFKJThEJAKVNpUYTCALEKIKkkMEJyiUAJCUpSgAlAKiUBMRNNRlEpDAlLMovKiCsZS1saJaXLZSKAhaIll1EWQnS0QgCuqLnxUYVlQXKiqEzl7TfD26aFW7LMtP3j+w/uqtrddmmjtfw/srtj9R33z+zVxRf32dEl9lGyEQq8bX6Om58F2UEwLExwXMp7clpd0ZAHWzPaC3ucDouqVWMdzGNOUtjrwiFk2Vj+mDjkczKYh2psCCO6/FbYVKSauiXFp2ZGEQpQiE7isRhELBtTaoouaCwuDgSXAgBoBAl3IX1WbEbdya0nEm4DXNJIGpjl36LN1op2bLVKTV0jsQiE2GQDzAPmnC0uTYjCIUoRCLisRhEKUIhFwsRhEKUIhFx2EhOEQgLCShShEIuFiMIhShEIuKxGEQpQiEXCxi2mYpk+H7rPgHS/h1Tp3ED+607W/hHxb/yCy7M6/DqH9wP6Liqf9yOmC+0zqQiFJELtucxbSFkJ09EKbl2OTW2k4VHtgQCQLEyQliNpETEeR1vKx1/4tTXrOiBxujFnvdxNxxvK851p66nYqcdNCdbE9KWEQCAZtYEkQtWy6oaCxxgl7iOWgGv4LlYTXhw170YnrDTXh3WURrNPP6lOmmsp29q71GoGbzi0gAESTyHvXnnYKo8h76dRrx1QGgtEdq++Z8uEancOtT16zeXP/wDS7j2/SNMexUvAtJp2zTI00AgxeIE9UfvNt6WMG+6Vjnej7HxUNVhpkvEA8QGgSO5dVYcVt3DU2dJVr0WMmMz3hrZOgkrkbY9PsFhizpaji18ZXspudSvp9LGX3rZSjTSjcyeaTvY9LCF4mp6cVn1hRo4Kv9IJo146ag60tc407tbpx/uqabNtYmm9lQ0sDUaZZVolr2PHZLHhzgO+xUcTF+XX+P38ld01voeh26yr0jDSpl+45pIEhtxqJv4LkjA1GNd0VKq7MCHBzQDOktPAfy6coXoPRvDYinQa3G1KdWsCcz6YLWkWizuOvctuEbDTaN+odANajzMAkX56nUwbIdHNq9LjVVx0JUmw0DkAPcpwuFjdsVWVXty0xTaQ0OIcbwDvQbC+uiWG2xVdVY3LSNNzspeA4SYPUl19NdFXfxWgu6k9TuoVRx9L62l+dv8Adcz0gxVN1IBr2OPSMs1wJ17lsZHYhCzYIb1TxZ/xVe3P4Y+/T/5BAzahc3B4hjKtfO5rZLIzEN4Hmtnr9L62l+dv90AXQhcbaW1qjKkMbTNMNa4uMuIzTeGnq21CzHblYkZBRc3M0OcM2UBxAgGTLr6LF14p2NFSk1c9EheR2v6L4urizXZjqlOkILKFOaYJAFnvk5hbksFPHbYw4q1sVSp1mNnJh8Mw1qp5HPInynuUuu4v6ov+tf3/AEgVO+zPeoXgv8R3Yek120sJUoVKhilRpE1az41lha0NNxaV3W+m+DApitVFB9SMtKtu1ZdYAtBMGVUcRTlon+rcTpyXoegUS8DUjzUMNjqdQwxzXGJsZESBr+K42J/jv114Rplvr3SirVyJNBCGZ2Zt2tiG5CwGXGD5HmstGp0TiTHVIHjYgeULCetf38+Oisxcfy8rH3/95LglVcpZzrjTSWU3UNqOdqANZsbBTqbTIIsNYNiPBc7CeJ74E2up4k3E5pkTI77cE1Wna9xOlG+x6dgsmhmiF6Jxnma/8apE9Z0Rzkoxf+runneVXjekFV+XtEjT+yrLK7u/U8OP+leS5atJPdnqRpaJtpaDwevHynxRiusP7fgPdCGYOsNMo8vhVdXD1tSAfLw5KHmUfKxqEW/MjUzr09Os3hHEf2967WPflJceFGsZ3eGQ8d7hwtzvC8s6pWkcwbad38vcFW7HV6gDXPzB9N4MmmS5rsgddrZOuotfwW9HExgndMzq4OUmrNdTBh9g0HsFWs0v6TJTex5lmWRO7z717LZfoxhcPT6OjQptZM5SM4nnvSvMNbUDMkDKLxP/ANLd8q4ntD3fCnxlHfKweAq8y6nr2tAsLJwvHHa+K7Q93wpDbGK7Q93wqvEafs/3+xeG1PddfwexIVGDG6fv1Oz9Y/s2/rzvK8i/bOJzAZho627wLbxlm0+F/BbPR7aVd9UNqEFs1JjLrLj7LRx/HneVpHGwk0knqZTwNSKbbWh5za3pVSGIrNOcszkEARmLYa4E9mWm3FU4X0vosqU4DxTa4OLYktgGzOQ7vJb9s+jTjU6TpaTBUh8Ppb2YgF85XxMkmBzWD5tu+0Yf9E/GuWffRm/5PCnjMXFuNl0Hh9vUHUqjcrczny17yA9otw81VQ2hSDm/SM1HtBJuyHMcQ5tOs2AWuY5tO/EFrj4K4bM5YY/q01ssTVtsiVi61tUvk9ngdv4XM/6ejcsjfF92FDbu3MNky9PSzB7JGcSMrhMjuXD9HNhh1dpfQyNZvyajHCRGUQ2+s+St9KtitFYvbRzipvE52NGbjZ34Fa97VyZrI17+tkz2Xyc7b+06Lqzi2rTItBDgQsr9uUGUHNIY55cCHgguAtYD/uqPk8fZ/wD3qf8AdVv2S57mhjKdEScz3uZUgRYBjTOqxeKq+iRlLGVrbL5LcT6X0i4Zeky9HTa62VxLQQQCNBfhdRp+lFHMxtNrmML2S2N3rDeaOB/fxUvm277Rh/0j8S3bE9FXOrMJrUXtY4OcG0iCQDMSXWWMe+lIqGMxTajp0/J9ERC896S4yvTewUDYgTYG5dHEclg+UsZzPk34V11MXGDs4v8Ao9ylg5VI5sy6nr30wdQD4gFeU9JPR/CU/p24ei2u97W9IGgPMzmvwsNVSdq4zv8AJvwrNjMXXqgCrvBrsw0EOAImze8rGWOpPeD6fk3XZ9VbSXX8G30d2fTwtdlOkCGva91zO8QHH9itWK/jv01HCeAXAq4uqKlN+j2khpkcWOBEEXt/2ytw+NruJd1iXOk7p0cbWbwiPw5rOpioTilFMuGBqRk7tdTeOtb9ldjNNeEdWLcP6+Sx06OIJmADzMfCtQwdd3Wc3lw+FZxzNaRY5wjF6zXUeDPOe+OSsxOonNMifOyqOErgbrm+74VmrnEjUA99vhVNygtYsUaam/pmup7cJLHsmq91Fjn9Ygz4yUL01UTVzzZQs2jBiKrQ90tE5im3FtUsVg2l7je5VXqDe9dKhT9jjk6zZYcW3uSOMaoeoN70eot708sBfdI1K1M6tBWCg+mejsDNNx6wM3Zezd7XURrpcR0fUG96zYfBtPR31puPWcZuy9xva6mDfS5hd1Re6GqmIWzH9F2Qn9F2R5BXnAN70eoN71HcUOUvvsVzGYspdn3IyUuyPJafUG96PUG96XD0PYfEYrmMLuizt3W9V5i3Nl4i+us2njIi3Z1djd5rWzmqAGQfbcIkAeEcNL6qx2CbnaJN2vOp4Fl4iDrrIieMmHhsE0g39t41J0eRxA5acNBIutFRoraJEqmJe8hDFsqUWsqMa5uVtrCLWjLYfhbkuaNjYadKvh0pK6WEwTTTZed1t5B4Di3dP4WVwwDe9EqdGT1RzypTlrJJmHD4XDt6rSe+c34ytbalMaBQwmBbkbed0XkHhzbbysrfUG96ahSWyGqVRbJE6eMaNE6mKY4Q66r9Qb3o9Rb3otDYrLVM9bB0HdZvkYWP5Ewpv9Je4iqYvyXVGBb3qnB4FppsMzuNvLTwHFu6fwsodGi90T3MnvFGJmx8M3g8+LyV1MPiKdMZWANHco+oN70eoN70406UdkEaU1skQxuMacswd5moB9odr+l+Sl603uVeJwLYH3mcR2h2v6X5XVvqDU3CBqnVEcQ3kFE128gp/J7UfJ7VPdwKzVjLXrU8zLN6x5Cdx9oIM84tpPCEYTFMAMAdZ+hB0e4RIA8I4RF4k21sC2Wd7iNSJ3HHSL6aGOfAAmGwLSDx3njUnR7hxA5acNJMSqVKnYTnWbH66OSXro5Kz5Pan8ntRkpi+6V+uDkmMWO5S+T2p/J7UnCA06qOrs9w6Nv4/uUlLB0Q1gA/7dCyyo6FJnm/Sk4kPZ6tnIqZ6Lw0Aim6oWlmJJOgaG1B/qHJcnDbX2i5suw7GkOeSDTqElreiimDnF9+oA8SDlkDUL0WL2kWveMkwXCc3I24WtPkqflb+Tn7Xf4crrF43Dp2c0aqhUe0Tzbtq7SFR5FHMC6k0NNF4YwTiM2UhxLyYog1NLgwE6m1NpCrVIpHLDGNHQOcynDsUSWtDwaxOXDNzNIEVJgZSvRja38n+7vjly99u9A2tzZy9rvvw5QUuPw/Og4eryslsWtXeHuxDWs34YwNMgACS55cQ+SbEAacVow5vT1/hu1L+bLnNr4u3uXtLK3a2n0fL2p5zw8PNUUdoOGSWDdYWmKjjc5TadRuxJvfheWsfhredCeGq8rKdtYnEjFUehZWNGnlNbKG5anTO6Mgh287o2hz93jEyuVQ2xtFoqPfQc5xZuUxReGsq9E8tY3eJc3pMjTU0IgiJXohtX/y/wDd3Ty529/cg7WPY5+13eHOR7+5Lj8PzofD1eU4Tts7QIqZMO1pbUf0ZfQfem2nVc0ECpcl9Om3MDG+LLrej+PxFWpiBiKRpsa5vQksLC5pLw6SXEO6rDIjracFodtY3inzje8I4W4oO1v5Oftd4jh4o4/D86Dh6vKbXddv3X8Xc2cBu+d+XFPDaH79Ti4+27tX/pytC5rtpnODksA8dczdzItERAJve0DUpYbapAvT9t/tHjUd2hOl+XK0J8fhredC4erfynSwbppsMzLWmZDpsL5gAD4gBXBcfDbW3W7hO62+fN4mS0E2g/irRtbSWcp3vGeHh5oePw9/Og4erbym3CGWMMzui8gzbmAAfJXLj4XaxyN3J3RJz5uF7lom8K35WPY/3d3hz/v3IeOw/OhrD1eU6aFy/lY9j/d3W4c/+8EHax4U+cb3hHDxS4/D86Dh6vKdQKnBummwzMsaZkOmwvmAAPiAFiO1v5OftR4cPFbsDTqOpsMNMsaZ6QumYg5iwE2kzA5cZW1LEU6q+h3M505wf1ItQpdBU7LfzHtR2ezfxt3oFCpaWt4TvHmZ9ngIPfMWiTrckz4kwBeN9g1A1cLXF/Dj3LzGJx2ObWxDmUnmkQ9lEOaHMa6lkirkaQ85vpzEgODaYESvVVqVQBshrd6nMPPE3HVvwHfPBWChUtut4Tvm1pMbt7wPAz3IuhHiMDtjHsaRUoVKjiXua7oHTBqYuxZmGWGswuVpMw8iSRIuo7Y2gWtc7Dts2XtFF+ZxLq43CagDYaygYOufUWI9j0FTst/Oez93tW8L9yHUKl91vGN88reza8j38YQM4uwMXXq0aT8Uzo6pqVQ5oa9gyt6UUzlJOrA10OMSecBZcW+sK4j1no7dH0ADganTu6QVXVButDMnJsZss2XexNCpLIa07zo3ndg5ZhsCb9awtqSIeGoPgw1vXqxLnD/MMHebNxJ5WtYhP0F6nka22NpZHlmHaXAOcGmk8SWse7oAM+9vNYBV0Oawsou29jhUqUxSY99JryQ2i8B8+sim8HpIYD0NKAZzZzde26Cp2W/mPaseryk+Nu9L1ep2W/mOmaOzfdv4271IzyHyrtAPqMNFpDG04qDDPykl1LpC1gqk1AGvfDZBlkdxowu1dpBjQaMu6JpJfSdOY0w41HEPgfSEs6PrQM0wvbihU4tbwnePEnN7PKD3yRbim0Klpa3h7ZMG8+zwgeM8ITA2YGRTaHEF0XIGUE8SGyYHdJQp0GkNAOvFCgs85iMQG1Hzm65MDQ8IN1T6yzscOTTHV566G5vdVYvZ+epVMwM7xxi+8STMAWCzHZj+AJk8XRd0ONp5wvNfZNVvzre+3ub8dBLyv90NzMSwezy4CLBunPQ+afrVOOoJtwHA+60LnfJz+XGOtfrzz0zHVJ+Ac0ZuALbh0jtNi9xve9HhFb/0j0Dj4cj6nTGLZBGXlo1se1FuOrfJV167C2GtgzMwBbjP9lyAwd/DieEx+5QGDv4cTwBA9xKb7FrtWzroJdpUk75X1NyJWHIO/wAzyy/tZBpjvvPE8RlPuCx/x2pzr5NPGI8r+DdKFhLAed54njAP7BMsB58eJ4wT+wS/x2pzr5DxiPKzaq6Atp7TuBHtGNT7/wAe5Ziwd/meJzfuq6NMR/qd3e2XaTzv3zPGBS/49VS86+RPteF/KzbhjuN+6OJPDm6/mrF6HZuy6JpUiabZLKZMh0zE3z70yT1r81oGyKI0pttHDlMfuVzPseV28yOhY9W2PJYfqt8BzPvdfzVi9JhNk0cjJptnK3UOmwj2t7QnW6t+R6H1bfLuy/tZD7Gk35hrHq2x5dJepOx6H1bePDmIPuAQdkUD/lt48OcT+wS8FlzfA+PXseWK9bsx30NLX+GzUuPsji/ePi6/NVnZNH6tvH3kE/sngcI3o2WPUbqXzeHGc5zajjfmvQwOCeGzXd72OXEYjvbWWxszIzKsYVvL3ntZufNAwrRw0jieBJHHmSvQOYji3WGvXZxI9oW3b/052VwcsuIwrQGwPapj2zYOj2Tycdbc7K1uEZa2kRc8AWjjyJQIuzJZlV6ozl7z2cvPkg4RnLWeJ4gNPHkAgepHE3dTto8nQmNx95Bt4meWpBBhLA2jfqcCNXuMwSfPQ6iBZU4vBsLqctnfcdJjNTcCZzDLwEieXGRLC4VsGWxLqvDL1qhJMAnWAZ462mE/QXqa8yMyr9Vby954uzc+YQMK3l7zwdm581IyzMnmVQwrBw0jieBJHHmSkMIy1tIi59mQOPeUBqXoSaIsOCEwPlW3vSw0sTWYGHcquvnAki0wRyWM+nLvq3WMjfHDT2fco7a2g2nicWwvqUycQ9xdTa1xe3KW9GcxsJveRcrLh8fggW5qVshafowSLMESXb7pFQ5yPaA7xi8TUva66HuQ7Mw+VN027pbN+x0fn87KR0Zkmc2fesQRwjgOCpd6buIINN0GJ3xw09nSwssVTaWFcCXUxmyUxApgXbTY2zg4RDmucT7QIHBc3bdai+qXYduVhAtlDRPGAOGiTxVRa3XQ1h2VhpuzhJf2zs/O0fVH84+FHztH1R/OPhXl0KeNrfqNvAsHyvqz1HztH1R/OPhR87R9Ufzj4V5dCONrfqDwLB8r6s9R87R9Ufzj4UfO0fVH84+FeXQjja36g8DwfK+rPUfO0fVH84+FRpelQH+UdXGzgNXE8G9//SV5lJv9T/VVxta2/wACfYeDvs+rPo2B/wDE1rKbGHDGWsa0xUgWABgEExbiSrv8U2/ZXfqj4V8zbomsnXnc0XZGGy3t8s+j4b/xQa1jWnDGQ0C1W1hwlpMK3/FNv2Z36o+FfMm6JpOvMa7Jw1tvln0z/FNv2Z36o+FH+Kbfszv1R8K+ZoS76Y/CMN7fLPpf+KTfszv1R8K9hsTF1KmHoP6OmM1Km6OkdbMGkC7SeqSdTeBfrL4Ivvnor/8AxYX/ANNQ/wDjauijUlO9zyu1MHSw6i6fqbekqdlmv1h0zQfY7N/G38yBUqcWs4TDyeJzexe0EcySLRJvQtjxzFiHVCGyxnWpTD3Oje3oho0gQTzJOkG1tSpaWU+E/SG1jMbl96B3iTaILxYkC077D1Z0cDzHnw1urggCjpKnYp/qHsz2O1bwvruoNSpeGU+MfSOvuiJ3Lb0juEG8wNCEAYMY6pmZDKZh7ol/Ho3ZdWS2ZcCWyRbUEwYRzwDDKfXrRvZf8wwSGsIuC4k6zE3Ji/FHep/fPZ7D+1f8t/wlGCO6fv1ez9Y7s2/rzvKYvUZqVOyzj/mHTNA9jsyfG2m8gVKnZZr9YdM0H2Ozfxt/Mr0JDKBUqcWs4aPJ4nN7F4GUjmSRaJKFSpaWM4TFQnnmjcv7Mc5OkX0IQANNr68ePvQgFCBnLrej+Fe4vqYbDuc4y5zqLHOceZJEkqI9GcF9kwv6FP4UIRZF55e4fNnBfZML+hT+FA9GcH9kwv6FP4UIQkhOcvcR9GcH9kwv6FP4U/mzg/smF/Qp/ChCdkVml7iHozg/smF/Qp/Cj5s4P7Jhf0KfwoQiyDPL3A+jOD+yYX9Cn8KD6M4P7Jhf0KfwpoRZBml7i+bOD+yYX9Cn8KXzZwf2TC/oU/hQhFkLNL3H82cH9kwv6FP4U3ejOD+yYX9Cn8KEIsgUpW3D5s4L7Jhf0KfwoHozg/smF/Qp/ChCVkGeXuIejOD+yYX9Cn8KD6M4P7Jhf0KfwoQnZDzy9wPozg/smF/Qp/CttPA02gBtNgAAAAaAAA3IABFoaS3wshCLESbe5L1On2GX13RxGT/iA3wsg4OmZljDMzui+YBrp8Q0D8AhCCCFfA03danTdebtBvLXTcay1p8WjkpnCM7DLzO6OJzHzIB8QhCBB6qzsM59Ua5s8/m3vG6BhGdhlo9kcDmHk4k+JQhAxDBU5G4yxEbotlzZY5Rmd+Y80qeCpiIYwREQ0CIkD3Od5lCExEhg6fYZbTdHBuQf7SR4WR6nT7DL67o4jIf9oDfCyEJDA4OmZljDMzui+YAOnxDQPwCbsIwzLGGZndF80F3nlbPgEIQBaxgAsBxP4kyT5oQhIo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4" name="AutoShape 10" descr="data:image/jpeg;base64,/9j/4AAQSkZJRgABAQAAAQABAAD/2wCEAAkGBxQSEhQUEBQSFBQVFRQUFBYUFBgUFBcVFBgXFhQUFxQYHCggGBolHRQUITEhJSksLi4uGB8zODUuNygtLisBCgoKDg0OGhAQGi8kICQsLCwsLCwtLCwsLC0sMC0sLCwsLCwsLCwsLCwsLCwsLCwsLCwsLCwsLCwsLCwsLCwsLP/AABEIAMMBAwMBIgACEQEDEQH/xAAbAAACAwEBAQAAAAAAAAAAAAAAAQIDBAUGB//EAEcQAAEDAgMEBgUKBAYABwEAAAEAAhEDIQQSMQUiQVETMlJhcZEGFEKh0hUWI1NUcoGSk7EzYsHRF0OCorLwB2N0o7Ph8jT/xAAZAQADAQEBAAAAAAAAAAAAAAAAAQIDBAX/xAAxEQACAQIEAwcEAgIDAAAAAAAAAQIDEQQSITEUUpEFExUyQVGhIiPh8HGBFrEGM1P/2gAMAwEAAhEDEQA/APpm0MQWueS5wAJ4nTwWY1qgjPUo03GC2nUr5akHSRG6e66s2xZxcdG1WPd91r2ucfAAE/gqqrS2pUDmPcXvc5paxzg9rupcCDAgXPBaylsthU4Jptq+pmbtOp0TKpdRaHs6RjHV3Co5usBuS58OKvo4ms4MOakOkksa6u5r3AHlkifxVWHZ0lHDtps3jhgWv6V9PKHGBusEOjW6vwwbkw4y5qwpVXUSXEML2u0cAbzrfks88kdLpU/b1J0MQ5wmXjUEEmQQYcDfUEFWh7u07zKjs6kCwEEmZcSRBzOJL5HA5ibcF0G0V0KSscEo/U7GEud2neZRnd2neZW51JLoEXQsrMPSu7TvMo6V3ad5laqlFZXNVKzJdw6V3ad5lHSu7TvMpQiE7IQ+ld2neZR0ru07zKUIDUWQaj6V3ad5lHSO7TvMq6nRVooqbodmZc7u07zKXSu7TvMrX0SRoouh2Zl6V3ad5lHSu7TvMq80VW6kndC1IdK7tO8yjpXdp3mVIUlY2ijQNSnpXdp3mUdI7tO8ytQop9CldBZmXpHdp3mUukd2neZWvoUdEi6HZmTpXdp3mUdK7tO8ytJoql9JO6FZkOld2neZR0ru07zKRaiE7IWo+ld2neZR0ru07zKUIhFkFzqYJxLBJJ1495QjA9Qfj+5Qud7my2MeMG+77xWehhABla6o1vZbUeG/gAbDuELVixvu+8U6LVpZNCUmnoGCwDKcZARADQC5zgGi4aA4mAl8m0+Tu76R+7fNu727flC1hCjKi+8lvcqw+GawQ2bkuMuLiSbky4k6q1CEyW76sEIQgRF4WN9NbkQmnYTRz+iKRpFdGFFzU8zFlOdCupU03U4KvpNTbBIbWqUJwhSUKEQmhAChRLVNCAsV5VIBShCAFCITQkAoRCaEAKFAtViITAoNFVupLWkQncVjC6moQug5iofTTzEuJqwQ3B+P7lJTwg3B+P7lCxe5qjLiRvu8SpU0Ykb7vFQBWq2Ie5ozIzKmUApWHcvQotKlKQAhIlGZAxoSlIlAhOeo9MovQ1idkIiTJV7Qk2mrAENjQoRCmhK4yEIhTQi4EIRCmhFwIQiFNCLgQhEKaEXAhCIU0IuBCEQpoRcCEIhTQi4EFFzVaouQBZhxuj8f3QpUOqPx/dCzKMuIG87xKrhaKzd53ioFq0T0Ia1KsqIUoRCdxWEE5RCITAJSThEIAJSThEIAiAr2BVQrGFJjRZCaUphSMEJpFAAhKUwgAQmhACQmhACQmhACQmhACQmhACQmhAEVFysVb0kxtF1Dqj8f3QnQ6oSUsZGqN4+KgQp1NT4qKHcehBwUVJxUWqIy1sNxVghEKcIhb3M7EIRCnCIRcCEIhThEIuBCEQpwiEXAinKcIhFwFKJThEJAKVNpUYTCALEKIKkkMEJyiUAJCUpSgAlAKiUBMRNNRlEpDAlLMovKiCsZS1saJaXLZSKAhaIll1EWQnS0QgCuqLnxUYVlQXKiqEzl7TfD26aFW7LMtP3j+w/uqtrddmmjtfw/srtj9R33z+zVxRf32dEl9lGyEQq8bX6Om58F2UEwLExwXMp7clpd0ZAHWzPaC3ucDouqVWMdzGNOUtjrwiFk2Vj+mDjkczKYh2psCCO6/FbYVKSauiXFp2ZGEQpQiE7isRhELBtTaoouaCwuDgSXAgBoBAl3IX1WbEbdya0nEm4DXNJIGpjl36LN1op2bLVKTV0jsQiE2GQDzAPmnC0uTYjCIUoRCLisRhEKUIhFwsRhEKUIhFx2EhOEQgLCShShEIuFiMIhShEIuKxGEQpQiEXCxi2mYpk+H7rPgHS/h1Tp3ED+607W/hHxb/yCy7M6/DqH9wP6Liqf9yOmC+0zqQiFJELtucxbSFkJ09EKbl2OTW2k4VHtgQCQLEyQliNpETEeR1vKx1/4tTXrOiBxujFnvdxNxxvK851p66nYqcdNCdbE9KWEQCAZtYEkQtWy6oaCxxgl7iOWgGv4LlYTXhw170YnrDTXh3WURrNPP6lOmmsp29q71GoGbzi0gAESTyHvXnnYKo8h76dRrx1QGgtEdq++Z8uEancOtT16zeXP/wDS7j2/SNMexUvAtJp2zTI00AgxeIE9UfvNt6WMG+6Vjnej7HxUNVhpkvEA8QGgSO5dVYcVt3DU2dJVr0WMmMz3hrZOgkrkbY9PsFhizpaji18ZXspudSvp9LGX3rZSjTSjcyeaTvY9LCF4mp6cVn1hRo4Kv9IJo146ag60tc407tbpx/uqabNtYmm9lQ0sDUaZZVolr2PHZLHhzgO+xUcTF+XX+P38ld01voeh26yr0jDSpl+45pIEhtxqJv4LkjA1GNd0VKq7MCHBzQDOktPAfy6coXoPRvDYinQa3G1KdWsCcz6YLWkWizuOvctuEbDTaN+odANajzMAkX56nUwbIdHNq9LjVVx0JUmw0DkAPcpwuFjdsVWVXty0xTaQ0OIcbwDvQbC+uiWG2xVdVY3LSNNzspeA4SYPUl19NdFXfxWgu6k9TuoVRx9L62l+dv8Adcz0gxVN1IBr2OPSMs1wJ17lsZHYhCzYIb1TxZ/xVe3P4Y+/T/5BAzahc3B4hjKtfO5rZLIzEN4Hmtnr9L62l+dv90AXQhcbaW1qjKkMbTNMNa4uMuIzTeGnq21CzHblYkZBRc3M0OcM2UBxAgGTLr6LF14p2NFSk1c9EheR2v6L4urizXZjqlOkILKFOaYJAFnvk5hbksFPHbYw4q1sVSp1mNnJh8Mw1qp5HPInynuUuu4v6ov+tf3/AEgVO+zPeoXgv8R3Yek120sJUoVKhilRpE1az41lha0NNxaV3W+m+DApitVFB9SMtKtu1ZdYAtBMGVUcRTlon+rcTpyXoegUS8DUjzUMNjqdQwxzXGJsZESBr+K42J/jv114Rplvr3SirVyJNBCGZ2Zt2tiG5CwGXGD5HmstGp0TiTHVIHjYgeULCetf38+Oisxcfy8rH3/95LglVcpZzrjTSWU3UNqOdqANZsbBTqbTIIsNYNiPBc7CeJ74E2up4k3E5pkTI77cE1Wna9xOlG+x6dgsmhmiF6Jxnma/8apE9Z0Rzkoxf+runneVXjekFV+XtEjT+yrLK7u/U8OP+leS5atJPdnqRpaJtpaDwevHynxRiusP7fgPdCGYOsNMo8vhVdXD1tSAfLw5KHmUfKxqEW/MjUzr09Os3hHEf2967WPflJceFGsZ3eGQ8d7hwtzvC8s6pWkcwbad38vcFW7HV6gDXPzB9N4MmmS5rsgddrZOuotfwW9HExgndMzq4OUmrNdTBh9g0HsFWs0v6TJTex5lmWRO7z717LZfoxhcPT6OjQptZM5SM4nnvSvMNbUDMkDKLxP/ANLd8q4ntD3fCnxlHfKweAq8y6nr2tAsLJwvHHa+K7Q93wpDbGK7Q93wqvEafs/3+xeG1PddfwexIVGDG6fv1Oz9Y/s2/rzvK8i/bOJzAZho627wLbxlm0+F/BbPR7aVd9UNqEFs1JjLrLj7LRx/HneVpHGwk0knqZTwNSKbbWh5za3pVSGIrNOcszkEARmLYa4E9mWm3FU4X0vosqU4DxTa4OLYktgGzOQ7vJb9s+jTjU6TpaTBUh8Ppb2YgF85XxMkmBzWD5tu+0Yf9E/GuWffRm/5PCnjMXFuNl0Hh9vUHUqjcrczny17yA9otw81VQ2hSDm/SM1HtBJuyHMcQ5tOs2AWuY5tO/EFrj4K4bM5YY/q01ssTVtsiVi61tUvk9ngdv4XM/6ejcsjfF92FDbu3MNky9PSzB7JGcSMrhMjuXD9HNhh1dpfQyNZvyajHCRGUQ2+s+St9KtitFYvbRzipvE52NGbjZ34Fa97VyZrI17+tkz2Xyc7b+06Lqzi2rTItBDgQsr9uUGUHNIY55cCHgguAtYD/uqPk8fZ/wD3qf8AdVv2S57mhjKdEScz3uZUgRYBjTOqxeKq+iRlLGVrbL5LcT6X0i4Zeky9HTa62VxLQQQCNBfhdRp+lFHMxtNrmML2S2N3rDeaOB/fxUvm277Rh/0j8S3bE9FXOrMJrUXtY4OcG0iCQDMSXWWMe+lIqGMxTajp0/J9ERC896S4yvTewUDYgTYG5dHEclg+UsZzPk34V11MXGDs4v8Ao9ylg5VI5sy6nr30wdQD4gFeU9JPR/CU/p24ei2u97W9IGgPMzmvwsNVSdq4zv8AJvwrNjMXXqgCrvBrsw0EOAImze8rGWOpPeD6fk3XZ9VbSXX8G30d2fTwtdlOkCGva91zO8QHH9itWK/jv01HCeAXAq4uqKlN+j2khpkcWOBEEXt/2ytw+NruJd1iXOk7p0cbWbwiPw5rOpioTilFMuGBqRk7tdTeOtb9ldjNNeEdWLcP6+Sx06OIJmADzMfCtQwdd3Wc3lw+FZxzNaRY5wjF6zXUeDPOe+OSsxOonNMifOyqOErgbrm+74VmrnEjUA99vhVNygtYsUaam/pmup7cJLHsmq91Fjn9Ygz4yUL01UTVzzZQs2jBiKrQ90tE5im3FtUsVg2l7je5VXqDe9dKhT9jjk6zZYcW3uSOMaoeoN70eot708sBfdI1K1M6tBWCg+mejsDNNx6wM3Zezd7XURrpcR0fUG96zYfBtPR31puPWcZuy9xva6mDfS5hd1Re6GqmIWzH9F2Qn9F2R5BXnAN70eoN71HcUOUvvsVzGYspdn3IyUuyPJafUG96PUG96XD0PYfEYrmMLuizt3W9V5i3Nl4i+us2njIi3Z1djd5rWzmqAGQfbcIkAeEcNL6qx2CbnaJN2vOp4Fl4iDrrIieMmHhsE0g39t41J0eRxA5acNBIutFRoraJEqmJe8hDFsqUWsqMa5uVtrCLWjLYfhbkuaNjYadKvh0pK6WEwTTTZed1t5B4Di3dP4WVwwDe9EqdGT1RzypTlrJJmHD4XDt6rSe+c34ytbalMaBQwmBbkbed0XkHhzbbysrfUG96ahSWyGqVRbJE6eMaNE6mKY4Q66r9Qb3o9Rb3otDYrLVM9bB0HdZvkYWP5Ewpv9Je4iqYvyXVGBb3qnB4FppsMzuNvLTwHFu6fwsodGi90T3MnvFGJmx8M3g8+LyV1MPiKdMZWANHco+oN70eoN70406UdkEaU1skQxuMacswd5moB9odr+l+Sl603uVeJwLYH3mcR2h2v6X5XVvqDU3CBqnVEcQ3kFE128gp/J7UfJ7VPdwKzVjLXrU8zLN6x5Cdx9oIM84tpPCEYTFMAMAdZ+hB0e4RIA8I4RF4k21sC2Wd7iNSJ3HHSL6aGOfAAmGwLSDx3njUnR7hxA5acNJMSqVKnYTnWbH66OSXro5Kz5Pan8ntRkpi+6V+uDkmMWO5S+T2p/J7UnCA06qOrs9w6Nv4/uUlLB0Q1gA/7dCyyo6FJnm/Sk4kPZ6tnIqZ6Lw0Aim6oWlmJJOgaG1B/qHJcnDbX2i5suw7GkOeSDTqElreiimDnF9+oA8SDlkDUL0WL2kWveMkwXCc3I24WtPkqflb+Tn7Xf4crrF43Dp2c0aqhUe0Tzbtq7SFR5FHMC6k0NNF4YwTiM2UhxLyYog1NLgwE6m1NpCrVIpHLDGNHQOcynDsUSWtDwaxOXDNzNIEVJgZSvRja38n+7vjly99u9A2tzZy9rvvw5QUuPw/Og4eryslsWtXeHuxDWs34YwNMgACS55cQ+SbEAacVow5vT1/hu1L+bLnNr4u3uXtLK3a2n0fL2p5zw8PNUUdoOGSWDdYWmKjjc5TadRuxJvfheWsfhredCeGq8rKdtYnEjFUehZWNGnlNbKG5anTO6Mgh287o2hz93jEyuVQ2xtFoqPfQc5xZuUxReGsq9E8tY3eJc3pMjTU0IgiJXohtX/y/wDd3Ty529/cg7WPY5+13eHOR7+5Lj8PzofD1eU4Tts7QIqZMO1pbUf0ZfQfem2nVc0ECpcl9Om3MDG+LLrej+PxFWpiBiKRpsa5vQksLC5pLw6SXEO6rDIjracFodtY3inzje8I4W4oO1v5Oftd4jh4o4/D86Dh6vKbXddv3X8Xc2cBu+d+XFPDaH79Ti4+27tX/pytC5rtpnODksA8dczdzItERAJve0DUpYbapAvT9t/tHjUd2hOl+XK0J8fhredC4erfynSwbppsMzLWmZDpsL5gAD4gBXBcfDbW3W7hO62+fN4mS0E2g/irRtbSWcp3vGeHh5oePw9/Og4erbym3CGWMMzui8gzbmAAfJXLj4XaxyN3J3RJz5uF7lom8K35WPY/3d3hz/v3IeOw/OhrD1eU6aFy/lY9j/d3W4c/+8EHax4U+cb3hHDxS4/D86Dh6vKdQKnBummwzMsaZkOmwvmAAPiAFiO1v5OftR4cPFbsDTqOpsMNMsaZ6QumYg5iwE2kzA5cZW1LEU6q+h3M505wf1ItQpdBU7LfzHtR2ezfxt3oFCpaWt4TvHmZ9ngIPfMWiTrckz4kwBeN9g1A1cLXF/Dj3LzGJx2ObWxDmUnmkQ9lEOaHMa6lkirkaQ85vpzEgODaYESvVVqVQBshrd6nMPPE3HVvwHfPBWChUtut4Tvm1pMbt7wPAz3IuhHiMDtjHsaRUoVKjiXua7oHTBqYuxZmGWGswuVpMw8iSRIuo7Y2gWtc7Dts2XtFF+ZxLq43CagDYaygYOufUWI9j0FTst/Oez93tW8L9yHUKl91vGN88reza8j38YQM4uwMXXq0aT8Uzo6pqVQ5oa9gyt6UUzlJOrA10OMSecBZcW+sK4j1no7dH0ADganTu6QVXVButDMnJsZss2XexNCpLIa07zo3ndg5ZhsCb9awtqSIeGoPgw1vXqxLnD/MMHebNxJ5WtYhP0F6nka22NpZHlmHaXAOcGmk8SWse7oAM+9vNYBV0Oawsou29jhUqUxSY99JryQ2i8B8+sim8HpIYD0NKAZzZzde26Cp2W/mPaseryk+Nu9L1ep2W/mOmaOzfdv4271IzyHyrtAPqMNFpDG04qDDPykl1LpC1gqk1AGvfDZBlkdxowu1dpBjQaMu6JpJfSdOY0w41HEPgfSEs6PrQM0wvbihU4tbwnePEnN7PKD3yRbim0Klpa3h7ZMG8+zwgeM8ITA2YGRTaHEF0XIGUE8SGyYHdJQp0GkNAOvFCgs85iMQG1Hzm65MDQ8IN1T6yzscOTTHV566G5vdVYvZ+epVMwM7xxi+8STMAWCzHZj+AJk8XRd0ONp5wvNfZNVvzre+3ub8dBLyv90NzMSwezy4CLBunPQ+afrVOOoJtwHA+60LnfJz+XGOtfrzz0zHVJ+Ac0ZuALbh0jtNi9xve9HhFb/0j0Dj4cj6nTGLZBGXlo1se1FuOrfJV167C2GtgzMwBbjP9lyAwd/DieEx+5QGDv4cTwBA9xKb7FrtWzroJdpUk75X1NyJWHIO/wAzyy/tZBpjvvPE8RlPuCx/x2pzr5NPGI8r+DdKFhLAed54njAP7BMsB58eJ4wT+wS/x2pzr5DxiPKzaq6Atp7TuBHtGNT7/wAe5Ziwd/meJzfuq6NMR/qd3e2XaTzv3zPGBS/49VS86+RPteF/KzbhjuN+6OJPDm6/mrF6HZuy6JpUiabZLKZMh0zE3z70yT1r81oGyKI0pttHDlMfuVzPseV28yOhY9W2PJYfqt8BzPvdfzVi9JhNk0cjJptnK3UOmwj2t7QnW6t+R6H1bfLuy/tZD7Gk35hrHq2x5dJepOx6H1bePDmIPuAQdkUD/lt48OcT+wS8FlzfA+PXseWK9bsx30NLX+GzUuPsji/ePi6/NVnZNH6tvH3kE/sngcI3o2WPUbqXzeHGc5zajjfmvQwOCeGzXd72OXEYjvbWWxszIzKsYVvL3ntZufNAwrRw0jieBJHHmSvQOYji3WGvXZxI9oW3b/052VwcsuIwrQGwPapj2zYOj2Tycdbc7K1uEZa2kRc8AWjjyJQIuzJZlV6ozl7z2cvPkg4RnLWeJ4gNPHkAgepHE3dTto8nQmNx95Bt4meWpBBhLA2jfqcCNXuMwSfPQ6iBZU4vBsLqctnfcdJjNTcCZzDLwEieXGRLC4VsGWxLqvDL1qhJMAnWAZ462mE/QXqa8yMyr9Vby954uzc+YQMK3l7zwdm581IyzMnmVQwrBw0jieBJHHmSkMIy1tIi59mQOPeUBqXoSaIsOCEwPlW3vSw0sTWYGHcquvnAki0wRyWM+nLvq3WMjfHDT2fco7a2g2nicWwvqUycQ9xdTa1xe3KW9GcxsJveRcrLh8fggW5qVshafowSLMESXb7pFQ5yPaA7xi8TUva66HuQ7Mw+VN027pbN+x0fn87KR0Zkmc2fesQRwjgOCpd6buIINN0GJ3xw09nSwssVTaWFcCXUxmyUxApgXbTY2zg4RDmucT7QIHBc3bdai+qXYduVhAtlDRPGAOGiTxVRa3XQ1h2VhpuzhJf2zs/O0fVH84+FHztH1R/OPhXl0KeNrfqNvAsHyvqz1HztH1R/OPhR87R9Ufzj4V5dCONrfqDwLB8r6s9R87R9Ufzj4UfO0fVH84+FeXQjja36g8DwfK+rPUfO0fVH84+FRpelQH+UdXGzgNXE8G9//SV5lJv9T/VVxta2/wACfYeDvs+rPo2B/wDE1rKbGHDGWsa0xUgWABgEExbiSrv8U2/ZXfqj4V8zbomsnXnc0XZGGy3t8s+j4b/xQa1jWnDGQ0C1W1hwlpMK3/FNv2Z36o+FfMm6JpOvMa7Jw1tvln0z/FNv2Z36o+FH+Kbfszv1R8K+ZoS76Y/CMN7fLPpf+KTfszv1R8K9hsTF1KmHoP6OmM1Km6OkdbMGkC7SeqSdTeBfrL4Ivvnor/8AxYX/ANNQ/wDjauijUlO9zyu1MHSw6i6fqbekqdlmv1h0zQfY7N/G38yBUqcWs4TDyeJzexe0EcySLRJvQtjxzFiHVCGyxnWpTD3Oje3oho0gQTzJOkG1tSpaWU+E/SG1jMbl96B3iTaILxYkC077D1Z0cDzHnw1urggCjpKnYp/qHsz2O1bwvruoNSpeGU+MfSOvuiJ3Lb0juEG8wNCEAYMY6pmZDKZh7ol/Ho3ZdWS2ZcCWyRbUEwYRzwDDKfXrRvZf8wwSGsIuC4k6zE3Ji/FHep/fPZ7D+1f8t/wlGCO6fv1ez9Y7s2/rzvKYvUZqVOyzj/mHTNA9jsyfG2m8gVKnZZr9YdM0H2Ozfxt/Mr0JDKBUqcWs4aPJ4nN7F4GUjmSRaJKFSpaWM4TFQnnmjcv7Mc5OkX0IQANNr68ePvQgFCBnLrej+Fe4vqYbDuc4y5zqLHOceZJEkqI9GcF9kwv6FP4UIRZF55e4fNnBfZML+hT+FA9GcH9kwv6FP4UIQkhOcvcR9GcH9kwv6FP4U/mzg/smF/Qp/ChCdkVml7iHozg/smF/Qp/Cj5s4P7Jhf0KfwoQiyDPL3A+jOD+yYX9Cn8KD6M4P7Jhf0KfwpoRZBml7i+bOD+yYX9Cn8KXzZwf2TC/oU/hQhFkLNL3H82cH9kwv6FP4U3ejOD+yYX9Cn8KEIsgUpW3D5s4L7Jhf0KfwoHozg/smF/Qp/ChCVkGeXuIejOD+yYX9Cn8KD6M4P7Jhf0KfwoQnZDzy9wPozg/smF/Qp/CttPA02gBtNgAAAAaAAA3IABFoaS3wshCLESbe5L1On2GX13RxGT/iA3wsg4OmZljDMzui+YBrp8Q0D8AhCCCFfA03danTdebtBvLXTcay1p8WjkpnCM7DLzO6OJzHzIB8QhCBB6qzsM59Ua5s8/m3vG6BhGdhlo9kcDmHk4k+JQhAxDBU5G4yxEbotlzZY5Rmd+Y80qeCpiIYwREQ0CIkD3Od5lCExEhg6fYZbTdHBuQf7SR4WR6nT7DL67o4jIf9oDfCyEJDA4OmZljDMzui+YAOnxDQPwCbsIwzLGGZndF80F3nlbPgEIQBaxgAsBxP4kyT5oQhIo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6" name="Picture 12" descr="https://encrypted-tbn0.gstatic.com/images?q=tbn:ANd9GcTzewpB0CoM3LjMj8dbs26fQBnnwQ63PFHhK7wF28EYykngIaX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079" y="4723215"/>
            <a:ext cx="4035921" cy="2134785"/>
          </a:xfrm>
          <a:prstGeom prst="rect">
            <a:avLst/>
          </a:prstGeom>
          <a:noFill/>
        </p:spPr>
      </p:pic>
      <p:pic>
        <p:nvPicPr>
          <p:cNvPr id="1038" name="Picture 14" descr="https://encrypted-tbn1.gstatic.com/images?q=tbn:ANd9GcQAelG1rZL4gDIcFTqu6dFV57mg_dGH123MccrqNO6h8-9VvrMH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2592288" cy="1224136"/>
          </a:xfrm>
          <a:prstGeom prst="rect">
            <a:avLst/>
          </a:prstGeom>
          <a:noFill/>
        </p:spPr>
      </p:pic>
      <p:pic>
        <p:nvPicPr>
          <p:cNvPr id="1040" name="Picture 16" descr="https://encrypted-tbn0.gstatic.com/images?q=tbn:ANd9GcS-Hu7hKhoBID8hQxF2KTkxNGO5iUa4Ocxtzx6U4Y_skJkPJ-Hx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852936"/>
            <a:ext cx="2590800" cy="1152128"/>
          </a:xfrm>
          <a:prstGeom prst="rect">
            <a:avLst/>
          </a:prstGeom>
          <a:noFill/>
        </p:spPr>
      </p:pic>
      <p:pic>
        <p:nvPicPr>
          <p:cNvPr id="1042" name="Picture 18" descr="https://encrypted-tbn2.gstatic.com/images?q=tbn:ANd9GcQZhJYht7J4V6gpwiEO6wipg8owNUqpHRuJKYsURqlJE-rXjmq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149081"/>
            <a:ext cx="2592288" cy="1152127"/>
          </a:xfrm>
          <a:prstGeom prst="rect">
            <a:avLst/>
          </a:prstGeom>
          <a:noFill/>
        </p:spPr>
      </p:pic>
      <p:pic>
        <p:nvPicPr>
          <p:cNvPr id="1044" name="Picture 20" descr="https://encrypted-tbn2.gstatic.com/images?q=tbn:ANd9GcTEBL0dcIF-iBKrAD_opsi2EQp0GYhlCv7Spzuk_b3lGCEjgmdpt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589240"/>
            <a:ext cx="2592288" cy="108012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347864" y="1772816"/>
            <a:ext cx="169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Display</a:t>
            </a:r>
          </a:p>
          <a:p>
            <a:r>
              <a:rPr lang="es-EC" dirty="0" smtClean="0"/>
              <a:t>8531.20.00.00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85604" y="3068960"/>
            <a:ext cx="181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Microprocesador</a:t>
            </a:r>
          </a:p>
          <a:p>
            <a:r>
              <a:rPr lang="es-EC" dirty="0" smtClean="0"/>
              <a:t>8542.31.00.00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347095" y="4365104"/>
            <a:ext cx="169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err="1" smtClean="0"/>
              <a:t>FastTrack</a:t>
            </a:r>
            <a:endParaRPr lang="es-EC" dirty="0" smtClean="0"/>
          </a:p>
          <a:p>
            <a:r>
              <a:rPr lang="es-EC" dirty="0" smtClean="0"/>
              <a:t>8526.91.00.00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347864" y="5805264"/>
            <a:ext cx="169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Cajas plásticas</a:t>
            </a:r>
          </a:p>
          <a:p>
            <a:r>
              <a:rPr lang="es-EC" dirty="0" smtClean="0"/>
              <a:t>3926.90.90.00</a:t>
            </a:r>
            <a:endParaRPr lang="es-EC" dirty="0"/>
          </a:p>
        </p:txBody>
      </p:sp>
      <p:pic>
        <p:nvPicPr>
          <p:cNvPr id="1046" name="Picture 22" descr="https://encrypted-tbn2.gstatic.com/images?q=tbn:ANd9GcTYQ0NwCw0V3spi4CI5fu1Nz5M37a5bqQCgHLmQ_LaynGM_abv5z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996952"/>
            <a:ext cx="1787604" cy="141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 de importación</a:t>
            </a:r>
            <a:endParaRPr lang="es-EC" dirty="0"/>
          </a:p>
        </p:txBody>
      </p:sp>
      <p:pic>
        <p:nvPicPr>
          <p:cNvPr id="17410" name="Picture 2" descr="https://encrypted-tbn2.gstatic.com/images?q=tbn:ANd9GcTqnf8UwbEUF_Xk7RYEZYnYrPwTtM8fz7mkpU_Nn7PH9-ZcC_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647950" cy="1724025"/>
          </a:xfrm>
          <a:prstGeom prst="rect">
            <a:avLst/>
          </a:prstGeom>
          <a:noFill/>
        </p:spPr>
      </p:pic>
      <p:pic>
        <p:nvPicPr>
          <p:cNvPr id="17412" name="Picture 4" descr="https://encrypted-tbn2.gstatic.com/images?q=tbn:ANd9GcRTtwDUsI5nqlM4rwg4pEvHn-J__qzzjDXNUTvduoI0Z7r3Xz9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2466975" cy="1847851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BDAAkGBwgHBgkIBwgKCgkLDRYPDQwMDRsUFRAWIB0iIiAdHx8kKDQsJCYxJx8fLT0tMTU3Ojo6Iys/RD84QzQ5Ojf/2wBDAQoKCg0MDRoPDxo3JR8lNzc3Nzc3Nzc3Nzc3Nzc3Nzc3Nzc3Nzc3Nzc3Nzc3Nzc3Nzc3Nzc3Nzc3Nzc3Nzc3Nzf/wAARCADaAOcDASIAAhEBAxEB/8QAHAAAAQUBAQEAAAAAAAAAAAAABgADBAUHAgEI/8QAPhAAAQMDAwEGBAQFAwMEAwAAAQIDBAAFEQYSITEHEyJBUWEUMnGBI0JSkRUWM6GxQ1NiJXLBCCQ0kjXR8P/EABkBAQADAQEAAAAAAAAAAAAAAAABAgMEBf/EACYRAAICAgIDAAEEAwAAAAAAAAABAhEDIRIxBEFREwUUInEyYYH/2gAMAwEAAhEDEQA/ANvpUqVQQKlSpUAqVKlQCrlaiMYrqm3Oo+lALvD6ClvPoKbzS5qBY5vPtXJdIOM02onNMrzmhJJL4Bxn+1ed+P1VFrwqwTxRsiyV8QP1Gl8QP1H9qiFfHSuCok55FRyFk0yR6ml8UPU1XqXtPnTSlnPU05EWWhlj1Nc/GVVqWr1J+9Nlw49ajkLLgzQPOuF3FCB4lY+9D0yamO0pxxYSlPUk4oPl6mSt4nfuSOgBqryUVczTRdWyQEnP3pwT81m0TVERlG9xY3HoknpT/wDODKlYQcioWQcjQ/jvcV21L3qxmgVm/B0gA9avLXKLys56VKyWyVIKUnIBr2uGfkrutSwqVKlQCpUqVAKlSpUAqVKlQCpt3r9qcpt3r9qAbpV5znoTXpyk4I5xnFQDlYJwRXGAetO02rrUMIaUMfSvMDPSnSAetcKScnAp2GjhSMg4pojBp458jTSz1zUMhnCgOppnOScVAvl7hWdjvZroT+lHmazy7arud4UpuIVRoquEhPzqFUcqK2Gt41Nb7WkhyQhbn6EnJoLumubhJ3JhNoZR5Ejk1Ci6ZnyR3ndFII6r5JpyTpx2EjfJWCpXQA9TVHIrZSyJs2Ucy5K1DrtzxTWQOBmjC06XQoIU+Cpw9EeQq+/lmE23gtJJ+lQLMxHPUVJZ4GQnrV/fLawwVd2jkHgAVXxoEh4gNsqxSxZPtKVFKc0dacSc9fLND0C2rQkAjxewoussctAbh4jSC2I9hQz8ld1wz8gruuo1FSpUqAaefS0MqqL/ABRr1qv1C8pAODjANBLs97eRuWT7GuPN5axyo3x4XNGjfxNn1pfxRn1rOTJfGPmP3puTcUw2e+mvhlHkFK5P0FYL9QT6Nf2rRpX8Ta9aX8TZ9axaRrhhCyGEOOJz1VxTkXWsd8gPKW0fc8Vr+6nV8Sn4VdWbL/FGfWvUzW3fl5rMG7ot1IU0/vSRwUqoi03JceUErJ+boarj81TlxoT8dxVgz2y6o1Np2XGRaZQjQZCcBaAN279uKsOw7Uky+2S4x7nNclToz+4F1WVbCOPtkGvdXQY2plS7fdSQ02oiOtPVpWODWKNu3bROo9zLhZnw15BSfC8j0PqCK7YST0cqaej6zFeEA1U6U1BF1RYY12h8B0bXW88trHUGrcVYkbIINck4FOlOaadOwHJqKJsacXjk0G6v1ezZkKjsZdmqGEoB+T3Nd661OLOwGI+FTHQdiQflHqayxkqekKefWXHlqyVKPU5rOUjNstIUKffJ5dkOF6So5UtZyEVodl0/FhNJPdNqX+Zahyai6RgtMxAU43q5UfM0SvEpT5D/AMCqxV7ZVbIkt5uOwpw4S2gZ4FCkdDl1nLmPZLQVhtJrq93By5Tk2+ErKEn8RY6Vf2mCG2k4SNqeBVXt0R2yREjd0nJxuPnTy292eaeAH1rkjmtEkXpEFVtjqVucQkn1Ip1EVhA8KE/tUivFVFINHAQkdEipUH+oKj1Jhf1Kldhdl6z/AExXdcNfIK7rYuKlSpUAP6iRkEefNBakfiEAc+1G1+9MZJzisy1RqJuz740MpduKx16hr3+teF5kHPNSPQ8eXGOzvUOoItgQGglMi4L+VkHIQPU1nk6XKuclUie7vWo8JAwE+wFNrU44tbr6y48s5UsnkmvPpW2LDHGtdlnJy7G9p8ga5Kc8EZqQEKIyE9a6DLh529a25FOJzCnSoKgqM6Rj8p5Far2dX0TmEJlNbXAvG5PQ1lhYXjkAH3o+7NGlJZHT5yTiphGEpp+yuRtRL7VMr+EXtoFveibI7v8A7eM5rP8AtOjx7nabdqSCCpKVmO9/xx0z71pHalAdc0/8bHSe+iqQ83gc7gQD/bNZ7PuNriW3UdjualNRriEzrasDI3Y6e3Oa6kqkeelssf8A0+XlTV0uFiec/CkI79lP/Idcfb/FbiDnqKxjsc0Csfw3Vrtx6biiOgeXIwTW0dST61szQ8NQLtITGjrdWcJQkqNWBqtvMP42K4yTgLTjNVfRVmEX+e5dLpImOEncopQPRIqtZfLZ59c5HlRlddF3GI6tLDRea6pI6/SqJ7T81BJchuDr0rG17KCj32exzHkbcDgYzTrmpLw8FJdl8KGDgVXqiqYPjaWg+W4V21GddH4TS1+XFRoaJkG7PQk4aIPmSepq9Y1tPQhKShAA6ceVDa7fLa5XGcTn2pn5FEKSCQfOoFB7E1otxWHkJA9RV/DvTMkZ8/rWVoGQFD9qKbAlRQk5OKW0RdB4lQUAR0PSvSKYhA92N1SMVoiy2cipULPefSo2Kkw/6n1FEEi8a+QV3XDXyV3WxcVKlSoAQ1xcFwojiY3L7gICv0e9YTKZUZTi1qUpSlErUTyo1tmvUgpNZPIiKXJJKTXn+RJQkdWHaKtEZPn/AHqQ2xu+RGasm4QHkT9BUlqOrG0AAe1ccstm5WIhrPJAT9qc+FbSRvc8quG4JV1zUhq1AHIRz6kdaz/IxRQqZYbCSEFSj/ijfQaEd0nu0gZJP2qsFsdQCppG/JwU486KdJQi20QpGxefEB5Gt8DfNGeSuIUXWMqXZ3W0Jy4hO5IPnx0rC+1GzJ+CttxhskxYyCw+EjlvnI+2c19CNDAHqB1oU1JakRX1yUIC4Usd2+0RwM+vtXqytNSOB6dgJ2IaxaibdK3EpQl1ZXCfzwonqg+/pW0jPQ9RXydqqyu6dv7kNClJbz30RwdQOowa3XQfaLbbvppl+9TWY0+P+E+lauVkdFAe9X7Vlw8pEZHNC0ntF0vGOBPDnOPB61cWe8s3pnv4jS0M+SljrUWiLJxR/wD2KhzS22hRcCcJGVEjoKmuLCRk8+1Ztre9rnSRZrcs43AOqSevtUTdIiToqph/mi/FLaQmGxwNo+aj212uNDYQEstggfpqJpWyogQkpKRnqSR1q/d4HhFZxj7ZRL2V01lpTa97aenkBWP6jU0bs8iOkYBwdvrRbrnVaYoXb4LgW8eFrSentQXBiuOuJwlSnV8gefNVfdj/AGPQoynFoZTySfSj6zW0NtpQMcdTUewWL4bBUnLqvmVjpRXHYDKAkDnzqErK1YkN7EgCkac6U3WqLoVSYf8AUFRqkw/nBqF2SXbXyV3XDXyCu62LCpUqVAC2qoq3wQhOfrQGuyPqePKAM+taJqNuQsYZOM9KE27JNeWrvHfPzNeV5ablpHVidIgt2QJHjfQB65qQzao6cZdFWrWnkoGXnk//AGqam3wmsBTgOPOudY5f0WciobhMNg9V452gU8ww2gAOIO8jckY6Crbu4uN7Q3oR0x1UfQ07uaCvExlPG7H5T6Vosa9sryZXpg96d7PCyMgfpFXNqY2tgqTjHAPr714GSDtRxk5Ur09BU5gkpSFpCVegrqw40mUk9EpI4FZ92i364QpbFsUyhFrmKUwp4fOlzGUn6ZxWgpPAxQX2pWlVxtKXGsd6lSVIPopJ3f4GK7JdHPLoy/VaHL/oFu4OJ/6nZZBYl+pHr/igO0qT8d4hlLif71p1lbEu+alsridqLtb/AItLZHyOY6VlcALRJQlQ8Ta9pFI9UF0Ftlix3rpHaeShLRWN3Ar6NtjLMeE03GLfdhIxtIr5pSpSVbknCvX0qzZ1BdmUBDc54JHluzVE6dkezYNealRaY6ILDiTPkjwpHOxPqaGtKxrfBHxlznMpWeTvVyT61ncibIlOl6U6t5w8b1Hke1eIZlylBLbbqyT9qiW3ZD2zZJ+vtPwm9rb6n1gf6ac0C33Xt0u6lsQMx2VeHKfmIqBa9F3ecoZY7tJxyaOLN2fNRUoVNIUeOKNtjsBbJp6ZLcCktErPzLV0FaNZNOtwUJKwCvqpZ6k0QR7exEQENtgAeYpxwYOf8UUfo4/RpDaW04SAKRrqvDVmSzhXSuacpuiIRyrpUqF8wqKelSoXzfaoXZPsu2fkFd1w18ld1sWFSpUqAor8+42CEJyoZxQ823PdO5KsZ5+lEV+eDZyBn60Oi4rG4pwMV5flVz2dGO6JjNvedGXHMAe/SpJt7Za2qeAJ4z6VWJkPhsuKOxAHU+Zqcwyp1pKyojdyAaxjXws/7H0pajJDTQBHRJ9/MmnlTYiUBWPDu27gOFKqJDbcwVrATvXgJP5U+9WTUVh7DiR4PlCT0B9a6oc2UdHLZcYKz8yQCVZ8zUmE444AHkgLxk48vauC2WlAKUSEjCc/mNS2UgDJTtWR4q3hF3so2qHajXGImfBdjE4KhlJ9DUmlW5QzmPEaZuhfcZDc5I7pxY67fT6VlMHS8y7avkw4TZCXJSiF44QM9TW2doby7ZA/i8NhLklvwqQeis+dBWiLu7bJE5xzafiwFk+aT7VmouLZSMXY1dOzOVaoUibJubRaZTk8fN7Chm0WWTd5qI8UfOep/KKMNR3aTe1IaOURWzkJH5z6mpOnpTFoBWkAuqHJPlT3otwZdWfs2tkVlBmPqddwCoeWaJYWn7XDA7lhJx0Joa/mrnOE4+tORtUF55KG0byTjCTU3FEqAZpbbQMIASPQVyop6Hmq5iQ8tIKxtz5U449tTycferrYH3McYplYyMD+9Vz90S0CfT1qrOsoLDwbkLSPU56UabIoICCDyK5waUO4RZqAuO4lYPoakqQOvH2qOJFEUjIrgpNTNiaRbTUURRCKSPKn4Y/EFOKaA9TXTQCTkD+9EiaLVn5KcqCmRtT9q6TJycHitCSZSrxBykGlQA9qPqfUChxG1zoBk9RV9qdWCfKhlL5Chxj1xXk+W/5nTj6LRlpLqmQo/htH5T0P1qUfCvClrLZVvKh0SPSoESQlStu3gjk1PEkoKgkJKUp3PkjoPQVlCRZonMLD+0SEYW6OCOuPKphQWwgN7lZGwJB4T71Bb7p1IdKSkODI55ApLkuiSoNK/GIAbQroU+tdkJqPZm1ZYsL7w7SQtDfAUeuadThRBCs4NMNrBBSSlO8eXr511GaSw2G2ydvXJroUyjRLT4ulV/8AEUuTBHaIIJwD61E1Xc1220FMcgSpHgb9s+dUeknURIU28T1/hRk7Uk+Z8/v5Vnkz1NQX/SYwuPIn62LS4ot7hJXJGMD8o8zWeOMtxEpZYB2p4yec1oVqtci4xX7vdf8A5csfgo/2W/ID3oaumlJAfy08Etk+dapuceVdkai6Btb2zlR+1ORI8uarEZpWD+c9KJbfp2Izhbqe+X57quiI8Nvc6pthsD2FFjb7Jc/gPQdLBQCpz61/8EcCiOFb40Xb3DQSR+YDmhu767s9uKm2SqQ4OPB0oOufaPd5O5MQpjIPA2jmtoYfiM5T+mvyZsaG3mS8hI9T1oPvfaBCilSIrRecHQnpWWSblcZ6yp591w+ZKqiOtOjxLyfvWyx/WUc/hdXnV10uhKS73Tf6UcVQqWtZytalH3NeUq2UUujNtsudO6km2KSlbThWz+ZtR/xW0aa1PHu0VC0KAJHIPUGvn6p1pu0q1yUuxnCB5pzwaznjT2i0ZfT6UbcChnP3pzjyoG0pq5q5spQVYdxyDRkwvvBkGuba0zQkcbfel1rjxfWnE9TQHletjKhXYQCelONtjcKUCY18gpV6j5RSqQCWsHu74BwaCGJqXtzgJCArbn0oo7QXShJ5xjnNZcLitL5S2fCeAn/zXl+Zjt2dWF6DVMxaC46tJShjASgf6pPrV3Df+LKEupKVs4Wv0z6H1oQs0353nFd4w1gDPXdRHHW0hPe+IlKu8KQeVn0riTa7NGizl7tiUhTgS6repQ8vb2FPRZLkhO9TY2pJCfUAeeagRJC++G7lUjxqQT/SHpT0l1DjC2ArYHB1T1ArRSK0XDAQ7JS+V5wMIA6CrNGCCpRwlPJJ9KoLc4EoaaR8iBj7Vxq27phwExGVfjyeCB1SjzNdWPMoxcn6M3Ft0Dt+nrulxceCiW892yPIDOKt7dD/AIvNjWsD/ptvAck7ejzvkk+uOtC+9a1oYjpKnXDsbA6k1o1ghN2a3IitHLivE6s8lSjXN495MjlPr2a5P4xpFs+4hpsqWpKW0j6AUBan1jaYSsF4OqHRKOas9bSVtWp079o2/SsLmMuPuFe1Rya9zHUjiloI7t2iTHCpu1thhJ/OetCc263C4L3S5TzmfIqOP2p2LaXnXk7kHaT5+dEkawApG9OOPrW9xj0UqTBNiG68cpSfqauIVgU5hS05+1FkO0NtAbh9sVZIaQgYSkD7VR5Gyyiiih2FtA8SB+1K42NBaOxA+1EKeDxgU0682jO9Q46iqWWMxn21cdRISarSMHFGl8fZUlRSpJ44xQi4O8eKW0lalHhKBkmt4S1sylH4Rj4sYrzGDzx9KLrDoK+3Zaf/AGi4zJ6rcGK0nT3ZjbLdtclZkPeZX0qJZF6JUWZPp203uXKbXbGHUHP9QggVuemYk1qKkXAkvDqfKrmPDjQmstoS2hA5PQCqDUuubHZIu/45mQ7nAZaO5RP2rJu+y6VBLsGK8AG7FV9guQvFuamAbA4ncEngirAOICsbuaqB1Kc/SnE8faor9wgQmi5NnR2UAZJW4Biq6w6rtWoZ8mLZnjIEf53gk7D9D50YCMdKVeJ5SKVAAXaI2HWlpSrC8HqfKsSlLWzNWcKGOADW19ojZdbX3fKx+UdaxSZLHxKmpKSpKTjd5iubMrZvjdIn2y791tC8bUHkDoTRJbLyHNg73lk53dN3tQM60ltsONHe0TwR/wCa6hyltLSkqBSnk1xTwKW0bqRsUN/vG+/cwh1Y5BrgrbaeW6p3cpfT/iPSg1i8pkNIaU+U85UQetTkXlnekA5ycmuRpr0TQaQ5m1QITk+3nQdqR2ZLvEi4W2WiStACXI/TYB6VNRfmG0906+lp19JDefIVUOtMRnO8bOVDnek/NRNr0SkXehbnbHZC5Mp5LdxwUtR3DgJ+ho0ZmurfBKSE5644rGrgYCfxe8IXnIA6pPqKnWvXV0saMOqTdbcsYGDhxk1vCDf+OikvrDPXc8TXW7aysKSMKc2+XtVC1Z0AbiB9KjWSY1cFLktu94taipWeoogx4B9POu3xJSp2ZZUivahttKwE8jzqU2Eg8DB+tePrQhJ31UzLzGipJLnT3rtptmBdkgdcVGfnMspypYoMuOrsEpQcD1JqvgRdQ6neCLXEdcCjjvFZCRV+P0i/gTXLU8dgHDgP+KG13e5Xl/uLXEekrVwA0gkfvWhac7GUAiRqWZ3yuoYayAPrWnWq022zspj26KzHSBgYSATS0uhTZjen+ym+XFSX788IjR5LaSN1adYtE2SxoT8LGC3U/wCo4ckmrF7UNobuCYBmoXLV/poO4ip/iXjAI9qq22KR4QkDAP2rkknoOPSuw3yMdaC9Y9oELTVwbiMpTLUOZCUH+n6D61BJfyrc9OWUPSNkb8yU9VUy3o3T+9K0W9Clp/OaC53bNbITQKrRMS+oZSlY2pPvk1Ww9Q647REOpsCo9sgNq2OO7vEKAuO0Rxy1ux2dMykG4E/iRUkHCPXHlQTcNU64cgd5/C5AYQcKdSya0zRfZ7D0xJXOmSHrldHU4W85kj9jRbcblBtUVTtxfYjMpHRZH+KA+c9OTbNcZbzmu50tCs/go2lII9xWtabvmmI8cMWadGZZR+UDaT/+6BO0HXWnb+r+D2e2NK71wINxU2E7T/x86jWHsy1Em5BSWmfhmwFJeWcd4PpUg32DLamMhxg5R5H1pVE0/GfiW9tmSgIWgYIBpVBAF9phcSFKbWWlgcLrHE3CJMnFm6oDbh4Q8noo+9bH2mPJDS23RlPka+erylaZSs+JonwkVlOCnpmkZNBDNiKgOER3QUkZJ6pVVep1tSipI2LP5c8GquPc5DLIZKi4z+lXlXbr7bgBQr6jzqixNdl+d9EpC1oOQo58qsI7zqyMOADqST5CqIPrBwMEfSvTJUWFjcQ4vjjyFWljshSomzpyXnu9SpWzGElR6Uo9ykxxgOqLfUpJqpQErXznCfL1rpTq33U+WOOPICrfijVEc2EDj7TzQdbXvUeqT1pyBJZhpK+S8egPTHvQyV7FcKKSPMU6mUoAblDnzqjwKqLLIGsCdGVJbeaR3DmckoOAftV/cNVNMtAIGXPY1nUIvO8tpWvyCEDJJo70x2X3y+kPXA/ARPMn51VrihGK2ZzbbBy6amkPq27inPG1JyTVhp7Q2pNULSttoxY6ue+fz0ratMdnWnrAEqbiCVJ/M8+Nx/apFx11p61vSY0mSG1xjtKAMZPoK15/DOvpQaY7I7Lail66E3KT1/EHhH2o/YYjw20tR2WmW0jAS2kDFC2ktewNW3GVCtra2ywgLKl/mHtRUGyD4jkiqN/SwivJ8IJFCOuNNXDUMyGI93VbYzYw6tJwpQ9B70YJT6Ch3tDt0q6aPnxreCZQTvbAOCSOeKgD+nNH2bTiAYEULkH5pLvicUfc1Y3W6QLNEXLukpuO0kcqWrGa+d4faBqa0sKjImvMuBO3u5SM7T7ZqttMyDqDUBd17epfw6gCFJVnxensPpU0A51F2qXXU0g2TQ8J5CnTt+I/OR6j9I9zRH2edmLdkbdnajWidOkYUWleJKD15z1PvRbpCFpqJAT/ACsmGWSBlbJClK+p61dnOeetGwV91stqvEf4e526O+0BgBSBkfT0rN7z2XNwiqTpi8yrVuPLW4hJP2NaxUO4N72yAndnyomDCrlN7R7NHW2i7OSmQMd4g5UB96CmHHL9eWmdR3h9lKz45EglQb+1bfcbSC+t5zcHB0SDx+1D821RpKVNT4jTgPnjBqQWug9J6Ihp7+LMj3iYk5Q4+QAPoK0GVdoUJCVz5jTPogLH9qwG56Hjtkv26Q5GGMgbqqrTbJbN1a+MddkYUAkqUSBzSgfUMCa1OZDrGS2ehPnSqHpkIFpYCU4VtGRSqCAY7QrYucyQ2jdWLS9NTQ6tJjqUjPnX07KipkDxAH61XKsEcnOxP7VFEnzSdISD8jKx65psaRlDo0uvpf8Al2N12Jz9K9/l6P8ApTUg+av5Tl/7Sv2NL+VJf+yuvpX+XY/6U/tXh05GP5EftQWfNR0lLP8ApLr1OlJQH9BefI19Kfy5F/Qn9q9/l6P+lNBZ80jSUsf6Ks+uK6TpCUtQAYVnPpX0n/Lkb9Cf2r1GnYyTkJR/9aAybRmnBAkNqWyBtOSpdaqLzDgRQX3eAPmIO0fWpAsjCTlSUkDyAp2RCiSI6oj8dDjKvmRjrVUqDdgpI1tLmulrTkJ6esHbuaby2D7qNBdy0Swq8G59oc4Qo8tz8JuOrKSv0UQOK1wrg2OEcmNb4TY5KiE9P80B6omRe0rTskaTf76XbHwrunU4Dv0HofI1ZALNK2bTVjtynNOiK2wv55CXNxP1Uag6g7StK2JCku3FEqQOjUf8Q59yOBXz9eHJsFXwlwRNtzqfnYCilC/cUQ9nJ0SFZ1VGWJK3fwHFg93t96At7hr7WespaG9KwZDUVtwEhhGd+D+ZR6D2rcI5eXGYU8Nj/dp7xPXarHIpq3G2MQkqtZiNxCOCyUhP9qGtSdpGl9PFbbswTJaejEfxEn0J6CgJ990bZNQoP8Rgo3f7iRtIoK1J2QWZWnHW9PoWLo0Sttbiz+J/x5qin3zX3aG8GLLBet1vCgrdkozz5qPX6CtpjB5MSMmTj4hDSUukdCoDmpB8qNq1BpSal1oTbZJbPJB8P7dK0bSnbdJZ2MaojB9vPMlhHi+6a1q62mDdmVM3CM24DnxFIyPvWU6o7JGlFb9lWMc+AUBqVh1XYNQpSbRdGHlqGe6J2rH1SeauHEKx8v3r5IuFgu9ik71NPMOtnh1skY+9EenO1fUtlw3LeM6OOMPfMPvSgb3coIdyodaFZ0YR9y1gk+lMWbtfsN0QETEqivHqFDj96nT75Y5EcvJltkeoPUUAB32a864rjATnHlVHb5hFwaBXlW4celeaw1PFceWzA5HQqFDunn1vXRtSj+bINW0kV9n1Pphe+2Nnz20q50p/+Ka/7RSqhJc0qVKgFSpUqAVKlSoBUqVKgFSpUqArbvdm7W2p2QglkDJKeorNb92szHnfgtK2V6RJV/qKGcfYUfastL1yt7giKAe2nCT51kVtgak0bcHb+mOgpX+EttQ+YUJOmez7WOtZIm6ommGyeQ0sk4HsnyrTtI6QtekWFotW9TzoAddV+aoVm7Q7ZPjg3JtcR5I8QPIqHce0R2Q4qLpSzu3CR0CzwhPuakBTfoFpnQyq/tR+5b57x3Ax9zWZar03bdV2pFz0U4grjHuVNAeFYHtUiRoLVms3hJ1bc0xI/lFY8hR7pnTEHTED4K2BXdnlRUeSagHzRdG7pasw5yJsIf7YJ2KrQ+x9ei2orf8AFEMi7lZ8UkAg+mM1r11tcC5td3cY6HEjoVDpWXa80JDnNpesKdjzPGBUg2NDiC2O5U33eONhGKq7zf7RZGFvXKay0lIzt3An9q+f2pWr7QwqO248GgMAqB4rnTVmN6vaXdROuvJ3fIroaigFeou0m6am7y16Rtr+Fnb8Rg9K0DRjF0asEdi7IKZSB4yT1qfZINugMpTBabbGMDbU+RLZYQVOLGBUggXK0MTWVIkISrI8xWY6p0BEW4pURYCscpxRRqbXDMRpSGUlSvQUDWnU1wnXj8dlSWlfLQAPd9LzIK1JUgkDoQk1TL79obCpYHpk19DyramcyN6OooTu+h0vHLYIPtRMGPgEngEmiLSFufeubaghWMii2LogML3O5wOlX9qix4D7YQnnNLBqum2i1a2knrtGaVO2RZXCQfalUEFhSpUqAVKlSoBUqVKgFSpUqAVKlSoDxQyKhy4DVwjrjzEb2leVTaVACrmh7aThLYKfIGrKy2VizBQjNoSFdSBzVxSoSeFOetcrTgDArulQgrpcJ2Wko37EH0615b7NGhIIGVk9SqrKlQEV22wnU7XIzah7pqskaUtbqipthLSj5pq9pUBQsWBcY4beJHuaUixuPjCnOPPmr6lQAcvQ0Nxe9aQpXqaejaKgsOBwNJ3DoRRXSoCuRamkJCQkYFcuWppQ5QDVnSoCiesDbucAAelR0aTjh0LPUe9EtKgGYrCYzIbR0FKnqVA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7416" name="Picture 8" descr="https://encrypted-tbn1.gstatic.com/images?q=tbn:ANd9GcSoyKdS_zdlakEbMnkXSpj_ORyx7ZXTP__gxFc2NQgNk6P-7Z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25144"/>
            <a:ext cx="2971800" cy="1495426"/>
          </a:xfrm>
          <a:prstGeom prst="rect">
            <a:avLst/>
          </a:prstGeom>
          <a:noFill/>
        </p:spPr>
      </p:pic>
      <p:cxnSp>
        <p:nvCxnSpPr>
          <p:cNvPr id="10" name="9 Conector recto de flecha"/>
          <p:cNvCxnSpPr/>
          <p:nvPr/>
        </p:nvCxnSpPr>
        <p:spPr>
          <a:xfrm flipV="1">
            <a:off x="4644008" y="5157192"/>
            <a:ext cx="1152128" cy="2880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644008" y="5517232"/>
            <a:ext cx="1152128" cy="2880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868144" y="4941168"/>
            <a:ext cx="160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FF0000"/>
                </a:solidFill>
              </a:rPr>
              <a:t>AD-VALOREM</a:t>
            </a:r>
            <a:endParaRPr lang="es-EC" sz="20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868144" y="5589240"/>
            <a:ext cx="70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FF0000"/>
                </a:solidFill>
              </a:rPr>
              <a:t>I.V.A.</a:t>
            </a:r>
            <a:endParaRPr lang="es-EC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 de importación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22710"/>
          </a:xfrm>
        </p:spPr>
        <p:txBody>
          <a:bodyPr/>
          <a:lstStyle/>
          <a:p>
            <a:pPr algn="ctr">
              <a:buNone/>
            </a:pPr>
            <a:r>
              <a:rPr lang="es-EC" dirty="0" smtClean="0"/>
              <a:t>Compras a Importadores directos</a:t>
            </a:r>
            <a:endParaRPr lang="es-EC" dirty="0"/>
          </a:p>
        </p:txBody>
      </p:sp>
      <p:sp>
        <p:nvSpPr>
          <p:cNvPr id="18434" name="AutoShape 2" descr="data:image/jpeg;base64,/9j/4AAQSkZJRgABAQAAAQABAAD/2wCEAAkGBhQSERUUExIWFBUUFxsYFhcYGRgYGhcaFxgXFxcXFxYYHCYeGBkkGhwYIC8hJCcpLCwsFx4xNTAqNSYrLCkBCQoKDgwOGg8PGikkHyQsLCwsKSwsLCwpLC4sLCwsLCwsLCksLCwsLCwsLCwsLCwsLCwsLCwsLCksLCksLCksLP/AABEIALkBEQMBIgACEQEDEQH/xAAcAAABBQEBAQAAAAAAAAAAAAAAAwQFBgcCAQj/xABCEAACAQIEBAMGAgkCBgEFAAABAhEAAwQSITEFBkFREyJhBzJxgZGhFLEjM0JSksHR4fByghVTYqKy0hcWRHOT8f/EABkBAQEBAQEBAAAAAAAAAAAAAAABAgMEBf/EACwRAAICAgICAAQGAgMAAAAAAAABAhEDIRIxBEETIlFxMmGBodHwscEUI0L/2gAMAwEAAhEDEQA/ANxooooAooooAoorzNQHtFRnFeZcNhhN/EWrXo7qD8hMmo7gnP8AhcXfNmwzscmcMUZEYeU+QuAW0YHbbWpdgsk15mqM5mxT2sHiLlogXEtOyk6wVUkGOtfPfFOdcWT5cXjCmgLlipzQM6qEbLoTv6iQJirv0D6XmkG4hbAk3EAkiSwGoMEb7g183c1KPBwjWbl+7cu2hevNcvPeyZvdRgAFUgAkyJ26Cm2BwoVc11sOCrwuHuyLl0kAMfLDAZo3IBkxsaUy1qz6hmiaonIPM6rw/Dq4Ysga2fTI7KN/QCrJxrF5sHeZdP0bR06fnUbIS80TWQ8Sw+W8Qrugt3GgKxEwSsN3EUphcYqOC6tcUT5Q7LrGhzA1jma4mtTRNZt/xjDRP4W5/wDvufyNSfAOPrZzAhsjEOoJLlQyrKgkyQDH1q80Si70Ulh8SHUMpkMAR86Y8S5gs2Gy3GKkjTQmfpSWSMVcmEm+iSmvaqmC5vshjnvEhiP2W8vlUHptIY6d6kf/AKwwv/N/7X/9a4w8rHJXdG3jkvRNUVF4XmXD3GCpdBJ6Qw/MCpJXnau8Zxl+F2Yaa7Oq8mgmoPjfMC2jlV0nI5OoJDADII9TO9VuiE7NFR/C+LW7wOV1YgkQCDoCcp+BEU/BonYPaKKb4rHJbEuwUf50GpqgcUU0s8VttEOJbYGRMbxMTToGgPaKKKAKKKKAKKKKAK8mo3mHjS4TD3L7iRbWY7nYD5kgfOsxxfNGOjxsReNlblsvhrVuyCLswVQXM3iKwUiYK+kdS2DXL4JUhTDEEA7wehjrrXzLx7njH3RF3F3huGRWFtSQxB8toLpsNZ1Bre+S+YBibLqbvi3LD+G75QhYwGD5BoJB6aaGsQ9o/BRZ4jiE1Ae54qRERdEn/uzfw1Gt7FlHza5uvc6n771cuUOZRh8dhboVUthlV5lnClPDcZyPcJYvl1CkaR1grfDx2Hzk/PTSvbiwBE9jpA+VbJZ9E8X5ot3LV22oJz23UH1KMBWOX+ZMJfwgwz4dlfDwMNdtsASGyeL4qyQCWBMwZ02I1kOT+KNdC24LsIERJjb8qrfHLqt4aJZKXlBR3UAC4UJUZxI1yxqeq9akdO2O9GiYTncWURbFl8PZCr+iGQgqZElvAJJIGbNJmeu1Z3zs9jEYzNbQYTxAc4YkqXB9/wAqgpIInTcT1pn+IvW28LIjuyye4AkzOwO9M8fw1/EXMRMCY1ida+p5M/EeP/pi+T++v32efGsql870aZwniTW7IR0IOdc5EZczpbYkHrJlv91aXjCP+HudNUO+v09T07EisO4DiGK5JIHiIcpnoMoMH0Ara+MTb4a5HRRm/wBJIVtfRST8q+Q/Z6UVLiJBvXP/AMj/APkaZ5BNO7uPUlmN1QSQXAFvaYDkTsdT6jWkji1za3VABP8Ay9NPePo2w7mudGrE2ry9wpb92xO2UAgbkERHwkV02ISNbqjadE0k7HXcdR6jenOCulrqQwcAqBGXoW/d07kdSG+FKFl+4faXC4cQGYCN8s7wOwAAqB5ywdy7cU20LgLrGupYRsQelW4WA9vK4kEajuDUTxrClAht2mcA6qkaaowMHceWNO9efyMUprXX0OmOSiygYfgzsJRd9JHc+jNprXNngVwEqVlv3WkEdJg/Orny9wx0whDWmVwWZQT5j5iQNTvFIcIwbviy7WLqr4cfpNIOdiOsHykD5V4/+LPqv8nf4yIDhmBe04LIwDo22ZpldIJEbjb7VcuXMQqqUJCycyqQVOu/lMQfhpUdj8I7XhaNu7lDCGg5CM1w6ODPuvH+2rHY4XbSItqI6xJHzNd/G8eUZ8mc8uRSVFM43zziLWIu2skIrFQ3hs0LtmkNJ012qrcw4YeM5QDUjKQY031WfXbcda1Li/LVu/JZEzRAYoCyx7pUnXSq9jOUL0xmtEdJmT9VI+9e+UXdo4J0UHhVu6lwMDcB0AAMgeqxtr0rUODc72717wCArjMJzqQShg9ZqAbka8TOW2v/AFaGPgAKfcJ5NTDlWLu7r1hRPfYfzqKL7DaLszgCSdKo3HOIq93PmMDyFdQAPeGu3m1kHqI1invNvF7iW/KcoOhGVmnUdFBMxsO4qLv2HXDKuYG7chnJXuNAVO3fuD1FbhJuTjRzn8qTs7si541xWyeEFBRoIabiggDMI0EksNjHwq3cHxha2J3BIEmSQpgE+tULDYq+LknIVG8ArvIgCTB+dWvlxp2EAf51rUtaJF2WSiiihsKKKKAKK8JqCx3MuVsltVYligLuLYdwCSlvQl2AB2EaEToY55MsMS5TdIqTfRJcV4WmIs3LN1cyXFKsPQ9QehG4PcCvnfmM4jB4h8O7nyrkDEZiU38rEmARrt8IrY+WvaTYxd0WT+juMGKakq+QkMoJAIcQZUj6039oPIP48LctMi3UES0ww6eYAwd+ldEyNGX8hcfbD4n3yqYgC2+v7QJKMT8TE/8AUasftB5XvYlLd2yhd0ORoIHkaSDJMQrT/HSvBPY24YNiry+UyEtSxJ6S7AAfIVqmAwKJbCgaRGvX41p0ZMU4P7Ir9yDdv2rI7Ww1xvr5V+5q28P9kmCtQXF2+R++2VZ/0W4+hJq/XMIBsNK5FknpVcgkRPC+F27Ay2LVu0vZFC/Mncn4ms75r9l2Ja+7Yc2TbuO1wK5yspfVgWCnMAdpOg+da6uDpY4YEQRNZstGE8N9lONtsWF2xbJEGCz6HeJXT5U+texu6zEvjBJ3y2z+ZatoGEUdK7FodhVsUZzwL2V2rBBN17pBBMgLJG23StAxGBV7RtsPKy5SB2pxFe1kpGJwdVMqqdpgf0o/4QP3U+g/pUnRQEWOECZyp32H9K9t8HVTmyicuX5Ak9BvrUnXhoDxFgV7FANe0ByBRlr2iaAMte15mpO7iFWMzKs7SQJ+tAK14yg714GkSKrl32i8PS41p8XbR0YowfMsFTBEsADB6jSgLEyCoriHFktEhVNxlEtBgIDtmY7E9AASe1dcS4mxwjXsNF0lM1srDBgY8y/vaa1RLnGLZw5tZiX8RmuXGkFidiwOoBEDX9ystgtFjnawT+mQ2xtmIzJrtJAleu4j1p7c4NavqHtXIVtQUysp9R2+RrL3vjRLcOxOnUDbX5afzrTuXMO1qyA2hMsRAHmbUkKNFE9KkZOxKMWe4flqzb1aXI6sdPUwNPmadYXFWphGX5dR6HY1C82cdW34Vs6Jdb9I06ZQRIPpJBPoD3pg5cXV/Vi2AWubSrGTmU/GYPaa6M52lpF6zV6DVZ4Pwqw+cNaQvJDmJMkBvePmG/erBg8IttcqzA2klt+ksSYrJ11WheiiiqQ4uDSsa41w/HWbV428TdtAFgyi14kAaE27o1taE6nKIgyJNbM1V/mLlsX2DKypcIjXZwOhGuYQT07VznBSXzK/uai6Mk5cs2lsC2py3VOdHhW8xIOZWjysCo1UkGCJ1Na1yrxA3kDQASvnA2DdYjpVbt+zIrc0cKJ96cxA7IkRMSJY6A6Cdas1p8Nw6ySzZVHzJ7wq/wD81FaTrbJJk1dt0WKbcF43axdlbtlsynuIKnqrKdQw7VmvNXOeKw3ERbN2ES6CEAgXLbBTDDWSASPiPocqoxKSWzVrl9V95gPiQPzrnE4pUUu7BVUSSdgB1rOfahwS/fvWWs2HvKUiFykAhi0nMYBynSd5q1cP4ezcNS1ekMbIRtQWBiBrqJBim9lT3TJLhPHbGKUtYurcCmDG4PYgwR8xXVnjVlrrWVuqbqCWSfMB8OsaTG01Fcr8pWsE10W3uOXCljcbMf2vQdqcYPgVhcQ2IW0BdZSWfWTnMDrGy9Kuzo+Nur/ImQwr2agOD8s+DiLt7xXY3QZUhQAWYt+yBmjaTrvUvexYVgvcen0/P6Vlz4q5EaV1HY4NVHiPtCt2MeMJctsohZukwoLiV0j3emadD061OrxYeXOhTNtO8/DcdNaZcZ5PsYm4LtxSWCFN/KRMjMI1gkxqNzUUuSuJ1xLGpVluq9CHOuPvW8OrWHyFriqWiYDAwf4stdcL4xduYdTcBW4GKuQIBIG46GTG1TeGtjIBAECIGwjtSWGw4FthqRrv/nrXDyMM8kHGMqtdnmiqycn19CE4xxDEtYD4eS9u8AyhR50EyNdhtJHannHMPcv4QhPK7BSQSREEEiVn6VMWrflHXQflXA0Ux0muuODjFKTvR0zccuP4bVd7Xe/4G9jxBYE6vl77n4mmmM4g9jCvcgsyKco1aTsJy6kTqfSpNzAX/P8ANYr19I/zb/B9a1HGllWR26VVejP/AJ4oiOF8wTghicRCQsvAMCNDA336VJ4HHJetrcttmRxKsJ1prxThiXkFlwGU6kH02+BnWaf4TCrbRUQQqgADsBtXSTuba0jaUFjXfK/0r+bM54Dy3fw/Grt0W28K493M/iSGW6BcQZO4Yfn6U59qKYgNhrtlbhC+KrZAumcKPMW2B2+4q7X8O3iBhEaT8if5E0viLAZYIB20O2hB7U9mCv8As/vXTw6z4ysrqpXzRJVSQpJGh8sfSsU5nwRPEsYofLmvOImMxJzqCCQCJA+Gm9fRVixC5YA30G2pmqNzb7MLGJvNdEozLLFf2mzL5jMzp09KsXSojJD2V4rPwyyDvazWz/sZgPtFT/EuBWL/AOttKx/eiGH+4QfvTXlTgCYOybVsQocncn/O/wA6i/aRzRdwWFW5Y8PO11U88EQVYmBI10jfSTWYopLYDlixYM27ahj+0ZJ+p2+VShsiIisYw3tpxo96xZf4Aj8rh/KtT5U49+Mwtu+VyFx5l10IJBGuvTrSxQhx7lhcTbKFspGqNGqnb5g9aqXDfZ9i0eDisltTIyF/+0H3fkat/M3MyYVCSRm31VisZgDmI23ie8VE4Hnm2S9x2IRpyI0grlMZiCIAP5j1pKaWmTheyc4JwsWBCktOpJ6nuepJ3kzUxUfwviaXhKx6QZkHY1IUTT6KFFFFUCWJBKNlMNBg9j0rIcPxB7XEM+JxPiAQiwjIqMrMc9wOTLyWkqYhmjy+U7ERVa45yTZxBJNq1JM5iGDb5jqp8wJ117nvWWt2VOhDhvHMReaIRSrFWgGGjqpntEjpI1MgmP8AaDye9+2t62S120PMsEh0mTCjd1kkQJIkbxVl4HwK3h5jzO3vNAG2wAGygaASfjUvFHG1TMySkZR7LOH4u3de4bZtYdtHV5BLDQFVOoI6mNq0y7w+21wO1tS8EBioJA7ZomnHh/ff1rwWvsZH9PzFVKlSJGPFUc2jMfAg/IgH8q5vCVA7lfzBpVLcfWfrv966y1TQ3xBjPG+UffMBXdhNWPwHyA/qTXaMDt8PpXpoD0iozjN5lgqjuD0QSZ9dDpE1WuNe1axhsX4DWnZFbJcugjytpMJuwEiT8YmKu4IYTuDqPnWJ41NUyp0VDE2L124hSw6DxA5zyI0g6n06Ad6uCjSuRZFd5qQgoKkG7E8vmnvv/WgW9D6/0ik8XiMiyBNMMNxosyiBDNl6TqCQdCeoivJk83FjzLDK+Tr9zcccpR5Il1ECuWQH50yxPEsjAEDcCZ7mKrHHOertjGfhxaQiVglmzEN6Dr2+XevR8aHf0dFWKT6+5dMu3pXLr17VC8R4vfTEpbSzntnJnaD5c7ZQZmOhO3T1pHnjiV21grjWM/iApGQZmALjMQIP7M10jLk2jDXGiesWyCSdz/n+fKlSapfs95gxF+yRezM2Z/My5WCzCAgCO9T3MOFu3LL27Soxe26EuSIzCARAM9/lVMktXtYevsYxKkZbigdwRPx0itD5d4DibOAfDXLkvkdUcM2YZw0GSZBBPRunSgLdSdy3PXpFYqOSuLqY/F4gdj41w9d/1p0+VaXyZhMTawot4pjcuKWhySSwJJEkmdNte1GCwIkddyTTbiPCrV5Cly2rqejAEfQ1Q/w/Fl4jnF1nwvjk+Hp+qJPlgp0B79N6v2KY5SASDBggbE7H41fdEK43s2wRaThbPyBH2mpzhPA7WGTJati2vYEx96yjkO7j7eOt+N+Le2cyXPE8UqJGjQ5ImQPrpWzUb3Qojsfgg6kEZgd1Ox+XWqFzTglsA3jbzD3H111EJofUR9K0u6yqJYgDuTH3NQHM3Lq4q01sXhbLQQ0TseokSPpvVVeyMU5SweW0rEQXGaN9wOvXSKsFNOG4TwraJM5VCztMCJindYiqRoKKKK0AooooDkJXVFNsZjktLnuMFUQJPqYH3qNpbY7FrjwCYmOgr1WmmnEOJLaUM2YhmCjKJOu2lKW/K0fstt6HePgdx86Jpui0d4ows9iD9CJ+1KiuLqggg7ER9ab8OxwuKSN1JVviN/rv86XuiUK2feces/VR/MGvbg8y/P8AKmNjiBOKuWikAIGVu8GD+Y+9e3uIxibdrL7yM09oikfmWv7RJPj2Vzjfs4wuIxN2/dz5mVWhWyqCAQSQNycome1WTiPFkwtkO85RlHlEnXQQKcXVlmHdP5t/WmuP4UmIsqlySvlOmh0HQ9KGkLcM4vbxCZrZMaaEEETtINVrnTB3S63BmZBoFTddjmJ7z1FWDg/BreHDC3OpEljmOg8onsJrvh/Frd/PkzeQ5WlWWD6ZgJqNWi9PRH8L8a7hZclXjTMNdNZI6zXWH4Swa0zXSwkEgKoE5SRsJAn86miIB+tVrl7nP8TcZDayREHNmmS24yiNvvXnn42GU1klFOS6f2NKckml0Tz8OQvngZtNYE6ba717d4cjOHKgssQYEiCSNfmab8X4wLGSVJzuE3AiSBJmvOL8aFiz4pVmG4A31E7/AAr0aMbH5sjfrp9tqrfMXPVnCX1sPav3Ga34n6JA8LmK6+YHcU74DzZaxZdbYYNbALBo2YkDUEidDpvpWb+05M2NOe2WQ27IbNbvMhRWuuwVrQ/WZiuhIGn0q+pDTOA8ct4pBctlgJZSrjI4KEqwKHUQalnnpWY+zLGkgBhqXuNJkHzXWIkECIBjatQiiByjzXUVBc18xpgbQusJZ2CIpOVWcglQ1yCLY0jMdNRSvLHMIxlkObb2X/btOIZDt13U9DAkdBVBMZaIqO43xY4dUYWnuAuFbJEoDpmI3PwFSKmRQHhWoTmTmm3hAoKm5ceciLAJA3JP7K+tTb7Gs59oGGLXRcYwnh+HJ0yMxJDMIkoSApImM1QqHvC/aXbd8t20bIb9sPmUereUED1E1dXfSRtWCM0aH+v9q1rk/E3PwdoOCWXywQZAzeWSeyRpvtWOWytUJc33bz2ctoIdVaGnXKdV9CRsehqHbmPE3TaFs2g5VxdQgvCNc8ihhoSEGp71dcRhwNQOu1RWDwtvxxlCEqHkCJU5ydYPqa6cmujnRPYUnKJmfXf7UtXFsaV3Q0FFFFAFMuK4/wAFM2UtrAA707d4EnQDc9vjTYXrV4EBkuDZgCG+ExttWZpuLUXTNRaTV9ETYxn47DuFJtsGynUmDHpB2PyNSn4f9GEJLwBBaCSVgifWRNdYfBraULbUKo2A6TqfjNLlZqRjXffss5X116ElQkjtM/IqdPrSeKwhezkmDA6kaiNCRrE08Ar2tUYIrgOIuNay3Qwe2cpLCC0bNEnf+VK4LAi3cukEkXIaNIB2MQPhTq4I83bf1H9qLh1U+sfI/wB4pXstjcYJRf8AEjzskE67Ar/alDh1N0PlGYIQD1AJGn2rtx51PoR+R/ka9t++3wUf+R/mKLXRHvs8KHODGmU/WRp+deZYQDsR+dOK8ZZqgSs/tf6j+QrmzEkAf5LUsFikbC+Zv86sf50AtcWQR3FVjgvJy4e9nV23MgxBgyvqNzVprnJFSgN8Xg1eMyhoPUTuIO/oaXRdABpA2qH4rzXaw9zw7guFoDeVCwgz1+Rp7Y4zacSrjafX5isKcW2k9mnFpWx14AmY1pljeFI5kgz3DMPyNM+I85WLLZWzsYB8ilhrOkjrUngset1cykxpuIOonUGqpxbpPYcWlbGWD4RaW5nVfMdySSfuTUtTTiHEEsJnfbYADUk7ADvTEcSxRGYYUZexuAPHwiAfSajyRi6Ci2PuJcLt4i21u6gdG3U6g9vmKbYDhS4f3ZM6OzHMzdmZjqT0+EdhSvDOMLeBABR0MOjaMp/mPWvcZxmxadbd29bR7nuq7qC3wBOtaTUlaM1Q9r0UlZUiR06d/hSs1oHtMuJ8Kt30y3FkfcU8Jrlbk7a1AVXD+zfDI+bzGDIEwPTarPYsKgyqAAOgrvxKj8eCTkkw4MQYII0IBHoaioHVzjVvx/AmbuTPlEbD4nrRw/iFu5BUFS6B4IAJDTvB371Sb/Kj23N2wbpuyFgvmlWIDTmmNN/QVPco8PZRnfynVcsBQsEkgAaASSdKm0xaLTRRRWwFFFFAV/m5WyWyQWsi4DeAn3YMEjqoaJ+R6VXsRct3sXhxgspuK83Gt7JZ1zeIRt0gE6kCBV5xuNS0jXLrrbRRLMxCgD1JqK4RzXgr8ixftEg6qCFM9CVYA/OK0iUTleAUwxHECGgRvl1zakKWI00UQNzSfB+Ni+XWIKGDrNeeGaEpcV2dHCSVkrRXhNE12MCV7FIvvOq/EgUguKtgfrEidPMNOsfWusbjLVpc917dtf3nZVH1alMPeS4oZGV1OoKkEH1BGhoDoXARI1HSNfpXqPPQj40liLGb9pxH7rRSIwR/5lz+L+1AJ4Tj9u4CQY1I77GJ8sx84pb/AIva/fn4Bj+QrzhnC0sKRbBAYljJJknc606e4F3YD4kD86ATs4xW2n5qw/MCllX70Fx3r1TQHteGvHJjQSfpSQd+qj+L+1AVjmjkKzjL3iuWnKFMNciFmICuoG9GC5FtKILE9Jg7dBqxP3qykXP+gfU/zFM+Iriso8E2c065g0R8ATrNcvhxTujXJla4j7L8PdYMS4gRobg0H+lx95qzcC4SMPbyKSQNp7AQB8hXHDLGLE+NctbCAiHQ6zqT2y/Q96f27TyCXBHbKNfnSOOKdoOTemRXFo/F4bN7vnjtngZamwKbcR4ct5CraayGG6sNmHrUYpxyDLltXY2ckqT/AKl71jcJNtWmXtHPETkx1hl3dXV46qBIJ+BpnxvlXB3rrXr9i27QBmuMwEAQI8+XT4CNe9SnDOEOtw3rzh7pECPdQdl/rUsyA1vFauTXb6JL6ETy7iMyEAN4asVts0yyjY66ketR3HruJTFWmtlzbMAqvujzecsoMsSp0EdBBSDmtAFBrqYEZJAkRI19KZcNPhg22RLShj4YUyCu4OoENMmPWpKa4vYdWEETUaKGX6f4aiTivGxKC2ZS0GzMNixgAA9YEz8RTo8Ht6ysjtmaPmsxTmxbC6AAAdBpHyrNA9FsBp7iucLagH/Ux+rGlyJoVIrQOqKKKoCiiigKp7ROBXsVhkFgB3tXVu+GSB4gUMMoJ0zCcwnSVrOLXKuOvYu234R7AUZWZiIIO+Y5jp6ST9o3EiuGgamAAJ9AOponQIrGcDZkypea2YAYgBpgRMHrXXAeX0wqtlLMz6s7GWY/kK4bnPAhspxuHzbR4qf1qWs3lYBlIZTqCCCCPQjeuccMYSc0tv2bc5NcW9Gce0nm3GYe6bdh1tKLQuKwUMzyWVhLgjQhdAP2hU/yBzacdZzPGcASBp0g/f8AOm3tI5WuYpLT2ba3LlpmBRmChrdxSGEtpIYIw21FRfsz5PxGDdjeurqJyrJkNqJaANNR8Qda9NxcK9nLdkX7fMIWXCNAhfH1OmuRHAB/eIRoHWKd+x3GE5kmQEkHT94zt01q/wDG+XrGLQJiLK3QJK5p8pIyyCNQYpHg/A7NhibVlLcqslQBPeuadKisqHtK5gxFrG4Kzh7rW8xLOFYDPLAKCv7S6N061Zuc72LXCzghN7OkkhDCz5tHIHb11qTxGCt3LilkVjb2JUEg76EjTpSt6551XvqfgP7/AJUbtJFFcOWyLm96BmjaY1j51E8ycDt4sW7V3NkzlvKxUkqpjUfGpqmuI/WW/wDd/wCNQEdiuUrT2PBzXAoiCHM+XbU084JhBatZFJIVmAkyd+/xmn5pvw8eSe7MfqxNAc4/itqwAbrhATAJ2neJ+FNcfzNh7Ns3Ll5QojUHNvoNqX4lwe1iAFvW1uBTmUMAQDBEgHrBNdHhNorlNtCB0KrGm3SoBTBY1LqC4jZlbUHvSrvAmvLNkKAFAAGwAAH0FdOulN0CHXmm1rowjfQad+tPcDxVbpIWdADrHX51WLnByXbbRW766gfI6/epnlvCZVZv3mj+Hf718zx5eZ8Ssq+X9Dbca0TdJ3boUFmIAAkkmAANSSTsKUqL5k4IuLw9yw5IW4IlTBBBBB9YIGh0NfUMDnh/E7d+2Lll1uI0wymQYMHX41C808eu2Xs2rJtI10mbl6cgAExAYan46SO9Vf2f8s47BYm4lwgYeTIkEXT0uW1GqGNwY67xWhY3h9q8uW7bS4syA6hhPcA0A25c4ucTh0ukAFpBjUSpKkqeqmJFP7x0gSCdJ7etRK4w27zrkItW0TLkEhQcxkoBPSJWYy7CvOJc34Wxl8S+oz6rEtpMSYBgSCJMbHtTrs3HHKX4Vf2K3yjhb9i+ochgQRcKm+xZtIZg6hFA12O7HU7VfwaRF9SoYMCpEhgdCDsQe1NV4zbPulnHdEdx/EqkVlafZEnLpCHMvGThrD3QhuFBKoCBmPTU9P8ABJqM5UxtxsPhyiBs4nEM0hg8fpJG/iC7IIPSIqwJeS6pggjY9wRrB6g+hqFHJVtS2RmQMPNBILPnzFn1h5HlMjbSq+idE1wzEB1JBlczBSDIIB6HqKd0jhcOqLlUBQNgNAPQDoKWoQKKKKoCiiigE8ReCKWYwqgkk7ADUk/Ks44fgbvHGN+872sArkWLC6G9lP6y6dZE9PpES1s59DHhuLy7+C+3w1+00x9neORcFYskhblu2PLI86t5luJ+8pBG2xkGCKq9/wB+oFMfwMYWyz2gHt21LPYdUZXQasF8sq8AxrBOhHUR2Pspw57WKw3lwl64iYiyP1Y8UgJftr+w2YgMBAIbbSpvmHH+IjYawQ968pQ5dRZVxDXbhGigCYB1YgAdYh/aGo/C4fA2/fxN61bQbkJaZXdj6KqiT/1CkewXUU2NkK4b5fxf3/8AI06WubtuQRUB0aRw2wPoP70qKESBFAN8KhEzvqT8yT+UUt4Xmn0j712BXtAFN76HOhjYmfmKcV5QHN1oUnsCa8w6ZUUdgB9BTbinF7WHTPecIpMSZ3MwNAex+lRB9oWBH/3K/wANz/1rrDDkmrjFtfkmc5ZYRdSaX6lkoqKwPM+HvKrW7ykNMbgmNNiJptzFzP8AhY8isMhdmZygAzBRqEbqdzAGlY4SvjWzaaatE9Xhqh4b2mNd/V2LTRExfzZczBRMWv3iBVi4NzCb6KTbykyDDAgEEjQ6E/Sjg0rKSpwy6+Ua76b11btBRAAA7CugaCayDqiuFf7VVuZfaTh8FeWzdS8zMCR4aBvdgt1GwINEgWl0BoVaof8A82YDMFIvhjsPCMmTAgA7zUzwT2gYbFMy2y8rE5lA322Jn47VaBMY3AMzB7b5LgESRmVhvldJEidQQQR31IOfc68j38RicO4exmZ4KhHUHIC+dzJL6SpGnvCK04Go/HNbS6ly5dVMquFDMqglssmSRJAH3qxl6/0La2nQxwnLyIo8RFuMCNDnyydPIjMwUT8amttKjRzPhGMDF4ckHYXbcg+oDU9uXhuIPwM1wx4li0ujcpuf4mdvlWW0Hc/DuewquYfjtvwbl4Y8XLa3MpcWw4Ux7gyjXdddvhUzc1UgncEfUGqfxrhF+1w7Ei6yMwZbloIXgQyrDEkFVI6JGmbUzWu3Rkui48BxbOpiZp7VQtcRm5YcbPbQ/JkBGg21nqatqHSkXaIdUUUVsBRRRQHF1AQQRIIgg7EHoapacFvYIG2uGGNwgJNtPJ41jMZKKLkLcTtqD3mrvXlOgVNOP3QmTCcKvKeniC1h7QPdiGJPTZTPenHAOV3S82LxdwXsU65QVBFuym/h2QdY7sdW9KskV7VsCTYhR1+mv2FC4gHv/C39KVoioBhxniQsWLl3fIjMAdJIBIBPQE9elZtd9sd0Zf0WH8yq36xjGZQ0bVqGMwS3Ua24zI6lWHdWBBH0NVX/AOLeHjbCL9W+mpr04Z4op842ebNDLJ/JKiA4P7XHu3EV7dmHUnyMxKkOUhuxIE/MVpCX2IEIde5A/KTUBg/Z5grbBlwqAgyDLd571ZlWuWWUZSuKpHXHGUY1J2JZ3/dX+I/+tcNdbqF/iP8A605y0g9jXYVhG2VD2oa4NNQP0y77e7crOrTEyfKTp7oJEDWPdJJ/tWr86cBbFYdUVghW4HJgnQBgYA1J12rPsDyDiSFZ7iqh1cKLpYAGGgRq0Ax8RX3PC8zDiw8Jvdv0z5HleLkyZOUehtytxIrighMgvPzNaJzAE8e2bqhrX4a74gPu5c9o+aelVng3s3dLiXHuidGKhdQeoJJ/lVz4tw0lCQZ/RFCNdZZW0I1G1fLzZIzySkum2fSwxcIRT9JEFx27ZGDvfh/BlTbeLeX3VvJpCgeWPzqP5HxpVdTpnYRHqansPy0ltGVVUA6GAxLZmBOaT6A1xhOTwl57gunztmKhdJO+pJ33+dcbVHUyvj/ErrYi/N+6Cbpgi84CjTZARprt6+lKcr8Re3iUbx7pzKwM3GI1UEaE960DGeza2zuTeuedix3Ak6HQEdNKB7M7Agi7dzDYzO4gxJIFRz1WyUS3LGNZiMzkz3rKvbqD+LSJ1zjTr5bOkda17hXDVsQFzGOpP9qoXtR4Ncu4u21u0bnhktAZVgkWCPfEEEIR/muUymUry8ww34jOQQucbZdGylM8yL3XLGu29Wj2P3ily7B0DWdPSbtQdzk7ElyWstBaWAZOp1jzRMdTVx5C4Lctu4OHNonwzoWfOVZupYgQDOg1k/CpJqjRuXiaD1rMfbaGOGtMBMXSsgwVLISp+GZa0yxa8ontTDjnLtvFWmt3ASDqPQiYPruajVrQWj55xF1BdxDKQZcMgG5/SBioEdASK3DlPH+LhkaIMDT4gUlZ9mmEmTaEzJ9ZBBEdKsHDuCW7C5ba5R8SfzrlDHx6N5MnN20Aqu2uS3NzFM11SuIS4gGVs36VswNwlobISQIjSrb+GFIXMG5Ol1gOwC/nE10afo5kDiOFtZw2HV2DtZKqWChAdxIUaKPSrJhGlRTe5wvMIZ3YdiRGnwFPbdsAQKRVA6ooorYCiiigCiiigCiiigCiiigCiiigCiiigCvIr2igOStInDU4ooBAWKUyV3RQCPg16LVK0UBwbdeG3SlFAI+FXYWu6KA4NoV6LYG2ldUUARRRRQBFFFFAFFFFAFFFFAFFFFAFFFFA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6" name="AutoShape 4" descr="data:image/jpeg;base64,/9j/4AAQSkZJRgABAQAAAQABAAD/2wCEAAkGBhQSERUUExIWFBUUFxsYFhcYGRgYGhcaFxgXFxcXFxYYHCYeGBkkGhwYIC8hJCcpLCwsFx4xNTAqNSYrLCkBCQoKDgwOGg8PGikkHyQsLCwsKSwsLCwpLC4sLCwsLCwsLCksLCwsLCwsLCwsLCwsLCwsLCwsLCksLCksLCksLP/AABEIALkBEQMBIgACEQEDEQH/xAAcAAABBQEBAQAAAAAAAAAAAAAAAwQFBgcCAQj/xABCEAACAQIEBAMGAgkCBgEFAAABAhEAAwQSITEFBkFREyJhBzJxgZGhFLEjM0JSksHR4fByghVTYqKy0hcWRHOT8f/EABkBAQEBAQEBAAAAAAAAAAAAAAABAgMEBf/EACwRAAICAgICAAQGAgMAAAAAAAABAhEDIRIxBEETIlFxMmGBodHwscEUI0L/2gAMAwEAAhEDEQA/ANxooooAooooAoorzNQHtFRnFeZcNhhN/EWrXo7qD8hMmo7gnP8AhcXfNmwzscmcMUZEYeU+QuAW0YHbbWpdgsk15mqM5mxT2sHiLlogXEtOyk6wVUkGOtfPfFOdcWT5cXjCmgLlipzQM6qEbLoTv6iQJirv0D6XmkG4hbAk3EAkiSwGoMEb7g183c1KPBwjWbl+7cu2hevNcvPeyZvdRgAFUgAkyJ26Cm2BwoVc11sOCrwuHuyLl0kAMfLDAZo3IBkxsaUy1qz6hmiaonIPM6rw/Dq4Ysga2fTI7KN/QCrJxrF5sHeZdP0bR06fnUbIS80TWQ8Sw+W8Qrugt3GgKxEwSsN3EUphcYqOC6tcUT5Q7LrGhzA1jma4mtTRNZt/xjDRP4W5/wDvufyNSfAOPrZzAhsjEOoJLlQyrKgkyQDH1q80Si70Ulh8SHUMpkMAR86Y8S5gs2Gy3GKkjTQmfpSWSMVcmEm+iSmvaqmC5vshjnvEhiP2W8vlUHptIY6d6kf/AKwwv/N/7X/9a4w8rHJXdG3jkvRNUVF4XmXD3GCpdBJ6Qw/MCpJXnau8Zxl+F2Yaa7Oq8mgmoPjfMC2jlV0nI5OoJDADII9TO9VuiE7NFR/C+LW7wOV1YgkQCDoCcp+BEU/BonYPaKKb4rHJbEuwUf50GpqgcUU0s8VttEOJbYGRMbxMTToGgPaKKKAKKKKAKKKKAK8mo3mHjS4TD3L7iRbWY7nYD5kgfOsxxfNGOjxsReNlblsvhrVuyCLswVQXM3iKwUiYK+kdS2DXL4JUhTDEEA7wehjrrXzLx7njH3RF3F3huGRWFtSQxB8toLpsNZ1Bre+S+YBibLqbvi3LD+G75QhYwGD5BoJB6aaGsQ9o/BRZ4jiE1Ae54qRERdEn/uzfw1Gt7FlHza5uvc6n771cuUOZRh8dhboVUthlV5lnClPDcZyPcJYvl1CkaR1grfDx2Hzk/PTSvbiwBE9jpA+VbJZ9E8X5ot3LV22oJz23UH1KMBWOX+ZMJfwgwz4dlfDwMNdtsASGyeL4qyQCWBMwZ02I1kOT+KNdC24LsIERJjb8qrfHLqt4aJZKXlBR3UAC4UJUZxI1yxqeq9akdO2O9GiYTncWURbFl8PZCr+iGQgqZElvAJJIGbNJmeu1Z3zs9jEYzNbQYTxAc4YkqXB9/wAqgpIInTcT1pn+IvW28LIjuyye4AkzOwO9M8fw1/EXMRMCY1ida+p5M/EeP/pi+T++v32efGsql870aZwniTW7IR0IOdc5EZczpbYkHrJlv91aXjCP+HudNUO+v09T07EisO4DiGK5JIHiIcpnoMoMH0Ara+MTb4a5HRRm/wBJIVtfRST8q+Q/Z6UVLiJBvXP/AMj/APkaZ5BNO7uPUlmN1QSQXAFvaYDkTsdT6jWkji1za3VABP8Ay9NPePo2w7mudGrE2ry9wpb92xO2UAgbkERHwkV02ISNbqjadE0k7HXcdR6jenOCulrqQwcAqBGXoW/d07kdSG+FKFl+4faXC4cQGYCN8s7wOwAAqB5ywdy7cU20LgLrGupYRsQelW4WA9vK4kEajuDUTxrClAht2mcA6qkaaowMHceWNO9efyMUprXX0OmOSiygYfgzsJRd9JHc+jNprXNngVwEqVlv3WkEdJg/Orny9wx0whDWmVwWZQT5j5iQNTvFIcIwbviy7WLqr4cfpNIOdiOsHykD5V4/+LPqv8nf4yIDhmBe04LIwDo22ZpldIJEbjb7VcuXMQqqUJCycyqQVOu/lMQfhpUdj8I7XhaNu7lDCGg5CM1w6ODPuvH+2rHY4XbSItqI6xJHzNd/G8eUZ8mc8uRSVFM43zziLWIu2skIrFQ3hs0LtmkNJ012qrcw4YeM5QDUjKQY031WfXbcda1Li/LVu/JZEzRAYoCyx7pUnXSq9jOUL0xmtEdJmT9VI+9e+UXdo4J0UHhVu6lwMDcB0AAMgeqxtr0rUODc72717wCArjMJzqQShg9ZqAbka8TOW2v/AFaGPgAKfcJ5NTDlWLu7r1hRPfYfzqKL7DaLszgCSdKo3HOIq93PmMDyFdQAPeGu3m1kHqI1invNvF7iW/KcoOhGVmnUdFBMxsO4qLv2HXDKuYG7chnJXuNAVO3fuD1FbhJuTjRzn8qTs7si541xWyeEFBRoIabiggDMI0EksNjHwq3cHxha2J3BIEmSQpgE+tULDYq+LknIVG8ArvIgCTB+dWvlxp2EAf51rUtaJF2WSiiihsKKKKAKK8JqCx3MuVsltVYligLuLYdwCSlvQl2AB2EaEToY55MsMS5TdIqTfRJcV4WmIs3LN1cyXFKsPQ9QehG4PcCvnfmM4jB4h8O7nyrkDEZiU38rEmARrt8IrY+WvaTYxd0WT+juMGKakq+QkMoJAIcQZUj6039oPIP48LctMi3UES0ww6eYAwd+ldEyNGX8hcfbD4n3yqYgC2+v7QJKMT8TE/8AUasftB5XvYlLd2yhd0ORoIHkaSDJMQrT/HSvBPY24YNiry+UyEtSxJ6S7AAfIVqmAwKJbCgaRGvX41p0ZMU4P7Ir9yDdv2rI7Ww1xvr5V+5q28P9kmCtQXF2+R++2VZ/0W4+hJq/XMIBsNK5FknpVcgkRPC+F27Ay2LVu0vZFC/Mncn4ms75r9l2Ja+7Yc2TbuO1wK5yspfVgWCnMAdpOg+da6uDpY4YEQRNZstGE8N9lONtsWF2xbJEGCz6HeJXT5U+texu6zEvjBJ3y2z+ZatoGEUdK7FodhVsUZzwL2V2rBBN17pBBMgLJG23StAxGBV7RtsPKy5SB2pxFe1kpGJwdVMqqdpgf0o/4QP3U+g/pUnRQEWOECZyp32H9K9t8HVTmyicuX5Ak9BvrUnXhoDxFgV7FANe0ByBRlr2iaAMte15mpO7iFWMzKs7SQJ+tAK14yg714GkSKrl32i8PS41p8XbR0YowfMsFTBEsADB6jSgLEyCoriHFktEhVNxlEtBgIDtmY7E9AASe1dcS4mxwjXsNF0lM1srDBgY8y/vaa1RLnGLZw5tZiX8RmuXGkFidiwOoBEDX9ystgtFjnawT+mQ2xtmIzJrtJAleu4j1p7c4NavqHtXIVtQUysp9R2+RrL3vjRLcOxOnUDbX5afzrTuXMO1qyA2hMsRAHmbUkKNFE9KkZOxKMWe4flqzb1aXI6sdPUwNPmadYXFWphGX5dR6HY1C82cdW34Vs6Jdb9I06ZQRIPpJBPoD3pg5cXV/Vi2AWubSrGTmU/GYPaa6M52lpF6zV6DVZ4Pwqw+cNaQvJDmJMkBvePmG/erBg8IttcqzA2klt+ksSYrJ11WheiiiqQ4uDSsa41w/HWbV428TdtAFgyi14kAaE27o1taE6nKIgyJNbM1V/mLlsX2DKypcIjXZwOhGuYQT07VznBSXzK/uai6Mk5cs2lsC2py3VOdHhW8xIOZWjysCo1UkGCJ1Na1yrxA3kDQASvnA2DdYjpVbt+zIrc0cKJ96cxA7IkRMSJY6A6Cdas1p8Nw6ySzZVHzJ7wq/wD81FaTrbJJk1dt0WKbcF43axdlbtlsynuIKnqrKdQw7VmvNXOeKw3ERbN2ES6CEAgXLbBTDDWSASPiPocqoxKSWzVrl9V95gPiQPzrnE4pUUu7BVUSSdgB1rOfahwS/fvWWs2HvKUiFykAhi0nMYBynSd5q1cP4ezcNS1ekMbIRtQWBiBrqJBim9lT3TJLhPHbGKUtYurcCmDG4PYgwR8xXVnjVlrrWVuqbqCWSfMB8OsaTG01Fcr8pWsE10W3uOXCljcbMf2vQdqcYPgVhcQ2IW0BdZSWfWTnMDrGy9Kuzo+Nur/ImQwr2agOD8s+DiLt7xXY3QZUhQAWYt+yBmjaTrvUvexYVgvcen0/P6Vlz4q5EaV1HY4NVHiPtCt2MeMJctsohZukwoLiV0j3emadD061OrxYeXOhTNtO8/DcdNaZcZ5PsYm4LtxSWCFN/KRMjMI1gkxqNzUUuSuJ1xLGpVluq9CHOuPvW8OrWHyFriqWiYDAwf4stdcL4xduYdTcBW4GKuQIBIG46GTG1TeGtjIBAECIGwjtSWGw4FthqRrv/nrXDyMM8kHGMqtdnmiqycn19CE4xxDEtYD4eS9u8AyhR50EyNdhtJHannHMPcv4QhPK7BSQSREEEiVn6VMWrflHXQflXA0Ux0muuODjFKTvR0zccuP4bVd7Xe/4G9jxBYE6vl77n4mmmM4g9jCvcgsyKco1aTsJy6kTqfSpNzAX/P8ANYr19I/zb/B9a1HGllWR26VVejP/AJ4oiOF8wTghicRCQsvAMCNDA336VJ4HHJetrcttmRxKsJ1prxThiXkFlwGU6kH02+BnWaf4TCrbRUQQqgADsBtXSTuba0jaUFjXfK/0r+bM54Dy3fw/Grt0W28K493M/iSGW6BcQZO4Yfn6U59qKYgNhrtlbhC+KrZAumcKPMW2B2+4q7X8O3iBhEaT8if5E0viLAZYIB20O2hB7U9mCv8As/vXTw6z4ysrqpXzRJVSQpJGh8sfSsU5nwRPEsYofLmvOImMxJzqCCQCJA+Gm9fRVixC5YA30G2pmqNzb7MLGJvNdEozLLFf2mzL5jMzp09KsXSojJD2V4rPwyyDvazWz/sZgPtFT/EuBWL/AOttKx/eiGH+4QfvTXlTgCYOybVsQocncn/O/wA6i/aRzRdwWFW5Y8PO11U88EQVYmBI10jfSTWYopLYDlixYM27ahj+0ZJ+p2+VShsiIisYw3tpxo96xZf4Aj8rh/KtT5U49+Mwtu+VyFx5l10IJBGuvTrSxQhx7lhcTbKFspGqNGqnb5g9aqXDfZ9i0eDisltTIyF/+0H3fkat/M3MyYVCSRm31VisZgDmI23ie8VE4Hnm2S9x2IRpyI0grlMZiCIAP5j1pKaWmTheyc4JwsWBCktOpJ6nuepJ3kzUxUfwviaXhKx6QZkHY1IUTT6KFFFFUCWJBKNlMNBg9j0rIcPxB7XEM+JxPiAQiwjIqMrMc9wOTLyWkqYhmjy+U7ERVa45yTZxBJNq1JM5iGDb5jqp8wJ117nvWWt2VOhDhvHMReaIRSrFWgGGjqpntEjpI1MgmP8AaDye9+2t62S120PMsEh0mTCjd1kkQJIkbxVl4HwK3h5jzO3vNAG2wAGygaASfjUvFHG1TMySkZR7LOH4u3de4bZtYdtHV5BLDQFVOoI6mNq0y7w+21wO1tS8EBioJA7ZomnHh/ff1rwWvsZH9PzFVKlSJGPFUc2jMfAg/IgH8q5vCVA7lfzBpVLcfWfrv966y1TQ3xBjPG+UffMBXdhNWPwHyA/qTXaMDt8PpXpoD0iozjN5lgqjuD0QSZ9dDpE1WuNe1axhsX4DWnZFbJcugjytpMJuwEiT8YmKu4IYTuDqPnWJ41NUyp0VDE2L124hSw6DxA5zyI0g6n06Ad6uCjSuRZFd5qQgoKkG7E8vmnvv/WgW9D6/0ik8XiMiyBNMMNxosyiBDNl6TqCQdCeoivJk83FjzLDK+Tr9zcccpR5Il1ECuWQH50yxPEsjAEDcCZ7mKrHHOertjGfhxaQiVglmzEN6Dr2+XevR8aHf0dFWKT6+5dMu3pXLr17VC8R4vfTEpbSzntnJnaD5c7ZQZmOhO3T1pHnjiV21grjWM/iApGQZmALjMQIP7M10jLk2jDXGiesWyCSdz/n+fKlSapfs95gxF+yRezM2Z/My5WCzCAgCO9T3MOFu3LL27Soxe26EuSIzCARAM9/lVMktXtYevsYxKkZbigdwRPx0itD5d4DibOAfDXLkvkdUcM2YZw0GSZBBPRunSgLdSdy3PXpFYqOSuLqY/F4gdj41w9d/1p0+VaXyZhMTawot4pjcuKWhySSwJJEkmdNte1GCwIkddyTTbiPCrV5Cly2rqejAEfQ1Q/w/Fl4jnF1nwvjk+Hp+qJPlgp0B79N6v2KY5SASDBggbE7H41fdEK43s2wRaThbPyBH2mpzhPA7WGTJati2vYEx96yjkO7j7eOt+N+Le2cyXPE8UqJGjQ5ImQPrpWzUb3Qojsfgg6kEZgd1Ox+XWqFzTglsA3jbzD3H111EJofUR9K0u6yqJYgDuTH3NQHM3Lq4q01sXhbLQQ0TseokSPpvVVeyMU5SweW0rEQXGaN9wOvXSKsFNOG4TwraJM5VCztMCJindYiqRoKKKK0AooooDkJXVFNsZjktLnuMFUQJPqYH3qNpbY7FrjwCYmOgr1WmmnEOJLaUM2YhmCjKJOu2lKW/K0fstt6HePgdx86Jpui0d4ows9iD9CJ+1KiuLqggg7ER9ab8OxwuKSN1JVviN/rv86XuiUK2feces/VR/MGvbg8y/P8AKmNjiBOKuWikAIGVu8GD+Y+9e3uIxibdrL7yM09oikfmWv7RJPj2Vzjfs4wuIxN2/dz5mVWhWyqCAQSQNycome1WTiPFkwtkO85RlHlEnXQQKcXVlmHdP5t/WmuP4UmIsqlySvlOmh0HQ9KGkLcM4vbxCZrZMaaEEETtINVrnTB3S63BmZBoFTddjmJ7z1FWDg/BreHDC3OpEljmOg8onsJrvh/Frd/PkzeQ5WlWWD6ZgJqNWi9PRH8L8a7hZclXjTMNdNZI6zXWH4Swa0zXSwkEgKoE5SRsJAn86miIB+tVrl7nP8TcZDayREHNmmS24yiNvvXnn42GU1klFOS6f2NKckml0Tz8OQvngZtNYE6ba717d4cjOHKgssQYEiCSNfmab8X4wLGSVJzuE3AiSBJmvOL8aFiz4pVmG4A31E7/AAr0aMbH5sjfrp9tqrfMXPVnCX1sPav3Ga34n6JA8LmK6+YHcU74DzZaxZdbYYNbALBo2YkDUEidDpvpWb+05M2NOe2WQ27IbNbvMhRWuuwVrQ/WZiuhIGn0q+pDTOA8ct4pBctlgJZSrjI4KEqwKHUQalnnpWY+zLGkgBhqXuNJkHzXWIkECIBjatQiiByjzXUVBc18xpgbQusJZ2CIpOVWcglQ1yCLY0jMdNRSvLHMIxlkObb2X/btOIZDt13U9DAkdBVBMZaIqO43xY4dUYWnuAuFbJEoDpmI3PwFSKmRQHhWoTmTmm3hAoKm5ceciLAJA3JP7K+tTb7Gs59oGGLXRcYwnh+HJ0yMxJDMIkoSApImM1QqHvC/aXbd8t20bIb9sPmUereUED1E1dXfSRtWCM0aH+v9q1rk/E3PwdoOCWXywQZAzeWSeyRpvtWOWytUJc33bz2ctoIdVaGnXKdV9CRsehqHbmPE3TaFs2g5VxdQgvCNc8ihhoSEGp71dcRhwNQOu1RWDwtvxxlCEqHkCJU5ydYPqa6cmujnRPYUnKJmfXf7UtXFsaV3Q0FFFFAFMuK4/wAFM2UtrAA707d4EnQDc9vjTYXrV4EBkuDZgCG+ExttWZpuLUXTNRaTV9ETYxn47DuFJtsGynUmDHpB2PyNSn4f9GEJLwBBaCSVgifWRNdYfBraULbUKo2A6TqfjNLlZqRjXffss5X116ElQkjtM/IqdPrSeKwhezkmDA6kaiNCRrE08Ar2tUYIrgOIuNay3Qwe2cpLCC0bNEnf+VK4LAi3cukEkXIaNIB2MQPhTq4I83bf1H9qLh1U+sfI/wB4pXstjcYJRf8AEjzskE67Ar/alDh1N0PlGYIQD1AJGn2rtx51PoR+R/ka9t++3wUf+R/mKLXRHvs8KHODGmU/WRp+deZYQDsR+dOK8ZZqgSs/tf6j+QrmzEkAf5LUsFikbC+Zv86sf50AtcWQR3FVjgvJy4e9nV23MgxBgyvqNzVprnJFSgN8Xg1eMyhoPUTuIO/oaXRdABpA2qH4rzXaw9zw7guFoDeVCwgz1+Rp7Y4zacSrjafX5isKcW2k9mnFpWx14AmY1pljeFI5kgz3DMPyNM+I85WLLZWzsYB8ilhrOkjrUngset1cykxpuIOonUGqpxbpPYcWlbGWD4RaW5nVfMdySSfuTUtTTiHEEsJnfbYADUk7ADvTEcSxRGYYUZexuAPHwiAfSajyRi6Ci2PuJcLt4i21u6gdG3U6g9vmKbYDhS4f3ZM6OzHMzdmZjqT0+EdhSvDOMLeBABR0MOjaMp/mPWvcZxmxadbd29bR7nuq7qC3wBOtaTUlaM1Q9r0UlZUiR06d/hSs1oHtMuJ8Kt30y3FkfcU8Jrlbk7a1AVXD+zfDI+bzGDIEwPTarPYsKgyqAAOgrvxKj8eCTkkw4MQYII0IBHoaioHVzjVvx/AmbuTPlEbD4nrRw/iFu5BUFS6B4IAJDTvB371Sb/Kj23N2wbpuyFgvmlWIDTmmNN/QVPco8PZRnfynVcsBQsEkgAaASSdKm0xaLTRRRWwFFFFAV/m5WyWyQWsi4DeAn3YMEjqoaJ+R6VXsRct3sXhxgspuK83Gt7JZ1zeIRt0gE6kCBV5xuNS0jXLrrbRRLMxCgD1JqK4RzXgr8ixftEg6qCFM9CVYA/OK0iUTleAUwxHECGgRvl1zakKWI00UQNzSfB+Ni+XWIKGDrNeeGaEpcV2dHCSVkrRXhNE12MCV7FIvvOq/EgUguKtgfrEidPMNOsfWusbjLVpc917dtf3nZVH1alMPeS4oZGV1OoKkEH1BGhoDoXARI1HSNfpXqPPQj40liLGb9pxH7rRSIwR/5lz+L+1AJ4Tj9u4CQY1I77GJ8sx84pb/AIva/fn4Bj+QrzhnC0sKRbBAYljJJknc606e4F3YD4kD86ATs4xW2n5qw/MCllX70Fx3r1TQHteGvHJjQSfpSQd+qj+L+1AVjmjkKzjL3iuWnKFMNciFmICuoG9GC5FtKILE9Jg7dBqxP3qykXP+gfU/zFM+Iriso8E2c065g0R8ATrNcvhxTujXJla4j7L8PdYMS4gRobg0H+lx95qzcC4SMPbyKSQNp7AQB8hXHDLGLE+NctbCAiHQ6zqT2y/Q96f27TyCXBHbKNfnSOOKdoOTemRXFo/F4bN7vnjtngZamwKbcR4ct5CraayGG6sNmHrUYpxyDLltXY2ckqT/AKl71jcJNtWmXtHPETkx1hl3dXV46qBIJ+BpnxvlXB3rrXr9i27QBmuMwEAQI8+XT4CNe9SnDOEOtw3rzh7pECPdQdl/rUsyA1vFauTXb6JL6ETy7iMyEAN4asVts0yyjY66ketR3HruJTFWmtlzbMAqvujzecsoMsSp0EdBBSDmtAFBrqYEZJAkRI19KZcNPhg22RLShj4YUyCu4OoENMmPWpKa4vYdWEETUaKGX6f4aiTivGxKC2ZS0GzMNixgAA9YEz8RTo8Ht6ysjtmaPmsxTmxbC6AAAdBpHyrNA9FsBp7iucLagH/Ux+rGlyJoVIrQOqKKKoCiiigKp7ROBXsVhkFgB3tXVu+GSB4gUMMoJ0zCcwnSVrOLXKuOvYu234R7AUZWZiIIO+Y5jp6ST9o3EiuGgamAAJ9AOponQIrGcDZkypea2YAYgBpgRMHrXXAeX0wqtlLMz6s7GWY/kK4bnPAhspxuHzbR4qf1qWs3lYBlIZTqCCCCPQjeuccMYSc0tv2bc5NcW9Gce0nm3GYe6bdh1tKLQuKwUMzyWVhLgjQhdAP2hU/yBzacdZzPGcASBp0g/f8AOm3tI5WuYpLT2ba3LlpmBRmChrdxSGEtpIYIw21FRfsz5PxGDdjeurqJyrJkNqJaANNR8Qda9NxcK9nLdkX7fMIWXCNAhfH1OmuRHAB/eIRoHWKd+x3GE5kmQEkHT94zt01q/wDG+XrGLQJiLK3QJK5p8pIyyCNQYpHg/A7NhibVlLcqslQBPeuadKisqHtK5gxFrG4Kzh7rW8xLOFYDPLAKCv7S6N061Zuc72LXCzghN7OkkhDCz5tHIHb11qTxGCt3LilkVjb2JUEg76EjTpSt6551XvqfgP7/AJUbtJFFcOWyLm96BmjaY1j51E8ycDt4sW7V3NkzlvKxUkqpjUfGpqmuI/WW/wDd/wCNQEdiuUrT2PBzXAoiCHM+XbU084JhBatZFJIVmAkyd+/xmn5pvw8eSe7MfqxNAc4/itqwAbrhATAJ2neJ+FNcfzNh7Ns3Ll5QojUHNvoNqX4lwe1iAFvW1uBTmUMAQDBEgHrBNdHhNorlNtCB0KrGm3SoBTBY1LqC4jZlbUHvSrvAmvLNkKAFAAGwAAH0FdOulN0CHXmm1rowjfQad+tPcDxVbpIWdADrHX51WLnByXbbRW766gfI6/epnlvCZVZv3mj+Hf718zx5eZ8Ssq+X9Dbca0TdJ3boUFmIAAkkmAANSSTsKUqL5k4IuLw9yw5IW4IlTBBBBB9YIGh0NfUMDnh/E7d+2Lll1uI0wymQYMHX41C808eu2Xs2rJtI10mbl6cgAExAYan46SO9Vf2f8s47BYm4lwgYeTIkEXT0uW1GqGNwY67xWhY3h9q8uW7bS4syA6hhPcA0A25c4ucTh0ukAFpBjUSpKkqeqmJFP7x0gSCdJ7etRK4w27zrkItW0TLkEhQcxkoBPSJWYy7CvOJc34Wxl8S+oz6rEtpMSYBgSCJMbHtTrs3HHKX4Vf2K3yjhb9i+ochgQRcKm+xZtIZg6hFA12O7HU7VfwaRF9SoYMCpEhgdCDsQe1NV4zbPulnHdEdx/EqkVlafZEnLpCHMvGThrD3QhuFBKoCBmPTU9P8ABJqM5UxtxsPhyiBs4nEM0hg8fpJG/iC7IIPSIqwJeS6pggjY9wRrB6g+hqFHJVtS2RmQMPNBILPnzFn1h5HlMjbSq+idE1wzEB1JBlczBSDIIB6HqKd0jhcOqLlUBQNgNAPQDoKWoQKKKKoCiiigE8ReCKWYwqgkk7ADUk/Ks44fgbvHGN+872sArkWLC6G9lP6y6dZE9PpES1s59DHhuLy7+C+3w1+00x9neORcFYskhblu2PLI86t5luJ+8pBG2xkGCKq9/wB+oFMfwMYWyz2gHt21LPYdUZXQasF8sq8AxrBOhHUR2Pspw57WKw3lwl64iYiyP1Y8UgJftr+w2YgMBAIbbSpvmHH+IjYawQ968pQ5dRZVxDXbhGigCYB1YgAdYh/aGo/C4fA2/fxN61bQbkJaZXdj6KqiT/1CkewXUU2NkK4b5fxf3/8AI06WubtuQRUB0aRw2wPoP70qKESBFAN8KhEzvqT8yT+UUt4Xmn0j712BXtAFN76HOhjYmfmKcV5QHN1oUnsCa8w6ZUUdgB9BTbinF7WHTPecIpMSZ3MwNAex+lRB9oWBH/3K/wANz/1rrDDkmrjFtfkmc5ZYRdSaX6lkoqKwPM+HvKrW7ykNMbgmNNiJptzFzP8AhY8isMhdmZygAzBRqEbqdzAGlY4SvjWzaaatE9Xhqh4b2mNd/V2LTRExfzZczBRMWv3iBVi4NzCb6KTbykyDDAgEEjQ6E/Sjg0rKSpwy6+Ua76b11btBRAAA7CugaCayDqiuFf7VVuZfaTh8FeWzdS8zMCR4aBvdgt1GwINEgWl0BoVaof8A82YDMFIvhjsPCMmTAgA7zUzwT2gYbFMy2y8rE5lA322Jn47VaBMY3AMzB7b5LgESRmVhvldJEidQQQR31IOfc68j38RicO4exmZ4KhHUHIC+dzJL6SpGnvCK04Go/HNbS6ly5dVMquFDMqglssmSRJAH3qxl6/0La2nQxwnLyIo8RFuMCNDnyydPIjMwUT8amttKjRzPhGMDF4ckHYXbcg+oDU9uXhuIPwM1wx4li0ujcpuf4mdvlWW0Hc/DuewquYfjtvwbl4Y8XLa3MpcWw4Ux7gyjXdddvhUzc1UgncEfUGqfxrhF+1w7Ei6yMwZbloIXgQyrDEkFVI6JGmbUzWu3Rkui48BxbOpiZp7VQtcRm5YcbPbQ/JkBGg21nqatqHSkXaIdUUUVsBRRRQHF1AQQRIIgg7EHoapacFvYIG2uGGNwgJNtPJ41jMZKKLkLcTtqD3mrvXlOgVNOP3QmTCcKvKeniC1h7QPdiGJPTZTPenHAOV3S82LxdwXsU65QVBFuym/h2QdY7sdW9KskV7VsCTYhR1+mv2FC4gHv/C39KVoioBhxniQsWLl3fIjMAdJIBIBPQE9elZtd9sd0Zf0WH8yq36xjGZQ0bVqGMwS3Ua24zI6lWHdWBBH0NVX/AOLeHjbCL9W+mpr04Z4op842ebNDLJ/JKiA4P7XHu3EV7dmHUnyMxKkOUhuxIE/MVpCX2IEIde5A/KTUBg/Z5grbBlwqAgyDLd571ZlWuWWUZSuKpHXHGUY1J2JZ3/dX+I/+tcNdbqF/iP8A605y0g9jXYVhG2VD2oa4NNQP0y77e7crOrTEyfKTp7oJEDWPdJJ/tWr86cBbFYdUVghW4HJgnQBgYA1J12rPsDyDiSFZ7iqh1cKLpYAGGgRq0Ax8RX3PC8zDiw8Jvdv0z5HleLkyZOUehtytxIrighMgvPzNaJzAE8e2bqhrX4a74gPu5c9o+aelVng3s3dLiXHuidGKhdQeoJJ/lVz4tw0lCQZ/RFCNdZZW0I1G1fLzZIzySkum2fSwxcIRT9JEFx27ZGDvfh/BlTbeLeX3VvJpCgeWPzqP5HxpVdTpnYRHqansPy0ltGVVUA6GAxLZmBOaT6A1xhOTwl57gunztmKhdJO+pJ33+dcbVHUyvj/ErrYi/N+6Cbpgi84CjTZARprt6+lKcr8Re3iUbx7pzKwM3GI1UEaE960DGeza2zuTeuedix3Ak6HQEdNKB7M7Agi7dzDYzO4gxJIFRz1WyUS3LGNZiMzkz3rKvbqD+LSJ1zjTr5bOkda17hXDVsQFzGOpP9qoXtR4Ncu4u21u0bnhktAZVgkWCPfEEEIR/muUymUry8ww34jOQQucbZdGylM8yL3XLGu29Wj2P3ily7B0DWdPSbtQdzk7ElyWstBaWAZOp1jzRMdTVx5C4Lctu4OHNonwzoWfOVZupYgQDOg1k/CpJqjRuXiaD1rMfbaGOGtMBMXSsgwVLISp+GZa0yxa8ontTDjnLtvFWmt3ASDqPQiYPruajVrQWj55xF1BdxDKQZcMgG5/SBioEdASK3DlPH+LhkaIMDT4gUlZ9mmEmTaEzJ9ZBBEdKsHDuCW7C5ba5R8SfzrlDHx6N5MnN20Aqu2uS3NzFM11SuIS4gGVs36VswNwlobISQIjSrb+GFIXMG5Ol1gOwC/nE10afo5kDiOFtZw2HV2DtZKqWChAdxIUaKPSrJhGlRTe5wvMIZ3YdiRGnwFPbdsAQKRVA6ooorYCiiigCiiigCiiigCiiigCiiigCiiigCvIr2igOStInDU4ooBAWKUyV3RQCPg16LVK0UBwbdeG3SlFAI+FXYWu6KA4NoV6LYG2ldUUARRRRQBFFFFAFFFFAFFFFAFFFFAFFFFA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8" name="AutoShape 6" descr="data:image/jpeg;base64,/9j/4AAQSkZJRgABAQAAAQABAAD/2wCEAAkGBhQSERUUExIWFBUUFxsYFhcYGRgYGhcaFxgXFxcXFxYYHCYeGBkkGhwYIC8hJCcpLCwsFx4xNTAqNSYrLCkBCQoKDgwOGg8PGikkHyQsLCwsKSwsLCwpLC4sLCwsLCwsLCksLCwsLCwsLCwsLCwsLCwsLCwsLCksLCksLCksLP/AABEIALkBEQMBIgACEQEDEQH/xAAcAAABBQEBAQAAAAAAAAAAAAAAAwQFBgcCAQj/xABCEAACAQIEBAMGAgkCBgEFAAABAhEAAwQSITEFBkFREyJhBzJxgZGhFLEjM0JSksHR4fByghVTYqKy0hcWRHOT8f/EABkBAQEBAQEBAAAAAAAAAAAAAAABAgMEBf/EACwRAAICAgICAAQGAgMAAAAAAAABAhEDIRIxBEETIlFxMmGBodHwscEUI0L/2gAMAwEAAhEDEQA/ANxooooAooooAoorzNQHtFRnFeZcNhhN/EWrXo7qD8hMmo7gnP8AhcXfNmwzscmcMUZEYeU+QuAW0YHbbWpdgsk15mqM5mxT2sHiLlogXEtOyk6wVUkGOtfPfFOdcWT5cXjCmgLlipzQM6qEbLoTv6iQJirv0D6XmkG4hbAk3EAkiSwGoMEb7g183c1KPBwjWbl+7cu2hevNcvPeyZvdRgAFUgAkyJ26Cm2BwoVc11sOCrwuHuyLl0kAMfLDAZo3IBkxsaUy1qz6hmiaonIPM6rw/Dq4Ysga2fTI7KN/QCrJxrF5sHeZdP0bR06fnUbIS80TWQ8Sw+W8Qrugt3GgKxEwSsN3EUphcYqOC6tcUT5Q7LrGhzA1jma4mtTRNZt/xjDRP4W5/wDvufyNSfAOPrZzAhsjEOoJLlQyrKgkyQDH1q80Si70Ulh8SHUMpkMAR86Y8S5gs2Gy3GKkjTQmfpSWSMVcmEm+iSmvaqmC5vshjnvEhiP2W8vlUHptIY6d6kf/AKwwv/N/7X/9a4w8rHJXdG3jkvRNUVF4XmXD3GCpdBJ6Qw/MCpJXnau8Zxl+F2Yaa7Oq8mgmoPjfMC2jlV0nI5OoJDADII9TO9VuiE7NFR/C+LW7wOV1YgkQCDoCcp+BEU/BonYPaKKb4rHJbEuwUf50GpqgcUU0s8VttEOJbYGRMbxMTToGgPaKKKAKKKKAKKKKAK8mo3mHjS4TD3L7iRbWY7nYD5kgfOsxxfNGOjxsReNlblsvhrVuyCLswVQXM3iKwUiYK+kdS2DXL4JUhTDEEA7wehjrrXzLx7njH3RF3F3huGRWFtSQxB8toLpsNZ1Bre+S+YBibLqbvi3LD+G75QhYwGD5BoJB6aaGsQ9o/BRZ4jiE1Ae54qRERdEn/uzfw1Gt7FlHza5uvc6n771cuUOZRh8dhboVUthlV5lnClPDcZyPcJYvl1CkaR1grfDx2Hzk/PTSvbiwBE9jpA+VbJZ9E8X5ot3LV22oJz23UH1KMBWOX+ZMJfwgwz4dlfDwMNdtsASGyeL4qyQCWBMwZ02I1kOT+KNdC24LsIERJjb8qrfHLqt4aJZKXlBR3UAC4UJUZxI1yxqeq9akdO2O9GiYTncWURbFl8PZCr+iGQgqZElvAJJIGbNJmeu1Z3zs9jEYzNbQYTxAc4YkqXB9/wAqgpIInTcT1pn+IvW28LIjuyye4AkzOwO9M8fw1/EXMRMCY1ida+p5M/EeP/pi+T++v32efGsql870aZwniTW7IR0IOdc5EZczpbYkHrJlv91aXjCP+HudNUO+v09T07EisO4DiGK5JIHiIcpnoMoMH0Ara+MTb4a5HRRm/wBJIVtfRST8q+Q/Z6UVLiJBvXP/AMj/APkaZ5BNO7uPUlmN1QSQXAFvaYDkTsdT6jWkji1za3VABP8Ay9NPePo2w7mudGrE2ry9wpb92xO2UAgbkERHwkV02ISNbqjadE0k7HXcdR6jenOCulrqQwcAqBGXoW/d07kdSG+FKFl+4faXC4cQGYCN8s7wOwAAqB5ywdy7cU20LgLrGupYRsQelW4WA9vK4kEajuDUTxrClAht2mcA6qkaaowMHceWNO9efyMUprXX0OmOSiygYfgzsJRd9JHc+jNprXNngVwEqVlv3WkEdJg/Orny9wx0whDWmVwWZQT5j5iQNTvFIcIwbviy7WLqr4cfpNIOdiOsHykD5V4/+LPqv8nf4yIDhmBe04LIwDo22ZpldIJEbjb7VcuXMQqqUJCycyqQVOu/lMQfhpUdj8I7XhaNu7lDCGg5CM1w6ODPuvH+2rHY4XbSItqI6xJHzNd/G8eUZ8mc8uRSVFM43zziLWIu2skIrFQ3hs0LtmkNJ012qrcw4YeM5QDUjKQY031WfXbcda1Li/LVu/JZEzRAYoCyx7pUnXSq9jOUL0xmtEdJmT9VI+9e+UXdo4J0UHhVu6lwMDcB0AAMgeqxtr0rUODc72717wCArjMJzqQShg9ZqAbka8TOW2v/AFaGPgAKfcJ5NTDlWLu7r1hRPfYfzqKL7DaLszgCSdKo3HOIq93PmMDyFdQAPeGu3m1kHqI1invNvF7iW/KcoOhGVmnUdFBMxsO4qLv2HXDKuYG7chnJXuNAVO3fuD1FbhJuTjRzn8qTs7si541xWyeEFBRoIabiggDMI0EksNjHwq3cHxha2J3BIEmSQpgE+tULDYq+LknIVG8ArvIgCTB+dWvlxp2EAf51rUtaJF2WSiiihsKKKKAKK8JqCx3MuVsltVYligLuLYdwCSlvQl2AB2EaEToY55MsMS5TdIqTfRJcV4WmIs3LN1cyXFKsPQ9QehG4PcCvnfmM4jB4h8O7nyrkDEZiU38rEmARrt8IrY+WvaTYxd0WT+juMGKakq+QkMoJAIcQZUj6039oPIP48LctMi3UES0ww6eYAwd+ldEyNGX8hcfbD4n3yqYgC2+v7QJKMT8TE/8AUasftB5XvYlLd2yhd0ORoIHkaSDJMQrT/HSvBPY24YNiry+UyEtSxJ6S7AAfIVqmAwKJbCgaRGvX41p0ZMU4P7Ir9yDdv2rI7Ww1xvr5V+5q28P9kmCtQXF2+R++2VZ/0W4+hJq/XMIBsNK5FknpVcgkRPC+F27Ay2LVu0vZFC/Mncn4ms75r9l2Ja+7Yc2TbuO1wK5yspfVgWCnMAdpOg+da6uDpY4YEQRNZstGE8N9lONtsWF2xbJEGCz6HeJXT5U+texu6zEvjBJ3y2z+ZatoGEUdK7FodhVsUZzwL2V2rBBN17pBBMgLJG23StAxGBV7RtsPKy5SB2pxFe1kpGJwdVMqqdpgf0o/4QP3U+g/pUnRQEWOECZyp32H9K9t8HVTmyicuX5Ak9BvrUnXhoDxFgV7FANe0ByBRlr2iaAMte15mpO7iFWMzKs7SQJ+tAK14yg714GkSKrl32i8PS41p8XbR0YowfMsFTBEsADB6jSgLEyCoriHFktEhVNxlEtBgIDtmY7E9AASe1dcS4mxwjXsNF0lM1srDBgY8y/vaa1RLnGLZw5tZiX8RmuXGkFidiwOoBEDX9ystgtFjnawT+mQ2xtmIzJrtJAleu4j1p7c4NavqHtXIVtQUysp9R2+RrL3vjRLcOxOnUDbX5afzrTuXMO1qyA2hMsRAHmbUkKNFE9KkZOxKMWe4flqzb1aXI6sdPUwNPmadYXFWphGX5dR6HY1C82cdW34Vs6Jdb9I06ZQRIPpJBPoD3pg5cXV/Vi2AWubSrGTmU/GYPaa6M52lpF6zV6DVZ4Pwqw+cNaQvJDmJMkBvePmG/erBg8IttcqzA2klt+ksSYrJ11WheiiiqQ4uDSsa41w/HWbV428TdtAFgyi14kAaE27o1taE6nKIgyJNbM1V/mLlsX2DKypcIjXZwOhGuYQT07VznBSXzK/uai6Mk5cs2lsC2py3VOdHhW8xIOZWjysCo1UkGCJ1Na1yrxA3kDQASvnA2DdYjpVbt+zIrc0cKJ96cxA7IkRMSJY6A6Cdas1p8Nw6ySzZVHzJ7wq/wD81FaTrbJJk1dt0WKbcF43axdlbtlsynuIKnqrKdQw7VmvNXOeKw3ERbN2ES6CEAgXLbBTDDWSASPiPocqoxKSWzVrl9V95gPiQPzrnE4pUUu7BVUSSdgB1rOfahwS/fvWWs2HvKUiFykAhi0nMYBynSd5q1cP4ezcNS1ekMbIRtQWBiBrqJBim9lT3TJLhPHbGKUtYurcCmDG4PYgwR8xXVnjVlrrWVuqbqCWSfMB8OsaTG01Fcr8pWsE10W3uOXCljcbMf2vQdqcYPgVhcQ2IW0BdZSWfWTnMDrGy9Kuzo+Nur/ImQwr2agOD8s+DiLt7xXY3QZUhQAWYt+yBmjaTrvUvexYVgvcen0/P6Vlz4q5EaV1HY4NVHiPtCt2MeMJctsohZukwoLiV0j3emadD061OrxYeXOhTNtO8/DcdNaZcZ5PsYm4LtxSWCFN/KRMjMI1gkxqNzUUuSuJ1xLGpVluq9CHOuPvW8OrWHyFriqWiYDAwf4stdcL4xduYdTcBW4GKuQIBIG46GTG1TeGtjIBAECIGwjtSWGw4FthqRrv/nrXDyMM8kHGMqtdnmiqycn19CE4xxDEtYD4eS9u8AyhR50EyNdhtJHannHMPcv4QhPK7BSQSREEEiVn6VMWrflHXQflXA0Ux0muuODjFKTvR0zccuP4bVd7Xe/4G9jxBYE6vl77n4mmmM4g9jCvcgsyKco1aTsJy6kTqfSpNzAX/P8ANYr19I/zb/B9a1HGllWR26VVejP/AJ4oiOF8wTghicRCQsvAMCNDA336VJ4HHJetrcttmRxKsJ1prxThiXkFlwGU6kH02+BnWaf4TCrbRUQQqgADsBtXSTuba0jaUFjXfK/0r+bM54Dy3fw/Grt0W28K493M/iSGW6BcQZO4Yfn6U59qKYgNhrtlbhC+KrZAumcKPMW2B2+4q7X8O3iBhEaT8if5E0viLAZYIB20O2hB7U9mCv8As/vXTw6z4ysrqpXzRJVSQpJGh8sfSsU5nwRPEsYofLmvOImMxJzqCCQCJA+Gm9fRVixC5YA30G2pmqNzb7MLGJvNdEozLLFf2mzL5jMzp09KsXSojJD2V4rPwyyDvazWz/sZgPtFT/EuBWL/AOttKx/eiGH+4QfvTXlTgCYOybVsQocncn/O/wA6i/aRzRdwWFW5Y8PO11U88EQVYmBI10jfSTWYopLYDlixYM27ahj+0ZJ+p2+VShsiIisYw3tpxo96xZf4Aj8rh/KtT5U49+Mwtu+VyFx5l10IJBGuvTrSxQhx7lhcTbKFspGqNGqnb5g9aqXDfZ9i0eDisltTIyF/+0H3fkat/M3MyYVCSRm31VisZgDmI23ie8VE4Hnm2S9x2IRpyI0grlMZiCIAP5j1pKaWmTheyc4JwsWBCktOpJ6nuepJ3kzUxUfwviaXhKx6QZkHY1IUTT6KFFFFUCWJBKNlMNBg9j0rIcPxB7XEM+JxPiAQiwjIqMrMc9wOTLyWkqYhmjy+U7ERVa45yTZxBJNq1JM5iGDb5jqp8wJ117nvWWt2VOhDhvHMReaIRSrFWgGGjqpntEjpI1MgmP8AaDye9+2t62S120PMsEh0mTCjd1kkQJIkbxVl4HwK3h5jzO3vNAG2wAGygaASfjUvFHG1TMySkZR7LOH4u3de4bZtYdtHV5BLDQFVOoI6mNq0y7w+21wO1tS8EBioJA7ZomnHh/ff1rwWvsZH9PzFVKlSJGPFUc2jMfAg/IgH8q5vCVA7lfzBpVLcfWfrv966y1TQ3xBjPG+UffMBXdhNWPwHyA/qTXaMDt8PpXpoD0iozjN5lgqjuD0QSZ9dDpE1WuNe1axhsX4DWnZFbJcugjytpMJuwEiT8YmKu4IYTuDqPnWJ41NUyp0VDE2L124hSw6DxA5zyI0g6n06Ad6uCjSuRZFd5qQgoKkG7E8vmnvv/WgW9D6/0ik8XiMiyBNMMNxosyiBDNl6TqCQdCeoivJk83FjzLDK+Tr9zcccpR5Il1ECuWQH50yxPEsjAEDcCZ7mKrHHOertjGfhxaQiVglmzEN6Dr2+XevR8aHf0dFWKT6+5dMu3pXLr17VC8R4vfTEpbSzntnJnaD5c7ZQZmOhO3T1pHnjiV21grjWM/iApGQZmALjMQIP7M10jLk2jDXGiesWyCSdz/n+fKlSapfs95gxF+yRezM2Z/My5WCzCAgCO9T3MOFu3LL27Soxe26EuSIzCARAM9/lVMktXtYevsYxKkZbigdwRPx0itD5d4DibOAfDXLkvkdUcM2YZw0GSZBBPRunSgLdSdy3PXpFYqOSuLqY/F4gdj41w9d/1p0+VaXyZhMTawot4pjcuKWhySSwJJEkmdNte1GCwIkddyTTbiPCrV5Cly2rqejAEfQ1Q/w/Fl4jnF1nwvjk+Hp+qJPlgp0B79N6v2KY5SASDBggbE7H41fdEK43s2wRaThbPyBH2mpzhPA7WGTJati2vYEx96yjkO7j7eOt+N+Le2cyXPE8UqJGjQ5ImQPrpWzUb3Qojsfgg6kEZgd1Ox+XWqFzTglsA3jbzD3H111EJofUR9K0u6yqJYgDuTH3NQHM3Lq4q01sXhbLQQ0TseokSPpvVVeyMU5SweW0rEQXGaN9wOvXSKsFNOG4TwraJM5VCztMCJindYiqRoKKKK0AooooDkJXVFNsZjktLnuMFUQJPqYH3qNpbY7FrjwCYmOgr1WmmnEOJLaUM2YhmCjKJOu2lKW/K0fstt6HePgdx86Jpui0d4ows9iD9CJ+1KiuLqggg7ER9ab8OxwuKSN1JVviN/rv86XuiUK2feces/VR/MGvbg8y/P8AKmNjiBOKuWikAIGVu8GD+Y+9e3uIxibdrL7yM09oikfmWv7RJPj2Vzjfs4wuIxN2/dz5mVWhWyqCAQSQNycome1WTiPFkwtkO85RlHlEnXQQKcXVlmHdP5t/WmuP4UmIsqlySvlOmh0HQ9KGkLcM4vbxCZrZMaaEEETtINVrnTB3S63BmZBoFTddjmJ7z1FWDg/BreHDC3OpEljmOg8onsJrvh/Frd/PkzeQ5WlWWD6ZgJqNWi9PRH8L8a7hZclXjTMNdNZI6zXWH4Swa0zXSwkEgKoE5SRsJAn86miIB+tVrl7nP8TcZDayREHNmmS24yiNvvXnn42GU1klFOS6f2NKckml0Tz8OQvngZtNYE6ba717d4cjOHKgssQYEiCSNfmab8X4wLGSVJzuE3AiSBJmvOL8aFiz4pVmG4A31E7/AAr0aMbH5sjfrp9tqrfMXPVnCX1sPav3Ga34n6JA8LmK6+YHcU74DzZaxZdbYYNbALBo2YkDUEidDpvpWb+05M2NOe2WQ27IbNbvMhRWuuwVrQ/WZiuhIGn0q+pDTOA8ct4pBctlgJZSrjI4KEqwKHUQalnnpWY+zLGkgBhqXuNJkHzXWIkECIBjatQiiByjzXUVBc18xpgbQusJZ2CIpOVWcglQ1yCLY0jMdNRSvLHMIxlkObb2X/btOIZDt13U9DAkdBVBMZaIqO43xY4dUYWnuAuFbJEoDpmI3PwFSKmRQHhWoTmTmm3hAoKm5ceciLAJA3JP7K+tTb7Gs59oGGLXRcYwnh+HJ0yMxJDMIkoSApImM1QqHvC/aXbd8t20bIb9sPmUereUED1E1dXfSRtWCM0aH+v9q1rk/E3PwdoOCWXywQZAzeWSeyRpvtWOWytUJc33bz2ctoIdVaGnXKdV9CRsehqHbmPE3TaFs2g5VxdQgvCNc8ihhoSEGp71dcRhwNQOu1RWDwtvxxlCEqHkCJU5ydYPqa6cmujnRPYUnKJmfXf7UtXFsaV3Q0FFFFAFMuK4/wAFM2UtrAA707d4EnQDc9vjTYXrV4EBkuDZgCG+ExttWZpuLUXTNRaTV9ETYxn47DuFJtsGynUmDHpB2PyNSn4f9GEJLwBBaCSVgifWRNdYfBraULbUKo2A6TqfjNLlZqRjXffss5X116ElQkjtM/IqdPrSeKwhezkmDA6kaiNCRrE08Ar2tUYIrgOIuNay3Qwe2cpLCC0bNEnf+VK4LAi3cukEkXIaNIB2MQPhTq4I83bf1H9qLh1U+sfI/wB4pXstjcYJRf8AEjzskE67Ar/alDh1N0PlGYIQD1AJGn2rtx51PoR+R/ka9t++3wUf+R/mKLXRHvs8KHODGmU/WRp+deZYQDsR+dOK8ZZqgSs/tf6j+QrmzEkAf5LUsFikbC+Zv86sf50AtcWQR3FVjgvJy4e9nV23MgxBgyvqNzVprnJFSgN8Xg1eMyhoPUTuIO/oaXRdABpA2qH4rzXaw9zw7guFoDeVCwgz1+Rp7Y4zacSrjafX5isKcW2k9mnFpWx14AmY1pljeFI5kgz3DMPyNM+I85WLLZWzsYB8ilhrOkjrUngset1cykxpuIOonUGqpxbpPYcWlbGWD4RaW5nVfMdySSfuTUtTTiHEEsJnfbYADUk7ADvTEcSxRGYYUZexuAPHwiAfSajyRi6Ci2PuJcLt4i21u6gdG3U6g9vmKbYDhS4f3ZM6OzHMzdmZjqT0+EdhSvDOMLeBABR0MOjaMp/mPWvcZxmxadbd29bR7nuq7qC3wBOtaTUlaM1Q9r0UlZUiR06d/hSs1oHtMuJ8Kt30y3FkfcU8Jrlbk7a1AVXD+zfDI+bzGDIEwPTarPYsKgyqAAOgrvxKj8eCTkkw4MQYII0IBHoaioHVzjVvx/AmbuTPlEbD4nrRw/iFu5BUFS6B4IAJDTvB371Sb/Kj23N2wbpuyFgvmlWIDTmmNN/QVPco8PZRnfynVcsBQsEkgAaASSdKm0xaLTRRRWwFFFFAV/m5WyWyQWsi4DeAn3YMEjqoaJ+R6VXsRct3sXhxgspuK83Gt7JZ1zeIRt0gE6kCBV5xuNS0jXLrrbRRLMxCgD1JqK4RzXgr8ixftEg6qCFM9CVYA/OK0iUTleAUwxHECGgRvl1zakKWI00UQNzSfB+Ni+XWIKGDrNeeGaEpcV2dHCSVkrRXhNE12MCV7FIvvOq/EgUguKtgfrEidPMNOsfWusbjLVpc917dtf3nZVH1alMPeS4oZGV1OoKkEH1BGhoDoXARI1HSNfpXqPPQj40liLGb9pxH7rRSIwR/5lz+L+1AJ4Tj9u4CQY1I77GJ8sx84pb/AIva/fn4Bj+QrzhnC0sKRbBAYljJJknc606e4F3YD4kD86ATs4xW2n5qw/MCllX70Fx3r1TQHteGvHJjQSfpSQd+qj+L+1AVjmjkKzjL3iuWnKFMNciFmICuoG9GC5FtKILE9Jg7dBqxP3qykXP+gfU/zFM+Iriso8E2c065g0R8ATrNcvhxTujXJla4j7L8PdYMS4gRobg0H+lx95qzcC4SMPbyKSQNp7AQB8hXHDLGLE+NctbCAiHQ6zqT2y/Q96f27TyCXBHbKNfnSOOKdoOTemRXFo/F4bN7vnjtngZamwKbcR4ct5CraayGG6sNmHrUYpxyDLltXY2ckqT/AKl71jcJNtWmXtHPETkx1hl3dXV46qBIJ+BpnxvlXB3rrXr9i27QBmuMwEAQI8+XT4CNe9SnDOEOtw3rzh7pECPdQdl/rUsyA1vFauTXb6JL6ETy7iMyEAN4asVts0yyjY66ketR3HruJTFWmtlzbMAqvujzecsoMsSp0EdBBSDmtAFBrqYEZJAkRI19KZcNPhg22RLShj4YUyCu4OoENMmPWpKa4vYdWEETUaKGX6f4aiTivGxKC2ZS0GzMNixgAA9YEz8RTo8Ht6ysjtmaPmsxTmxbC6AAAdBpHyrNA9FsBp7iucLagH/Ux+rGlyJoVIrQOqKKKoCiiigKp7ROBXsVhkFgB3tXVu+GSB4gUMMoJ0zCcwnSVrOLXKuOvYu234R7AUZWZiIIO+Y5jp6ST9o3EiuGgamAAJ9AOponQIrGcDZkypea2YAYgBpgRMHrXXAeX0wqtlLMz6s7GWY/kK4bnPAhspxuHzbR4qf1qWs3lYBlIZTqCCCCPQjeuccMYSc0tv2bc5NcW9Gce0nm3GYe6bdh1tKLQuKwUMzyWVhLgjQhdAP2hU/yBzacdZzPGcASBp0g/f8AOm3tI5WuYpLT2ba3LlpmBRmChrdxSGEtpIYIw21FRfsz5PxGDdjeurqJyrJkNqJaANNR8Qda9NxcK9nLdkX7fMIWXCNAhfH1OmuRHAB/eIRoHWKd+x3GE5kmQEkHT94zt01q/wDG+XrGLQJiLK3QJK5p8pIyyCNQYpHg/A7NhibVlLcqslQBPeuadKisqHtK5gxFrG4Kzh7rW8xLOFYDPLAKCv7S6N061Zuc72LXCzghN7OkkhDCz5tHIHb11qTxGCt3LilkVjb2JUEg76EjTpSt6551XvqfgP7/AJUbtJFFcOWyLm96BmjaY1j51E8ycDt4sW7V3NkzlvKxUkqpjUfGpqmuI/WW/wDd/wCNQEdiuUrT2PBzXAoiCHM+XbU084JhBatZFJIVmAkyd+/xmn5pvw8eSe7MfqxNAc4/itqwAbrhATAJ2neJ+FNcfzNh7Ns3Ll5QojUHNvoNqX4lwe1iAFvW1uBTmUMAQDBEgHrBNdHhNorlNtCB0KrGm3SoBTBY1LqC4jZlbUHvSrvAmvLNkKAFAAGwAAH0FdOulN0CHXmm1rowjfQad+tPcDxVbpIWdADrHX51WLnByXbbRW766gfI6/epnlvCZVZv3mj+Hf718zx5eZ8Ssq+X9Dbca0TdJ3boUFmIAAkkmAANSSTsKUqL5k4IuLw9yw5IW4IlTBBBBB9YIGh0NfUMDnh/E7d+2Lll1uI0wymQYMHX41C808eu2Xs2rJtI10mbl6cgAExAYan46SO9Vf2f8s47BYm4lwgYeTIkEXT0uW1GqGNwY67xWhY3h9q8uW7bS4syA6hhPcA0A25c4ucTh0ukAFpBjUSpKkqeqmJFP7x0gSCdJ7etRK4w27zrkItW0TLkEhQcxkoBPSJWYy7CvOJc34Wxl8S+oz6rEtpMSYBgSCJMbHtTrs3HHKX4Vf2K3yjhb9i+ochgQRcKm+xZtIZg6hFA12O7HU7VfwaRF9SoYMCpEhgdCDsQe1NV4zbPulnHdEdx/EqkVlafZEnLpCHMvGThrD3QhuFBKoCBmPTU9P8ABJqM5UxtxsPhyiBs4nEM0hg8fpJG/iC7IIPSIqwJeS6pggjY9wRrB6g+hqFHJVtS2RmQMPNBILPnzFn1h5HlMjbSq+idE1wzEB1JBlczBSDIIB6HqKd0jhcOqLlUBQNgNAPQDoKWoQKKKKoCiiigE8ReCKWYwqgkk7ADUk/Ks44fgbvHGN+872sArkWLC6G9lP6y6dZE9PpES1s59DHhuLy7+C+3w1+00x9neORcFYskhblu2PLI86t5luJ+8pBG2xkGCKq9/wB+oFMfwMYWyz2gHt21LPYdUZXQasF8sq8AxrBOhHUR2Pspw57WKw3lwl64iYiyP1Y8UgJftr+w2YgMBAIbbSpvmHH+IjYawQ968pQ5dRZVxDXbhGigCYB1YgAdYh/aGo/C4fA2/fxN61bQbkJaZXdj6KqiT/1CkewXUU2NkK4b5fxf3/8AI06WubtuQRUB0aRw2wPoP70qKESBFAN8KhEzvqT8yT+UUt4Xmn0j712BXtAFN76HOhjYmfmKcV5QHN1oUnsCa8w6ZUUdgB9BTbinF7WHTPecIpMSZ3MwNAex+lRB9oWBH/3K/wANz/1rrDDkmrjFtfkmc5ZYRdSaX6lkoqKwPM+HvKrW7ykNMbgmNNiJptzFzP8AhY8isMhdmZygAzBRqEbqdzAGlY4SvjWzaaatE9Xhqh4b2mNd/V2LTRExfzZczBRMWv3iBVi4NzCb6KTbykyDDAgEEjQ6E/Sjg0rKSpwy6+Ua76b11btBRAAA7CugaCayDqiuFf7VVuZfaTh8FeWzdS8zMCR4aBvdgt1GwINEgWl0BoVaof8A82YDMFIvhjsPCMmTAgA7zUzwT2gYbFMy2y8rE5lA322Jn47VaBMY3AMzB7b5LgESRmVhvldJEidQQQR31IOfc68j38RicO4exmZ4KhHUHIC+dzJL6SpGnvCK04Go/HNbS6ly5dVMquFDMqglssmSRJAH3qxl6/0La2nQxwnLyIo8RFuMCNDnyydPIjMwUT8amttKjRzPhGMDF4ckHYXbcg+oDU9uXhuIPwM1wx4li0ujcpuf4mdvlWW0Hc/DuewquYfjtvwbl4Y8XLa3MpcWw4Ux7gyjXdddvhUzc1UgncEfUGqfxrhF+1w7Ei6yMwZbloIXgQyrDEkFVI6JGmbUzWu3Rkui48BxbOpiZp7VQtcRm5YcbPbQ/JkBGg21nqatqHSkXaIdUUUVsBRRRQHF1AQQRIIgg7EHoapacFvYIG2uGGNwgJNtPJ41jMZKKLkLcTtqD3mrvXlOgVNOP3QmTCcKvKeniC1h7QPdiGJPTZTPenHAOV3S82LxdwXsU65QVBFuym/h2QdY7sdW9KskV7VsCTYhR1+mv2FC4gHv/C39KVoioBhxniQsWLl3fIjMAdJIBIBPQE9elZtd9sd0Zf0WH8yq36xjGZQ0bVqGMwS3Ua24zI6lWHdWBBH0NVX/AOLeHjbCL9W+mpr04Z4op842ebNDLJ/JKiA4P7XHu3EV7dmHUnyMxKkOUhuxIE/MVpCX2IEIde5A/KTUBg/Z5grbBlwqAgyDLd571ZlWuWWUZSuKpHXHGUY1J2JZ3/dX+I/+tcNdbqF/iP8A605y0g9jXYVhG2VD2oa4NNQP0y77e7crOrTEyfKTp7oJEDWPdJJ/tWr86cBbFYdUVghW4HJgnQBgYA1J12rPsDyDiSFZ7iqh1cKLpYAGGgRq0Ax8RX3PC8zDiw8Jvdv0z5HleLkyZOUehtytxIrighMgvPzNaJzAE8e2bqhrX4a74gPu5c9o+aelVng3s3dLiXHuidGKhdQeoJJ/lVz4tw0lCQZ/RFCNdZZW0I1G1fLzZIzySkum2fSwxcIRT9JEFx27ZGDvfh/BlTbeLeX3VvJpCgeWPzqP5HxpVdTpnYRHqansPy0ltGVVUA6GAxLZmBOaT6A1xhOTwl57gunztmKhdJO+pJ33+dcbVHUyvj/ErrYi/N+6Cbpgi84CjTZARprt6+lKcr8Re3iUbx7pzKwM3GI1UEaE960DGeza2zuTeuedix3Ak6HQEdNKB7M7Agi7dzDYzO4gxJIFRz1WyUS3LGNZiMzkz3rKvbqD+LSJ1zjTr5bOkda17hXDVsQFzGOpP9qoXtR4Ncu4u21u0bnhktAZVgkWCPfEEEIR/muUymUry8ww34jOQQucbZdGylM8yL3XLGu29Wj2P3ily7B0DWdPSbtQdzk7ElyWstBaWAZOp1jzRMdTVx5C4Lctu4OHNonwzoWfOVZupYgQDOg1k/CpJqjRuXiaD1rMfbaGOGtMBMXSsgwVLISp+GZa0yxa8ontTDjnLtvFWmt3ASDqPQiYPruajVrQWj55xF1BdxDKQZcMgG5/SBioEdASK3DlPH+LhkaIMDT4gUlZ9mmEmTaEzJ9ZBBEdKsHDuCW7C5ba5R8SfzrlDHx6N5MnN20Aqu2uS3NzFM11SuIS4gGVs36VswNwlobISQIjSrb+GFIXMG5Ol1gOwC/nE10afo5kDiOFtZw2HV2DtZKqWChAdxIUaKPSrJhGlRTe5wvMIZ3YdiRGnwFPbdsAQKRVA6ooorYCiiigCiiigCiiigCiiigCiiigCiiigCvIr2igOStInDU4ooBAWKUyV3RQCPg16LVK0UBwbdeG3SlFAI+FXYWu6KA4NoV6LYG2ldUUARRRRQBFFFFAFFFFAFFFFAFFFFAFFFFA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 l="20197" t="41953" r="52685" b="25563"/>
          <a:stretch>
            <a:fillRect/>
          </a:stretch>
        </p:blipFill>
        <p:spPr bwMode="auto">
          <a:xfrm>
            <a:off x="611560" y="3933056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https://encrypted-tbn0.gstatic.com/images?q=tbn:ANd9GcRnu0iVGoVFlgX-K4IK6gd5Z_Rz28uYtsjYuu0Q7gqk6byRpVi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246260" cy="216024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67544" y="2924944"/>
            <a:ext cx="362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Insumos electrónicos comprados a </a:t>
            </a:r>
          </a:p>
          <a:p>
            <a:r>
              <a:rPr lang="es-EC" dirty="0" smtClean="0"/>
              <a:t>Proveedores locales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8024" y="5085184"/>
            <a:ext cx="3827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El importador cede los derechos para</a:t>
            </a:r>
          </a:p>
          <a:p>
            <a:r>
              <a:rPr lang="es-EC" dirty="0" smtClean="0"/>
              <a:t>la devolución de impuestos pagados</a:t>
            </a:r>
          </a:p>
          <a:p>
            <a:r>
              <a:rPr lang="es-EC" dirty="0" smtClean="0"/>
              <a:t>por la importación.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Construcción de los </a:t>
            </a:r>
            <a:r>
              <a:rPr lang="es-EC" dirty="0" err="1" smtClean="0"/>
              <a:t>AVL</a:t>
            </a:r>
            <a:r>
              <a:rPr lang="es-EC" dirty="0" err="1" smtClean="0"/>
              <a:t>’s</a:t>
            </a:r>
            <a:endParaRPr lang="es-EC" dirty="0"/>
          </a:p>
        </p:txBody>
      </p:sp>
      <p:sp>
        <p:nvSpPr>
          <p:cNvPr id="19458" name="AutoShape 2" descr="data:image/jpeg;base64,/9j/4AAQSkZJRgABAQAAAQABAAD/2wCEAAkGBxQSEhUUExQWFhUXFx8bGBgYGB0YHhodHCEcHx8dICAcHCggIR0mHR4YJDEiJSkrLi4uHR8zODMsNygtLisBCgoKDg0OGxAQGzQkICQ0NDQ0LCwsLDQsNDQsODQsLC8sNCwsLCwsLCwsLCwsLCwsLCwsLywsLCwsLCwsLCwsLP/AABEIALcBEwMBEQACEQEDEQH/xAAbAAACAwEBAQAAAAAAAAAAAAAEBQIDBgEAB//EAFIQAAIBAgMDBA0IBwYDCQEBAAECAwQRAAUhEjFBEyJRYQYUIyQyQnF0gZGxsrMlMzQ1UnN1oRVFYnLBw/BDRFOCwtFj4fEHVFVkg5Oio9KSFv/EABoBAAMBAQEBAAAAAAAAAAAAAAIDBAEABQb/xABCEQABAwEDCQQIBQQCAgMBAQABAAIDEQQhMRIyQVFhcXKxwRMiMzQjQoGCkaHR8AUUUmJzJENE4VOyg/GiwtJjkv/aAAwDAQACEQMRAD8Awkn1ZF5+fh487/MdwdVSPAbxJ1mbd95x5qfdixHF4Fm4vqmuz5dyooTz8kPW3xcFJm2r2cljMYkDN9AzLzxfebD2+ag4DyCF3hSb1X2ZLeqTXfTwC560AvjbAaQnidzQ2gVkpuTSOigEs0UIliqKZXZKjlblmiALF49yo17DpB9anPlLGvkoWOoC2mGVhQ6SEwMYCQ25w0oHPa4oaSuhAhnmR2k2PBLIwUnZ6G1uNx/PB2eMOElmk7zWkUrjQivy0FLkeW5MjbiQqM9giqKdq2BRGwYLUQ+KrPezp+yx4cPXhlnc+KQWeQ1u7rtNBoO0IZWte3tG3awnc9HHLmMCyrtotCkhXcG2EJAP7PTiJkr47I4sNCXkV3nmqXsa+YA4UqsbnGbyVUhllbUiyqNFReCqOAGPWgs7IG5DPjpJ1lQySF5qUEgw5AtJkeURlO2aq60ymwA0advsJ1dLf0ILRaHh3ZRXvPyGs9AnxximW/N5rRHL5auVFkqYqdmUGOlVmJjjtdRsiy7WzrqbnyaCDtWQRlzGF1MX3XnTeb6VVGQ6R1C7J2V0LPdkubBgKanBjpUNwPGlYH5xyN+u4eQ9AF1lgoTLKavPwA1DqkTSeo24D5pzktasNPQTSbXIqKiCV1F+SaVuaWHk1xJaIzJLKxud3XAa8nGidG7Jax2i8KSUzAw00kgiqol7wq10jmj4ITu1vb02N765ltIdK0ZTHZ7DiDpK2hqGnEYHWpQzyNJJNBGI62MFa2iYc2oTi6jp1v6b6352Oa0NbHI6sZzH6WnUVwJqXNF+ka1UkkKws6K02VynusW+SjkPEcQAfX7SpI6QNJyZm4HQ8dVlWhuth+RVlRDbkoKibTwsvzBTu6Ec9G4W4Yxjs6WNvHH1CIipDXHc5TMkofthhyNbBNHBUhQDHULKQAxG65Wx69Oqw0Zk9kDlRuBc3W0j79i6+uVga0OoomKnSKQRxrsoudpsqNwHJnQdHkwsvc9uU41PY9UWSGmg/V0V2SnulFv+sKr2PgLRmy8DOi1vq7z1QvYy3c8v80q/bhlrz5uJiyLBu4oTLj39k+/6Ivsmw2Xy1p4j0Sx4jNyQv9US+ffysWjzzeDqlHwTvWkzX6fmvmDe5Hjz4fLWfj6lUu8SThWeyetinhWjqjsAE9rz/wCEzG5V+mNj6vURfPHJFIZ4b65zddNI2hSxua9vZu9hTGSIzMKKvPJVcelPUk6MPFRm8ZD4r9PQd6ARGPzFmvjOc3VrIGg6wmHvnIkucMCpPC9WWp6gNFmNOpKS7uVVBtbLkeMBqrj/AHxgLbOBLF3onYjVXSN+kLRWU5JueNOtLuyCYVFFTVbgcu0jxO405QILqzD7e7UYfZm9jaHwNPdABA1VxA2IJjlxtkOKuy+YZiqwTG1Wq2hmO6UAE8lLYXva9m1/3GRpsZMjPD0t1bW9QiYROMk52g60zrqdoIQuZwcukRAWWGcbcSnxX3MV+zfjYYnicJJCbI/JJxBaaHaNFdaJ4LQBKK00jFek7GxSVEZpqyPlzzoYpEILgg80sGK84EjUC/VjBbO3iIljOTgSDht9iL8v2bgWuFdAQM1UIeSr6QGNJX5KanYXUNa7LbihF7dH5YaGGTKs095aKhwxpoO9Bm0lZgTQhZ3s2p1p66eKIbKKw2V6LqDbXhcnF/4e8y2Zj33kpE7Q2QgJpL9WJ5//AC8IHnHcHVNHgN4k6zJu/M380PuxYji8CzcX1THZ8u5U0XhZJ+8/xRg5MLV7OS5mMKCqPoOZa/3xffbDm+Zg4DyCB3hSb1R2bHvhOPesHuYP8P8ACPE7mgtXiexCz9k1TJFyLzMY7AEWW7KNys1tplHQScNFlja7KAv9tK6wMK+xLMpIor89a9Fl/wC7P8QYXZ/MTb28kcw7jFzLfqyv+8p/ebHTeciOxy5ngP3haiM/KUX4aB/9TY87/Ed/J1VZ8b3V83i8EeTHvnFeYtDkOToUNVVkrSqbADwp2+wnV0n/AKiK0Wlwd2MN7z8GjWegTo4xTLfgEVE02ZTEtsxQRLrwjp4hwHDaI9J6huUezscf6nH/AP04/fwCMZU7tQHwATasz6kM5qIIJTMBZHdwsdwNgSbAuxIS1hcA8RfCI4JxD2MpGTppWuNaasdKN8kZfltB6LnYx2JdtI0jzpBEtl23Ba56LAgDyk792LmjKNUjBV5nSS5TUGNjHPDKtnUeBKulwVN9lxcW37xr0BPZxKMaEYHSD9NaJkhYdYOIU35FIAjlpcrlbub75KKXoPRY+gj84wZHSZTRkzNxGh4Tu6Bfe06dIVkySNJHDPKEq0G1Q1ynmzrwRjx6Nb2vbW/OBrmBjpI21jOew4tOsfe3cVCTQnvaDrUBVybU1TGgiq4VPb1IwtHPGPCcDd5fLcXvztLG5LYnnKY49x4xadAK6pvcBeMRoU8ypFip6+JNrkO14aiOJ+dyTSNrs9GMjlc+WKQ52U5pI0ga1zmgBzdGIR+deHXed0XuphFnzYuGTqmSZzt46KU/z5/G0+FjG+H/AOI81zqV97ovZKe6Uf4hVex8daM2TgZ0Ws9XeeqE7G2PJ0HmlX72G2rPm4mIYcG7ih8t+m5P5ovsmwyXy1p4j0Sxnx7ln5D8ky+fn4WLR55vB1Sj4J3rR5p9OzXzFvcixBD5ez8Y5lUu8SThWPoslqZ4zJFBJIi6FlW4uN4HFj1LfHrvnijcGvcATtUDWOcKgJiKk1GVzcrzzTSRCFz4SrISGS+8roLA7vRibIEVsbkXB4NRoqMDvTicuE5WIWliY/pOAkkn9GjXeT3Jsee4D8m6n/J1VLfGHCstU/U9L51L7uPRb56ThHNTP8Bu9LckrjBNHKBcxuHte17bxfhpfFFojEkbmHSKJUT8lwdqWwipaOV6gxzTrPWRsI1qI+TS7sHtt67XOAAPXxOPPfJNHGzKaKRkVLTW4XYY71SGteXUdnYC/wD9InIKiKasiWsp3FZCoCsGsrGEbSl0t4QUXDA7J39GE2gPiszjC4FjviMrGmv20IRxZL5AJBQhZ+R9rK4m11zAnXrS+/idcVgUtjh+zqlYwt4kt/7SfrKp/eX3FxR+FeUZ96Sl2nxSjJW+TF8+/lYWPOHg6o/7A4k7zE9+5t5mfdhxFF5ez8X/AOk53iSbkGKkRJk8z3EaM5Y23WlBP5a2w0sMjrSxuJpT4IahohccFZMqQyVFNVnZgq35WKoTnKDclH6CmoDDePIb45pMjWTQ3uYKFpx2jYbrtaw3F0b7g41B+9CjLHfZoMwIR0He1TvAU+CCfGhbgd49GNDqA2mzXtOc3nTURpGldTK9FJcdBSzKsjC1MsdWGC08bSSompcIAQoPQwYG/R0YpmtVYmuhxeQAThfp9iVHD3yH6MUJnWdNUuGfZVQNmONdFjXgq/lc8fQBg4LOIW0F50nSTr+gQSSl5qjMvPydX/v0/vHCpfNw7nckbPAf7FpoW+UYPw0D08m2POPlHfydQqz4w4VlexzKozH2zVHZpk0sPCme1+TXq6T/AMyPTtU7w7sohV5+AGs9Ao4ogRlvzR80Z3bM5iSVhgiXyR08Q/It7eoDC/R2Nn6nO+Lj9EXendqA+AQmf52joKamBSkQ3F/Cmb/Ek6eocNPQdmszmu7aW95+DRqHUoZZRTIZcOaUUs1mGuKntq1JatblObbMRVjGdjURyAkSb+aCBvuerCQ6gpRMpVA1VS0gAbWxJ0JsL8B0Aa/xOOkkGAWAJjkFFVQq0scXKwSAiSJitplG/ZQnaYgX5yg2tiG0yQyEMc7JcMDqO06Kp0Ye28Co1I2joY3VacMZaGeKSan2vnKd4xzgPTp0H13Q+V7XdrSkjSA79LgcCnBgIpi01I1iikZC8YdiWdskk2mO86ganjjKBr8kYCYUWi9tT+kqedHuVbr+rqX24Gz58XG9ZJ624InO27pXa/3ui91MBZ82Lhk6o5Be7eOi7UN3c6/rtPhYxvh/+E81rsfe6L2SnulHqfrCq9j46fNk4GdFrfV3nqhOxs9zoNf7pV+9htqz5uJiGL1dx6IbLm79yfXdRr7JsMk8vaeI9EoeJHuSAn5Ik8+/lYuHnm8HVKPgnetFmutdmmv9yb3IsefD5ez8Y5lUv8SThSumrKaaCkElW1M9KCCojdtrnbW3GV02z14t7OSOSTuZQfpu1YGuhT5YLGgGlNHVQlrFmo8zlUbIkqYXC9AZnIv19NuOB7Mx2iBhvo1w5Li4OieRrTyJvlKHX9Wj4TYicP6R38nVUN8YcKzFT9UUvnMvu49Fp/rpOEc1O/y7d6A7Hp40nhaYXjWVS4tfmg77cQNDbqw+0te6NwZjS5JjpljKwWv7IKaaOCoasqkmWUjtZAxY7e0GEi3A5NVjuCAddodV/Os74XyMEDaEZxpopSh1muG5VTB7WnL04f6RNNIWzOgZmJZqAEsdSe5Sa3xO8AWSUAXZfUJgvmZuWZi+qoPPv9Ax6DvOv4OqQB6BvEgf+0f6yqf3l9xcP/CvKM+9JQWrxXIyY/Jg6q7+UcLHnPc6ov7A4loKmBnr8zCgktSlQAL3JSGw8pxC1wbZoCdDv/0n5JdLIBq+iQZRmPIq0E6mSlc89NzRt9tL6qw6OOLZoctwkjNHjA6CNR1hTRPAGQ/N5JxQ0mzJHl8zCelqBt00q6NHcMQ633biGXd6DiWSWrTamd17bnDXsOvYU5rL+xdeDgUoqJS2VWc7Rhq9hCd6qYySoO8LfW3kxU0Btu7t2U2p31x3peMFToNE7zE9/Zl5i3wocRxeXg4xzcnP8STd9F3saoZnggNKkLxEd87Sxk7e3zxKXO0EEdtnZw20OjD39q4gjNvIupcWjSScUDBc3JbUHGo+O5KykYpMzWI3iFREE/d22tbq6/Jg6uM8BfjkmvwWUaIpQ3CoTqnJ/SUH4cPhtiQ+Ud/J1CefGHCs7sbWWUa3terdfJcKL/ni+tLZKdTQealIrEwbVZ2W1vJs1DCNinhexF9ZXFru5467hu/K2WKPLAtEhq53wA1BdaHZJ7NtwCzJOPQUq9jlyuiqCNOGAcwFECUZSSsxudFG/CpGtAuxRNJK2WRwwVNRSM0zx1ECovJbOknJarsOSNm48JbEkXt048yd74IZBk1a6prqrrGzQrIw2R7b6U+7kblj3NIRuMeYEaWFjIfyxNNd2g2xckxvq+9zQMTdwX8Ek94YafEP8o5IW5vulTzk9yrfw6m9uMs+fFxvXSetuCKzvw67zui91MLs+bFwydUcmLt46KUx74Nv/G0+GcY3w/8Aw9Vhx97ovZOe6UX4hVex8dPmScDOi1mLd56oXsb+by/zSr97DbXnzcTFkPq7ihMuPfuUeZr7JsNk8taeI9EoeJHuSFh8kyeffysWf5w4OqV/YO9aPNZVXM6tJWMS1dNyccjDm89UAa/2bgi+IYmudY43NFSx1SNN1fnpoqHkCZwN2UKVWKzLL3p5GilXYdd46RwIPFTwOPXjlbK3LYagqF7Cw5Lk0pIiuV1jkEI8sAQnQMVLbQHTa4viaQ1tkQ0gO+dKJrfBd7FpI/rKG/8A4aPhNjz3eUd/J1VQ8YcKzNUfkik85l90Y9BnnpOFqnd5du9Z5WIxcRVSrR9kr975eP8Ayn+o/wC2ILIPSzH93RVT5jNy0WX/AFhQ6/q4fCkxBL5WXj6hUN8Zm5IIlY5RGygsIqzbe3ijYABPQCdL4udT884G7KbQfFIHlwdTk0zjsahzCZ6tK2FFmsQj6MtgAQRffcHCILZJZYxC6Mkt0jDWmvhbK7LDgKpJKfkw+ffyjioec9zqknwBvWlq5G7crEjlEUkgQKxbZBIEZKbVuaStwG4YiiawwRGQVArt1301Khzi2WQNNCaUUc8oJJmghDLLUgPyjBtoIlwV23A12RfXX03F9imjZlyC6O6m/TQbUMsbnZLPWvru0VVeWOj5hSLCxkio4tmSa1lsA926lubDp4dOMmDm2WV0lxkNQNOj5rYyDM0NvDRedCQub5XNb/voP/1HFwBFtbwdUj/HPEnlcb1+Y+YN8KHEMflYePqU549LJu+ixIToO8a62v5ekY9glQp3l2mXV4B8an984klvtUXvck9ngP8AYtJTH5Rp/wAOHw3x57vKP/k6hVHxhwrPxH5OovPW9iYuPm5eAdVOPDZvQ3Zn9Pqvvj/DDLB5aPclWgelckuycWJKtjpmO4YEvAW0K0WT5TFybyzOUjQqpKrtMzteyjhw/rfiGed+WGRipO2goNKojiBaXONAEzymBIpkkVlMckb9ryyLsoJbEKHHBlYEHhexxPO5z2FpxBGUBjTSRsITGNDXg4g4HRVO8upanlKSSsIaXtkqjAqzBDFJcMU0ILC69GuJbS6DIkbBm5N4vpWo16aYpzGPq10gvrihMh8Gh1/sa/3zjrTjLvj5LW4N3OQ0TdxTX9SS+0YYfEP8w5IW5vuFW5we5Vmv6upvbgYM+P8Akcufg7cETnJO3Xa/3qh91MLgzYh+2Tqtkznbx0Upz3c6/rtfhHHDw/8Aw9Vxx97ovZKe6Uev6wqvY+MtGbJwM6ImAd3eeqE7G/m6DX+6VfvYda8+biYghwbuKGy89+5Rr/dF92XByeXtHEeiEeJHuSDI8xRUenqFJppX2iy+FE9rCRekW0K9F/TfaInFwlizwKU0Eaj0U8b2gFj8D8k1MWxs0FaduB9aWpQbWxtaKV6YzcApw8ljibKyq2mz3OGc06adRoOlNpT0UvsP3oUJUeSmq4KmzyUFuSkHhAF9kpfilhcA7vRjQWtmjkiuEuI9la7CsIJY5r8W6UD2XSHtegS52RRqwXhtMWubdOmG2IDtZnactBaM1g2LRQn5Si/DR8I4gd5N38nVUjxhwrNVP1TSecy+6Meg3z0nC1Tv8Bu9Z7ZxcpVqZaft2ki5E3npYijw+M8dyeUj+1a+q7/4+e1/5ed2XmvNQ7UcKHUq3N7WMZOLcQjIql5FgraNgZqWFY5YSLkIoI2hbwkIJvbUejCSxrC6zzijXkkO2m/2EIwS4CSPFuIUYn5MGuy8XiItVUp1CA7wR40R1sfFv0XA0jLpZrTneq/X9DrGlYO76WLDSFScjy6fuqVy06vryLqC0fSt76i97dVsF+atkfcdGXEaRgfvTtXdjA/vB1NiCk1yxh/5319yOHDzY4OqWfB95P8AO8nmmnkniQyRShWUpZgQEUHS973B0tiKzzxsjEbjRza1rvKdNE9zy9oqCl2WsywV4Gg7XXdzbd0AYH0XGHzUMsJ/ceVyVHcx9NSv5BmioKKEiNapBJMQNXa539IAXRd27hgcoCSa0SXlhoBq+9aZkmjIm3ZWKiYlq7wRdwy+mN5JW8Jm3Fj0u25V4Xv0DGhxg9I/vSvwAwpqGwaSsp2ndbcxqsjqeXkr623J07U7Qqzm202yiKo6WOzew3XAwJZ2TIbPWr8oGg1Xk+y9ECHF8mApRY1004Y9aqhonWUn5Or/AN6n984im81D73JPYPQP9i01MflGl/Dh8N8ee7yj/wCTqFUfFHCs9E3ybR+fN7qYuPm5eD6qceE3eq+y5e/6vj3U+wYKw+Wj3IbR4rk3nyanV2plklNUgN2IXkmdVLsgHhAbINmwhtomLBMWjIO/KArQHV7EwwsBya94fBdoYkVKcdqmftgavdhskuV2E2RYMoG0b9I4Y5xe8yEPycjRTG6tTsOii1gYA2rcqumvJM4qCOneWE1dK6OQHhmVmN18Ekows46RriUTPlDZBG4EYEYbccQmGNrCWl4pqOP/ALV70kj2o6lIY4Gt2tJApsp12SAWO0p2iDex143vhzYqk2mMnKGcHfMbKUuQOdd2ThdoIRuQZeIlpEZixiqpQDfQWUiwHRvsMbaImOMjtbRzWMcQGg6CVblUCqKWyjSOrtx8JtfXg5Y21ku0s+S0E0HtVawryQGyv1a67h4JO7yYIsblm7+4FgPd91czOkRo6gFfCo4VNrjQHTAxxNymcblznGjtwXM4oLtWFW1aopDrw2QnHCYoKCOmhr/nVG995rrHRDV0RWfUb86Qg9IMeJw0tjof+E80ZN/vdFDJvnKP8QqvY+MnzJOBnRE31d56oXscPc6DzOr944Zas+biYghwbuKQ5xVPC2Xyxkh0oo2U+Qyaddxp6cXWdjZGzMdgXnkFPK4tcwjQAtBXUkU1ZJTGhESlC3bCBlKnZ29skAJsX5pB3n1YkjdLHZhOJMq/NupjSmuulPeI3ylhbTakQPeOXeevbq5yaD14pwtM1P0Dqkjw2b0dX/OZ55V+IcJjzbJ7eSN391JezA9yofMV9rYrsWfLxlKtGazctEJVXMoAzBdugSNSd208ZCg+U4hyS6yOIFaPJ9gN6oBHbCupKqGi5WD9HS9xqoZWeIP4MjMNUJ4E8DuOKZJMiT82zvMcADTEU0/VKa3LZ2RucMNqz0OWSPOIAuzKX2Crc3ZPG/QALm/Ri8ysbH2nq0rUfelS5JysnSmwy5Y0apoqou9OVL9zMRAJsHS5O0hOhvY29WJjKXuEU8dA7C+tdh1FODC0dow1omMchqG7co7RVkfOmgUfODxpIxxB8ZP42uggRDsLRfGbg46NQPQpoOV6SK5wxGtcim2u/wCgskqC9TTcLHeyjxozvI4b8cW0/prTeDmu5A6iNB0ra19NFjpCY0PYrR1qCpVpYRJcmJApVCCQwW43bQJHlwh9vtNmd2RAdTTffpCNtlilGWKiuhZ+EfJ7efD4Rxa7zXudVP8A2feTajlSSnjiecQmJnNnEmy4cc1gYtdtCTZTocIADJnPLcoGmrRiL9B1pgeTEGg0pX5/RRnqVlGZupNmhWxbQsA6jaPWbbVuvA5BY6Bp1nkTT2LsrKEp2BXZae+cm+4//eAm8G1b/omt8SLckhPybPr/AH0fDbFn+Yzg6qc+A7iTPshg5aoaAvydLSQq1lW+yCqE2Xi7M1to7vbPZXZEQkpV7yRjtOnQABgmTMynluDWhZ7N8sWNVkjZzGzFCJAoZGUBrHZJUgqQQR/DHoxSOLix4GUL7sCDq04qaRgADm4JmtMYMtnMvMNSYuSQ+EyxttM5HBbbr7/TiTL7W1syL8itToFRQDem0yIHZWnBPKfTMaW+h/R4uDw7nJocRO8rJT/k6hUEemHCs9H9W0nnre6mLj5uTg+qnb4TeJVdmD9/1V9QZTf1DB2Ef00e5BaLpXIgdkkzqVJjuU2GlESiZk+yZLXItp0kccZ+Xa0UvpWtK3V+9tF3ak3/AD0/fsT/ACujli7hFVzwySqrOEFogXF1Qm+1tkW5yjTE1BODIWAtF1+N2N2BA0Aphb2fdrfjSl33uRdDlsUECycmZCzFb7RGzbpK67THdw8uLAC6QsBpQavu5LyQGZR0pxFDsKiXJC1cWyDvXaAa3UddevCHmrif2n5XJjRQAbQraTw4vPJvYcA/NdwNW6RvKqy7QU2v9nU+3BS4v3sWtGHtVUZ7kNR9XP7cE7PPGELc33VOv8CfzSH246POZxOXHTuCszHwqnX+2p/YuAiwZucifi7eFOT5w8flFT6dnfgaAsof+M81px95AUNFsy0eySQK6oY9W0r/AJXxLa48lkhH6G802N1cneeqVdjt+ToPNKz3sdas+biYshwbuKCpYVerylXAYGkTQi40EpFxx1AOHOeW2e0Fpoco9EFAZIwRoUJcwlmpmmrKuo5F5OTWGHZG23hHQ2UIBwNybes2RMjlEcEYygK1NbtG01QlznsL3uuN11FRnk0Smip6faMSOkwd/CZpmXeLACwHDGwNkPayS5xBFBgMkLJC2rGswxrvRNce6Z5rxX090wuPNsnt5Inf3Um7LNY6DzJPa2K7FnTcZ6JVpwZuRU8S5lErR6VcMQR4eEsaCwaP9oDeuAa42R5a7Mcah2onQdm1a4dsKtxGjqFyhrUrkSnqXCTrpT1DdW6KQ79+5t4PXv6SN1mcZYhVpzm9W9QuY4SjJdnDA9EfBK80yxzEQ5lTkclI4FptndHJwJI3NxB8uEkMijL2d6F+IGLa6Rs1jQmCr3ZLrnj571TBUNUOaKOmiouVe9QV2mbuYLEWY6LpcKuhuOBvhj6MaJ3vy6Du4DG747UAq53ZtFK4pSRGqPU0ckytTlSTJsbXPJCspTTeLFCNx3nXFNHFwinAIdqrovoa/EEJdze9GcFo5o1XMquyqL0LubaC7RoWNusm/lx5ocXWSOpweB8CVWQO2dTUm3YF9Ah3b3+I+JvxLzLvZyCZZvCCyfY7UoIp4pkLxC842TZgy2XQ3tYg8dBrj1LSx5ex8Zoc2/CmPRSwOZkuY/DG7GqJzGBVhWWPbClzGyuQ1mA2rqwABW3VvGBblCXs5KVpWo1YLXtGQHsrStL0uyJyYcwubntZfiLhlpAEkNP1dEuHw37k6y8985N9z/8AvEsvg2rf9FSzxItyRs3yZUeej3GxYB/WM4OqnPgniRvZDmslNmMkkYU3ijVlcbSupjS6sOIwmyQtlsjWuuvJBGINSimkLJiQie342hjq6mKJYULClpIhsq7g853/AGQRqT0esSyTtDDG4lxplPOgaAEVW5AkcLtA1r08phIra4CSpk1p6c+KPFd14KPFTffr3Y1of/T2e5gzncwNusrj3fSS3u0BclqGoy1RUtylfMp2YzuhVhbacdNtAnD144MFopFDdE3E6yNA6lcT2Yy33uOjUla6ZdSjorm91MUHzUnB9UseE3iUOy5Aa+q6OVPqsMbYXUsse5DaR6VyOy/saYtqYwVXadNsGRFIvcpw04XuL6gY7tw+4Vprpd7Ch7Mj7vW9y6olEaERwsEGxG8h2XNtAoPHo4YS5kbasBIBvIAr8dVU5rnkVpVVxVTR91gOyu2FmhPiMTbTjYno6MHkBxyH40ucNIWA07zcNIXswrgkhG8/pCFLDS1wtr+jE+WGt29m4plC53vBL6Ssdpae7W+UahTYW0Ab0nE80hLX/wAbeaNrACOIoHIxzaK+vcq73j0420E1l3x8kTBc3c5URKOQT8Fl9owZPpD/AChCM33CicxqGWOqKsRbLqYjiL3HTjoHnLj/AJHLHi524JhX5haSsDjRZ6UAgfaVd4v09GDs81WxV0tf8qrpWULqawmbm8hsbj9Ijd+7hjDVlR/xoHXG/wDUuZYefT6/3qf2HGzCrX8LVjdG8pNRU4jNGF8EUtX6CTe2J7W0gyHW5ibAa5I2FKqAd+5Ru+hr7s2Nk8vaeI9ELfEj3KrJ8zSLLH2oY5u+igWQXW5UPtEbzax0Fr4ZNE51tGS7J7tbt9KLGSBsBDhW9ShyOWoqdueanSRSjyRhiXjVdmyiNV2VAUAW2tOOMfamRxUY1xBqAaXEnade5ZHA976mmumlCiqWZc3lS+zIEZb/AGTIbX6NMMyDGbMw4io+SHKDhK4Jf2WHudB5kntbDrFnTcZ6IbTgzckVPO0bK6MVdTdWGhBGLXMDmlrhUHQpg4tNQtPPCmZI0sQVaxReWEaCcDfIn7fSvH2+exxsZDHmsZwdq2HZtVLmicZTR3tI6hcy+tStRaapfYmTSnqD+UUh32vubeD17+kjdZnGWIVac5vVvULmv7UBj87QehTGlqJJZVilIhzKA2ila2zMAPm5OBJF7NxBxO9jI2F7O9C7EDEbR1GhOa4udR1zxgdaTdkufzyo8EscUAViZI44+TLOBvfU3IvceW+uLrNZ2NIka4u1EmtBs6qaWRx7pAGtaKVdrM6lF1ZqAqo6WMUeg68eaO7ZIycA+/4m9WG+dw2dEH2M9l0VNTJDJHKWQtewW2rsbasDcXtuw21/h8k0pkaRQ05JcNoYxgacUuhpqilflNh42RjzihK63GpsVKkadBvikyRTCgIPtv8AqkZL4zUim/BV55nskoVXKAJfYSNBGgvvNhxOCgs4BLhUk4kmpWPkJAHLBV9jZ7hmHmo+IuOtfiw8XRFB4b9ye0B74yX7n+LYjl8K1b/oqm+JFuSN/qyp89X3GxYPOM4OoUx8A8Sl2cNatf8Aci+GmM/Dx/TjeeZWWrxT7EbSm8OUXtrUvcdXLJ+WFPufaafpH/Upjc2Lf1V6VPJzZjWMBLNBKFiL6hS0jIGtx2QBYYDIyo4IBc1wqabBWnt0oq0dJIbyDckGV5dLWzOS/wC3NO+5BxZj09A6uAGlss0dmjAA2NaNOwdVMxj5nX+0p2kaVRWKDuNBSttvM41ZtLuel2GipwHoGIy50IL5O9K+4NHLcNJT6B9Ay5rcShVh7frJ5U5kJYySSPzQkYtct0EgGwwwuFls7GOvdgAMSdiCnbSlwwW7iMJeWWnSRpXuzMxCRqWFi3O1GnAnp0wMbZGQtjloB8TdfRG8tdIXMv5LiQJJFszbamnW/NsdpGPDhe9hcYcHlj6svy+Y6JdA5tHeqldTmd4aoro/K05I37IaTQX6bDATHIfGzY7kjiGU1x2jmpVw7tLr+uIfYuPMjPo2/wATuqo9Y8QV2VU7NJCeC5nUk38jD064N0Zcx38bEOUARxFXZLl6otICS2zHV9Xhtr/V8UywtJkrpLPkga/N97muR0Scio2R9WSJvPgk6jDDG3LP8gKEOOT7pUc3y4NHUhTYtQwL0iyn14COEZbNj3Fa51ztwQ+ewsr1pO41NFY9NgoxNEwtEQP6X9Ux5BLt46KRqGSd7Hws4VSOkGPHQvyWD+LqieKu97omuUyh2p2U3HbU49I2sVyGrXcLUlooRvKhl63SnH/l6j0anG2hgflg/qasiNKHYVm6JCK7KQd4pFv1WE2J5PL2niPRGPEj3JJRSbOXXJ0GYA+qMG+LHtraqfs6pTT6Kp/Un+edrU9TPyCSy1kqsthqkZlGpCgbRcqb2BIF+HCSzulmgaJKBgoa6TT5C/Smz5EcpLMTo3pXT5ZLT0da0yGIPHGiCQbJY7d7AHXdhz5WS2iIMNSCSaaLktjC2F5IS7sq8Ch8yT2th1izpeM9EFpwZuWdOL1KrKado3V0JV1N1YGxBHEYFzQ4FrsCia4g1GK1U0C5krSRqFrQLyxCwE4G+ROG30jjjzmudYyGONY9B0t2HZqKqLROKtztWvaEQYmmRKauV4ZhpTVEildeETtxHQd49oVETjLZ6Ob6zRzHUIgC8ZEgodB6FRqYzVk0tXaKujGzHK2glA3I5G8nxX/6Y1jhZx20N8ZvIGjaOoXOb2nceKPGB1rj7VUH2wYMwpE2toDZ5RYgN9t0gFrHcR1HThkw0ye9E8/AnVsW3yC+57fnRaXIqWnrYEqKiniaV77bWttFSVvv3kKDjzrTJNZpDFE8how9t/VUx5EjQ5zQSgqfM1ZjO9UhiKAGEu22OZYw8lbZN2udvjit0DWxdm1nfrc6m2ta6qaEoTkuyy7u6vZhTWsDWncONvLj141551J92oKKnkjfnVVUioIV1MaFgQWt45O5RiLL/Mytc25jDXK1nC7YNJVWT2TC05ztCawx8nXZXCxXlIowsijXYY7R2Tbjb1YlccuzWiQYON21PF0sbdICQyfVlT56vuNi0ebZwdQpj4B4lzs5Hfj/AHcXw1xn4d5cb3cystXin2I6k+Zynzp/jJhT/EtPCP8AqmtzYd/Veqz3LN/OE+M2OZfJZuE/9Qsfmy7+qJmozI1JQRsIoHhWeUqLs7FWZmb7RAXmjcNOgDCxKGiS1OFXAlo2DAU1Y3nFE5mbCLgRUodpDXkQU4EFDANos25RxlkPjOdbD/mcNAFl9LL3pHXb9jdQGlLvlOQy5o+/iqpMxSV0pqYFKSNto38KZl15ST02svDTyB9nszg7tZb3n4NGoJcsoIyGXN5rcUkMaQFahihlIYKASwC7iRbcTfQ4B73OlBjFcmu69G1oawh1xKqrJ1jpZ5FvyQh5OMvo0j7ZawA3C5t1evGmplbXGtTTQKU+K4UyDqpRY7IHLU1azHUy0pPX3U4Xa/Hj3P5IrP4bt4WxFKHmnLHQZrGw6yFX8sRWdlWMOjszzTnGjjxBH0vhxeezew4qeKMdwNShiN5UMuGlN+5U+3BS4v3sXN0e1VRjua/h7+3BE988YWDN90qVb4E/mkXtxjM5vE5c7A7gp5mgJqQdRy1Np5Av8cDGAWs3OWuNC7eEszGn2Zgb3DZxGR/7Z/2xI5mSw6uyPNOLqn3ui72Pz7L0w4PX1I8mjG+OL6ZdcMhnRdSuTvPVMMs3U33E/tOLZsX72pEeA3FJZkP6RytuBprekCX/AHGFWltLPPxfRbGayM3LJMfkmTz3+ViseebwdUs+AeJbNKcyZhmCo2w5hVUfiu0qAkcQN1yOgY8jLDbNCXCoreNdKq1rSZpKY0+CyWeShYY4O2BUMju7MpLKm0FUIGbVj4RJ3C9serC1peZGtyQQBhTbho6qGVzskMca0O9VdlHzdD5mntbGWPOm4zyC204M3LOkYvUq6Bjlq2XYTRRw2rKoiOIG0Ja/PY6MQoBLALcdGp6MeV+ISOkrZ4hVxx2DRuvV1ka1h7V9w0KVQjMk8XbaVj1DAQwxkuQ20G5RtoARbK3Fus30GNbkNLHhmRk4kil1KU21K57nOBaXZVcNP/pLezxhy4UMHMVPHG7DXnoDtC/Eg8cN/Dh6KtKZTiRuOCXaj3xsAWhqfrGs1/uB1P3UeIW+Uj4+pVJ8Z3D0TfsAXvCHUeP8R8S/iXmXezkEdm8IKiso2qHVuRi5B40YzBFFri8jGTRlK3uBx69bUwFkcbqvOUCaCvwFNNUMwynjujJIF4512L55ULz0PSw9ox67D3SNi8/1gtbNJydbmsy7PKwoWjYi+yTsqSL8bHTHltGXZ7PGc1xvGvFWm6SR4xGCDoy1PFB2uC9bWgkSHUopNrKT4x1ux/2w9+TM93aXRxnDWdZ2aggFY2jJve7Sq6uiBQZbTHlpWk5SeW/MVlBFgfsrfnMePXoNZJ3vzcvdaBRo0kH66AhLe72LLzWpKA7MJllq5GjYOoVF2huJRVU26RcHXDrC1zIGhwobz8TVLtJDpCQmNIe45T1VT/GTCHeJaOEcinDMh39V6sPcs384T4zY5mfZuE/9Qsfmy7+qZ0Z+UKPd9AX4cuJn+Vk4zzCb/ebw9FneUIymMA2VqptoDTatGpF+kA/wxfkg25xOIb1Uxus42lPexfKhSr2xOAZWUcjAd4H+JIOA00X+h3bGdxjjwGLug6lcGCJoc/E4DqnFLAZNqoqGOxfU+NI32FH9AYY92RSKIX8tpQAV778PvBd7JdntUT1EZZLqsUKuUVFO4sy6gf8AL0SAntBDEaHEuIqTTUqMkFhfINwSKiplWnqeTuFkNG6htSu1K3NJ46gkHS4IOBkLjPGHYjLF2GAv+9K2OgY6mHd5ra1HzkltO/4/YNcdC0NjaNTCsJ7x4lCmcK8VzvrZgOs2bHTOyY3H9gXNvcBtKRZdVNJ2mSbAx111G7QkC/ThFpeT2u+NNjbc33kFEO4x7vqaX240n0h/lCwZvuFG1NayJUEnaVcvp2sfzseGCgkOUwa3uWPaKO4QnVc4JqbEHutN69ldD16jDoHZTYyNTuqCQUc4bQrJ4w0ljbTMUI6iF0OBLcqKn/8AM812DveSPKb8pSdP6QqvY2I7QKNkB/QzmFRH6u89Ub2MTF6ejY7+15wfKCQcejKRlSb2qWPBu4qBivUZaR4sQPoKyj/bAWry82/qFsXis3fVYRvql/Pf5WKB50cHVLPgHiWjzM9+5p5m3uR48+Ly9n4xzKqd4svCsEXJx7dAvMqnfZQe50Pmae1sR2PPm4zyCptODNyQWxcpVoclyeNY+26u4pweZGPCnYeKv7PS38NcQ2i0OLuxhvdpOho1noqY4gBlvw5pfnecyVUvKPYADZRF0WNRuUf78fVh8FnbCzJbfrJxJ1lLlkMhqfgtBSuKaGnSI7M1Yql5zvjjdtjZTo4knq8loHgzPe5+bHWjdZArU9AqW+ja0Nxdp1DYq8wyuImrhSmeHtaN2EzO7bWwbc8Hm904bNrab9cNjkkAjkc4HKIuoNOo43aUL42Vc0A1GlNawfKNb5gfhR4iZ5SLj6lUO8d/D0TbsB+gQ/5/iPiX8S8y72cgmWbwgs5+g5I0dpJb0qgvtRSbW2u8bKXsCf2tB149H8zG5wDW983XjD27NiR+WkANT3cbjyCozGgj5NJI9sDlVRkchiCQGBDAC4tvGHNdIx5Y+laVBGrBKcxuSHswqBf8UXmJ7vnP3X+pMTReFZd/1T35825ey/6Rk33f8WxsvhWreubnw7kto5SlDVFDslqpUYjQlCGOzffa/DrxRIA60xh19Gk+269JByYXEYk0TCkyUcnTBaXlxMgZ5AHYhmNiilTsxbItqw11vxwPbFzpCZMnJ0XUu0mt5rsou7NrWsurlafl8lCWERrlqK20FrJAG6QJ1F9Om2FtdlmdxFKsH/VMIAEQ/d1VNZ81nHnCfHbBx59m4T/1CGTNm39UwpPp9F5gvw5cTv8AKy8fUJoHpW8PQqjsOiVoKEMAR2+2hFxpED/tg7e4tllI/QOaCzgFrOLoiOxqmMrVFVVM3JmW20fCkKlhsL1DQdA9lgeI2tihF9MNW0pDmlzi+TCv2E9Zg4FRUDZhXSGEabVuA/Z01bjjgMn0cd7jidX3oC7EZT8NASPMs9rGnjSndg8gIWNVUrw4MpAAHE4GWzwMblv0aamvy16lzJJHnJGnRoVlLCXlNPG4lcyJJX1bHmLyZ2lReGhFtPJu3TMde2V4oLwxmk1uqd6eRcWNvOLjou0LRrMJO6C4V61CtxbaAsL+vDi3J7pxDCgBr3hhUIac92pNf1hP7rYjtTu68f8A82802MULeIpRkZ0otfEr/eOAtGMu+PkjZg33lykpWanjIGhyiVb6DUkWHlw3IJkJH/KOSXlANFf0FezeMiOrB0Iy2n09OBiBEkf8jkTjc7hCYs9pq4X0M1Jby7C42yOIbENYfzKyYVLztCaSfONr+sF93FLc0cHVLOPvJeqAT0VjvrZz61a+I7UPFP7G8wnRervPVU9hv0WjH/BqfebFTz6SXibyCU3NbuKLg+eofuB/rxtq8vNv+iGLxGbl89f6qk89/lYf/mjg6oD4B4locz+m5r5m3uxYgi8vZ+McyqXeLLwrPUOQF1RmkhiWQ2j5VyrPrYlVCk2vpc2x6ElqDCQASRjQVpvUkdnc4A3Cusq3sxCrJFAp2u1oVhZrWuwuTYdAvbA2ElzXSG7LJI3LbVTKDR6oovZJk8ax9t1dxAD3OMeFUMPFX9jpONntDi7sYc44nQ0azt2LIowBlvw5pXnubSVUnKSWAGiIuioo3Ko/jxw+z2dkDMlvtOk70uWUvNT8EvUYelrW1NA1QcuhTZBel1Y7lAZiSfIAceY2URds92h2j2XK17HSdm1upd7JquV6ZgmYPVQRkK6FShUm4Vv20J0BudcbZWNbKMqLIcbwa1G3cVkxOTc+o0/elNKz6xrfMD8KPEbPKR8fUp7vGfw9E47AfoEPlf4j4k/EvMu9nIJlm8MfelY6uy2XLpwUNgx7nKALMOKuNxNt6nQ7xj2Y52WuOpxGI1bRp9qikifA67DXr3pnEjVKxtPLBTwq9lVVWIFt7FVGha1rsTYYnkf2ZdktL30xxNNp1bAmxsMgBJDW1+almcdps2NwbwXPp5M/xwERrHZxqd9Ub/Em3Kugbu+Tfd/6jgpPDtW/otGdDuSlWtl9T56nuvirG1M4D0U58F3Ej0y2pihZEqAr7Jd6ZJCHta5/Z2tnUqD6+KDJBI8PcyowDy2771IhHM1pAd7oN6rpiDBlXR209v8A3kwTrpLRwj/qVozId/VerB3POPv0+O2Ojz7Nwn/qsfmy70wo/rCi3fQF+HLid/lZeM8wnA+mbw/VV9hJ7hQ+ft8IY38Q8SXgHNDZs1nF0TfsciWSOljcXXlKltm9r7Lk2PVhjXlj5S3GjOSFzQQwHW7mqZppaqUabTNoqjco6B0AdOPRa1kLNmkqQl0jlfW0rBTDTuqGx7aqzoIk3lEP+2pPrENoc05MsgqPVZrOglUxgirGe06kogliMQbWHLIHuNLSVko3eXUeQAcLc0O+2T9Uzvgwffx573C265g+JK1LysGjlkQGU2FNTAaIODMPz1/6OAaQWMN3rO1oK0NSL9AQ8iEVNJH4bRSyT1EgsEjupBBO7ecSWttY3yYBwDWjSaFNiN4bpBJKUZC1xQ2IN0rrEeU4XaRfLvjTGG5nvJvldu1oLf8Ahjf17cXmmWeMKcZt/wCkqnsmQdrVRsL9oxD0Xwkj0kR/e7kjGa7hCHzB7TVtv+80NvSE/hhFk/s7n9UyX197U+lPdG/EF93FTc0cHVJOd7yCZu7UO76bP7rYltg7snA3mE6LRxHkUN2HfRqT7mp95sPcPSS8TOSW3Bm4oiJ7TUHXEo/KT+GCtfl59/0QxeIzcvn031VJ59/Kw8edHB1Sz4B4los1HfuaeZt7sWIIfL2fjHMqp3iycKpqVpO1KKSoEruI9lUjIXbVGNwxIICgkaizWOHROmE8rIwKVxOgkbLzyS3tjMLHOJrRB09Kj7ddW82FnZljG+dySdlf+GNxbjbDHyObSzQXuAvOho1nadSWGg1lkw5pFnecSVUnKSWFhZEXRY14Ko/q+LLPZ2QNyW+06SdZSJZTIan4JccPSl1FJNrXudANb9Q68YVq+iVNByK0LrPHFUxxhFilBAe+pU28HVip2tNd4OPEZIJTMC0lhNajRt24VuXqyMLBGa0IGCy9bUGbvanpEhaRwGRGd2dlvZeeTsoDc2GnEmwx6bQGekkfUN0mgG/eVASXHJaMVoql1OY12yQ1qF1NjcbSxoCPQdMeY1pFlirdV4+ZKscazP4U57AT3hDu8f4j4k/EvMu9nIJ1l8IfelNsxpUljZHAZSNR0EXIIPAjfcYlhkdG8OaaFVPaHNIKwORbU0SqYJpdjaIaF1jIEoG2jbalSrWv0jXH0EjxDISHAV17NIpf0XkRtdKzJoTTVtxV+dTchHO01u2KpAghRgwgiW1iza3aygDp168Jhb2r2BmYw1yj6xOob02U9mHF2c7RqG1Sy/5/Jv3P9RwMvh2rf0RNzodyU78vqfPU918VYWqPgPRIwhdxK5uydLmUQN2ywILcpePbZdjlAmztbezw2rXxoszgzssoZG6+la01U2rDM0uy6d75at6KkgMCZXBJYSrNtmPeyq8qFdocCRfTfvxOHiR1olbmkUrouF6dTJETDjXD2quu+bzj79PjtjY8+zcJ/wCqF+bLv6o6h+n0PmC/DlwiTysvGeYTB4rOHoVDsJ+YofP2+EMF+IeJLwD/ALLLNms3nkmfYy9noRfwmrR+d/4YwmjpN0a4DN95MaCErFGkZCNNGXllO9EU6qvR/XotkdV5c68NNANZ1pDW0ADdOlQq6eKaAq20lEh0A0eoca/mR6B0cBd2gd3b5D8G/f3t0ZNNTR80jnlYNFPPEGnIAoaEDmxDg7jh02PRra3Nla1uS6ON1G+vJpOsD7/24k3OcL/Vb9U6yuZ9toBKJa216ifxYVO9VPSBpp/0ax7HMDiKMGa3Sd6W5rg40vdpOpWTU0UsLRBmSjB7rJuedhwHV1YacrKBcKvOA0NQClKDN0nWhxTuridgqKI2ioqVBY7Lixd9OP5+2U2ckdk01qQXvOzQE3tfWI2BqMpqfko1g2gWhoHR7cDvscUCh7wwLxRDs1NKX9ktReKrTooIifKW3er24TUGSOn63ckYHddwhWSxbU9d1TUZ9SL/ABwmyjwd0nMo5cX72pxJ8434gnu4qbmDgPNKOPvIBj3ai1GlbPw/ZbElrN0g/Y3mnRDN4j1VXYitqWjB07jUm3lZiPytiyRtHyHWW8khnq+1UTTd9ZWl98d/Usg/icDaz/Tz7/ouh8SPcsbL9VSefbv/AE8PHnRwdUB8A8S0GZfTc08yb3I8QxeXs/GOZVL/ABZeFApTrKuTxuAVYyKw6Ryi3Bw7LLDaXNxFOSUGhzYQcEj7KMxeaocuRZGZEUaKqqSAFG4bsWWSJscQDdN5Okk61PaJC55roScnFSQpKhJAAJJOgAuSTwA6cZUC9bitbBEMuUEhXrnGi+EKcHdpreU33cPb5rnG1mgujGn9X+tZVgAgFTe/l/tMalaiXkjU5c8s6/Nur7CnW45VVBAsbG119F8KidDFlCOUBukG8jdpKbIJHhuWw116CqNtonNPTES101+XmXdHtG7Ih4AcW4eWwG1Eje1mujGAOnUT0CzMORHe84nVsH1VaQhdqgodmSVxapqeFvGVTwjHE7z1nBOdlUtNouaM1unYdp1IcnJ9FHeTieiPo+yuko0FOglmWO45RQtmJN2I13bRNsIksM9od2rqNroqbtWjUnMtMMTci801LZTbju3Hq4HHjtxC9A4L5rlFTG9PFG06wlC5O2HKuHAswMevKJwB34+le0tmc/Jyq7rqaKHQda8Vj/RBuVQj510+xHVyRSO9dUbXa5IEKNo9QUAF7cEJBJPXiaMvYBZ4s/SdDa9dATXZL3GaTN0baKKVjRsuY1mjf3SnXm6DcbeLGt9/H1DBGMOBssN49Z33iT8luVkkTSewfehA1lO0FAUmsstRULMkeu1sgEXI3gEnQb8NY4S2rKZe1jSCdFdX1S3gtgo7FxrRW08AoAkjqJK2QdxhttcltbnccXPBcC55tRLWmkYxdr2DZrK5rRCMp17tA1b0QGajf/HzOb/PyG1+RlI9AHVvX3bQ39MLfZlU6c0RrGb75D8v9qqspTGjUMfd6upZTOwa4Qq22EB4te5Zju18mGMeHuFod3Y2Yba3V3agsc3JBiF7jijqIj9J06IyyGClMTst9kMiSA69F2Av06YnkB/Jvc4UynVGuhIominbgDQL/Yquwn5mi3fWDfCGN/EPEl4Oq6zZreI8kfkQ51Cf+JW/6sJtBoJf/H0RR3uZ7ybZXLtwQN9qhk9uv54vcQXO4wpxgOEq4kDZkID8jRo6KfB2jpe2Oxq0XZTiCdNFxpjqAS6uoJVkYwEGrmUGoqXPNp4yPF6NOI6vQmUMyQ549G3Bo9Y7UxhdWgzjp1BKokiaJljcxZfC15p90lVIOCnfqd1sATI2QOcKyuzW6GjWV3dLSBcwYnSUc2csFjmqIdGIFHSL4TD7b9I3eXDI3GpjYa0z39AhLRTKIu0NRy5iRNyYBkrnF3NgUpl8t7Agf1rr3axmLLN0Yw1uKzIdlUxdyQElasqyxQSclSJ9Kq21aQ8Uj6b8N/T5ddM5pa4tq85rNW0rgwEEA3aTrQFdV7VNUTMnJJUQpT0kRuZJAh0a2/Xp/wCV1Rx0lZGDUtJc46BUYJrnd1zjcCKBaaopdh6wm13lpbjo2VUW8t74KyNoyOup3MoZTVzt4RUg7o276enu4OtGVP6DzQnH3kmyx9ualJtrmFR6grfwGJJgX9oBpYzmE9ndDeI9UyypbJTAAACGcDqFzi6XF+9qnj9X2rPLMHr8qYWsafTyWlwic1gtHF9EbB6SLcs1KfkqTz3+XisecHB1ST4B4locyPfuaeZN7keIIvL2fjHMqp/iycKEoTrk377/ABBhsn+VuHJLZhD7Vlc3Pd5vvX99senB4bdw5KKXPO9ColyAASSbADeSdwHXhtaXoKLVrGuWLchXrnGgOq0wPE8DKR6vb5lTbTQXRD/5f6VlBZxX1+Sp7DYGepE7kcnC3KTSObKNDa5O9i1tMFb3hsPZjF1wA+8FllBdLluwF5KcZbVGOaXtWo7bmnNo0KOETnXMjlrDmjQbPT5BieZjHxN7VmQ1uJuqdgprTmyvDyGOyqoeKMqTQ0JDytftmqOgsN4B8WMcTx8uNJBpaLRc0ZrPrrKECh7OLE4lRjUSBqGgNoQL1VUdNoDeSeEe8BRv8lzgicki0WjO9Vn3p16lgFfRRe0qo59l8HckoknVNBLJbafpY3HE3t1Wwf5a1yd8yFtdAwGz67V3a2dndDa00rd5vXxwRM8hAUAgcSzHcoHEn8seFBC+V4a0L05JGsbUr5vkuWpHCKmr+Z/s4r2adh0dEfSePk3/AEVonc+QxQ52k6G79q8iKMBvaSYatf8ApMJpd1dXgG472pdwIG4kcIhof2vUMIaMbPZvef8Afrck1x/uzexv3oXncxEVtcOUqpLGnpyNF6GccFHipx8u7gMsfl7PcwZzuYB0k6SuPd9LLe44BSZ2pW5eo7tmM2sUZG1yW1oGYfa+ynD1nGDJnHZxd2JuJ17Bs1lYasOW+95wGrf0C8C1I9h3fM5v8/IbX5GUj0KOrf3dtDf0wt/+VOnNccqM65D8l6NWpW5Cn7tmE2kkoO1yV96qT432nO71DGEicdpL3Ym4DXtOzUFoBiOSy95xOpcijMRNFRHlKmTSoqAdFHjIreKg8Zt/p3a5wePzFouYM1uvaRpOodFl7D2UV7jifp9V6CLwqGgIIP0qqOgIG8A+LENd3hes45zv8m0+6zT/AOz8lwH9qL2uR+VyxJybRHYoaOQyPO/hTykbJCD8gB1YTM2R1Q++SQUDR6oxvTIyG0pmt06zsU8mBDZftDZZjVuFbQhXUlTbrwFowmpfTIFdoIqjjrVnvK/IqnZjplJGyculJ6iG34fl5Mj6/wDIEstq1tP0lNpfm3t/3CP24obnDjKUcDwhWZkLiqHAinB8htf8sDCb2e8tdeHexB5tlycozlQ0dMwjp6UaRmQi4Zv6P+6mxktAYaF97nHGmoIi4VvFQ3AbUuajqEmNgJcxnHPlteOkToU7toD1e1Za0soQWxN0aXn6Ig45Wt5+ACGgowySQQuyUqG9ZWFTtztxRL6kb7AXve5/aJznAtkkbV5zGaG7ShFKFrTdpdrV8dIJUSWWHk6OI2paS9mnb7cnEi+pPH3tEcjXFjDWR2c/QBqCwuaRV2aMBrTOmonScSyWmr3Fo0tzKZeobgQPV6dWMjjEeSLoxidLisLnF1TnfIIlIgdqJHBUMHqahtxZTfZXp/jhhcRR7hsa0deqEDQPaUFX1+3yTLcLLmcZUnTaUAg26gQL+rE0pycqPS2M1+ia2+j9blb2ORgmJjbSvqbfnc4AA98/sYjJFw/ceq5DUgdrJpdoKkk9AF9PLrhtrfQSU1sWQNvbuKQZee/Mp81X2S4XL5e0cX0WNvki3fVIpB8lyee/y8XDzg4OqR/YPEtBmZ79zTd9Db3I8QReXg4xzKqd4snChKNvqf8Aff4q4bJ/lezklswhWZzNCaiUAXJmcADUklzYAY9GE0iaTqHJRyCryBrWgULli3IV69l0GjLTA8TwMp/L2xEutpoLoh8Xf6T6CAX5/JK8kyh6p3d32Ik5007bl4nfvc8Bim0WhsDQ0Crjc1o+8EuOMykkm7SUbV1T1jR0dHGVgBuiXsWPGWQ/nru8uEsjbZ2mec1dpOr9rfu9G95kIjjFw+6lHwrYmhoCGdh3zVbhYb1U+LGNesnCHGo/MWm4DNZ9dZTAKeiivOkqEUYlDUNCQsK86pqm0DgbyTwQa2Ub/JcnSSylptI7xzW6v96zo3rgAfRRYaXfehTRRUqaWlPJUMXOnnbQyEeMx4k+Knk4DGEmEiaa+R1zWjRsHUrgMsdnHc0YlU//AOwih7nT0cLRLorSgF26WYlTqTc+nhuwz8hLJ3pJCCdAw9i78xG3utYCNZxVk8vL9+1wtALingB1kPR+79puPkwDW9l/T2fO9Z2r70DqiLu09LLm6BrUZpt1dXqDcd7U24EDcSOEQ08vqGCaMbNZ/ed94nksJHizexv3oXZZGhYVtaBLVSWMEBGi/ZZ14KPFTf6d3AB4/L2e5gzncwNusrj3fSzXuOAXWdqVuXn7tmExBijPO5K+gZgNNrgq8PWcYAJ29lH3Ym4nXrA2ayuJMZy5L3nAal7nUj/4+Zzf5+R2vyMpHoA6Bvzu2hv6YW+ytOnPesviOuQ/L/a6qtSsaen7tmE2ksg53JX1KqT432nO71Y4kTt7WXuxNwGvUTs1DStAMRyGXvOnUuQxGImioiJKmS4qKgHRR4yKx8FB4z8T1nTnODx+YtFzBmt5E6ydA6LMw9nHe44n6L0EV70NARuvVVR0BA36+LENfL6zjXO/ybR7rNP+yfkuDaeiiO933oV0UUTQtHG3JZfEe7z7nqXHir1dAGAcXiQOeKynNboaNZ6o2huTktNGDE61KeUWinnitGNKGhG9zwdwN43anf7caDV0cbr/AF5NWwLi7Bzhd6repUysyzlRszZnMvOP9nSRkajoDBT6L8b84fRmMHNhb8Xn/wBou8HXXvPwaFKmlQhxGduCkoZIWnNgru+oC9Ou7fw6r45jqgvuc94dk6QBrXAi+huaCKoynrdiFg3gDK4G6xrb04bHJSQA/wDI5C9vdqP0hOcwYEVJBB0pt3ow2E17P3kDvW9iuqTz5N302P2DAszW8BXaTvCAHg1ttLyqCQdbGRgfyw7TFu6Jf696LrAoZ9odwp3EccK+O5FwW6f69IRlxAyT3nCpJ0DYtdQVrgLgFxi4kBIElY45iDwYF6Twvb1e3hklt10YxOklbflVxdyVSqAJI45AFAvVVTHS3FQej240nB7hwt+qwDFrTvKU1WbwvDt6pQxtsqoNnqZBvHSB0k2t1b8A90gkyGGshxOhoRNDS3KdcwaNJKzFNnD1NfTSPZQJowka+DGu0LKo/jxwb4GQ2WRrdRqdJNMSgZI6SVtddw1LY5LOytTqNmzZhUg8T4xx58khax4H6G9FWG95vEeqXdj+q0JOpNPWG9/2jgrUTlS8TF0FaMGxyHy4d+ZR5qPZLg5PL2ji+iW3xItyQyfVcnnv8vFo86ODqkHwDxLQZme/cz3fQ29yPEMXl4OPqVW/xpeFCUev6H/ef4q4bJ/k+zklswhVVFLyAzCpVVM0c+xGx1EfKO4ZgPtbtcFIO0MMJPdIqdtALtyBpyO0kGIPNKskydqpnd32Ik5007ndxO/e54DFVotDYQGtFXHBo+7gkRRGUlxN2koyrqGrHjpKOMrCvgJuLdMsp/PXd5cKYwWdpnnd3jidX7Qje8ykRRi77vKYQxWvQ0BDMw75qtwsN4B8WMa+X1nCHGv9RaLgM1n3ieSaBT0UWOk/ehRjQSg0VCQsCjaqaptNsDeSeCb7KN/kucaSWH8xaL3HNZq/3rOjesAyvRRYaXfehejValTTUp5Ghi5087aGQjxm6Sbc1fJuAAxxJhPbTd6R2a0aNg6lcBl+jjuYMSvWWqUpHemy2nN3c+FIek38KRuA4XB32GNvs5ynd6Z2A0D6AfNd4vdbcwafvSup2XToNmjpVWnXSMGN2NhvJI0LE3J6ycYbBGb5pO9pvC0WgtuYy7aFCWTdXVwBJHe1NuBA3EjhGNN+/wBQxrRX+ms54nfenktJ/vTexv3oXJXMJFbWjlKqTWCA7lHB2Xgo8Vf47tADx2EFzBnO5gHSdZWVyfSy3uOA+/kulmpW5efu2YTaxxnnclfQMw+19leHrxlGzt7KPuxNxOvYNmsriTGe0fe84DV96AujapG/xsymP7/I7X5GQ+oDqGvd20D9MLfnTpzXXxHXIfl/tdRGpWNPT92zCa4llBvyV9Sqk+NxZ+HqGMJE47WTuxNwGvadmoLgDGcll7zidS5FGYiaKiIkqZNKioG5QPCRWO5B4ze07tLg8fmJ7mDNbyJ1nUOi7M9FFe44noOpQtRUJGBQ0bfOOqTVH+ISQNlbaiME8N/54Y1jn1tE4wqQ3VpqdpQEhvoozecT96E0NLGEkgVjDQ07lamU6PUSLvQW1OugAxNlvLmyEZUjh3RoaDpKdktALBc0YnSTqXqiYFYp54rRjm0NCN79DuOgnjx9utaQXRxuvxfJq2BYSLnOF3qtU7TJNYFZszmHObelInsDAH0dd+cPo3R392Fvxefv71b3w7XIfg0KmCBCkkEEuzTrrW1p3yniiHeQTuHG+t7843OcHNkkbVxzGatp+/8AWAAgtae76ztexdmkjaKOWWMx0MZtS0o0epf7bcSDxP8ARwB7XljDWQ5z9DRqC6rSMpwowYDWp1plIlSQbddWRhBAlgtPFe42ugjo9eMjEdzm3RxmuUcXHYidl3g5ztGoK7MaofKDRODs9pptKSQWVgGAO423YyAOYYQbq5ZpyXSUdl+6m9VmDLLMCFNsxhTQ20IXXjgYpu42v/G4/BYWd40/UECuboRX6NzKhFO46mUjpxZ2grDtaeVUnJPpN/VNqmvUSSaNpmMabhvKjr3YmbM3IbT/AIzzTSw1PEgu3Ge8cVo2qK2WF5DzmCprYfnxwTrQB3iKhrAQNpWNjJuGJJFVi+yjsgM/cYgUp4yQqcXYb3e2833Yts8Lh6SQ1cfgNgU80gzGCgHzUaj6sg87k9wYFnnH8I5oneXbvKA7HvpdN9/H764davAfuPJKs/it3rf5Se6Uu76xqfY2PDmzJOBnRekMW8R6oTsd8Gh83rPeOG2rOl4mIIfV3OQ2X/S8o82HslwcngWni+iFviRbkjl+q5fPf5eLR5xvB1U58A8Sf5iO/cz3fQn9yPEMXl4OPqVW/wAaXhQlF+pt3hv8VcNf/k+zklNwh9qEm0pMz6qtPfkw1vjwcJ5BLdmS70RnkEkj01FAoCchHIEGgLOu0zueNt9z7cDZnMY2S0SG+pFdgNwCKYOcWxMwph9VZFDvoaAhmI75qjoLDeAfFjGo6/WcA4/5Fpw9Vn3iVoFD2UWOkr0aCYGioSFp151TUtoHtvZj9jgF426LnGkmP+ptF7jmtGj/AHrOjesHe9FFhpP3oXlQVKmmpTyNBDzp520MlvGfpJ8VPJwAGOJMJ7WXvSuzWjRsHUrqB47NlzBifv5BcNqtCiXp8spzdmOhkPSftSNwGtvLYY6+A5Tu9M/Rq+gC66QZLbmDE/enUvWFWvKSDtfLac2RBoZD0D7TnieGo3646+A5De9M7E6voF10mN0Y+/iiIuyHMXANJAUp90SrEWAUab+O7XrvgHWOyA+mdV+k10ru3mPht7ui5CyOYSKysHKVUmsEB3KPFd14KPFTf6dzQBIOwguYM53MA7dJW1LfSy3uOAXm2qVuXnHLZhNrHGRfkr6BmAHh/ZXh6zjhScdnH3Ym4nXsGzWVxJjOW+95wGr70BeAakewvNmcx/e5Ha/IyEegDqGuHJtA/TC32ZVOnNYaxmuMh+X++S6itSt2vTnlq+a4klBvyV/CVSfG+053eoDjScdpL3Ym4DXtOzUNK0AxnIZe84nUuRoYiaKiIkqZLioqAdAPGRW4KPGfeT17uJEn9RaLmDNb1O3UOizMPZRXuOJ++a9BBtXoaA3BHfNTuDW0sDwjGoAHhHTpOMc+n9Tafdb9dvJc1v8AZhv1n70InO8mipZMvWJRflwGfxn50Zu3DibDhhdntL52TF50XDVcUyWBkTo8nWi4qdXdEcBlObSgqRodCdRhTnlrS5t3ogjyQSAf1lDwtKWEyDlK2qlljjdvBgSIkEqN17flfru0hlOzddGwAkDFxOtDV1csXvcSAdVFTDAhSSCCXZp11ra0+FK3FE6QTuGt73N7843OcC2SRtXnMZoG09fuggCha00b6ztewLsskbRJLLGY6KM2paUeHUP9t+Jud5/o40Pa8sYayHOfoaNQWmhaHOFGDButEO0qzK7qsuYyjuMIHMpU4EjcCB6sABG6MtacmJuLtLiiJcHAuvecBoChBD87DBKNqxNdXMdFHFEPR5N/s1zh3ZJG3epHr2lCAalrTf6zuiqMkLQqxDQ5dC3MTdJVyDieq/oA/wDiVJA8jOmdidDAsuydTB8SUW8z3j5ZQtRVVsU6wrcska28Lo0F/wA+mygxveyD3WMLco6SdSJpdUZWLnA0S5DzM06O2o/jth7s6z8J/wCqAf3eLqn1ee6zfisPuriGPMb/ABu5p508QVdAe6wabs0qfdOCkzHfxtXR544ivnMy85v3m9px77cBuXlOzinVSPkyDzuT3BiRnnH8I5qh3l27ygMhHfdN9/H764dafAfuPJKg8Ru8c1vcp+cpd31jU+xseJNmP4GdF6TcW8R6oXseHNofuK33zhtpxl3xoYMGbnIXL/peU+bD2S4ZJ4Fo4vogZ4kW5I5fquXz3+XiwecbwdUg+XPEn+ZHv3Mt30JvcjxDF5eDjHMql/jS8KDoz9T/AL7/ABVw5/8Ak7hySm4QoWcd65n50nxJMMb40HCeQQu8OXf1TmI/KMf4cOP/AAjiU+Vd/J/9lQPGbwpJDIy5ZAiHY5epZJCBqwFgAekDoxWQDbHOdfktBHVTgUs4Dbso0KZ1dKHkkoIiIKSm51RIxG05Frux8Yk6Ku70AAIY/JYLS/vSPzRoGwatpxRubVxhbc0Yn6qrm1a7K3pssp9WY75G6/tSNwHDy2GCFYDlO78z8Nn0A+aHxBktuYNP3pXLrVqJJB2vltObIg8KQ9A+054twvbfc42+A5DO9M7E6B9AtukGqMfP6lSdlqAKqqXkqGLSnp105S3ir6uc3lA0ucYKxEww96R2c7Vv6BcTljLfcwYDWprUZtOBLArxwt82iBAqqNABtWNtN/HeNMCY/wAPiORKQXDEmta+wIhJanCrBQaMFS7tSty8w5bMJtY4zzuS2tzMB4/BV4fngwBOOzj7sTcTrpoGzWVhJjOW+95wGr70BRAakew7tmU3+bkdr8jIRx3ADgN/XTt/TC3/AOVOi6+I65D8v9qSI1M3a9P3avl0klB2uTvqVUnxuLPw9QxxImHayd2JuA100nZqC4VjOQy95xOr70r0cZiJo6I8pUSXFRUDcB4yq3BR4zdPXu4kSDt7RcwZreRI0k6B0WZh7KK9xxP0+qFr6hIIWp6U3Qm09QAe6t9hT4sY8uv5lkbHSvEswv8AVbq2nalue2NuRH7Tr2blpv8As5jApn0APLG58irb+OPN/FXEzDd9VdYQOyrtUezUd2oN30ge9Hjfw/w5uHoVlrz496jRnusX4tN7DjZMw/xNWDPHGVVlA51F95W/xwc2Eu6NYzFm9yGoqVHhokkF4Y6WWoMYNhI6HxunDHvc2SUtPeLg2uoHUha1pawHAAmm5dSeTbimKrNXVCA00QHc6aI7mtuBt6sdksyXRg5MTT3jpcdIXZTqhxFXnAaAF6CI91gglG1barq4nQDiiH1jr9nOcKNkkbd6kfUrKYtab/Wd0VTGFoAzAxZbE3MTdJVyDj1j8h7pekbJQHKmdidDB9/ese6W6mD4uKumlcPFNNEHqnFqKiA5sK8HYfnY9Fza3NFrWlro2OowZ79JOkBcXGoc4d71W6kJmNW1OZI42M1dID2xOoL8mOMcdhw0uw3adAAZFGJg1zhkxjNabq7T0CB78gkNvecTq3IPIR3pWD9un+Lhlp8ePc7khh8J28c1qcw+dm3fWsPurjzo8xn8Z5qs6eIclXlo7rB+KVPunGy5jv42rGZw4iszJQwRJE00ckrVBcgxybAQByoCjZO2/Gx6Rj02ySyOcGEDJpiK1urruCkdGxoBdU1qmU2RNyEVMGF1rZ1LncAqXLEdSgm3TpiYWpoldKR6jbt5w+KcYTkCMH1ihcuyyLloJaeUyolTCrhl2GUsw2WGuqEi18Nlmk7N7JG5JLXEUNRcLxv0pbImB4cx1QCNC0OVfOUv4jU+xsefLmv/AI2dFW3FvEeqD7HfBofuKz3jhtqxl3xoIRcz3uaHy8995R5sP5uGSeBaOL6IGeJFuSSUfJcvnv8ALxYPOt4OqQfLniT7MfpuZbvoTe5HiGLy8HGOZVL/ABpeFBUjH5H08d/irhz/APJ3DkltwgQ0571zPzqP4kmGN8aDhPIIHeHLvTeI/KEX4cPhHEp8q7+T/wCypHjDhSSI/J9D543+nFh8zLwhTjwWcSZ5gO650LeKD/8ANcTxZlm+9CY/OmURTCc5VTvcRPFtMoNto3a58pta+/U40SdkLRK3OBx+CwsD+yYcCocolTt1NSAlHTNycdPH4zcEHlG9vYL4KjoaRRXyPvLjz+gQmj6ufc1twC9LJtgV1evcrWpqUaBwN2nCMaXPjeSwOAZFbNZz3vWfq/3y3rqh3pZcNA+9CvGX5tVd3ViiyaqolEQA3ABTqBYC3SNeOAM34fD6NwqRppX5oqWp/eFwKGG1SNYd2zGbiLNyO17ZLegeTe26cX92Fvzp0WXxHXIfl/tdjQ0zdr0/dq+XSWUG/J33qpPjcWf/AJDGEiYdrL3Ym4DXtOzUFwBjOQy95xOpehjMZ7Tou6VD3E9QNwHjKreKg8Zv4nTnEP8AT2i5gzW8idZ1DouzD2UN7jifv5lcltFC8NIrOm6oqVQ90I8UEbox0cfzOtrJIJJ7j6ra4bdpKB5yGFkXtPQbE4pZH2I5EKChWJRIpZbAgWlVlPOZid1ukYQWRnKa/wAUk0xr+2mimvUqQ9wDS3Mpf1rtRH/Z+B2q2n9s288LJYHrxL+KH0w3DqjsXhe0qns1HdqDT+8D3o8M/DvDm4ehWWvOj3rlL87Hp+tpfYcdJ4Z/iC4Z44yqsoHOodP7St/1YObCXdGhjxZvcqMtHcqf8NqPbg5T33/yNWNzG8JXTIVikK6N+iYrEG1teFsZSrwD/wApXeqSP0Bdr6eNdqF+ZRUkcUjxp4c8kqgjaPluOr2bHI80e2+R5IBODQNXsQlraFpua2h31VNdW8gVqapVM5XvWk8SBODuOkW0G8nyaHHH2gMMJ7vrP0uOoIHvyaPfjoboCW5RmMnI5hUFrzkRDlPGAdyG2fs3Fhp1YfPCztIYqd2+7RcLkuN7iySSt91+9X9jtQ3a8kVPLHDOZQxLusZeMLuV300bUg7746eNrpmulFWUppoDtps0ronkRkR3Or7aI6rqEkjrCGR2HagkkQc15A422XQXBOl+Nr4mDCySMaO/QHEClwKdlZTHnT3a70zrx3Wbd9aw+6uJo8xv8bk52J4hyVeWjusP4pUe6cbLmO/jasZnjiKyFD2R1VMHSGQqpdrCwOzcnVSd2PXfZopKOcL6aDSu/WoRaJGVAOnVgjYK94qKnlU3dauXVudtXQX2r77gkHynCHRNfaHsIuyW4XYHRuTQ8tha4Y5R5LlBnAaenjjgigRqmJnEe0dshha5Ymyi5so3E4KaE9k9z3FxDTTAaL8NO1Ljkq9rWilSFpcr+cpvxGo9jY82bNf/ABs6K5uI4j1QvY+vNovuK33mwy04y74+SCHBnvIbLx31lHmw/m4ZJ4Fo4vogafSRbkkk+rJvPP5eLB5xvB1SD5c8SfZh9NzHzJvcjxFF5eHjHMqp/jScPRBUv6n+8f4q4a//ACdw5JTcIfbzQ9QO9s085T0d0kwxvjWfhPIIDmS7wnFKl8xhA3nLwBfriOJXeVd/J1VLfHbw9EPLlIWgpgrX5OpJuRba3X8mmo/Oxxe5oE8jv2qRrvRMG1er/ns6/dHvriOPw7N96E5+dMp5b9Iyf7n/APeBl8K07/ojZnw7klk+ranz0e6cWDzbODqkHwHcSe1cavmbmRdtYaQSIjHm3SNCBbouSbdOI2Oc2yANNMp1CdN5PzTnAOn72AFaexL6XJ6yuXtnlgOUJ022XcSu4CwGmmHvtNnsx7HJw2A7UoMll7+VipwxNThIqcGSuqkDtJ/hpJrZSdxOpZz/ALYxzmy1fLdGw0prI19AiaHR0ay97tOqq9HGYyaKiIkqJLieoBsAPGVW4IPGbj5d2uIf6e0XMGa3kTtOgLsz0UV7jien1KDqqxIV7UpCW2jaWZRzpm3bC21EfQBv9d2sjdI7t5rqYDUNZ2pT3tjBijvridewbE/fapu1wamCNYokEkRk5ykHak5i32ywuP8AbEbQyYPOQSXE0NPhQ6KKoufCWtDqAC8c7tKTZh3KikLAR9sVIkijJ53Ji+tuCjQX46Yoi79pAF+S2hOiqnd3YToyjUDYtZ2E0MkVLaRbMzl7HeAQAL9B0vbhpjy/xGRkk/cNQBRX2NjmRd7SguzU92oN30ge9Hh34cPRzcPQpdrz4965S/Ox/i0vHqOOf4Z/iauGeOMqrKBzqHd85W/xwU2Eu6NCzFm9yooPmaf8NqPbhkue/wDkasbmt4CoyjuMn4TF7ccPEH8rl3qHgCIzjfW6A82i/hgIf7X/AJFz/X91Zns2+n1P7/8ApXHo/h/lmblHbPGco5R9Cr//AEPiHGzeZh97kti8CT2c0mLerFVFKtBkD96Vf71P8TENpHp4/e5KuDwn+zmtbX/Oz/isPurjzI8xv8blY7E8Q5KGXDusP4pUe6cbLmO/jaujzxxFfN5zzm/eb2nHvtHdC8t2cU5nJ/RsPnUnuDEjR/WO4RzVDvLDeUFkJ76pvv4/fXD7SPQP4TySYPFbvC3uV/OU2n6yqPY2PDmzX/xt6L024t4j1VvY9TrH2ipuX7Xq2O7Zs12t03HN/PFsjW5ch2s5KdpNG+3mgcuhTtnJhdttoB0bIU8r6b3x0kR7GcVxd9FjX9+PYEBWZYhoeThZiZaweHbS6kA83dcagHW2KqAWppr6uHtSiawOH7k2zKjRqjMHjLX7WaNlcAatGmywtw0Oh1xG1o7CINNweOZVJJ7WSv6ei5DlcKDLSWkPJ1DRaAc5+VFzv0W6nrw9zWkziuIHJJBIEWz6pTBTI0ObCXaCpUKW2LE6SSCwvpvxobSaHY08gEOV3JNpC0UcMXbNIdiTlGoW2dm2oEem1fjboxNkg2ZwP6zzVGURMOHokdOGmoqHakI2ppHcgAXCXJFgBcnZGp6cXOHp38KlHhN3pnm2XR3zVlZ9uSAyWIFgFcC3STcHEsTGllnocMPgmvc4Olqo5VRx3yt3Zg6wAqBazbReyjiSdd2gtrjJY6RWi/E15Io3ntIlmRAzZbUAISWrRb/+WvigA/mmHRkJZPoXD9yf1FG/b9S2wbdokenk008uI2NP5Zg/f1KoJHbOv9XojewVu8Yf8/H9t8S/iPmHezkE2yj0Q+9KWVMpVJ2UkEZZDYg2Iubb+vFLRVzAcO0cgfUAkfoCVZ7IKNe04AQSqmeXc0hYXCD7KAHd1+W9VmBtDu3k20Ggbd6mlPYDsmacSuuoy1QLXrXS4O9adDppwLkcRoPbgrbCf+MH2uO3UF1Pywr65+Q+qqyukSGEVlSNsMxEMd78o+t2c/ZBBNjqcHM90j+wiuuvOoahtQxxhre1kv1DWdq0fYzkrTuK2r57uA0SeKq+K1r2/dXhvOu7z7ZaRE38vBcBidO3/Z07lXZ4TIe2kvJwWtI6vzx5Nar0FlOzQd2oNLXqB70ePU/D/Dm4fqorXnx71GlUcrHp+tpfYcc/wz/EFja5Y4yq8qXnUP79bf8A+WDmwl3RoWG9m9ypoPmaf8NqPacFJnv/AJGrG5jeEqEnzMn4TF7caPEH8pXHMPAFdm4Hfv7lF7cBD/a3yLZPX91Zns1Hf1T95/pXHpWDyzNyhtnjOXspPeVcPuPiHHTeZi97kii8CT2JKRisKUrTUNNyNCzPvqpIuSUamyPcsTuHHTfjzpH9raQG+oDX2iitjbkQkn1iKewrT1w7rNp+tIfdGPOjzG/xuVbheeIJTmtU0cauh2WXNZiD6sVQMa9xa7Ds2pDyWio/WVney6JUrahVAVRKbAcNx9uL7E8us7CdSmtIAmcAiJvqyHT+9ye4MLb5x3COaN3lhvKuySjSnjWuqLlFbuEYOskinQkjwVBF9dTb15aHulcbPHiRedQ2ayV0LAwds/DQNZWmoFaKaghmty71ElQyruUOraX4+i+POlo+OaRmaGhvwKraSHMa7Ekn4qWQ1bGKjjO4xVYJsNqysbKG323YbaJXAyAaCz5hBEwd33kBlzntvJzxFMoHo5XByvJhn2H6IGNHaR7Ql1dmTvl0rWRWWtGqKFNwhNyRxxYHf1TR+3qkubSEn9ydZnXOa3MRpYUhY2AFysa2J9Z/LEbHl1nhJ0vHMqhzaTSD9vRARZg7LldyO6VLyNpbnCUflzjhrnUNoOwcilgVbD96ULVVbGlzRdAO2VJIABN5JNCd9tN2GtkPaQ7QeQQFvcl2Ec08p8xcVcEQICmgBGgJBMTX2TvF9L4iDi2zPI/WeapyAZm1/Ss/T1rrl9GRvFRJGNB4LDX2nFxd/UyDU1ThtIWn9yb5jXvy2bDTmwlF08VnBPp1OJISRHZvvQnPbV8qllla23lMeyhBi0YqCwsWOh4Y6ZxMVoB1/RbG0B8J2JOa4jL6jmrZau1rHcwe433tzm69cVNP9TGP2/RILfQuP7k8lrnFfMBs6UZfcf8ADU9O7ErZD+WYf39Sn5HpiP29Fb2EHvKL/P77Yk/EBW0O9nIJ9k8Fv3pX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60" name="AutoShape 4" descr="data:image/jpeg;base64,/9j/4AAQSkZJRgABAQAAAQABAAD/2wCEAAkGBxQSEhUUExQWFhUXFx8bGBgYGB0YHhodHCEcHx8dICAcHCggIR0mHR4YJDEiJSkrLi4uHR8zODMsNygtLisBCgoKDg0OGxAQGzQkICQ0NDQ0LCwsLDQsNDQsODQsLC8sNCwsLCwsLCwsLCwsLCwsLCwsLywsLCwsLCwsLCwsLP/AABEIALcBEwMBEQACEQEDEQH/xAAbAAACAwEBAQAAAAAAAAAAAAAEBQIDBgEAB//EAFIQAAIBAgMDBA0IBwYDCQEBAAECAwQRAAUhEjFBEyJRYQYUIyQyQnF0gZGxsrMlMzQ1UnN1oRVFYnLBw/BDRFOCwtFj4fEHVFVkg5Oio9KSFv/EABoBAAMBAQEBAAAAAAAAAAAAAAIDBAEABQb/xABCEQABAwEDCQQIBQQCAgMBAQABAAIDEQQhMRIyQVFhcXKxwRMiMzQjQoGCkaHR8AUUUmJzJENE4VOyg/GiwtJjkv/aAAwDAQACEQMRAD8Awkn1ZF5+fh487/MdwdVSPAbxJ1mbd95x5qfdixHF4Fm4vqmuz5dyooTz8kPW3xcFJm2r2cljMYkDN9AzLzxfebD2+ag4DyCF3hSb1X2ZLeqTXfTwC560AvjbAaQnidzQ2gVkpuTSOigEs0UIliqKZXZKjlblmiALF49yo17DpB9anPlLGvkoWOoC2mGVhQ6SEwMYCQ25w0oHPa4oaSuhAhnmR2k2PBLIwUnZ6G1uNx/PB2eMOElmk7zWkUrjQivy0FLkeW5MjbiQqM9giqKdq2BRGwYLUQ+KrPezp+yx4cPXhlnc+KQWeQ1u7rtNBoO0IZWte3tG3awnc9HHLmMCyrtotCkhXcG2EJAP7PTiJkr47I4sNCXkV3nmqXsa+YA4UqsbnGbyVUhllbUiyqNFReCqOAGPWgs7IG5DPjpJ1lQySF5qUEgw5AtJkeURlO2aq60ymwA0advsJ1dLf0ILRaHh3ZRXvPyGs9AnxximW/N5rRHL5auVFkqYqdmUGOlVmJjjtdRsiy7WzrqbnyaCDtWQRlzGF1MX3XnTeb6VVGQ6R1C7J2V0LPdkubBgKanBjpUNwPGlYH5xyN+u4eQ9AF1lgoTLKavPwA1DqkTSeo24D5pzktasNPQTSbXIqKiCV1F+SaVuaWHk1xJaIzJLKxud3XAa8nGidG7Jax2i8KSUzAw00kgiqol7wq10jmj4ITu1vb02N765ltIdK0ZTHZ7DiDpK2hqGnEYHWpQzyNJJNBGI62MFa2iYc2oTi6jp1v6b6352Oa0NbHI6sZzH6WnUVwJqXNF+ka1UkkKws6K02VynusW+SjkPEcQAfX7SpI6QNJyZm4HQ8dVlWhuth+RVlRDbkoKibTwsvzBTu6Ec9G4W4Yxjs6WNvHH1CIipDXHc5TMkofthhyNbBNHBUhQDHULKQAxG65Wx69Oqw0Zk9kDlRuBc3W0j79i6+uVga0OoomKnSKQRxrsoudpsqNwHJnQdHkwsvc9uU41PY9UWSGmg/V0V2SnulFv+sKr2PgLRmy8DOi1vq7z1QvYy3c8v80q/bhlrz5uJiyLBu4oTLj39k+/6Ivsmw2Xy1p4j0Sx4jNyQv9US+ffysWjzzeDqlHwTvWkzX6fmvmDe5Hjz4fLWfj6lUu8SThWeyetinhWjqjsAE9rz/wCEzG5V+mNj6vURfPHJFIZ4b65zddNI2hSxua9vZu9hTGSIzMKKvPJVcelPUk6MPFRm8ZD4r9PQd6ARGPzFmvjOc3VrIGg6wmHvnIkucMCpPC9WWp6gNFmNOpKS7uVVBtbLkeMBqrj/AHxgLbOBLF3onYjVXSN+kLRWU5JueNOtLuyCYVFFTVbgcu0jxO405QILqzD7e7UYfZm9jaHwNPdABA1VxA2IJjlxtkOKuy+YZiqwTG1Wq2hmO6UAE8lLYXva9m1/3GRpsZMjPD0t1bW9QiYROMk52g60zrqdoIQuZwcukRAWWGcbcSnxX3MV+zfjYYnicJJCbI/JJxBaaHaNFdaJ4LQBKK00jFek7GxSVEZpqyPlzzoYpEILgg80sGK84EjUC/VjBbO3iIljOTgSDht9iL8v2bgWuFdAQM1UIeSr6QGNJX5KanYXUNa7LbihF7dH5YaGGTKs095aKhwxpoO9Bm0lZgTQhZ3s2p1p66eKIbKKw2V6LqDbXhcnF/4e8y2Zj33kpE7Q2QgJpL9WJ5//AC8IHnHcHVNHgN4k6zJu/M380PuxYji8CzcX1THZ8u5U0XhZJ+8/xRg5MLV7OS5mMKCqPoOZa/3xffbDm+Zg4DyCB3hSb1R2bHvhOPesHuYP8P8ACPE7mgtXiexCz9k1TJFyLzMY7AEWW7KNys1tplHQScNFlja7KAv9tK6wMK+xLMpIor89a9Fl/wC7P8QYXZ/MTb28kcw7jFzLfqyv+8p/ebHTeciOxy5ngP3haiM/KUX4aB/9TY87/Ed/J1VZ8b3V83i8EeTHvnFeYtDkOToUNVVkrSqbADwp2+wnV0n/AKiK0Wlwd2MN7z8GjWegTo4xTLfgEVE02ZTEtsxQRLrwjp4hwHDaI9J6huUezscf6nH/AP04/fwCMZU7tQHwATasz6kM5qIIJTMBZHdwsdwNgSbAuxIS1hcA8RfCI4JxD2MpGTppWuNaasdKN8kZfltB6LnYx2JdtI0jzpBEtl23Ba56LAgDyk792LmjKNUjBV5nSS5TUGNjHPDKtnUeBKulwVN9lxcW37xr0BPZxKMaEYHSD9NaJkhYdYOIU35FIAjlpcrlbub75KKXoPRY+gj84wZHSZTRkzNxGh4Tu6Bfe06dIVkySNJHDPKEq0G1Q1ynmzrwRjx6Nb2vbW/OBrmBjpI21jOew4tOsfe3cVCTQnvaDrUBVybU1TGgiq4VPb1IwtHPGPCcDd5fLcXvztLG5LYnnKY49x4xadAK6pvcBeMRoU8ypFip6+JNrkO14aiOJ+dyTSNrs9GMjlc+WKQ52U5pI0ga1zmgBzdGIR+deHXed0XuphFnzYuGTqmSZzt46KU/z5/G0+FjG+H/AOI81zqV97ovZKe6Uf4hVex8daM2TgZ0Ws9XeeqE7G2PJ0HmlX72G2rPm4mIYcG7ih8t+m5P5ovsmwyXy1p4j0Sxnx7ln5D8ky+fn4WLR55vB1Sj4J3rR5p9OzXzFvcixBD5ez8Y5lUu8SThWPoslqZ4zJFBJIi6FlW4uN4HFj1LfHrvnijcGvcATtUDWOcKgJiKk1GVzcrzzTSRCFz4SrISGS+8roLA7vRibIEVsbkXB4NRoqMDvTicuE5WIWliY/pOAkkn9GjXeT3Jsee4D8m6n/J1VLfGHCstU/U9L51L7uPRb56ThHNTP8Bu9LckrjBNHKBcxuHte17bxfhpfFFojEkbmHSKJUT8lwdqWwipaOV6gxzTrPWRsI1qI+TS7sHtt67XOAAPXxOPPfJNHGzKaKRkVLTW4XYY71SGteXUdnYC/wD9InIKiKasiWsp3FZCoCsGsrGEbSl0t4QUXDA7J39GE2gPiszjC4FjviMrGmv20IRxZL5AJBQhZ+R9rK4m11zAnXrS+/idcVgUtjh+zqlYwt4kt/7SfrKp/eX3FxR+FeUZ96Sl2nxSjJW+TF8+/lYWPOHg6o/7A4k7zE9+5t5mfdhxFF5ez8X/AOk53iSbkGKkRJk8z3EaM5Y23WlBP5a2w0sMjrSxuJpT4IahohccFZMqQyVFNVnZgq35WKoTnKDclH6CmoDDePIb45pMjWTQ3uYKFpx2jYbrtaw3F0b7g41B+9CjLHfZoMwIR0He1TvAU+CCfGhbgd49GNDqA2mzXtOc3nTURpGldTK9FJcdBSzKsjC1MsdWGC08bSSompcIAQoPQwYG/R0YpmtVYmuhxeQAThfp9iVHD3yH6MUJnWdNUuGfZVQNmONdFjXgq/lc8fQBg4LOIW0F50nSTr+gQSSl5qjMvPydX/v0/vHCpfNw7nckbPAf7FpoW+UYPw0D08m2POPlHfydQqz4w4VlexzKozH2zVHZpk0sPCme1+TXq6T/AMyPTtU7w7sohV5+AGs9Ao4ogRlvzR80Z3bM5iSVhgiXyR08Q/It7eoDC/R2Nn6nO+Lj9EXendqA+AQmf52joKamBSkQ3F/Cmb/Ek6eocNPQdmszmu7aW95+DRqHUoZZRTIZcOaUUs1mGuKntq1JatblObbMRVjGdjURyAkSb+aCBvuerCQ6gpRMpVA1VS0gAbWxJ0JsL8B0Aa/xOOkkGAWAJjkFFVQq0scXKwSAiSJitplG/ZQnaYgX5yg2tiG0yQyEMc7JcMDqO06Kp0Ye28Co1I2joY3VacMZaGeKSan2vnKd4xzgPTp0H13Q+V7XdrSkjSA79LgcCnBgIpi01I1iikZC8YdiWdskk2mO86ganjjKBr8kYCYUWi9tT+kqedHuVbr+rqX24Gz58XG9ZJ624InO27pXa/3ui91MBZ82Lhk6o5Be7eOi7UN3c6/rtPhYxvh/+E81rsfe6L2SnulHqfrCq9j46fNk4GdFrfV3nqhOxs9zoNf7pV+9htqz5uJiGL1dx6IbLm79yfXdRr7JsMk8vaeI9EoeJHuSAn5Ik8+/lYuHnm8HVKPgnetFmutdmmv9yb3IsefD5ez8Y5lUv8SThSumrKaaCkElW1M9KCCojdtrnbW3GV02z14t7OSOSTuZQfpu1YGuhT5YLGgGlNHVQlrFmo8zlUbIkqYXC9AZnIv19NuOB7Mx2iBhvo1w5Li4OieRrTyJvlKHX9Wj4TYicP6R38nVUN8YcKzFT9UUvnMvu49Fp/rpOEc1O/y7d6A7Hp40nhaYXjWVS4tfmg77cQNDbqw+0te6NwZjS5JjpljKwWv7IKaaOCoasqkmWUjtZAxY7e0GEi3A5NVjuCAddodV/Os74XyMEDaEZxpopSh1muG5VTB7WnL04f6RNNIWzOgZmJZqAEsdSe5Sa3xO8AWSUAXZfUJgvmZuWZi+qoPPv9Ax6DvOv4OqQB6BvEgf+0f6yqf3l9xcP/CvKM+9JQWrxXIyY/Jg6q7+UcLHnPc6ov7A4loKmBnr8zCgktSlQAL3JSGw8pxC1wbZoCdDv/0n5JdLIBq+iQZRmPIq0E6mSlc89NzRt9tL6qw6OOLZoctwkjNHjA6CNR1hTRPAGQ/N5JxQ0mzJHl8zCelqBt00q6NHcMQ633biGXd6DiWSWrTamd17bnDXsOvYU5rL+xdeDgUoqJS2VWc7Rhq9hCd6qYySoO8LfW3kxU0Btu7t2U2p31x3peMFToNE7zE9/Zl5i3wocRxeXg4xzcnP8STd9F3saoZnggNKkLxEd87Sxk7e3zxKXO0EEdtnZw20OjD39q4gjNvIupcWjSScUDBc3JbUHGo+O5KykYpMzWI3iFREE/d22tbq6/Jg6uM8BfjkmvwWUaIpQ3CoTqnJ/SUH4cPhtiQ+Ud/J1CefGHCs7sbWWUa3terdfJcKL/ni+tLZKdTQealIrEwbVZ2W1vJs1DCNinhexF9ZXFru5467hu/K2WKPLAtEhq53wA1BdaHZJ7NtwCzJOPQUq9jlyuiqCNOGAcwFECUZSSsxudFG/CpGtAuxRNJK2WRwwVNRSM0zx1ECovJbOknJarsOSNm48JbEkXt048yd74IZBk1a6prqrrGzQrIw2R7b6U+7kblj3NIRuMeYEaWFjIfyxNNd2g2xckxvq+9zQMTdwX8Ek94YafEP8o5IW5vulTzk9yrfw6m9uMs+fFxvXSetuCKzvw67zui91MLs+bFwydUcmLt46KUx74Nv/G0+GcY3w/8Aw9Vhx97ovZOe6UX4hVex8dPmScDOi1mLd56oXsb+by/zSr97DbXnzcTFkPq7ihMuPfuUeZr7JsNk8taeI9EoeJHuSFh8kyeffysWf5w4OqV/YO9aPNZVXM6tJWMS1dNyccjDm89UAa/2bgi+IYmudY43NFSx1SNN1fnpoqHkCZwN2UKVWKzLL3p5GilXYdd46RwIPFTwOPXjlbK3LYagqF7Cw5Lk0pIiuV1jkEI8sAQnQMVLbQHTa4viaQ1tkQ0gO+dKJrfBd7FpI/rKG/8A4aPhNjz3eUd/J1VQ8YcKzNUfkik85l90Y9BnnpOFqnd5du9Z5WIxcRVSrR9kr975eP8Ayn+o/wC2ILIPSzH93RVT5jNy0WX/AFhQ6/q4fCkxBL5WXj6hUN8Zm5IIlY5RGygsIqzbe3ijYABPQCdL4udT884G7KbQfFIHlwdTk0zjsahzCZ6tK2FFmsQj6MtgAQRffcHCILZJZYxC6Mkt0jDWmvhbK7LDgKpJKfkw+ffyjioec9zqknwBvWlq5G7crEjlEUkgQKxbZBIEZKbVuaStwG4YiiawwRGQVArt1301Khzi2WQNNCaUUc8oJJmghDLLUgPyjBtoIlwV23A12RfXX03F9imjZlyC6O6m/TQbUMsbnZLPWvru0VVeWOj5hSLCxkio4tmSa1lsA926lubDp4dOMmDm2WV0lxkNQNOj5rYyDM0NvDRedCQub5XNb/voP/1HFwBFtbwdUj/HPEnlcb1+Y+YN8KHEMflYePqU549LJu+ixIToO8a62v5ekY9glQp3l2mXV4B8an984klvtUXvck9ngP8AYtJTH5Rp/wAOHw3x57vKP/k6hVHxhwrPxH5OovPW9iYuPm5eAdVOPDZvQ3Zn9Pqvvj/DDLB5aPclWgelckuycWJKtjpmO4YEvAW0K0WT5TFybyzOUjQqpKrtMzteyjhw/rfiGed+WGRipO2goNKojiBaXONAEzymBIpkkVlMckb9ryyLsoJbEKHHBlYEHhexxPO5z2FpxBGUBjTSRsITGNDXg4g4HRVO8upanlKSSsIaXtkqjAqzBDFJcMU0ILC69GuJbS6DIkbBm5N4vpWo16aYpzGPq10gvrihMh8Gh1/sa/3zjrTjLvj5LW4N3OQ0TdxTX9SS+0YYfEP8w5IW5vuFW5we5Vmv6upvbgYM+P8Akcufg7cETnJO3Xa/3qh91MLgzYh+2Tqtkznbx0Upz3c6/rtfhHHDw/8Aw9Vxx97ovZKe6Uev6wqvY+MtGbJwM6ImAd3eeqE7G/m6DX+6VfvYda8+biYghwbuKGy89+5Rr/dF92XByeXtHEeiEeJHuSDI8xRUenqFJppX2iy+FE9rCRekW0K9F/TfaInFwlizwKU0Eaj0U8b2gFj8D8k1MWxs0FaduB9aWpQbWxtaKV6YzcApw8ljibKyq2mz3OGc06adRoOlNpT0UvsP3oUJUeSmq4KmzyUFuSkHhAF9kpfilhcA7vRjQWtmjkiuEuI9la7CsIJY5r8W6UD2XSHtegS52RRqwXhtMWubdOmG2IDtZnactBaM1g2LRQn5Si/DR8I4gd5N38nVUjxhwrNVP1TSecy+6Meg3z0nC1Tv8Bu9Z7ZxcpVqZaft2ki5E3npYijw+M8dyeUj+1a+q7/4+e1/5ed2XmvNQ7UcKHUq3N7WMZOLcQjIql5FgraNgZqWFY5YSLkIoI2hbwkIJvbUejCSxrC6zzijXkkO2m/2EIwS4CSPFuIUYn5MGuy8XiItVUp1CA7wR40R1sfFv0XA0jLpZrTneq/X9DrGlYO76WLDSFScjy6fuqVy06vryLqC0fSt76i97dVsF+atkfcdGXEaRgfvTtXdjA/vB1NiCk1yxh/5319yOHDzY4OqWfB95P8AO8nmmnkniQyRShWUpZgQEUHS973B0tiKzzxsjEbjRza1rvKdNE9zy9oqCl2WsywV4Gg7XXdzbd0AYH0XGHzUMsJ/ceVyVHcx9NSv5BmioKKEiNapBJMQNXa539IAXRd27hgcoCSa0SXlhoBq+9aZkmjIm3ZWKiYlq7wRdwy+mN5JW8Jm3Fj0u25V4Xv0DGhxg9I/vSvwAwpqGwaSsp2ndbcxqsjqeXkr623J07U7Qqzm202yiKo6WOzew3XAwJZ2TIbPWr8oGg1Xk+y9ECHF8mApRY1004Y9aqhonWUn5Or/AN6n984im81D73JPYPQP9i01MflGl/Dh8N8ee7yj/wCTqFUfFHCs9E3ybR+fN7qYuPm5eD6qceE3eq+y5e/6vj3U+wYKw+Wj3IbR4rk3nyanV2plklNUgN2IXkmdVLsgHhAbINmwhtomLBMWjIO/KArQHV7EwwsBya94fBdoYkVKcdqmftgavdhskuV2E2RYMoG0b9I4Y5xe8yEPycjRTG6tTsOii1gYA2rcqumvJM4qCOneWE1dK6OQHhmVmN18Ekows46RriUTPlDZBG4EYEYbccQmGNrCWl4pqOP/ALV70kj2o6lIY4Gt2tJApsp12SAWO0p2iDex143vhzYqk2mMnKGcHfMbKUuQOdd2ThdoIRuQZeIlpEZixiqpQDfQWUiwHRvsMbaImOMjtbRzWMcQGg6CVblUCqKWyjSOrtx8JtfXg5Y21ku0s+S0E0HtVawryQGyv1a67h4JO7yYIsblm7+4FgPd91czOkRo6gFfCo4VNrjQHTAxxNymcblznGjtwXM4oLtWFW1aopDrw2QnHCYoKCOmhr/nVG995rrHRDV0RWfUb86Qg9IMeJw0tjof+E80ZN/vdFDJvnKP8QqvY+MnzJOBnRE31d56oXscPc6DzOr944Zas+biYghwbuKQ5xVPC2Xyxkh0oo2U+Qyaddxp6cXWdjZGzMdgXnkFPK4tcwjQAtBXUkU1ZJTGhESlC3bCBlKnZ29skAJsX5pB3n1YkjdLHZhOJMq/NupjSmuulPeI3ylhbTakQPeOXeevbq5yaD14pwtM1P0Dqkjw2b0dX/OZ55V+IcJjzbJ7eSN391JezA9yofMV9rYrsWfLxlKtGazctEJVXMoAzBdugSNSd208ZCg+U4hyS6yOIFaPJ9gN6oBHbCupKqGi5WD9HS9xqoZWeIP4MjMNUJ4E8DuOKZJMiT82zvMcADTEU0/VKa3LZ2RucMNqz0OWSPOIAuzKX2Crc3ZPG/QALm/Ri8ysbH2nq0rUfelS5JysnSmwy5Y0apoqou9OVL9zMRAJsHS5O0hOhvY29WJjKXuEU8dA7C+tdh1FODC0dow1omMchqG7co7RVkfOmgUfODxpIxxB8ZP42uggRDsLRfGbg46NQPQpoOV6SK5wxGtcim2u/wCgskqC9TTcLHeyjxozvI4b8cW0/prTeDmu5A6iNB0ra19NFjpCY0PYrR1qCpVpYRJcmJApVCCQwW43bQJHlwh9vtNmd2RAdTTffpCNtlilGWKiuhZ+EfJ7efD4Rxa7zXudVP8A2feTajlSSnjiecQmJnNnEmy4cc1gYtdtCTZTocIADJnPLcoGmrRiL9B1pgeTEGg0pX5/RRnqVlGZupNmhWxbQsA6jaPWbbVuvA5BY6Bp1nkTT2LsrKEp2BXZae+cm+4//eAm8G1b/omt8SLckhPybPr/AH0fDbFn+Yzg6qc+A7iTPshg5aoaAvydLSQq1lW+yCqE2Xi7M1to7vbPZXZEQkpV7yRjtOnQABgmTMynluDWhZ7N8sWNVkjZzGzFCJAoZGUBrHZJUgqQQR/DHoxSOLix4GUL7sCDq04qaRgADm4JmtMYMtnMvMNSYuSQ+EyxttM5HBbbr7/TiTL7W1syL8itToFRQDem0yIHZWnBPKfTMaW+h/R4uDw7nJocRO8rJT/k6hUEemHCs9H9W0nnre6mLj5uTg+qnb4TeJVdmD9/1V9QZTf1DB2Ef00e5BaLpXIgdkkzqVJjuU2GlESiZk+yZLXItp0kccZ+Xa0UvpWtK3V+9tF3ak3/AD0/fsT/ACujli7hFVzwySqrOEFogXF1Qm+1tkW5yjTE1BODIWAtF1+N2N2BA0Aphb2fdrfjSl33uRdDlsUECycmZCzFb7RGzbpK67THdw8uLAC6QsBpQavu5LyQGZR0pxFDsKiXJC1cWyDvXaAa3UddevCHmrif2n5XJjRQAbQraTw4vPJvYcA/NdwNW6RvKqy7QU2v9nU+3BS4v3sWtGHtVUZ7kNR9XP7cE7PPGELc33VOv8CfzSH246POZxOXHTuCszHwqnX+2p/YuAiwZucifi7eFOT5w8flFT6dnfgaAsof+M81px95AUNFsy0eySQK6oY9W0r/AJXxLa48lkhH6G802N1cneeqVdjt+ToPNKz3sdas+biYshwbuKCpYVerylXAYGkTQi40EpFxx1AOHOeW2e0Fpoco9EFAZIwRoUJcwlmpmmrKuo5F5OTWGHZG23hHQ2UIBwNybes2RMjlEcEYygK1NbtG01QlznsL3uuN11FRnk0Smip6faMSOkwd/CZpmXeLACwHDGwNkPayS5xBFBgMkLJC2rGswxrvRNce6Z5rxX090wuPNsnt5Inf3Um7LNY6DzJPa2K7FnTcZ6JVpwZuRU8S5lErR6VcMQR4eEsaCwaP9oDeuAa42R5a7Mcah2onQdm1a4dsKtxGjqFyhrUrkSnqXCTrpT1DdW6KQ79+5t4PXv6SN1mcZYhVpzm9W9QuY4SjJdnDA9EfBK80yxzEQ5lTkclI4FptndHJwJI3NxB8uEkMijL2d6F+IGLa6Rs1jQmCr3ZLrnj571TBUNUOaKOmiouVe9QV2mbuYLEWY6LpcKuhuOBvhj6MaJ3vy6Du4DG747UAq53ZtFK4pSRGqPU0ckytTlSTJsbXPJCspTTeLFCNx3nXFNHFwinAIdqrovoa/EEJdze9GcFo5o1XMquyqL0LubaC7RoWNusm/lx5ocXWSOpweB8CVWQO2dTUm3YF9Ah3b3+I+JvxLzLvZyCZZvCCyfY7UoIp4pkLxC842TZgy2XQ3tYg8dBrj1LSx5ex8Zoc2/CmPRSwOZkuY/DG7GqJzGBVhWWPbClzGyuQ1mA2rqwABW3VvGBblCXs5KVpWo1YLXtGQHsrStL0uyJyYcwubntZfiLhlpAEkNP1dEuHw37k6y8985N9z/8AvEsvg2rf9FSzxItyRs3yZUeej3GxYB/WM4OqnPgniRvZDmslNmMkkYU3ijVlcbSupjS6sOIwmyQtlsjWuuvJBGINSimkLJiQie342hjq6mKJYULClpIhsq7g853/AGQRqT0esSyTtDDG4lxplPOgaAEVW5AkcLtA1r08phIra4CSpk1p6c+KPFd14KPFTffr3Y1of/T2e5gzncwNusrj3fSS3u0BclqGoy1RUtylfMp2YzuhVhbacdNtAnD144MFopFDdE3E6yNA6lcT2Yy33uOjUla6ZdSjorm91MUHzUnB9UseE3iUOy5Aa+q6OVPqsMbYXUsse5DaR6VyOy/saYtqYwVXadNsGRFIvcpw04XuL6gY7tw+4Vprpd7Ch7Mj7vW9y6olEaERwsEGxG8h2XNtAoPHo4YS5kbasBIBvIAr8dVU5rnkVpVVxVTR91gOyu2FmhPiMTbTjYno6MHkBxyH40ucNIWA07zcNIXswrgkhG8/pCFLDS1wtr+jE+WGt29m4plC53vBL6Ssdpae7W+UahTYW0Ab0nE80hLX/wAbeaNrACOIoHIxzaK+vcq73j0420E1l3x8kTBc3c5URKOQT8Fl9owZPpD/AChCM33CicxqGWOqKsRbLqYjiL3HTjoHnLj/AJHLHi524JhX5haSsDjRZ6UAgfaVd4v09GDs81WxV0tf8qrpWULqawmbm8hsbj9Ijd+7hjDVlR/xoHXG/wDUuZYefT6/3qf2HGzCrX8LVjdG8pNRU4jNGF8EUtX6CTe2J7W0gyHW5ibAa5I2FKqAd+5Ru+hr7s2Nk8vaeI9ELfEj3KrJ8zSLLH2oY5u+igWQXW5UPtEbzax0Fr4ZNE51tGS7J7tbt9KLGSBsBDhW9ShyOWoqdueanSRSjyRhiXjVdmyiNV2VAUAW2tOOMfamRxUY1xBqAaXEnade5ZHA976mmumlCiqWZc3lS+zIEZb/AGTIbX6NMMyDGbMw4io+SHKDhK4Jf2WHudB5kntbDrFnTcZ6IbTgzckVPO0bK6MVdTdWGhBGLXMDmlrhUHQpg4tNQtPPCmZI0sQVaxReWEaCcDfIn7fSvH2+exxsZDHmsZwdq2HZtVLmicZTR3tI6hcy+tStRaapfYmTSnqD+UUh32vubeD17+kjdZnGWIVac5vVvULmv7UBj87QehTGlqJJZVilIhzKA2ila2zMAPm5OBJF7NxBxO9jI2F7O9C7EDEbR1GhOa4udR1zxgdaTdkufzyo8EscUAViZI44+TLOBvfU3IvceW+uLrNZ2NIka4u1EmtBs6qaWRx7pAGtaKVdrM6lF1ZqAqo6WMUeg68eaO7ZIycA+/4m9WG+dw2dEH2M9l0VNTJDJHKWQtewW2rsbasDcXtuw21/h8k0pkaRQ05JcNoYxgacUuhpqilflNh42RjzihK63GpsVKkadBvikyRTCgIPtv8AqkZL4zUim/BV55nskoVXKAJfYSNBGgvvNhxOCgs4BLhUk4kmpWPkJAHLBV9jZ7hmHmo+IuOtfiw8XRFB4b9ye0B74yX7n+LYjl8K1b/oqm+JFuSN/qyp89X3GxYPOM4OoUx8A8Sl2cNatf8Aci+GmM/Dx/TjeeZWWrxT7EbSm8OUXtrUvcdXLJ+WFPufaafpH/Upjc2Lf1V6VPJzZjWMBLNBKFiL6hS0jIGtx2QBYYDIyo4IBc1wqabBWnt0oq0dJIbyDckGV5dLWzOS/wC3NO+5BxZj09A6uAGlss0dmjAA2NaNOwdVMxj5nX+0p2kaVRWKDuNBSttvM41ZtLuel2GipwHoGIy50IL5O9K+4NHLcNJT6B9Ay5rcShVh7frJ5U5kJYySSPzQkYtct0EgGwwwuFls7GOvdgAMSdiCnbSlwwW7iMJeWWnSRpXuzMxCRqWFi3O1GnAnp0wMbZGQtjloB8TdfRG8tdIXMv5LiQJJFszbamnW/NsdpGPDhe9hcYcHlj6svy+Y6JdA5tHeqldTmd4aoro/K05I37IaTQX6bDATHIfGzY7kjiGU1x2jmpVw7tLr+uIfYuPMjPo2/wATuqo9Y8QV2VU7NJCeC5nUk38jD064N0Zcx38bEOUARxFXZLl6otICS2zHV9Xhtr/V8UywtJkrpLPkga/N97muR0Scio2R9WSJvPgk6jDDG3LP8gKEOOT7pUc3y4NHUhTYtQwL0iyn14COEZbNj3Fa51ztwQ+ewsr1pO41NFY9NgoxNEwtEQP6X9Ux5BLt46KRqGSd7Hws4VSOkGPHQvyWD+LqieKu97omuUyh2p2U3HbU49I2sVyGrXcLUlooRvKhl63SnH/l6j0anG2hgflg/qasiNKHYVm6JCK7KQd4pFv1WE2J5PL2niPRGPEj3JJRSbOXXJ0GYA+qMG+LHtraqfs6pTT6Kp/Un+edrU9TPyCSy1kqsthqkZlGpCgbRcqb2BIF+HCSzulmgaJKBgoa6TT5C/Smz5EcpLMTo3pXT5ZLT0da0yGIPHGiCQbJY7d7AHXdhz5WS2iIMNSCSaaLktjC2F5IS7sq8Ch8yT2th1izpeM9EFpwZuWdOL1KrKado3V0JV1N1YGxBHEYFzQ4FrsCia4g1GK1U0C5krSRqFrQLyxCwE4G+ROG30jjjzmudYyGONY9B0t2HZqKqLROKtztWvaEQYmmRKauV4ZhpTVEildeETtxHQd49oVETjLZ6Ob6zRzHUIgC8ZEgodB6FRqYzVk0tXaKujGzHK2glA3I5G8nxX/6Y1jhZx20N8ZvIGjaOoXOb2nceKPGB1rj7VUH2wYMwpE2toDZ5RYgN9t0gFrHcR1HThkw0ye9E8/AnVsW3yC+57fnRaXIqWnrYEqKiniaV77bWttFSVvv3kKDjzrTJNZpDFE8how9t/VUx5EjQ5zQSgqfM1ZjO9UhiKAGEu22OZYw8lbZN2udvjit0DWxdm1nfrc6m2ta6qaEoTkuyy7u6vZhTWsDWncONvLj141551J92oKKnkjfnVVUioIV1MaFgQWt45O5RiLL/Mytc25jDXK1nC7YNJVWT2TC05ztCawx8nXZXCxXlIowsijXYY7R2Tbjb1YlccuzWiQYON21PF0sbdICQyfVlT56vuNi0ebZwdQpj4B4lzs5Hfj/AHcXw1xn4d5cb3cystXin2I6k+Zynzp/jJhT/EtPCP8AqmtzYd/Veqz3LN/OE+M2OZfJZuE/9Qsfmy7+qJmozI1JQRsIoHhWeUqLs7FWZmb7RAXmjcNOgDCxKGiS1OFXAlo2DAU1Y3nFE5mbCLgRUodpDXkQU4EFDANos25RxlkPjOdbD/mcNAFl9LL3pHXb9jdQGlLvlOQy5o+/iqpMxSV0pqYFKSNto38KZl15ST02svDTyB9nszg7tZb3n4NGoJcsoIyGXN5rcUkMaQFahihlIYKASwC7iRbcTfQ4B73OlBjFcmu69G1oawh1xKqrJ1jpZ5FvyQh5OMvo0j7ZawA3C5t1evGmplbXGtTTQKU+K4UyDqpRY7IHLU1azHUy0pPX3U4Xa/Hj3P5IrP4bt4WxFKHmnLHQZrGw6yFX8sRWdlWMOjszzTnGjjxBH0vhxeezew4qeKMdwNShiN5UMuGlN+5U+3BS4v3sXN0e1VRjua/h7+3BE988YWDN90qVb4E/mkXtxjM5vE5c7A7gp5mgJqQdRy1Np5Av8cDGAWs3OWuNC7eEszGn2Zgb3DZxGR/7Z/2xI5mSw6uyPNOLqn3ui72Pz7L0w4PX1I8mjG+OL6ZdcMhnRdSuTvPVMMs3U33E/tOLZsX72pEeA3FJZkP6RytuBprekCX/AHGFWltLPPxfRbGayM3LJMfkmTz3+ViseebwdUs+AeJbNKcyZhmCo2w5hVUfiu0qAkcQN1yOgY8jLDbNCXCoreNdKq1rSZpKY0+CyWeShYY4O2BUMju7MpLKm0FUIGbVj4RJ3C9serC1peZGtyQQBhTbho6qGVzskMca0O9VdlHzdD5mntbGWPOm4zyC204M3LOkYvUq6Bjlq2XYTRRw2rKoiOIG0Ja/PY6MQoBLALcdGp6MeV+ISOkrZ4hVxx2DRuvV1ka1h7V9w0KVQjMk8XbaVj1DAQwxkuQ20G5RtoARbK3Fus30GNbkNLHhmRk4kil1KU21K57nOBaXZVcNP/pLezxhy4UMHMVPHG7DXnoDtC/Eg8cN/Dh6KtKZTiRuOCXaj3xsAWhqfrGs1/uB1P3UeIW+Uj4+pVJ8Z3D0TfsAXvCHUeP8R8S/iXmXezkEdm8IKiso2qHVuRi5B40YzBFFri8jGTRlK3uBx69bUwFkcbqvOUCaCvwFNNUMwynjujJIF4512L55ULz0PSw9ox67D3SNi8/1gtbNJydbmsy7PKwoWjYi+yTsqSL8bHTHltGXZ7PGc1xvGvFWm6SR4xGCDoy1PFB2uC9bWgkSHUopNrKT4x1ux/2w9+TM93aXRxnDWdZ2aggFY2jJve7Sq6uiBQZbTHlpWk5SeW/MVlBFgfsrfnMePXoNZJ3vzcvdaBRo0kH66AhLe72LLzWpKA7MJllq5GjYOoVF2huJRVU26RcHXDrC1zIGhwobz8TVLtJDpCQmNIe45T1VT/GTCHeJaOEcinDMh39V6sPcs384T4zY5mfZuE/9Qsfmy7+qZ0Z+UKPd9AX4cuJn+Vk4zzCb/ebw9FneUIymMA2VqptoDTatGpF+kA/wxfkg25xOIb1Uxus42lPexfKhSr2xOAZWUcjAd4H+JIOA00X+h3bGdxjjwGLug6lcGCJoc/E4DqnFLAZNqoqGOxfU+NI32FH9AYY92RSKIX8tpQAV778PvBd7JdntUT1EZZLqsUKuUVFO4sy6gf8AL0SAntBDEaHEuIqTTUqMkFhfINwSKiplWnqeTuFkNG6htSu1K3NJ46gkHS4IOBkLjPGHYjLF2GAv+9K2OgY6mHd5ra1HzkltO/4/YNcdC0NjaNTCsJ7x4lCmcK8VzvrZgOs2bHTOyY3H9gXNvcBtKRZdVNJ2mSbAx111G7QkC/ThFpeT2u+NNjbc33kFEO4x7vqaX240n0h/lCwZvuFG1NayJUEnaVcvp2sfzseGCgkOUwa3uWPaKO4QnVc4JqbEHutN69ldD16jDoHZTYyNTuqCQUc4bQrJ4w0ljbTMUI6iF0OBLcqKn/8AM812DveSPKb8pSdP6QqvY2I7QKNkB/QzmFRH6u89Ub2MTF6ejY7+15wfKCQcejKRlSb2qWPBu4qBivUZaR4sQPoKyj/bAWry82/qFsXis3fVYRvql/Pf5WKB50cHVLPgHiWjzM9+5p5m3uR48+Ly9n4xzKqd4svCsEXJx7dAvMqnfZQe50Pmae1sR2PPm4zyCptODNyQWxcpVoclyeNY+26u4pweZGPCnYeKv7PS38NcQ2i0OLuxhvdpOho1noqY4gBlvw5pfnecyVUvKPYADZRF0WNRuUf78fVh8FnbCzJbfrJxJ1lLlkMhqfgtBSuKaGnSI7M1Yql5zvjjdtjZTo4knq8loHgzPe5+bHWjdZArU9AqW+ja0Nxdp1DYq8wyuImrhSmeHtaN2EzO7bWwbc8Hm904bNrab9cNjkkAjkc4HKIuoNOo43aUL42Vc0A1GlNawfKNb5gfhR4iZ5SLj6lUO8d/D0TbsB+gQ/5/iPiX8S8y72cgmWbwgs5+g5I0dpJb0qgvtRSbW2u8bKXsCf2tB149H8zG5wDW983XjD27NiR+WkANT3cbjyCozGgj5NJI9sDlVRkchiCQGBDAC4tvGHNdIx5Y+laVBGrBKcxuSHswqBf8UXmJ7vnP3X+pMTReFZd/1T35825ey/6Rk33f8WxsvhWreubnw7kto5SlDVFDslqpUYjQlCGOzffa/DrxRIA60xh19Gk+269JByYXEYk0TCkyUcnTBaXlxMgZ5AHYhmNiilTsxbItqw11vxwPbFzpCZMnJ0XUu0mt5rsou7NrWsurlafl8lCWERrlqK20FrJAG6QJ1F9Om2FtdlmdxFKsH/VMIAEQ/d1VNZ81nHnCfHbBx59m4T/1CGTNm39UwpPp9F5gvw5cTv8AKy8fUJoHpW8PQqjsOiVoKEMAR2+2hFxpED/tg7e4tllI/QOaCzgFrOLoiOxqmMrVFVVM3JmW20fCkKlhsL1DQdA9lgeI2tihF9MNW0pDmlzi+TCv2E9Zg4FRUDZhXSGEabVuA/Z01bjjgMn0cd7jidX3oC7EZT8NASPMs9rGnjSndg8gIWNVUrw4MpAAHE4GWzwMblv0aamvy16lzJJHnJGnRoVlLCXlNPG4lcyJJX1bHmLyZ2lReGhFtPJu3TMde2V4oLwxmk1uqd6eRcWNvOLjou0LRrMJO6C4V61CtxbaAsL+vDi3J7pxDCgBr3hhUIac92pNf1hP7rYjtTu68f8A82802MULeIpRkZ0otfEr/eOAtGMu+PkjZg33lykpWanjIGhyiVb6DUkWHlw3IJkJH/KOSXlANFf0FezeMiOrB0Iy2n09OBiBEkf8jkTjc7hCYs9pq4X0M1Jby7C42yOIbENYfzKyYVLztCaSfONr+sF93FLc0cHVLOPvJeqAT0VjvrZz61a+I7UPFP7G8wnRervPVU9hv0WjH/BqfebFTz6SXibyCU3NbuKLg+eofuB/rxtq8vNv+iGLxGbl89f6qk89/lYf/mjg6oD4B4locz+m5r5m3uxYgi8vZ+McyqXeLLwrPUOQF1RmkhiWQ2j5VyrPrYlVCk2vpc2x6ElqDCQASRjQVpvUkdnc4A3Cusq3sxCrJFAp2u1oVhZrWuwuTYdAvbA2ElzXSG7LJI3LbVTKDR6oovZJk8ax9t1dxAD3OMeFUMPFX9jpONntDi7sYc44nQ0azt2LIowBlvw5pXnubSVUnKSWAGiIuioo3Ko/jxw+z2dkDMlvtOk70uWUvNT8EvUYelrW1NA1QcuhTZBel1Y7lAZiSfIAceY2URds92h2j2XK17HSdm1upd7JquV6ZgmYPVQRkK6FShUm4Vv20J0BudcbZWNbKMqLIcbwa1G3cVkxOTc+o0/elNKz6xrfMD8KPEbPKR8fUp7vGfw9E47AfoEPlf4j4k/EvMu9nIJlm8MfelY6uy2XLpwUNgx7nKALMOKuNxNt6nQ7xj2Y52WuOpxGI1bRp9qikifA67DXr3pnEjVKxtPLBTwq9lVVWIFt7FVGha1rsTYYnkf2ZdktL30xxNNp1bAmxsMgBJDW1+almcdps2NwbwXPp5M/xwERrHZxqd9Ub/Em3Kugbu+Tfd/6jgpPDtW/otGdDuSlWtl9T56nuvirG1M4D0U58F3Ej0y2pihZEqAr7Jd6ZJCHta5/Z2tnUqD6+KDJBI8PcyowDy2771IhHM1pAd7oN6rpiDBlXR209v8A3kwTrpLRwj/qVozId/VerB3POPv0+O2Ojz7Nwn/qsfmy70wo/rCi3fQF+HLid/lZeM8wnA+mbw/VV9hJ7hQ+ft8IY38Q8SXgHNDZs1nF0TfsciWSOljcXXlKltm9r7Lk2PVhjXlj5S3GjOSFzQQwHW7mqZppaqUabTNoqjco6B0AdOPRa1kLNmkqQl0jlfW0rBTDTuqGx7aqzoIk3lEP+2pPrENoc05MsgqPVZrOglUxgirGe06kogliMQbWHLIHuNLSVko3eXUeQAcLc0O+2T9Uzvgwffx573C265g+JK1LysGjlkQGU2FNTAaIODMPz1/6OAaQWMN3rO1oK0NSL9AQ8iEVNJH4bRSyT1EgsEjupBBO7ecSWttY3yYBwDWjSaFNiN4bpBJKUZC1xQ2IN0rrEeU4XaRfLvjTGG5nvJvldu1oLf8Ahjf17cXmmWeMKcZt/wCkqnsmQdrVRsL9oxD0Xwkj0kR/e7kjGa7hCHzB7TVtv+80NvSE/hhFk/s7n9UyX197U+lPdG/EF93FTc0cHVJOd7yCZu7UO76bP7rYltg7snA3mE6LRxHkUN2HfRqT7mp95sPcPSS8TOSW3Bm4oiJ7TUHXEo/KT+GCtfl59/0QxeIzcvn031VJ59/Kw8edHB1Sz4B4los1HfuaeZt7sWIIfL2fjHMqp3iycKpqVpO1KKSoEruI9lUjIXbVGNwxIICgkaizWOHROmE8rIwKVxOgkbLzyS3tjMLHOJrRB09Kj7ddW82FnZljG+dySdlf+GNxbjbDHyObSzQXuAvOho1nadSWGg1lkw5pFnecSVUnKSWFhZEXRY14Ko/q+LLPZ2QNyW+06SdZSJZTIan4JccPSl1FJNrXudANb9Q68YVq+iVNByK0LrPHFUxxhFilBAe+pU28HVip2tNd4OPEZIJTMC0lhNajRt24VuXqyMLBGa0IGCy9bUGbvanpEhaRwGRGd2dlvZeeTsoDc2GnEmwx6bQGekkfUN0mgG/eVASXHJaMVoql1OY12yQ1qF1NjcbSxoCPQdMeY1pFlirdV4+ZKscazP4U57AT3hDu8f4j4k/EvMu9nIJ1l8IfelNsxpUljZHAZSNR0EXIIPAjfcYlhkdG8OaaFVPaHNIKwORbU0SqYJpdjaIaF1jIEoG2jbalSrWv0jXH0EjxDISHAV17NIpf0XkRtdKzJoTTVtxV+dTchHO01u2KpAghRgwgiW1iza3aygDp168Jhb2r2BmYw1yj6xOob02U9mHF2c7RqG1Sy/5/Jv3P9RwMvh2rf0RNzodyU78vqfPU918VYWqPgPRIwhdxK5uydLmUQN2ywILcpePbZdjlAmztbezw2rXxoszgzssoZG6+la01U2rDM0uy6d75at6KkgMCZXBJYSrNtmPeyq8qFdocCRfTfvxOHiR1olbmkUrouF6dTJETDjXD2quu+bzj79PjtjY8+zcJ/wCqF+bLv6o6h+n0PmC/DlwiTysvGeYTB4rOHoVDsJ+YofP2+EMF+IeJLwD/ALLLNms3nkmfYy9noRfwmrR+d/4YwmjpN0a4DN95MaCErFGkZCNNGXllO9EU6qvR/XotkdV5c68NNANZ1pDW0ADdOlQq6eKaAq20lEh0A0eoca/mR6B0cBd2gd3b5D8G/f3t0ZNNTR80jnlYNFPPEGnIAoaEDmxDg7jh02PRra3Nla1uS6ON1G+vJpOsD7/24k3OcL/Vb9U6yuZ9toBKJa216ifxYVO9VPSBpp/0ax7HMDiKMGa3Sd6W5rg40vdpOpWTU0UsLRBmSjB7rJuedhwHV1YacrKBcKvOA0NQClKDN0nWhxTuridgqKI2ioqVBY7Lixd9OP5+2U2ckdk01qQXvOzQE3tfWI2BqMpqfko1g2gWhoHR7cDvscUCh7wwLxRDs1NKX9ktReKrTooIifKW3er24TUGSOn63ckYHddwhWSxbU9d1TUZ9SL/ABwmyjwd0nMo5cX72pxJ8434gnu4qbmDgPNKOPvIBj3ai1GlbPw/ZbElrN0g/Y3mnRDN4j1VXYitqWjB07jUm3lZiPytiyRtHyHWW8khnq+1UTTd9ZWl98d/Usg/icDaz/Tz7/ouh8SPcsbL9VSefbv/AE8PHnRwdUB8A8S0GZfTc08yb3I8QxeXs/GOZVL/ABZeFApTrKuTxuAVYyKw6Ryi3Bw7LLDaXNxFOSUGhzYQcEj7KMxeaocuRZGZEUaKqqSAFG4bsWWSJscQDdN5Okk61PaJC55roScnFSQpKhJAAJJOgAuSTwA6cZUC9bitbBEMuUEhXrnGi+EKcHdpreU33cPb5rnG1mgujGn9X+tZVgAgFTe/l/tMalaiXkjU5c8s6/Nur7CnW45VVBAsbG119F8KidDFlCOUBukG8jdpKbIJHhuWw116CqNtonNPTES101+XmXdHtG7Ih4AcW4eWwG1Eje1mujGAOnUT0CzMORHe84nVsH1VaQhdqgodmSVxapqeFvGVTwjHE7z1nBOdlUtNouaM1unYdp1IcnJ9FHeTieiPo+yuko0FOglmWO45RQtmJN2I13bRNsIksM9od2rqNroqbtWjUnMtMMTci801LZTbju3Hq4HHjtxC9A4L5rlFTG9PFG06wlC5O2HKuHAswMevKJwB34+le0tmc/Jyq7rqaKHQda8Vj/RBuVQj510+xHVyRSO9dUbXa5IEKNo9QUAF7cEJBJPXiaMvYBZ4s/SdDa9dATXZL3GaTN0baKKVjRsuY1mjf3SnXm6DcbeLGt9/H1DBGMOBssN49Z33iT8luVkkTSewfehA1lO0FAUmsstRULMkeu1sgEXI3gEnQb8NY4S2rKZe1jSCdFdX1S3gtgo7FxrRW08AoAkjqJK2QdxhttcltbnccXPBcC55tRLWmkYxdr2DZrK5rRCMp17tA1b0QGajf/HzOb/PyG1+RlI9AHVvX3bQ39MLfZlU6c0RrGb75D8v9qqspTGjUMfd6upZTOwa4Qq22EB4te5Zju18mGMeHuFod3Y2Yba3V3agsc3JBiF7jijqIj9J06IyyGClMTst9kMiSA69F2Av06YnkB/Jvc4UynVGuhIominbgDQL/Yquwn5mi3fWDfCGN/EPEl4Oq6zZreI8kfkQ51Cf+JW/6sJtBoJf/H0RR3uZ7ybZXLtwQN9qhk9uv54vcQXO4wpxgOEq4kDZkID8jRo6KfB2jpe2Oxq0XZTiCdNFxpjqAS6uoJVkYwEGrmUGoqXPNp4yPF6NOI6vQmUMyQ549G3Bo9Y7UxhdWgzjp1BKokiaJljcxZfC15p90lVIOCnfqd1sATI2QOcKyuzW6GjWV3dLSBcwYnSUc2csFjmqIdGIFHSL4TD7b9I3eXDI3GpjYa0z39AhLRTKIu0NRy5iRNyYBkrnF3NgUpl8t7Agf1rr3axmLLN0Yw1uKzIdlUxdyQElasqyxQSclSJ9Kq21aQ8Uj6b8N/T5ddM5pa4tq85rNW0rgwEEA3aTrQFdV7VNUTMnJJUQpT0kRuZJAh0a2/Xp/wCV1Rx0lZGDUtJc46BUYJrnd1zjcCKBaaopdh6wm13lpbjo2VUW8t74KyNoyOup3MoZTVzt4RUg7o276enu4OtGVP6DzQnH3kmyx9ualJtrmFR6grfwGJJgX9oBpYzmE9ndDeI9UyypbJTAAACGcDqFzi6XF+9qnj9X2rPLMHr8qYWsafTyWlwic1gtHF9EbB6SLcs1KfkqTz3+XisecHB1ST4B4locyPfuaeZN7keIIvL2fjHMqp/iycKEoTrk377/ABBhsn+VuHJLZhD7Vlc3Pd5vvX99senB4bdw5KKXPO9ColyAASSbADeSdwHXhtaXoKLVrGuWLchXrnGgOq0wPE8DKR6vb5lTbTQXRD/5f6VlBZxX1+Sp7DYGepE7kcnC3KTSObKNDa5O9i1tMFb3hsPZjF1wA+8FllBdLluwF5KcZbVGOaXtWo7bmnNo0KOETnXMjlrDmjQbPT5BieZjHxN7VmQ1uJuqdgprTmyvDyGOyqoeKMqTQ0JDytftmqOgsN4B8WMcTx8uNJBpaLRc0ZrPrrKECh7OLE4lRjUSBqGgNoQL1VUdNoDeSeEe8BRv8lzgicki0WjO9Vn3p16lgFfRRe0qo59l8HckoknVNBLJbafpY3HE3t1Wwf5a1yd8yFtdAwGz67V3a2dndDa00rd5vXxwRM8hAUAgcSzHcoHEn8seFBC+V4a0L05JGsbUr5vkuWpHCKmr+Z/s4r2adh0dEfSePk3/AEVonc+QxQ52k6G79q8iKMBvaSYatf8ApMJpd1dXgG472pdwIG4kcIhof2vUMIaMbPZvef8Afrck1x/uzexv3oXncxEVtcOUqpLGnpyNF6GccFHipx8u7gMsfl7PcwZzuYB0k6SuPd9LLe44BSZ2pW5eo7tmM2sUZG1yW1oGYfa+ynD1nGDJnHZxd2JuJ17Bs1lYasOW+95wGrf0C8C1I9h3fM5v8/IbX5GUj0KOrf3dtDf0wt/+VOnNccqM65D8l6NWpW5Cn7tmE2kkoO1yV96qT432nO71DGEicdpL3Ym4DXtOzUFoBiOSy95xOpcijMRNFRHlKmTSoqAdFHjIreKg8Zt/p3a5wePzFouYM1uvaRpOodFl7D2UV7jifp9V6CLwqGgIIP0qqOgIG8A+LENd3hes45zv8m0+6zT/AOz8lwH9qL2uR+VyxJybRHYoaOQyPO/hTykbJCD8gB1YTM2R1Q++SQUDR6oxvTIyG0pmt06zsU8mBDZftDZZjVuFbQhXUlTbrwFowmpfTIFdoIqjjrVnvK/IqnZjplJGyculJ6iG34fl5Mj6/wDIEstq1tP0lNpfm3t/3CP24obnDjKUcDwhWZkLiqHAinB8htf8sDCb2e8tdeHexB5tlycozlQ0dMwjp6UaRmQi4Zv6P+6mxktAYaF97nHGmoIi4VvFQ3AbUuajqEmNgJcxnHPlteOkToU7toD1e1Za0soQWxN0aXn6Ig45Wt5+ACGgowySQQuyUqG9ZWFTtztxRL6kb7AXve5/aJznAtkkbV5zGaG7ShFKFrTdpdrV8dIJUSWWHk6OI2paS9mnb7cnEi+pPH3tEcjXFjDWR2c/QBqCwuaRV2aMBrTOmonScSyWmr3Fo0tzKZeobgQPV6dWMjjEeSLoxidLisLnF1TnfIIlIgdqJHBUMHqahtxZTfZXp/jhhcRR7hsa0deqEDQPaUFX1+3yTLcLLmcZUnTaUAg26gQL+rE0pycqPS2M1+ia2+j9blb2ORgmJjbSvqbfnc4AA98/sYjJFw/ceq5DUgdrJpdoKkk9AF9PLrhtrfQSU1sWQNvbuKQZee/Mp81X2S4XL5e0cX0WNvki3fVIpB8lyee/y8XDzg4OqR/YPEtBmZ79zTd9Db3I8QReXg4xzKqd4snChKNvqf8Aff4q4bJ/lezklswhWZzNCaiUAXJmcADUklzYAY9GE0iaTqHJRyCryBrWgULli3IV69l0GjLTA8TwMp/L2xEutpoLoh8Xf6T6CAX5/JK8kyh6p3d32Ik5007bl4nfvc8Bim0WhsDQ0Crjc1o+8EuOMykkm7SUbV1T1jR0dHGVgBuiXsWPGWQ/nru8uEsjbZ2mec1dpOr9rfu9G95kIjjFw+6lHwrYmhoCGdh3zVbhYb1U+LGNesnCHGo/MWm4DNZ9dZTAKeiivOkqEUYlDUNCQsK86pqm0DgbyTwQa2Ub/JcnSSylptI7xzW6v96zo3rgAfRRYaXfehTRRUqaWlPJUMXOnnbQyEeMx4k+Knk4DGEmEiaa+R1zWjRsHUrgMsdnHc0YlU//AOwih7nT0cLRLorSgF26WYlTqTc+nhuwz8hLJ3pJCCdAw9i78xG3utYCNZxVk8vL9+1wtALingB1kPR+79puPkwDW9l/T2fO9Z2r70DqiLu09LLm6BrUZpt1dXqDcd7U24EDcSOEQ08vqGCaMbNZ/ed94nksJHizexv3oXZZGhYVtaBLVSWMEBGi/ZZ14KPFTf6d3AB4/L2e5gzncwNusrj3fSzXuOAXWdqVuXn7tmExBijPO5K+gZgNNrgq8PWcYAJ29lH3Ym4nXrA2ayuJMZy5L3nAal7nUj/4+Zzf5+R2vyMpHoA6Bvzu2hv6YW+ytOnPesviOuQ/L/a6qtSsaen7tmE2ksg53JX1KqT432nO71Y4kTt7WXuxNwGvUTs1DStAMRyGXvOnUuQxGImioiJKmS4qKgHRR4yKx8FB4z8T1nTnODx+YtFzBmt5E6ydA6LMw9nHe44n6L0EV70NARuvVVR0BA36+LENfL6zjXO/ybR7rNP+yfkuDaeiiO933oV0UUTQtHG3JZfEe7z7nqXHir1dAGAcXiQOeKynNboaNZ6o2huTktNGDE61KeUWinnitGNKGhG9zwdwN43anf7caDV0cbr/AF5NWwLi7Bzhd6repUysyzlRszZnMvOP9nSRkajoDBT6L8b84fRmMHNhb8Xn/wBou8HXXvPwaFKmlQhxGduCkoZIWnNgru+oC9Ou7fw6r45jqgvuc94dk6QBrXAi+huaCKoynrdiFg3gDK4G6xrb04bHJSQA/wDI5C9vdqP0hOcwYEVJBB0pt3ow2E17P3kDvW9iuqTz5N302P2DAszW8BXaTvCAHg1ttLyqCQdbGRgfyw7TFu6Jf696LrAoZ9odwp3EccK+O5FwW6f69IRlxAyT3nCpJ0DYtdQVrgLgFxi4kBIElY45iDwYF6Twvb1e3hklt10YxOklbflVxdyVSqAJI45AFAvVVTHS3FQej240nB7hwt+qwDFrTvKU1WbwvDt6pQxtsqoNnqZBvHSB0k2t1b8A90gkyGGshxOhoRNDS3KdcwaNJKzFNnD1NfTSPZQJowka+DGu0LKo/jxwb4GQ2WRrdRqdJNMSgZI6SVtddw1LY5LOytTqNmzZhUg8T4xx58khax4H6G9FWG95vEeqXdj+q0JOpNPWG9/2jgrUTlS8TF0FaMGxyHy4d+ZR5qPZLg5PL2ji+iW3xItyQyfVcnnv8vFo86ODqkHwDxLQZme/cz3fQ29yPEMXl4OPqVW/xpeFCUev6H/ef4q4bJ/k+zklswhVVFLyAzCpVVM0c+xGx1EfKO4ZgPtbtcFIO0MMJPdIqdtALtyBpyO0kGIPNKskydqpnd32Ik5007ndxO/e54DFVotDYQGtFXHBo+7gkRRGUlxN2koyrqGrHjpKOMrCvgJuLdMsp/PXd5cKYwWdpnnd3jidX7Qje8ykRRi77vKYQxWvQ0BDMw75qtwsN4B8WMa+X1nCHGv9RaLgM1n3ieSaBT0UWOk/ehRjQSg0VCQsCjaqaptNsDeSeCb7KN/kucaSWH8xaL3HNZq/3rOjesAyvRRYaXfehejValTTUp5Ghi5087aGQjxm6Sbc1fJuAAxxJhPbTd6R2a0aNg6lcBl+jjuYMSvWWqUpHemy2nN3c+FIek38KRuA4XB32GNvs5ynd6Z2A0D6AfNd4vdbcwafvSup2XToNmjpVWnXSMGN2NhvJI0LE3J6ycYbBGb5pO9pvC0WgtuYy7aFCWTdXVwBJHe1NuBA3EjhGNN+/wBQxrRX+ms54nfenktJ/vTexv3oXJXMJFbWjlKqTWCA7lHB2Xgo8Vf47tADx2EFzBnO5gHSdZWVyfSy3uOA+/kulmpW5efu2YTaxxnnclfQMw+19leHrxlGzt7KPuxNxOvYNmsriTGe0fe84DV96AujapG/xsymP7/I7X5GQ+oDqGvd20D9MLfnTpzXXxHXIfl/tdRGpWNPT92zCa4llBvyV9Sqk+NxZ+HqGMJE47WTuxNwGvadmoLgDGcll7zidS5FGYiaKiIkqZNKioG5QPCRWO5B4ze07tLg8fmJ7mDNbyJ1nUOi7M9FFe44noOpQtRUJGBQ0bfOOqTVH+ISQNlbaiME8N/54Y1jn1tE4wqQ3VpqdpQEhvoozecT96E0NLGEkgVjDQ07lamU6PUSLvQW1OugAxNlvLmyEZUjh3RoaDpKdktALBc0YnSTqXqiYFYp54rRjm0NCN79DuOgnjx9utaQXRxuvxfJq2BYSLnOF3qtU7TJNYFZszmHObelInsDAH0dd+cPo3R392Fvxefv71b3w7XIfg0KmCBCkkEEuzTrrW1p3yniiHeQTuHG+t7843OcHNkkbVxzGatp+/8AWAAgtae76ztexdmkjaKOWWMx0MZtS0o0epf7bcSDxP8ARwB7XljDWQ5z9DRqC6rSMpwowYDWp1plIlSQbddWRhBAlgtPFe42ugjo9eMjEdzm3RxmuUcXHYidl3g5ztGoK7MaofKDRODs9pptKSQWVgGAO423YyAOYYQbq5ZpyXSUdl+6m9VmDLLMCFNsxhTQ20IXXjgYpu42v/G4/BYWd40/UECuboRX6NzKhFO46mUjpxZ2grDtaeVUnJPpN/VNqmvUSSaNpmMabhvKjr3YmbM3IbT/AIzzTSw1PEgu3Ge8cVo2qK2WF5DzmCprYfnxwTrQB3iKhrAQNpWNjJuGJJFVi+yjsgM/cYgUp4yQqcXYb3e2833Yts8Lh6SQ1cfgNgU80gzGCgHzUaj6sg87k9wYFnnH8I5oneXbvKA7HvpdN9/H764davAfuPJKs/it3rf5Se6Uu76xqfY2PDmzJOBnRekMW8R6oTsd8Gh83rPeOG2rOl4mIIfV3OQ2X/S8o82HslwcngWni+iFviRbkjl+q5fPf5eLR5xvB1U58A8Sf5iO/cz3fQn9yPEMXl4OPqVW/wAaXhQlF+pt3hv8VcNf/k+zklNwh9qEm0pMz6qtPfkw1vjwcJ5BLdmS70RnkEkj01FAoCchHIEGgLOu0zueNt9z7cDZnMY2S0SG+pFdgNwCKYOcWxMwph9VZFDvoaAhmI75qjoLDeAfFjGo6/WcA4/5Fpw9Vn3iVoFD2UWOkr0aCYGioSFp151TUtoHtvZj9jgF426LnGkmP+ptF7jmtGj/AHrOjesHe9FFhpP3oXlQVKmmpTyNBDzp520MlvGfpJ8VPJwAGOJMJ7WXvSuzWjRsHUrqB47NlzBifv5BcNqtCiXp8spzdmOhkPSftSNwGtvLYY6+A5Tu9M/Rq+gC66QZLbmDE/enUvWFWvKSDtfLac2RBoZD0D7TnieGo3646+A5De9M7E6voF10mN0Y+/iiIuyHMXANJAUp90SrEWAUab+O7XrvgHWOyA+mdV+k10ru3mPht7ui5CyOYSKysHKVUmsEB3KPFd14KPFTf6dzQBIOwguYM53MA7dJW1LfSy3uOAXm2qVuXnHLZhNrHGRfkr6BmAHh/ZXh6zjhScdnH3Ym4nXsGzWVxJjOW+95wGr70BeAakewvNmcx/e5Ha/IyEegDqGuHJtA/TC32ZVOnNYaxmuMh+X++S6itSt2vTnlq+a4klBvyV/CVSfG+053eoDjScdpL3Ym4DXtOzUNK0AxnIZe84nUuRoYiaKiIkqZLioqAdAPGRW4KPGfeT17uJEn9RaLmDNb1O3UOizMPZRXuOJ++a9BBtXoaA3BHfNTuDW0sDwjGoAHhHTpOMc+n9Tafdb9dvJc1v8AZhv1n70InO8mipZMvWJRflwGfxn50Zu3DibDhhdntL52TF50XDVcUyWBkTo8nWi4qdXdEcBlObSgqRodCdRhTnlrS5t3ogjyQSAf1lDwtKWEyDlK2qlljjdvBgSIkEqN17flfru0hlOzddGwAkDFxOtDV1csXvcSAdVFTDAhSSCCXZp11ra0+FK3FE6QTuGt73N7843OcC2SRtXnMZoG09fuggCha00b6ztewLsskbRJLLGY6KM2paUeHUP9t+Jud5/o40Pa8sYayHOfoaNQWmhaHOFGDButEO0qzK7qsuYyjuMIHMpU4EjcCB6sABG6MtacmJuLtLiiJcHAuvecBoChBD87DBKNqxNdXMdFHFEPR5N/s1zh3ZJG3epHr2lCAalrTf6zuiqMkLQqxDQ5dC3MTdJVyDieq/oA/wDiVJA8jOmdidDAsuydTB8SUW8z3j5ZQtRVVsU6wrcska28Lo0F/wA+mygxveyD3WMLco6SdSJpdUZWLnA0S5DzM06O2o/jth7s6z8J/wCqAf3eLqn1ee6zfisPuriGPMb/ABu5p508QVdAe6wabs0qfdOCkzHfxtXR544ivnMy85v3m9px77cBuXlOzinVSPkyDzuT3BiRnnH8I5qh3l27ygMhHfdN9/H764dafAfuPJKg8Ru8c1vcp+cpd31jU+xseJNmP4GdF6TcW8R6oXseHNofuK33zhtpxl3xoYMGbnIXL/peU+bD2S4ZJ4Fo4vogZ4kW5I5fquXz3+XiwecbwdUg+XPEn+ZHv3Mt30JvcjxDF5eDjHMql/jS8KDoz9T/AL7/ABVw5/8Ak7hySm4QoWcd65n50nxJMMb40HCeQQu8OXf1TmI/KMf4cOP/AAjiU+Vd/J/9lQPGbwpJDIy5ZAiHY5epZJCBqwFgAekDoxWQDbHOdfktBHVTgUs4Dbso0KZ1dKHkkoIiIKSm51RIxG05Frux8Yk6Ku70AAIY/JYLS/vSPzRoGwatpxRubVxhbc0Yn6qrm1a7K3pssp9WY75G6/tSNwHDy2GCFYDlO78z8Nn0A+aHxBktuYNP3pXLrVqJJB2vltObIg8KQ9A+054twvbfc42+A5DO9M7E6B9AtukGqMfP6lSdlqAKqqXkqGLSnp105S3ir6uc3lA0ucYKxEww96R2c7Vv6BcTljLfcwYDWprUZtOBLArxwt82iBAqqNABtWNtN/HeNMCY/wAPiORKQXDEmta+wIhJanCrBQaMFS7tSty8w5bMJtY4zzuS2tzMB4/BV4fngwBOOzj7sTcTrpoGzWVhJjOW+95wGr70BRAakew7tmU3+bkdr8jIRx3ADgN/XTt/TC3/AOVOi6+I65D8v9qSI1M3a9P3avl0klB2uTvqVUnxuLPw9QxxImHayd2JuA100nZqC4VjOQy95xOr70r0cZiJo6I8pUSXFRUDcB4yq3BR4zdPXu4kSDt7RcwZreRI0k6B0WZh7KK9xxP0+qFr6hIIWp6U3Qm09QAe6t9hT4sY8uv5lkbHSvEswv8AVbq2nalue2NuRH7Tr2blpv8As5jApn0APLG58irb+OPN/FXEzDd9VdYQOyrtUezUd2oN30ge9Hjfw/w5uHoVlrz496jRnusX4tN7DjZMw/xNWDPHGVVlA51F95W/xwc2Eu6NYzFm9yGoqVHhokkF4Y6WWoMYNhI6HxunDHvc2SUtPeLg2uoHUha1pawHAAmm5dSeTbimKrNXVCA00QHc6aI7mtuBt6sdksyXRg5MTT3jpcdIXZTqhxFXnAaAF6CI91gglG1barq4nQDiiH1jr9nOcKNkkbd6kfUrKYtab/Wd0VTGFoAzAxZbE3MTdJVyDj1j8h7pekbJQHKmdidDB9/ese6W6mD4uKumlcPFNNEHqnFqKiA5sK8HYfnY9Fza3NFrWlro2OowZ79JOkBcXGoc4d71W6kJmNW1OZI42M1dID2xOoL8mOMcdhw0uw3adAAZFGJg1zhkxjNabq7T0CB78gkNvecTq3IPIR3pWD9un+Lhlp8ePc7khh8J28c1qcw+dm3fWsPurjzo8xn8Z5qs6eIclXlo7rB+KVPunGy5jv42rGZw4iszJQwRJE00ckrVBcgxybAQByoCjZO2/Gx6Rj02ySyOcGEDJpiK1urruCkdGxoBdU1qmU2RNyEVMGF1rZ1LncAqXLEdSgm3TpiYWpoldKR6jbt5w+KcYTkCMH1ihcuyyLloJaeUyolTCrhl2GUsw2WGuqEi18Nlmk7N7JG5JLXEUNRcLxv0pbImB4cx1QCNC0OVfOUv4jU+xsefLmv/AI2dFW3FvEeqD7HfBofuKz3jhtqxl3xoIRcz3uaHy8995R5sP5uGSeBaOL6IGeJFuSSUfJcvnv8ALxYPOt4OqQfLniT7MfpuZbvoTe5HiGLy8HGOZVL/ABpeFBUjH5H08d/irhz/APJ3DkltwgQ0571zPzqP4kmGN8aDhPIIHeHLvTeI/KEX4cPhHEp8q7+T/wCypHjDhSSI/J9D543+nFh8zLwhTjwWcSZ5gO650LeKD/8ANcTxZlm+9CY/OmURTCc5VTvcRPFtMoNto3a58pta+/U40SdkLRK3OBx+CwsD+yYcCocolTt1NSAlHTNycdPH4zcEHlG9vYL4KjoaRRXyPvLjz+gQmj6ufc1twC9LJtgV1evcrWpqUaBwN2nCMaXPjeSwOAZFbNZz3vWfq/3y3rqh3pZcNA+9CvGX5tVd3ViiyaqolEQA3ABTqBYC3SNeOAM34fD6NwqRppX5oqWp/eFwKGG1SNYd2zGbiLNyO17ZLegeTe26cX92Fvzp0WXxHXIfl/tdjQ0zdr0/dq+XSWUG/J33qpPjcWf/AJDGEiYdrL3Ym4DXtOzUFwBjOQy95xOpehjMZ7Tou6VD3E9QNwHjKreKg8Zv4nTnEP8AT2i5gzW8idZ1DouzD2UN7jifv5lcltFC8NIrOm6oqVQ90I8UEbox0cfzOtrJIJJ7j6ra4bdpKB5yGFkXtPQbE4pZH2I5EKChWJRIpZbAgWlVlPOZid1ukYQWRnKa/wAUk0xr+2mimvUqQ9wDS3Mpf1rtRH/Z+B2q2n9s288LJYHrxL+KH0w3DqjsXhe0qns1HdqDT+8D3o8M/DvDm4ehWWvOj3rlL87Hp+tpfYcdJ4Z/iC4Z44yqsoHOodP7St/1YObCXdGhjxZvcqMtHcqf8NqPbg5T33/yNWNzG8JXTIVikK6N+iYrEG1teFsZSrwD/wApXeqSP0Bdr6eNdqF+ZRUkcUjxp4c8kqgjaPluOr2bHI80e2+R5IBODQNXsQlraFpua2h31VNdW8gVqapVM5XvWk8SBODuOkW0G8nyaHHH2gMMJ7vrP0uOoIHvyaPfjoboCW5RmMnI5hUFrzkRDlPGAdyG2fs3Fhp1YfPCztIYqd2+7RcLkuN7iySSt91+9X9jtQ3a8kVPLHDOZQxLusZeMLuV300bUg7746eNrpmulFWUppoDtps0ronkRkR3Or7aI6rqEkjrCGR2HagkkQc15A422XQXBOl+Nr4mDCySMaO/QHEClwKdlZTHnT3a70zrx3Wbd9aw+6uJo8xv8bk52J4hyVeWjusP4pUe6cbLmO/jasZnjiKyFD2R1VMHSGQqpdrCwOzcnVSd2PXfZopKOcL6aDSu/WoRaJGVAOnVgjYK94qKnlU3dauXVudtXQX2r77gkHynCHRNfaHsIuyW4XYHRuTQ8tha4Y5R5LlBnAaenjjgigRqmJnEe0dshha5Ymyi5so3E4KaE9k9z3FxDTTAaL8NO1Ljkq9rWilSFpcr+cpvxGo9jY82bNf/ABs6K5uI4j1QvY+vNovuK33mwy04y74+SCHBnvIbLx31lHmw/m4ZJ4Fo4vogafSRbkkk+rJvPP5eLB5xvB1SD5c8SfZh9NzHzJvcjxFF5eHjHMqp/jScPRBUv6n+8f4q4a//ACdw5JTcIfbzQ9QO9s085T0d0kwxvjWfhPIIDmS7wnFKl8xhA3nLwBfriOJXeVd/J1VLfHbw9EPLlIWgpgrX5OpJuRba3X8mmo/Oxxe5oE8jv2qRrvRMG1er/ns6/dHvriOPw7N96E5+dMp5b9Iyf7n/APeBl8K07/ojZnw7klk+ranz0e6cWDzbODqkHwHcSe1cavmbmRdtYaQSIjHm3SNCBbouSbdOI2Oc2yANNMp1CdN5PzTnAOn72AFaexL6XJ6yuXtnlgOUJ022XcSu4CwGmmHvtNnsx7HJw2A7UoMll7+VipwxNThIqcGSuqkDtJ/hpJrZSdxOpZz/ALYxzmy1fLdGw0prI19AiaHR0ay97tOqq9HGYyaKiIkqJLieoBsAPGVW4IPGbj5d2uIf6e0XMGa3kTtOgLsz0UV7jien1KDqqxIV7UpCW2jaWZRzpm3bC21EfQBv9d2sjdI7t5rqYDUNZ2pT3tjBijvridewbE/fapu1wamCNYokEkRk5ykHak5i32ywuP8AbEbQyYPOQSXE0NPhQ6KKoufCWtDqAC8c7tKTZh3KikLAR9sVIkijJ53Ji+tuCjQX46Yoi79pAF+S2hOiqnd3YToyjUDYtZ2E0MkVLaRbMzl7HeAQAL9B0vbhpjy/xGRkk/cNQBRX2NjmRd7SguzU92oN30ge9Hh34cPRzcPQpdrz4965S/Ox/i0vHqOOf4Z/iauGeOMqrKBzqHd85W/xwU2Eu6NCzFm9yooPmaf8NqPbhkue/wDkasbmt4CoyjuMn4TF7ccPEH8rl3qHgCIzjfW6A82i/hgIf7X/AJFz/X91Zns2+n1P7/8ApXHo/h/lmblHbPGco5R9Cr//AEPiHGzeZh97kti8CT2c0mLerFVFKtBkD96Vf71P8TENpHp4/e5KuDwn+zmtbX/Oz/isPurjzI8xv8blY7E8Q5KGXDusP4pUe6cbLmO/jaujzxxFfN5zzm/eb2nHvtHdC8t2cU5nJ/RsPnUnuDEjR/WO4RzVDvLDeUFkJ76pvv4/fXD7SPQP4TySYPFbvC3uV/OU2n6yqPY2PDmzX/xt6L024t4j1VvY9TrH2ipuX7Xq2O7Zs12t03HN/PFsjW5ch2s5KdpNG+3mgcuhTtnJhdttoB0bIU8r6b3x0kR7GcVxd9FjX9+PYEBWZYhoeThZiZaweHbS6kA83dcagHW2KqAWppr6uHtSiawOH7k2zKjRqjMHjLX7WaNlcAatGmywtw0Oh1xG1o7CINNweOZVJJ7WSv6ei5DlcKDLSWkPJ1DRaAc5+VFzv0W6nrw9zWkziuIHJJBIEWz6pTBTI0ObCXaCpUKW2LE6SSCwvpvxobSaHY08gEOV3JNpC0UcMXbNIdiTlGoW2dm2oEem1fjboxNkg2ZwP6zzVGURMOHokdOGmoqHakI2ppHcgAXCXJFgBcnZGp6cXOHp38KlHhN3pnm2XR3zVlZ9uSAyWIFgFcC3STcHEsTGllnocMPgmvc4Olqo5VRx3yt3Zg6wAqBazbReyjiSdd2gtrjJY6RWi/E15Io3ntIlmRAzZbUAISWrRb/+WvigA/mmHRkJZPoXD9yf1FG/b9S2wbdokenk008uI2NP5Zg/f1KoJHbOv9XojewVu8Yf8/H9t8S/iPmHezkE2yj0Q+9KWVMpVJ2UkEZZDYg2Iubb+vFLRVzAcO0cgfUAkfoCVZ7IKNe04AQSqmeXc0hYXCD7KAHd1+W9VmBtDu3k20Ggbd6mlPYDsmacSuuoy1QLXrXS4O9adDppwLkcRoPbgrbCf+MH2uO3UF1Pywr65+Q+qqyukSGEVlSNsMxEMd78o+t2c/ZBBNjqcHM90j+wiuuvOoahtQxxhre1kv1DWdq0fYzkrTuK2r57uA0SeKq+K1r2/dXhvOu7z7ZaRE38vBcBidO3/Z07lXZ4TIe2kvJwWtI6vzx5Nar0FlOzQd2oNLXqB70ePU/D/Dm4fqorXnx71GlUcrHp+tpfYcc/wz/EFja5Y4yq8qXnUP79bf8A+WDmwl3RoWG9m9ypoPmaf8NqPacFJnv/AJGrG5jeEqEnzMn4TF7caPEH8pXHMPAFdm4Hfv7lF7cBD/a3yLZPX91Zns1Hf1T95/pXHpWDyzNyhtnjOXspPeVcPuPiHHTeZi97kii8CT2JKRisKUrTUNNyNCzPvqpIuSUamyPcsTuHHTfjzpH9raQG+oDX2iitjbkQkn1iKewrT1w7rNp+tIfdGPOjzG/xuVbheeIJTmtU0cauh2WXNZiD6sVQMa9xa7Ds2pDyWio/WVney6JUrahVAVRKbAcNx9uL7E8us7CdSmtIAmcAiJvqyHT+9ye4MLb5x3COaN3lhvKuySjSnjWuqLlFbuEYOskinQkjwVBF9dTb15aHulcbPHiRedQ2ayV0LAwds/DQNZWmoFaKaghmty71ElQyruUOraX4+i+POlo+OaRmaGhvwKraSHMa7Ekn4qWQ1bGKjjO4xVYJsNqysbKG323YbaJXAyAaCz5hBEwd33kBlzntvJzxFMoHo5XByvJhn2H6IGNHaR7Ql1dmTvl0rWRWWtGqKFNwhNyRxxYHf1TR+3qkubSEn9ydZnXOa3MRpYUhY2AFysa2J9Z/LEbHl1nhJ0vHMqhzaTSD9vRARZg7LldyO6VLyNpbnCUflzjhrnUNoOwcilgVbD96ULVVbGlzRdAO2VJIABN5JNCd9tN2GtkPaQ7QeQQFvcl2Ec08p8xcVcEQICmgBGgJBMTX2TvF9L4iDi2zPI/WeapyAZm1/Ss/T1rrl9GRvFRJGNB4LDX2nFxd/UyDU1ThtIWn9yb5jXvy2bDTmwlF08VnBPp1OJISRHZvvQnPbV8qllla23lMeyhBi0YqCwsWOh4Y6ZxMVoB1/RbG0B8J2JOa4jL6jmrZau1rHcwe433tzm69cVNP9TGP2/RILfQuP7k8lrnFfMBs6UZfcf8ADU9O7ErZD+WYf39Sn5HpiP29Fb2EHvKL/P77Yk/EBW0O9nIJ9k8Fv3pX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5 Imagen" descr="pla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2619375" cy="1743075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3563888" y="2348880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462" name="Picture 6" descr="https://encrypted-tbn2.gstatic.com/images?q=tbn:ANd9GcRw8DdSfjQzV38l8jZ-Djb_7JOjEKHOtD76i1r62d28OOVor_i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2552700" cy="1790701"/>
          </a:xfrm>
          <a:prstGeom prst="rect">
            <a:avLst/>
          </a:prstGeom>
          <a:noFill/>
        </p:spPr>
      </p:pic>
      <p:sp>
        <p:nvSpPr>
          <p:cNvPr id="9" name="8 Flecha doblada"/>
          <p:cNvSpPr/>
          <p:nvPr/>
        </p:nvSpPr>
        <p:spPr>
          <a:xfrm rot="10800000">
            <a:off x="8100392" y="2636912"/>
            <a:ext cx="792088" cy="30243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464" name="AutoShape 8" descr="data:image/jpeg;base64,/9j/4AAQSkZJRgABAQAAAQABAAD/2wCEAAkGBhQSEBQUEhQWFRQVFhcUFxUUFRcXFBYXFBoYFRQXFxUXHCYeFxkjGhcUHy8gIycpLCwsFR4xNTAqNSYrLCkBCQoKDgwOGg8PGi8kHCQsLCwsLCw1LCwpKiwtLCwsLCwpLCwpNSwsKS0pLC0sKSwqLCkpLCwsLCkpKSwsLCwpLP/AABEIAJUAyAMBIgACEQEDEQH/xAAcAAAABwEBAAAAAAAAAAAAAAAAAgMEBQYHAQj/xABGEAACAQIDBAUHCAgGAgMAAAABAgMAEQQSIQUGMUEiUWFxkQcTMnKBobEjQlJTYpLB0RQWJEOCk6LwFTNzstLhF2M0RML/xAAaAQACAwEBAAAAAAAAAAAAAAAAAQIDBAYF/8QAMxEAAgECAwUGBAYDAAAAAAAAAAECAxEEITESEzJBURQiUmFxoQUjwfAkM4GR0eFysfH/2gAMAwEAAhEDEQA/ANqy9nb1XrM98d95MTJ+h4E3BOWSZb2uTlyhx6K3sC3banW9m9TYh5MNhXjEcIBxLSSGMuoNpEQqLhRYhmHDNULsnAIR+iYFs7nM/n42FogW6LSSrZgyC65QCHsvo6islWo5ZLQ93BYaNH5tVZ6pPRecvoiIwW7Mr4v9Ghs/RV8+mRUYDpMVJGhuLA6kVr+wN2IsIgEYu1rPIdGfmSey/AcqNsDd+PCRZI9STmkc+lI54s1vbpyqSdwASTYAXJ7BxqmjGFJtpZlOP+JVMVaF+6vd9X/AApta399tdUHq9lMcDtyGYkRuCRcW7rE/EeNP60rEJ8jymjhTs/6oa9VdoXo3/kFgqKeJFv71roTThXQaYQ7ehaQosgLDQj2kce8HwoeIS1CzHuUg6D++yuqp6udGBoU995CscZb8u21cN+Q/H3UahRvvILCTGxF9NbDX2291R+M3jw8MpjkkCvYE3Bt0uGo0p9ijqnrf/lqy7eyTPjZj1Nl+6APjerk7q4GjQbbge2SaIn1x8DanytfUag8xY/DjWLeaqe3Qg+UcjSwHDTr6u6mmBpp/6vRWbKOQA466ADnUCMY44OfG/wAaUXa0g5g94FMRMkkjv/vhRio07OdQ422eaKe4kfnSq7fXmrDuINAElYG4/v8AvSuZ+F+NMl2vEeZHev5Uf/GIb2MsYPUWAPb6VAx8D79aFJxyBhdSCPskH4UKQjDsNsWefacowxKyLPKxk5Rr5xhmbrB1GXnw4XrXd39gQ4GERx2F9WdrBnbmx/LgOVONk7HTDqwUC8jvIzWsWLsW17gbVT/K4vyWH9d/eo/KsWGw+3V3bep6HxX4pKrC8V3YpZdfX6dBxv1vlNhWUYcxkFMxJGfXNlto2mlUnFeU3GujIXjAYFSVisbHQ2N9DUKB8nJ3fjUea6WngqUIqLSb6nJyxVSUm07eQ+wG8mIgfMkhLAk9IKRcgA8uoCpZvKrj/rE/liqsxpFqfZqK0iv2JqvUesmWz/yttD6xP5Yrv/lfH/TT+WKqFcqPZ6XhRLez6suS+VjH/TT+WKh4d5Z1cuHOYkE6CxsSw5cLsahwtKoKOzUnrFfsDrTWkmaDsfylY2SVUZo7G/7vqF+utJ2Jt1ZoEd2RWIFxmA156E6CsN3b/wDkL3N8DXJAMxuB4VCrgKdRLZy9CuGNnTbvmeiFa+o4V2oHcqQnCR35AAdgA0FT1c7NbMmj3Iu6TEMStzH69/BWrJsVJnkd/pOzfeJNavtF8sTP9BWb+kisoRNBWuPCgCZKJ+umH2c3y2YtKq2VFvYKTqfGnOSs+2ukeKx+I84TlhCooU2vY2I7jamruSSIydjScJ5V9nScZih/9iMvvtU3gt5cJN/lYmFuwSLfwJrC59iQ8s63PBWuB7GB0pvid17AlWuQCbFRc21tcVpdGaKViIM9GZb8Ne7X4URkrzbs6LFJbzLSx31FpDHe/UpYX8Kt2zNpbcVM6uzLyWbJmYDiVVrE+3jyvWdyRoszYClVjeEgyW6v+rfCqRhPLPikNsRDG1j0rBo3FuOhvr4VaI8b5+8o0zsSO7gKGxXJDc7DXxsXYSxtpwB/GhT/AHLh+Wkf6ETW72sB+NChAaO/LuqheVofIQf6pHihq+Py7qo3lYT9kiPVMPerVXhn+KXr9CjFfkv75lJ3k2GMMiWN/Oxs/dlYD8aqzGrNvBvF+lrGMmTzUTJxvmLEEnsGgqsNXRUFNU0qmp4tRxdRuGn9CbU6bYsutlvZUbTUkSaoFA4sddOw02IqXTelwU6ClVjMeW5Ga4ClydelYAcOF+unPa5FkNnmRbbMk82ZMjZVYo3Ra6kDMbi2gFxqeZFCXZUqkjIxsyqWVWK5mtZc1rZtQLddSTb1SE9JFPWLtY3cO4PrZVXuFc/Wh7oxRS6EnNmezElmBKXsOk2btKrwtVd59C3u9SNxOAeMnMpsGKZgDkLLoQr2seB8KIlPsbtt5YkjIChQoJF+lkFluDwtcnvJpklWQvbMqnbkS273+evc3wNTn+AA4GTEX1Ugd+Y2qC2F/nD1W+FSx3jIwb4XIOkwJe+tlOYC3XfnUasZvZ2Oqv6FUJQTltdMvU1TckfsiVP1B7nD9kTuqbrlqnG/U6KHCiM3mly4SXtGX7xtWcAVe99JbYYD6TgeAJ/KqSorTHhQxKeYRo8h4IrN4C/xtWW7uRFo5JT6Uktr9wzH3savu+clsGyZgpmYRAnkDdn9w99VjB4IAKsYuFHI3uTqT2nSr8PHaqXM2IlaDFf0F7kIwPOylWF+F7dfKiysY+lwK66jhbrFKeZPMH2j86Z7X0hk9WvSmkotnmQe1JImNxdkJ5tsUyFDISS8hzNlJOkdwND16nXj0dZDeHecYaVA0ebzgaylsuVRlAvp1EaacTSG6EIEEbu/m1jjXpOVyAAcVzNYeHjpSG18RBiZxIqvMY1ZVvdUu2rSOxAJJtYKtvYOHORalUtbL7+/+HRtPZyIPyhebmhiniW2UmNiTdrNewNxc2ZCOOlz2Wt+wF/Zo+6qpvpGFwQJAu8iILXsMqGViAb8SyjsAq5bDX9mj9WtMVaxRU4kW/cmDozN1tEnvLN+FCpHdCG0C/alZvYq5fjXKtEWd+XdVM8qa/sIPVKnvDCrk/Luqo+U9b4A9kkfxtWfDv8AFR9SrEfky9DI04N3U0Ip3Hz7jTciutZzq1EGWikUsy0QrUC1MRtQy0oVoZajYncKq0oooKtKKtMi2P8AY3+Z/C3wpNjx9tK7KHTPqt8KSbn7asiZpczc90h+yp3VM1Ebrj9lj7qlq4yfEzq46Iqm/Mn+Svrsf6QPxqritIxcWq6ggkizIrAaE6cDyptJsWNuMUR7gUPuJrZHRAYtvbs79LYRsxRYjmXKL3LgXzX6raWtxqqPuLKpvFKvWB0l8bXrfsZuTh3OYxyKeF45QQfY9R0/k/j5Syr68YYeKVW1UT7uhB35GOHEbTi0sJR1gI//ABPuqI2ntbFsrpKhVW4jzTC3cbn8a2ubcF/mTxHsa6H30xn3GxY4Irj7Ein3EinvaiyaIWtnYyfY22ZASSQUAsUuLcLDo3uOWoqb2ft2OLPKVkytlJTNnF15jNqBx58+FT20dzZP3uDY9phLDxANQmL2BFaxjMfauZD3HkfaKW8Wd1qPeLmNt8MUkmCUK6sEnXKVYHMGjym4HAhVQ34el2VetlJaCMfZFZxLuql7iSQm40OU3tw5CtMwotEuljlGnHlTi09NCbmpy2l96GhbuR5YoR1RM/8AMYflQp7s+LLcfRWNO3orc/GuVaMeS8fZVX8oyX2fJ2Mh/qFWeXiO6q7v6t9nzdgU+DCsdJ2xS/yRCuvlS9GYzFz7jSWWl4hrRMtdiczfMRZaJarBhZoBEFYkZhZwEubltWLEHQLwsRY99LR7ZiZ2ZkCWBCgKGbU5uOXKLWUWI4E61S5voaFFeIq+Wuhamdn4xVjyPqGclgF+aF0QNxGZjrbgFFKq2Fsl16ViW6L5cxy2XLmuR6fPkKHJrkCSa1IMJSirU6mJwx82GQ2VTfQ6tcEc+Grj2CmGLZCQI1ygDU65iTqb3PAcBTjK70IySSvc5gB0j6ppG2tOMIPS9U0ig19tWozvM2Pd3ah8wiohYhSW1AtZ8mt+4nuFO5N4csKymJsrLm0IOllKgW4uc1gvMqfaTdvZgSJnHpShSb8sq2HsuSfbSk+wS0KQ+dYKsZiNgOkCAA45q4toftHThXFvU7eO5uumXXpn75IVxuPUSZXBAiXzxa+hWzjgNfmmj4HaPnSy5SrqEbLoTlkBKG/sYW61omL2ZmluxusiGErbXLZzfNfj0jy6qW2dszzZZixZ2VFLWt0YwQot16k36zWuF7Ire72X1y+l/r7WONjvlWRULZSmYiwA85e3Hja1z1AimKbyKUDMhXMiuOkLBXYJ0z8yx1J4WB6jTqbZOaUvmIBMbFbfOiJKkHQi97HjoBw1uMNsopAsStYqFu+UdIKb2YcweB76l3iS3KWfl1/X3HUDl1uUym5FiQb2JAII4g8fbUemMBldWhy5AGZ7rorZ8p01+YfEU/2dgRFHlB0uzcLAZiTYDkBewHZST4E+clcNrIiJa3DJnseOvpnwFPMrWxeXtr1/gTXH4cpmWcZfpLJpwzdZHDXuo0xQuE84rMeCuEYnS45X1AJ9lNpNh5oo0zgBEMei6EMoS5F+IA7tToeS2H2UYyD5zTok5lGrIuQEG/RFgNOziLmldkpRpWyfX+uREYbA4SeJZXgw98qswK2ZPOeiCRfU13E7OwYy5sqZgWXLNYMotcjNoRqPGkFOFw0fm2xcdgUcC+Yh04sVUk2bTTS1tLUyl30wqPGyM8nm1dQFiyg+cKljdiLaqOXM8aSuSlGhtPZeWf8ArLl1LvBH6RIsSxNtOHAfChSWzcYJVDr6LIkg67ODoe4g0KmZRac6+yoPfNb7PxH+mT4VN4k9L2VE7yrfBYgf+p/hXlxnbE/qgqK9NryZicQ1ruWuxekKUy13RygjkrmWlstDLSC4hlruWlQtdyUDuJhaMq0cLRgtIVw0A9LupGFdR3j405jGjd1I4YdJe8fGh6MS1N02KPkI/VFPaabLFoU9UU7rizrhKY9KP1j/ALTSgb++qovejFSRYSSSEgOgDAkBrAHpaHsrKcVvRipPTxEhHUDlHggFbocKImy4jEqmrsqgcSzAD31E4vfXBx3vOrHqjBf/AGgisecljdiWPWxufE1w6VIC9Y3y2YUSmGCKWV75fmooPEkkm4AHE9opnj/KbimHyMcEZ63Dy/BkrLNixiGXFSSHUMABa5IYkqR13uBpzFWTBYkSoHAI1IIPEFSQwPaCDQAvtrfraB1fEOi+ifMhFXXmDlzAjqJIqJwO1Z3keHEStKVAdHZicyN1jhcVJYiFSrB7ZSNb8LddQG7eHeWZ5bExxoIlcA2bU3N+61AXsTgFC1Kla5loGaruNi82DgPUHiP8BuvuvQqH8muL+SlT6EqOO6QFD7199CgRd8WuoPZUftUXw8o643/2mphhUfjYOg461YeINePWg41dtdSesbGDw8qcEVNbEwiPs+diOmmWx6tRUQRXbUq28clbR2OVq09hRz1VwlqFqPaharykJau2o1q7agAgFdtRrV21AjqjRu6ksIhzp2sPjSp9Fu6rDtjDoqYHKBmbOzW42GS1/fWetV2Go21v7I00KSmnLo17s1DZ4+ST1RS9JYQfJr3Clq5E6gZ7Vh85EY/rFdPFTb32rDhwFbvOelH3n4GsW3ihWDEzIxACyNa/UTmHuIrfHhREZqKjWHnXv8xeHUe2kpNomU5Y9F5nmR1dld2ljhDCT1CqpyvkjXRp270ixbA8m4x5VzKYo1JIyICWZTluWOgsb2Fjr3U93S2Xg4sKjzCeZpZcSY1S5VkjmKhiVtYsCp486ceRLbLNs+RJGKnz8mRwNAJFVibnS4ctT1YcFg4wmL2ijlWZlDtECAwGZViQHQkBjpxrTGKSPOnVbk79RrNj1XEI8OFjWFUKmKcRku5IKyZzmcWHIcbmpPBbeknmjilSMRMT0URlOYDMvSYg+A51B4jyl7HjHRMs5+zG6r4NkHuqIxPlqjAIwuBC3Fruyoer5inX21NWKpJvRDzbGE83PIn0Xa3cTce61MrU02ZvaMQSHjRZORJdrj2tbMO6ntVvU0RvbMsvk+mtiJE+siNu9CGH412o7dbFebxsDci4U/x9H8aFIka9K9m9ldYBhTTHzZW9gqPl2xlryXU+bKL6k7ZGLKxVytyBmIIubHKSBcc6eGrJtfd+E55FFj0msBz41W67HDYiNdNxWhzOJoOi0mwUKFCtRkBQrtAUAChXaF6AA/ot3UTZBvNH6wpVBob8NKuWy93oAVa2osawYvFRpXg1qj0MJhnU76ejNAgHRXuFKU2w+IBFOBXMHQiOIQFo78ix91Yt5WsFl2iTyljR/aLq3wFbVN6cf8XwrMvLTgD5zBzDhaWJvbkdB4CStcuAnR47FF2fCAt7eyoneWdgYxH6RcWuAbW1vYgg1Ox8NKitoYe8kbdRPvFUQdmb6ivGxB4zEY2QfKSTFNQBmyrY/ZBA17qQw+ymt8nEzk9S9Ee3gatOITMFU8yB7CQDrVkWMAAAWA0AHIcq1QblqYKsFB2RnuF3NxBt0Ao+0w+AvUvhtyCPTkA9UfiatwWuMKsuUWILD7qxrrmcka8bfCpfLSpFEvSGCNrEEcQQR3g3FCneG2RNJ6EUjdym3idKFAzU9sC7+wfjVfxWHNWmdVZrmOQnhpl/5Um2FT6qT+n/AJV5E8JWdWU1azZJSVimSQEgg8CCPGq3JupJykNuVamcBEf3cn9P50T/AAuI/u5Pd+dehRdamrJ2Kp04T4lcyj9WpfrPh+VAbtyfWfD8q1NthwnXJKPD86L+r8P0JfdU97ivEQ7PR8KMwG7Mn1nw/Kh+rEv1nw/KtO/wCH6Evurv+AQ/Ql91SVbE+IOz0fCjMf1Xl+t+H5V0brSfWmtNGw4foS+Aoy7Ih+hL4U99iPELs9LwozjD7qPcXkJFwbd1WzB4RtKsEezohwST7tOEjQcEf7pqme8m7ydy2EYwVoqwlgYSKklpETqPmv8AdNH/AEgdT/db8qq3Uidws3px/wAXwqq+VLBec2ezcTHIkg7NSje4mrQz5nSwNhmvmBHEW50225gBNh5YmawkQpe2axPA5RxrTs92w4PZkmYVD6NM8QL/ABrUsF5NIBYM08vcFjX361MYbcDCr/8AWiP+qzSnwOlUKlI2SxEORjDSXKqgzNmXRQSb300FXPD7u4l/Rhf2jKP6rVp2H2aEACBUHVHGiD4Gl1wSnjdh9pifde3uq+EdlGWpU23czqHcmb57xR+s9z4KD8akYNxI/nSyP2Rx2H3n0q8LGq8FAHYAKDd/sqZUVrD7lwD9zm/1ZT/tTSpfC7FVPQSKP1Ilv948af3+PZR6AGwwupzM5A+1YfdW1CnBbShQBxtPZrRCx8LUKFMYa2lGI1FChSAJw0/sV1G0v3e+1doUCDFfypO5+I8KFCgARnnRrae2hQpjCtpXU4+2hQoEG4gGiMx5aaA+NChQAOdvbRhzrtCgAmXS/wDfKgG1oUKBigHLq0ojHh4eGtChSEELe/xpS2vdXaFMYXLe9FLHwI99ChQAovLt1oUKFIR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10 Imagen" descr="avl por par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93096"/>
            <a:ext cx="2697088" cy="2009331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 rot="10800000">
            <a:off x="3635896" y="508518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466" name="AutoShape 10" descr="data:image/jpeg;base64,/9j/4AAQSkZJRgABAQAAAQABAAD/2wCEAAkGBhASERUUExMVFBUUGBQWFRgYGBgYFxYYFRcZFRUSFhkaGyYeFyAjGRgUHy8gJigpLSwsFR4xNTEqNSYrLCkBCQoKDAwMDQ8MDSkYFBgyNTU1MjUpKTYpKTUxMyk1KSkpKSkpKSk2NSkpNTYpKSkpKSkpKSk1KSkpKSkpKSkpKf/AABEIAMEBBQMBIgACEQEDEQH/xAAcAAEAAQUBAQAAAAAAAAAAAAAAAQIFBgcIBAP/xABBEAABAwEFBQQJAwIEBgMAAAABAAIDEQQSITFBBQZRYfATcYGRByIyQlKhscHhYtHxFHIjM1OCJESissLSCBVD/8QAFgEBAQEAAAAAAAAAAAAAAAAAAAEC/8QAGREBAQEAAwAAAAAAAAAAAAAAAAEREjFR/9oADAMBAAIRAxEAPwDeKIiAiIgIiICIiAiIgKKrGN9d8m2Nl2MCS0PBLGHJra0Mr6Y3a4AanDQkaA3k3j2lPITaLRI5pPsAlsY5BjaN+6Dqaqlc0bt7322ym9BM6msbvWjd3tJw7xQrcG6HpNitVI52GzzUGBr2b6mgLHkYVOABz0JQZuigFSgIiICIiAiIgIiICIiAiIgIiICIiAiIgIiICIiAiIgIiICtu8W3orHZ5LRMaMjbU8XHJrG8STQDvVxJWi/SrvULZa/6dhrZ7K71vhknGfeGDDvJQYxNt21vtMlsl9d89L0eNGRg1ZG3HMDDHnqSrp2MNqjvxn+5p9pp4OGhVge+vXXFRA97HdpG648an2XD4HjUc8wtC47Iggs9ovWiN0kVCKNNC04EOAydlkeKzaT0lNkiMcUDPWDr3aC9Wr3FoumocACMCaVwGCx2yWuO1NIc25KPaYc/7m/EDxVrtmzHRuvNRGV7teky1WJ3Z2kGaCuBA9eIcG/E0fCcQMjhRbe2Ztuz2iJssUrXsdkQddWmuII4HFc9R2oyANIbXUuJw8BiUiimskjZYS0kGpaRVj+Tmk4hTFdAS7y2JrrrrTA12VDKwGvChKuLXgioNQcufNYTuZvpYdoM7J0UccwHrQua0h1M3R1FHjlmNRqvdbrF/wDXjt7OCLO01tEA9hrD7U8LfcLfaLRgQDhVQZUipY8EAjEHEHiDkVUgIiICIiAiIgIiICIiAiIgIiICIiAiIgIiICIvjbLUyJjpHuDWMBc5xyDWipJ8EGJek/fD+hst2M/8RPVkP6cPXmPJo+ZC0PHGA262pA45knWupJqSrnvPvG+32p9pdUNPqwtPuQg+r3Fx9Y8yBorb130zVgl7v3/HcqXDrrrBUuJ6wVBZ98h9FR6GONQQS0txa4e03LLjzBwKyTZm1hNSOUASEeqfdk1q3g6mbc+9YpUjP6Yjn9F9Q+oxxGvhjUGuBHEIMht+ySMWr5Wa3keq9fbZW3hhHM6tcGyGgB4Nl+E/qyOtDifXtLY4OIFCiLXb9nxFhfGXsmYQ5jmnDuwoWEZhwPKmqzDc70vBzTZto4EtLWz0wdUUuyj3ScrwwOtMzhV90ZoclbtpWUOxCg6G9HtqdJsyxud7XYRA14tbd+yyFc8bgekqfZ7hDLWSzV9n3o65ujJ04tyOlFvvZW1obRE2WF4ex2RHzBGYI4FRXsREQEREBERAREQEREBERAREQEREBERAREQFqP0z723iLBGcPVktRHw5xwH+72jyA4rYO+G8sdgsklofiWijG6vkdgyMd5+QK5untL3udJK69JK50kjuL3HEjloOQQC7Gtc+uu9QXfhUuopJ4cfDktIUpX7+P5U+eOH367lAOPXkhHz/AGoioPXQ8VLHfdCfxwzUNFK9eSCtslOFKUoR5imqvmxtvdmLryXxjAYEuiGgGr2cvabpUYKwHn8vLNVX6E00QZrbdnskaHNIcHCrSCCCDk4EYELGbZZHMPJfbZO2HROoMWkkuZUNB4vjJwa75O14jInRxTsvsN5pwyoQaVLHDNrhwPeKjFEa/tcavu5W99osctYySPfbiWuaNXAcPizC+e1dkFpNArbszak1ll7SJ114BbW612Bz9oEclB0luxvbBbWVYbrwPWYTiOY+Ic1fVzJZt65u3M5ddkc69Vvq0P6RoOS3PuX6Qo7UBHKQ2XIHJr+7g7l5cFFZoiIgIiICIiAiIgIiICIiAiIgIiICgqVZt8tsGy2C0zg0dHE8t/vIus/6i1Bpr0q71G120xMP+BZCWDg6alJJP9oN0f7uKw6q+UBqHH9chr/vP4Vfj1nRUSHfv/PyVYPXXJfMDrrmqq9fZVAlTe6OmGFKYqloU0r5fVFTTr6ffzVI6/ZTjyUHLT+NEFRb45KDTz4a1UE9a/wjm4CuP1w+1afNBIk665q4bO2m6N1Wm66gBrUtkAxDZBqBoR6zcwVbsMf38FF7qqDObPPHaGEgULcHsPtMJyP6mnR2uWBwWP7X2NTEBeGx21zHBwcWubW64YnGlWmuDmnVpwKySx7WjnoxwDJHZDG488Iyca/odQ8C5BhEzC00Xssm0Awi6SeeXkM/orztbYdakLGbRZHMKiN2bi+k0ODYrU7k2U/ST/28+K2Y1wIw1XJlitxaarb26m91oscMf9QKwyUuC8O0YCKghvw00PyV429FsmbW10Vik3zsYa1wlvl/sMja58jqZi40VFNa0ovjat9GxNvzWa1RRDEyOjqGjVzw0ktHesqyNF87PaGva17HBzXAOaQaggioIOoIX0QEREBERAREQEREBERAWCem1zhsa03dTCHcm9qyp+nms7Xj2xsqK0wSQSiscrSxw1odRwIzB4hByjsi0h7XUzJvObzIxu+IJpz4gA+25hXj1hiqd99ybRsm06ujOMb6YObXI8NKjQ0/ST87JbBK0vb7Qxe35lw8KmgzxIycBRXdKE41w+vWvmpcKjjkoqeHVMlRAKqBrjn1qqXDr7oDp1XzQPwo664qG9fRPz/CCa+Gvmjc88OuKF3PipNTn1rj5fVBAOPXeVLf4yzxx+qpd19VAPXhTDwqoPoHUpXn+6rEtMDiDmDlrgPLPRfKv1VLDj1p18kGT7P26D6szqjSU400pLxGnaZ/FUesJ2tsitcOjiDhmOeqxqN5BqCe8eQ+iuuzdslgDSC6PO6MXR54xA5ioNWVp8NDmFhtticyuGCvO3t5oJ2wPY0sma25NwN0NDCOOqulqsLJWBzCHB1aEZGmflqDiNViO09klhwwWtyVmzbL4zHc/fWSzyB7SK0o4HJzfhOvit37E3hs9tiN2laUkjOYBwNeI5/wuUYJ3NKynZO2qtLC5zbzXNJaS03XC64VGIwWWm8/RU1w2VZgTWglDTxYJniPwuBtOVFlqwv0fb32eZjbKLkcsMbaMacHRtAaHsGlMKt0qMwVmigIiICIiAiIgIiICIiAiIgtW8e7kFtgdDM2rXZHVrqUDm88fEEjVcwb37o2nZNqoa3a1Y8VuvbXDHPTvBHGhXWisu9W60Fvs7oZm1rW66mLHfEPuNfmg5psk4lbfjzxL2jMUFS4AdxJGVKuGAcGVHlovNvLu5atk2q64YA1a4VuvbWoIPhgcwRoQvXFK2VnaR972DSmJcAMOZaMKesMKhlHyIH3P3VNcfp9aL6Hv61VNcKefPmqiOFUH7V8McPFKVSp1/PX7qKk9eH5VLycaY9fsfmoIGfIfJBnrp++Wn5VE+FR3fbxopOWR08aqAa+f7oK5Y/Pnn59awSQfLH58dNfJUftWg68PNVV+3Xl9RwUNb13U58SgUz66yUMfTvwx5+OSlxP16+alnX3x5oPfs/aL43EsobxF9hwbJoCKey/g/zqFd5Y454+0Zi0kgg0DmOGbJB7rvkcxwGNtHfz68c+a9NntD2G+z2yLobS8Jq4CF7feBdQDWpFFRadtwMidjiTpy4ngFZptpvOAwHAZfnxWR+kCOzxzCOzsc0OF+Uuf2hMnsujY45sY5rmg1NSHYkUVi2ZsjtTVxLW40oKudTOlaAD9RPmcFBkO4lplic63Bx/4F9nc4DC9HLIY5WHvYT5Lq5jgQCMjkufd0dnutEZ2dBBHGyYDt5fXkkutIrK5xLWgjANF2lSMMyugYYw1oaMgAB3DAKCtERAREQEREBERAREQEREBERBYN8dz4NoWcxSgVxMb6YscdeYOFRy0IBHMm3NiWrZVqLHgihwPuvbWrSCO6ocOHEEDrpY5vtuVBtGAxyABwB7N9MWH7g4VHjmEHPADZWdrFSmb25FpGLnADIDVoy9oer7HwK8u09l2vZNrdG8EEHjRr2jEOB46gj9wriWskZ20VLhxe2lLnxEAZAVFQPZqCPVIpR5z8vpmpqR1zUBUk8MOsEFXPP7qivXR5qp3eOXlioJww+lfBBA+fgqh+eSOd4Y568cVA1/PXFAcePd9lA/fTrSiqIpp10EuHo+OHHJBSfDrgpJ5dad31xU4jrrmqqeB6/CBGwjz4aUzCvW7+zy9wkLrmDyx+kUTKtmtvIjGOPi8ud7itllhvuumoY0VkLR612oa2Nmhe9xDGjia5AqvfLa5iYbGy6JH3DabnstuikNiYfgibQHi6pOqCzby7RjtdqvQsuwxtjiibrcYLrR3kq+7K2Y5t1obflkLWgDUnBsbeQyVu3d2YAO0dp7PM5GT7Dz1W5/RXuj/wA7KMSCLODo04Om73ZDlU6oMq3H3TbYYLpo6Z9HTPGrtGD9Lch4nVZGiKAiIgIiICIiAiIgIiICIiAiIgIiIMZ363Gg2lAY3gNeK9nJq08DxB4Lmm12O1bJtbopWkUOIyD240ew0IrQmhxzIIIJB68WLb+7hWfadnMb/VkbUxSUxYeB4tOoQaCmijewSxUMbgSQBS5iKkCuABoC3NhcM2lrj5C7rrPTyXldHatlWt0E7CKEX2/EMQ2WMnCtCaHEEEtIIJCuttsbLoliIdG4XsMABUC8AakAGgLTUsJAJILXOo8RHPrM4Knr+VW4jhTXP5r5knHrHI/dBJy4cVLePf1zVJdhjp+xVy2KbA6z2iS0PN9gpGwOIDiRRt0NoXmteSC31608U/jHu/HyVtgnLThgNQTXPAkK51HDDJArWnWfhnkqmXsABec4hoaBVznEgBoHEmgAVAoPLv8AD8r37MY1rTNISxoa51RmyIksc9mOEkpvRR8AZH6AoPRLbm2GziQFrpCXdhTESTAFkls5siBMcfFxe73lhlisz5H0qS+SpJOJDT7TzzOPRVe09putMrpXgNY0Naxg9ljGikcLeQA+p1WSbm7MdMGiIX553FlOFNOQAF48u5BlO4O5v9XO2Oh/p4bplNT63CIHi6mPAV5Lf0cYaAAAAAAAMgBkArVuvu9HY7OyFmJGL3avefaefsNAANFd1AREQEREBERAREQEREBERAREQEREBERAREQYl6Q/R9BtSAtdRkzATFJTFp+F3Fp1Hiuc4X2jZdpfZ7Sxwbe9dopUGhaJoicCbpOfquaS11QV1ysM9JPo7i2nBhRs7Aeyf/4O5H5INF27Z7aCWJwdE4FwLa0Aabpc0HEAEtq01LKgGoLXO8NMuX8rz2K2T7OnfBOx129/iMyc0tqBLGTgHgEjg4EtcCCQrrtGwNAEkZD4nguaW4Nu1AvsBxaAaBzDUxkgGoLXELVaibh455cdfqvPsuwGaRkbQLznANJJFCcqkaVpova8Z9cvup2ODDMyQCoY4HMA4ZZ5Yqi1CB4e5rvbBLSOYN0NHiryOX8juX0trmvlMl0NwAa0Y0AAF4uIF5xGtAvg95qGgXnONGjQk5V5Z91K6IK7PGJDQ3i1pF8A0Li6t2JpPvOunH3WhztFb9v7WMzhEwgtBvOIwa94bdvAe6xjBcYNGtrmSqNp7UDW9nGagXgXfEXf5knK/QNHBjQPeK+2wdk+q6V7HOZGA59BpUXWYkDElppmcANUFz2JshjI7z2g1GAcPdOJcQdTh3ABbu9Fm5ws8X9RIy7JK2kbaU7OI4gU0LsCeVBxWMbg7q/1k/aSD/AhIJBykkzEfcMCfAalblAUEoiICIiAiIgIiICIiAiIgIiICIiAiIgIiICIiAiIgwD0pejSPaMXaRAC0sHqn/UA9w8+B8DoRz7szactildDM13Z3vXZk5jhVvax3hQPAqKEUcKtcCMuwCFrj0qei1lvYZoQG2lorh/+tND+qgz1y4EBpzaFgDQHxkOjcLzS32S2tL7AcQ29g5pNY3YGoLXHx18V4tnbTlscjoZWuuXvXZk5jxVvax1FA6lRiKOFWuBGV5kstjey/DbYWGlTHKx7LvENoHeXrUyqUHlMgAqadeOCtFutxFaYOeKf2sOne7XlTiVNrtTWnGQTEZBocI+8lwBd3UA5q2tDnuxOJqST8yUHt2Lsp88lGtvZk8ABm52gAGJryGq2jsrZX9Q+KyWb/LYcX6SSj/MtDuLY6uaOLi48FZdjbttjs57S8DKAC0Eg3DkxwHtEk1I4kDRbu3B3TFkgDnNAlkAvD/TaPZhHdrxPcFRfdjbJjs0LIoxRrBTmTmXHiSak969yIoCIiAiIgIiICIiAiIgIiICIiAiIgIiICIiAiIgIiICghSiDXHpR9FMe0GGaABlqaO5stPddwPA+a5rttikikdHI1zHsJa5rhQgjQhdt0WM72+j2w7RA7eIXwKNkbg8ciRmORQcixwucQAKk4ADEk8ANVmG6OwmB3aSkXYzlmHPGIbXVrTidCaDQrap/+P0IqGWp0bTgQyJt4jgXueXHuwHJZZu16LrBY7rg10z20o6UhwbTVrAA1vfSvNBaNxN13SPFqnaQ1tDAx2bjpMR/2jx4LYyiil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68" name="Picture 12" descr="https://encrypted-tbn2.gstatic.com/images?q=tbn:ANd9GcRBRSWhqPrvhdE4CyCBU4UOzpnscl6aZ2SN-_QAvlEe-Sb-h5_3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2466975" cy="1847851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611560" y="1340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Grabado en la placa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04048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Soldadura de componentes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436096" y="3861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Conexión de GPS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67544" y="37890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Conexión entre módulos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Construcción de los </a:t>
            </a:r>
            <a:r>
              <a:rPr lang="es-EC" dirty="0" err="1" smtClean="0"/>
              <a:t>avl’s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1790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u="sng" dirty="0" smtClean="0"/>
              <a:t>Determinación del Origen</a:t>
            </a:r>
          </a:p>
          <a:p>
            <a:pPr algn="ctr">
              <a:buNone/>
            </a:pPr>
            <a:endParaRPr lang="es-EC" u="sng" dirty="0" smtClean="0"/>
          </a:p>
          <a:p>
            <a:r>
              <a:rPr lang="es-EC" dirty="0" smtClean="0"/>
              <a:t>Según la Decisión 416 de la CAN, lit. e:</a:t>
            </a:r>
          </a:p>
          <a:p>
            <a:endParaRPr lang="es-EC" dirty="0" smtClean="0"/>
          </a:p>
          <a:p>
            <a:pPr lvl="1"/>
            <a:r>
              <a:rPr lang="es-EC" dirty="0" smtClean="0"/>
              <a:t>Que el producto sea producido o transformado en un país miembro, y;</a:t>
            </a:r>
          </a:p>
          <a:p>
            <a:pPr lvl="1"/>
            <a:r>
              <a:rPr lang="es-EC" dirty="0" smtClean="0"/>
              <a:t>Que el proceso efectuado les confiera un cambio de ubicación arancelaria.</a:t>
            </a:r>
            <a:endParaRPr lang="es-EC" dirty="0"/>
          </a:p>
        </p:txBody>
      </p:sp>
      <p:sp>
        <p:nvSpPr>
          <p:cNvPr id="20482" name="AutoShape 2" descr="data:image/jpeg;base64,/9j/4AAQSkZJRgABAQAAAQABAAD/2wCEAAkGBhQQEBQUEBQVFBUUFRgUFBYVFRUUFhQVFRcWFBYVFRQYHCYgFx0jGRUUHy8gIycpLCwsFh4xNTAqNSYrLCkBCQoKDgwOGg8PGikkHyQsKSkpKiktMSwsKSktLCkpLCkpKSwsLCwsKSksLSwpLDUtLCwsKSkpLCksLCwpLCwsLP/AABEIAMoA+gMBIgACEQEDEQH/xAAcAAABBQEBAQAAAAAAAAAAAAAGAgMEBQcBCAD/xABQEAABAgMDBQsIBggEBQUAAAABAgMABBEFEiEGBzF0sxMiNDU2QVFxc3WxFDIzYYGRsrQII1Khw9EVQmJygpLB8CQlU8IWJkNU4WSDoqPx/8QAGgEBAAIDAQAAAAAAAAAAAAAAAAEDAgQFBv/EAC4RAAICAQMBBwQBBQEAAAAAAAABAgMRBBIhQQUTMUJRYZEiMlKxcRQVM8HxBv/aAAwDAQACEQMRAD8ARZvJ2zu9UfMuxU58OOFauz4uRa2byds7vVHzDsVWfDjhWrs+LkCSTaXJGU1tXzD0aLmx5Ptdm/8AG5GdWjyRlNbV8w9Gi5seT7XZv/G5Agm5pOJZPs/9yorZLjm19UY+ByLLNLxLJ9n/ALlRWSXHNr6ox8LkACH0cvSzfYy/i7EPKXlYjWZfZoiX9HM/WzfYseLsN2/IuLymLzbanG23mVqUgXsEtoCqU0kUiG0vElBhY3G1vdjL7J2MfyV4qtbVpXbxscjIvpnLQmEtgJnUtISHFXVIDaFoJITeqTf0eqB2ys1W4S0wwXyUzKG23DcFUhtV9NzHTXprGHeIYCbN3w+1e0l/l0Q9mo9DO94zXxw1ZVmuyrr7rTqSqYKFOXmyRVtAQm7RWGAhqwEP2el1LQbdDr7kwq8VIN503lBNMKdFYx76JOADz9cZt6qjaOwjMRxorVl/G3D+c2Qen5lD+57kUtBq6okg0UtVQsCn633R3MxZ65e1FbqLoMutIJIoTebNAemgOHqjKNsJeDGGaBlpxvY/bP7FUDk7wXKXtVbFMEeWnG9j9s/sVQOTvBcpe1VsUxYYg/nl9DZOqr8JeE5HcmrX/fVsmoVnk9FZOqr8JeOZHcmrX/fVsmoEh9nE5NO6sx8TUfTfHll6k94Nx9nE5NO6sx8TUfTfHll6k94NwINAgGzU+jn+8pr4xBxAPmp9HP8Aec18YgDuaXgszr81tDGe5/eMGNX/ABFRoWaXgszr81tDGe5/eMGNX/EMCUGmYXik6y94pgPneSjmvK+bgwzDcUnWXvFMB87yUc15XzcCA1zIcTJ7V/aGAPMnxtNdjMbdEHmZDidPbP8AxmAPMnxtNdjMbdECTuYjh81q52kJ+jxw17VBtEQrMTw+a1c7SE/R44a9qg2iIEsPxyim+60bUx5yY81PUPCPRo5RTfdaNqY85MeanqHhAhGr2byds7vVHzDsVefDjhWrs+LkWtm8nbO71R8y7FTnw44Vq7Pi5AEm0eSMrravmHo0XNjyfa7N/wCNyM6tHkjKa2r5h6NEzZqAyfaqafVvfG5AE7NMf8lk+z/3Kik8oWi17SLbZd3ZhhpBSRdCkpWFlSv1aXhDOQyJldmy0viw223dcWD9YskklLZ5hjiqDCSkUMoCGkhKR0aT6yecxRKxv7fklIEsks2rckghS1KKwkLCVFKVXa0CiKXhicMBjBazLJbTdQkJHQkAD7oej6kUuSRkMkQgpiQUwkoil2E4IykQ0puJZRDakRW7CcFe8wCKEAjoOiB21Mnh5zfWU/lBctuIzjUVuSfiZYAdM24h+XdWVOGVUpbSVqNBeSUKFdNKH2Q47PJVI26pRCFTN55tBVU3dzCT1kERb2rZwreAwOnriimpAEGorGVWplW8PkhwTK3PJ6GydVX4S8cyN5NWv++dk1EXLpL021L1oryVC0JAFFFCrlOspuU9fjKyO5NWv++rZNR1a7I2LKKmsB9nE5NO6sx8TUfTfHll6k94Nx9nE5NO6sx8TUfTfHll6k94NxYYmgQDZqfRz/ec18Yg4gHzU+jn+85r4xAHc0vBZnXpraGM8z/cYsat+IY0PNNwWZ1+a2hjPM/3GDGrfiGBKDXMLxSdZe8UwHzvJRzXlfNwX5huKTrL3imBCd5KOa8r5uBAa5j+Jk9q/tDAHmT42muxmNuiDzMfxOntn/jMAeZPjaa7GY26IEncxHD5rVztI59Hjhr2qDaIjuYnh81q52hhP0eOGvaoNoiAYfjlFN91o2pjzix5qeoeEejhyim+60bUx5yY81PUPCARrFm8nbO71R8y7FTnw44Vq7Pi5FrZvJ2ze9UfMOxVZ7+OFauz4uQBJtAf8oymtq+YegsyEs912z5dh4FDDVSpNcXllalgE8yU1Ap0iK7IdhM3ZUnKkVDbjr7qvs1ed3NI9ZBJ9VI0ZlsJSEpFAkUAGgAYARr2Szx0MkOoSAAAKAYADAD2QqEiFiNeUycH1I+pHaR2NeUzLAmkcpEV+2mEGinE19VVeFY7K2u06q62sKOmlFDR1iKpbsZwyVgkEQhSYdMMTU0hsVcUlIJoCogVPRjFO5szEqRDK0Q6mZQrzVpPUoGOrTGLk0SV0wxUERQvysFK0RUzLGJiuUiUgYmpSIExOJYs20JcI4QhSwU1J3QJSmhHrCRo5x64JJmXinnJWNii5weUYyjkJ84nJp3VmPiaj6b48svUnvBuKLKS392yfnGXD9Y02gD9psOtgHrGAPs6YvZvjyy9Se8G470Jqcco1msGgQDZqfRz/ec18Yg4gHzU+jn+85r4xGZB3NLwWZ16a2hjPM/3GDGr/iGNDzS8FmdfmtoYz3P7xgxq/wCIqBKDPMNxSdZe8UwITvJRzXlfNwYZhuKTrL3imA+d5KOa8r5uBAa5kOJk9q/tDAHmT42muxmNuiDzMhxOntX9oYA8yfG012Mxt0QJO5ieHzWrnaQn6PHDXtUG0RCsxPD5rVztIT9Hjhr2qDaIgGH45RTfdaNqY84seanqHhHo4copvutG1MecmPNT1DwgEavZvJ2zu9UfMOxCzwyanrc3NOlTLI6hVyp90TbN5O2b3qj5h2Cq2LE3S3lvKFQhhqnWCs+JH8sYTltWQvEtcmrHTKS6G0ihoCrr6PZoi3TDCDD6I0JSwWDqYWIQmFiNaUzJIrp4zJwaCAOmtT99IHbUYmqEu3ikCpxF0D1gYCC99wpBIqcNAFcRj1wmQng82laa0VzHrpGStcFuSWCMZM8dbUkXlIUBoqUkD3wuQmG0qKlqdSR5pau1r66mD56abJuKINQapIqKJ869zAAimMVzuSss4KpTSugoUQPZzRZ/WLzojZ6FXaVspQwhbMwpTpIqCoGoob19rEIpho/8wMWharr1N1WVU0AgACvUIk2xYi2FOU3yEFN1X2r1aDDnFDXqh3JayWZlZS6pd5O+CAQEqTz40rgfGLnKuMd6RGG3gH3XQIsrNy0eYwJDifsrOIp0K0+MaLLNMITcbShIPMEgA6NPTgR/YiJM2i3LqZabQPriq5dTvRgVk0A5xU80aj1Kte3Zkz2Y5yVVmZdS7+Cqtq9e+T/Mn+tItHk1ielPPjj00qB0Gn94xHcTHLvlHdiJdDPUq32oqppiL51EV0y1CEiWgPtuz90acRUi+kpw9f8A5pBo88F21ZSkmoMk9Qj+CKGdZhrJaZUbYkgrzUNTCEnovXV0+4++O1oredpr2LqbNANmp9HP95zXxiDisA+ar0c/3nNfGI6hSdzS8FmdfmtoYz3P7xgxq/4hjQs0vBZnX5raGM8z/cYMat+IYEoNcwvFJ1l7xTAhO8lHNdV83BdmG4pOsvf7YEJ3ko5ryvm4EBrmQ4nT2r+0MAeZPjaa7GY26IPMyHEye1f+MwB5k+NprsZjbogSdzE8PmtXO0MJ+jxw17VBtEQrMTw+a1c7SOfR44a9qg2iIBh8OUU33WjamPOTHmp6h4R6NHKKb7rRtTHnJg71PUPCARrFmcnbN71R8y7BzKPbq/Mu/adKB+60AgU9xPtjP2nSnJiRUNKbSCh1h94wbZOH/DoPSVE+1ao1b3ykZRRfIMPoiK2YkoMc+cixIfTHVqoP7OHVHEwqNZy5MsEd6cTvkE0VcKqUpvRz+rqOMDs3NKalJdwKIuKCFgV391Q006Cn7zFi4ylc6pJGmX01NcSUn7jA7lehtKUtoVQtLIWnHfB0pXeTXSMMfZG7VCMpqMU/U175bK22P2M2h9dCtat0Kt03wANQolATWpAqaq9frgqWpDSCkDe0xFTo0UqTA5kTJ3GlvKNbxupqKAAaafxYfwxdPskjG9UigqCK1x0Dnwjcr0sZyblzgodjikksEcvoJF9KqEUCio0V11wNRXHorSJll2cyyDuKAmuJ0kn2nGnq0RACFqoCEgCmNACbuHX6+sc0S0EgggnTUg41BFKerpiXpJW1NTWH0Jd6jJYeUBmUVulh5aR52mn2Sa6fYpVP31dMWchO7qJA1/6zqj06FISD1BwCKLOJZtyZDif+om8etNAr+h9sWWQsml5pN6oUysqBxGCqFIGP7P3Rq20xhQp4/l/KM03HUOGeGsoLBaKXArczW6ooJuki+KC7hoxIxOELUmKLJRIV5UU70Jm3EDnqEpbofvMXimz9r7o4mpUIyUY9DoRz1I7qYgTCIsHWz0xDcxEVxXUllHONxX2YoIm2ln9VRp1lJH9Yt5tMUU0bqgegg+6Ohp5YkmVTXBs0nMbogKgNzU+jn+85r4xFvkjPX0XfVWKjNT6Of7zmvjEeiNU7ml4LM6/NbQxnmf3jFjVvxDGh5peCzOvzW0MZ7n94wY1f8RUCUGmYbik6y94pgPneSjmvK+bgvzDcUnWXvFMCE7yUc15XzcCA1zIcTp7V/aGAPMnxtNdi/t0QeZkOJk9q/wDGYBMyfG012L+3RAk+zE8PmtXO0hP0eOGvaoNoiFZieHzWrnaQn6PHDXtV/ERAMPxyim+60bUx5yYG9T1Dwj0aOUU33WjamPObHmp6h4QCNTlk1yZku8DtX4LsnHPqEjoJH3k/1gJeXTJSVIwPlyto/EXJK1lgqbK1Y74b482B/pGL0krvqT8CmzUKppNeJrrRiUgxnon1/bV/MY+Nouf6i/5jFb7JnLzIrfaEV5TSUwsRmX6Sc/1F/wAyvzhBtR3/AFF/zq/OI/sM3518Fb7UivKHxkV+Vh3e3bl3nvEY15ukj3QIZaH/ABasKb1Htw0+A9kWeRE4pa3QtSlUSki8SaYnpivy+4Qk0/6acenfK8Ir0tUqNY6m8tRf6ybUbY3Rrm1xvX7C3JCXBlWh+ySK9JUTWCBtqhw5hdPs/v74GMi370q3icLycCRoUej1Uixm58pNELUCDiD5pw6Tj7jF1GWmvc2NYlXdJPo2S52y72+RgrSR089D6/XFUppQ0pUP4T/TCFryjbCwhRXeNdCjTe0vYg0FKxaJWSKpUaeo1HvNY21ZKCwzRcIzeQBzhpBSwT+rfHXeCDT7ofzfPXmnqDQsY9O9rT++mK/ObNb5tI00Wo+26B4Kixzbj/CLw0unHp3qRHL1Usdnzfuv2dK6CjLT48Wpt/xnCJeT0guWDwcukrd3Tek0qUJCtI6RFoXzziM6yjtJwTbwS4sALoAFEAUSkaIrTajv+q5/Or84mPYM74qxzXKT8PY5k+1Ywm47Xw2asvGID6KYiMyftR3CjrnsWr84aTaTtR9a5p+2r84sj/5uyPPeL4MP7xFvGx/IfzeiKC0BAzN2g5X0i/51fnFVNTrn21/zH84yXYkoc718Gb7Si+NpseQ89vk+6Jear0c/3nNfGIG8in6KT7II80xq1Pd5TXxiL/A2UKzS8FmdemtoYz3P8P8AMGNX/EVGhZpeCzOvzW0MZ5n+4wY1f8QwMkGuYXik6y94pgPneSjmvK+bgwzDcUnWXvFMB87yUc15XzcCA1zIcTp7V/4zAHmT43muxmNuiDzMhxOntX9oYA8yfG012Mxt0QJO5iOHzWrnaRz6PHDXtUG0RHcxPD5rVztIT9Hjhr2qDaIgSw/HKKb7rRtTHnJg71PUPCPRo5RTfdaNqY85MeanqHhAhGoJlt1yXkmx+vaIR/M+8n+sCkupTTmGCkKI9qTQgwZ2byds3vVHzLsUmXdm+TWpMopQKc3VPrDoDhI/iUofwmN3SS5aOfrY5imW8rOBxIUPaOg9EO34F5KaKDUe0dMXTE8Feo9BjoqODlOWSaVwgrhu/CSqL4ookEuQ0xSZKftNn3gg+FYfziIN9k8xQse0FJPxCBqz7T8nebc+yoVAxJToUAOomNAyjstE2wFJIKkpK2lA4GoBp1Kon7o81rXHTdowul9rWH+jsaXdbpHCPinlfOQdyEtkIUWVmgcxQehdKEV9Y+8QWTLZCuc4aVmp9h5hGd2lINMSyHavpcUopurbCEhSKE0Joa9FKnA4Chi4s/LdbR3OZSHUoN1x1JALdAD9YFUvaQARpNRiYqsn/S2uS5TPRavutdWr4SSk0t0X64Jc5Mv7tfSwslIKE1ULu+u3jhzb0RY2G0sNhx8JRdBPrTQmpKuilDC57KOXaaS6SCHKBAGBKlJKkhVfMqAcVUgHyhypemW1XhuLabt9r9ei13ElzDnNDToIJimer7x7YPx/2aul0sLJpWNRXVsh5T2t5TMKWPNrdR+6muPtNT7YPsg2yJFuvOpZ9hWf/wB9sZrZUr5Q8htJxUeahKUjFRp1f0jRbYtFEhIlLQKQlNxFcSVHCvrOlR6jDtGCVFekj90pZft0F98LtVK2v/HCOyPv1yZ9asxukw8r7TiyOq8aRDqfXHUu4YYx3dI9hWlGCil4JI8bLLk22NrhI0jrhwudMNkf3SMpT4JjB5GJo4xXOYqA9Y8YmzC4gtr+sSOk+ArGpbLbBs3ao7ppGj5GecmCvNH6Gd7xmfiEDmRbO+TBJmlFGp7vKa+IRwzvIXml4LM69NbQxnmf7jBjVvxDGh5peCzOvzW0MZ5n+4wY1b8QwMkGmYXik6y94pgQneSjmvK+bgwzC8UnWXvFMB87yUc15XzcCA1zIcTp7V/4zAHmT42muxmNuiDzMhxMntX/AIzAHmT42muxf26IA7mJ4fNaudpCfo8cNe1QbREKzE8PmtXO0hP0eOGvaoNoiBLD8copvutG1MecmDvU9Q8I9GjlFN91o2pjziwN6nqHhAI1izeTtm96o+YdiJnjdpbCh/6dkj3uRLs3k7ZveqPmHYrM9qqWyT/6dnxciyueySZVbDfFxKFhcTEKiplnqxYNOR3K5ZPPTjh4JzcwoaDDonD6oiJVC6xsxwzWkmiUZ00AoMKkYY4+uLuxctnZUBtbe6tkVFTcKU4jekg3hUHD74GwqO1irUaSrUw2WLjx/wCE1aiymW+L5Cm38sGZlso8mBwNC6qoQqhF5CBhex01HthdvZN7jK7upQvOlBdaKAUrUsAEFVa70VIpShJMCYXE20rfefbQ2tRUlJrUkqKlY0J6gaD+scjUdkQjKvu19KeZZbbaOjp9fZPcpP6nxHpyMOT14GqEkKLagDUgFpooTUV32B0QUWxk8JWXS+aTG6Frdt0RS8kG+i9dONFXU16AmA3+nqOOFIs38oHnGUNLWbqRSl475OBSFD9mn3+qNWvs3vHBwWMS+rOfDodztm6Omm1DGHFYw0/q6hDJZctMpo3JobIBoEXQK6POug/cYoLYt96cIceF1IJSlIrdScK0P6x0Y/cIrCvH2RxKxhU4+usdWns3T0W95Bc+/P7PNz1ltteyb49hxROAwoBQYAc5ONNOkw2VR1ShznxhsnAdf3R0G8cI1oxzyxZ/v2Q2s10f1j5RoeusRnFxRKTNiMUkcfIpicYgSaSZtodKVHwhNoTV1ClaaD/wIsbLlqzssOltZ8I52qn5Tp6Ovzmt5DSVVJiwzU+jn+85r4xFjkbIXU3vVFdmp9HP95zXxiOedI7ml4LM6/NbQxnmf7jBjVvxDGh5peCzOvzW0MZ7n94wY1f8RUCUGeYXik6y94pgQneSjmvK+bgwzC8UnWXvFMCE7yUc11XzcCA0zIcTp7V/aGAPMnxtNdjMbdEHmZDiZPav7QwB5k+NprsZjbogSdzE8PmtXO0hP0eOGvaoNoiFZieHzWrnaQn6PHDXtV/ERAlh+OUU33WjamPOTB3qeoeEejRyim+60bUx5yYG9T1DwgQjV7N5O2d3qj5h2KrPhxwrV2fFyLWzeTtnd6o+Ydiqz4ccK1dnxcgBubsZH6AkpzQ4l11hX7aFPu3a+tJBp+8YoWHoK7R5IyutL+Yeiv8A+CnDZbE8wFOBQVu6BiUXVqQHEgYlNAK9GnRWht9GdPQ21p7JpezICHIfSuK1l+JSHIrc5ep6OuFX4r4JgMdBhhK4cCojvJepuRpp/CPwhysdhsGO3od5P1ZaqKPwj8IXH1YTWOXob5+rMu5o/CPwhVY4TCSqElUN8vUrdNP4R+EKKobUuOKXDC3Ib5eprTrpXlXwdcciG+9Hzz0Vr6w406RoSKe3+zGacn1OVqrKao52r4HrRZrLOK9ST/8AJNIMLFka2nJDpZcP3CKa1pK7Zi1fsNfetsf1jQbFs67bNm1GmVeV7gn84zZ5iUtzbNXs6V3NsD3wIZqvRz/ec18Yg5gGzU+jn+85r4xEEHc0vBZnX5raGM8z+8YMav8AiGNDzS8FmdfmtoYzzP8AcYMat+IYEoNcw3FJ1l7xTAfO8lHNeV83BhmG4pOsveKYD53ko5ryvm4EBrmQ4nT2r+0MAeZPjaa7GY26IPMyHE6e1f2hgDzJ8bTXYzG3RAk7mJ4fNaudpHPo8cNe1T8REdzE8PmtXO0hP0eOGvaoNoiBLD8copvutG1MecmPNT1Dwj0aOUU33WjamPOTHmp6h4QIRq9ncnbO71R8w7FXnw44Vq7Pi5FpZvJ2zu9UfMOxVZ8OOFauz4uQBJtHkjK62v5h6NEzZj/l9vs3/jcjO7R5Iyutq+YejRc2PEDXZv8AxuQBmcnm6cdsuWm5YlSlt1cbJ84gkVQeY0GgwNJcKSQoFJBoQQQQegg6I3vNS2FWLJg/6X+5UAVv5KJmLVtJKq/VMsuIKTQpJSr2HRzxi0dPTa91/TPlASh6HUuxUWO4uYSotoUooAKwMaVrQjnOgxJD9MDUHoOB90YOJ3qdVCazFlkHI7ukQEzELD8Rg21cTd0jhciJu8cL8Rgy74lFyEKdiKqYhlczE4KpXolLeiI/NAAknARHcmTeSmnnkgewVhssKU3Mk43MOrCsZqJyNR2jGPEeWRLamFBKaGgWCfZh+cTbElb1nTSuj8kw3lZK3G5b9pBPwQRZHWffsK0XKeYT8CDGZwLLZWvdIJcpLGIsB1YGhlhX/wBjMGzzYTbVlgf9k9+HDeXcsEZMOgf9sxX+ZqHpvjyy9Se8EQKw/gHzU+jn+85r4xBzANmp9HP95TXxiAO5peCzOvzW0MZ7n94wY1f8RUaFml4LM6/NbQxnmf7jFjVvxDAkNcw3FJ1l7xTAfO8lHNeV83BhmF4pOsveKYD53ko5ryvm4EBrmQ4mT2r/AMZgDzJ8bTXYzG3RB5mQ4mT2r/xmAPMnxtNdjMbdEAdzE8PmtXO0hP0eOGvap+IiFZieHzWrnaQn6PHDXtVG0RAlh+OUU33WjamPOTHmp6h4R6NHKKb7rRtTHnJjzU9Q8IBGsWbyds7vVHzLsVOfDjhWrs+LkWtm8nbO71R8w7EHPXIOrtZSkNOLG4NCqG1rFQXKiqQekQAq0eSMpravmHo0XNjyfa7N/wCNyAG0bPd/4TlUbm5fE0olFxV8Dd3lVKKV0YxoObVlSbBaSpKkq3N7eqSUq89z9U4wIJWaXiWT7P8A3KiskxW2bYr/ANox8DkW2aplSLHlErSUqDZBCgQQbytIOiK2TYULXtZRSq6qUYCTQ0UQlyoB59IgDNcxli7sqbGmjbKveXPygeyokSm3lsGtC60kp6QptGFPbB99HqRcbdm90bWirTAF9CkVILtaXgK6RFdlPZKl5VJVuThT5RL1WG13aBtFTfpTo5+aBKbTygZNjVmZxsVAYuFIH7SSog16oHZW0ittxdPRhJNDpvG7G1yeTF607a3qgm4yWyUkBR3FdQk6FUoNHTGQ2RYDqZC0FutOIuIZIvoUmtXgDSohg2I6u6PmFy6VLUtI/UpX2isJlApwK5rqij3Qc5OZJLXMzYKFABTVCUkAgtg4HnhvJDJNa0zF5ChSadSKpIqARQiukeuGEZPW3PzGc21MraWEg0qkHRjpI/pH2TTanpihJO8Jx6xF7nIyaebm0BDTihuKTVKFKFby8KgRMzR5LvOWgQ404gbis1WhSRW8jCpECids5/c8jczZNJqUTTzlq+5JMSk2QfJ7WNPRqPwiNBygyZDVqWSk6FuvA+xomI65AeS5RpQkqO6qSkAVJ+qTQAD1wKwFzn2KUM2bzX2FK9wa/OLjIlsJyZtYDmWrZNRLzwSLi2bKuNuLuyygq6harpIYwN0Gmg+6E5HyDgyctVJbcClLN1JQoKV9U0MEkVOIMAHGcTk07qzHxNR9N8eWXqT3g3DmcCXUrJxxKUqUoy7ACQCVVvNYXRjHJphX6asxV1V1Mm8CqhoCQigJ5jgYAPIB81Po5/vOa+MQcwE5rmVIbnrySmtozKhUEVSVChFdIPTACc0vBZnX5raGM9z+8YMav+IqNGzVMKRKzAWkpJnpkgKBFQXKg48xEZ9n3knFz7BQ24sCXoShC1gG+cDdBgSgvzC8UnWXvFMB87yUc15XzcGmYyXU3ZRDiVIPlDpotJSaG7Q0OMCU7Iuf8LOI3Nd/yxRu3FXqeVXq3aV0YwIC7MhxOntX9oYA8yfG812L+3RB/mWl1IshIWlSFbq8aKSUmhWSMDjAPmaknEWrMlbbiQWX6FSFJSavIIooihwxgSM5ieHzWrnaQn6PHDXtUG0REjMdIuInporbcQDLkArQtAJ3StBeArHMwEg43Ovbo24geS0qtC0Cu6IwBUBWADgcopvutG1MecmPNT1Dwj0aOUU33WjamPOLPmp6h4QCNYs7k7ZveqPmHY2/ylN+5eTe03bwvU6bumMxksg5tFjyUspCd1Zn0TDgvigbDy3CQrnNFDCB+3plUtlDN2gg7yWmZJqYNcAxMMJacPsKR7aQINxWqgqTQDEnohLLyViqFBQ6UkEe8QKZzLQIk0y7ZO6TzqJRFASbrpo6oU0UbvmugRXZlWw3IPspxDE7MMiumiSkjxgA8XMJSoJUpIKvNBIBPUOeFnCMTy2Q5OTVoWhLmpsjcW5chRulbS92miQKaASkjnAjVpqfTMWet5s1Q7LFxP7q27w8YAmfpZmtN2ar0boivjEoGMwzY5BSEzY8q4/KMuLWhRWtSd8o7osedp0AQ7ZCF2NbDMihxa5KdbUqXQ4orMu60CShCjiEXQMPWOgkgaCu0mgSC62CDQgrSCCOYisCWduYSuw5woUlQuoFUkKFd0bwqOsQI5HWJZz83axtBEupYtKYCN2UEm7fUcKkYVgryhySZdsaZlrIQzR4ggNrFwuBTd4lVSAbqB7hABlID6lv9xPwiFhxJUUgpKk6RUEiuIqOaPpNspbQDpCUg9YABgFyV5R2z+5J7BMAHbD6VVuKSqhobpBoeg0jqn0hQSVAFVboJFTTE0HPGG5EWiuy3/KlEmTnJuYlpmvmsOocO4OeqtVJJ0YGvNBtlYf+YLF/dnNhAD2WnG9jds/sVQvIHhtsa6NkmLW3smVzE7IzCVpSmUW4pSSDVd9BQAno0wrJvJxUrMTrqlJUJp8PJArVICAmiq8+EAWptRn/AFW/50/nD7LqViqFBQ6UkEe8RjmbuwLLfYmFzyJZTvlj4q6sJVdCsMCoYaYKMr7VRZlmtNWTuaFTLyZeWKN+hK3lG8tNCQSN8RzV6dEAGsxaTTZotxtJ6FLSk+4mFeWIuhV9N04BV4XT1GtDApZGaiRabAmGUzbxFXX5irq3Fkb5VVVoK6B0dOmKbOpY7UpZbDUu2lttM4yUoToF5ZUfvJgDSzDbTyViqFBQ0VBBFRzVEORn+ZMgWUa4ATL/ALN/AB35Sm9dvJvUrdqL1Om7pha1hIJUQANJJoB7Yw4Pq8pRbwO8VaCpcgKN0yZAlUq9iklVNFTB3nsP+Qzf/sfMMwAXN2o0o0S62T0BaSfdWJIgPZzXWY7LoCpNkXm01UlJSupSKkLBrWKbJS13bNnJyz5p1x9qXlzOy7zqrywwCApC1aSQpWHUdAoIA0OYnEN4uLSgHRfUE198LYmErFUKCh0pIUPeIzbIDJZFqMfpG1ECYdmVKU226LzUuyFFCENtnDEJrXnFOepLOUFlJsKflJqRBblpl4S03LpJ3K8ugQ6lGhJFDU/sgDzjAGlvz7bZo44hJ6FLSk+4mHGn0rFUKCh0ggj3iM3m7BYm8pXkzTKHkpkW1AOJCgDfIrQwmxZBqUyiLFmkJYVKFc2yhRLTTt6iFUqQhZATvcDTHngCwHKKb7rRtTHnJgb1PUPCPTwyfe/TExM3RuTkilhJqKlwLKqXeih0xjKMytqAAbk1gKemT+UCUek4y6zLCE+vKFs0+veDKScQFttbw+xRSfZGomBPIRsBy0KACs84TQUqbqMT0wIA/N7OKtSclVug/wCUym5LvafLHSplRNMFfVs19oiVkVbCZGWt15Z3rFozSh6zglI6yoJHtgvyOlENqnLiEpvTTilXUhN44Ymmk+uAa2ZZHkdrJupoq0QVCgoolaSSoc+IBxgCRkXkRPmzk/41LQmwp99tUqhSiuYFV31EgklNBowpTmiTm7mVosqcknj9bIF5gn7SCFLQodAoSB6gI0iXFEinQPAQCsMJFqWpRIF+WReoBvt4BvunAnTAEjNJMpTYcneUkUQutSBT61zpinl5xNr2+y9Lb+Vs1tYU+mhbcfeFNzQf1qAg1H2T0iuS5OWc0udQlTbaklQqkoSRp6CI9OWVKIaZQhpCW0hIolCQlIw5kjAQBmOQFhScxNWuZtmXdULSfCS8htRAvqNAVDRWNLsmz5dhu5KoabRUm60EpTeOk0ThXARg+VdmNGfmyWmyTMOEkoSSSVkkk06Y0HMzLpRLzAQlKRuowSAP1B0QBosZ/kryjtn9yT2CY0GA2wGgLatMgCpTL1NMTRlFKnngCpyAsRudsmal303kOzc0k9IO6VCh0EEAg9IgXyfmnk2zZUlN+nkFTbF7H65gy5LDo9RSmnThjjWNFzcNhMq6EgAeVPHAUxKsYh29Ko/TtnLupv3Hxeui9QNuUF7TTE+8wAbR9HRHDAGUZr8nZF+WmFzTEs455Y+LzqG1KuhQoKqFaaYsc51ihEhLOyTablnzTczuTKU0uIJK7qU4Clbx9sZjaNmNF50lpv0i/wBRPSfVGwZqGEps4JSkJG6rwAAGN2uAgAhsTKRicZQ9LupWhYrpFU9KVD9UjQQYE88ySuyVOtDdNweaeITjUIWArEVwFcTzUMY/nis9tq1brTaGwTUhCEpBJViSAMY3nICTQmzGEJQkIKDVISAk3qlVU6DWprAFm5lJLiV8q3VG43N0C7woU0qPb6oyyyLQckslFLoUuzinEMJxCyZlZQkp0Y3byweihgJsuzWjlEGi23uW6n6u4m5o+xSn3RtWXkukuWakpSQJ5qgIBAoQBQc1IAon82k8bMMn5c2psM3A0ZZABKRUC/Wo3wG+088Vdu26ZzI1a113RtLLDtfODjMyyg3ugkAK/ijYoyV6UR+jLaTcTdM4olN0UJ3VGNNFcB7hAGlMWm0zLIW64hCEtJKlKUlIACRUkmM9sSR/TU7aM4molnZVVmy6iCndkmhccFRoChQEdJ5xGd5urJZdnLrrLS09C20qHPzER6TbaCRdSAkDAACgA6ABogAFzP24DIJk3iG5qTKmXmlUCgApRQoCuIukCowqDEPOJOifnZGzpYhaw+mZmSk1DLLRB35FaE1w9dPtCB/6Q8i2G2nQ2gOEgFwJSFkAmgK6VIEF2ZuQbRZja0NoSpY36kpSlSqDC8QKn2wBU2pkvLWhlI8icaDqEyLakgqWmir5Fd6RzQ/kjIpsm2nrOZFJaYlxNsgmpbWlW5rSFnfKBuk4k0oOkxeyzQ/TzqqCvkaBWmNL+isIymZT+lrNVdF4F4BVBUAoxAOkaTABjSPqR2OQ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0484" name="AutoShape 4" descr="data:image/jpeg;base64,/9j/4AAQSkZJRgABAQAAAQABAAD/2wCEAAkGBhQSEBUUEhMVExUWFxoZGRgXGBsaGxoYHhsXHCAfHRwYGycgGBovGRgYITAgJCcpLCwtHR4xNTItNSYrLCkBCQoKDgwOGg8PGikkHiEsMSw1NTM0NTAsNC01LC4xNSo1LDUsLS0wLDQpKS8vKTU1NSw1KSkwLCwtKSkyLCksLP/AABEIAK4BIgMBIgACEQEDEQH/xAAcAAEAAgIDAQAAAAAAAAAAAAAABgcEBQECAwj/xABOEAACAQMDAQUGAgUHCQUJAQABAgMABBEFEiExBgcTQVEUIjJhcYEjQlJicpGhCBUzgpKxwTVDU2N0orKz8CQlNHPCJjZEVXWEw8ThFv/EABsBAQACAwEBAAAAAAAAAAAAAAAEBQECAwYH/8QANREAAgECAggFAwIGAwAAAAAAAAECAxEEIRIxQVFhcZHwBSKBscETodFS4RQygpKy0jNCYv/aAAwDAQACEQMRAD8AvGlKUApSlAKUpQClKUApXBOKw01eInAcffj+JrlOtTptKckr73Y2UZS1Iy2cAZJAHzpvGM5GPWtTcRSLk/08bdVPUfTH+H/9rGgPB8Eh184n6j1xn/r61XT8QcJ6Lg/nmv1Lk21uO6oXV79/Hr1JDmlaGCUZ/Ccwt/o3+H7Z6VsIb9gcSrsP6Q5U/fy+9dqOOhU15cda67PVI1nRce8++VzOpSlWBwFKUoBSlKAUpSgFKUoBSlKAUpSgFKUoBSlKAUpSgFKUoBSlKAUpSgFKUoBSlKAUpWJql8sMLyO4RVUksegwM5/dWs5KEXJ7DKV3Y8NY1FoVMhMaxqMs0jhQPuxAAqKt3n2DgmQMyjIMiRSvGMcE+Ise3HzDY+daBO0tkGjutauAZJMSW1qyFxBEfgdo41I8VhhtzdM4HSrS06/jniWSF1kjYZVkOQR8sVFlh3Uek5Ss9j0WvZ+50U9HJJc8/wAmi0y8tp132V0uD6NuXPp9f31q77tMrTNAlvLd3CfEbXbhD5eJI5WNT8id3yrF7edl4nurZLXNtc3TssskJCZt0QmRnGMMwygVuCGYc+Ve2jd4ei2uyyt7iONU9xdqt4efUy7drEnq5bk+dR4+HQu1K2juWr+13S5qx0dd7Nf36/k7PqV+APG0qSVP1Z4DKo/tjJ+QJrJ0LtNFOWW3mZJI8B7e5Uo6EgHBDDgYPBHB9amQNRrtr2Z9oj8aAKt3AN0L4+LHJifHLRt0I8s5HIrNTw+Fr08pb7u/XX7rgYjXeqWrvZqNzY3bscSJtPkQcqfv5Vm1D9D1VJoIbiNJolkVXAHvLyMkH18xUthlDKGHQjIrbA4hzTpzfmXX2XshWgl5lqffE70pSrEjilKUApSlAKUpQClKUApSlAKUpQClKUApSlAKUpQClKUApSlAKUpQClcE1EH70LUAuI7prdc5uUt3aD3cgkMoyVGD7wGPnQEwqMd5JB0u6XGWaCUIAMknYenzxn99SK0u0lRZI2V0cBlZTkEHoQR1FYuqwBgNz7FGc+pzjio+JlKNJuKV+OrX6G9NJysz5h7wuzVyb55likmhuNskMiIWVo2UFQCoIyB7u3rwPIirq7juz1xaaYVuVZDJKZEjbO5EKoOQfhJKk7fmPMmu2kajJpjNEsU1zp+S0ckaF5LbJyY2QDdJFkkqyjKjgjAzW8XvJ03bn263HyZwrD5FGwwPyIzXSnVhVjpQd0YlFxdmarttYtJfQorbDcWV7bRvyNszCJhyOh2ox/qmvnY93+oeP4HsVx4m7bjw225zjO/G3b+tnbjnOKv7tBqT6qI47P8A7PHHIsovplKbXTlfAjfa0hOSCxwu0sOc4rZ6Z3iRpiLUdlnOONxbNvJj80c3w4I52MQw6Y4zWfqQvo3VzGi7XsSHs7YPBZ28Mjb3ihjRm9WVQCeeeorOllCqWYgKoJJPQAck/urW3faq0iTfJdW6KehaVAD58c88elRTWtYbU18CFJo7FuJrgoyGVP0IQwB2no0hwMZAzWKlSNOLlJ2SEYuTsjr3fXzpp8JVlQPvkWNwQFSSR5FAPptYDqKmun3jPncoXHmCGB/dUY0nX4pnkghkSVoDsMMq+G4AAwVDYLJgjDDj94raQyxxuGaKSI/cr/H/AArz9PE1adXTnJqLd7PVZ8fMuKtKPInypxlCyWfezJ/ZkgpWt1LtBDbvCkzbPHYqjEHYXxkKXxtVj+UEjdggc1sq9IV5odd7ViCVYIYJbu4Zd/hxbRsTkBpHchYwSCBk5ODxXGi9rPGmNvNby2k+zeI5dpDoCASjxsVfBIyM5GRxWL2Om8S61N/MXgjz+rHBAAPpksfuax7GX23V2lUfg2CyQK3Hv3EmwyYweiKiqc/mJ9KAmNKUoBWm7Xdp49PtHuZVd0QqCExu95goxuIHU+tenakXHsU/sePaPDbws4+PHGN3GfTPGcZqq+06347KT/zkczeLHtztLeH4seNxU4Jzu+2KAlPY7vmtdRultoopo3ZWIMgTB2jJHusTnGT9q2vbzvFg0pYjOkkhlLBRHtz7uMk7mHHvCvnzsVGbO90q76rPIVPPQ+I0T/bY6mpz3yQ+263aWecKkJZvXne7j5Hw4hz86AsfsF3kwat43gRyx+Ds3eJt5378Y2sf0DUur517lNVe1sdYnjCl4oYnUMMjKi4IyARx96svuh7dT6pBNJcLEpjkCjw1IGCuedzNzQE/pVP913e/c391LHdrAkUVu8xZFZSNrRjks542sT0rWwd7Wr6jNN/NdpGYouSGALhTnBYs4G44Pur8+uM0Bcmu6utrbS3DgssSM5C4yQozxk4zWl7Cdv4dVjkkhjkjEbBT4m3JJGeNrGoBpnee2qaPqUVwix3EVtITsyFdCCMhSSVIOARnzH0EO7re0Oow2txFplqJ3LiSR2wQi7SAACy5YkE9T06HyA+mKVU3dN3vS38k0N4satHEZhIg2jYpUMGBJ594EEeWfvqrTvV1bUp5hpVtF4UQz7+C23nbuLOBuODhR055OM0Bd1KrPun71ZNRkktrqNY7iNdwKAgMoO1sq2drAlfPnJ4GKsygFKUoBSlcE0BzSodF20ubpz/N1l40IJHtM0vgxOR/owFZ5FzkbgAOKzVn1U9YbBfT8eZv4eAKA3eprmCQdMxtz/VNabu+IOkWXHHssQOf2AD/AI1iXeh6jdRtFcXUEETjawtYn8QqeoEkrkLkcZCZrw7fTm102O0tfw3naKzgxk7A/uk8HIxEG5zwcGgMvu2jUWOYxiFp7loQOghM8mzb+rt5HyIreaoUCgyKWweABnk/LzrnT7OO1t44lwkcKKi5PRVAAyT8h1rDt+1dpMzpFcRSsikuI23bRnHJXgHJxjOf3VxrxUqbTaXPNczaDtJEXu+8F31GPT7VYhJnMxdgBGg6gfpS8j3AD88ckbue2h3Zkdpn9FA/6/jUZ1nsjZLpzrIixW6b3R3JaZpmyd2/42ctjp1AxyBWh7M2WqzaVDLYXqzI6/iJIBHOrLlWRZsHI3Dgtg4xziqyOFeKjGV3o/qlez4qKaXVatjJDq/SbW3cvyWQIgORbcertj/iro8YcFTDbEHqpKt/DNVrc2UcYzeaXrFzL6lhKv8Abhbp9a8bYW8rbU7O3/1LSr/F8KD96mR8Hw6X/JL0jBL2ucHi6v6F1bLDi7JW0Z3jTbdT+lCiKfttGa8tb7S29lEXaeWNuiQkbnkboFRfM5wPl54qKWXYTUXkU2gbSYsnPiXJmfHkRHGNvXyZjWP2u7Nw295aJi41G78QXVxIzb5BbxE4CqOI0MjDCqPy4zXKfhcXNOM3LmrP+6Nn7m8cS9F6UbfddHczJuxl3dMb+8JtboqvgeEAVgQbjtlX/Ok7juz9vQWBZ27bAYZt/AyrDjP0/L9P41gdn9cS4TfZy+IB8UL8Ov2/xHH1rPVI5WyhMMw8un8POq+tGoqujVi1LYnlL+maspcpZ7yRCUXG8Xdb9a9Vs9DMnsEubdormJWVhtdGGVP0/gQR0+1RtLybSTtuGafT+Ak5y0tv6LN5yRekg5HRuOakdrqLAlJl2sATkdGA8xjzqOdvtRS60SaS3mDQyBA0sfvYhMqCU/aPfkdRgjrV1hqkalNNN5ZZ5O/FbyJUi4yzOO6hd9rPc84u7y4nXOc7C+1eD091P7q40u/GlPLDd+5byTySw3OPw/xWLmOZv824diAzYVhjnORUu0y2jjhjSEARKiqm3kbAABgjqMedYPaDXYrdUWRTKZpUhWNQGLM/qCcbQoZiT5A1INDao4YAggg8gjkEfKu1RO57HPbgvpcotm5Ps75a1c88GPrDz+aIr8wazuynan2sSJJGYLmBgk8LEEoxGQQR8SMOVbzoDP1+/EFpPMekUMj/ANlCf8Kpy/v/ABexKk9V2R/2LgKP90CrI705GXRr0oCT4JHAz7pIDH7KSaqzsbotze9lbi3hjLuboeECQoKhoWYguQCAd/7iOtAaDUtMLdlrO4UHdDdSjcOqq5bnPl76J/CpB2LuxqOt6hfKMotq2CRjDGNIxx+yr1KNJ7vrj/8AzMthNFi4O9kTepywfenvBtoyQOp8+a57pu764sLK8FxGEnn91QHVsoqHbypIHvO1AV53W/5J1z/Zo/8AhuKmv8mz/wAHdf8AnL/wCvHu07sLyC01O3ukEJuoUSNtyuM4mByEY9Cy/XPFafsX2N7QWLSW8CJDHM2HlZo3VMZG9cNuzjy2+mQKAh3dqeNT/wDpdz/xRVZ38mxR7HdHz8Zf3bBj+81hd2HdPdWt5ci8iAt5rWaDcHQ7tzx/lViRlQx+VYWhdkNe0aWdLKGK4jlwN5ZccbtrBWkUo+Ccg5H1wKAk+uWmkLaaibAwe0+yT+J4bszbeN2QWP59tYP8mv8A8Jdf+cv/AAV4dke6S6t9P1B51Vru6t3jjjDKSu7JIZydu5m29DgbevPEi7k+x11p9vcJdxiNnkVlwytkBcflJxzQFOdgD+JquP8A5bd/3p/hVhfyaVHgXh43eJED642vj7ZLfxry7se627tr64a9gCwTW00RO9GzvZOCFYnlQ3l5Vg6H2M1zRZ5xYwxXMcuBvJXBCltp2tIrK4DHjkc+dAYndmSO1dxt6eJdhv2dzf8Aq219D1VfdB3Z3FlNLeXxHtEoKhAQxUMQzFiPd3EgdM45554tSgFKUoBUO7wu0c0SrZ2kDzXV5HKsZDBVjAUBnZj6bwQPPGM9MzGq57zb2W0v9MvI0aREaaKVV5Yo6KxwPMhI3bHqg9aAlfZbUI306CSJCqCFQI1HKFF2mPH6SspXHqKg/a7vQQpaqsd7aSNdxF1lgljfw0bcw90ESFgAoQE53c4raXmpfzdL7bD+Npl1iSbwxuMEjf59APijbjeo5B97zIO57T9lbXVrdC7sVALwyRSEAEjhxtO1sdQSD5+poDfadeeLDHJsePeivskG113AHaw8mGcEetQzvLtXln0yOKRo3a84ZdpZVEUhZgGBGQueoNb3sJq73Wm2s8md7xKWJGMsOCfuRn71EYe08Meq3zbZr25jkSGCOIGQohjiMgGfchXxd25iR8OOcUBI4+7i0YhrgS3rj811K8oz67CfDU/RRWy1Vra0tWZ1SKGMA7UAUHB4UAYyScDFZOi3M0kIa5hWCQ9Y1k8XaPLLBVBPrgY+ZrE7T6JHcpF4zARQyiaQHoyqj8HnhcsCfkpHnWVCE/LPU9f4MNySvHWQS4n3qNS1NSVzizsx556Ej8xPB5HTn9FRr11K60eRruTwSl5J4ktgnuumcfiR9Rux8QOMnHOfhybjXg7Nqky7gGMNhCehIyDIR9Rn68eS1H9PtZJR7ZP+PPPKIrdX5DykgF2HTwkzwvTOB0HNu6CnHzZJZfsuX/Z/grlVcZeXO/d38ItXRe8ewuQNlyiOf83KRFIDjONr4zx6ZFbi4123jUs9xCijks0igAfUmqcns4ZnMskftUccvgwI3LXVycbpHbqU+HjpjYowAQcGTs9a72ZjCrKffEFkJYYyPIsxwfrg/U1TYmUaEtC92ehwOAq4uH1FlHZrd/RJu19pYGr97ULSC307beXLcA7gkCHjl5GIDeZ2pknBGRUOs7eSG4Z7u4nsdSkJJnkwbaUeSjAwqAYA6qPPngbLPiw5kgt9St1GPEt18K4iHzRQCPoBjjk17QwSLbb7c/zpp5PvwSj8aHH6J6gjqMfLA/NUnCVaMnr825/GtP16kPH4HEYdXkrxvrW/c1lJPo+B4ajJumX2pRpt91ju4/6Cb9ojgZ9efLd+jUj0vtSsri21BRbXa42v0SX0ZG6HPp0Pkc5Aj1rDi3LWn/eOnk/iWsn9NB+x5gjyK/bPxVjx6esluTaf94WY5a1kOLi3z/oyOR59Mg9MNyamV8PSxEPp1Vde3XVyeW5orKdWdOWlB599ea9UWfFcOjqkw3c+449enPz/AOvnUG7b6C1rIPCYLY393At1EARtdnG5wwOFSQKEcH1HqRXXsjq04ZFtZfbbfeqvDPhbi3G4An9dV9RkcYAHNWLq+kxXUDwToHjkXayn0+R8iDyCOhAqojhJYVuDlpLZv5Pbyv1esnqsqy0krex01XU4rO2aWQhIol6AfQKqgdSSQoA6kgVWEnYvU7zVRfHZp64SRBnxjvjBVBMhYDeY3cErwoOOuSe/eTrtxZWSw3KtNsmheC4HwzCORH8OYDmOXapOcFWxkYOQJIvbm9mC+y6RcZPVrl0gVfn1ZmGfQcitzJJNDW6WMi8aF3B4eEMoK/NXJ2t16Ej6VG+zWv211rF20EiNtt4Yxg/0mySbc6+ToC6puHnn5ZxdWsmCeNrl9GkPlaQbo4mPve6xz4t0SP8ANjAOOhrH7An+cL99TSLwLaOH2S1XAUugbLOQBwoPugDgc+YoCySKxr2+it4y8skcMYxlnZUUZOByxAHJrJqA9+X+Q7j9qL/mpQEkue2tjHGsj3lsEfOxvFQhtvB2kH3sEjOOma9m7U2ggFwbmAQE4EviLsJ6YDZwTkHjrVB9jO7y3utBu7yYu00azeFhiFQRpvHHQ5YtnPrxg8107luxEGpi5S6aRo4dhSNXKrvk3gvgfmxEB8/POBQH0JpGvW90pe2mjmUHBMbBsH0OOhx61jar2ws7Z9lxdQRPwdryKGwehxnIFUF3O6m1ne6gQSUis55CP0jCylTj1xu/eawu7qLTbmW5m1mbLMQVDs6lmYsWcmPkkYHHTk8UB9IHUIrm1d4Jo3RkcCRXBQHBGSynjHn6VA+5/RXgkuC+pQahuVMCKczGPBfqCfdB/jioD3Paj4V7f2sUhe3aCcqf0ihwr/UoT5eY9K8O53V2tbPV50OHjt0Kn0f8UKf7RFAXxqPbaxt5DHNeQRyDgo0i7h58jOV49az4NZgeEzpNG0IBYyh1KBVzklgcADBzzxiqH7nO7u11O3up7wPK/ibFO9gVbbuL8EbmJYfFkcVr+6fUJIjqlmTlDZztjPAkjG3IHQZVjn6D0oC/B2wsjG8ovLZo0IDusyFVLZwCQ3BODgeeKrbvr7fXVqLJ7C42RTLI+5QrB8eHtOWU8YbPHXPPlVe91HYD+dmmjkneKCHY7KnVnbcFPPAwFbnB9POrF72+x6Cy0qBcusVxFbBj8Wx1C8kYxnw19OcUBa9hIzRIz8MUUtjpuIBP8a964ArmgFKUoBWr7SaJ7VbtEG8N8h45AMmOVCGRwPPDAHHmMjzraUoCoLDtFLYSNC0KRuzHxrF2CRSEn3prGST3CjZ3GBj1yBg9YvPqrXDta6AL9Y5STcWpEaJGD8QSRi3gZOQfLP7qvzUtJhuE8OeKOZP0ZFDDP0I61j6J2btrNWW1hSFXO5ggxk4x/dQGjtdGvngSANBp0CqEAgJnmCAAYWSRUSM4yM7HPmDnmt9oOgQ2cAhgUqoJJJJZmYnJZmPLMT51saUAqH95t4/sqW0Xx3cqwg+ik+8fp0B+RNTCtPrOlGW4tHxkQyux+8TqP94rXWjJRmpPZn36nOom4tIrDtdjxZ1jH4djDHbQr/rZcBm/a2hx9VBrjVpfB1BIY/h0+zkA+cggdi31LsmT6iko3W7OesutDP7IDYH7yaxWUy6vfofidbxF+ZCOAP3LVzFZWexP4/fqVknnza+f2O7N4MNvjjwtOaZT6STuVJ/c64+lb7TbGRnkt0uzZQ2UMWWXADSuu5nkORkZyME44FaURePHAAM+LphjT5yQOWI+v4Y/fWQwNwWVWC/zhbxNGT09ogwDGfqVbk/pLXlcQ39ed/1PvrY+kYOMXg6Si0vKs7JpZrO3BfU+56+E6XK5aO3uyMw3MeBBdDPKuF90MT5+ZOCPhJ97advaWe3xYah/nLeTiGfB6qemT1HPPkerHAg08OjiGHeo5ubFiQ8cg4MkHn+7nyOQQB2guPFj8Mr/ADjAufcb3LyAccDzcD9XIPyHFR0+++96JUopr0s/xZu1tybS205LUZ0phluNyM2k6iOobiKUk+f5WyfPz9G61iao5ScNdK2mXufduoQTBN+2Fz1xyeePiGOK4im8VPDjljvoxwLa7/DuEPmEckZb5hscdK8f5ze3Hg7njQ8G1v0LRkfqSAdOmMhR55NWVDxGUMqma37fw1w+yKHFeAQqt/QejLdnbp/NHpb/ANs21hPFPeW/tsXgXm9WiubfmK5AI6lcg5UYJ9D+XO2rSqo+xTRNfRLD4tvlmd4MiaBsK3vI+cxtnByQfQGrQ1XWIbWIy3EqRRjqznA+g9T8hzUmtWhVs6by9uHD7lG8JWwsnCsrP3W+61mL2q0Fb2znt2APixsoJ6K+Pdb7Ng/aqs0Ls1rFqngzC/lVMBDbXluIyPT8dfEjHQdfXGOKzNX/AJRVurlLS2luTnALHwwfmBhm/eorjSe/3xGxJYkdfdimVpOPSKRULH5AmuBg2ml93Uszb7mNLUMBvAme6u3GOUa6l/okIOCIgD197mrEtLRIkWONQiIAqqowFA6AAdBWJoWvw3kImt33ocjpgqw6qwPKsPQ1saAVAe/P/Idx+1F/zUqfVr9d0GG8gaC5TxImwWXcy5wQw5Qg9QPOgKo7tf8A3Uvf2br/AJQrE/kzf/H/AP2//wCxVrab2MtLe0ktIotlvLvDpvc53ja3vMxYZHoa69mew9np/iexw+F4u3f77vnbux8bHHxN09aAoTu0sGn1DU4U+KWyvI1+rMqj+Jr37lW07N1HqS22cI0ZuAvQb94BfofhOOp+1XfoXd7Y2c7XFtB4crhlZvEkbIYhjw7kdQD0rA1vuk0y6lMstsBIxyxR2QMSckkKQCxOcnGTQEL7Bdpra8nvBa6Zb2yRW8pE8YAYg8KpG0Y3LlsZ/LUL7rLFptP1lEBZjbIQAMklfEbAA6k4xirU7YXVr2f0xltrbAmZogAed7I5DOzZZgMev0qMfybtIlRbqd0ZY5BGqMRgOV3ltvqBkc9OfkaAx+4Ttfa2tndR3E8cJEglG9gu5SgX3cn3jleg55FRzust2mm1W5x7osrjPyaXJUfuV/3VcWp9zelzytK9ttZzltkjoCf2VbA+wFb3TuyFrBavawwrHDIrK6qWBYMu0kvncW28bs5+dAVL/Jm63/0g/wDz1Le+Dtp7CLQG0W6DzeINzMArxFCuNo+MliRn06HylHZjsPZ6eZPY4fC8Xbv993zt3Y+Njj4j09a3jID1AODnn1oDiJ8qDgjIBweo+vzrvSlAKUpQClKUApSlAKUpQClKUBTFx7tjPk/+H1bcfp0/vNdNfk9j1/xmA2eIkhP+rkXY5/3nqS632VkMmpRBSyXcSzxYHHixnLKT5MWKn5g/I403aNVu9PtL8jdsQQ3OBztPulvqH94ftA1dU6ib4PLqk/dNFXODS4rPo38WPF7R7aSS3j5lspfarb/WWz43oPXAAJ6k4fHSvW5t4QnxFbG5YSQyqObS49DjoueCM9AMcjNdrNXuUjg8QJqFmA9rLn3biDGVwT1BX18uv5wOml3TBpvZ4QSc+1abJxz5vDkcjzwASMgcjbiox+Gk5Oqs9/8Atye3cz1Pg3iEVBYeTs1/Ls46N9SknnG+Tu08mZV5KrNGuoE29yo/Av4eUkHkWK8Hj/H4c8tUs3ID3tt7SvVL6yI348mYLwT55IwPLNdNPVWVksJUkjJO/T7wcg9SELeefnweSSaxzstmJ/7ZpL55ABmtyf724+oFVLeWffw/sz0UVaVo61szTXJLzx5LThuOG0xboAQ3lteZ4CXQMcwx6OMOx++K6T6PfQKVEF0idAiMtzHj5RkcCu1zOJxmRtNvM497d7NM31J2YPypb2MysBHDewDjAt7xJF/s4/8AVWtlx76+53UpRVm1bdK35j/gbXsBa+C1xd3EfgrDEcsYvBOPibKDC8Kg5A860HZ3s7L2juWvr8utkrFLeAEruAPqOg/SYcs2QCAuBYPaHs5JLpMlobnbJKFQzTHPLSL7pxjrnYAPUda32iaUtrbRQR/DEioPsAM/Unn71Y04aEbHjsdiXia8p+i3WXdznS9GgtkCW8McKDyRQv8Ad1Pzry1vs3bXkZjuYUlU/pDkfNWHvKfmCDWypXQhFESiXs1qw2mSWwusswPvEAfEfUyJkHOPeU+vS8rW6WRFkjYOjqGVlOQykZBB8xiof3pwDwLWXzivbc/VXbw2U/Iq5Brp3fRta3N7p2WaG3ZJLcsclYZgx2ZPJCsrAE560BOKx7+VljJQZbyH/XXisitd2g1GCC3aS6cJECNzHOASQB8PPUigMRr4ttDbWIlTqrKwznqM9fnk1lX9+yyBE/R3E7S/njoP76jdt290h3VVvEd2ddvLkls4UZI9T0rP7WdrtPs2UXlwsT44C7i+0552xgsF4PJGOtAZr6nLgErsG3k7CfeyevOVGK9NVk3RREYJLoflnB++K18Gt6fJaG6jnQ26DDujMNo44cD3gfeBwRnms+bUbb2NbguBbKqyq/IGzHB6Zxg0B5z6k6lkYKzBlAIUn4gT8PUn5V2XUpOE24YtgMyFRjGfhPn8q5kvLV7drsuPBZBKZMkDYoyGHmOK66TcWtzb+LA4liJJ8QFs7lyCcnnIwaA4uGkMsQJTcGcAjpjaOo8j8s13i1GRiI/dD73UtjjCgeWetaC27xNH3LtvYsgkgkuOTwSSw/vqRTezCEzGRRFzL4u/CgEA7g+cbcY+VAe1tfnw5C4BMZYHHQ4GftWENWl27iuQVJ+BgFOMjk8MK1mg94ulzyez290jOTgKwdd5PHDSKA5PyJzXfWe0mm2cvhXNwsTlMhWLnCtkccEDODQG4tb2TfGH2kSLuGARjjPrzW0rQ6B2gsrwg2s6TGEYwrHKgjHIPOPnit9QClKUApSlAKUpQClR3tn27ttMiD3DHc2dka8u5HoPIerHAH1IBruy7S67rHvWaR6fbE8SMMlh8mZSX8+UVR5ZoC5qVVsfc9dtkz63eM55Gwuqj7GQ8Z9MVi3HZ3XtMXxLa9/nKNeWilBLn6BmLH+q4PoDQFt4qvL63GmXUviJu028J8XIysMjcEt6Ic4+mP0Rncdgu8OHU4ztBinj/pYW+JT0yP0lzxnAI6ECtx2kvZorZ3t7f2qQdItwTcDweWBHTnHnXWnU0L7n31NJw0uaK1n0JYpVsriQopO+wvAeUyc+GzDGRkjzHJyMbhjvrLYZE1ZGgmXAi1C3z7xHTdtH+GevC9a1mt9o9Qe28Cfs+3gflWHduQ8kFSitsxz+XHUdDipd3b9rrW+ga1MkkkkYIaG6VfECdMHA2yqDxnGRxu6ipf8AFKyb195rntWpkb+Hepd8H8M1F3p87oGnt4dWhxxcW7BJ8D128sf1cH5msS312KI7I9Su7Q+cV5CZMfLgEKPtUzk7s7dZfFtpJ7NieRA+AfswPHy6fKpJFpq+GElJnx+aUISfrtUL/Co9WOHn5tHPh5X8r2J9DF4ulHQUvLudpLoytLaylumbwRpF4R8RCMH/AK20DB+9SzQuyMFqPaJYYEmRSSYhJsQY5wHZsnGfeABxxUltrVI12xoqKPJQAP3CtB3h9o47LTriSRlBMbJGD+eRlIVQOp55OOgBPlUP6NNSuvuTaniWIqU9BtJbbXV+GvUajvauylnbTA/hR3ttJKw6CINnJx5btv8ACpzHIGAZSCCMgg5BB8wR1FRLupSQ6LaCfkmLgH/R7m8P7eHtqWogAwAAB0A6V0K87UpWo7T9qIbCAyzE8naiLy8jnoiL+Zif3dTxQEf7wZfGuNPskPvSXSzuME4hgy7Z9MttAJ867dkZfH1bVJ1IMatDbKR5tEjF/wBzSYqNPfz27tPIivrGoAR29uDkWsHJG49QowXY+bDHkxFg9kOza2NnHAG3soLSOc5eVjl2OeeWJ6+WKA3NQHvz/wAh3H7UX/NSp9Wm7W9mI9QtHtpWdEcqSUxu91gwxuBHUelAQns5Y3pNtv0bT1i/C3Shoy4T3cuBtyWA9761jd2NjHcanq09wqyXC3JjAcAlIgXVduRxwoXPoo++5tO6MRshGp6kQhBCmf3SBjgjb8PGMVldpO62G5uTdQ3FxZXDLteS3fZvHHxY5zwOhGcDOaAjHa3StPt7XWFsm2ztEpnhXOxMMpXA24X4jwD5n042V6f/AGQH+wR/8C1IOzvdxa2ltPBh5vad3jyStl5c5+JhjHxHGPUnrzUdHcdDt8I318bUHPsxl/D67sYxjGfln555oCMdrteVOz+lWZkEXtaQiRzn3YF2lm4/WKfUBqz+6fW4IrrUdPtpRLb8z2zcn3SoDrlvTKD+qx5qer3fW/t0V0dx8CEQRQkL4UaAEe6MZzgkZz5121LsFBLew3iloZYVZPwwoV1YEEONvPDN0x1oCD9zfZm0udE/7TbwyZklBZ0UsBxyGIyMeueKgFpdM2jW0EsjC0OqmNmJ2jwdqNgnj3cvI/Pnz5VZ8HcTAkRiW/1BYjnMayqEOeuVCY5+lSq57v7N9PFgYsW4HugHDK2c7w3Xfkk588kHIOKAivfN2dtY9Gd1ijheAx+AyKFKkuo2qVwcFc8fIHyqMTalcHW7OX2T2yd9LhZ4Syp7zAljmTIGCTx1qX23ctCXjNzeXl5FEQUgmk3RjAwMjHI+Qx6dOKkzdjYjqa6hvfxVh8EJ7uzbzz0znn1oCvuwjGXtJcyTW40+ZbYAW4w28Eply6gKfy9OuR+iauCtCeyEf85jUA7iXwfBK+7sK5Jz0zuzjz8q31AKUpQClKUArG1K/WCGSaQ4SNGdj+qoJP8AAVk1H+8E/wDdN9/ss3/LagKl7A9nG16+l1C+BaFX4Q/CzDlYx/qkXGePeJ5zzV8IgAAAAAGABwAPlUY7r9OWHR7NUHDQrIfm0g3n+LVKaAUpSgKo70+yktrMNY073JoeZ0A4kTzYgdeOGHmOeCvOn0fsvf3iLqGl6q4DuWEEzyYjbPvRtyysASQMoARtPnmruZQRgjIPUVW+hdj7nStVPsiGXT7skugIHszgEg4J5XqAR5YB5VdwG81/vItrCVYr0SwllBWQRlon9drJk5ByCCAeh6EZgnYS8s01O81G71G1LysyxKJFUeGSp3EHBB2qq4Izw2c5zVvajpcVxGY54kmQ9VdQwz64I6/OohP3KaSzFjaYz5LLKB+4PgUB20LvDjvtWNvaN4tvHbMzyAHb4pdAACRyNu7nzyfSpszYGTwKi+gTWFtLNZWUaRyQoJJVjQ4HXAeTGC/yY5x06HGboerR6lpySrwtxEQQDnaxBVl+zZH2oCJa3ddoWkcWq2PgszeHKpywTJ2k+IxBbGOikZ8sVg6R3Q3FzOlzrd17UyHKwqfw/vwBt4GVVRnzJ6V49zXa1oGfSL07J4HYRbs+8uSSoJ645ZfVSMdKt2gOFUAYAwB0Arwv9QjgjaWZ1jjQZZmOABUa7W96Fjp4IklEko6QxYZ8/PHCf1iPvVB9qe219rlykKodrNiK2jJI3erHjewHVmwFGTwM0BZcv8oBGE/s9q0rBwtugJ3OPzPIAp2LnGACSc445NYug2GpXcwuvZ2N0QQLq9Xw4rZSeRbW3xMcdHbrjnGTmZ6W1voOlwRXEmSuV90bnlldixWNQMn3mIHyxmurd4VyE8VtHvRDjdkeGZMfOHduHHlQG07KdiY7IvKztcXUvM1zJ8bn0A/InAwo6ADrgVI61fZztLb30AntZBIhOD5FWHVWB5VuRwfIg9CK2lAKUpQClKUApSlAKUpQClKUApSlAKUpQClKUApSlAKrbv71sQ6UYgSGuJFQYOPdB3tn1GF24/WqyarDv60RprOGUZ2wy++R+RXUqHPyD7M48jQG17mO0i3WkwqCN9uBC49NvwH6FNvPrkeVTqqX7PadLMf5x0h44bwDbe2UhxHI46kYPu7iCwPQ56g7symDvghiIj1K3uNPl4H4iF42PnskQHcPngCgJ/So3F3k6YwyL+2+8ir/AAbFeF33qaXGCWvoTj9Alz9ggOftQErpVZah/KA09TtgS4uWPTYm0f75DfuU1Be0vf8AXz5SCFLP5sN8o5/XAVf7NAX3qusQ20ZkuJUhQfmdgB9BnqfkOarK97ybrVZTa6JGyp0kvJFIVF9VB+E+mfePOFHUVhonYzVNZk8Y7pByfGuWbYec7VJBJGfJRgfKrCteznaREEEMlpaxDp4QiVR/ZjLD64zQGb2nmt+z+kSW8UniXdyGG9v6SR24aVuuFUMcA+eBkkk1LO6vQZLPSbeKUYkwzsvmpdi+0/MAgH55rTdj+52O3m9rvZWvrvIbc+SqsOhAYkuw4wW6YGAMVY1ARDtx3bW+o4kO6K5QfhzRnawI5UMccgHHPUeRFVB2rj1x5Nl1BqEi7FTFtITGxVQpY+FGyncRuwRnk/b6OpQHzRovcpf3TDdAtlFxl5W3Of6oOSfsgq7uxHd3a6ZHiFS8rD35nxvb5DHwr+qPlnJ5qU0oCt7RBddp7ky8ixtoxCp5AaQK7OAeje8Vz9PQVXvZ3tBO1tZOtzqKXctzs8eeSQ2bje3uMXYq52jGAOoNWj2y7NXKXsWpacEedEMU0DHaJ4c5wG6K4PT+r+jhooLiA6eunLo+r4R9yKU27ZAxbPj7uF3E+9jpQG+0mMWvae4hhAWO5tBcSIOnjB9u7HkSMk+parGqF9huy06Tz399t9ruQF2KciCEYxGD5ngbscZA+ZM0oBSlKAUpSgFKUoBSlKAUpSgFKUoBSlKAUpSgFKUoBXlc2yyIySKHRwVZWGQykYIIPUYr1pQFOa53MXVvOLjR7oxFeBG7EMq9dok58RM49xx9zXmvbHtBAmy80tbpQOSE3E48z4LMp+yirnpQFBtrjTMcdlFLnnPhMBnzz+AMn712Xs5qUzAQ6Bp9upHxSohI68ndJ/DYavqlAUzY9z2pSqFub+K2jznw7SIIMEkkfhrGvn6GpX2b7ltNtCG8I3Eg/NOd/wDuABPvjNTulAcKuBgcCua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 descr="hecho en Ecu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013176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insumo - producto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27584" y="1628801"/>
          <a:ext cx="7488831" cy="3240360"/>
        </p:xfrm>
        <a:graphic>
          <a:graphicData uri="http://schemas.openxmlformats.org/drawingml/2006/table">
            <a:tbl>
              <a:tblPr/>
              <a:tblGrid>
                <a:gridCol w="899073"/>
                <a:gridCol w="1143648"/>
                <a:gridCol w="1143648"/>
                <a:gridCol w="1229767"/>
                <a:gridCol w="881850"/>
                <a:gridCol w="1143648"/>
                <a:gridCol w="1047197"/>
              </a:tblGrid>
              <a:tr h="5756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INFORMACIÓN DE EXPORTACIÓN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07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Catálogo o Código de Producto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chemeClr val="bg1"/>
                          </a:solidFill>
                          <a:latin typeface="Garamond"/>
                        </a:rPr>
                        <a:t>Subpartida Arancelaria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Descripción Comercial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Tipo de Unidad Comercial del Producto Exportado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Cantidad Exportada (A)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Valor FOB por Tipo de Unidad Comercial del Producto Exportado (B)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Garamond"/>
                        </a:rPr>
                        <a:t>Valor FOB TOTAL Declarado (C=A*B)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939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latin typeface="Garamond"/>
                        </a:rPr>
                        <a:t>EXP-001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latin typeface="Garamond"/>
                        </a:rPr>
                        <a:t>8526.92.00.00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err="1">
                          <a:latin typeface="Garamond"/>
                        </a:rPr>
                        <a:t>AVL's</a:t>
                      </a:r>
                      <a:endParaRPr lang="es-EC" sz="1400" b="0" i="0" u="none" strike="noStrike" dirty="0">
                        <a:latin typeface="Garamond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latin typeface="Garamond"/>
                        </a:rPr>
                        <a:t>UNIDAD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latin typeface="Garamond"/>
                        </a:rPr>
                        <a:t>2000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latin typeface="Garamond"/>
                        </a:rPr>
                        <a:t>$ 500,00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latin typeface="Garamond"/>
                        </a:rPr>
                        <a:t>$ 1.000.000,00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5589240"/>
            <a:ext cx="790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 información del producto que va a ser exportado extraída del catalogo</a:t>
            </a:r>
          </a:p>
          <a:p>
            <a:r>
              <a:rPr lang="es-EC" dirty="0" smtClean="0"/>
              <a:t>de productos de la empresa.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390</TotalTime>
  <Words>1453</Words>
  <Application>Microsoft Office PowerPoint</Application>
  <PresentationFormat>Presentación en pantalla (4:3)</PresentationFormat>
  <Paragraphs>467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Técnico</vt:lpstr>
      <vt:lpstr>IMPORTACIÓN DE DISPOSITIVOS ELECTRÓNICOS DESDE MIAMI VIA MARÍTIMA, INGENIERÍA DE LOCALIZADORES AUTOMÁTICOS DE VEHÍCULOS (AVL’S), LOCALMENTE; Y EXPORTACIÓN DEL PRODUCTO TERMINADO HACIA COLOMBIA, CON EL RÉGIMEN DE DEVOLUCIÓN CONDICIONADA DE TRIBUTOS</vt:lpstr>
      <vt:lpstr>Objetivo general</vt:lpstr>
      <vt:lpstr>Procesos involucrados</vt:lpstr>
      <vt:lpstr>Proceso de importación</vt:lpstr>
      <vt:lpstr>Proceso de importación</vt:lpstr>
      <vt:lpstr>Proceso de importación</vt:lpstr>
      <vt:lpstr>Construcción de los AVL’s</vt:lpstr>
      <vt:lpstr>Construcción de los avl’s</vt:lpstr>
      <vt:lpstr>Matriz insumo - producto</vt:lpstr>
      <vt:lpstr>Matriz insumo - producto</vt:lpstr>
      <vt:lpstr>Matriz insumo - producto</vt:lpstr>
      <vt:lpstr>Proceso de exportación</vt:lpstr>
      <vt:lpstr>Devolución condicionada de tributos</vt:lpstr>
      <vt:lpstr>Devolución condicionada de tributos</vt:lpstr>
      <vt:lpstr>Devolución condicionada de tributos</vt:lpstr>
      <vt:lpstr>Devolución condicionada de tributos</vt:lpstr>
      <vt:lpstr>Análisis financiero</vt:lpstr>
      <vt:lpstr>Análisis financiero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IMPORTACIÓN DE DISPOSITIVOS ELECTRÓNICOS DESDE MIAMI VIA MARÍTIMA, INGENIERÍA DE LOCALIZADORES AUTOMÁTICOS DE VEHÍCULOS (AVL’S), LOCALMENTE; Y EXPORTACIÓN DEL PRODUCTO TERMINADO HACIA COLOMBIA, CON EL RÉGIMEN DE DEVOLUCIÓN CONDICIONADA DE TRIBUTOS</dc:title>
  <dc:creator>santiago</dc:creator>
  <cp:lastModifiedBy>santiago</cp:lastModifiedBy>
  <cp:revision>33</cp:revision>
  <dcterms:created xsi:type="dcterms:W3CDTF">2013-07-18T16:27:14Z</dcterms:created>
  <dcterms:modified xsi:type="dcterms:W3CDTF">2013-08-27T03:25:26Z</dcterms:modified>
</cp:coreProperties>
</file>