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76" r:id="rId13"/>
    <p:sldId id="272" r:id="rId14"/>
    <p:sldId id="298" r:id="rId15"/>
    <p:sldId id="273" r:id="rId16"/>
    <p:sldId id="274" r:id="rId17"/>
    <p:sldId id="270" r:id="rId18"/>
    <p:sldId id="299" r:id="rId19"/>
    <p:sldId id="275" r:id="rId20"/>
    <p:sldId id="271" r:id="rId21"/>
    <p:sldId id="265" r:id="rId22"/>
    <p:sldId id="301" r:id="rId23"/>
    <p:sldId id="266" r:id="rId24"/>
    <p:sldId id="267" r:id="rId25"/>
    <p:sldId id="268" r:id="rId26"/>
    <p:sldId id="279" r:id="rId27"/>
    <p:sldId id="269" r:id="rId28"/>
    <p:sldId id="307" r:id="rId29"/>
    <p:sldId id="280" r:id="rId30"/>
    <p:sldId id="281" r:id="rId31"/>
    <p:sldId id="282" r:id="rId32"/>
    <p:sldId id="291" r:id="rId33"/>
    <p:sldId id="292" r:id="rId34"/>
    <p:sldId id="293" r:id="rId35"/>
    <p:sldId id="294" r:id="rId36"/>
    <p:sldId id="296" r:id="rId37"/>
    <p:sldId id="295" r:id="rId38"/>
    <p:sldId id="297" r:id="rId39"/>
    <p:sldId id="285" r:id="rId40"/>
    <p:sldId id="283" r:id="rId41"/>
    <p:sldId id="309" r:id="rId42"/>
    <p:sldId id="308" r:id="rId43"/>
    <p:sldId id="284" r:id="rId44"/>
    <p:sldId id="286" r:id="rId45"/>
    <p:sldId id="287" r:id="rId46"/>
    <p:sldId id="289" r:id="rId47"/>
    <p:sldId id="288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67" d="100"/>
          <a:sy n="67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esh46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BEN\Desktop\TesisEdwin\Cap7\resultad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BEN\Desktop\TesisEdwin\Cap7\resultad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BEN\Desktop\TesisEdwin\Cap7\ResultadosFina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/>
              <a:t>Simulaciones VS Latencia (2x2)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Teórico</c:v>
          </c:tx>
          <c:xVal>
            <c:numRef>
              <c:f>Hoja2!$J$1:$J$14</c:f>
              <c:numCache>
                <c:formatCode>General</c:formatCode>
                <c:ptCount val="1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150</c:v>
                </c:pt>
                <c:pt idx="11">
                  <c:v>200</c:v>
                </c:pt>
                <c:pt idx="12">
                  <c:v>250</c:v>
                </c:pt>
                <c:pt idx="13">
                  <c:v>300</c:v>
                </c:pt>
              </c:numCache>
            </c:numRef>
          </c:xVal>
          <c:yVal>
            <c:numRef>
              <c:f>Hoja1!$J$1:$J$14</c:f>
              <c:numCache>
                <c:formatCode>General</c:formatCode>
                <c:ptCount val="14"/>
                <c:pt idx="0">
                  <c:v>4.6659999999999755</c:v>
                </c:pt>
                <c:pt idx="1">
                  <c:v>4.6659999999999755</c:v>
                </c:pt>
                <c:pt idx="2">
                  <c:v>4.6659999999999755</c:v>
                </c:pt>
                <c:pt idx="3">
                  <c:v>4.6659999999999755</c:v>
                </c:pt>
                <c:pt idx="4">
                  <c:v>4.6659999999999755</c:v>
                </c:pt>
                <c:pt idx="5">
                  <c:v>4.6659999999999755</c:v>
                </c:pt>
                <c:pt idx="6">
                  <c:v>4.6659999999999755</c:v>
                </c:pt>
                <c:pt idx="7">
                  <c:v>4.6659999999999755</c:v>
                </c:pt>
                <c:pt idx="8">
                  <c:v>4.6659999999999755</c:v>
                </c:pt>
                <c:pt idx="9">
                  <c:v>4.6659999999999755</c:v>
                </c:pt>
                <c:pt idx="10">
                  <c:v>4.6659999999999755</c:v>
                </c:pt>
                <c:pt idx="11">
                  <c:v>4.6659999999999755</c:v>
                </c:pt>
                <c:pt idx="12">
                  <c:v>4.6659999999999755</c:v>
                </c:pt>
                <c:pt idx="13">
                  <c:v>4.6659999999999755</c:v>
                </c:pt>
              </c:numCache>
            </c:numRef>
          </c:yVal>
          <c:smooth val="1"/>
        </c:ser>
        <c:ser>
          <c:idx val="1"/>
          <c:order val="1"/>
          <c:tx>
            <c:v>Promedio </c:v>
          </c:tx>
          <c:xVal>
            <c:numRef>
              <c:f>Hoja2!$J$1:$J$14</c:f>
              <c:numCache>
                <c:formatCode>General</c:formatCode>
                <c:ptCount val="1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150</c:v>
                </c:pt>
                <c:pt idx="11">
                  <c:v>200</c:v>
                </c:pt>
                <c:pt idx="12">
                  <c:v>250</c:v>
                </c:pt>
                <c:pt idx="13">
                  <c:v>300</c:v>
                </c:pt>
              </c:numCache>
            </c:numRef>
          </c:xVal>
          <c:yVal>
            <c:numRef>
              <c:f>Hoja2!$C$1:$C$14</c:f>
              <c:numCache>
                <c:formatCode>General</c:formatCode>
                <c:ptCount val="14"/>
                <c:pt idx="0">
                  <c:v>4.6574989999999845</c:v>
                </c:pt>
                <c:pt idx="1">
                  <c:v>4.6475834999999845</c:v>
                </c:pt>
                <c:pt idx="2">
                  <c:v>4.6744396666666646</c:v>
                </c:pt>
                <c:pt idx="3">
                  <c:v>4.6701092499999755</c:v>
                </c:pt>
                <c:pt idx="4">
                  <c:v>4.6642977999999955</c:v>
                </c:pt>
                <c:pt idx="5">
                  <c:v>4.6655644999999755</c:v>
                </c:pt>
                <c:pt idx="6">
                  <c:v>4.6695210000000005</c:v>
                </c:pt>
                <c:pt idx="7">
                  <c:v>4.6644916249999655</c:v>
                </c:pt>
                <c:pt idx="8">
                  <c:v>4.6651355555554623</c:v>
                </c:pt>
                <c:pt idx="9">
                  <c:v>4.6690882653061268</c:v>
                </c:pt>
                <c:pt idx="10">
                  <c:v>4.6642977999999955</c:v>
                </c:pt>
                <c:pt idx="11">
                  <c:v>4.6699540999999645</c:v>
                </c:pt>
                <c:pt idx="12">
                  <c:v>4.6691394399999755</c:v>
                </c:pt>
                <c:pt idx="13">
                  <c:v>4.6675940999999286</c:v>
                </c:pt>
              </c:numCache>
            </c:numRef>
          </c:yVal>
          <c:smooth val="1"/>
        </c:ser>
        <c:axId val="38359808"/>
        <c:axId val="38361728"/>
      </c:scatterChart>
      <c:valAx>
        <c:axId val="38359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Simulaciones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38361728"/>
        <c:crosses val="autoZero"/>
        <c:crossBetween val="midCat"/>
      </c:valAx>
      <c:valAx>
        <c:axId val="383617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Latencia (Ciclos)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8359808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/>
              <a:t>Latencia Promedio vs Tamaño de Buffer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xVal>
            <c:numRef>
              <c:f>Hoja1!$A$5:$A$15</c:f>
              <c:numCache>
                <c:formatCode>General</c:formatCode>
                <c:ptCount val="11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26</c:v>
                </c:pt>
                <c:pt idx="9">
                  <c:v>28</c:v>
                </c:pt>
                <c:pt idx="10">
                  <c:v>30</c:v>
                </c:pt>
              </c:numCache>
            </c:numRef>
          </c:xVal>
          <c:yVal>
            <c:numRef>
              <c:f>Hoja1!$B$5:$B$15</c:f>
              <c:numCache>
                <c:formatCode>General</c:formatCode>
                <c:ptCount val="11"/>
                <c:pt idx="0">
                  <c:v>14.6669</c:v>
                </c:pt>
                <c:pt idx="1">
                  <c:v>14.665800000000004</c:v>
                </c:pt>
                <c:pt idx="2">
                  <c:v>14.6645</c:v>
                </c:pt>
                <c:pt idx="3">
                  <c:v>14.6633</c:v>
                </c:pt>
                <c:pt idx="4">
                  <c:v>14.662500000000026</c:v>
                </c:pt>
                <c:pt idx="5">
                  <c:v>14.662000000000004</c:v>
                </c:pt>
                <c:pt idx="6">
                  <c:v>14.662000000000004</c:v>
                </c:pt>
                <c:pt idx="7">
                  <c:v>14.662000000000004</c:v>
                </c:pt>
                <c:pt idx="8">
                  <c:v>14.662000000000004</c:v>
                </c:pt>
                <c:pt idx="9">
                  <c:v>14.662000000000004</c:v>
                </c:pt>
                <c:pt idx="10">
                  <c:v>14.662000000000004</c:v>
                </c:pt>
              </c:numCache>
            </c:numRef>
          </c:yVal>
          <c:smooth val="1"/>
        </c:ser>
        <c:axId val="38231040"/>
        <c:axId val="38245504"/>
      </c:scatterChart>
      <c:valAx>
        <c:axId val="38231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Tamaño de Buffer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8245504"/>
        <c:crosses val="autoZero"/>
        <c:crossBetween val="midCat"/>
      </c:valAx>
      <c:valAx>
        <c:axId val="382455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Latencia Promedio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8231040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Latencia</a:t>
            </a:r>
            <a:r>
              <a:rPr lang="es-EC" baseline="0" dirty="0"/>
              <a:t> Promedio VS </a:t>
            </a:r>
            <a:r>
              <a:rPr lang="es-EC" baseline="0" dirty="0" smtClean="0"/>
              <a:t>Dimensión </a:t>
            </a:r>
            <a:r>
              <a:rPr lang="es-EC" baseline="0" dirty="0"/>
              <a:t>de La Matriz</a:t>
            </a:r>
            <a:endParaRPr lang="es-EC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Mesh</c:v>
          </c:tx>
          <c:xVal>
            <c:numRef>
              <c:f>Hoja1!$H$2:$H$9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Hoja1!$C$2:$C$9</c:f>
              <c:numCache>
                <c:formatCode>General</c:formatCode>
                <c:ptCount val="8"/>
                <c:pt idx="0">
                  <c:v>4.6719999999999997</c:v>
                </c:pt>
                <c:pt idx="1">
                  <c:v>5.8599999999999977</c:v>
                </c:pt>
                <c:pt idx="2">
                  <c:v>7.3858099999999975</c:v>
                </c:pt>
                <c:pt idx="3">
                  <c:v>8.7523100000000014</c:v>
                </c:pt>
                <c:pt idx="4">
                  <c:v>10.038199999999998</c:v>
                </c:pt>
                <c:pt idx="5">
                  <c:v>11.258299999999998</c:v>
                </c:pt>
                <c:pt idx="6">
                  <c:v>12.680200000000001</c:v>
                </c:pt>
                <c:pt idx="7">
                  <c:v>14.001100000000001</c:v>
                </c:pt>
              </c:numCache>
            </c:numRef>
          </c:yVal>
          <c:smooth val="1"/>
        </c:ser>
        <c:ser>
          <c:idx val="1"/>
          <c:order val="1"/>
          <c:tx>
            <c:v>TorusB</c:v>
          </c:tx>
          <c:xVal>
            <c:numRef>
              <c:f>Hoja1!$H$11:$H$18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Hoja1!$C$11:$C$18</c:f>
              <c:numCache>
                <c:formatCode>General</c:formatCode>
                <c:ptCount val="8"/>
                <c:pt idx="0">
                  <c:v>4.6719999999999997</c:v>
                </c:pt>
                <c:pt idx="1">
                  <c:v>5.0199999999999996</c:v>
                </c:pt>
                <c:pt idx="2">
                  <c:v>6.26065</c:v>
                </c:pt>
                <c:pt idx="3">
                  <c:v>7.7661499999999997</c:v>
                </c:pt>
                <c:pt idx="4">
                  <c:v>9.2231099999999984</c:v>
                </c:pt>
                <c:pt idx="5">
                  <c:v>10.546900000000001</c:v>
                </c:pt>
                <c:pt idx="6">
                  <c:v>11.9468</c:v>
                </c:pt>
                <c:pt idx="7">
                  <c:v>13.294600000000001</c:v>
                </c:pt>
              </c:numCache>
            </c:numRef>
          </c:yVal>
          <c:smooth val="1"/>
        </c:ser>
        <c:ser>
          <c:idx val="2"/>
          <c:order val="2"/>
          <c:tx>
            <c:v>TorusR</c:v>
          </c:tx>
          <c:xVal>
            <c:numRef>
              <c:f>Hoja1!$H$20:$H$27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Hoja1!$C$20:$C$27</c:f>
              <c:numCache>
                <c:formatCode>General</c:formatCode>
                <c:ptCount val="8"/>
                <c:pt idx="0">
                  <c:v>4.6719999999999997</c:v>
                </c:pt>
                <c:pt idx="1">
                  <c:v>5.3360000000000003</c:v>
                </c:pt>
                <c:pt idx="2">
                  <c:v>6.56</c:v>
                </c:pt>
                <c:pt idx="3">
                  <c:v>7.5292300000000001</c:v>
                </c:pt>
                <c:pt idx="4">
                  <c:v>8.6293299999999995</c:v>
                </c:pt>
                <c:pt idx="5">
                  <c:v>9.8966700000000003</c:v>
                </c:pt>
                <c:pt idx="6">
                  <c:v>11.111800000000001</c:v>
                </c:pt>
                <c:pt idx="7">
                  <c:v>12.399100000000002</c:v>
                </c:pt>
              </c:numCache>
            </c:numRef>
          </c:yVal>
          <c:smooth val="1"/>
        </c:ser>
        <c:ser>
          <c:idx val="3"/>
          <c:order val="3"/>
          <c:tx>
            <c:v>TorusS</c:v>
          </c:tx>
          <c:xVal>
            <c:numRef>
              <c:f>Hoja1!$H$29:$H$36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Hoja1!$C$29:$C$36</c:f>
              <c:numCache>
                <c:formatCode>General</c:formatCode>
                <c:ptCount val="8"/>
                <c:pt idx="0">
                  <c:v>4.3679999999999755</c:v>
                </c:pt>
                <c:pt idx="1">
                  <c:v>5.2</c:v>
                </c:pt>
                <c:pt idx="2">
                  <c:v>6.2632300000000001</c:v>
                </c:pt>
                <c:pt idx="3">
                  <c:v>7.4769199999999998</c:v>
                </c:pt>
                <c:pt idx="4">
                  <c:v>9.0942199999999982</c:v>
                </c:pt>
                <c:pt idx="5">
                  <c:v>9.8319400000000012</c:v>
                </c:pt>
                <c:pt idx="6">
                  <c:v>11.9687</c:v>
                </c:pt>
                <c:pt idx="7">
                  <c:v>12.964700000000002</c:v>
                </c:pt>
              </c:numCache>
            </c:numRef>
          </c:yVal>
          <c:smooth val="1"/>
        </c:ser>
        <c:axId val="38945152"/>
        <c:axId val="38947072"/>
      </c:scatterChart>
      <c:valAx>
        <c:axId val="38945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Dimension de la Matriz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8947072"/>
        <c:crosses val="autoZero"/>
        <c:crossBetween val="midCat"/>
      </c:valAx>
      <c:valAx>
        <c:axId val="389470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Latencia </a:t>
                </a:r>
                <a:r>
                  <a:rPr lang="es-EC" dirty="0" smtClean="0"/>
                  <a:t>Promedio (Ciclos)</a:t>
                </a:r>
                <a:endParaRPr lang="es-EC" dirty="0"/>
              </a:p>
            </c:rich>
          </c:tx>
          <c:layout/>
        </c:title>
        <c:numFmt formatCode="General" sourceLinked="1"/>
        <c:majorTickMark val="none"/>
        <c:tickLblPos val="nextTo"/>
        <c:crossAx val="38945152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/>
              <a:t>Troughtput VS Dimension de    </a:t>
            </a:r>
          </a:p>
          <a:p>
            <a:pPr>
              <a:defRPr/>
            </a:pPr>
            <a:r>
              <a:rPr lang="es-EC"/>
              <a:t> La Matriz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Mesh</c:v>
          </c:tx>
          <c:xVal>
            <c:numRef>
              <c:f>Hoja1!$H$2:$H$9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Hoja1!$E$2:$E$9</c:f>
              <c:numCache>
                <c:formatCode>0.00E+00</c:formatCode>
                <c:ptCount val="8"/>
                <c:pt idx="0">
                  <c:v>1.7439000000000001E-3</c:v>
                </c:pt>
                <c:pt idx="1">
                  <c:v>4.6519799999999986E-2</c:v>
                </c:pt>
                <c:pt idx="2">
                  <c:v>3.606560000000001E-2</c:v>
                </c:pt>
                <c:pt idx="3">
                  <c:v>0.12102700000000002</c:v>
                </c:pt>
                <c:pt idx="4">
                  <c:v>0.10475100000000002</c:v>
                </c:pt>
                <c:pt idx="5">
                  <c:v>0.23523700000000122</c:v>
                </c:pt>
                <c:pt idx="6">
                  <c:v>0.27937800000000285</c:v>
                </c:pt>
                <c:pt idx="7">
                  <c:v>0.79160799999999998</c:v>
                </c:pt>
              </c:numCache>
            </c:numRef>
          </c:yVal>
          <c:smooth val="1"/>
        </c:ser>
        <c:ser>
          <c:idx val="1"/>
          <c:order val="1"/>
          <c:tx>
            <c:v>TorusB</c:v>
          </c:tx>
          <c:xVal>
            <c:numRef>
              <c:f>Hoja1!$H$11:$H$18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Hoja1!$E$11:$E$18</c:f>
              <c:numCache>
                <c:formatCode>0.00E+00</c:formatCode>
                <c:ptCount val="8"/>
                <c:pt idx="0">
                  <c:v>1.7439000000000001E-3</c:v>
                </c:pt>
                <c:pt idx="1">
                  <c:v>4.6519799999999986E-2</c:v>
                </c:pt>
                <c:pt idx="2">
                  <c:v>3.606560000000001E-2</c:v>
                </c:pt>
                <c:pt idx="3">
                  <c:v>0.12102700000000002</c:v>
                </c:pt>
                <c:pt idx="4">
                  <c:v>0.10475100000000002</c:v>
                </c:pt>
                <c:pt idx="5">
                  <c:v>0.23523700000000122</c:v>
                </c:pt>
                <c:pt idx="6">
                  <c:v>0.27937800000000285</c:v>
                </c:pt>
                <c:pt idx="7">
                  <c:v>0.79160799999999998</c:v>
                </c:pt>
              </c:numCache>
            </c:numRef>
          </c:yVal>
          <c:smooth val="1"/>
        </c:ser>
        <c:ser>
          <c:idx val="2"/>
          <c:order val="2"/>
          <c:tx>
            <c:v>TorusR</c:v>
          </c:tx>
          <c:xVal>
            <c:numRef>
              <c:f>Hoja1!$H$20:$H$27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Hoja1!$E$20:$E$27</c:f>
              <c:numCache>
                <c:formatCode>0.00E+00</c:formatCode>
                <c:ptCount val="8"/>
                <c:pt idx="0">
                  <c:v>1.7439000000000001E-3</c:v>
                </c:pt>
                <c:pt idx="1">
                  <c:v>4.6519799999999986E-2</c:v>
                </c:pt>
                <c:pt idx="2">
                  <c:v>3.606560000000001E-2</c:v>
                </c:pt>
                <c:pt idx="3">
                  <c:v>0.12102700000000002</c:v>
                </c:pt>
                <c:pt idx="4">
                  <c:v>0.10475100000000002</c:v>
                </c:pt>
                <c:pt idx="5">
                  <c:v>0.23523700000000122</c:v>
                </c:pt>
                <c:pt idx="6">
                  <c:v>0.27937800000000285</c:v>
                </c:pt>
                <c:pt idx="7">
                  <c:v>0.79160799999999998</c:v>
                </c:pt>
              </c:numCache>
            </c:numRef>
          </c:yVal>
          <c:smooth val="1"/>
        </c:ser>
        <c:ser>
          <c:idx val="3"/>
          <c:order val="3"/>
          <c:tx>
            <c:v>TorusS</c:v>
          </c:tx>
          <c:xVal>
            <c:numRef>
              <c:f>Hoja1!$H$29:$H$36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Hoja1!$E$29:$E$36</c:f>
              <c:numCache>
                <c:formatCode>0.00E+00</c:formatCode>
                <c:ptCount val="8"/>
                <c:pt idx="0">
                  <c:v>1.7439000000000001E-3</c:v>
                </c:pt>
                <c:pt idx="1">
                  <c:v>4.6519799999999986E-2</c:v>
                </c:pt>
                <c:pt idx="2">
                  <c:v>3.606560000000001E-2</c:v>
                </c:pt>
                <c:pt idx="3">
                  <c:v>0.12102700000000002</c:v>
                </c:pt>
                <c:pt idx="4">
                  <c:v>0.10475100000000002</c:v>
                </c:pt>
                <c:pt idx="5">
                  <c:v>0.23523700000000122</c:v>
                </c:pt>
                <c:pt idx="6">
                  <c:v>0.27937800000000285</c:v>
                </c:pt>
                <c:pt idx="7">
                  <c:v>0.79160799999999998</c:v>
                </c:pt>
              </c:numCache>
            </c:numRef>
          </c:yVal>
          <c:smooth val="1"/>
        </c:ser>
        <c:axId val="38987264"/>
        <c:axId val="38989184"/>
      </c:scatterChart>
      <c:valAx>
        <c:axId val="38987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Dimension</a:t>
                </a:r>
                <a:r>
                  <a:rPr lang="es-EC" baseline="0"/>
                  <a:t> de la Matriz</a:t>
                </a:r>
                <a:endParaRPr lang="es-EC"/>
              </a:p>
            </c:rich>
          </c:tx>
          <c:layout/>
        </c:title>
        <c:numFmt formatCode="General" sourceLinked="1"/>
        <c:majorTickMark val="none"/>
        <c:tickLblPos val="nextTo"/>
        <c:crossAx val="38989184"/>
        <c:crosses val="autoZero"/>
        <c:crossBetween val="midCat"/>
      </c:valAx>
      <c:valAx>
        <c:axId val="389891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Troughtput (flits/ciclos)</a:t>
                </a:r>
              </a:p>
            </c:rich>
          </c:tx>
          <c:layout/>
        </c:title>
        <c:numFmt formatCode="0.00E+00" sourceLinked="1"/>
        <c:majorTickMark val="none"/>
        <c:tickLblPos val="nextTo"/>
        <c:crossAx val="38987264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/>
              <a:t>Energía Consumida VS Dimensión de La Matriz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Mesh</c:v>
          </c:tx>
          <c:xVal>
            <c:numRef>
              <c:f>Hoja1!$H$2:$H$9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Hoja1!$G$2:$G$9</c:f>
              <c:numCache>
                <c:formatCode>General</c:formatCode>
                <c:ptCount val="8"/>
                <c:pt idx="0">
                  <c:v>2.6579800000000212E-2</c:v>
                </c:pt>
                <c:pt idx="1">
                  <c:v>7.3120009999999999E-2</c:v>
                </c:pt>
                <c:pt idx="2">
                  <c:v>0.19739740000000044</c:v>
                </c:pt>
                <c:pt idx="3">
                  <c:v>0.40362044444444684</c:v>
                </c:pt>
                <c:pt idx="4">
                  <c:v>0.72050419999999959</c:v>
                </c:pt>
                <c:pt idx="5">
                  <c:v>1.4263809090909101</c:v>
                </c:pt>
                <c:pt idx="6">
                  <c:v>2.6114588888888619</c:v>
                </c:pt>
                <c:pt idx="7">
                  <c:v>4.7810266666666674</c:v>
                </c:pt>
              </c:numCache>
            </c:numRef>
          </c:yVal>
          <c:smooth val="1"/>
        </c:ser>
        <c:ser>
          <c:idx val="1"/>
          <c:order val="1"/>
          <c:tx>
            <c:v>TorusB</c:v>
          </c:tx>
          <c:xVal>
            <c:numRef>
              <c:f>Hoja1!$H$11:$H$18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Hoja1!$G$11:$G$18</c:f>
              <c:numCache>
                <c:formatCode>General</c:formatCode>
                <c:ptCount val="8"/>
                <c:pt idx="0">
                  <c:v>2.9161579999999993E-2</c:v>
                </c:pt>
                <c:pt idx="1">
                  <c:v>6.0816410000000758E-2</c:v>
                </c:pt>
                <c:pt idx="2">
                  <c:v>0.16744470000000117</c:v>
                </c:pt>
                <c:pt idx="3">
                  <c:v>0.35613111111111079</c:v>
                </c:pt>
                <c:pt idx="4">
                  <c:v>0.65610300000000454</c:v>
                </c:pt>
                <c:pt idx="5">
                  <c:v>1.346992</c:v>
                </c:pt>
                <c:pt idx="6">
                  <c:v>2.4413711111111112</c:v>
                </c:pt>
                <c:pt idx="7">
                  <c:v>4.5348883333333339</c:v>
                </c:pt>
              </c:numCache>
            </c:numRef>
          </c:yVal>
          <c:smooth val="1"/>
        </c:ser>
        <c:ser>
          <c:idx val="2"/>
          <c:order val="2"/>
          <c:tx>
            <c:v>TorusR</c:v>
          </c:tx>
          <c:xVal>
            <c:numRef>
              <c:f>Hoja1!$H$20:$H$27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Hoja1!$G$20:$G$27</c:f>
              <c:numCache>
                <c:formatCode>General</c:formatCode>
                <c:ptCount val="8"/>
                <c:pt idx="0">
                  <c:v>2.9241510000000012E-2</c:v>
                </c:pt>
                <c:pt idx="1">
                  <c:v>6.363597E-2</c:v>
                </c:pt>
                <c:pt idx="2">
                  <c:v>0.17620780000000041</c:v>
                </c:pt>
                <c:pt idx="3">
                  <c:v>0.34974422222222235</c:v>
                </c:pt>
                <c:pt idx="4">
                  <c:v>0.63136760000000003</c:v>
                </c:pt>
                <c:pt idx="5">
                  <c:v>1.2624580000000001</c:v>
                </c:pt>
                <c:pt idx="6">
                  <c:v>2.2496900000000002</c:v>
                </c:pt>
                <c:pt idx="7">
                  <c:v>4.1974591666666665</c:v>
                </c:pt>
              </c:numCache>
            </c:numRef>
          </c:yVal>
          <c:smooth val="1"/>
        </c:ser>
        <c:ser>
          <c:idx val="3"/>
          <c:order val="3"/>
          <c:tx>
            <c:v>TorusS</c:v>
          </c:tx>
          <c:xVal>
            <c:numRef>
              <c:f>Hoja1!$H$29:$H$36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Hoja1!$G$29:$G$36</c:f>
              <c:numCache>
                <c:formatCode>General</c:formatCode>
                <c:ptCount val="8"/>
                <c:pt idx="0">
                  <c:v>2.7038110000000306E-2</c:v>
                </c:pt>
                <c:pt idx="1">
                  <c:v>6.3901010000000008E-2</c:v>
                </c:pt>
                <c:pt idx="2">
                  <c:v>0.17019630000000024</c:v>
                </c:pt>
                <c:pt idx="3">
                  <c:v>0.34543444444444482</c:v>
                </c:pt>
                <c:pt idx="4">
                  <c:v>0.75972620000000501</c:v>
                </c:pt>
                <c:pt idx="5">
                  <c:v>1.3153820000000001</c:v>
                </c:pt>
                <c:pt idx="6">
                  <c:v>2.8475377777778159</c:v>
                </c:pt>
                <c:pt idx="7">
                  <c:v>4.9204976923076922</c:v>
                </c:pt>
              </c:numCache>
            </c:numRef>
          </c:yVal>
          <c:smooth val="1"/>
        </c:ser>
        <c:axId val="39373440"/>
        <c:axId val="39387904"/>
      </c:scatterChart>
      <c:valAx>
        <c:axId val="39373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Dimensión matriz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9387904"/>
        <c:crosses val="autoZero"/>
        <c:crossBetween val="midCat"/>
      </c:valAx>
      <c:valAx>
        <c:axId val="393879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Energía (nJ)</a:t>
                </a:r>
                <a:r>
                  <a:rPr lang="es-EC" baseline="0"/>
                  <a:t> </a:t>
                </a:r>
                <a:endParaRPr lang="es-EC"/>
              </a:p>
            </c:rich>
          </c:tx>
          <c:layout/>
        </c:title>
        <c:numFmt formatCode="General" sourceLinked="1"/>
        <c:majorTickMark val="none"/>
        <c:tickLblPos val="nextTo"/>
        <c:crossAx val="39373440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27E15-7F18-4310-A2AE-CFF3CB2F47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850BDA7-6F44-4494-93A1-191D94C49656}">
      <dgm:prSet phldrT="[Texto]"/>
      <dgm:spPr/>
      <dgm:t>
        <a:bodyPr/>
        <a:lstStyle/>
        <a:p>
          <a:endParaRPr lang="es-EC" dirty="0"/>
        </a:p>
      </dgm:t>
    </dgm:pt>
    <dgm:pt modelId="{67C1F0EC-16F2-4F2C-B8A1-DFB16953B1E5}" type="parTrans" cxnId="{56A8EB45-1CD5-4913-B129-376914D44D49}">
      <dgm:prSet/>
      <dgm:spPr/>
      <dgm:t>
        <a:bodyPr/>
        <a:lstStyle/>
        <a:p>
          <a:endParaRPr lang="es-EC"/>
        </a:p>
      </dgm:t>
    </dgm:pt>
    <dgm:pt modelId="{5AA5E26C-2890-466C-8C85-BDE45154C16D}" type="sibTrans" cxnId="{56A8EB45-1CD5-4913-B129-376914D44D49}">
      <dgm:prSet/>
      <dgm:spPr/>
      <dgm:t>
        <a:bodyPr/>
        <a:lstStyle/>
        <a:p>
          <a:endParaRPr lang="es-EC"/>
        </a:p>
      </dgm:t>
    </dgm:pt>
    <dgm:pt modelId="{6F1F5B58-6075-49D0-9DB7-57BB3916E76D}">
      <dgm:prSet phldrT="[Texto]"/>
      <dgm:spPr/>
      <dgm:t>
        <a:bodyPr/>
        <a:lstStyle/>
        <a:p>
          <a:r>
            <a:rPr lang="es-EC" dirty="0" smtClean="0"/>
            <a:t>¿Qué son las </a:t>
          </a:r>
          <a:r>
            <a:rPr lang="es-EC" dirty="0" err="1" smtClean="0"/>
            <a:t>NoC</a:t>
          </a:r>
          <a:r>
            <a:rPr lang="es-EC" dirty="0" smtClean="0"/>
            <a:t>?</a:t>
          </a:r>
          <a:endParaRPr lang="es-EC" dirty="0"/>
        </a:p>
      </dgm:t>
    </dgm:pt>
    <dgm:pt modelId="{D8B378DE-4E72-4211-A5DE-5BF64D18A84D}" type="parTrans" cxnId="{21A67634-23FF-4382-9533-0FF5EB1232FD}">
      <dgm:prSet/>
      <dgm:spPr/>
      <dgm:t>
        <a:bodyPr/>
        <a:lstStyle/>
        <a:p>
          <a:endParaRPr lang="es-EC"/>
        </a:p>
      </dgm:t>
    </dgm:pt>
    <dgm:pt modelId="{19FD75FD-E8BA-4260-ACCD-B1BCEC029022}" type="sibTrans" cxnId="{21A67634-23FF-4382-9533-0FF5EB1232FD}">
      <dgm:prSet/>
      <dgm:spPr/>
      <dgm:t>
        <a:bodyPr/>
        <a:lstStyle/>
        <a:p>
          <a:endParaRPr lang="es-EC"/>
        </a:p>
      </dgm:t>
    </dgm:pt>
    <dgm:pt modelId="{4A9640C3-FC34-4D32-96A1-AAB281958CE0}">
      <dgm:prSet phldrT="[Texto]"/>
      <dgm:spPr/>
      <dgm:t>
        <a:bodyPr/>
        <a:lstStyle/>
        <a:p>
          <a:r>
            <a:rPr lang="es-EC" dirty="0" smtClean="0"/>
            <a:t>Arquitectura de la </a:t>
          </a:r>
          <a:r>
            <a:rPr lang="es-EC" dirty="0" err="1" smtClean="0"/>
            <a:t>NoC</a:t>
          </a:r>
          <a:endParaRPr lang="es-EC" dirty="0"/>
        </a:p>
      </dgm:t>
    </dgm:pt>
    <dgm:pt modelId="{C4C6AB1E-04C6-4014-8321-BB2C72A77511}" type="parTrans" cxnId="{35105372-62D3-4869-8D1F-A4170513067A}">
      <dgm:prSet/>
      <dgm:spPr/>
      <dgm:t>
        <a:bodyPr/>
        <a:lstStyle/>
        <a:p>
          <a:endParaRPr lang="es-EC"/>
        </a:p>
      </dgm:t>
    </dgm:pt>
    <dgm:pt modelId="{803D2F8C-543E-4544-8981-728B73D73645}" type="sibTrans" cxnId="{35105372-62D3-4869-8D1F-A4170513067A}">
      <dgm:prSet/>
      <dgm:spPr/>
      <dgm:t>
        <a:bodyPr/>
        <a:lstStyle/>
        <a:p>
          <a:endParaRPr lang="es-EC"/>
        </a:p>
      </dgm:t>
    </dgm:pt>
    <dgm:pt modelId="{6253EDAA-1C92-40BF-9811-5DBE376EBE08}">
      <dgm:prSet phldrT="[Texto]"/>
      <dgm:spPr/>
      <dgm:t>
        <a:bodyPr/>
        <a:lstStyle/>
        <a:p>
          <a:endParaRPr lang="es-EC" dirty="0"/>
        </a:p>
      </dgm:t>
    </dgm:pt>
    <dgm:pt modelId="{62DB6C79-967C-4712-A41D-249EB0087899}" type="parTrans" cxnId="{C22B3A05-F794-4F31-8675-FA73AD7A0FF4}">
      <dgm:prSet/>
      <dgm:spPr/>
      <dgm:t>
        <a:bodyPr/>
        <a:lstStyle/>
        <a:p>
          <a:endParaRPr lang="es-EC"/>
        </a:p>
      </dgm:t>
    </dgm:pt>
    <dgm:pt modelId="{B5FBC2E1-936C-49B6-9253-1082E7B1A583}" type="sibTrans" cxnId="{C22B3A05-F794-4F31-8675-FA73AD7A0FF4}">
      <dgm:prSet/>
      <dgm:spPr/>
      <dgm:t>
        <a:bodyPr/>
        <a:lstStyle/>
        <a:p>
          <a:endParaRPr lang="es-EC"/>
        </a:p>
      </dgm:t>
    </dgm:pt>
    <dgm:pt modelId="{BFA746A6-E22D-419B-8065-106C6A1AA1DB}">
      <dgm:prSet phldrT="[Texto]"/>
      <dgm:spPr/>
      <dgm:t>
        <a:bodyPr/>
        <a:lstStyle/>
        <a:p>
          <a:r>
            <a:rPr lang="es-EC" dirty="0" smtClean="0"/>
            <a:t>Nueva Propuesta de Arquitectura</a:t>
          </a:r>
          <a:endParaRPr lang="es-EC" dirty="0"/>
        </a:p>
      </dgm:t>
    </dgm:pt>
    <dgm:pt modelId="{6872B545-0D98-489B-94EC-8D2103FB3B76}" type="parTrans" cxnId="{C1F26A5E-F170-473F-92C5-16015F7D8764}">
      <dgm:prSet/>
      <dgm:spPr/>
      <dgm:t>
        <a:bodyPr/>
        <a:lstStyle/>
        <a:p>
          <a:endParaRPr lang="es-EC"/>
        </a:p>
      </dgm:t>
    </dgm:pt>
    <dgm:pt modelId="{26C2B9AF-F449-4C5E-8AB7-B6E27FC62485}" type="sibTrans" cxnId="{C1F26A5E-F170-473F-92C5-16015F7D8764}">
      <dgm:prSet/>
      <dgm:spPr/>
      <dgm:t>
        <a:bodyPr/>
        <a:lstStyle/>
        <a:p>
          <a:endParaRPr lang="es-EC"/>
        </a:p>
      </dgm:t>
    </dgm:pt>
    <dgm:pt modelId="{FCCEF143-B188-4CA6-B444-5743FC19BAAF}">
      <dgm:prSet phldrT="[Texto]"/>
      <dgm:spPr/>
      <dgm:t>
        <a:bodyPr/>
        <a:lstStyle/>
        <a:p>
          <a:endParaRPr lang="es-EC" dirty="0"/>
        </a:p>
      </dgm:t>
    </dgm:pt>
    <dgm:pt modelId="{D968BCC3-213E-4F6D-A926-6BA5B4D1B33F}" type="parTrans" cxnId="{F3DE9C91-4B78-4339-A93B-3CFBD2759E34}">
      <dgm:prSet/>
      <dgm:spPr/>
      <dgm:t>
        <a:bodyPr/>
        <a:lstStyle/>
        <a:p>
          <a:endParaRPr lang="es-EC"/>
        </a:p>
      </dgm:t>
    </dgm:pt>
    <dgm:pt modelId="{C42BB984-5DD0-4CE5-A0BA-E762F2E4C8B1}" type="sibTrans" cxnId="{F3DE9C91-4B78-4339-A93B-3CFBD2759E34}">
      <dgm:prSet/>
      <dgm:spPr/>
      <dgm:t>
        <a:bodyPr/>
        <a:lstStyle/>
        <a:p>
          <a:endParaRPr lang="es-EC"/>
        </a:p>
      </dgm:t>
    </dgm:pt>
    <dgm:pt modelId="{C1AE2A53-A533-4C90-B34B-B60D43A77697}">
      <dgm:prSet phldrT="[Texto]"/>
      <dgm:spPr/>
      <dgm:t>
        <a:bodyPr/>
        <a:lstStyle/>
        <a:p>
          <a:r>
            <a:rPr lang="es-EC" dirty="0" smtClean="0"/>
            <a:t>Simuladores de </a:t>
          </a:r>
          <a:r>
            <a:rPr lang="es-EC" dirty="0" err="1" smtClean="0"/>
            <a:t>NoC</a:t>
          </a:r>
          <a:endParaRPr lang="es-EC" dirty="0"/>
        </a:p>
      </dgm:t>
    </dgm:pt>
    <dgm:pt modelId="{CA43AC4F-DBB2-4B81-A060-DD7F51538D67}" type="parTrans" cxnId="{27379A85-E064-498F-82D6-CEEB348B37C2}">
      <dgm:prSet/>
      <dgm:spPr/>
      <dgm:t>
        <a:bodyPr/>
        <a:lstStyle/>
        <a:p>
          <a:endParaRPr lang="es-EC"/>
        </a:p>
      </dgm:t>
    </dgm:pt>
    <dgm:pt modelId="{C5241A7E-2567-4E45-A7F5-0B14453B53CA}" type="sibTrans" cxnId="{27379A85-E064-498F-82D6-CEEB348B37C2}">
      <dgm:prSet/>
      <dgm:spPr/>
      <dgm:t>
        <a:bodyPr/>
        <a:lstStyle/>
        <a:p>
          <a:endParaRPr lang="es-EC"/>
        </a:p>
      </dgm:t>
    </dgm:pt>
    <dgm:pt modelId="{C285DC70-CD0C-400D-A741-052C0BE659C9}">
      <dgm:prSet phldrT="[Texto]"/>
      <dgm:spPr/>
      <dgm:t>
        <a:bodyPr/>
        <a:lstStyle/>
        <a:p>
          <a:endParaRPr lang="es-EC" dirty="0"/>
        </a:p>
      </dgm:t>
    </dgm:pt>
    <dgm:pt modelId="{097DCCBD-0954-4E11-A473-12B8179E4238}" type="parTrans" cxnId="{D255C65D-E208-40BA-A6FC-FCC8ECB2EF03}">
      <dgm:prSet/>
      <dgm:spPr/>
      <dgm:t>
        <a:bodyPr/>
        <a:lstStyle/>
        <a:p>
          <a:endParaRPr lang="es-EC"/>
        </a:p>
      </dgm:t>
    </dgm:pt>
    <dgm:pt modelId="{ECBA29E3-FD94-4C24-8A7B-A329E68657CB}" type="sibTrans" cxnId="{D255C65D-E208-40BA-A6FC-FCC8ECB2EF03}">
      <dgm:prSet/>
      <dgm:spPr/>
      <dgm:t>
        <a:bodyPr/>
        <a:lstStyle/>
        <a:p>
          <a:endParaRPr lang="es-EC"/>
        </a:p>
      </dgm:t>
    </dgm:pt>
    <dgm:pt modelId="{E0B7E7FD-89D7-44FA-BBF7-BB6DC3A24742}">
      <dgm:prSet phldrT="[Texto]"/>
      <dgm:spPr/>
      <dgm:t>
        <a:bodyPr/>
        <a:lstStyle/>
        <a:p>
          <a:r>
            <a:rPr lang="es-EC" dirty="0" err="1" smtClean="0"/>
            <a:t>Noxim</a:t>
          </a:r>
          <a:endParaRPr lang="es-EC" dirty="0"/>
        </a:p>
      </dgm:t>
    </dgm:pt>
    <dgm:pt modelId="{FB3F9960-C350-4AC5-AFDC-FA3A8B8B6B8B}" type="parTrans" cxnId="{49DE798A-5C27-41E5-8170-A002CD89E0BF}">
      <dgm:prSet/>
      <dgm:spPr/>
      <dgm:t>
        <a:bodyPr/>
        <a:lstStyle/>
        <a:p>
          <a:endParaRPr lang="es-EC"/>
        </a:p>
      </dgm:t>
    </dgm:pt>
    <dgm:pt modelId="{A375A471-CA42-4BC6-8097-9B67D6811E09}" type="sibTrans" cxnId="{49DE798A-5C27-41E5-8170-A002CD89E0BF}">
      <dgm:prSet/>
      <dgm:spPr/>
      <dgm:t>
        <a:bodyPr/>
        <a:lstStyle/>
        <a:p>
          <a:endParaRPr lang="es-EC"/>
        </a:p>
      </dgm:t>
    </dgm:pt>
    <dgm:pt modelId="{33E699C9-165B-4FB9-9517-1D2C67DD229D}">
      <dgm:prSet phldrT="[Texto]"/>
      <dgm:spPr/>
      <dgm:t>
        <a:bodyPr/>
        <a:lstStyle/>
        <a:p>
          <a:endParaRPr lang="es-EC" dirty="0"/>
        </a:p>
      </dgm:t>
    </dgm:pt>
    <dgm:pt modelId="{859F396E-81CF-406B-81A3-4F35D7B7038A}" type="parTrans" cxnId="{05163203-3F8B-458B-AD77-5D942B82AFCF}">
      <dgm:prSet/>
      <dgm:spPr/>
      <dgm:t>
        <a:bodyPr/>
        <a:lstStyle/>
        <a:p>
          <a:endParaRPr lang="es-EC"/>
        </a:p>
      </dgm:t>
    </dgm:pt>
    <dgm:pt modelId="{3311FE7F-D1E2-4178-88E1-02C773FCE803}" type="sibTrans" cxnId="{05163203-3F8B-458B-AD77-5D942B82AFCF}">
      <dgm:prSet/>
      <dgm:spPr/>
      <dgm:t>
        <a:bodyPr/>
        <a:lstStyle/>
        <a:p>
          <a:endParaRPr lang="es-EC"/>
        </a:p>
      </dgm:t>
    </dgm:pt>
    <dgm:pt modelId="{34ED5C86-12FE-4B2F-BA10-7F54356271CA}">
      <dgm:prSet phldrT="[Texto]"/>
      <dgm:spPr/>
      <dgm:t>
        <a:bodyPr/>
        <a:lstStyle/>
        <a:p>
          <a:r>
            <a:rPr lang="es-EC" smtClean="0"/>
            <a:t>Modificaciones a Noxim</a:t>
          </a:r>
          <a:endParaRPr lang="es-EC" dirty="0"/>
        </a:p>
      </dgm:t>
    </dgm:pt>
    <dgm:pt modelId="{F7AEDA63-41D0-4870-B098-32E497C87FFF}" type="parTrans" cxnId="{A81438FB-BD45-403C-87A3-DC322DC25903}">
      <dgm:prSet/>
      <dgm:spPr/>
      <dgm:t>
        <a:bodyPr/>
        <a:lstStyle/>
        <a:p>
          <a:endParaRPr lang="es-EC"/>
        </a:p>
      </dgm:t>
    </dgm:pt>
    <dgm:pt modelId="{DDEBCF95-7873-44E6-82C7-DA823E2F2876}" type="sibTrans" cxnId="{A81438FB-BD45-403C-87A3-DC322DC25903}">
      <dgm:prSet/>
      <dgm:spPr/>
      <dgm:t>
        <a:bodyPr/>
        <a:lstStyle/>
        <a:p>
          <a:endParaRPr lang="es-EC"/>
        </a:p>
      </dgm:t>
    </dgm:pt>
    <dgm:pt modelId="{86134F02-B8C7-455C-8D4A-837FCAB36013}">
      <dgm:prSet phldrT="[Texto]"/>
      <dgm:spPr/>
      <dgm:t>
        <a:bodyPr/>
        <a:lstStyle/>
        <a:p>
          <a:endParaRPr lang="es-EC" dirty="0"/>
        </a:p>
      </dgm:t>
    </dgm:pt>
    <dgm:pt modelId="{6B51861E-02C7-45A9-ACC8-D55C10A597B4}" type="parTrans" cxnId="{3E391098-970C-40CB-9A94-BD2193455B06}">
      <dgm:prSet/>
      <dgm:spPr/>
      <dgm:t>
        <a:bodyPr/>
        <a:lstStyle/>
        <a:p>
          <a:endParaRPr lang="es-EC"/>
        </a:p>
      </dgm:t>
    </dgm:pt>
    <dgm:pt modelId="{3631AB63-8644-47D1-87C5-FB2EC79B01A2}" type="sibTrans" cxnId="{3E391098-970C-40CB-9A94-BD2193455B06}">
      <dgm:prSet/>
      <dgm:spPr/>
      <dgm:t>
        <a:bodyPr/>
        <a:lstStyle/>
        <a:p>
          <a:endParaRPr lang="es-EC"/>
        </a:p>
      </dgm:t>
    </dgm:pt>
    <dgm:pt modelId="{CD3BDE33-B864-40C2-8A25-5CE5526B0C4B}">
      <dgm:prSet phldrT="[Texto]"/>
      <dgm:spPr/>
      <dgm:t>
        <a:bodyPr/>
        <a:lstStyle/>
        <a:p>
          <a:r>
            <a:rPr lang="es-EC" dirty="0" smtClean="0"/>
            <a:t>Resultados</a:t>
          </a:r>
          <a:endParaRPr lang="es-EC" dirty="0"/>
        </a:p>
      </dgm:t>
    </dgm:pt>
    <dgm:pt modelId="{CB1AD97B-ECBF-45DB-BEB6-FB20C6D30667}" type="parTrans" cxnId="{15B04057-AEFB-47C9-906A-1D1F05486822}">
      <dgm:prSet/>
      <dgm:spPr/>
      <dgm:t>
        <a:bodyPr/>
        <a:lstStyle/>
        <a:p>
          <a:endParaRPr lang="es-EC"/>
        </a:p>
      </dgm:t>
    </dgm:pt>
    <dgm:pt modelId="{47E73A3D-8E0C-4C28-A9C6-BC544BDE3E15}" type="sibTrans" cxnId="{15B04057-AEFB-47C9-906A-1D1F05486822}">
      <dgm:prSet/>
      <dgm:spPr/>
      <dgm:t>
        <a:bodyPr/>
        <a:lstStyle/>
        <a:p>
          <a:endParaRPr lang="es-EC"/>
        </a:p>
      </dgm:t>
    </dgm:pt>
    <dgm:pt modelId="{7D9FA73A-2852-4029-99C4-DE1A4D7C9A1E}">
      <dgm:prSet phldrT="[Texto]"/>
      <dgm:spPr/>
      <dgm:t>
        <a:bodyPr/>
        <a:lstStyle/>
        <a:p>
          <a:endParaRPr lang="es-EC" dirty="0"/>
        </a:p>
      </dgm:t>
    </dgm:pt>
    <dgm:pt modelId="{CD17BCD3-25AB-468D-A343-F4F6915D4D50}" type="parTrans" cxnId="{72D5C1E5-E297-44FD-8046-EA9B057594F0}">
      <dgm:prSet/>
      <dgm:spPr/>
      <dgm:t>
        <a:bodyPr/>
        <a:lstStyle/>
        <a:p>
          <a:endParaRPr lang="es-EC"/>
        </a:p>
      </dgm:t>
    </dgm:pt>
    <dgm:pt modelId="{CD0F07A8-E1BD-4D2E-98E0-093934AC260F}" type="sibTrans" cxnId="{72D5C1E5-E297-44FD-8046-EA9B057594F0}">
      <dgm:prSet/>
      <dgm:spPr/>
      <dgm:t>
        <a:bodyPr/>
        <a:lstStyle/>
        <a:p>
          <a:endParaRPr lang="es-EC"/>
        </a:p>
      </dgm:t>
    </dgm:pt>
    <dgm:pt modelId="{8B731C3A-8FF4-49B4-A15C-916609300B88}">
      <dgm:prSet phldrT="[Texto]"/>
      <dgm:spPr/>
      <dgm:t>
        <a:bodyPr/>
        <a:lstStyle/>
        <a:p>
          <a:r>
            <a:rPr lang="es-EC" dirty="0" smtClean="0"/>
            <a:t>Conclusiones y Recomendaciones</a:t>
          </a:r>
          <a:endParaRPr lang="es-EC" dirty="0"/>
        </a:p>
      </dgm:t>
    </dgm:pt>
    <dgm:pt modelId="{7E3B6795-6304-4004-BA6A-450D6D7D876F}" type="parTrans" cxnId="{B482FD39-9DE7-402A-85A0-5951301C9FBD}">
      <dgm:prSet/>
      <dgm:spPr/>
      <dgm:t>
        <a:bodyPr/>
        <a:lstStyle/>
        <a:p>
          <a:endParaRPr lang="es-EC"/>
        </a:p>
      </dgm:t>
    </dgm:pt>
    <dgm:pt modelId="{CDE7E2D1-05C7-4DC9-8662-B10E93BBBE27}" type="sibTrans" cxnId="{B482FD39-9DE7-402A-85A0-5951301C9FBD}">
      <dgm:prSet/>
      <dgm:spPr/>
      <dgm:t>
        <a:bodyPr/>
        <a:lstStyle/>
        <a:p>
          <a:endParaRPr lang="es-EC"/>
        </a:p>
      </dgm:t>
    </dgm:pt>
    <dgm:pt modelId="{BD365E8A-3CBB-4D31-9D1C-6A902EF150D7}">
      <dgm:prSet phldrT="[Texto]"/>
      <dgm:spPr/>
      <dgm:t>
        <a:bodyPr/>
        <a:lstStyle/>
        <a:p>
          <a:endParaRPr lang="es-EC" dirty="0"/>
        </a:p>
      </dgm:t>
    </dgm:pt>
    <dgm:pt modelId="{749D9F14-B021-4842-AFEB-F70C999BD10E}" type="parTrans" cxnId="{E530530B-298A-4C7E-ABCA-E6DC88DDB2C7}">
      <dgm:prSet/>
      <dgm:spPr/>
      <dgm:t>
        <a:bodyPr/>
        <a:lstStyle/>
        <a:p>
          <a:endParaRPr lang="es-EC"/>
        </a:p>
      </dgm:t>
    </dgm:pt>
    <dgm:pt modelId="{A94D1BD7-1531-46D7-A113-2EAEBEB7B353}" type="sibTrans" cxnId="{E530530B-298A-4C7E-ABCA-E6DC88DDB2C7}">
      <dgm:prSet/>
      <dgm:spPr/>
      <dgm:t>
        <a:bodyPr/>
        <a:lstStyle/>
        <a:p>
          <a:endParaRPr lang="es-EC"/>
        </a:p>
      </dgm:t>
    </dgm:pt>
    <dgm:pt modelId="{DA2DEC74-E0A3-4147-978A-0AD9BD3A944B}" type="pres">
      <dgm:prSet presAssocID="{C0227E15-7F18-4310-A2AE-CFF3CB2F47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718040-4473-4417-A420-19B96A929285}" type="pres">
      <dgm:prSet presAssocID="{D850BDA7-6F44-4494-93A1-191D94C49656}" presName="composite" presStyleCnt="0"/>
      <dgm:spPr/>
    </dgm:pt>
    <dgm:pt modelId="{2E142E7D-23E7-4487-B672-B5885E4140AB}" type="pres">
      <dgm:prSet presAssocID="{D850BDA7-6F44-4494-93A1-191D94C49656}" presName="parentText" presStyleLbl="alignNode1" presStyleIdx="0" presStyleCnt="8" custLinFactNeighborY="155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F05515-8C22-471C-A317-19B96170FA12}" type="pres">
      <dgm:prSet presAssocID="{D850BDA7-6F44-4494-93A1-191D94C49656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F65275-2C7C-4740-85FA-9A66F0AE223B}" type="pres">
      <dgm:prSet presAssocID="{5AA5E26C-2890-466C-8C85-BDE45154C16D}" presName="sp" presStyleCnt="0"/>
      <dgm:spPr/>
    </dgm:pt>
    <dgm:pt modelId="{2455FB8C-C5E6-4E38-9A38-A3C504A3A5B1}" type="pres">
      <dgm:prSet presAssocID="{6253EDAA-1C92-40BF-9811-5DBE376EBE08}" presName="composite" presStyleCnt="0"/>
      <dgm:spPr/>
    </dgm:pt>
    <dgm:pt modelId="{FE2F8482-6DCE-48F6-B964-889C8914EC16}" type="pres">
      <dgm:prSet presAssocID="{6253EDAA-1C92-40BF-9811-5DBE376EBE08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E484DB-EDEC-4ED8-8B80-C73AE4A655A9}" type="pres">
      <dgm:prSet presAssocID="{6253EDAA-1C92-40BF-9811-5DBE376EBE08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2D7F47-EE2D-48A9-A073-8D20836CCCC3}" type="pres">
      <dgm:prSet presAssocID="{B5FBC2E1-936C-49B6-9253-1082E7B1A583}" presName="sp" presStyleCnt="0"/>
      <dgm:spPr/>
    </dgm:pt>
    <dgm:pt modelId="{846050B4-EC35-44CD-B811-88AEBC41D260}" type="pres">
      <dgm:prSet presAssocID="{FCCEF143-B188-4CA6-B444-5743FC19BAAF}" presName="composite" presStyleCnt="0"/>
      <dgm:spPr/>
    </dgm:pt>
    <dgm:pt modelId="{0F133948-00EB-4C7B-8705-AC4CDE7A6B4C}" type="pres">
      <dgm:prSet presAssocID="{FCCEF143-B188-4CA6-B444-5743FC19BAAF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7EB344-364E-4FEA-9E06-692B2B7C5888}" type="pres">
      <dgm:prSet presAssocID="{FCCEF143-B188-4CA6-B444-5743FC19BAAF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C6EAB3-312A-4102-98FF-539B6B9440EB}" type="pres">
      <dgm:prSet presAssocID="{C42BB984-5DD0-4CE5-A0BA-E762F2E4C8B1}" presName="sp" presStyleCnt="0"/>
      <dgm:spPr/>
    </dgm:pt>
    <dgm:pt modelId="{DCB07D65-C0C7-4AE7-AC1D-19F6AAFD31CE}" type="pres">
      <dgm:prSet presAssocID="{C285DC70-CD0C-400D-A741-052C0BE659C9}" presName="composite" presStyleCnt="0"/>
      <dgm:spPr/>
    </dgm:pt>
    <dgm:pt modelId="{100BFA2D-EEC7-453F-A03F-D24733522505}" type="pres">
      <dgm:prSet presAssocID="{C285DC70-CD0C-400D-A741-052C0BE659C9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A47BC3-9D40-49F2-9EB3-A10F93EB119D}" type="pres">
      <dgm:prSet presAssocID="{C285DC70-CD0C-400D-A741-052C0BE659C9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A26BD1-5821-40F1-9A70-A580B8549DA0}" type="pres">
      <dgm:prSet presAssocID="{ECBA29E3-FD94-4C24-8A7B-A329E68657CB}" presName="sp" presStyleCnt="0"/>
      <dgm:spPr/>
    </dgm:pt>
    <dgm:pt modelId="{618F4328-60CE-40A8-8778-AE46EF00E23B}" type="pres">
      <dgm:prSet presAssocID="{33E699C9-165B-4FB9-9517-1D2C67DD229D}" presName="composite" presStyleCnt="0"/>
      <dgm:spPr/>
    </dgm:pt>
    <dgm:pt modelId="{BD5CF6D5-A065-491E-AE94-7E79B4358250}" type="pres">
      <dgm:prSet presAssocID="{33E699C9-165B-4FB9-9517-1D2C67DD229D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3FC6A8-6AD8-45E6-B9DD-AA5BB847681C}" type="pres">
      <dgm:prSet presAssocID="{33E699C9-165B-4FB9-9517-1D2C67DD229D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EA453F-0872-4BAF-8AE4-EFF721DF54A6}" type="pres">
      <dgm:prSet presAssocID="{3311FE7F-D1E2-4178-88E1-02C773FCE803}" presName="sp" presStyleCnt="0"/>
      <dgm:spPr/>
    </dgm:pt>
    <dgm:pt modelId="{05FE003E-FFCE-4ACC-9FCE-7E836B25C762}" type="pres">
      <dgm:prSet presAssocID="{86134F02-B8C7-455C-8D4A-837FCAB36013}" presName="composite" presStyleCnt="0"/>
      <dgm:spPr/>
    </dgm:pt>
    <dgm:pt modelId="{ED9C9E83-B479-4430-ACB7-C27A5AD1015D}" type="pres">
      <dgm:prSet presAssocID="{86134F02-B8C7-455C-8D4A-837FCAB36013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5B2629-A0C9-4718-83AD-CAD3B8B211FA}" type="pres">
      <dgm:prSet presAssocID="{86134F02-B8C7-455C-8D4A-837FCAB36013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F34253-ABC0-42A5-BF8C-15140A4A8D53}" type="pres">
      <dgm:prSet presAssocID="{3631AB63-8644-47D1-87C5-FB2EC79B01A2}" presName="sp" presStyleCnt="0"/>
      <dgm:spPr/>
    </dgm:pt>
    <dgm:pt modelId="{85D940D3-BF46-44E7-A705-4DA8F4E48F9A}" type="pres">
      <dgm:prSet presAssocID="{7D9FA73A-2852-4029-99C4-DE1A4D7C9A1E}" presName="composite" presStyleCnt="0"/>
      <dgm:spPr/>
    </dgm:pt>
    <dgm:pt modelId="{5FFF6D88-5D7C-4B37-9F04-A818D68B1FA7}" type="pres">
      <dgm:prSet presAssocID="{7D9FA73A-2852-4029-99C4-DE1A4D7C9A1E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3A965E-5FAC-472B-8CA4-BCBB69046CAC}" type="pres">
      <dgm:prSet presAssocID="{7D9FA73A-2852-4029-99C4-DE1A4D7C9A1E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FEAA79-6B16-47E2-910E-82613CB8AC15}" type="pres">
      <dgm:prSet presAssocID="{CD0F07A8-E1BD-4D2E-98E0-093934AC260F}" presName="sp" presStyleCnt="0"/>
      <dgm:spPr/>
    </dgm:pt>
    <dgm:pt modelId="{7F4606DE-5D97-40B5-A7CE-C5839FD9240B}" type="pres">
      <dgm:prSet presAssocID="{BD365E8A-3CBB-4D31-9D1C-6A902EF150D7}" presName="composite" presStyleCnt="0"/>
      <dgm:spPr/>
    </dgm:pt>
    <dgm:pt modelId="{E8BDCFC0-DC5C-414B-9152-81249EED0BE8}" type="pres">
      <dgm:prSet presAssocID="{BD365E8A-3CBB-4D31-9D1C-6A902EF150D7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56D1C6-4B26-4A65-9D13-6396AAAE8CE4}" type="pres">
      <dgm:prSet presAssocID="{BD365E8A-3CBB-4D31-9D1C-6A902EF150D7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B2F6B5C-861E-49F6-B439-029DD2745AC5}" type="presOf" srcId="{6253EDAA-1C92-40BF-9811-5DBE376EBE08}" destId="{FE2F8482-6DCE-48F6-B964-889C8914EC16}" srcOrd="0" destOrd="0" presId="urn:microsoft.com/office/officeart/2005/8/layout/chevron2"/>
    <dgm:cxn modelId="{72D5C1E5-E297-44FD-8046-EA9B057594F0}" srcId="{C0227E15-7F18-4310-A2AE-CFF3CB2F47AD}" destId="{7D9FA73A-2852-4029-99C4-DE1A4D7C9A1E}" srcOrd="6" destOrd="0" parTransId="{CD17BCD3-25AB-468D-A343-F4F6915D4D50}" sibTransId="{CD0F07A8-E1BD-4D2E-98E0-093934AC260F}"/>
    <dgm:cxn modelId="{41ABC763-9E6A-4F4D-9999-CCA847F417B0}" type="presOf" srcId="{C285DC70-CD0C-400D-A741-052C0BE659C9}" destId="{100BFA2D-EEC7-453F-A03F-D24733522505}" srcOrd="0" destOrd="0" presId="urn:microsoft.com/office/officeart/2005/8/layout/chevron2"/>
    <dgm:cxn modelId="{355571B2-F107-4EA9-9422-5099414C61A2}" type="presOf" srcId="{33E699C9-165B-4FB9-9517-1D2C67DD229D}" destId="{BD5CF6D5-A065-491E-AE94-7E79B4358250}" srcOrd="0" destOrd="0" presId="urn:microsoft.com/office/officeart/2005/8/layout/chevron2"/>
    <dgm:cxn modelId="{05163203-3F8B-458B-AD77-5D942B82AFCF}" srcId="{C0227E15-7F18-4310-A2AE-CFF3CB2F47AD}" destId="{33E699C9-165B-4FB9-9517-1D2C67DD229D}" srcOrd="4" destOrd="0" parTransId="{859F396E-81CF-406B-81A3-4F35D7B7038A}" sibTransId="{3311FE7F-D1E2-4178-88E1-02C773FCE803}"/>
    <dgm:cxn modelId="{4C882D30-DBD9-4C9C-98D8-A285AFAFDCD5}" type="presOf" srcId="{CD3BDE33-B864-40C2-8A25-5CE5526B0C4B}" destId="{A43A965E-5FAC-472B-8CA4-BCBB69046CAC}" srcOrd="0" destOrd="0" presId="urn:microsoft.com/office/officeart/2005/8/layout/chevron2"/>
    <dgm:cxn modelId="{3E391098-970C-40CB-9A94-BD2193455B06}" srcId="{C0227E15-7F18-4310-A2AE-CFF3CB2F47AD}" destId="{86134F02-B8C7-455C-8D4A-837FCAB36013}" srcOrd="5" destOrd="0" parTransId="{6B51861E-02C7-45A9-ACC8-D55C10A597B4}" sibTransId="{3631AB63-8644-47D1-87C5-FB2EC79B01A2}"/>
    <dgm:cxn modelId="{36D52AAA-D0DB-4D25-B90D-1F147349748A}" type="presOf" srcId="{FCCEF143-B188-4CA6-B444-5743FC19BAAF}" destId="{0F133948-00EB-4C7B-8705-AC4CDE7A6B4C}" srcOrd="0" destOrd="0" presId="urn:microsoft.com/office/officeart/2005/8/layout/chevron2"/>
    <dgm:cxn modelId="{822B7999-4B8C-41C2-8B77-C234BEC8FA74}" type="presOf" srcId="{7D9FA73A-2852-4029-99C4-DE1A4D7C9A1E}" destId="{5FFF6D88-5D7C-4B37-9F04-A818D68B1FA7}" srcOrd="0" destOrd="0" presId="urn:microsoft.com/office/officeart/2005/8/layout/chevron2"/>
    <dgm:cxn modelId="{65105807-E45B-4029-B5E6-8FB04FC767B7}" type="presOf" srcId="{D850BDA7-6F44-4494-93A1-191D94C49656}" destId="{2E142E7D-23E7-4487-B672-B5885E4140AB}" srcOrd="0" destOrd="0" presId="urn:microsoft.com/office/officeart/2005/8/layout/chevron2"/>
    <dgm:cxn modelId="{C22B3A05-F794-4F31-8675-FA73AD7A0FF4}" srcId="{C0227E15-7F18-4310-A2AE-CFF3CB2F47AD}" destId="{6253EDAA-1C92-40BF-9811-5DBE376EBE08}" srcOrd="1" destOrd="0" parTransId="{62DB6C79-967C-4712-A41D-249EB0087899}" sibTransId="{B5FBC2E1-936C-49B6-9253-1082E7B1A583}"/>
    <dgm:cxn modelId="{2A329577-C89A-40D4-B9AF-870620AE856C}" type="presOf" srcId="{4A9640C3-FC34-4D32-96A1-AAB281958CE0}" destId="{12E484DB-EDEC-4ED8-8B80-C73AE4A655A9}" srcOrd="0" destOrd="0" presId="urn:microsoft.com/office/officeart/2005/8/layout/chevron2"/>
    <dgm:cxn modelId="{27379A85-E064-498F-82D6-CEEB348B37C2}" srcId="{C285DC70-CD0C-400D-A741-052C0BE659C9}" destId="{C1AE2A53-A533-4C90-B34B-B60D43A77697}" srcOrd="0" destOrd="0" parTransId="{CA43AC4F-DBB2-4B81-A060-DD7F51538D67}" sibTransId="{C5241A7E-2567-4E45-A7F5-0B14453B53CA}"/>
    <dgm:cxn modelId="{A81438FB-BD45-403C-87A3-DC322DC25903}" srcId="{86134F02-B8C7-455C-8D4A-837FCAB36013}" destId="{34ED5C86-12FE-4B2F-BA10-7F54356271CA}" srcOrd="0" destOrd="0" parTransId="{F7AEDA63-41D0-4870-B098-32E497C87FFF}" sibTransId="{DDEBCF95-7873-44E6-82C7-DA823E2F2876}"/>
    <dgm:cxn modelId="{C89D7868-C571-4E25-AE1F-DB135BEF588C}" type="presOf" srcId="{C0227E15-7F18-4310-A2AE-CFF3CB2F47AD}" destId="{DA2DEC74-E0A3-4147-978A-0AD9BD3A944B}" srcOrd="0" destOrd="0" presId="urn:microsoft.com/office/officeart/2005/8/layout/chevron2"/>
    <dgm:cxn modelId="{B4BFA570-3073-47BB-B63C-A72B313AF2FD}" type="presOf" srcId="{BD365E8A-3CBB-4D31-9D1C-6A902EF150D7}" destId="{E8BDCFC0-DC5C-414B-9152-81249EED0BE8}" srcOrd="0" destOrd="0" presId="urn:microsoft.com/office/officeart/2005/8/layout/chevron2"/>
    <dgm:cxn modelId="{D255C65D-E208-40BA-A6FC-FCC8ECB2EF03}" srcId="{C0227E15-7F18-4310-A2AE-CFF3CB2F47AD}" destId="{C285DC70-CD0C-400D-A741-052C0BE659C9}" srcOrd="3" destOrd="0" parTransId="{097DCCBD-0954-4E11-A473-12B8179E4238}" sibTransId="{ECBA29E3-FD94-4C24-8A7B-A329E68657CB}"/>
    <dgm:cxn modelId="{F3DE9C91-4B78-4339-A93B-3CFBD2759E34}" srcId="{C0227E15-7F18-4310-A2AE-CFF3CB2F47AD}" destId="{FCCEF143-B188-4CA6-B444-5743FC19BAAF}" srcOrd="2" destOrd="0" parTransId="{D968BCC3-213E-4F6D-A926-6BA5B4D1B33F}" sibTransId="{C42BB984-5DD0-4CE5-A0BA-E762F2E4C8B1}"/>
    <dgm:cxn modelId="{E530530B-298A-4C7E-ABCA-E6DC88DDB2C7}" srcId="{C0227E15-7F18-4310-A2AE-CFF3CB2F47AD}" destId="{BD365E8A-3CBB-4D31-9D1C-6A902EF150D7}" srcOrd="7" destOrd="0" parTransId="{749D9F14-B021-4842-AFEB-F70C999BD10E}" sibTransId="{A94D1BD7-1531-46D7-A113-2EAEBEB7B353}"/>
    <dgm:cxn modelId="{2E242267-95FC-4A91-8AA2-FFBB1121B663}" type="presOf" srcId="{86134F02-B8C7-455C-8D4A-837FCAB36013}" destId="{ED9C9E83-B479-4430-ACB7-C27A5AD1015D}" srcOrd="0" destOrd="0" presId="urn:microsoft.com/office/officeart/2005/8/layout/chevron2"/>
    <dgm:cxn modelId="{B14D99E0-02BD-4494-BA14-53524859E117}" type="presOf" srcId="{E0B7E7FD-89D7-44FA-BBF7-BB6DC3A24742}" destId="{903FC6A8-6AD8-45E6-B9DD-AA5BB847681C}" srcOrd="0" destOrd="0" presId="urn:microsoft.com/office/officeart/2005/8/layout/chevron2"/>
    <dgm:cxn modelId="{C1F26A5E-F170-473F-92C5-16015F7D8764}" srcId="{FCCEF143-B188-4CA6-B444-5743FC19BAAF}" destId="{BFA746A6-E22D-419B-8065-106C6A1AA1DB}" srcOrd="0" destOrd="0" parTransId="{6872B545-0D98-489B-94EC-8D2103FB3B76}" sibTransId="{26C2B9AF-F449-4C5E-8AB7-B6E27FC62485}"/>
    <dgm:cxn modelId="{49DE798A-5C27-41E5-8170-A002CD89E0BF}" srcId="{33E699C9-165B-4FB9-9517-1D2C67DD229D}" destId="{E0B7E7FD-89D7-44FA-BBF7-BB6DC3A24742}" srcOrd="0" destOrd="0" parTransId="{FB3F9960-C350-4AC5-AFDC-FA3A8B8B6B8B}" sibTransId="{A375A471-CA42-4BC6-8097-9B67D6811E09}"/>
    <dgm:cxn modelId="{9A79174D-1638-4B36-B81A-725EA75D023E}" type="presOf" srcId="{C1AE2A53-A533-4C90-B34B-B60D43A77697}" destId="{A4A47BC3-9D40-49F2-9EB3-A10F93EB119D}" srcOrd="0" destOrd="0" presId="urn:microsoft.com/office/officeart/2005/8/layout/chevron2"/>
    <dgm:cxn modelId="{7D8F82B7-C828-40D5-9AEA-D60F2B88778F}" type="presOf" srcId="{6F1F5B58-6075-49D0-9DB7-57BB3916E76D}" destId="{D9F05515-8C22-471C-A317-19B96170FA12}" srcOrd="0" destOrd="0" presId="urn:microsoft.com/office/officeart/2005/8/layout/chevron2"/>
    <dgm:cxn modelId="{56A8EB45-1CD5-4913-B129-376914D44D49}" srcId="{C0227E15-7F18-4310-A2AE-CFF3CB2F47AD}" destId="{D850BDA7-6F44-4494-93A1-191D94C49656}" srcOrd="0" destOrd="0" parTransId="{67C1F0EC-16F2-4F2C-B8A1-DFB16953B1E5}" sibTransId="{5AA5E26C-2890-466C-8C85-BDE45154C16D}"/>
    <dgm:cxn modelId="{15B04057-AEFB-47C9-906A-1D1F05486822}" srcId="{7D9FA73A-2852-4029-99C4-DE1A4D7C9A1E}" destId="{CD3BDE33-B864-40C2-8A25-5CE5526B0C4B}" srcOrd="0" destOrd="0" parTransId="{CB1AD97B-ECBF-45DB-BEB6-FB20C6D30667}" sibTransId="{47E73A3D-8E0C-4C28-A9C6-BC544BDE3E15}"/>
    <dgm:cxn modelId="{B482FD39-9DE7-402A-85A0-5951301C9FBD}" srcId="{BD365E8A-3CBB-4D31-9D1C-6A902EF150D7}" destId="{8B731C3A-8FF4-49B4-A15C-916609300B88}" srcOrd="0" destOrd="0" parTransId="{7E3B6795-6304-4004-BA6A-450D6D7D876F}" sibTransId="{CDE7E2D1-05C7-4DC9-8662-B10E93BBBE27}"/>
    <dgm:cxn modelId="{21A67634-23FF-4382-9533-0FF5EB1232FD}" srcId="{D850BDA7-6F44-4494-93A1-191D94C49656}" destId="{6F1F5B58-6075-49D0-9DB7-57BB3916E76D}" srcOrd="0" destOrd="0" parTransId="{D8B378DE-4E72-4211-A5DE-5BF64D18A84D}" sibTransId="{19FD75FD-E8BA-4260-ACCD-B1BCEC029022}"/>
    <dgm:cxn modelId="{BB4BDCEA-2ACF-4FB6-A853-B4BEB943B377}" type="presOf" srcId="{BFA746A6-E22D-419B-8065-106C6A1AA1DB}" destId="{C37EB344-364E-4FEA-9E06-692B2B7C5888}" srcOrd="0" destOrd="0" presId="urn:microsoft.com/office/officeart/2005/8/layout/chevron2"/>
    <dgm:cxn modelId="{2BD05E8F-ACFD-4032-8186-E5196B46A18D}" type="presOf" srcId="{34ED5C86-12FE-4B2F-BA10-7F54356271CA}" destId="{8C5B2629-A0C9-4718-83AD-CAD3B8B211FA}" srcOrd="0" destOrd="0" presId="urn:microsoft.com/office/officeart/2005/8/layout/chevron2"/>
    <dgm:cxn modelId="{A1EA580C-2793-42AA-A26E-EF3339EBC3C8}" type="presOf" srcId="{8B731C3A-8FF4-49B4-A15C-916609300B88}" destId="{1456D1C6-4B26-4A65-9D13-6396AAAE8CE4}" srcOrd="0" destOrd="0" presId="urn:microsoft.com/office/officeart/2005/8/layout/chevron2"/>
    <dgm:cxn modelId="{35105372-62D3-4869-8D1F-A4170513067A}" srcId="{6253EDAA-1C92-40BF-9811-5DBE376EBE08}" destId="{4A9640C3-FC34-4D32-96A1-AAB281958CE0}" srcOrd="0" destOrd="0" parTransId="{C4C6AB1E-04C6-4014-8321-BB2C72A77511}" sibTransId="{803D2F8C-543E-4544-8981-728B73D73645}"/>
    <dgm:cxn modelId="{1528EE11-991D-4690-9312-F113F8F77068}" type="presParOf" srcId="{DA2DEC74-E0A3-4147-978A-0AD9BD3A944B}" destId="{D1718040-4473-4417-A420-19B96A929285}" srcOrd="0" destOrd="0" presId="urn:microsoft.com/office/officeart/2005/8/layout/chevron2"/>
    <dgm:cxn modelId="{FFDDC23C-DDF8-4E1F-ABE4-09B91DAD25B3}" type="presParOf" srcId="{D1718040-4473-4417-A420-19B96A929285}" destId="{2E142E7D-23E7-4487-B672-B5885E4140AB}" srcOrd="0" destOrd="0" presId="urn:microsoft.com/office/officeart/2005/8/layout/chevron2"/>
    <dgm:cxn modelId="{0A2DA5D9-424C-4E0B-B6C4-EF9DEB6B2050}" type="presParOf" srcId="{D1718040-4473-4417-A420-19B96A929285}" destId="{D9F05515-8C22-471C-A317-19B96170FA12}" srcOrd="1" destOrd="0" presId="urn:microsoft.com/office/officeart/2005/8/layout/chevron2"/>
    <dgm:cxn modelId="{45DC4BA4-BDFA-47A8-818F-44AC293B2ADD}" type="presParOf" srcId="{DA2DEC74-E0A3-4147-978A-0AD9BD3A944B}" destId="{7AF65275-2C7C-4740-85FA-9A66F0AE223B}" srcOrd="1" destOrd="0" presId="urn:microsoft.com/office/officeart/2005/8/layout/chevron2"/>
    <dgm:cxn modelId="{DEE716D9-417C-4EFF-9583-949B8FE847A7}" type="presParOf" srcId="{DA2DEC74-E0A3-4147-978A-0AD9BD3A944B}" destId="{2455FB8C-C5E6-4E38-9A38-A3C504A3A5B1}" srcOrd="2" destOrd="0" presId="urn:microsoft.com/office/officeart/2005/8/layout/chevron2"/>
    <dgm:cxn modelId="{917E3DE3-E757-4ABD-A2D0-9DB18F0C8B13}" type="presParOf" srcId="{2455FB8C-C5E6-4E38-9A38-A3C504A3A5B1}" destId="{FE2F8482-6DCE-48F6-B964-889C8914EC16}" srcOrd="0" destOrd="0" presId="urn:microsoft.com/office/officeart/2005/8/layout/chevron2"/>
    <dgm:cxn modelId="{F8AB311C-DF74-4C6C-8F81-6DD556145801}" type="presParOf" srcId="{2455FB8C-C5E6-4E38-9A38-A3C504A3A5B1}" destId="{12E484DB-EDEC-4ED8-8B80-C73AE4A655A9}" srcOrd="1" destOrd="0" presId="urn:microsoft.com/office/officeart/2005/8/layout/chevron2"/>
    <dgm:cxn modelId="{6CCB2042-6C2D-4092-84E2-9194D331C17B}" type="presParOf" srcId="{DA2DEC74-E0A3-4147-978A-0AD9BD3A944B}" destId="{FA2D7F47-EE2D-48A9-A073-8D20836CCCC3}" srcOrd="3" destOrd="0" presId="urn:microsoft.com/office/officeart/2005/8/layout/chevron2"/>
    <dgm:cxn modelId="{B51F1D38-F81C-415B-AEF0-D9AEAA438763}" type="presParOf" srcId="{DA2DEC74-E0A3-4147-978A-0AD9BD3A944B}" destId="{846050B4-EC35-44CD-B811-88AEBC41D260}" srcOrd="4" destOrd="0" presId="urn:microsoft.com/office/officeart/2005/8/layout/chevron2"/>
    <dgm:cxn modelId="{619363DC-7689-4CB8-8FAA-5DBBD479F44D}" type="presParOf" srcId="{846050B4-EC35-44CD-B811-88AEBC41D260}" destId="{0F133948-00EB-4C7B-8705-AC4CDE7A6B4C}" srcOrd="0" destOrd="0" presId="urn:microsoft.com/office/officeart/2005/8/layout/chevron2"/>
    <dgm:cxn modelId="{0881A2F6-8833-4763-90F0-5877AC23D6A7}" type="presParOf" srcId="{846050B4-EC35-44CD-B811-88AEBC41D260}" destId="{C37EB344-364E-4FEA-9E06-692B2B7C5888}" srcOrd="1" destOrd="0" presId="urn:microsoft.com/office/officeart/2005/8/layout/chevron2"/>
    <dgm:cxn modelId="{DCF8CED4-F658-481B-8DB6-D59951FB52C3}" type="presParOf" srcId="{DA2DEC74-E0A3-4147-978A-0AD9BD3A944B}" destId="{CDC6EAB3-312A-4102-98FF-539B6B9440EB}" srcOrd="5" destOrd="0" presId="urn:microsoft.com/office/officeart/2005/8/layout/chevron2"/>
    <dgm:cxn modelId="{91EE23AD-FF61-48D8-BD43-26F646968F47}" type="presParOf" srcId="{DA2DEC74-E0A3-4147-978A-0AD9BD3A944B}" destId="{DCB07D65-C0C7-4AE7-AC1D-19F6AAFD31CE}" srcOrd="6" destOrd="0" presId="urn:microsoft.com/office/officeart/2005/8/layout/chevron2"/>
    <dgm:cxn modelId="{B40603B1-6C28-4B01-A9A5-3F2C9A1719A8}" type="presParOf" srcId="{DCB07D65-C0C7-4AE7-AC1D-19F6AAFD31CE}" destId="{100BFA2D-EEC7-453F-A03F-D24733522505}" srcOrd="0" destOrd="0" presId="urn:microsoft.com/office/officeart/2005/8/layout/chevron2"/>
    <dgm:cxn modelId="{6830C3D4-2443-43C2-8A48-665670D6FAA0}" type="presParOf" srcId="{DCB07D65-C0C7-4AE7-AC1D-19F6AAFD31CE}" destId="{A4A47BC3-9D40-49F2-9EB3-A10F93EB119D}" srcOrd="1" destOrd="0" presId="urn:microsoft.com/office/officeart/2005/8/layout/chevron2"/>
    <dgm:cxn modelId="{F3F18A7F-1D37-48EE-A11F-EF3092B1AF02}" type="presParOf" srcId="{DA2DEC74-E0A3-4147-978A-0AD9BD3A944B}" destId="{D0A26BD1-5821-40F1-9A70-A580B8549DA0}" srcOrd="7" destOrd="0" presId="urn:microsoft.com/office/officeart/2005/8/layout/chevron2"/>
    <dgm:cxn modelId="{71B76358-ED19-42D6-B850-53AC020C3CE1}" type="presParOf" srcId="{DA2DEC74-E0A3-4147-978A-0AD9BD3A944B}" destId="{618F4328-60CE-40A8-8778-AE46EF00E23B}" srcOrd="8" destOrd="0" presId="urn:microsoft.com/office/officeart/2005/8/layout/chevron2"/>
    <dgm:cxn modelId="{228B3EE6-E8F1-43F6-B1F1-C686B4CA63E1}" type="presParOf" srcId="{618F4328-60CE-40A8-8778-AE46EF00E23B}" destId="{BD5CF6D5-A065-491E-AE94-7E79B4358250}" srcOrd="0" destOrd="0" presId="urn:microsoft.com/office/officeart/2005/8/layout/chevron2"/>
    <dgm:cxn modelId="{58A95EB3-908D-468B-87AE-089E59CC02BD}" type="presParOf" srcId="{618F4328-60CE-40A8-8778-AE46EF00E23B}" destId="{903FC6A8-6AD8-45E6-B9DD-AA5BB847681C}" srcOrd="1" destOrd="0" presId="urn:microsoft.com/office/officeart/2005/8/layout/chevron2"/>
    <dgm:cxn modelId="{84AC8EF9-F32E-4728-9013-D2ACDCE1D152}" type="presParOf" srcId="{DA2DEC74-E0A3-4147-978A-0AD9BD3A944B}" destId="{40EA453F-0872-4BAF-8AE4-EFF721DF54A6}" srcOrd="9" destOrd="0" presId="urn:microsoft.com/office/officeart/2005/8/layout/chevron2"/>
    <dgm:cxn modelId="{F7349D03-209D-447E-8F56-20715A8708E5}" type="presParOf" srcId="{DA2DEC74-E0A3-4147-978A-0AD9BD3A944B}" destId="{05FE003E-FFCE-4ACC-9FCE-7E836B25C762}" srcOrd="10" destOrd="0" presId="urn:microsoft.com/office/officeart/2005/8/layout/chevron2"/>
    <dgm:cxn modelId="{1FBE54DD-AA21-4B27-8C0F-EC088D82B643}" type="presParOf" srcId="{05FE003E-FFCE-4ACC-9FCE-7E836B25C762}" destId="{ED9C9E83-B479-4430-ACB7-C27A5AD1015D}" srcOrd="0" destOrd="0" presId="urn:microsoft.com/office/officeart/2005/8/layout/chevron2"/>
    <dgm:cxn modelId="{E9E3F83D-92E3-4500-A910-6620439493A1}" type="presParOf" srcId="{05FE003E-FFCE-4ACC-9FCE-7E836B25C762}" destId="{8C5B2629-A0C9-4718-83AD-CAD3B8B211FA}" srcOrd="1" destOrd="0" presId="urn:microsoft.com/office/officeart/2005/8/layout/chevron2"/>
    <dgm:cxn modelId="{812BAFBD-A199-4A94-96B3-75070A5643BA}" type="presParOf" srcId="{DA2DEC74-E0A3-4147-978A-0AD9BD3A944B}" destId="{ACF34253-ABC0-42A5-BF8C-15140A4A8D53}" srcOrd="11" destOrd="0" presId="urn:microsoft.com/office/officeart/2005/8/layout/chevron2"/>
    <dgm:cxn modelId="{BC83B5C8-7A32-42A1-ABF4-D8E650F07902}" type="presParOf" srcId="{DA2DEC74-E0A3-4147-978A-0AD9BD3A944B}" destId="{85D940D3-BF46-44E7-A705-4DA8F4E48F9A}" srcOrd="12" destOrd="0" presId="urn:microsoft.com/office/officeart/2005/8/layout/chevron2"/>
    <dgm:cxn modelId="{5FEB7AB7-8757-461F-89FD-0F8E7590197D}" type="presParOf" srcId="{85D940D3-BF46-44E7-A705-4DA8F4E48F9A}" destId="{5FFF6D88-5D7C-4B37-9F04-A818D68B1FA7}" srcOrd="0" destOrd="0" presId="urn:microsoft.com/office/officeart/2005/8/layout/chevron2"/>
    <dgm:cxn modelId="{18606A97-14A7-490A-B3FE-F317A7E9CEFC}" type="presParOf" srcId="{85D940D3-BF46-44E7-A705-4DA8F4E48F9A}" destId="{A43A965E-5FAC-472B-8CA4-BCBB69046CAC}" srcOrd="1" destOrd="0" presId="urn:microsoft.com/office/officeart/2005/8/layout/chevron2"/>
    <dgm:cxn modelId="{8A080B0C-3E5B-475B-B65A-2070D252F095}" type="presParOf" srcId="{DA2DEC74-E0A3-4147-978A-0AD9BD3A944B}" destId="{CCFEAA79-6B16-47E2-910E-82613CB8AC15}" srcOrd="13" destOrd="0" presId="urn:microsoft.com/office/officeart/2005/8/layout/chevron2"/>
    <dgm:cxn modelId="{0C48906A-52EB-4300-A1C6-4A508CFA0E1C}" type="presParOf" srcId="{DA2DEC74-E0A3-4147-978A-0AD9BD3A944B}" destId="{7F4606DE-5D97-40B5-A7CE-C5839FD9240B}" srcOrd="14" destOrd="0" presId="urn:microsoft.com/office/officeart/2005/8/layout/chevron2"/>
    <dgm:cxn modelId="{C3FBE960-4297-4809-8349-2B900CF0F75E}" type="presParOf" srcId="{7F4606DE-5D97-40B5-A7CE-C5839FD9240B}" destId="{E8BDCFC0-DC5C-414B-9152-81249EED0BE8}" srcOrd="0" destOrd="0" presId="urn:microsoft.com/office/officeart/2005/8/layout/chevron2"/>
    <dgm:cxn modelId="{143969B5-1EF9-465B-B303-1622EF2568BC}" type="presParOf" srcId="{7F4606DE-5D97-40B5-A7CE-C5839FD9240B}" destId="{1456D1C6-4B26-4A65-9D13-6396AAAE8C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142E7D-23E7-4487-B672-B5885E4140AB}">
      <dsp:nvSpPr>
        <dsp:cNvPr id="0" name=""/>
        <dsp:cNvSpPr/>
      </dsp:nvSpPr>
      <dsp:spPr>
        <a:xfrm rot="5400000">
          <a:off x="-96358" y="109404"/>
          <a:ext cx="642387" cy="449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5400000">
        <a:off x="-96358" y="109404"/>
        <a:ext cx="642387" cy="449671"/>
      </dsp:txXfrm>
    </dsp:sp>
    <dsp:sp modelId="{D9F05515-8C22-471C-A317-19B96170FA12}">
      <dsp:nvSpPr>
        <dsp:cNvPr id="0" name=""/>
        <dsp:cNvSpPr/>
      </dsp:nvSpPr>
      <dsp:spPr>
        <a:xfrm rot="5400000">
          <a:off x="3592287" y="-3139572"/>
          <a:ext cx="417551" cy="6702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¿Qué son las </a:t>
          </a:r>
          <a:r>
            <a:rPr lang="es-EC" sz="2400" kern="1200" dirty="0" err="1" smtClean="0"/>
            <a:t>NoC</a:t>
          </a:r>
          <a:r>
            <a:rPr lang="es-EC" sz="2400" kern="1200" dirty="0" smtClean="0"/>
            <a:t>?</a:t>
          </a:r>
          <a:endParaRPr lang="es-EC" sz="2400" kern="1200" dirty="0"/>
        </a:p>
      </dsp:txBody>
      <dsp:txXfrm rot="5400000">
        <a:off x="3592287" y="-3139572"/>
        <a:ext cx="417551" cy="6702784"/>
      </dsp:txXfrm>
    </dsp:sp>
    <dsp:sp modelId="{FE2F8482-6DCE-48F6-B964-889C8914EC16}">
      <dsp:nvSpPr>
        <dsp:cNvPr id="0" name=""/>
        <dsp:cNvSpPr/>
      </dsp:nvSpPr>
      <dsp:spPr>
        <a:xfrm rot="5400000">
          <a:off x="-96358" y="667375"/>
          <a:ext cx="642387" cy="449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5400000">
        <a:off x="-96358" y="667375"/>
        <a:ext cx="642387" cy="449671"/>
      </dsp:txXfrm>
    </dsp:sp>
    <dsp:sp modelId="{12E484DB-EDEC-4ED8-8B80-C73AE4A655A9}">
      <dsp:nvSpPr>
        <dsp:cNvPr id="0" name=""/>
        <dsp:cNvSpPr/>
      </dsp:nvSpPr>
      <dsp:spPr>
        <a:xfrm rot="5400000">
          <a:off x="3592287" y="-2571598"/>
          <a:ext cx="417551" cy="6702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Arquitectura de la </a:t>
          </a:r>
          <a:r>
            <a:rPr lang="es-EC" sz="2400" kern="1200" dirty="0" err="1" smtClean="0"/>
            <a:t>NoC</a:t>
          </a:r>
          <a:endParaRPr lang="es-EC" sz="2400" kern="1200" dirty="0"/>
        </a:p>
      </dsp:txBody>
      <dsp:txXfrm rot="5400000">
        <a:off x="3592287" y="-2571598"/>
        <a:ext cx="417551" cy="6702784"/>
      </dsp:txXfrm>
    </dsp:sp>
    <dsp:sp modelId="{0F133948-00EB-4C7B-8705-AC4CDE7A6B4C}">
      <dsp:nvSpPr>
        <dsp:cNvPr id="0" name=""/>
        <dsp:cNvSpPr/>
      </dsp:nvSpPr>
      <dsp:spPr>
        <a:xfrm rot="5400000">
          <a:off x="-96358" y="1235348"/>
          <a:ext cx="642387" cy="449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5400000">
        <a:off x="-96358" y="1235348"/>
        <a:ext cx="642387" cy="449671"/>
      </dsp:txXfrm>
    </dsp:sp>
    <dsp:sp modelId="{C37EB344-364E-4FEA-9E06-692B2B7C5888}">
      <dsp:nvSpPr>
        <dsp:cNvPr id="0" name=""/>
        <dsp:cNvSpPr/>
      </dsp:nvSpPr>
      <dsp:spPr>
        <a:xfrm rot="5400000">
          <a:off x="3592287" y="-2003625"/>
          <a:ext cx="417551" cy="6702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Nueva Propuesta de Arquitectura</a:t>
          </a:r>
          <a:endParaRPr lang="es-EC" sz="2400" kern="1200" dirty="0"/>
        </a:p>
      </dsp:txBody>
      <dsp:txXfrm rot="5400000">
        <a:off x="3592287" y="-2003625"/>
        <a:ext cx="417551" cy="6702784"/>
      </dsp:txXfrm>
    </dsp:sp>
    <dsp:sp modelId="{100BFA2D-EEC7-453F-A03F-D24733522505}">
      <dsp:nvSpPr>
        <dsp:cNvPr id="0" name=""/>
        <dsp:cNvSpPr/>
      </dsp:nvSpPr>
      <dsp:spPr>
        <a:xfrm rot="5400000">
          <a:off x="-96358" y="1803321"/>
          <a:ext cx="642387" cy="449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5400000">
        <a:off x="-96358" y="1803321"/>
        <a:ext cx="642387" cy="449671"/>
      </dsp:txXfrm>
    </dsp:sp>
    <dsp:sp modelId="{A4A47BC3-9D40-49F2-9EB3-A10F93EB119D}">
      <dsp:nvSpPr>
        <dsp:cNvPr id="0" name=""/>
        <dsp:cNvSpPr/>
      </dsp:nvSpPr>
      <dsp:spPr>
        <a:xfrm rot="5400000">
          <a:off x="3592287" y="-1435652"/>
          <a:ext cx="417551" cy="6702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Simuladores de </a:t>
          </a:r>
          <a:r>
            <a:rPr lang="es-EC" sz="2400" kern="1200" dirty="0" err="1" smtClean="0"/>
            <a:t>NoC</a:t>
          </a:r>
          <a:endParaRPr lang="es-EC" sz="2400" kern="1200" dirty="0"/>
        </a:p>
      </dsp:txBody>
      <dsp:txXfrm rot="5400000">
        <a:off x="3592287" y="-1435652"/>
        <a:ext cx="417551" cy="6702784"/>
      </dsp:txXfrm>
    </dsp:sp>
    <dsp:sp modelId="{BD5CF6D5-A065-491E-AE94-7E79B4358250}">
      <dsp:nvSpPr>
        <dsp:cNvPr id="0" name=""/>
        <dsp:cNvSpPr/>
      </dsp:nvSpPr>
      <dsp:spPr>
        <a:xfrm rot="5400000">
          <a:off x="-96358" y="2371294"/>
          <a:ext cx="642387" cy="449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5400000">
        <a:off x="-96358" y="2371294"/>
        <a:ext cx="642387" cy="449671"/>
      </dsp:txXfrm>
    </dsp:sp>
    <dsp:sp modelId="{903FC6A8-6AD8-45E6-B9DD-AA5BB847681C}">
      <dsp:nvSpPr>
        <dsp:cNvPr id="0" name=""/>
        <dsp:cNvSpPr/>
      </dsp:nvSpPr>
      <dsp:spPr>
        <a:xfrm rot="5400000">
          <a:off x="3592287" y="-867679"/>
          <a:ext cx="417551" cy="6702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err="1" smtClean="0"/>
            <a:t>Noxim</a:t>
          </a:r>
          <a:endParaRPr lang="es-EC" sz="2400" kern="1200" dirty="0"/>
        </a:p>
      </dsp:txBody>
      <dsp:txXfrm rot="5400000">
        <a:off x="3592287" y="-867679"/>
        <a:ext cx="417551" cy="6702784"/>
      </dsp:txXfrm>
    </dsp:sp>
    <dsp:sp modelId="{ED9C9E83-B479-4430-ACB7-C27A5AD1015D}">
      <dsp:nvSpPr>
        <dsp:cNvPr id="0" name=""/>
        <dsp:cNvSpPr/>
      </dsp:nvSpPr>
      <dsp:spPr>
        <a:xfrm rot="5400000">
          <a:off x="-96358" y="2939268"/>
          <a:ext cx="642387" cy="449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5400000">
        <a:off x="-96358" y="2939268"/>
        <a:ext cx="642387" cy="449671"/>
      </dsp:txXfrm>
    </dsp:sp>
    <dsp:sp modelId="{8C5B2629-A0C9-4718-83AD-CAD3B8B211FA}">
      <dsp:nvSpPr>
        <dsp:cNvPr id="0" name=""/>
        <dsp:cNvSpPr/>
      </dsp:nvSpPr>
      <dsp:spPr>
        <a:xfrm rot="5400000">
          <a:off x="3592287" y="-299706"/>
          <a:ext cx="417551" cy="6702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smtClean="0"/>
            <a:t>Modificaciones a Noxim</a:t>
          </a:r>
          <a:endParaRPr lang="es-EC" sz="2400" kern="1200" dirty="0"/>
        </a:p>
      </dsp:txBody>
      <dsp:txXfrm rot="5400000">
        <a:off x="3592287" y="-299706"/>
        <a:ext cx="417551" cy="6702784"/>
      </dsp:txXfrm>
    </dsp:sp>
    <dsp:sp modelId="{5FFF6D88-5D7C-4B37-9F04-A818D68B1FA7}">
      <dsp:nvSpPr>
        <dsp:cNvPr id="0" name=""/>
        <dsp:cNvSpPr/>
      </dsp:nvSpPr>
      <dsp:spPr>
        <a:xfrm rot="5400000">
          <a:off x="-96358" y="3507241"/>
          <a:ext cx="642387" cy="449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5400000">
        <a:off x="-96358" y="3507241"/>
        <a:ext cx="642387" cy="449671"/>
      </dsp:txXfrm>
    </dsp:sp>
    <dsp:sp modelId="{A43A965E-5FAC-472B-8CA4-BCBB69046CAC}">
      <dsp:nvSpPr>
        <dsp:cNvPr id="0" name=""/>
        <dsp:cNvSpPr/>
      </dsp:nvSpPr>
      <dsp:spPr>
        <a:xfrm rot="5400000">
          <a:off x="3592287" y="268266"/>
          <a:ext cx="417551" cy="6702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Resultados</a:t>
          </a:r>
          <a:endParaRPr lang="es-EC" sz="2400" kern="1200" dirty="0"/>
        </a:p>
      </dsp:txBody>
      <dsp:txXfrm rot="5400000">
        <a:off x="3592287" y="268266"/>
        <a:ext cx="417551" cy="6702784"/>
      </dsp:txXfrm>
    </dsp:sp>
    <dsp:sp modelId="{E8BDCFC0-DC5C-414B-9152-81249EED0BE8}">
      <dsp:nvSpPr>
        <dsp:cNvPr id="0" name=""/>
        <dsp:cNvSpPr/>
      </dsp:nvSpPr>
      <dsp:spPr>
        <a:xfrm rot="5400000">
          <a:off x="-96358" y="4075214"/>
          <a:ext cx="642387" cy="449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5400000">
        <a:off x="-96358" y="4075214"/>
        <a:ext cx="642387" cy="449671"/>
      </dsp:txXfrm>
    </dsp:sp>
    <dsp:sp modelId="{1456D1C6-4B26-4A65-9D13-6396AAAE8CE4}">
      <dsp:nvSpPr>
        <dsp:cNvPr id="0" name=""/>
        <dsp:cNvSpPr/>
      </dsp:nvSpPr>
      <dsp:spPr>
        <a:xfrm rot="5400000">
          <a:off x="3592287" y="836239"/>
          <a:ext cx="417551" cy="6702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Conclusiones y Recomendaciones</a:t>
          </a:r>
          <a:endParaRPr lang="es-EC" sz="2400" kern="1200" dirty="0"/>
        </a:p>
      </dsp:txBody>
      <dsp:txXfrm rot="5400000">
        <a:off x="3592287" y="836239"/>
        <a:ext cx="417551" cy="670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0FB7A-4CBD-48F8-A3B0-19E9C26809B7}" type="datetimeFigureOut">
              <a:rPr lang="es-EC" smtClean="0"/>
              <a:pPr/>
              <a:t>29/08/2013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1B6B9-2A97-49B8-BC5C-C7E5E6D5F24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1B6B9-2A97-49B8-BC5C-C7E5E6D5F241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1A5A1-8670-45A3-B16F-78F4E6AA305C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03D0-8AB4-4B4F-99EF-F208B2A0B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3582144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 smtClean="0"/>
              <a:t>Diseño e Implementación de un Simulador</a:t>
            </a:r>
          </a:p>
          <a:p>
            <a:pPr algn="ctr"/>
            <a:r>
              <a:rPr lang="en-US" sz="3600" dirty="0" smtClean="0"/>
              <a:t>De Arquitectura Networks-On-Chip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Edwin </a:t>
            </a:r>
            <a:r>
              <a:rPr lang="en-US" sz="3600" dirty="0" err="1" smtClean="0"/>
              <a:t>Tufiño</a:t>
            </a:r>
            <a:endParaRPr lang="es-EC" sz="3600" dirty="0"/>
          </a:p>
        </p:txBody>
      </p:sp>
      <p:pic>
        <p:nvPicPr>
          <p:cNvPr id="7" name="6 Imagen" descr="logo_espe"/>
          <p:cNvPicPr/>
          <p:nvPr/>
        </p:nvPicPr>
        <p:blipFill rotWithShape="1">
          <a:blip r:embed="rId3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61989"/>
            <a:ext cx="4153105" cy="411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211960" y="1484784"/>
            <a:ext cx="1223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NOC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132467" y="3337828"/>
            <a:ext cx="5327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ARQUITECTURA DE LA </a:t>
            </a:r>
            <a:r>
              <a:rPr lang="es-ES" sz="3600" b="1" dirty="0" err="1" smtClean="0"/>
              <a:t>NoC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61989"/>
            <a:ext cx="4153105" cy="411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627784" y="1484784"/>
            <a:ext cx="1223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NOC</a:t>
            </a:r>
            <a:endParaRPr lang="es-ES" sz="4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652120" y="2492896"/>
            <a:ext cx="31683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- </a:t>
            </a:r>
            <a:r>
              <a:rPr lang="en-US" sz="2400" dirty="0" err="1" smtClean="0"/>
              <a:t>Interfaz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smtClean="0"/>
              <a:t>Red (NI)</a:t>
            </a:r>
            <a:endParaRPr lang="es-ES" sz="2400" dirty="0"/>
          </a:p>
          <a:p>
            <a:pPr lvl="0"/>
            <a:r>
              <a:rPr lang="en-US" sz="2400" dirty="0" smtClean="0"/>
              <a:t>- Router (R)</a:t>
            </a:r>
            <a:endParaRPr lang="es-ES" sz="2400" dirty="0"/>
          </a:p>
          <a:p>
            <a:pPr lvl="0"/>
            <a:r>
              <a:rPr lang="en-US" sz="2400" dirty="0" smtClean="0"/>
              <a:t>- </a:t>
            </a:r>
            <a:r>
              <a:rPr lang="en-US" sz="2400" dirty="0" err="1" smtClean="0"/>
              <a:t>Elemento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 smtClean="0"/>
              <a:t>procesamiento</a:t>
            </a:r>
            <a:r>
              <a:rPr lang="en-US" sz="2400" dirty="0" smtClean="0"/>
              <a:t> (PE)</a:t>
            </a:r>
            <a:endParaRPr lang="es-ES" sz="2400" dirty="0"/>
          </a:p>
          <a:p>
            <a:pPr lvl="0"/>
            <a:r>
              <a:rPr lang="en-US" sz="2400" dirty="0" smtClean="0"/>
              <a:t>- </a:t>
            </a:r>
            <a:r>
              <a:rPr lang="en-US" sz="2400" dirty="0" err="1" smtClean="0"/>
              <a:t>Topología</a:t>
            </a:r>
            <a:endParaRPr lang="es-ES" sz="2400" dirty="0"/>
          </a:p>
          <a:p>
            <a:pPr lvl="0"/>
            <a:r>
              <a:rPr lang="en-US" sz="2400" dirty="0" smtClean="0"/>
              <a:t>- </a:t>
            </a:r>
            <a:r>
              <a:rPr lang="en-US" sz="2400" dirty="0" err="1" smtClean="0"/>
              <a:t>Modelo</a:t>
            </a:r>
            <a:r>
              <a:rPr lang="en-US" sz="2400" dirty="0" smtClean="0"/>
              <a:t> </a:t>
            </a:r>
            <a:r>
              <a:rPr lang="en-US" sz="2400" dirty="0"/>
              <a:t>OSI</a:t>
            </a:r>
            <a:endParaRPr lang="es-ES" sz="2400" dirty="0"/>
          </a:p>
          <a:p>
            <a:pPr lvl="0"/>
            <a:r>
              <a:rPr lang="en-US" sz="2400" dirty="0" smtClean="0"/>
              <a:t>- Enlace</a:t>
            </a:r>
            <a:endParaRPr lang="es-ES" sz="2400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39552" y="1772816"/>
            <a:ext cx="9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ENLACE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148064" y="3861048"/>
            <a:ext cx="327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ELEMENTO DE PROCESAMIENTO</a:t>
            </a:r>
            <a:endParaRPr lang="es-E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93096"/>
            <a:ext cx="271930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joshpierce.net/wp-content/uploads/2012/11/Wireless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997621" cy="879582"/>
          </a:xfrm>
          <a:prstGeom prst="rect">
            <a:avLst/>
          </a:prstGeom>
          <a:noFill/>
        </p:spPr>
      </p:pic>
      <p:pic>
        <p:nvPicPr>
          <p:cNvPr id="30724" name="Picture 4" descr="http://www.dometech.net46.net/fib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04864"/>
            <a:ext cx="1824203" cy="1368152"/>
          </a:xfrm>
          <a:prstGeom prst="rect">
            <a:avLst/>
          </a:prstGeom>
          <a:noFill/>
        </p:spPr>
      </p:pic>
      <p:pic>
        <p:nvPicPr>
          <p:cNvPr id="30726" name="Picture 6" descr="http://www.molexpn.com/Media/images/PCD-00304-0H-bd921855-7090-419f-996c-936bcee5cd6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429000"/>
            <a:ext cx="1375351" cy="1422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4"/>
          <p:cNvGrpSpPr>
            <a:grpSpLocks/>
          </p:cNvGrpSpPr>
          <p:nvPr/>
        </p:nvGrpSpPr>
        <p:grpSpPr bwMode="auto">
          <a:xfrm rot="-5400000">
            <a:off x="1293019" y="3089597"/>
            <a:ext cx="1092200" cy="2306638"/>
            <a:chOff x="489" y="632"/>
            <a:chExt cx="688" cy="1453"/>
          </a:xfrm>
        </p:grpSpPr>
        <p:sp>
          <p:nvSpPr>
            <p:cNvPr id="8" name="Rectangle 195"/>
            <p:cNvSpPr>
              <a:spLocks noChangeArrowheads="1"/>
            </p:cNvSpPr>
            <p:nvPr/>
          </p:nvSpPr>
          <p:spPr bwMode="auto">
            <a:xfrm rot="16200000">
              <a:off x="808" y="1807"/>
              <a:ext cx="390" cy="1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Rectangle 196"/>
            <p:cNvSpPr>
              <a:spLocks noChangeArrowheads="1"/>
            </p:cNvSpPr>
            <p:nvPr/>
          </p:nvSpPr>
          <p:spPr bwMode="auto">
            <a:xfrm rot="16200000">
              <a:off x="808" y="1807"/>
              <a:ext cx="390" cy="16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Rectangle 197"/>
            <p:cNvSpPr>
              <a:spLocks noChangeArrowheads="1"/>
            </p:cNvSpPr>
            <p:nvPr/>
          </p:nvSpPr>
          <p:spPr bwMode="auto">
            <a:xfrm rot="16200000">
              <a:off x="1011" y="905"/>
              <a:ext cx="167" cy="16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Rectangle 198"/>
            <p:cNvSpPr>
              <a:spLocks noChangeArrowheads="1"/>
            </p:cNvSpPr>
            <p:nvPr/>
          </p:nvSpPr>
          <p:spPr bwMode="auto">
            <a:xfrm rot="16200000">
              <a:off x="1011" y="905"/>
              <a:ext cx="167" cy="16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Rectangle 199"/>
            <p:cNvSpPr>
              <a:spLocks noChangeArrowheads="1"/>
            </p:cNvSpPr>
            <p:nvPr/>
          </p:nvSpPr>
          <p:spPr bwMode="auto">
            <a:xfrm rot="16200000">
              <a:off x="775" y="1341"/>
              <a:ext cx="166" cy="16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Rectangle 200"/>
            <p:cNvSpPr>
              <a:spLocks noChangeArrowheads="1"/>
            </p:cNvSpPr>
            <p:nvPr/>
          </p:nvSpPr>
          <p:spPr bwMode="auto">
            <a:xfrm rot="16200000">
              <a:off x="775" y="1341"/>
              <a:ext cx="166" cy="16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Rectangle 201"/>
            <p:cNvSpPr>
              <a:spLocks noChangeArrowheads="1"/>
            </p:cNvSpPr>
            <p:nvPr/>
          </p:nvSpPr>
          <p:spPr bwMode="auto">
            <a:xfrm rot="16200000">
              <a:off x="991" y="1413"/>
              <a:ext cx="167" cy="16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Rectangle 202"/>
            <p:cNvSpPr>
              <a:spLocks noChangeArrowheads="1"/>
            </p:cNvSpPr>
            <p:nvPr/>
          </p:nvSpPr>
          <p:spPr bwMode="auto">
            <a:xfrm rot="16200000">
              <a:off x="991" y="1413"/>
              <a:ext cx="167" cy="16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Rectangle 203"/>
            <p:cNvSpPr>
              <a:spLocks noChangeArrowheads="1"/>
            </p:cNvSpPr>
            <p:nvPr/>
          </p:nvSpPr>
          <p:spPr bwMode="auto">
            <a:xfrm rot="16200000">
              <a:off x="722" y="1073"/>
              <a:ext cx="166" cy="16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Rectangle 204"/>
            <p:cNvSpPr>
              <a:spLocks noChangeArrowheads="1"/>
            </p:cNvSpPr>
            <p:nvPr/>
          </p:nvSpPr>
          <p:spPr bwMode="auto">
            <a:xfrm rot="16200000">
              <a:off x="722" y="1073"/>
              <a:ext cx="166" cy="16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Rectangle 205"/>
            <p:cNvSpPr>
              <a:spLocks noChangeArrowheads="1"/>
            </p:cNvSpPr>
            <p:nvPr/>
          </p:nvSpPr>
          <p:spPr bwMode="auto">
            <a:xfrm rot="16200000">
              <a:off x="499" y="1395"/>
              <a:ext cx="166" cy="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Rectangle 206"/>
            <p:cNvSpPr>
              <a:spLocks noChangeArrowheads="1"/>
            </p:cNvSpPr>
            <p:nvPr/>
          </p:nvSpPr>
          <p:spPr bwMode="auto">
            <a:xfrm rot="16200000">
              <a:off x="499" y="1395"/>
              <a:ext cx="166" cy="16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Rectangle 207"/>
            <p:cNvSpPr>
              <a:spLocks noChangeArrowheads="1"/>
            </p:cNvSpPr>
            <p:nvPr/>
          </p:nvSpPr>
          <p:spPr bwMode="auto">
            <a:xfrm rot="16200000">
              <a:off x="784" y="771"/>
              <a:ext cx="166" cy="1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Rectangle 208"/>
            <p:cNvSpPr>
              <a:spLocks noChangeArrowheads="1"/>
            </p:cNvSpPr>
            <p:nvPr/>
          </p:nvSpPr>
          <p:spPr bwMode="auto">
            <a:xfrm rot="16200000">
              <a:off x="784" y="771"/>
              <a:ext cx="166" cy="16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Rectangle 209"/>
            <p:cNvSpPr>
              <a:spLocks noChangeArrowheads="1"/>
            </p:cNvSpPr>
            <p:nvPr/>
          </p:nvSpPr>
          <p:spPr bwMode="auto">
            <a:xfrm rot="16200000">
              <a:off x="487" y="634"/>
              <a:ext cx="167" cy="16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Rectangle 210"/>
            <p:cNvSpPr>
              <a:spLocks noChangeArrowheads="1"/>
            </p:cNvSpPr>
            <p:nvPr/>
          </p:nvSpPr>
          <p:spPr bwMode="auto">
            <a:xfrm rot="16200000">
              <a:off x="487" y="634"/>
              <a:ext cx="167" cy="16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Rectangle 211"/>
            <p:cNvSpPr>
              <a:spLocks noChangeArrowheads="1"/>
            </p:cNvSpPr>
            <p:nvPr/>
          </p:nvSpPr>
          <p:spPr bwMode="auto">
            <a:xfrm rot="16200000">
              <a:off x="493" y="1606"/>
              <a:ext cx="383" cy="3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Rectangle 212"/>
            <p:cNvSpPr>
              <a:spLocks noChangeArrowheads="1"/>
            </p:cNvSpPr>
            <p:nvPr/>
          </p:nvSpPr>
          <p:spPr bwMode="auto">
            <a:xfrm rot="16200000">
              <a:off x="493" y="1606"/>
              <a:ext cx="383" cy="37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Rectangle 213"/>
            <p:cNvSpPr>
              <a:spLocks noChangeArrowheads="1"/>
            </p:cNvSpPr>
            <p:nvPr/>
          </p:nvSpPr>
          <p:spPr bwMode="auto">
            <a:xfrm rot="16200000">
              <a:off x="565" y="855"/>
              <a:ext cx="167" cy="16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Rectangle 214"/>
            <p:cNvSpPr>
              <a:spLocks noChangeArrowheads="1"/>
            </p:cNvSpPr>
            <p:nvPr/>
          </p:nvSpPr>
          <p:spPr bwMode="auto">
            <a:xfrm rot="16200000">
              <a:off x="565" y="855"/>
              <a:ext cx="167" cy="16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Rectangle 215"/>
            <p:cNvSpPr>
              <a:spLocks noChangeArrowheads="1"/>
            </p:cNvSpPr>
            <p:nvPr/>
          </p:nvSpPr>
          <p:spPr bwMode="auto">
            <a:xfrm rot="16200000">
              <a:off x="488" y="1131"/>
              <a:ext cx="167" cy="16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Rectangle 216"/>
            <p:cNvSpPr>
              <a:spLocks noChangeArrowheads="1"/>
            </p:cNvSpPr>
            <p:nvPr/>
          </p:nvSpPr>
          <p:spPr bwMode="auto">
            <a:xfrm rot="16200000">
              <a:off x="488" y="1131"/>
              <a:ext cx="167" cy="16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Rectangle 217"/>
            <p:cNvSpPr>
              <a:spLocks noChangeArrowheads="1"/>
            </p:cNvSpPr>
            <p:nvPr/>
          </p:nvSpPr>
          <p:spPr bwMode="auto">
            <a:xfrm rot="16200000">
              <a:off x="1012" y="1144"/>
              <a:ext cx="166" cy="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Rectangle 218"/>
            <p:cNvSpPr>
              <a:spLocks noChangeArrowheads="1"/>
            </p:cNvSpPr>
            <p:nvPr/>
          </p:nvSpPr>
          <p:spPr bwMode="auto">
            <a:xfrm rot="16200000">
              <a:off x="1012" y="1144"/>
              <a:ext cx="166" cy="16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179"/>
          <p:cNvGrpSpPr>
            <a:grpSpLocks/>
          </p:cNvGrpSpPr>
          <p:nvPr/>
        </p:nvGrpSpPr>
        <p:grpSpPr bwMode="auto">
          <a:xfrm>
            <a:off x="5867400" y="3239616"/>
            <a:ext cx="3054350" cy="2133600"/>
            <a:chOff x="3696" y="1028"/>
            <a:chExt cx="1924" cy="1344"/>
          </a:xfrm>
        </p:grpSpPr>
        <p:graphicFrame>
          <p:nvGraphicFramePr>
            <p:cNvPr id="105" name="Object 174"/>
            <p:cNvGraphicFramePr>
              <a:graphicFrameLocks noChangeAspect="1"/>
            </p:cNvGraphicFramePr>
            <p:nvPr/>
          </p:nvGraphicFramePr>
          <p:xfrm>
            <a:off x="4286" y="1028"/>
            <a:ext cx="1334" cy="1344"/>
          </p:xfrm>
          <a:graphic>
            <a:graphicData uri="http://schemas.openxmlformats.org/presentationml/2006/ole">
              <p:oleObj spid="_x0000_s1026" name="VISIO" r:id="rId3" imgW="2376360" imgH="2394000" progId="Visio.Drawing.11">
                <p:embed/>
              </p:oleObj>
            </a:graphicData>
          </a:graphic>
        </p:graphicFrame>
        <p:sp>
          <p:nvSpPr>
            <p:cNvPr id="106" name="AutoShape 176"/>
            <p:cNvSpPr>
              <a:spLocks noChangeArrowheads="1"/>
            </p:cNvSpPr>
            <p:nvPr/>
          </p:nvSpPr>
          <p:spPr bwMode="auto">
            <a:xfrm flipH="1">
              <a:off x="3696" y="1436"/>
              <a:ext cx="544" cy="331"/>
            </a:xfrm>
            <a:prstGeom prst="leftArrow">
              <a:avLst>
                <a:gd name="adj1" fmla="val 50000"/>
                <a:gd name="adj2" fmla="val 41088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00" b="1" dirty="0">
                  <a:solidFill>
                    <a:schemeClr val="tx2"/>
                  </a:solidFill>
                </a:rPr>
                <a:t>Replace</a:t>
              </a:r>
            </a:p>
          </p:txBody>
        </p:sp>
      </p:grpSp>
      <p:pic>
        <p:nvPicPr>
          <p:cNvPr id="4099" name="Picture 3" descr="http://www.cs.nmsu.edu/~pfeiffer/classes/573/notes/mes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2008" y="3363441"/>
            <a:ext cx="1628775" cy="1628775"/>
          </a:xfrm>
          <a:prstGeom prst="rect">
            <a:avLst/>
          </a:prstGeom>
          <a:noFill/>
        </p:spPr>
      </p:pic>
      <p:sp>
        <p:nvSpPr>
          <p:cNvPr id="107" name="106 CuadroTexto"/>
          <p:cNvSpPr txBox="1"/>
          <p:nvPr/>
        </p:nvSpPr>
        <p:spPr>
          <a:xfrm>
            <a:off x="3276600" y="362061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+</a:t>
            </a:r>
            <a:endParaRPr lang="es-ES" sz="6000" dirty="0"/>
          </a:p>
        </p:txBody>
      </p:sp>
      <p:sp>
        <p:nvSpPr>
          <p:cNvPr id="41" name="40 Rectángulo"/>
          <p:cNvSpPr/>
          <p:nvPr/>
        </p:nvSpPr>
        <p:spPr>
          <a:xfrm>
            <a:off x="3581400" y="1519535"/>
            <a:ext cx="2946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 smtClean="0"/>
              <a:t>INTERFAZ DE RED (NI)</a:t>
            </a:r>
          </a:p>
        </p:txBody>
      </p:sp>
      <p:sp>
        <p:nvSpPr>
          <p:cNvPr id="36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37" name="36 Imagen" descr="logo_espe"/>
          <p:cNvPicPr/>
          <p:nvPr/>
        </p:nvPicPr>
        <p:blipFill rotWithShape="1">
          <a:blip r:embed="rId5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41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15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059832" y="1844824"/>
            <a:ext cx="2659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TOPOLOGÍA</a:t>
            </a:r>
            <a:endParaRPr lang="es-E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89" y="3068960"/>
            <a:ext cx="8153659" cy="247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6624736" cy="370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275856" y="1537628"/>
            <a:ext cx="2119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MODELO OSI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236296" y="2492896"/>
            <a:ext cx="1584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Aplicación</a:t>
            </a:r>
          </a:p>
          <a:p>
            <a:endParaRPr lang="es-EC" b="1" dirty="0" smtClean="0"/>
          </a:p>
          <a:p>
            <a:endParaRPr lang="es-EC" b="1" dirty="0" smtClean="0"/>
          </a:p>
          <a:p>
            <a:r>
              <a:rPr lang="es-EC" b="1" dirty="0" smtClean="0"/>
              <a:t>Transporte</a:t>
            </a:r>
          </a:p>
          <a:p>
            <a:endParaRPr lang="es-EC" b="1" dirty="0" smtClean="0"/>
          </a:p>
          <a:p>
            <a:endParaRPr lang="es-EC" b="1" dirty="0" smtClean="0"/>
          </a:p>
          <a:p>
            <a:endParaRPr lang="es-EC" b="1" dirty="0" smtClean="0"/>
          </a:p>
          <a:p>
            <a:r>
              <a:rPr lang="es-EC" b="1" dirty="0" smtClean="0"/>
              <a:t>Red</a:t>
            </a:r>
          </a:p>
          <a:p>
            <a:endParaRPr lang="es-EC" b="1" dirty="0" smtClean="0"/>
          </a:p>
          <a:p>
            <a:endParaRPr lang="es-EC" b="1" dirty="0" smtClean="0"/>
          </a:p>
          <a:p>
            <a:endParaRPr lang="es-EC" b="1" dirty="0" smtClean="0"/>
          </a:p>
          <a:p>
            <a:r>
              <a:rPr lang="es-EC" b="1" dirty="0" smtClean="0"/>
              <a:t>Física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477000" y="307574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</a:rPr>
              <a:t>- Selección lógica</a:t>
            </a:r>
          </a:p>
          <a:p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</a:rPr>
              <a:t>   Algoritmo de Ruteo</a:t>
            </a:r>
            <a:endParaRPr lang="es-E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44008" y="1556792"/>
            <a:ext cx="2916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 smtClean="0"/>
              <a:t>Router</a:t>
            </a:r>
            <a:r>
              <a:rPr lang="es-ES" sz="2400" dirty="0" smtClean="0"/>
              <a:t> (Conmutador)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96" y="2031033"/>
            <a:ext cx="5130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512496" y="3783633"/>
            <a:ext cx="142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- Multiplexor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444208" y="2708920"/>
            <a:ext cx="1514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- Cola (Buffer)</a:t>
            </a:r>
          </a:p>
        </p:txBody>
      </p:sp>
      <p:sp>
        <p:nvSpPr>
          <p:cNvPr id="13" name="12 Elipse"/>
          <p:cNvSpPr/>
          <p:nvPr/>
        </p:nvSpPr>
        <p:spPr>
          <a:xfrm>
            <a:off x="1254696" y="3707433"/>
            <a:ext cx="990600" cy="533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931096" y="5231433"/>
            <a:ext cx="685800" cy="10668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531296" y="3631233"/>
            <a:ext cx="609600" cy="685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2" y="1335653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       Algoritmo de Enrutamiento</a:t>
            </a:r>
          </a:p>
          <a:p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57400"/>
            <a:ext cx="4464496" cy="249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475656" y="4724400"/>
            <a:ext cx="64491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Si </a:t>
            </a:r>
            <a:r>
              <a:rPr lang="es-ES" sz="2000" b="1" u="sng" dirty="0" smtClean="0"/>
              <a:t>origen </a:t>
            </a:r>
            <a:r>
              <a:rPr lang="es-ES" sz="2000" dirty="0" smtClean="0"/>
              <a:t>&lt; ó &gt; </a:t>
            </a:r>
            <a:r>
              <a:rPr lang="es-ES" sz="2000" b="1" u="sng" dirty="0" smtClean="0"/>
              <a:t>destino</a:t>
            </a:r>
            <a:r>
              <a:rPr lang="es-ES" sz="2000" dirty="0" smtClean="0"/>
              <a:t>    </a:t>
            </a:r>
            <a:r>
              <a:rPr lang="es-ES" sz="2000" dirty="0" smtClean="0">
                <a:sym typeface="Wingdings" pitchFamily="2" charset="2"/>
              </a:rPr>
              <a:t>  </a:t>
            </a:r>
            <a:r>
              <a:rPr lang="es-ES" sz="2000" b="1" dirty="0" smtClean="0">
                <a:sym typeface="Wingdings" pitchFamily="2" charset="2"/>
              </a:rPr>
              <a:t>origen=origen+1 ó origen-1</a:t>
            </a:r>
          </a:p>
          <a:p>
            <a:endParaRPr lang="es-ES" sz="2000" b="1" dirty="0" smtClean="0">
              <a:sym typeface="Wingdings" pitchFamily="2" charset="2"/>
            </a:endParaRPr>
          </a:p>
          <a:p>
            <a:r>
              <a:rPr lang="es-ES" sz="3200" b="1" dirty="0" smtClean="0">
                <a:sym typeface="Wingdings" pitchFamily="2" charset="2"/>
              </a:rPr>
              <a:t>Si 00 &lt; 11   10</a:t>
            </a:r>
          </a:p>
          <a:p>
            <a:r>
              <a:rPr lang="es-ES" sz="3200" b="1" dirty="0" smtClean="0">
                <a:sym typeface="Wingdings" pitchFamily="2" charset="2"/>
              </a:rPr>
              <a:t>Si 10 &lt; 11   11  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810000" y="2057400"/>
            <a:ext cx="64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5334000" y="2667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6 Elipse"/>
          <p:cNvSpPr/>
          <p:nvPr/>
        </p:nvSpPr>
        <p:spPr>
          <a:xfrm>
            <a:off x="2743200" y="2057400"/>
            <a:ext cx="9906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4495800" y="2971800"/>
            <a:ext cx="9906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15" name="14 Imagen" descr="logo_espe"/>
          <p:cNvPicPr/>
          <p:nvPr/>
        </p:nvPicPr>
        <p:blipFill rotWithShape="1">
          <a:blip r:embed="rId3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37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398238" y="3429000"/>
            <a:ext cx="6846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 smtClean="0"/>
              <a:t>NUEVA PROPUESTA DE ARQUITECTURA</a:t>
            </a:r>
            <a:endParaRPr lang="es-EC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</a:t>
            </a:r>
            <a:r>
              <a:rPr lang="en-US" sz="2800" dirty="0" err="1" smtClean="0"/>
              <a:t>Simulador</a:t>
            </a:r>
            <a:endParaRPr lang="en-US" sz="2800" dirty="0" smtClean="0"/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7 Diagrama"/>
          <p:cNvGraphicFramePr/>
          <p:nvPr/>
        </p:nvGraphicFramePr>
        <p:xfrm>
          <a:off x="1259632" y="1829048"/>
          <a:ext cx="715245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64904"/>
            <a:ext cx="61206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555776" y="1700808"/>
            <a:ext cx="4344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NUEVA PROPUESTA DE ARQUITECTURA</a:t>
            </a:r>
            <a:endParaRPr lang="es-EC" sz="2000" b="1" dirty="0"/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04864"/>
            <a:ext cx="58326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16024" y="2852936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- La Topología</a:t>
            </a:r>
          </a:p>
          <a:p>
            <a:r>
              <a:rPr lang="es-EC" dirty="0" smtClean="0"/>
              <a:t>- El Algoritmo de Enrutamiento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267744" y="3212976"/>
            <a:ext cx="4439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/>
              <a:t>SIMULADOR DE </a:t>
            </a:r>
            <a:r>
              <a:rPr lang="es-EC" sz="4000" dirty="0" err="1" smtClean="0"/>
              <a:t>NoC</a:t>
            </a:r>
            <a:endParaRPr lang="es-EC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39552" y="1628800"/>
            <a:ext cx="79208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LOS 3 CRITERIOS PRINCIPALES QUE EVALÚAN LOS SIMULADORES:</a:t>
            </a:r>
          </a:p>
          <a:p>
            <a:endParaRPr lang="es-EC" dirty="0" smtClean="0"/>
          </a:p>
          <a:p>
            <a:r>
              <a:rPr lang="es-EC" dirty="0" smtClean="0"/>
              <a:t>-Energía Consumida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				              -Latencia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-Throughput</a:t>
            </a:r>
          </a:p>
        </p:txBody>
      </p:sp>
      <p:pic>
        <p:nvPicPr>
          <p:cNvPr id="9" name="Picture 2" descr="http://acer.forestales.upm.es/basicas/udfisica/asignaturas/fisica/termo2p/introtermo2p_files/pasoca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2973710" cy="1019559"/>
          </a:xfrm>
          <a:prstGeom prst="rect">
            <a:avLst/>
          </a:prstGeom>
          <a:noFill/>
        </p:spPr>
      </p:pic>
      <p:pic>
        <p:nvPicPr>
          <p:cNvPr id="10" name="Picture 4" descr="http://blogs.technet.com/cfs-filesystemfile.ashx/__key/communityserver-blogs-components-weblogfiles/00-00-00-78-81-metablogapi/4010.clip_5F00_image002_5F00_thum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3888432" cy="1168164"/>
          </a:xfrm>
          <a:prstGeom prst="rect">
            <a:avLst/>
          </a:prstGeom>
          <a:noFill/>
        </p:spPr>
      </p:pic>
      <p:pic>
        <p:nvPicPr>
          <p:cNvPr id="11" name="Picture 6" descr="http://2.bp.blogspot.com/_MUhiHz2g6VA/TP3frv0JZpI/AAAAAAAADSI/EqtFzTPQKFc/s1600/compu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085184"/>
            <a:ext cx="1872208" cy="140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603" y="1487760"/>
            <a:ext cx="54197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47525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373216"/>
            <a:ext cx="3511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899592" y="1988840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 smtClean="0"/>
              <a:t>-Entreguen los 3 criterios a tomar en cuenta (energía consumida, latencia y </a:t>
            </a:r>
            <a:r>
              <a:rPr lang="es-EC" sz="3600" dirty="0" err="1" smtClean="0"/>
              <a:t>troughtput</a:t>
            </a:r>
            <a:r>
              <a:rPr lang="es-EC" sz="3600" dirty="0" smtClean="0"/>
              <a:t>)</a:t>
            </a:r>
          </a:p>
          <a:p>
            <a:endParaRPr lang="es-EC" sz="3600" dirty="0" smtClean="0"/>
          </a:p>
          <a:p>
            <a:r>
              <a:rPr lang="es-EC" sz="3600" dirty="0" smtClean="0"/>
              <a:t>-La disponibilidad del simulador </a:t>
            </a:r>
          </a:p>
          <a:p>
            <a:endParaRPr lang="es-EC" sz="3600" dirty="0" smtClean="0"/>
          </a:p>
          <a:p>
            <a:r>
              <a:rPr lang="es-EC" sz="3600" dirty="0" smtClean="0"/>
              <a:t>-La fecha de desarrollo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779912" y="3212976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/>
              <a:t>NOXIM</a:t>
            </a:r>
            <a:endParaRPr lang="es-EC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11560" y="1988840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- Código abierto (Licencia GPL)</a:t>
            </a:r>
          </a:p>
          <a:p>
            <a:endParaRPr lang="es-EC" sz="2800" dirty="0" smtClean="0"/>
          </a:p>
          <a:p>
            <a:r>
              <a:rPr lang="es-EC" sz="2800" dirty="0" smtClean="0"/>
              <a:t>- </a:t>
            </a:r>
            <a:r>
              <a:rPr lang="es-EC" sz="2800" dirty="0" err="1" smtClean="0"/>
              <a:t>System</a:t>
            </a:r>
            <a:r>
              <a:rPr lang="es-EC" sz="2800" dirty="0" smtClean="0"/>
              <a:t> C</a:t>
            </a:r>
          </a:p>
          <a:p>
            <a:endParaRPr lang="es-EC" sz="2800" dirty="0" smtClean="0"/>
          </a:p>
          <a:p>
            <a:r>
              <a:rPr lang="es-EC" sz="2800" dirty="0" smtClean="0"/>
              <a:t>- Linux</a:t>
            </a:r>
          </a:p>
          <a:p>
            <a:endParaRPr lang="es-EC" sz="2800" dirty="0" smtClean="0"/>
          </a:p>
          <a:p>
            <a:r>
              <a:rPr lang="es-EC" sz="2800" dirty="0" smtClean="0"/>
              <a:t>- CLI</a:t>
            </a:r>
          </a:p>
          <a:p>
            <a:endParaRPr lang="es-EC" sz="2800" dirty="0" smtClean="0"/>
          </a:p>
          <a:p>
            <a:r>
              <a:rPr lang="es-EC" sz="2800" dirty="0" smtClean="0"/>
              <a:t>- Modular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707904" y="155679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MODULAR</a:t>
            </a:r>
            <a:endParaRPr lang="es-EC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4"/>
            <a:ext cx="6804293" cy="425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11560" y="1668864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Parámetros de Entrada</a:t>
            </a:r>
            <a:endParaRPr lang="es-EC" dirty="0" smtClean="0"/>
          </a:p>
          <a:p>
            <a:r>
              <a:rPr lang="es-EC" b="1" dirty="0" smtClean="0"/>
              <a:t> </a:t>
            </a:r>
            <a:endParaRPr lang="es-EC" dirty="0" smtClean="0"/>
          </a:p>
          <a:p>
            <a:pPr lvl="0"/>
            <a:r>
              <a:rPr lang="es-ES" dirty="0" smtClean="0"/>
              <a:t>-Topología Mesh</a:t>
            </a:r>
          </a:p>
          <a:p>
            <a:pPr lvl="0"/>
            <a:r>
              <a:rPr lang="es-ES" dirty="0" smtClean="0"/>
              <a:t>-Dimensión X de la matriz .</a:t>
            </a:r>
            <a:endParaRPr lang="es-EC" dirty="0" smtClean="0"/>
          </a:p>
          <a:p>
            <a:pPr lvl="0"/>
            <a:r>
              <a:rPr lang="es-ES" dirty="0" smtClean="0"/>
              <a:t>-Dimensión Y de la matriz .</a:t>
            </a:r>
            <a:endParaRPr lang="es-EC" dirty="0" smtClean="0"/>
          </a:p>
          <a:p>
            <a:pPr lvl="0"/>
            <a:r>
              <a:rPr lang="es-ES" dirty="0" smtClean="0"/>
              <a:t>-Tamaño de buffer (en </a:t>
            </a:r>
            <a:r>
              <a:rPr lang="es-ES" dirty="0" err="1" smtClean="0"/>
              <a:t>flits</a:t>
            </a:r>
            <a:r>
              <a:rPr lang="es-ES" dirty="0" smtClean="0"/>
              <a:t>).</a:t>
            </a:r>
            <a:endParaRPr lang="es-EC" dirty="0" smtClean="0"/>
          </a:p>
          <a:p>
            <a:pPr lvl="0"/>
            <a:r>
              <a:rPr lang="es-ES" dirty="0" smtClean="0"/>
              <a:t>-Tamaño mínimo y máximo de cada paquete.</a:t>
            </a:r>
            <a:endParaRPr lang="en-US" dirty="0" smtClean="0"/>
          </a:p>
          <a:p>
            <a:pPr lvl="0"/>
            <a:r>
              <a:rPr lang="en-US" dirty="0" smtClean="0"/>
              <a:t>-</a:t>
            </a:r>
            <a:r>
              <a:rPr lang="en-US" dirty="0" err="1" smtClean="0"/>
              <a:t>Algoritmo</a:t>
            </a:r>
            <a:r>
              <a:rPr lang="en-US" dirty="0" smtClean="0"/>
              <a:t> de </a:t>
            </a:r>
            <a:r>
              <a:rPr lang="en-US" dirty="0" err="1" smtClean="0"/>
              <a:t>ruteo</a:t>
            </a:r>
            <a:r>
              <a:rPr lang="en-US" dirty="0" smtClean="0"/>
              <a:t>.</a:t>
            </a:r>
            <a:endParaRPr lang="es-EC" dirty="0" smtClean="0"/>
          </a:p>
          <a:p>
            <a:pPr lvl="0"/>
            <a:r>
              <a:rPr lang="es-ES" dirty="0" smtClean="0"/>
              <a:t>-</a:t>
            </a:r>
            <a:r>
              <a:rPr lang="es-ES" dirty="0" err="1" smtClean="0"/>
              <a:t>Warmup</a:t>
            </a:r>
            <a:r>
              <a:rPr lang="es-ES" dirty="0" smtClean="0"/>
              <a:t>.</a:t>
            </a:r>
            <a:endParaRPr lang="es-EC" dirty="0" smtClean="0"/>
          </a:p>
          <a:p>
            <a:pPr lvl="0"/>
            <a:r>
              <a:rPr lang="es-ES" dirty="0" smtClean="0"/>
              <a:t>-Tiempo de simulación.</a:t>
            </a:r>
          </a:p>
          <a:p>
            <a:pPr lvl="0"/>
            <a:r>
              <a:rPr lang="es-ES" dirty="0" smtClean="0"/>
              <a:t>-Número de paquetes a recibir.</a:t>
            </a:r>
          </a:p>
          <a:p>
            <a:pPr lvl="0"/>
            <a:r>
              <a:rPr lang="es-ES" dirty="0" smtClean="0"/>
              <a:t>-Tráfico </a:t>
            </a:r>
            <a:r>
              <a:rPr lang="es-ES" dirty="0" err="1" smtClean="0"/>
              <a:t>randómico</a:t>
            </a:r>
            <a:r>
              <a:rPr lang="es-ES" dirty="0" smtClean="0"/>
              <a:t>.</a:t>
            </a:r>
          </a:p>
          <a:p>
            <a:pPr lvl="0"/>
            <a:endParaRPr lang="es-EC" dirty="0" smtClean="0"/>
          </a:p>
          <a:p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499992" y="4782051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Parámetros de Salida</a:t>
            </a:r>
            <a:endParaRPr lang="es-EC" dirty="0" smtClean="0"/>
          </a:p>
          <a:p>
            <a:r>
              <a:rPr lang="es-EC" b="1" dirty="0" smtClean="0"/>
              <a:t> </a:t>
            </a:r>
            <a:endParaRPr lang="es-EC" dirty="0" smtClean="0"/>
          </a:p>
          <a:p>
            <a:pPr lvl="0"/>
            <a:r>
              <a:rPr lang="es-ES" dirty="0" smtClean="0"/>
              <a:t>-El número total de paquetes recibidos.</a:t>
            </a:r>
            <a:endParaRPr lang="es-EC" dirty="0" smtClean="0"/>
          </a:p>
          <a:p>
            <a:pPr lvl="0"/>
            <a:r>
              <a:rPr lang="es-ES" dirty="0" smtClean="0"/>
              <a:t>-El promedio global del </a:t>
            </a:r>
            <a:r>
              <a:rPr lang="es-ES" dirty="0" err="1" smtClean="0"/>
              <a:t>troughput</a:t>
            </a:r>
            <a:r>
              <a:rPr lang="es-ES" dirty="0" smtClean="0"/>
              <a:t> y latencia.</a:t>
            </a:r>
            <a:endParaRPr lang="es-EC" dirty="0" smtClean="0"/>
          </a:p>
          <a:p>
            <a:pPr lvl="0"/>
            <a:r>
              <a:rPr lang="en-US" dirty="0" smtClean="0"/>
              <a:t>-El </a:t>
            </a:r>
            <a:r>
              <a:rPr lang="en-US" dirty="0" err="1" smtClean="0"/>
              <a:t>retraso</a:t>
            </a:r>
            <a:r>
              <a:rPr lang="en-US" dirty="0" smtClean="0"/>
              <a:t> </a:t>
            </a:r>
            <a:r>
              <a:rPr lang="en-US" dirty="0" err="1" smtClean="0"/>
              <a:t>máximo</a:t>
            </a:r>
            <a:r>
              <a:rPr lang="en-US" dirty="0" smtClean="0"/>
              <a:t> global.</a:t>
            </a:r>
            <a:endParaRPr lang="es-EC" dirty="0" smtClean="0"/>
          </a:p>
          <a:p>
            <a:pPr lvl="0"/>
            <a:r>
              <a:rPr lang="en-US" dirty="0" smtClean="0"/>
              <a:t>-La </a:t>
            </a:r>
            <a:r>
              <a:rPr lang="en-US" dirty="0" err="1" smtClean="0"/>
              <a:t>energía</a:t>
            </a:r>
            <a:r>
              <a:rPr lang="en-US" dirty="0" smtClean="0"/>
              <a:t> total </a:t>
            </a:r>
            <a:r>
              <a:rPr lang="en-US" dirty="0" err="1" smtClean="0"/>
              <a:t>consumida</a:t>
            </a:r>
            <a:r>
              <a:rPr lang="en-US" dirty="0" smtClean="0"/>
              <a:t>.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</a:t>
            </a:r>
            <a:r>
              <a:rPr lang="en-US" sz="2800" dirty="0" err="1" smtClean="0"/>
              <a:t>Simulador</a:t>
            </a:r>
            <a:endParaRPr lang="en-US" sz="2800" dirty="0" smtClean="0"/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755576" y="3356992"/>
            <a:ext cx="807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¿QUÉ SON LAS </a:t>
            </a:r>
            <a:r>
              <a:rPr lang="es-ES" sz="3600" b="1" dirty="0" err="1" smtClean="0"/>
              <a:t>NoC</a:t>
            </a:r>
            <a:r>
              <a:rPr lang="es-ES" sz="3600" b="1" dirty="0" smtClean="0"/>
              <a:t>(Networks-</a:t>
            </a:r>
            <a:r>
              <a:rPr lang="es-ES" sz="3600" b="1" dirty="0" err="1" smtClean="0"/>
              <a:t>On</a:t>
            </a:r>
            <a:r>
              <a:rPr lang="es-ES" sz="3600" b="1" dirty="0" smtClean="0"/>
              <a:t>-Chip)?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691680" y="3212976"/>
            <a:ext cx="5916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/>
              <a:t>MODIFICACIONES A NOXIM</a:t>
            </a:r>
            <a:endParaRPr lang="es-EC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755576" y="263284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 smtClean="0"/>
              <a:t>-Topología</a:t>
            </a:r>
          </a:p>
          <a:p>
            <a:r>
              <a:rPr lang="es-EC" sz="3600" dirty="0" smtClean="0"/>
              <a:t>-Algoritmo de Enrutamiento</a:t>
            </a:r>
          </a:p>
          <a:p>
            <a:r>
              <a:rPr lang="es-EC" sz="3600" dirty="0" smtClean="0"/>
              <a:t>-Direccionamiento del tráfico</a:t>
            </a:r>
          </a:p>
          <a:p>
            <a:r>
              <a:rPr lang="es-EC" sz="3600" dirty="0" smtClean="0"/>
              <a:t>-Interfaz Gráfica</a:t>
            </a:r>
          </a:p>
          <a:p>
            <a:r>
              <a:rPr lang="es-EC" sz="3600" dirty="0" smtClean="0"/>
              <a:t>-Datos exportados en archivo de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4795392" cy="368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627784" y="155679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u="sng" dirty="0" smtClean="0"/>
              <a:t>ARQUITECTURA TORUS</a:t>
            </a:r>
            <a:endParaRPr lang="es-EC" sz="3200" u="sng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22048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TOPOLOGÍA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627784" y="155679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u="sng" dirty="0" smtClean="0"/>
              <a:t>ARQUITECTURA TORUS</a:t>
            </a:r>
            <a:endParaRPr lang="es-EC" sz="3200" u="sng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39752" y="220486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ALGORITMO DE ENRUTAMIENTO</a:t>
            </a:r>
            <a:endParaRPr lang="es-EC" sz="2800" dirty="0"/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3076574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05064"/>
            <a:ext cx="5010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1475656" y="321297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BORDE 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96136" y="32756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ADAPTATIVO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627784" y="155679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u="sng" dirty="0" smtClean="0"/>
              <a:t>ARQUITECTURA TORUSS</a:t>
            </a:r>
            <a:endParaRPr lang="es-EC" sz="3200" u="sng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22048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TOPOLOGÍA</a:t>
            </a:r>
            <a:endParaRPr lang="es-EC" sz="2800" dirty="0"/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852936"/>
            <a:ext cx="46085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627784" y="134076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u="sng" dirty="0" smtClean="0"/>
              <a:t>ARQUITECTURA TORUS</a:t>
            </a:r>
            <a:endParaRPr lang="es-EC" sz="3200" u="sng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39752" y="198884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ALGORITMO DE ENRUTAMIENTO</a:t>
            </a:r>
            <a:endParaRPr lang="es-EC" sz="2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51920" y="25649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ADAPTATIVO</a:t>
            </a:r>
            <a:endParaRPr lang="es-EC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96952"/>
            <a:ext cx="4968552" cy="352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627784" y="155679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u="sng" dirty="0" smtClean="0"/>
              <a:t>TRÁFICO DIRECCIONADO</a:t>
            </a:r>
            <a:endParaRPr lang="es-EC" sz="32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6190278" cy="417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627784" y="155679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u="sng" dirty="0" smtClean="0"/>
              <a:t>INTERFAZ GRÁFICA</a:t>
            </a:r>
            <a:endParaRPr lang="es-EC" sz="3200" u="sng" dirty="0"/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2987742" cy="214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852936"/>
            <a:ext cx="2592531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619672" y="155679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u="sng" dirty="0" smtClean="0"/>
              <a:t>EXPORTACIÓN A ARCHIVO DE TEXTO</a:t>
            </a:r>
            <a:endParaRPr lang="es-EC" sz="3200" u="sng" dirty="0"/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3722850" cy="36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691680" y="3212976"/>
            <a:ext cx="5518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/>
              <a:t>ANÁLISIS DE RESULTADOS</a:t>
            </a:r>
            <a:endParaRPr lang="es-EC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609850"/>
            <a:ext cx="4876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31840" y="169151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ESCENARIO DE SIMULACIÓN</a:t>
            </a:r>
            <a:endParaRPr lang="es-EC" b="1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812926"/>
            <a:ext cx="962025" cy="400050"/>
          </a:xfrm>
          <a:prstGeom prst="rect">
            <a:avLst/>
          </a:prstGeom>
          <a:noFill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51519" y="3339808"/>
          <a:ext cx="4320481" cy="2825496"/>
        </p:xfrm>
        <a:graphic>
          <a:graphicData uri="http://schemas.openxmlformats.org/drawingml/2006/table">
            <a:tbl>
              <a:tblPr/>
              <a:tblGrid>
                <a:gridCol w="946091"/>
                <a:gridCol w="946091"/>
                <a:gridCol w="946091"/>
                <a:gridCol w="1482208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Dimensión De la Matriz</a:t>
                      </a:r>
                      <a:endParaRPr lang="es-EC" sz="1100" dirty="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Elementos a Combinar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de Elementos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Numero de Muestras</a:t>
                      </a:r>
                      <a:endParaRPr lang="es-EC" sz="1100" dirty="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256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625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1296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2401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4096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  <a:endParaRPr lang="es-EC" sz="11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6561</a:t>
                      </a:r>
                      <a:endParaRPr lang="es-EC" sz="1100" dirty="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Gráfico"/>
          <p:cNvGraphicFramePr/>
          <p:nvPr/>
        </p:nvGraphicFramePr>
        <p:xfrm>
          <a:off x="4572000" y="31409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115616" y="24115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NUMERO DE PAQUETES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436096" y="24208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NUMERO DE SIMULACIONES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31840" y="169151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ESCENARIO DE SIMULACIÓN</a:t>
            </a:r>
            <a:endParaRPr lang="es-EC" b="1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1331640" y="24115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TAMAÑO DEL BUFFER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436096" y="24208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ALGORITMO DE ENRUTAMIENTO</a:t>
            </a:r>
            <a:endParaRPr lang="es-EC" dirty="0"/>
          </a:p>
        </p:txBody>
      </p:sp>
      <p:graphicFrame>
        <p:nvGraphicFramePr>
          <p:cNvPr id="14" name="13 Gráfico"/>
          <p:cNvGraphicFramePr/>
          <p:nvPr/>
        </p:nvGraphicFramePr>
        <p:xfrm>
          <a:off x="251520" y="30689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5076056" y="3624424"/>
          <a:ext cx="3600400" cy="1892808"/>
        </p:xfrm>
        <a:graphic>
          <a:graphicData uri="http://schemas.openxmlformats.org/drawingml/2006/table">
            <a:tbl>
              <a:tblPr/>
              <a:tblGrid>
                <a:gridCol w="1404411"/>
                <a:gridCol w="2195989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Algoritmo de Enrutamiento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Latencia Promedio (ciclo)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xy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9,96736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fullyadaptive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10,0034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oddeven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10,0304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westfirst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10,0488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northlast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10,1449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negativefirst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10,2086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dyad T</a:t>
                      </a:r>
                      <a:endParaRPr lang="es-EC" sz="110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10,3977</a:t>
                      </a:r>
                      <a:endParaRPr lang="es-EC" sz="1100" dirty="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835696" y="2482593"/>
          <a:ext cx="5544616" cy="3106647"/>
        </p:xfrm>
        <a:graphic>
          <a:graphicData uri="http://schemas.openxmlformats.org/drawingml/2006/table">
            <a:tbl>
              <a:tblPr/>
              <a:tblGrid>
                <a:gridCol w="2525550"/>
                <a:gridCol w="658022"/>
                <a:gridCol w="658022"/>
                <a:gridCol w="851511"/>
                <a:gridCol w="851511"/>
              </a:tblGrid>
              <a:tr h="345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Topología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Mesh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Torus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Torus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TorusS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Dimensión Matriz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a 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a 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a 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a 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Numero de Simulaciones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Paquetes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+6000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+6000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+6000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+6000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Numero de Flits x Paquete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Tamaño del Buffer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3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Algoritmo de ruteo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XY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Borde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Completo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Completo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Simulación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Randómica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31840" y="169151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ESCENARIO DE SIMULACIÓN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</a:t>
            </a:r>
            <a:r>
              <a:rPr lang="en-US" sz="2800" dirty="0" err="1" smtClean="0"/>
              <a:t>Simulador</a:t>
            </a:r>
            <a:endParaRPr lang="en-US" sz="2800" dirty="0" smtClean="0"/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7 Gráfico"/>
          <p:cNvGraphicFramePr/>
          <p:nvPr/>
        </p:nvGraphicFramePr>
        <p:xfrm>
          <a:off x="323528" y="1556792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Gráfico"/>
          <p:cNvGraphicFramePr/>
          <p:nvPr/>
        </p:nvGraphicFramePr>
        <p:xfrm>
          <a:off x="179512" y="1484784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Gráfico"/>
          <p:cNvGraphicFramePr/>
          <p:nvPr/>
        </p:nvGraphicFramePr>
        <p:xfrm>
          <a:off x="179512" y="1556792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11560" y="3212976"/>
            <a:ext cx="824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/>
              <a:t>CONCLUSIONES Y RECOMENDACIONES</a:t>
            </a:r>
            <a:endParaRPr lang="es-EC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23528" y="1556792"/>
            <a:ext cx="8280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CONCLUSIONES</a:t>
            </a:r>
          </a:p>
          <a:p>
            <a:endParaRPr lang="es-EC" dirty="0" smtClean="0"/>
          </a:p>
          <a:p>
            <a:r>
              <a:rPr lang="es-EC" dirty="0" smtClean="0"/>
              <a:t>- La estructura de la </a:t>
            </a:r>
            <a:r>
              <a:rPr lang="es-EC" dirty="0" err="1" smtClean="0"/>
              <a:t>NoC</a:t>
            </a:r>
            <a:r>
              <a:rPr lang="es-EC" dirty="0" smtClean="0"/>
              <a:t> es más sencilla que las redes computacionales, puesto que los elementos que conforman la arquitectura de la </a:t>
            </a:r>
            <a:r>
              <a:rPr lang="es-EC" dirty="0" err="1" smtClean="0"/>
              <a:t>NoC</a:t>
            </a:r>
            <a:r>
              <a:rPr lang="es-EC" dirty="0" smtClean="0"/>
              <a:t> no se encuentran sujetos a cambios posteriores a su implementación. </a:t>
            </a:r>
          </a:p>
          <a:p>
            <a:r>
              <a:rPr lang="es-EC" dirty="0" smtClean="0"/>
              <a:t> </a:t>
            </a:r>
          </a:p>
          <a:p>
            <a:r>
              <a:rPr lang="es-EC" dirty="0" smtClean="0"/>
              <a:t> </a:t>
            </a:r>
          </a:p>
          <a:p>
            <a:pPr>
              <a:buFontTx/>
              <a:buChar char="-"/>
            </a:pPr>
            <a:r>
              <a:rPr lang="es-EC" dirty="0" smtClean="0"/>
              <a:t>Previo al desarrollo de una nueva propuesta de arquitectura </a:t>
            </a:r>
            <a:r>
              <a:rPr lang="es-EC" dirty="0" err="1" smtClean="0"/>
              <a:t>NoC</a:t>
            </a:r>
            <a:r>
              <a:rPr lang="es-EC" dirty="0" smtClean="0"/>
              <a:t> se debe conocer la estructura interna de los elementos que conforman ésta y su funcionalidad dentro de la red</a:t>
            </a:r>
          </a:p>
          <a:p>
            <a:pPr>
              <a:buFontTx/>
              <a:buChar char="-"/>
            </a:pPr>
            <a:endParaRPr lang="es-EC" dirty="0" smtClean="0"/>
          </a:p>
          <a:p>
            <a:r>
              <a:rPr lang="es-EC" dirty="0" smtClean="0"/>
              <a:t>-La latencia depende directamente de la topología de la  </a:t>
            </a:r>
            <a:r>
              <a:rPr lang="es-EC" dirty="0" err="1" smtClean="0"/>
              <a:t>NoC</a:t>
            </a:r>
            <a:r>
              <a:rPr lang="es-EC" dirty="0" smtClean="0"/>
              <a:t> debido a la interconexión existente entre los nodos que la conforman, ya que lógicamente se puede reducir la distancia entre ellos. 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-La sencillez y optimización del algoritmo de enrutamiento reduce los tiempos de despacho de los paquetes</a:t>
            </a:r>
          </a:p>
          <a:p>
            <a:pPr>
              <a:buFontTx/>
              <a:buChar char="-"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23528" y="1700808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- El  </a:t>
            </a:r>
            <a:r>
              <a:rPr lang="es-EC" dirty="0" err="1" smtClean="0"/>
              <a:t>troughtput</a:t>
            </a:r>
            <a:r>
              <a:rPr lang="es-EC" dirty="0" smtClean="0"/>
              <a:t> es la velocidad interna con que los elementos de red procesan la información, puesto que la estructura interna de  los elementos de red es la misma en todas las arquitecturas, el </a:t>
            </a:r>
            <a:r>
              <a:rPr lang="es-EC" dirty="0" err="1" smtClean="0"/>
              <a:t>troughtput</a:t>
            </a:r>
            <a:r>
              <a:rPr lang="es-EC" dirty="0" smtClean="0"/>
              <a:t> es el mismo en todas también.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-El desempeño en cuanto a términos de energía consumida de las arquitecturas TorusR, </a:t>
            </a:r>
            <a:r>
              <a:rPr lang="es-EC" dirty="0" err="1" smtClean="0"/>
              <a:t>TorusB</a:t>
            </a:r>
            <a:r>
              <a:rPr lang="es-EC" dirty="0" smtClean="0"/>
              <a:t> es menor a la de la arquitectura Mesh. 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79512" y="1556792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RECOMENDACIONES</a:t>
            </a:r>
          </a:p>
          <a:p>
            <a:endParaRPr lang="es-EC" dirty="0" smtClean="0"/>
          </a:p>
          <a:p>
            <a:r>
              <a:rPr lang="es-EC" dirty="0" smtClean="0"/>
              <a:t>- Las </a:t>
            </a:r>
            <a:r>
              <a:rPr lang="es-EC" dirty="0" err="1" smtClean="0"/>
              <a:t>NoC</a:t>
            </a:r>
            <a:r>
              <a:rPr lang="es-EC" dirty="0" smtClean="0"/>
              <a:t> abren un amplio campo para la investigación, por lo que es necesario realizar un estudio por separado de cada elemento que la compone (algoritmo de ruteo, buffer, topología).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- El simulador no contempla la energía consumida ocasionada por la longitud de los cables de las interconexiones entre los nodos externos, esto se deberá tomar en cuenta para futuros estudios.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- Se debe realizar un estudio de los algoritmos de enrutamiento, para así poder garantizar un algoritmo óptimo que ayude a mejorar el desempeño de la </a:t>
            </a:r>
            <a:r>
              <a:rPr lang="es-EC" dirty="0" err="1" smtClean="0"/>
              <a:t>NoC</a:t>
            </a:r>
            <a:r>
              <a:rPr lang="es-EC" dirty="0" smtClean="0"/>
              <a:t>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988" y="2273771"/>
            <a:ext cx="47720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843808" y="306896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0" dirty="0" smtClean="0"/>
              <a:t>GRACIAS</a:t>
            </a:r>
            <a:endParaRPr lang="es-EC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130" y="1628799"/>
            <a:ext cx="3889086" cy="45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342" y="1844824"/>
            <a:ext cx="5377978" cy="425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54319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77814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Diseño e Implementación de un Simulador</a:t>
            </a:r>
          </a:p>
          <a:p>
            <a:pPr algn="ctr"/>
            <a:r>
              <a:rPr lang="en-US" sz="2800" dirty="0" smtClean="0"/>
              <a:t>de Arquitectura Networks-On-Chip</a:t>
            </a:r>
            <a:endParaRPr lang="es-EC" sz="2800" dirty="0"/>
          </a:p>
        </p:txBody>
      </p:sp>
      <p:pic>
        <p:nvPicPr>
          <p:cNvPr id="5" name="4 Imagen" descr="logo_espe"/>
          <p:cNvPicPr/>
          <p:nvPr/>
        </p:nvPicPr>
        <p:blipFill rotWithShape="1">
          <a:blip r:embed="rId2" cstate="print"/>
          <a:srcRect l="5768" r="67249"/>
          <a:stretch/>
        </p:blipFill>
        <p:spPr bwMode="auto">
          <a:xfrm>
            <a:off x="337458" y="152400"/>
            <a:ext cx="11103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2247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>
            <a:off x="3563888" y="2204864"/>
            <a:ext cx="1980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3563888" y="3645024"/>
            <a:ext cx="1980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563888" y="5085184"/>
            <a:ext cx="1980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563888" y="6165304"/>
            <a:ext cx="1980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139952" y="17728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HOST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635896" y="3203684"/>
            <a:ext cx="20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NI (Interfaz de Red)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211960" y="4643844"/>
            <a:ext cx="81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Router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211960" y="572396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Enlace</a:t>
            </a:r>
            <a:endParaRPr lang="es-E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56792"/>
            <a:ext cx="14192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996952"/>
            <a:ext cx="13430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437112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876503"/>
            <a:ext cx="1781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1280</TotalTime>
  <Words>1068</Words>
  <Application>Microsoft Office PowerPoint</Application>
  <PresentationFormat>Presentación en pantalla (4:3)</PresentationFormat>
  <Paragraphs>366</Paragraphs>
  <Slides>50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2" baseType="lpstr">
      <vt:lpstr>Tema de Office</vt:lpstr>
      <vt:lpstr>VISIO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Edwin</dc:creator>
  <cp:lastModifiedBy>Usuario</cp:lastModifiedBy>
  <cp:revision>64</cp:revision>
  <dcterms:created xsi:type="dcterms:W3CDTF">2013-08-27T22:46:33Z</dcterms:created>
  <dcterms:modified xsi:type="dcterms:W3CDTF">2013-08-29T12:26:35Z</dcterms:modified>
</cp:coreProperties>
</file>