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3.xml" ContentType="application/vnd.openxmlformats-officedocument.themeOverride+xml"/>
  <Override PartName="/ppt/charts/chart18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ppt/theme/themeOverride15.xml" ContentType="application/vnd.openxmlformats-officedocument.themeOverride+xml"/>
  <Override PartName="/ppt/charts/chart21.xml" ContentType="application/vnd.openxmlformats-officedocument.drawingml.chart+xml"/>
  <Override PartName="/ppt/theme/themeOverride16.xml" ContentType="application/vnd.openxmlformats-officedocument.themeOverride+xml"/>
  <Override PartName="/ppt/charts/chart22.xml" ContentType="application/vnd.openxmlformats-officedocument.drawingml.chart+xml"/>
  <Override PartName="/ppt/theme/themeOverride17.xml" ContentType="application/vnd.openxmlformats-officedocument.themeOverride+xml"/>
  <Override PartName="/ppt/charts/chart23.xml" ContentType="application/vnd.openxmlformats-officedocument.drawingml.chart+xml"/>
  <Override PartName="/ppt/theme/themeOverride18.xml" ContentType="application/vnd.openxmlformats-officedocument.themeOverride+xml"/>
  <Override PartName="/ppt/charts/chart24.xml" ContentType="application/vnd.openxmlformats-officedocument.drawingml.chart+xml"/>
  <Override PartName="/ppt/theme/themeOverride19.xml" ContentType="application/vnd.openxmlformats-officedocument.themeOverride+xml"/>
  <Override PartName="/ppt/charts/chart25.xml" ContentType="application/vnd.openxmlformats-officedocument.drawingml.chart+xml"/>
  <Override PartName="/ppt/theme/themeOverride20.xml" ContentType="application/vnd.openxmlformats-officedocument.themeOverride+xml"/>
  <Override PartName="/ppt/charts/chart26.xml" ContentType="application/vnd.openxmlformats-officedocument.drawingml.chart+xml"/>
  <Override PartName="/ppt/theme/themeOverride21.xml" ContentType="application/vnd.openxmlformats-officedocument.themeOverride+xml"/>
  <Override PartName="/ppt/charts/chart27.xml" ContentType="application/vnd.openxmlformats-officedocument.drawingml.chart+xml"/>
  <Override PartName="/ppt/theme/themeOverride22.xml" ContentType="application/vnd.openxmlformats-officedocument.themeOverride+xml"/>
  <Override PartName="/ppt/charts/chart28.xml" ContentType="application/vnd.openxmlformats-officedocument.drawingml.chart+xml"/>
  <Override PartName="/ppt/theme/themeOverride23.xml" ContentType="application/vnd.openxmlformats-officedocument.themeOverride+xml"/>
  <Override PartName="/ppt/charts/chart29.xml" ContentType="application/vnd.openxmlformats-officedocument.drawingml.chart+xml"/>
  <Override PartName="/ppt/theme/themeOverride24.xml" ContentType="application/vnd.openxmlformats-officedocument.themeOverride+xml"/>
  <Override PartName="/ppt/charts/chart30.xml" ContentType="application/vnd.openxmlformats-officedocument.drawingml.chart+xml"/>
  <Override PartName="/ppt/theme/themeOverride25.xml" ContentType="application/vnd.openxmlformats-officedocument.themeOverride+xml"/>
  <Override PartName="/ppt/charts/chart31.xml" ContentType="application/vnd.openxmlformats-officedocument.drawingml.chart+xml"/>
  <Override PartName="/ppt/theme/themeOverride26.xml" ContentType="application/vnd.openxmlformats-officedocument.themeOverride+xml"/>
  <Override PartName="/ppt/charts/chart32.xml" ContentType="application/vnd.openxmlformats-officedocument.drawingml.chart+xml"/>
  <Override PartName="/ppt/theme/themeOverride27.xml" ContentType="application/vnd.openxmlformats-officedocument.themeOverride+xml"/>
  <Override PartName="/ppt/charts/chart33.xml" ContentType="application/vnd.openxmlformats-officedocument.drawingml.chart+xml"/>
  <Override PartName="/ppt/theme/themeOverride28.xml" ContentType="application/vnd.openxmlformats-officedocument.themeOverride+xml"/>
  <Override PartName="/ppt/charts/chart34.xml" ContentType="application/vnd.openxmlformats-officedocument.drawingml.chart+xml"/>
  <Override PartName="/ppt/theme/themeOverride29.xml" ContentType="application/vnd.openxmlformats-officedocument.themeOverride+xml"/>
  <Override PartName="/ppt/charts/chart35.xml" ContentType="application/vnd.openxmlformats-officedocument.drawingml.chart+xml"/>
  <Override PartName="/ppt/theme/themeOverride30.xml" ContentType="application/vnd.openxmlformats-officedocument.themeOverride+xml"/>
  <Override PartName="/ppt/charts/chart36.xml" ContentType="application/vnd.openxmlformats-officedocument.drawingml.chart+xml"/>
  <Override PartName="/ppt/theme/themeOverride31.xml" ContentType="application/vnd.openxmlformats-officedocument.themeOverride+xml"/>
  <Override PartName="/ppt/charts/chart37.xml" ContentType="application/vnd.openxmlformats-officedocument.drawingml.chart+xml"/>
  <Override PartName="/ppt/theme/themeOverride32.xml" ContentType="application/vnd.openxmlformats-officedocument.themeOverride+xml"/>
  <Override PartName="/ppt/charts/chart38.xml" ContentType="application/vnd.openxmlformats-officedocument.drawingml.chart+xml"/>
  <Override PartName="/ppt/theme/themeOverride33.xml" ContentType="application/vnd.openxmlformats-officedocument.themeOverride+xml"/>
  <Override PartName="/ppt/charts/chart39.xml" ContentType="application/vnd.openxmlformats-officedocument.drawingml.chart+xml"/>
  <Override PartName="/ppt/theme/themeOverride34.xml" ContentType="application/vnd.openxmlformats-officedocument.themeOverride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14" r:id="rId3"/>
    <p:sldId id="315" r:id="rId4"/>
    <p:sldId id="327" r:id="rId5"/>
    <p:sldId id="329" r:id="rId6"/>
    <p:sldId id="330" r:id="rId7"/>
    <p:sldId id="342" r:id="rId8"/>
    <p:sldId id="343" r:id="rId9"/>
    <p:sldId id="346" r:id="rId10"/>
    <p:sldId id="347" r:id="rId11"/>
    <p:sldId id="349" r:id="rId12"/>
    <p:sldId id="350" r:id="rId13"/>
    <p:sldId id="351" r:id="rId14"/>
    <p:sldId id="352" r:id="rId15"/>
    <p:sldId id="383" r:id="rId16"/>
    <p:sldId id="353" r:id="rId17"/>
    <p:sldId id="384" r:id="rId18"/>
    <p:sldId id="357" r:id="rId19"/>
    <p:sldId id="364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>
      <p:cViewPr>
        <p:scale>
          <a:sx n="70" d="100"/>
          <a:sy n="70" d="100"/>
        </p:scale>
        <p:origin x="-134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tablas%20Y%20GRAFICOS%20TESIS.xlsx" TargetMode="External"/><Relationship Id="rId1" Type="http://schemas.openxmlformats.org/officeDocument/2006/relationships/image" Target="../media/image3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OPORTUNIDADES%20COMERCIALES%20CAP3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OPORTUNIDADES%20COMERCIALES%20CAP3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OPORTUNIDADES%20COMERCIALES%20CAP3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OPORTUNIDADES%20COMERCIALES%20CAP3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OPORTUNIDADES%20COMERCIALES%20CAP3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OPORTUNIDADES%20COMERCIALES%20CAP3.xlsx" TargetMode="External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OPORTUNIDADES%20COMERCIALES%20CAP3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OPORTUNIDADES%20COMERCIALES%20CAP3.xlsx" TargetMode="External"/><Relationship Id="rId1" Type="http://schemas.openxmlformats.org/officeDocument/2006/relationships/themeOverride" Target="../theme/themeOverride13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esktop\OPORTUNIDADES%20COMERCIALES%20CAP3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5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6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7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8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19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0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1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2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3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2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5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6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7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8.xm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CAPITULO%205.xlsx" TargetMode="External"/><Relationship Id="rId1" Type="http://schemas.openxmlformats.org/officeDocument/2006/relationships/themeOverride" Target="../theme/themeOverride29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0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1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2.xm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3.xm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avid\Desktop\TESIS%20NUEVA\PARTIDAS%20A%20ESTUDIAR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 sz="1400"/>
            </a:pPr>
            <a:r>
              <a:rPr lang="es-ES" sz="1400" dirty="0"/>
              <a:t>SECTORES MANUFACTUREROS DE LA PEQUEÑA Y MEDIANA EMPRESA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4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scene3d>
                <a:camera prst="orthographicFront"/>
                <a:lightRig rig="threePt" dir="t"/>
              </a:scene3d>
              <a:sp3d>
                <a:bevelB prst="relaxedInset"/>
              </a:sp3d>
            </c:spPr>
          </c:dPt>
          <c:cat>
            <c:strRef>
              <c:f>Hoja1!$B$33:$I$33</c:f>
              <c:strCache>
                <c:ptCount val="8"/>
                <c:pt idx="0">
                  <c:v>Alimentos</c:v>
                </c:pt>
                <c:pt idx="1">
                  <c:v>Textiles</c:v>
                </c:pt>
                <c:pt idx="2">
                  <c:v>Maquinarias</c:v>
                </c:pt>
                <c:pt idx="3">
                  <c:v>Quimicos</c:v>
                </c:pt>
                <c:pt idx="4">
                  <c:v>MADERA</c:v>
                </c:pt>
                <c:pt idx="5">
                  <c:v>Papel e imprenta</c:v>
                </c:pt>
                <c:pt idx="6">
                  <c:v>Cuero y Calzado</c:v>
                </c:pt>
                <c:pt idx="7">
                  <c:v>Minerales</c:v>
                </c:pt>
              </c:strCache>
            </c:strRef>
          </c:cat>
          <c:val>
            <c:numRef>
              <c:f>Hoja1!$B$34:$I$34</c:f>
              <c:numCache>
                <c:formatCode>0%</c:formatCode>
                <c:ptCount val="8"/>
                <c:pt idx="0">
                  <c:v>0.2</c:v>
                </c:pt>
                <c:pt idx="1">
                  <c:v>0.21000000000000002</c:v>
                </c:pt>
                <c:pt idx="2">
                  <c:v>0.2</c:v>
                </c:pt>
                <c:pt idx="3">
                  <c:v>0.13</c:v>
                </c:pt>
                <c:pt idx="4">
                  <c:v>0.11000000000000001</c:v>
                </c:pt>
                <c:pt idx="5">
                  <c:v>8.0000000000000016E-2</c:v>
                </c:pt>
                <c:pt idx="6">
                  <c:v>4.0000000000000008E-2</c:v>
                </c:pt>
                <c:pt idx="7">
                  <c:v>3.0000000000000006E-2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lang="es-ES"/>
          </a:pPr>
          <a:endParaRPr lang="es-EC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es-EC" sz="1100" dirty="0"/>
              <a:t>Oportunidades</a:t>
            </a:r>
            <a:r>
              <a:rPr lang="es-EC" sz="1100" baseline="0" dirty="0"/>
              <a:t> potenciales con </a:t>
            </a:r>
            <a:r>
              <a:rPr lang="es-EC" sz="1100" baseline="0" dirty="0" smtClean="0"/>
              <a:t>países </a:t>
            </a:r>
            <a:r>
              <a:rPr lang="es-EC" sz="1100" baseline="0" dirty="0"/>
              <a:t>de la Comunidad Andina CAPITULO 44</a:t>
            </a:r>
            <a:endParaRPr lang="es-EC" sz="11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'O.C 44'!$D$3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'O.C 44'!$E$2:$F$2</c:f>
              <c:strCache>
                <c:ptCount val="2"/>
                <c:pt idx="0">
                  <c:v>Amplicación</c:v>
                </c:pt>
                <c:pt idx="1">
                  <c:v>Nueva</c:v>
                </c:pt>
              </c:strCache>
            </c:strRef>
          </c:cat>
          <c:val>
            <c:numRef>
              <c:f>'O.C 44'!$E$3:$F$3</c:f>
              <c:numCache>
                <c:formatCode>General</c:formatCode>
                <c:ptCount val="2"/>
                <c:pt idx="0">
                  <c:v>20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'O.C 44'!$D$4</c:f>
              <c:strCache>
                <c:ptCount val="1"/>
                <c:pt idx="0">
                  <c:v>PERU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'O.C 44'!$E$2:$F$2</c:f>
              <c:strCache>
                <c:ptCount val="2"/>
                <c:pt idx="0">
                  <c:v>Amplicación</c:v>
                </c:pt>
                <c:pt idx="1">
                  <c:v>Nueva</c:v>
                </c:pt>
              </c:strCache>
            </c:strRef>
          </c:cat>
          <c:val>
            <c:numRef>
              <c:f>'O.C 44'!$E$4:$F$4</c:f>
              <c:numCache>
                <c:formatCode>General</c:formatCode>
                <c:ptCount val="2"/>
                <c:pt idx="0">
                  <c:v>14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v>BOLIVIA</c:v>
          </c:tx>
          <c:spPr>
            <a:solidFill>
              <a:srgbClr val="00B050"/>
            </a:solidFill>
          </c:spPr>
          <c:invertIfNegative val="0"/>
          <c:val>
            <c:numRef>
              <c:f>'O.C 44'!$E$5:$F$5</c:f>
              <c:numCache>
                <c:formatCode>General</c:formatCode>
                <c:ptCount val="2"/>
                <c:pt idx="0">
                  <c:v>7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326208"/>
        <c:axId val="55327744"/>
        <c:axId val="0"/>
      </c:bar3DChart>
      <c:catAx>
        <c:axId val="5532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327744"/>
        <c:crosses val="autoZero"/>
        <c:auto val="1"/>
        <c:lblAlgn val="ctr"/>
        <c:lblOffset val="100"/>
        <c:noMultiLvlLbl val="0"/>
      </c:catAx>
      <c:valAx>
        <c:axId val="55327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Número de Subpartidas</a:t>
                </a:r>
              </a:p>
            </c:rich>
          </c:tx>
          <c:layout>
            <c:manualLayout>
              <c:xMode val="edge"/>
              <c:yMode val="edge"/>
              <c:x val="3.9921648187545164E-2"/>
              <c:y val="0.1855641308534687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5326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es-EC" sz="1100" b="1" i="0" baseline="0" dirty="0">
                <a:effectLst/>
              </a:rPr>
              <a:t>Oportunidades potenciales con </a:t>
            </a:r>
            <a:r>
              <a:rPr lang="es-EC" sz="1100" b="1" i="0" baseline="0" dirty="0" smtClean="0">
                <a:effectLst/>
              </a:rPr>
              <a:t>países </a:t>
            </a:r>
            <a:r>
              <a:rPr lang="es-EC" sz="1100" b="1" i="0" baseline="0" dirty="0">
                <a:effectLst/>
              </a:rPr>
              <a:t>de la Comunidad Andina CAPITULO 94</a:t>
            </a:r>
            <a:endParaRPr lang="es-EC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'O.C.  94'!$D$3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'O.C.  94'!$E$2:$F$2</c:f>
              <c:strCache>
                <c:ptCount val="2"/>
                <c:pt idx="0">
                  <c:v>Ampliación</c:v>
                </c:pt>
                <c:pt idx="1">
                  <c:v>Nueva</c:v>
                </c:pt>
              </c:strCache>
            </c:strRef>
          </c:cat>
          <c:val>
            <c:numRef>
              <c:f>'O.C.  94'!$E$3:$F$3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'O.C.  94'!$D$4</c:f>
              <c:strCache>
                <c:ptCount val="1"/>
                <c:pt idx="0">
                  <c:v>PERU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'O.C.  94'!$E$2:$F$2</c:f>
              <c:strCache>
                <c:ptCount val="2"/>
                <c:pt idx="0">
                  <c:v>Ampliación</c:v>
                </c:pt>
                <c:pt idx="1">
                  <c:v>Nueva</c:v>
                </c:pt>
              </c:strCache>
            </c:strRef>
          </c:cat>
          <c:val>
            <c:numRef>
              <c:f>'O.C.  94'!$E$4:$F$4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'O.C.  94'!$D$5</c:f>
              <c:strCache>
                <c:ptCount val="1"/>
                <c:pt idx="0">
                  <c:v>BOLIVIA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'O.C.  94'!$E$2:$F$2</c:f>
              <c:strCache>
                <c:ptCount val="2"/>
                <c:pt idx="0">
                  <c:v>Ampliación</c:v>
                </c:pt>
                <c:pt idx="1">
                  <c:v>Nueva</c:v>
                </c:pt>
              </c:strCache>
            </c:strRef>
          </c:cat>
          <c:val>
            <c:numRef>
              <c:f>'O.C.  94'!$E$5:$F$5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368320"/>
        <c:axId val="55370112"/>
        <c:axId val="0"/>
      </c:bar3DChart>
      <c:catAx>
        <c:axId val="55368320"/>
        <c:scaling>
          <c:orientation val="minMax"/>
        </c:scaling>
        <c:delete val="0"/>
        <c:axPos val="b"/>
        <c:majorTickMark val="none"/>
        <c:minorTickMark val="none"/>
        <c:tickLblPos val="nextTo"/>
        <c:crossAx val="55370112"/>
        <c:crosses val="autoZero"/>
        <c:auto val="1"/>
        <c:lblAlgn val="ctr"/>
        <c:lblOffset val="100"/>
        <c:noMultiLvlLbl val="0"/>
      </c:catAx>
      <c:valAx>
        <c:axId val="55370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Numero de Subpartidas</a:t>
                </a:r>
              </a:p>
            </c:rich>
          </c:tx>
          <c:layout>
            <c:manualLayout>
              <c:xMode val="edge"/>
              <c:yMode val="edge"/>
              <c:x val="5.8063147091063881E-2"/>
              <c:y val="0.2571278550800735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55368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Tipo de Cambio Real (TCR) entre Ecuador y Colombia</c:v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'TCR CAN'!$A$6:$A$18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'TCR CAN'!$B$6:$B$18</c:f>
              <c:numCache>
                <c:formatCode>General</c:formatCode>
                <c:ptCount val="13"/>
                <c:pt idx="0">
                  <c:v>142.80000000000001</c:v>
                </c:pt>
                <c:pt idx="1">
                  <c:v>101.7</c:v>
                </c:pt>
                <c:pt idx="2">
                  <c:v>88.3</c:v>
                </c:pt>
                <c:pt idx="3">
                  <c:v>76.3</c:v>
                </c:pt>
                <c:pt idx="4">
                  <c:v>86.1</c:v>
                </c:pt>
                <c:pt idx="5">
                  <c:v>100</c:v>
                </c:pt>
                <c:pt idx="6">
                  <c:v>99.5</c:v>
                </c:pt>
                <c:pt idx="7">
                  <c:v>116.6</c:v>
                </c:pt>
                <c:pt idx="8">
                  <c:v>121.6</c:v>
                </c:pt>
                <c:pt idx="9">
                  <c:v>109.9</c:v>
                </c:pt>
                <c:pt idx="10">
                  <c:v>123.4</c:v>
                </c:pt>
                <c:pt idx="11">
                  <c:v>125.7</c:v>
                </c:pt>
                <c:pt idx="12">
                  <c:v>126.1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57024"/>
        <c:axId val="55091968"/>
      </c:lineChart>
      <c:catAx>
        <c:axId val="550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091968"/>
        <c:crosses val="autoZero"/>
        <c:auto val="1"/>
        <c:lblAlgn val="ctr"/>
        <c:lblOffset val="100"/>
        <c:noMultiLvlLbl val="0"/>
      </c:catAx>
      <c:valAx>
        <c:axId val="55091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 smtClean="0"/>
                  <a:t>Índice </a:t>
                </a:r>
                <a:r>
                  <a:rPr lang="es-EC" dirty="0"/>
                  <a:t>(*)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057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Tipo de Cambio Real (TCR) entre Ecuador y Perú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'TCR CAN'!$A$6:$A$18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'TCR CAN'!$I$6:$I$18</c:f>
              <c:numCache>
                <c:formatCode>General</c:formatCode>
                <c:ptCount val="13"/>
                <c:pt idx="0">
                  <c:v>150.9</c:v>
                </c:pt>
                <c:pt idx="1">
                  <c:v>111.2</c:v>
                </c:pt>
                <c:pt idx="2">
                  <c:v>98.8</c:v>
                </c:pt>
                <c:pt idx="3">
                  <c:v>94.6</c:v>
                </c:pt>
                <c:pt idx="4">
                  <c:v>97.3</c:v>
                </c:pt>
                <c:pt idx="5">
                  <c:v>100</c:v>
                </c:pt>
                <c:pt idx="6">
                  <c:v>99.7</c:v>
                </c:pt>
                <c:pt idx="7">
                  <c:v>103.8</c:v>
                </c:pt>
                <c:pt idx="8">
                  <c:v>108.4</c:v>
                </c:pt>
                <c:pt idx="9">
                  <c:v>103</c:v>
                </c:pt>
                <c:pt idx="10">
                  <c:v>107.6</c:v>
                </c:pt>
                <c:pt idx="11">
                  <c:v>109.7</c:v>
                </c:pt>
                <c:pt idx="12">
                  <c:v>111.8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24352"/>
        <c:axId val="55126272"/>
      </c:lineChart>
      <c:catAx>
        <c:axId val="5512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126272"/>
        <c:crosses val="autoZero"/>
        <c:auto val="1"/>
        <c:lblAlgn val="ctr"/>
        <c:lblOffset val="100"/>
        <c:noMultiLvlLbl val="0"/>
      </c:catAx>
      <c:valAx>
        <c:axId val="55126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 smtClean="0"/>
                  <a:t>Índice </a:t>
                </a:r>
                <a:r>
                  <a:rPr lang="es-EC" dirty="0"/>
                  <a:t>(*)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124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C" dirty="0">
                <a:latin typeface="Calibri" panose="020F0502020204030204" pitchFamily="34" charset="0"/>
              </a:rPr>
              <a:t>Tipo </a:t>
            </a:r>
            <a:r>
              <a:rPr lang="es-EC" dirty="0" smtClean="0">
                <a:latin typeface="Calibri" panose="020F0502020204030204" pitchFamily="34" charset="0"/>
              </a:rPr>
              <a:t>de </a:t>
            </a:r>
            <a:r>
              <a:rPr lang="es-EC" dirty="0">
                <a:latin typeface="Calibri" panose="020F0502020204030204" pitchFamily="34" charset="0"/>
              </a:rPr>
              <a:t>Cambio Real (TCR) entre Ecuador y Bolivia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Tipo de Cambio Real (TCR) entre Ecuador y Bolivia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'TCR CAN'!$A$6:$A$18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'TCR CAN'!$P$6:$P$18</c:f>
              <c:numCache>
                <c:formatCode>General</c:formatCode>
                <c:ptCount val="13"/>
                <c:pt idx="0">
                  <c:v>196.7</c:v>
                </c:pt>
                <c:pt idx="1">
                  <c:v>135.80000000000001</c:v>
                </c:pt>
                <c:pt idx="2">
                  <c:v>112.3</c:v>
                </c:pt>
                <c:pt idx="3">
                  <c:v>100.7</c:v>
                </c:pt>
                <c:pt idx="4">
                  <c:v>98.8</c:v>
                </c:pt>
                <c:pt idx="5">
                  <c:v>100</c:v>
                </c:pt>
                <c:pt idx="6">
                  <c:v>101.9</c:v>
                </c:pt>
                <c:pt idx="7">
                  <c:v>110.5</c:v>
                </c:pt>
                <c:pt idx="8">
                  <c:v>126.1</c:v>
                </c:pt>
                <c:pt idx="9">
                  <c:v>127.8</c:v>
                </c:pt>
                <c:pt idx="10">
                  <c:v>126.5</c:v>
                </c:pt>
                <c:pt idx="11">
                  <c:v>134.69999999999999</c:v>
                </c:pt>
                <c:pt idx="12">
                  <c:v>133.6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62752"/>
        <c:axId val="55169024"/>
      </c:lineChart>
      <c:catAx>
        <c:axId val="551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169024"/>
        <c:crosses val="autoZero"/>
        <c:auto val="1"/>
        <c:lblAlgn val="ctr"/>
        <c:lblOffset val="100"/>
        <c:noMultiLvlLbl val="0"/>
      </c:catAx>
      <c:valAx>
        <c:axId val="55169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 smtClean="0"/>
                  <a:t>Índice </a:t>
                </a:r>
                <a:r>
                  <a:rPr lang="es-EC" dirty="0"/>
                  <a:t>(*)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16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200" dirty="0" smtClean="0"/>
              <a:t>Situación </a:t>
            </a:r>
            <a:r>
              <a:rPr lang="es-EC" sz="1200" dirty="0"/>
              <a:t>Competitiva </a:t>
            </a:r>
            <a:r>
              <a:rPr lang="es-EC" sz="1200" baseline="0" dirty="0"/>
              <a:t>Comercial con Colombia CAPITULO 44</a:t>
            </a:r>
            <a:endParaRPr lang="es-EC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16492169032346"/>
          <c:y val="0.12753463108778068"/>
          <c:w val="0.7642556178681007"/>
          <c:h val="0.54493438320209975"/>
        </c:manualLayout>
      </c:layout>
      <c:bar3DChart>
        <c:barDir val="col"/>
        <c:grouping val="clustered"/>
        <c:varyColors val="0"/>
        <c:ser>
          <c:idx val="0"/>
          <c:order val="0"/>
          <c:tx>
            <c:v>CAPITULO 44</c:v>
          </c:tx>
          <c:spPr>
            <a:solidFill>
              <a:srgbClr val="FFC000"/>
            </a:solidFill>
          </c:spPr>
          <c:invertIfNegative val="0"/>
          <c:cat>
            <c:multiLvlStrRef>
              <c:f>'S. C. COL 44 '!$I$9:$L$10</c:f>
              <c:multiLvlStrCache>
                <c:ptCount val="4"/>
                <c:lvl>
                  <c:pt idx="0">
                    <c:v>Retiradas</c:v>
                  </c:pt>
                  <c:pt idx="1">
                    <c:v>Optima</c:v>
                  </c:pt>
                  <c:pt idx="2">
                    <c:v>Vulnerable</c:v>
                  </c:pt>
                  <c:pt idx="3">
                    <c:v>Oportunidad Perdida</c:v>
                  </c:pt>
                </c:lvl>
                <c:lvl>
                  <c:pt idx="0">
                    <c:v>Situacion Competitiva</c:v>
                  </c:pt>
                </c:lvl>
              </c:multiLvlStrCache>
            </c:multiLvlStrRef>
          </c:cat>
          <c:val>
            <c:numRef>
              <c:f>'S. C. COL 44 '!$I$11:$L$11</c:f>
              <c:numCache>
                <c:formatCode>General</c:formatCode>
                <c:ptCount val="4"/>
                <c:pt idx="0">
                  <c:v>32</c:v>
                </c:pt>
                <c:pt idx="1">
                  <c:v>8</c:v>
                </c:pt>
                <c:pt idx="2">
                  <c:v>4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194752"/>
        <c:axId val="55196288"/>
        <c:axId val="0"/>
      </c:bar3DChart>
      <c:catAx>
        <c:axId val="55194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55196288"/>
        <c:crosses val="autoZero"/>
        <c:auto val="1"/>
        <c:lblAlgn val="ctr"/>
        <c:lblOffset val="100"/>
        <c:noMultiLvlLbl val="0"/>
      </c:catAx>
      <c:valAx>
        <c:axId val="5519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Número de Subpartidas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194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C" sz="1200" b="1" i="0" u="none" strike="noStrike" baseline="0" dirty="0" smtClean="0">
                <a:effectLst/>
              </a:rPr>
              <a:t>Situación </a:t>
            </a:r>
            <a:r>
              <a:rPr lang="es-EC" sz="1200" b="1" i="0" u="none" strike="noStrike" baseline="0" dirty="0">
                <a:effectLst/>
              </a:rPr>
              <a:t>Competitiva Comercial con  Perú CAPITULO 44</a:t>
            </a:r>
            <a:endParaRPr lang="es-EC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CAPITULO 44</c:v>
          </c:tx>
          <c:spPr>
            <a:solidFill>
              <a:srgbClr val="FF0000"/>
            </a:solidFill>
          </c:spPr>
          <c:invertIfNegative val="0"/>
          <c:cat>
            <c:multiLvlStrRef>
              <c:f>'S.C. PERU 44'!$I$9:$L$10</c:f>
              <c:multiLvlStrCache>
                <c:ptCount val="4"/>
                <c:lvl>
                  <c:pt idx="0">
                    <c:v>Retiradas</c:v>
                  </c:pt>
                  <c:pt idx="1">
                    <c:v>Optima</c:v>
                  </c:pt>
                  <c:pt idx="2">
                    <c:v>Vulnerable</c:v>
                  </c:pt>
                  <c:pt idx="3">
                    <c:v>Oportunidad Perdida</c:v>
                  </c:pt>
                </c:lvl>
                <c:lvl>
                  <c:pt idx="0">
                    <c:v>Situacion Competitiva</c:v>
                  </c:pt>
                </c:lvl>
              </c:multiLvlStrCache>
            </c:multiLvlStrRef>
          </c:cat>
          <c:val>
            <c:numRef>
              <c:f>'S.C. PERU 44'!$I$11:$L$11</c:f>
              <c:numCache>
                <c:formatCode>General</c:formatCode>
                <c:ptCount val="4"/>
                <c:pt idx="0">
                  <c:v>28</c:v>
                </c:pt>
                <c:pt idx="1">
                  <c:v>4</c:v>
                </c:pt>
                <c:pt idx="2">
                  <c:v>8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728000"/>
        <c:axId val="55729536"/>
        <c:axId val="0"/>
      </c:bar3DChart>
      <c:catAx>
        <c:axId val="55728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55729536"/>
        <c:crosses val="autoZero"/>
        <c:auto val="1"/>
        <c:lblAlgn val="ctr"/>
        <c:lblOffset val="100"/>
        <c:noMultiLvlLbl val="0"/>
      </c:catAx>
      <c:valAx>
        <c:axId val="55729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Número de Subpartidas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728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s-EC" sz="1200" b="1" i="0" u="none" strike="noStrike" baseline="0" dirty="0" smtClean="0">
                <a:effectLst/>
              </a:rPr>
              <a:t>Situación </a:t>
            </a:r>
            <a:r>
              <a:rPr lang="es-EC" sz="1200" b="1" i="0" u="none" strike="noStrike" baseline="0" dirty="0">
                <a:effectLst/>
              </a:rPr>
              <a:t>Competitiva Comercial con Bolivia CAPITULO 44</a:t>
            </a:r>
            <a:endParaRPr lang="es-EC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CAPITULO 44</c:v>
          </c:tx>
          <c:spPr>
            <a:solidFill>
              <a:srgbClr val="00B050"/>
            </a:solidFill>
          </c:spPr>
          <c:invertIfNegative val="0"/>
          <c:cat>
            <c:multiLvlStrRef>
              <c:f>'S.C. BOL 44'!$I$9:$L$10</c:f>
              <c:multiLvlStrCache>
                <c:ptCount val="4"/>
                <c:lvl>
                  <c:pt idx="0">
                    <c:v>Retiradas</c:v>
                  </c:pt>
                  <c:pt idx="1">
                    <c:v>Optima</c:v>
                  </c:pt>
                  <c:pt idx="2">
                    <c:v>Vulnerable</c:v>
                  </c:pt>
                  <c:pt idx="3">
                    <c:v>Oportunidad Perdida</c:v>
                  </c:pt>
                </c:lvl>
                <c:lvl>
                  <c:pt idx="0">
                    <c:v>Situacion Competitiva</c:v>
                  </c:pt>
                </c:lvl>
              </c:multiLvlStrCache>
            </c:multiLvlStrRef>
          </c:cat>
          <c:val>
            <c:numRef>
              <c:f>'S.C. BOL 44'!$I$11:$L$11</c:f>
              <c:numCache>
                <c:formatCode>General</c:formatCode>
                <c:ptCount val="4"/>
                <c:pt idx="0">
                  <c:v>27</c:v>
                </c:pt>
                <c:pt idx="1">
                  <c:v>5</c:v>
                </c:pt>
                <c:pt idx="2">
                  <c:v>2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662848"/>
        <c:axId val="55685120"/>
        <c:axId val="0"/>
      </c:bar3DChart>
      <c:catAx>
        <c:axId val="55662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5685120"/>
        <c:crosses val="autoZero"/>
        <c:auto val="1"/>
        <c:lblAlgn val="ctr"/>
        <c:lblOffset val="100"/>
        <c:noMultiLvlLbl val="0"/>
      </c:catAx>
      <c:valAx>
        <c:axId val="55685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Número</a:t>
                </a:r>
                <a:r>
                  <a:rPr lang="es-EC" baseline="0" dirty="0"/>
                  <a:t> de Subpartidas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662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C" sz="1200" dirty="0" smtClean="0"/>
              <a:t>Situación </a:t>
            </a:r>
            <a:r>
              <a:rPr lang="es-EC" sz="1200" dirty="0"/>
              <a:t>Competitiva Ecuador Comunidad Andina CAPITULO 94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'S.C 94'!$I$19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'S.C 94'!$J$18:$M$18</c:f>
              <c:strCache>
                <c:ptCount val="4"/>
                <c:pt idx="0">
                  <c:v>Retiradas</c:v>
                </c:pt>
                <c:pt idx="1">
                  <c:v>Optima</c:v>
                </c:pt>
                <c:pt idx="2">
                  <c:v>Vulnerable</c:v>
                </c:pt>
                <c:pt idx="3">
                  <c:v>Oportunidad Perdida</c:v>
                </c:pt>
              </c:strCache>
            </c:strRef>
          </c:cat>
          <c:val>
            <c:numRef>
              <c:f>'S.C 94'!$J$19:$M$19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'S.C 94'!$I$20</c:f>
              <c:strCache>
                <c:ptCount val="1"/>
                <c:pt idx="0">
                  <c:v>PERU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'S.C 94'!$J$18:$M$18</c:f>
              <c:strCache>
                <c:ptCount val="4"/>
                <c:pt idx="0">
                  <c:v>Retiradas</c:v>
                </c:pt>
                <c:pt idx="1">
                  <c:v>Optima</c:v>
                </c:pt>
                <c:pt idx="2">
                  <c:v>Vulnerable</c:v>
                </c:pt>
                <c:pt idx="3">
                  <c:v>Oportunidad Perdida</c:v>
                </c:pt>
              </c:strCache>
            </c:strRef>
          </c:cat>
          <c:val>
            <c:numRef>
              <c:f>'S.C 94'!$J$20:$M$20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'S.C 94'!$I$21</c:f>
              <c:strCache>
                <c:ptCount val="1"/>
                <c:pt idx="0">
                  <c:v>BOLIVIA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'S.C 94'!$J$18:$M$18</c:f>
              <c:strCache>
                <c:ptCount val="4"/>
                <c:pt idx="0">
                  <c:v>Retiradas</c:v>
                </c:pt>
                <c:pt idx="1">
                  <c:v>Optima</c:v>
                </c:pt>
                <c:pt idx="2">
                  <c:v>Vulnerable</c:v>
                </c:pt>
                <c:pt idx="3">
                  <c:v>Oportunidad Perdida</c:v>
                </c:pt>
              </c:strCache>
            </c:strRef>
          </c:cat>
          <c:val>
            <c:numRef>
              <c:f>'S.C 94'!$J$21:$M$21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804288"/>
        <c:axId val="55805824"/>
        <c:axId val="0"/>
      </c:bar3DChart>
      <c:catAx>
        <c:axId val="55804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55805824"/>
        <c:crosses val="autoZero"/>
        <c:auto val="1"/>
        <c:lblAlgn val="ctr"/>
        <c:lblOffset val="100"/>
        <c:noMultiLvlLbl val="0"/>
      </c:catAx>
      <c:valAx>
        <c:axId val="55805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numero de Subpartidas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804288"/>
        <c:crosses val="autoZero"/>
        <c:crossBetween val="between"/>
        <c:majorUnit val="0.5"/>
        <c:minorUnit val="0.1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/>
              <a:t>BALANZA COMERCIAL</a:t>
            </a:r>
            <a:r>
              <a:rPr lang="es-EC" sz="1400" baseline="0"/>
              <a:t> CON  COLOMBIA (4411120000)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0.10417850350462168"/>
                  <c:y val="-0.1231826038330537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46,132x</a:t>
                    </a:r>
                    <a:r>
                      <a:rPr lang="en-US" baseline="30000" dirty="0"/>
                      <a:t>3</a:t>
                    </a:r>
                    <a:r>
                      <a:rPr lang="en-US" baseline="0" dirty="0"/>
                      <a:t> - 420,19x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+ 1124,9x - 733,31
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'PROYECCION CP 44'!$D$147:$D$151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44'!$F$147:$F$151</c:f>
              <c:numCache>
                <c:formatCode>General</c:formatCode>
                <c:ptCount val="5"/>
                <c:pt idx="0">
                  <c:v>0</c:v>
                </c:pt>
                <c:pt idx="1">
                  <c:v>274.97000000000003</c:v>
                </c:pt>
                <c:pt idx="2">
                  <c:v>0</c:v>
                </c:pt>
                <c:pt idx="3">
                  <c:v>65.87</c:v>
                </c:pt>
                <c:pt idx="4">
                  <c:v>135.38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49088"/>
        <c:axId val="55450624"/>
      </c:lineChart>
      <c:catAx>
        <c:axId val="554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450624"/>
        <c:crosses val="autoZero"/>
        <c:auto val="1"/>
        <c:lblAlgn val="ctr"/>
        <c:lblOffset val="100"/>
        <c:noMultiLvlLbl val="0"/>
      </c:catAx>
      <c:valAx>
        <c:axId val="5545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</a:t>
                </a:r>
                <a:r>
                  <a:rPr lang="es-EC" baseline="0"/>
                  <a:t>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449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COLOMBIA (4411120000)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240690953360975"/>
          <c:y val="0.27019241140695138"/>
          <c:w val="0.67589026904066274"/>
          <c:h val="0.44246201969748511"/>
        </c:manualLayout>
      </c:layout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CP 44'!$D$90:$D$94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44'!$G$90:$G$94</c:f>
              <c:numCache>
                <c:formatCode>General</c:formatCode>
                <c:ptCount val="5"/>
                <c:pt idx="0">
                  <c:v>78.239999999999995</c:v>
                </c:pt>
                <c:pt idx="1">
                  <c:v>86.57</c:v>
                </c:pt>
                <c:pt idx="2">
                  <c:v>47.07</c:v>
                </c:pt>
                <c:pt idx="3">
                  <c:v>80.94</c:v>
                </c:pt>
                <c:pt idx="4">
                  <c:v>30.77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CP 44'!$D$90:$D$94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44'!$F$90:$F$94</c:f>
              <c:numCache>
                <c:formatCode>General</c:formatCode>
                <c:ptCount val="5"/>
                <c:pt idx="0">
                  <c:v>0</c:v>
                </c:pt>
                <c:pt idx="1">
                  <c:v>274.97000000000003</c:v>
                </c:pt>
                <c:pt idx="2">
                  <c:v>0</c:v>
                </c:pt>
                <c:pt idx="3">
                  <c:v>65.87</c:v>
                </c:pt>
                <c:pt idx="4">
                  <c:v>135.38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05504"/>
        <c:axId val="105345408"/>
      </c:lineChart>
      <c:catAx>
        <c:axId val="10320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345408"/>
        <c:crosses val="autoZero"/>
        <c:auto val="1"/>
        <c:lblAlgn val="ctr"/>
        <c:lblOffset val="100"/>
        <c:noMultiLvlLbl val="0"/>
      </c:catAx>
      <c:valAx>
        <c:axId val="105345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205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PROYECCION EXPORTACIONES A COLOMBIA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CP 44'!$B$183:$E$183</c:f>
              <c:strCache>
                <c:ptCount val="1"/>
                <c:pt idx="0">
                  <c:v>PROYECCION EXPORTACIONES A COLOMBIA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cat>
            <c:numRef>
              <c:f>'PROYECCION CP 44'!$B$184:$E$184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CP 44'!$B$186:$E$186</c:f>
              <c:numCache>
                <c:formatCode>General</c:formatCode>
                <c:ptCount val="4"/>
                <c:pt idx="0">
                  <c:v>853.76199999999926</c:v>
                </c:pt>
                <c:pt idx="1">
                  <c:v>2374.9559999999997</c:v>
                </c:pt>
                <c:pt idx="2">
                  <c:v>4993.3140000000003</c:v>
                </c:pt>
                <c:pt idx="3">
                  <c:v>8985.627999999997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84800"/>
        <c:axId val="55486720"/>
      </c:lineChart>
      <c:catAx>
        <c:axId val="5548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5486720"/>
        <c:crosses val="autoZero"/>
        <c:auto val="1"/>
        <c:lblAlgn val="ctr"/>
        <c:lblOffset val="100"/>
        <c:noMultiLvlLbl val="0"/>
      </c:catAx>
      <c:valAx>
        <c:axId val="55486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sz="1000" b="1" i="0" u="none" strike="noStrike" baseline="0">
                    <a:effectLst/>
                  </a:rPr>
                  <a:t>MILES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5484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/>
              <a:t>EXPORTACIONES HACIA </a:t>
            </a:r>
            <a:r>
              <a:rPr lang="es-EC" sz="1400" baseline="0"/>
              <a:t>COLOMBIA (4411140000)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7.479801626979718E-2"/>
                  <c:y val="-5.04877761965216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-24,226x</a:t>
                    </a:r>
                    <a:r>
                      <a:rPr lang="en-US" baseline="30000" dirty="0"/>
                      <a:t>3</a:t>
                    </a:r>
                    <a:r>
                      <a:rPr lang="en-US" baseline="0" dirty="0"/>
                      <a:t> + 415,72x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- 980,95x + </a:t>
                    </a:r>
                    <a:r>
                      <a:rPr lang="en-US" baseline="0" dirty="0" smtClean="0"/>
                      <a:t>3600,7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'PROYECCION CP 44'!$D$240:$D$244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44'!$F$240:$F$244</c:f>
              <c:numCache>
                <c:formatCode>General</c:formatCode>
                <c:ptCount val="5"/>
                <c:pt idx="0">
                  <c:v>3048.39</c:v>
                </c:pt>
                <c:pt idx="1">
                  <c:v>2959.29</c:v>
                </c:pt>
                <c:pt idx="2">
                  <c:v>3968.06</c:v>
                </c:pt>
                <c:pt idx="3">
                  <c:v>4629.33</c:v>
                </c:pt>
                <c:pt idx="4">
                  <c:v>6097.76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82944"/>
        <c:axId val="104884480"/>
      </c:lineChart>
      <c:catAx>
        <c:axId val="1048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884480"/>
        <c:crosses val="autoZero"/>
        <c:auto val="1"/>
        <c:lblAlgn val="ctr"/>
        <c:lblOffset val="100"/>
        <c:noMultiLvlLbl val="0"/>
      </c:catAx>
      <c:valAx>
        <c:axId val="104884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</a:t>
                </a:r>
                <a:r>
                  <a:rPr lang="es-EC" baseline="0"/>
                  <a:t>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882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CP 44'!$B$278:$E$278</c:f>
              <c:strCache>
                <c:ptCount val="1"/>
                <c:pt idx="0">
                  <c:v>PROYECCION EXPORTACIONES A COLOMBIA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'PROYECCION CP 44'!$B$279:$E$279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CP 44'!$B$281:$E$281</c:f>
              <c:numCache>
                <c:formatCode>General</c:formatCode>
                <c:ptCount val="4"/>
                <c:pt idx="0">
                  <c:v>7448.1040000000021</c:v>
                </c:pt>
                <c:pt idx="1">
                  <c:v>8794.8120000000017</c:v>
                </c:pt>
                <c:pt idx="2">
                  <c:v>9955.4680000000008</c:v>
                </c:pt>
                <c:pt idx="3">
                  <c:v>10784.715999999997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10208"/>
        <c:axId val="104818176"/>
      </c:lineChart>
      <c:catAx>
        <c:axId val="10491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818176"/>
        <c:crosses val="autoZero"/>
        <c:auto val="1"/>
        <c:lblAlgn val="ctr"/>
        <c:lblOffset val="100"/>
        <c:noMultiLvlLbl val="0"/>
      </c:catAx>
      <c:valAx>
        <c:axId val="10481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sz="1000" b="1" i="0" u="none" strike="noStrike" baseline="0">
                    <a:effectLst/>
                  </a:rPr>
                  <a:t>MILES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910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baseline="0"/>
              <a:t>EXPORTACIONES HACIA PERU (4411140000)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FF0000"/>
              </a:solidFill>
            </a:ln>
          </c:spPr>
          <c:marker>
            <c:spPr>
              <a:noFill/>
              <a:ln>
                <a:solidFill>
                  <a:srgbClr val="FF0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2.7448835050073801E-2"/>
                  <c:y val="-2.5813861874860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42,137x</a:t>
                    </a:r>
                    <a:r>
                      <a:rPr lang="en-US" baseline="30000" dirty="0"/>
                      <a:t>3</a:t>
                    </a:r>
                    <a:r>
                      <a:rPr lang="en-US" baseline="0" dirty="0"/>
                      <a:t> - 386,31x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+ 1344,1x - </a:t>
                    </a:r>
                    <a:r>
                      <a:rPr lang="en-US" baseline="0" dirty="0" smtClean="0"/>
                      <a:t>924,19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'PROYECCION CP 44'!$I$240:$I$244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44'!$K$240:$K$244</c:f>
              <c:numCache>
                <c:formatCode>General</c:formatCode>
                <c:ptCount val="5"/>
                <c:pt idx="0">
                  <c:v>80.489999999999995</c:v>
                </c:pt>
                <c:pt idx="1">
                  <c:v>537.12</c:v>
                </c:pt>
                <c:pt idx="2">
                  <c:v>797.42</c:v>
                </c:pt>
                <c:pt idx="3">
                  <c:v>949.38</c:v>
                </c:pt>
                <c:pt idx="4">
                  <c:v>1410.65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49408"/>
        <c:axId val="104850944"/>
      </c:lineChart>
      <c:catAx>
        <c:axId val="10484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850944"/>
        <c:crosses val="autoZero"/>
        <c:auto val="1"/>
        <c:lblAlgn val="ctr"/>
        <c:lblOffset val="100"/>
        <c:noMultiLvlLbl val="0"/>
      </c:catAx>
      <c:valAx>
        <c:axId val="1048509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sz="1000" b="1" i="0" u="none" strike="noStrike" baseline="0">
                    <a:effectLst/>
                  </a:rPr>
                  <a:t>MILES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8494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CP 44'!$H$278:$K$278</c:f>
              <c:strCache>
                <c:ptCount val="1"/>
                <c:pt idx="0">
                  <c:v>PROYECCION EXPORTACIONES A PERU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'PROYECCION CP 44'!$B$279:$E$279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CP 44'!$H$281:$K$281</c:f>
              <c:numCache>
                <c:formatCode>General</c:formatCode>
                <c:ptCount val="4"/>
                <c:pt idx="0">
                  <c:v>2334.8420000000001</c:v>
                </c:pt>
                <c:pt idx="1">
                  <c:v>4008.3110000000001</c:v>
                </c:pt>
                <c:pt idx="2">
                  <c:v>6678.9139999999989</c:v>
                </c:pt>
                <c:pt idx="3">
                  <c:v>10599.472999999998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79488"/>
        <c:axId val="105681664"/>
      </c:lineChart>
      <c:catAx>
        <c:axId val="10567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681664"/>
        <c:crosses val="autoZero"/>
        <c:auto val="1"/>
        <c:lblAlgn val="ctr"/>
        <c:lblOffset val="100"/>
        <c:noMultiLvlLbl val="0"/>
      </c:catAx>
      <c:valAx>
        <c:axId val="105681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sz="1000" b="1" i="0" u="none" strike="noStrike" baseline="0">
                    <a:effectLst/>
                  </a:rPr>
                  <a:t>MILES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6794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/>
              <a:t>EXPORTACIONES HACIA </a:t>
            </a:r>
            <a:r>
              <a:rPr lang="es-EC" sz="1400" baseline="0"/>
              <a:t>COLOMBIA (4420100000)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1.1229407050010316E-2"/>
                  <c:y val="-4.150878077039059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0,0967x</a:t>
                    </a:r>
                    <a:r>
                      <a:rPr lang="en-US" baseline="30000" dirty="0"/>
                      <a:t>3</a:t>
                    </a:r>
                    <a:r>
                      <a:rPr lang="en-US" baseline="0" dirty="0"/>
                      <a:t> - 0,4536x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+ 0,9798x + </a:t>
                    </a:r>
                    <a:r>
                      <a:rPr lang="en-US" baseline="0" dirty="0" smtClean="0"/>
                      <a:t>0,266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'PROYECCION CP 44'!$D$529:$D$533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44'!$F$529:$F$533</c:f>
              <c:numCache>
                <c:formatCode>General</c:formatCode>
                <c:ptCount val="5"/>
                <c:pt idx="0">
                  <c:v>0.75</c:v>
                </c:pt>
                <c:pt idx="1">
                  <c:v>1.74</c:v>
                </c:pt>
                <c:pt idx="2">
                  <c:v>0.9</c:v>
                </c:pt>
                <c:pt idx="3">
                  <c:v>3.67</c:v>
                </c:pt>
                <c:pt idx="4">
                  <c:v>5.77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53440"/>
        <c:axId val="107054976"/>
      </c:lineChart>
      <c:catAx>
        <c:axId val="10705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054976"/>
        <c:crosses val="autoZero"/>
        <c:auto val="1"/>
        <c:lblAlgn val="ctr"/>
        <c:lblOffset val="100"/>
        <c:noMultiLvlLbl val="0"/>
      </c:catAx>
      <c:valAx>
        <c:axId val="107054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</a:t>
                </a:r>
                <a:r>
                  <a:rPr lang="es-EC" baseline="0"/>
                  <a:t>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053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CP 44'!$B$568:$E$568</c:f>
              <c:strCache>
                <c:ptCount val="1"/>
                <c:pt idx="0">
                  <c:v>PROYECCION EXPORTACIONES A COLOMBIA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'PROYECCION CP 44'!$B$569:$E$569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CP 44'!$B$571:$E$571</c:f>
              <c:numCache>
                <c:formatCode>General</c:formatCode>
                <c:ptCount val="4"/>
                <c:pt idx="0">
                  <c:v>10.702400000000001</c:v>
                </c:pt>
                <c:pt idx="1">
                  <c:v>18.066299999999991</c:v>
                </c:pt>
                <c:pt idx="2">
                  <c:v>28.584399999999995</c:v>
                </c:pt>
                <c:pt idx="3">
                  <c:v>42.836899999999993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76608"/>
        <c:axId val="107172992"/>
      </c:lineChart>
      <c:catAx>
        <c:axId val="107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172992"/>
        <c:crosses val="autoZero"/>
        <c:auto val="1"/>
        <c:lblAlgn val="ctr"/>
        <c:lblOffset val="100"/>
        <c:noMultiLvlLbl val="0"/>
      </c:catAx>
      <c:valAx>
        <c:axId val="107172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 sz="1000" b="1" i="0" baseline="0">
                    <a:effectLst/>
                  </a:rPr>
                  <a:t>MILES DE USD</a:t>
                </a:r>
                <a:endParaRPr lang="es-EC" sz="100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EC" sz="10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076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/>
              <a:t>EXPORTACIONES HACIA </a:t>
            </a:r>
            <a:r>
              <a:rPr lang="es-EC" sz="1400" baseline="0"/>
              <a:t>BOLIVIA (4420100000)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00B050"/>
              </a:solidFill>
            </a:ln>
          </c:spPr>
          <c:marker>
            <c:spPr>
              <a:noFill/>
              <a:ln>
                <a:solidFill>
                  <a:srgbClr val="00B05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7.8049320056056146E-3"/>
                  <c:y val="-8.597717420153941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-0,0992x</a:t>
                    </a:r>
                    <a:r>
                      <a:rPr lang="en-US" baseline="30000" dirty="0"/>
                      <a:t>3</a:t>
                    </a:r>
                    <a:r>
                      <a:rPr lang="en-US" baseline="0" dirty="0"/>
                      <a:t> + 0,9825x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- 2,7483x + </a:t>
                    </a:r>
                    <a:r>
                      <a:rPr lang="en-US" baseline="0" dirty="0" smtClean="0"/>
                      <a:t>2,944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'PROYECCION CP 44'!$N$529:$N$533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44'!$P$529:$P$533</c:f>
              <c:numCache>
                <c:formatCode>General</c:formatCode>
                <c:ptCount val="5"/>
                <c:pt idx="0">
                  <c:v>1.0900000000000001</c:v>
                </c:pt>
                <c:pt idx="1">
                  <c:v>0.54</c:v>
                </c:pt>
                <c:pt idx="2">
                  <c:v>0.93</c:v>
                </c:pt>
                <c:pt idx="3">
                  <c:v>1.28</c:v>
                </c:pt>
                <c:pt idx="4">
                  <c:v>1.38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83488"/>
        <c:axId val="107193472"/>
      </c:lineChart>
      <c:catAx>
        <c:axId val="10718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193472"/>
        <c:crosses val="autoZero"/>
        <c:auto val="1"/>
        <c:lblAlgn val="ctr"/>
        <c:lblOffset val="100"/>
        <c:noMultiLvlLbl val="0"/>
      </c:catAx>
      <c:valAx>
        <c:axId val="107193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</a:t>
                </a:r>
                <a:r>
                  <a:rPr lang="es-EC" baseline="0"/>
                  <a:t>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1834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CP 44'!$N$568:$Q$568</c:f>
              <c:strCache>
                <c:ptCount val="1"/>
                <c:pt idx="0">
                  <c:v>PROYECCION EXPORTACIONES A BOLIVIA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'PROYECCION CP 44'!$B$569:$E$569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CP 44'!$N$571:$Q$571</c:f>
              <c:numCache>
                <c:formatCode>General</c:formatCode>
                <c:ptCount val="4"/>
                <c:pt idx="0">
                  <c:v>0.39700000000000646</c:v>
                </c:pt>
                <c:pt idx="1">
                  <c:v>-2.1771999999999911</c:v>
                </c:pt>
                <c:pt idx="2">
                  <c:v>-6.9527999999999954</c:v>
                </c:pt>
                <c:pt idx="3">
                  <c:v>-14.524999999999991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09376"/>
        <c:axId val="107119360"/>
      </c:lineChart>
      <c:catAx>
        <c:axId val="1071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119360"/>
        <c:crosses val="autoZero"/>
        <c:auto val="1"/>
        <c:lblAlgn val="ctr"/>
        <c:lblOffset val="100"/>
        <c:noMultiLvlLbl val="0"/>
      </c:catAx>
      <c:valAx>
        <c:axId val="107119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 sz="1000" b="1" i="0" baseline="0">
                    <a:effectLst/>
                  </a:rPr>
                  <a:t>MILES DE USD</a:t>
                </a:r>
                <a:endParaRPr lang="es-EC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109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/>
              <a:t>EXPORTACIONES HACIA </a:t>
            </a:r>
            <a:r>
              <a:rPr lang="es-EC" sz="1400" baseline="0"/>
              <a:t>COLOMBIA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</c:v>
          </c:tx>
          <c:spPr>
            <a:ln>
              <a:solidFill>
                <a:srgbClr val="FFC000"/>
              </a:solidFill>
            </a:ln>
          </c:spPr>
          <c:marker>
            <c:spPr>
              <a:noFill/>
              <a:ln>
                <a:solidFill>
                  <a:srgbClr val="FFC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2.9086614173228345E-2"/>
                  <c:y val="-0.19718104244646498"/>
                </c:manualLayout>
              </c:layout>
              <c:numFmt formatCode="General" sourceLinked="0"/>
            </c:trendlineLbl>
          </c:trendline>
          <c:val>
            <c:numRef>
              <c:f>'PROYECCION CAP 94'!$C$7:$C$11</c:f>
              <c:numCache>
                <c:formatCode>General</c:formatCode>
                <c:ptCount val="5"/>
                <c:pt idx="0">
                  <c:v>137.52000000000001</c:v>
                </c:pt>
                <c:pt idx="1">
                  <c:v>13.78</c:v>
                </c:pt>
                <c:pt idx="2">
                  <c:v>10.31</c:v>
                </c:pt>
                <c:pt idx="3">
                  <c:v>12.22</c:v>
                </c:pt>
                <c:pt idx="4">
                  <c:v>2.86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42528"/>
        <c:axId val="107250816"/>
      </c:lineChart>
      <c:catAx>
        <c:axId val="1071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250816"/>
        <c:crosses val="autoZero"/>
        <c:auto val="1"/>
        <c:lblAlgn val="ctr"/>
        <c:lblOffset val="100"/>
        <c:noMultiLvlLbl val="0"/>
      </c:catAx>
      <c:valAx>
        <c:axId val="10725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</a:t>
                </a:r>
                <a:r>
                  <a:rPr lang="es-EC" baseline="0"/>
                  <a:t> DE USD</a:t>
                </a:r>
                <a:endParaRPr lang="es-EC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142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PERU (4411120000)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CP 44'!$I$90:$I$94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44'!$L$90:$L$94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15.92</c:v>
                </c:pt>
                <c:pt idx="4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CP 44'!$I$90:$I$94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44'!$K$90:$K$94</c:f>
              <c:numCache>
                <c:formatCode>General</c:formatCode>
                <c:ptCount val="5"/>
                <c:pt idx="0">
                  <c:v>168.4</c:v>
                </c:pt>
                <c:pt idx="1">
                  <c:v>42.22</c:v>
                </c:pt>
                <c:pt idx="2">
                  <c:v>8.7200000000000006</c:v>
                </c:pt>
                <c:pt idx="3">
                  <c:v>0</c:v>
                </c:pt>
                <c:pt idx="4">
                  <c:v>1.22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76384"/>
        <c:axId val="105054592"/>
      </c:lineChart>
      <c:catAx>
        <c:axId val="10537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054592"/>
        <c:crosses val="autoZero"/>
        <c:auto val="1"/>
        <c:lblAlgn val="ctr"/>
        <c:lblOffset val="100"/>
        <c:noMultiLvlLbl val="0"/>
      </c:catAx>
      <c:valAx>
        <c:axId val="105054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37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CAP 94'!$B$38:$E$38</c:f>
              <c:strCache>
                <c:ptCount val="1"/>
                <c:pt idx="0">
                  <c:v>PROYECCION EXPORTACIONES A COLOMBIA 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chemeClr val="bg1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'PROYECCION CAP 94'!$B$39:$E$39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CAP 94'!$B$41:$E$41</c:f>
              <c:numCache>
                <c:formatCode>General</c:formatCode>
                <c:ptCount val="4"/>
                <c:pt idx="0">
                  <c:v>-113.06199999999939</c:v>
                </c:pt>
                <c:pt idx="1">
                  <c:v>-391.42599999999987</c:v>
                </c:pt>
                <c:pt idx="2">
                  <c:v>-899.4340000000002</c:v>
                </c:pt>
                <c:pt idx="3">
                  <c:v>-1702.8580000000011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260160"/>
        <c:axId val="107278720"/>
      </c:lineChart>
      <c:catAx>
        <c:axId val="1072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278720"/>
        <c:crosses val="autoZero"/>
        <c:auto val="1"/>
        <c:lblAlgn val="ctr"/>
        <c:lblOffset val="100"/>
        <c:noMultiLvlLbl val="0"/>
      </c:catAx>
      <c:valAx>
        <c:axId val="107278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C" sz="1000" b="1" i="0" baseline="0">
                    <a:effectLst/>
                  </a:rPr>
                  <a:t>MILES DE USD</a:t>
                </a:r>
                <a:endParaRPr lang="es-EC" sz="10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7260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CAP 94'!$H$38:$K$38</c:f>
              <c:strCache>
                <c:ptCount val="1"/>
                <c:pt idx="0">
                  <c:v>PROYECCION EXPORTACIONES A PERU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'PROYECCION CAP 94'!$B$39:$E$39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CAP 94'!$H$41:$K$41</c:f>
              <c:numCache>
                <c:formatCode>General</c:formatCode>
                <c:ptCount val="4"/>
                <c:pt idx="0">
                  <c:v>42.352799999999945</c:v>
                </c:pt>
                <c:pt idx="1">
                  <c:v>152.52140000000003</c:v>
                </c:pt>
                <c:pt idx="2">
                  <c:v>353.84760000000006</c:v>
                </c:pt>
                <c:pt idx="3">
                  <c:v>668.08619999999996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05504"/>
        <c:axId val="106824064"/>
      </c:lineChart>
      <c:catAx>
        <c:axId val="10680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824064"/>
        <c:crosses val="autoZero"/>
        <c:auto val="1"/>
        <c:lblAlgn val="ctr"/>
        <c:lblOffset val="100"/>
        <c:noMultiLvlLbl val="0"/>
      </c:catAx>
      <c:valAx>
        <c:axId val="106824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 DE USD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805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EC" sz="1400"/>
              <a:t>EXPORTACIONES HACIA PERU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FF000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7.9102770713200543E-2"/>
                  <c:y val="-0.38549572317816311"/>
                </c:manualLayout>
              </c:layout>
              <c:numFmt formatCode="General" sourceLinked="0"/>
            </c:trendlineLbl>
          </c:trendline>
          <c:cat>
            <c:numRef>
              <c:f>'PROYECCION CAP 94'!$F$7:$F$11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94'!$H$7:$H$11</c:f>
              <c:numCache>
                <c:formatCode>General</c:formatCode>
                <c:ptCount val="5"/>
                <c:pt idx="0">
                  <c:v>95.87</c:v>
                </c:pt>
                <c:pt idx="1">
                  <c:v>84.5</c:v>
                </c:pt>
                <c:pt idx="2">
                  <c:v>31.73</c:v>
                </c:pt>
                <c:pt idx="3">
                  <c:v>14.81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42752"/>
        <c:axId val="106856832"/>
      </c:lineChart>
      <c:catAx>
        <c:axId val="10684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856832"/>
        <c:crosses val="autoZero"/>
        <c:auto val="1"/>
        <c:lblAlgn val="ctr"/>
        <c:lblOffset val="100"/>
        <c:noMultiLvlLbl val="0"/>
      </c:catAx>
      <c:valAx>
        <c:axId val="106856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 DE USD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842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EC" sz="1400"/>
              <a:t>EXPORTACIONES</a:t>
            </a:r>
            <a:r>
              <a:rPr lang="es-EC" sz="1400" baseline="0"/>
              <a:t> HACIA </a:t>
            </a:r>
            <a:r>
              <a:rPr lang="es-EC" sz="1400"/>
              <a:t>BOLIVIA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EXPORTACIONES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-8.1576898045970764E-2"/>
                  <c:y val="2.9136244333094728E-2"/>
                </c:manualLayout>
              </c:layout>
              <c:numFmt formatCode="General" sourceLinked="0"/>
            </c:trendlineLbl>
          </c:trendline>
          <c:cat>
            <c:numRef>
              <c:f>'PROYECCION CAP 94'!$K$7:$K$11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94'!$M$7:$M$11</c:f>
              <c:numCache>
                <c:formatCode>General</c:formatCode>
                <c:ptCount val="5"/>
                <c:pt idx="0">
                  <c:v>10.65</c:v>
                </c:pt>
                <c:pt idx="1">
                  <c:v>20.04</c:v>
                </c:pt>
                <c:pt idx="2">
                  <c:v>5.41</c:v>
                </c:pt>
                <c:pt idx="3">
                  <c:v>40.409999999999997</c:v>
                </c:pt>
                <c:pt idx="4">
                  <c:v>67.989999999999995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79616"/>
        <c:axId val="106905984"/>
      </c:lineChart>
      <c:catAx>
        <c:axId val="10687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905984"/>
        <c:crosses val="autoZero"/>
        <c:auto val="1"/>
        <c:lblAlgn val="ctr"/>
        <c:lblOffset val="100"/>
        <c:noMultiLvlLbl val="0"/>
      </c:catAx>
      <c:valAx>
        <c:axId val="106905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 DE USD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8796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sz="1400"/>
          </a:pPr>
          <a:endParaRPr lang="es-EC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'PROYECCION CAP 94'!$N$38:$Q$38</c:f>
              <c:strCache>
                <c:ptCount val="1"/>
                <c:pt idx="0">
                  <c:v>PROYECCION EXPORTACIONES A BOLIVIA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chemeClr val="bg1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'PROYECCION CAP 94'!$B$39:$E$39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'PROYECCION CAP 94'!$N$41:$Q$41</c:f>
              <c:numCache>
                <c:formatCode>General</c:formatCode>
                <c:ptCount val="4"/>
                <c:pt idx="0">
                  <c:v>135.65360000000001</c:v>
                </c:pt>
                <c:pt idx="1">
                  <c:v>238.63970000000003</c:v>
                </c:pt>
                <c:pt idx="2">
                  <c:v>387.11159999999995</c:v>
                </c:pt>
                <c:pt idx="3">
                  <c:v>589.3691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19424"/>
        <c:axId val="106921344"/>
      </c:lineChart>
      <c:catAx>
        <c:axId val="10691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921344"/>
        <c:crosses val="autoZero"/>
        <c:auto val="1"/>
        <c:lblAlgn val="ctr"/>
        <c:lblOffset val="100"/>
        <c:noMultiLvlLbl val="0"/>
      </c:catAx>
      <c:valAx>
        <c:axId val="106921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/>
                  <a:t>MILES DE USD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919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DESARROLLO DE LAS EXPORTACIONES E IMPORTACIONES CON LA COMUNIDAD ANDINA 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'CAPITULO 5'!$D$7</c:f>
              <c:strCache>
                <c:ptCount val="1"/>
                <c:pt idx="0">
                  <c:v>X TONELADAS</c:v>
                </c:pt>
              </c:strCache>
            </c:strRef>
          </c:tx>
          <c:invertIfNegative val="0"/>
          <c:cat>
            <c:numRef>
              <c:f>'CAPITULO 5'!$C$8:$C$12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5'!$D$8:$D$12</c:f>
              <c:numCache>
                <c:formatCode>General</c:formatCode>
                <c:ptCount val="5"/>
                <c:pt idx="0">
                  <c:v>79359.599999999977</c:v>
                </c:pt>
                <c:pt idx="1">
                  <c:v>81074.39</c:v>
                </c:pt>
                <c:pt idx="2">
                  <c:v>94529.600000000006</c:v>
                </c:pt>
                <c:pt idx="3">
                  <c:v>114206.28000000003</c:v>
                </c:pt>
                <c:pt idx="4">
                  <c:v>133180.02999999994</c:v>
                </c:pt>
              </c:numCache>
            </c:numRef>
          </c:val>
        </c:ser>
        <c:ser>
          <c:idx val="1"/>
          <c:order val="1"/>
          <c:tx>
            <c:strRef>
              <c:f>'CAPITULO 5'!$E$7</c:f>
              <c:strCache>
                <c:ptCount val="1"/>
                <c:pt idx="0">
                  <c:v>X  miles de USD</c:v>
                </c:pt>
              </c:strCache>
            </c:strRef>
          </c:tx>
          <c:invertIfNegative val="0"/>
          <c:cat>
            <c:numRef>
              <c:f>'CAPITULO 5'!$C$8:$C$12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5'!$E$8:$E$12</c:f>
              <c:numCache>
                <c:formatCode>General</c:formatCode>
                <c:ptCount val="5"/>
                <c:pt idx="0">
                  <c:v>40670.43</c:v>
                </c:pt>
                <c:pt idx="1">
                  <c:v>40494.520000000004</c:v>
                </c:pt>
                <c:pt idx="2">
                  <c:v>50373.39</c:v>
                </c:pt>
                <c:pt idx="3">
                  <c:v>64698.450000000012</c:v>
                </c:pt>
                <c:pt idx="4">
                  <c:v>79424.439999999988</c:v>
                </c:pt>
              </c:numCache>
            </c:numRef>
          </c:val>
        </c:ser>
        <c:ser>
          <c:idx val="2"/>
          <c:order val="2"/>
          <c:tx>
            <c:strRef>
              <c:f>'CAPITULO 5'!$F$7</c:f>
              <c:strCache>
                <c:ptCount val="1"/>
                <c:pt idx="0">
                  <c:v>M TONELADAS</c:v>
                </c:pt>
              </c:strCache>
            </c:strRef>
          </c:tx>
          <c:invertIfNegative val="0"/>
          <c:cat>
            <c:numRef>
              <c:f>'CAPITULO 5'!$C$8:$C$12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5'!$F$8:$F$12</c:f>
              <c:numCache>
                <c:formatCode>General</c:formatCode>
                <c:ptCount val="5"/>
                <c:pt idx="0">
                  <c:v>1332.5399999999997</c:v>
                </c:pt>
                <c:pt idx="1">
                  <c:v>465.54</c:v>
                </c:pt>
                <c:pt idx="2">
                  <c:v>1554.9099999999999</c:v>
                </c:pt>
                <c:pt idx="3">
                  <c:v>3268.2000000000007</c:v>
                </c:pt>
                <c:pt idx="4">
                  <c:v>8278.08</c:v>
                </c:pt>
              </c:numCache>
            </c:numRef>
          </c:val>
        </c:ser>
        <c:ser>
          <c:idx val="3"/>
          <c:order val="3"/>
          <c:tx>
            <c:strRef>
              <c:f>'CAPITULO 5'!$G$7</c:f>
              <c:strCache>
                <c:ptCount val="1"/>
                <c:pt idx="0">
                  <c:v>M miles de USD</c:v>
                </c:pt>
              </c:strCache>
            </c:strRef>
          </c:tx>
          <c:invertIfNegative val="0"/>
          <c:cat>
            <c:numRef>
              <c:f>'CAPITULO 5'!$C$8:$C$12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5'!$G$8:$G$12</c:f>
              <c:numCache>
                <c:formatCode>General</c:formatCode>
                <c:ptCount val="5"/>
                <c:pt idx="0">
                  <c:v>3023.2599999999993</c:v>
                </c:pt>
                <c:pt idx="1">
                  <c:v>793.81999999999982</c:v>
                </c:pt>
                <c:pt idx="2">
                  <c:v>2882.4300000000012</c:v>
                </c:pt>
                <c:pt idx="3">
                  <c:v>4988.32</c:v>
                </c:pt>
                <c:pt idx="4">
                  <c:v>7525.1500000000005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7008768"/>
        <c:axId val="107010304"/>
        <c:axId val="0"/>
      </c:bar3DChart>
      <c:catAx>
        <c:axId val="10700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010304"/>
        <c:crosses val="autoZero"/>
        <c:auto val="1"/>
        <c:lblAlgn val="ctr"/>
        <c:lblOffset val="100"/>
        <c:noMultiLvlLbl val="0"/>
      </c:catAx>
      <c:valAx>
        <c:axId val="107010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7008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s-EC" sz="1600"/>
              <a:t>EXPORTACION DE MATERIAS PRIMAS A LA COMUNIDAD ANDINA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'CAPITULO 5'!$S$6</c:f>
              <c:strCache>
                <c:ptCount val="1"/>
                <c:pt idx="0">
                  <c:v>X EN TONELADAS A COLOMBIA</c:v>
                </c:pt>
              </c:strCache>
            </c:strRef>
          </c:tx>
          <c:spPr>
            <a:solidFill>
              <a:srgbClr val="F8F200"/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5'!$S$7:$S$11</c:f>
              <c:numCache>
                <c:formatCode>General</c:formatCode>
                <c:ptCount val="5"/>
                <c:pt idx="0">
                  <c:v>36563.879999999997</c:v>
                </c:pt>
                <c:pt idx="1">
                  <c:v>38630.68</c:v>
                </c:pt>
                <c:pt idx="2">
                  <c:v>47582.010000000009</c:v>
                </c:pt>
                <c:pt idx="3">
                  <c:v>57032.12</c:v>
                </c:pt>
                <c:pt idx="4">
                  <c:v>70164.830000000016</c:v>
                </c:pt>
              </c:numCache>
            </c:numRef>
          </c:val>
        </c:ser>
        <c:ser>
          <c:idx val="1"/>
          <c:order val="1"/>
          <c:tx>
            <c:strRef>
              <c:f>'CAPITULO 5'!$T$6</c:f>
              <c:strCache>
                <c:ptCount val="1"/>
                <c:pt idx="0">
                  <c:v>X EN MILES DE USD A COLOMBIA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5'!$T$7:$T$11</c:f>
              <c:numCache>
                <c:formatCode>General</c:formatCode>
                <c:ptCount val="5"/>
                <c:pt idx="0">
                  <c:v>19867.309999999998</c:v>
                </c:pt>
                <c:pt idx="1">
                  <c:v>19349.730000000003</c:v>
                </c:pt>
                <c:pt idx="2">
                  <c:v>25773.91</c:v>
                </c:pt>
                <c:pt idx="3">
                  <c:v>32092.699999999997</c:v>
                </c:pt>
                <c:pt idx="4">
                  <c:v>42849.580000000009</c:v>
                </c:pt>
              </c:numCache>
            </c:numRef>
          </c:val>
        </c:ser>
        <c:ser>
          <c:idx val="2"/>
          <c:order val="2"/>
          <c:tx>
            <c:strRef>
              <c:f>'CAPITULO 5'!$U$6</c:f>
              <c:strCache>
                <c:ptCount val="1"/>
                <c:pt idx="0">
                  <c:v>X EN TONELADAS A PERU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5'!$U$7:$U$11</c:f>
              <c:numCache>
                <c:formatCode>General</c:formatCode>
                <c:ptCount val="5"/>
                <c:pt idx="0">
                  <c:v>42464.979999999996</c:v>
                </c:pt>
                <c:pt idx="1">
                  <c:v>41956.11</c:v>
                </c:pt>
                <c:pt idx="2">
                  <c:v>46184.479999999996</c:v>
                </c:pt>
                <c:pt idx="3">
                  <c:v>55575.86</c:v>
                </c:pt>
                <c:pt idx="4">
                  <c:v>60432.22</c:v>
                </c:pt>
              </c:numCache>
            </c:numRef>
          </c:val>
        </c:ser>
        <c:ser>
          <c:idx val="3"/>
          <c:order val="3"/>
          <c:tx>
            <c:strRef>
              <c:f>'CAPITULO 5'!$V$6</c:f>
              <c:strCache>
                <c:ptCount val="1"/>
                <c:pt idx="0">
                  <c:v>X EN MILES DE USD A PERU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5'!$V$7:$V$11</c:f>
              <c:numCache>
                <c:formatCode>General</c:formatCode>
                <c:ptCount val="5"/>
                <c:pt idx="0">
                  <c:v>19744.770000000004</c:v>
                </c:pt>
                <c:pt idx="1">
                  <c:v>19924.129999999997</c:v>
                </c:pt>
                <c:pt idx="2">
                  <c:v>23147.499999999996</c:v>
                </c:pt>
                <c:pt idx="3">
                  <c:v>30430</c:v>
                </c:pt>
                <c:pt idx="4">
                  <c:v>33632.25</c:v>
                </c:pt>
              </c:numCache>
            </c:numRef>
          </c:val>
        </c:ser>
        <c:ser>
          <c:idx val="4"/>
          <c:order val="4"/>
          <c:tx>
            <c:strRef>
              <c:f>'CAPITULO 5'!$W$6</c:f>
              <c:strCache>
                <c:ptCount val="1"/>
                <c:pt idx="0">
                  <c:v>X EN TONELADAS A BOLIVIA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5'!$W$7:$W$11</c:f>
              <c:numCache>
                <c:formatCode>General</c:formatCode>
                <c:ptCount val="5"/>
                <c:pt idx="0">
                  <c:v>0</c:v>
                </c:pt>
                <c:pt idx="1">
                  <c:v>97.01</c:v>
                </c:pt>
                <c:pt idx="2">
                  <c:v>460.55</c:v>
                </c:pt>
                <c:pt idx="3">
                  <c:v>1187.71</c:v>
                </c:pt>
                <c:pt idx="4">
                  <c:v>2139.6</c:v>
                </c:pt>
              </c:numCache>
            </c:numRef>
          </c:val>
        </c:ser>
        <c:ser>
          <c:idx val="5"/>
          <c:order val="5"/>
          <c:tx>
            <c:strRef>
              <c:f>'CAPITULO 5'!$X$6</c:f>
              <c:strCache>
                <c:ptCount val="1"/>
                <c:pt idx="0">
                  <c:v>X EN MILES DE USD A  BOLIVIA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'CAPITULO 5'!$R$7:$R$11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5'!$X$7:$X$11</c:f>
              <c:numCache>
                <c:formatCode>General</c:formatCode>
                <c:ptCount val="5"/>
                <c:pt idx="0">
                  <c:v>0</c:v>
                </c:pt>
                <c:pt idx="1">
                  <c:v>46.77</c:v>
                </c:pt>
                <c:pt idx="2">
                  <c:v>220.97</c:v>
                </c:pt>
                <c:pt idx="3">
                  <c:v>570.62</c:v>
                </c:pt>
                <c:pt idx="4">
                  <c:v>1067.25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1"/>
        <c:gapDepth val="119"/>
        <c:shape val="cylinder"/>
        <c:axId val="107700224"/>
        <c:axId val="107701760"/>
        <c:axId val="0"/>
      </c:bar3DChart>
      <c:catAx>
        <c:axId val="10770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701760"/>
        <c:crosses val="autoZero"/>
        <c:auto val="1"/>
        <c:lblAlgn val="ctr"/>
        <c:lblOffset val="100"/>
        <c:noMultiLvlLbl val="0"/>
      </c:catAx>
      <c:valAx>
        <c:axId val="107701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7700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es-EC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EC" sz="1400"/>
              <a:t>EXPORTACION PRODUCTOS TERMINADOS A LA COMUNIDAD ANDINA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'CAPITULO 5'!$S$6</c:f>
              <c:strCache>
                <c:ptCount val="1"/>
                <c:pt idx="0">
                  <c:v>X EN TONELADAS A COLOMBIA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5'!$S$34:$S$38</c:f>
              <c:numCache>
                <c:formatCode>General</c:formatCode>
                <c:ptCount val="5"/>
                <c:pt idx="0">
                  <c:v>129.66999999999999</c:v>
                </c:pt>
                <c:pt idx="1">
                  <c:v>154.91999999999999</c:v>
                </c:pt>
                <c:pt idx="2">
                  <c:v>78.309999999999988</c:v>
                </c:pt>
                <c:pt idx="3">
                  <c:v>232.47</c:v>
                </c:pt>
                <c:pt idx="4">
                  <c:v>152.93</c:v>
                </c:pt>
              </c:numCache>
            </c:numRef>
          </c:val>
        </c:ser>
        <c:ser>
          <c:idx val="1"/>
          <c:order val="1"/>
          <c:tx>
            <c:strRef>
              <c:f>'CAPITULO 5'!$T$6</c:f>
              <c:strCache>
                <c:ptCount val="1"/>
                <c:pt idx="0">
                  <c:v>X EN MILES DE USD A COLOMBIA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5'!$T$34:$T$38</c:f>
              <c:numCache>
                <c:formatCode>General</c:formatCode>
                <c:ptCount val="5"/>
                <c:pt idx="0">
                  <c:v>486.1699999999999</c:v>
                </c:pt>
                <c:pt idx="1">
                  <c:v>476.04999999999995</c:v>
                </c:pt>
                <c:pt idx="2">
                  <c:v>207.44</c:v>
                </c:pt>
                <c:pt idx="3">
                  <c:v>724.9</c:v>
                </c:pt>
                <c:pt idx="4">
                  <c:v>652.87</c:v>
                </c:pt>
              </c:numCache>
            </c:numRef>
          </c:val>
        </c:ser>
        <c:ser>
          <c:idx val="2"/>
          <c:order val="2"/>
          <c:tx>
            <c:strRef>
              <c:f>'CAPITULO 5'!$U$6</c:f>
              <c:strCache>
                <c:ptCount val="1"/>
                <c:pt idx="0">
                  <c:v>X EN TONELADAS A PERU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5'!$U$34:$U$38</c:f>
              <c:numCache>
                <c:formatCode>General</c:formatCode>
                <c:ptCount val="5"/>
                <c:pt idx="0">
                  <c:v>238.76999999999998</c:v>
                </c:pt>
                <c:pt idx="1">
                  <c:v>283.67999999999995</c:v>
                </c:pt>
                <c:pt idx="2">
                  <c:v>298.3</c:v>
                </c:pt>
                <c:pt idx="3">
                  <c:v>179.67000000000002</c:v>
                </c:pt>
                <c:pt idx="4">
                  <c:v>285.77999999999997</c:v>
                </c:pt>
              </c:numCache>
            </c:numRef>
          </c:val>
        </c:ser>
        <c:ser>
          <c:idx val="3"/>
          <c:order val="3"/>
          <c:tx>
            <c:strRef>
              <c:f>'CAPITULO 5'!$V$6</c:f>
              <c:strCache>
                <c:ptCount val="1"/>
                <c:pt idx="0">
                  <c:v>X EN MILES DE USD A PERU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5'!$V$34:$V$38</c:f>
              <c:numCache>
                <c:formatCode>General</c:formatCode>
                <c:ptCount val="5"/>
                <c:pt idx="0">
                  <c:v>586.83999999999992</c:v>
                </c:pt>
                <c:pt idx="1">
                  <c:v>707.56000000000006</c:v>
                </c:pt>
                <c:pt idx="2">
                  <c:v>1053.1400000000001</c:v>
                </c:pt>
                <c:pt idx="3">
                  <c:v>845.69999999999993</c:v>
                </c:pt>
                <c:pt idx="4">
                  <c:v>1140.1200000000001</c:v>
                </c:pt>
              </c:numCache>
            </c:numRef>
          </c:val>
        </c:ser>
        <c:ser>
          <c:idx val="4"/>
          <c:order val="4"/>
          <c:tx>
            <c:strRef>
              <c:f>'CAPITULO 5'!$W$6</c:f>
              <c:strCache>
                <c:ptCount val="1"/>
                <c:pt idx="0">
                  <c:v>X EN TONELADAS A BOLIVIA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5'!$W$34:$W$38</c:f>
              <c:numCache>
                <c:formatCode>General</c:formatCode>
                <c:ptCount val="5"/>
                <c:pt idx="0">
                  <c:v>2.42</c:v>
                </c:pt>
                <c:pt idx="1">
                  <c:v>3.33</c:v>
                </c:pt>
                <c:pt idx="2">
                  <c:v>1.0899999999999999</c:v>
                </c:pt>
                <c:pt idx="3">
                  <c:v>10.38</c:v>
                </c:pt>
                <c:pt idx="4">
                  <c:v>20.12</c:v>
                </c:pt>
              </c:numCache>
            </c:numRef>
          </c:val>
        </c:ser>
        <c:ser>
          <c:idx val="5"/>
          <c:order val="5"/>
          <c:tx>
            <c:strRef>
              <c:f>'CAPITULO 5'!$X$6</c:f>
              <c:strCache>
                <c:ptCount val="1"/>
                <c:pt idx="0">
                  <c:v>X EN MILES DE USD A  BOLIVIA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'CAPITULO 5'!$R$34:$R$38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5'!$X$34:$X$38</c:f>
              <c:numCache>
                <c:formatCode>General</c:formatCode>
                <c:ptCount val="5"/>
                <c:pt idx="0">
                  <c:v>11.74</c:v>
                </c:pt>
                <c:pt idx="1">
                  <c:v>20.59</c:v>
                </c:pt>
                <c:pt idx="2">
                  <c:v>6.34</c:v>
                </c:pt>
                <c:pt idx="3">
                  <c:v>41.69</c:v>
                </c:pt>
                <c:pt idx="4">
                  <c:v>89.99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1"/>
        <c:gapDepth val="119"/>
        <c:shape val="cylinder"/>
        <c:axId val="107396096"/>
        <c:axId val="107410176"/>
        <c:axId val="0"/>
      </c:bar3DChart>
      <c:catAx>
        <c:axId val="10739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410176"/>
        <c:crosses val="autoZero"/>
        <c:auto val="1"/>
        <c:lblAlgn val="ctr"/>
        <c:lblOffset val="100"/>
        <c:noMultiLvlLbl val="0"/>
      </c:catAx>
      <c:valAx>
        <c:axId val="107410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7396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es-EC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EC" sz="1400"/>
              <a:t>Desarrollo</a:t>
            </a:r>
            <a:r>
              <a:rPr lang="es-EC" sz="1400" baseline="0"/>
              <a:t> exportaciones del sector maderero hacia la Comunidad Andina</a:t>
            </a:r>
            <a:endParaRPr lang="es-EC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TONELADAS</c:v>
          </c:tx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-0.32061387777111283"/>
                  <c:y val="3.572907553222513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2902,6x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- 3347,4x + 78622
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'CAPITULO 5'!$B$22:$B$26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5'!$C$22:$C$26</c:f>
              <c:numCache>
                <c:formatCode>General</c:formatCode>
                <c:ptCount val="5"/>
                <c:pt idx="0">
                  <c:v>79399.719999999987</c:v>
                </c:pt>
                <c:pt idx="1">
                  <c:v>81125.73</c:v>
                </c:pt>
                <c:pt idx="2">
                  <c:v>94604.74</c:v>
                </c:pt>
                <c:pt idx="3">
                  <c:v>114218.21000000002</c:v>
                </c:pt>
                <c:pt idx="4">
                  <c:v>133195.48000000001</c:v>
                </c:pt>
              </c:numCache>
            </c:numRef>
          </c:val>
          <c:smooth val="0"/>
        </c:ser>
        <c:ser>
          <c:idx val="1"/>
          <c:order val="1"/>
          <c:tx>
            <c:v>MILES DE USD</c:v>
          </c:tx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0.10461780467004222"/>
                  <c:y val="0.1613881598133566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2443,5x</a:t>
                    </a:r>
                    <a:r>
                      <a:rPr lang="en-US" baseline="30000" dirty="0"/>
                      <a:t>2</a:t>
                    </a:r>
                    <a:r>
                      <a:rPr lang="en-US" baseline="0" dirty="0"/>
                      <a:t> - 4495,8x + 41763
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cat>
            <c:numRef>
              <c:f>'CAPITULO 5'!$B$22:$B$26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'CAPITULO 5'!$D$22:$D$26</c:f>
              <c:numCache>
                <c:formatCode>General</c:formatCode>
                <c:ptCount val="5"/>
                <c:pt idx="0">
                  <c:v>40696.829999999994</c:v>
                </c:pt>
                <c:pt idx="1">
                  <c:v>40524.829999999994</c:v>
                </c:pt>
                <c:pt idx="2">
                  <c:v>50409.299999999996</c:v>
                </c:pt>
                <c:pt idx="3">
                  <c:v>64705.61</c:v>
                </c:pt>
                <c:pt idx="4">
                  <c:v>79432.060000000012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95808"/>
        <c:axId val="107497344"/>
      </c:lineChart>
      <c:catAx>
        <c:axId val="1074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497344"/>
        <c:crosses val="autoZero"/>
        <c:auto val="1"/>
        <c:lblAlgn val="ctr"/>
        <c:lblOffset val="100"/>
        <c:noMultiLvlLbl val="0"/>
      </c:catAx>
      <c:valAx>
        <c:axId val="107497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749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s-EC" sz="1400"/>
              <a:t>Proyeccion</a:t>
            </a:r>
            <a:r>
              <a:rPr lang="es-EC" sz="1400" baseline="0"/>
              <a:t> de las exportaciones del sector maderero hacia la Comunidad Andina</a:t>
            </a:r>
            <a:endParaRPr lang="es-EC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TONELADAS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'CAPITULO 5'!$B$48:$D$48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'CAPITULO 5'!$B$49:$D$49</c:f>
              <c:numCache>
                <c:formatCode>General</c:formatCode>
                <c:ptCount val="3"/>
                <c:pt idx="0">
                  <c:v>163031.19999999998</c:v>
                </c:pt>
                <c:pt idx="1">
                  <c:v>197417.59999999998</c:v>
                </c:pt>
                <c:pt idx="2">
                  <c:v>237609.19999999998</c:v>
                </c:pt>
              </c:numCache>
            </c:numRef>
          </c:val>
          <c:smooth val="0"/>
        </c:ser>
        <c:ser>
          <c:idx val="1"/>
          <c:order val="1"/>
          <c:tx>
            <c:v>MILES DE USD</c:v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'CAPITULO 5'!$B$48:$D$48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'CAPITULO 5'!$B$56:$D$56</c:f>
              <c:numCache>
                <c:formatCode>General</c:formatCode>
                <c:ptCount val="3"/>
                <c:pt idx="0">
                  <c:v>102754.2</c:v>
                </c:pt>
                <c:pt idx="1">
                  <c:v>130023.9</c:v>
                </c:pt>
                <c:pt idx="2">
                  <c:v>162180.6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07072"/>
        <c:axId val="107549824"/>
      </c:lineChart>
      <c:catAx>
        <c:axId val="10750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7549824"/>
        <c:crosses val="autoZero"/>
        <c:auto val="1"/>
        <c:lblAlgn val="ctr"/>
        <c:lblOffset val="100"/>
        <c:noMultiLvlLbl val="0"/>
      </c:catAx>
      <c:valAx>
        <c:axId val="107549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7507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COLOMBIA (4420100000)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CP 44'!$D$329:$D$333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44'!$G$329:$G$333</c:f>
              <c:numCache>
                <c:formatCode>General</c:formatCode>
                <c:ptCount val="5"/>
                <c:pt idx="0">
                  <c:v>0.06</c:v>
                </c:pt>
                <c:pt idx="1">
                  <c:v>0.45</c:v>
                </c:pt>
                <c:pt idx="2">
                  <c:v>9.48</c:v>
                </c:pt>
                <c:pt idx="3">
                  <c:v>0</c:v>
                </c:pt>
                <c:pt idx="4">
                  <c:v>12.92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CP 44'!$D$329:$D$333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44'!$F$329:$F$333</c:f>
              <c:numCache>
                <c:formatCode>General</c:formatCode>
                <c:ptCount val="5"/>
                <c:pt idx="0">
                  <c:v>0.75</c:v>
                </c:pt>
                <c:pt idx="1">
                  <c:v>1.74</c:v>
                </c:pt>
                <c:pt idx="2">
                  <c:v>0.9</c:v>
                </c:pt>
                <c:pt idx="3">
                  <c:v>3.67</c:v>
                </c:pt>
                <c:pt idx="4">
                  <c:v>5.77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99328"/>
        <c:axId val="105387136"/>
      </c:lineChart>
      <c:catAx>
        <c:axId val="10529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387136"/>
        <c:crosses val="autoZero"/>
        <c:auto val="1"/>
        <c:lblAlgn val="ctr"/>
        <c:lblOffset val="100"/>
        <c:noMultiLvlLbl val="0"/>
      </c:catAx>
      <c:valAx>
        <c:axId val="105387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299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PERU (4420100000)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CP 44'!$I$329:$I$333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44'!$L$329:$L$333</c:f>
              <c:numCache>
                <c:formatCode>General</c:formatCode>
                <c:ptCount val="5"/>
                <c:pt idx="0">
                  <c:v>10.39</c:v>
                </c:pt>
                <c:pt idx="1">
                  <c:v>8.17</c:v>
                </c:pt>
                <c:pt idx="2">
                  <c:v>17.190000000000001</c:v>
                </c:pt>
                <c:pt idx="3">
                  <c:v>30.35</c:v>
                </c:pt>
                <c:pt idx="4">
                  <c:v>15.71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trendline>
            <c:trendlineType val="linear"/>
            <c:dispRSqr val="0"/>
            <c:dispEq val="0"/>
          </c:trendline>
          <c:cat>
            <c:numRef>
              <c:f>'PROYECCION CP 44'!$I$329:$I$333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44'!$K$329:$K$333</c:f>
              <c:numCache>
                <c:formatCode>General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23232"/>
        <c:axId val="105424768"/>
      </c:lineChart>
      <c:catAx>
        <c:axId val="10542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424768"/>
        <c:crosses val="autoZero"/>
        <c:auto val="1"/>
        <c:lblAlgn val="ctr"/>
        <c:lblOffset val="100"/>
        <c:noMultiLvlLbl val="0"/>
      </c:catAx>
      <c:valAx>
        <c:axId val="105424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423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BOLIVIA (4420100000)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trendline>
            <c:trendlineType val="linear"/>
            <c:dispRSqr val="0"/>
            <c:dispEq val="0"/>
          </c:trendline>
          <c:cat>
            <c:numRef>
              <c:f>'PROYECCION CP 44'!$N$329:$N$333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44'!$Q$329:$Q$333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CP 44'!$N$329:$N$333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CP 44'!$P$329:$P$333</c:f>
              <c:numCache>
                <c:formatCode>General</c:formatCode>
                <c:ptCount val="5"/>
                <c:pt idx="0">
                  <c:v>1.0900000000000001</c:v>
                </c:pt>
                <c:pt idx="1">
                  <c:v>0.54</c:v>
                </c:pt>
                <c:pt idx="2">
                  <c:v>0.93</c:v>
                </c:pt>
                <c:pt idx="3">
                  <c:v>1.28</c:v>
                </c:pt>
                <c:pt idx="4">
                  <c:v>1.38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85440"/>
        <c:axId val="105486976"/>
      </c:lineChart>
      <c:catAx>
        <c:axId val="10548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486976"/>
        <c:crosses val="autoZero"/>
        <c:auto val="1"/>
        <c:lblAlgn val="ctr"/>
        <c:lblOffset val="100"/>
        <c:noMultiLvlLbl val="0"/>
      </c:catAx>
      <c:valAx>
        <c:axId val="1054869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485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400" dirty="0"/>
              <a:t>BALANZA COMERCIAL</a:t>
            </a:r>
            <a:r>
              <a:rPr lang="es-EC" sz="1400" baseline="0" dirty="0"/>
              <a:t> CON  COLOMBIA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CAP 94'!$A$7:$A$11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94'!$D$7:$D$11</c:f>
              <c:numCache>
                <c:formatCode>General</c:formatCode>
                <c:ptCount val="5"/>
                <c:pt idx="0">
                  <c:v>552.33000000000004</c:v>
                </c:pt>
                <c:pt idx="1">
                  <c:v>96.62</c:v>
                </c:pt>
                <c:pt idx="2">
                  <c:v>288.60000000000002</c:v>
                </c:pt>
                <c:pt idx="3">
                  <c:v>342.82</c:v>
                </c:pt>
                <c:pt idx="4">
                  <c:v>447.99</c:v>
                </c:pt>
              </c:numCache>
            </c:numRef>
          </c:val>
          <c:smooth val="0"/>
        </c:ser>
        <c:ser>
          <c:idx val="0"/>
          <c:order val="1"/>
          <c:tx>
            <c:v>EXPORTACION</c:v>
          </c:tx>
          <c:val>
            <c:numRef>
              <c:f>'PROYECCION CAP 94'!$C$7:$C$11</c:f>
              <c:numCache>
                <c:formatCode>General</c:formatCode>
                <c:ptCount val="5"/>
                <c:pt idx="0">
                  <c:v>137.52000000000001</c:v>
                </c:pt>
                <c:pt idx="1">
                  <c:v>13.78</c:v>
                </c:pt>
                <c:pt idx="2">
                  <c:v>10.31</c:v>
                </c:pt>
                <c:pt idx="3">
                  <c:v>12.22</c:v>
                </c:pt>
                <c:pt idx="4">
                  <c:v>2.86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02720"/>
        <c:axId val="106704256"/>
      </c:lineChart>
      <c:catAx>
        <c:axId val="10670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704256"/>
        <c:crosses val="autoZero"/>
        <c:auto val="1"/>
        <c:lblAlgn val="ctr"/>
        <c:lblOffset val="100"/>
        <c:noMultiLvlLbl val="0"/>
      </c:catAx>
      <c:valAx>
        <c:axId val="1067042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</a:t>
                </a:r>
                <a:r>
                  <a:rPr lang="es-EC" baseline="0" dirty="0"/>
                  <a:t> DE DOLARES</a:t>
                </a:r>
                <a:endParaRPr lang="es-EC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7027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dirty="0"/>
              <a:t>BALANZA COMERCIAL CON  PERU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cat>
            <c:numRef>
              <c:f>'PROYECCION CAP 94'!$F$7:$F$11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94'!$I$7:$I$11</c:f>
              <c:numCache>
                <c:formatCode>General</c:formatCode>
                <c:ptCount val="5"/>
                <c:pt idx="0">
                  <c:v>1.43</c:v>
                </c:pt>
                <c:pt idx="1">
                  <c:v>0.45</c:v>
                </c:pt>
                <c:pt idx="2">
                  <c:v>0.45</c:v>
                </c:pt>
                <c:pt idx="3">
                  <c:v>15.05</c:v>
                </c:pt>
                <c:pt idx="4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CAP 94'!$F$7:$F$11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94'!$H$7:$H$11</c:f>
              <c:numCache>
                <c:formatCode>General</c:formatCode>
                <c:ptCount val="5"/>
                <c:pt idx="0">
                  <c:v>95.87</c:v>
                </c:pt>
                <c:pt idx="1">
                  <c:v>84.5</c:v>
                </c:pt>
                <c:pt idx="2">
                  <c:v>31.73</c:v>
                </c:pt>
                <c:pt idx="3">
                  <c:v>14.81</c:v>
                </c:pt>
                <c:pt idx="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1392"/>
        <c:axId val="106732928"/>
      </c:lineChart>
      <c:catAx>
        <c:axId val="10673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732928"/>
        <c:crosses val="autoZero"/>
        <c:auto val="1"/>
        <c:lblAlgn val="ctr"/>
        <c:lblOffset val="100"/>
        <c:noMultiLvlLbl val="0"/>
      </c:catAx>
      <c:valAx>
        <c:axId val="1067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 DE DOLARES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6731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dirty="0"/>
              <a:t>BALANZA COMERCIAL CON  BOLIVIA (9403300000)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IMPORTACIONES</c:v>
          </c:tx>
          <c:trendline>
            <c:trendlineType val="linear"/>
            <c:dispRSqr val="0"/>
            <c:dispEq val="0"/>
          </c:trendline>
          <c:cat>
            <c:numRef>
              <c:f>'PROYECCION CAP 94'!$K$7:$K$11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94'!$N$7:$N$11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EXPORTACIONES</c:v>
          </c:tx>
          <c:cat>
            <c:numRef>
              <c:f>'PROYECCION CAP 94'!$K$7:$K$11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'PROYECCION CAP 94'!$M$7:$M$11</c:f>
              <c:numCache>
                <c:formatCode>General</c:formatCode>
                <c:ptCount val="5"/>
                <c:pt idx="0">
                  <c:v>10.65</c:v>
                </c:pt>
                <c:pt idx="1">
                  <c:v>20.04</c:v>
                </c:pt>
                <c:pt idx="2">
                  <c:v>5.41</c:v>
                </c:pt>
                <c:pt idx="3">
                  <c:v>40.409999999999997</c:v>
                </c:pt>
                <c:pt idx="4">
                  <c:v>67.989999999999995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01664"/>
        <c:axId val="105611648"/>
      </c:lineChart>
      <c:catAx>
        <c:axId val="10560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5611648"/>
        <c:crosses val="autoZero"/>
        <c:auto val="1"/>
        <c:lblAlgn val="ctr"/>
        <c:lblOffset val="100"/>
        <c:noMultiLvlLbl val="0"/>
      </c:catAx>
      <c:valAx>
        <c:axId val="105611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dirty="0"/>
                  <a:t>MILES DE DOLARES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56016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6DEA06-0CA1-4179-A116-5CD5B42B18D2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C"/>
        </a:p>
      </dgm:t>
    </dgm:pt>
    <dgm:pt modelId="{81386EAC-5894-4CEB-A669-916793D8666D}">
      <dgm:prSet phldrT="[Texto]" custT="1"/>
      <dgm:spPr/>
      <dgm:t>
        <a:bodyPr/>
        <a:lstStyle/>
        <a:p>
          <a:r>
            <a:rPr lang="es-EC" sz="1500" b="1" dirty="0" smtClean="0"/>
            <a:t>C</a:t>
          </a:r>
          <a:r>
            <a:rPr lang="es-EC" sz="1500" dirty="0" smtClean="0"/>
            <a:t>	</a:t>
          </a:r>
          <a:r>
            <a:rPr lang="es-EC" sz="1500" b="1" dirty="0" smtClean="0"/>
            <a:t>INDUSTRIAS MANUFACTURERAS</a:t>
          </a:r>
          <a:endParaRPr lang="es-EC" sz="1500" dirty="0"/>
        </a:p>
      </dgm:t>
    </dgm:pt>
    <dgm:pt modelId="{DE4C981E-40ED-4FF5-9435-A1B50B646834}" type="parTrans" cxnId="{0F0569F5-A855-4816-9854-D26B091F2448}">
      <dgm:prSet/>
      <dgm:spPr/>
      <dgm:t>
        <a:bodyPr/>
        <a:lstStyle/>
        <a:p>
          <a:endParaRPr lang="es-EC" sz="1500"/>
        </a:p>
      </dgm:t>
    </dgm:pt>
    <dgm:pt modelId="{310DB4FD-EFDB-4589-9DEC-8787EAFD77CC}" type="sibTrans" cxnId="{0F0569F5-A855-4816-9854-D26B091F2448}">
      <dgm:prSet/>
      <dgm:spPr/>
      <dgm:t>
        <a:bodyPr/>
        <a:lstStyle/>
        <a:p>
          <a:endParaRPr lang="es-EC" sz="1500"/>
        </a:p>
      </dgm:t>
    </dgm:pt>
    <dgm:pt modelId="{D070A3D4-339A-4237-8283-99980EE238DC}">
      <dgm:prSet phldrT="[Texto]" custT="1"/>
      <dgm:spPr/>
      <dgm:t>
        <a:bodyPr/>
        <a:lstStyle/>
        <a:p>
          <a:r>
            <a:rPr lang="es-EC" sz="1500" dirty="0" smtClean="0"/>
            <a:t>16	Producción de madera y fabricación de productos de madera y corcho, excepto muebles; fabricación de artículos de paja y de materiales transables</a:t>
          </a:r>
          <a:endParaRPr lang="es-EC" sz="1500" dirty="0"/>
        </a:p>
      </dgm:t>
    </dgm:pt>
    <dgm:pt modelId="{7A430B80-069A-4775-B61D-F4F37FDED9B0}" type="parTrans" cxnId="{BA0D50EF-0B07-4D02-AE0D-B99D4DBF2015}">
      <dgm:prSet/>
      <dgm:spPr/>
      <dgm:t>
        <a:bodyPr/>
        <a:lstStyle/>
        <a:p>
          <a:endParaRPr lang="es-EC" sz="1500"/>
        </a:p>
      </dgm:t>
    </dgm:pt>
    <dgm:pt modelId="{3A2C6352-E4D6-46F6-8954-2E2B7D8F68E5}" type="sibTrans" cxnId="{BA0D50EF-0B07-4D02-AE0D-B99D4DBF2015}">
      <dgm:prSet/>
      <dgm:spPr/>
      <dgm:t>
        <a:bodyPr/>
        <a:lstStyle/>
        <a:p>
          <a:endParaRPr lang="es-EC" sz="1500"/>
        </a:p>
      </dgm:t>
    </dgm:pt>
    <dgm:pt modelId="{E73F53D4-4A35-4B5F-820D-0AA7262206EA}">
      <dgm:prSet phldrT="[Texto]" custT="1"/>
      <dgm:spPr/>
      <dgm:t>
        <a:bodyPr/>
        <a:lstStyle/>
        <a:p>
          <a:r>
            <a:rPr lang="es-EC" sz="1500" dirty="0" smtClean="0"/>
            <a:t>31	Fabricación de muebles</a:t>
          </a:r>
          <a:endParaRPr lang="es-EC" sz="1500" dirty="0"/>
        </a:p>
      </dgm:t>
    </dgm:pt>
    <dgm:pt modelId="{F1F85B93-1383-4C97-9596-59EA19DBDF21}" type="parTrans" cxnId="{4F7F7F03-72CA-450E-A223-86710469A2B1}">
      <dgm:prSet/>
      <dgm:spPr/>
      <dgm:t>
        <a:bodyPr/>
        <a:lstStyle/>
        <a:p>
          <a:endParaRPr lang="es-EC" sz="1500"/>
        </a:p>
      </dgm:t>
    </dgm:pt>
    <dgm:pt modelId="{39761038-0E80-4C79-8DF7-24D0865B414A}" type="sibTrans" cxnId="{4F7F7F03-72CA-450E-A223-86710469A2B1}">
      <dgm:prSet/>
      <dgm:spPr/>
      <dgm:t>
        <a:bodyPr/>
        <a:lstStyle/>
        <a:p>
          <a:endParaRPr lang="es-EC" sz="1500"/>
        </a:p>
      </dgm:t>
    </dgm:pt>
    <dgm:pt modelId="{437DA7CE-81E8-4F86-ACA2-985D850FFB47}" type="pres">
      <dgm:prSet presAssocID="{526DEA06-0CA1-4179-A116-5CD5B42B18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20A9FA1-8379-415D-BF02-D9A07402DF15}" type="pres">
      <dgm:prSet presAssocID="{81386EAC-5894-4CEB-A669-916793D8666D}" presName="parentText" presStyleLbl="node1" presStyleIdx="0" presStyleCnt="1" custScaleY="5336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CAC34B-32C3-445A-8EB4-D199E07F7C46}" type="pres">
      <dgm:prSet presAssocID="{81386EAC-5894-4CEB-A669-916793D8666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A0D50EF-0B07-4D02-AE0D-B99D4DBF2015}" srcId="{81386EAC-5894-4CEB-A669-916793D8666D}" destId="{D070A3D4-339A-4237-8283-99980EE238DC}" srcOrd="0" destOrd="0" parTransId="{7A430B80-069A-4775-B61D-F4F37FDED9B0}" sibTransId="{3A2C6352-E4D6-46F6-8954-2E2B7D8F68E5}"/>
    <dgm:cxn modelId="{E901E49E-5444-4D8E-8AD8-12E7133FB79A}" type="presOf" srcId="{D070A3D4-339A-4237-8283-99980EE238DC}" destId="{1BCAC34B-32C3-445A-8EB4-D199E07F7C46}" srcOrd="0" destOrd="0" presId="urn:microsoft.com/office/officeart/2005/8/layout/vList2"/>
    <dgm:cxn modelId="{66CF5548-4135-4354-A050-79543754077D}" type="presOf" srcId="{526DEA06-0CA1-4179-A116-5CD5B42B18D2}" destId="{437DA7CE-81E8-4F86-ACA2-985D850FFB47}" srcOrd="0" destOrd="0" presId="urn:microsoft.com/office/officeart/2005/8/layout/vList2"/>
    <dgm:cxn modelId="{4F7F7F03-72CA-450E-A223-86710469A2B1}" srcId="{81386EAC-5894-4CEB-A669-916793D8666D}" destId="{E73F53D4-4A35-4B5F-820D-0AA7262206EA}" srcOrd="1" destOrd="0" parTransId="{F1F85B93-1383-4C97-9596-59EA19DBDF21}" sibTransId="{39761038-0E80-4C79-8DF7-24D0865B414A}"/>
    <dgm:cxn modelId="{0F0569F5-A855-4816-9854-D26B091F2448}" srcId="{526DEA06-0CA1-4179-A116-5CD5B42B18D2}" destId="{81386EAC-5894-4CEB-A669-916793D8666D}" srcOrd="0" destOrd="0" parTransId="{DE4C981E-40ED-4FF5-9435-A1B50B646834}" sibTransId="{310DB4FD-EFDB-4589-9DEC-8787EAFD77CC}"/>
    <dgm:cxn modelId="{21624978-26BA-41B2-804F-9C1180AB86B1}" type="presOf" srcId="{E73F53D4-4A35-4B5F-820D-0AA7262206EA}" destId="{1BCAC34B-32C3-445A-8EB4-D199E07F7C46}" srcOrd="0" destOrd="1" presId="urn:microsoft.com/office/officeart/2005/8/layout/vList2"/>
    <dgm:cxn modelId="{D7FD6252-FFB0-4E13-8CBE-3BE9428433EC}" type="presOf" srcId="{81386EAC-5894-4CEB-A669-916793D8666D}" destId="{620A9FA1-8379-415D-BF02-D9A07402DF15}" srcOrd="0" destOrd="0" presId="urn:microsoft.com/office/officeart/2005/8/layout/vList2"/>
    <dgm:cxn modelId="{B636BA07-D2C8-4ECB-8C54-8C42C9D96D90}" type="presParOf" srcId="{437DA7CE-81E8-4F86-ACA2-985D850FFB47}" destId="{620A9FA1-8379-415D-BF02-D9A07402DF15}" srcOrd="0" destOrd="0" presId="urn:microsoft.com/office/officeart/2005/8/layout/vList2"/>
    <dgm:cxn modelId="{37A914FE-1730-4F1C-81F5-4D09F51CA7FD}" type="presParOf" srcId="{437DA7CE-81E8-4F86-ACA2-985D850FFB47}" destId="{1BCAC34B-32C3-445A-8EB4-D199E07F7C4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563A67-CBA6-466E-905E-20293036FA8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99E72B17-9C98-47DF-B527-94CA6CF53071}">
      <dgm:prSet phldrT="[Texto]" custT="1"/>
      <dgm:spPr/>
      <dgm:t>
        <a:bodyPr/>
        <a:lstStyle/>
        <a:p>
          <a:r>
            <a:rPr lang="es-EC" sz="1200" b="1" dirty="0" smtClean="0"/>
            <a:t>INDUSTRIA MADERERA</a:t>
          </a:r>
          <a:endParaRPr lang="es-EC" sz="1200" b="1" dirty="0"/>
        </a:p>
      </dgm:t>
    </dgm:pt>
    <dgm:pt modelId="{1794C892-7E67-4E22-BA2A-7257B5D613CC}" type="parTrans" cxnId="{88C3A355-69E1-4CDD-974C-ECA59DEF4206}">
      <dgm:prSet/>
      <dgm:spPr/>
      <dgm:t>
        <a:bodyPr/>
        <a:lstStyle/>
        <a:p>
          <a:endParaRPr lang="es-EC" sz="1200"/>
        </a:p>
      </dgm:t>
    </dgm:pt>
    <dgm:pt modelId="{3E661C1B-BB26-463F-82A8-BA301F99C918}" type="sibTrans" cxnId="{88C3A355-69E1-4CDD-974C-ECA59DEF4206}">
      <dgm:prSet/>
      <dgm:spPr/>
      <dgm:t>
        <a:bodyPr/>
        <a:lstStyle/>
        <a:p>
          <a:endParaRPr lang="es-EC" sz="1200"/>
        </a:p>
      </dgm:t>
    </dgm:pt>
    <dgm:pt modelId="{170735A0-AD23-4A67-820A-7E2DE67F153E}" type="asst">
      <dgm:prSet phldrT="[Texto]" custT="1"/>
      <dgm:spPr/>
      <dgm:t>
        <a:bodyPr/>
        <a:lstStyle/>
        <a:p>
          <a:r>
            <a:rPr lang="es-EC" sz="1200" dirty="0" smtClean="0"/>
            <a:t>Madera y elaborados</a:t>
          </a:r>
          <a:endParaRPr lang="es-EC" sz="1200" dirty="0"/>
        </a:p>
      </dgm:t>
    </dgm:pt>
    <dgm:pt modelId="{1C785C3C-1567-4F9F-B33E-FDD1CB156739}" type="parTrans" cxnId="{0DF41E2F-2019-47BD-B337-D7B1800CCE32}">
      <dgm:prSet/>
      <dgm:spPr/>
      <dgm:t>
        <a:bodyPr/>
        <a:lstStyle/>
        <a:p>
          <a:endParaRPr lang="es-EC" sz="1200"/>
        </a:p>
      </dgm:t>
    </dgm:pt>
    <dgm:pt modelId="{2A1BB826-28A8-4744-8001-06E86ECA31D9}" type="sibTrans" cxnId="{0DF41E2F-2019-47BD-B337-D7B1800CCE32}">
      <dgm:prSet/>
      <dgm:spPr/>
      <dgm:t>
        <a:bodyPr/>
        <a:lstStyle/>
        <a:p>
          <a:endParaRPr lang="es-EC" sz="1200"/>
        </a:p>
      </dgm:t>
    </dgm:pt>
    <dgm:pt modelId="{971E415E-E34A-4240-870F-50BFC6B4E603}" type="asst">
      <dgm:prSet custT="1"/>
      <dgm:spPr/>
      <dgm:t>
        <a:bodyPr/>
        <a:lstStyle/>
        <a:p>
          <a:r>
            <a:rPr lang="es-EC" sz="1200" dirty="0" smtClean="0"/>
            <a:t>Muebles de madera</a:t>
          </a:r>
          <a:endParaRPr lang="es-EC" sz="1200" dirty="0"/>
        </a:p>
      </dgm:t>
    </dgm:pt>
    <dgm:pt modelId="{E3236606-84A6-4D95-9AC8-AA0849C43968}" type="parTrans" cxnId="{5C7369E1-35E2-45EE-A651-75C3D2A6CB9A}">
      <dgm:prSet/>
      <dgm:spPr/>
      <dgm:t>
        <a:bodyPr/>
        <a:lstStyle/>
        <a:p>
          <a:endParaRPr lang="es-EC" sz="1200"/>
        </a:p>
      </dgm:t>
    </dgm:pt>
    <dgm:pt modelId="{CAA71D32-9B3D-4692-B6ED-D9A8E73D68B3}" type="sibTrans" cxnId="{5C7369E1-35E2-45EE-A651-75C3D2A6CB9A}">
      <dgm:prSet/>
      <dgm:spPr/>
      <dgm:t>
        <a:bodyPr/>
        <a:lstStyle/>
        <a:p>
          <a:endParaRPr lang="es-EC" sz="1200"/>
        </a:p>
      </dgm:t>
    </dgm:pt>
    <dgm:pt modelId="{F19783D3-3ABB-4419-9DC7-39599F22BB51}">
      <dgm:prSet custT="1"/>
      <dgm:spPr/>
      <dgm:t>
        <a:bodyPr/>
        <a:lstStyle/>
        <a:p>
          <a:r>
            <a:rPr lang="es-EC" sz="1200" dirty="0" smtClean="0"/>
            <a:t>Madera aserrada, tableros, acabados para la construcción y demás manufacturas de madera</a:t>
          </a:r>
          <a:endParaRPr lang="es-EC" sz="1200" dirty="0"/>
        </a:p>
      </dgm:t>
    </dgm:pt>
    <dgm:pt modelId="{ED8AE82F-5D03-444E-91F4-F15488E3357A}" type="parTrans" cxnId="{AF5581EA-C621-40D0-90F3-4524D388A5C2}">
      <dgm:prSet/>
      <dgm:spPr/>
      <dgm:t>
        <a:bodyPr/>
        <a:lstStyle/>
        <a:p>
          <a:endParaRPr lang="es-EC" sz="1200"/>
        </a:p>
      </dgm:t>
    </dgm:pt>
    <dgm:pt modelId="{37DBF857-AD2E-428F-A8D7-9014C1042D81}" type="sibTrans" cxnId="{AF5581EA-C621-40D0-90F3-4524D388A5C2}">
      <dgm:prSet/>
      <dgm:spPr/>
      <dgm:t>
        <a:bodyPr/>
        <a:lstStyle/>
        <a:p>
          <a:endParaRPr lang="es-EC" sz="1200"/>
        </a:p>
      </dgm:t>
    </dgm:pt>
    <dgm:pt modelId="{E4EF26E7-6A4B-4C89-A9A3-7F9039F59765}">
      <dgm:prSet custT="1"/>
      <dgm:spPr/>
      <dgm:t>
        <a:bodyPr/>
        <a:lstStyle/>
        <a:p>
          <a:r>
            <a:rPr lang="es-EC" sz="1200" dirty="0" smtClean="0"/>
            <a:t>muebles de cocina, muebles de hogar, muebles de oficina y otros</a:t>
          </a:r>
          <a:endParaRPr lang="es-EC" sz="1200" dirty="0"/>
        </a:p>
      </dgm:t>
    </dgm:pt>
    <dgm:pt modelId="{367D4F58-7F15-4A47-A739-6E4B280F980D}" type="parTrans" cxnId="{B9310145-46DD-4816-9590-44DA77204623}">
      <dgm:prSet/>
      <dgm:spPr/>
      <dgm:t>
        <a:bodyPr/>
        <a:lstStyle/>
        <a:p>
          <a:endParaRPr lang="es-EC" sz="1200"/>
        </a:p>
      </dgm:t>
    </dgm:pt>
    <dgm:pt modelId="{D256B1A8-0287-493A-986E-D17622F33FDD}" type="sibTrans" cxnId="{B9310145-46DD-4816-9590-44DA77204623}">
      <dgm:prSet/>
      <dgm:spPr/>
      <dgm:t>
        <a:bodyPr/>
        <a:lstStyle/>
        <a:p>
          <a:endParaRPr lang="es-EC" sz="1200"/>
        </a:p>
      </dgm:t>
    </dgm:pt>
    <dgm:pt modelId="{FA1B0A0D-D507-42B0-A3E3-3ECE49813062}">
      <dgm:prSet custT="1"/>
      <dgm:spPr/>
      <dgm:t>
        <a:bodyPr/>
        <a:lstStyle/>
        <a:p>
          <a:r>
            <a:rPr lang="es-EC" sz="1200" dirty="0" smtClean="0"/>
            <a:t>Estados Unidos de América</a:t>
          </a:r>
          <a:endParaRPr lang="es-EC" sz="1200" dirty="0"/>
        </a:p>
      </dgm:t>
    </dgm:pt>
    <dgm:pt modelId="{A584B655-F2C6-4823-B860-847F2F478866}" type="parTrans" cxnId="{6ED8C904-ED26-4D4E-BFB7-98F728C80A9C}">
      <dgm:prSet/>
      <dgm:spPr/>
      <dgm:t>
        <a:bodyPr/>
        <a:lstStyle/>
        <a:p>
          <a:endParaRPr lang="es-EC" sz="1200"/>
        </a:p>
      </dgm:t>
    </dgm:pt>
    <dgm:pt modelId="{5406450D-54D2-4490-891D-3900E6AD70A1}" type="sibTrans" cxnId="{6ED8C904-ED26-4D4E-BFB7-98F728C80A9C}">
      <dgm:prSet/>
      <dgm:spPr/>
      <dgm:t>
        <a:bodyPr/>
        <a:lstStyle/>
        <a:p>
          <a:endParaRPr lang="es-EC" sz="1200"/>
        </a:p>
      </dgm:t>
    </dgm:pt>
    <dgm:pt modelId="{C7F3D9C3-1D00-43D1-9E00-39991B1E8FB5}">
      <dgm:prSet custT="1"/>
      <dgm:spPr/>
      <dgm:t>
        <a:bodyPr/>
        <a:lstStyle/>
        <a:p>
          <a:r>
            <a:rPr lang="es-EC" sz="1200" dirty="0" smtClean="0"/>
            <a:t>Colombia</a:t>
          </a:r>
          <a:endParaRPr lang="es-EC" sz="1200" dirty="0"/>
        </a:p>
      </dgm:t>
    </dgm:pt>
    <dgm:pt modelId="{2A25479B-1AA6-46BE-8DC3-00B9D7D0614A}" type="parTrans" cxnId="{563777EA-4D2C-4156-A87F-5D414AB2A3BB}">
      <dgm:prSet/>
      <dgm:spPr/>
      <dgm:t>
        <a:bodyPr/>
        <a:lstStyle/>
        <a:p>
          <a:endParaRPr lang="es-EC" sz="1200"/>
        </a:p>
      </dgm:t>
    </dgm:pt>
    <dgm:pt modelId="{ABB4BD89-ACC8-4292-8C34-F9C6CD8F6F2B}" type="sibTrans" cxnId="{563777EA-4D2C-4156-A87F-5D414AB2A3BB}">
      <dgm:prSet/>
      <dgm:spPr/>
      <dgm:t>
        <a:bodyPr/>
        <a:lstStyle/>
        <a:p>
          <a:endParaRPr lang="es-EC" sz="1200"/>
        </a:p>
      </dgm:t>
    </dgm:pt>
    <dgm:pt modelId="{38D03066-020A-4802-9729-2A83A68C505D}">
      <dgm:prSet custT="1"/>
      <dgm:spPr/>
      <dgm:t>
        <a:bodyPr/>
        <a:lstStyle/>
        <a:p>
          <a:r>
            <a:rPr lang="es-EC" sz="1200" dirty="0" smtClean="0"/>
            <a:t>Perú</a:t>
          </a:r>
          <a:endParaRPr lang="es-EC" sz="1200" dirty="0"/>
        </a:p>
      </dgm:t>
    </dgm:pt>
    <dgm:pt modelId="{682051F9-2D42-4D1A-8375-9D7C99C11894}" type="parTrans" cxnId="{A5D2703F-CE28-4C6F-AF94-599E84FCC63B}">
      <dgm:prSet/>
      <dgm:spPr/>
      <dgm:t>
        <a:bodyPr/>
        <a:lstStyle/>
        <a:p>
          <a:endParaRPr lang="es-EC" sz="1200"/>
        </a:p>
      </dgm:t>
    </dgm:pt>
    <dgm:pt modelId="{21C72B08-A984-41A5-8D17-B7370C1E43B8}" type="sibTrans" cxnId="{A5D2703F-CE28-4C6F-AF94-599E84FCC63B}">
      <dgm:prSet/>
      <dgm:spPr/>
      <dgm:t>
        <a:bodyPr/>
        <a:lstStyle/>
        <a:p>
          <a:endParaRPr lang="es-EC" sz="1200"/>
        </a:p>
      </dgm:t>
    </dgm:pt>
    <dgm:pt modelId="{55CC2174-3154-4D3A-8867-B423033A4C09}">
      <dgm:prSet custT="1"/>
      <dgm:spPr/>
      <dgm:t>
        <a:bodyPr/>
        <a:lstStyle/>
        <a:p>
          <a:r>
            <a:rPr lang="es-EC" sz="1200" dirty="0" smtClean="0"/>
            <a:t>India</a:t>
          </a:r>
          <a:endParaRPr lang="es-EC" sz="1200" dirty="0"/>
        </a:p>
      </dgm:t>
    </dgm:pt>
    <dgm:pt modelId="{B6760A89-36CF-4B03-BDA9-D3A508E8EFF1}" type="parTrans" cxnId="{E3A6234D-4FBA-42E5-ACC7-3B9C77D45F0B}">
      <dgm:prSet/>
      <dgm:spPr/>
      <dgm:t>
        <a:bodyPr/>
        <a:lstStyle/>
        <a:p>
          <a:endParaRPr lang="es-EC" sz="1200"/>
        </a:p>
      </dgm:t>
    </dgm:pt>
    <dgm:pt modelId="{F8609B0A-F53D-4BCC-9448-5663178C7ACB}" type="sibTrans" cxnId="{E3A6234D-4FBA-42E5-ACC7-3B9C77D45F0B}">
      <dgm:prSet/>
      <dgm:spPr/>
      <dgm:t>
        <a:bodyPr/>
        <a:lstStyle/>
        <a:p>
          <a:endParaRPr lang="es-EC" sz="1200"/>
        </a:p>
      </dgm:t>
    </dgm:pt>
    <dgm:pt modelId="{837765B3-CD16-4AA0-88D6-EE8CA8136EB7}">
      <dgm:prSet custT="1"/>
      <dgm:spPr/>
      <dgm:t>
        <a:bodyPr/>
        <a:lstStyle/>
        <a:p>
          <a:r>
            <a:rPr lang="es-EC" sz="1200" dirty="0" smtClean="0"/>
            <a:t>Panamá</a:t>
          </a:r>
          <a:endParaRPr lang="es-EC" sz="1200" dirty="0"/>
        </a:p>
      </dgm:t>
    </dgm:pt>
    <dgm:pt modelId="{EABA4F8F-3BB4-4B82-8E54-9416D91EDA70}" type="parTrans" cxnId="{947C7068-2E8F-40E3-B822-8783047003CF}">
      <dgm:prSet/>
      <dgm:spPr/>
      <dgm:t>
        <a:bodyPr/>
        <a:lstStyle/>
        <a:p>
          <a:endParaRPr lang="es-EC" sz="1200"/>
        </a:p>
      </dgm:t>
    </dgm:pt>
    <dgm:pt modelId="{B6F74459-BC8C-449B-8DEA-4D0D76F2EB05}" type="sibTrans" cxnId="{947C7068-2E8F-40E3-B822-8783047003CF}">
      <dgm:prSet/>
      <dgm:spPr/>
      <dgm:t>
        <a:bodyPr/>
        <a:lstStyle/>
        <a:p>
          <a:endParaRPr lang="es-EC" sz="1200"/>
        </a:p>
      </dgm:t>
    </dgm:pt>
    <dgm:pt modelId="{DA87D503-DC3F-433B-878B-3DCEEDC53257}">
      <dgm:prSet custT="1"/>
      <dgm:spPr/>
      <dgm:t>
        <a:bodyPr/>
        <a:lstStyle/>
        <a:p>
          <a:r>
            <a:rPr lang="es-EC" sz="1200" dirty="0" smtClean="0"/>
            <a:t>Estados Unidos de América</a:t>
          </a:r>
          <a:endParaRPr lang="es-EC" sz="1200" dirty="0"/>
        </a:p>
      </dgm:t>
    </dgm:pt>
    <dgm:pt modelId="{1F93F26E-8DB3-45F2-B245-B650C5F5D7B1}" type="parTrans" cxnId="{66ABA3A7-E345-41D3-A34D-521411C31C64}">
      <dgm:prSet/>
      <dgm:spPr/>
      <dgm:t>
        <a:bodyPr/>
        <a:lstStyle/>
        <a:p>
          <a:endParaRPr lang="es-EC" sz="1200"/>
        </a:p>
      </dgm:t>
    </dgm:pt>
    <dgm:pt modelId="{5624E588-60CE-4A12-B0C9-A8B6EC18C676}" type="sibTrans" cxnId="{66ABA3A7-E345-41D3-A34D-521411C31C64}">
      <dgm:prSet/>
      <dgm:spPr/>
      <dgm:t>
        <a:bodyPr/>
        <a:lstStyle/>
        <a:p>
          <a:endParaRPr lang="es-EC" sz="1200"/>
        </a:p>
      </dgm:t>
    </dgm:pt>
    <dgm:pt modelId="{93EDA9E0-2982-4C1F-A366-F05B8E229019}">
      <dgm:prSet custT="1"/>
      <dgm:spPr/>
      <dgm:t>
        <a:bodyPr/>
        <a:lstStyle/>
        <a:p>
          <a:r>
            <a:rPr lang="es-EC" sz="1200" dirty="0" smtClean="0"/>
            <a:t>Perú</a:t>
          </a:r>
          <a:endParaRPr lang="es-EC" sz="1200" dirty="0"/>
        </a:p>
      </dgm:t>
    </dgm:pt>
    <dgm:pt modelId="{22D3FF69-6639-4450-A69B-8AE80E9F1DD6}" type="parTrans" cxnId="{A764C435-4BF7-41A5-87BF-14BE1AE72555}">
      <dgm:prSet/>
      <dgm:spPr/>
      <dgm:t>
        <a:bodyPr/>
        <a:lstStyle/>
        <a:p>
          <a:endParaRPr lang="es-EC" sz="1200"/>
        </a:p>
      </dgm:t>
    </dgm:pt>
    <dgm:pt modelId="{F284410F-9AC4-479B-AF85-E11C0B83CF04}" type="sibTrans" cxnId="{A764C435-4BF7-41A5-87BF-14BE1AE72555}">
      <dgm:prSet/>
      <dgm:spPr/>
      <dgm:t>
        <a:bodyPr/>
        <a:lstStyle/>
        <a:p>
          <a:endParaRPr lang="es-EC" sz="1200"/>
        </a:p>
      </dgm:t>
    </dgm:pt>
    <dgm:pt modelId="{67E9BAF2-1CA1-4B61-984F-709BA5F6568C}">
      <dgm:prSet custT="1"/>
      <dgm:spPr/>
      <dgm:t>
        <a:bodyPr/>
        <a:lstStyle/>
        <a:p>
          <a:r>
            <a:rPr lang="es-EC" sz="1200" dirty="0" smtClean="0"/>
            <a:t>Colombia</a:t>
          </a:r>
          <a:endParaRPr lang="es-EC" sz="1200" dirty="0"/>
        </a:p>
      </dgm:t>
    </dgm:pt>
    <dgm:pt modelId="{2EA28B5A-D6DD-43C8-94EF-061F5D3A6996}" type="parTrans" cxnId="{E9B20D13-E5EB-4BAC-B9A7-6BC31FE2FFCC}">
      <dgm:prSet/>
      <dgm:spPr/>
      <dgm:t>
        <a:bodyPr/>
        <a:lstStyle/>
        <a:p>
          <a:endParaRPr lang="es-EC" sz="1200"/>
        </a:p>
      </dgm:t>
    </dgm:pt>
    <dgm:pt modelId="{FCE37542-CC0C-44A3-A11C-18064F83981E}" type="sibTrans" cxnId="{E9B20D13-E5EB-4BAC-B9A7-6BC31FE2FFCC}">
      <dgm:prSet/>
      <dgm:spPr/>
      <dgm:t>
        <a:bodyPr/>
        <a:lstStyle/>
        <a:p>
          <a:endParaRPr lang="es-EC" sz="1200"/>
        </a:p>
      </dgm:t>
    </dgm:pt>
    <dgm:pt modelId="{50DB1D4B-B6BE-4277-A1FB-A90781502CAA}" type="pres">
      <dgm:prSet presAssocID="{30563A67-CBA6-466E-905E-20293036FA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CBB8294A-6804-4281-A2F3-3CA49B54D38C}" type="pres">
      <dgm:prSet presAssocID="{99E72B17-9C98-47DF-B527-94CA6CF53071}" presName="hierRoot1" presStyleCnt="0">
        <dgm:presLayoutVars>
          <dgm:hierBranch val="init"/>
        </dgm:presLayoutVars>
      </dgm:prSet>
      <dgm:spPr/>
    </dgm:pt>
    <dgm:pt modelId="{F698057D-464B-462E-BEC0-20D61B549818}" type="pres">
      <dgm:prSet presAssocID="{99E72B17-9C98-47DF-B527-94CA6CF53071}" presName="rootComposite1" presStyleCnt="0"/>
      <dgm:spPr/>
    </dgm:pt>
    <dgm:pt modelId="{CB52A6D8-733B-4E50-AAD5-125526FDE98A}" type="pres">
      <dgm:prSet presAssocID="{99E72B17-9C98-47DF-B527-94CA6CF53071}" presName="rootText1" presStyleLbl="node0" presStyleIdx="0" presStyleCnt="1" custLinFactNeighborX="-11190" custLinFactNeighborY="1146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DC3E2A3-7C12-44E4-A0B4-95C4052A6D39}" type="pres">
      <dgm:prSet presAssocID="{99E72B17-9C98-47DF-B527-94CA6CF53071}" presName="rootConnector1" presStyleLbl="node1" presStyleIdx="0" presStyleCnt="0"/>
      <dgm:spPr/>
      <dgm:t>
        <a:bodyPr/>
        <a:lstStyle/>
        <a:p>
          <a:endParaRPr lang="es-EC"/>
        </a:p>
      </dgm:t>
    </dgm:pt>
    <dgm:pt modelId="{97978A6E-42FD-4595-B87D-4846885A4E9F}" type="pres">
      <dgm:prSet presAssocID="{99E72B17-9C98-47DF-B527-94CA6CF53071}" presName="hierChild2" presStyleCnt="0"/>
      <dgm:spPr/>
    </dgm:pt>
    <dgm:pt modelId="{370F2F9E-95C7-463E-B1CC-35EB3C79D030}" type="pres">
      <dgm:prSet presAssocID="{99E72B17-9C98-47DF-B527-94CA6CF53071}" presName="hierChild3" presStyleCnt="0"/>
      <dgm:spPr/>
    </dgm:pt>
    <dgm:pt modelId="{17AF50EE-5275-412B-B93C-DA8D26F7B0CE}" type="pres">
      <dgm:prSet presAssocID="{1C785C3C-1567-4F9F-B33E-FDD1CB156739}" presName="Name115" presStyleLbl="parChTrans1D2" presStyleIdx="0" presStyleCnt="2"/>
      <dgm:spPr/>
      <dgm:t>
        <a:bodyPr/>
        <a:lstStyle/>
        <a:p>
          <a:endParaRPr lang="es-EC"/>
        </a:p>
      </dgm:t>
    </dgm:pt>
    <dgm:pt modelId="{71020091-C011-4FBF-9C3E-C41AED97B42F}" type="pres">
      <dgm:prSet presAssocID="{170735A0-AD23-4A67-820A-7E2DE67F153E}" presName="hierRoot3" presStyleCnt="0">
        <dgm:presLayoutVars>
          <dgm:hierBranch val="init"/>
        </dgm:presLayoutVars>
      </dgm:prSet>
      <dgm:spPr/>
    </dgm:pt>
    <dgm:pt modelId="{D800E47F-0E5E-4124-928C-CE5D4AA07A2C}" type="pres">
      <dgm:prSet presAssocID="{170735A0-AD23-4A67-820A-7E2DE67F153E}" presName="rootComposite3" presStyleCnt="0"/>
      <dgm:spPr/>
    </dgm:pt>
    <dgm:pt modelId="{718CA4D3-39F7-408D-8E42-3080D01BE3E5}" type="pres">
      <dgm:prSet presAssocID="{170735A0-AD23-4A67-820A-7E2DE67F153E}" presName="rootText3" presStyleLbl="asst1" presStyleIdx="0" presStyleCnt="2" custLinFactNeighborX="-65250" custLinFactNeighborY="3946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3A8A701-621A-4FFA-8297-64CF1562782D}" type="pres">
      <dgm:prSet presAssocID="{170735A0-AD23-4A67-820A-7E2DE67F153E}" presName="rootConnector3" presStyleLbl="asst1" presStyleIdx="0" presStyleCnt="2"/>
      <dgm:spPr/>
      <dgm:t>
        <a:bodyPr/>
        <a:lstStyle/>
        <a:p>
          <a:endParaRPr lang="es-EC"/>
        </a:p>
      </dgm:t>
    </dgm:pt>
    <dgm:pt modelId="{1541EA98-B864-4183-8692-1EFB17F9779B}" type="pres">
      <dgm:prSet presAssocID="{170735A0-AD23-4A67-820A-7E2DE67F153E}" presName="hierChild6" presStyleCnt="0"/>
      <dgm:spPr/>
    </dgm:pt>
    <dgm:pt modelId="{BC4EA593-7E6F-49E8-A4BF-798CA6458A5C}" type="pres">
      <dgm:prSet presAssocID="{ED8AE82F-5D03-444E-91F4-F15488E3357A}" presName="Name64" presStyleLbl="parChTrans1D3" presStyleIdx="0" presStyleCnt="2"/>
      <dgm:spPr/>
      <dgm:t>
        <a:bodyPr/>
        <a:lstStyle/>
        <a:p>
          <a:endParaRPr lang="es-EC"/>
        </a:p>
      </dgm:t>
    </dgm:pt>
    <dgm:pt modelId="{851A0A2F-AAFB-4896-BB6E-CBC6D7BB118A}" type="pres">
      <dgm:prSet presAssocID="{F19783D3-3ABB-4419-9DC7-39599F22BB51}" presName="hierRoot2" presStyleCnt="0">
        <dgm:presLayoutVars>
          <dgm:hierBranch val="init"/>
        </dgm:presLayoutVars>
      </dgm:prSet>
      <dgm:spPr/>
    </dgm:pt>
    <dgm:pt modelId="{CA2F402A-3498-42B9-8BBC-680B48D7704B}" type="pres">
      <dgm:prSet presAssocID="{F19783D3-3ABB-4419-9DC7-39599F22BB51}" presName="rootComposite" presStyleCnt="0"/>
      <dgm:spPr/>
    </dgm:pt>
    <dgm:pt modelId="{729A9B95-882E-4CC0-BD52-E48AE5F6EF1E}" type="pres">
      <dgm:prSet presAssocID="{F19783D3-3ABB-4419-9DC7-39599F22BB51}" presName="rootText" presStyleLbl="node3" presStyleIdx="0" presStyleCnt="2" custScaleX="191668" custScaleY="297928" custLinFactNeighborX="-70526" custLinFactNeighborY="-1226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3D03A94-2755-4817-A6E8-B53B762270D3}" type="pres">
      <dgm:prSet presAssocID="{F19783D3-3ABB-4419-9DC7-39599F22BB51}" presName="rootConnector" presStyleLbl="node3" presStyleIdx="0" presStyleCnt="2"/>
      <dgm:spPr/>
      <dgm:t>
        <a:bodyPr/>
        <a:lstStyle/>
        <a:p>
          <a:endParaRPr lang="es-EC"/>
        </a:p>
      </dgm:t>
    </dgm:pt>
    <dgm:pt modelId="{D81D9504-E243-4F30-A842-AECA773DBF09}" type="pres">
      <dgm:prSet presAssocID="{F19783D3-3ABB-4419-9DC7-39599F22BB51}" presName="hierChild4" presStyleCnt="0"/>
      <dgm:spPr/>
    </dgm:pt>
    <dgm:pt modelId="{3BB5315F-8EF9-4178-91DD-88A4BA87E3C1}" type="pres">
      <dgm:prSet presAssocID="{A584B655-F2C6-4823-B860-847F2F478866}" presName="Name64" presStyleLbl="parChTrans1D4" presStyleIdx="0" presStyleCnt="8"/>
      <dgm:spPr/>
      <dgm:t>
        <a:bodyPr/>
        <a:lstStyle/>
        <a:p>
          <a:endParaRPr lang="es-EC"/>
        </a:p>
      </dgm:t>
    </dgm:pt>
    <dgm:pt modelId="{0D8C9E60-C87A-4D97-8F31-BDC2D8174D3B}" type="pres">
      <dgm:prSet presAssocID="{FA1B0A0D-D507-42B0-A3E3-3ECE49813062}" presName="hierRoot2" presStyleCnt="0">
        <dgm:presLayoutVars>
          <dgm:hierBranch val="init"/>
        </dgm:presLayoutVars>
      </dgm:prSet>
      <dgm:spPr/>
    </dgm:pt>
    <dgm:pt modelId="{B10394A9-0846-4AE5-9767-E33E3055063E}" type="pres">
      <dgm:prSet presAssocID="{FA1B0A0D-D507-42B0-A3E3-3ECE49813062}" presName="rootComposite" presStyleCnt="0"/>
      <dgm:spPr/>
    </dgm:pt>
    <dgm:pt modelId="{03A8CBE7-D70D-4A87-A445-9318CF94A574}" type="pres">
      <dgm:prSet presAssocID="{FA1B0A0D-D507-42B0-A3E3-3ECE49813062}" presName="rootText" presStyleLbl="node4" presStyleIdx="0" presStyleCnt="8" custScaleX="177500" custScaleY="94842" custLinFactNeighborX="-4947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7B64A7-9376-49E3-8D4F-52260013F532}" type="pres">
      <dgm:prSet presAssocID="{FA1B0A0D-D507-42B0-A3E3-3ECE49813062}" presName="rootConnector" presStyleLbl="node4" presStyleIdx="0" presStyleCnt="8"/>
      <dgm:spPr/>
      <dgm:t>
        <a:bodyPr/>
        <a:lstStyle/>
        <a:p>
          <a:endParaRPr lang="es-EC"/>
        </a:p>
      </dgm:t>
    </dgm:pt>
    <dgm:pt modelId="{BD57C39B-C97C-4EFF-AA93-DB2B102E0984}" type="pres">
      <dgm:prSet presAssocID="{FA1B0A0D-D507-42B0-A3E3-3ECE49813062}" presName="hierChild4" presStyleCnt="0"/>
      <dgm:spPr/>
    </dgm:pt>
    <dgm:pt modelId="{B67FA3DE-70A3-4765-958B-69BE4755846C}" type="pres">
      <dgm:prSet presAssocID="{FA1B0A0D-D507-42B0-A3E3-3ECE49813062}" presName="hierChild5" presStyleCnt="0"/>
      <dgm:spPr/>
    </dgm:pt>
    <dgm:pt modelId="{368A41EA-CD0A-41F0-99E7-058184680272}" type="pres">
      <dgm:prSet presAssocID="{2A25479B-1AA6-46BE-8DC3-00B9D7D0614A}" presName="Name64" presStyleLbl="parChTrans1D4" presStyleIdx="1" presStyleCnt="8"/>
      <dgm:spPr/>
      <dgm:t>
        <a:bodyPr/>
        <a:lstStyle/>
        <a:p>
          <a:endParaRPr lang="es-EC"/>
        </a:p>
      </dgm:t>
    </dgm:pt>
    <dgm:pt modelId="{989F5B1B-EC9B-47AE-B81C-88116BB73036}" type="pres">
      <dgm:prSet presAssocID="{C7F3D9C3-1D00-43D1-9E00-39991B1E8FB5}" presName="hierRoot2" presStyleCnt="0">
        <dgm:presLayoutVars>
          <dgm:hierBranch val="init"/>
        </dgm:presLayoutVars>
      </dgm:prSet>
      <dgm:spPr/>
    </dgm:pt>
    <dgm:pt modelId="{2C7FE5D5-1E65-4838-88B2-918BEE12D58A}" type="pres">
      <dgm:prSet presAssocID="{C7F3D9C3-1D00-43D1-9E00-39991B1E8FB5}" presName="rootComposite" presStyleCnt="0"/>
      <dgm:spPr/>
    </dgm:pt>
    <dgm:pt modelId="{17665795-5CDE-4513-9C7C-492639315601}" type="pres">
      <dgm:prSet presAssocID="{C7F3D9C3-1D00-43D1-9E00-39991B1E8FB5}" presName="rootText" presStyleLbl="node4" presStyleIdx="1" presStyleCnt="8" custLinFactNeighborX="-4947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7D2B147-AFB0-481E-B8C7-1FB811162CFB}" type="pres">
      <dgm:prSet presAssocID="{C7F3D9C3-1D00-43D1-9E00-39991B1E8FB5}" presName="rootConnector" presStyleLbl="node4" presStyleIdx="1" presStyleCnt="8"/>
      <dgm:spPr/>
      <dgm:t>
        <a:bodyPr/>
        <a:lstStyle/>
        <a:p>
          <a:endParaRPr lang="es-EC"/>
        </a:p>
      </dgm:t>
    </dgm:pt>
    <dgm:pt modelId="{F90D63A1-B755-4455-AA13-40446F05607D}" type="pres">
      <dgm:prSet presAssocID="{C7F3D9C3-1D00-43D1-9E00-39991B1E8FB5}" presName="hierChild4" presStyleCnt="0"/>
      <dgm:spPr/>
    </dgm:pt>
    <dgm:pt modelId="{2787F3E2-525F-43D5-A026-A7F808F9A041}" type="pres">
      <dgm:prSet presAssocID="{C7F3D9C3-1D00-43D1-9E00-39991B1E8FB5}" presName="hierChild5" presStyleCnt="0"/>
      <dgm:spPr/>
    </dgm:pt>
    <dgm:pt modelId="{5D9970FE-94E2-4E2C-9DB5-997D6F0F45B2}" type="pres">
      <dgm:prSet presAssocID="{682051F9-2D42-4D1A-8375-9D7C99C11894}" presName="Name64" presStyleLbl="parChTrans1D4" presStyleIdx="2" presStyleCnt="8"/>
      <dgm:spPr/>
      <dgm:t>
        <a:bodyPr/>
        <a:lstStyle/>
        <a:p>
          <a:endParaRPr lang="es-EC"/>
        </a:p>
      </dgm:t>
    </dgm:pt>
    <dgm:pt modelId="{83286B6C-DAB3-47F8-9DC6-30D001775345}" type="pres">
      <dgm:prSet presAssocID="{38D03066-020A-4802-9729-2A83A68C505D}" presName="hierRoot2" presStyleCnt="0">
        <dgm:presLayoutVars>
          <dgm:hierBranch val="init"/>
        </dgm:presLayoutVars>
      </dgm:prSet>
      <dgm:spPr/>
    </dgm:pt>
    <dgm:pt modelId="{C301558C-B9F0-493B-8F75-4B33B061231A}" type="pres">
      <dgm:prSet presAssocID="{38D03066-020A-4802-9729-2A83A68C505D}" presName="rootComposite" presStyleCnt="0"/>
      <dgm:spPr/>
    </dgm:pt>
    <dgm:pt modelId="{BB521175-E5D7-4162-8BFF-ABC16D430D8A}" type="pres">
      <dgm:prSet presAssocID="{38D03066-020A-4802-9729-2A83A68C505D}" presName="rootText" presStyleLbl="node4" presStyleIdx="2" presStyleCnt="8" custLinFactNeighborX="-4947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61CAE76-6069-416F-9663-68F6B3A78AC2}" type="pres">
      <dgm:prSet presAssocID="{38D03066-020A-4802-9729-2A83A68C505D}" presName="rootConnector" presStyleLbl="node4" presStyleIdx="2" presStyleCnt="8"/>
      <dgm:spPr/>
      <dgm:t>
        <a:bodyPr/>
        <a:lstStyle/>
        <a:p>
          <a:endParaRPr lang="es-EC"/>
        </a:p>
      </dgm:t>
    </dgm:pt>
    <dgm:pt modelId="{F3D88311-039D-44DE-9539-18801D791735}" type="pres">
      <dgm:prSet presAssocID="{38D03066-020A-4802-9729-2A83A68C505D}" presName="hierChild4" presStyleCnt="0"/>
      <dgm:spPr/>
    </dgm:pt>
    <dgm:pt modelId="{2F9E9195-1752-413D-AF8E-1E87641DEB48}" type="pres">
      <dgm:prSet presAssocID="{38D03066-020A-4802-9729-2A83A68C505D}" presName="hierChild5" presStyleCnt="0"/>
      <dgm:spPr/>
    </dgm:pt>
    <dgm:pt modelId="{5382DCBB-343D-442E-81A2-07D0DAED2AF0}" type="pres">
      <dgm:prSet presAssocID="{B6760A89-36CF-4B03-BDA9-D3A508E8EFF1}" presName="Name64" presStyleLbl="parChTrans1D4" presStyleIdx="3" presStyleCnt="8"/>
      <dgm:spPr/>
      <dgm:t>
        <a:bodyPr/>
        <a:lstStyle/>
        <a:p>
          <a:endParaRPr lang="es-EC"/>
        </a:p>
      </dgm:t>
    </dgm:pt>
    <dgm:pt modelId="{9A1AC6C4-4B80-45D5-9DBC-A493093B7B30}" type="pres">
      <dgm:prSet presAssocID="{55CC2174-3154-4D3A-8867-B423033A4C09}" presName="hierRoot2" presStyleCnt="0">
        <dgm:presLayoutVars>
          <dgm:hierBranch val="init"/>
        </dgm:presLayoutVars>
      </dgm:prSet>
      <dgm:spPr/>
    </dgm:pt>
    <dgm:pt modelId="{63174F08-4A9A-419B-A8FC-ED791496536E}" type="pres">
      <dgm:prSet presAssocID="{55CC2174-3154-4D3A-8867-B423033A4C09}" presName="rootComposite" presStyleCnt="0"/>
      <dgm:spPr/>
    </dgm:pt>
    <dgm:pt modelId="{9D99DA50-B1C6-4F13-85CC-B5E7F8A97D82}" type="pres">
      <dgm:prSet presAssocID="{55CC2174-3154-4D3A-8867-B423033A4C09}" presName="rootText" presStyleLbl="node4" presStyleIdx="3" presStyleCnt="8" custLinFactNeighborX="-4947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17C2AA0-6955-46D4-B13F-F04EC7D78837}" type="pres">
      <dgm:prSet presAssocID="{55CC2174-3154-4D3A-8867-B423033A4C09}" presName="rootConnector" presStyleLbl="node4" presStyleIdx="3" presStyleCnt="8"/>
      <dgm:spPr/>
      <dgm:t>
        <a:bodyPr/>
        <a:lstStyle/>
        <a:p>
          <a:endParaRPr lang="es-EC"/>
        </a:p>
      </dgm:t>
    </dgm:pt>
    <dgm:pt modelId="{F71C5B66-125F-4638-9BC7-1F89F75E7870}" type="pres">
      <dgm:prSet presAssocID="{55CC2174-3154-4D3A-8867-B423033A4C09}" presName="hierChild4" presStyleCnt="0"/>
      <dgm:spPr/>
    </dgm:pt>
    <dgm:pt modelId="{58E016E4-5379-480C-9525-50F9031C1603}" type="pres">
      <dgm:prSet presAssocID="{55CC2174-3154-4D3A-8867-B423033A4C09}" presName="hierChild5" presStyleCnt="0"/>
      <dgm:spPr/>
    </dgm:pt>
    <dgm:pt modelId="{2DB4BD14-909F-4614-9D00-3B095557E0EF}" type="pres">
      <dgm:prSet presAssocID="{F19783D3-3ABB-4419-9DC7-39599F22BB51}" presName="hierChild5" presStyleCnt="0"/>
      <dgm:spPr/>
    </dgm:pt>
    <dgm:pt modelId="{FEA1ED6B-F67D-469D-8CE4-D2B8AAEF53EC}" type="pres">
      <dgm:prSet presAssocID="{170735A0-AD23-4A67-820A-7E2DE67F153E}" presName="hierChild7" presStyleCnt="0"/>
      <dgm:spPr/>
    </dgm:pt>
    <dgm:pt modelId="{74A12EB4-9664-47B9-B8A9-D09E6D145FFA}" type="pres">
      <dgm:prSet presAssocID="{E3236606-84A6-4D95-9AC8-AA0849C43968}" presName="Name115" presStyleLbl="parChTrans1D2" presStyleIdx="1" presStyleCnt="2"/>
      <dgm:spPr/>
      <dgm:t>
        <a:bodyPr/>
        <a:lstStyle/>
        <a:p>
          <a:endParaRPr lang="es-EC"/>
        </a:p>
      </dgm:t>
    </dgm:pt>
    <dgm:pt modelId="{36E8F327-BEDA-4CFF-9B40-9C1C757C6716}" type="pres">
      <dgm:prSet presAssocID="{971E415E-E34A-4240-870F-50BFC6B4E603}" presName="hierRoot3" presStyleCnt="0">
        <dgm:presLayoutVars>
          <dgm:hierBranch val="init"/>
        </dgm:presLayoutVars>
      </dgm:prSet>
      <dgm:spPr/>
    </dgm:pt>
    <dgm:pt modelId="{228A07E6-EA3C-4186-B3CC-2CC73B37161F}" type="pres">
      <dgm:prSet presAssocID="{971E415E-E34A-4240-870F-50BFC6B4E603}" presName="rootComposite3" presStyleCnt="0"/>
      <dgm:spPr/>
    </dgm:pt>
    <dgm:pt modelId="{B678F4F8-166A-4A7A-97F2-D5B9ABB7F312}" type="pres">
      <dgm:prSet presAssocID="{971E415E-E34A-4240-870F-50BFC6B4E603}" presName="rootText3" presStyleLbl="asst1" presStyleIdx="1" presStyleCnt="2" custLinFactNeighborX="-66286" custLinFactNeighborY="-7136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5490892-CBBF-4B1A-9E72-91B18302A108}" type="pres">
      <dgm:prSet presAssocID="{971E415E-E34A-4240-870F-50BFC6B4E603}" presName="rootConnector3" presStyleLbl="asst1" presStyleIdx="1" presStyleCnt="2"/>
      <dgm:spPr/>
      <dgm:t>
        <a:bodyPr/>
        <a:lstStyle/>
        <a:p>
          <a:endParaRPr lang="es-EC"/>
        </a:p>
      </dgm:t>
    </dgm:pt>
    <dgm:pt modelId="{6390C4CC-A5D9-4D1E-9AB0-177FD7D0116D}" type="pres">
      <dgm:prSet presAssocID="{971E415E-E34A-4240-870F-50BFC6B4E603}" presName="hierChild6" presStyleCnt="0"/>
      <dgm:spPr/>
    </dgm:pt>
    <dgm:pt modelId="{8A1B75D1-27C5-427C-AB6E-2C7B8047FA0D}" type="pres">
      <dgm:prSet presAssocID="{367D4F58-7F15-4A47-A739-6E4B280F980D}" presName="Name64" presStyleLbl="parChTrans1D3" presStyleIdx="1" presStyleCnt="2"/>
      <dgm:spPr/>
      <dgm:t>
        <a:bodyPr/>
        <a:lstStyle/>
        <a:p>
          <a:endParaRPr lang="es-EC"/>
        </a:p>
      </dgm:t>
    </dgm:pt>
    <dgm:pt modelId="{09B293B5-DEAB-40EC-8AF6-E2E258491E6A}" type="pres">
      <dgm:prSet presAssocID="{E4EF26E7-6A4B-4C89-A9A3-7F9039F59765}" presName="hierRoot2" presStyleCnt="0">
        <dgm:presLayoutVars>
          <dgm:hierBranch val="init"/>
        </dgm:presLayoutVars>
      </dgm:prSet>
      <dgm:spPr/>
    </dgm:pt>
    <dgm:pt modelId="{DFB5C976-28A8-4271-B506-7CC6F9ABDC80}" type="pres">
      <dgm:prSet presAssocID="{E4EF26E7-6A4B-4C89-A9A3-7F9039F59765}" presName="rootComposite" presStyleCnt="0"/>
      <dgm:spPr/>
    </dgm:pt>
    <dgm:pt modelId="{7BE086FF-A73A-4B2B-9AD2-BB8D81BF1D0C}" type="pres">
      <dgm:prSet presAssocID="{E4EF26E7-6A4B-4C89-A9A3-7F9039F59765}" presName="rootText" presStyleLbl="node3" presStyleIdx="1" presStyleCnt="2" custScaleX="189122" custScaleY="215041" custLinFactNeighborX="-71799" custLinFactNeighborY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79E949E-A14E-4DCC-B3A3-0AD184C4A9F8}" type="pres">
      <dgm:prSet presAssocID="{E4EF26E7-6A4B-4C89-A9A3-7F9039F59765}" presName="rootConnector" presStyleLbl="node3" presStyleIdx="1" presStyleCnt="2"/>
      <dgm:spPr/>
      <dgm:t>
        <a:bodyPr/>
        <a:lstStyle/>
        <a:p>
          <a:endParaRPr lang="es-EC"/>
        </a:p>
      </dgm:t>
    </dgm:pt>
    <dgm:pt modelId="{23ED280B-EB67-47CC-945D-A79307B68540}" type="pres">
      <dgm:prSet presAssocID="{E4EF26E7-6A4B-4C89-A9A3-7F9039F59765}" presName="hierChild4" presStyleCnt="0"/>
      <dgm:spPr/>
    </dgm:pt>
    <dgm:pt modelId="{6420721A-1117-4D13-9E74-BB9FC8B3C2BC}" type="pres">
      <dgm:prSet presAssocID="{EABA4F8F-3BB4-4B82-8E54-9416D91EDA70}" presName="Name64" presStyleLbl="parChTrans1D4" presStyleIdx="4" presStyleCnt="8"/>
      <dgm:spPr/>
      <dgm:t>
        <a:bodyPr/>
        <a:lstStyle/>
        <a:p>
          <a:endParaRPr lang="es-EC"/>
        </a:p>
      </dgm:t>
    </dgm:pt>
    <dgm:pt modelId="{C204440D-5AC2-4818-B3EC-3ECAD6F3DC80}" type="pres">
      <dgm:prSet presAssocID="{837765B3-CD16-4AA0-88D6-EE8CA8136EB7}" presName="hierRoot2" presStyleCnt="0">
        <dgm:presLayoutVars>
          <dgm:hierBranch val="init"/>
        </dgm:presLayoutVars>
      </dgm:prSet>
      <dgm:spPr/>
    </dgm:pt>
    <dgm:pt modelId="{E5213CDD-C5C1-4473-8867-E2AD5F581F04}" type="pres">
      <dgm:prSet presAssocID="{837765B3-CD16-4AA0-88D6-EE8CA8136EB7}" presName="rootComposite" presStyleCnt="0"/>
      <dgm:spPr/>
    </dgm:pt>
    <dgm:pt modelId="{EC4DD69A-CD01-49B7-A7DC-E74EC6FC6386}" type="pres">
      <dgm:prSet presAssocID="{837765B3-CD16-4AA0-88D6-EE8CA8136EB7}" presName="rootText" presStyleLbl="node4" presStyleIdx="4" presStyleCnt="8" custLinFactNeighborX="-4692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FBBBBF9-CC8E-48CF-A78D-FC50B54F10DC}" type="pres">
      <dgm:prSet presAssocID="{837765B3-CD16-4AA0-88D6-EE8CA8136EB7}" presName="rootConnector" presStyleLbl="node4" presStyleIdx="4" presStyleCnt="8"/>
      <dgm:spPr/>
      <dgm:t>
        <a:bodyPr/>
        <a:lstStyle/>
        <a:p>
          <a:endParaRPr lang="es-EC"/>
        </a:p>
      </dgm:t>
    </dgm:pt>
    <dgm:pt modelId="{41ED324B-4612-4292-BABF-F6B3BFE792AC}" type="pres">
      <dgm:prSet presAssocID="{837765B3-CD16-4AA0-88D6-EE8CA8136EB7}" presName="hierChild4" presStyleCnt="0"/>
      <dgm:spPr/>
    </dgm:pt>
    <dgm:pt modelId="{C464A4B7-0176-4223-A216-FAFB5011DDF8}" type="pres">
      <dgm:prSet presAssocID="{837765B3-CD16-4AA0-88D6-EE8CA8136EB7}" presName="hierChild5" presStyleCnt="0"/>
      <dgm:spPr/>
    </dgm:pt>
    <dgm:pt modelId="{6F1BA2B7-6BC6-42D7-9240-93220ED51117}" type="pres">
      <dgm:prSet presAssocID="{1F93F26E-8DB3-45F2-B245-B650C5F5D7B1}" presName="Name64" presStyleLbl="parChTrans1D4" presStyleIdx="5" presStyleCnt="8"/>
      <dgm:spPr/>
      <dgm:t>
        <a:bodyPr/>
        <a:lstStyle/>
        <a:p>
          <a:endParaRPr lang="es-EC"/>
        </a:p>
      </dgm:t>
    </dgm:pt>
    <dgm:pt modelId="{24657DBB-F388-4A3B-AE3D-EA1273874FE2}" type="pres">
      <dgm:prSet presAssocID="{DA87D503-DC3F-433B-878B-3DCEEDC53257}" presName="hierRoot2" presStyleCnt="0">
        <dgm:presLayoutVars>
          <dgm:hierBranch val="init"/>
        </dgm:presLayoutVars>
      </dgm:prSet>
      <dgm:spPr/>
    </dgm:pt>
    <dgm:pt modelId="{A40C05B0-A5AF-4790-9D9A-772CFC93999D}" type="pres">
      <dgm:prSet presAssocID="{DA87D503-DC3F-433B-878B-3DCEEDC53257}" presName="rootComposite" presStyleCnt="0"/>
      <dgm:spPr/>
    </dgm:pt>
    <dgm:pt modelId="{C12AA626-2818-48A4-BE14-EEC863AAB153}" type="pres">
      <dgm:prSet presAssocID="{DA87D503-DC3F-433B-878B-3DCEEDC53257}" presName="rootText" presStyleLbl="node4" presStyleIdx="5" presStyleCnt="8" custScaleX="183439" custScaleY="110050" custLinFactNeighborX="-4692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57B5924-D7E9-4ECC-9D61-5BDB182AC84B}" type="pres">
      <dgm:prSet presAssocID="{DA87D503-DC3F-433B-878B-3DCEEDC53257}" presName="rootConnector" presStyleLbl="node4" presStyleIdx="5" presStyleCnt="8"/>
      <dgm:spPr/>
      <dgm:t>
        <a:bodyPr/>
        <a:lstStyle/>
        <a:p>
          <a:endParaRPr lang="es-EC"/>
        </a:p>
      </dgm:t>
    </dgm:pt>
    <dgm:pt modelId="{70C4EA18-CE35-4837-9C01-0CF08F75DAFF}" type="pres">
      <dgm:prSet presAssocID="{DA87D503-DC3F-433B-878B-3DCEEDC53257}" presName="hierChild4" presStyleCnt="0"/>
      <dgm:spPr/>
    </dgm:pt>
    <dgm:pt modelId="{23B6DF29-4AED-4897-B396-8E8259CA6670}" type="pres">
      <dgm:prSet presAssocID="{DA87D503-DC3F-433B-878B-3DCEEDC53257}" presName="hierChild5" presStyleCnt="0"/>
      <dgm:spPr/>
    </dgm:pt>
    <dgm:pt modelId="{C00F0B04-AB4D-4B3C-8CFD-1720C9BC9E3D}" type="pres">
      <dgm:prSet presAssocID="{22D3FF69-6639-4450-A69B-8AE80E9F1DD6}" presName="Name64" presStyleLbl="parChTrans1D4" presStyleIdx="6" presStyleCnt="8"/>
      <dgm:spPr/>
      <dgm:t>
        <a:bodyPr/>
        <a:lstStyle/>
        <a:p>
          <a:endParaRPr lang="es-EC"/>
        </a:p>
      </dgm:t>
    </dgm:pt>
    <dgm:pt modelId="{11996853-315C-4B6C-AC19-D921C3284B8E}" type="pres">
      <dgm:prSet presAssocID="{93EDA9E0-2982-4C1F-A366-F05B8E229019}" presName="hierRoot2" presStyleCnt="0">
        <dgm:presLayoutVars>
          <dgm:hierBranch val="init"/>
        </dgm:presLayoutVars>
      </dgm:prSet>
      <dgm:spPr/>
    </dgm:pt>
    <dgm:pt modelId="{3756AF55-C530-4CCB-BD0C-2BE49023AE3C}" type="pres">
      <dgm:prSet presAssocID="{93EDA9E0-2982-4C1F-A366-F05B8E229019}" presName="rootComposite" presStyleCnt="0"/>
      <dgm:spPr/>
    </dgm:pt>
    <dgm:pt modelId="{77371C91-E285-4340-8B40-6EACF62BAC46}" type="pres">
      <dgm:prSet presAssocID="{93EDA9E0-2982-4C1F-A366-F05B8E229019}" presName="rootText" presStyleLbl="node4" presStyleIdx="6" presStyleCnt="8" custLinFactNeighborX="-4692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831BBF7-D397-48E7-8F3E-138C565AE101}" type="pres">
      <dgm:prSet presAssocID="{93EDA9E0-2982-4C1F-A366-F05B8E229019}" presName="rootConnector" presStyleLbl="node4" presStyleIdx="6" presStyleCnt="8"/>
      <dgm:spPr/>
      <dgm:t>
        <a:bodyPr/>
        <a:lstStyle/>
        <a:p>
          <a:endParaRPr lang="es-EC"/>
        </a:p>
      </dgm:t>
    </dgm:pt>
    <dgm:pt modelId="{7B00AE06-7A45-41DE-AAA8-477EB2CA8C98}" type="pres">
      <dgm:prSet presAssocID="{93EDA9E0-2982-4C1F-A366-F05B8E229019}" presName="hierChild4" presStyleCnt="0"/>
      <dgm:spPr/>
    </dgm:pt>
    <dgm:pt modelId="{90C6CF45-63AD-4E32-B99E-21AEDB7CF894}" type="pres">
      <dgm:prSet presAssocID="{93EDA9E0-2982-4C1F-A366-F05B8E229019}" presName="hierChild5" presStyleCnt="0"/>
      <dgm:spPr/>
    </dgm:pt>
    <dgm:pt modelId="{2E25B59A-0B97-4660-A29D-17C2BEC56056}" type="pres">
      <dgm:prSet presAssocID="{2EA28B5A-D6DD-43C8-94EF-061F5D3A6996}" presName="Name64" presStyleLbl="parChTrans1D4" presStyleIdx="7" presStyleCnt="8"/>
      <dgm:spPr/>
      <dgm:t>
        <a:bodyPr/>
        <a:lstStyle/>
        <a:p>
          <a:endParaRPr lang="es-EC"/>
        </a:p>
      </dgm:t>
    </dgm:pt>
    <dgm:pt modelId="{76083E42-F667-4AC6-8A0C-565AD1710744}" type="pres">
      <dgm:prSet presAssocID="{67E9BAF2-1CA1-4B61-984F-709BA5F6568C}" presName="hierRoot2" presStyleCnt="0">
        <dgm:presLayoutVars>
          <dgm:hierBranch val="init"/>
        </dgm:presLayoutVars>
      </dgm:prSet>
      <dgm:spPr/>
    </dgm:pt>
    <dgm:pt modelId="{809A9124-5D2F-465C-A672-D0B72F056CF2}" type="pres">
      <dgm:prSet presAssocID="{67E9BAF2-1CA1-4B61-984F-709BA5F6568C}" presName="rootComposite" presStyleCnt="0"/>
      <dgm:spPr/>
    </dgm:pt>
    <dgm:pt modelId="{4278D203-3132-4997-BE0B-E5359DAAB31A}" type="pres">
      <dgm:prSet presAssocID="{67E9BAF2-1CA1-4B61-984F-709BA5F6568C}" presName="rootText" presStyleLbl="node4" presStyleIdx="7" presStyleCnt="8" custLinFactNeighborX="-4692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C4ADB15-AABE-4162-81DF-22A3C13E76E0}" type="pres">
      <dgm:prSet presAssocID="{67E9BAF2-1CA1-4B61-984F-709BA5F6568C}" presName="rootConnector" presStyleLbl="node4" presStyleIdx="7" presStyleCnt="8"/>
      <dgm:spPr/>
      <dgm:t>
        <a:bodyPr/>
        <a:lstStyle/>
        <a:p>
          <a:endParaRPr lang="es-EC"/>
        </a:p>
      </dgm:t>
    </dgm:pt>
    <dgm:pt modelId="{CCBDE270-0C50-479F-AE8A-9873F7F95F50}" type="pres">
      <dgm:prSet presAssocID="{67E9BAF2-1CA1-4B61-984F-709BA5F6568C}" presName="hierChild4" presStyleCnt="0"/>
      <dgm:spPr/>
    </dgm:pt>
    <dgm:pt modelId="{096E420B-1E04-4FC6-8A67-ACEB3EDD4368}" type="pres">
      <dgm:prSet presAssocID="{67E9BAF2-1CA1-4B61-984F-709BA5F6568C}" presName="hierChild5" presStyleCnt="0"/>
      <dgm:spPr/>
    </dgm:pt>
    <dgm:pt modelId="{4058035F-335F-4591-A493-05F92E98B801}" type="pres">
      <dgm:prSet presAssocID="{E4EF26E7-6A4B-4C89-A9A3-7F9039F59765}" presName="hierChild5" presStyleCnt="0"/>
      <dgm:spPr/>
    </dgm:pt>
    <dgm:pt modelId="{94190436-7145-4D9C-8C6D-C8DD65B23C62}" type="pres">
      <dgm:prSet presAssocID="{971E415E-E34A-4240-870F-50BFC6B4E603}" presName="hierChild7" presStyleCnt="0"/>
      <dgm:spPr/>
    </dgm:pt>
  </dgm:ptLst>
  <dgm:cxnLst>
    <dgm:cxn modelId="{E3A6234D-4FBA-42E5-ACC7-3B9C77D45F0B}" srcId="{F19783D3-3ABB-4419-9DC7-39599F22BB51}" destId="{55CC2174-3154-4D3A-8867-B423033A4C09}" srcOrd="3" destOrd="0" parTransId="{B6760A89-36CF-4B03-BDA9-D3A508E8EFF1}" sibTransId="{F8609B0A-F53D-4BCC-9448-5663178C7ACB}"/>
    <dgm:cxn modelId="{563777EA-4D2C-4156-A87F-5D414AB2A3BB}" srcId="{F19783D3-3ABB-4419-9DC7-39599F22BB51}" destId="{C7F3D9C3-1D00-43D1-9E00-39991B1E8FB5}" srcOrd="1" destOrd="0" parTransId="{2A25479B-1AA6-46BE-8DC3-00B9D7D0614A}" sibTransId="{ABB4BD89-ACC8-4292-8C34-F9C6CD8F6F2B}"/>
    <dgm:cxn modelId="{613F1847-AECA-4A66-8BBA-ECB490E0ABE3}" type="presOf" srcId="{971E415E-E34A-4240-870F-50BFC6B4E603}" destId="{B678F4F8-166A-4A7A-97F2-D5B9ABB7F312}" srcOrd="0" destOrd="0" presId="urn:microsoft.com/office/officeart/2009/3/layout/HorizontalOrganizationChart"/>
    <dgm:cxn modelId="{5C7369E1-35E2-45EE-A651-75C3D2A6CB9A}" srcId="{99E72B17-9C98-47DF-B527-94CA6CF53071}" destId="{971E415E-E34A-4240-870F-50BFC6B4E603}" srcOrd="1" destOrd="0" parTransId="{E3236606-84A6-4D95-9AC8-AA0849C43968}" sibTransId="{CAA71D32-9B3D-4692-B6ED-D9A8E73D68B3}"/>
    <dgm:cxn modelId="{6ED8C904-ED26-4D4E-BFB7-98F728C80A9C}" srcId="{F19783D3-3ABB-4419-9DC7-39599F22BB51}" destId="{FA1B0A0D-D507-42B0-A3E3-3ECE49813062}" srcOrd="0" destOrd="0" parTransId="{A584B655-F2C6-4823-B860-847F2F478866}" sibTransId="{5406450D-54D2-4490-891D-3900E6AD70A1}"/>
    <dgm:cxn modelId="{A5D2703F-CE28-4C6F-AF94-599E84FCC63B}" srcId="{F19783D3-3ABB-4419-9DC7-39599F22BB51}" destId="{38D03066-020A-4802-9729-2A83A68C505D}" srcOrd="2" destOrd="0" parTransId="{682051F9-2D42-4D1A-8375-9D7C99C11894}" sibTransId="{21C72B08-A984-41A5-8D17-B7370C1E43B8}"/>
    <dgm:cxn modelId="{E9B20D13-E5EB-4BAC-B9A7-6BC31FE2FFCC}" srcId="{E4EF26E7-6A4B-4C89-A9A3-7F9039F59765}" destId="{67E9BAF2-1CA1-4B61-984F-709BA5F6568C}" srcOrd="3" destOrd="0" parTransId="{2EA28B5A-D6DD-43C8-94EF-061F5D3A6996}" sibTransId="{FCE37542-CC0C-44A3-A11C-18064F83981E}"/>
    <dgm:cxn modelId="{E0925516-85B8-4632-BDEA-16B44EC0943A}" type="presOf" srcId="{837765B3-CD16-4AA0-88D6-EE8CA8136EB7}" destId="{8FBBBBF9-CC8E-48CF-A78D-FC50B54F10DC}" srcOrd="1" destOrd="0" presId="urn:microsoft.com/office/officeart/2009/3/layout/HorizontalOrganizationChart"/>
    <dgm:cxn modelId="{CE8C03EB-0DA4-44DF-BFCD-F3D1B294F530}" type="presOf" srcId="{A584B655-F2C6-4823-B860-847F2F478866}" destId="{3BB5315F-8EF9-4178-91DD-88A4BA87E3C1}" srcOrd="0" destOrd="0" presId="urn:microsoft.com/office/officeart/2009/3/layout/HorizontalOrganizationChart"/>
    <dgm:cxn modelId="{57BB3CE0-EB19-40C9-BB79-C7C9C5799A97}" type="presOf" srcId="{F19783D3-3ABB-4419-9DC7-39599F22BB51}" destId="{729A9B95-882E-4CC0-BD52-E48AE5F6EF1E}" srcOrd="0" destOrd="0" presId="urn:microsoft.com/office/officeart/2009/3/layout/HorizontalOrganizationChart"/>
    <dgm:cxn modelId="{88203CB0-EF12-4F62-BCA6-797ACF4B83B1}" type="presOf" srcId="{38D03066-020A-4802-9729-2A83A68C505D}" destId="{BB521175-E5D7-4162-8BFF-ABC16D430D8A}" srcOrd="0" destOrd="0" presId="urn:microsoft.com/office/officeart/2009/3/layout/HorizontalOrganizationChart"/>
    <dgm:cxn modelId="{4110132B-1794-47D7-AAE8-AC75AE8DA3F2}" type="presOf" srcId="{1F93F26E-8DB3-45F2-B245-B650C5F5D7B1}" destId="{6F1BA2B7-6BC6-42D7-9240-93220ED51117}" srcOrd="0" destOrd="0" presId="urn:microsoft.com/office/officeart/2009/3/layout/HorizontalOrganizationChart"/>
    <dgm:cxn modelId="{1CB3C020-06FD-4B40-897A-09247DE35139}" type="presOf" srcId="{C7F3D9C3-1D00-43D1-9E00-39991B1E8FB5}" destId="{87D2B147-AFB0-481E-B8C7-1FB811162CFB}" srcOrd="1" destOrd="0" presId="urn:microsoft.com/office/officeart/2009/3/layout/HorizontalOrganizationChart"/>
    <dgm:cxn modelId="{90F0D428-53EA-4ABE-90A9-C8494401F85F}" type="presOf" srcId="{170735A0-AD23-4A67-820A-7E2DE67F153E}" destId="{33A8A701-621A-4FFA-8297-64CF1562782D}" srcOrd="1" destOrd="0" presId="urn:microsoft.com/office/officeart/2009/3/layout/HorizontalOrganizationChart"/>
    <dgm:cxn modelId="{947C7068-2E8F-40E3-B822-8783047003CF}" srcId="{E4EF26E7-6A4B-4C89-A9A3-7F9039F59765}" destId="{837765B3-CD16-4AA0-88D6-EE8CA8136EB7}" srcOrd="0" destOrd="0" parTransId="{EABA4F8F-3BB4-4B82-8E54-9416D91EDA70}" sibTransId="{B6F74459-BC8C-449B-8DEA-4D0D76F2EB05}"/>
    <dgm:cxn modelId="{64476B73-BDA3-4739-9BAD-50F20376480E}" type="presOf" srcId="{22D3FF69-6639-4450-A69B-8AE80E9F1DD6}" destId="{C00F0B04-AB4D-4B3C-8CFD-1720C9BC9E3D}" srcOrd="0" destOrd="0" presId="urn:microsoft.com/office/officeart/2009/3/layout/HorizontalOrganizationChart"/>
    <dgm:cxn modelId="{6408042F-C94F-43D6-B5B7-71A953E07EC4}" type="presOf" srcId="{2EA28B5A-D6DD-43C8-94EF-061F5D3A6996}" destId="{2E25B59A-0B97-4660-A29D-17C2BEC56056}" srcOrd="0" destOrd="0" presId="urn:microsoft.com/office/officeart/2009/3/layout/HorizontalOrganizationChart"/>
    <dgm:cxn modelId="{8DAD26D2-4439-403C-BC9D-DF9470061038}" type="presOf" srcId="{93EDA9E0-2982-4C1F-A366-F05B8E229019}" destId="{9831BBF7-D397-48E7-8F3E-138C565AE101}" srcOrd="1" destOrd="0" presId="urn:microsoft.com/office/officeart/2009/3/layout/HorizontalOrganizationChart"/>
    <dgm:cxn modelId="{D4B9EE7D-3DE4-486F-A316-CA8176DF1425}" type="presOf" srcId="{837765B3-CD16-4AA0-88D6-EE8CA8136EB7}" destId="{EC4DD69A-CD01-49B7-A7DC-E74EC6FC6386}" srcOrd="0" destOrd="0" presId="urn:microsoft.com/office/officeart/2009/3/layout/HorizontalOrganizationChart"/>
    <dgm:cxn modelId="{E2B5072E-432D-4F4A-8AA0-A984DF71852F}" type="presOf" srcId="{FA1B0A0D-D507-42B0-A3E3-3ECE49813062}" destId="{167B64A7-9376-49E3-8D4F-52260013F532}" srcOrd="1" destOrd="0" presId="urn:microsoft.com/office/officeart/2009/3/layout/HorizontalOrganizationChart"/>
    <dgm:cxn modelId="{325A68E6-3D41-44CD-8591-281436826B44}" type="presOf" srcId="{99E72B17-9C98-47DF-B527-94CA6CF53071}" destId="{CB52A6D8-733B-4E50-AAD5-125526FDE98A}" srcOrd="0" destOrd="0" presId="urn:microsoft.com/office/officeart/2009/3/layout/HorizontalOrganizationChart"/>
    <dgm:cxn modelId="{CD9E68E3-6EA6-47E0-9A5A-4D110A297B28}" type="presOf" srcId="{DA87D503-DC3F-433B-878B-3DCEEDC53257}" destId="{057B5924-D7E9-4ECC-9D61-5BDB182AC84B}" srcOrd="1" destOrd="0" presId="urn:microsoft.com/office/officeart/2009/3/layout/HorizontalOrganizationChart"/>
    <dgm:cxn modelId="{008587F9-D604-4C49-8883-7FFFCE9B21A9}" type="presOf" srcId="{F19783D3-3ABB-4419-9DC7-39599F22BB51}" destId="{D3D03A94-2755-4817-A6E8-B53B762270D3}" srcOrd="1" destOrd="0" presId="urn:microsoft.com/office/officeart/2009/3/layout/HorizontalOrganizationChart"/>
    <dgm:cxn modelId="{66ABA3A7-E345-41D3-A34D-521411C31C64}" srcId="{E4EF26E7-6A4B-4C89-A9A3-7F9039F59765}" destId="{DA87D503-DC3F-433B-878B-3DCEEDC53257}" srcOrd="1" destOrd="0" parTransId="{1F93F26E-8DB3-45F2-B245-B650C5F5D7B1}" sibTransId="{5624E588-60CE-4A12-B0C9-A8B6EC18C676}"/>
    <dgm:cxn modelId="{AF5581EA-C621-40D0-90F3-4524D388A5C2}" srcId="{170735A0-AD23-4A67-820A-7E2DE67F153E}" destId="{F19783D3-3ABB-4419-9DC7-39599F22BB51}" srcOrd="0" destOrd="0" parTransId="{ED8AE82F-5D03-444E-91F4-F15488E3357A}" sibTransId="{37DBF857-AD2E-428F-A8D7-9014C1042D81}"/>
    <dgm:cxn modelId="{8C8A8FE1-764E-4A42-B831-79911CE300D7}" type="presOf" srcId="{E4EF26E7-6A4B-4C89-A9A3-7F9039F59765}" destId="{7BE086FF-A73A-4B2B-9AD2-BB8D81BF1D0C}" srcOrd="0" destOrd="0" presId="urn:microsoft.com/office/officeart/2009/3/layout/HorizontalOrganizationChart"/>
    <dgm:cxn modelId="{5FB0943F-E069-43DC-AB2E-F7B73FE70481}" type="presOf" srcId="{E3236606-84A6-4D95-9AC8-AA0849C43968}" destId="{74A12EB4-9664-47B9-B8A9-D09E6D145FFA}" srcOrd="0" destOrd="0" presId="urn:microsoft.com/office/officeart/2009/3/layout/HorizontalOrganizationChart"/>
    <dgm:cxn modelId="{0C597080-B7EC-408C-9105-7DE5750BD282}" type="presOf" srcId="{682051F9-2D42-4D1A-8375-9D7C99C11894}" destId="{5D9970FE-94E2-4E2C-9DB5-997D6F0F45B2}" srcOrd="0" destOrd="0" presId="urn:microsoft.com/office/officeart/2009/3/layout/HorizontalOrganizationChart"/>
    <dgm:cxn modelId="{B9310145-46DD-4816-9590-44DA77204623}" srcId="{971E415E-E34A-4240-870F-50BFC6B4E603}" destId="{E4EF26E7-6A4B-4C89-A9A3-7F9039F59765}" srcOrd="0" destOrd="0" parTransId="{367D4F58-7F15-4A47-A739-6E4B280F980D}" sibTransId="{D256B1A8-0287-493A-986E-D17622F33FDD}"/>
    <dgm:cxn modelId="{820C0172-F915-4E14-9AC0-6F3B375A095B}" type="presOf" srcId="{93EDA9E0-2982-4C1F-A366-F05B8E229019}" destId="{77371C91-E285-4340-8B40-6EACF62BAC46}" srcOrd="0" destOrd="0" presId="urn:microsoft.com/office/officeart/2009/3/layout/HorizontalOrganizationChart"/>
    <dgm:cxn modelId="{4C052888-C181-4E0A-8A46-E288A5886815}" type="presOf" srcId="{170735A0-AD23-4A67-820A-7E2DE67F153E}" destId="{718CA4D3-39F7-408D-8E42-3080D01BE3E5}" srcOrd="0" destOrd="0" presId="urn:microsoft.com/office/officeart/2009/3/layout/HorizontalOrganizationChart"/>
    <dgm:cxn modelId="{A64B9D42-1CB5-442E-94AC-9A1C7EB69CA2}" type="presOf" srcId="{367D4F58-7F15-4A47-A739-6E4B280F980D}" destId="{8A1B75D1-27C5-427C-AB6E-2C7B8047FA0D}" srcOrd="0" destOrd="0" presId="urn:microsoft.com/office/officeart/2009/3/layout/HorizontalOrganizationChart"/>
    <dgm:cxn modelId="{AB628525-7441-471A-AFBA-314CC035CC9B}" type="presOf" srcId="{EABA4F8F-3BB4-4B82-8E54-9416D91EDA70}" destId="{6420721A-1117-4D13-9E74-BB9FC8B3C2BC}" srcOrd="0" destOrd="0" presId="urn:microsoft.com/office/officeart/2009/3/layout/HorizontalOrganizationChart"/>
    <dgm:cxn modelId="{2BA0CFDA-9413-43AA-A568-CE9402FA411B}" type="presOf" srcId="{55CC2174-3154-4D3A-8867-B423033A4C09}" destId="{9D99DA50-B1C6-4F13-85CC-B5E7F8A97D82}" srcOrd="0" destOrd="0" presId="urn:microsoft.com/office/officeart/2009/3/layout/HorizontalOrganizationChart"/>
    <dgm:cxn modelId="{A764C435-4BF7-41A5-87BF-14BE1AE72555}" srcId="{E4EF26E7-6A4B-4C89-A9A3-7F9039F59765}" destId="{93EDA9E0-2982-4C1F-A366-F05B8E229019}" srcOrd="2" destOrd="0" parTransId="{22D3FF69-6639-4450-A69B-8AE80E9F1DD6}" sibTransId="{F284410F-9AC4-479B-AF85-E11C0B83CF04}"/>
    <dgm:cxn modelId="{AA456E32-C9FE-46F7-BFF3-C1C3E0047DB4}" type="presOf" srcId="{1C785C3C-1567-4F9F-B33E-FDD1CB156739}" destId="{17AF50EE-5275-412B-B93C-DA8D26F7B0CE}" srcOrd="0" destOrd="0" presId="urn:microsoft.com/office/officeart/2009/3/layout/HorizontalOrganizationChart"/>
    <dgm:cxn modelId="{9977388A-8119-4EB2-869C-ED53C1AED844}" type="presOf" srcId="{67E9BAF2-1CA1-4B61-984F-709BA5F6568C}" destId="{4278D203-3132-4997-BE0B-E5359DAAB31A}" srcOrd="0" destOrd="0" presId="urn:microsoft.com/office/officeart/2009/3/layout/HorizontalOrganizationChart"/>
    <dgm:cxn modelId="{ABDA12B5-434D-475F-B9E5-0B996246635D}" type="presOf" srcId="{99E72B17-9C98-47DF-B527-94CA6CF53071}" destId="{1DC3E2A3-7C12-44E4-A0B4-95C4052A6D39}" srcOrd="1" destOrd="0" presId="urn:microsoft.com/office/officeart/2009/3/layout/HorizontalOrganizationChart"/>
    <dgm:cxn modelId="{80D8C4FE-D41A-4B88-8A01-02C56C768ED8}" type="presOf" srcId="{ED8AE82F-5D03-444E-91F4-F15488E3357A}" destId="{BC4EA593-7E6F-49E8-A4BF-798CA6458A5C}" srcOrd="0" destOrd="0" presId="urn:microsoft.com/office/officeart/2009/3/layout/HorizontalOrganizationChart"/>
    <dgm:cxn modelId="{5B9532C0-2038-4239-A027-92D6FE12BC13}" type="presOf" srcId="{DA87D503-DC3F-433B-878B-3DCEEDC53257}" destId="{C12AA626-2818-48A4-BE14-EEC863AAB153}" srcOrd="0" destOrd="0" presId="urn:microsoft.com/office/officeart/2009/3/layout/HorizontalOrganizationChart"/>
    <dgm:cxn modelId="{6D667BA4-0B39-486E-9B63-1D6BDC0C2EA1}" type="presOf" srcId="{E4EF26E7-6A4B-4C89-A9A3-7F9039F59765}" destId="{D79E949E-A14E-4DCC-B3A3-0AD184C4A9F8}" srcOrd="1" destOrd="0" presId="urn:microsoft.com/office/officeart/2009/3/layout/HorizontalOrganizationChart"/>
    <dgm:cxn modelId="{136C3832-12B4-4BF4-8E69-109E3741CD53}" type="presOf" srcId="{38D03066-020A-4802-9729-2A83A68C505D}" destId="{561CAE76-6069-416F-9663-68F6B3A78AC2}" srcOrd="1" destOrd="0" presId="urn:microsoft.com/office/officeart/2009/3/layout/HorizontalOrganizationChart"/>
    <dgm:cxn modelId="{7C37D660-655B-464D-8E5F-E18CAB753597}" type="presOf" srcId="{C7F3D9C3-1D00-43D1-9E00-39991B1E8FB5}" destId="{17665795-5CDE-4513-9C7C-492639315601}" srcOrd="0" destOrd="0" presId="urn:microsoft.com/office/officeart/2009/3/layout/HorizontalOrganizationChart"/>
    <dgm:cxn modelId="{7D89A44C-46F3-494B-8371-E43D4B4DB363}" type="presOf" srcId="{FA1B0A0D-D507-42B0-A3E3-3ECE49813062}" destId="{03A8CBE7-D70D-4A87-A445-9318CF94A574}" srcOrd="0" destOrd="0" presId="urn:microsoft.com/office/officeart/2009/3/layout/HorizontalOrganizationChart"/>
    <dgm:cxn modelId="{DC2D9ADA-6C87-4CD6-B848-BE95EC833D83}" type="presOf" srcId="{67E9BAF2-1CA1-4B61-984F-709BA5F6568C}" destId="{FC4ADB15-AABE-4162-81DF-22A3C13E76E0}" srcOrd="1" destOrd="0" presId="urn:microsoft.com/office/officeart/2009/3/layout/HorizontalOrganizationChart"/>
    <dgm:cxn modelId="{21518148-7D76-48B0-A792-C7EB99B1753C}" type="presOf" srcId="{55CC2174-3154-4D3A-8867-B423033A4C09}" destId="{417C2AA0-6955-46D4-B13F-F04EC7D78837}" srcOrd="1" destOrd="0" presId="urn:microsoft.com/office/officeart/2009/3/layout/HorizontalOrganizationChart"/>
    <dgm:cxn modelId="{2FFD3003-DA52-402F-BCF3-9E0FA881D55C}" type="presOf" srcId="{2A25479B-1AA6-46BE-8DC3-00B9D7D0614A}" destId="{368A41EA-CD0A-41F0-99E7-058184680272}" srcOrd="0" destOrd="0" presId="urn:microsoft.com/office/officeart/2009/3/layout/HorizontalOrganizationChart"/>
    <dgm:cxn modelId="{88C3A355-69E1-4CDD-974C-ECA59DEF4206}" srcId="{30563A67-CBA6-466E-905E-20293036FA8C}" destId="{99E72B17-9C98-47DF-B527-94CA6CF53071}" srcOrd="0" destOrd="0" parTransId="{1794C892-7E67-4E22-BA2A-7257B5D613CC}" sibTransId="{3E661C1B-BB26-463F-82A8-BA301F99C918}"/>
    <dgm:cxn modelId="{0DF41E2F-2019-47BD-B337-D7B1800CCE32}" srcId="{99E72B17-9C98-47DF-B527-94CA6CF53071}" destId="{170735A0-AD23-4A67-820A-7E2DE67F153E}" srcOrd="0" destOrd="0" parTransId="{1C785C3C-1567-4F9F-B33E-FDD1CB156739}" sibTransId="{2A1BB826-28A8-4744-8001-06E86ECA31D9}"/>
    <dgm:cxn modelId="{69168F0C-EBB2-4472-859E-01BF25E11A59}" type="presOf" srcId="{B6760A89-36CF-4B03-BDA9-D3A508E8EFF1}" destId="{5382DCBB-343D-442E-81A2-07D0DAED2AF0}" srcOrd="0" destOrd="0" presId="urn:microsoft.com/office/officeart/2009/3/layout/HorizontalOrganizationChart"/>
    <dgm:cxn modelId="{E286ED39-A9D5-47D8-AA2A-4AA09D7EBB65}" type="presOf" srcId="{30563A67-CBA6-466E-905E-20293036FA8C}" destId="{50DB1D4B-B6BE-4277-A1FB-A90781502CAA}" srcOrd="0" destOrd="0" presId="urn:microsoft.com/office/officeart/2009/3/layout/HorizontalOrganizationChart"/>
    <dgm:cxn modelId="{02E18FCD-6D28-45C0-BD57-00FBFB4D5845}" type="presOf" srcId="{971E415E-E34A-4240-870F-50BFC6B4E603}" destId="{F5490892-CBBF-4B1A-9E72-91B18302A108}" srcOrd="1" destOrd="0" presId="urn:microsoft.com/office/officeart/2009/3/layout/HorizontalOrganizationChart"/>
    <dgm:cxn modelId="{CC0E509D-2D0D-47E8-AF65-BE715C3378C7}" type="presParOf" srcId="{50DB1D4B-B6BE-4277-A1FB-A90781502CAA}" destId="{CBB8294A-6804-4281-A2F3-3CA49B54D38C}" srcOrd="0" destOrd="0" presId="urn:microsoft.com/office/officeart/2009/3/layout/HorizontalOrganizationChart"/>
    <dgm:cxn modelId="{5D8A3E11-3B54-4ABC-A3AC-CB730630441D}" type="presParOf" srcId="{CBB8294A-6804-4281-A2F3-3CA49B54D38C}" destId="{F698057D-464B-462E-BEC0-20D61B549818}" srcOrd="0" destOrd="0" presId="urn:microsoft.com/office/officeart/2009/3/layout/HorizontalOrganizationChart"/>
    <dgm:cxn modelId="{0DA93DE9-0DAB-4AE2-BF81-08ED167D72B6}" type="presParOf" srcId="{F698057D-464B-462E-BEC0-20D61B549818}" destId="{CB52A6D8-733B-4E50-AAD5-125526FDE98A}" srcOrd="0" destOrd="0" presId="urn:microsoft.com/office/officeart/2009/3/layout/HorizontalOrganizationChart"/>
    <dgm:cxn modelId="{91F16A83-33AD-4178-B759-9D17CCA2A46C}" type="presParOf" srcId="{F698057D-464B-462E-BEC0-20D61B549818}" destId="{1DC3E2A3-7C12-44E4-A0B4-95C4052A6D39}" srcOrd="1" destOrd="0" presId="urn:microsoft.com/office/officeart/2009/3/layout/HorizontalOrganizationChart"/>
    <dgm:cxn modelId="{C9BBA339-96B4-4EAF-AF17-2EBD81E594B5}" type="presParOf" srcId="{CBB8294A-6804-4281-A2F3-3CA49B54D38C}" destId="{97978A6E-42FD-4595-B87D-4846885A4E9F}" srcOrd="1" destOrd="0" presId="urn:microsoft.com/office/officeart/2009/3/layout/HorizontalOrganizationChart"/>
    <dgm:cxn modelId="{C31E0114-F389-4481-97E8-3C52D5BF2D2F}" type="presParOf" srcId="{CBB8294A-6804-4281-A2F3-3CA49B54D38C}" destId="{370F2F9E-95C7-463E-B1CC-35EB3C79D030}" srcOrd="2" destOrd="0" presId="urn:microsoft.com/office/officeart/2009/3/layout/HorizontalOrganizationChart"/>
    <dgm:cxn modelId="{E2579214-DADA-4E52-AFDF-0FE3796F601A}" type="presParOf" srcId="{370F2F9E-95C7-463E-B1CC-35EB3C79D030}" destId="{17AF50EE-5275-412B-B93C-DA8D26F7B0CE}" srcOrd="0" destOrd="0" presId="urn:microsoft.com/office/officeart/2009/3/layout/HorizontalOrganizationChart"/>
    <dgm:cxn modelId="{36028CF0-C519-4F1D-8F42-30D720481EDD}" type="presParOf" srcId="{370F2F9E-95C7-463E-B1CC-35EB3C79D030}" destId="{71020091-C011-4FBF-9C3E-C41AED97B42F}" srcOrd="1" destOrd="0" presId="urn:microsoft.com/office/officeart/2009/3/layout/HorizontalOrganizationChart"/>
    <dgm:cxn modelId="{4AD9ABFE-61CB-48F7-BE8E-0678FA03EA14}" type="presParOf" srcId="{71020091-C011-4FBF-9C3E-C41AED97B42F}" destId="{D800E47F-0E5E-4124-928C-CE5D4AA07A2C}" srcOrd="0" destOrd="0" presId="urn:microsoft.com/office/officeart/2009/3/layout/HorizontalOrganizationChart"/>
    <dgm:cxn modelId="{909E5AEC-A275-41E9-9FC7-0F27D418D795}" type="presParOf" srcId="{D800E47F-0E5E-4124-928C-CE5D4AA07A2C}" destId="{718CA4D3-39F7-408D-8E42-3080D01BE3E5}" srcOrd="0" destOrd="0" presId="urn:microsoft.com/office/officeart/2009/3/layout/HorizontalOrganizationChart"/>
    <dgm:cxn modelId="{849B5B54-318E-4A90-822E-856FCC06CF82}" type="presParOf" srcId="{D800E47F-0E5E-4124-928C-CE5D4AA07A2C}" destId="{33A8A701-621A-4FFA-8297-64CF1562782D}" srcOrd="1" destOrd="0" presId="urn:microsoft.com/office/officeart/2009/3/layout/HorizontalOrganizationChart"/>
    <dgm:cxn modelId="{B15E8198-0481-4700-9754-C4CDFADF6D28}" type="presParOf" srcId="{71020091-C011-4FBF-9C3E-C41AED97B42F}" destId="{1541EA98-B864-4183-8692-1EFB17F9779B}" srcOrd="1" destOrd="0" presId="urn:microsoft.com/office/officeart/2009/3/layout/HorizontalOrganizationChart"/>
    <dgm:cxn modelId="{186C5837-53A9-4B80-899D-33AB737FA462}" type="presParOf" srcId="{1541EA98-B864-4183-8692-1EFB17F9779B}" destId="{BC4EA593-7E6F-49E8-A4BF-798CA6458A5C}" srcOrd="0" destOrd="0" presId="urn:microsoft.com/office/officeart/2009/3/layout/HorizontalOrganizationChart"/>
    <dgm:cxn modelId="{C21CD8E2-BE62-467C-8F85-994F875BB4ED}" type="presParOf" srcId="{1541EA98-B864-4183-8692-1EFB17F9779B}" destId="{851A0A2F-AAFB-4896-BB6E-CBC6D7BB118A}" srcOrd="1" destOrd="0" presId="urn:microsoft.com/office/officeart/2009/3/layout/HorizontalOrganizationChart"/>
    <dgm:cxn modelId="{D1FE5C43-6606-4AF4-BEAA-3F18C11AAF35}" type="presParOf" srcId="{851A0A2F-AAFB-4896-BB6E-CBC6D7BB118A}" destId="{CA2F402A-3498-42B9-8BBC-680B48D7704B}" srcOrd="0" destOrd="0" presId="urn:microsoft.com/office/officeart/2009/3/layout/HorizontalOrganizationChart"/>
    <dgm:cxn modelId="{6049A107-715B-4F98-9017-948FBBBD4F11}" type="presParOf" srcId="{CA2F402A-3498-42B9-8BBC-680B48D7704B}" destId="{729A9B95-882E-4CC0-BD52-E48AE5F6EF1E}" srcOrd="0" destOrd="0" presId="urn:microsoft.com/office/officeart/2009/3/layout/HorizontalOrganizationChart"/>
    <dgm:cxn modelId="{394A140E-36AB-4C98-806C-58E2EEF809D0}" type="presParOf" srcId="{CA2F402A-3498-42B9-8BBC-680B48D7704B}" destId="{D3D03A94-2755-4817-A6E8-B53B762270D3}" srcOrd="1" destOrd="0" presId="urn:microsoft.com/office/officeart/2009/3/layout/HorizontalOrganizationChart"/>
    <dgm:cxn modelId="{9A069F94-A5F6-4085-B1F4-67D621BB43B6}" type="presParOf" srcId="{851A0A2F-AAFB-4896-BB6E-CBC6D7BB118A}" destId="{D81D9504-E243-4F30-A842-AECA773DBF09}" srcOrd="1" destOrd="0" presId="urn:microsoft.com/office/officeart/2009/3/layout/HorizontalOrganizationChart"/>
    <dgm:cxn modelId="{7DAA47CD-921A-425C-B7DE-4B47BBA7A162}" type="presParOf" srcId="{D81D9504-E243-4F30-A842-AECA773DBF09}" destId="{3BB5315F-8EF9-4178-91DD-88A4BA87E3C1}" srcOrd="0" destOrd="0" presId="urn:microsoft.com/office/officeart/2009/3/layout/HorizontalOrganizationChart"/>
    <dgm:cxn modelId="{C36741F1-B8A7-4235-B11B-9969911012CA}" type="presParOf" srcId="{D81D9504-E243-4F30-A842-AECA773DBF09}" destId="{0D8C9E60-C87A-4D97-8F31-BDC2D8174D3B}" srcOrd="1" destOrd="0" presId="urn:microsoft.com/office/officeart/2009/3/layout/HorizontalOrganizationChart"/>
    <dgm:cxn modelId="{59F8798D-88BF-41D6-8850-4ECF52F811CA}" type="presParOf" srcId="{0D8C9E60-C87A-4D97-8F31-BDC2D8174D3B}" destId="{B10394A9-0846-4AE5-9767-E33E3055063E}" srcOrd="0" destOrd="0" presId="urn:microsoft.com/office/officeart/2009/3/layout/HorizontalOrganizationChart"/>
    <dgm:cxn modelId="{CC2A0EDB-9008-402D-94FD-31C82D7C12AB}" type="presParOf" srcId="{B10394A9-0846-4AE5-9767-E33E3055063E}" destId="{03A8CBE7-D70D-4A87-A445-9318CF94A574}" srcOrd="0" destOrd="0" presId="urn:microsoft.com/office/officeart/2009/3/layout/HorizontalOrganizationChart"/>
    <dgm:cxn modelId="{89F31F60-FE97-4656-BF9C-B5FCBDCB1D4E}" type="presParOf" srcId="{B10394A9-0846-4AE5-9767-E33E3055063E}" destId="{167B64A7-9376-49E3-8D4F-52260013F532}" srcOrd="1" destOrd="0" presId="urn:microsoft.com/office/officeart/2009/3/layout/HorizontalOrganizationChart"/>
    <dgm:cxn modelId="{AEEB8413-54FC-43BF-B265-A029A51B5CD8}" type="presParOf" srcId="{0D8C9E60-C87A-4D97-8F31-BDC2D8174D3B}" destId="{BD57C39B-C97C-4EFF-AA93-DB2B102E0984}" srcOrd="1" destOrd="0" presId="urn:microsoft.com/office/officeart/2009/3/layout/HorizontalOrganizationChart"/>
    <dgm:cxn modelId="{11E9D696-6CF5-4057-B91C-E4753F96B680}" type="presParOf" srcId="{0D8C9E60-C87A-4D97-8F31-BDC2D8174D3B}" destId="{B67FA3DE-70A3-4765-958B-69BE4755846C}" srcOrd="2" destOrd="0" presId="urn:microsoft.com/office/officeart/2009/3/layout/HorizontalOrganizationChart"/>
    <dgm:cxn modelId="{5D14EB2F-59AC-4AAC-A054-533E2BEFB375}" type="presParOf" srcId="{D81D9504-E243-4F30-A842-AECA773DBF09}" destId="{368A41EA-CD0A-41F0-99E7-058184680272}" srcOrd="2" destOrd="0" presId="urn:microsoft.com/office/officeart/2009/3/layout/HorizontalOrganizationChart"/>
    <dgm:cxn modelId="{D395632E-9871-4485-8000-8223058A0F49}" type="presParOf" srcId="{D81D9504-E243-4F30-A842-AECA773DBF09}" destId="{989F5B1B-EC9B-47AE-B81C-88116BB73036}" srcOrd="3" destOrd="0" presId="urn:microsoft.com/office/officeart/2009/3/layout/HorizontalOrganizationChart"/>
    <dgm:cxn modelId="{EB6BA93B-E88B-4CF4-AB1C-3C01649DDBE0}" type="presParOf" srcId="{989F5B1B-EC9B-47AE-B81C-88116BB73036}" destId="{2C7FE5D5-1E65-4838-88B2-918BEE12D58A}" srcOrd="0" destOrd="0" presId="urn:microsoft.com/office/officeart/2009/3/layout/HorizontalOrganizationChart"/>
    <dgm:cxn modelId="{342B62AE-A077-435E-B109-92150951AFC9}" type="presParOf" srcId="{2C7FE5D5-1E65-4838-88B2-918BEE12D58A}" destId="{17665795-5CDE-4513-9C7C-492639315601}" srcOrd="0" destOrd="0" presId="urn:microsoft.com/office/officeart/2009/3/layout/HorizontalOrganizationChart"/>
    <dgm:cxn modelId="{A8F05BE8-4EF9-455C-9786-E55D28165654}" type="presParOf" srcId="{2C7FE5D5-1E65-4838-88B2-918BEE12D58A}" destId="{87D2B147-AFB0-481E-B8C7-1FB811162CFB}" srcOrd="1" destOrd="0" presId="urn:microsoft.com/office/officeart/2009/3/layout/HorizontalOrganizationChart"/>
    <dgm:cxn modelId="{1180173A-2FE2-4807-BAA2-6FE56AC4EFB8}" type="presParOf" srcId="{989F5B1B-EC9B-47AE-B81C-88116BB73036}" destId="{F90D63A1-B755-4455-AA13-40446F05607D}" srcOrd="1" destOrd="0" presId="urn:microsoft.com/office/officeart/2009/3/layout/HorizontalOrganizationChart"/>
    <dgm:cxn modelId="{07B25874-B26C-4E17-BA62-75981311CD5B}" type="presParOf" srcId="{989F5B1B-EC9B-47AE-B81C-88116BB73036}" destId="{2787F3E2-525F-43D5-A026-A7F808F9A041}" srcOrd="2" destOrd="0" presId="urn:microsoft.com/office/officeart/2009/3/layout/HorizontalOrganizationChart"/>
    <dgm:cxn modelId="{E655E1A4-BB3C-4695-A621-2C0CBEF72861}" type="presParOf" srcId="{D81D9504-E243-4F30-A842-AECA773DBF09}" destId="{5D9970FE-94E2-4E2C-9DB5-997D6F0F45B2}" srcOrd="4" destOrd="0" presId="urn:microsoft.com/office/officeart/2009/3/layout/HorizontalOrganizationChart"/>
    <dgm:cxn modelId="{9A03AF7E-5830-405B-BBCD-82774657D9DD}" type="presParOf" srcId="{D81D9504-E243-4F30-A842-AECA773DBF09}" destId="{83286B6C-DAB3-47F8-9DC6-30D001775345}" srcOrd="5" destOrd="0" presId="urn:microsoft.com/office/officeart/2009/3/layout/HorizontalOrganizationChart"/>
    <dgm:cxn modelId="{795AC497-0091-420E-88F2-420DF1F201C5}" type="presParOf" srcId="{83286B6C-DAB3-47F8-9DC6-30D001775345}" destId="{C301558C-B9F0-493B-8F75-4B33B061231A}" srcOrd="0" destOrd="0" presId="urn:microsoft.com/office/officeart/2009/3/layout/HorizontalOrganizationChart"/>
    <dgm:cxn modelId="{6BF716C9-F185-4D42-867D-9468524BF3AF}" type="presParOf" srcId="{C301558C-B9F0-493B-8F75-4B33B061231A}" destId="{BB521175-E5D7-4162-8BFF-ABC16D430D8A}" srcOrd="0" destOrd="0" presId="urn:microsoft.com/office/officeart/2009/3/layout/HorizontalOrganizationChart"/>
    <dgm:cxn modelId="{7C112B9B-BD1E-4D0E-92BD-74F8837FF22C}" type="presParOf" srcId="{C301558C-B9F0-493B-8F75-4B33B061231A}" destId="{561CAE76-6069-416F-9663-68F6B3A78AC2}" srcOrd="1" destOrd="0" presId="urn:microsoft.com/office/officeart/2009/3/layout/HorizontalOrganizationChart"/>
    <dgm:cxn modelId="{619D656E-2BF4-4BBF-A440-A77ABF68C221}" type="presParOf" srcId="{83286B6C-DAB3-47F8-9DC6-30D001775345}" destId="{F3D88311-039D-44DE-9539-18801D791735}" srcOrd="1" destOrd="0" presId="urn:microsoft.com/office/officeart/2009/3/layout/HorizontalOrganizationChart"/>
    <dgm:cxn modelId="{1292BC6C-D299-4C1D-A9BA-D5560E7930F2}" type="presParOf" srcId="{83286B6C-DAB3-47F8-9DC6-30D001775345}" destId="{2F9E9195-1752-413D-AF8E-1E87641DEB48}" srcOrd="2" destOrd="0" presId="urn:microsoft.com/office/officeart/2009/3/layout/HorizontalOrganizationChart"/>
    <dgm:cxn modelId="{E700048B-51B3-459F-9FCB-D21830CACE6F}" type="presParOf" srcId="{D81D9504-E243-4F30-A842-AECA773DBF09}" destId="{5382DCBB-343D-442E-81A2-07D0DAED2AF0}" srcOrd="6" destOrd="0" presId="urn:microsoft.com/office/officeart/2009/3/layout/HorizontalOrganizationChart"/>
    <dgm:cxn modelId="{771857FA-352B-4E5E-9614-F8524969D460}" type="presParOf" srcId="{D81D9504-E243-4F30-A842-AECA773DBF09}" destId="{9A1AC6C4-4B80-45D5-9DBC-A493093B7B30}" srcOrd="7" destOrd="0" presId="urn:microsoft.com/office/officeart/2009/3/layout/HorizontalOrganizationChart"/>
    <dgm:cxn modelId="{FC21B301-9D39-489D-BF9E-B737E3D3EC1B}" type="presParOf" srcId="{9A1AC6C4-4B80-45D5-9DBC-A493093B7B30}" destId="{63174F08-4A9A-419B-A8FC-ED791496536E}" srcOrd="0" destOrd="0" presId="urn:microsoft.com/office/officeart/2009/3/layout/HorizontalOrganizationChart"/>
    <dgm:cxn modelId="{AE487A85-662C-493D-B565-378DD70C1F9D}" type="presParOf" srcId="{63174F08-4A9A-419B-A8FC-ED791496536E}" destId="{9D99DA50-B1C6-4F13-85CC-B5E7F8A97D82}" srcOrd="0" destOrd="0" presId="urn:microsoft.com/office/officeart/2009/3/layout/HorizontalOrganizationChart"/>
    <dgm:cxn modelId="{4042B809-BE09-49C8-AC38-DE6482BFFEEE}" type="presParOf" srcId="{63174F08-4A9A-419B-A8FC-ED791496536E}" destId="{417C2AA0-6955-46D4-B13F-F04EC7D78837}" srcOrd="1" destOrd="0" presId="urn:microsoft.com/office/officeart/2009/3/layout/HorizontalOrganizationChart"/>
    <dgm:cxn modelId="{EB53F2D5-1EA6-4DCC-B78F-F1E9189BFD2B}" type="presParOf" srcId="{9A1AC6C4-4B80-45D5-9DBC-A493093B7B30}" destId="{F71C5B66-125F-4638-9BC7-1F89F75E7870}" srcOrd="1" destOrd="0" presId="urn:microsoft.com/office/officeart/2009/3/layout/HorizontalOrganizationChart"/>
    <dgm:cxn modelId="{191FE6BA-3FDC-4B18-B5C9-F3BB3660CE26}" type="presParOf" srcId="{9A1AC6C4-4B80-45D5-9DBC-A493093B7B30}" destId="{58E016E4-5379-480C-9525-50F9031C1603}" srcOrd="2" destOrd="0" presId="urn:microsoft.com/office/officeart/2009/3/layout/HorizontalOrganizationChart"/>
    <dgm:cxn modelId="{70E08DDE-C9AB-4347-8A81-C0AED9AA0366}" type="presParOf" srcId="{851A0A2F-AAFB-4896-BB6E-CBC6D7BB118A}" destId="{2DB4BD14-909F-4614-9D00-3B095557E0EF}" srcOrd="2" destOrd="0" presId="urn:microsoft.com/office/officeart/2009/3/layout/HorizontalOrganizationChart"/>
    <dgm:cxn modelId="{133EB123-A14D-4664-9CA5-B91DB94FBF70}" type="presParOf" srcId="{71020091-C011-4FBF-9C3E-C41AED97B42F}" destId="{FEA1ED6B-F67D-469D-8CE4-D2B8AAEF53EC}" srcOrd="2" destOrd="0" presId="urn:microsoft.com/office/officeart/2009/3/layout/HorizontalOrganizationChart"/>
    <dgm:cxn modelId="{7FF7F300-B174-4A5F-B44C-D83A34391B3F}" type="presParOf" srcId="{370F2F9E-95C7-463E-B1CC-35EB3C79D030}" destId="{74A12EB4-9664-47B9-B8A9-D09E6D145FFA}" srcOrd="2" destOrd="0" presId="urn:microsoft.com/office/officeart/2009/3/layout/HorizontalOrganizationChart"/>
    <dgm:cxn modelId="{CED16B16-DBCF-412B-B17A-FEC421AB2751}" type="presParOf" srcId="{370F2F9E-95C7-463E-B1CC-35EB3C79D030}" destId="{36E8F327-BEDA-4CFF-9B40-9C1C757C6716}" srcOrd="3" destOrd="0" presId="urn:microsoft.com/office/officeart/2009/3/layout/HorizontalOrganizationChart"/>
    <dgm:cxn modelId="{ED99D75C-F54D-40FE-96F0-133634833ED5}" type="presParOf" srcId="{36E8F327-BEDA-4CFF-9B40-9C1C757C6716}" destId="{228A07E6-EA3C-4186-B3CC-2CC73B37161F}" srcOrd="0" destOrd="0" presId="urn:microsoft.com/office/officeart/2009/3/layout/HorizontalOrganizationChart"/>
    <dgm:cxn modelId="{B0A6E624-6F54-4080-886F-748E30B957F0}" type="presParOf" srcId="{228A07E6-EA3C-4186-B3CC-2CC73B37161F}" destId="{B678F4F8-166A-4A7A-97F2-D5B9ABB7F312}" srcOrd="0" destOrd="0" presId="urn:microsoft.com/office/officeart/2009/3/layout/HorizontalOrganizationChart"/>
    <dgm:cxn modelId="{A6F93991-F7EA-4FE3-8C87-C6FCF89CA2E7}" type="presParOf" srcId="{228A07E6-EA3C-4186-B3CC-2CC73B37161F}" destId="{F5490892-CBBF-4B1A-9E72-91B18302A108}" srcOrd="1" destOrd="0" presId="urn:microsoft.com/office/officeart/2009/3/layout/HorizontalOrganizationChart"/>
    <dgm:cxn modelId="{2F997DC3-BB9C-44E7-9673-71E675F9635C}" type="presParOf" srcId="{36E8F327-BEDA-4CFF-9B40-9C1C757C6716}" destId="{6390C4CC-A5D9-4D1E-9AB0-177FD7D0116D}" srcOrd="1" destOrd="0" presId="urn:microsoft.com/office/officeart/2009/3/layout/HorizontalOrganizationChart"/>
    <dgm:cxn modelId="{7DFD05FF-17B6-4B50-AF53-BC577D4CB377}" type="presParOf" srcId="{6390C4CC-A5D9-4D1E-9AB0-177FD7D0116D}" destId="{8A1B75D1-27C5-427C-AB6E-2C7B8047FA0D}" srcOrd="0" destOrd="0" presId="urn:microsoft.com/office/officeart/2009/3/layout/HorizontalOrganizationChart"/>
    <dgm:cxn modelId="{085CAC1B-56FD-4063-A9E3-9DA0A24E0121}" type="presParOf" srcId="{6390C4CC-A5D9-4D1E-9AB0-177FD7D0116D}" destId="{09B293B5-DEAB-40EC-8AF6-E2E258491E6A}" srcOrd="1" destOrd="0" presId="urn:microsoft.com/office/officeart/2009/3/layout/HorizontalOrganizationChart"/>
    <dgm:cxn modelId="{831609B7-F11A-4F54-9AE3-A450F6258198}" type="presParOf" srcId="{09B293B5-DEAB-40EC-8AF6-E2E258491E6A}" destId="{DFB5C976-28A8-4271-B506-7CC6F9ABDC80}" srcOrd="0" destOrd="0" presId="urn:microsoft.com/office/officeart/2009/3/layout/HorizontalOrganizationChart"/>
    <dgm:cxn modelId="{81DDB1E9-B4D1-4389-9118-D99D8B64E166}" type="presParOf" srcId="{DFB5C976-28A8-4271-B506-7CC6F9ABDC80}" destId="{7BE086FF-A73A-4B2B-9AD2-BB8D81BF1D0C}" srcOrd="0" destOrd="0" presId="urn:microsoft.com/office/officeart/2009/3/layout/HorizontalOrganizationChart"/>
    <dgm:cxn modelId="{CA99F3F0-A07D-49AF-B2A1-AF6934728683}" type="presParOf" srcId="{DFB5C976-28A8-4271-B506-7CC6F9ABDC80}" destId="{D79E949E-A14E-4DCC-B3A3-0AD184C4A9F8}" srcOrd="1" destOrd="0" presId="urn:microsoft.com/office/officeart/2009/3/layout/HorizontalOrganizationChart"/>
    <dgm:cxn modelId="{45A3B95C-296F-4A68-B675-45A6CA7CDF95}" type="presParOf" srcId="{09B293B5-DEAB-40EC-8AF6-E2E258491E6A}" destId="{23ED280B-EB67-47CC-945D-A79307B68540}" srcOrd="1" destOrd="0" presId="urn:microsoft.com/office/officeart/2009/3/layout/HorizontalOrganizationChart"/>
    <dgm:cxn modelId="{11C6086C-F4A2-4C49-97CF-14E23A43EF4B}" type="presParOf" srcId="{23ED280B-EB67-47CC-945D-A79307B68540}" destId="{6420721A-1117-4D13-9E74-BB9FC8B3C2BC}" srcOrd="0" destOrd="0" presId="urn:microsoft.com/office/officeart/2009/3/layout/HorizontalOrganizationChart"/>
    <dgm:cxn modelId="{FACAC092-39C1-4C22-8DAC-AB607406FAC0}" type="presParOf" srcId="{23ED280B-EB67-47CC-945D-A79307B68540}" destId="{C204440D-5AC2-4818-B3EC-3ECAD6F3DC80}" srcOrd="1" destOrd="0" presId="urn:microsoft.com/office/officeart/2009/3/layout/HorizontalOrganizationChart"/>
    <dgm:cxn modelId="{54FE56A5-392A-49B7-9384-A1BD100E643D}" type="presParOf" srcId="{C204440D-5AC2-4818-B3EC-3ECAD6F3DC80}" destId="{E5213CDD-C5C1-4473-8867-E2AD5F581F04}" srcOrd="0" destOrd="0" presId="urn:microsoft.com/office/officeart/2009/3/layout/HorizontalOrganizationChart"/>
    <dgm:cxn modelId="{D222EEB0-6EDA-4222-9FF1-9ADF25A6BEC1}" type="presParOf" srcId="{E5213CDD-C5C1-4473-8867-E2AD5F581F04}" destId="{EC4DD69A-CD01-49B7-A7DC-E74EC6FC6386}" srcOrd="0" destOrd="0" presId="urn:microsoft.com/office/officeart/2009/3/layout/HorizontalOrganizationChart"/>
    <dgm:cxn modelId="{975C6016-A8B5-4391-BF8B-1800763CF689}" type="presParOf" srcId="{E5213CDD-C5C1-4473-8867-E2AD5F581F04}" destId="{8FBBBBF9-CC8E-48CF-A78D-FC50B54F10DC}" srcOrd="1" destOrd="0" presId="urn:microsoft.com/office/officeart/2009/3/layout/HorizontalOrganizationChart"/>
    <dgm:cxn modelId="{B7D6E5D6-63E7-42D6-8BB7-E4B15298922E}" type="presParOf" srcId="{C204440D-5AC2-4818-B3EC-3ECAD6F3DC80}" destId="{41ED324B-4612-4292-BABF-F6B3BFE792AC}" srcOrd="1" destOrd="0" presId="urn:microsoft.com/office/officeart/2009/3/layout/HorizontalOrganizationChart"/>
    <dgm:cxn modelId="{33785346-648E-4251-AD5F-15F1F02BC34F}" type="presParOf" srcId="{C204440D-5AC2-4818-B3EC-3ECAD6F3DC80}" destId="{C464A4B7-0176-4223-A216-FAFB5011DDF8}" srcOrd="2" destOrd="0" presId="urn:microsoft.com/office/officeart/2009/3/layout/HorizontalOrganizationChart"/>
    <dgm:cxn modelId="{C05C4939-4C11-493D-848C-90FAD2194A8B}" type="presParOf" srcId="{23ED280B-EB67-47CC-945D-A79307B68540}" destId="{6F1BA2B7-6BC6-42D7-9240-93220ED51117}" srcOrd="2" destOrd="0" presId="urn:microsoft.com/office/officeart/2009/3/layout/HorizontalOrganizationChart"/>
    <dgm:cxn modelId="{4D429017-8239-4A70-8021-3D2BF16F22A7}" type="presParOf" srcId="{23ED280B-EB67-47CC-945D-A79307B68540}" destId="{24657DBB-F388-4A3B-AE3D-EA1273874FE2}" srcOrd="3" destOrd="0" presId="urn:microsoft.com/office/officeart/2009/3/layout/HorizontalOrganizationChart"/>
    <dgm:cxn modelId="{3CC23DA9-C472-4E69-B65C-2AA57FA52071}" type="presParOf" srcId="{24657DBB-F388-4A3B-AE3D-EA1273874FE2}" destId="{A40C05B0-A5AF-4790-9D9A-772CFC93999D}" srcOrd="0" destOrd="0" presId="urn:microsoft.com/office/officeart/2009/3/layout/HorizontalOrganizationChart"/>
    <dgm:cxn modelId="{9A86E750-FA86-4551-915A-8F2CBEB8C535}" type="presParOf" srcId="{A40C05B0-A5AF-4790-9D9A-772CFC93999D}" destId="{C12AA626-2818-48A4-BE14-EEC863AAB153}" srcOrd="0" destOrd="0" presId="urn:microsoft.com/office/officeart/2009/3/layout/HorizontalOrganizationChart"/>
    <dgm:cxn modelId="{9A70A281-9441-4636-B834-E8B070C1CBD0}" type="presParOf" srcId="{A40C05B0-A5AF-4790-9D9A-772CFC93999D}" destId="{057B5924-D7E9-4ECC-9D61-5BDB182AC84B}" srcOrd="1" destOrd="0" presId="urn:microsoft.com/office/officeart/2009/3/layout/HorizontalOrganizationChart"/>
    <dgm:cxn modelId="{64BCBE26-4F10-4979-8449-C1548C4C0CC1}" type="presParOf" srcId="{24657DBB-F388-4A3B-AE3D-EA1273874FE2}" destId="{70C4EA18-CE35-4837-9C01-0CF08F75DAFF}" srcOrd="1" destOrd="0" presId="urn:microsoft.com/office/officeart/2009/3/layout/HorizontalOrganizationChart"/>
    <dgm:cxn modelId="{7950CD1D-1F03-46C4-A645-A6AB65432C04}" type="presParOf" srcId="{24657DBB-F388-4A3B-AE3D-EA1273874FE2}" destId="{23B6DF29-4AED-4897-B396-8E8259CA6670}" srcOrd="2" destOrd="0" presId="urn:microsoft.com/office/officeart/2009/3/layout/HorizontalOrganizationChart"/>
    <dgm:cxn modelId="{38412AD6-DB9B-45EC-B26B-F2F0812BF852}" type="presParOf" srcId="{23ED280B-EB67-47CC-945D-A79307B68540}" destId="{C00F0B04-AB4D-4B3C-8CFD-1720C9BC9E3D}" srcOrd="4" destOrd="0" presId="urn:microsoft.com/office/officeart/2009/3/layout/HorizontalOrganizationChart"/>
    <dgm:cxn modelId="{EA887783-36C8-4767-A02C-487227D9FB59}" type="presParOf" srcId="{23ED280B-EB67-47CC-945D-A79307B68540}" destId="{11996853-315C-4B6C-AC19-D921C3284B8E}" srcOrd="5" destOrd="0" presId="urn:microsoft.com/office/officeart/2009/3/layout/HorizontalOrganizationChart"/>
    <dgm:cxn modelId="{5594C7AF-76B5-480C-BE7F-F2831A5E9D2A}" type="presParOf" srcId="{11996853-315C-4B6C-AC19-D921C3284B8E}" destId="{3756AF55-C530-4CCB-BD0C-2BE49023AE3C}" srcOrd="0" destOrd="0" presId="urn:microsoft.com/office/officeart/2009/3/layout/HorizontalOrganizationChart"/>
    <dgm:cxn modelId="{93E39576-0C5F-46C7-B17F-B736CA4DD4EF}" type="presParOf" srcId="{3756AF55-C530-4CCB-BD0C-2BE49023AE3C}" destId="{77371C91-E285-4340-8B40-6EACF62BAC46}" srcOrd="0" destOrd="0" presId="urn:microsoft.com/office/officeart/2009/3/layout/HorizontalOrganizationChart"/>
    <dgm:cxn modelId="{03FA59A4-BF3A-4AE0-B1DD-A884DA15F358}" type="presParOf" srcId="{3756AF55-C530-4CCB-BD0C-2BE49023AE3C}" destId="{9831BBF7-D397-48E7-8F3E-138C565AE101}" srcOrd="1" destOrd="0" presId="urn:microsoft.com/office/officeart/2009/3/layout/HorizontalOrganizationChart"/>
    <dgm:cxn modelId="{0DF5F489-B0EC-4D5D-A0C9-12289B16C9B3}" type="presParOf" srcId="{11996853-315C-4B6C-AC19-D921C3284B8E}" destId="{7B00AE06-7A45-41DE-AAA8-477EB2CA8C98}" srcOrd="1" destOrd="0" presId="urn:microsoft.com/office/officeart/2009/3/layout/HorizontalOrganizationChart"/>
    <dgm:cxn modelId="{556488D8-AFFD-4170-80FC-5D64C10F31D1}" type="presParOf" srcId="{11996853-315C-4B6C-AC19-D921C3284B8E}" destId="{90C6CF45-63AD-4E32-B99E-21AEDB7CF894}" srcOrd="2" destOrd="0" presId="urn:microsoft.com/office/officeart/2009/3/layout/HorizontalOrganizationChart"/>
    <dgm:cxn modelId="{5093FE54-12FC-4E3F-8120-6382600B141D}" type="presParOf" srcId="{23ED280B-EB67-47CC-945D-A79307B68540}" destId="{2E25B59A-0B97-4660-A29D-17C2BEC56056}" srcOrd="6" destOrd="0" presId="urn:microsoft.com/office/officeart/2009/3/layout/HorizontalOrganizationChart"/>
    <dgm:cxn modelId="{D78495E4-BA34-40DD-82EF-C39D04804DCC}" type="presParOf" srcId="{23ED280B-EB67-47CC-945D-A79307B68540}" destId="{76083E42-F667-4AC6-8A0C-565AD1710744}" srcOrd="7" destOrd="0" presId="urn:microsoft.com/office/officeart/2009/3/layout/HorizontalOrganizationChart"/>
    <dgm:cxn modelId="{0A5F7D62-335C-4D54-8109-09BBCC5C8F21}" type="presParOf" srcId="{76083E42-F667-4AC6-8A0C-565AD1710744}" destId="{809A9124-5D2F-465C-A672-D0B72F056CF2}" srcOrd="0" destOrd="0" presId="urn:microsoft.com/office/officeart/2009/3/layout/HorizontalOrganizationChart"/>
    <dgm:cxn modelId="{32DAEDD2-EFB0-46A5-8925-445FDF905F63}" type="presParOf" srcId="{809A9124-5D2F-465C-A672-D0B72F056CF2}" destId="{4278D203-3132-4997-BE0B-E5359DAAB31A}" srcOrd="0" destOrd="0" presId="urn:microsoft.com/office/officeart/2009/3/layout/HorizontalOrganizationChart"/>
    <dgm:cxn modelId="{4EAEC5A4-7338-4FB9-BD81-2C80250AB2F6}" type="presParOf" srcId="{809A9124-5D2F-465C-A672-D0B72F056CF2}" destId="{FC4ADB15-AABE-4162-81DF-22A3C13E76E0}" srcOrd="1" destOrd="0" presId="urn:microsoft.com/office/officeart/2009/3/layout/HorizontalOrganizationChart"/>
    <dgm:cxn modelId="{7698C5C1-08A5-4A1D-A78E-1D11203D456D}" type="presParOf" srcId="{76083E42-F667-4AC6-8A0C-565AD1710744}" destId="{CCBDE270-0C50-479F-AE8A-9873F7F95F50}" srcOrd="1" destOrd="0" presId="urn:microsoft.com/office/officeart/2009/3/layout/HorizontalOrganizationChart"/>
    <dgm:cxn modelId="{72C8B53E-DA72-4F23-BD44-90BD6FB8C952}" type="presParOf" srcId="{76083E42-F667-4AC6-8A0C-565AD1710744}" destId="{096E420B-1E04-4FC6-8A67-ACEB3EDD4368}" srcOrd="2" destOrd="0" presId="urn:microsoft.com/office/officeart/2009/3/layout/HorizontalOrganizationChart"/>
    <dgm:cxn modelId="{73A6EEE0-F4FD-42D0-9A09-223E972AC720}" type="presParOf" srcId="{09B293B5-DEAB-40EC-8AF6-E2E258491E6A}" destId="{4058035F-335F-4591-A493-05F92E98B801}" srcOrd="2" destOrd="0" presId="urn:microsoft.com/office/officeart/2009/3/layout/HorizontalOrganizationChart"/>
    <dgm:cxn modelId="{7B920B04-4D01-4DD7-B928-DA7F9A0F8180}" type="presParOf" srcId="{36E8F327-BEDA-4CFF-9B40-9C1C757C6716}" destId="{94190436-7145-4D9C-8C6D-C8DD65B23C6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678ECA-08E2-48D0-86EB-777334E0E5D9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764FAF0E-F64F-4ECF-8014-DEB2943ED9E2}">
      <dgm:prSet phldrT="[Texto]"/>
      <dgm:spPr/>
      <dgm:t>
        <a:bodyPr/>
        <a:lstStyle/>
        <a:p>
          <a:r>
            <a:rPr lang="es-EC" dirty="0" smtClean="0"/>
            <a:t>EXPORTA FACIL</a:t>
          </a:r>
          <a:endParaRPr lang="es-EC" dirty="0"/>
        </a:p>
      </dgm:t>
    </dgm:pt>
    <dgm:pt modelId="{C94EC508-BB02-48B3-AFA2-6E027E1660E3}" type="parTrans" cxnId="{2A6F14C6-2A40-4FE6-ADF7-4DBB20CEAAC0}">
      <dgm:prSet/>
      <dgm:spPr/>
      <dgm:t>
        <a:bodyPr/>
        <a:lstStyle/>
        <a:p>
          <a:endParaRPr lang="es-EC"/>
        </a:p>
      </dgm:t>
    </dgm:pt>
    <dgm:pt modelId="{3A43A589-8B12-4AF3-A105-E2539D1BDE7E}" type="sibTrans" cxnId="{2A6F14C6-2A40-4FE6-ADF7-4DBB20CEAAC0}">
      <dgm:prSet/>
      <dgm:spPr/>
      <dgm:t>
        <a:bodyPr/>
        <a:lstStyle/>
        <a:p>
          <a:endParaRPr lang="es-EC"/>
        </a:p>
      </dgm:t>
    </dgm:pt>
    <dgm:pt modelId="{287D578C-8F5B-4083-87F3-224B91E84378}">
      <dgm:prSet phldrT="[Texto]"/>
      <dgm:spPr/>
      <dgm:t>
        <a:bodyPr/>
        <a:lstStyle/>
        <a:p>
          <a:r>
            <a:rPr lang="es-ES_tradnl" dirty="0" smtClean="0"/>
            <a:t>Productos no perecibles o perecibles que no requieran cadena de frío</a:t>
          </a:r>
          <a:endParaRPr lang="es-EC" dirty="0"/>
        </a:p>
      </dgm:t>
    </dgm:pt>
    <dgm:pt modelId="{80C77588-3D2E-4DF6-931F-7ADE754E55CA}" type="parTrans" cxnId="{B8C252AE-C8E5-4F57-93EA-51B88F674CA3}">
      <dgm:prSet/>
      <dgm:spPr/>
      <dgm:t>
        <a:bodyPr/>
        <a:lstStyle/>
        <a:p>
          <a:endParaRPr lang="es-EC"/>
        </a:p>
      </dgm:t>
    </dgm:pt>
    <dgm:pt modelId="{7F99F882-833B-426D-8357-B315BECC6AC1}" type="sibTrans" cxnId="{B8C252AE-C8E5-4F57-93EA-51B88F674CA3}">
      <dgm:prSet/>
      <dgm:spPr/>
      <dgm:t>
        <a:bodyPr/>
        <a:lstStyle/>
        <a:p>
          <a:endParaRPr lang="es-EC"/>
        </a:p>
      </dgm:t>
    </dgm:pt>
    <dgm:pt modelId="{E5085333-1C1F-40C1-8501-4D8007F5C31C}">
      <dgm:prSet phldrT="[Texto]"/>
      <dgm:spPr/>
      <dgm:t>
        <a:bodyPr/>
        <a:lstStyle/>
        <a:p>
          <a:r>
            <a:rPr lang="es-EC" dirty="0" smtClean="0"/>
            <a:t>EXPORTA FACIL</a:t>
          </a:r>
          <a:endParaRPr lang="es-EC" dirty="0"/>
        </a:p>
      </dgm:t>
    </dgm:pt>
    <dgm:pt modelId="{12A2A11A-2A58-4D60-90A1-DA787FD7CC11}" type="parTrans" cxnId="{D5BFAB64-776C-4343-8D39-9F539AC9F8C3}">
      <dgm:prSet/>
      <dgm:spPr/>
      <dgm:t>
        <a:bodyPr/>
        <a:lstStyle/>
        <a:p>
          <a:endParaRPr lang="es-EC"/>
        </a:p>
      </dgm:t>
    </dgm:pt>
    <dgm:pt modelId="{B8A8F947-5970-4E81-96B6-F624E7FD5AD2}" type="sibTrans" cxnId="{D5BFAB64-776C-4343-8D39-9F539AC9F8C3}">
      <dgm:prSet/>
      <dgm:spPr/>
      <dgm:t>
        <a:bodyPr/>
        <a:lstStyle/>
        <a:p>
          <a:endParaRPr lang="es-EC"/>
        </a:p>
      </dgm:t>
    </dgm:pt>
    <dgm:pt modelId="{33269831-62A8-4B39-B541-27D5B8F2CAA4}">
      <dgm:prSet phldrT="[Texto]"/>
      <dgm:spPr/>
      <dgm:t>
        <a:bodyPr/>
        <a:lstStyle/>
        <a:p>
          <a:r>
            <a:rPr lang="es-ES_tradnl" dirty="0" smtClean="0"/>
            <a:t>Hasta $5000 FOB exportado por Declaración Aduanera Simplificada (DAS)</a:t>
          </a:r>
          <a:endParaRPr lang="es-EC" dirty="0"/>
        </a:p>
      </dgm:t>
    </dgm:pt>
    <dgm:pt modelId="{65D970F7-862F-44B6-819D-F5EDDC5FBF43}" type="parTrans" cxnId="{6C9FBF05-7B19-4D8B-A07C-9E2FE4DBACE9}">
      <dgm:prSet/>
      <dgm:spPr/>
      <dgm:t>
        <a:bodyPr/>
        <a:lstStyle/>
        <a:p>
          <a:endParaRPr lang="es-EC"/>
        </a:p>
      </dgm:t>
    </dgm:pt>
    <dgm:pt modelId="{B300F246-1807-4390-A6EF-95611AF9A66B}" type="sibTrans" cxnId="{6C9FBF05-7B19-4D8B-A07C-9E2FE4DBACE9}">
      <dgm:prSet/>
      <dgm:spPr/>
      <dgm:t>
        <a:bodyPr/>
        <a:lstStyle/>
        <a:p>
          <a:endParaRPr lang="es-EC"/>
        </a:p>
      </dgm:t>
    </dgm:pt>
    <dgm:pt modelId="{231EF7A5-D394-464A-A73B-98B80B1B9819}">
      <dgm:prSet phldrT="[Texto]"/>
      <dgm:spPr/>
      <dgm:t>
        <a:bodyPr/>
        <a:lstStyle/>
        <a:p>
          <a:r>
            <a:rPr lang="es-EC" dirty="0" smtClean="0"/>
            <a:t>EXPORTA FACIL</a:t>
          </a:r>
          <a:endParaRPr lang="es-EC" dirty="0"/>
        </a:p>
      </dgm:t>
    </dgm:pt>
    <dgm:pt modelId="{729413E0-6E02-45BD-8999-6173BC7BA174}" type="parTrans" cxnId="{7C4DC7E2-C4AC-44FE-B709-9C9852625BD3}">
      <dgm:prSet/>
      <dgm:spPr/>
      <dgm:t>
        <a:bodyPr/>
        <a:lstStyle/>
        <a:p>
          <a:endParaRPr lang="es-EC"/>
        </a:p>
      </dgm:t>
    </dgm:pt>
    <dgm:pt modelId="{1F47222E-C675-48FD-82B9-51AECCE6BD08}" type="sibTrans" cxnId="{7C4DC7E2-C4AC-44FE-B709-9C9852625BD3}">
      <dgm:prSet/>
      <dgm:spPr/>
      <dgm:t>
        <a:bodyPr/>
        <a:lstStyle/>
        <a:p>
          <a:endParaRPr lang="es-EC"/>
        </a:p>
      </dgm:t>
    </dgm:pt>
    <dgm:pt modelId="{8E52829A-267F-48D3-B5F9-6B65BEBDE6F0}">
      <dgm:prSet phldrT="[Texto]"/>
      <dgm:spPr/>
      <dgm:t>
        <a:bodyPr/>
        <a:lstStyle/>
        <a:p>
          <a:r>
            <a:rPr lang="es-ES_tradnl" dirty="0" smtClean="0"/>
            <a:t>Paquetes de hasta 30 Kg y cuya suma de lados no exceda los 3mt.</a:t>
          </a:r>
          <a:endParaRPr lang="es-EC" dirty="0"/>
        </a:p>
      </dgm:t>
    </dgm:pt>
    <dgm:pt modelId="{71035C50-5680-46C7-A8D6-E289815E370E}" type="parTrans" cxnId="{A7922E08-C8C4-419F-8F95-6B8251897B5E}">
      <dgm:prSet/>
      <dgm:spPr/>
      <dgm:t>
        <a:bodyPr/>
        <a:lstStyle/>
        <a:p>
          <a:endParaRPr lang="es-EC"/>
        </a:p>
      </dgm:t>
    </dgm:pt>
    <dgm:pt modelId="{583FC1C8-208D-4CF0-9F57-67B7FC8E8AAA}" type="sibTrans" cxnId="{A7922E08-C8C4-419F-8F95-6B8251897B5E}">
      <dgm:prSet/>
      <dgm:spPr/>
      <dgm:t>
        <a:bodyPr/>
        <a:lstStyle/>
        <a:p>
          <a:endParaRPr lang="es-EC"/>
        </a:p>
      </dgm:t>
    </dgm:pt>
    <dgm:pt modelId="{495FAE98-A877-4833-9113-35A9AA69729F}" type="pres">
      <dgm:prSet presAssocID="{C8678ECA-08E2-48D0-86EB-777334E0E5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3CAB833-36F0-4E81-BC6D-584581A77832}" type="pres">
      <dgm:prSet presAssocID="{764FAF0E-F64F-4ECF-8014-DEB2943ED9E2}" presName="composite" presStyleCnt="0"/>
      <dgm:spPr/>
    </dgm:pt>
    <dgm:pt modelId="{E886186D-D6B0-4BE5-8696-D2E700CDAC79}" type="pres">
      <dgm:prSet presAssocID="{764FAF0E-F64F-4ECF-8014-DEB2943ED9E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0371562-47EF-46D0-9962-D31AE1F48AE4}" type="pres">
      <dgm:prSet presAssocID="{764FAF0E-F64F-4ECF-8014-DEB2943ED9E2}" presName="parSh" presStyleLbl="node1" presStyleIdx="0" presStyleCnt="3"/>
      <dgm:spPr/>
      <dgm:t>
        <a:bodyPr/>
        <a:lstStyle/>
        <a:p>
          <a:endParaRPr lang="es-EC"/>
        </a:p>
      </dgm:t>
    </dgm:pt>
    <dgm:pt modelId="{3407217D-6267-4403-97A1-2C487857F6CD}" type="pres">
      <dgm:prSet presAssocID="{764FAF0E-F64F-4ECF-8014-DEB2943ED9E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370885-1D69-4B40-A22D-09CD2F9145A9}" type="pres">
      <dgm:prSet presAssocID="{3A43A589-8B12-4AF3-A105-E2539D1BDE7E}" presName="sibTrans" presStyleLbl="sibTrans2D1" presStyleIdx="0" presStyleCnt="2"/>
      <dgm:spPr/>
      <dgm:t>
        <a:bodyPr/>
        <a:lstStyle/>
        <a:p>
          <a:endParaRPr lang="es-EC"/>
        </a:p>
      </dgm:t>
    </dgm:pt>
    <dgm:pt modelId="{8D971AAA-8FDF-41F9-8E86-5B14292AB824}" type="pres">
      <dgm:prSet presAssocID="{3A43A589-8B12-4AF3-A105-E2539D1BDE7E}" presName="connTx" presStyleLbl="sibTrans2D1" presStyleIdx="0" presStyleCnt="2"/>
      <dgm:spPr/>
      <dgm:t>
        <a:bodyPr/>
        <a:lstStyle/>
        <a:p>
          <a:endParaRPr lang="es-EC"/>
        </a:p>
      </dgm:t>
    </dgm:pt>
    <dgm:pt modelId="{34A4B672-C1E6-447D-A72E-B157D97A4653}" type="pres">
      <dgm:prSet presAssocID="{E5085333-1C1F-40C1-8501-4D8007F5C31C}" presName="composite" presStyleCnt="0"/>
      <dgm:spPr/>
    </dgm:pt>
    <dgm:pt modelId="{102645C8-9BFD-476F-99D3-6E99D7A02E80}" type="pres">
      <dgm:prSet presAssocID="{E5085333-1C1F-40C1-8501-4D8007F5C31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A5B9C6-1463-4497-97B0-4822F06DE346}" type="pres">
      <dgm:prSet presAssocID="{E5085333-1C1F-40C1-8501-4D8007F5C31C}" presName="parSh" presStyleLbl="node1" presStyleIdx="1" presStyleCnt="3"/>
      <dgm:spPr/>
      <dgm:t>
        <a:bodyPr/>
        <a:lstStyle/>
        <a:p>
          <a:endParaRPr lang="es-EC"/>
        </a:p>
      </dgm:t>
    </dgm:pt>
    <dgm:pt modelId="{57C39F11-DA12-4CF2-8A41-5E156779D8C2}" type="pres">
      <dgm:prSet presAssocID="{E5085333-1C1F-40C1-8501-4D8007F5C31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947706-D621-4E0F-A1AD-3269B372F282}" type="pres">
      <dgm:prSet presAssocID="{B8A8F947-5970-4E81-96B6-F624E7FD5AD2}" presName="sibTrans" presStyleLbl="sibTrans2D1" presStyleIdx="1" presStyleCnt="2"/>
      <dgm:spPr/>
      <dgm:t>
        <a:bodyPr/>
        <a:lstStyle/>
        <a:p>
          <a:endParaRPr lang="es-EC"/>
        </a:p>
      </dgm:t>
    </dgm:pt>
    <dgm:pt modelId="{2DF6BE61-2BD7-4541-8000-84F07DC8314C}" type="pres">
      <dgm:prSet presAssocID="{B8A8F947-5970-4E81-96B6-F624E7FD5AD2}" presName="connTx" presStyleLbl="sibTrans2D1" presStyleIdx="1" presStyleCnt="2"/>
      <dgm:spPr/>
      <dgm:t>
        <a:bodyPr/>
        <a:lstStyle/>
        <a:p>
          <a:endParaRPr lang="es-EC"/>
        </a:p>
      </dgm:t>
    </dgm:pt>
    <dgm:pt modelId="{45319CD6-43A2-4D5E-B6B4-810F7C11E906}" type="pres">
      <dgm:prSet presAssocID="{231EF7A5-D394-464A-A73B-98B80B1B9819}" presName="composite" presStyleCnt="0"/>
      <dgm:spPr/>
    </dgm:pt>
    <dgm:pt modelId="{AFB57698-D248-4976-A24C-8BBA23116FAD}" type="pres">
      <dgm:prSet presAssocID="{231EF7A5-D394-464A-A73B-98B80B1B981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A118AE-9912-46EA-A655-D9CFB3E8FBCA}" type="pres">
      <dgm:prSet presAssocID="{231EF7A5-D394-464A-A73B-98B80B1B9819}" presName="parSh" presStyleLbl="node1" presStyleIdx="2" presStyleCnt="3"/>
      <dgm:spPr/>
      <dgm:t>
        <a:bodyPr/>
        <a:lstStyle/>
        <a:p>
          <a:endParaRPr lang="es-EC"/>
        </a:p>
      </dgm:t>
    </dgm:pt>
    <dgm:pt modelId="{44F2E90E-07B3-4B94-A884-2640FB3C11D9}" type="pres">
      <dgm:prSet presAssocID="{231EF7A5-D394-464A-A73B-98B80B1B981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8C252AE-C8E5-4F57-93EA-51B88F674CA3}" srcId="{764FAF0E-F64F-4ECF-8014-DEB2943ED9E2}" destId="{287D578C-8F5B-4083-87F3-224B91E84378}" srcOrd="0" destOrd="0" parTransId="{80C77588-3D2E-4DF6-931F-7ADE754E55CA}" sibTransId="{7F99F882-833B-426D-8357-B315BECC6AC1}"/>
    <dgm:cxn modelId="{7C4DC7E2-C4AC-44FE-B709-9C9852625BD3}" srcId="{C8678ECA-08E2-48D0-86EB-777334E0E5D9}" destId="{231EF7A5-D394-464A-A73B-98B80B1B9819}" srcOrd="2" destOrd="0" parTransId="{729413E0-6E02-45BD-8999-6173BC7BA174}" sibTransId="{1F47222E-C675-48FD-82B9-51AECCE6BD08}"/>
    <dgm:cxn modelId="{2A6F14C6-2A40-4FE6-ADF7-4DBB20CEAAC0}" srcId="{C8678ECA-08E2-48D0-86EB-777334E0E5D9}" destId="{764FAF0E-F64F-4ECF-8014-DEB2943ED9E2}" srcOrd="0" destOrd="0" parTransId="{C94EC508-BB02-48B3-AFA2-6E027E1660E3}" sibTransId="{3A43A589-8B12-4AF3-A105-E2539D1BDE7E}"/>
    <dgm:cxn modelId="{65018B69-D001-401A-BC7D-575C1282341D}" type="presOf" srcId="{231EF7A5-D394-464A-A73B-98B80B1B9819}" destId="{AFB57698-D248-4976-A24C-8BBA23116FAD}" srcOrd="0" destOrd="0" presId="urn:microsoft.com/office/officeart/2005/8/layout/process3"/>
    <dgm:cxn modelId="{D318AEE8-4B52-4C9F-8A39-33AC7DC89F3F}" type="presOf" srcId="{8E52829A-267F-48D3-B5F9-6B65BEBDE6F0}" destId="{44F2E90E-07B3-4B94-A884-2640FB3C11D9}" srcOrd="0" destOrd="0" presId="urn:microsoft.com/office/officeart/2005/8/layout/process3"/>
    <dgm:cxn modelId="{B860A3DF-5EAD-45E5-A98C-80D515F79AAB}" type="presOf" srcId="{B8A8F947-5970-4E81-96B6-F624E7FD5AD2}" destId="{2DF6BE61-2BD7-4541-8000-84F07DC8314C}" srcOrd="1" destOrd="0" presId="urn:microsoft.com/office/officeart/2005/8/layout/process3"/>
    <dgm:cxn modelId="{F643BA40-50AC-407B-9218-7047F4754BE5}" type="presOf" srcId="{764FAF0E-F64F-4ECF-8014-DEB2943ED9E2}" destId="{30371562-47EF-46D0-9962-D31AE1F48AE4}" srcOrd="1" destOrd="0" presId="urn:microsoft.com/office/officeart/2005/8/layout/process3"/>
    <dgm:cxn modelId="{52DC8B1A-E0A0-433E-87D4-19CCCD15E97C}" type="presOf" srcId="{3A43A589-8B12-4AF3-A105-E2539D1BDE7E}" destId="{8D971AAA-8FDF-41F9-8E86-5B14292AB824}" srcOrd="1" destOrd="0" presId="urn:microsoft.com/office/officeart/2005/8/layout/process3"/>
    <dgm:cxn modelId="{922A1167-76DF-4734-9DBF-6696396DEB1C}" type="presOf" srcId="{E5085333-1C1F-40C1-8501-4D8007F5C31C}" destId="{C7A5B9C6-1463-4497-97B0-4822F06DE346}" srcOrd="1" destOrd="0" presId="urn:microsoft.com/office/officeart/2005/8/layout/process3"/>
    <dgm:cxn modelId="{F986A5D4-9BDA-49DC-B4C1-897C25A26E81}" type="presOf" srcId="{3A43A589-8B12-4AF3-A105-E2539D1BDE7E}" destId="{73370885-1D69-4B40-A22D-09CD2F9145A9}" srcOrd="0" destOrd="0" presId="urn:microsoft.com/office/officeart/2005/8/layout/process3"/>
    <dgm:cxn modelId="{32816716-467C-40FA-8D36-2B83EF4F0FC2}" type="presOf" srcId="{33269831-62A8-4B39-B541-27D5B8F2CAA4}" destId="{57C39F11-DA12-4CF2-8A41-5E156779D8C2}" srcOrd="0" destOrd="0" presId="urn:microsoft.com/office/officeart/2005/8/layout/process3"/>
    <dgm:cxn modelId="{A7D7B47D-B2B3-4C24-922B-1C28226562B3}" type="presOf" srcId="{287D578C-8F5B-4083-87F3-224B91E84378}" destId="{3407217D-6267-4403-97A1-2C487857F6CD}" srcOrd="0" destOrd="0" presId="urn:microsoft.com/office/officeart/2005/8/layout/process3"/>
    <dgm:cxn modelId="{D5BFAB64-776C-4343-8D39-9F539AC9F8C3}" srcId="{C8678ECA-08E2-48D0-86EB-777334E0E5D9}" destId="{E5085333-1C1F-40C1-8501-4D8007F5C31C}" srcOrd="1" destOrd="0" parTransId="{12A2A11A-2A58-4D60-90A1-DA787FD7CC11}" sibTransId="{B8A8F947-5970-4E81-96B6-F624E7FD5AD2}"/>
    <dgm:cxn modelId="{A7922E08-C8C4-419F-8F95-6B8251897B5E}" srcId="{231EF7A5-D394-464A-A73B-98B80B1B9819}" destId="{8E52829A-267F-48D3-B5F9-6B65BEBDE6F0}" srcOrd="0" destOrd="0" parTransId="{71035C50-5680-46C7-A8D6-E289815E370E}" sibTransId="{583FC1C8-208D-4CF0-9F57-67B7FC8E8AAA}"/>
    <dgm:cxn modelId="{65ABB5D9-7634-49A1-B478-A362388CA994}" type="presOf" srcId="{B8A8F947-5970-4E81-96B6-F624E7FD5AD2}" destId="{07947706-D621-4E0F-A1AD-3269B372F282}" srcOrd="0" destOrd="0" presId="urn:microsoft.com/office/officeart/2005/8/layout/process3"/>
    <dgm:cxn modelId="{EAE8C3D0-BBBA-4907-9849-7C429F63A9B0}" type="presOf" srcId="{764FAF0E-F64F-4ECF-8014-DEB2943ED9E2}" destId="{E886186D-D6B0-4BE5-8696-D2E700CDAC79}" srcOrd="0" destOrd="0" presId="urn:microsoft.com/office/officeart/2005/8/layout/process3"/>
    <dgm:cxn modelId="{30CAB089-431E-45E5-B3FB-422239839C1C}" type="presOf" srcId="{231EF7A5-D394-464A-A73B-98B80B1B9819}" destId="{40A118AE-9912-46EA-A655-D9CFB3E8FBCA}" srcOrd="1" destOrd="0" presId="urn:microsoft.com/office/officeart/2005/8/layout/process3"/>
    <dgm:cxn modelId="{6C9FBF05-7B19-4D8B-A07C-9E2FE4DBACE9}" srcId="{E5085333-1C1F-40C1-8501-4D8007F5C31C}" destId="{33269831-62A8-4B39-B541-27D5B8F2CAA4}" srcOrd="0" destOrd="0" parTransId="{65D970F7-862F-44B6-819D-F5EDDC5FBF43}" sibTransId="{B300F246-1807-4390-A6EF-95611AF9A66B}"/>
    <dgm:cxn modelId="{DCD8691E-1D91-4F28-9192-6021BAF47022}" type="presOf" srcId="{E5085333-1C1F-40C1-8501-4D8007F5C31C}" destId="{102645C8-9BFD-476F-99D3-6E99D7A02E80}" srcOrd="0" destOrd="0" presId="urn:microsoft.com/office/officeart/2005/8/layout/process3"/>
    <dgm:cxn modelId="{0AE5B82F-1275-4296-995D-6AC86A34C534}" type="presOf" srcId="{C8678ECA-08E2-48D0-86EB-777334E0E5D9}" destId="{495FAE98-A877-4833-9113-35A9AA69729F}" srcOrd="0" destOrd="0" presId="urn:microsoft.com/office/officeart/2005/8/layout/process3"/>
    <dgm:cxn modelId="{B4220D67-D5E8-4221-89CA-64FBBF82516E}" type="presParOf" srcId="{495FAE98-A877-4833-9113-35A9AA69729F}" destId="{93CAB833-36F0-4E81-BC6D-584581A77832}" srcOrd="0" destOrd="0" presId="urn:microsoft.com/office/officeart/2005/8/layout/process3"/>
    <dgm:cxn modelId="{8ECE25E4-45B5-4B2A-B199-540174D33EF4}" type="presParOf" srcId="{93CAB833-36F0-4E81-BC6D-584581A77832}" destId="{E886186D-D6B0-4BE5-8696-D2E700CDAC79}" srcOrd="0" destOrd="0" presId="urn:microsoft.com/office/officeart/2005/8/layout/process3"/>
    <dgm:cxn modelId="{FED84FE5-993D-4C72-AD18-FAD234308610}" type="presParOf" srcId="{93CAB833-36F0-4E81-BC6D-584581A77832}" destId="{30371562-47EF-46D0-9962-D31AE1F48AE4}" srcOrd="1" destOrd="0" presId="urn:microsoft.com/office/officeart/2005/8/layout/process3"/>
    <dgm:cxn modelId="{577EBEB5-F992-4117-AAC8-753511BB262D}" type="presParOf" srcId="{93CAB833-36F0-4E81-BC6D-584581A77832}" destId="{3407217D-6267-4403-97A1-2C487857F6CD}" srcOrd="2" destOrd="0" presId="urn:microsoft.com/office/officeart/2005/8/layout/process3"/>
    <dgm:cxn modelId="{ED8F8B70-6FEA-481E-B3EC-F3CC5904A29A}" type="presParOf" srcId="{495FAE98-A877-4833-9113-35A9AA69729F}" destId="{73370885-1D69-4B40-A22D-09CD2F9145A9}" srcOrd="1" destOrd="0" presId="urn:microsoft.com/office/officeart/2005/8/layout/process3"/>
    <dgm:cxn modelId="{66EE7A95-6033-48D8-BF69-C367E2682377}" type="presParOf" srcId="{73370885-1D69-4B40-A22D-09CD2F9145A9}" destId="{8D971AAA-8FDF-41F9-8E86-5B14292AB824}" srcOrd="0" destOrd="0" presId="urn:microsoft.com/office/officeart/2005/8/layout/process3"/>
    <dgm:cxn modelId="{4D1C713B-E349-45F3-AD2E-DA5452CF2B04}" type="presParOf" srcId="{495FAE98-A877-4833-9113-35A9AA69729F}" destId="{34A4B672-C1E6-447D-A72E-B157D97A4653}" srcOrd="2" destOrd="0" presId="urn:microsoft.com/office/officeart/2005/8/layout/process3"/>
    <dgm:cxn modelId="{BB9BEC10-885B-4884-BB51-843B23C5A20D}" type="presParOf" srcId="{34A4B672-C1E6-447D-A72E-B157D97A4653}" destId="{102645C8-9BFD-476F-99D3-6E99D7A02E80}" srcOrd="0" destOrd="0" presId="urn:microsoft.com/office/officeart/2005/8/layout/process3"/>
    <dgm:cxn modelId="{5D359067-FAF1-4736-B7FD-1E443F2BB37B}" type="presParOf" srcId="{34A4B672-C1E6-447D-A72E-B157D97A4653}" destId="{C7A5B9C6-1463-4497-97B0-4822F06DE346}" srcOrd="1" destOrd="0" presId="urn:microsoft.com/office/officeart/2005/8/layout/process3"/>
    <dgm:cxn modelId="{4D17F9B5-A15F-4F34-9F5E-4C8E3382E47A}" type="presParOf" srcId="{34A4B672-C1E6-447D-A72E-B157D97A4653}" destId="{57C39F11-DA12-4CF2-8A41-5E156779D8C2}" srcOrd="2" destOrd="0" presId="urn:microsoft.com/office/officeart/2005/8/layout/process3"/>
    <dgm:cxn modelId="{3F4DDDB2-7710-41A6-8884-C1992FFE1FD7}" type="presParOf" srcId="{495FAE98-A877-4833-9113-35A9AA69729F}" destId="{07947706-D621-4E0F-A1AD-3269B372F282}" srcOrd="3" destOrd="0" presId="urn:microsoft.com/office/officeart/2005/8/layout/process3"/>
    <dgm:cxn modelId="{2B0C70ED-8B7E-43AD-8804-9EDC1B9D214B}" type="presParOf" srcId="{07947706-D621-4E0F-A1AD-3269B372F282}" destId="{2DF6BE61-2BD7-4541-8000-84F07DC8314C}" srcOrd="0" destOrd="0" presId="urn:microsoft.com/office/officeart/2005/8/layout/process3"/>
    <dgm:cxn modelId="{68F62EF6-E77A-455E-A7A8-E932193F85B5}" type="presParOf" srcId="{495FAE98-A877-4833-9113-35A9AA69729F}" destId="{45319CD6-43A2-4D5E-B6B4-810F7C11E906}" srcOrd="4" destOrd="0" presId="urn:microsoft.com/office/officeart/2005/8/layout/process3"/>
    <dgm:cxn modelId="{68B280AC-41F6-44F4-9B14-8A9007BC0B62}" type="presParOf" srcId="{45319CD6-43A2-4D5E-B6B4-810F7C11E906}" destId="{AFB57698-D248-4976-A24C-8BBA23116FAD}" srcOrd="0" destOrd="0" presId="urn:microsoft.com/office/officeart/2005/8/layout/process3"/>
    <dgm:cxn modelId="{A2F08C1D-ADE8-4AF4-9AD6-611A82E6ED98}" type="presParOf" srcId="{45319CD6-43A2-4D5E-B6B4-810F7C11E906}" destId="{40A118AE-9912-46EA-A655-D9CFB3E8FBCA}" srcOrd="1" destOrd="0" presId="urn:microsoft.com/office/officeart/2005/8/layout/process3"/>
    <dgm:cxn modelId="{F85BC787-2DF6-40FB-B10B-1FEE5587B68F}" type="presParOf" srcId="{45319CD6-43A2-4D5E-B6B4-810F7C11E906}" destId="{44F2E90E-07B3-4B94-A884-2640FB3C11D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F0873-EB36-49DA-B7DD-0C140C055174}" type="doc">
      <dgm:prSet loTypeId="urn:microsoft.com/office/officeart/2005/8/layout/v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3B1DDA-2235-4450-827B-F8717FE7785E}">
      <dgm:prSet phldrT="[Texto]" custT="1"/>
      <dgm:spPr/>
      <dgm:t>
        <a:bodyPr/>
        <a:lstStyle/>
        <a:p>
          <a:r>
            <a:rPr lang="en-US" sz="1500" dirty="0" smtClean="0"/>
            <a:t>Protagonismo econ</a:t>
          </a:r>
          <a:r>
            <a:rPr lang="es-EC" sz="1500" noProof="0" dirty="0" err="1" smtClean="0"/>
            <a:t>ó</a:t>
          </a:r>
          <a:r>
            <a:rPr lang="en-US" sz="1500" dirty="0" smtClean="0"/>
            <a:t>mico de las Mipymes ayudaron hacia el equilibrio de la balanza comercial </a:t>
          </a:r>
          <a:endParaRPr lang="en-US" sz="1500" dirty="0"/>
        </a:p>
      </dgm:t>
    </dgm:pt>
    <dgm:pt modelId="{0F9A5CAA-315E-4EE9-99B0-FCE5845C3230}" type="parTrans" cxnId="{798E7F6D-80FF-4C36-BF2A-C68A164A3E35}">
      <dgm:prSet/>
      <dgm:spPr/>
      <dgm:t>
        <a:bodyPr/>
        <a:lstStyle/>
        <a:p>
          <a:endParaRPr lang="en-US"/>
        </a:p>
      </dgm:t>
    </dgm:pt>
    <dgm:pt modelId="{75636856-D490-42E7-B1B2-DAB8C34EE483}" type="sibTrans" cxnId="{798E7F6D-80FF-4C36-BF2A-C68A164A3E35}">
      <dgm:prSet/>
      <dgm:spPr/>
      <dgm:t>
        <a:bodyPr/>
        <a:lstStyle/>
        <a:p>
          <a:endParaRPr lang="en-US"/>
        </a:p>
      </dgm:t>
    </dgm:pt>
    <dgm:pt modelId="{E1FF39BB-DE64-4C73-B0E0-7E8A8667E597}">
      <dgm:prSet phldrT="[Texto]"/>
      <dgm:spPr/>
      <dgm:t>
        <a:bodyPr/>
        <a:lstStyle/>
        <a:p>
          <a:r>
            <a:rPr lang="es-EC" dirty="0" smtClean="0"/>
            <a:t>Sector maderero e encuentra en un proceso de actualización e innovación del sistema productivo el cual esta orientado hacia las exportaciones con el fin de fortalecer la cadena de valor, de acuerdo a el objetivo de Comunidad Andina</a:t>
          </a:r>
          <a:endParaRPr lang="en-US" dirty="0"/>
        </a:p>
      </dgm:t>
    </dgm:pt>
    <dgm:pt modelId="{06E9513D-CAE8-4A81-BD9D-1F95E591357B}" type="parTrans" cxnId="{1A2B7A25-239F-46EB-9E70-7C4D7A7AA705}">
      <dgm:prSet/>
      <dgm:spPr/>
      <dgm:t>
        <a:bodyPr/>
        <a:lstStyle/>
        <a:p>
          <a:endParaRPr lang="en-US"/>
        </a:p>
      </dgm:t>
    </dgm:pt>
    <dgm:pt modelId="{8429B7EA-4496-407B-9D8A-4F2D677CCBF8}" type="sibTrans" cxnId="{1A2B7A25-239F-46EB-9E70-7C4D7A7AA705}">
      <dgm:prSet/>
      <dgm:spPr/>
      <dgm:t>
        <a:bodyPr/>
        <a:lstStyle/>
        <a:p>
          <a:endParaRPr lang="en-US"/>
        </a:p>
      </dgm:t>
    </dgm:pt>
    <dgm:pt modelId="{49674C74-DE9F-4DDB-884B-791CD9EC7E50}">
      <dgm:prSet phldrT="[Texto]"/>
      <dgm:spPr/>
      <dgm:t>
        <a:bodyPr/>
        <a:lstStyle/>
        <a:p>
          <a:r>
            <a:rPr lang="es-EC" dirty="0" smtClean="0"/>
            <a:t>Las líneas de acción del Gobierno Nacional sustentan el manejo conjunto de directrices y estrategias entre gobierno y empresa privada a generado buenos resultados en cuanto a capacitación e innovación</a:t>
          </a:r>
          <a:endParaRPr lang="en-US" dirty="0"/>
        </a:p>
      </dgm:t>
    </dgm:pt>
    <dgm:pt modelId="{8E5F041F-E484-40A9-8642-2DBEC8E728E2}" type="parTrans" cxnId="{293E229E-EDD8-400D-A7C4-086627CAB5F9}">
      <dgm:prSet/>
      <dgm:spPr/>
      <dgm:t>
        <a:bodyPr/>
        <a:lstStyle/>
        <a:p>
          <a:endParaRPr lang="en-US"/>
        </a:p>
      </dgm:t>
    </dgm:pt>
    <dgm:pt modelId="{D8958322-14E0-49CE-8240-634123085023}" type="sibTrans" cxnId="{293E229E-EDD8-400D-A7C4-086627CAB5F9}">
      <dgm:prSet/>
      <dgm:spPr/>
      <dgm:t>
        <a:bodyPr/>
        <a:lstStyle/>
        <a:p>
          <a:endParaRPr lang="en-US"/>
        </a:p>
      </dgm:t>
    </dgm:pt>
    <dgm:pt modelId="{2CB4FA1B-0CF5-40DE-B317-BE5945FE0C6C}">
      <dgm:prSet/>
      <dgm:spPr/>
      <dgm:t>
        <a:bodyPr/>
        <a:lstStyle/>
        <a:p>
          <a:r>
            <a:rPr lang="es-EC" dirty="0" smtClean="0"/>
            <a:t>Las certificaciones de calidad y manejo sostenible del recurso son importantes  para los sectores pructivos y el de la madera por supuesto con el fin de brindar seguridad y valor agredo al </a:t>
          </a:r>
          <a:r>
            <a:rPr lang="es-EC" dirty="0" err="1" smtClean="0"/>
            <a:t>pruducto</a:t>
          </a:r>
          <a:r>
            <a:rPr lang="es-EC" dirty="0" smtClean="0"/>
            <a:t> final</a:t>
          </a:r>
          <a:endParaRPr lang="en-US" dirty="0"/>
        </a:p>
      </dgm:t>
    </dgm:pt>
    <dgm:pt modelId="{EFEE5701-6D7E-4D1C-B67E-B9024BB3552B}" type="parTrans" cxnId="{04C84D63-614D-41DE-A2E0-D5AD84A78E00}">
      <dgm:prSet/>
      <dgm:spPr/>
      <dgm:t>
        <a:bodyPr/>
        <a:lstStyle/>
        <a:p>
          <a:endParaRPr lang="en-US"/>
        </a:p>
      </dgm:t>
    </dgm:pt>
    <dgm:pt modelId="{DF7B02B9-0330-4677-A1AB-E0AFFEDA6224}" type="sibTrans" cxnId="{04C84D63-614D-41DE-A2E0-D5AD84A78E00}">
      <dgm:prSet/>
      <dgm:spPr/>
      <dgm:t>
        <a:bodyPr/>
        <a:lstStyle/>
        <a:p>
          <a:endParaRPr lang="en-US"/>
        </a:p>
      </dgm:t>
    </dgm:pt>
    <dgm:pt modelId="{6993E1EA-08B9-4920-AF54-93CF309EFD8E}">
      <dgm:prSet/>
      <dgm:spPr/>
      <dgm:t>
        <a:bodyPr/>
        <a:lstStyle/>
        <a:p>
          <a:r>
            <a:rPr lang="en-US" dirty="0" smtClean="0"/>
            <a:t>La investigación nos permitio visualizar un panorama favorable en las tendencias de las exportaciones de la madera</a:t>
          </a:r>
        </a:p>
        <a:p>
          <a:endParaRPr lang="en-US" dirty="0"/>
        </a:p>
      </dgm:t>
    </dgm:pt>
    <dgm:pt modelId="{04BCF0E1-06AF-48C3-B0D7-252702167606}" type="parTrans" cxnId="{C77837A1-542D-43B8-AC17-B555D1134E27}">
      <dgm:prSet/>
      <dgm:spPr/>
      <dgm:t>
        <a:bodyPr/>
        <a:lstStyle/>
        <a:p>
          <a:endParaRPr lang="en-US"/>
        </a:p>
      </dgm:t>
    </dgm:pt>
    <dgm:pt modelId="{9BA64393-A55B-4AA6-8090-0DAEDC4A5500}" type="sibTrans" cxnId="{C77837A1-542D-43B8-AC17-B555D1134E27}">
      <dgm:prSet/>
      <dgm:spPr/>
      <dgm:t>
        <a:bodyPr/>
        <a:lstStyle/>
        <a:p>
          <a:endParaRPr lang="en-US"/>
        </a:p>
      </dgm:t>
    </dgm:pt>
    <dgm:pt modelId="{721D2B5A-4E1F-4210-B62E-1B60F76B72EF}" type="pres">
      <dgm:prSet presAssocID="{F7CF0873-EB36-49DA-B7DD-0C140C05517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0F596-F64B-4F3F-BD64-A9F821B2FCAB}" type="pres">
      <dgm:prSet presAssocID="{343B1DDA-2235-4450-827B-F8717FE7785E}" presName="composite" presStyleCnt="0"/>
      <dgm:spPr/>
      <dgm:t>
        <a:bodyPr/>
        <a:lstStyle/>
        <a:p>
          <a:endParaRPr lang="es-EC"/>
        </a:p>
      </dgm:t>
    </dgm:pt>
    <dgm:pt modelId="{D7F2E99E-6F31-4A9A-B51A-C2C7C8C82A7A}" type="pres">
      <dgm:prSet presAssocID="{343B1DDA-2235-4450-827B-F8717FE7785E}" presName="imgShp" presStyleLbl="fgImgPlace1" presStyleIdx="0" presStyleCnt="5"/>
      <dgm:spPr/>
      <dgm:t>
        <a:bodyPr/>
        <a:lstStyle/>
        <a:p>
          <a:endParaRPr lang="es-EC"/>
        </a:p>
      </dgm:t>
    </dgm:pt>
    <dgm:pt modelId="{3443B492-8ED0-4829-9747-4E6C10BB8C22}" type="pres">
      <dgm:prSet presAssocID="{343B1DDA-2235-4450-827B-F8717FE7785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3CC39-D94F-4DFB-95E4-882F462CA2D6}" type="pres">
      <dgm:prSet presAssocID="{75636856-D490-42E7-B1B2-DAB8C34EE483}" presName="spacing" presStyleCnt="0"/>
      <dgm:spPr/>
      <dgm:t>
        <a:bodyPr/>
        <a:lstStyle/>
        <a:p>
          <a:endParaRPr lang="es-EC"/>
        </a:p>
      </dgm:t>
    </dgm:pt>
    <dgm:pt modelId="{7A413C6D-836E-426C-BEA1-3A6732421372}" type="pres">
      <dgm:prSet presAssocID="{E1FF39BB-DE64-4C73-B0E0-7E8A8667E597}" presName="composite" presStyleCnt="0"/>
      <dgm:spPr/>
      <dgm:t>
        <a:bodyPr/>
        <a:lstStyle/>
        <a:p>
          <a:endParaRPr lang="es-EC"/>
        </a:p>
      </dgm:t>
    </dgm:pt>
    <dgm:pt modelId="{2332CE24-4637-48CC-877D-625748D9DFE7}" type="pres">
      <dgm:prSet presAssocID="{E1FF39BB-DE64-4C73-B0E0-7E8A8667E597}" presName="imgShp" presStyleLbl="fgImgPlace1" presStyleIdx="1" presStyleCnt="5"/>
      <dgm:spPr/>
      <dgm:t>
        <a:bodyPr/>
        <a:lstStyle/>
        <a:p>
          <a:endParaRPr lang="en-US"/>
        </a:p>
      </dgm:t>
    </dgm:pt>
    <dgm:pt modelId="{80302DAE-2165-4C0C-A1E2-40329DCF28C0}" type="pres">
      <dgm:prSet presAssocID="{E1FF39BB-DE64-4C73-B0E0-7E8A8667E59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C1182-2382-4677-9C15-1767A7528AC8}" type="pres">
      <dgm:prSet presAssocID="{8429B7EA-4496-407B-9D8A-4F2D677CCBF8}" presName="spacing" presStyleCnt="0"/>
      <dgm:spPr/>
      <dgm:t>
        <a:bodyPr/>
        <a:lstStyle/>
        <a:p>
          <a:endParaRPr lang="es-EC"/>
        </a:p>
      </dgm:t>
    </dgm:pt>
    <dgm:pt modelId="{5770929D-7DDA-457F-A212-887434D35CFA}" type="pres">
      <dgm:prSet presAssocID="{49674C74-DE9F-4DDB-884B-791CD9EC7E50}" presName="composite" presStyleCnt="0"/>
      <dgm:spPr/>
      <dgm:t>
        <a:bodyPr/>
        <a:lstStyle/>
        <a:p>
          <a:endParaRPr lang="es-EC"/>
        </a:p>
      </dgm:t>
    </dgm:pt>
    <dgm:pt modelId="{E49FBD79-D877-4385-A54D-BBBE845A799A}" type="pres">
      <dgm:prSet presAssocID="{49674C74-DE9F-4DDB-884B-791CD9EC7E50}" presName="imgShp" presStyleLbl="fgImgPlace1" presStyleIdx="2" presStyleCnt="5"/>
      <dgm:spPr/>
      <dgm:t>
        <a:bodyPr/>
        <a:lstStyle/>
        <a:p>
          <a:endParaRPr lang="en-US"/>
        </a:p>
      </dgm:t>
    </dgm:pt>
    <dgm:pt modelId="{67E9D680-8F7C-43E1-BC51-C01D7E496CD0}" type="pres">
      <dgm:prSet presAssocID="{49674C74-DE9F-4DDB-884B-791CD9EC7E50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8EA9E-77F6-48E9-BEC8-96DCB7FECE6D}" type="pres">
      <dgm:prSet presAssocID="{D8958322-14E0-49CE-8240-634123085023}" presName="spacing" presStyleCnt="0"/>
      <dgm:spPr/>
      <dgm:t>
        <a:bodyPr/>
        <a:lstStyle/>
        <a:p>
          <a:endParaRPr lang="es-EC"/>
        </a:p>
      </dgm:t>
    </dgm:pt>
    <dgm:pt modelId="{BDC1EDFF-BDC5-4A52-97BD-6DEE46CE6A54}" type="pres">
      <dgm:prSet presAssocID="{2CB4FA1B-0CF5-40DE-B317-BE5945FE0C6C}" presName="composite" presStyleCnt="0"/>
      <dgm:spPr/>
      <dgm:t>
        <a:bodyPr/>
        <a:lstStyle/>
        <a:p>
          <a:endParaRPr lang="es-EC"/>
        </a:p>
      </dgm:t>
    </dgm:pt>
    <dgm:pt modelId="{B4E5FE11-D873-4045-9971-7E05F602C55C}" type="pres">
      <dgm:prSet presAssocID="{2CB4FA1B-0CF5-40DE-B317-BE5945FE0C6C}" presName="imgShp" presStyleLbl="fgImgPlace1" presStyleIdx="3" presStyleCnt="5"/>
      <dgm:spPr/>
      <dgm:t>
        <a:bodyPr/>
        <a:lstStyle/>
        <a:p>
          <a:endParaRPr lang="es-EC"/>
        </a:p>
      </dgm:t>
    </dgm:pt>
    <dgm:pt modelId="{FD729ED6-C30D-4A4A-8E62-361CF9CB3BE2}" type="pres">
      <dgm:prSet presAssocID="{2CB4FA1B-0CF5-40DE-B317-BE5945FE0C6C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3083-F258-4819-94A7-69D9FDD9881B}" type="pres">
      <dgm:prSet presAssocID="{DF7B02B9-0330-4677-A1AB-E0AFFEDA6224}" presName="spacing" presStyleCnt="0"/>
      <dgm:spPr/>
      <dgm:t>
        <a:bodyPr/>
        <a:lstStyle/>
        <a:p>
          <a:endParaRPr lang="es-EC"/>
        </a:p>
      </dgm:t>
    </dgm:pt>
    <dgm:pt modelId="{F18DBDAE-9007-4F0B-9676-755682CAD9B8}" type="pres">
      <dgm:prSet presAssocID="{6993E1EA-08B9-4920-AF54-93CF309EFD8E}" presName="composite" presStyleCnt="0"/>
      <dgm:spPr/>
      <dgm:t>
        <a:bodyPr/>
        <a:lstStyle/>
        <a:p>
          <a:endParaRPr lang="es-EC"/>
        </a:p>
      </dgm:t>
    </dgm:pt>
    <dgm:pt modelId="{5672520F-B166-49FA-B75B-7B5E55323658}" type="pres">
      <dgm:prSet presAssocID="{6993E1EA-08B9-4920-AF54-93CF309EFD8E}" presName="imgShp" presStyleLbl="fgImgPlace1" presStyleIdx="4" presStyleCnt="5"/>
      <dgm:spPr/>
      <dgm:t>
        <a:bodyPr/>
        <a:lstStyle/>
        <a:p>
          <a:endParaRPr lang="es-EC"/>
        </a:p>
      </dgm:t>
    </dgm:pt>
    <dgm:pt modelId="{17CA79A4-0B0F-4FC3-8BFF-92B49973A7F6}" type="pres">
      <dgm:prSet presAssocID="{6993E1EA-08B9-4920-AF54-93CF309EFD8E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1A05D-18E6-44EA-A318-8E108DBE88B3}" type="presOf" srcId="{343B1DDA-2235-4450-827B-F8717FE7785E}" destId="{3443B492-8ED0-4829-9747-4E6C10BB8C22}" srcOrd="0" destOrd="0" presId="urn:microsoft.com/office/officeart/2005/8/layout/vList3"/>
    <dgm:cxn modelId="{815F0AA1-D9AD-4A68-B92B-4490B2A43088}" type="presOf" srcId="{2CB4FA1B-0CF5-40DE-B317-BE5945FE0C6C}" destId="{FD729ED6-C30D-4A4A-8E62-361CF9CB3BE2}" srcOrd="0" destOrd="0" presId="urn:microsoft.com/office/officeart/2005/8/layout/vList3"/>
    <dgm:cxn modelId="{60049C7D-B467-46BD-9EE7-69762E8ADCB9}" type="presOf" srcId="{49674C74-DE9F-4DDB-884B-791CD9EC7E50}" destId="{67E9D680-8F7C-43E1-BC51-C01D7E496CD0}" srcOrd="0" destOrd="0" presId="urn:microsoft.com/office/officeart/2005/8/layout/vList3"/>
    <dgm:cxn modelId="{293E229E-EDD8-400D-A7C4-086627CAB5F9}" srcId="{F7CF0873-EB36-49DA-B7DD-0C140C055174}" destId="{49674C74-DE9F-4DDB-884B-791CD9EC7E50}" srcOrd="2" destOrd="0" parTransId="{8E5F041F-E484-40A9-8642-2DBEC8E728E2}" sibTransId="{D8958322-14E0-49CE-8240-634123085023}"/>
    <dgm:cxn modelId="{CAD1403A-64C3-45B3-BC66-E22104929FAE}" type="presOf" srcId="{E1FF39BB-DE64-4C73-B0E0-7E8A8667E597}" destId="{80302DAE-2165-4C0C-A1E2-40329DCF28C0}" srcOrd="0" destOrd="0" presId="urn:microsoft.com/office/officeart/2005/8/layout/vList3"/>
    <dgm:cxn modelId="{09E0A6D0-982F-429A-A45C-FEE55A1F2DA0}" type="presOf" srcId="{F7CF0873-EB36-49DA-B7DD-0C140C055174}" destId="{721D2B5A-4E1F-4210-B62E-1B60F76B72EF}" srcOrd="0" destOrd="0" presId="urn:microsoft.com/office/officeart/2005/8/layout/vList3"/>
    <dgm:cxn modelId="{798E7F6D-80FF-4C36-BF2A-C68A164A3E35}" srcId="{F7CF0873-EB36-49DA-B7DD-0C140C055174}" destId="{343B1DDA-2235-4450-827B-F8717FE7785E}" srcOrd="0" destOrd="0" parTransId="{0F9A5CAA-315E-4EE9-99B0-FCE5845C3230}" sibTransId="{75636856-D490-42E7-B1B2-DAB8C34EE483}"/>
    <dgm:cxn modelId="{C77837A1-542D-43B8-AC17-B555D1134E27}" srcId="{F7CF0873-EB36-49DA-B7DD-0C140C055174}" destId="{6993E1EA-08B9-4920-AF54-93CF309EFD8E}" srcOrd="4" destOrd="0" parTransId="{04BCF0E1-06AF-48C3-B0D7-252702167606}" sibTransId="{9BA64393-A55B-4AA6-8090-0DAEDC4A5500}"/>
    <dgm:cxn modelId="{1A2B7A25-239F-46EB-9E70-7C4D7A7AA705}" srcId="{F7CF0873-EB36-49DA-B7DD-0C140C055174}" destId="{E1FF39BB-DE64-4C73-B0E0-7E8A8667E597}" srcOrd="1" destOrd="0" parTransId="{06E9513D-CAE8-4A81-BD9D-1F95E591357B}" sibTransId="{8429B7EA-4496-407B-9D8A-4F2D677CCBF8}"/>
    <dgm:cxn modelId="{04C84D63-614D-41DE-A2E0-D5AD84A78E00}" srcId="{F7CF0873-EB36-49DA-B7DD-0C140C055174}" destId="{2CB4FA1B-0CF5-40DE-B317-BE5945FE0C6C}" srcOrd="3" destOrd="0" parTransId="{EFEE5701-6D7E-4D1C-B67E-B9024BB3552B}" sibTransId="{DF7B02B9-0330-4677-A1AB-E0AFFEDA6224}"/>
    <dgm:cxn modelId="{50676116-63CB-4E3B-8816-C63D5E5DF7F8}" type="presOf" srcId="{6993E1EA-08B9-4920-AF54-93CF309EFD8E}" destId="{17CA79A4-0B0F-4FC3-8BFF-92B49973A7F6}" srcOrd="0" destOrd="0" presId="urn:microsoft.com/office/officeart/2005/8/layout/vList3"/>
    <dgm:cxn modelId="{AB26487C-EFD4-4268-B159-2D7C57A27594}" type="presParOf" srcId="{721D2B5A-4E1F-4210-B62E-1B60F76B72EF}" destId="{1B40F596-F64B-4F3F-BD64-A9F821B2FCAB}" srcOrd="0" destOrd="0" presId="urn:microsoft.com/office/officeart/2005/8/layout/vList3"/>
    <dgm:cxn modelId="{D4E8E40E-907E-403E-8FAA-0ADF7F0BD367}" type="presParOf" srcId="{1B40F596-F64B-4F3F-BD64-A9F821B2FCAB}" destId="{D7F2E99E-6F31-4A9A-B51A-C2C7C8C82A7A}" srcOrd="0" destOrd="0" presId="urn:microsoft.com/office/officeart/2005/8/layout/vList3"/>
    <dgm:cxn modelId="{350AEB29-1E66-4267-A462-560D3BA68835}" type="presParOf" srcId="{1B40F596-F64B-4F3F-BD64-A9F821B2FCAB}" destId="{3443B492-8ED0-4829-9747-4E6C10BB8C22}" srcOrd="1" destOrd="0" presId="urn:microsoft.com/office/officeart/2005/8/layout/vList3"/>
    <dgm:cxn modelId="{9E52ADC5-1BDB-41C1-94D0-5BA69E4C4BE3}" type="presParOf" srcId="{721D2B5A-4E1F-4210-B62E-1B60F76B72EF}" destId="{2313CC39-D94F-4DFB-95E4-882F462CA2D6}" srcOrd="1" destOrd="0" presId="urn:microsoft.com/office/officeart/2005/8/layout/vList3"/>
    <dgm:cxn modelId="{05CDDB37-6D1A-48EC-AF3D-2FA038CB9035}" type="presParOf" srcId="{721D2B5A-4E1F-4210-B62E-1B60F76B72EF}" destId="{7A413C6D-836E-426C-BEA1-3A6732421372}" srcOrd="2" destOrd="0" presId="urn:microsoft.com/office/officeart/2005/8/layout/vList3"/>
    <dgm:cxn modelId="{ED9FAB99-C47B-4C18-8B70-B2FC35B2A83C}" type="presParOf" srcId="{7A413C6D-836E-426C-BEA1-3A6732421372}" destId="{2332CE24-4637-48CC-877D-625748D9DFE7}" srcOrd="0" destOrd="0" presId="urn:microsoft.com/office/officeart/2005/8/layout/vList3"/>
    <dgm:cxn modelId="{1072367C-7875-4B85-AED8-5FC7B56BE602}" type="presParOf" srcId="{7A413C6D-836E-426C-BEA1-3A6732421372}" destId="{80302DAE-2165-4C0C-A1E2-40329DCF28C0}" srcOrd="1" destOrd="0" presId="urn:microsoft.com/office/officeart/2005/8/layout/vList3"/>
    <dgm:cxn modelId="{2BE28527-3F5E-4F28-8896-8AB12FDF26AF}" type="presParOf" srcId="{721D2B5A-4E1F-4210-B62E-1B60F76B72EF}" destId="{F57C1182-2382-4677-9C15-1767A7528AC8}" srcOrd="3" destOrd="0" presId="urn:microsoft.com/office/officeart/2005/8/layout/vList3"/>
    <dgm:cxn modelId="{D793FC4B-69F7-468E-919B-1064BE6721A4}" type="presParOf" srcId="{721D2B5A-4E1F-4210-B62E-1B60F76B72EF}" destId="{5770929D-7DDA-457F-A212-887434D35CFA}" srcOrd="4" destOrd="0" presId="urn:microsoft.com/office/officeart/2005/8/layout/vList3"/>
    <dgm:cxn modelId="{CE03AE9F-A8EF-431D-97CB-461D5B13AD71}" type="presParOf" srcId="{5770929D-7DDA-457F-A212-887434D35CFA}" destId="{E49FBD79-D877-4385-A54D-BBBE845A799A}" srcOrd="0" destOrd="0" presId="urn:microsoft.com/office/officeart/2005/8/layout/vList3"/>
    <dgm:cxn modelId="{34E3EFAD-B12E-4035-917C-3370D343C79A}" type="presParOf" srcId="{5770929D-7DDA-457F-A212-887434D35CFA}" destId="{67E9D680-8F7C-43E1-BC51-C01D7E496CD0}" srcOrd="1" destOrd="0" presId="urn:microsoft.com/office/officeart/2005/8/layout/vList3"/>
    <dgm:cxn modelId="{9CE165FA-3FA7-4D0F-8E29-1652F81C644C}" type="presParOf" srcId="{721D2B5A-4E1F-4210-B62E-1B60F76B72EF}" destId="{4518EA9E-77F6-48E9-BEC8-96DCB7FECE6D}" srcOrd="5" destOrd="0" presId="urn:microsoft.com/office/officeart/2005/8/layout/vList3"/>
    <dgm:cxn modelId="{FD7D663E-588E-4358-9652-78F335EAF015}" type="presParOf" srcId="{721D2B5A-4E1F-4210-B62E-1B60F76B72EF}" destId="{BDC1EDFF-BDC5-4A52-97BD-6DEE46CE6A54}" srcOrd="6" destOrd="0" presId="urn:microsoft.com/office/officeart/2005/8/layout/vList3"/>
    <dgm:cxn modelId="{589AEA19-C147-4F47-B86E-3B33EA5933E7}" type="presParOf" srcId="{BDC1EDFF-BDC5-4A52-97BD-6DEE46CE6A54}" destId="{B4E5FE11-D873-4045-9971-7E05F602C55C}" srcOrd="0" destOrd="0" presId="urn:microsoft.com/office/officeart/2005/8/layout/vList3"/>
    <dgm:cxn modelId="{995B6EC6-613B-4ABA-A2E9-59B110B5917A}" type="presParOf" srcId="{BDC1EDFF-BDC5-4A52-97BD-6DEE46CE6A54}" destId="{FD729ED6-C30D-4A4A-8E62-361CF9CB3BE2}" srcOrd="1" destOrd="0" presId="urn:microsoft.com/office/officeart/2005/8/layout/vList3"/>
    <dgm:cxn modelId="{A0A310BC-9C61-4C6E-875E-5A8C874F1210}" type="presParOf" srcId="{721D2B5A-4E1F-4210-B62E-1B60F76B72EF}" destId="{A92F3083-F258-4819-94A7-69D9FDD9881B}" srcOrd="7" destOrd="0" presId="urn:microsoft.com/office/officeart/2005/8/layout/vList3"/>
    <dgm:cxn modelId="{F1FD4A9F-E34C-4B97-A724-F852E2F11C40}" type="presParOf" srcId="{721D2B5A-4E1F-4210-B62E-1B60F76B72EF}" destId="{F18DBDAE-9007-4F0B-9676-755682CAD9B8}" srcOrd="8" destOrd="0" presId="urn:microsoft.com/office/officeart/2005/8/layout/vList3"/>
    <dgm:cxn modelId="{31156897-1156-4773-B601-C68BE05FFADA}" type="presParOf" srcId="{F18DBDAE-9007-4F0B-9676-755682CAD9B8}" destId="{5672520F-B166-49FA-B75B-7B5E55323658}" srcOrd="0" destOrd="0" presId="urn:microsoft.com/office/officeart/2005/8/layout/vList3"/>
    <dgm:cxn modelId="{5A533E62-6FCF-4F90-98BB-B8AB9C88C481}" type="presParOf" srcId="{F18DBDAE-9007-4F0B-9676-755682CAD9B8}" destId="{17CA79A4-0B0F-4FC3-8BFF-92B49973A7F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A9FA1-8379-415D-BF02-D9A07402DF15}">
      <dsp:nvSpPr>
        <dsp:cNvPr id="0" name=""/>
        <dsp:cNvSpPr/>
      </dsp:nvSpPr>
      <dsp:spPr>
        <a:xfrm>
          <a:off x="0" y="73261"/>
          <a:ext cx="7536159" cy="6492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/>
            <a:t>C</a:t>
          </a:r>
          <a:r>
            <a:rPr lang="es-EC" sz="1500" kern="1200" dirty="0" smtClean="0"/>
            <a:t>	</a:t>
          </a:r>
          <a:r>
            <a:rPr lang="es-EC" sz="1500" b="1" kern="1200" dirty="0" smtClean="0"/>
            <a:t>INDUSTRIAS MANUFACTURERAS</a:t>
          </a:r>
          <a:endParaRPr lang="es-EC" sz="1500" kern="1200" dirty="0"/>
        </a:p>
      </dsp:txBody>
      <dsp:txXfrm>
        <a:off x="31695" y="104956"/>
        <a:ext cx="7472769" cy="585894"/>
      </dsp:txXfrm>
    </dsp:sp>
    <dsp:sp modelId="{1BCAC34B-32C3-445A-8EB4-D199E07F7C46}">
      <dsp:nvSpPr>
        <dsp:cNvPr id="0" name=""/>
        <dsp:cNvSpPr/>
      </dsp:nvSpPr>
      <dsp:spPr>
        <a:xfrm>
          <a:off x="0" y="722546"/>
          <a:ext cx="7536159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273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1500" kern="1200" dirty="0" smtClean="0"/>
            <a:t>16	Producción de madera y fabricación de productos de madera y corcho, excepto muebles; fabricación de artículos de paja y de materiales transables</a:t>
          </a:r>
          <a:endParaRPr lang="es-EC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1500" kern="1200" dirty="0" smtClean="0"/>
            <a:t>31	Fabricación de muebles</a:t>
          </a:r>
          <a:endParaRPr lang="es-EC" sz="1500" kern="1200" dirty="0"/>
        </a:p>
      </dsp:txBody>
      <dsp:txXfrm>
        <a:off x="0" y="722546"/>
        <a:ext cx="7536159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5B59A-0B97-4660-A29D-17C2BEC56056}">
      <dsp:nvSpPr>
        <dsp:cNvPr id="0" name=""/>
        <dsp:cNvSpPr/>
      </dsp:nvSpPr>
      <dsp:spPr>
        <a:xfrm>
          <a:off x="4425317" y="3071946"/>
          <a:ext cx="547592" cy="805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552" y="0"/>
              </a:lnTo>
              <a:lnTo>
                <a:pt x="425552" y="805857"/>
              </a:lnTo>
              <a:lnTo>
                <a:pt x="547592" y="80585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F0B04-AB4D-4B3C-8CFD-1720C9BC9E3D}">
      <dsp:nvSpPr>
        <dsp:cNvPr id="0" name=""/>
        <dsp:cNvSpPr/>
      </dsp:nvSpPr>
      <dsp:spPr>
        <a:xfrm>
          <a:off x="4425317" y="3071946"/>
          <a:ext cx="547592" cy="28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552" y="0"/>
              </a:lnTo>
              <a:lnTo>
                <a:pt x="425552" y="281085"/>
              </a:lnTo>
              <a:lnTo>
                <a:pt x="547592" y="28108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BA2B7-6BC6-42D7-9240-93220ED51117}">
      <dsp:nvSpPr>
        <dsp:cNvPr id="0" name=""/>
        <dsp:cNvSpPr/>
      </dsp:nvSpPr>
      <dsp:spPr>
        <a:xfrm>
          <a:off x="4425317" y="2809557"/>
          <a:ext cx="547592" cy="262389"/>
        </a:xfrm>
        <a:custGeom>
          <a:avLst/>
          <a:gdLst/>
          <a:ahLst/>
          <a:cxnLst/>
          <a:rect l="0" t="0" r="0" b="0"/>
          <a:pathLst>
            <a:path>
              <a:moveTo>
                <a:pt x="0" y="262389"/>
              </a:moveTo>
              <a:lnTo>
                <a:pt x="425552" y="262389"/>
              </a:lnTo>
              <a:lnTo>
                <a:pt x="425552" y="0"/>
              </a:lnTo>
              <a:lnTo>
                <a:pt x="547592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0721A-1117-4D13-9E74-BB9FC8B3C2BC}">
      <dsp:nvSpPr>
        <dsp:cNvPr id="0" name=""/>
        <dsp:cNvSpPr/>
      </dsp:nvSpPr>
      <dsp:spPr>
        <a:xfrm>
          <a:off x="4425317" y="2266081"/>
          <a:ext cx="547592" cy="805864"/>
        </a:xfrm>
        <a:custGeom>
          <a:avLst/>
          <a:gdLst/>
          <a:ahLst/>
          <a:cxnLst/>
          <a:rect l="0" t="0" r="0" b="0"/>
          <a:pathLst>
            <a:path>
              <a:moveTo>
                <a:pt x="0" y="805864"/>
              </a:moveTo>
              <a:lnTo>
                <a:pt x="425552" y="805864"/>
              </a:lnTo>
              <a:lnTo>
                <a:pt x="425552" y="0"/>
              </a:lnTo>
              <a:lnTo>
                <a:pt x="547592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B75D1-27C5-427C-AB6E-2C7B8047FA0D}">
      <dsp:nvSpPr>
        <dsp:cNvPr id="0" name=""/>
        <dsp:cNvSpPr/>
      </dsp:nvSpPr>
      <dsp:spPr>
        <a:xfrm>
          <a:off x="1940477" y="2806306"/>
          <a:ext cx="176799" cy="265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759" y="0"/>
              </a:lnTo>
              <a:lnTo>
                <a:pt x="54759" y="265639"/>
              </a:lnTo>
              <a:lnTo>
                <a:pt x="176799" y="26563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12EB4-9664-47B9-B8A9-D09E6D145FFA}">
      <dsp:nvSpPr>
        <dsp:cNvPr id="0" name=""/>
        <dsp:cNvSpPr/>
      </dsp:nvSpPr>
      <dsp:spPr>
        <a:xfrm>
          <a:off x="1220398" y="2046360"/>
          <a:ext cx="109880" cy="57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880" y="0"/>
              </a:lnTo>
              <a:lnTo>
                <a:pt x="109880" y="57383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2DCBB-343D-442E-81A2-07D0DAED2AF0}">
      <dsp:nvSpPr>
        <dsp:cNvPr id="0" name=""/>
        <dsp:cNvSpPr/>
      </dsp:nvSpPr>
      <dsp:spPr>
        <a:xfrm>
          <a:off x="4471924" y="918108"/>
          <a:ext cx="500985" cy="823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945" y="0"/>
              </a:lnTo>
              <a:lnTo>
                <a:pt x="378945" y="823202"/>
              </a:lnTo>
              <a:lnTo>
                <a:pt x="500985" y="82320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970FE-94E2-4E2C-9DB5-997D6F0F45B2}">
      <dsp:nvSpPr>
        <dsp:cNvPr id="0" name=""/>
        <dsp:cNvSpPr/>
      </dsp:nvSpPr>
      <dsp:spPr>
        <a:xfrm>
          <a:off x="4471924" y="918108"/>
          <a:ext cx="500985" cy="298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945" y="0"/>
              </a:lnTo>
              <a:lnTo>
                <a:pt x="378945" y="298431"/>
              </a:lnTo>
              <a:lnTo>
                <a:pt x="500985" y="2984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A41EA-CD0A-41F0-99E7-058184680272}">
      <dsp:nvSpPr>
        <dsp:cNvPr id="0" name=""/>
        <dsp:cNvSpPr/>
      </dsp:nvSpPr>
      <dsp:spPr>
        <a:xfrm>
          <a:off x="4471924" y="691768"/>
          <a:ext cx="500985" cy="226339"/>
        </a:xfrm>
        <a:custGeom>
          <a:avLst/>
          <a:gdLst/>
          <a:ahLst/>
          <a:cxnLst/>
          <a:rect l="0" t="0" r="0" b="0"/>
          <a:pathLst>
            <a:path>
              <a:moveTo>
                <a:pt x="0" y="226339"/>
              </a:moveTo>
              <a:lnTo>
                <a:pt x="378945" y="226339"/>
              </a:lnTo>
              <a:lnTo>
                <a:pt x="378945" y="0"/>
              </a:lnTo>
              <a:lnTo>
                <a:pt x="500985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5315F-8EF9-4178-91DD-88A4BA87E3C1}">
      <dsp:nvSpPr>
        <dsp:cNvPr id="0" name=""/>
        <dsp:cNvSpPr/>
      </dsp:nvSpPr>
      <dsp:spPr>
        <a:xfrm>
          <a:off x="4471924" y="176596"/>
          <a:ext cx="500985" cy="741511"/>
        </a:xfrm>
        <a:custGeom>
          <a:avLst/>
          <a:gdLst/>
          <a:ahLst/>
          <a:cxnLst/>
          <a:rect l="0" t="0" r="0" b="0"/>
          <a:pathLst>
            <a:path>
              <a:moveTo>
                <a:pt x="0" y="741511"/>
              </a:moveTo>
              <a:lnTo>
                <a:pt x="378945" y="741511"/>
              </a:lnTo>
              <a:lnTo>
                <a:pt x="378945" y="0"/>
              </a:lnTo>
              <a:lnTo>
                <a:pt x="500985" y="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EA593-7E6F-49E8-A4BF-798CA6458A5C}">
      <dsp:nvSpPr>
        <dsp:cNvPr id="0" name=""/>
        <dsp:cNvSpPr/>
      </dsp:nvSpPr>
      <dsp:spPr>
        <a:xfrm>
          <a:off x="1953120" y="918108"/>
          <a:ext cx="179691" cy="192535"/>
        </a:xfrm>
        <a:custGeom>
          <a:avLst/>
          <a:gdLst/>
          <a:ahLst/>
          <a:cxnLst/>
          <a:rect l="0" t="0" r="0" b="0"/>
          <a:pathLst>
            <a:path>
              <a:moveTo>
                <a:pt x="0" y="192535"/>
              </a:moveTo>
              <a:lnTo>
                <a:pt x="57651" y="192535"/>
              </a:lnTo>
              <a:lnTo>
                <a:pt x="57651" y="0"/>
              </a:lnTo>
              <a:lnTo>
                <a:pt x="179691" y="0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F50EE-5275-412B-B93C-DA8D26F7B0CE}">
      <dsp:nvSpPr>
        <dsp:cNvPr id="0" name=""/>
        <dsp:cNvSpPr/>
      </dsp:nvSpPr>
      <dsp:spPr>
        <a:xfrm>
          <a:off x="1220398" y="1296753"/>
          <a:ext cx="122523" cy="749606"/>
        </a:xfrm>
        <a:custGeom>
          <a:avLst/>
          <a:gdLst/>
          <a:ahLst/>
          <a:cxnLst/>
          <a:rect l="0" t="0" r="0" b="0"/>
          <a:pathLst>
            <a:path>
              <a:moveTo>
                <a:pt x="0" y="749606"/>
              </a:moveTo>
              <a:lnTo>
                <a:pt x="122523" y="749606"/>
              </a:lnTo>
              <a:lnTo>
                <a:pt x="122523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2A6D8-733B-4E50-AAD5-125526FDE98A}">
      <dsp:nvSpPr>
        <dsp:cNvPr id="0" name=""/>
        <dsp:cNvSpPr/>
      </dsp:nvSpPr>
      <dsp:spPr>
        <a:xfrm>
          <a:off x="0" y="1860249"/>
          <a:ext cx="1220398" cy="372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 dirty="0" smtClean="0"/>
            <a:t>INDUSTRIA MADERERA</a:t>
          </a:r>
          <a:endParaRPr lang="es-EC" sz="1200" b="1" kern="1200" dirty="0"/>
        </a:p>
      </dsp:txBody>
      <dsp:txXfrm>
        <a:off x="0" y="1860249"/>
        <a:ext cx="1220398" cy="372221"/>
      </dsp:txXfrm>
    </dsp:sp>
    <dsp:sp modelId="{718CA4D3-39F7-408D-8E42-3080D01BE3E5}">
      <dsp:nvSpPr>
        <dsp:cNvPr id="0" name=""/>
        <dsp:cNvSpPr/>
      </dsp:nvSpPr>
      <dsp:spPr>
        <a:xfrm>
          <a:off x="732722" y="924532"/>
          <a:ext cx="1220398" cy="3722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Madera y elaborados</a:t>
          </a:r>
          <a:endParaRPr lang="es-EC" sz="1200" kern="1200" dirty="0"/>
        </a:p>
      </dsp:txBody>
      <dsp:txXfrm>
        <a:off x="732722" y="924532"/>
        <a:ext cx="1220398" cy="372221"/>
      </dsp:txXfrm>
    </dsp:sp>
    <dsp:sp modelId="{729A9B95-882E-4CC0-BD52-E48AE5F6EF1E}">
      <dsp:nvSpPr>
        <dsp:cNvPr id="0" name=""/>
        <dsp:cNvSpPr/>
      </dsp:nvSpPr>
      <dsp:spPr>
        <a:xfrm>
          <a:off x="2132812" y="363632"/>
          <a:ext cx="2339112" cy="1108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Madera aserrada, tableros, acabados para la construcción y demás manufacturas de madera</a:t>
          </a:r>
          <a:endParaRPr lang="es-EC" sz="1200" kern="1200" dirty="0"/>
        </a:p>
      </dsp:txBody>
      <dsp:txXfrm>
        <a:off x="2132812" y="363632"/>
        <a:ext cx="2339112" cy="1108951"/>
      </dsp:txXfrm>
    </dsp:sp>
    <dsp:sp modelId="{03A8CBE7-D70D-4A87-A445-9318CF94A574}">
      <dsp:nvSpPr>
        <dsp:cNvPr id="0" name=""/>
        <dsp:cNvSpPr/>
      </dsp:nvSpPr>
      <dsp:spPr>
        <a:xfrm>
          <a:off x="4972910" y="85"/>
          <a:ext cx="2166206" cy="3530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Estados Unidos de América</a:t>
          </a:r>
          <a:endParaRPr lang="es-EC" sz="1200" kern="1200" dirty="0"/>
        </a:p>
      </dsp:txBody>
      <dsp:txXfrm>
        <a:off x="4972910" y="85"/>
        <a:ext cx="2166206" cy="353022"/>
      </dsp:txXfrm>
    </dsp:sp>
    <dsp:sp modelId="{17665795-5CDE-4513-9C7C-492639315601}">
      <dsp:nvSpPr>
        <dsp:cNvPr id="0" name=""/>
        <dsp:cNvSpPr/>
      </dsp:nvSpPr>
      <dsp:spPr>
        <a:xfrm>
          <a:off x="4972910" y="505657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Colombia</a:t>
          </a:r>
          <a:endParaRPr lang="es-EC" sz="1200" kern="1200" dirty="0"/>
        </a:p>
      </dsp:txBody>
      <dsp:txXfrm>
        <a:off x="4972910" y="505657"/>
        <a:ext cx="1220398" cy="372221"/>
      </dsp:txXfrm>
    </dsp:sp>
    <dsp:sp modelId="{BB521175-E5D7-4162-8BFF-ABC16D430D8A}">
      <dsp:nvSpPr>
        <dsp:cNvPr id="0" name=""/>
        <dsp:cNvSpPr/>
      </dsp:nvSpPr>
      <dsp:spPr>
        <a:xfrm>
          <a:off x="4972910" y="1030428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Perú</a:t>
          </a:r>
          <a:endParaRPr lang="es-EC" sz="1200" kern="1200" dirty="0"/>
        </a:p>
      </dsp:txBody>
      <dsp:txXfrm>
        <a:off x="4972910" y="1030428"/>
        <a:ext cx="1220398" cy="372221"/>
      </dsp:txXfrm>
    </dsp:sp>
    <dsp:sp modelId="{9D99DA50-B1C6-4F13-85CC-B5E7F8A97D82}">
      <dsp:nvSpPr>
        <dsp:cNvPr id="0" name=""/>
        <dsp:cNvSpPr/>
      </dsp:nvSpPr>
      <dsp:spPr>
        <a:xfrm>
          <a:off x="4972910" y="1555200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India</a:t>
          </a:r>
          <a:endParaRPr lang="es-EC" sz="1200" kern="1200" dirty="0"/>
        </a:p>
      </dsp:txBody>
      <dsp:txXfrm>
        <a:off x="4972910" y="1555200"/>
        <a:ext cx="1220398" cy="372221"/>
      </dsp:txXfrm>
    </dsp:sp>
    <dsp:sp modelId="{B678F4F8-166A-4A7A-97F2-D5B9ABB7F312}">
      <dsp:nvSpPr>
        <dsp:cNvPr id="0" name=""/>
        <dsp:cNvSpPr/>
      </dsp:nvSpPr>
      <dsp:spPr>
        <a:xfrm>
          <a:off x="720079" y="2620196"/>
          <a:ext cx="1220398" cy="3722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Muebles de madera</a:t>
          </a:r>
          <a:endParaRPr lang="es-EC" sz="1200" kern="1200" dirty="0"/>
        </a:p>
      </dsp:txBody>
      <dsp:txXfrm>
        <a:off x="720079" y="2620196"/>
        <a:ext cx="1220398" cy="372221"/>
      </dsp:txXfrm>
    </dsp:sp>
    <dsp:sp modelId="{7BE086FF-A73A-4B2B-9AD2-BB8D81BF1D0C}">
      <dsp:nvSpPr>
        <dsp:cNvPr id="0" name=""/>
        <dsp:cNvSpPr/>
      </dsp:nvSpPr>
      <dsp:spPr>
        <a:xfrm>
          <a:off x="2117276" y="2671732"/>
          <a:ext cx="2308041" cy="800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muebles de cocina, muebles de hogar, muebles de oficina y otros</a:t>
          </a:r>
          <a:endParaRPr lang="es-EC" sz="1200" kern="1200" dirty="0"/>
        </a:p>
      </dsp:txBody>
      <dsp:txXfrm>
        <a:off x="2117276" y="2671732"/>
        <a:ext cx="2308041" cy="800428"/>
      </dsp:txXfrm>
    </dsp:sp>
    <dsp:sp modelId="{EC4DD69A-CD01-49B7-A7DC-E74EC6FC6386}">
      <dsp:nvSpPr>
        <dsp:cNvPr id="0" name=""/>
        <dsp:cNvSpPr/>
      </dsp:nvSpPr>
      <dsp:spPr>
        <a:xfrm>
          <a:off x="4972910" y="2079971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Panamá</a:t>
          </a:r>
          <a:endParaRPr lang="es-EC" sz="1200" kern="1200" dirty="0"/>
        </a:p>
      </dsp:txBody>
      <dsp:txXfrm>
        <a:off x="4972910" y="2079971"/>
        <a:ext cx="1220398" cy="372221"/>
      </dsp:txXfrm>
    </dsp:sp>
    <dsp:sp modelId="{C12AA626-2818-48A4-BE14-EEC863AAB153}">
      <dsp:nvSpPr>
        <dsp:cNvPr id="0" name=""/>
        <dsp:cNvSpPr/>
      </dsp:nvSpPr>
      <dsp:spPr>
        <a:xfrm>
          <a:off x="4972910" y="2604742"/>
          <a:ext cx="2238685" cy="4096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Estados Unidos de América</a:t>
          </a:r>
          <a:endParaRPr lang="es-EC" sz="1200" kern="1200" dirty="0"/>
        </a:p>
      </dsp:txBody>
      <dsp:txXfrm>
        <a:off x="4972910" y="2604742"/>
        <a:ext cx="2238685" cy="409629"/>
      </dsp:txXfrm>
    </dsp:sp>
    <dsp:sp modelId="{77371C91-E285-4340-8B40-6EACF62BAC46}">
      <dsp:nvSpPr>
        <dsp:cNvPr id="0" name=""/>
        <dsp:cNvSpPr/>
      </dsp:nvSpPr>
      <dsp:spPr>
        <a:xfrm>
          <a:off x="4972910" y="3166921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Perú</a:t>
          </a:r>
          <a:endParaRPr lang="es-EC" sz="1200" kern="1200" dirty="0"/>
        </a:p>
      </dsp:txBody>
      <dsp:txXfrm>
        <a:off x="4972910" y="3166921"/>
        <a:ext cx="1220398" cy="372221"/>
      </dsp:txXfrm>
    </dsp:sp>
    <dsp:sp modelId="{4278D203-3132-4997-BE0B-E5359DAAB31A}">
      <dsp:nvSpPr>
        <dsp:cNvPr id="0" name=""/>
        <dsp:cNvSpPr/>
      </dsp:nvSpPr>
      <dsp:spPr>
        <a:xfrm>
          <a:off x="4972910" y="3691692"/>
          <a:ext cx="1220398" cy="3722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Colombia</a:t>
          </a:r>
          <a:endParaRPr lang="es-EC" sz="1200" kern="1200" dirty="0"/>
        </a:p>
      </dsp:txBody>
      <dsp:txXfrm>
        <a:off x="4972910" y="3691692"/>
        <a:ext cx="1220398" cy="372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71562-47EF-46D0-9962-D31AE1F48AE4}">
      <dsp:nvSpPr>
        <dsp:cNvPr id="0" name=""/>
        <dsp:cNvSpPr/>
      </dsp:nvSpPr>
      <dsp:spPr>
        <a:xfrm>
          <a:off x="3031" y="912615"/>
          <a:ext cx="1378565" cy="760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EXPORTA FACIL</a:t>
          </a:r>
          <a:endParaRPr lang="es-EC" sz="1300" kern="1200" dirty="0"/>
        </a:p>
      </dsp:txBody>
      <dsp:txXfrm>
        <a:off x="3031" y="912615"/>
        <a:ext cx="1378565" cy="507169"/>
      </dsp:txXfrm>
    </dsp:sp>
    <dsp:sp modelId="{3407217D-6267-4403-97A1-2C487857F6CD}">
      <dsp:nvSpPr>
        <dsp:cNvPr id="0" name=""/>
        <dsp:cNvSpPr/>
      </dsp:nvSpPr>
      <dsp:spPr>
        <a:xfrm>
          <a:off x="285388" y="1419784"/>
          <a:ext cx="1378565" cy="17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Productos no perecibles o perecibles que no requieran cadena de frío</a:t>
          </a:r>
          <a:endParaRPr lang="es-EC" sz="1300" kern="1200" dirty="0"/>
        </a:p>
      </dsp:txBody>
      <dsp:txXfrm>
        <a:off x="325765" y="1460161"/>
        <a:ext cx="1297811" cy="1650846"/>
      </dsp:txXfrm>
    </dsp:sp>
    <dsp:sp modelId="{73370885-1D69-4B40-A22D-09CD2F9145A9}">
      <dsp:nvSpPr>
        <dsp:cNvPr id="0" name=""/>
        <dsp:cNvSpPr/>
      </dsp:nvSpPr>
      <dsp:spPr>
        <a:xfrm>
          <a:off x="1590582" y="9945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kern="1200"/>
        </a:p>
      </dsp:txBody>
      <dsp:txXfrm>
        <a:off x="1590582" y="1063232"/>
        <a:ext cx="340082" cy="205934"/>
      </dsp:txXfrm>
    </dsp:sp>
    <dsp:sp modelId="{C7A5B9C6-1463-4497-97B0-4822F06DE346}">
      <dsp:nvSpPr>
        <dsp:cNvPr id="0" name=""/>
        <dsp:cNvSpPr/>
      </dsp:nvSpPr>
      <dsp:spPr>
        <a:xfrm>
          <a:off x="2217539" y="912615"/>
          <a:ext cx="1378565" cy="760754"/>
        </a:xfrm>
        <a:prstGeom prst="roundRect">
          <a:avLst>
            <a:gd name="adj" fmla="val 1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EXPORTA FACIL</a:t>
          </a:r>
          <a:endParaRPr lang="es-EC" sz="1300" kern="1200" dirty="0"/>
        </a:p>
      </dsp:txBody>
      <dsp:txXfrm>
        <a:off x="2217539" y="912615"/>
        <a:ext cx="1378565" cy="507169"/>
      </dsp:txXfrm>
    </dsp:sp>
    <dsp:sp modelId="{57C39F11-DA12-4CF2-8A41-5E156779D8C2}">
      <dsp:nvSpPr>
        <dsp:cNvPr id="0" name=""/>
        <dsp:cNvSpPr/>
      </dsp:nvSpPr>
      <dsp:spPr>
        <a:xfrm>
          <a:off x="2499895" y="1419784"/>
          <a:ext cx="1378565" cy="17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Hasta $5000 FOB exportado por Declaración Aduanera Simplificada (DAS)</a:t>
          </a:r>
          <a:endParaRPr lang="es-EC" sz="1300" kern="1200" dirty="0"/>
        </a:p>
      </dsp:txBody>
      <dsp:txXfrm>
        <a:off x="2540272" y="1460161"/>
        <a:ext cx="1297811" cy="1650846"/>
      </dsp:txXfrm>
    </dsp:sp>
    <dsp:sp modelId="{07947706-D621-4E0F-A1AD-3269B372F282}">
      <dsp:nvSpPr>
        <dsp:cNvPr id="0" name=""/>
        <dsp:cNvSpPr/>
      </dsp:nvSpPr>
      <dsp:spPr>
        <a:xfrm>
          <a:off x="3805089" y="9945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000" kern="1200"/>
        </a:p>
      </dsp:txBody>
      <dsp:txXfrm>
        <a:off x="3805089" y="1063232"/>
        <a:ext cx="340082" cy="205934"/>
      </dsp:txXfrm>
    </dsp:sp>
    <dsp:sp modelId="{40A118AE-9912-46EA-A655-D9CFB3E8FBCA}">
      <dsp:nvSpPr>
        <dsp:cNvPr id="0" name=""/>
        <dsp:cNvSpPr/>
      </dsp:nvSpPr>
      <dsp:spPr>
        <a:xfrm>
          <a:off x="4432046" y="912615"/>
          <a:ext cx="1378565" cy="760754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dirty="0" smtClean="0"/>
            <a:t>EXPORTA FACIL</a:t>
          </a:r>
          <a:endParaRPr lang="es-EC" sz="1300" kern="1200" dirty="0"/>
        </a:p>
      </dsp:txBody>
      <dsp:txXfrm>
        <a:off x="4432046" y="912615"/>
        <a:ext cx="1378565" cy="507169"/>
      </dsp:txXfrm>
    </dsp:sp>
    <dsp:sp modelId="{44F2E90E-07B3-4B94-A884-2640FB3C11D9}">
      <dsp:nvSpPr>
        <dsp:cNvPr id="0" name=""/>
        <dsp:cNvSpPr/>
      </dsp:nvSpPr>
      <dsp:spPr>
        <a:xfrm>
          <a:off x="4714402" y="1419784"/>
          <a:ext cx="1378565" cy="1731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300" kern="1200" dirty="0" smtClean="0"/>
            <a:t>Paquetes de hasta 30 Kg y cuya suma de lados no exceda los 3mt.</a:t>
          </a:r>
          <a:endParaRPr lang="es-EC" sz="1300" kern="1200" dirty="0"/>
        </a:p>
      </dsp:txBody>
      <dsp:txXfrm>
        <a:off x="4754779" y="1460161"/>
        <a:ext cx="1297811" cy="16508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3B492-8ED0-4829-9747-4E6C10BB8C22}">
      <dsp:nvSpPr>
        <dsp:cNvPr id="0" name=""/>
        <dsp:cNvSpPr/>
      </dsp:nvSpPr>
      <dsp:spPr>
        <a:xfrm rot="10800000">
          <a:off x="1776338" y="1631"/>
          <a:ext cx="6320862" cy="736966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4982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Protagonismo econ</a:t>
          </a:r>
          <a:r>
            <a:rPr lang="es-EC" sz="1500" kern="1200" noProof="0" dirty="0" err="1" smtClean="0"/>
            <a:t>ó</a:t>
          </a:r>
          <a:r>
            <a:rPr lang="en-US" sz="1500" kern="1200" dirty="0" smtClean="0"/>
            <a:t>mico de las Mipymes ayudaron hacia el equilibrio de la balanza comercial </a:t>
          </a:r>
          <a:endParaRPr lang="en-US" sz="1500" kern="1200" dirty="0"/>
        </a:p>
      </dsp:txBody>
      <dsp:txXfrm rot="10800000">
        <a:off x="1960579" y="1631"/>
        <a:ext cx="6136621" cy="736966"/>
      </dsp:txXfrm>
    </dsp:sp>
    <dsp:sp modelId="{D7F2E99E-6F31-4A9A-B51A-C2C7C8C82A7A}">
      <dsp:nvSpPr>
        <dsp:cNvPr id="0" name=""/>
        <dsp:cNvSpPr/>
      </dsp:nvSpPr>
      <dsp:spPr>
        <a:xfrm>
          <a:off x="1407855" y="1631"/>
          <a:ext cx="736966" cy="73696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0302DAE-2165-4C0C-A1E2-40329DCF28C0}">
      <dsp:nvSpPr>
        <dsp:cNvPr id="0" name=""/>
        <dsp:cNvSpPr/>
      </dsp:nvSpPr>
      <dsp:spPr>
        <a:xfrm rot="10800000">
          <a:off x="1776338" y="958587"/>
          <a:ext cx="6320862" cy="736966"/>
        </a:xfrm>
        <a:prstGeom prst="homePlate">
          <a:avLst/>
        </a:prstGeom>
        <a:gradFill rotWithShape="0">
          <a:gsLst>
            <a:gs pos="0">
              <a:schemeClr val="accent5">
                <a:hueOff val="76411"/>
                <a:satOff val="15284"/>
                <a:lumOff val="3530"/>
                <a:alphaOff val="0"/>
              </a:schemeClr>
            </a:gs>
            <a:gs pos="100000">
              <a:schemeClr val="accent5">
                <a:hueOff val="76411"/>
                <a:satOff val="15284"/>
                <a:lumOff val="353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498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Sector maderero e encuentra en un proceso de actualización e innovación del sistema productivo el cual esta orientado hacia las exportaciones con el fin de fortalecer la cadena de valor, de acuerdo a el objetivo de Comunidad Andina</a:t>
          </a:r>
          <a:endParaRPr lang="en-US" sz="1100" kern="1200" dirty="0"/>
        </a:p>
      </dsp:txBody>
      <dsp:txXfrm rot="10800000">
        <a:off x="1960579" y="958587"/>
        <a:ext cx="6136621" cy="736966"/>
      </dsp:txXfrm>
    </dsp:sp>
    <dsp:sp modelId="{2332CE24-4637-48CC-877D-625748D9DFE7}">
      <dsp:nvSpPr>
        <dsp:cNvPr id="0" name=""/>
        <dsp:cNvSpPr/>
      </dsp:nvSpPr>
      <dsp:spPr>
        <a:xfrm>
          <a:off x="1407855" y="958587"/>
          <a:ext cx="736966" cy="73696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3577"/>
                <a:satOff val="20261"/>
                <a:lumOff val="1978"/>
                <a:alphaOff val="0"/>
              </a:schemeClr>
            </a:gs>
            <a:gs pos="100000">
              <a:schemeClr val="accent5">
                <a:tint val="50000"/>
                <a:hueOff val="3577"/>
                <a:satOff val="20261"/>
                <a:lumOff val="197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7E9D680-8F7C-43E1-BC51-C01D7E496CD0}">
      <dsp:nvSpPr>
        <dsp:cNvPr id="0" name=""/>
        <dsp:cNvSpPr/>
      </dsp:nvSpPr>
      <dsp:spPr>
        <a:xfrm rot="10800000">
          <a:off x="1776338" y="1915544"/>
          <a:ext cx="6320862" cy="736966"/>
        </a:xfrm>
        <a:prstGeom prst="homePlate">
          <a:avLst/>
        </a:prstGeom>
        <a:gradFill rotWithShape="0">
          <a:gsLst>
            <a:gs pos="0">
              <a:schemeClr val="accent5">
                <a:hueOff val="152821"/>
                <a:satOff val="30568"/>
                <a:lumOff val="7059"/>
                <a:alphaOff val="0"/>
              </a:schemeClr>
            </a:gs>
            <a:gs pos="100000">
              <a:schemeClr val="accent5">
                <a:hueOff val="152821"/>
                <a:satOff val="30568"/>
                <a:lumOff val="705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498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Las líneas de acción del Gobierno Nacional sustentan el manejo conjunto de directrices y estrategias entre gobierno y empresa privada a generado buenos resultados en cuanto a capacitación e innovación</a:t>
          </a:r>
          <a:endParaRPr lang="en-US" sz="1100" kern="1200" dirty="0"/>
        </a:p>
      </dsp:txBody>
      <dsp:txXfrm rot="10800000">
        <a:off x="1960579" y="1915544"/>
        <a:ext cx="6136621" cy="736966"/>
      </dsp:txXfrm>
    </dsp:sp>
    <dsp:sp modelId="{E49FBD79-D877-4385-A54D-BBBE845A799A}">
      <dsp:nvSpPr>
        <dsp:cNvPr id="0" name=""/>
        <dsp:cNvSpPr/>
      </dsp:nvSpPr>
      <dsp:spPr>
        <a:xfrm>
          <a:off x="1407855" y="1915544"/>
          <a:ext cx="736966" cy="73696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7154"/>
                <a:satOff val="40522"/>
                <a:lumOff val="3957"/>
                <a:alphaOff val="0"/>
              </a:schemeClr>
            </a:gs>
            <a:gs pos="100000">
              <a:schemeClr val="accent5">
                <a:tint val="50000"/>
                <a:hueOff val="7154"/>
                <a:satOff val="40522"/>
                <a:lumOff val="395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D729ED6-C30D-4A4A-8E62-361CF9CB3BE2}">
      <dsp:nvSpPr>
        <dsp:cNvPr id="0" name=""/>
        <dsp:cNvSpPr/>
      </dsp:nvSpPr>
      <dsp:spPr>
        <a:xfrm rot="10800000">
          <a:off x="1776338" y="2872501"/>
          <a:ext cx="6320862" cy="736966"/>
        </a:xfrm>
        <a:prstGeom prst="homePlate">
          <a:avLst/>
        </a:prstGeom>
        <a:gradFill rotWithShape="0">
          <a:gsLst>
            <a:gs pos="0">
              <a:schemeClr val="accent5">
                <a:hueOff val="229232"/>
                <a:satOff val="45853"/>
                <a:lumOff val="10589"/>
                <a:alphaOff val="0"/>
              </a:schemeClr>
            </a:gs>
            <a:gs pos="100000">
              <a:schemeClr val="accent5">
                <a:hueOff val="229232"/>
                <a:satOff val="45853"/>
                <a:lumOff val="1058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498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Las certificaciones de calidad y manejo sostenible del recurso son importantes  para los sectores pructivos y el de la madera por supuesto con el fin de brindar seguridad y valor agredo al </a:t>
          </a:r>
          <a:r>
            <a:rPr lang="es-EC" sz="1100" kern="1200" dirty="0" err="1" smtClean="0"/>
            <a:t>pruducto</a:t>
          </a:r>
          <a:r>
            <a:rPr lang="es-EC" sz="1100" kern="1200" dirty="0" smtClean="0"/>
            <a:t> final</a:t>
          </a:r>
          <a:endParaRPr lang="en-US" sz="1100" kern="1200" dirty="0"/>
        </a:p>
      </dsp:txBody>
      <dsp:txXfrm rot="10800000">
        <a:off x="1960579" y="2872501"/>
        <a:ext cx="6136621" cy="736966"/>
      </dsp:txXfrm>
    </dsp:sp>
    <dsp:sp modelId="{B4E5FE11-D873-4045-9971-7E05F602C55C}">
      <dsp:nvSpPr>
        <dsp:cNvPr id="0" name=""/>
        <dsp:cNvSpPr/>
      </dsp:nvSpPr>
      <dsp:spPr>
        <a:xfrm>
          <a:off x="1407855" y="2872501"/>
          <a:ext cx="736966" cy="73696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10730"/>
                <a:satOff val="60782"/>
                <a:lumOff val="5935"/>
                <a:alphaOff val="0"/>
              </a:schemeClr>
            </a:gs>
            <a:gs pos="100000">
              <a:schemeClr val="accent5">
                <a:tint val="50000"/>
                <a:hueOff val="10730"/>
                <a:satOff val="60782"/>
                <a:lumOff val="5935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7CA79A4-0B0F-4FC3-8BFF-92B49973A7F6}">
      <dsp:nvSpPr>
        <dsp:cNvPr id="0" name=""/>
        <dsp:cNvSpPr/>
      </dsp:nvSpPr>
      <dsp:spPr>
        <a:xfrm rot="10800000">
          <a:off x="1776338" y="3829458"/>
          <a:ext cx="6320862" cy="736966"/>
        </a:xfrm>
        <a:prstGeom prst="homePlate">
          <a:avLst/>
        </a:prstGeom>
        <a:gradFill rotWithShape="0">
          <a:gsLst>
            <a:gs pos="0">
              <a:schemeClr val="accent5">
                <a:hueOff val="305643"/>
                <a:satOff val="61137"/>
                <a:lumOff val="14118"/>
                <a:alphaOff val="0"/>
              </a:schemeClr>
            </a:gs>
            <a:gs pos="100000">
              <a:schemeClr val="accent5">
                <a:hueOff val="305643"/>
                <a:satOff val="61137"/>
                <a:lumOff val="14118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498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 investigación nos permitio visualizar un panorama favorable en las tendencias de las exportaciones de la madera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1960579" y="3829458"/>
        <a:ext cx="6136621" cy="736966"/>
      </dsp:txXfrm>
    </dsp:sp>
    <dsp:sp modelId="{5672520F-B166-49FA-B75B-7B5E55323658}">
      <dsp:nvSpPr>
        <dsp:cNvPr id="0" name=""/>
        <dsp:cNvSpPr/>
      </dsp:nvSpPr>
      <dsp:spPr>
        <a:xfrm>
          <a:off x="1407855" y="3829458"/>
          <a:ext cx="736966" cy="736966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14307"/>
                <a:satOff val="81043"/>
                <a:lumOff val="7914"/>
                <a:alphaOff val="0"/>
              </a:schemeClr>
            </a:gs>
            <a:gs pos="100000">
              <a:schemeClr val="accent5">
                <a:tint val="50000"/>
                <a:hueOff val="14307"/>
                <a:satOff val="81043"/>
                <a:lumOff val="7914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E2CD-6D58-4A1F-9205-649EF07544CB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E9E7A-4C17-4E3D-8B70-2C5AD44CC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968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E9E7A-4C17-4E3D-8B70-2C5AD44CC7FE}" type="slidenum">
              <a:rPr lang="es-EC" smtClean="0"/>
              <a:t>28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647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FF855DF-2EAD-40F7-A8ED-73C45B4E1066}" type="datetimeFigureOut">
              <a:rPr lang="es-EC" smtClean="0"/>
              <a:t>19/01/2014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8CC176-BCFA-42B7-8361-723D9C64B67E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44008" y="4061971"/>
            <a:ext cx="3498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i="1" dirty="0" smtClean="0"/>
              <a:t>ANALISIS </a:t>
            </a:r>
            <a:r>
              <a:rPr lang="es-PE" b="1" i="1" dirty="0"/>
              <a:t>DE LA POLITICA ARANCELARIA DE LA  COMUNIDAD ANDINA CON SU IMPACTO A LAS EXPORTACIONES DE LAS  PYMES DEL SECTOR MADERERO ECUATORIANO</a:t>
            </a:r>
            <a:endParaRPr lang="es-EC" b="1" i="1" dirty="0"/>
          </a:p>
        </p:txBody>
      </p:sp>
      <p:sp>
        <p:nvSpPr>
          <p:cNvPr id="4" name="3 Rectángulo"/>
          <p:cNvSpPr/>
          <p:nvPr/>
        </p:nvSpPr>
        <p:spPr>
          <a:xfrm>
            <a:off x="504056" y="45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b="1" dirty="0" smtClean="0"/>
              <a:t>Autores: </a:t>
            </a:r>
          </a:p>
          <a:p>
            <a:r>
              <a:rPr lang="es-PE" dirty="0" smtClean="0"/>
              <a:t>Hidalgo </a:t>
            </a:r>
            <a:r>
              <a:rPr lang="es-PE" dirty="0"/>
              <a:t>Tufiño David Patricio</a:t>
            </a:r>
            <a:endParaRPr lang="es-EC" dirty="0"/>
          </a:p>
          <a:p>
            <a:r>
              <a:rPr lang="es-PE" dirty="0"/>
              <a:t>Muñoz Játiva Jéssica Alexandra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504056" y="1497558"/>
            <a:ext cx="3690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/>
              <a:t>Dirigido por:</a:t>
            </a:r>
          </a:p>
          <a:p>
            <a:r>
              <a:rPr lang="es-EC" dirty="0" smtClean="0"/>
              <a:t>MSc. Alicia Montero</a:t>
            </a:r>
          </a:p>
          <a:p>
            <a:r>
              <a:rPr lang="es-EC" dirty="0" smtClean="0"/>
              <a:t>MSc. Jenny Vinuesa</a:t>
            </a: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504967" y="62616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/>
              <a:t>Enero 2014</a:t>
            </a:r>
            <a:endParaRPr lang="es-EC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25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01" y="2420888"/>
            <a:ext cx="3091075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endParaRPr kumimoji="0" lang="es-EC" alt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80528" y="919975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ES" sz="1700" b="1" dirty="0"/>
              <a:t>IMPORTACIONES, EXPORTACIONES Y BALANZA COMERCIAL DEL CAPÍTULO 94</a:t>
            </a:r>
            <a:endParaRPr lang="es-EC" sz="17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9373"/>
              </p:ext>
            </p:extLst>
          </p:nvPr>
        </p:nvGraphicFramePr>
        <p:xfrm>
          <a:off x="971600" y="1566307"/>
          <a:ext cx="5521325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885"/>
                <a:gridCol w="4282440"/>
              </a:tblGrid>
              <a:tr h="189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9403300000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Muebles de madera de los tipos utilizados en oficinas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66415169"/>
              </p:ext>
            </p:extLst>
          </p:nvPr>
        </p:nvGraphicFramePr>
        <p:xfrm>
          <a:off x="539552" y="1916832"/>
          <a:ext cx="403369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417935375"/>
              </p:ext>
            </p:extLst>
          </p:nvPr>
        </p:nvGraphicFramePr>
        <p:xfrm>
          <a:off x="4716016" y="1916832"/>
          <a:ext cx="3866207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737900295"/>
              </p:ext>
            </p:extLst>
          </p:nvPr>
        </p:nvGraphicFramePr>
        <p:xfrm>
          <a:off x="2267744" y="4293097"/>
          <a:ext cx="45497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00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770543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b="1" dirty="0"/>
              <a:t>VENTAJA COMPARATIVA REVELADA APLICADA AL SECTOR MADERERO ECUATORIANO</a:t>
            </a:r>
            <a:endParaRPr lang="es-EC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34671"/>
              </p:ext>
            </p:extLst>
          </p:nvPr>
        </p:nvGraphicFramePr>
        <p:xfrm>
          <a:off x="984979" y="1700808"/>
          <a:ext cx="6886009" cy="189280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007807"/>
                <a:gridCol w="1007000"/>
                <a:gridCol w="1007000"/>
                <a:gridCol w="346156"/>
                <a:gridCol w="1173220"/>
                <a:gridCol w="1172413"/>
                <a:gridCol w="1172413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 DE LAS EXPORTACIONES DEL SECTOR MADERERO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TOTAL EXPORTACIONES ECUATORIANAS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2011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2012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2011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2012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228296,87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250949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255666,93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19111465,69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24443922,78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25703698,88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EXPORTACIONES MUNDIALES MADERA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VALOR EXPORTACIONES TOTALES EN EL MUNDO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2011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2012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2011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2012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145901328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163595919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162964419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15055401572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17999547615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17981277146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59277"/>
              </p:ext>
            </p:extLst>
          </p:nvPr>
        </p:nvGraphicFramePr>
        <p:xfrm>
          <a:off x="755576" y="4509120"/>
          <a:ext cx="2438400" cy="84124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812800"/>
                <a:gridCol w="812800"/>
                <a:gridCol w="812800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VENTAJA COMPARATIVA REVELADA VCR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s-EC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effectLst/>
                        </a:rPr>
                        <a:t>1,23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1,13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1,10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3" t="37103" r="31730" b="28599"/>
          <a:stretch/>
        </p:blipFill>
        <p:spPr bwMode="auto">
          <a:xfrm>
            <a:off x="4159374" y="3789040"/>
            <a:ext cx="4172198" cy="250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Flecha derecha"/>
          <p:cNvSpPr/>
          <p:nvPr/>
        </p:nvSpPr>
        <p:spPr>
          <a:xfrm>
            <a:off x="3419872" y="4869160"/>
            <a:ext cx="576064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-4933056" y="629803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comparación del desempeño competitivo del país focalizando a la concurrencia de sus productos que se encuentran dentro del comercio mundial. </a:t>
            </a:r>
          </a:p>
        </p:txBody>
      </p:sp>
    </p:spTree>
    <p:extLst>
      <p:ext uri="{BB962C8B-B14F-4D97-AF65-F5344CB8AC3E}">
        <p14:creationId xmlns:p14="http://schemas.microsoft.com/office/powerpoint/2010/main" val="20663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268760"/>
            <a:ext cx="32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s-ES" b="1" i="1" dirty="0"/>
              <a:t>OPORTUNIDAD COMERCIAL</a:t>
            </a:r>
            <a:endParaRPr lang="es-EC" b="1" i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03226" y="75541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HERRAMIENTAS DE INTELIGENCIA COMERCIAL</a:t>
            </a:r>
            <a:endParaRPr lang="es-EC" b="1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700198746"/>
              </p:ext>
            </p:extLst>
          </p:nvPr>
        </p:nvGraphicFramePr>
        <p:xfrm>
          <a:off x="1979712" y="1638092"/>
          <a:ext cx="5929665" cy="229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88980710"/>
              </p:ext>
            </p:extLst>
          </p:nvPr>
        </p:nvGraphicFramePr>
        <p:xfrm>
          <a:off x="1979712" y="4077072"/>
          <a:ext cx="5857657" cy="241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44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994881323"/>
              </p:ext>
            </p:extLst>
          </p:nvPr>
        </p:nvGraphicFramePr>
        <p:xfrm>
          <a:off x="2051720" y="4509120"/>
          <a:ext cx="5302250" cy="184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63034975"/>
              </p:ext>
            </p:extLst>
          </p:nvPr>
        </p:nvGraphicFramePr>
        <p:xfrm>
          <a:off x="1979712" y="1052736"/>
          <a:ext cx="530225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80255906"/>
              </p:ext>
            </p:extLst>
          </p:nvPr>
        </p:nvGraphicFramePr>
        <p:xfrm>
          <a:off x="2051720" y="2708920"/>
          <a:ext cx="5302250" cy="181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5576" y="54868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TIPO DE CAMBIO REAL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16554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597338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ES" b="1" dirty="0"/>
              <a:t>SITUACION COMPETITIVA</a:t>
            </a:r>
            <a:endParaRPr lang="es-EC" b="1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178036717"/>
              </p:ext>
            </p:extLst>
          </p:nvPr>
        </p:nvGraphicFramePr>
        <p:xfrm>
          <a:off x="1331640" y="1268760"/>
          <a:ext cx="6624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38591"/>
              </p:ext>
            </p:extLst>
          </p:nvPr>
        </p:nvGraphicFramePr>
        <p:xfrm>
          <a:off x="755576" y="4581128"/>
          <a:ext cx="7488832" cy="77114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6794"/>
                <a:gridCol w="936794"/>
                <a:gridCol w="935874"/>
                <a:gridCol w="935874"/>
                <a:gridCol w="935874"/>
                <a:gridCol w="935874"/>
                <a:gridCol w="935874"/>
                <a:gridCol w="935874"/>
              </a:tblGrid>
              <a:tr h="190500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OPTIMAS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4410190000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4412940000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4418200000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4410110000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4411120000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4412990000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4403100000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4421100000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VULNERABLES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4421900000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4403490000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4420100000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  <a:latin typeface="Calibri" panose="020F0502020204030204" pitchFamily="34" charset="0"/>
                        </a:rPr>
                        <a:t>4420900000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1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67090235"/>
              </p:ext>
            </p:extLst>
          </p:nvPr>
        </p:nvGraphicFramePr>
        <p:xfrm>
          <a:off x="1547664" y="1412776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4209"/>
              </p:ext>
            </p:extLst>
          </p:nvPr>
        </p:nvGraphicFramePr>
        <p:xfrm>
          <a:off x="971600" y="4725144"/>
          <a:ext cx="7488832" cy="77114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19050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OPTIMAS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4410110000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4412390000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4407100000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4417000000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VULNERABLES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4410190000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4421900000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4408900000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4418200000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4409290000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4407990000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4420900000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4416000000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98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38486872"/>
              </p:ext>
            </p:extLst>
          </p:nvPr>
        </p:nvGraphicFramePr>
        <p:xfrm>
          <a:off x="1547664" y="1484784"/>
          <a:ext cx="6264696" cy="245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54761"/>
              </p:ext>
            </p:extLst>
          </p:nvPr>
        </p:nvGraphicFramePr>
        <p:xfrm>
          <a:off x="1331640" y="4509120"/>
          <a:ext cx="6480720" cy="77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296144"/>
                <a:gridCol w="1296144"/>
              </a:tblGrid>
              <a:tr h="190500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OPTIMAS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4421900000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4411140000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4411130000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4410110000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4410900000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VULNERABLES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4410190000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4401210000</a:t>
                      </a:r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8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06881157"/>
              </p:ext>
            </p:extLst>
          </p:nvPr>
        </p:nvGraphicFramePr>
        <p:xfrm>
          <a:off x="1403648" y="1052736"/>
          <a:ext cx="655272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60023"/>
              </p:ext>
            </p:extLst>
          </p:nvPr>
        </p:nvGraphicFramePr>
        <p:xfrm>
          <a:off x="1763688" y="3717032"/>
          <a:ext cx="5688631" cy="273405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38977"/>
                <a:gridCol w="1010677"/>
                <a:gridCol w="2338977"/>
              </a:tblGrid>
              <a:tr h="16134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SITUACION COMPETITIVA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OPTIMA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OPORTUNIDAD PERDIDA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COLOMBIA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9403600000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9403500000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9403300000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9403400000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PERÚ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9403500000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9403300000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9403400000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9403600000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13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BOLIVIA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9403500000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9403300000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9403400000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9403600000</a:t>
                      </a:r>
                      <a:endParaRPr lang="es-EC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647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ader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74" y="764704"/>
            <a:ext cx="5400040" cy="27363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16797760"/>
              </p:ext>
            </p:extLst>
          </p:nvPr>
        </p:nvGraphicFramePr>
        <p:xfrm>
          <a:off x="1500336" y="29249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96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3729" y="69269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sz="1500" b="1" dirty="0" smtClean="0"/>
              <a:t>ANÁLISIS DE LAS </a:t>
            </a:r>
            <a:r>
              <a:rPr lang="es-EC" sz="1500" b="1" dirty="0"/>
              <a:t>EXPORTACIONES DEL SECTOR </a:t>
            </a:r>
            <a:r>
              <a:rPr lang="es-EC" sz="1500" b="1" dirty="0" smtClean="0"/>
              <a:t>MADERERO</a:t>
            </a:r>
            <a:endParaRPr lang="es-EC" sz="1500" dirty="0"/>
          </a:p>
          <a:p>
            <a:r>
              <a:rPr lang="es-EC" sz="1500" dirty="0"/>
              <a:t> </a:t>
            </a:r>
          </a:p>
          <a:p>
            <a:pPr lvl="1"/>
            <a:r>
              <a:rPr lang="es-EC" sz="1500" b="1" dirty="0"/>
              <a:t>TENDENCIAS, PROYECCIÓN DE LAS EXPORTACIONES  SECTOR MADERERO ECUATORIANO A LA COMUNIDAD ANDINA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06304"/>
              </p:ext>
            </p:extLst>
          </p:nvPr>
        </p:nvGraphicFramePr>
        <p:xfrm>
          <a:off x="971600" y="2420888"/>
          <a:ext cx="7272808" cy="3962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54415"/>
                <a:gridCol w="6118393"/>
              </a:tblGrid>
              <a:tr h="396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4411</a:t>
                      </a:r>
                      <a:endParaRPr lang="es-EC" sz="11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Tableros de fibra de madera u otras materias leñosas, incluso aglomeradas con resinas o demás aglutinantes orgánicos.</a:t>
                      </a:r>
                      <a:endParaRPr lang="es-EC" sz="11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265948"/>
              </p:ext>
            </p:extLst>
          </p:nvPr>
        </p:nvGraphicFramePr>
        <p:xfrm>
          <a:off x="971600" y="2996952"/>
          <a:ext cx="7272808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414"/>
                <a:gridCol w="6118394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4411120000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 espesor inferior o igual a 5 mm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1870220976"/>
              </p:ext>
            </p:extLst>
          </p:nvPr>
        </p:nvGraphicFramePr>
        <p:xfrm>
          <a:off x="467544" y="3861048"/>
          <a:ext cx="3995936" cy="219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975421205"/>
              </p:ext>
            </p:extLst>
          </p:nvPr>
        </p:nvGraphicFramePr>
        <p:xfrm>
          <a:off x="4744159" y="3933056"/>
          <a:ext cx="3813270" cy="210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92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0866" y="716503"/>
            <a:ext cx="76328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C" sz="1900" b="1" dirty="0" smtClean="0"/>
              <a:t>GENERALIDADES DE LAS PYMES, EL </a:t>
            </a:r>
            <a:r>
              <a:rPr lang="es-EC" sz="1900" b="1" dirty="0"/>
              <a:t>SECTOR MADERERO </a:t>
            </a:r>
            <a:r>
              <a:rPr lang="es-EC" sz="1900" b="1" dirty="0" smtClean="0"/>
              <a:t>Y LA COMUNIDAD ANDINA</a:t>
            </a:r>
            <a:endParaRPr lang="es-EC" sz="1900" b="1" dirty="0"/>
          </a:p>
          <a:p>
            <a:r>
              <a:rPr lang="es-EC" b="1" dirty="0"/>
              <a:t> </a:t>
            </a:r>
            <a:endParaRPr lang="es-EC" dirty="0"/>
          </a:p>
          <a:p>
            <a:r>
              <a:rPr lang="es-EC" b="1" dirty="0" smtClean="0"/>
              <a:t>Pequeñas </a:t>
            </a:r>
            <a:r>
              <a:rPr lang="es-EC" b="1" dirty="0"/>
              <a:t>y medianas empresas  - </a:t>
            </a:r>
            <a:r>
              <a:rPr lang="es-EC" b="1" dirty="0" smtClean="0"/>
              <a:t>PYMES</a:t>
            </a:r>
          </a:p>
          <a:p>
            <a:endParaRPr lang="es-EC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63329"/>
              </p:ext>
            </p:extLst>
          </p:nvPr>
        </p:nvGraphicFramePr>
        <p:xfrm>
          <a:off x="3116465" y="2420888"/>
          <a:ext cx="3041650" cy="10515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041650"/>
              </a:tblGrid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Manufactura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Comercio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Servicios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Minería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Construcción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89051"/>
              </p:ext>
            </p:extLst>
          </p:nvPr>
        </p:nvGraphicFramePr>
        <p:xfrm>
          <a:off x="683569" y="3841124"/>
          <a:ext cx="7770144" cy="217017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24971"/>
                <a:gridCol w="1261176"/>
                <a:gridCol w="1266407"/>
                <a:gridCol w="1358795"/>
                <a:gridCol w="1358795"/>
              </a:tblGrid>
              <a:tr h="405119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LAS PYMES SEGÚN SU TAMAÑO Y CAPACIDAD ECONOMICA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3878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33878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5F497A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MICRO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PEQUEÑA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MEDIANA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GRANDE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Número de empleados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1 - 9 trabajadores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10 - 49 trabajadores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50 - 99 trabajadores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  - 199 trabajadores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Valor bruto ventas anuales (US$)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≤ 100.000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100.001 – 1.000.000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1.000.001 – 2.000.000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2.000.001 – 5.000.000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Valor activos Totales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menor a </a:t>
                      </a:r>
                      <a:endParaRPr lang="es-EC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100 </a:t>
                      </a:r>
                      <a:r>
                        <a:rPr lang="es-EC" sz="1200" dirty="0">
                          <a:effectLst/>
                        </a:rPr>
                        <a:t>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100.001 hasta 750 000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750 000 a </a:t>
                      </a:r>
                      <a:endParaRPr lang="es-EC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4 </a:t>
                      </a:r>
                      <a:r>
                        <a:rPr lang="es-EC" sz="1200" dirty="0">
                          <a:effectLst/>
                        </a:rPr>
                        <a:t>000 000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mayor a </a:t>
                      </a:r>
                      <a:endParaRPr lang="es-EC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4 </a:t>
                      </a:r>
                      <a:r>
                        <a:rPr lang="es-EC" sz="1200" dirty="0">
                          <a:effectLst/>
                        </a:rPr>
                        <a:t>000 000</a:t>
                      </a:r>
                      <a:endParaRPr lang="es-EC" sz="1800" dirty="0">
                        <a:solidFill>
                          <a:srgbClr val="5F497A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91169" y="2055331"/>
            <a:ext cx="20922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Clasificación de las PYME</a:t>
            </a:r>
            <a:endParaRPr kumimoji="0" lang="es-EC" altLang="es-EC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52237"/>
              </p:ext>
            </p:extLst>
          </p:nvPr>
        </p:nvGraphicFramePr>
        <p:xfrm>
          <a:off x="827584" y="764704"/>
          <a:ext cx="6192688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4968552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4411140000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 espesor superior a 9 mm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897056737"/>
              </p:ext>
            </p:extLst>
          </p:nvPr>
        </p:nvGraphicFramePr>
        <p:xfrm>
          <a:off x="539552" y="1412776"/>
          <a:ext cx="3888432" cy="208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49497638"/>
              </p:ext>
            </p:extLst>
          </p:nvPr>
        </p:nvGraphicFramePr>
        <p:xfrm>
          <a:off x="4499992" y="1484784"/>
          <a:ext cx="3888432" cy="209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670466464"/>
              </p:ext>
            </p:extLst>
          </p:nvPr>
        </p:nvGraphicFramePr>
        <p:xfrm>
          <a:off x="467544" y="3861048"/>
          <a:ext cx="4032448" cy="210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539783248"/>
              </p:ext>
            </p:extLst>
          </p:nvPr>
        </p:nvGraphicFramePr>
        <p:xfrm>
          <a:off x="4427984" y="3861048"/>
          <a:ext cx="3960440" cy="225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646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46226"/>
              </p:ext>
            </p:extLst>
          </p:nvPr>
        </p:nvGraphicFramePr>
        <p:xfrm>
          <a:off x="683568" y="764704"/>
          <a:ext cx="7848872" cy="63093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45853"/>
                <a:gridCol w="6603019"/>
              </a:tblGrid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4420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Marquetería y taracea, cofrecillos y estuches para joyería u orfebrería y manufacturas similares, de madera; estatuillas y demás objetos de adorno, de madera; artículos de mobiliario, de madera, no comprendidos en el Capítulo 94.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534664"/>
              </p:ext>
            </p:extLst>
          </p:nvPr>
        </p:nvGraphicFramePr>
        <p:xfrm>
          <a:off x="755576" y="1700808"/>
          <a:ext cx="7632848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563"/>
                <a:gridCol w="642128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4420100000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estatuillas y demás objetos de adorno, de madera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883598883"/>
              </p:ext>
            </p:extLst>
          </p:nvPr>
        </p:nvGraphicFramePr>
        <p:xfrm>
          <a:off x="611560" y="2204864"/>
          <a:ext cx="40324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105635356"/>
              </p:ext>
            </p:extLst>
          </p:nvPr>
        </p:nvGraphicFramePr>
        <p:xfrm>
          <a:off x="4644008" y="2132856"/>
          <a:ext cx="3909834" cy="209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73732110"/>
              </p:ext>
            </p:extLst>
          </p:nvPr>
        </p:nvGraphicFramePr>
        <p:xfrm>
          <a:off x="539552" y="4293096"/>
          <a:ext cx="4104456" cy="209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583304651"/>
              </p:ext>
            </p:extLst>
          </p:nvPr>
        </p:nvGraphicFramePr>
        <p:xfrm>
          <a:off x="4788024" y="4293096"/>
          <a:ext cx="3693810" cy="208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1387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04375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ES" b="1" dirty="0"/>
              <a:t>TENDENCIA DE LAS EXPORTACIONES DE LAS PARTIDAS ARANCELARIAS DEL CAPÍTULO 94</a:t>
            </a:r>
            <a:endParaRPr lang="es-EC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91319"/>
              </p:ext>
            </p:extLst>
          </p:nvPr>
        </p:nvGraphicFramePr>
        <p:xfrm>
          <a:off x="1979712" y="2492896"/>
          <a:ext cx="568071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705"/>
                <a:gridCol w="4231005"/>
              </a:tblGrid>
              <a:tr h="183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SUBPARTIDA NANDINA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DESCRIPCION NANDINA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9403300000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MUEBLES DE MADERA DE LOS TIPOS UTILIZADOS EN OFICINAS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34172077"/>
              </p:ext>
            </p:extLst>
          </p:nvPr>
        </p:nvGraphicFramePr>
        <p:xfrm>
          <a:off x="755576" y="3717032"/>
          <a:ext cx="3590478" cy="2109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877811865"/>
              </p:ext>
            </p:extLst>
          </p:nvPr>
        </p:nvGraphicFramePr>
        <p:xfrm>
          <a:off x="4716016" y="3717032"/>
          <a:ext cx="3538364" cy="209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223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832830704"/>
              </p:ext>
            </p:extLst>
          </p:nvPr>
        </p:nvGraphicFramePr>
        <p:xfrm>
          <a:off x="4572000" y="1484784"/>
          <a:ext cx="3862908" cy="210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937029082"/>
              </p:ext>
            </p:extLst>
          </p:nvPr>
        </p:nvGraphicFramePr>
        <p:xfrm>
          <a:off x="395536" y="1556792"/>
          <a:ext cx="3960440" cy="210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140117451"/>
              </p:ext>
            </p:extLst>
          </p:nvPr>
        </p:nvGraphicFramePr>
        <p:xfrm>
          <a:off x="395536" y="3933056"/>
          <a:ext cx="4176464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253675797"/>
              </p:ext>
            </p:extLst>
          </p:nvPr>
        </p:nvGraphicFramePr>
        <p:xfrm>
          <a:off x="4572000" y="3861048"/>
          <a:ext cx="4032448" cy="2131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71600" y="98072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TENDENCIAS DE EXPORTACION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3863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69621"/>
            <a:ext cx="78488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C" sz="1500" b="1" dirty="0"/>
              <a:t>RESULTADOS </a:t>
            </a:r>
            <a:r>
              <a:rPr lang="es-EC" sz="1500" b="1" dirty="0" smtClean="0"/>
              <a:t>DEL </a:t>
            </a:r>
            <a:r>
              <a:rPr lang="es-EC" sz="1500" b="1" dirty="0"/>
              <a:t>SECTOR MADERERO ECUATORIANO EN BASE A SUS </a:t>
            </a:r>
            <a:r>
              <a:rPr lang="es-EC" sz="1500" b="1" dirty="0" smtClean="0"/>
              <a:t>EXPORTACIONES</a:t>
            </a:r>
            <a:endParaRPr lang="es-EC" sz="1500" b="1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627206230"/>
              </p:ext>
            </p:extLst>
          </p:nvPr>
        </p:nvGraphicFramePr>
        <p:xfrm>
          <a:off x="2051720" y="1207149"/>
          <a:ext cx="5141595" cy="358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8853"/>
              </p:ext>
            </p:extLst>
          </p:nvPr>
        </p:nvGraphicFramePr>
        <p:xfrm>
          <a:off x="1979712" y="4725144"/>
          <a:ext cx="5444490" cy="16824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34695"/>
                <a:gridCol w="1149985"/>
                <a:gridCol w="1176020"/>
                <a:gridCol w="1350010"/>
                <a:gridCol w="1033780"/>
              </a:tblGrid>
              <a:tr h="190500"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1849B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EXPORTACIONES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IMPORTACIONES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AÑO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X TONELADAS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X  miles de USD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 TONELADAS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M miles de USD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2008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79359,6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40670,43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1332,54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3023,26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2009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81074,39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40494,52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465,54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793,82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2010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94529,6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50373,39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1554,91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2882,43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2011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114206,28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64698,45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3268,2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4988,32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2012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133180,03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79424,44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8278,08</a:t>
                      </a:r>
                      <a:endParaRPr lang="es-EC" sz="120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7525,15</a:t>
                      </a:r>
                      <a:endParaRPr lang="es-EC" sz="1200" dirty="0">
                        <a:solidFill>
                          <a:srgbClr val="31849B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48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269064211"/>
              </p:ext>
            </p:extLst>
          </p:nvPr>
        </p:nvGraphicFramePr>
        <p:xfrm>
          <a:off x="1979712" y="1268760"/>
          <a:ext cx="5401310" cy="318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92392"/>
              </p:ext>
            </p:extLst>
          </p:nvPr>
        </p:nvGraphicFramePr>
        <p:xfrm>
          <a:off x="1979712" y="4509120"/>
          <a:ext cx="5444490" cy="163601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0215"/>
                <a:gridCol w="900430"/>
                <a:gridCol w="899795"/>
                <a:gridCol w="771525"/>
                <a:gridCol w="807720"/>
                <a:gridCol w="807720"/>
                <a:gridCol w="93980"/>
                <a:gridCol w="713105"/>
              </a:tblGrid>
              <a:tr h="190500">
                <a:tc>
                  <a:txBody>
                    <a:bodyPr/>
                    <a:lstStyle/>
                    <a:p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EXPORTACION DE MATERIAS PRIMAS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TONELADAS A COLOMBIA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COLOMBIA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TONELADAS A PERU 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PERU 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TONELADAS A BOLIVIA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 BOLIVIA 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2008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36563,88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19867,31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42464,98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19744,77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2009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38630,68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19349,73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41956,11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19924,13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97,01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46,77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47582,01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25773,91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46184,48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23147,5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460,55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220,97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57032,12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32092,7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55575,86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30430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1187,71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570,62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70164,83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42849,58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60432,22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33632,25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2139,6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1067,25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971600" y="80524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EXPORTACIONES DE MATERIA PRIMA-CAN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529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7835442"/>
              </p:ext>
            </p:extLst>
          </p:nvPr>
        </p:nvGraphicFramePr>
        <p:xfrm>
          <a:off x="1979712" y="1268760"/>
          <a:ext cx="5391785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82895"/>
              </p:ext>
            </p:extLst>
          </p:nvPr>
        </p:nvGraphicFramePr>
        <p:xfrm>
          <a:off x="1907704" y="4581128"/>
          <a:ext cx="5384800" cy="164824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9897"/>
                <a:gridCol w="899793"/>
                <a:gridCol w="809053"/>
                <a:gridCol w="899793"/>
                <a:gridCol w="809687"/>
                <a:gridCol w="723388"/>
                <a:gridCol w="793189"/>
              </a:tblGrid>
              <a:tr h="169551"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76923C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EXPORTACION DE PRODUCTOS TERMINADOS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61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TONELADAS A COLOMBIA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COLOMBIA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X EN TONELADAS A PERU 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PERU 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TONELADAS A BOLIVIA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 EN MILES DE USD A  BOLIVIA 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2008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129,67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486,17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238,77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586,84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2,42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11,74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2009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154,92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476,05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283,68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707,56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3,33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20,59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2010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78,31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207,44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298,3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1053,14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1,09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6,34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2011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232,47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724,9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179,67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845,7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10,38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41,69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2012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152,93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652,87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285,78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1140,12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20,12</a:t>
                      </a:r>
                      <a:endParaRPr lang="es-EC" sz="120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89,99</a:t>
                      </a:r>
                      <a:endParaRPr lang="es-EC" sz="1200" dirty="0">
                        <a:solidFill>
                          <a:srgbClr val="76923C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971600" y="78619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EXPORTACION DE PRODUCTOS TERMINADOS CAN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408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06305514"/>
              </p:ext>
            </p:extLst>
          </p:nvPr>
        </p:nvGraphicFramePr>
        <p:xfrm>
          <a:off x="1979712" y="1340768"/>
          <a:ext cx="5191125" cy="2437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777922132"/>
              </p:ext>
            </p:extLst>
          </p:nvPr>
        </p:nvGraphicFramePr>
        <p:xfrm>
          <a:off x="1835696" y="4005064"/>
          <a:ext cx="5210175" cy="238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043608" y="79606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PROYECCION DE LAS EXPORTACIONES MADERA-CAN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5005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629302768"/>
              </p:ext>
            </p:extLst>
          </p:nvPr>
        </p:nvGraphicFramePr>
        <p:xfrm>
          <a:off x="-327148" y="1844824"/>
          <a:ext cx="950505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71600" y="98072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1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4921385"/>
              </p:ext>
            </p:extLst>
          </p:nvPr>
        </p:nvGraphicFramePr>
        <p:xfrm>
          <a:off x="2123728" y="2708920"/>
          <a:ext cx="51845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395431010"/>
              </p:ext>
            </p:extLst>
          </p:nvPr>
        </p:nvGraphicFramePr>
        <p:xfrm>
          <a:off x="827584" y="548680"/>
          <a:ext cx="753616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83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548680"/>
            <a:ext cx="205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3"/>
            <a:r>
              <a:rPr lang="es-ES" b="1" i="1" dirty="0" smtClean="0"/>
              <a:t>Sector Maderero</a:t>
            </a:r>
            <a:endParaRPr lang="es-EC" b="1" i="1" dirty="0"/>
          </a:p>
        </p:txBody>
      </p:sp>
      <p:sp>
        <p:nvSpPr>
          <p:cNvPr id="3" name="2 Rectángulo"/>
          <p:cNvSpPr/>
          <p:nvPr/>
        </p:nvSpPr>
        <p:spPr>
          <a:xfrm>
            <a:off x="-5581128" y="-103549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Los productos de la industria maderera se agrupan en:</a:t>
            </a:r>
          </a:p>
          <a:p>
            <a:pPr lvl="0"/>
            <a:endParaRPr lang="es-EC" dirty="0" smtClean="0"/>
          </a:p>
          <a:p>
            <a:pPr lvl="0"/>
            <a:r>
              <a:rPr lang="es-EC" dirty="0" smtClean="0"/>
              <a:t>.. </a:t>
            </a:r>
            <a:r>
              <a:rPr lang="es-EC" dirty="0"/>
              <a:t> Principales destinos</a:t>
            </a:r>
            <a:r>
              <a:rPr lang="es-EC" dirty="0" smtClean="0"/>
              <a:t>:,,,, </a:t>
            </a:r>
            <a:r>
              <a:rPr lang="es-EC" dirty="0"/>
              <a:t>Alemania y Brasil</a:t>
            </a:r>
          </a:p>
          <a:p>
            <a:pPr lvl="0"/>
            <a:endParaRPr lang="es-EC" dirty="0" smtClean="0"/>
          </a:p>
          <a:p>
            <a:pPr lvl="0"/>
            <a:r>
              <a:rPr lang="es-EC" dirty="0" smtClean="0"/>
              <a:t>.. </a:t>
            </a:r>
            <a:r>
              <a:rPr lang="es-EC" dirty="0"/>
              <a:t>Principales destinos</a:t>
            </a:r>
            <a:r>
              <a:rPr lang="es-EC" dirty="0" smtClean="0"/>
              <a:t>:,,,, </a:t>
            </a:r>
            <a:r>
              <a:rPr lang="es-EC" dirty="0"/>
              <a:t>Venezuela y Francia.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51562" y="5733256"/>
            <a:ext cx="805288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C" dirty="0"/>
              <a:t>Existen alrededor de 3.6 millones de tierras disponibles para la repoblación </a:t>
            </a:r>
            <a:r>
              <a:rPr lang="es-EC" dirty="0" smtClean="0"/>
              <a:t>forestal.</a:t>
            </a:r>
            <a:endParaRPr lang="es-EC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807924349"/>
              </p:ext>
            </p:extLst>
          </p:nvPr>
        </p:nvGraphicFramePr>
        <p:xfrm>
          <a:off x="971600" y="139700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8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81520"/>
              </p:ext>
            </p:extLst>
          </p:nvPr>
        </p:nvGraphicFramePr>
        <p:xfrm>
          <a:off x="683568" y="1628800"/>
          <a:ext cx="7704857" cy="44348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12170"/>
                <a:gridCol w="1407906"/>
                <a:gridCol w="4784781"/>
              </a:tblGrid>
              <a:tr h="2918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RECORRIDO DE LA POLITICA ARANCELARIA Y SUS VARIABLES A LO LARGO DE SU APLICACIÓN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85057">
                <a:tc>
                  <a:txBody>
                    <a:bodyPr/>
                    <a:lstStyle/>
                    <a:p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3448" marR="63448" marT="0" marB="0"/>
                </a:tc>
              </a:tr>
              <a:tr h="308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FECHA DE PUBLICACION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CONTENIDO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299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26/11/1994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370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Aprobación de estructura del Arancel externo Común, con cuatro niveles arancelarios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26/11/1994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371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Sistema Andino de Franjas de precios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02/06/1999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465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Modificación y actualización de anexos 1,2,3,4 de decisión 370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291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14/10/2002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535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Aprobación del Arancel Externo común y sus lineamientos de adopción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04/05/2004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580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Modificación de decisión 535 y otras disposiciones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15/07/2005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620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Modificación de decisión 535, 580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299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29/09/2005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626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Países manifiestan la creación de una política arancelaria, modificación decisiones 535, 580 y 620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827584" y="69269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C" b="1" dirty="0"/>
              <a:t>DECISIONES Y REGLAMENTACIONES DE LA POLÍTICA ARANCELARIA VIGENTE EN LA COMUNIDAD ANDINA </a:t>
            </a:r>
          </a:p>
        </p:txBody>
      </p:sp>
    </p:spTree>
    <p:extLst>
      <p:ext uri="{BB962C8B-B14F-4D97-AF65-F5344CB8AC3E}">
        <p14:creationId xmlns:p14="http://schemas.microsoft.com/office/powerpoint/2010/main" val="26108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78449"/>
              </p:ext>
            </p:extLst>
          </p:nvPr>
        </p:nvGraphicFramePr>
        <p:xfrm>
          <a:off x="683567" y="1988840"/>
          <a:ext cx="7704857" cy="36804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384655"/>
                <a:gridCol w="1535421"/>
                <a:gridCol w="4784781"/>
              </a:tblGrid>
              <a:tr h="169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31/01/2006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628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Modificación decisión 626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31/01/2007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663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Modificación decisiones 626 y 628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43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16/07/2007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669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Política arancelaria / Creación grupo de trabajo de alto nivel de política arancelaria, y no obligación de aplicar decisiones 370, 371, 465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16/07/2007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670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Creación del Documento aduanero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16/07/2007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671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Armonización de regímenes aduaneros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/>
                </a:tc>
              </a:tr>
              <a:tr h="18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25/11/2011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766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Actualización de nomenclatura Común (NANDINA)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7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07/12/2011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Decisión 771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Política Arancelaria Comunidad Andina, Corrección de aplicación de decisión 535, y no esta obligados a aplicar decisiones 370, 371 y 465.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8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01/10/2012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Resolución 59 del Comex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Comité de comercio exterior reforma arancel nacional</a:t>
                      </a:r>
                      <a:endParaRPr lang="es-EC" sz="15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448" marR="6344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83568" y="971378"/>
            <a:ext cx="770485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C" b="1" dirty="0"/>
              <a:t>RECORRIDO DE LA POLITICA ARANCELARIA Y SUS VARIABLES A LO LARGO DE SU APLICACIÓN</a:t>
            </a:r>
            <a:endParaRPr lang="es-EC" b="1" dirty="0">
              <a:solidFill>
                <a:srgbClr val="943634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01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1331640" y="4509120"/>
            <a:ext cx="6480720" cy="101217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1 Rectángulo redondeado"/>
          <p:cNvSpPr/>
          <p:nvPr/>
        </p:nvSpPr>
        <p:spPr>
          <a:xfrm>
            <a:off x="1331640" y="3931023"/>
            <a:ext cx="2952328" cy="5060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Rectángulo redondeado"/>
          <p:cNvSpPr/>
          <p:nvPr/>
        </p:nvSpPr>
        <p:spPr>
          <a:xfrm>
            <a:off x="1303734" y="3140968"/>
            <a:ext cx="3916338" cy="4320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3212975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Banco </a:t>
            </a:r>
            <a:r>
              <a:rPr lang="es-EC" b="1" dirty="0"/>
              <a:t>Central del </a:t>
            </a:r>
            <a:r>
              <a:rPr lang="es-EC" b="1" dirty="0" smtClean="0"/>
              <a:t>Ecuador</a:t>
            </a:r>
          </a:p>
          <a:p>
            <a:endParaRPr lang="es-EC" dirty="0" smtClean="0"/>
          </a:p>
          <a:p>
            <a:endParaRPr lang="es-EC" dirty="0"/>
          </a:p>
          <a:p>
            <a:r>
              <a:rPr lang="es-EC" dirty="0" smtClean="0"/>
              <a:t>Sección </a:t>
            </a:r>
            <a:r>
              <a:rPr lang="es-EC" dirty="0"/>
              <a:t>IX, Capitulo </a:t>
            </a:r>
            <a:r>
              <a:rPr lang="es-EC" dirty="0" smtClean="0"/>
              <a:t>44</a:t>
            </a:r>
          </a:p>
          <a:p>
            <a:endParaRPr lang="es-EC" dirty="0"/>
          </a:p>
          <a:p>
            <a:pPr lvl="0"/>
            <a:r>
              <a:rPr lang="es-EC" dirty="0"/>
              <a:t>S</a:t>
            </a:r>
            <a:r>
              <a:rPr lang="es-EC" dirty="0" smtClean="0"/>
              <a:t>ección </a:t>
            </a:r>
            <a:r>
              <a:rPr lang="es-EC" dirty="0"/>
              <a:t>XX, Capitulo 94, partida 940330, 940340, 940350, 940360 (Muebles de madera, Muebles de Oficina, </a:t>
            </a:r>
            <a:r>
              <a:rPr lang="es-EC" dirty="0" smtClean="0"/>
              <a:t>Muebles </a:t>
            </a:r>
            <a:r>
              <a:rPr lang="es-EC" dirty="0"/>
              <a:t>de dormitorio, Muebles de Cocina</a:t>
            </a: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913756" y="80550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/>
              <a:t> </a:t>
            </a:r>
          </a:p>
          <a:p>
            <a:pPr lvl="0"/>
            <a:r>
              <a:rPr lang="es-ES_tradnl" b="1" dirty="0"/>
              <a:t>ESTADÍSTICAS DE EXPORTACIÓN DE PRODUCTOS MADEREROS DE ECUADOR HACIA LA COMUNIDAD ANDINA.</a:t>
            </a:r>
            <a:endParaRPr lang="es-EC" dirty="0"/>
          </a:p>
          <a:p>
            <a:r>
              <a:rPr lang="es-EC" b="1" dirty="0"/>
              <a:t> </a:t>
            </a:r>
            <a:endParaRPr lang="es-EC" dirty="0"/>
          </a:p>
          <a:p>
            <a:pPr lvl="1"/>
            <a:r>
              <a:rPr lang="es-EC" b="1" dirty="0"/>
              <a:t>SUBPARTIDAS ARANCELARIAS QUE ECUADOR EXPORTA HACIA LA COMUNIDAD ANDINA</a:t>
            </a:r>
          </a:p>
        </p:txBody>
      </p:sp>
    </p:spTree>
    <p:extLst>
      <p:ext uri="{BB962C8B-B14F-4D97-AF65-F5344CB8AC3E}">
        <p14:creationId xmlns:p14="http://schemas.microsoft.com/office/powerpoint/2010/main" val="37147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80528" y="802791"/>
            <a:ext cx="864096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s-ES" sz="1500" b="1" dirty="0"/>
              <a:t>IMPORTACIONES, EXPORTACIONES Y BALANZA COMERCIAL DEL CAPÍTULO 44</a:t>
            </a:r>
            <a:endParaRPr lang="es-EC" sz="15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463"/>
              </p:ext>
            </p:extLst>
          </p:nvPr>
        </p:nvGraphicFramePr>
        <p:xfrm>
          <a:off x="755576" y="1268760"/>
          <a:ext cx="7704856" cy="42062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706069"/>
                <a:gridCol w="5998787"/>
              </a:tblGrid>
              <a:tr h="417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4411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Tableros de fibra de madera u otras materias leñosas, incluso aglomeradas con resinas o demás aglutinantes orgánicos.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83425"/>
              </p:ext>
            </p:extLst>
          </p:nvPr>
        </p:nvGraphicFramePr>
        <p:xfrm>
          <a:off x="755576" y="1916832"/>
          <a:ext cx="7704856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069"/>
                <a:gridCol w="5998787"/>
              </a:tblGrid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4411120000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De espesor inferior o igual a 5 mm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319453107"/>
              </p:ext>
            </p:extLst>
          </p:nvPr>
        </p:nvGraphicFramePr>
        <p:xfrm>
          <a:off x="2054628" y="2276872"/>
          <a:ext cx="5037651" cy="212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710646976"/>
              </p:ext>
            </p:extLst>
          </p:nvPr>
        </p:nvGraphicFramePr>
        <p:xfrm>
          <a:off x="2195736" y="4437112"/>
          <a:ext cx="4882386" cy="205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58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4106"/>
              </p:ext>
            </p:extLst>
          </p:nvPr>
        </p:nvGraphicFramePr>
        <p:xfrm>
          <a:off x="683568" y="764704"/>
          <a:ext cx="7848872" cy="87668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38134"/>
                <a:gridCol w="6110738"/>
              </a:tblGrid>
              <a:tr h="876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4420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Marquetería y taracea, cofrecillos y estuches para joyería u orfebrería y manufacturas similares, de madera; estatuillas y demás objetos de adorno, de madera; artículos de mobiliario, de madera, no comprendidos en el Capítulo 94.</a:t>
                      </a:r>
                      <a:endParaRPr lang="es-EC" sz="1200" dirty="0">
                        <a:solidFill>
                          <a:srgbClr val="943634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31559"/>
              </p:ext>
            </p:extLst>
          </p:nvPr>
        </p:nvGraphicFramePr>
        <p:xfrm>
          <a:off x="683568" y="1772816"/>
          <a:ext cx="7776864" cy="210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187"/>
                <a:gridCol w="6054677"/>
              </a:tblGrid>
              <a:tr h="175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4420100000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Estatuillas y demás objetos de adorno, de madera</a:t>
                      </a:r>
                      <a:endParaRPr lang="es-EC" sz="12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209180471"/>
              </p:ext>
            </p:extLst>
          </p:nvPr>
        </p:nvGraphicFramePr>
        <p:xfrm>
          <a:off x="683569" y="2348880"/>
          <a:ext cx="4032448" cy="202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815963"/>
              </p:ext>
            </p:extLst>
          </p:nvPr>
        </p:nvGraphicFramePr>
        <p:xfrm>
          <a:off x="4860032" y="2348880"/>
          <a:ext cx="3816424" cy="202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213487262"/>
              </p:ext>
            </p:extLst>
          </p:nvPr>
        </p:nvGraphicFramePr>
        <p:xfrm>
          <a:off x="2339752" y="4424680"/>
          <a:ext cx="4845278" cy="202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25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865</TotalTime>
  <Words>1633</Words>
  <Application>Microsoft Office PowerPoint</Application>
  <PresentationFormat>Presentación en pantalla (4:3)</PresentationFormat>
  <Paragraphs>468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Hidalgo</dc:creator>
  <cp:lastModifiedBy>David Hidalgo</cp:lastModifiedBy>
  <cp:revision>59</cp:revision>
  <dcterms:created xsi:type="dcterms:W3CDTF">2014-01-15T03:19:07Z</dcterms:created>
  <dcterms:modified xsi:type="dcterms:W3CDTF">2014-01-20T04:02:00Z</dcterms:modified>
</cp:coreProperties>
</file>