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330" r:id="rId6"/>
    <p:sldId id="261" r:id="rId7"/>
    <p:sldId id="257" r:id="rId8"/>
    <p:sldId id="262" r:id="rId9"/>
    <p:sldId id="263" r:id="rId10"/>
    <p:sldId id="264" r:id="rId11"/>
    <p:sldId id="265" r:id="rId12"/>
    <p:sldId id="332" r:id="rId13"/>
    <p:sldId id="333" r:id="rId14"/>
    <p:sldId id="334" r:id="rId15"/>
    <p:sldId id="335" r:id="rId16"/>
    <p:sldId id="275" r:id="rId17"/>
    <p:sldId id="278" r:id="rId18"/>
    <p:sldId id="276" r:id="rId19"/>
    <p:sldId id="277" r:id="rId20"/>
    <p:sldId id="279" r:id="rId21"/>
    <p:sldId id="280" r:id="rId22"/>
    <p:sldId id="287" r:id="rId23"/>
    <p:sldId id="288" r:id="rId24"/>
    <p:sldId id="328" r:id="rId25"/>
    <p:sldId id="309" r:id="rId26"/>
    <p:sldId id="313" r:id="rId27"/>
    <p:sldId id="314" r:id="rId28"/>
    <p:sldId id="316" r:id="rId29"/>
    <p:sldId id="329" r:id="rId30"/>
    <p:sldId id="317" r:id="rId31"/>
    <p:sldId id="318" r:id="rId32"/>
    <p:sldId id="319" r:id="rId33"/>
    <p:sldId id="320" r:id="rId34"/>
    <p:sldId id="321" r:id="rId35"/>
    <p:sldId id="322" r:id="rId36"/>
    <p:sldId id="323" r:id="rId37"/>
    <p:sldId id="324" r:id="rId38"/>
    <p:sldId id="325" r:id="rId39"/>
    <p:sldId id="326" r:id="rId40"/>
    <p:sldId id="327" r:id="rId41"/>
    <p:sldId id="338"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371970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33082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24723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236033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55859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343910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193335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371753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24641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98348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D0C2D4-57DF-43BA-ADB0-7CB55E0F89CC}" type="datetimeFigureOut">
              <a:rPr lang="es-EC" smtClean="0"/>
              <a:t>01/11/2013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t>‹Nº›</a:t>
            </a:fld>
            <a:endParaRPr lang="es-EC"/>
          </a:p>
        </p:txBody>
      </p:sp>
    </p:spTree>
    <p:extLst>
      <p:ext uri="{BB962C8B-B14F-4D97-AF65-F5344CB8AC3E}">
        <p14:creationId xmlns:p14="http://schemas.microsoft.com/office/powerpoint/2010/main" val="312607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C2D4-57DF-43BA-ADB0-7CB55E0F89CC}" type="datetimeFigureOut">
              <a:rPr lang="es-EC" smtClean="0"/>
              <a:t>01/11/2013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1DF46-D775-4734-97A5-21A8FF051754}" type="slidenum">
              <a:rPr lang="es-EC" smtClean="0"/>
              <a:t>‹Nº›</a:t>
            </a:fld>
            <a:endParaRPr lang="es-EC"/>
          </a:p>
        </p:txBody>
      </p:sp>
    </p:spTree>
    <p:extLst>
      <p:ext uri="{BB962C8B-B14F-4D97-AF65-F5344CB8AC3E}">
        <p14:creationId xmlns:p14="http://schemas.microsoft.com/office/powerpoint/2010/main" val="370666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10" Type="http://schemas.openxmlformats.org/officeDocument/2006/relationships/image" Target="../media/image36.png"/><Relationship Id="rId4" Type="http://schemas.openxmlformats.org/officeDocument/2006/relationships/image" Target="../media/image300.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46.png"/><Relationship Id="rId4" Type="http://schemas.openxmlformats.org/officeDocument/2006/relationships/image" Target="../media/image145.pn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2" cstate="print"/>
          <a:stretch>
            <a:fillRect/>
          </a:stretch>
        </p:blipFill>
        <p:spPr>
          <a:xfrm>
            <a:off x="-3104" y="-17140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827584" y="980728"/>
            <a:ext cx="8444236" cy="4955203"/>
          </a:xfrm>
          <a:prstGeom prst="rect">
            <a:avLst/>
          </a:prstGeom>
          <a:noFill/>
        </p:spPr>
        <p:txBody>
          <a:bodyPr wrap="square" rtlCol="0">
            <a:spAutoFit/>
          </a:bodyPr>
          <a:lstStyle/>
          <a:p>
            <a:pPr algn="ctr"/>
            <a:r>
              <a:rPr lang="en-US" sz="2000" b="1" dirty="0" smtClean="0">
                <a:latin typeface="Arial" pitchFamily="34" charset="0"/>
                <a:cs typeface="Arial" pitchFamily="34" charset="0"/>
              </a:rPr>
              <a:t>CARRERA DE INGENIERÍA MECÁNICA </a:t>
            </a:r>
          </a:p>
          <a:p>
            <a:pPr algn="ctr"/>
            <a:endParaRPr lang="en-US" sz="2000" b="1" dirty="0" smtClean="0">
              <a:latin typeface="Arial" pitchFamily="34" charset="0"/>
              <a:cs typeface="Arial" pitchFamily="34" charset="0"/>
            </a:endParaRPr>
          </a:p>
          <a:p>
            <a:pPr algn="ctr"/>
            <a:r>
              <a:rPr lang="es-ES" sz="2000" b="1" dirty="0">
                <a:latin typeface="Arial" pitchFamily="34" charset="0"/>
                <a:cs typeface="Arial" pitchFamily="34" charset="0"/>
              </a:rPr>
              <a:t>DISEÑO Y CONSTRUCCIÓN DE UN EQUIPO SEMIAUTOMÁTICO PARA  RECALCADO EN CALIENTE PARA EL LABORATORIO DE PROCESOS DE MANUFACTURA II DE LA ESCUELA POLITÉCNICA DEL EJÉRCITO</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ANDRÉS </a:t>
            </a:r>
            <a:r>
              <a:rPr lang="es-ES" sz="2000" b="1" dirty="0">
                <a:latin typeface="Arial" pitchFamily="34" charset="0"/>
                <a:cs typeface="Arial" pitchFamily="34" charset="0"/>
              </a:rPr>
              <a:t>ALEJANDRO NOVOA SALGADO</a:t>
            </a:r>
            <a:endParaRPr lang="es-EC" sz="2000" b="1" dirty="0">
              <a:latin typeface="Arial" pitchFamily="34" charset="0"/>
              <a:cs typeface="Arial" pitchFamily="34" charset="0"/>
            </a:endParaRPr>
          </a:p>
          <a:p>
            <a:pPr algn="ctr"/>
            <a:r>
              <a:rPr lang="es-ES" sz="2000" b="1" dirty="0" smtClean="0">
                <a:latin typeface="Arial" pitchFamily="34" charset="0"/>
                <a:cs typeface="Arial" pitchFamily="34" charset="0"/>
              </a:rPr>
              <a:t>VICTOR </a:t>
            </a:r>
            <a:r>
              <a:rPr lang="es-ES" sz="2000" b="1" dirty="0">
                <a:latin typeface="Arial" pitchFamily="34" charset="0"/>
                <a:cs typeface="Arial" pitchFamily="34" charset="0"/>
              </a:rPr>
              <a:t>ALFONSO VILLANUEVA VELARDE</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DIRECTOR: ING. HERNÁN LARA</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CODIRECTOR</a:t>
            </a:r>
            <a:r>
              <a:rPr lang="es-ES" sz="2000" b="1" dirty="0">
                <a:latin typeface="Arial" pitchFamily="34" charset="0"/>
                <a:cs typeface="Arial" pitchFamily="34" charset="0"/>
              </a:rPr>
              <a:t>: ING. SANTIAGO CASTELLANOS</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endParaRPr lang="es-EC" sz="2000" b="1" dirty="0">
              <a:latin typeface="Arial" pitchFamily="34" charset="0"/>
              <a:cs typeface="Arial" pitchFamily="34" charset="0"/>
            </a:endParaRPr>
          </a:p>
          <a:p>
            <a:pPr algn="ctr"/>
            <a:r>
              <a:rPr lang="es-ES" sz="2000" b="1" dirty="0">
                <a:latin typeface="Arial" pitchFamily="34" charset="0"/>
                <a:cs typeface="Arial" pitchFamily="34" charset="0"/>
              </a:rPr>
              <a:t> </a:t>
            </a:r>
            <a:r>
              <a:rPr lang="es-ES" sz="2000" b="1" dirty="0" smtClean="0">
                <a:latin typeface="Arial" pitchFamily="34" charset="0"/>
                <a:cs typeface="Arial" pitchFamily="34" charset="0"/>
              </a:rPr>
              <a:t>Sangolquí</a:t>
            </a:r>
            <a:r>
              <a:rPr lang="es-ES" sz="2000" b="1" dirty="0">
                <a:latin typeface="Arial" pitchFamily="34" charset="0"/>
                <a:cs typeface="Arial" pitchFamily="34" charset="0"/>
              </a:rPr>
              <a:t>, </a:t>
            </a:r>
            <a:r>
              <a:rPr lang="es-ES" sz="2000" b="1" dirty="0" smtClean="0">
                <a:latin typeface="Arial" pitchFamily="34" charset="0"/>
                <a:cs typeface="Arial" pitchFamily="34" charset="0"/>
              </a:rPr>
              <a:t>2013-10</a:t>
            </a:r>
            <a:endParaRPr lang="es-EC" sz="2000" b="1" dirty="0">
              <a:latin typeface="Arial" pitchFamily="34" charset="0"/>
              <a:cs typeface="Arial" pitchFamily="34" charset="0"/>
            </a:endParaRPr>
          </a:p>
          <a:p>
            <a:pPr algn="ctr"/>
            <a:r>
              <a:rPr lang="es-ES" b="1" dirty="0">
                <a:latin typeface="Arial" pitchFamily="34" charset="0"/>
                <a:cs typeface="Arial" pitchFamily="34" charset="0"/>
              </a:rPr>
              <a:t> </a:t>
            </a:r>
            <a:endParaRPr lang="es-EC" b="1" dirty="0">
              <a:latin typeface="Arial" pitchFamily="34" charset="0"/>
              <a:cs typeface="Arial" pitchFamily="34" charset="0"/>
            </a:endParaRPr>
          </a:p>
          <a:p>
            <a:endParaRPr lang="es-EC" b="1" dirty="0"/>
          </a:p>
        </p:txBody>
      </p:sp>
    </p:spTree>
    <p:extLst>
      <p:ext uri="{BB962C8B-B14F-4D97-AF65-F5344CB8AC3E}">
        <p14:creationId xmlns:p14="http://schemas.microsoft.com/office/powerpoint/2010/main" val="2906275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51520" y="332656"/>
            <a:ext cx="3860865" cy="369332"/>
          </a:xfrm>
          <a:prstGeom prst="rect">
            <a:avLst/>
          </a:prstGeom>
        </p:spPr>
        <p:txBody>
          <a:bodyPr wrap="none">
            <a:spAutoFit/>
          </a:bodyPr>
          <a:lstStyle/>
          <a:p>
            <a:r>
              <a:rPr lang="es-EC" b="1" dirty="0" smtClean="0">
                <a:latin typeface="Arial" pitchFamily="34" charset="0"/>
                <a:cs typeface="Arial" pitchFamily="34" charset="0"/>
              </a:rPr>
              <a:t>Efecto de la Tasa de Deformación</a:t>
            </a:r>
            <a:endParaRPr lang="es-EC" dirty="0"/>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50001" b="24545"/>
          <a:stretch/>
        </p:blipFill>
        <p:spPr bwMode="auto">
          <a:xfrm>
            <a:off x="2237370" y="1124744"/>
            <a:ext cx="4968552" cy="3600400"/>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755576" y="4759959"/>
            <a:ext cx="7992888" cy="698717"/>
          </a:xfrm>
          <a:prstGeom prst="rect">
            <a:avLst/>
          </a:prstGeom>
        </p:spPr>
        <p:txBody>
          <a:bodyPr wrap="square">
            <a:spAutoFit/>
          </a:bodyPr>
          <a:lstStyle/>
          <a:p>
            <a:pPr algn="ctr">
              <a:lnSpc>
                <a:spcPct val="150000"/>
              </a:lnSpc>
            </a:pPr>
            <a:r>
              <a:rPr lang="es-ES" sz="1400" b="1" dirty="0" smtClean="0">
                <a:latin typeface="Arial" pitchFamily="34" charset="0"/>
                <a:cs typeface="Arial" pitchFamily="34" charset="0"/>
              </a:rPr>
              <a:t>Figura. Flujo de esfuerzos versus tasa de deformación para aleaciones de aluminio 2014 y 6061 a 370 °C (700 °F) y a dos diferentes tasas de deformación.</a:t>
            </a:r>
            <a:endParaRPr lang="es-EC" sz="1400" b="1" dirty="0">
              <a:latin typeface="Arial" pitchFamily="34" charset="0"/>
              <a:cs typeface="Arial" pitchFamily="34" charset="0"/>
            </a:endParaRPr>
          </a:p>
        </p:txBody>
      </p:sp>
    </p:spTree>
    <p:extLst>
      <p:ext uri="{BB962C8B-B14F-4D97-AF65-F5344CB8AC3E}">
        <p14:creationId xmlns:p14="http://schemas.microsoft.com/office/powerpoint/2010/main" val="4004568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260648" y="323364"/>
            <a:ext cx="6624736" cy="369332"/>
          </a:xfrm>
          <a:prstGeom prst="rect">
            <a:avLst/>
          </a:prstGeom>
        </p:spPr>
        <p:txBody>
          <a:bodyPr wrap="square">
            <a:spAutoFit/>
          </a:bodyPr>
          <a:lstStyle/>
          <a:p>
            <a:pPr lvl="4"/>
            <a:r>
              <a:rPr lang="es-EC" b="1" dirty="0" smtClean="0">
                <a:latin typeface="Arial" pitchFamily="34" charset="0"/>
                <a:cs typeface="Arial" pitchFamily="34" charset="0"/>
              </a:rPr>
              <a:t>Efecto de la Temperatura del Dado</a:t>
            </a:r>
            <a:endParaRPr lang="es-EC" sz="16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943087655"/>
              </p:ext>
            </p:extLst>
          </p:nvPr>
        </p:nvGraphicFramePr>
        <p:xfrm>
          <a:off x="1907704" y="908720"/>
          <a:ext cx="4968552" cy="4608515"/>
        </p:xfrm>
        <a:graphic>
          <a:graphicData uri="http://schemas.openxmlformats.org/drawingml/2006/table">
            <a:tbl>
              <a:tblPr firstRow="1" firstCol="1" bandRow="1">
                <a:tableStyleId>{3B4B98B0-60AC-42C2-AFA5-B58CD77FA1E5}</a:tableStyleId>
              </a:tblPr>
              <a:tblGrid>
                <a:gridCol w="2603584"/>
                <a:gridCol w="1182484"/>
                <a:gridCol w="1182484"/>
              </a:tblGrid>
              <a:tr h="344493">
                <a:tc rowSpan="2">
                  <a:txBody>
                    <a:bodyPr/>
                    <a:lstStyle/>
                    <a:p>
                      <a:pPr algn="ctr">
                        <a:spcAft>
                          <a:spcPts val="0"/>
                        </a:spcAft>
                      </a:pPr>
                      <a:r>
                        <a:rPr lang="es-EC" sz="1000" dirty="0">
                          <a:effectLst/>
                        </a:rPr>
                        <a:t>Proceso de Forjado / </a:t>
                      </a:r>
                    </a:p>
                    <a:p>
                      <a:pPr algn="ctr">
                        <a:spcAft>
                          <a:spcPts val="0"/>
                        </a:spcAft>
                      </a:pPr>
                      <a:r>
                        <a:rPr lang="es-EC" sz="1000" dirty="0">
                          <a:effectLst/>
                        </a:rPr>
                        <a:t>Equipo</a:t>
                      </a:r>
                      <a:endParaRPr lang="es-EC" sz="1000" dirty="0">
                        <a:effectLst/>
                        <a:latin typeface="Times New Roman"/>
                        <a:ea typeface="Times New Roman"/>
                      </a:endParaRPr>
                    </a:p>
                  </a:txBody>
                  <a:tcPr marL="68580" marR="68580" marT="0" marB="0"/>
                </a:tc>
                <a:tc gridSpan="2">
                  <a:txBody>
                    <a:bodyPr/>
                    <a:lstStyle/>
                    <a:p>
                      <a:pPr algn="ctr">
                        <a:spcAft>
                          <a:spcPts val="0"/>
                        </a:spcAft>
                      </a:pPr>
                      <a:r>
                        <a:rPr lang="es-EC" sz="1000">
                          <a:effectLst/>
                        </a:rPr>
                        <a:t>Temperatura del troquel</a:t>
                      </a:r>
                      <a:endParaRPr lang="es-EC" sz="1000">
                        <a:effectLst/>
                        <a:latin typeface="Times New Roman"/>
                        <a:ea typeface="Times New Roman"/>
                      </a:endParaRPr>
                    </a:p>
                  </a:txBody>
                  <a:tcPr marL="68580" marR="68580" marT="0" marB="0"/>
                </a:tc>
                <a:tc hMerge="1">
                  <a:txBody>
                    <a:bodyPr/>
                    <a:lstStyle/>
                    <a:p>
                      <a:endParaRPr lang="es-EC"/>
                    </a:p>
                  </a:txBody>
                  <a:tcPr/>
                </a:tc>
              </a:tr>
              <a:tr h="215206">
                <a:tc vMerge="1">
                  <a:txBody>
                    <a:bodyPr/>
                    <a:lstStyle/>
                    <a:p>
                      <a:endParaRPr lang="es-EC"/>
                    </a:p>
                  </a:txBody>
                  <a:tcPr/>
                </a:tc>
                <a:tc>
                  <a:txBody>
                    <a:bodyPr/>
                    <a:lstStyle/>
                    <a:p>
                      <a:pPr algn="ctr">
                        <a:spcAft>
                          <a:spcPts val="0"/>
                        </a:spcAft>
                      </a:pPr>
                      <a:r>
                        <a:rPr lang="es-EC" sz="1000">
                          <a:effectLst/>
                        </a:rPr>
                        <a:t>°C</a:t>
                      </a:r>
                      <a:endParaRPr lang="es-EC" sz="1000">
                        <a:effectLst/>
                        <a:latin typeface="Times New Roman"/>
                        <a:ea typeface="Times New Roman"/>
                      </a:endParaRPr>
                    </a:p>
                  </a:txBody>
                  <a:tcPr marL="68580" marR="68580" marT="0" marB="0"/>
                </a:tc>
                <a:tc>
                  <a:txBody>
                    <a:bodyPr/>
                    <a:lstStyle/>
                    <a:p>
                      <a:pPr algn="ctr">
                        <a:spcAft>
                          <a:spcPts val="0"/>
                        </a:spcAft>
                      </a:pPr>
                      <a:r>
                        <a:rPr lang="es-EC" sz="1000">
                          <a:effectLst/>
                        </a:rPr>
                        <a:t>°F</a:t>
                      </a:r>
                      <a:endParaRPr lang="es-EC" sz="1000">
                        <a:effectLst/>
                        <a:latin typeface="Times New Roman"/>
                        <a:ea typeface="Times New Roman"/>
                      </a:endParaRPr>
                    </a:p>
                  </a:txBody>
                  <a:tcPr marL="68580" marR="68580" marT="0" marB="0"/>
                </a:tc>
              </a:tr>
              <a:tr h="323218">
                <a:tc>
                  <a:txBody>
                    <a:bodyPr/>
                    <a:lstStyle/>
                    <a:p>
                      <a:pPr algn="ctr">
                        <a:spcAft>
                          <a:spcPts val="0"/>
                        </a:spcAft>
                      </a:pPr>
                      <a:r>
                        <a:rPr lang="es-EC" sz="1000">
                          <a:effectLst/>
                        </a:rPr>
                        <a:t>Forjado en troquel abierto</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 </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 </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S" sz="1000">
                          <a:effectLst/>
                        </a:rPr>
                        <a:t>Ring rolling</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95-205</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200-400</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S" sz="1000">
                          <a:effectLst/>
                        </a:rPr>
                        <a:t>Mandrel forging</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95-205</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200-400</a:t>
                      </a:r>
                      <a:endParaRPr lang="es-EC" sz="1000">
                        <a:effectLst/>
                        <a:latin typeface="Times New Roman"/>
                        <a:ea typeface="Times New Roman"/>
                      </a:endParaRPr>
                    </a:p>
                  </a:txBody>
                  <a:tcPr marL="68580" marR="68580" marT="0" marB="0" anchor="ctr"/>
                </a:tc>
              </a:tr>
              <a:tr h="323218">
                <a:tc>
                  <a:txBody>
                    <a:bodyPr/>
                    <a:lstStyle/>
                    <a:p>
                      <a:pPr algn="ctr">
                        <a:spcAft>
                          <a:spcPts val="0"/>
                        </a:spcAft>
                      </a:pPr>
                      <a:r>
                        <a:rPr lang="es-EC" sz="1000">
                          <a:effectLst/>
                        </a:rPr>
                        <a:t>Forjado en troquel cerrado</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 </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 </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S" sz="1000">
                          <a:effectLst/>
                        </a:rPr>
                        <a:t>Hammers</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95-150</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200-300</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C" sz="1000">
                          <a:effectLst/>
                        </a:rPr>
                        <a:t>Upsetters</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150-260</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300-500</a:t>
                      </a:r>
                      <a:endParaRPr lang="es-EC" sz="1000">
                        <a:effectLst/>
                        <a:latin typeface="Times New Roman"/>
                        <a:ea typeface="Times New Roman"/>
                      </a:endParaRPr>
                    </a:p>
                  </a:txBody>
                  <a:tcPr marL="68580" marR="68580" marT="0" marB="0" anchor="ctr"/>
                </a:tc>
              </a:tr>
              <a:tr h="323218">
                <a:tc>
                  <a:txBody>
                    <a:bodyPr/>
                    <a:lstStyle/>
                    <a:p>
                      <a:pPr algn="ctr">
                        <a:spcAft>
                          <a:spcPts val="0"/>
                        </a:spcAft>
                      </a:pPr>
                      <a:r>
                        <a:rPr lang="es-EC" sz="1000">
                          <a:effectLst/>
                        </a:rPr>
                        <a:t>Mechanical presses</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150-260</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300-500</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C" sz="1000" dirty="0" err="1">
                          <a:effectLst/>
                        </a:rPr>
                        <a:t>Screw</a:t>
                      </a:r>
                      <a:r>
                        <a:rPr lang="es-EC" sz="1000" dirty="0">
                          <a:effectLst/>
                        </a:rPr>
                        <a:t> </a:t>
                      </a:r>
                      <a:r>
                        <a:rPr lang="es-EC" sz="1000" dirty="0" err="1">
                          <a:effectLst/>
                        </a:rPr>
                        <a:t>presses</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000">
                          <a:effectLst/>
                        </a:rPr>
                        <a:t>150-260</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300-500</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C" sz="1000">
                          <a:effectLst/>
                        </a:rPr>
                        <a:t>Orbital (rotary) forging</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150-260</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300-500</a:t>
                      </a:r>
                      <a:endParaRPr lang="es-EC" sz="1000">
                        <a:effectLst/>
                        <a:latin typeface="Times New Roman"/>
                        <a:ea typeface="Times New Roman"/>
                      </a:endParaRPr>
                    </a:p>
                  </a:txBody>
                  <a:tcPr marL="68580" marR="68580" marT="0" marB="0" anchor="ctr"/>
                </a:tc>
              </a:tr>
              <a:tr h="323218">
                <a:tc>
                  <a:txBody>
                    <a:bodyPr/>
                    <a:lstStyle/>
                    <a:p>
                      <a:pPr algn="ctr">
                        <a:spcAft>
                          <a:spcPts val="0"/>
                        </a:spcAft>
                      </a:pPr>
                      <a:r>
                        <a:rPr lang="es-EC" sz="1000">
                          <a:effectLst/>
                        </a:rPr>
                        <a:t>Spin forging</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150-315</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200-600</a:t>
                      </a:r>
                      <a:endParaRPr lang="es-EC" sz="1000">
                        <a:effectLst/>
                        <a:latin typeface="Times New Roman"/>
                        <a:ea typeface="Times New Roman"/>
                      </a:endParaRPr>
                    </a:p>
                  </a:txBody>
                  <a:tcPr marL="68580" marR="68580" marT="0" marB="0" anchor="ctr"/>
                </a:tc>
              </a:tr>
              <a:tr h="344493">
                <a:tc>
                  <a:txBody>
                    <a:bodyPr/>
                    <a:lstStyle/>
                    <a:p>
                      <a:pPr algn="ctr">
                        <a:spcAft>
                          <a:spcPts val="0"/>
                        </a:spcAft>
                      </a:pPr>
                      <a:r>
                        <a:rPr lang="es-EC" sz="1000">
                          <a:effectLst/>
                        </a:rPr>
                        <a:t>Roll forging</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a:effectLst/>
                        </a:rPr>
                        <a:t>95-205</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dirty="0">
                          <a:effectLst/>
                        </a:rPr>
                        <a:t>200-400</a:t>
                      </a:r>
                      <a:endParaRPr lang="es-EC" sz="1000" dirty="0">
                        <a:effectLst/>
                        <a:latin typeface="Times New Roman"/>
                        <a:ea typeface="Times New Roman"/>
                      </a:endParaRPr>
                    </a:p>
                  </a:txBody>
                  <a:tcPr marL="68580" marR="68580" marT="0" marB="0" anchor="ctr"/>
                </a:tc>
              </a:tr>
              <a:tr h="344493">
                <a:tc>
                  <a:txBody>
                    <a:bodyPr/>
                    <a:lstStyle/>
                    <a:p>
                      <a:pPr algn="ctr">
                        <a:spcAft>
                          <a:spcPts val="0"/>
                        </a:spcAft>
                      </a:pPr>
                      <a:r>
                        <a:rPr lang="es-EC" sz="1000">
                          <a:effectLst/>
                        </a:rPr>
                        <a:t>Hydraulic presses</a:t>
                      </a:r>
                      <a:endParaRPr lang="es-EC" sz="1000">
                        <a:effectLst/>
                        <a:latin typeface="Times New Roman"/>
                        <a:ea typeface="Times New Roman"/>
                      </a:endParaRPr>
                    </a:p>
                  </a:txBody>
                  <a:tcPr marL="68580" marR="68580" marT="0" marB="0" anchor="ctr"/>
                </a:tc>
                <a:tc>
                  <a:txBody>
                    <a:bodyPr/>
                    <a:lstStyle/>
                    <a:p>
                      <a:pPr algn="ctr">
                        <a:spcAft>
                          <a:spcPts val="0"/>
                        </a:spcAft>
                      </a:pPr>
                      <a:r>
                        <a:rPr lang="es-EC" sz="1000" dirty="0">
                          <a:effectLst/>
                        </a:rPr>
                        <a:t>315-430</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000" dirty="0">
                          <a:effectLst/>
                        </a:rPr>
                        <a:t>600-800</a:t>
                      </a:r>
                      <a:endParaRPr lang="es-EC" sz="1000" dirty="0">
                        <a:effectLst/>
                        <a:latin typeface="Times New Roman"/>
                        <a:ea typeface="Times New Roman"/>
                      </a:endParaRPr>
                    </a:p>
                  </a:txBody>
                  <a:tcPr marL="68580" marR="68580" marT="0" marB="0" anchor="ctr"/>
                </a:tc>
              </a:tr>
            </a:tbl>
          </a:graphicData>
        </a:graphic>
      </p:graphicFrame>
      <p:sp>
        <p:nvSpPr>
          <p:cNvPr id="7" name="6 Rectángulo"/>
          <p:cNvSpPr/>
          <p:nvPr/>
        </p:nvSpPr>
        <p:spPr>
          <a:xfrm>
            <a:off x="539552" y="5518973"/>
            <a:ext cx="8280920" cy="375552"/>
          </a:xfrm>
          <a:prstGeom prst="rect">
            <a:avLst/>
          </a:prstGeom>
        </p:spPr>
        <p:txBody>
          <a:bodyPr wrap="square">
            <a:spAutoFit/>
          </a:bodyPr>
          <a:lstStyle/>
          <a:p>
            <a:pPr lvl="0" algn="ctr" fontAlgn="base">
              <a:lnSpc>
                <a:spcPct val="150000"/>
              </a:lnSpc>
              <a:spcBef>
                <a:spcPct val="0"/>
              </a:spcBef>
              <a:spcAft>
                <a:spcPct val="0"/>
              </a:spcAft>
            </a:pPr>
            <a:r>
              <a:rPr lang="es-ES" sz="1400" b="1" dirty="0" smtClean="0">
                <a:latin typeface="Arial" pitchFamily="34" charset="0"/>
                <a:ea typeface="Times New Roman" pitchFamily="18" charset="0"/>
                <a:cs typeface="Arial" pitchFamily="34" charset="0"/>
              </a:rPr>
              <a:t>T</a:t>
            </a:r>
            <a:r>
              <a:rPr lang="es-ES" sz="1400" b="1" dirty="0" smtClean="0" bmk="">
                <a:latin typeface="Arial" pitchFamily="34" charset="0"/>
                <a:ea typeface="Times New Roman" pitchFamily="18" charset="0"/>
                <a:cs typeface="Arial" pitchFamily="34" charset="0"/>
              </a:rPr>
              <a:t>abla. </a:t>
            </a:r>
            <a:r>
              <a:rPr lang="es-ES" sz="1400" b="1" dirty="0" smtClean="0" bmk="_Toc351831034">
                <a:latin typeface="Arial" pitchFamily="34" charset="0"/>
                <a:ea typeface="Times New Roman" pitchFamily="18" charset="0"/>
                <a:cs typeface="Arial" pitchFamily="34" charset="0"/>
              </a:rPr>
              <a:t>Rangos de temperatura del troquel para el forjado de aleaciones de aluminio</a:t>
            </a:r>
            <a:endParaRPr lang="es-EC" sz="1400" dirty="0">
              <a:latin typeface="Arial" pitchFamily="34" charset="0"/>
              <a:cs typeface="Arial" pitchFamily="34" charset="0"/>
            </a:endParaRPr>
          </a:p>
        </p:txBody>
      </p:sp>
    </p:spTree>
    <p:extLst>
      <p:ext uri="{BB962C8B-B14F-4D97-AF65-F5344CB8AC3E}">
        <p14:creationId xmlns:p14="http://schemas.microsoft.com/office/powerpoint/2010/main" val="1454524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40568" y="548680"/>
            <a:ext cx="6336704" cy="369332"/>
          </a:xfrm>
          <a:prstGeom prst="rect">
            <a:avLst/>
          </a:prstGeom>
        </p:spPr>
        <p:txBody>
          <a:bodyPr wrap="square">
            <a:spAutoFit/>
          </a:bodyPr>
          <a:lstStyle/>
          <a:p>
            <a:pPr lvl="2"/>
            <a:r>
              <a:rPr lang="es-EC" b="1" dirty="0"/>
              <a:t>RELACIONES DE DEFORMACIÓN EN EL RECALCADO </a:t>
            </a:r>
            <a:endParaRPr lang="es-EC" dirty="0"/>
          </a:p>
        </p:txBody>
      </p:sp>
      <p:sp>
        <p:nvSpPr>
          <p:cNvPr id="3" name="2 Rectángulo"/>
          <p:cNvSpPr/>
          <p:nvPr/>
        </p:nvSpPr>
        <p:spPr>
          <a:xfrm>
            <a:off x="341784" y="918012"/>
            <a:ext cx="8550696" cy="4247317"/>
          </a:xfrm>
          <a:prstGeom prst="rect">
            <a:avLst/>
          </a:prstGeom>
        </p:spPr>
        <p:txBody>
          <a:bodyPr wrap="square">
            <a:spAutoFit/>
          </a:bodyPr>
          <a:lstStyle/>
          <a:p>
            <a:pPr algn="just">
              <a:lnSpc>
                <a:spcPct val="150000"/>
              </a:lnSpc>
            </a:pPr>
            <a:r>
              <a:rPr lang="es-EC" dirty="0">
                <a:latin typeface="Arial" pitchFamily="34" charset="0"/>
                <a:cs typeface="Arial" pitchFamily="34" charset="0"/>
              </a:rPr>
              <a:t>Para el proceso de recalcado en si tienen importancia directa las siguientes magnitudes</a:t>
            </a:r>
            <a:r>
              <a:rPr lang="es-EC" dirty="0" smtClean="0">
                <a:latin typeface="Arial" pitchFamily="34" charset="0"/>
                <a:cs typeface="Arial" pitchFamily="34" charset="0"/>
              </a:rPr>
              <a:t>:</a:t>
            </a:r>
          </a:p>
          <a:p>
            <a:pPr algn="just">
              <a:lnSpc>
                <a:spcPct val="150000"/>
              </a:lnSpc>
            </a:pPr>
            <a:endParaRPr lang="es-EC" dirty="0">
              <a:latin typeface="Arial" pitchFamily="34" charset="0"/>
              <a:cs typeface="Arial" pitchFamily="34" charset="0"/>
            </a:endParaRPr>
          </a:p>
          <a:p>
            <a:pPr marL="285750" lvl="0" indent="-285750">
              <a:lnSpc>
                <a:spcPct val="150000"/>
              </a:lnSpc>
              <a:buFont typeface="Arial" pitchFamily="34" charset="0"/>
              <a:buChar char="•"/>
            </a:pPr>
            <a:r>
              <a:rPr lang="es-ES" dirty="0">
                <a:latin typeface="Arial" pitchFamily="34" charset="0"/>
                <a:cs typeface="Arial" pitchFamily="34" charset="0"/>
              </a:rPr>
              <a:t>Diámetro inicial Do </a:t>
            </a:r>
            <a:r>
              <a:rPr lang="es-EC" dirty="0">
                <a:latin typeface="Arial" pitchFamily="34" charset="0"/>
                <a:cs typeface="Arial" pitchFamily="34" charset="0"/>
              </a:rPr>
              <a:t>[mm]</a:t>
            </a:r>
          </a:p>
          <a:p>
            <a:pPr marL="285750" lvl="0" indent="-285750">
              <a:lnSpc>
                <a:spcPct val="150000"/>
              </a:lnSpc>
              <a:buFont typeface="Arial" pitchFamily="34" charset="0"/>
              <a:buChar char="•"/>
            </a:pPr>
            <a:r>
              <a:rPr lang="es-ES" dirty="0">
                <a:latin typeface="Arial" pitchFamily="34" charset="0"/>
                <a:cs typeface="Arial" pitchFamily="34" charset="0"/>
              </a:rPr>
              <a:t>Longitud de recalcado o altura inicial Ho </a:t>
            </a:r>
            <a:r>
              <a:rPr lang="es-EC" dirty="0">
                <a:latin typeface="Arial" pitchFamily="34" charset="0"/>
                <a:cs typeface="Arial" pitchFamily="34" charset="0"/>
              </a:rPr>
              <a:t>[mm]</a:t>
            </a:r>
          </a:p>
          <a:p>
            <a:pPr marL="285750" lvl="0" indent="-285750">
              <a:lnSpc>
                <a:spcPct val="150000"/>
              </a:lnSpc>
              <a:buFont typeface="Arial" pitchFamily="34" charset="0"/>
              <a:buChar char="•"/>
            </a:pPr>
            <a:r>
              <a:rPr lang="es-ES" dirty="0">
                <a:latin typeface="Arial" pitchFamily="34" charset="0"/>
                <a:cs typeface="Arial" pitchFamily="34" charset="0"/>
              </a:rPr>
              <a:t>Diámetro de la cabeza (medio) d1</a:t>
            </a:r>
            <a:r>
              <a:rPr lang="es-EC" dirty="0">
                <a:latin typeface="Arial" pitchFamily="34" charset="0"/>
                <a:cs typeface="Arial" pitchFamily="34" charset="0"/>
              </a:rPr>
              <a:t>[mm]</a:t>
            </a:r>
          </a:p>
          <a:p>
            <a:pPr marL="285750" lvl="0" indent="-285750">
              <a:lnSpc>
                <a:spcPct val="150000"/>
              </a:lnSpc>
              <a:buFont typeface="Arial" pitchFamily="34" charset="0"/>
              <a:buChar char="•"/>
            </a:pPr>
            <a:r>
              <a:rPr lang="es-ES" dirty="0">
                <a:latin typeface="Arial" pitchFamily="34" charset="0"/>
                <a:cs typeface="Arial" pitchFamily="34" charset="0"/>
              </a:rPr>
              <a:t>Altura media de recalcado h1</a:t>
            </a:r>
            <a:r>
              <a:rPr lang="es-EC" dirty="0">
                <a:latin typeface="Arial" pitchFamily="34" charset="0"/>
                <a:cs typeface="Arial" pitchFamily="34" charset="0"/>
              </a:rPr>
              <a:t>[mm]</a:t>
            </a:r>
          </a:p>
          <a:p>
            <a:pPr marL="285750" lvl="0" indent="-285750">
              <a:lnSpc>
                <a:spcPct val="150000"/>
              </a:lnSpc>
              <a:buFont typeface="Arial" pitchFamily="34" charset="0"/>
              <a:buChar char="•"/>
            </a:pPr>
            <a:r>
              <a:rPr lang="es-ES" dirty="0">
                <a:latin typeface="Arial" pitchFamily="34" charset="0"/>
                <a:cs typeface="Arial" pitchFamily="34" charset="0"/>
              </a:rPr>
              <a:t>Altura de la cabeza </a:t>
            </a:r>
            <a:r>
              <a:rPr lang="es-ES" dirty="0" err="1">
                <a:latin typeface="Arial" pitchFamily="34" charset="0"/>
                <a:cs typeface="Arial" pitchFamily="34" charset="0"/>
              </a:rPr>
              <a:t>hk</a:t>
            </a:r>
            <a:r>
              <a:rPr lang="es-ES" dirty="0">
                <a:latin typeface="Arial" pitchFamily="34" charset="0"/>
                <a:cs typeface="Arial" pitchFamily="34" charset="0"/>
              </a:rPr>
              <a:t> </a:t>
            </a:r>
            <a:r>
              <a:rPr lang="es-EC" dirty="0">
                <a:latin typeface="Arial" pitchFamily="34" charset="0"/>
                <a:cs typeface="Arial" pitchFamily="34" charset="0"/>
              </a:rPr>
              <a:t>[mm]</a:t>
            </a:r>
          </a:p>
          <a:p>
            <a:pPr marL="285750" lvl="0" indent="-285750">
              <a:lnSpc>
                <a:spcPct val="150000"/>
              </a:lnSpc>
              <a:buFont typeface="Arial" pitchFamily="34" charset="0"/>
              <a:buChar char="•"/>
            </a:pPr>
            <a:r>
              <a:rPr lang="es-ES" dirty="0">
                <a:latin typeface="Arial" pitchFamily="34" charset="0"/>
                <a:cs typeface="Arial" pitchFamily="34" charset="0"/>
              </a:rPr>
              <a:t>Diámetro total </a:t>
            </a:r>
            <a:r>
              <a:rPr lang="es-ES" dirty="0" err="1">
                <a:latin typeface="Arial" pitchFamily="34" charset="0"/>
                <a:cs typeface="Arial" pitchFamily="34" charset="0"/>
              </a:rPr>
              <a:t>Dmax</a:t>
            </a:r>
            <a:r>
              <a:rPr lang="es-ES" dirty="0">
                <a:latin typeface="Arial" pitchFamily="34" charset="0"/>
                <a:cs typeface="Arial" pitchFamily="34" charset="0"/>
              </a:rPr>
              <a:t> </a:t>
            </a:r>
            <a:r>
              <a:rPr lang="es-EC" dirty="0">
                <a:latin typeface="Arial" pitchFamily="34" charset="0"/>
                <a:cs typeface="Arial" pitchFamily="34" charset="0"/>
              </a:rPr>
              <a:t>[mm]</a:t>
            </a:r>
          </a:p>
          <a:p>
            <a:pPr marL="285750" lvl="0" indent="-285750">
              <a:lnSpc>
                <a:spcPct val="150000"/>
              </a:lnSpc>
              <a:buFont typeface="Arial" pitchFamily="34" charset="0"/>
              <a:buChar char="•"/>
            </a:pPr>
            <a:r>
              <a:rPr lang="es-ES" dirty="0">
                <a:latin typeface="Arial" pitchFamily="34" charset="0"/>
                <a:cs typeface="Arial" pitchFamily="34" charset="0"/>
              </a:rPr>
              <a:t>Diferencia teórica de altura ∆h </a:t>
            </a:r>
            <a:r>
              <a:rPr lang="es-EC" dirty="0">
                <a:latin typeface="Arial" pitchFamily="34" charset="0"/>
                <a:cs typeface="Arial" pitchFamily="34" charset="0"/>
              </a:rPr>
              <a:t>[mm]</a:t>
            </a:r>
          </a:p>
        </p:txBody>
      </p:sp>
      <p:sp>
        <p:nvSpPr>
          <p:cNvPr id="8" name="7 Rectángulo"/>
          <p:cNvSpPr/>
          <p:nvPr/>
        </p:nvSpPr>
        <p:spPr>
          <a:xfrm>
            <a:off x="4608512" y="5220489"/>
            <a:ext cx="4572000" cy="584775"/>
          </a:xfrm>
          <a:prstGeom prst="rect">
            <a:avLst/>
          </a:prstGeom>
        </p:spPr>
        <p:txBody>
          <a:bodyPr>
            <a:spAutoFit/>
          </a:bodyPr>
          <a:lstStyle/>
          <a:p>
            <a:pPr algn="ctr"/>
            <a:r>
              <a:rPr lang="es-ES" sz="1600" b="1" dirty="0">
                <a:latin typeface="Arial" pitchFamily="34" charset="0"/>
                <a:cs typeface="Arial" pitchFamily="34" charset="0"/>
              </a:rPr>
              <a:t>Figura 4.1 Parámetros iniciales para el recalcado</a:t>
            </a:r>
            <a:endParaRPr lang="es-EC" sz="1600" dirty="0">
              <a:latin typeface="Arial" pitchFamily="34" charset="0"/>
              <a:cs typeface="Arial" pitchFamily="34" charset="0"/>
            </a:endParaRPr>
          </a:p>
        </p:txBody>
      </p:sp>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5775176" y="1782172"/>
            <a:ext cx="2698750" cy="3014980"/>
          </a:xfrm>
          <a:prstGeom prst="rect">
            <a:avLst/>
          </a:prstGeom>
          <a:noFill/>
          <a:ln>
            <a:noFill/>
          </a:ln>
        </p:spPr>
      </p:pic>
      <p:sp>
        <p:nvSpPr>
          <p:cNvPr id="7" name="6 Rectángulo"/>
          <p:cNvSpPr/>
          <p:nvPr/>
        </p:nvSpPr>
        <p:spPr>
          <a:xfrm>
            <a:off x="2747591" y="170056"/>
            <a:ext cx="3792833" cy="369332"/>
          </a:xfrm>
          <a:prstGeom prst="rect">
            <a:avLst/>
          </a:prstGeom>
        </p:spPr>
        <p:txBody>
          <a:bodyPr wrap="none">
            <a:spAutoFit/>
          </a:bodyPr>
          <a:lstStyle/>
          <a:p>
            <a:pPr lvl="1"/>
            <a:r>
              <a:rPr lang="es-EC" b="1" dirty="0"/>
              <a:t>FUNDAMENTOS DEL RECALCADO</a:t>
            </a:r>
            <a:endParaRPr lang="es-EC" sz="1600" dirty="0"/>
          </a:p>
        </p:txBody>
      </p:sp>
    </p:spTree>
    <p:extLst>
      <p:ext uri="{BB962C8B-B14F-4D97-AF65-F5344CB8AC3E}">
        <p14:creationId xmlns:p14="http://schemas.microsoft.com/office/powerpoint/2010/main" val="48195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23528" y="404664"/>
            <a:ext cx="1952842" cy="369332"/>
          </a:xfrm>
          <a:prstGeom prst="rect">
            <a:avLst/>
          </a:prstGeom>
        </p:spPr>
        <p:txBody>
          <a:bodyPr wrap="none">
            <a:spAutoFit/>
          </a:bodyPr>
          <a:lstStyle/>
          <a:p>
            <a:r>
              <a:rPr lang="es-EC" dirty="0">
                <a:latin typeface="Arial" pitchFamily="34" charset="0"/>
                <a:cs typeface="Arial" pitchFamily="34" charset="0"/>
              </a:rPr>
              <a:t>A ello se añaden</a:t>
            </a:r>
            <a:r>
              <a:rPr lang="es-EC" dirty="0"/>
              <a:t>:</a:t>
            </a:r>
          </a:p>
        </p:txBody>
      </p:sp>
      <p:sp>
        <p:nvSpPr>
          <p:cNvPr id="3" name="2 Rectángulo"/>
          <p:cNvSpPr/>
          <p:nvPr/>
        </p:nvSpPr>
        <p:spPr>
          <a:xfrm>
            <a:off x="323528" y="796025"/>
            <a:ext cx="3312368" cy="369332"/>
          </a:xfrm>
          <a:prstGeom prst="rect">
            <a:avLst/>
          </a:prstGeom>
        </p:spPr>
        <p:txBody>
          <a:bodyPr wrap="square">
            <a:spAutoFit/>
          </a:bodyPr>
          <a:lstStyle/>
          <a:p>
            <a:r>
              <a:rPr lang="es-ES" b="1" dirty="0">
                <a:latin typeface="Arial" pitchFamily="34" charset="0"/>
                <a:cs typeface="Arial" pitchFamily="34" charset="0"/>
              </a:rPr>
              <a:t>Relación de recalcado</a:t>
            </a:r>
            <a:endParaRPr lang="es-EC"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611560" y="1165357"/>
                <a:ext cx="828047" cy="530466"/>
              </a:xfrm>
              <a:prstGeom prst="rect">
                <a:avLst/>
              </a:prstGeom>
            </p:spPr>
            <p:txBody>
              <a:bodyPr wrap="none">
                <a:spAutoFit/>
              </a:bodyPr>
              <a:lstStyle/>
              <a:p>
                <a14:m>
                  <m:oMath xmlns:m="http://schemas.openxmlformats.org/officeDocument/2006/math">
                    <m:r>
                      <a:rPr lang="es-ES" i="1">
                        <a:latin typeface="Cambria Math"/>
                      </a:rPr>
                      <m:t>𝑠</m:t>
                    </m:r>
                    <m:r>
                      <a:rPr lang="es-ES" i="1">
                        <a:latin typeface="Cambria Math"/>
                      </a:rPr>
                      <m:t>=</m:t>
                    </m:r>
                    <m:f>
                      <m:fPr>
                        <m:ctrlPr>
                          <a:rPr lang="es-EC" i="1">
                            <a:latin typeface="Cambria Math"/>
                          </a:rPr>
                        </m:ctrlPr>
                      </m:fPr>
                      <m:num>
                        <m:sSub>
                          <m:sSubPr>
                            <m:ctrlPr>
                              <a:rPr lang="es-EC" i="1">
                                <a:latin typeface="Cambria Math"/>
                              </a:rPr>
                            </m:ctrlPr>
                          </m:sSubPr>
                          <m:e>
                            <m:r>
                              <a:rPr lang="es-ES" i="1">
                                <a:latin typeface="Cambria Math"/>
                              </a:rPr>
                              <m:t>h</m:t>
                            </m:r>
                          </m:e>
                          <m:sub>
                            <m:r>
                              <a:rPr lang="es-ES" i="1">
                                <a:latin typeface="Cambria Math"/>
                              </a:rPr>
                              <m:t>0</m:t>
                            </m:r>
                          </m:sub>
                        </m:sSub>
                      </m:num>
                      <m:den>
                        <m:sSub>
                          <m:sSubPr>
                            <m:ctrlPr>
                              <a:rPr lang="es-EC" i="1">
                                <a:latin typeface="Cambria Math"/>
                              </a:rPr>
                            </m:ctrlPr>
                          </m:sSubPr>
                          <m:e>
                            <m:r>
                              <a:rPr lang="es-ES" i="1">
                                <a:latin typeface="Cambria Math"/>
                              </a:rPr>
                              <m:t>𝑑</m:t>
                            </m:r>
                          </m:e>
                          <m:sub>
                            <m:r>
                              <a:rPr lang="es-ES" i="1">
                                <a:latin typeface="Cambria Math"/>
                              </a:rPr>
                              <m:t>0</m:t>
                            </m:r>
                          </m:sub>
                        </m:sSub>
                      </m:den>
                    </m:f>
                  </m:oMath>
                </a14:m>
                <a:r>
                  <a:rPr lang="es-ES" dirty="0"/>
                  <a:t> </a:t>
                </a:r>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611560" y="1165357"/>
                <a:ext cx="828047" cy="530466"/>
              </a:xfrm>
              <a:prstGeom prst="rect">
                <a:avLst/>
              </a:prstGeom>
              <a:blipFill rotWithShape="1">
                <a:blip r:embed="rId3"/>
                <a:stretch>
                  <a:fillRect/>
                </a:stretch>
              </a:blipFill>
            </p:spPr>
            <p:txBody>
              <a:bodyPr/>
              <a:lstStyle/>
              <a:p>
                <a:r>
                  <a:rPr lang="es-EC">
                    <a:noFill/>
                  </a:rPr>
                  <a:t> </a:t>
                </a:r>
              </a:p>
            </p:txBody>
          </p:sp>
        </mc:Fallback>
      </mc:AlternateContent>
      <p:sp>
        <p:nvSpPr>
          <p:cNvPr id="7" name="6 Rectángulo"/>
          <p:cNvSpPr/>
          <p:nvPr/>
        </p:nvSpPr>
        <p:spPr>
          <a:xfrm>
            <a:off x="395977" y="1792304"/>
            <a:ext cx="3711272" cy="369332"/>
          </a:xfrm>
          <a:prstGeom prst="rect">
            <a:avLst/>
          </a:prstGeom>
        </p:spPr>
        <p:txBody>
          <a:bodyPr wrap="none">
            <a:spAutoFit/>
          </a:bodyPr>
          <a:lstStyle/>
          <a:p>
            <a:r>
              <a:rPr lang="es-ES" b="1" dirty="0">
                <a:latin typeface="Arial" pitchFamily="34" charset="0"/>
                <a:cs typeface="Arial" pitchFamily="34" charset="0"/>
              </a:rPr>
              <a:t>Recalcado y grado de recalcado</a:t>
            </a:r>
            <a:endParaRPr lang="es-EC"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8 Rectángulo"/>
              <p:cNvSpPr/>
              <p:nvPr/>
            </p:nvSpPr>
            <p:spPr>
              <a:xfrm>
                <a:off x="395977" y="2211113"/>
                <a:ext cx="1923795"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m:t>
                          </m:r>
                        </m:e>
                        <m:sub>
                          <m:r>
                            <a:rPr lang="es-ES" i="1">
                              <a:latin typeface="Cambria Math"/>
                            </a:rPr>
                            <m:t>h</m:t>
                          </m:r>
                        </m:sub>
                      </m:sSub>
                      <m:r>
                        <a:rPr lang="es-ES" i="1">
                          <a:latin typeface="Cambria Math"/>
                        </a:rPr>
                        <m:t>=</m:t>
                      </m:r>
                      <m:f>
                        <m:fPr>
                          <m:ctrlPr>
                            <a:rPr lang="es-EC" i="1">
                              <a:latin typeface="Cambria Math"/>
                            </a:rPr>
                          </m:ctrlPr>
                        </m:fPr>
                        <m:num>
                          <m:r>
                            <a:rPr lang="es-ES" i="1">
                              <a:latin typeface="Cambria Math"/>
                            </a:rPr>
                            <m:t>∆</m:t>
                          </m:r>
                          <m:r>
                            <a:rPr lang="es-ES" i="1">
                              <a:latin typeface="Cambria Math"/>
                            </a:rPr>
                            <m:t>h</m:t>
                          </m:r>
                        </m:num>
                        <m:den>
                          <m:sSub>
                            <m:sSubPr>
                              <m:ctrlPr>
                                <a:rPr lang="es-EC" i="1">
                                  <a:latin typeface="Cambria Math"/>
                                </a:rPr>
                              </m:ctrlPr>
                            </m:sSubPr>
                            <m:e>
                              <m:r>
                                <a:rPr lang="es-ES" i="1">
                                  <a:latin typeface="Cambria Math"/>
                                </a:rPr>
                                <m:t>h</m:t>
                              </m:r>
                            </m:e>
                            <m:sub>
                              <m:r>
                                <a:rPr lang="es-ES" i="1">
                                  <a:latin typeface="Cambria Math"/>
                                </a:rPr>
                                <m:t>0</m:t>
                              </m:r>
                            </m:sub>
                          </m:sSub>
                        </m:den>
                      </m:f>
                      <m:r>
                        <a:rPr lang="es-ES" i="1">
                          <a:latin typeface="Cambria Math"/>
                        </a:rPr>
                        <m:t>=1−</m:t>
                      </m:r>
                      <m:f>
                        <m:fPr>
                          <m:ctrlPr>
                            <a:rPr lang="es-EC" i="1">
                              <a:latin typeface="Cambria Math"/>
                            </a:rPr>
                          </m:ctrlPr>
                        </m:fPr>
                        <m:num>
                          <m:sSub>
                            <m:sSubPr>
                              <m:ctrlPr>
                                <a:rPr lang="es-EC" i="1">
                                  <a:latin typeface="Cambria Math"/>
                                </a:rPr>
                              </m:ctrlPr>
                            </m:sSubPr>
                            <m:e>
                              <m:r>
                                <a:rPr lang="es-ES" i="1">
                                  <a:latin typeface="Cambria Math"/>
                                </a:rPr>
                                <m:t>h</m:t>
                              </m:r>
                            </m:e>
                            <m:sub>
                              <m:r>
                                <a:rPr lang="es-ES" i="1">
                                  <a:latin typeface="Cambria Math"/>
                                </a:rPr>
                                <m:t>1</m:t>
                              </m:r>
                            </m:sub>
                          </m:sSub>
                        </m:num>
                        <m:den>
                          <m:sSub>
                            <m:sSubPr>
                              <m:ctrlPr>
                                <a:rPr lang="es-EC" i="1">
                                  <a:latin typeface="Cambria Math"/>
                                </a:rPr>
                              </m:ctrlPr>
                            </m:sSubPr>
                            <m:e>
                              <m:r>
                                <a:rPr lang="es-ES" i="1">
                                  <a:latin typeface="Cambria Math"/>
                                </a:rPr>
                                <m:t>h</m:t>
                              </m:r>
                            </m:e>
                            <m:sub>
                              <m:r>
                                <a:rPr lang="es-ES" i="1">
                                  <a:latin typeface="Cambria Math"/>
                                </a:rPr>
                                <m:t>0</m:t>
                              </m:r>
                            </m:sub>
                          </m:sSub>
                        </m:den>
                      </m:f>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95977" y="2211113"/>
                <a:ext cx="1923795" cy="664926"/>
              </a:xfrm>
              <a:prstGeom prst="rect">
                <a:avLst/>
              </a:prstGeom>
              <a:blipFill rotWithShape="1">
                <a:blip r:embed="rId4"/>
                <a:stretch>
                  <a:fillRect/>
                </a:stretch>
              </a:blipFill>
            </p:spPr>
            <p:txBody>
              <a:bodyPr/>
              <a:lstStyle/>
              <a:p>
                <a:r>
                  <a:rPr lang="es-EC">
                    <a:noFill/>
                  </a:rPr>
                  <a:t> </a:t>
                </a:r>
              </a:p>
            </p:txBody>
          </p:sp>
        </mc:Fallback>
      </mc:AlternateContent>
      <p:sp>
        <p:nvSpPr>
          <p:cNvPr id="10" name="9 Rectángulo"/>
          <p:cNvSpPr/>
          <p:nvPr/>
        </p:nvSpPr>
        <p:spPr>
          <a:xfrm>
            <a:off x="395977" y="3068960"/>
            <a:ext cx="3959999" cy="1754326"/>
          </a:xfrm>
          <a:prstGeom prst="rect">
            <a:avLst/>
          </a:prstGeom>
        </p:spPr>
        <p:txBody>
          <a:bodyPr wrap="square">
            <a:spAutoFit/>
          </a:bodyPr>
          <a:lstStyle/>
          <a:p>
            <a:pPr>
              <a:lnSpc>
                <a:spcPct val="150000"/>
              </a:lnSpc>
            </a:pPr>
            <a:r>
              <a:rPr lang="es-ES" dirty="0">
                <a:latin typeface="Arial" pitchFamily="34" charset="0"/>
                <a:cs typeface="Arial" pitchFamily="34" charset="0"/>
              </a:rPr>
              <a:t>De manera más sencilla se calcula mediante la deformación absoluta logarítmica que se denomina grado de recalcado:</a:t>
            </a:r>
            <a:endParaRPr lang="es-EC"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10 Rectángulo"/>
              <p:cNvSpPr/>
              <p:nvPr/>
            </p:nvSpPr>
            <p:spPr>
              <a:xfrm>
                <a:off x="251520" y="5096672"/>
                <a:ext cx="4235327" cy="7085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𝜑</m:t>
                          </m:r>
                        </m:e>
                        <m:sub>
                          <m:r>
                            <a:rPr lang="es-ES" i="1">
                              <a:latin typeface="Cambria Math"/>
                            </a:rPr>
                            <m:t>𝑔</m:t>
                          </m:r>
                        </m:sub>
                      </m:sSub>
                      <m:r>
                        <a:rPr lang="es-ES" i="1">
                          <a:latin typeface="Cambria Math"/>
                        </a:rPr>
                        <m:t>=</m:t>
                      </m:r>
                      <m:sSub>
                        <m:sSubPr>
                          <m:ctrlPr>
                            <a:rPr lang="es-EC" i="1">
                              <a:latin typeface="Cambria Math"/>
                            </a:rPr>
                          </m:ctrlPr>
                        </m:sSubPr>
                        <m:e>
                          <m:r>
                            <a:rPr lang="es-ES" i="1">
                              <a:latin typeface="Cambria Math"/>
                            </a:rPr>
                            <m:t>𝜑</m:t>
                          </m:r>
                        </m:e>
                        <m:sub>
                          <m:r>
                            <a:rPr lang="es-ES" i="1">
                              <a:latin typeface="Cambria Math"/>
                            </a:rPr>
                            <m:t>h</m:t>
                          </m:r>
                        </m:sub>
                      </m:sSub>
                      <m:r>
                        <a:rPr lang="es-ES" i="1">
                          <a:latin typeface="Cambria Math"/>
                        </a:rPr>
                        <m:t>=</m:t>
                      </m:r>
                      <m:d>
                        <m:dPr>
                          <m:begChr m:val="|"/>
                          <m:endChr m:val="|"/>
                          <m:ctrlPr>
                            <a:rPr lang="es-EC" i="1">
                              <a:latin typeface="Cambria Math"/>
                            </a:rPr>
                          </m:ctrlPr>
                        </m:dPr>
                        <m:e>
                          <m:r>
                            <a:rPr lang="es-ES" i="1">
                              <a:latin typeface="Cambria Math"/>
                            </a:rPr>
                            <m:t>𝑙𝑛</m:t>
                          </m:r>
                          <m:f>
                            <m:fPr>
                              <m:ctrlPr>
                                <a:rPr lang="es-EC" i="1">
                                  <a:latin typeface="Cambria Math"/>
                                </a:rPr>
                              </m:ctrlPr>
                            </m:fPr>
                            <m:num>
                              <m:sSub>
                                <m:sSubPr>
                                  <m:ctrlPr>
                                    <a:rPr lang="es-EC" i="1">
                                      <a:latin typeface="Cambria Math"/>
                                    </a:rPr>
                                  </m:ctrlPr>
                                </m:sSubPr>
                                <m:e>
                                  <m:r>
                                    <a:rPr lang="es-ES" i="1">
                                      <a:latin typeface="Cambria Math"/>
                                    </a:rPr>
                                    <m:t>h</m:t>
                                  </m:r>
                                </m:e>
                                <m:sub>
                                  <m:r>
                                    <a:rPr lang="es-ES" i="1">
                                      <a:latin typeface="Cambria Math"/>
                                    </a:rPr>
                                    <m:t>0</m:t>
                                  </m:r>
                                </m:sub>
                              </m:sSub>
                            </m:num>
                            <m:den>
                              <m:sSub>
                                <m:sSubPr>
                                  <m:ctrlPr>
                                    <a:rPr lang="es-EC" i="1">
                                      <a:latin typeface="Cambria Math"/>
                                    </a:rPr>
                                  </m:ctrlPr>
                                </m:sSubPr>
                                <m:e>
                                  <m:r>
                                    <a:rPr lang="es-ES" i="1">
                                      <a:latin typeface="Cambria Math"/>
                                    </a:rPr>
                                    <m:t>h</m:t>
                                  </m:r>
                                </m:e>
                                <m:sub>
                                  <m:r>
                                    <a:rPr lang="es-ES" i="1">
                                      <a:latin typeface="Cambria Math"/>
                                    </a:rPr>
                                    <m:t>1</m:t>
                                  </m:r>
                                </m:sub>
                              </m:sSub>
                            </m:den>
                          </m:f>
                        </m:e>
                      </m:d>
                      <m:r>
                        <a:rPr lang="es-ES" i="1">
                          <a:latin typeface="Cambria Math"/>
                        </a:rPr>
                        <m:t>=</m:t>
                      </m:r>
                      <m:d>
                        <m:dPr>
                          <m:begChr m:val="|"/>
                          <m:endChr m:val="|"/>
                          <m:ctrlPr>
                            <a:rPr lang="es-EC" i="1">
                              <a:latin typeface="Cambria Math"/>
                            </a:rPr>
                          </m:ctrlPr>
                        </m:dPr>
                        <m:e>
                          <m:r>
                            <a:rPr lang="es-ES" i="1">
                              <a:latin typeface="Cambria Math"/>
                            </a:rPr>
                            <m:t>𝑙𝑛</m:t>
                          </m:r>
                          <m:f>
                            <m:fPr>
                              <m:ctrlPr>
                                <a:rPr lang="es-EC" i="1">
                                  <a:latin typeface="Cambria Math"/>
                                </a:rPr>
                              </m:ctrlPr>
                            </m:fPr>
                            <m:num>
                              <m:sSub>
                                <m:sSubPr>
                                  <m:ctrlPr>
                                    <a:rPr lang="es-EC" i="1">
                                      <a:latin typeface="Cambria Math"/>
                                    </a:rPr>
                                  </m:ctrlPr>
                                </m:sSubPr>
                                <m:e>
                                  <m:r>
                                    <a:rPr lang="es-ES" i="1">
                                      <a:latin typeface="Cambria Math"/>
                                    </a:rPr>
                                    <m:t>h</m:t>
                                  </m:r>
                                </m:e>
                                <m:sub>
                                  <m:r>
                                    <a:rPr lang="es-ES" i="1">
                                      <a:latin typeface="Cambria Math"/>
                                    </a:rPr>
                                    <m:t>1</m:t>
                                  </m:r>
                                </m:sub>
                              </m:sSub>
                            </m:num>
                            <m:den>
                              <m:sSub>
                                <m:sSubPr>
                                  <m:ctrlPr>
                                    <a:rPr lang="es-EC" i="1">
                                      <a:latin typeface="Cambria Math"/>
                                    </a:rPr>
                                  </m:ctrlPr>
                                </m:sSubPr>
                                <m:e>
                                  <m:r>
                                    <a:rPr lang="es-ES" i="1">
                                      <a:latin typeface="Cambria Math"/>
                                    </a:rPr>
                                    <m:t>h</m:t>
                                  </m:r>
                                </m:e>
                                <m:sub>
                                  <m:r>
                                    <a:rPr lang="es-ES" i="1">
                                      <a:latin typeface="Cambria Math"/>
                                    </a:rPr>
                                    <m:t>0</m:t>
                                  </m:r>
                                </m:sub>
                              </m:sSub>
                            </m:den>
                          </m:f>
                        </m:e>
                      </m:d>
                      <m:r>
                        <a:rPr lang="es-ES" i="1">
                          <a:latin typeface="Cambria Math"/>
                        </a:rPr>
                        <m:t>=</m:t>
                      </m:r>
                      <m:r>
                        <a:rPr lang="es-ES" i="1">
                          <a:latin typeface="Cambria Math"/>
                        </a:rPr>
                        <m:t>𝑙𝑛</m:t>
                      </m:r>
                      <m:d>
                        <m:dPr>
                          <m:ctrlPr>
                            <a:rPr lang="es-EC" i="1">
                              <a:latin typeface="Cambria Math"/>
                            </a:rPr>
                          </m:ctrlPr>
                        </m:dPr>
                        <m:e>
                          <m:r>
                            <a:rPr lang="es-ES" i="1">
                              <a:latin typeface="Cambria Math"/>
                            </a:rPr>
                            <m:t>1−</m:t>
                          </m:r>
                          <m:sSub>
                            <m:sSubPr>
                              <m:ctrlPr>
                                <a:rPr lang="es-EC" i="1">
                                  <a:latin typeface="Cambria Math"/>
                                </a:rPr>
                              </m:ctrlPr>
                            </m:sSubPr>
                            <m:e>
                              <m:r>
                                <a:rPr lang="es-ES" i="1">
                                  <a:latin typeface="Cambria Math"/>
                                </a:rPr>
                                <m:t>𝜖</m:t>
                              </m:r>
                            </m:e>
                            <m:sub>
                              <m:r>
                                <a:rPr lang="es-ES" i="1">
                                  <a:latin typeface="Cambria Math"/>
                                </a:rPr>
                                <m:t>h</m:t>
                              </m:r>
                            </m:sub>
                          </m:sSub>
                        </m:e>
                      </m:d>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251520" y="5096672"/>
                <a:ext cx="4235327" cy="708592"/>
              </a:xfrm>
              <a:prstGeom prst="rect">
                <a:avLst/>
              </a:prstGeom>
              <a:blipFill rotWithShape="1">
                <a:blip r:embed="rId5"/>
                <a:stretch>
                  <a:fillRect/>
                </a:stretch>
              </a:blipFill>
            </p:spPr>
            <p:txBody>
              <a:bodyPr/>
              <a:lstStyle/>
              <a:p>
                <a:r>
                  <a:rPr lang="es-EC">
                    <a:noFill/>
                  </a:rPr>
                  <a:t> </a:t>
                </a:r>
              </a:p>
            </p:txBody>
          </p:sp>
        </mc:Fallback>
      </mc:AlternateContent>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4932040" y="836712"/>
            <a:ext cx="3672408" cy="3384376"/>
          </a:xfrm>
          <a:prstGeom prst="rect">
            <a:avLst/>
          </a:prstGeom>
          <a:noFill/>
          <a:ln>
            <a:noFill/>
          </a:ln>
        </p:spPr>
      </p:pic>
      <p:sp>
        <p:nvSpPr>
          <p:cNvPr id="13" name="12 Rectángulo"/>
          <p:cNvSpPr/>
          <p:nvPr/>
        </p:nvSpPr>
        <p:spPr>
          <a:xfrm>
            <a:off x="4932040" y="4509120"/>
            <a:ext cx="3672408" cy="584775"/>
          </a:xfrm>
          <a:prstGeom prst="rect">
            <a:avLst/>
          </a:prstGeom>
        </p:spPr>
        <p:txBody>
          <a:bodyPr wrap="square">
            <a:spAutoFit/>
          </a:bodyPr>
          <a:lstStyle/>
          <a:p>
            <a:r>
              <a:rPr lang="es-ES" sz="1600" b="1" dirty="0" smtClean="0">
                <a:latin typeface="Arial" pitchFamily="34" charset="0"/>
                <a:cs typeface="Arial" pitchFamily="34" charset="0"/>
              </a:rPr>
              <a:t>Figura. Relación </a:t>
            </a:r>
            <a:r>
              <a:rPr lang="es-ES" sz="1600" b="1" dirty="0">
                <a:latin typeface="Arial" pitchFamily="34" charset="0"/>
                <a:cs typeface="Arial" pitchFamily="34" charset="0"/>
              </a:rPr>
              <a:t>entre el recalcado y el grado de recalcado</a:t>
            </a:r>
            <a:endParaRPr lang="es-EC" sz="1600" b="1" dirty="0">
              <a:latin typeface="Arial" pitchFamily="34" charset="0"/>
              <a:cs typeface="Arial" pitchFamily="34" charset="0"/>
            </a:endParaRPr>
          </a:p>
        </p:txBody>
      </p:sp>
    </p:spTree>
    <p:extLst>
      <p:ext uri="{BB962C8B-B14F-4D97-AF65-F5344CB8AC3E}">
        <p14:creationId xmlns:p14="http://schemas.microsoft.com/office/powerpoint/2010/main" val="3344453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80728"/>
            <a:ext cx="3744416" cy="3433909"/>
          </a:xfrm>
          <a:prstGeom prst="rect">
            <a:avLst/>
          </a:prstGeom>
          <a:noFill/>
          <a:ln>
            <a:noFill/>
          </a:ln>
        </p:spPr>
      </p:pic>
      <p:sp>
        <p:nvSpPr>
          <p:cNvPr id="5" name="4 Rectángulo"/>
          <p:cNvSpPr/>
          <p:nvPr/>
        </p:nvSpPr>
        <p:spPr>
          <a:xfrm>
            <a:off x="4176464" y="4816570"/>
            <a:ext cx="4572000" cy="1200329"/>
          </a:xfrm>
          <a:prstGeom prst="rect">
            <a:avLst/>
          </a:prstGeom>
        </p:spPr>
        <p:txBody>
          <a:bodyPr>
            <a:spAutoFit/>
          </a:bodyPr>
          <a:lstStyle/>
          <a:p>
            <a:r>
              <a:rPr lang="es-ES" dirty="0"/>
              <a:t>Figura 2.5 Relación entre la relación de recalcado, el recalcado o bien la deformación logarítmica o bien relación de secciones y relación de las dimensiones de acabado</a:t>
            </a:r>
            <a:endParaRPr lang="es-EC" dirty="0"/>
          </a:p>
        </p:txBody>
      </p:sp>
      <mc:AlternateContent xmlns:mc="http://schemas.openxmlformats.org/markup-compatibility/2006" xmlns:a14="http://schemas.microsoft.com/office/drawing/2010/main">
        <mc:Choice Requires="a14">
          <p:sp>
            <p:nvSpPr>
              <p:cNvPr id="8" name="7 Rectángulo"/>
              <p:cNvSpPr/>
              <p:nvPr/>
            </p:nvSpPr>
            <p:spPr>
              <a:xfrm>
                <a:off x="659807" y="1556792"/>
                <a:ext cx="2084225" cy="603820"/>
              </a:xfrm>
              <a:prstGeom prst="rect">
                <a:avLst/>
              </a:prstGeom>
            </p:spPr>
            <p:txBody>
              <a:bodyPr wrap="none">
                <a:spAutoFit/>
              </a:bodyPr>
              <a:lstStyle/>
              <a:p>
                <a14:m>
                  <m:oMath xmlns:m="http://schemas.openxmlformats.org/officeDocument/2006/math">
                    <m:r>
                      <a:rPr lang="es-ES" i="1">
                        <a:latin typeface="Cambria Math"/>
                      </a:rPr>
                      <m:t>𝑞</m:t>
                    </m:r>
                    <m:r>
                      <a:rPr lang="es-ES" i="1">
                        <a:latin typeface="Cambria Math"/>
                      </a:rPr>
                      <m:t>=</m:t>
                    </m:r>
                    <m:f>
                      <m:fPr>
                        <m:ctrlPr>
                          <a:rPr lang="es-EC" i="1">
                            <a:latin typeface="Cambria Math"/>
                          </a:rPr>
                        </m:ctrlPr>
                      </m:fPr>
                      <m:num>
                        <m:r>
                          <a:rPr lang="es-ES" i="1">
                            <a:latin typeface="Cambria Math"/>
                          </a:rPr>
                          <m:t>𝐴𝑚𝑎𝑥</m:t>
                        </m:r>
                      </m:num>
                      <m:den>
                        <m:r>
                          <a:rPr lang="es-ES" i="1">
                            <a:latin typeface="Cambria Math"/>
                          </a:rPr>
                          <m:t>𝐴𝑜</m:t>
                        </m:r>
                      </m:den>
                    </m:f>
                    <m:r>
                      <a:rPr lang="es-ES" i="1">
                        <a:latin typeface="Cambria Math"/>
                      </a:rPr>
                      <m:t>=</m:t>
                    </m:r>
                    <m:f>
                      <m:fPr>
                        <m:ctrlPr>
                          <a:rPr lang="es-EC" i="1">
                            <a:latin typeface="Cambria Math"/>
                          </a:rPr>
                        </m:ctrlPr>
                      </m:fPr>
                      <m:num>
                        <m:sSubSup>
                          <m:sSubSupPr>
                            <m:ctrlPr>
                              <a:rPr lang="es-EC" i="1">
                                <a:latin typeface="Cambria Math"/>
                              </a:rPr>
                            </m:ctrlPr>
                          </m:sSubSupPr>
                          <m:e>
                            <m:r>
                              <a:rPr lang="es-ES" i="1">
                                <a:latin typeface="Cambria Math"/>
                              </a:rPr>
                              <m:t>𝑑</m:t>
                            </m:r>
                          </m:e>
                          <m:sub>
                            <m:r>
                              <a:rPr lang="es-ES" i="1">
                                <a:latin typeface="Cambria Math"/>
                              </a:rPr>
                              <m:t>𝑚𝑎𝑥</m:t>
                            </m:r>
                          </m:sub>
                          <m:sup>
                            <m:r>
                              <a:rPr lang="es-ES" i="1">
                                <a:latin typeface="Cambria Math"/>
                              </a:rPr>
                              <m:t>2</m:t>
                            </m:r>
                          </m:sup>
                        </m:sSubSup>
                      </m:num>
                      <m:den>
                        <m:sSubSup>
                          <m:sSubSupPr>
                            <m:ctrlPr>
                              <a:rPr lang="es-EC" i="1">
                                <a:latin typeface="Cambria Math"/>
                              </a:rPr>
                            </m:ctrlPr>
                          </m:sSubSupPr>
                          <m:e>
                            <m:r>
                              <a:rPr lang="es-EC" i="1">
                                <a:latin typeface="Cambria Math"/>
                              </a:rPr>
                              <m:t>𝑑</m:t>
                            </m:r>
                          </m:e>
                          <m:sub>
                            <m:r>
                              <a:rPr lang="es-EC" i="1">
                                <a:latin typeface="Cambria Math"/>
                              </a:rPr>
                              <m:t>0</m:t>
                            </m:r>
                          </m:sub>
                          <m:sup>
                            <m:r>
                              <a:rPr lang="es-EC" i="1">
                                <a:latin typeface="Cambria Math"/>
                              </a:rPr>
                              <m:t>2</m:t>
                            </m:r>
                          </m:sup>
                        </m:sSubSup>
                      </m:den>
                    </m:f>
                  </m:oMath>
                </a14:m>
                <a:r>
                  <a:rPr lang="es-ES" dirty="0"/>
                  <a:t>	 </a:t>
                </a:r>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659807" y="1556792"/>
                <a:ext cx="2084225" cy="603820"/>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11560" y="3521342"/>
                <a:ext cx="3007555" cy="555730"/>
              </a:xfrm>
              <a:prstGeom prst="rect">
                <a:avLst/>
              </a:prstGeom>
            </p:spPr>
            <p:txBody>
              <a:bodyPr wrap="none">
                <a:spAutoFit/>
              </a:bodyPr>
              <a:lstStyle/>
              <a:p>
                <a14:m>
                  <m:oMath xmlns:m="http://schemas.openxmlformats.org/officeDocument/2006/math">
                    <m:f>
                      <m:fPr>
                        <m:ctrlPr>
                          <a:rPr lang="es-EC" i="1">
                            <a:latin typeface="Cambria Math"/>
                          </a:rPr>
                        </m:ctrlPr>
                      </m:fPr>
                      <m:num>
                        <m:sSub>
                          <m:sSubPr>
                            <m:ctrlPr>
                              <a:rPr lang="es-EC" i="1">
                                <a:latin typeface="Cambria Math"/>
                              </a:rPr>
                            </m:ctrlPr>
                          </m:sSubPr>
                          <m:e>
                            <m:r>
                              <a:rPr lang="es-ES" i="1">
                                <a:latin typeface="Cambria Math"/>
                              </a:rPr>
                              <m:t>𝑑</m:t>
                            </m:r>
                          </m:e>
                          <m:sub>
                            <m:r>
                              <a:rPr lang="es-ES" i="1">
                                <a:latin typeface="Cambria Math"/>
                              </a:rPr>
                              <m:t>𝑚𝑎𝑥</m:t>
                            </m:r>
                          </m:sub>
                        </m:sSub>
                      </m:num>
                      <m:den>
                        <m:sSub>
                          <m:sSubPr>
                            <m:ctrlPr>
                              <a:rPr lang="es-EC" i="1">
                                <a:latin typeface="Cambria Math"/>
                              </a:rPr>
                            </m:ctrlPr>
                          </m:sSubPr>
                          <m:e>
                            <m:r>
                              <a:rPr lang="es-ES" i="1">
                                <a:latin typeface="Cambria Math"/>
                              </a:rPr>
                              <m:t>h</m:t>
                            </m:r>
                          </m:e>
                          <m:sub>
                            <m:r>
                              <a:rPr lang="es-ES">
                                <a:latin typeface="Cambria Math"/>
                              </a:rPr>
                              <m:t>1</m:t>
                            </m:r>
                          </m:sub>
                        </m:sSub>
                      </m:den>
                    </m:f>
                    <m:r>
                      <a:rPr lang="es-ES">
                        <a:latin typeface="Cambria Math"/>
                      </a:rPr>
                      <m:t>=</m:t>
                    </m:r>
                    <m:f>
                      <m:fPr>
                        <m:ctrlPr>
                          <a:rPr lang="es-EC" i="1">
                            <a:latin typeface="Cambria Math"/>
                          </a:rPr>
                        </m:ctrlPr>
                      </m:fPr>
                      <m:num>
                        <m:r>
                          <a:rPr lang="es-ES" i="1">
                            <a:latin typeface="Cambria Math"/>
                          </a:rPr>
                          <m:t>1</m:t>
                        </m:r>
                      </m:num>
                      <m:den>
                        <m:d>
                          <m:dPr>
                            <m:ctrlPr>
                              <a:rPr lang="es-EC" i="1">
                                <a:latin typeface="Cambria Math"/>
                              </a:rPr>
                            </m:ctrlPr>
                          </m:dPr>
                          <m:e>
                            <m:sSub>
                              <m:sSubPr>
                                <m:ctrlPr>
                                  <a:rPr lang="es-EC" i="1">
                                    <a:latin typeface="Cambria Math"/>
                                  </a:rPr>
                                </m:ctrlPr>
                              </m:sSubPr>
                              <m:e>
                                <m:r>
                                  <a:rPr lang="es-ES" i="1">
                                    <a:latin typeface="Cambria Math"/>
                                  </a:rPr>
                                  <m:t>h</m:t>
                                </m:r>
                              </m:e>
                              <m:sub>
                                <m:r>
                                  <a:rPr lang="es-ES" i="1">
                                    <a:latin typeface="Cambria Math"/>
                                  </a:rPr>
                                  <m:t>𝑜</m:t>
                                </m:r>
                              </m:sub>
                            </m:sSub>
                            <m:r>
                              <a:rPr lang="es-ES" i="1">
                                <a:latin typeface="Cambria Math"/>
                              </a:rPr>
                              <m:t>/</m:t>
                            </m:r>
                            <m:sSub>
                              <m:sSubPr>
                                <m:ctrlPr>
                                  <a:rPr lang="es-EC" i="1">
                                    <a:latin typeface="Cambria Math"/>
                                  </a:rPr>
                                </m:ctrlPr>
                              </m:sSubPr>
                              <m:e>
                                <m:r>
                                  <a:rPr lang="es-ES" i="1">
                                    <a:latin typeface="Cambria Math"/>
                                  </a:rPr>
                                  <m:t>𝑑</m:t>
                                </m:r>
                              </m:e>
                              <m:sub>
                                <m:r>
                                  <a:rPr lang="es-ES" i="1">
                                    <a:latin typeface="Cambria Math"/>
                                  </a:rPr>
                                  <m:t>𝑜</m:t>
                                </m:r>
                              </m:sub>
                            </m:sSub>
                          </m:e>
                        </m:d>
                        <m:d>
                          <m:dPr>
                            <m:ctrlPr>
                              <a:rPr lang="es-EC" i="1">
                                <a:latin typeface="Cambria Math"/>
                              </a:rPr>
                            </m:ctrlPr>
                          </m:dPr>
                          <m:e>
                            <m:r>
                              <a:rPr lang="es-ES" i="1">
                                <a:latin typeface="Cambria Math"/>
                              </a:rPr>
                              <m:t>1−</m:t>
                            </m:r>
                            <m:sSub>
                              <m:sSubPr>
                                <m:ctrlPr>
                                  <a:rPr lang="es-EC" i="1">
                                    <a:latin typeface="Cambria Math"/>
                                  </a:rPr>
                                </m:ctrlPr>
                              </m:sSubPr>
                              <m:e>
                                <m:r>
                                  <a:rPr lang="es-ES" i="1">
                                    <a:latin typeface="Cambria Math"/>
                                  </a:rPr>
                                  <m:t>𝜖</m:t>
                                </m:r>
                              </m:e>
                              <m:sub>
                                <m:r>
                                  <a:rPr lang="es-ES" i="1">
                                    <a:latin typeface="Cambria Math"/>
                                  </a:rPr>
                                  <m:t>h</m:t>
                                </m:r>
                              </m:sub>
                            </m:sSub>
                          </m:e>
                        </m:d>
                        <m:rad>
                          <m:radPr>
                            <m:degHide m:val="on"/>
                            <m:ctrlPr>
                              <a:rPr lang="es-EC" i="1">
                                <a:latin typeface="Cambria Math"/>
                              </a:rPr>
                            </m:ctrlPr>
                          </m:radPr>
                          <m:deg/>
                          <m:e>
                            <m:r>
                              <a:rPr lang="es-ES" i="1">
                                <a:latin typeface="Cambria Math"/>
                              </a:rPr>
                              <m:t>1−</m:t>
                            </m:r>
                            <m:sSub>
                              <m:sSubPr>
                                <m:ctrlPr>
                                  <a:rPr lang="es-EC" i="1">
                                    <a:latin typeface="Cambria Math"/>
                                  </a:rPr>
                                </m:ctrlPr>
                              </m:sSubPr>
                              <m:e>
                                <m:r>
                                  <a:rPr lang="es-ES" i="1">
                                    <a:latin typeface="Cambria Math"/>
                                  </a:rPr>
                                  <m:t>𝜖</m:t>
                                </m:r>
                              </m:e>
                              <m:sub>
                                <m:r>
                                  <a:rPr lang="es-ES" i="1">
                                    <a:latin typeface="Cambria Math"/>
                                  </a:rPr>
                                  <m:t>h</m:t>
                                </m:r>
                              </m:sub>
                            </m:sSub>
                          </m:e>
                        </m:rad>
                      </m:den>
                    </m:f>
                  </m:oMath>
                </a14:m>
                <a:r>
                  <a:rPr lang="es-ES" dirty="0"/>
                  <a:t>	 </a:t>
                </a:r>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611560" y="3521342"/>
                <a:ext cx="3007555" cy="555730"/>
              </a:xfrm>
              <a:prstGeom prst="rect">
                <a:avLst/>
              </a:prstGeom>
              <a:blipFill rotWithShape="1">
                <a:blip r:embed="rId5"/>
                <a:stretch>
                  <a:fillRect b="-3297"/>
                </a:stretch>
              </a:blipFill>
            </p:spPr>
            <p:txBody>
              <a:bodyPr/>
              <a:lstStyle/>
              <a:p>
                <a:r>
                  <a:rPr lang="es-EC">
                    <a:noFill/>
                  </a:rPr>
                  <a:t> </a:t>
                </a:r>
              </a:p>
            </p:txBody>
          </p:sp>
        </mc:Fallback>
      </mc:AlternateContent>
      <p:sp>
        <p:nvSpPr>
          <p:cNvPr id="10" name="9 Rectángulo"/>
          <p:cNvSpPr/>
          <p:nvPr/>
        </p:nvSpPr>
        <p:spPr>
          <a:xfrm>
            <a:off x="352967" y="2868136"/>
            <a:ext cx="3177473" cy="369332"/>
          </a:xfrm>
          <a:prstGeom prst="rect">
            <a:avLst/>
          </a:prstGeom>
        </p:spPr>
        <p:txBody>
          <a:bodyPr wrap="none">
            <a:spAutoFit/>
          </a:bodyPr>
          <a:lstStyle/>
          <a:p>
            <a:r>
              <a:rPr lang="es-ES" b="1" i="1" dirty="0" smtClean="0"/>
              <a:t>relación de dimensiones finales</a:t>
            </a:r>
            <a:endParaRPr lang="es-EC" dirty="0"/>
          </a:p>
        </p:txBody>
      </p:sp>
      <p:sp>
        <p:nvSpPr>
          <p:cNvPr id="11" name="10 Rectángulo"/>
          <p:cNvSpPr/>
          <p:nvPr/>
        </p:nvSpPr>
        <p:spPr>
          <a:xfrm>
            <a:off x="520824" y="980728"/>
            <a:ext cx="2190664" cy="369332"/>
          </a:xfrm>
          <a:prstGeom prst="rect">
            <a:avLst/>
          </a:prstGeom>
        </p:spPr>
        <p:txBody>
          <a:bodyPr wrap="none">
            <a:spAutoFit/>
          </a:bodyPr>
          <a:lstStyle/>
          <a:p>
            <a:r>
              <a:rPr lang="es-ES" b="1" i="1" dirty="0"/>
              <a:t>relación de secciones</a:t>
            </a:r>
            <a:endParaRPr lang="es-EC" dirty="0"/>
          </a:p>
        </p:txBody>
      </p:sp>
    </p:spTree>
    <p:extLst>
      <p:ext uri="{BB962C8B-B14F-4D97-AF65-F5344CB8AC3E}">
        <p14:creationId xmlns:p14="http://schemas.microsoft.com/office/powerpoint/2010/main" val="233691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979712" y="332656"/>
            <a:ext cx="6030416" cy="369332"/>
          </a:xfrm>
          <a:prstGeom prst="rect">
            <a:avLst/>
          </a:prstGeom>
        </p:spPr>
        <p:txBody>
          <a:bodyPr wrap="square">
            <a:spAutoFit/>
          </a:bodyPr>
          <a:lstStyle/>
          <a:p>
            <a:pPr lvl="2"/>
            <a:r>
              <a:rPr lang="es-ES" b="1" dirty="0"/>
              <a:t>FUERZA NECESARIA PARA EL RECALCADO</a:t>
            </a:r>
            <a:endParaRPr lang="es-EC" sz="1600" dirty="0"/>
          </a:p>
        </p:txBody>
      </p:sp>
      <mc:AlternateContent xmlns:mc="http://schemas.openxmlformats.org/markup-compatibility/2006" xmlns:a14="http://schemas.microsoft.com/office/drawing/2010/main">
        <mc:Choice Requires="a14">
          <p:sp>
            <p:nvSpPr>
              <p:cNvPr id="3" name="2 Rectángulo"/>
              <p:cNvSpPr/>
              <p:nvPr/>
            </p:nvSpPr>
            <p:spPr>
              <a:xfrm>
                <a:off x="539552" y="620688"/>
                <a:ext cx="8208912" cy="962699"/>
              </a:xfrm>
              <a:prstGeom prst="rect">
                <a:avLst/>
              </a:prstGeom>
            </p:spPr>
            <p:txBody>
              <a:bodyPr wrap="square">
                <a:spAutoFit/>
              </a:bodyPr>
              <a:lstStyle/>
              <a:p>
                <a:pPr>
                  <a:lnSpc>
                    <a:spcPct val="150000"/>
                  </a:lnSpc>
                </a:pPr>
                <a:r>
                  <a:rPr lang="es-ES" dirty="0">
                    <a:latin typeface="Arial" pitchFamily="34" charset="0"/>
                    <a:cs typeface="Arial" pitchFamily="34" charset="0"/>
                  </a:rPr>
                  <a:t>La fórmula para el cálculo de la fuerza en su forma más sencilla:</a:t>
                </a:r>
                <a:endParaRPr lang="es-EC" dirty="0">
                  <a:latin typeface="Arial" pitchFamily="34" charset="0"/>
                  <a:cs typeface="Arial" pitchFamily="34"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𝐹</m:t>
                          </m:r>
                        </m:e>
                        <m:sub>
                          <m:r>
                            <a:rPr lang="es-ES" i="1">
                              <a:latin typeface="Cambria Math"/>
                            </a:rPr>
                            <m:t>𝑖𝑑</m:t>
                          </m:r>
                        </m:sub>
                      </m:sSub>
                      <m:r>
                        <a:rPr lang="es-ES" i="1">
                          <a:latin typeface="Cambria Math"/>
                        </a:rPr>
                        <m:t>=</m:t>
                      </m:r>
                      <m:r>
                        <a:rPr lang="es-ES" i="1">
                          <a:latin typeface="Cambria Math"/>
                        </a:rPr>
                        <m:t>𝐴</m:t>
                      </m:r>
                      <m:r>
                        <a:rPr lang="es-ES" i="1">
                          <a:latin typeface="Cambria Math"/>
                        </a:rPr>
                        <m:t>∗</m:t>
                      </m:r>
                      <m:sSub>
                        <m:sSubPr>
                          <m:ctrlPr>
                            <a:rPr lang="es-EC" i="1">
                              <a:latin typeface="Cambria Math"/>
                            </a:rPr>
                          </m:ctrlPr>
                        </m:sSubPr>
                        <m:e>
                          <m:r>
                            <a:rPr lang="es-ES" i="1">
                              <a:latin typeface="Cambria Math"/>
                            </a:rPr>
                            <m:t>𝑘</m:t>
                          </m:r>
                        </m:e>
                        <m:sub>
                          <m:r>
                            <a:rPr lang="es-ES" i="1">
                              <a:latin typeface="Cambria Math"/>
                            </a:rPr>
                            <m:t>𝑓</m:t>
                          </m:r>
                        </m:sub>
                      </m:sSub>
                    </m:oMath>
                  </m:oMathPara>
                </a14:m>
                <a:endParaRPr lang="es-EC" dirty="0">
                  <a:latin typeface="Arial" pitchFamily="34" charset="0"/>
                  <a:cs typeface="Arial" pitchFamily="34" charset="0"/>
                </a:endParaRPr>
              </a:p>
            </p:txBody>
          </p:sp>
        </mc:Choice>
        <mc:Fallback xmlns="">
          <p:sp>
            <p:nvSpPr>
              <p:cNvPr id="3" name="2 Rectángulo"/>
              <p:cNvSpPr>
                <a:spLocks noRot="1" noChangeAspect="1" noMove="1" noResize="1" noEditPoints="1" noAdjustHandles="1" noChangeArrowheads="1" noChangeShapeType="1" noTextEdit="1"/>
              </p:cNvSpPr>
              <p:nvPr/>
            </p:nvSpPr>
            <p:spPr>
              <a:xfrm>
                <a:off x="539552" y="620688"/>
                <a:ext cx="8208912" cy="962699"/>
              </a:xfrm>
              <a:prstGeom prst="rect">
                <a:avLst/>
              </a:prstGeom>
              <a:blipFill rotWithShape="1">
                <a:blip r:embed="rId3"/>
                <a:stretch>
                  <a:fillRect l="-669"/>
                </a:stretch>
              </a:blipFill>
            </p:spPr>
            <p:txBody>
              <a:bodyPr/>
              <a:lstStyle/>
              <a:p>
                <a:r>
                  <a:rPr lang="es-EC">
                    <a:noFill/>
                  </a:rPr>
                  <a:t> </a:t>
                </a:r>
              </a:p>
            </p:txBody>
          </p:sp>
        </mc:Fallback>
      </mc:AlternateContent>
      <p:sp>
        <p:nvSpPr>
          <p:cNvPr id="7" name="6 Rectángulo"/>
          <p:cNvSpPr/>
          <p:nvPr/>
        </p:nvSpPr>
        <p:spPr>
          <a:xfrm>
            <a:off x="556676" y="1556792"/>
            <a:ext cx="8191788" cy="880369"/>
          </a:xfrm>
          <a:prstGeom prst="rect">
            <a:avLst/>
          </a:prstGeom>
        </p:spPr>
        <p:txBody>
          <a:bodyPr wrap="square">
            <a:spAutoFit/>
          </a:bodyPr>
          <a:lstStyle/>
          <a:p>
            <a:pPr algn="just">
              <a:lnSpc>
                <a:spcPct val="150000"/>
              </a:lnSpc>
            </a:pPr>
            <a:r>
              <a:rPr lang="es-ES" dirty="0">
                <a:latin typeface="Arial" pitchFamily="34" charset="0"/>
                <a:cs typeface="Arial" pitchFamily="34" charset="0"/>
              </a:rPr>
              <a:t>La resistencia ideal a la deformación se puede transformar a la resistencia real a la deformación en el recalcado así:</a:t>
            </a:r>
            <a:endParaRPr lang="es-EC"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8 Rectángulo"/>
              <p:cNvSpPr/>
              <p:nvPr/>
            </p:nvSpPr>
            <p:spPr>
              <a:xfrm>
                <a:off x="2434874" y="3212976"/>
                <a:ext cx="4451090" cy="1000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𝑘</m:t>
                          </m:r>
                        </m:e>
                        <m:sub>
                          <m:r>
                            <a:rPr lang="es-ES" i="1">
                              <a:latin typeface="Cambria Math"/>
                            </a:rPr>
                            <m:t>𝑤</m:t>
                          </m:r>
                          <m:r>
                            <a:rPr lang="es-ES" i="1">
                              <a:latin typeface="Cambria Math"/>
                            </a:rPr>
                            <m:t>  </m:t>
                          </m:r>
                        </m:sub>
                      </m:sSub>
                      <m:r>
                        <a:rPr lang="es-ES" i="1">
                          <a:latin typeface="Cambria Math"/>
                        </a:rPr>
                        <m:t>=</m:t>
                      </m:r>
                      <m:sSub>
                        <m:sSubPr>
                          <m:ctrlPr>
                            <a:rPr lang="es-EC" i="1">
                              <a:latin typeface="Cambria Math"/>
                            </a:rPr>
                          </m:ctrlPr>
                        </m:sSubPr>
                        <m:e>
                          <m:r>
                            <a:rPr lang="es-ES" i="1">
                              <a:latin typeface="Cambria Math"/>
                            </a:rPr>
                            <m:t>𝑘</m:t>
                          </m:r>
                        </m:e>
                        <m:sub>
                          <m:r>
                            <a:rPr lang="es-ES" i="1">
                              <a:latin typeface="Cambria Math"/>
                            </a:rPr>
                            <m:t>𝑓</m:t>
                          </m:r>
                        </m:sub>
                      </m:sSub>
                      <m:r>
                        <a:rPr lang="es-EC" i="1">
                          <a:latin typeface="Cambria Math"/>
                        </a:rPr>
                        <m:t>∗</m:t>
                      </m:r>
                      <m:d>
                        <m:dPr>
                          <m:ctrlPr>
                            <a:rPr lang="es-EC" i="1">
                              <a:latin typeface="Cambria Math"/>
                            </a:rPr>
                          </m:ctrlPr>
                        </m:dPr>
                        <m:e>
                          <m:r>
                            <a:rPr lang="es-EC" i="1">
                              <a:latin typeface="Cambria Math"/>
                            </a:rPr>
                            <m:t>1+0,333∗</m:t>
                          </m:r>
                          <m:f>
                            <m:fPr>
                              <m:ctrlPr>
                                <a:rPr lang="es-EC" i="1">
                                  <a:latin typeface="Cambria Math"/>
                                </a:rPr>
                              </m:ctrlPr>
                            </m:fPr>
                            <m:num>
                              <m:r>
                                <a:rPr lang="es-EC" i="1">
                                  <a:latin typeface="Cambria Math"/>
                                </a:rPr>
                                <m:t>𝜇</m:t>
                              </m:r>
                            </m:num>
                            <m:den>
                              <m:r>
                                <a:rPr lang="es-EC" i="1">
                                  <a:latin typeface="Cambria Math"/>
                                </a:rPr>
                                <m:t>𝑠</m:t>
                              </m:r>
                            </m:den>
                          </m:f>
                          <m:r>
                            <a:rPr lang="es-EC" i="1">
                              <a:latin typeface="Cambria Math"/>
                            </a:rPr>
                            <m:t>∗</m:t>
                          </m:r>
                          <m:rad>
                            <m:radPr>
                              <m:degHide m:val="on"/>
                              <m:ctrlPr>
                                <a:rPr lang="es-EC" i="1">
                                  <a:latin typeface="Cambria Math"/>
                                </a:rPr>
                              </m:ctrlPr>
                            </m:radPr>
                            <m:deg/>
                            <m:e>
                              <m:sSup>
                                <m:sSupPr>
                                  <m:ctrlPr>
                                    <a:rPr lang="es-EC" i="1">
                                      <a:latin typeface="Cambria Math"/>
                                    </a:rPr>
                                  </m:ctrlPr>
                                </m:sSupPr>
                                <m:e>
                                  <m:d>
                                    <m:dPr>
                                      <m:ctrlPr>
                                        <a:rPr lang="es-EC" i="1">
                                          <a:latin typeface="Cambria Math"/>
                                        </a:rPr>
                                      </m:ctrlPr>
                                    </m:dPr>
                                    <m:e>
                                      <m:f>
                                        <m:fPr>
                                          <m:ctrlPr>
                                            <a:rPr lang="es-EC" i="1">
                                              <a:latin typeface="Cambria Math"/>
                                            </a:rPr>
                                          </m:ctrlPr>
                                        </m:fPr>
                                        <m:num>
                                          <m:r>
                                            <a:rPr lang="es-EC" i="1">
                                              <a:latin typeface="Cambria Math"/>
                                            </a:rPr>
                                            <m:t>100</m:t>
                                          </m:r>
                                        </m:num>
                                        <m:den>
                                          <m:r>
                                            <a:rPr lang="es-EC" i="1">
                                              <a:latin typeface="Cambria Math"/>
                                            </a:rPr>
                                            <m:t>100−</m:t>
                                          </m:r>
                                          <m:r>
                                            <a:rPr lang="es-ES" i="1">
                                              <a:latin typeface="Cambria Math"/>
                                            </a:rPr>
                                            <m:t>∈</m:t>
                                          </m:r>
                                        </m:den>
                                      </m:f>
                                    </m:e>
                                  </m:d>
                                </m:e>
                                <m:sup>
                                  <m:r>
                                    <a:rPr lang="es-EC" i="1">
                                      <a:latin typeface="Cambria Math"/>
                                    </a:rPr>
                                    <m:t>3</m:t>
                                  </m:r>
                                </m:sup>
                              </m:sSup>
                            </m:e>
                          </m:rad>
                        </m:e>
                      </m:d>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2434874" y="3212976"/>
                <a:ext cx="4451090" cy="100072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3172322" y="2420888"/>
                <a:ext cx="279935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𝑘</m:t>
                          </m:r>
                        </m:e>
                        <m:sub>
                          <m:r>
                            <a:rPr lang="es-ES" i="1">
                              <a:latin typeface="Cambria Math"/>
                            </a:rPr>
                            <m:t>𝑤</m:t>
                          </m:r>
                          <m:r>
                            <a:rPr lang="es-ES" i="1">
                              <a:latin typeface="Cambria Math"/>
                            </a:rPr>
                            <m:t>  </m:t>
                          </m:r>
                        </m:sub>
                      </m:sSub>
                      <m:r>
                        <a:rPr lang="es-ES" i="1">
                          <a:latin typeface="Cambria Math"/>
                        </a:rPr>
                        <m:t>=</m:t>
                      </m:r>
                      <m:sSub>
                        <m:sSubPr>
                          <m:ctrlPr>
                            <a:rPr lang="es-EC" i="1">
                              <a:latin typeface="Cambria Math"/>
                            </a:rPr>
                          </m:ctrlPr>
                        </m:sSubPr>
                        <m:e>
                          <m:r>
                            <a:rPr lang="es-ES" i="1">
                              <a:latin typeface="Cambria Math"/>
                            </a:rPr>
                            <m:t>𝑘</m:t>
                          </m:r>
                        </m:e>
                        <m:sub>
                          <m:r>
                            <a:rPr lang="es-ES" i="1">
                              <a:latin typeface="Cambria Math"/>
                            </a:rPr>
                            <m:t>𝑓</m:t>
                          </m:r>
                        </m:sub>
                      </m:sSub>
                      <m:r>
                        <a:rPr lang="es-EC" i="1">
                          <a:latin typeface="Cambria Math"/>
                        </a:rPr>
                        <m:t>∗</m:t>
                      </m:r>
                      <m:d>
                        <m:dPr>
                          <m:ctrlPr>
                            <a:rPr lang="es-EC" i="1">
                              <a:latin typeface="Cambria Math"/>
                            </a:rPr>
                          </m:ctrlPr>
                        </m:dPr>
                        <m:e>
                          <m:r>
                            <a:rPr lang="es-EC" i="1">
                              <a:latin typeface="Cambria Math"/>
                            </a:rPr>
                            <m:t>1+</m:t>
                          </m:r>
                          <m:f>
                            <m:fPr>
                              <m:ctrlPr>
                                <a:rPr lang="es-EC" i="1">
                                  <a:latin typeface="Cambria Math"/>
                                </a:rPr>
                              </m:ctrlPr>
                            </m:fPr>
                            <m:num>
                              <m:r>
                                <a:rPr lang="es-EC" i="1">
                                  <a:latin typeface="Cambria Math"/>
                                </a:rPr>
                                <m:t>2</m:t>
                              </m:r>
                            </m:num>
                            <m:den>
                              <m:r>
                                <a:rPr lang="es-EC" i="1">
                                  <a:latin typeface="Cambria Math"/>
                                </a:rPr>
                                <m:t>3</m:t>
                              </m:r>
                            </m:den>
                          </m:f>
                          <m:r>
                            <a:rPr lang="es-EC" i="1">
                              <a:latin typeface="Cambria Math"/>
                            </a:rPr>
                            <m:t>∗</m:t>
                          </m:r>
                          <m:r>
                            <a:rPr lang="es-EC" i="1">
                              <a:latin typeface="Cambria Math"/>
                            </a:rPr>
                            <m:t>𝜇</m:t>
                          </m:r>
                          <m:r>
                            <a:rPr lang="es-EC" i="1">
                              <a:latin typeface="Cambria Math"/>
                            </a:rPr>
                            <m:t>∗</m:t>
                          </m:r>
                          <m:f>
                            <m:fPr>
                              <m:ctrlPr>
                                <a:rPr lang="es-EC" i="1">
                                  <a:latin typeface="Cambria Math"/>
                                </a:rPr>
                              </m:ctrlPr>
                            </m:fPr>
                            <m:num>
                              <m:r>
                                <a:rPr lang="es-EC" i="1">
                                  <a:latin typeface="Cambria Math"/>
                                </a:rPr>
                                <m:t>𝑟</m:t>
                              </m:r>
                            </m:num>
                            <m:den>
                              <m:r>
                                <a:rPr lang="es-EC" i="1">
                                  <a:latin typeface="Cambria Math"/>
                                </a:rPr>
                                <m:t>h</m:t>
                              </m:r>
                            </m:den>
                          </m:f>
                        </m:e>
                      </m:d>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3172322" y="2420888"/>
                <a:ext cx="2799356" cy="714683"/>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61572" y="4322420"/>
                <a:ext cx="8358900" cy="1338828"/>
              </a:xfrm>
              <a:prstGeom prst="rect">
                <a:avLst/>
              </a:prstGeom>
            </p:spPr>
            <p:txBody>
              <a:bodyPr wrap="square">
                <a:spAutoFit/>
              </a:bodyPr>
              <a:lstStyle/>
              <a:p>
                <a:pPr algn="just">
                  <a:lnSpc>
                    <a:spcPct val="150000"/>
                  </a:lnSpc>
                </a:pPr>
                <a:r>
                  <a:rPr lang="es-ES" dirty="0">
                    <a:latin typeface="Arial" pitchFamily="34" charset="0"/>
                    <a:cs typeface="Arial" pitchFamily="34" charset="0"/>
                  </a:rPr>
                  <a:t>Para determinar la fuerza máxima de recalcado </a:t>
                </a:r>
                <a:r>
                  <a:rPr lang="es-ES" i="1" dirty="0" err="1">
                    <a:latin typeface="Arial" pitchFamily="34" charset="0"/>
                    <a:cs typeface="Arial" pitchFamily="34" charset="0"/>
                  </a:rPr>
                  <a:t>F</a:t>
                </a:r>
                <a:r>
                  <a:rPr lang="es-ES" i="1" baseline="-25000" dirty="0" err="1">
                    <a:latin typeface="Arial" pitchFamily="34" charset="0"/>
                    <a:cs typeface="Arial" pitchFamily="34" charset="0"/>
                  </a:rPr>
                  <a:t>máx</a:t>
                </a:r>
                <a:r>
                  <a:rPr lang="es-ES" dirty="0">
                    <a:latin typeface="Arial" pitchFamily="34" charset="0"/>
                    <a:cs typeface="Arial" pitchFamily="34" charset="0"/>
                  </a:rPr>
                  <a:t> al final del proceso de recalcado es suficiente muchas veces el cálculo aproximado:</a:t>
                </a:r>
                <a:endParaRPr lang="es-EC" dirty="0">
                  <a:latin typeface="Arial" pitchFamily="34" charset="0"/>
                  <a:cs typeface="Arial" pitchFamily="34"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𝐹</m:t>
                          </m:r>
                        </m:e>
                        <m:sub>
                          <m:r>
                            <a:rPr lang="es-ES" i="1">
                              <a:latin typeface="Cambria Math"/>
                            </a:rPr>
                            <m:t>𝑚</m:t>
                          </m:r>
                          <m:r>
                            <a:rPr lang="es-ES" i="1">
                              <a:latin typeface="Cambria Math"/>
                            </a:rPr>
                            <m:t>á</m:t>
                          </m:r>
                          <m:r>
                            <a:rPr lang="es-ES" i="1">
                              <a:latin typeface="Cambria Math"/>
                            </a:rPr>
                            <m:t>𝑥</m:t>
                          </m:r>
                        </m:sub>
                      </m:sSub>
                      <m:r>
                        <a:rPr lang="es-ES" i="1">
                          <a:latin typeface="Cambria Math"/>
                        </a:rPr>
                        <m:t>=</m:t>
                      </m:r>
                      <m:sSub>
                        <m:sSubPr>
                          <m:ctrlPr>
                            <a:rPr lang="es-EC" i="1">
                              <a:latin typeface="Cambria Math"/>
                            </a:rPr>
                          </m:ctrlPr>
                        </m:sSubPr>
                        <m:e>
                          <m:r>
                            <a:rPr lang="es-ES" i="1">
                              <a:latin typeface="Cambria Math"/>
                            </a:rPr>
                            <m:t>𝐴</m:t>
                          </m:r>
                        </m:e>
                        <m:sub>
                          <m:r>
                            <a:rPr lang="es-ES" i="1">
                              <a:latin typeface="Cambria Math"/>
                            </a:rPr>
                            <m:t>𝐸</m:t>
                          </m:r>
                        </m:sub>
                      </m:sSub>
                      <m:r>
                        <a:rPr lang="es-ES" i="1">
                          <a:latin typeface="Cambria Math"/>
                        </a:rPr>
                        <m:t>∗</m:t>
                      </m:r>
                      <m:sSub>
                        <m:sSubPr>
                          <m:ctrlPr>
                            <a:rPr lang="es-EC" i="1">
                              <a:latin typeface="Cambria Math"/>
                            </a:rPr>
                          </m:ctrlPr>
                        </m:sSubPr>
                        <m:e>
                          <m:r>
                            <a:rPr lang="es-ES" i="1">
                              <a:latin typeface="Cambria Math"/>
                            </a:rPr>
                            <m:t>𝐾</m:t>
                          </m:r>
                        </m:e>
                        <m:sub>
                          <m:r>
                            <a:rPr lang="es-ES" i="1">
                              <a:latin typeface="Cambria Math"/>
                            </a:rPr>
                            <m:t>𝑤𝐸</m:t>
                          </m:r>
                        </m:sub>
                      </m:sSub>
                    </m:oMath>
                  </m:oMathPara>
                </a14:m>
                <a:endParaRPr lang="es-EC" dirty="0">
                  <a:latin typeface="Arial" pitchFamily="34" charset="0"/>
                  <a:cs typeface="Arial" pitchFamily="34" charset="0"/>
                </a:endParaRPr>
              </a:p>
            </p:txBody>
          </p:sp>
        </mc:Choice>
        <mc:Fallback xmlns="">
          <p:sp>
            <p:nvSpPr>
              <p:cNvPr id="8" name="7 Rectángulo"/>
              <p:cNvSpPr>
                <a:spLocks noRot="1" noChangeAspect="1" noMove="1" noResize="1" noEditPoints="1" noAdjustHandles="1" noChangeArrowheads="1" noChangeShapeType="1" noTextEdit="1"/>
              </p:cNvSpPr>
              <p:nvPr/>
            </p:nvSpPr>
            <p:spPr>
              <a:xfrm>
                <a:off x="461572" y="4322420"/>
                <a:ext cx="8358900" cy="1338828"/>
              </a:xfrm>
              <a:prstGeom prst="rect">
                <a:avLst/>
              </a:prstGeom>
              <a:blipFill rotWithShape="1">
                <a:blip r:embed="rId6"/>
                <a:stretch>
                  <a:fillRect l="-656" r="-584"/>
                </a:stretch>
              </a:blipFill>
            </p:spPr>
            <p:txBody>
              <a:bodyPr/>
              <a:lstStyle/>
              <a:p>
                <a:r>
                  <a:rPr lang="es-EC">
                    <a:noFill/>
                  </a:rPr>
                  <a:t> </a:t>
                </a:r>
              </a:p>
            </p:txBody>
          </p:sp>
        </mc:Fallback>
      </mc:AlternateContent>
    </p:spTree>
    <p:extLst>
      <p:ext uri="{BB962C8B-B14F-4D97-AF65-F5344CB8AC3E}">
        <p14:creationId xmlns:p14="http://schemas.microsoft.com/office/powerpoint/2010/main" val="1541419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043608" y="251356"/>
            <a:ext cx="6768752" cy="369332"/>
          </a:xfrm>
          <a:prstGeom prst="rect">
            <a:avLst/>
          </a:prstGeom>
        </p:spPr>
        <p:txBody>
          <a:bodyPr wrap="square">
            <a:spAutoFit/>
          </a:bodyPr>
          <a:lstStyle/>
          <a:p>
            <a:r>
              <a:rPr lang="es-EC" b="1" dirty="0">
                <a:latin typeface="Arial" pitchFamily="34" charset="0"/>
                <a:cs typeface="Arial" pitchFamily="34" charset="0"/>
              </a:rPr>
              <a:t>ANÁLISIS Y SELECCIÓN DE LA ALTERNATIVA MÁS ÓPTIMA</a:t>
            </a:r>
            <a:endParaRPr lang="es-EC" dirty="0"/>
          </a:p>
        </p:txBody>
      </p:sp>
      <p:sp>
        <p:nvSpPr>
          <p:cNvPr id="5" name="4 Rectángulo"/>
          <p:cNvSpPr/>
          <p:nvPr/>
        </p:nvSpPr>
        <p:spPr>
          <a:xfrm>
            <a:off x="323528" y="899428"/>
            <a:ext cx="3767057" cy="369332"/>
          </a:xfrm>
          <a:prstGeom prst="rect">
            <a:avLst/>
          </a:prstGeom>
        </p:spPr>
        <p:txBody>
          <a:bodyPr wrap="none">
            <a:spAutoFit/>
          </a:bodyPr>
          <a:lstStyle/>
          <a:p>
            <a:r>
              <a:rPr lang="es-ES" b="1" dirty="0">
                <a:latin typeface="Arial" pitchFamily="34" charset="0"/>
                <a:cs typeface="Arial" pitchFamily="34" charset="0"/>
              </a:rPr>
              <a:t>REQUERIMIENTOS DEL EQUIPO</a:t>
            </a:r>
            <a:endParaRPr lang="es-EC" dirty="0">
              <a:latin typeface="Arial" pitchFamily="34" charset="0"/>
              <a:cs typeface="Arial" pitchFamily="34" charset="0"/>
            </a:endParaRPr>
          </a:p>
        </p:txBody>
      </p:sp>
      <p:sp>
        <p:nvSpPr>
          <p:cNvPr id="6" name="5 Rectángulo"/>
          <p:cNvSpPr/>
          <p:nvPr/>
        </p:nvSpPr>
        <p:spPr>
          <a:xfrm>
            <a:off x="251520" y="1484784"/>
            <a:ext cx="8640960" cy="3000821"/>
          </a:xfrm>
          <a:prstGeom prst="rect">
            <a:avLst/>
          </a:prstGeom>
        </p:spPr>
        <p:txBody>
          <a:bodyPr wrap="square">
            <a:spAutoFit/>
          </a:bodyPr>
          <a:lstStyle/>
          <a:p>
            <a:pPr marL="285750" lvl="0" indent="-285750" algn="just">
              <a:lnSpc>
                <a:spcPct val="150000"/>
              </a:lnSpc>
              <a:buFont typeface="Arial" pitchFamily="34" charset="0"/>
              <a:buChar char="•"/>
            </a:pPr>
            <a:r>
              <a:rPr lang="es-ES" dirty="0">
                <a:latin typeface="Arial" pitchFamily="34" charset="0"/>
                <a:cs typeface="Arial" pitchFamily="34" charset="0"/>
              </a:rPr>
              <a:t>El sistema de </a:t>
            </a:r>
            <a:r>
              <a:rPr lang="es-ES" dirty="0" err="1">
                <a:latin typeface="Arial" pitchFamily="34" charset="0"/>
                <a:cs typeface="Arial" pitchFamily="34" charset="0"/>
              </a:rPr>
              <a:t>punzonado</a:t>
            </a:r>
            <a:r>
              <a:rPr lang="es-ES" dirty="0">
                <a:latin typeface="Arial" pitchFamily="34" charset="0"/>
                <a:cs typeface="Arial" pitchFamily="34" charset="0"/>
              </a:rPr>
              <a:t> </a:t>
            </a:r>
            <a:r>
              <a:rPr lang="es-ES" dirty="0" smtClean="0">
                <a:latin typeface="Arial" pitchFamily="34" charset="0"/>
                <a:cs typeface="Arial" pitchFamily="34" charset="0"/>
              </a:rPr>
              <a:t>debe </a:t>
            </a:r>
            <a:r>
              <a:rPr lang="es-ES" dirty="0">
                <a:latin typeface="Arial" pitchFamily="34" charset="0"/>
                <a:cs typeface="Arial" pitchFamily="34" charset="0"/>
              </a:rPr>
              <a:t>poseer una velocidad de conformación </a:t>
            </a:r>
            <a:r>
              <a:rPr lang="es-ES" dirty="0" smtClean="0">
                <a:latin typeface="Arial" pitchFamily="34" charset="0"/>
                <a:cs typeface="Arial" pitchFamily="34" charset="0"/>
              </a:rPr>
              <a:t>baja</a:t>
            </a:r>
          </a:p>
          <a:p>
            <a:pPr marL="285750" lvl="0" indent="-285750" algn="just">
              <a:lnSpc>
                <a:spcPct val="150000"/>
              </a:lnSpc>
              <a:buFont typeface="Arial" pitchFamily="34" charset="0"/>
              <a:buChar char="•"/>
            </a:pPr>
            <a:r>
              <a:rPr lang="es-ES" dirty="0" smtClean="0">
                <a:latin typeface="Arial" pitchFamily="34" charset="0"/>
                <a:cs typeface="Arial" pitchFamily="34" charset="0"/>
              </a:rPr>
              <a:t>El </a:t>
            </a:r>
            <a:r>
              <a:rPr lang="es-ES" dirty="0">
                <a:latin typeface="Arial" pitchFamily="34" charset="0"/>
                <a:cs typeface="Arial" pitchFamily="34" charset="0"/>
              </a:rPr>
              <a:t>calentamiento de las probetas debe ser de fácil </a:t>
            </a:r>
            <a:r>
              <a:rPr lang="es-ES" dirty="0" smtClean="0">
                <a:latin typeface="Arial" pitchFamily="34" charset="0"/>
                <a:cs typeface="Arial" pitchFamily="34" charset="0"/>
              </a:rPr>
              <a:t>uso.</a:t>
            </a:r>
            <a:endParaRPr lang="es-EC" dirty="0">
              <a:latin typeface="Arial" pitchFamily="34" charset="0"/>
              <a:cs typeface="Arial" pitchFamily="34" charset="0"/>
            </a:endParaRPr>
          </a:p>
          <a:p>
            <a:pPr marL="285750" lvl="0" indent="-285750" algn="just">
              <a:lnSpc>
                <a:spcPct val="150000"/>
              </a:lnSpc>
              <a:buFont typeface="Arial" pitchFamily="34" charset="0"/>
              <a:buChar char="•"/>
            </a:pPr>
            <a:r>
              <a:rPr lang="es-ES" dirty="0">
                <a:latin typeface="Arial" pitchFamily="34" charset="0"/>
                <a:cs typeface="Arial" pitchFamily="34" charset="0"/>
              </a:rPr>
              <a:t>El equipo de punzonado y calentamiento no debe ocupar un espacio físico más de 2 m</a:t>
            </a:r>
            <a:r>
              <a:rPr lang="es-ES" baseline="30000" dirty="0">
                <a:latin typeface="Arial" pitchFamily="34" charset="0"/>
                <a:cs typeface="Arial" pitchFamily="34" charset="0"/>
              </a:rPr>
              <a:t>2</a:t>
            </a:r>
            <a:r>
              <a:rPr lang="es-ES" dirty="0">
                <a:latin typeface="Arial" pitchFamily="34" charset="0"/>
                <a:cs typeface="Arial" pitchFamily="34" charset="0"/>
              </a:rPr>
              <a:t>.</a:t>
            </a:r>
            <a:endParaRPr lang="es-EC" dirty="0">
              <a:latin typeface="Arial" pitchFamily="34" charset="0"/>
              <a:cs typeface="Arial" pitchFamily="34" charset="0"/>
            </a:endParaRPr>
          </a:p>
          <a:p>
            <a:pPr marL="285750" lvl="0" indent="-285750" algn="just">
              <a:lnSpc>
                <a:spcPct val="150000"/>
              </a:lnSpc>
              <a:buFont typeface="Arial" pitchFamily="34" charset="0"/>
              <a:buChar char="•"/>
            </a:pPr>
            <a:r>
              <a:rPr lang="es-ES" dirty="0">
                <a:latin typeface="Arial" pitchFamily="34" charset="0"/>
                <a:cs typeface="Arial" pitchFamily="34" charset="0"/>
              </a:rPr>
              <a:t>Utilizar materiales para las probetas disponibles en </a:t>
            </a:r>
            <a:r>
              <a:rPr lang="es-ES" dirty="0" smtClean="0">
                <a:latin typeface="Arial" pitchFamily="34" charset="0"/>
                <a:cs typeface="Arial" pitchFamily="34" charset="0"/>
              </a:rPr>
              <a:t>el mercado.</a:t>
            </a:r>
            <a:endParaRPr lang="es-EC" dirty="0">
              <a:latin typeface="Arial" pitchFamily="34" charset="0"/>
              <a:cs typeface="Arial" pitchFamily="34" charset="0"/>
            </a:endParaRPr>
          </a:p>
          <a:p>
            <a:pPr marL="285750" indent="-285750" algn="just">
              <a:lnSpc>
                <a:spcPct val="150000"/>
              </a:lnSpc>
              <a:buFont typeface="Arial" pitchFamily="34" charset="0"/>
              <a:buChar char="•"/>
            </a:pPr>
            <a:r>
              <a:rPr lang="es-ES" dirty="0">
                <a:latin typeface="Arial" pitchFamily="34" charset="0"/>
                <a:cs typeface="Arial" pitchFamily="34" charset="0"/>
              </a:rPr>
              <a:t>Realizar el recalcado de elementos conocidos para la mejor comprensión del proceso.</a:t>
            </a:r>
            <a:endParaRPr lang="es-EC" dirty="0">
              <a:latin typeface="Arial" pitchFamily="34" charset="0"/>
              <a:cs typeface="Arial" pitchFamily="34" charset="0"/>
            </a:endParaRPr>
          </a:p>
        </p:txBody>
      </p:sp>
    </p:spTree>
    <p:extLst>
      <p:ext uri="{BB962C8B-B14F-4D97-AF65-F5344CB8AC3E}">
        <p14:creationId xmlns:p14="http://schemas.microsoft.com/office/powerpoint/2010/main" val="4059561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83797" y="179348"/>
            <a:ext cx="8640960" cy="369332"/>
          </a:xfrm>
          <a:prstGeom prst="rect">
            <a:avLst/>
          </a:prstGeom>
        </p:spPr>
        <p:txBody>
          <a:bodyPr wrap="square">
            <a:spAutoFit/>
          </a:bodyPr>
          <a:lstStyle/>
          <a:p>
            <a:pPr lvl="2"/>
            <a:r>
              <a:rPr lang="es-ES" b="1" dirty="0">
                <a:latin typeface="Arial" pitchFamily="34" charset="0"/>
                <a:cs typeface="Arial" pitchFamily="34" charset="0"/>
              </a:rPr>
              <a:t>PARÁMETROS DE FUNCIONAMIENTO</a:t>
            </a:r>
            <a:endParaRPr lang="es-EC" dirty="0">
              <a:latin typeface="Arial" pitchFamily="34" charset="0"/>
              <a:cs typeface="Arial" pitchFamily="34" charset="0"/>
            </a:endParaRPr>
          </a:p>
        </p:txBody>
      </p:sp>
      <p:sp>
        <p:nvSpPr>
          <p:cNvPr id="3" name="Rectangle 3"/>
          <p:cNvSpPr>
            <a:spLocks noChangeArrowheads="1"/>
          </p:cNvSpPr>
          <p:nvPr/>
        </p:nvSpPr>
        <p:spPr bwMode="auto">
          <a:xfrm>
            <a:off x="143508" y="1044461"/>
            <a:ext cx="8856984"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tab pos="449263" algn="r"/>
                <a:tab pos="2700338" algn="ctr"/>
                <a:tab pos="5400675" algn="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Dentro del proceso de recalcado una variable a tener en cuenta es la velocidad de conformación razón por la cual la prensa debe tener un sistema que permita regular la velocidad de </a:t>
            </a:r>
            <a:r>
              <a:rPr kumimoji="0" lang="es-E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punzonado</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49263" algn="r"/>
                <a:tab pos="2700338" algn="ctr"/>
                <a:tab pos="5400675" algn="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sistema de calentamiento debe tener la capacidad de controlar el rango de temperatura de trabajo ya que va a trabajar con distintos materiales por lo tanto a distintos rangos de temperatura.</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49263" algn="r"/>
                <a:tab pos="2700338" algn="ctr"/>
                <a:tab pos="5400675" algn="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materiales a utilizar para las probetas serán aleaciones no ferrosas.</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49263" algn="r"/>
                <a:tab pos="2700338" algn="ctr"/>
                <a:tab pos="5400675" algn="r"/>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Dentro de las diversas formas que nos presenta el proceso de recalcado se escogerá la forma de la cabeza hexagonal, esta forma es muy común dentro del campo de la mecánica por lo tanto resulta interesante el análisis de las variables de conformación de este elemento.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287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4374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5536" y="301298"/>
            <a:ext cx="8496944" cy="369332"/>
          </a:xfrm>
          <a:prstGeom prst="rect">
            <a:avLst/>
          </a:prstGeom>
        </p:spPr>
        <p:txBody>
          <a:bodyPr wrap="square">
            <a:spAutoFit/>
          </a:bodyPr>
          <a:lstStyle/>
          <a:p>
            <a:pPr lvl="1" algn="ctr"/>
            <a:r>
              <a:rPr lang="es-ES" b="1" dirty="0">
                <a:latin typeface="Arial" pitchFamily="34" charset="0"/>
                <a:cs typeface="Arial" pitchFamily="34" charset="0"/>
              </a:rPr>
              <a:t>ANÁLISIS DE LA ALTERNATIVA MÁS ÓPTIMA</a:t>
            </a:r>
            <a:endParaRPr lang="es-EC" sz="1400" dirty="0">
              <a:latin typeface="Arial" pitchFamily="34" charset="0"/>
              <a:cs typeface="Arial" pitchFamily="34" charset="0"/>
            </a:endParaRPr>
          </a:p>
        </p:txBody>
      </p:sp>
      <p:sp>
        <p:nvSpPr>
          <p:cNvPr id="2" name="1 CuadroTexto"/>
          <p:cNvSpPr txBox="1"/>
          <p:nvPr/>
        </p:nvSpPr>
        <p:spPr>
          <a:xfrm>
            <a:off x="323528" y="827420"/>
            <a:ext cx="2952328" cy="369332"/>
          </a:xfrm>
          <a:prstGeom prst="rect">
            <a:avLst/>
          </a:prstGeom>
          <a:noFill/>
        </p:spPr>
        <p:txBody>
          <a:bodyPr wrap="square" rtlCol="0">
            <a:spAutoFit/>
          </a:bodyPr>
          <a:lstStyle/>
          <a:p>
            <a:r>
              <a:rPr lang="es-EC" b="1" dirty="0" smtClean="0"/>
              <a:t>SISTEMA DE PUNZONADO</a:t>
            </a:r>
            <a:endParaRPr lang="es-EC" b="1" dirty="0"/>
          </a:p>
        </p:txBody>
      </p:sp>
      <p:sp>
        <p:nvSpPr>
          <p:cNvPr id="7" name="Rectangle 2"/>
          <p:cNvSpPr>
            <a:spLocks noChangeArrowheads="1"/>
          </p:cNvSpPr>
          <p:nvPr/>
        </p:nvSpPr>
        <p:spPr bwMode="auto">
          <a:xfrm>
            <a:off x="2928915" y="1170910"/>
            <a:ext cx="31965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a:t>
            </a:r>
            <a:r>
              <a:rPr lang="es-ES" sz="1200" b="1" dirty="0">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Matriz de Selección de la Máquina</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342"/>
          <a:stretch/>
        </p:blipFill>
        <p:spPr bwMode="auto">
          <a:xfrm>
            <a:off x="1914525" y="1412776"/>
            <a:ext cx="5314950" cy="463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0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22225"/>
            <a:ext cx="9180512"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323528" y="755412"/>
            <a:ext cx="4608512" cy="369332"/>
          </a:xfrm>
          <a:prstGeom prst="rect">
            <a:avLst/>
          </a:prstGeom>
          <a:noFill/>
        </p:spPr>
        <p:txBody>
          <a:bodyPr wrap="square" rtlCol="0">
            <a:spAutoFit/>
          </a:bodyPr>
          <a:lstStyle/>
          <a:p>
            <a:r>
              <a:rPr lang="es-EC" b="1" dirty="0" smtClean="0"/>
              <a:t>SISTEMA DE CALENTAMIENTO DE LA PROBETA</a:t>
            </a:r>
            <a:endParaRPr lang="es-EC" b="1" dirty="0"/>
          </a:p>
        </p:txBody>
      </p:sp>
      <p:sp>
        <p:nvSpPr>
          <p:cNvPr id="6" name="5 Rectángulo"/>
          <p:cNvSpPr/>
          <p:nvPr/>
        </p:nvSpPr>
        <p:spPr>
          <a:xfrm>
            <a:off x="1691680" y="1434262"/>
            <a:ext cx="5760640" cy="338554"/>
          </a:xfrm>
          <a:prstGeom prst="rect">
            <a:avLst/>
          </a:prstGeom>
        </p:spPr>
        <p:txBody>
          <a:bodyPr wrap="square">
            <a:spAutoFit/>
          </a:bodyPr>
          <a:lstStyle/>
          <a:p>
            <a:r>
              <a:rPr lang="es-ES" sz="1600" b="1" dirty="0" smtClean="0">
                <a:latin typeface="Arial" pitchFamily="34" charset="0"/>
                <a:cs typeface="Arial" pitchFamily="34" charset="0"/>
              </a:rPr>
              <a:t>Tabla. Matriz </a:t>
            </a:r>
            <a:r>
              <a:rPr lang="es-ES" sz="1600" b="1" dirty="0">
                <a:latin typeface="Arial" pitchFamily="34" charset="0"/>
                <a:cs typeface="Arial" pitchFamily="34" charset="0"/>
              </a:rPr>
              <a:t>de Selección del Sistema de </a:t>
            </a:r>
            <a:r>
              <a:rPr lang="es-ES" sz="1600" b="1" dirty="0" smtClean="0">
                <a:latin typeface="Arial" pitchFamily="34" charset="0"/>
                <a:cs typeface="Arial" pitchFamily="34" charset="0"/>
              </a:rPr>
              <a:t>Calentamiento</a:t>
            </a:r>
            <a:endParaRPr lang="es-EC" sz="1600" b="1" dirty="0">
              <a:latin typeface="Arial" pitchFamily="34" charset="0"/>
              <a:cs typeface="Arial"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2081213"/>
            <a:ext cx="56007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22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52536" y="260648"/>
            <a:ext cx="2015338" cy="369332"/>
          </a:xfrm>
          <a:prstGeom prst="rect">
            <a:avLst/>
          </a:prstGeom>
        </p:spPr>
        <p:txBody>
          <a:bodyPr wrap="square">
            <a:spAutoFit/>
          </a:bodyPr>
          <a:lstStyle/>
          <a:p>
            <a:pPr lvl="1"/>
            <a:r>
              <a:rPr lang="es-ES" b="1" dirty="0">
                <a:latin typeface="Arial" pitchFamily="34" charset="0"/>
                <a:cs typeface="Arial" pitchFamily="34" charset="0"/>
              </a:rPr>
              <a:t>OBJETIVOS</a:t>
            </a:r>
            <a:endParaRPr lang="es-EC" b="1" dirty="0">
              <a:latin typeface="Arial" pitchFamily="34" charset="0"/>
              <a:cs typeface="Arial" pitchFamily="34" charset="0"/>
            </a:endParaRPr>
          </a:p>
        </p:txBody>
      </p:sp>
      <p:sp>
        <p:nvSpPr>
          <p:cNvPr id="5" name="4 Rectángulo"/>
          <p:cNvSpPr/>
          <p:nvPr/>
        </p:nvSpPr>
        <p:spPr>
          <a:xfrm>
            <a:off x="-468560" y="755412"/>
            <a:ext cx="2322793" cy="369332"/>
          </a:xfrm>
          <a:prstGeom prst="rect">
            <a:avLst/>
          </a:prstGeom>
        </p:spPr>
        <p:txBody>
          <a:bodyPr wrap="square">
            <a:spAutoFit/>
          </a:bodyPr>
          <a:lstStyle/>
          <a:p>
            <a:pPr lvl="2"/>
            <a:r>
              <a:rPr lang="es-ES" b="1" dirty="0">
                <a:latin typeface="Arial" pitchFamily="34" charset="0"/>
                <a:cs typeface="Arial" pitchFamily="34" charset="0"/>
              </a:rPr>
              <a:t>GENERAL</a:t>
            </a:r>
            <a:endParaRPr lang="es-EC" sz="1200" b="1" dirty="0">
              <a:latin typeface="Arial" pitchFamily="34" charset="0"/>
              <a:cs typeface="Arial" pitchFamily="34" charset="0"/>
            </a:endParaRPr>
          </a:p>
        </p:txBody>
      </p:sp>
      <p:sp>
        <p:nvSpPr>
          <p:cNvPr id="6" name="5 Rectángulo"/>
          <p:cNvSpPr/>
          <p:nvPr/>
        </p:nvSpPr>
        <p:spPr>
          <a:xfrm>
            <a:off x="503613" y="1188814"/>
            <a:ext cx="7596779" cy="872034"/>
          </a:xfrm>
          <a:prstGeom prst="rect">
            <a:avLst/>
          </a:prstGeom>
        </p:spPr>
        <p:txBody>
          <a:bodyPr wrap="square">
            <a:spAutoFit/>
          </a:bodyPr>
          <a:lstStyle/>
          <a:p>
            <a:pPr>
              <a:lnSpc>
                <a:spcPct val="150000"/>
              </a:lnSpc>
            </a:pPr>
            <a:r>
              <a:rPr lang="es-ES" dirty="0">
                <a:latin typeface="Arial" pitchFamily="34" charset="0"/>
                <a:cs typeface="Arial" pitchFamily="34" charset="0"/>
              </a:rPr>
              <a:t>Construir un equipo semiautomático para recalcado en caliente para el Laboratorio de Procesos de Manufactura II.</a:t>
            </a:r>
            <a:endParaRPr lang="es-EC" dirty="0">
              <a:latin typeface="Arial" pitchFamily="34" charset="0"/>
              <a:cs typeface="Arial" pitchFamily="34" charset="0"/>
            </a:endParaRPr>
          </a:p>
        </p:txBody>
      </p:sp>
      <p:sp>
        <p:nvSpPr>
          <p:cNvPr id="7" name="6 Rectángulo"/>
          <p:cNvSpPr/>
          <p:nvPr/>
        </p:nvSpPr>
        <p:spPr>
          <a:xfrm>
            <a:off x="-396552" y="2267580"/>
            <a:ext cx="3249883" cy="369332"/>
          </a:xfrm>
          <a:prstGeom prst="rect">
            <a:avLst/>
          </a:prstGeom>
        </p:spPr>
        <p:txBody>
          <a:bodyPr wrap="square">
            <a:spAutoFit/>
          </a:bodyPr>
          <a:lstStyle/>
          <a:p>
            <a:pPr lvl="2"/>
            <a:r>
              <a:rPr lang="es-ES" b="1" dirty="0">
                <a:latin typeface="Arial" pitchFamily="34" charset="0"/>
                <a:cs typeface="Arial" pitchFamily="34" charset="0"/>
              </a:rPr>
              <a:t>ESPECÍFICOS</a:t>
            </a:r>
            <a:endParaRPr lang="es-EC" sz="1200" b="1" dirty="0">
              <a:latin typeface="Arial" pitchFamily="34" charset="0"/>
              <a:cs typeface="Arial" pitchFamily="34" charset="0"/>
            </a:endParaRPr>
          </a:p>
        </p:txBody>
      </p:sp>
      <p:sp>
        <p:nvSpPr>
          <p:cNvPr id="8" name="7 Rectángulo"/>
          <p:cNvSpPr/>
          <p:nvPr/>
        </p:nvSpPr>
        <p:spPr>
          <a:xfrm>
            <a:off x="503613" y="2780928"/>
            <a:ext cx="7596779" cy="3000821"/>
          </a:xfrm>
          <a:prstGeom prst="rect">
            <a:avLst/>
          </a:prstGeom>
        </p:spPr>
        <p:txBody>
          <a:bodyPr wrap="square">
            <a:spAutoFit/>
          </a:bodyPr>
          <a:lstStyle/>
          <a:p>
            <a:pPr marL="285750" lvl="0" indent="-285750" algn="just">
              <a:lnSpc>
                <a:spcPct val="150000"/>
              </a:lnSpc>
              <a:buFont typeface="Arial" pitchFamily="34" charset="0"/>
              <a:buChar char="•"/>
            </a:pPr>
            <a:r>
              <a:rPr lang="es-ES" dirty="0">
                <a:latin typeface="Arial" pitchFamily="34" charset="0"/>
                <a:cs typeface="Arial" pitchFamily="34" charset="0"/>
              </a:rPr>
              <a:t>Analizar  si las aleaciones de metales no ferrosos disponibles en el mercado utilizados para la deformación son útiles para el proceso de recalcado.</a:t>
            </a:r>
            <a:endParaRPr lang="es-EC" dirty="0">
              <a:latin typeface="Arial" pitchFamily="34" charset="0"/>
              <a:cs typeface="Arial" pitchFamily="34" charset="0"/>
            </a:endParaRPr>
          </a:p>
          <a:p>
            <a:pPr marL="285750" lvl="0" indent="-285750" algn="just">
              <a:lnSpc>
                <a:spcPct val="150000"/>
              </a:lnSpc>
              <a:buFont typeface="Arial" pitchFamily="34" charset="0"/>
              <a:buChar char="•"/>
            </a:pPr>
            <a:r>
              <a:rPr lang="es-ES" dirty="0">
                <a:latin typeface="Arial" pitchFamily="34" charset="0"/>
                <a:cs typeface="Arial" pitchFamily="34" charset="0"/>
              </a:rPr>
              <a:t>Comprobar si </a:t>
            </a:r>
            <a:r>
              <a:rPr lang="es-ES" dirty="0" smtClean="0">
                <a:latin typeface="Arial" pitchFamily="34" charset="0"/>
                <a:cs typeface="Arial" pitchFamily="34" charset="0"/>
              </a:rPr>
              <a:t>existen diferencias </a:t>
            </a:r>
            <a:r>
              <a:rPr lang="es-ES" dirty="0">
                <a:latin typeface="Arial" pitchFamily="34" charset="0"/>
                <a:cs typeface="Arial" pitchFamily="34" charset="0"/>
              </a:rPr>
              <a:t>en las propiedades mecánicas al aplicar el proceso de recalcado en caliente.</a:t>
            </a:r>
            <a:endParaRPr lang="es-EC" dirty="0">
              <a:latin typeface="Arial" pitchFamily="34" charset="0"/>
              <a:cs typeface="Arial" pitchFamily="34" charset="0"/>
            </a:endParaRPr>
          </a:p>
          <a:p>
            <a:pPr marL="285750" lvl="0" indent="-285750" algn="just">
              <a:lnSpc>
                <a:spcPct val="150000"/>
              </a:lnSpc>
              <a:buFont typeface="Arial" pitchFamily="34" charset="0"/>
              <a:buChar char="•"/>
            </a:pPr>
            <a:r>
              <a:rPr lang="es-ES" dirty="0">
                <a:latin typeface="Arial" pitchFamily="34" charset="0"/>
                <a:cs typeface="Arial" pitchFamily="34" charset="0"/>
              </a:rPr>
              <a:t>Generar guías de laboratorio para la aplicación de los conceptos de recalcado y materias afines a este proceso.</a:t>
            </a:r>
            <a:endParaRPr lang="es-EC" dirty="0">
              <a:latin typeface="Arial" pitchFamily="34" charset="0"/>
              <a:cs typeface="Arial" pitchFamily="34" charset="0"/>
            </a:endParaRPr>
          </a:p>
        </p:txBody>
      </p:sp>
    </p:spTree>
    <p:extLst>
      <p:ext uri="{BB962C8B-B14F-4D97-AF65-F5344CB8AC3E}">
        <p14:creationId xmlns:p14="http://schemas.microsoft.com/office/powerpoint/2010/main" val="1924252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23528" y="260648"/>
            <a:ext cx="4608512" cy="369332"/>
          </a:xfrm>
          <a:prstGeom prst="rect">
            <a:avLst/>
          </a:prstGeom>
          <a:noFill/>
        </p:spPr>
        <p:txBody>
          <a:bodyPr wrap="square" rtlCol="0">
            <a:spAutoFit/>
          </a:bodyPr>
          <a:lstStyle/>
          <a:p>
            <a:r>
              <a:rPr lang="es-EC" b="1" dirty="0" smtClean="0"/>
              <a:t>MATERIAL PARA EL RECALCADO</a:t>
            </a:r>
            <a:endParaRPr lang="es-EC"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806" y="694184"/>
            <a:ext cx="48196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429000"/>
            <a:ext cx="48006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23528" y="908720"/>
            <a:ext cx="2880320" cy="923330"/>
          </a:xfrm>
          <a:prstGeom prst="rect">
            <a:avLst/>
          </a:prstGeom>
        </p:spPr>
        <p:txBody>
          <a:bodyPr wrap="square">
            <a:spAutoFit/>
          </a:bodyPr>
          <a:lstStyle/>
          <a:p>
            <a:r>
              <a:rPr lang="es-ES" b="1" dirty="0" smtClean="0"/>
              <a:t>Tabla. </a:t>
            </a:r>
            <a:r>
              <a:rPr lang="es-ES" b="1" dirty="0"/>
              <a:t>Matriz de selección del material para recalcar (Aluminio)</a:t>
            </a:r>
            <a:endParaRPr lang="es-EC" b="1" dirty="0"/>
          </a:p>
        </p:txBody>
      </p:sp>
      <p:sp>
        <p:nvSpPr>
          <p:cNvPr id="9" name="8 Rectángulo"/>
          <p:cNvSpPr/>
          <p:nvPr/>
        </p:nvSpPr>
        <p:spPr>
          <a:xfrm>
            <a:off x="395536" y="3501008"/>
            <a:ext cx="2808312" cy="923330"/>
          </a:xfrm>
          <a:prstGeom prst="rect">
            <a:avLst/>
          </a:prstGeom>
        </p:spPr>
        <p:txBody>
          <a:bodyPr wrap="square">
            <a:spAutoFit/>
          </a:bodyPr>
          <a:lstStyle/>
          <a:p>
            <a:r>
              <a:rPr lang="es-ES" b="1" dirty="0" smtClean="0"/>
              <a:t>Tabla. Matriz </a:t>
            </a:r>
            <a:r>
              <a:rPr lang="es-ES" b="1" dirty="0"/>
              <a:t>de selección del material para recalcar (Cobre)</a:t>
            </a:r>
            <a:endParaRPr lang="es-EC" b="1" dirty="0"/>
          </a:p>
        </p:txBody>
      </p:sp>
    </p:spTree>
    <p:extLst>
      <p:ext uri="{BB962C8B-B14F-4D97-AF65-F5344CB8AC3E}">
        <p14:creationId xmlns:p14="http://schemas.microsoft.com/office/powerpoint/2010/main" val="235861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99592" y="188640"/>
            <a:ext cx="7920880" cy="369332"/>
          </a:xfrm>
          <a:prstGeom prst="rect">
            <a:avLst/>
          </a:prstGeom>
        </p:spPr>
        <p:txBody>
          <a:bodyPr wrap="square">
            <a:spAutoFit/>
          </a:bodyPr>
          <a:lstStyle/>
          <a:p>
            <a:pPr lvl="2"/>
            <a:r>
              <a:rPr lang="es-EC" b="1" dirty="0">
                <a:latin typeface="Arial" pitchFamily="34" charset="0"/>
                <a:cs typeface="Arial" pitchFamily="34" charset="0"/>
              </a:rPr>
              <a:t>RESUMEN DE LAS ALTERNATIVAS SELECCIONADAS</a:t>
            </a:r>
            <a:endParaRPr lang="es-EC" sz="1600" dirty="0">
              <a:latin typeface="Arial" pitchFamily="34" charset="0"/>
              <a:cs typeface="Arial" pitchFamily="34" charset="0"/>
            </a:endParaRPr>
          </a:p>
        </p:txBody>
      </p:sp>
      <p:sp>
        <p:nvSpPr>
          <p:cNvPr id="6" name="5 Rectángulo"/>
          <p:cNvSpPr/>
          <p:nvPr/>
        </p:nvSpPr>
        <p:spPr>
          <a:xfrm>
            <a:off x="323528" y="827420"/>
            <a:ext cx="8496944" cy="369332"/>
          </a:xfrm>
          <a:prstGeom prst="rect">
            <a:avLst/>
          </a:prstGeom>
        </p:spPr>
        <p:txBody>
          <a:bodyPr wrap="square">
            <a:spAutoFit/>
          </a:bodyPr>
          <a:lstStyle/>
          <a:p>
            <a:r>
              <a:rPr lang="es-EC" dirty="0">
                <a:latin typeface="Arial" pitchFamily="34" charset="0"/>
                <a:cs typeface="Arial" pitchFamily="34" charset="0"/>
              </a:rPr>
              <a:t>El equipo para el recalcado en caliente </a:t>
            </a:r>
            <a:r>
              <a:rPr lang="es-EC" dirty="0" smtClean="0">
                <a:latin typeface="Arial" pitchFamily="34" charset="0"/>
                <a:cs typeface="Arial" pitchFamily="34" charset="0"/>
              </a:rPr>
              <a:t>constará </a:t>
            </a:r>
            <a:r>
              <a:rPr lang="es-EC" dirty="0">
                <a:latin typeface="Arial" pitchFamily="34" charset="0"/>
                <a:cs typeface="Arial" pitchFamily="34" charset="0"/>
              </a:rPr>
              <a:t>de las siguientes partes: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226940"/>
            <a:ext cx="59531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619672" y="1825079"/>
            <a:ext cx="4104456" cy="307777"/>
          </a:xfrm>
          <a:prstGeom prst="rect">
            <a:avLst/>
          </a:prstGeom>
        </p:spPr>
        <p:txBody>
          <a:bodyPr wrap="square">
            <a:spAutoFit/>
          </a:bodyPr>
          <a:lstStyle/>
          <a:p>
            <a:r>
              <a:rPr lang="es-ES" sz="1400" b="1" dirty="0">
                <a:latin typeface="Arial" pitchFamily="34" charset="0"/>
                <a:cs typeface="Arial" pitchFamily="34" charset="0"/>
              </a:rPr>
              <a:t>Tabla 3.10 Partes del Equipo de Recalcado</a:t>
            </a:r>
            <a:endParaRPr lang="es-EC" sz="1400" b="1" dirty="0">
              <a:latin typeface="Arial" pitchFamily="34" charset="0"/>
              <a:cs typeface="Arial" pitchFamily="34" charset="0"/>
            </a:endParaRPr>
          </a:p>
        </p:txBody>
      </p:sp>
    </p:spTree>
    <p:extLst>
      <p:ext uri="{BB962C8B-B14F-4D97-AF65-F5344CB8AC3E}">
        <p14:creationId xmlns:p14="http://schemas.microsoft.com/office/powerpoint/2010/main" val="394103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698537" y="260648"/>
            <a:ext cx="3799823" cy="369332"/>
          </a:xfrm>
          <a:prstGeom prst="rect">
            <a:avLst/>
          </a:prstGeom>
        </p:spPr>
        <p:txBody>
          <a:bodyPr wrap="none">
            <a:spAutoFit/>
          </a:bodyPr>
          <a:lstStyle/>
          <a:p>
            <a:r>
              <a:rPr lang="es-ES" b="1" dirty="0" smtClean="0"/>
              <a:t> DISEÑO </a:t>
            </a:r>
            <a:r>
              <a:rPr lang="es-ES" b="1" dirty="0"/>
              <a:t>Y SELECCIÓN DE MATERIALES</a:t>
            </a:r>
            <a:endParaRPr lang="es-EC" dirty="0"/>
          </a:p>
        </p:txBody>
      </p:sp>
      <p:sp>
        <p:nvSpPr>
          <p:cNvPr id="3" name="2 Rectángulo"/>
          <p:cNvSpPr/>
          <p:nvPr/>
        </p:nvSpPr>
        <p:spPr>
          <a:xfrm>
            <a:off x="323528" y="980728"/>
            <a:ext cx="3944350" cy="369332"/>
          </a:xfrm>
          <a:prstGeom prst="rect">
            <a:avLst/>
          </a:prstGeom>
        </p:spPr>
        <p:txBody>
          <a:bodyPr wrap="none">
            <a:spAutoFit/>
          </a:bodyPr>
          <a:lstStyle/>
          <a:p>
            <a:pPr lvl="1"/>
            <a:r>
              <a:rPr lang="es-ES" b="1" dirty="0"/>
              <a:t>CONCIDERACIONES GEOMÉTRICAS</a:t>
            </a:r>
            <a:endParaRPr lang="es-EC" sz="1400" dirty="0"/>
          </a:p>
        </p:txBody>
      </p:sp>
      <p:pic>
        <p:nvPicPr>
          <p:cNvPr id="9" name="8 Imagen"/>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9092" y="1988840"/>
            <a:ext cx="2698750" cy="3014980"/>
          </a:xfrm>
          <a:prstGeom prst="rect">
            <a:avLst/>
          </a:prstGeom>
          <a:noFill/>
          <a:ln>
            <a:noFill/>
          </a:ln>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196752"/>
            <a:ext cx="3744416" cy="477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726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283120" y="260648"/>
            <a:ext cx="2577757" cy="369332"/>
          </a:xfrm>
          <a:prstGeom prst="rect">
            <a:avLst/>
          </a:prstGeom>
        </p:spPr>
        <p:txBody>
          <a:bodyPr wrap="none">
            <a:spAutoFit/>
          </a:bodyPr>
          <a:lstStyle/>
          <a:p>
            <a:r>
              <a:rPr lang="es-ES" b="1" dirty="0"/>
              <a:t>FUERZA DE PUNZONADO</a:t>
            </a:r>
            <a:endParaRPr lang="es-EC" dirty="0"/>
          </a:p>
        </p:txBody>
      </p:sp>
      <p:sp>
        <p:nvSpPr>
          <p:cNvPr id="3" name="2 Rectángulo"/>
          <p:cNvSpPr/>
          <p:nvPr/>
        </p:nvSpPr>
        <p:spPr>
          <a:xfrm>
            <a:off x="360040" y="629980"/>
            <a:ext cx="7308304" cy="369332"/>
          </a:xfrm>
          <a:prstGeom prst="rect">
            <a:avLst/>
          </a:prstGeom>
        </p:spPr>
        <p:txBody>
          <a:bodyPr wrap="square">
            <a:spAutoFit/>
          </a:bodyPr>
          <a:lstStyle/>
          <a:p>
            <a:r>
              <a:rPr lang="es-ES" b="1" dirty="0"/>
              <a:t>Fuerza de </a:t>
            </a:r>
            <a:r>
              <a:rPr lang="es-ES" b="1" dirty="0" err="1"/>
              <a:t>punzonado</a:t>
            </a:r>
            <a:r>
              <a:rPr lang="es-ES" b="1" dirty="0"/>
              <a:t> </a:t>
            </a:r>
            <a:r>
              <a:rPr lang="es-ES" b="1" dirty="0" smtClean="0"/>
              <a:t>utilizando resistencia a la deformación real (</a:t>
            </a:r>
            <a:r>
              <a:rPr lang="es-ES" b="1" dirty="0" err="1" smtClean="0"/>
              <a:t>kw</a:t>
            </a:r>
            <a:r>
              <a:rPr lang="es-ES" b="1" dirty="0" smtClean="0"/>
              <a:t>)</a:t>
            </a:r>
            <a:endParaRPr lang="es-EC" sz="1600" dirty="0"/>
          </a:p>
        </p:txBody>
      </p:sp>
      <mc:AlternateContent xmlns:mc="http://schemas.openxmlformats.org/markup-compatibility/2006" xmlns:a14="http://schemas.microsoft.com/office/drawing/2010/main">
        <mc:Choice Requires="a14">
          <p:sp>
            <p:nvSpPr>
              <p:cNvPr id="5" name="4 Rectángulo"/>
              <p:cNvSpPr/>
              <p:nvPr/>
            </p:nvSpPr>
            <p:spPr>
              <a:xfrm>
                <a:off x="3625361" y="1014671"/>
                <a:ext cx="18932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𝐹</m:t>
                          </m:r>
                        </m:e>
                        <m:sub>
                          <m:r>
                            <a:rPr lang="es-ES" i="1">
                              <a:latin typeface="Cambria Math"/>
                            </a:rPr>
                            <m:t>𝑚𝑎𝑥</m:t>
                          </m:r>
                        </m:sub>
                      </m:sSub>
                      <m:r>
                        <a:rPr lang="es-ES" i="1">
                          <a:latin typeface="Cambria Math"/>
                        </a:rPr>
                        <m:t>=</m:t>
                      </m:r>
                      <m:sSub>
                        <m:sSubPr>
                          <m:ctrlPr>
                            <a:rPr lang="es-EC" i="1">
                              <a:latin typeface="Cambria Math"/>
                            </a:rPr>
                          </m:ctrlPr>
                        </m:sSubPr>
                        <m:e>
                          <m:r>
                            <a:rPr lang="es-ES" i="1">
                              <a:latin typeface="Cambria Math"/>
                            </a:rPr>
                            <m:t>𝐴</m:t>
                          </m:r>
                        </m:e>
                        <m:sub>
                          <m:r>
                            <a:rPr lang="es-ES" i="1">
                              <a:latin typeface="Cambria Math"/>
                            </a:rPr>
                            <m:t>𝐸</m:t>
                          </m:r>
                        </m:sub>
                      </m:sSub>
                      <m:r>
                        <a:rPr lang="es-ES" i="1">
                          <a:latin typeface="Cambria Math"/>
                        </a:rPr>
                        <m:t>∗</m:t>
                      </m:r>
                      <m:sSub>
                        <m:sSubPr>
                          <m:ctrlPr>
                            <a:rPr lang="es-EC" i="1">
                              <a:latin typeface="Cambria Math"/>
                            </a:rPr>
                          </m:ctrlPr>
                        </m:sSubPr>
                        <m:e>
                          <m:r>
                            <a:rPr lang="es-ES" i="1">
                              <a:latin typeface="Cambria Math"/>
                            </a:rPr>
                            <m:t>𝑘</m:t>
                          </m:r>
                        </m:e>
                        <m:sub>
                          <m:r>
                            <a:rPr lang="es-ES" i="1">
                              <a:latin typeface="Cambria Math"/>
                            </a:rPr>
                            <m:t>𝑊𝐸</m:t>
                          </m:r>
                        </m:sub>
                      </m:sSub>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625361" y="1014671"/>
                <a:ext cx="1893274" cy="369332"/>
              </a:xfrm>
              <a:prstGeom prst="rect">
                <a:avLst/>
              </a:prstGeom>
              <a:blipFill rotWithShape="1">
                <a:blip r:embed="rId3"/>
                <a:stretch>
                  <a:fillRect/>
                </a:stretch>
              </a:blipFill>
            </p:spPr>
            <p:txBody>
              <a:bodyPr/>
              <a:lstStyle/>
              <a:p>
                <a:r>
                  <a:rPr lang="es-EC">
                    <a:noFill/>
                  </a:rPr>
                  <a:t> </a:t>
                </a:r>
              </a:p>
            </p:txBody>
          </p:sp>
        </mc:Fallback>
      </mc:AlternateContent>
      <p:sp>
        <p:nvSpPr>
          <p:cNvPr id="6" name="5 Rectángulo"/>
          <p:cNvSpPr/>
          <p:nvPr/>
        </p:nvSpPr>
        <p:spPr>
          <a:xfrm>
            <a:off x="360040" y="1384003"/>
            <a:ext cx="1859805" cy="369332"/>
          </a:xfrm>
          <a:prstGeom prst="rect">
            <a:avLst/>
          </a:prstGeom>
        </p:spPr>
        <p:txBody>
          <a:bodyPr wrap="none">
            <a:spAutoFit/>
          </a:bodyPr>
          <a:lstStyle/>
          <a:p>
            <a:pPr marL="285750" indent="-285750">
              <a:buFont typeface="Arial" pitchFamily="34" charset="0"/>
              <a:buChar char="•"/>
            </a:pPr>
            <a:r>
              <a:rPr lang="es-ES" b="1" dirty="0"/>
              <a:t>Aluminio </a:t>
            </a:r>
            <a:r>
              <a:rPr lang="es-ES" b="1" dirty="0" smtClean="0"/>
              <a:t>2011</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2555776" y="1753335"/>
                <a:ext cx="34867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𝐹</m:t>
                          </m:r>
                        </m:e>
                        <m:sub>
                          <m:r>
                            <a:rPr lang="es-ES" i="1">
                              <a:latin typeface="Cambria Math"/>
                            </a:rPr>
                            <m:t>𝑚𝑎𝑥</m:t>
                          </m:r>
                        </m:sub>
                      </m:sSub>
                      <m:r>
                        <a:rPr lang="es-ES" i="1">
                          <a:latin typeface="Cambria Math"/>
                        </a:rPr>
                        <m:t>=18113,54 </m:t>
                      </m:r>
                      <m:r>
                        <a:rPr lang="es-ES" i="1">
                          <a:latin typeface="Cambria Math"/>
                        </a:rPr>
                        <m:t>𝑁</m:t>
                      </m:r>
                      <m:r>
                        <a:rPr lang="es-ES" i="1">
                          <a:latin typeface="Cambria Math"/>
                        </a:rPr>
                        <m:t>=1,81 </m:t>
                      </m:r>
                      <m:r>
                        <a:rPr lang="es-ES" i="1">
                          <a:latin typeface="Cambria Math"/>
                        </a:rPr>
                        <m:t>𝑇𝑜𝑛𝑓</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555776" y="1753335"/>
                <a:ext cx="3486787" cy="369332"/>
              </a:xfrm>
              <a:prstGeom prst="rect">
                <a:avLst/>
              </a:prstGeom>
              <a:blipFill rotWithShape="1">
                <a:blip r:embed="rId4"/>
                <a:stretch>
                  <a:fillRect b="-13333"/>
                </a:stretch>
              </a:blipFill>
            </p:spPr>
            <p:txBody>
              <a:bodyPr/>
              <a:lstStyle/>
              <a:p>
                <a:r>
                  <a:rPr lang="es-EC">
                    <a:noFill/>
                  </a:rPr>
                  <a:t> </a:t>
                </a:r>
              </a:p>
            </p:txBody>
          </p:sp>
        </mc:Fallback>
      </mc:AlternateContent>
      <p:sp>
        <p:nvSpPr>
          <p:cNvPr id="8" name="7 Rectángulo"/>
          <p:cNvSpPr/>
          <p:nvPr/>
        </p:nvSpPr>
        <p:spPr>
          <a:xfrm>
            <a:off x="395536" y="2060848"/>
            <a:ext cx="1913344" cy="369332"/>
          </a:xfrm>
          <a:prstGeom prst="rect">
            <a:avLst/>
          </a:prstGeom>
        </p:spPr>
        <p:txBody>
          <a:bodyPr wrap="none">
            <a:spAutoFit/>
          </a:bodyPr>
          <a:lstStyle/>
          <a:p>
            <a:pPr marL="285750" indent="-285750">
              <a:buFont typeface="Arial" pitchFamily="34" charset="0"/>
              <a:buChar char="•"/>
            </a:pPr>
            <a:r>
              <a:rPr lang="es-ES" b="1" dirty="0" smtClean="0"/>
              <a:t>Cobre </a:t>
            </a:r>
            <a:r>
              <a:rPr lang="es-ES" b="1" dirty="0"/>
              <a:t>C377000</a:t>
            </a:r>
            <a:endParaRPr lang="es-EC" dirty="0"/>
          </a:p>
        </p:txBody>
      </p:sp>
      <mc:AlternateContent xmlns:mc="http://schemas.openxmlformats.org/markup-compatibility/2006" xmlns:a14="http://schemas.microsoft.com/office/drawing/2010/main">
        <mc:Choice Requires="a14">
          <p:sp>
            <p:nvSpPr>
              <p:cNvPr id="9" name="8 Rectángulo"/>
              <p:cNvSpPr/>
              <p:nvPr/>
            </p:nvSpPr>
            <p:spPr>
              <a:xfrm>
                <a:off x="2583979" y="2430180"/>
                <a:ext cx="34867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𝐹</m:t>
                          </m:r>
                        </m:e>
                        <m:sub>
                          <m:r>
                            <a:rPr lang="es-ES" i="1">
                              <a:latin typeface="Cambria Math"/>
                            </a:rPr>
                            <m:t>𝑚𝑎𝑥</m:t>
                          </m:r>
                        </m:sub>
                      </m:sSub>
                      <m:r>
                        <a:rPr lang="es-ES" i="1">
                          <a:latin typeface="Cambria Math"/>
                        </a:rPr>
                        <m:t>=11320,96 </m:t>
                      </m:r>
                      <m:r>
                        <a:rPr lang="es-ES" i="1">
                          <a:latin typeface="Cambria Math"/>
                        </a:rPr>
                        <m:t>𝑁</m:t>
                      </m:r>
                      <m:r>
                        <a:rPr lang="es-ES" i="1">
                          <a:latin typeface="Cambria Math"/>
                        </a:rPr>
                        <m:t>=1,13 </m:t>
                      </m:r>
                      <m:r>
                        <a:rPr lang="es-ES" i="1">
                          <a:latin typeface="Cambria Math"/>
                        </a:rPr>
                        <m:t>𝑇𝑜𝑛𝑓</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2583979" y="2430180"/>
                <a:ext cx="3486787" cy="369332"/>
              </a:xfrm>
              <a:prstGeom prst="rect">
                <a:avLst/>
              </a:prstGeom>
              <a:blipFill rotWithShape="1">
                <a:blip r:embed="rId5"/>
                <a:stretch>
                  <a:fillRect b="-13333"/>
                </a:stretch>
              </a:blipFill>
            </p:spPr>
            <p:txBody>
              <a:bodyPr/>
              <a:lstStyle/>
              <a:p>
                <a:r>
                  <a:rPr lang="es-EC">
                    <a:noFill/>
                  </a:rPr>
                  <a:t> </a:t>
                </a:r>
              </a:p>
            </p:txBody>
          </p:sp>
        </mc:Fallback>
      </mc:AlternateContent>
      <p:sp>
        <p:nvSpPr>
          <p:cNvPr id="10" name="9 Rectángulo"/>
          <p:cNvSpPr/>
          <p:nvPr/>
        </p:nvSpPr>
        <p:spPr>
          <a:xfrm>
            <a:off x="395536" y="3059668"/>
            <a:ext cx="7056784" cy="369332"/>
          </a:xfrm>
          <a:prstGeom prst="rect">
            <a:avLst/>
          </a:prstGeom>
        </p:spPr>
        <p:txBody>
          <a:bodyPr wrap="square">
            <a:spAutoFit/>
          </a:bodyPr>
          <a:lstStyle/>
          <a:p>
            <a:r>
              <a:rPr lang="es-ES" b="1" dirty="0"/>
              <a:t>Fuerza de </a:t>
            </a:r>
            <a:r>
              <a:rPr lang="es-ES" b="1" dirty="0" err="1"/>
              <a:t>punzonado</a:t>
            </a:r>
            <a:r>
              <a:rPr lang="es-ES" b="1" dirty="0"/>
              <a:t> utilizando </a:t>
            </a:r>
            <a:r>
              <a:rPr lang="es-ES" b="1" dirty="0" smtClean="0"/>
              <a:t>la resistencia a la deformación ideal (</a:t>
            </a:r>
            <a:r>
              <a:rPr lang="es-ES" b="1" dirty="0" err="1" smtClean="0"/>
              <a:t>Kf</a:t>
            </a:r>
            <a:r>
              <a:rPr lang="es-ES" b="1" dirty="0" smtClean="0"/>
              <a:t>)</a:t>
            </a:r>
            <a:endParaRPr lang="es-EC" sz="1600" dirty="0"/>
          </a:p>
        </p:txBody>
      </p:sp>
      <p:sp>
        <p:nvSpPr>
          <p:cNvPr id="11" name="10 Rectángulo"/>
          <p:cNvSpPr/>
          <p:nvPr/>
        </p:nvSpPr>
        <p:spPr>
          <a:xfrm>
            <a:off x="417871" y="4725144"/>
            <a:ext cx="1859805" cy="369332"/>
          </a:xfrm>
          <a:prstGeom prst="rect">
            <a:avLst/>
          </a:prstGeom>
        </p:spPr>
        <p:txBody>
          <a:bodyPr wrap="none">
            <a:spAutoFit/>
          </a:bodyPr>
          <a:lstStyle/>
          <a:p>
            <a:pPr marL="285750" indent="-285750">
              <a:buFont typeface="Arial" pitchFamily="34" charset="0"/>
              <a:buChar char="•"/>
            </a:pPr>
            <a:r>
              <a:rPr lang="es-ES" b="1" dirty="0"/>
              <a:t>Aluminio </a:t>
            </a:r>
            <a:r>
              <a:rPr lang="es-ES" b="1" dirty="0" smtClean="0"/>
              <a:t>2011</a:t>
            </a:r>
            <a:endParaRPr lang="es-EC" dirty="0"/>
          </a:p>
        </p:txBody>
      </p:sp>
      <p:sp>
        <p:nvSpPr>
          <p:cNvPr id="12" name="11 Rectángulo"/>
          <p:cNvSpPr/>
          <p:nvPr/>
        </p:nvSpPr>
        <p:spPr>
          <a:xfrm>
            <a:off x="408185" y="5517232"/>
            <a:ext cx="1913344" cy="369332"/>
          </a:xfrm>
          <a:prstGeom prst="rect">
            <a:avLst/>
          </a:prstGeom>
        </p:spPr>
        <p:txBody>
          <a:bodyPr wrap="none">
            <a:spAutoFit/>
          </a:bodyPr>
          <a:lstStyle/>
          <a:p>
            <a:pPr marL="285750" indent="-285750">
              <a:buFont typeface="Arial" pitchFamily="34" charset="0"/>
              <a:buChar char="•"/>
            </a:pPr>
            <a:r>
              <a:rPr lang="es-ES" b="1" dirty="0" smtClean="0"/>
              <a:t>Cobre </a:t>
            </a:r>
            <a:r>
              <a:rPr lang="es-ES" b="1" dirty="0"/>
              <a:t>C377000</a:t>
            </a:r>
            <a:endParaRPr lang="es-EC" dirty="0"/>
          </a:p>
        </p:txBody>
      </p:sp>
      <mc:AlternateContent xmlns:mc="http://schemas.openxmlformats.org/markup-compatibility/2006" xmlns:a14="http://schemas.microsoft.com/office/drawing/2010/main">
        <mc:Choice Requires="a14">
          <p:sp>
            <p:nvSpPr>
              <p:cNvPr id="13" name="12 Rectángulo"/>
              <p:cNvSpPr/>
              <p:nvPr/>
            </p:nvSpPr>
            <p:spPr>
              <a:xfrm>
                <a:off x="2084877" y="3364381"/>
                <a:ext cx="4428584" cy="1000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𝑘</m:t>
                          </m:r>
                        </m:e>
                        <m:sub>
                          <m:r>
                            <a:rPr lang="es-ES" i="1">
                              <a:latin typeface="Cambria Math"/>
                            </a:rPr>
                            <m:t>𝑤</m:t>
                          </m:r>
                        </m:sub>
                      </m:sSub>
                      <m:r>
                        <a:rPr lang="es-ES" i="1">
                          <a:latin typeface="Cambria Math"/>
                        </a:rPr>
                        <m:t>=</m:t>
                      </m:r>
                      <m:sSub>
                        <m:sSubPr>
                          <m:ctrlPr>
                            <a:rPr lang="es-EC" i="1">
                              <a:latin typeface="Cambria Math"/>
                            </a:rPr>
                          </m:ctrlPr>
                        </m:sSubPr>
                        <m:e>
                          <m:r>
                            <a:rPr lang="es-ES" i="1">
                              <a:latin typeface="Cambria Math"/>
                            </a:rPr>
                            <m:t>𝑘</m:t>
                          </m:r>
                        </m:e>
                        <m:sub>
                          <m:r>
                            <a:rPr lang="es-ES" i="1">
                              <a:latin typeface="Cambria Math"/>
                            </a:rPr>
                            <m:t>𝑓</m:t>
                          </m:r>
                        </m:sub>
                      </m:sSub>
                      <m:r>
                        <a:rPr lang="es-ES" i="1">
                          <a:latin typeface="Cambria Math"/>
                        </a:rPr>
                        <m:t>∗</m:t>
                      </m:r>
                      <m:d>
                        <m:dPr>
                          <m:ctrlPr>
                            <a:rPr lang="es-EC" i="1">
                              <a:latin typeface="Cambria Math"/>
                            </a:rPr>
                          </m:ctrlPr>
                        </m:dPr>
                        <m:e>
                          <m:r>
                            <a:rPr lang="es-ES" i="1">
                              <a:latin typeface="Cambria Math"/>
                            </a:rPr>
                            <m:t>1+0,333∗</m:t>
                          </m:r>
                          <m:f>
                            <m:fPr>
                              <m:ctrlPr>
                                <a:rPr lang="es-EC" i="1">
                                  <a:latin typeface="Cambria Math"/>
                                </a:rPr>
                              </m:ctrlPr>
                            </m:fPr>
                            <m:num>
                              <m:r>
                                <a:rPr lang="es-ES" i="1">
                                  <a:latin typeface="Cambria Math"/>
                                </a:rPr>
                                <m:t>𝜇</m:t>
                              </m:r>
                            </m:num>
                            <m:den>
                              <m:r>
                                <a:rPr lang="es-ES" i="1">
                                  <a:latin typeface="Cambria Math"/>
                                </a:rPr>
                                <m:t>𝑠</m:t>
                              </m:r>
                            </m:den>
                          </m:f>
                          <m:r>
                            <a:rPr lang="es-ES" i="1">
                              <a:latin typeface="Cambria Math"/>
                            </a:rPr>
                            <m:t>∗</m:t>
                          </m:r>
                          <m:rad>
                            <m:radPr>
                              <m:degHide m:val="on"/>
                              <m:ctrlPr>
                                <a:rPr lang="es-EC" i="1">
                                  <a:latin typeface="Cambria Math"/>
                                </a:rPr>
                              </m:ctrlPr>
                            </m:radPr>
                            <m:deg/>
                            <m:e>
                              <m:sSup>
                                <m:sSupPr>
                                  <m:ctrlPr>
                                    <a:rPr lang="es-EC" i="1">
                                      <a:latin typeface="Cambria Math"/>
                                    </a:rPr>
                                  </m:ctrlPr>
                                </m:sSupPr>
                                <m:e>
                                  <m:d>
                                    <m:dPr>
                                      <m:ctrlPr>
                                        <a:rPr lang="es-EC" i="1">
                                          <a:latin typeface="Cambria Math"/>
                                        </a:rPr>
                                      </m:ctrlPr>
                                    </m:dPr>
                                    <m:e>
                                      <m:f>
                                        <m:fPr>
                                          <m:ctrlPr>
                                            <a:rPr lang="es-EC" i="1">
                                              <a:latin typeface="Cambria Math"/>
                                            </a:rPr>
                                          </m:ctrlPr>
                                        </m:fPr>
                                        <m:num>
                                          <m:r>
                                            <a:rPr lang="es-ES" i="1">
                                              <a:latin typeface="Cambria Math"/>
                                            </a:rPr>
                                            <m:t>100</m:t>
                                          </m:r>
                                        </m:num>
                                        <m:den>
                                          <m:r>
                                            <a:rPr lang="es-ES" i="1">
                                              <a:latin typeface="Cambria Math"/>
                                            </a:rPr>
                                            <m:t>100−</m:t>
                                          </m:r>
                                          <m:sSub>
                                            <m:sSubPr>
                                              <m:ctrlPr>
                                                <a:rPr lang="es-EC" i="1">
                                                  <a:latin typeface="Cambria Math"/>
                                                </a:rPr>
                                              </m:ctrlPr>
                                            </m:sSubPr>
                                            <m:e>
                                              <m:r>
                                                <a:rPr lang="es-ES" i="1">
                                                  <a:latin typeface="Cambria Math"/>
                                                </a:rPr>
                                                <m:t>∈</m:t>
                                              </m:r>
                                            </m:e>
                                            <m:sub>
                                              <m:r>
                                                <a:rPr lang="es-ES" i="1">
                                                  <a:latin typeface="Cambria Math"/>
                                                </a:rPr>
                                                <m:t>h</m:t>
                                              </m:r>
                                            </m:sub>
                                          </m:sSub>
                                        </m:den>
                                      </m:f>
                                    </m:e>
                                  </m:d>
                                </m:e>
                                <m:sup>
                                  <m:r>
                                    <a:rPr lang="es-ES" i="1">
                                      <a:latin typeface="Cambria Math"/>
                                    </a:rPr>
                                    <m:t>3</m:t>
                                  </m:r>
                                </m:sup>
                              </m:sSup>
                            </m:e>
                          </m:rad>
                        </m:e>
                      </m:d>
                    </m:oMath>
                  </m:oMathPara>
                </a14:m>
                <a:endParaRPr lang="es-EC" dirty="0"/>
              </a:p>
            </p:txBody>
          </p:sp>
        </mc:Choice>
        <mc:Fallback xmlns="">
          <p:sp>
            <p:nvSpPr>
              <p:cNvPr id="13" name="12 Rectángulo"/>
              <p:cNvSpPr>
                <a:spLocks noRot="1" noChangeAspect="1" noMove="1" noResize="1" noEditPoints="1" noAdjustHandles="1" noChangeArrowheads="1" noChangeShapeType="1" noTextEdit="1"/>
              </p:cNvSpPr>
              <p:nvPr/>
            </p:nvSpPr>
            <p:spPr>
              <a:xfrm>
                <a:off x="2084877" y="3364381"/>
                <a:ext cx="4428584" cy="1000723"/>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3678259" y="4355812"/>
                <a:ext cx="17874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S" i="1">
                              <a:latin typeface="Cambria Math"/>
                            </a:rPr>
                            <m:t>𝐹</m:t>
                          </m:r>
                        </m:e>
                        <m:sub>
                          <m:r>
                            <a:rPr lang="es-ES" i="1">
                              <a:latin typeface="Cambria Math"/>
                            </a:rPr>
                            <m:t>𝑚𝑎𝑥</m:t>
                          </m:r>
                        </m:sub>
                      </m:sSub>
                      <m:r>
                        <a:rPr lang="es-ES" i="1">
                          <a:latin typeface="Cambria Math"/>
                        </a:rPr>
                        <m:t>=</m:t>
                      </m:r>
                      <m:sSub>
                        <m:sSubPr>
                          <m:ctrlPr>
                            <a:rPr lang="es-EC" i="1">
                              <a:latin typeface="Cambria Math"/>
                            </a:rPr>
                          </m:ctrlPr>
                        </m:sSubPr>
                        <m:e>
                          <m:r>
                            <a:rPr lang="es-ES" i="1">
                              <a:latin typeface="Cambria Math"/>
                            </a:rPr>
                            <m:t>𝐴</m:t>
                          </m:r>
                        </m:e>
                        <m:sub>
                          <m:r>
                            <a:rPr lang="es-ES" i="1">
                              <a:latin typeface="Cambria Math"/>
                            </a:rPr>
                            <m:t>𝐸</m:t>
                          </m:r>
                        </m:sub>
                      </m:sSub>
                      <m:r>
                        <a:rPr lang="es-ES" i="1">
                          <a:latin typeface="Cambria Math"/>
                        </a:rPr>
                        <m:t>∗</m:t>
                      </m:r>
                      <m:sSub>
                        <m:sSubPr>
                          <m:ctrlPr>
                            <a:rPr lang="es-EC" i="1">
                              <a:latin typeface="Cambria Math"/>
                            </a:rPr>
                          </m:ctrlPr>
                        </m:sSubPr>
                        <m:e>
                          <m:r>
                            <a:rPr lang="es-ES" i="1">
                              <a:latin typeface="Cambria Math"/>
                            </a:rPr>
                            <m:t>𝑘</m:t>
                          </m:r>
                        </m:e>
                        <m:sub>
                          <m:r>
                            <a:rPr lang="es-ES" i="1">
                              <a:latin typeface="Cambria Math"/>
                            </a:rPr>
                            <m:t>𝑊</m:t>
                          </m:r>
                        </m:sub>
                      </m:sSub>
                    </m:oMath>
                  </m:oMathPara>
                </a14:m>
                <a:endParaRPr lang="es-EC" dirty="0"/>
              </a:p>
            </p:txBody>
          </p:sp>
        </mc:Choice>
        <mc:Fallback xmlns="">
          <p:sp>
            <p:nvSpPr>
              <p:cNvPr id="14" name="13 Rectángulo"/>
              <p:cNvSpPr>
                <a:spLocks noRot="1" noChangeAspect="1" noMove="1" noResize="1" noEditPoints="1" noAdjustHandles="1" noChangeArrowheads="1" noChangeShapeType="1" noTextEdit="1"/>
              </p:cNvSpPr>
              <p:nvPr/>
            </p:nvSpPr>
            <p:spPr>
              <a:xfrm>
                <a:off x="3678259" y="4355812"/>
                <a:ext cx="1787477" cy="369332"/>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2875883" y="5094476"/>
                <a:ext cx="34441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i="1">
                              <a:latin typeface="Cambria Math"/>
                            </a:rPr>
                            <m:t>𝐹</m:t>
                          </m:r>
                        </m:e>
                        <m:sub>
                          <m:r>
                            <a:rPr lang="es-ES" i="1">
                              <a:latin typeface="Cambria Math"/>
                            </a:rPr>
                            <m:t>𝑚𝑎𝑥</m:t>
                          </m:r>
                        </m:sub>
                      </m:sSub>
                      <m:r>
                        <a:rPr lang="es-ES" i="1">
                          <a:latin typeface="Cambria Math"/>
                        </a:rPr>
                        <m:t>=17893,83</m:t>
                      </m:r>
                      <m:r>
                        <a:rPr lang="es-ES" i="1">
                          <a:latin typeface="Cambria Math"/>
                        </a:rPr>
                        <m:t>𝑁</m:t>
                      </m:r>
                      <m:r>
                        <a:rPr lang="es-ES" i="1">
                          <a:latin typeface="Cambria Math"/>
                        </a:rPr>
                        <m:t>=1,79 </m:t>
                      </m:r>
                      <m:r>
                        <a:rPr lang="es-EC" b="0" i="1" smtClean="0">
                          <a:latin typeface="Cambria Math"/>
                        </a:rPr>
                        <m:t>𝑇</m:t>
                      </m:r>
                      <m:r>
                        <a:rPr lang="es-ES" i="1">
                          <a:latin typeface="Cambria Math"/>
                        </a:rPr>
                        <m:t>𝑜𝑛𝑓</m:t>
                      </m:r>
                    </m:oMath>
                  </m:oMathPara>
                </a14:m>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2875883" y="5094476"/>
                <a:ext cx="3444148" cy="369332"/>
              </a:xfrm>
              <a:prstGeom prst="rect">
                <a:avLst/>
              </a:prstGeom>
              <a:blipFill rotWithShape="1">
                <a:blip r:embed="rId8"/>
                <a:stretch>
                  <a:fillRect b="-1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2877497" y="5805264"/>
                <a:ext cx="34441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S" i="1">
                              <a:latin typeface="Cambria Math"/>
                            </a:rPr>
                            <m:t>𝐹</m:t>
                          </m:r>
                        </m:e>
                        <m:sub>
                          <m:r>
                            <a:rPr lang="es-ES" i="1">
                              <a:latin typeface="Cambria Math"/>
                            </a:rPr>
                            <m:t>𝑚𝑎𝑥</m:t>
                          </m:r>
                        </m:sub>
                      </m:sSub>
                      <m:r>
                        <a:rPr lang="es-ES" i="1">
                          <a:latin typeface="Cambria Math"/>
                        </a:rPr>
                        <m:t>=10951,30</m:t>
                      </m:r>
                      <m:r>
                        <a:rPr lang="es-ES" i="1">
                          <a:latin typeface="Cambria Math"/>
                        </a:rPr>
                        <m:t>𝑁</m:t>
                      </m:r>
                      <m:r>
                        <a:rPr lang="es-ES" i="1">
                          <a:latin typeface="Cambria Math"/>
                        </a:rPr>
                        <m:t>=1,09 </m:t>
                      </m:r>
                      <m:r>
                        <a:rPr lang="es-EC" b="0" i="1" smtClean="0">
                          <a:latin typeface="Cambria Math"/>
                        </a:rPr>
                        <m:t>𝑇</m:t>
                      </m:r>
                      <m:r>
                        <a:rPr lang="es-ES" i="1">
                          <a:latin typeface="Cambria Math"/>
                        </a:rPr>
                        <m:t>𝑜𝑛𝑓</m:t>
                      </m:r>
                    </m:oMath>
                  </m:oMathPara>
                </a14:m>
                <a:endParaRPr lang="es-EC" dirty="0"/>
              </a:p>
            </p:txBody>
          </p:sp>
        </mc:Choice>
        <mc:Fallback xmlns="">
          <p:sp>
            <p:nvSpPr>
              <p:cNvPr id="16" name="15 Rectángulo"/>
              <p:cNvSpPr>
                <a:spLocks noRot="1" noChangeAspect="1" noMove="1" noResize="1" noEditPoints="1" noAdjustHandles="1" noChangeArrowheads="1" noChangeShapeType="1" noTextEdit="1"/>
              </p:cNvSpPr>
              <p:nvPr/>
            </p:nvSpPr>
            <p:spPr>
              <a:xfrm>
                <a:off x="2877497" y="5805264"/>
                <a:ext cx="3444148" cy="369332"/>
              </a:xfrm>
              <a:prstGeom prst="rect">
                <a:avLst/>
              </a:prstGeom>
              <a:blipFill rotWithShape="1">
                <a:blip r:embed="rId9"/>
                <a:stretch>
                  <a:fillRect b="-114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6876256" y="5373216"/>
                <a:ext cx="209029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FF0000"/>
                              </a:solidFill>
                              <a:latin typeface="Cambria Math"/>
                            </a:rPr>
                          </m:ctrlPr>
                        </m:sSubPr>
                        <m:e>
                          <m:r>
                            <a:rPr lang="es-ES" i="1">
                              <a:solidFill>
                                <a:srgbClr val="FF0000"/>
                              </a:solidFill>
                              <a:latin typeface="Cambria Math"/>
                            </a:rPr>
                            <m:t>𝐹</m:t>
                          </m:r>
                        </m:e>
                        <m:sub>
                          <m:r>
                            <a:rPr lang="es-ES" i="1">
                              <a:solidFill>
                                <a:srgbClr val="FF0000"/>
                              </a:solidFill>
                              <a:latin typeface="Cambria Math"/>
                            </a:rPr>
                            <m:t>𝑚𝑎𝑥</m:t>
                          </m:r>
                        </m:sub>
                      </m:sSub>
                      <m:r>
                        <a:rPr lang="es-ES" i="1">
                          <a:solidFill>
                            <a:srgbClr val="FF0000"/>
                          </a:solidFill>
                          <a:latin typeface="Cambria Math"/>
                        </a:rPr>
                        <m:t>=1,81 </m:t>
                      </m:r>
                      <m:r>
                        <a:rPr lang="es-ES" i="1">
                          <a:solidFill>
                            <a:srgbClr val="FF0000"/>
                          </a:solidFill>
                          <a:latin typeface="Cambria Math"/>
                        </a:rPr>
                        <m:t>𝑇𝑜𝑛𝑓</m:t>
                      </m:r>
                    </m:oMath>
                  </m:oMathPara>
                </a14:m>
                <a:endParaRPr lang="es-EC" dirty="0">
                  <a:solidFill>
                    <a:srgbClr val="FF0000"/>
                  </a:solidFill>
                </a:endParaRPr>
              </a:p>
            </p:txBody>
          </p:sp>
        </mc:Choice>
        <mc:Fallback xmlns="">
          <p:sp>
            <p:nvSpPr>
              <p:cNvPr id="17" name="16 Rectángulo"/>
              <p:cNvSpPr>
                <a:spLocks noRot="1" noChangeAspect="1" noMove="1" noResize="1" noEditPoints="1" noAdjustHandles="1" noChangeArrowheads="1" noChangeShapeType="1" noTextEdit="1"/>
              </p:cNvSpPr>
              <p:nvPr/>
            </p:nvSpPr>
            <p:spPr>
              <a:xfrm>
                <a:off x="6876256" y="5373216"/>
                <a:ext cx="2090293" cy="369332"/>
              </a:xfrm>
              <a:prstGeom prst="rect">
                <a:avLst/>
              </a:prstGeom>
              <a:blipFill rotWithShape="1">
                <a:blip r:embed="rId10"/>
                <a:stretch>
                  <a:fillRect b="-11475"/>
                </a:stretch>
              </a:blipFill>
            </p:spPr>
            <p:txBody>
              <a:bodyPr/>
              <a:lstStyle/>
              <a:p>
                <a:r>
                  <a:rPr lang="es-EC">
                    <a:noFill/>
                  </a:rPr>
                  <a:t> </a:t>
                </a:r>
              </a:p>
            </p:txBody>
          </p:sp>
        </mc:Fallback>
      </mc:AlternateContent>
    </p:spTree>
    <p:extLst>
      <p:ext uri="{BB962C8B-B14F-4D97-AF65-F5344CB8AC3E}">
        <p14:creationId xmlns:p14="http://schemas.microsoft.com/office/powerpoint/2010/main" val="4292507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95" b="14372"/>
          <a:stretch/>
        </p:blipFill>
        <p:spPr bwMode="auto">
          <a:xfrm>
            <a:off x="411251" y="1334751"/>
            <a:ext cx="8337213" cy="418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23528" y="188640"/>
            <a:ext cx="8424936" cy="369332"/>
          </a:xfrm>
          <a:prstGeom prst="rect">
            <a:avLst/>
          </a:prstGeom>
          <a:noFill/>
        </p:spPr>
        <p:txBody>
          <a:bodyPr wrap="square" rtlCol="0">
            <a:spAutoFit/>
          </a:bodyPr>
          <a:lstStyle/>
          <a:p>
            <a:pPr algn="ctr"/>
            <a:r>
              <a:rPr lang="es-EC" b="1" dirty="0" smtClean="0"/>
              <a:t>EQUIPO SEMIAUTOMÁTICO  PARA RECALCADO EN CALIENTE</a:t>
            </a:r>
            <a:endParaRPr lang="es-EC" b="1" dirty="0"/>
          </a:p>
        </p:txBody>
      </p:sp>
    </p:spTree>
    <p:extLst>
      <p:ext uri="{BB962C8B-B14F-4D97-AF65-F5344CB8AC3E}">
        <p14:creationId xmlns:p14="http://schemas.microsoft.com/office/powerpoint/2010/main" val="1441706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691680" y="251356"/>
            <a:ext cx="5760640" cy="369332"/>
          </a:xfrm>
          <a:prstGeom prst="rect">
            <a:avLst/>
          </a:prstGeom>
        </p:spPr>
        <p:txBody>
          <a:bodyPr wrap="square">
            <a:spAutoFit/>
          </a:bodyPr>
          <a:lstStyle/>
          <a:p>
            <a:r>
              <a:rPr lang="es-ES" b="1" dirty="0" smtClean="0"/>
              <a:t>5. SIMULACIÓN </a:t>
            </a:r>
            <a:r>
              <a:rPr lang="es-ES" b="1" dirty="0"/>
              <a:t>DE LA PROBETA RECALCADA EN CALIENTE	</a:t>
            </a:r>
            <a:endParaRPr lang="es-EC" dirty="0"/>
          </a:p>
        </p:txBody>
      </p:sp>
      <p:sp>
        <p:nvSpPr>
          <p:cNvPr id="3" name="2 Rectángulo"/>
          <p:cNvSpPr/>
          <p:nvPr/>
        </p:nvSpPr>
        <p:spPr>
          <a:xfrm>
            <a:off x="179512" y="692696"/>
            <a:ext cx="2832186" cy="369332"/>
          </a:xfrm>
          <a:prstGeom prst="rect">
            <a:avLst/>
          </a:prstGeom>
        </p:spPr>
        <p:txBody>
          <a:bodyPr wrap="none">
            <a:spAutoFit/>
          </a:bodyPr>
          <a:lstStyle/>
          <a:p>
            <a:pPr lvl="1"/>
            <a:r>
              <a:rPr lang="es-ES" b="1" dirty="0"/>
              <a:t>SISTEMAS DE ANÁLISIS</a:t>
            </a:r>
            <a:endParaRPr lang="es-EC" sz="1400" dirty="0"/>
          </a:p>
        </p:txBody>
      </p:sp>
      <p:pic>
        <p:nvPicPr>
          <p:cNvPr id="6" name="5 Imagen"/>
          <p:cNvPicPr/>
          <p:nvPr/>
        </p:nvPicPr>
        <p:blipFill>
          <a:blip r:embed="rId3"/>
          <a:stretch>
            <a:fillRect/>
          </a:stretch>
        </p:blipFill>
        <p:spPr>
          <a:xfrm>
            <a:off x="539552" y="1124744"/>
            <a:ext cx="8280920" cy="4896544"/>
          </a:xfrm>
          <a:prstGeom prst="rect">
            <a:avLst/>
          </a:prstGeom>
        </p:spPr>
      </p:pic>
      <p:sp>
        <p:nvSpPr>
          <p:cNvPr id="7" name="319 Rectángulo"/>
          <p:cNvSpPr/>
          <p:nvPr/>
        </p:nvSpPr>
        <p:spPr>
          <a:xfrm>
            <a:off x="539552" y="1700808"/>
            <a:ext cx="1800200" cy="15201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8" name="319 Rectángulo"/>
          <p:cNvSpPr/>
          <p:nvPr/>
        </p:nvSpPr>
        <p:spPr>
          <a:xfrm>
            <a:off x="539552" y="4027923"/>
            <a:ext cx="1584176" cy="9486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319 Rectángulo"/>
          <p:cNvSpPr/>
          <p:nvPr/>
        </p:nvSpPr>
        <p:spPr>
          <a:xfrm>
            <a:off x="539552" y="4630276"/>
            <a:ext cx="1584176" cy="9486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70700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723324" y="35332"/>
            <a:ext cx="2000804" cy="369332"/>
          </a:xfrm>
          <a:prstGeom prst="rect">
            <a:avLst/>
          </a:prstGeom>
        </p:spPr>
        <p:txBody>
          <a:bodyPr wrap="none">
            <a:spAutoFit/>
          </a:bodyPr>
          <a:lstStyle/>
          <a:p>
            <a:r>
              <a:rPr lang="es-ES" b="1" dirty="0"/>
              <a:t>ANÁLISIS TÉRMICO</a:t>
            </a:r>
            <a:endParaRPr lang="es-EC" dirty="0"/>
          </a:p>
        </p:txBody>
      </p:sp>
      <p:pic>
        <p:nvPicPr>
          <p:cNvPr id="9" name="8 Imagen"/>
          <p:cNvPicPr/>
          <p:nvPr/>
        </p:nvPicPr>
        <p:blipFill rotWithShape="1">
          <a:blip r:embed="rId3"/>
          <a:srcRect l="24116" t="22952"/>
          <a:stretch/>
        </p:blipFill>
        <p:spPr bwMode="auto">
          <a:xfrm>
            <a:off x="683568" y="404664"/>
            <a:ext cx="7845752" cy="2664296"/>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a:srcRect l="23835" t="22700" r="148"/>
          <a:stretch/>
        </p:blipFill>
        <p:spPr bwMode="auto">
          <a:xfrm>
            <a:off x="683568" y="3429000"/>
            <a:ext cx="7957473" cy="3096344"/>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2339752" y="3068960"/>
            <a:ext cx="4896544" cy="246221"/>
          </a:xfrm>
          <a:prstGeom prst="rect">
            <a:avLst/>
          </a:prstGeom>
        </p:spPr>
        <p:txBody>
          <a:bodyPr wrap="square">
            <a:spAutoFit/>
          </a:bodyPr>
          <a:lstStyle/>
          <a:p>
            <a:r>
              <a:rPr lang="es-ES" sz="1000" b="1" dirty="0">
                <a:latin typeface="Arial" pitchFamily="34" charset="0"/>
                <a:cs typeface="Arial" pitchFamily="34" charset="0"/>
              </a:rPr>
              <a:t>Figura 5. 10 Cambio de temperatura en la probeta de la aleación de </a:t>
            </a:r>
            <a:r>
              <a:rPr lang="es-ES" sz="1000" b="1" dirty="0" smtClean="0">
                <a:latin typeface="Arial" pitchFamily="34" charset="0"/>
                <a:cs typeface="Arial" pitchFamily="34" charset="0"/>
              </a:rPr>
              <a:t>cobre</a:t>
            </a:r>
            <a:endParaRPr lang="es-EC" sz="1000" b="1" dirty="0">
              <a:latin typeface="Arial" pitchFamily="34" charset="0"/>
              <a:cs typeface="Arial" pitchFamily="34" charset="0"/>
            </a:endParaRPr>
          </a:p>
        </p:txBody>
      </p:sp>
      <p:sp>
        <p:nvSpPr>
          <p:cNvPr id="7" name="6 Rectángulo"/>
          <p:cNvSpPr/>
          <p:nvPr/>
        </p:nvSpPr>
        <p:spPr>
          <a:xfrm>
            <a:off x="2123728" y="6525344"/>
            <a:ext cx="4896544" cy="246221"/>
          </a:xfrm>
          <a:prstGeom prst="rect">
            <a:avLst/>
          </a:prstGeom>
        </p:spPr>
        <p:txBody>
          <a:bodyPr wrap="square">
            <a:spAutoFit/>
          </a:bodyPr>
          <a:lstStyle/>
          <a:p>
            <a:r>
              <a:rPr lang="es-ES" sz="1000" b="1" dirty="0">
                <a:latin typeface="Arial" pitchFamily="34" charset="0"/>
                <a:cs typeface="Arial" pitchFamily="34" charset="0"/>
              </a:rPr>
              <a:t>Figura 5. 11 Cambio de temperatura en la probeta de la aleación de aluminio</a:t>
            </a:r>
            <a:endParaRPr lang="es-EC" sz="1000" b="1" dirty="0">
              <a:latin typeface="Arial" pitchFamily="34" charset="0"/>
              <a:cs typeface="Arial" pitchFamily="34" charset="0"/>
            </a:endParaRPr>
          </a:p>
        </p:txBody>
      </p:sp>
      <p:sp>
        <p:nvSpPr>
          <p:cNvPr id="14" name="330 Rectángulo"/>
          <p:cNvSpPr/>
          <p:nvPr/>
        </p:nvSpPr>
        <p:spPr>
          <a:xfrm>
            <a:off x="928486" y="935960"/>
            <a:ext cx="617302" cy="23355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330 Rectángulo"/>
          <p:cNvSpPr/>
          <p:nvPr/>
        </p:nvSpPr>
        <p:spPr>
          <a:xfrm>
            <a:off x="944220" y="4005064"/>
            <a:ext cx="617302" cy="23355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 name="1 CuadroTexto"/>
          <p:cNvSpPr txBox="1"/>
          <p:nvPr/>
        </p:nvSpPr>
        <p:spPr>
          <a:xfrm>
            <a:off x="1475656" y="916955"/>
            <a:ext cx="1008112" cy="369332"/>
          </a:xfrm>
          <a:prstGeom prst="rect">
            <a:avLst/>
          </a:prstGeom>
          <a:noFill/>
        </p:spPr>
        <p:txBody>
          <a:bodyPr wrap="square" rtlCol="0">
            <a:spAutoFit/>
          </a:bodyPr>
          <a:lstStyle/>
          <a:p>
            <a:r>
              <a:rPr lang="es-EC" dirty="0" smtClean="0"/>
              <a:t>700 ° C</a:t>
            </a:r>
            <a:endParaRPr lang="es-EC" dirty="0"/>
          </a:p>
        </p:txBody>
      </p:sp>
      <p:sp>
        <p:nvSpPr>
          <p:cNvPr id="13" name="12 CuadroTexto"/>
          <p:cNvSpPr txBox="1"/>
          <p:nvPr/>
        </p:nvSpPr>
        <p:spPr>
          <a:xfrm>
            <a:off x="1691680" y="4005064"/>
            <a:ext cx="1008112" cy="369332"/>
          </a:xfrm>
          <a:prstGeom prst="rect">
            <a:avLst/>
          </a:prstGeom>
          <a:noFill/>
        </p:spPr>
        <p:txBody>
          <a:bodyPr wrap="square" rtlCol="0">
            <a:spAutoFit/>
          </a:bodyPr>
          <a:lstStyle/>
          <a:p>
            <a:r>
              <a:rPr lang="es-EC" dirty="0" smtClean="0"/>
              <a:t>487 ° C</a:t>
            </a:r>
            <a:endParaRPr lang="es-EC" dirty="0"/>
          </a:p>
        </p:txBody>
      </p:sp>
    </p:spTree>
    <p:extLst>
      <p:ext uri="{BB962C8B-B14F-4D97-AF65-F5344CB8AC3E}">
        <p14:creationId xmlns:p14="http://schemas.microsoft.com/office/powerpoint/2010/main" val="763547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203848" y="260648"/>
            <a:ext cx="2524922" cy="369332"/>
          </a:xfrm>
          <a:prstGeom prst="rect">
            <a:avLst/>
          </a:prstGeom>
        </p:spPr>
        <p:txBody>
          <a:bodyPr wrap="none">
            <a:spAutoFit/>
          </a:bodyPr>
          <a:lstStyle/>
          <a:p>
            <a:r>
              <a:rPr lang="es-ES" b="1" dirty="0"/>
              <a:t>ANÁLISIS ESTRUCTURAL </a:t>
            </a:r>
            <a:endParaRPr lang="es-EC" dirty="0"/>
          </a:p>
        </p:txBody>
      </p:sp>
      <p:pic>
        <p:nvPicPr>
          <p:cNvPr id="10" name="9 Imagen"/>
          <p:cNvPicPr/>
          <p:nvPr/>
        </p:nvPicPr>
        <p:blipFill rotWithShape="1">
          <a:blip r:embed="rId3"/>
          <a:srcRect l="24255" t="22693" r="2666" b="7202"/>
          <a:stretch/>
        </p:blipFill>
        <p:spPr bwMode="auto">
          <a:xfrm>
            <a:off x="484378" y="1276985"/>
            <a:ext cx="3989705" cy="2152015"/>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4"/>
          <a:srcRect l="23976" t="22942" r="2275" b="6734"/>
          <a:stretch/>
        </p:blipFill>
        <p:spPr bwMode="auto">
          <a:xfrm>
            <a:off x="4828450" y="1282815"/>
            <a:ext cx="4032250" cy="2161540"/>
          </a:xfrm>
          <a:prstGeom prst="rect">
            <a:avLst/>
          </a:prstGeom>
          <a:ln>
            <a:noFill/>
          </a:ln>
          <a:extLst>
            <a:ext uri="{53640926-AAD7-44D8-BBD7-CCE9431645EC}">
              <a14:shadowObscured xmlns:a14="http://schemas.microsoft.com/office/drawing/2010/main"/>
            </a:ext>
          </a:extLst>
        </p:spPr>
      </p:pic>
      <p:pic>
        <p:nvPicPr>
          <p:cNvPr id="12" name="11 Imagen"/>
          <p:cNvPicPr/>
          <p:nvPr/>
        </p:nvPicPr>
        <p:blipFill rotWithShape="1">
          <a:blip r:embed="rId5"/>
          <a:srcRect l="46830" t="23940" r="22464" b="6484"/>
          <a:stretch/>
        </p:blipFill>
        <p:spPr bwMode="auto">
          <a:xfrm>
            <a:off x="3851920" y="4143562"/>
            <a:ext cx="1601470" cy="2040890"/>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5372735" y="4840842"/>
            <a:ext cx="2943681" cy="646331"/>
          </a:xfrm>
          <a:prstGeom prst="rect">
            <a:avLst/>
          </a:prstGeom>
        </p:spPr>
        <p:txBody>
          <a:bodyPr wrap="square">
            <a:spAutoFit/>
          </a:bodyPr>
          <a:lstStyle/>
          <a:p>
            <a:pPr algn="ctr"/>
            <a:r>
              <a:rPr lang="es-ES" b="1" dirty="0"/>
              <a:t>Figura 5. 14 Recalcado de cabeza hexagonal</a:t>
            </a:r>
            <a:endParaRPr lang="es-EC" b="1" dirty="0"/>
          </a:p>
        </p:txBody>
      </p:sp>
      <p:sp>
        <p:nvSpPr>
          <p:cNvPr id="13" name="12 Rectángulo"/>
          <p:cNvSpPr/>
          <p:nvPr/>
        </p:nvSpPr>
        <p:spPr>
          <a:xfrm>
            <a:off x="2688728" y="764704"/>
            <a:ext cx="3766544" cy="369332"/>
          </a:xfrm>
          <a:prstGeom prst="rect">
            <a:avLst/>
          </a:prstGeom>
        </p:spPr>
        <p:txBody>
          <a:bodyPr wrap="none">
            <a:spAutoFit/>
          </a:bodyPr>
          <a:lstStyle/>
          <a:p>
            <a:r>
              <a:rPr lang="es-ES" b="1" dirty="0"/>
              <a:t>Figura 5. 13 Deformación en probetas</a:t>
            </a:r>
            <a:endParaRPr lang="es-EC" b="1" dirty="0"/>
          </a:p>
        </p:txBody>
      </p:sp>
      <p:sp>
        <p:nvSpPr>
          <p:cNvPr id="14" name="13 Rectángulo"/>
          <p:cNvSpPr/>
          <p:nvPr/>
        </p:nvSpPr>
        <p:spPr>
          <a:xfrm>
            <a:off x="1637433" y="3657600"/>
            <a:ext cx="2245871" cy="369332"/>
          </a:xfrm>
          <a:prstGeom prst="rect">
            <a:avLst/>
          </a:prstGeom>
        </p:spPr>
        <p:txBody>
          <a:bodyPr wrap="none">
            <a:spAutoFit/>
          </a:bodyPr>
          <a:lstStyle/>
          <a:p>
            <a:r>
              <a:rPr lang="es-ES" b="1" dirty="0"/>
              <a:t>a.) Probeta de 45 mm</a:t>
            </a:r>
            <a:endParaRPr lang="es-EC" b="1" dirty="0"/>
          </a:p>
        </p:txBody>
      </p:sp>
      <p:sp>
        <p:nvSpPr>
          <p:cNvPr id="15" name="14 Rectángulo"/>
          <p:cNvSpPr/>
          <p:nvPr/>
        </p:nvSpPr>
        <p:spPr>
          <a:xfrm>
            <a:off x="5580112" y="3657600"/>
            <a:ext cx="2255489" cy="369332"/>
          </a:xfrm>
          <a:prstGeom prst="rect">
            <a:avLst/>
          </a:prstGeom>
        </p:spPr>
        <p:txBody>
          <a:bodyPr wrap="none">
            <a:spAutoFit/>
          </a:bodyPr>
          <a:lstStyle/>
          <a:p>
            <a:r>
              <a:rPr lang="es-ES" b="1" dirty="0"/>
              <a:t>b.) probeta de 47 mm</a:t>
            </a:r>
            <a:endParaRPr lang="es-EC" b="1" dirty="0"/>
          </a:p>
        </p:txBody>
      </p:sp>
    </p:spTree>
    <p:extLst>
      <p:ext uri="{BB962C8B-B14F-4D97-AF65-F5344CB8AC3E}">
        <p14:creationId xmlns:p14="http://schemas.microsoft.com/office/powerpoint/2010/main" val="3860522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411760" y="116632"/>
            <a:ext cx="3801105" cy="461665"/>
          </a:xfrm>
          <a:prstGeom prst="rect">
            <a:avLst/>
          </a:prstGeom>
        </p:spPr>
        <p:txBody>
          <a:bodyPr wrap="none">
            <a:spAutoFit/>
          </a:bodyPr>
          <a:lstStyle/>
          <a:p>
            <a:r>
              <a:rPr lang="es-ES" sz="2400" b="1" dirty="0">
                <a:latin typeface="Arial" pitchFamily="34" charset="0"/>
                <a:cs typeface="Arial" pitchFamily="34" charset="0"/>
              </a:rPr>
              <a:t>PRUEBAS Y MANUALES</a:t>
            </a:r>
            <a:endParaRPr lang="es-EC" sz="2400" dirty="0">
              <a:latin typeface="Arial" pitchFamily="34" charset="0"/>
              <a:cs typeface="Arial" pitchFamily="34" charset="0"/>
            </a:endParaRPr>
          </a:p>
        </p:txBody>
      </p:sp>
      <p:sp>
        <p:nvSpPr>
          <p:cNvPr id="3" name="2 Rectángulo"/>
          <p:cNvSpPr/>
          <p:nvPr/>
        </p:nvSpPr>
        <p:spPr>
          <a:xfrm>
            <a:off x="407655" y="1115452"/>
            <a:ext cx="3260251" cy="369332"/>
          </a:xfrm>
          <a:prstGeom prst="rect">
            <a:avLst/>
          </a:prstGeom>
        </p:spPr>
        <p:txBody>
          <a:bodyPr wrap="none">
            <a:spAutoFit/>
          </a:bodyPr>
          <a:lstStyle/>
          <a:p>
            <a:pPr marL="285750" indent="-285750">
              <a:buFont typeface="Arial" pitchFamily="34" charset="0"/>
              <a:buChar char="•"/>
            </a:pPr>
            <a:r>
              <a:rPr lang="es-ES" b="1" i="1" dirty="0" smtClean="0">
                <a:latin typeface="Arial" pitchFamily="34" charset="0"/>
                <a:cs typeface="Arial" pitchFamily="34" charset="0"/>
              </a:rPr>
              <a:t>ALEACIÓN </a:t>
            </a:r>
            <a:r>
              <a:rPr lang="es-ES" b="1" i="1" dirty="0">
                <a:latin typeface="Arial" pitchFamily="34" charset="0"/>
                <a:cs typeface="Arial" pitchFamily="34" charset="0"/>
              </a:rPr>
              <a:t>DE ALUMINIO</a:t>
            </a:r>
            <a:endParaRPr lang="es-EC" b="1" i="1" dirty="0">
              <a:latin typeface="Arial" pitchFamily="34" charset="0"/>
              <a:cs typeface="Arial" pitchFamily="34" charset="0"/>
            </a:endParaRPr>
          </a:p>
        </p:txBody>
      </p:sp>
      <p:sp>
        <p:nvSpPr>
          <p:cNvPr id="5" name="4 Rectángulo"/>
          <p:cNvSpPr/>
          <p:nvPr/>
        </p:nvSpPr>
        <p:spPr>
          <a:xfrm>
            <a:off x="179512" y="683404"/>
            <a:ext cx="4144468" cy="400110"/>
          </a:xfrm>
          <a:prstGeom prst="rect">
            <a:avLst/>
          </a:prstGeom>
        </p:spPr>
        <p:txBody>
          <a:bodyPr wrap="none">
            <a:spAutoFit/>
          </a:bodyPr>
          <a:lstStyle/>
          <a:p>
            <a:r>
              <a:rPr lang="es-ES" sz="2000" b="1" dirty="0" smtClean="0">
                <a:latin typeface="Arial" pitchFamily="34" charset="0"/>
                <a:cs typeface="Arial" pitchFamily="34" charset="0"/>
              </a:rPr>
              <a:t>PRUEBAS DE CALENTAMIENTO</a:t>
            </a:r>
            <a:endParaRPr lang="es-EC" sz="2000" b="1" dirty="0">
              <a:latin typeface="Arial" pitchFamily="34" charset="0"/>
              <a:cs typeface="Arial" pitchFamily="34" charset="0"/>
            </a:endParaRPr>
          </a:p>
        </p:txBody>
      </p:sp>
      <p:sp>
        <p:nvSpPr>
          <p:cNvPr id="8" name="7 Rectángulo"/>
          <p:cNvSpPr/>
          <p:nvPr/>
        </p:nvSpPr>
        <p:spPr>
          <a:xfrm>
            <a:off x="251520" y="3347700"/>
            <a:ext cx="2961067" cy="369332"/>
          </a:xfrm>
          <a:prstGeom prst="rect">
            <a:avLst/>
          </a:prstGeom>
        </p:spPr>
        <p:txBody>
          <a:bodyPr wrap="none">
            <a:spAutoFit/>
          </a:bodyPr>
          <a:lstStyle/>
          <a:p>
            <a:pPr marL="285750" indent="-285750">
              <a:buFont typeface="Arial" pitchFamily="34" charset="0"/>
              <a:buChar char="•"/>
            </a:pPr>
            <a:r>
              <a:rPr lang="es-ES" b="1" i="1" dirty="0" smtClean="0">
                <a:latin typeface="Arial" pitchFamily="34" charset="0"/>
                <a:cs typeface="Arial" pitchFamily="34" charset="0"/>
              </a:rPr>
              <a:t>ALEACIÓN </a:t>
            </a:r>
            <a:r>
              <a:rPr lang="es-ES" b="1" i="1" dirty="0">
                <a:latin typeface="Arial" pitchFamily="34" charset="0"/>
                <a:cs typeface="Arial" pitchFamily="34" charset="0"/>
              </a:rPr>
              <a:t>DE COBRE</a:t>
            </a:r>
            <a:endParaRPr lang="es-EC" b="1" i="1" dirty="0">
              <a:latin typeface="Arial" pitchFamily="34" charset="0"/>
              <a:cs typeface="Arial" pitchFamily="34" charset="0"/>
            </a:endParaRPr>
          </a:p>
        </p:txBody>
      </p:sp>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03809"/>
            <a:ext cx="45529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728814"/>
            <a:ext cx="45815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057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611560" y="476672"/>
            <a:ext cx="5832648" cy="369332"/>
          </a:xfrm>
          <a:prstGeom prst="rect">
            <a:avLst/>
          </a:prstGeom>
          <a:noFill/>
        </p:spPr>
        <p:txBody>
          <a:bodyPr wrap="square" rtlCol="0">
            <a:spAutoFit/>
          </a:bodyPr>
          <a:lstStyle/>
          <a:p>
            <a:r>
              <a:rPr lang="es-EC" b="1" dirty="0" smtClean="0"/>
              <a:t>COMPARACIÓN TIEMPOS DE CALENTAMIENTO</a:t>
            </a:r>
            <a:endParaRPr lang="es-EC" b="1" dirty="0"/>
          </a:p>
        </p:txBody>
      </p:sp>
      <p:graphicFrame>
        <p:nvGraphicFramePr>
          <p:cNvPr id="5" name="4 Tabla"/>
          <p:cNvGraphicFramePr>
            <a:graphicFrameLocks noGrp="1"/>
          </p:cNvGraphicFramePr>
          <p:nvPr>
            <p:extLst>
              <p:ext uri="{D42A27DB-BD31-4B8C-83A1-F6EECF244321}">
                <p14:modId xmlns:p14="http://schemas.microsoft.com/office/powerpoint/2010/main" val="3620928072"/>
              </p:ext>
            </p:extLst>
          </p:nvPr>
        </p:nvGraphicFramePr>
        <p:xfrm>
          <a:off x="457200" y="1618232"/>
          <a:ext cx="8229599" cy="2019300"/>
        </p:xfrm>
        <a:graphic>
          <a:graphicData uri="http://schemas.openxmlformats.org/drawingml/2006/table">
            <a:tbl>
              <a:tblPr firstRow="1" firstCol="1" bandRow="1">
                <a:tableStyleId>{5C22544A-7EE6-4342-B048-85BDC9FD1C3A}</a:tableStyleId>
              </a:tblPr>
              <a:tblGrid>
                <a:gridCol w="1175657"/>
                <a:gridCol w="1175657"/>
                <a:gridCol w="1175657"/>
                <a:gridCol w="1175657"/>
                <a:gridCol w="1175657"/>
                <a:gridCol w="1175657"/>
                <a:gridCol w="1175657"/>
              </a:tblGrid>
              <a:tr h="0">
                <a:tc>
                  <a:txBody>
                    <a:bodyPr/>
                    <a:lstStyle/>
                    <a:p>
                      <a:pPr indent="180340" algn="just">
                        <a:lnSpc>
                          <a:spcPct val="200000"/>
                        </a:lnSpc>
                        <a:spcBef>
                          <a:spcPts val="1200"/>
                        </a:spcBef>
                        <a:spcAft>
                          <a:spcPts val="0"/>
                        </a:spcAft>
                      </a:pPr>
                      <a:r>
                        <a:rPr lang="es-EC" sz="1200" dirty="0">
                          <a:effectLst/>
                        </a:rPr>
                        <a:t>Material</a:t>
                      </a:r>
                      <a:endParaRPr lang="es-EC" sz="1200" dirty="0">
                        <a:effectLst/>
                        <a:latin typeface="Times New Roman"/>
                        <a:ea typeface="Times New Roman"/>
                      </a:endParaRPr>
                    </a:p>
                  </a:txBody>
                  <a:tcPr marL="68580" marR="68580" marT="9525" marB="0"/>
                </a:tc>
                <a:tc gridSpan="2">
                  <a:txBody>
                    <a:bodyPr/>
                    <a:lstStyle/>
                    <a:p>
                      <a:pPr indent="180340" algn="ctr">
                        <a:lnSpc>
                          <a:spcPct val="200000"/>
                        </a:lnSpc>
                        <a:spcBef>
                          <a:spcPts val="1200"/>
                        </a:spcBef>
                        <a:spcAft>
                          <a:spcPts val="0"/>
                        </a:spcAft>
                      </a:pPr>
                      <a:r>
                        <a:rPr lang="es-EC" sz="1200" dirty="0" smtClean="0">
                          <a:effectLst/>
                        </a:rPr>
                        <a:t>Cálculos</a:t>
                      </a:r>
                      <a:endParaRPr lang="es-EC" sz="1200" dirty="0">
                        <a:effectLst/>
                        <a:latin typeface="Times New Roman"/>
                        <a:ea typeface="Times New Roman"/>
                      </a:endParaRPr>
                    </a:p>
                  </a:txBody>
                  <a:tcPr marL="68580" marR="68580" marT="9525" marB="0"/>
                </a:tc>
                <a:tc hMerge="1">
                  <a:txBody>
                    <a:bodyPr/>
                    <a:lstStyle/>
                    <a:p>
                      <a:endParaRPr lang="es-EC"/>
                    </a:p>
                  </a:txBody>
                  <a:tcPr/>
                </a:tc>
                <a:tc gridSpan="2">
                  <a:txBody>
                    <a:bodyPr/>
                    <a:lstStyle/>
                    <a:p>
                      <a:pPr indent="180340" algn="ctr">
                        <a:lnSpc>
                          <a:spcPct val="200000"/>
                        </a:lnSpc>
                        <a:spcBef>
                          <a:spcPts val="1200"/>
                        </a:spcBef>
                        <a:spcAft>
                          <a:spcPts val="0"/>
                        </a:spcAft>
                      </a:pPr>
                      <a:r>
                        <a:rPr lang="es-EC" sz="1200" dirty="0">
                          <a:effectLst/>
                        </a:rPr>
                        <a:t>Simulación</a:t>
                      </a:r>
                      <a:endParaRPr lang="es-EC" sz="1200" dirty="0">
                        <a:effectLst/>
                        <a:latin typeface="Times New Roman"/>
                        <a:ea typeface="Times New Roman"/>
                      </a:endParaRPr>
                    </a:p>
                  </a:txBody>
                  <a:tcPr marL="68580" marR="68580" marT="9525" marB="0"/>
                </a:tc>
                <a:tc hMerge="1">
                  <a:txBody>
                    <a:bodyPr/>
                    <a:lstStyle/>
                    <a:p>
                      <a:endParaRPr lang="es-EC"/>
                    </a:p>
                  </a:txBody>
                  <a:tcPr/>
                </a:tc>
                <a:tc gridSpan="2">
                  <a:txBody>
                    <a:bodyPr/>
                    <a:lstStyle/>
                    <a:p>
                      <a:pPr indent="180340" algn="ctr">
                        <a:lnSpc>
                          <a:spcPct val="200000"/>
                        </a:lnSpc>
                        <a:spcBef>
                          <a:spcPts val="1200"/>
                        </a:spcBef>
                        <a:spcAft>
                          <a:spcPts val="0"/>
                        </a:spcAft>
                      </a:pPr>
                      <a:r>
                        <a:rPr lang="es-EC" sz="1200" dirty="0">
                          <a:effectLst/>
                        </a:rPr>
                        <a:t>Pruebas</a:t>
                      </a:r>
                      <a:endParaRPr lang="es-EC" sz="1200" dirty="0">
                        <a:effectLst/>
                        <a:latin typeface="Times New Roman"/>
                        <a:ea typeface="Times New Roman"/>
                      </a:endParaRPr>
                    </a:p>
                  </a:txBody>
                  <a:tcPr marL="68580" marR="68580" marT="9525" marB="0"/>
                </a:tc>
                <a:tc hMerge="1">
                  <a:txBody>
                    <a:bodyPr/>
                    <a:lstStyle/>
                    <a:p>
                      <a:endParaRPr lang="es-EC"/>
                    </a:p>
                  </a:txBody>
                  <a:tcPr/>
                </a:tc>
              </a:tr>
              <a:tr h="0">
                <a:tc>
                  <a:txBody>
                    <a:bodyPr/>
                    <a:lstStyle/>
                    <a:p>
                      <a:pPr indent="180340" algn="just">
                        <a:lnSpc>
                          <a:spcPct val="200000"/>
                        </a:lnSpc>
                        <a:spcBef>
                          <a:spcPts val="1200"/>
                        </a:spcBef>
                        <a:spcAft>
                          <a:spcPts val="0"/>
                        </a:spcAft>
                      </a:pPr>
                      <a:r>
                        <a:rPr lang="es-EC" sz="1200" dirty="0">
                          <a:effectLst/>
                        </a:rPr>
                        <a:t> </a:t>
                      </a:r>
                      <a:endParaRPr lang="es-EC" sz="1200" dirty="0">
                        <a:effectLst/>
                        <a:latin typeface="Times New Roman"/>
                        <a:ea typeface="Times New Roman"/>
                      </a:endParaRPr>
                    </a:p>
                  </a:txBody>
                  <a:tcPr marL="68580" marR="68580" marT="9525" marB="0"/>
                </a:tc>
                <a:tc>
                  <a:txBody>
                    <a:bodyPr/>
                    <a:lstStyle/>
                    <a:p>
                      <a:pPr indent="180340" algn="just">
                        <a:lnSpc>
                          <a:spcPct val="200000"/>
                        </a:lnSpc>
                        <a:spcBef>
                          <a:spcPts val="1200"/>
                        </a:spcBef>
                        <a:spcAft>
                          <a:spcPts val="0"/>
                        </a:spcAft>
                      </a:pPr>
                      <a:r>
                        <a:rPr lang="es-EC" sz="1200" dirty="0">
                          <a:effectLst/>
                        </a:rPr>
                        <a:t>Tiempo</a:t>
                      </a:r>
                    </a:p>
                    <a:p>
                      <a:pPr indent="180340" algn="just">
                        <a:lnSpc>
                          <a:spcPct val="200000"/>
                        </a:lnSpc>
                        <a:spcBef>
                          <a:spcPts val="1200"/>
                        </a:spcBef>
                        <a:spcAft>
                          <a:spcPts val="0"/>
                        </a:spcAft>
                      </a:pPr>
                      <a:r>
                        <a:rPr lang="es-EC" sz="1200" dirty="0">
                          <a:effectLst/>
                        </a:rPr>
                        <a:t>min</a:t>
                      </a:r>
                      <a:endParaRPr lang="es-EC" sz="1200" dirty="0">
                        <a:effectLst/>
                        <a:latin typeface="Times New Roman"/>
                        <a:ea typeface="Times New Roman"/>
                      </a:endParaRPr>
                    </a:p>
                  </a:txBody>
                  <a:tcPr marL="68580" marR="68580" marT="9525" marB="0"/>
                </a:tc>
                <a:tc>
                  <a:txBody>
                    <a:bodyPr/>
                    <a:lstStyle/>
                    <a:p>
                      <a:pPr indent="180340" algn="just">
                        <a:lnSpc>
                          <a:spcPct val="200000"/>
                        </a:lnSpc>
                        <a:spcBef>
                          <a:spcPts val="1200"/>
                        </a:spcBef>
                        <a:spcAft>
                          <a:spcPts val="0"/>
                        </a:spcAft>
                      </a:pPr>
                      <a:r>
                        <a:rPr lang="es-EC" sz="1200" dirty="0">
                          <a:effectLst/>
                        </a:rPr>
                        <a:t>Temperatura</a:t>
                      </a:r>
                    </a:p>
                    <a:p>
                      <a:pPr indent="180340" algn="just">
                        <a:lnSpc>
                          <a:spcPct val="200000"/>
                        </a:lnSpc>
                        <a:spcBef>
                          <a:spcPts val="1200"/>
                        </a:spcBef>
                        <a:spcAft>
                          <a:spcPts val="0"/>
                        </a:spcAft>
                      </a:pPr>
                      <a:r>
                        <a:rPr lang="es-EC" sz="1200" baseline="30000" dirty="0" err="1">
                          <a:effectLst/>
                        </a:rPr>
                        <a:t>o</a:t>
                      </a:r>
                      <a:r>
                        <a:rPr lang="es-EC" sz="1200" dirty="0" err="1">
                          <a:effectLst/>
                        </a:rPr>
                        <a:t>C</a:t>
                      </a:r>
                      <a:endParaRPr lang="es-EC" sz="1200" dirty="0">
                        <a:effectLst/>
                        <a:latin typeface="Times New Roman"/>
                        <a:ea typeface="Times New Roman"/>
                      </a:endParaRPr>
                    </a:p>
                  </a:txBody>
                  <a:tcPr marL="68580" marR="68580" marT="9525" marB="0"/>
                </a:tc>
                <a:tc>
                  <a:txBody>
                    <a:bodyPr/>
                    <a:lstStyle/>
                    <a:p>
                      <a:pPr indent="180340" algn="just">
                        <a:lnSpc>
                          <a:spcPct val="200000"/>
                        </a:lnSpc>
                        <a:spcBef>
                          <a:spcPts val="1200"/>
                        </a:spcBef>
                        <a:spcAft>
                          <a:spcPts val="0"/>
                        </a:spcAft>
                      </a:pPr>
                      <a:r>
                        <a:rPr lang="es-EC" sz="1200" dirty="0">
                          <a:effectLst/>
                        </a:rPr>
                        <a:t>Tiempo</a:t>
                      </a:r>
                    </a:p>
                    <a:p>
                      <a:pPr indent="180340" algn="just">
                        <a:lnSpc>
                          <a:spcPct val="200000"/>
                        </a:lnSpc>
                        <a:spcBef>
                          <a:spcPts val="1200"/>
                        </a:spcBef>
                        <a:spcAft>
                          <a:spcPts val="0"/>
                        </a:spcAft>
                      </a:pPr>
                      <a:r>
                        <a:rPr lang="es-EC" sz="1200" dirty="0">
                          <a:effectLst/>
                        </a:rPr>
                        <a:t>min</a:t>
                      </a:r>
                      <a:endParaRPr lang="es-EC" sz="1200" dirty="0">
                        <a:effectLst/>
                        <a:latin typeface="Times New Roman"/>
                        <a:ea typeface="Times New Roman"/>
                      </a:endParaRPr>
                    </a:p>
                  </a:txBody>
                  <a:tcPr marL="68580" marR="68580" marT="9525" marB="0"/>
                </a:tc>
                <a:tc>
                  <a:txBody>
                    <a:bodyPr/>
                    <a:lstStyle/>
                    <a:p>
                      <a:pPr indent="180340" algn="just">
                        <a:lnSpc>
                          <a:spcPct val="200000"/>
                        </a:lnSpc>
                        <a:spcBef>
                          <a:spcPts val="1200"/>
                        </a:spcBef>
                        <a:spcAft>
                          <a:spcPts val="0"/>
                        </a:spcAft>
                      </a:pPr>
                      <a:r>
                        <a:rPr lang="es-EC" sz="1200" dirty="0">
                          <a:effectLst/>
                        </a:rPr>
                        <a:t>Temperatura</a:t>
                      </a:r>
                    </a:p>
                    <a:p>
                      <a:pPr indent="180340" algn="just">
                        <a:lnSpc>
                          <a:spcPct val="200000"/>
                        </a:lnSpc>
                        <a:spcBef>
                          <a:spcPts val="1200"/>
                        </a:spcBef>
                        <a:spcAft>
                          <a:spcPts val="0"/>
                        </a:spcAft>
                      </a:pPr>
                      <a:r>
                        <a:rPr lang="es-EC" sz="1200" baseline="30000" dirty="0" err="1">
                          <a:effectLst/>
                        </a:rPr>
                        <a:t>o</a:t>
                      </a:r>
                      <a:r>
                        <a:rPr lang="es-EC" sz="1200" dirty="0" err="1">
                          <a:effectLst/>
                        </a:rPr>
                        <a:t>C</a:t>
                      </a:r>
                      <a:endParaRPr lang="es-EC" sz="1200" dirty="0">
                        <a:effectLst/>
                        <a:latin typeface="Times New Roman"/>
                        <a:ea typeface="Times New Roman"/>
                      </a:endParaRPr>
                    </a:p>
                  </a:txBody>
                  <a:tcPr marL="68580" marR="68580" marT="9525" marB="0"/>
                </a:tc>
                <a:tc>
                  <a:txBody>
                    <a:bodyPr/>
                    <a:lstStyle/>
                    <a:p>
                      <a:pPr indent="180340" algn="just">
                        <a:lnSpc>
                          <a:spcPct val="200000"/>
                        </a:lnSpc>
                        <a:spcBef>
                          <a:spcPts val="1200"/>
                        </a:spcBef>
                        <a:spcAft>
                          <a:spcPts val="0"/>
                        </a:spcAft>
                      </a:pPr>
                      <a:r>
                        <a:rPr lang="es-EC" sz="1200" dirty="0">
                          <a:effectLst/>
                        </a:rPr>
                        <a:t>Tiempo</a:t>
                      </a:r>
                    </a:p>
                    <a:p>
                      <a:pPr indent="180340" algn="just">
                        <a:lnSpc>
                          <a:spcPct val="200000"/>
                        </a:lnSpc>
                        <a:spcBef>
                          <a:spcPts val="1200"/>
                        </a:spcBef>
                        <a:spcAft>
                          <a:spcPts val="0"/>
                        </a:spcAft>
                      </a:pPr>
                      <a:r>
                        <a:rPr lang="es-EC" sz="1200" dirty="0" smtClean="0">
                          <a:effectLst/>
                        </a:rPr>
                        <a:t>Min</a:t>
                      </a:r>
                      <a:endParaRPr lang="es-EC" sz="1200" dirty="0">
                        <a:effectLst/>
                        <a:latin typeface="Times New Roman"/>
                        <a:ea typeface="Times New Roman"/>
                      </a:endParaRPr>
                    </a:p>
                  </a:txBody>
                  <a:tcPr marL="68580" marR="68580" marT="9525" marB="0"/>
                </a:tc>
                <a:tc>
                  <a:txBody>
                    <a:bodyPr/>
                    <a:lstStyle/>
                    <a:p>
                      <a:pPr indent="180340" algn="just">
                        <a:lnSpc>
                          <a:spcPct val="200000"/>
                        </a:lnSpc>
                        <a:spcBef>
                          <a:spcPts val="1200"/>
                        </a:spcBef>
                        <a:spcAft>
                          <a:spcPts val="0"/>
                        </a:spcAft>
                      </a:pPr>
                      <a:r>
                        <a:rPr lang="es-EC" sz="1200" dirty="0">
                          <a:effectLst/>
                        </a:rPr>
                        <a:t>Temperatura</a:t>
                      </a:r>
                    </a:p>
                    <a:p>
                      <a:pPr indent="180340" algn="just">
                        <a:lnSpc>
                          <a:spcPct val="200000"/>
                        </a:lnSpc>
                        <a:spcBef>
                          <a:spcPts val="1200"/>
                        </a:spcBef>
                        <a:spcAft>
                          <a:spcPts val="0"/>
                        </a:spcAft>
                      </a:pPr>
                      <a:r>
                        <a:rPr lang="es-EC" sz="1200" baseline="30000" dirty="0" err="1">
                          <a:effectLst/>
                        </a:rPr>
                        <a:t>o</a:t>
                      </a:r>
                      <a:r>
                        <a:rPr lang="es-EC" sz="1200" dirty="0" err="1">
                          <a:effectLst/>
                        </a:rPr>
                        <a:t>C</a:t>
                      </a:r>
                      <a:endParaRPr lang="es-EC" sz="1200" dirty="0">
                        <a:effectLst/>
                        <a:latin typeface="Times New Roman"/>
                        <a:ea typeface="Times New Roman"/>
                      </a:endParaRPr>
                    </a:p>
                  </a:txBody>
                  <a:tcPr marL="68580" marR="68580" marT="9525" marB="0"/>
                </a:tc>
              </a:tr>
              <a:tr h="0">
                <a:tc>
                  <a:txBody>
                    <a:bodyPr/>
                    <a:lstStyle/>
                    <a:p>
                      <a:pPr indent="180340" algn="just">
                        <a:lnSpc>
                          <a:spcPct val="200000"/>
                        </a:lnSpc>
                        <a:spcBef>
                          <a:spcPts val="1200"/>
                        </a:spcBef>
                        <a:spcAft>
                          <a:spcPts val="0"/>
                        </a:spcAft>
                      </a:pPr>
                      <a:r>
                        <a:rPr lang="es-EC" sz="1200">
                          <a:effectLst/>
                        </a:rPr>
                        <a:t>AL</a:t>
                      </a:r>
                      <a:endParaRPr lang="es-EC" sz="1200">
                        <a:effectLst/>
                        <a:latin typeface="Times New Roman"/>
                        <a:ea typeface="Times New Roman"/>
                      </a:endParaRPr>
                    </a:p>
                  </a:txBody>
                  <a:tcPr marL="68580" marR="68580" marT="9525" marB="0"/>
                </a:tc>
                <a:tc>
                  <a:txBody>
                    <a:bodyPr/>
                    <a:lstStyle/>
                    <a:p>
                      <a:pPr indent="180340" algn="ctr">
                        <a:lnSpc>
                          <a:spcPct val="200000"/>
                        </a:lnSpc>
                        <a:spcBef>
                          <a:spcPts val="1200"/>
                        </a:spcBef>
                        <a:spcAft>
                          <a:spcPts val="0"/>
                        </a:spcAft>
                      </a:pPr>
                      <a:r>
                        <a:rPr lang="es-EC" sz="1200">
                          <a:effectLst/>
                        </a:rPr>
                        <a:t>19,28</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500</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smtClean="0">
                          <a:effectLst/>
                        </a:rPr>
                        <a:t>20</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487,41</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dirty="0" smtClean="0">
                          <a:effectLst/>
                        </a:rPr>
                        <a:t>20</a:t>
                      </a:r>
                      <a:endParaRPr lang="es-EC" sz="1200" dirty="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510</a:t>
                      </a:r>
                      <a:endParaRPr lang="es-EC" sz="1200">
                        <a:effectLst/>
                        <a:latin typeface="Times New Roman"/>
                        <a:ea typeface="Times New Roman"/>
                      </a:endParaRPr>
                    </a:p>
                  </a:txBody>
                  <a:tcPr marL="68580" marR="68580" marT="9525" marB="0" anchor="ctr"/>
                </a:tc>
              </a:tr>
              <a:tr h="0">
                <a:tc>
                  <a:txBody>
                    <a:bodyPr/>
                    <a:lstStyle/>
                    <a:p>
                      <a:pPr indent="180340" algn="just">
                        <a:lnSpc>
                          <a:spcPct val="200000"/>
                        </a:lnSpc>
                        <a:spcBef>
                          <a:spcPts val="1200"/>
                        </a:spcBef>
                        <a:spcAft>
                          <a:spcPts val="0"/>
                        </a:spcAft>
                      </a:pPr>
                      <a:r>
                        <a:rPr lang="es-EC" sz="1200">
                          <a:effectLst/>
                        </a:rPr>
                        <a:t>Cu</a:t>
                      </a:r>
                      <a:endParaRPr lang="es-EC" sz="1200">
                        <a:effectLst/>
                        <a:latin typeface="Times New Roman"/>
                        <a:ea typeface="Times New Roman"/>
                      </a:endParaRPr>
                    </a:p>
                  </a:txBody>
                  <a:tcPr marL="68580" marR="68580" marT="9525" marB="0"/>
                </a:tc>
                <a:tc>
                  <a:txBody>
                    <a:bodyPr/>
                    <a:lstStyle/>
                    <a:p>
                      <a:pPr indent="180340" algn="ctr">
                        <a:lnSpc>
                          <a:spcPct val="200000"/>
                        </a:lnSpc>
                        <a:spcBef>
                          <a:spcPts val="1200"/>
                        </a:spcBef>
                        <a:spcAft>
                          <a:spcPts val="0"/>
                        </a:spcAft>
                      </a:pPr>
                      <a:r>
                        <a:rPr lang="es-EC" sz="1200">
                          <a:effectLst/>
                        </a:rPr>
                        <a:t>24</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700</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25</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700</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a:effectLst/>
                        </a:rPr>
                        <a:t>25</a:t>
                      </a:r>
                      <a:endParaRPr lang="es-EC" sz="1200">
                        <a:effectLst/>
                        <a:latin typeface="Times New Roman"/>
                        <a:ea typeface="Times New Roman"/>
                      </a:endParaRPr>
                    </a:p>
                  </a:txBody>
                  <a:tcPr marL="68580" marR="68580" marT="9525" marB="0" anchor="ctr"/>
                </a:tc>
                <a:tc>
                  <a:txBody>
                    <a:bodyPr/>
                    <a:lstStyle/>
                    <a:p>
                      <a:pPr indent="180340" algn="ctr">
                        <a:lnSpc>
                          <a:spcPct val="200000"/>
                        </a:lnSpc>
                        <a:spcBef>
                          <a:spcPts val="1200"/>
                        </a:spcBef>
                        <a:spcAft>
                          <a:spcPts val="0"/>
                        </a:spcAft>
                      </a:pPr>
                      <a:r>
                        <a:rPr lang="es-EC" sz="1200" dirty="0">
                          <a:effectLst/>
                        </a:rPr>
                        <a:t>690</a:t>
                      </a:r>
                      <a:endParaRPr lang="es-EC" sz="1200" dirty="0">
                        <a:effectLst/>
                        <a:latin typeface="Times New Roman"/>
                        <a:ea typeface="Times New Roman"/>
                      </a:endParaRPr>
                    </a:p>
                  </a:txBody>
                  <a:tcPr marL="68580" marR="68580" marT="9525" marB="0" anchor="ctr"/>
                </a:tc>
              </a:tr>
            </a:tbl>
          </a:graphicData>
        </a:graphic>
      </p:graphicFrame>
    </p:spTree>
    <p:extLst>
      <p:ext uri="{BB962C8B-B14F-4D97-AF65-F5344CB8AC3E}">
        <p14:creationId xmlns:p14="http://schemas.microsoft.com/office/powerpoint/2010/main" val="188081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95536" y="332656"/>
            <a:ext cx="1313180" cy="369332"/>
          </a:xfrm>
          <a:prstGeom prst="rect">
            <a:avLst/>
          </a:prstGeom>
        </p:spPr>
        <p:txBody>
          <a:bodyPr wrap="none">
            <a:spAutoFit/>
          </a:bodyPr>
          <a:lstStyle/>
          <a:p>
            <a:r>
              <a:rPr lang="es-EC" b="1" dirty="0">
                <a:latin typeface="Arial" panose="020B0604020202020204" pitchFamily="34" charset="0"/>
                <a:cs typeface="Arial" panose="020B0604020202020204" pitchFamily="34" charset="0"/>
              </a:rPr>
              <a:t>ALCANCE</a:t>
            </a:r>
            <a:endParaRPr lang="es-EC" dirty="0">
              <a:latin typeface="Arial" panose="020B0604020202020204" pitchFamily="34" charset="0"/>
              <a:cs typeface="Arial" panose="020B0604020202020204" pitchFamily="34" charset="0"/>
            </a:endParaRPr>
          </a:p>
        </p:txBody>
      </p:sp>
      <p:sp>
        <p:nvSpPr>
          <p:cNvPr id="3" name="2 Rectángulo"/>
          <p:cNvSpPr/>
          <p:nvPr/>
        </p:nvSpPr>
        <p:spPr>
          <a:xfrm>
            <a:off x="395536" y="836712"/>
            <a:ext cx="8424936" cy="1754326"/>
          </a:xfrm>
          <a:prstGeom prst="rect">
            <a:avLst/>
          </a:prstGeom>
        </p:spPr>
        <p:txBody>
          <a:bodyPr wrap="square">
            <a:spAutoFit/>
          </a:bodyPr>
          <a:lstStyle/>
          <a:p>
            <a:pPr algn="just">
              <a:lnSpc>
                <a:spcPct val="150000"/>
              </a:lnSpc>
            </a:pPr>
            <a:r>
              <a:rPr lang="es-EC" dirty="0">
                <a:latin typeface="Arial" panose="020B0604020202020204" pitchFamily="34" charset="0"/>
                <a:cs typeface="Arial" panose="020B0604020202020204" pitchFamily="34" charset="0"/>
              </a:rPr>
              <a:t>Con este equipo se pretende realizar </a:t>
            </a:r>
            <a:r>
              <a:rPr lang="es-EC" dirty="0" smtClean="0">
                <a:latin typeface="Arial" panose="020B0604020202020204" pitchFamily="34" charset="0"/>
                <a:cs typeface="Arial" panose="020B0604020202020204" pitchFamily="34" charset="0"/>
              </a:rPr>
              <a:t>el proceso </a:t>
            </a:r>
            <a:r>
              <a:rPr lang="es-EC" dirty="0">
                <a:latin typeface="Arial" panose="020B0604020202020204" pitchFamily="34" charset="0"/>
                <a:cs typeface="Arial" panose="020B0604020202020204" pitchFamily="34" charset="0"/>
              </a:rPr>
              <a:t>de recalcado en caliente que consiste en ensanchar el extremo de una barra </a:t>
            </a:r>
            <a:r>
              <a:rPr lang="es-EC" dirty="0" smtClean="0">
                <a:latin typeface="Arial" panose="020B0604020202020204" pitchFamily="34" charset="0"/>
                <a:cs typeface="Arial" panose="020B0604020202020204" pitchFamily="34" charset="0"/>
              </a:rPr>
              <a:t>que </a:t>
            </a:r>
            <a:r>
              <a:rPr lang="es-EC" dirty="0">
                <a:latin typeface="Arial" panose="020B0604020202020204" pitchFamily="34" charset="0"/>
                <a:cs typeface="Arial" panose="020B0604020202020204" pitchFamily="34" charset="0"/>
              </a:rPr>
              <a:t>ha alcanzado la temperatura necesaria para que esta se deforme plásticamente tomando la forma proporcionada por la matriz.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171" y="3068960"/>
            <a:ext cx="314002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987824" y="4859868"/>
            <a:ext cx="108012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282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07504" y="116632"/>
            <a:ext cx="3881191" cy="400110"/>
          </a:xfrm>
          <a:prstGeom prst="rect">
            <a:avLst/>
          </a:prstGeom>
        </p:spPr>
        <p:txBody>
          <a:bodyPr wrap="none">
            <a:spAutoFit/>
          </a:bodyPr>
          <a:lstStyle/>
          <a:p>
            <a:r>
              <a:rPr lang="es-ES" sz="2000" b="1" dirty="0" smtClean="0">
                <a:latin typeface="Arial" pitchFamily="34" charset="0"/>
                <a:cs typeface="Arial" pitchFamily="34" charset="0"/>
              </a:rPr>
              <a:t>PRUEBAS DE DEFORMACIÓN</a:t>
            </a:r>
            <a:endParaRPr lang="es-EC" sz="2000" b="1" dirty="0">
              <a:latin typeface="Arial" pitchFamily="34" charset="0"/>
              <a:cs typeface="Arial" pitchFamily="34" charset="0"/>
            </a:endParaRP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518" y="620688"/>
            <a:ext cx="3903810" cy="551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159621" y="548680"/>
            <a:ext cx="3260251" cy="369332"/>
          </a:xfrm>
          <a:prstGeom prst="rect">
            <a:avLst/>
          </a:prstGeom>
        </p:spPr>
        <p:txBody>
          <a:bodyPr wrap="none">
            <a:spAutoFit/>
          </a:bodyPr>
          <a:lstStyle/>
          <a:p>
            <a:pPr marL="285750" indent="-285750">
              <a:buFont typeface="Arial" pitchFamily="34" charset="0"/>
              <a:buChar char="•"/>
            </a:pPr>
            <a:r>
              <a:rPr lang="es-ES" b="1" i="1" dirty="0" smtClean="0">
                <a:latin typeface="Arial" pitchFamily="34" charset="0"/>
                <a:cs typeface="Arial" pitchFamily="34" charset="0"/>
              </a:rPr>
              <a:t>ALEACIÓN </a:t>
            </a:r>
            <a:r>
              <a:rPr lang="es-ES" b="1" i="1" dirty="0">
                <a:latin typeface="Arial" pitchFamily="34" charset="0"/>
                <a:cs typeface="Arial" pitchFamily="34" charset="0"/>
              </a:rPr>
              <a:t>DE ALUMINIO</a:t>
            </a:r>
            <a:endParaRPr lang="es-EC" b="1" i="1" dirty="0">
              <a:latin typeface="Arial" pitchFamily="34" charset="0"/>
              <a:cs typeface="Arial" pitchFamily="34" charset="0"/>
            </a:endParaRPr>
          </a:p>
        </p:txBody>
      </p:sp>
    </p:spTree>
    <p:extLst>
      <p:ext uri="{BB962C8B-B14F-4D97-AF65-F5344CB8AC3E}">
        <p14:creationId xmlns:p14="http://schemas.microsoft.com/office/powerpoint/2010/main" val="306168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407" y="692696"/>
            <a:ext cx="4808961"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07504" y="620688"/>
            <a:ext cx="2961067" cy="369332"/>
          </a:xfrm>
          <a:prstGeom prst="rect">
            <a:avLst/>
          </a:prstGeom>
        </p:spPr>
        <p:txBody>
          <a:bodyPr wrap="none">
            <a:spAutoFit/>
          </a:bodyPr>
          <a:lstStyle/>
          <a:p>
            <a:pPr marL="285750" indent="-285750">
              <a:buFont typeface="Arial" pitchFamily="34" charset="0"/>
              <a:buChar char="•"/>
            </a:pPr>
            <a:r>
              <a:rPr lang="es-ES" b="1" i="1" dirty="0" smtClean="0">
                <a:latin typeface="Arial" pitchFamily="34" charset="0"/>
                <a:cs typeface="Arial" pitchFamily="34" charset="0"/>
              </a:rPr>
              <a:t>ALEACIÓN </a:t>
            </a:r>
            <a:r>
              <a:rPr lang="es-ES" b="1" i="1" dirty="0">
                <a:latin typeface="Arial" pitchFamily="34" charset="0"/>
                <a:cs typeface="Arial" pitchFamily="34" charset="0"/>
              </a:rPr>
              <a:t>DE COBRE</a:t>
            </a:r>
            <a:endParaRPr lang="es-EC" b="1" i="1" dirty="0">
              <a:latin typeface="Arial" pitchFamily="34" charset="0"/>
              <a:cs typeface="Arial" pitchFamily="34" charset="0"/>
            </a:endParaRPr>
          </a:p>
        </p:txBody>
      </p:sp>
      <p:sp>
        <p:nvSpPr>
          <p:cNvPr id="8" name="7 Rectángulo"/>
          <p:cNvSpPr/>
          <p:nvPr/>
        </p:nvSpPr>
        <p:spPr>
          <a:xfrm>
            <a:off x="107504" y="116632"/>
            <a:ext cx="3881191" cy="400110"/>
          </a:xfrm>
          <a:prstGeom prst="rect">
            <a:avLst/>
          </a:prstGeom>
        </p:spPr>
        <p:txBody>
          <a:bodyPr wrap="none">
            <a:spAutoFit/>
          </a:bodyPr>
          <a:lstStyle/>
          <a:p>
            <a:r>
              <a:rPr lang="es-ES" sz="2000" b="1" dirty="0" smtClean="0">
                <a:latin typeface="Arial" pitchFamily="34" charset="0"/>
                <a:cs typeface="Arial" pitchFamily="34" charset="0"/>
              </a:rPr>
              <a:t>PRUEBAS DE DEFORMACIÓN</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177779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230974" y="148570"/>
            <a:ext cx="2396810" cy="400110"/>
          </a:xfrm>
          <a:prstGeom prst="rect">
            <a:avLst/>
          </a:prstGeom>
        </p:spPr>
        <p:txBody>
          <a:bodyPr wrap="none">
            <a:spAutoFit/>
          </a:bodyPr>
          <a:lstStyle/>
          <a:p>
            <a:r>
              <a:rPr lang="es-ES" sz="2000" b="1" dirty="0" smtClean="0">
                <a:latin typeface="Arial" pitchFamily="34" charset="0"/>
                <a:cs typeface="Arial" pitchFamily="34" charset="0"/>
              </a:rPr>
              <a:t>ANÁLISIS VISUAL</a:t>
            </a:r>
            <a:endParaRPr lang="es-EC" sz="2000" b="1" dirty="0">
              <a:latin typeface="Arial" pitchFamily="34" charset="0"/>
              <a:cs typeface="Arial" pitchFamily="34"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29007"/>
            <a:ext cx="4248472" cy="223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627" y="3284984"/>
            <a:ext cx="5156845" cy="268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332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1"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Rectángulo"/>
          <p:cNvSpPr/>
          <p:nvPr/>
        </p:nvSpPr>
        <p:spPr>
          <a:xfrm>
            <a:off x="230974" y="148570"/>
            <a:ext cx="7074822" cy="400110"/>
          </a:xfrm>
          <a:prstGeom prst="rect">
            <a:avLst/>
          </a:prstGeom>
        </p:spPr>
        <p:txBody>
          <a:bodyPr wrap="none">
            <a:spAutoFit/>
          </a:bodyPr>
          <a:lstStyle/>
          <a:p>
            <a:r>
              <a:rPr lang="es-ES" sz="2000" b="1" dirty="0" smtClean="0">
                <a:latin typeface="Arial" pitchFamily="34" charset="0"/>
                <a:cs typeface="Arial" pitchFamily="34" charset="0"/>
              </a:rPr>
              <a:t>ANÁLISIS METALOGRÁFICO – </a:t>
            </a:r>
            <a:r>
              <a:rPr lang="es-ES" sz="2000" b="1" i="1" dirty="0" smtClean="0">
                <a:latin typeface="Arial" pitchFamily="34" charset="0"/>
                <a:cs typeface="Arial" pitchFamily="34" charset="0"/>
              </a:rPr>
              <a:t>ALEACIÓN DE ALUMINIO</a:t>
            </a:r>
            <a:endParaRPr lang="es-EC" sz="2000" b="1" i="1" dirty="0">
              <a:latin typeface="Arial" pitchFamily="34" charset="0"/>
              <a:cs typeface="Arial"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60483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616" y="632768"/>
            <a:ext cx="2518880" cy="188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616" y="2555730"/>
            <a:ext cx="2518880" cy="19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516216" y="4509120"/>
            <a:ext cx="2538536" cy="1200329"/>
          </a:xfrm>
          <a:prstGeom prst="rect">
            <a:avLst/>
          </a:prstGeom>
        </p:spPr>
        <p:txBody>
          <a:bodyPr wrap="square">
            <a:spAutoFit/>
          </a:bodyPr>
          <a:lstStyle/>
          <a:p>
            <a:r>
              <a:rPr lang="es-ES" sz="1200" b="1" dirty="0"/>
              <a:t>Figura 7. 16 Metalografía de la probeta de la aleación de aluminio  2011-T3 a 100x</a:t>
            </a:r>
            <a:r>
              <a:rPr lang="es-ES" sz="1200" b="1" baseline="30000" dirty="0"/>
              <a:t>50</a:t>
            </a:r>
            <a:r>
              <a:rPr lang="es-ES" sz="1200" b="1" dirty="0"/>
              <a:t>. a.) Sin tratamiento térmico b.) Después del tratamiento térmico (temperatura de </a:t>
            </a:r>
            <a:r>
              <a:rPr lang="es-ES" sz="1200" b="1" dirty="0" err="1"/>
              <a:t>recristalización</a:t>
            </a:r>
            <a:r>
              <a:rPr lang="es-ES" sz="1200" b="1" dirty="0"/>
              <a:t>)</a:t>
            </a:r>
            <a:endParaRPr lang="es-EC" sz="1200" b="1" dirty="0"/>
          </a:p>
        </p:txBody>
      </p:sp>
    </p:spTree>
    <p:extLst>
      <p:ext uri="{BB962C8B-B14F-4D97-AF65-F5344CB8AC3E}">
        <p14:creationId xmlns:p14="http://schemas.microsoft.com/office/powerpoint/2010/main" val="910433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20687"/>
            <a:ext cx="3888432" cy="28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619588"/>
            <a:ext cx="3816423" cy="290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6 Rectángulo"/>
              <p:cNvSpPr/>
              <p:nvPr/>
            </p:nvSpPr>
            <p:spPr>
              <a:xfrm>
                <a:off x="35496" y="3883519"/>
                <a:ext cx="4572000" cy="19217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 sz="1200" i="1" smtClean="0">
                          <a:latin typeface="Cambria Math"/>
                        </a:rPr>
                        <m:t>𝑁𝑖</m:t>
                      </m:r>
                      <m:r>
                        <a:rPr lang="es-ES" sz="1200" i="1" smtClean="0">
                          <a:latin typeface="Cambria Math"/>
                        </a:rPr>
                        <m:t>=12,5+11,5+18+16</m:t>
                      </m:r>
                    </m:oMath>
                  </m:oMathPara>
                </a14:m>
                <a:endParaRPr lang="es-EC" sz="1200" dirty="0"/>
              </a:p>
              <a:p>
                <a:pPr/>
                <a14:m>
                  <m:oMathPara xmlns:m="http://schemas.openxmlformats.org/officeDocument/2006/math">
                    <m:oMathParaPr>
                      <m:jc m:val="centerGroup"/>
                    </m:oMathParaPr>
                    <m:oMath xmlns:m="http://schemas.openxmlformats.org/officeDocument/2006/math">
                      <m:r>
                        <a:rPr lang="es-ES" sz="1200" i="1">
                          <a:latin typeface="Cambria Math"/>
                        </a:rPr>
                        <m:t>𝑁𝑖</m:t>
                      </m:r>
                      <m:r>
                        <a:rPr lang="es-ES" sz="1200" i="1">
                          <a:latin typeface="Cambria Math"/>
                        </a:rPr>
                        <m:t>=58 (</m:t>
                      </m:r>
                      <m:r>
                        <a:rPr lang="es-ES" sz="1200" i="1">
                          <a:latin typeface="Cambria Math"/>
                        </a:rPr>
                        <m:t>𝑔𝑟𝑎𝑛𝑜𝑠</m:t>
                      </m:r>
                      <m:r>
                        <a:rPr lang="es-ES" sz="1200" i="1">
                          <a:latin typeface="Cambria Math"/>
                        </a:rPr>
                        <m:t> </m:t>
                      </m:r>
                      <m:r>
                        <a:rPr lang="es-ES" sz="1200" i="1">
                          <a:latin typeface="Cambria Math"/>
                        </a:rPr>
                        <m:t>𝑖𝑛𝑡𝑒𝑟𝑐𝑒𝑝𝑡𝑎𝑑𝑜𝑠</m:t>
                      </m:r>
                      <m:r>
                        <a:rPr lang="es-ES" sz="1200" i="1">
                          <a:latin typeface="Cambria Math"/>
                        </a:rPr>
                        <m:t>)</m:t>
                      </m:r>
                    </m:oMath>
                  </m:oMathPara>
                </a14:m>
                <a:endParaRPr lang="es-EC" sz="1200" dirty="0" smtClean="0"/>
              </a:p>
              <a:p>
                <a:endParaRPr lang="es-EC" sz="1200" dirty="0"/>
              </a:p>
              <a:p>
                <a:pPr/>
                <a14:m>
                  <m:oMathPara xmlns:m="http://schemas.openxmlformats.org/officeDocument/2006/math">
                    <m:oMathParaPr>
                      <m:jc m:val="centerGroup"/>
                    </m:oMathParaPr>
                    <m:oMath xmlns:m="http://schemas.openxmlformats.org/officeDocument/2006/math">
                      <m:acc>
                        <m:accPr>
                          <m:chr m:val="̅"/>
                          <m:ctrlPr>
                            <a:rPr lang="es-EC" sz="1200" i="1">
                              <a:latin typeface="Cambria Math"/>
                            </a:rPr>
                          </m:ctrlPr>
                        </m:accPr>
                        <m:e>
                          <m:sSub>
                            <m:sSubPr>
                              <m:ctrlPr>
                                <a:rPr lang="es-EC" sz="1200" i="1">
                                  <a:latin typeface="Cambria Math"/>
                                </a:rPr>
                              </m:ctrlPr>
                            </m:sSubPr>
                            <m:e>
                              <m:r>
                                <a:rPr lang="es-ES" sz="1200" i="1">
                                  <a:latin typeface="Cambria Math"/>
                                </a:rPr>
                                <m:t>𝑁</m:t>
                              </m:r>
                            </m:e>
                            <m:sub>
                              <m:r>
                                <a:rPr lang="es-ES" sz="1200" i="1">
                                  <a:latin typeface="Cambria Math"/>
                                </a:rPr>
                                <m:t>𝐿</m:t>
                              </m:r>
                            </m:sub>
                          </m:sSub>
                        </m:e>
                      </m:acc>
                      <m:r>
                        <a:rPr lang="es-ES" sz="1200" i="1">
                          <a:latin typeface="Cambria Math"/>
                        </a:rPr>
                        <m:t>=</m:t>
                      </m:r>
                      <m:f>
                        <m:fPr>
                          <m:ctrlPr>
                            <a:rPr lang="es-EC" sz="1200" i="1">
                              <a:latin typeface="Cambria Math"/>
                            </a:rPr>
                          </m:ctrlPr>
                        </m:fPr>
                        <m:num>
                          <m:r>
                            <a:rPr lang="es-ES" sz="1200" i="1">
                              <a:latin typeface="Cambria Math"/>
                            </a:rPr>
                            <m:t>𝑁𝑖</m:t>
                          </m:r>
                        </m:num>
                        <m:den>
                          <m:r>
                            <a:rPr lang="es-ES" sz="1200" i="1">
                              <a:latin typeface="Cambria Math"/>
                            </a:rPr>
                            <m:t>𝐿</m:t>
                          </m:r>
                          <m:r>
                            <a:rPr lang="es-ES" sz="1200" i="1">
                              <a:latin typeface="Cambria Math"/>
                            </a:rPr>
                            <m:t>/</m:t>
                          </m:r>
                          <m:r>
                            <a:rPr lang="es-ES" sz="1200" i="1">
                              <a:latin typeface="Cambria Math"/>
                            </a:rPr>
                            <m:t>𝑀</m:t>
                          </m:r>
                        </m:den>
                      </m:f>
                      <m:r>
                        <a:rPr lang="es-ES" sz="1200" i="1">
                          <a:latin typeface="Cambria Math"/>
                        </a:rPr>
                        <m:t>=</m:t>
                      </m:r>
                      <m:f>
                        <m:fPr>
                          <m:ctrlPr>
                            <a:rPr lang="es-EC" sz="1200" i="1">
                              <a:latin typeface="Cambria Math"/>
                            </a:rPr>
                          </m:ctrlPr>
                        </m:fPr>
                        <m:num>
                          <m:r>
                            <a:rPr lang="es-ES" sz="1200" i="1">
                              <a:latin typeface="Cambria Math"/>
                            </a:rPr>
                            <m:t>58</m:t>
                          </m:r>
                        </m:num>
                        <m:den>
                          <m:f>
                            <m:fPr>
                              <m:ctrlPr>
                                <a:rPr lang="es-EC" sz="1200" i="1">
                                  <a:latin typeface="Cambria Math"/>
                                </a:rPr>
                              </m:ctrlPr>
                            </m:fPr>
                            <m:num>
                              <m:r>
                                <a:rPr lang="es-ES" sz="1200" i="1">
                                  <a:latin typeface="Cambria Math"/>
                                </a:rPr>
                                <m:t>500</m:t>
                              </m:r>
                            </m:num>
                            <m:den>
                              <m:r>
                                <a:rPr lang="es-ES" sz="1200" i="1">
                                  <a:latin typeface="Cambria Math"/>
                                </a:rPr>
                                <m:t>100</m:t>
                              </m:r>
                            </m:den>
                          </m:f>
                        </m:den>
                      </m:f>
                    </m:oMath>
                  </m:oMathPara>
                </a14:m>
                <a:endParaRPr lang="es-EC" sz="1200" dirty="0"/>
              </a:p>
              <a:p>
                <a:pPr/>
                <a14:m>
                  <m:oMathPara xmlns:m="http://schemas.openxmlformats.org/officeDocument/2006/math">
                    <m:oMathParaPr>
                      <m:jc m:val="centerGroup"/>
                    </m:oMathParaPr>
                    <m:oMath xmlns:m="http://schemas.openxmlformats.org/officeDocument/2006/math">
                      <m:acc>
                        <m:accPr>
                          <m:chr m:val="̅"/>
                          <m:ctrlPr>
                            <a:rPr lang="es-EC" sz="1200" i="1">
                              <a:latin typeface="Cambria Math"/>
                            </a:rPr>
                          </m:ctrlPr>
                        </m:accPr>
                        <m:e>
                          <m:sSub>
                            <m:sSubPr>
                              <m:ctrlPr>
                                <a:rPr lang="es-EC" sz="1200" i="1">
                                  <a:latin typeface="Cambria Math"/>
                                </a:rPr>
                              </m:ctrlPr>
                            </m:sSubPr>
                            <m:e>
                              <m:r>
                                <a:rPr lang="es-ES" sz="1200" i="1">
                                  <a:latin typeface="Cambria Math"/>
                                </a:rPr>
                                <m:t>𝑁</m:t>
                              </m:r>
                            </m:e>
                            <m:sub>
                              <m:r>
                                <a:rPr lang="es-ES" sz="1200" i="1">
                                  <a:latin typeface="Cambria Math"/>
                                </a:rPr>
                                <m:t>𝐿</m:t>
                              </m:r>
                            </m:sub>
                          </m:sSub>
                        </m:e>
                      </m:acc>
                      <m:r>
                        <a:rPr lang="es-ES" sz="1200" i="1">
                          <a:latin typeface="Cambria Math"/>
                        </a:rPr>
                        <m:t>=11,6</m:t>
                      </m:r>
                      <m:d>
                        <m:dPr>
                          <m:ctrlPr>
                            <a:rPr lang="es-ES" sz="1200" i="1">
                              <a:latin typeface="Cambria Math"/>
                            </a:rPr>
                          </m:ctrlPr>
                        </m:dPr>
                        <m:e>
                          <m:r>
                            <a:rPr lang="es-ES" sz="1200" i="1">
                              <a:latin typeface="Cambria Math"/>
                            </a:rPr>
                            <m:t>𝑁</m:t>
                          </m:r>
                          <m:r>
                            <a:rPr lang="es-ES" sz="1200" i="1">
                              <a:latin typeface="Cambria Math"/>
                            </a:rPr>
                            <m:t>ú</m:t>
                          </m:r>
                          <m:r>
                            <a:rPr lang="es-ES" sz="1200" i="1">
                              <a:latin typeface="Cambria Math"/>
                            </a:rPr>
                            <m:t>𝑚𝑒𝑟𝑜</m:t>
                          </m:r>
                          <m:r>
                            <a:rPr lang="es-ES" sz="1200" i="1">
                              <a:latin typeface="Cambria Math"/>
                            </a:rPr>
                            <m:t> </m:t>
                          </m:r>
                          <m:r>
                            <a:rPr lang="es-ES" sz="1200" i="1">
                              <a:latin typeface="Cambria Math"/>
                            </a:rPr>
                            <m:t>𝑑𝑒</m:t>
                          </m:r>
                          <m:r>
                            <a:rPr lang="es-ES" sz="1200" i="1">
                              <a:latin typeface="Cambria Math"/>
                            </a:rPr>
                            <m:t> </m:t>
                          </m:r>
                          <m:r>
                            <a:rPr lang="es-ES" sz="1200" i="1">
                              <a:latin typeface="Cambria Math"/>
                            </a:rPr>
                            <m:t>𝑔𝑟𝑎𝑛𝑜𝑠</m:t>
                          </m:r>
                          <m:r>
                            <a:rPr lang="es-ES" sz="1200" i="1">
                              <a:latin typeface="Cambria Math"/>
                            </a:rPr>
                            <m:t> </m:t>
                          </m:r>
                          <m:r>
                            <a:rPr lang="es-ES" sz="1200" i="1">
                              <a:latin typeface="Cambria Math"/>
                            </a:rPr>
                            <m:t>𝑝𝑜𝑟</m:t>
                          </m:r>
                          <m:r>
                            <a:rPr lang="es-ES" sz="1200" i="1">
                              <a:latin typeface="Cambria Math"/>
                            </a:rPr>
                            <m:t> </m:t>
                          </m:r>
                          <m:r>
                            <a:rPr lang="es-ES" sz="1200" i="1">
                              <a:latin typeface="Cambria Math"/>
                            </a:rPr>
                            <m:t>𝑚𝑚</m:t>
                          </m:r>
                        </m:e>
                      </m:d>
                    </m:oMath>
                  </m:oMathPara>
                </a14:m>
                <a:endParaRPr lang="es-EC" sz="1200" dirty="0" smtClean="0"/>
              </a:p>
              <a:p>
                <a:endParaRPr lang="es-EC" sz="1200" dirty="0"/>
              </a:p>
              <a:p>
                <a:pPr/>
                <a14:m>
                  <m:oMathPara xmlns:m="http://schemas.openxmlformats.org/officeDocument/2006/math">
                    <m:oMathParaPr>
                      <m:jc m:val="centerGroup"/>
                    </m:oMathParaPr>
                    <m:oMath xmlns:m="http://schemas.openxmlformats.org/officeDocument/2006/math">
                      <m:r>
                        <a:rPr lang="es-ES" sz="1200" i="1">
                          <a:latin typeface="Cambria Math"/>
                        </a:rPr>
                        <m:t>𝐺</m:t>
                      </m:r>
                      <m:r>
                        <a:rPr lang="es-ES" sz="1200" i="1">
                          <a:latin typeface="Cambria Math"/>
                        </a:rPr>
                        <m:t>=</m:t>
                      </m:r>
                      <m:d>
                        <m:dPr>
                          <m:ctrlPr>
                            <a:rPr lang="es-EC" sz="1200" i="1">
                              <a:latin typeface="Cambria Math"/>
                            </a:rPr>
                          </m:ctrlPr>
                        </m:dPr>
                        <m:e>
                          <m:r>
                            <a:rPr lang="es-ES" sz="1200" i="1">
                              <a:latin typeface="Cambria Math"/>
                            </a:rPr>
                            <m:t>6,643856∗</m:t>
                          </m:r>
                          <m:sSub>
                            <m:sSubPr>
                              <m:ctrlPr>
                                <a:rPr lang="es-EC" sz="1200" i="1">
                                  <a:latin typeface="Cambria Math"/>
                                </a:rPr>
                              </m:ctrlPr>
                            </m:sSubPr>
                            <m:e>
                              <m:r>
                                <a:rPr lang="es-ES" sz="1200" i="1">
                                  <a:latin typeface="Cambria Math"/>
                                </a:rPr>
                                <m:t>𝐿𝑜𝑔</m:t>
                              </m:r>
                            </m:e>
                            <m:sub>
                              <m:r>
                                <a:rPr lang="es-ES" sz="1200" i="1">
                                  <a:latin typeface="Cambria Math"/>
                                </a:rPr>
                                <m:t>10</m:t>
                              </m:r>
                            </m:sub>
                          </m:sSub>
                          <m:acc>
                            <m:accPr>
                              <m:chr m:val="̅"/>
                              <m:ctrlPr>
                                <a:rPr lang="es-EC" sz="1200" i="1">
                                  <a:latin typeface="Cambria Math"/>
                                </a:rPr>
                              </m:ctrlPr>
                            </m:accPr>
                            <m:e>
                              <m:sSub>
                                <m:sSubPr>
                                  <m:ctrlPr>
                                    <a:rPr lang="es-EC" sz="1200" i="1">
                                      <a:latin typeface="Cambria Math"/>
                                    </a:rPr>
                                  </m:ctrlPr>
                                </m:sSubPr>
                                <m:e>
                                  <m:r>
                                    <a:rPr lang="es-ES" sz="1200" i="1">
                                      <a:latin typeface="Cambria Math"/>
                                    </a:rPr>
                                    <m:t>𝑁</m:t>
                                  </m:r>
                                </m:e>
                                <m:sub>
                                  <m:r>
                                    <a:rPr lang="es-ES" sz="1200" i="1">
                                      <a:latin typeface="Cambria Math"/>
                                    </a:rPr>
                                    <m:t>𝐿</m:t>
                                  </m:r>
                                </m:sub>
                              </m:sSub>
                            </m:e>
                          </m:acc>
                        </m:e>
                      </m:d>
                      <m:r>
                        <a:rPr lang="es-ES" sz="1200" i="1">
                          <a:latin typeface="Cambria Math"/>
                        </a:rPr>
                        <m:t>−3,288</m:t>
                      </m:r>
                    </m:oMath>
                  </m:oMathPara>
                </a14:m>
                <a:endParaRPr lang="es-EC" sz="1200" dirty="0"/>
              </a:p>
              <a:p>
                <a:pPr/>
                <a14:m>
                  <m:oMathPara xmlns:m="http://schemas.openxmlformats.org/officeDocument/2006/math">
                    <m:oMathParaPr>
                      <m:jc m:val="centerGroup"/>
                    </m:oMathParaPr>
                    <m:oMath xmlns:m="http://schemas.openxmlformats.org/officeDocument/2006/math">
                      <m:r>
                        <a:rPr lang="es-ES" sz="1200" i="1">
                          <a:latin typeface="Cambria Math"/>
                        </a:rPr>
                        <m:t>𝐺</m:t>
                      </m:r>
                      <m:r>
                        <a:rPr lang="es-ES" sz="1200" i="1">
                          <a:latin typeface="Cambria Math"/>
                        </a:rPr>
                        <m:t>=3,78≈4 </m:t>
                      </m:r>
                      <m:r>
                        <a:rPr lang="es-ES" sz="1200" i="1">
                          <a:latin typeface="Cambria Math"/>
                        </a:rPr>
                        <m:t>𝑡𝑎𝑚𝑎</m:t>
                      </m:r>
                      <m:r>
                        <a:rPr lang="es-ES" sz="1200" i="1">
                          <a:latin typeface="Cambria Math"/>
                        </a:rPr>
                        <m:t>ñ</m:t>
                      </m:r>
                      <m:r>
                        <a:rPr lang="es-ES" sz="1200" i="1">
                          <a:latin typeface="Cambria Math"/>
                        </a:rPr>
                        <m:t>𝑜</m:t>
                      </m:r>
                      <m:r>
                        <a:rPr lang="es-ES" sz="1200" i="1">
                          <a:latin typeface="Cambria Math"/>
                        </a:rPr>
                        <m:t> </m:t>
                      </m:r>
                      <m:r>
                        <a:rPr lang="es-ES" sz="1200" i="1">
                          <a:latin typeface="Cambria Math"/>
                        </a:rPr>
                        <m:t>𝑑𝑒</m:t>
                      </m:r>
                      <m:r>
                        <a:rPr lang="es-ES" sz="1200" i="1">
                          <a:latin typeface="Cambria Math"/>
                        </a:rPr>
                        <m:t> </m:t>
                      </m:r>
                      <m:r>
                        <a:rPr lang="es-ES" sz="1200" i="1">
                          <a:latin typeface="Cambria Math"/>
                        </a:rPr>
                        <m:t>𝑔𝑟𝑎𝑛𝑜</m:t>
                      </m:r>
                    </m:oMath>
                  </m:oMathPara>
                </a14:m>
                <a:endParaRPr lang="es-EC" sz="1200" dirty="0"/>
              </a:p>
            </p:txBody>
          </p:sp>
        </mc:Choice>
        <mc:Fallback xmlns="">
          <p:sp>
            <p:nvSpPr>
              <p:cNvPr id="7" name="6 Rectángulo"/>
              <p:cNvSpPr>
                <a:spLocks noRot="1" noChangeAspect="1" noMove="1" noResize="1" noEditPoints="1" noAdjustHandles="1" noChangeArrowheads="1" noChangeShapeType="1" noTextEdit="1"/>
              </p:cNvSpPr>
              <p:nvPr/>
            </p:nvSpPr>
            <p:spPr>
              <a:xfrm>
                <a:off x="35496" y="3883519"/>
                <a:ext cx="4572000" cy="1921745"/>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427984" y="3882338"/>
                <a:ext cx="4572000" cy="191732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 sz="1200" i="1">
                          <a:latin typeface="Cambria Math"/>
                        </a:rPr>
                        <m:t>𝑁𝑖</m:t>
                      </m:r>
                      <m:r>
                        <a:rPr lang="es-ES" sz="1200" i="1">
                          <a:latin typeface="Cambria Math"/>
                        </a:rPr>
                        <m:t>=7+11+14+12</m:t>
                      </m:r>
                    </m:oMath>
                  </m:oMathPara>
                </a14:m>
                <a:endParaRPr lang="es-EC" sz="1200" dirty="0"/>
              </a:p>
              <a:p>
                <a:pPr/>
                <a14:m>
                  <m:oMathPara xmlns:m="http://schemas.openxmlformats.org/officeDocument/2006/math">
                    <m:oMathParaPr>
                      <m:jc m:val="centerGroup"/>
                    </m:oMathParaPr>
                    <m:oMath xmlns:m="http://schemas.openxmlformats.org/officeDocument/2006/math">
                      <m:r>
                        <a:rPr lang="es-ES" sz="1200" i="1">
                          <a:latin typeface="Cambria Math"/>
                        </a:rPr>
                        <m:t>𝑁𝑖</m:t>
                      </m:r>
                      <m:r>
                        <a:rPr lang="es-ES" sz="1200" i="1">
                          <a:latin typeface="Cambria Math"/>
                        </a:rPr>
                        <m:t>=44 (</m:t>
                      </m:r>
                      <m:r>
                        <a:rPr lang="es-ES" sz="1200" i="1">
                          <a:latin typeface="Cambria Math"/>
                        </a:rPr>
                        <m:t>𝑔𝑟𝑎𝑛𝑜𝑠</m:t>
                      </m:r>
                      <m:r>
                        <a:rPr lang="es-ES" sz="1200" i="1">
                          <a:latin typeface="Cambria Math"/>
                        </a:rPr>
                        <m:t> </m:t>
                      </m:r>
                      <m:r>
                        <a:rPr lang="es-ES" sz="1200" i="1">
                          <a:latin typeface="Cambria Math"/>
                        </a:rPr>
                        <m:t>𝑖𝑛𝑡𝑒𝑟𝑐𝑒𝑝𝑡𝑎𝑑𝑜𝑠</m:t>
                      </m:r>
                      <m:r>
                        <a:rPr lang="es-ES" sz="1200" i="1">
                          <a:latin typeface="Cambria Math"/>
                        </a:rPr>
                        <m:t>)</m:t>
                      </m:r>
                    </m:oMath>
                  </m:oMathPara>
                </a14:m>
                <a:endParaRPr lang="es-EC" sz="1200" dirty="0" smtClean="0"/>
              </a:p>
              <a:p>
                <a:endParaRPr lang="es-EC" sz="1200" dirty="0"/>
              </a:p>
              <a:p>
                <a:pPr/>
                <a14:m>
                  <m:oMathPara xmlns:m="http://schemas.openxmlformats.org/officeDocument/2006/math">
                    <m:oMathParaPr>
                      <m:jc m:val="centerGroup"/>
                    </m:oMathParaPr>
                    <m:oMath xmlns:m="http://schemas.openxmlformats.org/officeDocument/2006/math">
                      <m:acc>
                        <m:accPr>
                          <m:chr m:val="̅"/>
                          <m:ctrlPr>
                            <a:rPr lang="es-EC" sz="1200" i="1">
                              <a:latin typeface="Cambria Math"/>
                            </a:rPr>
                          </m:ctrlPr>
                        </m:accPr>
                        <m:e>
                          <m:sSub>
                            <m:sSubPr>
                              <m:ctrlPr>
                                <a:rPr lang="es-EC" sz="1200" i="1">
                                  <a:latin typeface="Cambria Math"/>
                                </a:rPr>
                              </m:ctrlPr>
                            </m:sSubPr>
                            <m:e>
                              <m:r>
                                <a:rPr lang="es-ES" sz="1200" i="1">
                                  <a:latin typeface="Cambria Math"/>
                                </a:rPr>
                                <m:t>𝑁</m:t>
                              </m:r>
                            </m:e>
                            <m:sub>
                              <m:r>
                                <a:rPr lang="es-ES" sz="1200" i="1">
                                  <a:latin typeface="Cambria Math"/>
                                </a:rPr>
                                <m:t>𝐿</m:t>
                              </m:r>
                            </m:sub>
                          </m:sSub>
                        </m:e>
                      </m:acc>
                      <m:r>
                        <a:rPr lang="es-ES" sz="1200" i="1">
                          <a:latin typeface="Cambria Math"/>
                        </a:rPr>
                        <m:t>=</m:t>
                      </m:r>
                      <m:f>
                        <m:fPr>
                          <m:ctrlPr>
                            <a:rPr lang="es-EC" sz="1200" i="1">
                              <a:latin typeface="Cambria Math"/>
                            </a:rPr>
                          </m:ctrlPr>
                        </m:fPr>
                        <m:num>
                          <m:r>
                            <a:rPr lang="es-ES" sz="1200" i="1">
                              <a:latin typeface="Cambria Math"/>
                            </a:rPr>
                            <m:t>𝑁𝑖</m:t>
                          </m:r>
                        </m:num>
                        <m:den>
                          <m:r>
                            <a:rPr lang="es-ES" sz="1200" i="1">
                              <a:latin typeface="Cambria Math"/>
                            </a:rPr>
                            <m:t>𝐿</m:t>
                          </m:r>
                          <m:r>
                            <a:rPr lang="es-ES" sz="1200" i="1">
                              <a:latin typeface="Cambria Math"/>
                            </a:rPr>
                            <m:t>/</m:t>
                          </m:r>
                          <m:r>
                            <a:rPr lang="es-ES" sz="1200" i="1">
                              <a:latin typeface="Cambria Math"/>
                            </a:rPr>
                            <m:t>𝑀</m:t>
                          </m:r>
                        </m:den>
                      </m:f>
                      <m:r>
                        <a:rPr lang="es-ES" sz="1200" i="1">
                          <a:latin typeface="Cambria Math"/>
                        </a:rPr>
                        <m:t>=</m:t>
                      </m:r>
                      <m:f>
                        <m:fPr>
                          <m:ctrlPr>
                            <a:rPr lang="es-EC" sz="1200" i="1">
                              <a:latin typeface="Cambria Math"/>
                            </a:rPr>
                          </m:ctrlPr>
                        </m:fPr>
                        <m:num>
                          <m:r>
                            <a:rPr lang="es-ES" sz="1200" i="1">
                              <a:latin typeface="Cambria Math"/>
                            </a:rPr>
                            <m:t>44</m:t>
                          </m:r>
                        </m:num>
                        <m:den>
                          <m:f>
                            <m:fPr>
                              <m:ctrlPr>
                                <a:rPr lang="es-EC" sz="1200" i="1">
                                  <a:latin typeface="Cambria Math"/>
                                </a:rPr>
                              </m:ctrlPr>
                            </m:fPr>
                            <m:num>
                              <m:r>
                                <a:rPr lang="es-ES" sz="1200" i="1">
                                  <a:latin typeface="Cambria Math"/>
                                </a:rPr>
                                <m:t>500</m:t>
                              </m:r>
                            </m:num>
                            <m:den>
                              <m:r>
                                <a:rPr lang="es-ES" sz="1200" i="1">
                                  <a:latin typeface="Cambria Math"/>
                                </a:rPr>
                                <m:t>100</m:t>
                              </m:r>
                            </m:den>
                          </m:f>
                        </m:den>
                      </m:f>
                    </m:oMath>
                  </m:oMathPara>
                </a14:m>
                <a:endParaRPr lang="es-EC" sz="1200" dirty="0"/>
              </a:p>
              <a:p>
                <a:pPr/>
                <a14:m>
                  <m:oMathPara xmlns:m="http://schemas.openxmlformats.org/officeDocument/2006/math">
                    <m:oMathParaPr>
                      <m:jc m:val="centerGroup"/>
                    </m:oMathParaPr>
                    <m:oMath xmlns:m="http://schemas.openxmlformats.org/officeDocument/2006/math">
                      <m:acc>
                        <m:accPr>
                          <m:chr m:val="̅"/>
                          <m:ctrlPr>
                            <a:rPr lang="es-EC" sz="1200" i="1">
                              <a:latin typeface="Cambria Math"/>
                            </a:rPr>
                          </m:ctrlPr>
                        </m:accPr>
                        <m:e>
                          <m:sSub>
                            <m:sSubPr>
                              <m:ctrlPr>
                                <a:rPr lang="es-EC" sz="1200" i="1">
                                  <a:latin typeface="Cambria Math"/>
                                </a:rPr>
                              </m:ctrlPr>
                            </m:sSubPr>
                            <m:e>
                              <m:r>
                                <a:rPr lang="es-ES" sz="1200" i="1">
                                  <a:latin typeface="Cambria Math"/>
                                </a:rPr>
                                <m:t>𝑁</m:t>
                              </m:r>
                            </m:e>
                            <m:sub>
                              <m:r>
                                <a:rPr lang="es-ES" sz="1200" i="1">
                                  <a:latin typeface="Cambria Math"/>
                                </a:rPr>
                                <m:t>𝐿</m:t>
                              </m:r>
                            </m:sub>
                          </m:sSub>
                        </m:e>
                      </m:acc>
                      <m:r>
                        <a:rPr lang="es-ES" sz="1200" i="1">
                          <a:latin typeface="Cambria Math"/>
                        </a:rPr>
                        <m:t>=8,8(</m:t>
                      </m:r>
                      <m:r>
                        <a:rPr lang="es-ES" sz="1200" i="1">
                          <a:latin typeface="Cambria Math"/>
                        </a:rPr>
                        <m:t>𝑁</m:t>
                      </m:r>
                      <m:r>
                        <a:rPr lang="es-ES" sz="1200" i="1">
                          <a:latin typeface="Cambria Math"/>
                        </a:rPr>
                        <m:t>ú</m:t>
                      </m:r>
                      <m:r>
                        <a:rPr lang="es-ES" sz="1200" i="1">
                          <a:latin typeface="Cambria Math"/>
                        </a:rPr>
                        <m:t>𝑚𝑒𝑟𝑜</m:t>
                      </m:r>
                      <m:r>
                        <a:rPr lang="es-ES" sz="1200" i="1">
                          <a:latin typeface="Cambria Math"/>
                        </a:rPr>
                        <m:t> </m:t>
                      </m:r>
                      <m:r>
                        <a:rPr lang="es-ES" sz="1200" i="1">
                          <a:latin typeface="Cambria Math"/>
                        </a:rPr>
                        <m:t>𝑑𝑒</m:t>
                      </m:r>
                      <m:r>
                        <a:rPr lang="es-ES" sz="1200" i="1">
                          <a:latin typeface="Cambria Math"/>
                        </a:rPr>
                        <m:t> </m:t>
                      </m:r>
                      <m:r>
                        <a:rPr lang="es-ES" sz="1200" i="1">
                          <a:latin typeface="Cambria Math"/>
                        </a:rPr>
                        <m:t>𝑔𝑟𝑎𝑛𝑜𝑠</m:t>
                      </m:r>
                      <m:r>
                        <a:rPr lang="es-ES" sz="1200" i="1">
                          <a:latin typeface="Cambria Math"/>
                        </a:rPr>
                        <m:t> </m:t>
                      </m:r>
                      <m:r>
                        <a:rPr lang="es-ES" sz="1200" i="1">
                          <a:latin typeface="Cambria Math"/>
                        </a:rPr>
                        <m:t>𝑝𝑜𝑟</m:t>
                      </m:r>
                      <m:r>
                        <a:rPr lang="es-ES" sz="1200" i="1">
                          <a:latin typeface="Cambria Math"/>
                        </a:rPr>
                        <m:t> </m:t>
                      </m:r>
                      <m:r>
                        <a:rPr lang="es-ES" sz="1200" i="1">
                          <a:latin typeface="Cambria Math"/>
                        </a:rPr>
                        <m:t>𝑚𝑚</m:t>
                      </m:r>
                      <m:r>
                        <a:rPr lang="es-ES" sz="1200" i="1">
                          <a:latin typeface="Cambria Math"/>
                        </a:rPr>
                        <m:t>)</m:t>
                      </m:r>
                    </m:oMath>
                  </m:oMathPara>
                </a14:m>
                <a:endParaRPr lang="es-EC" sz="1200" dirty="0" smtClean="0"/>
              </a:p>
              <a:p>
                <a:endParaRPr lang="es-EC" sz="1200" dirty="0"/>
              </a:p>
              <a:p>
                <a:pPr/>
                <a14:m>
                  <m:oMathPara xmlns:m="http://schemas.openxmlformats.org/officeDocument/2006/math">
                    <m:oMathParaPr>
                      <m:jc m:val="centerGroup"/>
                    </m:oMathParaPr>
                    <m:oMath xmlns:m="http://schemas.openxmlformats.org/officeDocument/2006/math">
                      <m:r>
                        <a:rPr lang="es-ES" sz="1200" i="1">
                          <a:latin typeface="Cambria Math"/>
                        </a:rPr>
                        <m:t>𝐺</m:t>
                      </m:r>
                      <m:r>
                        <a:rPr lang="es-ES" sz="1200" i="1">
                          <a:latin typeface="Cambria Math"/>
                        </a:rPr>
                        <m:t>=</m:t>
                      </m:r>
                      <m:d>
                        <m:dPr>
                          <m:ctrlPr>
                            <a:rPr lang="es-EC" sz="1200" i="1">
                              <a:latin typeface="Cambria Math"/>
                            </a:rPr>
                          </m:ctrlPr>
                        </m:dPr>
                        <m:e>
                          <m:r>
                            <a:rPr lang="es-ES" sz="1200" i="1">
                              <a:latin typeface="Cambria Math"/>
                            </a:rPr>
                            <m:t>6,643856∗</m:t>
                          </m:r>
                          <m:sSub>
                            <m:sSubPr>
                              <m:ctrlPr>
                                <a:rPr lang="es-EC" sz="1200" i="1">
                                  <a:latin typeface="Cambria Math"/>
                                </a:rPr>
                              </m:ctrlPr>
                            </m:sSubPr>
                            <m:e>
                              <m:r>
                                <a:rPr lang="es-ES" sz="1200" i="1">
                                  <a:latin typeface="Cambria Math"/>
                                </a:rPr>
                                <m:t>𝐿𝑜𝑔</m:t>
                              </m:r>
                            </m:e>
                            <m:sub>
                              <m:r>
                                <a:rPr lang="es-ES" sz="1200" i="1">
                                  <a:latin typeface="Cambria Math"/>
                                </a:rPr>
                                <m:t>10</m:t>
                              </m:r>
                            </m:sub>
                          </m:sSub>
                          <m:acc>
                            <m:accPr>
                              <m:chr m:val="̅"/>
                              <m:ctrlPr>
                                <a:rPr lang="es-EC" sz="1200" i="1">
                                  <a:latin typeface="Cambria Math"/>
                                </a:rPr>
                              </m:ctrlPr>
                            </m:accPr>
                            <m:e>
                              <m:sSub>
                                <m:sSubPr>
                                  <m:ctrlPr>
                                    <a:rPr lang="es-EC" sz="1200" i="1">
                                      <a:latin typeface="Cambria Math"/>
                                    </a:rPr>
                                  </m:ctrlPr>
                                </m:sSubPr>
                                <m:e>
                                  <m:r>
                                    <a:rPr lang="es-ES" sz="1200" i="1">
                                      <a:latin typeface="Cambria Math"/>
                                    </a:rPr>
                                    <m:t>𝑁</m:t>
                                  </m:r>
                                </m:e>
                                <m:sub>
                                  <m:r>
                                    <a:rPr lang="es-ES" sz="1200" i="1">
                                      <a:latin typeface="Cambria Math"/>
                                    </a:rPr>
                                    <m:t>𝐿</m:t>
                                  </m:r>
                                </m:sub>
                              </m:sSub>
                            </m:e>
                          </m:acc>
                        </m:e>
                      </m:d>
                      <m:r>
                        <a:rPr lang="es-ES" sz="1200" i="1">
                          <a:latin typeface="Cambria Math"/>
                        </a:rPr>
                        <m:t>−3,288</m:t>
                      </m:r>
                    </m:oMath>
                  </m:oMathPara>
                </a14:m>
                <a:endParaRPr lang="es-EC" sz="1200" dirty="0"/>
              </a:p>
              <a:p>
                <a:pPr/>
                <a14:m>
                  <m:oMathPara xmlns:m="http://schemas.openxmlformats.org/officeDocument/2006/math">
                    <m:oMathParaPr>
                      <m:jc m:val="centerGroup"/>
                    </m:oMathParaPr>
                    <m:oMath xmlns:m="http://schemas.openxmlformats.org/officeDocument/2006/math">
                      <m:r>
                        <a:rPr lang="es-ES" sz="1200" i="1">
                          <a:latin typeface="Cambria Math"/>
                        </a:rPr>
                        <m:t>𝐺</m:t>
                      </m:r>
                      <m:r>
                        <a:rPr lang="es-ES" sz="1200" i="1">
                          <a:latin typeface="Cambria Math"/>
                        </a:rPr>
                        <m:t>=2,95≈3 </m:t>
                      </m:r>
                      <m:r>
                        <a:rPr lang="es-ES" sz="1200" i="1">
                          <a:latin typeface="Cambria Math"/>
                        </a:rPr>
                        <m:t>𝑡𝑎𝑚𝑎</m:t>
                      </m:r>
                      <m:r>
                        <a:rPr lang="es-ES" sz="1200" i="1">
                          <a:latin typeface="Cambria Math"/>
                        </a:rPr>
                        <m:t>ñ</m:t>
                      </m:r>
                      <m:r>
                        <a:rPr lang="es-ES" sz="1200" i="1">
                          <a:latin typeface="Cambria Math"/>
                        </a:rPr>
                        <m:t>𝑜</m:t>
                      </m:r>
                      <m:r>
                        <a:rPr lang="es-ES" sz="1200" i="1">
                          <a:latin typeface="Cambria Math"/>
                        </a:rPr>
                        <m:t> </m:t>
                      </m:r>
                      <m:r>
                        <a:rPr lang="es-ES" sz="1200" i="1">
                          <a:latin typeface="Cambria Math"/>
                        </a:rPr>
                        <m:t>𝑑𝑒</m:t>
                      </m:r>
                      <m:r>
                        <a:rPr lang="es-ES" sz="1200" i="1">
                          <a:latin typeface="Cambria Math"/>
                        </a:rPr>
                        <m:t> </m:t>
                      </m:r>
                      <m:r>
                        <a:rPr lang="es-ES" sz="1200" i="1">
                          <a:latin typeface="Cambria Math"/>
                        </a:rPr>
                        <m:t>𝑔𝑟𝑎𝑛𝑜</m:t>
                      </m:r>
                    </m:oMath>
                  </m:oMathPara>
                </a14:m>
                <a:endParaRPr lang="es-EC" sz="1200" dirty="0"/>
              </a:p>
            </p:txBody>
          </p:sp>
        </mc:Choice>
        <mc:Fallback xmlns="">
          <p:sp>
            <p:nvSpPr>
              <p:cNvPr id="9" name="8 Rectángulo"/>
              <p:cNvSpPr>
                <a:spLocks noRot="1" noChangeAspect="1" noMove="1" noResize="1" noEditPoints="1" noAdjustHandles="1" noChangeArrowheads="1" noChangeShapeType="1" noTextEdit="1"/>
              </p:cNvSpPr>
              <p:nvPr/>
            </p:nvSpPr>
            <p:spPr>
              <a:xfrm>
                <a:off x="4427984" y="3882338"/>
                <a:ext cx="4572000" cy="1917320"/>
              </a:xfrm>
              <a:prstGeom prst="rect">
                <a:avLst/>
              </a:prstGeom>
              <a:blipFill rotWithShape="1">
                <a:blip r:embed="rId6"/>
                <a:stretch>
                  <a:fillRect/>
                </a:stretch>
              </a:blipFill>
            </p:spPr>
            <p:txBody>
              <a:bodyPr/>
              <a:lstStyle/>
              <a:p>
                <a:r>
                  <a:rPr lang="es-EC">
                    <a:noFill/>
                  </a:rPr>
                  <a:t> </a:t>
                </a:r>
              </a:p>
            </p:txBody>
          </p:sp>
        </mc:Fallback>
      </mc:AlternateContent>
      <p:sp>
        <p:nvSpPr>
          <p:cNvPr id="12" name="11 Rectángulo"/>
          <p:cNvSpPr/>
          <p:nvPr/>
        </p:nvSpPr>
        <p:spPr>
          <a:xfrm>
            <a:off x="230974" y="148570"/>
            <a:ext cx="6753965" cy="400110"/>
          </a:xfrm>
          <a:prstGeom prst="rect">
            <a:avLst/>
          </a:prstGeom>
        </p:spPr>
        <p:txBody>
          <a:bodyPr wrap="none">
            <a:spAutoFit/>
          </a:bodyPr>
          <a:lstStyle/>
          <a:p>
            <a:r>
              <a:rPr lang="es-ES" sz="2000" b="1" dirty="0" smtClean="0">
                <a:latin typeface="Arial" pitchFamily="34" charset="0"/>
                <a:cs typeface="Arial" pitchFamily="34" charset="0"/>
              </a:rPr>
              <a:t>ANÁLISIS METALOGRÁFICO – </a:t>
            </a:r>
            <a:r>
              <a:rPr lang="es-ES" sz="2000" b="1" i="1" dirty="0" smtClean="0">
                <a:latin typeface="Arial" pitchFamily="34" charset="0"/>
                <a:cs typeface="Arial" pitchFamily="34" charset="0"/>
              </a:rPr>
              <a:t>ALEACIÓN DE COBRE</a:t>
            </a:r>
            <a:endParaRPr lang="es-EC" sz="2000" b="1" i="1" dirty="0">
              <a:latin typeface="Arial" pitchFamily="34" charset="0"/>
              <a:cs typeface="Arial" pitchFamily="34" charset="0"/>
            </a:endParaRPr>
          </a:p>
        </p:txBody>
      </p:sp>
    </p:spTree>
    <p:extLst>
      <p:ext uri="{BB962C8B-B14F-4D97-AF65-F5344CB8AC3E}">
        <p14:creationId xmlns:p14="http://schemas.microsoft.com/office/powerpoint/2010/main" val="420399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467544" y="260648"/>
            <a:ext cx="2373983" cy="369332"/>
          </a:xfrm>
          <a:prstGeom prst="rect">
            <a:avLst/>
          </a:prstGeom>
        </p:spPr>
        <p:txBody>
          <a:bodyPr wrap="none">
            <a:spAutoFit/>
          </a:bodyPr>
          <a:lstStyle/>
          <a:p>
            <a:r>
              <a:rPr lang="es-ES" b="1" dirty="0"/>
              <a:t>RESISTENCIA AL CORTE</a:t>
            </a:r>
            <a:endParaRPr lang="es-EC" b="1" dirty="0"/>
          </a:p>
        </p:txBody>
      </p:sp>
      <mc:AlternateContent xmlns:mc="http://schemas.openxmlformats.org/markup-compatibility/2006" xmlns:a14="http://schemas.microsoft.com/office/drawing/2010/main">
        <mc:Choice Requires="a14">
          <p:sp>
            <p:nvSpPr>
              <p:cNvPr id="6" name="5 Rectángulo"/>
              <p:cNvSpPr/>
              <p:nvPr/>
            </p:nvSpPr>
            <p:spPr>
              <a:xfrm>
                <a:off x="3059832" y="3573016"/>
                <a:ext cx="2548968"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m:t>
                      </m:r>
                      <m:sSub>
                        <m:sSubPr>
                          <m:ctrlPr>
                            <a:rPr lang="es-EC" i="1">
                              <a:latin typeface="Cambria Math"/>
                            </a:rPr>
                          </m:ctrlPr>
                        </m:sSubPr>
                        <m:e>
                          <m:r>
                            <a:rPr lang="es-ES" i="1">
                              <a:latin typeface="Cambria Math"/>
                            </a:rPr>
                            <m:t>𝑆</m:t>
                          </m:r>
                        </m:e>
                        <m:sub>
                          <m:r>
                            <a:rPr lang="es-ES" i="1">
                              <a:latin typeface="Cambria Math"/>
                            </a:rPr>
                            <m:t>𝑢</m:t>
                          </m:r>
                        </m:sub>
                      </m:sSub>
                      <m:r>
                        <a:rPr lang="es-ES" i="1">
                          <a:latin typeface="Cambria Math"/>
                        </a:rPr>
                        <m:t>=</m:t>
                      </m:r>
                      <m:d>
                        <m:dPr>
                          <m:begChr m:val="|"/>
                          <m:endChr m:val="|"/>
                          <m:ctrlPr>
                            <a:rPr lang="es-EC" i="1">
                              <a:latin typeface="Cambria Math"/>
                            </a:rPr>
                          </m:ctrlPr>
                        </m:dPr>
                        <m:e>
                          <m:f>
                            <m:fPr>
                              <m:ctrlPr>
                                <a:rPr lang="es-EC" i="1">
                                  <a:latin typeface="Cambria Math"/>
                                </a:rPr>
                              </m:ctrlPr>
                            </m:fPr>
                            <m:num>
                              <m:r>
                                <a:rPr lang="es-ES" i="1">
                                  <a:latin typeface="Cambria Math"/>
                                </a:rPr>
                                <m:t>𝑉𝑚</m:t>
                              </m:r>
                              <m:r>
                                <a:rPr lang="es-ES" i="1">
                                  <a:latin typeface="Cambria Math"/>
                                </a:rPr>
                                <m:t>−</m:t>
                              </m:r>
                              <m:r>
                                <a:rPr lang="es-ES" i="1">
                                  <a:latin typeface="Cambria Math"/>
                                </a:rPr>
                                <m:t>𝑉𝑟</m:t>
                              </m:r>
                            </m:num>
                            <m:den>
                              <m:r>
                                <a:rPr lang="es-ES" i="1">
                                  <a:latin typeface="Cambria Math"/>
                                </a:rPr>
                                <m:t>𝑉𝑚</m:t>
                              </m:r>
                            </m:den>
                          </m:f>
                        </m:e>
                      </m:d>
                      <m:r>
                        <a:rPr lang="es-ES" i="1">
                          <a:latin typeface="Cambria Math"/>
                        </a:rPr>
                        <m:t>100</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059832" y="3573016"/>
                <a:ext cx="2548968" cy="61837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187624" y="5013176"/>
                <a:ext cx="15423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m:t>
                      </m:r>
                      <m:sSub>
                        <m:sSubPr>
                          <m:ctrlPr>
                            <a:rPr lang="es-EC" i="1">
                              <a:latin typeface="Cambria Math"/>
                            </a:rPr>
                          </m:ctrlPr>
                        </m:sSubPr>
                        <m:e>
                          <m:r>
                            <a:rPr lang="es-ES" i="1">
                              <a:latin typeface="Cambria Math"/>
                            </a:rPr>
                            <m:t>𝑆</m:t>
                          </m:r>
                        </m:e>
                        <m:sub>
                          <m:r>
                            <a:rPr lang="es-ES" i="1">
                              <a:latin typeface="Cambria Math"/>
                            </a:rPr>
                            <m:t>𝑢</m:t>
                          </m:r>
                        </m:sub>
                      </m:sSub>
                      <m:r>
                        <a:rPr lang="es-ES" i="1">
                          <a:latin typeface="Cambria Math"/>
                        </a:rPr>
                        <m:t>=9,05</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1187624" y="5013176"/>
                <a:ext cx="1542345" cy="369332"/>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652120" y="5003884"/>
                <a:ext cx="15423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m:t>
                      </m:r>
                      <m:sSub>
                        <m:sSubPr>
                          <m:ctrlPr>
                            <a:rPr lang="es-EC" i="1">
                              <a:latin typeface="Cambria Math"/>
                            </a:rPr>
                          </m:ctrlPr>
                        </m:sSubPr>
                        <m:e>
                          <m:r>
                            <a:rPr lang="es-ES" i="1">
                              <a:latin typeface="Cambria Math"/>
                            </a:rPr>
                            <m:t>𝑆</m:t>
                          </m:r>
                        </m:e>
                        <m:sub>
                          <m:r>
                            <a:rPr lang="es-ES" i="1">
                              <a:latin typeface="Cambria Math"/>
                            </a:rPr>
                            <m:t>𝑢</m:t>
                          </m:r>
                        </m:sub>
                      </m:sSub>
                      <m:r>
                        <a:rPr lang="es-ES" i="1">
                          <a:latin typeface="Cambria Math"/>
                        </a:rPr>
                        <m:t>=5,94</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5652120" y="5003884"/>
                <a:ext cx="1542345" cy="369332"/>
              </a:xfrm>
              <a:prstGeom prst="rect">
                <a:avLst/>
              </a:prstGeom>
              <a:blipFill rotWithShape="1">
                <a:blip r:embed="rId5"/>
                <a:stretch>
                  <a:fillRect/>
                </a:stretch>
              </a:blipFill>
            </p:spPr>
            <p:txBody>
              <a:bodyPr/>
              <a:lstStyle/>
              <a:p>
                <a:r>
                  <a:rPr lang="es-EC">
                    <a:noFill/>
                  </a:rPr>
                  <a:t> </a:t>
                </a:r>
              </a:p>
            </p:txBody>
          </p:sp>
        </mc:Fallback>
      </mc:AlternateContent>
      <p:sp>
        <p:nvSpPr>
          <p:cNvPr id="9" name="8 Rectángulo"/>
          <p:cNvSpPr/>
          <p:nvPr/>
        </p:nvSpPr>
        <p:spPr>
          <a:xfrm>
            <a:off x="4506427" y="4509120"/>
            <a:ext cx="1505733" cy="369332"/>
          </a:xfrm>
          <a:prstGeom prst="rect">
            <a:avLst/>
          </a:prstGeom>
        </p:spPr>
        <p:txBody>
          <a:bodyPr wrap="none">
            <a:spAutoFit/>
          </a:bodyPr>
          <a:lstStyle/>
          <a:p>
            <a:r>
              <a:rPr lang="es-ES" dirty="0" smtClean="0"/>
              <a:t>Cobre C37700</a:t>
            </a:r>
            <a:endParaRPr lang="es-EC" dirty="0"/>
          </a:p>
        </p:txBody>
      </p:sp>
      <p:sp>
        <p:nvSpPr>
          <p:cNvPr id="10" name="9 Rectángulo"/>
          <p:cNvSpPr/>
          <p:nvPr/>
        </p:nvSpPr>
        <p:spPr>
          <a:xfrm>
            <a:off x="580046" y="4509120"/>
            <a:ext cx="1547218" cy="369332"/>
          </a:xfrm>
          <a:prstGeom prst="rect">
            <a:avLst/>
          </a:prstGeom>
        </p:spPr>
        <p:txBody>
          <a:bodyPr wrap="none">
            <a:spAutoFit/>
          </a:bodyPr>
          <a:lstStyle/>
          <a:p>
            <a:r>
              <a:rPr lang="es-ES" dirty="0"/>
              <a:t>A</a:t>
            </a:r>
            <a:r>
              <a:rPr lang="es-ES" dirty="0" smtClean="0"/>
              <a:t>luminio </a:t>
            </a:r>
            <a:r>
              <a:rPr lang="es-ES" dirty="0"/>
              <a:t>2011</a:t>
            </a:r>
            <a:endParaRPr lang="es-EC" dirty="0"/>
          </a:p>
        </p:txBody>
      </p:sp>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029271"/>
            <a:ext cx="8027956" cy="2183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160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958752" y="260648"/>
            <a:ext cx="5226495" cy="400110"/>
          </a:xfrm>
          <a:prstGeom prst="rect">
            <a:avLst/>
          </a:prstGeom>
        </p:spPr>
        <p:txBody>
          <a:bodyPr wrap="none">
            <a:spAutoFit/>
          </a:bodyPr>
          <a:lstStyle/>
          <a:p>
            <a:r>
              <a:rPr lang="es-ES" sz="2000" b="1" dirty="0" smtClean="0">
                <a:latin typeface="Arial" pitchFamily="34" charset="0"/>
                <a:cs typeface="Arial" pitchFamily="34" charset="0"/>
              </a:rPr>
              <a:t>CONCLUSIONES </a:t>
            </a:r>
            <a:r>
              <a:rPr lang="es-ES" sz="2000" b="1" dirty="0">
                <a:latin typeface="Arial" pitchFamily="34" charset="0"/>
                <a:cs typeface="Arial" pitchFamily="34" charset="0"/>
              </a:rPr>
              <a:t>Y RECOMENDACIONES</a:t>
            </a:r>
            <a:endParaRPr lang="es-EC" sz="2000" dirty="0">
              <a:latin typeface="Arial" pitchFamily="34" charset="0"/>
              <a:cs typeface="Arial" pitchFamily="34" charset="0"/>
            </a:endParaRPr>
          </a:p>
        </p:txBody>
      </p:sp>
      <p:sp>
        <p:nvSpPr>
          <p:cNvPr id="3" name="2 Rectángulo"/>
          <p:cNvSpPr/>
          <p:nvPr/>
        </p:nvSpPr>
        <p:spPr>
          <a:xfrm>
            <a:off x="306953" y="764704"/>
            <a:ext cx="1673920" cy="369332"/>
          </a:xfrm>
          <a:prstGeom prst="rect">
            <a:avLst/>
          </a:prstGeom>
        </p:spPr>
        <p:txBody>
          <a:bodyPr wrap="none">
            <a:spAutoFit/>
          </a:bodyPr>
          <a:lstStyle/>
          <a:p>
            <a:r>
              <a:rPr lang="es-ES" b="1" dirty="0"/>
              <a:t>CONCLUSIONES</a:t>
            </a:r>
            <a:endParaRPr lang="es-EC" b="1" dirty="0"/>
          </a:p>
        </p:txBody>
      </p:sp>
      <p:sp>
        <p:nvSpPr>
          <p:cNvPr id="6" name="5 Rectángulo"/>
          <p:cNvSpPr/>
          <p:nvPr/>
        </p:nvSpPr>
        <p:spPr>
          <a:xfrm>
            <a:off x="306952" y="1340768"/>
            <a:ext cx="8585527" cy="3416320"/>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Las barras de aluminio y cobre que se encuentran en el mercado, no se recomiendan utilizar para el proceso de recalcado, ya que no presentan un alto grado de deformación volumétrica.</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Para obtener piezas de medidas exactas los cálculos geométricos no bastan, se deben tomar en cuenta las propiedades mecánicas del material y la temperatura de trabajo de este. Por lo que, en la práctica, como en la simulación se demostró que la longitud inicial de la probeta debe ser un 4,44% más largo que la longitud inicial calculada.</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233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339183"/>
            <a:ext cx="8712968" cy="5078313"/>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Como resultado del punto anterior, también se concluye, que al aumentar la longitud de la probeta inicial, también se debe aumentar la presión para recalcar. De lo contrario no se obtendrá un recalcado completo.</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A través de las pruebas mecánicas y metalográficas se comprobó que las propiedades en el interior de una pieza recalcada cambian </a:t>
            </a:r>
            <a:r>
              <a:rPr lang="es-ES" dirty="0" err="1">
                <a:latin typeface="Arial" panose="020B0604020202020204" pitchFamily="34" charset="0"/>
                <a:cs typeface="Arial" panose="020B0604020202020204" pitchFamily="34" charset="0"/>
              </a:rPr>
              <a:t>anisotrópicamente</a:t>
            </a:r>
            <a:r>
              <a:rPr lang="es-ES" dirty="0">
                <a:latin typeface="Arial" panose="020B0604020202020204" pitchFamily="34" charset="0"/>
                <a:cs typeface="Arial" panose="020B0604020202020204" pitchFamily="34" charset="0"/>
              </a:rPr>
              <a:t>, es decir, propiedades como la resistencia a la fluencia, tracción y ductilidad dependerán de la zona donde se analice. Igualmente existirá una mayor concentración de esfuerzos en el centro de la pieza que en los bordes. </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Después de aplicado el proceso de recalcado las probetas presentaron variación en sus propiedades mecánicas. En las metalúrgicas se determinó un crecimiento de grano, y en las pruebas mecánicas se determinó una reducción del 9,05% en la aleación de aluminio y 5,94% en la aleación de cobre en la resistencia al corte.</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457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23528" y="562223"/>
            <a:ext cx="8640960" cy="5027017"/>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Mediante el desarrollo de este tema de tesis se generó la información necesaria para la elaboración y resolución de las prácticas de laboratorio.</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Los valores de la temperatura de calentamiento obtenidos en la simulación son válidos para optimizar el tiempo de calentamiento de la probeta dentro del horno, para el aluminio se tiene un error  del 4,43% entre la temperatura de calentamiento de la simulación y la obtenida en las pruebas; para el cobre se tiene un error del 1,42%. </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Con la implementación de nuevos útiles de </a:t>
            </a:r>
            <a:r>
              <a:rPr lang="es-ES" dirty="0" err="1">
                <a:latin typeface="Arial" panose="020B0604020202020204" pitchFamily="34" charset="0"/>
                <a:cs typeface="Arial" panose="020B0604020202020204" pitchFamily="34" charset="0"/>
              </a:rPr>
              <a:t>matricería</a:t>
            </a:r>
            <a:r>
              <a:rPr lang="es-ES" dirty="0">
                <a:latin typeface="Arial" panose="020B0604020202020204" pitchFamily="34" charset="0"/>
                <a:cs typeface="Arial" panose="020B0604020202020204" pitchFamily="34" charset="0"/>
              </a:rPr>
              <a:t> (punzón, matriz, porta matriz), el equipo de recalcado puede utilizarse para otras aplicaciones entre ellas tenemos: extrusión, embutición, estampado, troquelado; además el horno sirve para fundir metales no ferrosos con un bajo punto de fusión por ejemplo aluminio, plomo, estaño; con esto se puede realizar piezas por colado.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839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23528" y="332656"/>
            <a:ext cx="2569934" cy="369332"/>
          </a:xfrm>
          <a:prstGeom prst="rect">
            <a:avLst/>
          </a:prstGeom>
        </p:spPr>
        <p:txBody>
          <a:bodyPr wrap="none">
            <a:spAutoFit/>
          </a:bodyPr>
          <a:lstStyle/>
          <a:p>
            <a:r>
              <a:rPr lang="es-ES" b="1" dirty="0">
                <a:latin typeface="Arial" panose="020B0604020202020204" pitchFamily="34" charset="0"/>
                <a:cs typeface="Arial" panose="020B0604020202020204" pitchFamily="34" charset="0"/>
              </a:rPr>
              <a:t>RECOMENDACIONES</a:t>
            </a:r>
            <a:endParaRPr lang="es-EC" b="1" dirty="0">
              <a:latin typeface="Arial" panose="020B0604020202020204" pitchFamily="34" charset="0"/>
              <a:cs typeface="Arial" panose="020B0604020202020204" pitchFamily="34" charset="0"/>
            </a:endParaRPr>
          </a:p>
        </p:txBody>
      </p:sp>
      <p:sp>
        <p:nvSpPr>
          <p:cNvPr id="3" name="2 Rectángulo"/>
          <p:cNvSpPr/>
          <p:nvPr/>
        </p:nvSpPr>
        <p:spPr>
          <a:xfrm>
            <a:off x="323528" y="1052736"/>
            <a:ext cx="8712968" cy="2585323"/>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Para moldear piezas grandes es muy recomendable utilizar este tipo de procesos de conformación en caliente debido a la baja resistencia a la fluencia y la gran ductilidad que presentan los metales a temperaturas elevadas. </a:t>
            </a:r>
            <a:endParaRPr lang="es-EC"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Con el fin de obtener una buena pieza recalcada, se recomienda calentar la matriz, para evitar que la probeta se pierda temperatura y se endurezca antes de tiempo.</a:t>
            </a:r>
            <a:endParaRPr lang="es-EC" dirty="0">
              <a:latin typeface="Arial" panose="020B0604020202020204" pitchFamily="34" charset="0"/>
              <a:cs typeface="Arial" panose="020B0604020202020204" pitchFamily="34" charset="0"/>
            </a:endParaRPr>
          </a:p>
        </p:txBody>
      </p:sp>
      <p:sp>
        <p:nvSpPr>
          <p:cNvPr id="5" name="4 Rectángulo"/>
          <p:cNvSpPr/>
          <p:nvPr/>
        </p:nvSpPr>
        <p:spPr>
          <a:xfrm>
            <a:off x="323528" y="3637346"/>
            <a:ext cx="8712968" cy="2118529"/>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Las fórmulas utilizadas para obtener la pieza recalcada nos son suficientes para obtener una gran exactitud dimensional, al menos en lo que se refiere a recalcado en caliente. Por lo que se recomienda continuar con temas afines de tesis y desarrollar nuevos modelos matemáticos basados en teorías de elementos finitos.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88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405166" y="260648"/>
            <a:ext cx="1954381" cy="369332"/>
          </a:xfrm>
          <a:prstGeom prst="rect">
            <a:avLst/>
          </a:prstGeom>
        </p:spPr>
        <p:txBody>
          <a:bodyPr wrap="none">
            <a:spAutoFit/>
          </a:bodyPr>
          <a:lstStyle/>
          <a:p>
            <a:r>
              <a:rPr lang="es-ES" b="1" dirty="0">
                <a:latin typeface="Arial" pitchFamily="34" charset="0"/>
                <a:cs typeface="Arial" pitchFamily="34" charset="0"/>
              </a:rPr>
              <a:t>JUSTIFICACIÓN</a:t>
            </a:r>
            <a:endParaRPr lang="es-EC" dirty="0">
              <a:latin typeface="Arial" pitchFamily="34" charset="0"/>
              <a:cs typeface="Arial" pitchFamily="34" charset="0"/>
            </a:endParaRPr>
          </a:p>
        </p:txBody>
      </p:sp>
      <p:sp>
        <p:nvSpPr>
          <p:cNvPr id="8" name="7 Rectángulo"/>
          <p:cNvSpPr/>
          <p:nvPr/>
        </p:nvSpPr>
        <p:spPr>
          <a:xfrm>
            <a:off x="323528" y="620688"/>
            <a:ext cx="8280920" cy="1754326"/>
          </a:xfrm>
          <a:prstGeom prst="rect">
            <a:avLst/>
          </a:prstGeom>
        </p:spPr>
        <p:txBody>
          <a:bodyPr wrap="square">
            <a:spAutoFit/>
          </a:bodyPr>
          <a:lstStyle/>
          <a:p>
            <a:pPr algn="just">
              <a:lnSpc>
                <a:spcPct val="150000"/>
              </a:lnSpc>
            </a:pPr>
            <a:r>
              <a:rPr lang="es-ES" dirty="0">
                <a:latin typeface="Arial" pitchFamily="34" charset="0"/>
                <a:cs typeface="Arial" pitchFamily="34" charset="0"/>
              </a:rPr>
              <a:t>Uno de los objetivos institucionales de la Escuela Politécnica del Ejército es formar profesionales que contribuyan al desarrollo del país mediante la aplicación del conocimiento científico y técnico en las actividades de la Industria y los Sectores Productivos del </a:t>
            </a:r>
            <a:r>
              <a:rPr lang="es-ES" dirty="0" smtClean="0">
                <a:latin typeface="Arial" pitchFamily="34" charset="0"/>
                <a:cs typeface="Arial" pitchFamily="34" charset="0"/>
              </a:rPr>
              <a:t>país.</a:t>
            </a:r>
            <a:endParaRPr lang="es-EC" dirty="0">
              <a:latin typeface="Arial" pitchFamily="34" charset="0"/>
              <a:cs typeface="Arial" pitchFamily="34" charset="0"/>
            </a:endParaRPr>
          </a:p>
        </p:txBody>
      </p:sp>
      <p:sp>
        <p:nvSpPr>
          <p:cNvPr id="2" name="1 Elipse"/>
          <p:cNvSpPr/>
          <p:nvPr/>
        </p:nvSpPr>
        <p:spPr>
          <a:xfrm>
            <a:off x="3563888" y="3089385"/>
            <a:ext cx="2412268" cy="21602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Arial" panose="020B0604020202020204" pitchFamily="34" charset="0"/>
                <a:cs typeface="Arial" panose="020B0604020202020204" pitchFamily="34" charset="0"/>
              </a:rPr>
              <a:t>Recalcado</a:t>
            </a:r>
            <a:endParaRPr lang="es-EC" b="1" dirty="0">
              <a:latin typeface="Arial" panose="020B0604020202020204" pitchFamily="34" charset="0"/>
              <a:cs typeface="Arial" panose="020B0604020202020204" pitchFamily="34" charset="0"/>
            </a:endParaRPr>
          </a:p>
        </p:txBody>
      </p:sp>
      <p:cxnSp>
        <p:nvCxnSpPr>
          <p:cNvPr id="10" name="9 Conector recto de flecha"/>
          <p:cNvCxnSpPr>
            <a:stCxn id="2" idx="7"/>
          </p:cNvCxnSpPr>
          <p:nvPr/>
        </p:nvCxnSpPr>
        <p:spPr>
          <a:xfrm flipV="1">
            <a:off x="5622888" y="2852936"/>
            <a:ext cx="907784" cy="5528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10 Conector recto de flecha"/>
          <p:cNvCxnSpPr>
            <a:stCxn id="2" idx="1"/>
            <a:endCxn id="2053" idx="3"/>
          </p:cNvCxnSpPr>
          <p:nvPr/>
        </p:nvCxnSpPr>
        <p:spPr>
          <a:xfrm flipH="1" flipV="1">
            <a:off x="2643892" y="3089385"/>
            <a:ext cx="1273264" cy="3163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Conector recto de flecha"/>
          <p:cNvCxnSpPr>
            <a:stCxn id="2" idx="5"/>
          </p:cNvCxnSpPr>
          <p:nvPr/>
        </p:nvCxnSpPr>
        <p:spPr>
          <a:xfrm>
            <a:off x="5622888" y="4933265"/>
            <a:ext cx="1109352" cy="1193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24 Conector recto de flecha"/>
          <p:cNvCxnSpPr>
            <a:stCxn id="2" idx="3"/>
          </p:cNvCxnSpPr>
          <p:nvPr/>
        </p:nvCxnSpPr>
        <p:spPr>
          <a:xfrm flipH="1">
            <a:off x="2771800" y="4933265"/>
            <a:ext cx="1145356" cy="5119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672" y="2221020"/>
            <a:ext cx="1895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www.fortumaq.com.mx/productos/grandes/rema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092" y="2517848"/>
            <a:ext cx="1466800" cy="114307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encrypted-tbn1.gstatic.com/images?q=tbn:ANd9GcQlBHbc7ne0sUr3uzuKGbXAD7WtrkFYWsfnCB_EcCO69rcK5OX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272" y="5052655"/>
            <a:ext cx="1264620" cy="11126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gos.com.bo/wp-content/uploads/2012/08/Eje-inyector-Turbina-Pelton-Reparad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4543227"/>
            <a:ext cx="2037709" cy="101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07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692696"/>
            <a:ext cx="8784976" cy="1287532"/>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Se recomienda vincular las prácticas del laboratorio del proceso de recalcado con los laboratorios de Mecánica de Materiales, Metalurgia y CAD CAM, y así obtener el estudio completo de un elemento manufacturado. </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224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411652" y="2780928"/>
            <a:ext cx="23207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105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827584" y="2875002"/>
            <a:ext cx="1659429" cy="369332"/>
          </a:xfrm>
          <a:prstGeom prst="rect">
            <a:avLst/>
          </a:prstGeom>
        </p:spPr>
        <p:txBody>
          <a:bodyPr wrap="none">
            <a:spAutoFit/>
          </a:bodyPr>
          <a:lstStyle/>
          <a:p>
            <a:r>
              <a:rPr lang="es-ES" b="1" dirty="0" smtClean="0">
                <a:latin typeface="Arial" pitchFamily="34" charset="0"/>
                <a:cs typeface="Arial" pitchFamily="34" charset="0"/>
              </a:rPr>
              <a:t>RECALCADO</a:t>
            </a:r>
            <a:endParaRPr lang="es-EC" dirty="0">
              <a:latin typeface="Arial" pitchFamily="34" charset="0"/>
              <a:cs typeface="Arial" pitchFamily="34" charset="0"/>
            </a:endParaRPr>
          </a:p>
        </p:txBody>
      </p:sp>
      <p:sp>
        <p:nvSpPr>
          <p:cNvPr id="14" name="13 Rectángulo"/>
          <p:cNvSpPr/>
          <p:nvPr/>
        </p:nvSpPr>
        <p:spPr>
          <a:xfrm>
            <a:off x="3788109" y="1045929"/>
            <a:ext cx="1667957" cy="369332"/>
          </a:xfrm>
          <a:prstGeom prst="rect">
            <a:avLst/>
          </a:prstGeom>
        </p:spPr>
        <p:txBody>
          <a:bodyPr wrap="none">
            <a:spAutoFit/>
          </a:bodyPr>
          <a:lstStyle/>
          <a:p>
            <a:r>
              <a:rPr lang="es-ES" b="1" dirty="0" smtClean="0">
                <a:latin typeface="Arial" pitchFamily="34" charset="0"/>
                <a:cs typeface="Arial" pitchFamily="34" charset="0"/>
              </a:rPr>
              <a:t>MATERIALES</a:t>
            </a:r>
            <a:endParaRPr lang="es-EC" dirty="0">
              <a:latin typeface="Arial" pitchFamily="34" charset="0"/>
              <a:cs typeface="Arial" pitchFamily="34" charset="0"/>
            </a:endParaRPr>
          </a:p>
        </p:txBody>
      </p:sp>
      <p:sp>
        <p:nvSpPr>
          <p:cNvPr id="15" name="14 Rectángulo"/>
          <p:cNvSpPr/>
          <p:nvPr/>
        </p:nvSpPr>
        <p:spPr>
          <a:xfrm>
            <a:off x="3788109" y="1988840"/>
            <a:ext cx="4036361" cy="369332"/>
          </a:xfrm>
          <a:prstGeom prst="rect">
            <a:avLst/>
          </a:prstGeom>
        </p:spPr>
        <p:txBody>
          <a:bodyPr wrap="none">
            <a:spAutoFit/>
          </a:bodyPr>
          <a:lstStyle/>
          <a:p>
            <a:r>
              <a:rPr lang="es-ES" b="1" dirty="0" smtClean="0">
                <a:latin typeface="Arial" pitchFamily="34" charset="0"/>
                <a:cs typeface="Arial" pitchFamily="34" charset="0"/>
              </a:rPr>
              <a:t>FUNDAMENTOS DEL RECALCADO</a:t>
            </a:r>
            <a:endParaRPr lang="es-EC" dirty="0">
              <a:latin typeface="Arial" pitchFamily="34" charset="0"/>
              <a:cs typeface="Arial" pitchFamily="34" charset="0"/>
            </a:endParaRPr>
          </a:p>
        </p:txBody>
      </p:sp>
      <p:sp>
        <p:nvSpPr>
          <p:cNvPr id="16" name="15 Rectángulo"/>
          <p:cNvSpPr/>
          <p:nvPr/>
        </p:nvSpPr>
        <p:spPr>
          <a:xfrm>
            <a:off x="3788109" y="3396734"/>
            <a:ext cx="3138423" cy="369332"/>
          </a:xfrm>
          <a:prstGeom prst="rect">
            <a:avLst/>
          </a:prstGeom>
        </p:spPr>
        <p:txBody>
          <a:bodyPr wrap="none">
            <a:spAutoFit/>
          </a:bodyPr>
          <a:lstStyle/>
          <a:p>
            <a:r>
              <a:rPr lang="es-ES" b="1" dirty="0" smtClean="0">
                <a:latin typeface="Arial" pitchFamily="34" charset="0"/>
                <a:cs typeface="Arial" pitchFamily="34" charset="0"/>
              </a:rPr>
              <a:t>SISTEMA DE PUNZONADO</a:t>
            </a:r>
            <a:endParaRPr lang="es-EC" dirty="0">
              <a:latin typeface="Arial" pitchFamily="34" charset="0"/>
              <a:cs typeface="Arial" pitchFamily="34" charset="0"/>
            </a:endParaRPr>
          </a:p>
        </p:txBody>
      </p:sp>
      <p:sp>
        <p:nvSpPr>
          <p:cNvPr id="17" name="16 Rectángulo"/>
          <p:cNvSpPr/>
          <p:nvPr/>
        </p:nvSpPr>
        <p:spPr>
          <a:xfrm>
            <a:off x="3788109" y="4518811"/>
            <a:ext cx="3630096" cy="369332"/>
          </a:xfrm>
          <a:prstGeom prst="rect">
            <a:avLst/>
          </a:prstGeom>
        </p:spPr>
        <p:txBody>
          <a:bodyPr wrap="none">
            <a:spAutoFit/>
          </a:bodyPr>
          <a:lstStyle/>
          <a:p>
            <a:r>
              <a:rPr lang="es-ES" b="1" dirty="0" smtClean="0">
                <a:latin typeface="Arial" pitchFamily="34" charset="0"/>
                <a:cs typeface="Arial" pitchFamily="34" charset="0"/>
              </a:rPr>
              <a:t>SISTEMA DE CALENTAMIENTO</a:t>
            </a:r>
            <a:endParaRPr lang="es-EC" dirty="0">
              <a:latin typeface="Arial" pitchFamily="34" charset="0"/>
              <a:cs typeface="Arial" pitchFamily="34" charset="0"/>
            </a:endParaRPr>
          </a:p>
        </p:txBody>
      </p:sp>
      <p:sp>
        <p:nvSpPr>
          <p:cNvPr id="3" name="2 Abrir llave"/>
          <p:cNvSpPr/>
          <p:nvPr/>
        </p:nvSpPr>
        <p:spPr>
          <a:xfrm>
            <a:off x="3131840" y="1045929"/>
            <a:ext cx="405759" cy="40392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rot="5400000">
            <a:off x="6833554" y="2766664"/>
            <a:ext cx="3140021" cy="126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46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3178028" y="332656"/>
            <a:ext cx="3591561"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MATERIALES DE RECALCADO</a:t>
            </a:r>
            <a:endParaRPr lang="es-EC" b="1" dirty="0">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93619668"/>
              </p:ext>
            </p:extLst>
          </p:nvPr>
        </p:nvGraphicFramePr>
        <p:xfrm>
          <a:off x="467544" y="1594632"/>
          <a:ext cx="8352928" cy="3850590"/>
        </p:xfrm>
        <a:graphic>
          <a:graphicData uri="http://schemas.openxmlformats.org/drawingml/2006/table">
            <a:tbl>
              <a:tblPr firstRow="1" firstCol="1" bandRow="1">
                <a:tableStyleId>{3B4B98B0-60AC-42C2-AFA5-B58CD77FA1E5}</a:tableStyleId>
              </a:tblPr>
              <a:tblGrid>
                <a:gridCol w="4176464"/>
                <a:gridCol w="4176464"/>
              </a:tblGrid>
              <a:tr h="309533">
                <a:tc>
                  <a:txBody>
                    <a:bodyPr/>
                    <a:lstStyle/>
                    <a:p>
                      <a:pPr algn="ctr">
                        <a:spcAft>
                          <a:spcPts val="0"/>
                        </a:spcAft>
                      </a:pPr>
                      <a:r>
                        <a:rPr lang="es-EC" sz="1100" dirty="0">
                          <a:effectLst/>
                        </a:rPr>
                        <a:t>Metal o aleación</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Temperaturas de forja en caliente °C</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Aleaciones de aluminio</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400-500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a:effectLst/>
                        </a:rPr>
                        <a:t>Aleaciones de magnesio</a:t>
                      </a:r>
                      <a:endParaRPr lang="es-EC" sz="1000">
                        <a:effectLst/>
                        <a:latin typeface="Times New Roman"/>
                        <a:ea typeface="Times New Roman"/>
                      </a:endParaRPr>
                    </a:p>
                  </a:txBody>
                  <a:tcPr marL="68580" marR="68580" marT="0" marB="0" anchor="ctr"/>
                </a:tc>
                <a:tc>
                  <a:txBody>
                    <a:bodyPr/>
                    <a:lstStyle/>
                    <a:p>
                      <a:pPr algn="ctr">
                        <a:spcAft>
                          <a:spcPts val="0"/>
                        </a:spcAft>
                      </a:pPr>
                      <a:r>
                        <a:rPr lang="es-EC" sz="1100">
                          <a:effectLst/>
                        </a:rPr>
                        <a:t>250-350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a:effectLst/>
                        </a:rPr>
                        <a:t>Aleaciones de Cobre</a:t>
                      </a:r>
                      <a:endParaRPr lang="es-EC" sz="1000">
                        <a:effectLst/>
                        <a:latin typeface="Times New Roman"/>
                        <a:ea typeface="Times New Roman"/>
                      </a:endParaRPr>
                    </a:p>
                  </a:txBody>
                  <a:tcPr marL="68580" marR="68580" marT="0" marB="0" anchor="ctr"/>
                </a:tc>
                <a:tc>
                  <a:txBody>
                    <a:bodyPr/>
                    <a:lstStyle/>
                    <a:p>
                      <a:pPr algn="ctr">
                        <a:spcAft>
                          <a:spcPts val="0"/>
                        </a:spcAft>
                      </a:pPr>
                      <a:r>
                        <a:rPr lang="es-EC" sz="1100">
                          <a:effectLst/>
                        </a:rPr>
                        <a:t>600-900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a:effectLst/>
                        </a:rPr>
                        <a:t>Acero de bajo contenido de carbono</a:t>
                      </a:r>
                      <a:endParaRPr lang="es-EC" sz="1000">
                        <a:effectLst/>
                        <a:latin typeface="Times New Roman"/>
                        <a:ea typeface="Times New Roman"/>
                      </a:endParaRPr>
                    </a:p>
                  </a:txBody>
                  <a:tcPr marL="68580" marR="68580" marT="0" marB="0" anchor="ctr"/>
                </a:tc>
                <a:tc>
                  <a:txBody>
                    <a:bodyPr/>
                    <a:lstStyle/>
                    <a:p>
                      <a:pPr algn="ctr">
                        <a:spcAft>
                          <a:spcPts val="0"/>
                        </a:spcAft>
                      </a:pPr>
                      <a:r>
                        <a:rPr lang="es-EC" sz="1100" dirty="0">
                          <a:effectLst/>
                        </a:rPr>
                        <a:t>850-1150</a:t>
                      </a:r>
                      <a:endParaRPr lang="es-EC" sz="1000" dirty="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Acero inoxidable martensítico</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1100-1250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Acero inoxidable </a:t>
                      </a:r>
                      <a:r>
                        <a:rPr lang="es-EC" sz="1100" dirty="0" err="1">
                          <a:effectLst/>
                        </a:rPr>
                        <a:t>austenítico</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1100-1250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Aleaciones de titanio</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700-950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Superaleaciones ferrosas</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1050-1180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Superaleaciones a base de cobre</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1180-1250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a:effectLst/>
                        </a:rPr>
                        <a:t>Aleaciones de tantalio</a:t>
                      </a:r>
                      <a:endParaRPr lang="es-EC" sz="1000">
                        <a:effectLst/>
                        <a:latin typeface="Times New Roman"/>
                        <a:ea typeface="Times New Roman"/>
                      </a:endParaRPr>
                    </a:p>
                  </a:txBody>
                  <a:tcPr marL="68580" marR="68580" marT="0" marB="0" anchor="ctr"/>
                </a:tc>
                <a:tc>
                  <a:txBody>
                    <a:bodyPr/>
                    <a:lstStyle/>
                    <a:p>
                      <a:pPr algn="ctr">
                        <a:spcAft>
                          <a:spcPts val="0"/>
                        </a:spcAft>
                      </a:pPr>
                      <a:r>
                        <a:rPr lang="es-EC" sz="1100">
                          <a:effectLst/>
                        </a:rPr>
                        <a:t>1050-1350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Aleaciones de molibdeno</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1150-1350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Superaleaciones base níquel</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a:effectLst/>
                        </a:rPr>
                        <a:t>1050-1200</a:t>
                      </a:r>
                      <a:endParaRPr lang="es-EC" sz="1000">
                        <a:effectLst/>
                        <a:latin typeface="Times New Roman"/>
                        <a:ea typeface="Times New Roman"/>
                      </a:endParaRPr>
                    </a:p>
                  </a:txBody>
                  <a:tcPr marL="68580" marR="68580" marT="0" marB="0" anchor="ctr"/>
                </a:tc>
              </a:tr>
              <a:tr h="272389">
                <a:tc>
                  <a:txBody>
                    <a:bodyPr/>
                    <a:lstStyle/>
                    <a:p>
                      <a:pPr algn="ctr">
                        <a:spcAft>
                          <a:spcPts val="0"/>
                        </a:spcAft>
                      </a:pPr>
                      <a:r>
                        <a:rPr lang="es-EC" sz="1100" dirty="0">
                          <a:effectLst/>
                        </a:rPr>
                        <a:t>Aleaciones de tungsteno</a:t>
                      </a:r>
                      <a:endParaRPr lang="es-EC" sz="1000" dirty="0">
                        <a:effectLst/>
                        <a:latin typeface="Times New Roman"/>
                        <a:ea typeface="Times New Roman"/>
                      </a:endParaRPr>
                    </a:p>
                  </a:txBody>
                  <a:tcPr marL="68580" marR="68580" marT="0" marB="0" anchor="ctr"/>
                </a:tc>
                <a:tc>
                  <a:txBody>
                    <a:bodyPr/>
                    <a:lstStyle/>
                    <a:p>
                      <a:pPr algn="ctr">
                        <a:spcAft>
                          <a:spcPts val="0"/>
                        </a:spcAft>
                      </a:pPr>
                      <a:r>
                        <a:rPr lang="es-EC" sz="1100" dirty="0">
                          <a:effectLst/>
                        </a:rPr>
                        <a:t>1200-1300</a:t>
                      </a:r>
                      <a:endParaRPr lang="es-EC" sz="1000" dirty="0">
                        <a:effectLst/>
                        <a:latin typeface="Times New Roman"/>
                        <a:ea typeface="Times New Roman"/>
                      </a:endParaRPr>
                    </a:p>
                  </a:txBody>
                  <a:tcPr marL="68580" marR="68580" marT="0" marB="0" anchor="ctr"/>
                </a:tc>
              </a:tr>
            </a:tbl>
          </a:graphicData>
        </a:graphic>
      </p:graphicFrame>
      <p:sp>
        <p:nvSpPr>
          <p:cNvPr id="3" name="2 Rectángulo"/>
          <p:cNvSpPr/>
          <p:nvPr/>
        </p:nvSpPr>
        <p:spPr>
          <a:xfrm>
            <a:off x="971600" y="971436"/>
            <a:ext cx="7200800" cy="369332"/>
          </a:xfrm>
          <a:prstGeom prst="rect">
            <a:avLst/>
          </a:prstGeom>
        </p:spPr>
        <p:txBody>
          <a:bodyPr wrap="square">
            <a:spAutoFit/>
          </a:bodyPr>
          <a:lstStyle/>
          <a:p>
            <a:pPr lvl="0" algn="ctr" fontAlgn="base">
              <a:spcBef>
                <a:spcPct val="0"/>
              </a:spcBef>
              <a:spcAft>
                <a:spcPct val="0"/>
              </a:spcAf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a:t>
            </a:r>
            <a:r>
              <a:rPr kumimoji="0" lang="es-ES"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Clasificación de los metales por forjabilidad decreciente</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539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339752" y="44624"/>
            <a:ext cx="4225259" cy="369332"/>
          </a:xfrm>
          <a:prstGeom prst="rect">
            <a:avLst/>
          </a:prstGeom>
        </p:spPr>
        <p:txBody>
          <a:bodyPr wrap="none">
            <a:spAutoFit/>
          </a:bodyPr>
          <a:lstStyle/>
          <a:p>
            <a:pPr lvl="2"/>
            <a:r>
              <a:rPr lang="es-EC" b="1" dirty="0" smtClean="0"/>
              <a:t>EL ALUMINIO Y SUS ALEACIONES</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279820693"/>
              </p:ext>
            </p:extLst>
          </p:nvPr>
        </p:nvGraphicFramePr>
        <p:xfrm>
          <a:off x="611560" y="943013"/>
          <a:ext cx="3672408" cy="2341971"/>
        </p:xfrm>
        <a:graphic>
          <a:graphicData uri="http://schemas.openxmlformats.org/drawingml/2006/table">
            <a:tbl>
              <a:tblPr firstRow="1" firstCol="1" bandRow="1">
                <a:tableStyleId>{3B4B98B0-60AC-42C2-AFA5-B58CD77FA1E5}</a:tableStyleId>
              </a:tblPr>
              <a:tblGrid>
                <a:gridCol w="960476"/>
                <a:gridCol w="2711932"/>
              </a:tblGrid>
              <a:tr h="328041">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Serie de aleación</a:t>
                      </a:r>
                      <a:endParaRPr lang="es-EC" sz="1200" dirty="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Descripción del principal elemento de liga</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1xxx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99.00% de aluminio como mínimo</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2xxx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Cobre</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3xxx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Manganeso</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4xxx</a:t>
                      </a:r>
                      <a:endParaRPr lang="es-EC" sz="1200" dirty="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Silicio</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5xxx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Magnesio</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6xxx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Magnesio y Silicio</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7xxx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Cinc</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a:effectLst/>
                        </a:rPr>
                        <a:t>8xxx</a:t>
                      </a:r>
                      <a:endParaRPr lang="es-EC" sz="120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Otro elemento</a:t>
                      </a:r>
                      <a:endParaRPr lang="es-EC" sz="1200" dirty="0">
                        <a:effectLst/>
                        <a:latin typeface="Times New Roman"/>
                        <a:ea typeface="Times New Roman"/>
                      </a:endParaRPr>
                    </a:p>
                  </a:txBody>
                  <a:tcPr marL="68580" marR="68580" marT="0" marB="0"/>
                </a:tc>
              </a:tr>
              <a:tr h="219579">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9xxx</a:t>
                      </a:r>
                      <a:endParaRPr lang="es-EC" sz="1200" dirty="0">
                        <a:effectLst/>
                        <a:latin typeface="Times New Roman"/>
                        <a:ea typeface="Times New Roman"/>
                      </a:endParaRPr>
                    </a:p>
                  </a:txBody>
                  <a:tcPr marL="68580" marR="68580" marT="0" marB="0"/>
                </a:tc>
                <a:tc>
                  <a:txBody>
                    <a:bodyPr/>
                    <a:lstStyle/>
                    <a:p>
                      <a:pPr algn="ct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effectLst/>
                        </a:rPr>
                        <a:t>Serie no usada</a:t>
                      </a:r>
                      <a:endParaRPr lang="es-EC" sz="1200" dirty="0">
                        <a:effectLst/>
                        <a:latin typeface="Times New Roman"/>
                        <a:ea typeface="Times New Roman"/>
                      </a:endParaRPr>
                    </a:p>
                  </a:txBody>
                  <a:tcPr marL="68580" marR="68580" marT="0" marB="0"/>
                </a:tc>
              </a:tr>
            </a:tbl>
          </a:graphicData>
        </a:graphic>
      </p:graphicFrame>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935596" y="3356992"/>
            <a:ext cx="2808312" cy="3024336"/>
          </a:xfrm>
          <a:prstGeom prst="rect">
            <a:avLst/>
          </a:prstGeom>
          <a:noFill/>
          <a:ln>
            <a:noFill/>
          </a:ln>
        </p:spPr>
      </p:pic>
      <p:sp>
        <p:nvSpPr>
          <p:cNvPr id="9" name="8 Rectángulo"/>
          <p:cNvSpPr/>
          <p:nvPr/>
        </p:nvSpPr>
        <p:spPr>
          <a:xfrm>
            <a:off x="395536" y="6334780"/>
            <a:ext cx="4572000" cy="523220"/>
          </a:xfrm>
          <a:prstGeom prst="rect">
            <a:avLst/>
          </a:prstGeom>
        </p:spPr>
        <p:txBody>
          <a:bodyPr>
            <a:spAutoFit/>
          </a:bodyPr>
          <a:lstStyle/>
          <a:p>
            <a:pPr algn="ctr"/>
            <a:r>
              <a:rPr lang="es-ES" sz="1400" b="1" dirty="0" smtClean="0">
                <a:latin typeface="Arial" pitchFamily="34" charset="0"/>
                <a:cs typeface="Arial" pitchFamily="34" charset="0"/>
              </a:rPr>
              <a:t>Figura. Forjabilidad y temperaturas de forjado de distintas aleaciones de aluminio.</a:t>
            </a:r>
            <a:endParaRPr lang="es-EC" sz="1400" b="1" dirty="0">
              <a:latin typeface="Arial" panose="020B0604020202020204" pitchFamily="34" charset="0"/>
              <a:cs typeface="Arial" panose="020B0604020202020204" pitchFamily="34" charset="0"/>
            </a:endParaRPr>
          </a:p>
        </p:txBody>
      </p:sp>
      <p:sp>
        <p:nvSpPr>
          <p:cNvPr id="10" name="9 Rectángulo"/>
          <p:cNvSpPr/>
          <p:nvPr/>
        </p:nvSpPr>
        <p:spPr>
          <a:xfrm>
            <a:off x="53752" y="385500"/>
            <a:ext cx="4572000" cy="523220"/>
          </a:xfrm>
          <a:prstGeom prst="rect">
            <a:avLst/>
          </a:prstGeom>
        </p:spPr>
        <p:txBody>
          <a:bodyPr>
            <a:spAutoFit/>
          </a:bodyPr>
          <a:lstStyle/>
          <a:p>
            <a:pPr lvl="0" algn="ct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s-ES"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abla.</a:t>
            </a:r>
            <a:r>
              <a:rPr kumimoji="0" lang="es-ES" sz="1400" b="1" i="0" u="none" strike="noStrike" cap="none" normalizeH="0" dirty="0" smtClean="0" bmk="">
                <a:ln>
                  <a:noFill/>
                </a:ln>
                <a:solidFill>
                  <a:schemeClr val="tx1"/>
                </a:solidFill>
                <a:effectLst/>
                <a:latin typeface="Arial" pitchFamily="34" charset="0"/>
                <a:ea typeface="Times New Roman" pitchFamily="18" charset="0"/>
                <a:cs typeface="Arial" pitchFamily="34" charset="0"/>
              </a:rPr>
              <a:t> </a:t>
            </a:r>
            <a:r>
              <a:rPr kumimoji="0" lang="es-ES" sz="1400" b="1" i="0" u="none" strike="noStrike" cap="none" normalizeH="0" baseline="0" dirty="0" smtClean="0" bmk="_Toc351831029">
                <a:ln>
                  <a:noFill/>
                </a:ln>
                <a:solidFill>
                  <a:schemeClr val="tx1"/>
                </a:solidFill>
                <a:effectLst/>
                <a:latin typeface="Arial" pitchFamily="34" charset="0"/>
                <a:ea typeface="Times New Roman" pitchFamily="18" charset="0"/>
                <a:cs typeface="Arial" pitchFamily="34" charset="0"/>
              </a:rPr>
              <a:t>Sistema de designación para las aleaciones de aluminio para forjar</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536" y="995362"/>
            <a:ext cx="36766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4572000" y="457508"/>
            <a:ext cx="4572000" cy="523220"/>
          </a:xfrm>
          <a:prstGeom prst="rect">
            <a:avLst/>
          </a:prstGeom>
        </p:spPr>
        <p:txBody>
          <a:bodyPr>
            <a:spAutoFit/>
          </a:bodyPr>
          <a:lstStyle/>
          <a:p>
            <a:pPr algn="ctr"/>
            <a:r>
              <a:rPr lang="es-EC" sz="1400" b="1" dirty="0" smtClean="0">
                <a:latin typeface="Arial" pitchFamily="34" charset="0"/>
                <a:cs typeface="Arial" pitchFamily="34" charset="0"/>
              </a:rPr>
              <a:t>Tabla. Rangos de Temperatura de Forjado recomendados para Aleaciones de Aluminio</a:t>
            </a:r>
            <a:endParaRPr lang="es-EC" sz="1400" b="1" dirty="0">
              <a:latin typeface="Arial" pitchFamily="34" charset="0"/>
              <a:cs typeface="Arial" pitchFamily="34" charset="0"/>
            </a:endParaRPr>
          </a:p>
        </p:txBody>
      </p:sp>
    </p:spTree>
    <p:extLst>
      <p:ext uri="{BB962C8B-B14F-4D97-AF65-F5344CB8AC3E}">
        <p14:creationId xmlns:p14="http://schemas.microsoft.com/office/powerpoint/2010/main" val="1310856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002354" y="251356"/>
            <a:ext cx="5139292" cy="369332"/>
          </a:xfrm>
          <a:prstGeom prst="rect">
            <a:avLst/>
          </a:prstGeom>
        </p:spPr>
        <p:txBody>
          <a:bodyPr wrap="none">
            <a:spAutoFit/>
          </a:bodyPr>
          <a:lstStyle/>
          <a:p>
            <a:pPr lvl="3" algn="ctr"/>
            <a:r>
              <a:rPr lang="es-EC" b="1" dirty="0" smtClean="0">
                <a:latin typeface="Arial" pitchFamily="34" charset="0"/>
                <a:cs typeface="Arial" pitchFamily="34" charset="0"/>
              </a:rPr>
              <a:t>EL COBRE Y SUS ALEACIONES </a:t>
            </a:r>
            <a:endParaRPr lang="es-EC" sz="16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099776534"/>
              </p:ext>
            </p:extLst>
          </p:nvPr>
        </p:nvGraphicFramePr>
        <p:xfrm>
          <a:off x="539552" y="1233264"/>
          <a:ext cx="8146735" cy="4572000"/>
        </p:xfrm>
        <a:graphic>
          <a:graphicData uri="http://schemas.openxmlformats.org/drawingml/2006/table">
            <a:tbl>
              <a:tblPr firstRow="1" firstCol="1" bandRow="1">
                <a:tableStyleId>{3B4B98B0-60AC-42C2-AFA5-B58CD77FA1E5}</a:tableStyleId>
              </a:tblPr>
              <a:tblGrid>
                <a:gridCol w="1629347"/>
                <a:gridCol w="1629347"/>
                <a:gridCol w="1629347"/>
                <a:gridCol w="1629347"/>
                <a:gridCol w="1629347"/>
              </a:tblGrid>
              <a:tr h="226298">
                <a:tc rowSpan="2">
                  <a:txBody>
                    <a:bodyPr/>
                    <a:lstStyle/>
                    <a:p>
                      <a:pPr algn="ctr">
                        <a:lnSpc>
                          <a:spcPct val="150000"/>
                        </a:lnSpc>
                        <a:spcAft>
                          <a:spcPts val="0"/>
                        </a:spcAft>
                      </a:pPr>
                      <a:r>
                        <a:rPr lang="es-ES" sz="1000" dirty="0">
                          <a:effectLst/>
                        </a:rPr>
                        <a:t>Aleación</a:t>
                      </a:r>
                      <a:endParaRPr lang="es-EC" sz="1200" dirty="0">
                        <a:solidFill>
                          <a:srgbClr val="000000"/>
                        </a:solidFill>
                        <a:effectLst/>
                        <a:latin typeface="Arial"/>
                        <a:ea typeface="Times New Roman"/>
                      </a:endParaRPr>
                    </a:p>
                  </a:txBody>
                  <a:tcPr marL="67889" marR="67889" marT="0" marB="0" anchor="ctr"/>
                </a:tc>
                <a:tc rowSpan="2">
                  <a:txBody>
                    <a:bodyPr/>
                    <a:lstStyle/>
                    <a:p>
                      <a:pPr algn="ctr">
                        <a:lnSpc>
                          <a:spcPct val="150000"/>
                        </a:lnSpc>
                        <a:spcAft>
                          <a:spcPts val="0"/>
                        </a:spcAft>
                      </a:pPr>
                      <a:r>
                        <a:rPr lang="es-ES" sz="1000">
                          <a:effectLst/>
                        </a:rPr>
                        <a:t>Composición Nominal</a:t>
                      </a:r>
                      <a:endParaRPr lang="es-EC" sz="1200">
                        <a:solidFill>
                          <a:srgbClr val="000000"/>
                        </a:solidFill>
                        <a:effectLst/>
                        <a:latin typeface="Arial"/>
                        <a:ea typeface="Times New Roman"/>
                      </a:endParaRPr>
                    </a:p>
                  </a:txBody>
                  <a:tcPr marL="67889" marR="67889" marT="0" marB="0" anchor="ctr"/>
                </a:tc>
                <a:tc rowSpan="2">
                  <a:txBody>
                    <a:bodyPr/>
                    <a:lstStyle/>
                    <a:p>
                      <a:pPr algn="ctr">
                        <a:lnSpc>
                          <a:spcPct val="150000"/>
                        </a:lnSpc>
                        <a:spcAft>
                          <a:spcPts val="0"/>
                        </a:spcAft>
                      </a:pPr>
                      <a:r>
                        <a:rPr lang="es-ES" sz="1000" dirty="0">
                          <a:effectLst/>
                        </a:rPr>
                        <a:t>Forjabilidad Relativa, %(a)</a:t>
                      </a:r>
                      <a:endParaRPr lang="es-EC" sz="1200" dirty="0">
                        <a:solidFill>
                          <a:srgbClr val="000000"/>
                        </a:solidFill>
                        <a:effectLst/>
                        <a:latin typeface="Arial"/>
                        <a:ea typeface="Times New Roman"/>
                      </a:endParaRPr>
                    </a:p>
                  </a:txBody>
                  <a:tcPr marL="67889" marR="67889" marT="0" marB="0" anchor="ctr"/>
                </a:tc>
                <a:tc gridSpan="2">
                  <a:txBody>
                    <a:bodyPr/>
                    <a:lstStyle/>
                    <a:p>
                      <a:pPr algn="ctr">
                        <a:lnSpc>
                          <a:spcPct val="150000"/>
                        </a:lnSpc>
                        <a:spcAft>
                          <a:spcPts val="0"/>
                        </a:spcAft>
                      </a:pPr>
                      <a:r>
                        <a:rPr lang="es-ES" sz="1000" dirty="0">
                          <a:effectLst/>
                        </a:rPr>
                        <a:t>Temperatura de Forjado</a:t>
                      </a:r>
                      <a:endParaRPr lang="es-EC" sz="1200" dirty="0">
                        <a:solidFill>
                          <a:srgbClr val="000000"/>
                        </a:solidFill>
                        <a:effectLst/>
                        <a:latin typeface="Arial"/>
                        <a:ea typeface="Times New Roman"/>
                      </a:endParaRPr>
                    </a:p>
                  </a:txBody>
                  <a:tcPr marL="67889" marR="67889" marT="0" marB="0" anchor="ctr"/>
                </a:tc>
                <a:tc hMerge="1">
                  <a:txBody>
                    <a:bodyPr/>
                    <a:lstStyle/>
                    <a:p>
                      <a:endParaRPr lang="es-EC"/>
                    </a:p>
                  </a:txBody>
                  <a:tcPr/>
                </a:tc>
              </a:tr>
              <a:tr h="2262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S" sz="1000">
                          <a:effectLst/>
                        </a:rPr>
                        <a:t>°C</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°F</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C10200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99.95 Cu min</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65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730-845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1350-1550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dirty="0">
                          <a:effectLst/>
                        </a:rPr>
                        <a:t>C10400</a:t>
                      </a:r>
                      <a:endParaRPr lang="es-EC" sz="1200" dirty="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Cu-0.027 Ag</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65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730-845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1350-1550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C11000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99.99 Cu min</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65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730-845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1350-1550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C11300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Cu-0.027 Ag + O</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65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730-845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1350-1550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C14500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Cu-0.65 Te-0.90 Cr-0.10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65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dirty="0">
                          <a:effectLst/>
                        </a:rPr>
                        <a:t>730-845</a:t>
                      </a:r>
                      <a:endParaRPr lang="es-EC" sz="1200" dirty="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1350-1550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C18200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Cu-0.10 Fe-0.90 Cr-0.10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80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730-845</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1350-1550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C35300(b)</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Cu-36Zn(Sb)</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-50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750-800</a:t>
                      </a:r>
                      <a:endParaRPr lang="es-EC" sz="1200">
                        <a:solidFill>
                          <a:srgbClr val="000000"/>
                        </a:solidFill>
                        <a:effectLst/>
                        <a:latin typeface="Arial"/>
                        <a:ea typeface="Times New Roman"/>
                      </a:endParaRPr>
                    </a:p>
                  </a:txBody>
                  <a:tcPr marL="67889" marR="67889" marT="0" marB="0" anchor="ctr"/>
                </a:tc>
                <a:tc>
                  <a:txBody>
                    <a:bodyPr/>
                    <a:lstStyle/>
                    <a:p>
                      <a:pPr algn="ctr">
                        <a:lnSpc>
                          <a:spcPct val="150000"/>
                        </a:lnSpc>
                        <a:spcAft>
                          <a:spcPts val="0"/>
                        </a:spcAft>
                      </a:pPr>
                      <a:r>
                        <a:rPr lang="es-ES" sz="1000">
                          <a:effectLst/>
                        </a:rPr>
                        <a:t>1380-1450</a:t>
                      </a:r>
                      <a:endParaRPr lang="es-EC" sz="1200">
                        <a:solidFill>
                          <a:srgbClr val="000000"/>
                        </a:solidFill>
                        <a:effectLst/>
                        <a:latin typeface="Arial"/>
                        <a:ea typeface="Times New Roman"/>
                      </a:endParaRPr>
                    </a:p>
                  </a:txBody>
                  <a:tcPr marL="67889" marR="67889" marT="0" marB="0" anchor="ctr"/>
                </a:tc>
              </a:tr>
              <a:tr h="226298">
                <a:tc>
                  <a:txBody>
                    <a:bodyPr/>
                    <a:lstStyle/>
                    <a:p>
                      <a:pPr algn="ctr">
                        <a:lnSpc>
                          <a:spcPct val="150000"/>
                        </a:lnSpc>
                        <a:spcAft>
                          <a:spcPts val="0"/>
                        </a:spcAft>
                      </a:pPr>
                      <a:r>
                        <a:rPr lang="es-ES" sz="1000">
                          <a:effectLst/>
                        </a:rPr>
                        <a:t>C37700(b)</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Cu-38Zn-2Pb</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650-760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1200-1380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C46400(b)</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Cu-39 2Zn-0.85Sn</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90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600-700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1100-1300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C48200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dirty="0">
                          <a:effectLst/>
                        </a:rPr>
                        <a:t>Cu-38Zn-0.7Pb</a:t>
                      </a:r>
                      <a:endParaRPr lang="es-EC" sz="1200" dirty="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90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650-760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1200-1400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C48500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Cu-37.5Zn-1 8Pb-0.7Sn</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90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650-760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1200-1480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C62300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Cu-10Al-3Fe</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75</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700-875</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1300-1600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C63000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Cu-10Al-5Ni-3Fe</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75</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800-925</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1450-1700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C63200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Cu-9Al-5Ni-4Fe</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70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825-900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1500-1650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C64200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Cu-7Al-1.8Si</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80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700-870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1300-1600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C65500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Cu-3Si</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40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700-875</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1300-1600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C67500(b)</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Cu-39Zn-1.4Fe-1Si-0.1Mn</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80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625-750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1150-1450</a:t>
                      </a:r>
                      <a:endParaRPr lang="es-EC" sz="1200">
                        <a:solidFill>
                          <a:srgbClr val="000000"/>
                        </a:solidFill>
                        <a:effectLst/>
                        <a:latin typeface="Arial"/>
                        <a:ea typeface="Times New Roman"/>
                      </a:endParaRPr>
                    </a:p>
                  </a:txBody>
                  <a:tcPr marL="67889" marR="67889" marT="0" marB="0"/>
                </a:tc>
              </a:tr>
              <a:tr h="226298">
                <a:tc>
                  <a:txBody>
                    <a:bodyPr/>
                    <a:lstStyle/>
                    <a:p>
                      <a:pPr algn="ctr">
                        <a:lnSpc>
                          <a:spcPct val="150000"/>
                        </a:lnSpc>
                        <a:spcAft>
                          <a:spcPts val="0"/>
                        </a:spcAft>
                      </a:pPr>
                      <a:r>
                        <a:rPr lang="es-ES" sz="1000">
                          <a:effectLst/>
                        </a:rPr>
                        <a:t>C71500(b)</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Cu-30Ni-0.5Fe</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a:effectLst/>
                        </a:rPr>
                        <a:t>675-800</a:t>
                      </a:r>
                      <a:endParaRPr lang="es-EC" sz="1200">
                        <a:solidFill>
                          <a:srgbClr val="000000"/>
                        </a:solidFill>
                        <a:effectLst/>
                        <a:latin typeface="Arial"/>
                        <a:ea typeface="Times New Roman"/>
                      </a:endParaRPr>
                    </a:p>
                  </a:txBody>
                  <a:tcPr marL="67889" marR="67889" marT="0" marB="0"/>
                </a:tc>
                <a:tc>
                  <a:txBody>
                    <a:bodyPr/>
                    <a:lstStyle/>
                    <a:p>
                      <a:pPr algn="ctr">
                        <a:lnSpc>
                          <a:spcPct val="150000"/>
                        </a:lnSpc>
                        <a:spcAft>
                          <a:spcPts val="0"/>
                        </a:spcAft>
                      </a:pPr>
                      <a:r>
                        <a:rPr lang="es-ES" sz="1000" dirty="0">
                          <a:effectLst/>
                        </a:rPr>
                        <a:t>1250-1450</a:t>
                      </a:r>
                      <a:endParaRPr lang="es-EC" sz="1200" dirty="0">
                        <a:solidFill>
                          <a:srgbClr val="000000"/>
                        </a:solidFill>
                        <a:effectLst/>
                        <a:latin typeface="Arial"/>
                        <a:ea typeface="Times New Roman"/>
                      </a:endParaRPr>
                    </a:p>
                  </a:txBody>
                  <a:tcPr marL="67889" marR="67889" marT="0" marB="0"/>
                </a:tc>
              </a:tr>
            </a:tbl>
          </a:graphicData>
        </a:graphic>
      </p:graphicFrame>
      <p:sp>
        <p:nvSpPr>
          <p:cNvPr id="3" name="2 Rectángulo"/>
          <p:cNvSpPr/>
          <p:nvPr/>
        </p:nvSpPr>
        <p:spPr>
          <a:xfrm>
            <a:off x="755576" y="622429"/>
            <a:ext cx="7848872" cy="646331"/>
          </a:xfrm>
          <a:prstGeom prst="rect">
            <a:avLst/>
          </a:prstGeom>
        </p:spPr>
        <p:txBody>
          <a:bodyPr wrap="square">
            <a:spAutoFit/>
          </a:bodyPr>
          <a:lstStyle/>
          <a:p>
            <a:pPr lvl="0" algn="ctr" fontAlgn="base">
              <a:spcBef>
                <a:spcPct val="0"/>
              </a:spcBef>
              <a:spcAft>
                <a:spcPct val="0"/>
              </a:spcAft>
            </a:pPr>
            <a:r>
              <a:rPr lang="es-ES" b="1" dirty="0" smtClean="0">
                <a:latin typeface="Arial" pitchFamily="34" charset="0"/>
                <a:ea typeface="Times New Roman" pitchFamily="18" charset="0"/>
                <a:cs typeface="Arial" pitchFamily="34" charset="0"/>
              </a:rPr>
              <a:t>T</a:t>
            </a:r>
            <a:r>
              <a:rPr lang="es-ES" b="1" dirty="0" smtClean="0" bmk="">
                <a:latin typeface="Arial" pitchFamily="34" charset="0"/>
                <a:ea typeface="Times New Roman" pitchFamily="18" charset="0"/>
                <a:cs typeface="Arial" pitchFamily="34" charset="0"/>
              </a:rPr>
              <a:t>abla. </a:t>
            </a:r>
            <a:r>
              <a:rPr lang="es-ES" b="1" dirty="0" smtClean="0" bmk="_Toc351831037">
                <a:latin typeface="Arial" pitchFamily="34" charset="0"/>
                <a:ea typeface="Times New Roman" pitchFamily="18" charset="0"/>
                <a:cs typeface="Arial" pitchFamily="34" charset="0"/>
              </a:rPr>
              <a:t>Rangos de forjabilidad relativa de las aleaciones de cobre comúnmente forjadas.</a:t>
            </a:r>
            <a:endParaRPr lang="es-EC" dirty="0">
              <a:latin typeface="Arial" pitchFamily="34" charset="0"/>
              <a:cs typeface="Arial" pitchFamily="34" charset="0"/>
            </a:endParaRPr>
          </a:p>
        </p:txBody>
      </p:sp>
    </p:spTree>
    <p:extLst>
      <p:ext uri="{BB962C8B-B14F-4D97-AF65-F5344CB8AC3E}">
        <p14:creationId xmlns:p14="http://schemas.microsoft.com/office/powerpoint/2010/main" val="122609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67544" y="1012278"/>
            <a:ext cx="3227358" cy="400110"/>
          </a:xfrm>
          <a:prstGeom prst="rect">
            <a:avLst/>
          </a:prstGeom>
        </p:spPr>
        <p:txBody>
          <a:bodyPr wrap="none">
            <a:spAutoFit/>
          </a:bodyPr>
          <a:lstStyle/>
          <a:p>
            <a:r>
              <a:rPr lang="es-EC" sz="2000" b="1" dirty="0" smtClean="0">
                <a:latin typeface="Arial" pitchFamily="34" charset="0"/>
                <a:cs typeface="Arial" pitchFamily="34" charset="0"/>
              </a:rPr>
              <a:t>Efecto </a:t>
            </a:r>
            <a:r>
              <a:rPr lang="es-EC" sz="2000" b="1" dirty="0">
                <a:latin typeface="Arial" pitchFamily="34" charset="0"/>
                <a:cs typeface="Arial" pitchFamily="34" charset="0"/>
              </a:rPr>
              <a:t>de la Temperatura</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04" y="1700808"/>
            <a:ext cx="3960440" cy="270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619672" y="4633972"/>
            <a:ext cx="6624736" cy="738664"/>
          </a:xfrm>
          <a:prstGeom prst="rect">
            <a:avLst/>
          </a:prstGeom>
        </p:spPr>
        <p:txBody>
          <a:bodyPr wrap="square">
            <a:spAutoFit/>
          </a:bodyPr>
          <a:lstStyle/>
          <a:p>
            <a:pPr algn="ctr">
              <a:lnSpc>
                <a:spcPct val="150000"/>
              </a:lnSpc>
            </a:pPr>
            <a:r>
              <a:rPr lang="es-EC" sz="1400" b="1" dirty="0" smtClean="0">
                <a:latin typeface="Arial" pitchFamily="34" charset="0"/>
                <a:cs typeface="Arial" pitchFamily="34" charset="0"/>
              </a:rPr>
              <a:t>Figura. Flujo de esfuerzos versus tasa de deformación para la aleación 6061 a tres temperaturas y una tasa de deformación 10 s-1.</a:t>
            </a:r>
            <a:endParaRPr lang="es-EC" sz="1400" b="1" dirty="0">
              <a:latin typeface="Arial" pitchFamily="34" charset="0"/>
              <a:cs typeface="Arial" pitchFamily="34" charset="0"/>
            </a:endParaRPr>
          </a:p>
        </p:txBody>
      </p:sp>
      <p:sp>
        <p:nvSpPr>
          <p:cNvPr id="9" name="8 CuadroTexto"/>
          <p:cNvSpPr txBox="1"/>
          <p:nvPr/>
        </p:nvSpPr>
        <p:spPr>
          <a:xfrm>
            <a:off x="1402065" y="360807"/>
            <a:ext cx="677191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VARIABLES  QUE AFECTAN AL PROCESO DE RECALCADO</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42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2505</Words>
  <Application>Microsoft Office PowerPoint</Application>
  <PresentationFormat>Presentación en pantalla (4:3)</PresentationFormat>
  <Paragraphs>399</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VILLANUEVA</dc:creator>
  <cp:lastModifiedBy>UMBRELLA-1</cp:lastModifiedBy>
  <cp:revision>55</cp:revision>
  <dcterms:created xsi:type="dcterms:W3CDTF">2013-10-07T14:14:58Z</dcterms:created>
  <dcterms:modified xsi:type="dcterms:W3CDTF">2013-11-01T15:04:10Z</dcterms:modified>
</cp:coreProperties>
</file>