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1"/>
  </p:notesMasterIdLst>
  <p:sldIdLst>
    <p:sldId id="256" r:id="rId2"/>
    <p:sldId id="257" r:id="rId3"/>
    <p:sldId id="317" r:id="rId4"/>
    <p:sldId id="318" r:id="rId5"/>
    <p:sldId id="319" r:id="rId6"/>
    <p:sldId id="320" r:id="rId7"/>
    <p:sldId id="321" r:id="rId8"/>
    <p:sldId id="322" r:id="rId9"/>
    <p:sldId id="323" r:id="rId10"/>
    <p:sldId id="324" r:id="rId11"/>
    <p:sldId id="325" r:id="rId12"/>
    <p:sldId id="326" r:id="rId13"/>
    <p:sldId id="327" r:id="rId14"/>
    <p:sldId id="331" r:id="rId15"/>
    <p:sldId id="329" r:id="rId16"/>
    <p:sldId id="330" r:id="rId17"/>
    <p:sldId id="333" r:id="rId18"/>
    <p:sldId id="332" r:id="rId19"/>
    <p:sldId id="315" r:id="rId20"/>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D5B5CF-7F93-4205-9F83-6A0F4417C6B4}" type="datetimeFigureOut">
              <a:rPr lang="es-EC" smtClean="0"/>
              <a:t>11/02/2014</a:t>
            </a:fld>
            <a:endParaRPr lang="es-EC"/>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840735-9A47-4C51-A3F5-5A6D9BCCA171}" type="slidenum">
              <a:rPr lang="es-EC" smtClean="0"/>
              <a:t>‹Nº›</a:t>
            </a:fld>
            <a:endParaRPr lang="es-EC"/>
          </a:p>
        </p:txBody>
      </p:sp>
    </p:spTree>
    <p:extLst>
      <p:ext uri="{BB962C8B-B14F-4D97-AF65-F5344CB8AC3E}">
        <p14:creationId xmlns:p14="http://schemas.microsoft.com/office/powerpoint/2010/main" val="3871645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Grp="1" noRot="1" noChangeAspect="1" noChangeArrowheads="1" noTextEdit="1"/>
          </p:cNvSpPr>
          <p:nvPr>
            <p:ph type="sldImg"/>
          </p:nvPr>
        </p:nvSpPr>
        <p:spPr>
          <a:ln/>
        </p:spPr>
      </p:sp>
      <p:sp>
        <p:nvSpPr>
          <p:cNvPr id="486403" name="Rectangle 3"/>
          <p:cNvSpPr>
            <a:spLocks noGrp="1" noChangeArrowheads="1"/>
          </p:cNvSpPr>
          <p:nvPr>
            <p:ph type="body" idx="1"/>
          </p:nvPr>
        </p:nvSpPr>
        <p:spPr/>
        <p:txBody>
          <a:bodyPr/>
          <a:lstStyle/>
          <a:p>
            <a:endParaRPr lang="es-ES_tradnl"/>
          </a:p>
        </p:txBody>
      </p:sp>
    </p:spTree>
    <p:extLst>
      <p:ext uri="{BB962C8B-B14F-4D97-AF65-F5344CB8AC3E}">
        <p14:creationId xmlns:p14="http://schemas.microsoft.com/office/powerpoint/2010/main" val="3626059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F92BDD51-A38B-4727-AF4C-D8189FEC0B99}" type="slidenum">
              <a:rPr lang="en-US"/>
              <a:pPr/>
              <a:t>7</a:t>
            </a:fld>
            <a:endParaRPr lang="en-US"/>
          </a:p>
        </p:txBody>
      </p:sp>
      <p:sp>
        <p:nvSpPr>
          <p:cNvPr id="19458" name="Rectangle 2"/>
          <p:cNvSpPr>
            <a:spLocks noGrp="1" noRot="1" noChangeAspect="1" noChangeArrowheads="1" noTextEdit="1"/>
          </p:cNvSpPr>
          <p:nvPr>
            <p:ph type="sldImg"/>
          </p:nvPr>
        </p:nvSpPr>
        <p:spPr>
          <a:xfrm>
            <a:off x="1206500" y="704850"/>
            <a:ext cx="4691063" cy="3517900"/>
          </a:xfrm>
          <a:ln w="12700" cap="flat">
            <a:solidFill>
              <a:schemeClr val="tx1"/>
            </a:solidFill>
          </a:ln>
          <a:extLst>
            <a:ext uri="{909E8E84-426E-40DD-AFC4-6F175D3DCCD1}">
              <a14:hiddenFill xmlns:a14="http://schemas.microsoft.com/office/drawing/2010/main">
                <a:noFill/>
              </a14:hiddenFill>
            </a:ext>
          </a:extLst>
        </p:spPr>
      </p:sp>
      <p:sp>
        <p:nvSpPr>
          <p:cNvPr id="19459" name="Rectangle 3"/>
          <p:cNvSpPr>
            <a:spLocks noGrp="1" noChangeArrowheads="1"/>
          </p:cNvSpPr>
          <p:nvPr>
            <p:ph type="body" idx="1"/>
          </p:nvPr>
        </p:nvSpPr>
        <p:spPr>
          <a:xfrm>
            <a:off x="947738" y="4457700"/>
            <a:ext cx="5207000" cy="4225925"/>
          </a:xfrm>
          <a:ln/>
        </p:spPr>
        <p:txBody>
          <a:bodyPr lIns="96995" tIns="48498" rIns="96995" bIns="48498"/>
          <a:lstStyle/>
          <a:p>
            <a:pPr marL="112713" indent="-112713" defTabSz="1020763"/>
            <a:endParaRPr lang="es-ES"/>
          </a:p>
        </p:txBody>
      </p:sp>
    </p:spTree>
    <p:extLst>
      <p:ext uri="{BB962C8B-B14F-4D97-AF65-F5344CB8AC3E}">
        <p14:creationId xmlns:p14="http://schemas.microsoft.com/office/powerpoint/2010/main" val="3418984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51B4540-A813-4A9E-B825-5D62B9EBFEB3}" type="datetimeFigureOut">
              <a:rPr lang="es-EC" smtClean="0"/>
              <a:t>11/02/2014</a:t>
            </a:fld>
            <a:endParaRPr lang="es-EC"/>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EC"/>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4161416-CF6C-4D49-A1D7-EEB61AF4E1E7}" type="slidenum">
              <a:rPr lang="es-EC" smtClean="0"/>
              <a:t>‹Nº›</a:t>
            </a:fld>
            <a:endParaRPr lang="es-EC"/>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51B4540-A813-4A9E-B825-5D62B9EBFEB3}" type="datetimeFigureOut">
              <a:rPr lang="es-EC" smtClean="0"/>
              <a:t>11/02/2014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4161416-CF6C-4D49-A1D7-EEB61AF4E1E7}" type="slidenum">
              <a:rPr lang="es-EC" smtClean="0"/>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B51B4540-A813-4A9E-B825-5D62B9EBFEB3}" type="datetimeFigureOut">
              <a:rPr lang="es-EC" smtClean="0"/>
              <a:t>11/02/2014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4161416-CF6C-4D49-A1D7-EEB61AF4E1E7}" type="slidenum">
              <a:rPr lang="es-EC" smtClean="0"/>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51B4540-A813-4A9E-B825-5D62B9EBFEB3}" type="datetimeFigureOut">
              <a:rPr lang="es-EC" smtClean="0"/>
              <a:t>11/02/2014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4161416-CF6C-4D49-A1D7-EEB61AF4E1E7}" type="slidenum">
              <a:rPr lang="es-EC" smtClean="0"/>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51B4540-A813-4A9E-B825-5D62B9EBFEB3}" type="datetimeFigureOut">
              <a:rPr lang="es-EC" smtClean="0"/>
              <a:t>11/02/2014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E4161416-CF6C-4D49-A1D7-EEB61AF4E1E7}" type="slidenum">
              <a:rPr lang="es-EC" smtClean="0"/>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B51B4540-A813-4A9E-B825-5D62B9EBFEB3}" type="datetimeFigureOut">
              <a:rPr lang="es-EC" smtClean="0"/>
              <a:t>11/02/2014</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E4161416-CF6C-4D49-A1D7-EEB61AF4E1E7}" type="slidenum">
              <a:rPr lang="es-EC" smtClean="0"/>
              <a:t>‹Nº›</a:t>
            </a:fld>
            <a:endParaRPr lang="es-EC"/>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51B4540-A813-4A9E-B825-5D62B9EBFEB3}" type="datetimeFigureOut">
              <a:rPr lang="es-EC" smtClean="0"/>
              <a:t>11/02/2014</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E4161416-CF6C-4D49-A1D7-EEB61AF4E1E7}" type="slidenum">
              <a:rPr lang="es-EC" smtClean="0"/>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B51B4540-A813-4A9E-B825-5D62B9EBFEB3}" type="datetimeFigureOut">
              <a:rPr lang="es-EC" smtClean="0"/>
              <a:t>11/02/2014</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E4161416-CF6C-4D49-A1D7-EEB61AF4E1E7}" type="slidenum">
              <a:rPr lang="es-EC" smtClean="0"/>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1B4540-A813-4A9E-B825-5D62B9EBFEB3}" type="datetimeFigureOut">
              <a:rPr lang="es-EC" smtClean="0"/>
              <a:t>11/02/2014</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E4161416-CF6C-4D49-A1D7-EEB61AF4E1E7}" type="slidenum">
              <a:rPr lang="es-EC" smtClean="0"/>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51B4540-A813-4A9E-B825-5D62B9EBFEB3}" type="datetimeFigureOut">
              <a:rPr lang="es-EC" smtClean="0"/>
              <a:t>11/02/2014</a:t>
            </a:fld>
            <a:endParaRPr lang="es-EC"/>
          </a:p>
        </p:txBody>
      </p:sp>
      <p:sp>
        <p:nvSpPr>
          <p:cNvPr id="7" name="Slide Number Placeholder 6"/>
          <p:cNvSpPr>
            <a:spLocks noGrp="1"/>
          </p:cNvSpPr>
          <p:nvPr>
            <p:ph type="sldNum" sz="quarter" idx="12"/>
          </p:nvPr>
        </p:nvSpPr>
        <p:spPr/>
        <p:txBody>
          <a:bodyPr/>
          <a:lstStyle/>
          <a:p>
            <a:fld id="{E4161416-CF6C-4D49-A1D7-EEB61AF4E1E7}" type="slidenum">
              <a:rPr lang="es-EC" smtClean="0"/>
              <a:t>‹Nº›</a:t>
            </a:fld>
            <a:endParaRPr lang="es-EC"/>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C"/>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51B4540-A813-4A9E-B825-5D62B9EBFEB3}" type="datetimeFigureOut">
              <a:rPr lang="es-EC" smtClean="0"/>
              <a:t>11/02/2014</a:t>
            </a:fld>
            <a:endParaRPr lang="es-EC"/>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C"/>
          </a:p>
        </p:txBody>
      </p:sp>
      <p:sp>
        <p:nvSpPr>
          <p:cNvPr id="7" name="Slide Number Placeholder 6"/>
          <p:cNvSpPr>
            <a:spLocks noGrp="1"/>
          </p:cNvSpPr>
          <p:nvPr>
            <p:ph type="sldNum" sz="quarter" idx="12"/>
          </p:nvPr>
        </p:nvSpPr>
        <p:spPr/>
        <p:txBody>
          <a:bodyPr/>
          <a:lstStyle/>
          <a:p>
            <a:fld id="{E4161416-CF6C-4D49-A1D7-EEB61AF4E1E7}" type="slidenum">
              <a:rPr lang="es-EC" smtClean="0"/>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51B4540-A813-4A9E-B825-5D62B9EBFEB3}" type="datetimeFigureOut">
              <a:rPr lang="es-EC" smtClean="0"/>
              <a:t>11/02/2014</a:t>
            </a:fld>
            <a:endParaRPr lang="es-EC"/>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EC"/>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4161416-CF6C-4D49-A1D7-EEB61AF4E1E7}" type="slidenum">
              <a:rPr lang="es-EC" smtClean="0"/>
              <a:t>‹Nº›</a:t>
            </a:fld>
            <a:endParaRPr lang="es-EC"/>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733365" y="2710040"/>
            <a:ext cx="3313355" cy="1702160"/>
          </a:xfrm>
        </p:spPr>
        <p:txBody>
          <a:bodyPr>
            <a:noAutofit/>
          </a:bodyPr>
          <a:lstStyle/>
          <a:p>
            <a:r>
              <a:rPr lang="es-EC" sz="1800" b="1" dirty="0" smtClean="0">
                <a:solidFill>
                  <a:schemeClr val="bg2">
                    <a:lumMod val="50000"/>
                  </a:schemeClr>
                </a:solidFill>
              </a:rPr>
              <a:t>UNIVERSIDAD DE LAS FUERZAS ARMADAS “ESPE” DEPARTAMENTO DE ELECTRICA Y ELECTRÓNICA</a:t>
            </a:r>
            <a:r>
              <a:rPr lang="es-EC" sz="1800" b="1" dirty="0">
                <a:solidFill>
                  <a:schemeClr val="bg2">
                    <a:lumMod val="50000"/>
                  </a:schemeClr>
                </a:solidFill>
              </a:rPr>
              <a:t/>
            </a:r>
            <a:br>
              <a:rPr lang="es-EC" sz="1800" b="1" dirty="0">
                <a:solidFill>
                  <a:schemeClr val="bg2">
                    <a:lumMod val="50000"/>
                  </a:schemeClr>
                </a:solidFill>
              </a:rPr>
            </a:br>
            <a:endParaRPr lang="es-EC" sz="1800" b="1" dirty="0">
              <a:solidFill>
                <a:schemeClr val="bg2">
                  <a:lumMod val="50000"/>
                </a:schemeClr>
              </a:solidFill>
            </a:endParaRPr>
          </a:p>
        </p:txBody>
      </p:sp>
      <p:sp>
        <p:nvSpPr>
          <p:cNvPr id="3" name="2 Subtítulo"/>
          <p:cNvSpPr>
            <a:spLocks noGrp="1"/>
          </p:cNvSpPr>
          <p:nvPr>
            <p:ph type="subTitle" idx="1"/>
          </p:nvPr>
        </p:nvSpPr>
        <p:spPr/>
        <p:txBody>
          <a:bodyPr>
            <a:normAutofit fontScale="92500" lnSpcReduction="10000"/>
          </a:bodyPr>
          <a:lstStyle/>
          <a:p>
            <a:r>
              <a:rPr lang="es-ES" b="1" dirty="0"/>
              <a:t>TESIS PREVIO LA OBTENCIÓN DEL TÍTULO DE: </a:t>
            </a:r>
            <a:br>
              <a:rPr lang="es-ES" b="1" dirty="0"/>
            </a:br>
            <a:r>
              <a:rPr lang="es-ES" b="1" dirty="0" smtClean="0"/>
              <a:t>TECNOLOGO EN ELECTRONICA Y TELECOMUNICACIONES</a:t>
            </a:r>
            <a:endParaRPr lang="es-EC" dirty="0"/>
          </a:p>
        </p:txBody>
      </p:sp>
      <p:sp>
        <p:nvSpPr>
          <p:cNvPr id="4" name="Title 1"/>
          <p:cNvSpPr txBox="1">
            <a:spLocks/>
          </p:cNvSpPr>
          <p:nvPr>
            <p:custDataLst>
              <p:tags r:id="rId1"/>
            </p:custDataLst>
          </p:nvPr>
        </p:nvSpPr>
        <p:spPr>
          <a:xfrm>
            <a:off x="4667474" y="237835"/>
            <a:ext cx="3312367" cy="1895019"/>
          </a:xfrm>
          <a:prstGeom prst="rect">
            <a:avLst/>
          </a:prstGeom>
        </p:spPr>
        <p:txBody>
          <a:bodyPr vert="horz" lIns="91440" tIns="45720" rIns="91440" bIns="45720" rtlCol="0" anchor="b">
            <a:noAutofit/>
          </a:bodyPr>
          <a:lstStyle>
            <a:lvl1pPr algn="l" defTabSz="9144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s-EC" sz="2000" b="1" dirty="0" smtClean="0">
              <a:solidFill>
                <a:schemeClr val="bg1"/>
              </a:solidFill>
            </a:endParaRPr>
          </a:p>
        </p:txBody>
      </p:sp>
      <p:sp>
        <p:nvSpPr>
          <p:cNvPr id="5" name="7 CuadroTexto"/>
          <p:cNvSpPr txBox="1">
            <a:spLocks noChangeArrowheads="1"/>
          </p:cNvSpPr>
          <p:nvPr/>
        </p:nvSpPr>
        <p:spPr bwMode="auto">
          <a:xfrm>
            <a:off x="179512" y="4526572"/>
            <a:ext cx="448796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000">
                <a:solidFill>
                  <a:schemeClr val="tx1"/>
                </a:solidFill>
                <a:latin typeface="Calibri" pitchFamily="34" charset="0"/>
                <a:cs typeface="Arial" pitchFamily="34" charset="0"/>
              </a:defRPr>
            </a:lvl1pPr>
            <a:lvl2pPr marL="742950" indent="-285750" eaLnBrk="0" hangingPunct="0">
              <a:defRPr sz="4000">
                <a:solidFill>
                  <a:schemeClr val="tx1"/>
                </a:solidFill>
                <a:latin typeface="Calibri" pitchFamily="34" charset="0"/>
                <a:cs typeface="Arial" pitchFamily="34" charset="0"/>
              </a:defRPr>
            </a:lvl2pPr>
            <a:lvl3pPr marL="1143000" indent="-228600" eaLnBrk="0" hangingPunct="0">
              <a:defRPr sz="4000">
                <a:solidFill>
                  <a:schemeClr val="tx1"/>
                </a:solidFill>
                <a:latin typeface="Calibri" pitchFamily="34" charset="0"/>
                <a:cs typeface="Arial" pitchFamily="34" charset="0"/>
              </a:defRPr>
            </a:lvl3pPr>
            <a:lvl4pPr marL="1600200" indent="-228600" eaLnBrk="0" hangingPunct="0">
              <a:defRPr sz="4000">
                <a:solidFill>
                  <a:schemeClr val="tx1"/>
                </a:solidFill>
                <a:latin typeface="Calibri" pitchFamily="34" charset="0"/>
                <a:cs typeface="Arial" pitchFamily="34" charset="0"/>
              </a:defRPr>
            </a:lvl4pPr>
            <a:lvl5pPr marL="2057400" indent="-228600" eaLnBrk="0" hangingPunct="0">
              <a:defRPr sz="4000">
                <a:solidFill>
                  <a:schemeClr val="tx1"/>
                </a:solidFill>
                <a:latin typeface="Calibri" pitchFamily="34" charset="0"/>
                <a:cs typeface="Arial" pitchFamily="34" charset="0"/>
              </a:defRPr>
            </a:lvl5pPr>
            <a:lvl6pPr marL="2514600" indent="-228600" algn="ctr" eaLnBrk="0" fontAlgn="base" hangingPunct="0">
              <a:spcBef>
                <a:spcPct val="0"/>
              </a:spcBef>
              <a:spcAft>
                <a:spcPct val="0"/>
              </a:spcAft>
              <a:defRPr sz="4000">
                <a:solidFill>
                  <a:schemeClr val="tx1"/>
                </a:solidFill>
                <a:latin typeface="Calibri" pitchFamily="34" charset="0"/>
                <a:cs typeface="Arial" pitchFamily="34" charset="0"/>
              </a:defRPr>
            </a:lvl6pPr>
            <a:lvl7pPr marL="2971800" indent="-228600" algn="ctr" eaLnBrk="0" fontAlgn="base" hangingPunct="0">
              <a:spcBef>
                <a:spcPct val="0"/>
              </a:spcBef>
              <a:spcAft>
                <a:spcPct val="0"/>
              </a:spcAft>
              <a:defRPr sz="4000">
                <a:solidFill>
                  <a:schemeClr val="tx1"/>
                </a:solidFill>
                <a:latin typeface="Calibri" pitchFamily="34" charset="0"/>
                <a:cs typeface="Arial" pitchFamily="34" charset="0"/>
              </a:defRPr>
            </a:lvl7pPr>
            <a:lvl8pPr marL="3429000" indent="-228600" algn="ctr" eaLnBrk="0" fontAlgn="base" hangingPunct="0">
              <a:spcBef>
                <a:spcPct val="0"/>
              </a:spcBef>
              <a:spcAft>
                <a:spcPct val="0"/>
              </a:spcAft>
              <a:defRPr sz="4000">
                <a:solidFill>
                  <a:schemeClr val="tx1"/>
                </a:solidFill>
                <a:latin typeface="Calibri" pitchFamily="34" charset="0"/>
                <a:cs typeface="Arial" pitchFamily="34" charset="0"/>
              </a:defRPr>
            </a:lvl8pPr>
            <a:lvl9pPr marL="3886200" indent="-228600" algn="ctr" eaLnBrk="0" fontAlgn="base" hangingPunct="0">
              <a:spcBef>
                <a:spcPct val="0"/>
              </a:spcBef>
              <a:spcAft>
                <a:spcPct val="0"/>
              </a:spcAft>
              <a:defRPr sz="4000">
                <a:solidFill>
                  <a:schemeClr val="tx1"/>
                </a:solidFill>
                <a:latin typeface="Calibri" pitchFamily="34" charset="0"/>
                <a:cs typeface="Arial" pitchFamily="34" charset="0"/>
              </a:defRPr>
            </a:lvl9pPr>
          </a:lstStyle>
          <a:p>
            <a:pPr algn="ctr" eaLnBrk="1" hangingPunct="1"/>
            <a:r>
              <a:rPr lang="es-ES" sz="1800" b="1" i="1" dirty="0" smtClean="0">
                <a:latin typeface="Arial" pitchFamily="34" charset="0"/>
              </a:rPr>
              <a:t>COP. HURTADO EDWIN</a:t>
            </a:r>
          </a:p>
          <a:p>
            <a:pPr algn="ctr" eaLnBrk="1" hangingPunct="1"/>
            <a:r>
              <a:rPr lang="es-ES" sz="1800" b="1" i="1" dirty="0" smtClean="0">
                <a:latin typeface="Arial" pitchFamily="34" charset="0"/>
              </a:rPr>
              <a:t>COS. CACUANGO CESAR</a:t>
            </a:r>
            <a:endParaRPr lang="es-ES" sz="1800" dirty="0">
              <a:latin typeface="Arial"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89795739"/>
              </p:ext>
            </p:extLst>
          </p:nvPr>
        </p:nvGraphicFramePr>
        <p:xfrm>
          <a:off x="147999" y="5731164"/>
          <a:ext cx="4593449" cy="549275"/>
        </p:xfrm>
        <a:graphic>
          <a:graphicData uri="http://schemas.openxmlformats.org/drawingml/2006/table">
            <a:tbl>
              <a:tblPr/>
              <a:tblGrid>
                <a:gridCol w="2296081"/>
                <a:gridCol w="2297368"/>
              </a:tblGrid>
              <a:tr h="549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pitchFamily="34" charset="0"/>
                          <a:cs typeface="Times New Roman" pitchFamily="18" charset="0"/>
                        </a:rPr>
                        <a:t>DIRECTOR</a:t>
                      </a:r>
                      <a:endParaRPr kumimoji="0" lang="es-ES" sz="11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dirty="0" smtClean="0">
                        <a:ln>
                          <a:noFill/>
                        </a:ln>
                        <a:solidFill>
                          <a:schemeClr val="tx1"/>
                        </a:solidFill>
                        <a:effectLst/>
                        <a:latin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pitchFamily="34" charset="0"/>
                          <a:cs typeface="Times New Roman" pitchFamily="18" charset="0"/>
                        </a:rPr>
                        <a:t>Ing. Patricio Navas</a:t>
                      </a:r>
                      <a:endParaRPr kumimoji="0" lang="es-ES" sz="1100" b="0" i="0" u="none" strike="noStrike" cap="none" normalizeH="0" baseline="0" dirty="0" smtClean="0">
                        <a:ln>
                          <a:noFill/>
                        </a:ln>
                        <a:solidFill>
                          <a:schemeClr val="tx1"/>
                        </a:solidFill>
                        <a:effectLst/>
                        <a:latin typeface="Calibri" pitchFamily="34" charset="0"/>
                        <a:cs typeface="Times New Roman" pitchFamily="18" charset="0"/>
                      </a:endParaRPr>
                    </a:p>
                  </a:txBody>
                  <a:tcPr marL="68584" marR="68584" marT="0" marB="0"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 sz="12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CODIRECTOR</a:t>
                      </a:r>
                      <a:endParaRPr kumimoji="0" lang="es-E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15000"/>
                        </a:lnSpc>
                        <a:spcBef>
                          <a:spcPct val="0"/>
                        </a:spcBef>
                        <a:spcAft>
                          <a:spcPts val="1000"/>
                        </a:spcAft>
                        <a:buClrTx/>
                        <a:buSzTx/>
                        <a:buFontTx/>
                        <a:buNone/>
                        <a:tabLst/>
                      </a:pPr>
                      <a:r>
                        <a:rPr kumimoji="0" lang="es-ES" sz="12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Ing. David Rivas</a:t>
                      </a:r>
                    </a:p>
                  </a:txBody>
                  <a:tcPr marL="68584" marR="68584" marT="0" marB="0" horzOverflow="overflow">
                    <a:lnL>
                      <a:noFill/>
                    </a:lnL>
                    <a:lnR>
                      <a:noFill/>
                    </a:lnR>
                    <a:lnT>
                      <a:noFill/>
                    </a:lnT>
                    <a:lnB>
                      <a:noFill/>
                    </a:lnB>
                    <a:lnTlToBr>
                      <a:noFill/>
                    </a:lnTlToBr>
                    <a:lnBlToTr>
                      <a:noFill/>
                    </a:lnBlToTr>
                    <a:noFill/>
                  </a:tcPr>
                </a:tc>
              </a:tr>
            </a:tbl>
          </a:graphicData>
        </a:graphic>
      </p:graphicFrame>
      <p:sp>
        <p:nvSpPr>
          <p:cNvPr id="7" name="6 Rectángulo"/>
          <p:cNvSpPr/>
          <p:nvPr/>
        </p:nvSpPr>
        <p:spPr>
          <a:xfrm>
            <a:off x="3059832" y="2551837"/>
            <a:ext cx="4572000" cy="646331"/>
          </a:xfrm>
          <a:prstGeom prst="rect">
            <a:avLst/>
          </a:prstGeom>
        </p:spPr>
        <p:txBody>
          <a:bodyPr>
            <a:spAutoFit/>
          </a:bodyPr>
          <a:lstStyle/>
          <a:p>
            <a:endParaRPr lang="es-ES" dirty="0"/>
          </a:p>
          <a:p>
            <a:endParaRPr lang="es-ES" dirty="0">
              <a:latin typeface="Arial" pitchFamily="34" charset="0"/>
            </a:endParaRPr>
          </a:p>
        </p:txBody>
      </p:sp>
      <p:sp>
        <p:nvSpPr>
          <p:cNvPr id="8" name="7 Rectángulo"/>
          <p:cNvSpPr/>
          <p:nvPr/>
        </p:nvSpPr>
        <p:spPr>
          <a:xfrm>
            <a:off x="179512" y="486842"/>
            <a:ext cx="4194836" cy="1477328"/>
          </a:xfrm>
          <a:prstGeom prst="rect">
            <a:avLst/>
          </a:prstGeom>
        </p:spPr>
        <p:txBody>
          <a:bodyPr wrap="square">
            <a:spAutoFit/>
          </a:bodyPr>
          <a:lstStyle/>
          <a:p>
            <a:pPr algn="just"/>
            <a:r>
              <a:rPr lang="es-EC" b="1" dirty="0" smtClean="0"/>
              <a:t>“</a:t>
            </a:r>
            <a:r>
              <a:rPr lang="es-EC" b="1" dirty="0"/>
              <a:t>ESTUDIO Y DISEÑO DE UNA RED INALÁMBRICA PUNTO-MULTIPUNTO PARA LA BASE DE ENTRENAMIENTO “EL MAIZAL” DE LA ESFORSE VENCEDORES DEL CENEPA</a:t>
            </a:r>
            <a:r>
              <a:rPr lang="es-EC" b="1" dirty="0" smtClean="0"/>
              <a:t>”</a:t>
            </a:r>
            <a:endParaRPr lang="es-EC" b="1" dirty="0"/>
          </a:p>
        </p:txBody>
      </p:sp>
      <p:pic>
        <p:nvPicPr>
          <p:cNvPr id="11" name="Imagen 10"/>
          <p:cNvPicPr/>
          <p:nvPr/>
        </p:nvPicPr>
        <p:blipFill>
          <a:blip r:embed="rId3">
            <a:extLst>
              <a:ext uri="{28A0092B-C50C-407E-A947-70E740481C1C}">
                <a14:useLocalDpi xmlns:a14="http://schemas.microsoft.com/office/drawing/2010/main" val="0"/>
              </a:ext>
            </a:extLst>
          </a:blip>
          <a:srcRect/>
          <a:stretch>
            <a:fillRect/>
          </a:stretch>
        </p:blipFill>
        <p:spPr bwMode="auto">
          <a:xfrm>
            <a:off x="4733365" y="370498"/>
            <a:ext cx="3309803" cy="1381661"/>
          </a:xfrm>
          <a:prstGeom prst="rect">
            <a:avLst/>
          </a:prstGeom>
          <a:noFill/>
          <a:ln>
            <a:noFill/>
          </a:ln>
        </p:spPr>
      </p:pic>
      <p:pic>
        <p:nvPicPr>
          <p:cNvPr id="9" name="Imagen 8"/>
          <p:cNvPicPr>
            <a:picLocks noChangeAspect="1"/>
          </p:cNvPicPr>
          <p:nvPr/>
        </p:nvPicPr>
        <p:blipFill>
          <a:blip r:embed="rId4"/>
          <a:stretch>
            <a:fillRect/>
          </a:stretch>
        </p:blipFill>
        <p:spPr>
          <a:xfrm>
            <a:off x="107504" y="2492896"/>
            <a:ext cx="4318477" cy="1504950"/>
          </a:xfrm>
          <a:prstGeom prst="rect">
            <a:avLst/>
          </a:prstGeom>
        </p:spPr>
      </p:pic>
    </p:spTree>
    <p:extLst>
      <p:ext uri="{BB962C8B-B14F-4D97-AF65-F5344CB8AC3E}">
        <p14:creationId xmlns:p14="http://schemas.microsoft.com/office/powerpoint/2010/main" val="3590393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3" name="Rectangle 3"/>
          <p:cNvSpPr>
            <a:spLocks noGrp="1" noChangeArrowheads="1"/>
          </p:cNvSpPr>
          <p:nvPr>
            <p:ph type="body" idx="1"/>
          </p:nvPr>
        </p:nvSpPr>
        <p:spPr>
          <a:xfrm>
            <a:off x="971600" y="1412776"/>
            <a:ext cx="7062579" cy="3960440"/>
          </a:xfrm>
        </p:spPr>
        <p:txBody>
          <a:bodyPr>
            <a:noAutofit/>
          </a:bodyPr>
          <a:lstStyle/>
          <a:p>
            <a:pPr marL="68580" indent="0" algn="just">
              <a:buNone/>
            </a:pPr>
            <a:r>
              <a:rPr lang="en-US" sz="2025" b="1" dirty="0">
                <a:solidFill>
                  <a:schemeClr val="tx1"/>
                </a:solidFill>
                <a:latin typeface="Arial" panose="020B0604020202020204" pitchFamily="34" charset="0"/>
                <a:cs typeface="Arial" panose="020B0604020202020204" pitchFamily="34" charset="0"/>
              </a:rPr>
              <a:t>El R</a:t>
            </a:r>
            <a:r>
              <a:rPr lang="en-US" sz="2025" b="1" dirty="0" smtClean="0">
                <a:solidFill>
                  <a:schemeClr val="tx1"/>
                </a:solidFill>
                <a:latin typeface="Arial" panose="020B0604020202020204" pitchFamily="34" charset="0"/>
                <a:cs typeface="Arial" panose="020B0604020202020204" pitchFamily="34" charset="0"/>
              </a:rPr>
              <a:t>uteador</a:t>
            </a:r>
            <a:r>
              <a:rPr lang="es-ES_tradnl" sz="2025" b="1" dirty="0" smtClean="0">
                <a:solidFill>
                  <a:schemeClr val="tx1"/>
                </a:solidFill>
                <a:latin typeface="Arial" panose="020B0604020202020204" pitchFamily="34" charset="0"/>
                <a:cs typeface="Arial" panose="020B0604020202020204" pitchFamily="34" charset="0"/>
              </a:rPr>
              <a:t> </a:t>
            </a:r>
            <a:r>
              <a:rPr lang="es-ES_tradnl" sz="2025" b="1" dirty="0">
                <a:solidFill>
                  <a:schemeClr val="tx1"/>
                </a:solidFill>
                <a:latin typeface="Arial" panose="020B0604020202020204" pitchFamily="34" charset="0"/>
                <a:cs typeface="Arial" panose="020B0604020202020204" pitchFamily="34" charset="0"/>
              </a:rPr>
              <a:t>MikroTik puede ser instalado usando</a:t>
            </a:r>
            <a:r>
              <a:rPr lang="es-ES_tradnl" sz="2025" b="1" dirty="0" smtClean="0">
                <a:solidFill>
                  <a:schemeClr val="tx1"/>
                </a:solidFill>
                <a:latin typeface="Arial" panose="020B0604020202020204" pitchFamily="34" charset="0"/>
                <a:cs typeface="Arial" panose="020B0604020202020204" pitchFamily="34" charset="0"/>
              </a:rPr>
              <a:t>:</a:t>
            </a:r>
          </a:p>
          <a:p>
            <a:pPr marL="68580" indent="0" algn="just">
              <a:buNone/>
            </a:pPr>
            <a:endParaRPr lang="es-ES_tradnl" sz="2025" dirty="0">
              <a:solidFill>
                <a:schemeClr val="tx1"/>
              </a:solidFill>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es-ES_tradnl" sz="2025" dirty="0">
                <a:solidFill>
                  <a:schemeClr val="tx1"/>
                </a:solidFill>
                <a:latin typeface="Arial" panose="020B0604020202020204" pitchFamily="34" charset="0"/>
                <a:cs typeface="Arial" panose="020B0604020202020204" pitchFamily="34" charset="0"/>
              </a:rPr>
              <a:t>Floppy disks.</a:t>
            </a:r>
          </a:p>
          <a:p>
            <a:pPr lvl="1" algn="just">
              <a:buFont typeface="Wingdings" panose="05000000000000000000" pitchFamily="2" charset="2"/>
              <a:buChar char="§"/>
            </a:pPr>
            <a:r>
              <a:rPr lang="es-ES_tradnl" sz="2025" dirty="0">
                <a:solidFill>
                  <a:schemeClr val="tx1"/>
                </a:solidFill>
                <a:latin typeface="Arial" panose="020B0604020202020204" pitchFamily="34" charset="0"/>
                <a:cs typeface="Arial" panose="020B0604020202020204" pitchFamily="34" charset="0"/>
              </a:rPr>
              <a:t>CD creado desde una imagen ISO, contiene todos los paquetes.</a:t>
            </a:r>
          </a:p>
          <a:p>
            <a:pPr lvl="1" algn="just">
              <a:buFont typeface="Wingdings" panose="05000000000000000000" pitchFamily="2" charset="2"/>
              <a:buChar char="§"/>
            </a:pPr>
            <a:r>
              <a:rPr lang="es-ES_tradnl" sz="2025" dirty="0">
                <a:solidFill>
                  <a:schemeClr val="tx1"/>
                </a:solidFill>
                <a:latin typeface="Arial" panose="020B0604020202020204" pitchFamily="34" charset="0"/>
                <a:cs typeface="Arial" panose="020B0604020202020204" pitchFamily="34" charset="0"/>
              </a:rPr>
              <a:t>Vía red usando netinstall, la pc donde se instalar</a:t>
            </a:r>
            <a:r>
              <a:rPr lang="en-US" sz="2025" dirty="0">
                <a:solidFill>
                  <a:schemeClr val="tx1"/>
                </a:solidFill>
                <a:latin typeface="Arial" panose="020B0604020202020204" pitchFamily="34" charset="0"/>
                <a:cs typeface="Arial" panose="020B0604020202020204" pitchFamily="34" charset="0"/>
              </a:rPr>
              <a:t>á</a:t>
            </a:r>
            <a:r>
              <a:rPr lang="es-ES_tradnl" sz="2025" dirty="0">
                <a:solidFill>
                  <a:schemeClr val="tx1"/>
                </a:solidFill>
                <a:latin typeface="Arial" panose="020B0604020202020204" pitchFamily="34" charset="0"/>
                <a:cs typeface="Arial" panose="020B0604020202020204" pitchFamily="34" charset="0"/>
              </a:rPr>
              <a:t> debe botear con un floppy, o usando Protocolos PXE o EtherBoot desde algunas ROMS de ciertas tarjetas de red.</a:t>
            </a:r>
          </a:p>
          <a:p>
            <a:pPr lvl="1" algn="just">
              <a:buFont typeface="Wingdings" panose="05000000000000000000" pitchFamily="2" charset="2"/>
              <a:buChar char="§"/>
            </a:pPr>
            <a:r>
              <a:rPr lang="es-ES_tradnl" sz="2025" dirty="0">
                <a:solidFill>
                  <a:schemeClr val="tx1"/>
                </a:solidFill>
                <a:latin typeface="Arial" panose="020B0604020202020204" pitchFamily="34" charset="0"/>
                <a:cs typeface="Arial" panose="020B0604020202020204" pitchFamily="34" charset="0"/>
              </a:rPr>
              <a:t>Con imagen de Disco.</a:t>
            </a:r>
          </a:p>
          <a:p>
            <a:pPr lvl="1" algn="just">
              <a:buFont typeface="Wingdings" panose="05000000000000000000" pitchFamily="2" charset="2"/>
              <a:buChar char="§"/>
            </a:pPr>
            <a:r>
              <a:rPr lang="es-ES_tradnl" sz="2025" dirty="0">
                <a:solidFill>
                  <a:schemeClr val="tx1"/>
                </a:solidFill>
                <a:latin typeface="Arial" panose="020B0604020202020204" pitchFamily="34" charset="0"/>
                <a:cs typeface="Arial" panose="020B0604020202020204" pitchFamily="34" charset="0"/>
              </a:rPr>
              <a:t>Con Memoria Flash/IDE.</a:t>
            </a:r>
          </a:p>
        </p:txBody>
      </p:sp>
      <p:sp>
        <p:nvSpPr>
          <p:cNvPr id="2" name="1 Rectángulo"/>
          <p:cNvSpPr/>
          <p:nvPr/>
        </p:nvSpPr>
        <p:spPr>
          <a:xfrm>
            <a:off x="4689566" y="12700"/>
            <a:ext cx="3536546" cy="461665"/>
          </a:xfrm>
          <a:prstGeom prst="rect">
            <a:avLst/>
          </a:prstGeom>
        </p:spPr>
        <p:txBody>
          <a:bodyPr wrap="none">
            <a:spAutoFit/>
          </a:bodyPr>
          <a:lstStyle/>
          <a:p>
            <a:pPr algn="just"/>
            <a:r>
              <a:rPr lang="en-US" sz="2400" b="1" dirty="0" smtClean="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RUTEADOR</a:t>
            </a:r>
            <a:r>
              <a:rPr lang="es-ES_tradnl" sz="2400" b="1" dirty="0" smtClean="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s-ES_tradnl" sz="2400" b="1" dirty="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MIKROTIK</a:t>
            </a:r>
            <a:endParaRPr lang="es-EC" sz="2400" b="1" dirty="0">
              <a:solidFill>
                <a:schemeClr val="accent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778318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9" name="Rectangle 3"/>
          <p:cNvSpPr>
            <a:spLocks noGrp="1" noChangeArrowheads="1"/>
          </p:cNvSpPr>
          <p:nvPr>
            <p:ph type="body" idx="1"/>
          </p:nvPr>
        </p:nvSpPr>
        <p:spPr>
          <a:xfrm>
            <a:off x="971600" y="1268760"/>
            <a:ext cx="6984776" cy="4176464"/>
          </a:xfrm>
        </p:spPr>
        <p:txBody>
          <a:bodyPr>
            <a:noAutofit/>
          </a:bodyPr>
          <a:lstStyle/>
          <a:p>
            <a:pPr marL="68580" indent="0" algn="just">
              <a:buNone/>
            </a:pPr>
            <a:r>
              <a:rPr lang="es-ES_tradnl" sz="2100" b="1" dirty="0">
                <a:solidFill>
                  <a:schemeClr val="tx1"/>
                </a:solidFill>
                <a:latin typeface="Arial" panose="020B0604020202020204" pitchFamily="34" charset="0"/>
                <a:cs typeface="Arial" panose="020B0604020202020204" pitchFamily="34" charset="0"/>
              </a:rPr>
              <a:t>Habilitar el RouterBoard para botar desde la red</a:t>
            </a:r>
            <a:r>
              <a:rPr lang="es-ES_tradnl" sz="2100" b="1" dirty="0" smtClean="0">
                <a:solidFill>
                  <a:schemeClr val="tx1"/>
                </a:solidFill>
                <a:latin typeface="Arial" panose="020B0604020202020204" pitchFamily="34" charset="0"/>
                <a:cs typeface="Arial" panose="020B0604020202020204" pitchFamily="34" charset="0"/>
              </a:rPr>
              <a:t>.</a:t>
            </a:r>
          </a:p>
          <a:p>
            <a:pPr marL="68580" indent="0" algn="just">
              <a:buNone/>
            </a:pPr>
            <a:endParaRPr lang="es-ES_tradnl" sz="2100" b="1" dirty="0" smtClean="0">
              <a:solidFill>
                <a:schemeClr val="tx1"/>
              </a:solidFill>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es-ES_tradnl" sz="2100" dirty="0" smtClean="0">
                <a:solidFill>
                  <a:schemeClr val="tx1"/>
                </a:solidFill>
                <a:latin typeface="Arial" panose="020B0604020202020204" pitchFamily="34" charset="0"/>
                <a:cs typeface="Arial" panose="020B0604020202020204" pitchFamily="34" charset="0"/>
              </a:rPr>
              <a:t>El </a:t>
            </a:r>
            <a:r>
              <a:rPr lang="es-ES_tradnl" sz="2100" dirty="0">
                <a:solidFill>
                  <a:schemeClr val="tx1"/>
                </a:solidFill>
                <a:latin typeface="Arial" panose="020B0604020202020204" pitchFamily="34" charset="0"/>
                <a:cs typeface="Arial" panose="020B0604020202020204" pitchFamily="34" charset="0"/>
              </a:rPr>
              <a:t>RouterBoard y la estación de trabajo deben estar en </a:t>
            </a:r>
            <a:r>
              <a:rPr lang="en-US" sz="2100" dirty="0">
                <a:solidFill>
                  <a:schemeClr val="tx1"/>
                </a:solidFill>
                <a:latin typeface="Arial" panose="020B0604020202020204" pitchFamily="34" charset="0"/>
                <a:cs typeface="Arial" panose="020B0604020202020204" pitchFamily="34" charset="0"/>
              </a:rPr>
              <a:t>el</a:t>
            </a:r>
            <a:r>
              <a:rPr lang="es-ES_tradnl" sz="2100" dirty="0">
                <a:solidFill>
                  <a:schemeClr val="tx1"/>
                </a:solidFill>
                <a:latin typeface="Arial" panose="020B0604020202020204" pitchFamily="34" charset="0"/>
                <a:cs typeface="Arial" panose="020B0604020202020204" pitchFamily="34" charset="0"/>
              </a:rPr>
              <a:t> mismo segmento de red o conectados con un cable cruzado</a:t>
            </a:r>
            <a:r>
              <a:rPr lang="es-ES_tradnl" sz="2100" dirty="0" smtClean="0">
                <a:solidFill>
                  <a:schemeClr val="tx1"/>
                </a:solidFill>
                <a:latin typeface="Arial" panose="020B0604020202020204" pitchFamily="34" charset="0"/>
                <a:cs typeface="Arial" panose="020B0604020202020204" pitchFamily="34" charset="0"/>
              </a:rPr>
              <a:t>.</a:t>
            </a:r>
          </a:p>
          <a:p>
            <a:pPr marL="365760" lvl="1" indent="0" algn="just">
              <a:buNone/>
            </a:pPr>
            <a:endParaRPr lang="es-ES_tradnl" sz="2100" dirty="0">
              <a:solidFill>
                <a:schemeClr val="tx1"/>
              </a:solidFill>
              <a:latin typeface="Arial" panose="020B0604020202020204" pitchFamily="34" charset="0"/>
              <a:cs typeface="Arial" panose="020B0604020202020204" pitchFamily="34" charset="0"/>
            </a:endParaRPr>
          </a:p>
          <a:p>
            <a:pPr marL="68580" indent="0" algn="just">
              <a:buNone/>
            </a:pPr>
            <a:r>
              <a:rPr lang="es-ES_tradnl" sz="2100" b="1" dirty="0">
                <a:solidFill>
                  <a:schemeClr val="tx1"/>
                </a:solidFill>
                <a:latin typeface="Arial" panose="020B0604020202020204" pitchFamily="34" charset="0"/>
                <a:cs typeface="Arial" panose="020B0604020202020204" pitchFamily="34" charset="0"/>
              </a:rPr>
              <a:t>Ejecutar netinstall en la estación de </a:t>
            </a:r>
            <a:r>
              <a:rPr lang="es-ES_tradnl" sz="2100" b="1" dirty="0" smtClean="0">
                <a:solidFill>
                  <a:schemeClr val="tx1"/>
                </a:solidFill>
                <a:latin typeface="Arial" panose="020B0604020202020204" pitchFamily="34" charset="0"/>
                <a:cs typeface="Arial" panose="020B0604020202020204" pitchFamily="34" charset="0"/>
              </a:rPr>
              <a:t>trabajo:</a:t>
            </a:r>
          </a:p>
          <a:p>
            <a:pPr marL="68580" indent="0" algn="just">
              <a:buNone/>
            </a:pPr>
            <a:endParaRPr lang="es-ES_tradnl" sz="2100" b="1" dirty="0">
              <a:solidFill>
                <a:schemeClr val="tx1"/>
              </a:solidFill>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es-ES_tradnl" sz="2100" dirty="0">
                <a:solidFill>
                  <a:schemeClr val="tx1"/>
                </a:solidFill>
                <a:latin typeface="Arial" panose="020B0604020202020204" pitchFamily="34" charset="0"/>
                <a:cs typeface="Arial" panose="020B0604020202020204" pitchFamily="34" charset="0"/>
              </a:rPr>
              <a:t>Seleccionar el ruteador donde se instalara.</a:t>
            </a:r>
          </a:p>
          <a:p>
            <a:pPr lvl="1" algn="just">
              <a:buFont typeface="Wingdings" panose="05000000000000000000" pitchFamily="2" charset="2"/>
              <a:buChar char="§"/>
            </a:pPr>
            <a:r>
              <a:rPr lang="es-ES_tradnl" sz="2100" dirty="0">
                <a:solidFill>
                  <a:schemeClr val="tx1"/>
                </a:solidFill>
                <a:latin typeface="Arial" panose="020B0604020202020204" pitchFamily="34" charset="0"/>
                <a:cs typeface="Arial" panose="020B0604020202020204" pitchFamily="34" charset="0"/>
              </a:rPr>
              <a:t>Seleccionar los paquetes de programa a instalar.</a:t>
            </a:r>
          </a:p>
          <a:p>
            <a:pPr lvl="1" algn="just">
              <a:buFont typeface="Wingdings" panose="05000000000000000000" pitchFamily="2" charset="2"/>
              <a:buChar char="§"/>
            </a:pPr>
            <a:r>
              <a:rPr lang="es-ES_tradnl" sz="2100" dirty="0">
                <a:solidFill>
                  <a:schemeClr val="tx1"/>
                </a:solidFill>
                <a:latin typeface="Arial" panose="020B0604020202020204" pitchFamily="34" charset="0"/>
                <a:cs typeface="Arial" panose="020B0604020202020204" pitchFamily="34" charset="0"/>
              </a:rPr>
              <a:t>Habilitar el Boot Server y la dirección del cliente (poner dirección IP del mismo segmento que tenga la PC a instalarse.</a:t>
            </a:r>
          </a:p>
        </p:txBody>
      </p:sp>
      <p:sp>
        <p:nvSpPr>
          <p:cNvPr id="2" name="1 Rectángulo"/>
          <p:cNvSpPr/>
          <p:nvPr/>
        </p:nvSpPr>
        <p:spPr>
          <a:xfrm>
            <a:off x="4973591" y="32668"/>
            <a:ext cx="2655022" cy="530915"/>
          </a:xfrm>
          <a:prstGeom prst="rect">
            <a:avLst/>
          </a:prstGeom>
        </p:spPr>
        <p:txBody>
          <a:bodyPr wrap="none">
            <a:spAutoFit/>
          </a:bodyPr>
          <a:lstStyle/>
          <a:p>
            <a:pPr algn="just"/>
            <a:r>
              <a:rPr lang="es-ES_tradnl" sz="2850" b="1" dirty="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INSTALACIÓN</a:t>
            </a:r>
            <a:endParaRPr lang="es-EC" sz="2850" b="1" dirty="0">
              <a:solidFill>
                <a:schemeClr val="accent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69174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1" name="Rectangle 1027"/>
          <p:cNvSpPr>
            <a:spLocks noGrp="1" noChangeArrowheads="1"/>
          </p:cNvSpPr>
          <p:nvPr>
            <p:ph type="body" idx="1"/>
          </p:nvPr>
        </p:nvSpPr>
        <p:spPr>
          <a:xfrm>
            <a:off x="1043608" y="1628800"/>
            <a:ext cx="6696744" cy="3312368"/>
          </a:xfrm>
        </p:spPr>
        <p:txBody>
          <a:bodyPr>
            <a:noAutofit/>
          </a:bodyPr>
          <a:lstStyle/>
          <a:p>
            <a:pPr algn="just">
              <a:lnSpc>
                <a:spcPct val="150000"/>
              </a:lnSpc>
            </a:pPr>
            <a:r>
              <a:rPr lang="es-ES_tradnl" sz="2025" dirty="0">
                <a:solidFill>
                  <a:schemeClr val="tx1"/>
                </a:solidFill>
                <a:latin typeface="Arial" panose="020B0604020202020204" pitchFamily="34" charset="0"/>
                <a:cs typeface="Arial" panose="020B0604020202020204" pitchFamily="34" charset="0"/>
              </a:rPr>
              <a:t>Conectar el ruteador  vía cable cruzado.</a:t>
            </a:r>
          </a:p>
          <a:p>
            <a:pPr algn="just">
              <a:lnSpc>
                <a:spcPct val="150000"/>
              </a:lnSpc>
            </a:pPr>
            <a:r>
              <a:rPr lang="es-ES_tradnl" sz="2025" dirty="0">
                <a:solidFill>
                  <a:schemeClr val="tx1"/>
                </a:solidFill>
                <a:latin typeface="Arial" panose="020B0604020202020204" pitchFamily="34" charset="0"/>
                <a:cs typeface="Arial" panose="020B0604020202020204" pitchFamily="34" charset="0"/>
              </a:rPr>
              <a:t>Ejecutar Mac-Telnet para conectarte al mismo.</a:t>
            </a:r>
          </a:p>
          <a:p>
            <a:pPr algn="just">
              <a:lnSpc>
                <a:spcPct val="150000"/>
              </a:lnSpc>
            </a:pPr>
            <a:r>
              <a:rPr lang="es-ES_tradnl" sz="2025" dirty="0">
                <a:solidFill>
                  <a:schemeClr val="tx1"/>
                </a:solidFill>
                <a:latin typeface="Arial" panose="020B0604020202020204" pitchFamily="34" charset="0"/>
                <a:cs typeface="Arial" panose="020B0604020202020204" pitchFamily="34" charset="0"/>
              </a:rPr>
              <a:t>Remover todas las direcciones de las interfaces.</a:t>
            </a:r>
          </a:p>
          <a:p>
            <a:pPr algn="just">
              <a:lnSpc>
                <a:spcPct val="150000"/>
              </a:lnSpc>
            </a:pPr>
            <a:r>
              <a:rPr lang="es-ES_tradnl" sz="2025" dirty="0">
                <a:solidFill>
                  <a:schemeClr val="tx1"/>
                </a:solidFill>
                <a:latin typeface="Arial" panose="020B0604020202020204" pitchFamily="34" charset="0"/>
                <a:cs typeface="Arial" panose="020B0604020202020204" pitchFamily="34" charset="0"/>
              </a:rPr>
              <a:t>Seleccionar una IP privada  </a:t>
            </a:r>
            <a:r>
              <a:rPr lang="es-ES_tradnl" sz="2025" dirty="0" smtClean="0">
                <a:solidFill>
                  <a:schemeClr val="tx1"/>
                </a:solidFill>
                <a:latin typeface="Arial" panose="020B0604020202020204" pitchFamily="34" charset="0"/>
                <a:cs typeface="Arial" panose="020B0604020202020204" pitchFamily="34" charset="0"/>
              </a:rPr>
              <a:t>10.21.255.31</a:t>
            </a:r>
            <a:r>
              <a:rPr lang="es-ES_tradnl" sz="2025" dirty="0">
                <a:solidFill>
                  <a:schemeClr val="tx1"/>
                </a:solidFill>
                <a:latin typeface="Arial" panose="020B0604020202020204" pitchFamily="34" charset="0"/>
                <a:cs typeface="Arial" panose="020B0604020202020204" pitchFamily="34" charset="0"/>
              </a:rPr>
              <a:t>.</a:t>
            </a:r>
          </a:p>
          <a:p>
            <a:pPr algn="just">
              <a:lnSpc>
                <a:spcPct val="150000"/>
              </a:lnSpc>
            </a:pPr>
            <a:r>
              <a:rPr lang="es-ES_tradnl" sz="2025" dirty="0">
                <a:solidFill>
                  <a:schemeClr val="tx1"/>
                </a:solidFill>
                <a:latin typeface="Arial" panose="020B0604020202020204" pitchFamily="34" charset="0"/>
                <a:cs typeface="Arial" panose="020B0604020202020204" pitchFamily="34" charset="0"/>
              </a:rPr>
              <a:t>Asignar una dirección privada para la ether1</a:t>
            </a:r>
          </a:p>
        </p:txBody>
      </p:sp>
      <p:sp>
        <p:nvSpPr>
          <p:cNvPr id="2" name="1 Rectángulo"/>
          <p:cNvSpPr/>
          <p:nvPr/>
        </p:nvSpPr>
        <p:spPr>
          <a:xfrm>
            <a:off x="4644008" y="116632"/>
            <a:ext cx="3554178" cy="461665"/>
          </a:xfrm>
          <a:prstGeom prst="rect">
            <a:avLst/>
          </a:prstGeom>
        </p:spPr>
        <p:txBody>
          <a:bodyPr wrap="none">
            <a:spAutoFit/>
          </a:bodyPr>
          <a:lstStyle/>
          <a:p>
            <a:pPr algn="just"/>
            <a:r>
              <a:rPr lang="es-ES_tradnl" sz="2400" b="1" dirty="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CONFIGURACIÓN </a:t>
            </a:r>
            <a:r>
              <a:rPr lang="es-ES_tradnl" sz="2400" b="1" dirty="0" smtClean="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RED</a:t>
            </a:r>
            <a:endParaRPr lang="es-EC" sz="2400" b="1" dirty="0">
              <a:solidFill>
                <a:schemeClr val="accent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49881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5" name="Rectangle 1027"/>
          <p:cNvSpPr>
            <a:spLocks noGrp="1" noChangeArrowheads="1"/>
          </p:cNvSpPr>
          <p:nvPr>
            <p:ph type="body" idx="1"/>
          </p:nvPr>
        </p:nvSpPr>
        <p:spPr>
          <a:xfrm>
            <a:off x="1187624" y="1628800"/>
            <a:ext cx="6400800" cy="3600400"/>
          </a:xfrm>
        </p:spPr>
        <p:txBody>
          <a:bodyPr>
            <a:normAutofit/>
          </a:bodyPr>
          <a:lstStyle/>
          <a:p>
            <a:pPr algn="just">
              <a:lnSpc>
                <a:spcPct val="150000"/>
              </a:lnSpc>
            </a:pPr>
            <a:r>
              <a:rPr lang="es-ES_tradnl" sz="2250" dirty="0">
                <a:solidFill>
                  <a:schemeClr val="tx1"/>
                </a:solidFill>
                <a:latin typeface="Arial" panose="020B0604020202020204" pitchFamily="34" charset="0"/>
                <a:cs typeface="Arial" panose="020B0604020202020204" pitchFamily="34" charset="0"/>
              </a:rPr>
              <a:t>Ejecutar el setup/IP dhcp-server setup.</a:t>
            </a:r>
          </a:p>
          <a:p>
            <a:pPr algn="just">
              <a:lnSpc>
                <a:spcPct val="150000"/>
              </a:lnSpc>
            </a:pPr>
            <a:r>
              <a:rPr lang="es-ES_tradnl" sz="2250" dirty="0">
                <a:solidFill>
                  <a:schemeClr val="tx1"/>
                </a:solidFill>
                <a:latin typeface="Arial" panose="020B0604020202020204" pitchFamily="34" charset="0"/>
                <a:cs typeface="Arial" panose="020B0604020202020204" pitchFamily="34" charset="0"/>
              </a:rPr>
              <a:t>Usar las IPs de los ruteadores, como servidores DNS en la configuración de DHCP.</a:t>
            </a:r>
          </a:p>
          <a:p>
            <a:pPr algn="just">
              <a:lnSpc>
                <a:spcPct val="150000"/>
              </a:lnSpc>
            </a:pPr>
            <a:r>
              <a:rPr lang="es-ES_tradnl" sz="2250" dirty="0">
                <a:solidFill>
                  <a:schemeClr val="tx1"/>
                </a:solidFill>
                <a:latin typeface="Arial" panose="020B0604020202020204" pitchFamily="34" charset="0"/>
                <a:cs typeface="Arial" panose="020B0604020202020204" pitchFamily="34" charset="0"/>
              </a:rPr>
              <a:t>Determinar si la estación de trabajo recibe una IP.</a:t>
            </a:r>
          </a:p>
          <a:p>
            <a:pPr algn="just">
              <a:lnSpc>
                <a:spcPct val="150000"/>
              </a:lnSpc>
            </a:pPr>
            <a:r>
              <a:rPr lang="es-ES_tradnl" sz="2250" dirty="0">
                <a:solidFill>
                  <a:schemeClr val="tx1"/>
                </a:solidFill>
                <a:latin typeface="Arial" panose="020B0604020202020204" pitchFamily="34" charset="0"/>
                <a:cs typeface="Arial" panose="020B0604020202020204" pitchFamily="34" charset="0"/>
              </a:rPr>
              <a:t>Determinar las IPs asignadas.</a:t>
            </a:r>
          </a:p>
        </p:txBody>
      </p:sp>
      <p:sp>
        <p:nvSpPr>
          <p:cNvPr id="2" name="1 Rectángulo"/>
          <p:cNvSpPr/>
          <p:nvPr/>
        </p:nvSpPr>
        <p:spPr>
          <a:xfrm>
            <a:off x="5580112" y="15776"/>
            <a:ext cx="1221809" cy="530915"/>
          </a:xfrm>
          <a:prstGeom prst="rect">
            <a:avLst/>
          </a:prstGeom>
        </p:spPr>
        <p:txBody>
          <a:bodyPr wrap="none">
            <a:spAutoFit/>
          </a:bodyPr>
          <a:lstStyle/>
          <a:p>
            <a:pPr algn="just"/>
            <a:r>
              <a:rPr lang="es-ES_tradnl" sz="2850" b="1" dirty="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DHCP</a:t>
            </a:r>
            <a:endParaRPr lang="es-EC" sz="2850" b="1" dirty="0">
              <a:solidFill>
                <a:schemeClr val="accent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5860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5" name="Rectangle 1027"/>
          <p:cNvSpPr>
            <a:spLocks noGrp="1" noChangeArrowheads="1"/>
          </p:cNvSpPr>
          <p:nvPr>
            <p:ph type="body" idx="1"/>
          </p:nvPr>
        </p:nvSpPr>
        <p:spPr>
          <a:xfrm>
            <a:off x="1259632" y="2420888"/>
            <a:ext cx="6400800" cy="3168352"/>
          </a:xfrm>
        </p:spPr>
        <p:txBody>
          <a:bodyPr>
            <a:normAutofit/>
          </a:bodyPr>
          <a:lstStyle/>
          <a:p>
            <a:pPr marL="68580" indent="0" algn="just">
              <a:lnSpc>
                <a:spcPct val="150000"/>
              </a:lnSpc>
              <a:buNone/>
            </a:pPr>
            <a:r>
              <a:rPr lang="es-ES_tradnl" sz="2250" dirty="0">
                <a:solidFill>
                  <a:schemeClr val="tx1"/>
                </a:solidFill>
                <a:latin typeface="Arial" panose="020B0604020202020204" pitchFamily="34" charset="0"/>
                <a:cs typeface="Arial" panose="020B0604020202020204" pitchFamily="34" charset="0"/>
              </a:rPr>
              <a:t>Conexiones de red redundantes, por </a:t>
            </a:r>
            <a:r>
              <a:rPr lang="es-ES_tradnl" sz="2250" dirty="0" smtClean="0">
                <a:solidFill>
                  <a:schemeClr val="tx1"/>
                </a:solidFill>
                <a:latin typeface="Arial" panose="020B0604020202020204" pitchFamily="34" charset="0"/>
                <a:cs typeface="Arial" panose="020B0604020202020204" pitchFamily="34" charset="0"/>
              </a:rPr>
              <a:t>falla </a:t>
            </a:r>
            <a:r>
              <a:rPr lang="es-ES_tradnl" sz="2250" dirty="0">
                <a:solidFill>
                  <a:schemeClr val="tx1"/>
                </a:solidFill>
                <a:latin typeface="Arial" panose="020B0604020202020204" pitchFamily="34" charset="0"/>
                <a:cs typeface="Arial" panose="020B0604020202020204" pitchFamily="34" charset="0"/>
              </a:rPr>
              <a:t>de </a:t>
            </a:r>
            <a:r>
              <a:rPr lang="es-ES_tradnl" sz="2250" dirty="0" smtClean="0">
                <a:solidFill>
                  <a:schemeClr val="tx1"/>
                </a:solidFill>
                <a:latin typeface="Arial" panose="020B0604020202020204" pitchFamily="34" charset="0"/>
                <a:cs typeface="Arial" panose="020B0604020202020204" pitchFamily="34" charset="0"/>
              </a:rPr>
              <a:t>conexión </a:t>
            </a:r>
            <a:r>
              <a:rPr lang="es-ES_tradnl" sz="2250" dirty="0">
                <a:solidFill>
                  <a:schemeClr val="tx1"/>
                </a:solidFill>
                <a:latin typeface="Arial" panose="020B0604020202020204" pitchFamily="34" charset="0"/>
                <a:cs typeface="Arial" panose="020B0604020202020204" pitchFamily="34" charset="0"/>
              </a:rPr>
              <a:t>usando OSPF y BGP.</a:t>
            </a:r>
          </a:p>
          <a:p>
            <a:pPr algn="just">
              <a:lnSpc>
                <a:spcPct val="150000"/>
              </a:lnSpc>
            </a:pPr>
            <a:endParaRPr lang="es-ES_tradnl" sz="2250" dirty="0">
              <a:solidFill>
                <a:schemeClr val="tx1"/>
              </a:solidFill>
              <a:latin typeface="Arial" panose="020B0604020202020204" pitchFamily="34" charset="0"/>
              <a:cs typeface="Arial" panose="020B0604020202020204" pitchFamily="34" charset="0"/>
            </a:endParaRPr>
          </a:p>
        </p:txBody>
      </p:sp>
      <p:sp>
        <p:nvSpPr>
          <p:cNvPr id="4" name="1 Rectángulo"/>
          <p:cNvSpPr/>
          <p:nvPr/>
        </p:nvSpPr>
        <p:spPr>
          <a:xfrm>
            <a:off x="4716016" y="0"/>
            <a:ext cx="3392275" cy="530915"/>
          </a:xfrm>
          <a:prstGeom prst="rect">
            <a:avLst/>
          </a:prstGeom>
        </p:spPr>
        <p:txBody>
          <a:bodyPr wrap="none">
            <a:spAutoFit/>
          </a:bodyPr>
          <a:lstStyle/>
          <a:p>
            <a:pPr algn="just"/>
            <a:r>
              <a:rPr lang="es-ES_tradnl" sz="2850" b="1" dirty="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RUTEO DINÁMICO</a:t>
            </a:r>
            <a:endParaRPr lang="es-EC" sz="2850" b="1" dirty="0">
              <a:solidFill>
                <a:schemeClr val="accent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427620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a:xfrm>
            <a:off x="1259632" y="1628800"/>
            <a:ext cx="6400800" cy="2880320"/>
          </a:xfrm>
        </p:spPr>
        <p:txBody>
          <a:bodyPr>
            <a:normAutofit/>
          </a:bodyPr>
          <a:lstStyle/>
          <a:p>
            <a:pPr marL="68580" indent="0" algn="just">
              <a:buNone/>
            </a:pPr>
            <a:r>
              <a:rPr lang="es-ES_tradnl" sz="2250" b="1" dirty="0">
                <a:solidFill>
                  <a:schemeClr val="tx1"/>
                </a:solidFill>
                <a:latin typeface="Arial" panose="020B0604020202020204" pitchFamily="34" charset="0"/>
                <a:cs typeface="Arial" panose="020B0604020202020204" pitchFamily="34" charset="0"/>
              </a:rPr>
              <a:t>Ruteo dinámico puede ser usado para</a:t>
            </a:r>
            <a:r>
              <a:rPr lang="es-ES_tradnl" sz="2250" b="1" dirty="0" smtClean="0">
                <a:solidFill>
                  <a:schemeClr val="tx1"/>
                </a:solidFill>
                <a:latin typeface="Arial" panose="020B0604020202020204" pitchFamily="34" charset="0"/>
                <a:cs typeface="Arial" panose="020B0604020202020204" pitchFamily="34" charset="0"/>
              </a:rPr>
              <a:t>:</a:t>
            </a:r>
          </a:p>
          <a:p>
            <a:pPr marL="68580" indent="0" algn="just">
              <a:buNone/>
            </a:pPr>
            <a:endParaRPr lang="es-ES_tradnl" sz="2250" dirty="0">
              <a:solidFill>
                <a:schemeClr val="tx1"/>
              </a:solidFill>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es-ES_tradnl" sz="2250" dirty="0">
                <a:solidFill>
                  <a:schemeClr val="tx1"/>
                </a:solidFill>
                <a:latin typeface="Arial" panose="020B0604020202020204" pitchFamily="34" charset="0"/>
                <a:cs typeface="Arial" panose="020B0604020202020204" pitchFamily="34" charset="0"/>
              </a:rPr>
              <a:t>Distribución automática de información de ruteo, al contrario de lo que se tiene usando ruteo estático.</a:t>
            </a:r>
          </a:p>
          <a:p>
            <a:pPr lvl="1" algn="just">
              <a:buFont typeface="Wingdings" panose="05000000000000000000" pitchFamily="2" charset="2"/>
              <a:buChar char="§"/>
            </a:pPr>
            <a:r>
              <a:rPr lang="es-ES_tradnl" sz="2250" dirty="0">
                <a:solidFill>
                  <a:schemeClr val="tx1"/>
                </a:solidFill>
                <a:latin typeface="Arial" panose="020B0604020202020204" pitchFamily="34" charset="0"/>
                <a:cs typeface="Arial" panose="020B0604020202020204" pitchFamily="34" charset="0"/>
              </a:rPr>
              <a:t>Hacer conexiones de red redundantes.</a:t>
            </a:r>
          </a:p>
          <a:p>
            <a:pPr marL="342900" lvl="1" indent="0" algn="just">
              <a:buNone/>
            </a:pPr>
            <a:endParaRPr lang="es-ES_tradnl" sz="2250" dirty="0">
              <a:solidFill>
                <a:schemeClr val="tx1"/>
              </a:solidFill>
              <a:latin typeface="Arial" panose="020B0604020202020204" pitchFamily="34" charset="0"/>
              <a:cs typeface="Arial" panose="020B0604020202020204" pitchFamily="34" charset="0"/>
            </a:endParaRPr>
          </a:p>
        </p:txBody>
      </p:sp>
      <p:sp>
        <p:nvSpPr>
          <p:cNvPr id="2" name="1 Rectángulo"/>
          <p:cNvSpPr/>
          <p:nvPr/>
        </p:nvSpPr>
        <p:spPr>
          <a:xfrm>
            <a:off x="4788024" y="-99392"/>
            <a:ext cx="3600400" cy="707886"/>
          </a:xfrm>
          <a:prstGeom prst="rect">
            <a:avLst/>
          </a:prstGeom>
        </p:spPr>
        <p:txBody>
          <a:bodyPr wrap="square">
            <a:spAutoFit/>
          </a:bodyPr>
          <a:lstStyle/>
          <a:p>
            <a:r>
              <a:rPr lang="es-ES_tradnl" sz="2000" b="1" dirty="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POR </a:t>
            </a:r>
            <a:r>
              <a:rPr lang="es-ES_tradnl" sz="2000" b="1" dirty="0" smtClean="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QUÉ </a:t>
            </a:r>
            <a:r>
              <a:rPr lang="es-ES_tradnl" sz="2000" b="1" dirty="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USAR RUTEO DINÁMICO?</a:t>
            </a:r>
            <a:endParaRPr lang="es-EC" sz="2000" b="1" dirty="0">
              <a:solidFill>
                <a:schemeClr val="accent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936786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type="body" idx="1"/>
          </p:nvPr>
        </p:nvSpPr>
        <p:spPr>
          <a:xfrm>
            <a:off x="1187624" y="1628800"/>
            <a:ext cx="6400800" cy="2711450"/>
          </a:xfrm>
        </p:spPr>
        <p:txBody>
          <a:bodyPr>
            <a:normAutofit/>
          </a:bodyPr>
          <a:lstStyle/>
          <a:p>
            <a:pPr algn="just"/>
            <a:r>
              <a:rPr lang="es-ES_tradnl" sz="2250" dirty="0">
                <a:solidFill>
                  <a:schemeClr val="tx1"/>
                </a:solidFill>
                <a:latin typeface="Arial" panose="020B0604020202020204" pitchFamily="34" charset="0"/>
                <a:cs typeface="Arial" panose="020B0604020202020204" pitchFamily="34" charset="0"/>
              </a:rPr>
              <a:t>RIP y/o OSPF usado dentro de sistemas autónomos (AS), típicamente dentro de la propia red donde se tiene el control total de la misma</a:t>
            </a:r>
            <a:r>
              <a:rPr lang="es-ES_tradnl" sz="2250" dirty="0" smtClean="0">
                <a:solidFill>
                  <a:schemeClr val="tx1"/>
                </a:solidFill>
                <a:latin typeface="Arial" panose="020B0604020202020204" pitchFamily="34" charset="0"/>
                <a:cs typeface="Arial" panose="020B0604020202020204" pitchFamily="34" charset="0"/>
              </a:rPr>
              <a:t>.</a:t>
            </a:r>
          </a:p>
          <a:p>
            <a:pPr marL="68580" indent="0" algn="just">
              <a:buNone/>
            </a:pPr>
            <a:endParaRPr lang="es-ES_tradnl" sz="2250" dirty="0">
              <a:solidFill>
                <a:schemeClr val="tx1"/>
              </a:solidFill>
              <a:latin typeface="Arial" panose="020B0604020202020204" pitchFamily="34" charset="0"/>
              <a:cs typeface="Arial" panose="020B0604020202020204" pitchFamily="34" charset="0"/>
            </a:endParaRPr>
          </a:p>
          <a:p>
            <a:pPr algn="just"/>
            <a:r>
              <a:rPr lang="es-ES_tradnl" sz="2250" dirty="0">
                <a:solidFill>
                  <a:schemeClr val="tx1"/>
                </a:solidFill>
                <a:latin typeface="Arial" panose="020B0604020202020204" pitchFamily="34" charset="0"/>
                <a:cs typeface="Arial" panose="020B0604020202020204" pitchFamily="34" charset="0"/>
              </a:rPr>
              <a:t>BGP usado entre sistemas autónomos.</a:t>
            </a:r>
          </a:p>
        </p:txBody>
      </p:sp>
      <p:sp>
        <p:nvSpPr>
          <p:cNvPr id="2" name="1 Rectángulo"/>
          <p:cNvSpPr/>
          <p:nvPr/>
        </p:nvSpPr>
        <p:spPr>
          <a:xfrm>
            <a:off x="4800014" y="0"/>
            <a:ext cx="4005230" cy="707886"/>
          </a:xfrm>
          <a:prstGeom prst="rect">
            <a:avLst/>
          </a:prstGeom>
        </p:spPr>
        <p:txBody>
          <a:bodyPr wrap="square">
            <a:spAutoFit/>
          </a:bodyPr>
          <a:lstStyle/>
          <a:p>
            <a:r>
              <a:rPr lang="es-ES_tradnl" sz="2000" b="1" dirty="0" smtClean="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DÓNDE </a:t>
            </a:r>
            <a:r>
              <a:rPr lang="es-ES_tradnl" sz="2000" b="1" dirty="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USAR RUTEO DINÁMICO?</a:t>
            </a:r>
            <a:endParaRPr lang="es-EC" sz="2000" b="1" dirty="0">
              <a:solidFill>
                <a:schemeClr val="accent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750616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71600" y="1412776"/>
            <a:ext cx="7056784" cy="4608512"/>
          </a:xfrm>
        </p:spPr>
        <p:txBody>
          <a:bodyPr>
            <a:normAutofit fontScale="70000" lnSpcReduction="20000"/>
          </a:bodyPr>
          <a:lstStyle/>
          <a:p>
            <a:pPr algn="just"/>
            <a:r>
              <a:rPr lang="es-EC" dirty="0">
                <a:solidFill>
                  <a:schemeClr val="tx1"/>
                </a:solidFill>
                <a:latin typeface="Arial" panose="020B0604020202020204" pitchFamily="34" charset="0"/>
                <a:cs typeface="Arial" panose="020B0604020202020204" pitchFamily="34" charset="0"/>
              </a:rPr>
              <a:t>El servicio de Internet en la actualidad es un requerimiento importante, pasando de ser un servicio de lujo a un servicio común y necesario para el desarrollo de todo pueblo</a:t>
            </a:r>
            <a:r>
              <a:rPr lang="es-EC" dirty="0" smtClean="0">
                <a:solidFill>
                  <a:schemeClr val="tx1"/>
                </a:solidFill>
                <a:latin typeface="Arial" panose="020B0604020202020204" pitchFamily="34" charset="0"/>
                <a:cs typeface="Arial" panose="020B0604020202020204" pitchFamily="34" charset="0"/>
              </a:rPr>
              <a:t>.</a:t>
            </a:r>
          </a:p>
          <a:p>
            <a:pPr algn="just"/>
            <a:endParaRPr lang="es-EC" dirty="0">
              <a:solidFill>
                <a:schemeClr val="tx1"/>
              </a:solidFill>
              <a:latin typeface="Arial" panose="020B0604020202020204" pitchFamily="34" charset="0"/>
              <a:cs typeface="Arial" panose="020B0604020202020204" pitchFamily="34" charset="0"/>
            </a:endParaRPr>
          </a:p>
          <a:p>
            <a:pPr algn="just"/>
            <a:r>
              <a:rPr lang="es-EC" dirty="0" smtClean="0">
                <a:solidFill>
                  <a:schemeClr val="tx1"/>
                </a:solidFill>
                <a:latin typeface="Arial" panose="020B0604020202020204" pitchFamily="34" charset="0"/>
                <a:cs typeface="Arial" panose="020B0604020202020204" pitchFamily="34" charset="0"/>
              </a:rPr>
              <a:t>Con </a:t>
            </a:r>
            <a:r>
              <a:rPr lang="es-EC" dirty="0">
                <a:solidFill>
                  <a:schemeClr val="tx1"/>
                </a:solidFill>
                <a:latin typeface="Arial" panose="020B0604020202020204" pitchFamily="34" charset="0"/>
                <a:cs typeface="Arial" panose="020B0604020202020204" pitchFamily="34" charset="0"/>
              </a:rPr>
              <a:t>este diseño se logrará brindar el servicio de Internet a más de 2000 personas, entre  Aspirantes e Instructores de la Base de Entrenamiento de Soldados el MAIZAL de la “ESFORSE”, para </a:t>
            </a:r>
            <a:r>
              <a:rPr lang="es-EC" dirty="0" smtClean="0">
                <a:solidFill>
                  <a:schemeClr val="tx1"/>
                </a:solidFill>
                <a:latin typeface="Arial" panose="020B0604020202020204" pitchFamily="34" charset="0"/>
                <a:cs typeface="Arial" panose="020B0604020202020204" pitchFamily="34" charset="0"/>
              </a:rPr>
              <a:t>que </a:t>
            </a:r>
            <a:r>
              <a:rPr lang="es-EC" dirty="0">
                <a:solidFill>
                  <a:schemeClr val="tx1"/>
                </a:solidFill>
                <a:latin typeface="Arial" panose="020B0604020202020204" pitchFamily="34" charset="0"/>
                <a:cs typeface="Arial" panose="020B0604020202020204" pitchFamily="34" charset="0"/>
              </a:rPr>
              <a:t>puedan acceder al mundo de la información en la web</a:t>
            </a:r>
            <a:r>
              <a:rPr lang="es-EC" dirty="0" smtClean="0">
                <a:solidFill>
                  <a:schemeClr val="tx1"/>
                </a:solidFill>
                <a:latin typeface="Arial" panose="020B0604020202020204" pitchFamily="34" charset="0"/>
                <a:cs typeface="Arial" panose="020B0604020202020204" pitchFamily="34" charset="0"/>
              </a:rPr>
              <a:t>.</a:t>
            </a:r>
          </a:p>
          <a:p>
            <a:pPr algn="just"/>
            <a:endParaRPr lang="es-EC" dirty="0" smtClean="0">
              <a:solidFill>
                <a:schemeClr val="tx1"/>
              </a:solidFill>
              <a:latin typeface="Arial" panose="020B0604020202020204" pitchFamily="34" charset="0"/>
              <a:cs typeface="Arial" panose="020B0604020202020204" pitchFamily="34" charset="0"/>
            </a:endParaRPr>
          </a:p>
          <a:p>
            <a:pPr algn="just"/>
            <a:r>
              <a:rPr lang="es-EC" dirty="0" smtClean="0">
                <a:solidFill>
                  <a:schemeClr val="tx1"/>
                </a:solidFill>
                <a:latin typeface="Arial" panose="020B0604020202020204" pitchFamily="34" charset="0"/>
                <a:cs typeface="Arial" panose="020B0604020202020204" pitchFamily="34" charset="0"/>
              </a:rPr>
              <a:t>El </a:t>
            </a:r>
            <a:r>
              <a:rPr lang="es-EC" dirty="0">
                <a:solidFill>
                  <a:schemeClr val="tx1"/>
                </a:solidFill>
                <a:latin typeface="Arial" panose="020B0604020202020204" pitchFamily="34" charset="0"/>
                <a:cs typeface="Arial" panose="020B0604020202020204" pitchFamily="34" charset="0"/>
              </a:rPr>
              <a:t>sistema operativo Mikrotik RouterOS, permitió el desarrollo y culminación del trabajo de Tesis, pese a ser una herramienta con valor de licenciamiento moderado frente a otros equipos propietarios, existen en la red alternativas para su craqueo, en temas educativos como el nuestro resulto espontáneo su instalación, administración, y el uso en las pc habituales, por lo que se comprobó que se puede simular escenarios prácticos y funcionales sin la necesidad de grandes costos de valor.</a:t>
            </a:r>
          </a:p>
        </p:txBody>
      </p:sp>
      <p:sp>
        <p:nvSpPr>
          <p:cNvPr id="4" name="Título 1"/>
          <p:cNvSpPr txBox="1">
            <a:spLocks/>
          </p:cNvSpPr>
          <p:nvPr/>
        </p:nvSpPr>
        <p:spPr>
          <a:xfrm>
            <a:off x="5076056" y="-171400"/>
            <a:ext cx="3240360" cy="613872"/>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s-EC" sz="2400" b="1" dirty="0" smtClean="0">
                <a:effectLst>
                  <a:outerShdw blurRad="38100" dist="38100" dir="2700000" algn="tl">
                    <a:srgbClr val="000000">
                      <a:alpha val="43137"/>
                    </a:srgbClr>
                  </a:outerShdw>
                </a:effectLst>
              </a:rPr>
              <a:t>CONCLUCIONES</a:t>
            </a:r>
            <a:endParaRPr lang="es-EC"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391308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716016" y="-38100"/>
            <a:ext cx="3240360" cy="613872"/>
          </a:xfrm>
        </p:spPr>
        <p:txBody>
          <a:bodyPr>
            <a:normAutofit/>
          </a:bodyPr>
          <a:lstStyle/>
          <a:p>
            <a:pPr algn="just"/>
            <a:r>
              <a:rPr lang="es-EC" sz="2400" b="1" dirty="0" smtClean="0">
                <a:effectLst>
                  <a:outerShdw blurRad="38100" dist="38100" dir="2700000" algn="tl">
                    <a:srgbClr val="000000">
                      <a:alpha val="43137"/>
                    </a:srgbClr>
                  </a:outerShdw>
                </a:effectLst>
              </a:rPr>
              <a:t>RECOMENDACIONES</a:t>
            </a:r>
            <a:endParaRPr lang="es-EC" sz="2400"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971600" y="1340768"/>
            <a:ext cx="6777317" cy="4464496"/>
          </a:xfrm>
        </p:spPr>
        <p:txBody>
          <a:bodyPr>
            <a:normAutofit fontScale="92500" lnSpcReduction="10000"/>
          </a:bodyPr>
          <a:lstStyle/>
          <a:p>
            <a:pPr algn="just"/>
            <a:r>
              <a:rPr lang="es-EC" dirty="0" smtClean="0">
                <a:latin typeface="Arial" panose="020B0604020202020204" pitchFamily="34" charset="0"/>
                <a:cs typeface="Arial" panose="020B0604020202020204" pitchFamily="34" charset="0"/>
              </a:rPr>
              <a:t>Se </a:t>
            </a:r>
            <a:r>
              <a:rPr lang="es-EC" dirty="0">
                <a:latin typeface="Arial" panose="020B0604020202020204" pitchFamily="34" charset="0"/>
                <a:cs typeface="Arial" panose="020B0604020202020204" pitchFamily="34" charset="0"/>
              </a:rPr>
              <a:t>recomienda utilizar equipos inalámbricos que oferten la mayor cobertura física, ya que las distancias ofrecidas por las distintas marcas están lejos de ser reales en el campo de implantación.</a:t>
            </a:r>
          </a:p>
          <a:p>
            <a:pPr algn="just"/>
            <a:endParaRPr lang="es-EC" dirty="0">
              <a:latin typeface="Arial" panose="020B0604020202020204" pitchFamily="34" charset="0"/>
              <a:cs typeface="Arial" panose="020B0604020202020204" pitchFamily="34" charset="0"/>
            </a:endParaRPr>
          </a:p>
          <a:p>
            <a:pPr algn="just"/>
            <a:r>
              <a:rPr lang="es-EC" dirty="0" smtClean="0">
                <a:latin typeface="Arial" panose="020B0604020202020204" pitchFamily="34" charset="0"/>
                <a:cs typeface="Arial" panose="020B0604020202020204" pitchFamily="34" charset="0"/>
              </a:rPr>
              <a:t>Mantener </a:t>
            </a:r>
            <a:r>
              <a:rPr lang="es-EC" dirty="0">
                <a:latin typeface="Arial" panose="020B0604020202020204" pitchFamily="34" charset="0"/>
                <a:cs typeface="Arial" panose="020B0604020202020204" pitchFamily="34" charset="0"/>
              </a:rPr>
              <a:t>el firmware del Access Point actualizado es importante, para lo cual se debe realizar las descargas de actualizaciones en el caso de que la casa comercial de su equipo informe de algún cambio en el software.</a:t>
            </a:r>
          </a:p>
          <a:p>
            <a:pPr algn="just"/>
            <a:endParaRPr lang="es-EC" dirty="0">
              <a:latin typeface="Arial" panose="020B0604020202020204" pitchFamily="34" charset="0"/>
              <a:cs typeface="Arial" panose="020B0604020202020204" pitchFamily="34" charset="0"/>
            </a:endParaRPr>
          </a:p>
          <a:p>
            <a:pPr algn="just"/>
            <a:r>
              <a:rPr lang="es-EC" dirty="0" smtClean="0">
                <a:latin typeface="Arial" panose="020B0604020202020204" pitchFamily="34" charset="0"/>
                <a:cs typeface="Arial" panose="020B0604020202020204" pitchFamily="34" charset="0"/>
              </a:rPr>
              <a:t>Entregar </a:t>
            </a:r>
            <a:r>
              <a:rPr lang="es-EC" dirty="0">
                <a:latin typeface="Arial" panose="020B0604020202020204" pitchFamily="34" charset="0"/>
                <a:cs typeface="Arial" panose="020B0604020202020204" pitchFamily="34" charset="0"/>
              </a:rPr>
              <a:t>el proyecto al departamento de informática para que se administre la red. </a:t>
            </a:r>
          </a:p>
          <a:p>
            <a:endParaRPr lang="es-EC" dirty="0"/>
          </a:p>
        </p:txBody>
      </p:sp>
    </p:spTree>
    <p:extLst>
      <p:ext uri="{BB962C8B-B14F-4D97-AF65-F5344CB8AC3E}">
        <p14:creationId xmlns:p14="http://schemas.microsoft.com/office/powerpoint/2010/main" val="1820532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encrypted-tbn0.google.com/images?q=tbn:ANd9GcTQxmiUJKsrdWwZTu_T0A8-Ve6mkn1x775pWOnr-rht-ZglW1G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71092">
            <a:off x="3926726" y="3571096"/>
            <a:ext cx="4192988" cy="2790245"/>
          </a:xfrm>
          <a:prstGeom prst="rect">
            <a:avLst/>
          </a:prstGeom>
          <a:ln>
            <a:noFill/>
          </a:ln>
          <a:effectLst>
            <a:outerShdw blurRad="152400" dist="317500" dir="5400000" sx="90000" sy="-19000" rotWithShape="0">
              <a:prstClr val="black">
                <a:alpha val="15000"/>
              </a:prstClr>
            </a:outerShdw>
            <a:softEdge rad="112500"/>
          </a:effectLst>
          <a:extLst>
            <a:ext uri="{909E8E84-426E-40DD-AFC4-6F175D3DCCD1}">
              <a14:hiddenFill xmlns:a14="http://schemas.microsoft.com/office/drawing/2010/main">
                <a:solidFill>
                  <a:srgbClr val="FFFFFF"/>
                </a:solidFill>
              </a14:hiddenFill>
            </a:ext>
          </a:extLst>
        </p:spPr>
      </p:pic>
      <p:sp>
        <p:nvSpPr>
          <p:cNvPr id="2" name="1 Rectángulo"/>
          <p:cNvSpPr/>
          <p:nvPr/>
        </p:nvSpPr>
        <p:spPr>
          <a:xfrm>
            <a:off x="1791217" y="2852936"/>
            <a:ext cx="5827236" cy="1754326"/>
          </a:xfrm>
          <a:prstGeom prst="rect">
            <a:avLst/>
          </a:prstGeom>
          <a:noFill/>
        </p:spPr>
        <p:txBody>
          <a:bodyPr wrap="none" lIns="91440" tIns="45720" rIns="91440" bIns="45720">
            <a:prstTxWarp prst="textArchUp">
              <a:avLst/>
            </a:prstTxWarp>
            <a:spAutoFit/>
          </a:bodyPr>
          <a:lstStyle/>
          <a:p>
            <a:pPr algn="ctr"/>
            <a:r>
              <a:rPr lang="es-E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101600">
                    <a:schemeClr val="accent6">
                      <a:satMod val="175000"/>
                      <a:alpha val="40000"/>
                    </a:schemeClr>
                  </a:glow>
                </a:effectLst>
                <a:latin typeface="+mj-lt"/>
              </a:rPr>
              <a:t>GRACIAS POR </a:t>
            </a:r>
          </a:p>
          <a:p>
            <a:pPr algn="ctr"/>
            <a:r>
              <a:rPr lang="es-E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101600">
                    <a:schemeClr val="accent6">
                      <a:satMod val="175000"/>
                      <a:alpha val="40000"/>
                    </a:schemeClr>
                  </a:glow>
                </a:effectLst>
                <a:latin typeface="+mj-lt"/>
              </a:rPr>
              <a:t>SU ATENCIÓN </a:t>
            </a:r>
            <a:endParaRPr lang="es-E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101600">
                  <a:schemeClr val="accent6">
                    <a:satMod val="175000"/>
                    <a:alpha val="40000"/>
                  </a:schemeClr>
                </a:glow>
              </a:effectLst>
              <a:latin typeface="+mj-lt"/>
            </a:endParaRPr>
          </a:p>
        </p:txBody>
      </p:sp>
    </p:spTree>
    <p:extLst>
      <p:ext uri="{BB962C8B-B14F-4D97-AF65-F5344CB8AC3E}">
        <p14:creationId xmlns:p14="http://schemas.microsoft.com/office/powerpoint/2010/main" val="23707654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644008" y="-99392"/>
            <a:ext cx="3424344" cy="685880"/>
          </a:xfrm>
        </p:spPr>
        <p:txBody>
          <a:bodyPr>
            <a:normAutofit/>
          </a:bodyPr>
          <a:lstStyle/>
          <a:p>
            <a:pPr algn="ctr"/>
            <a:r>
              <a:rPr lang="es-MX" sz="2800" b="1" dirty="0" smtClean="0">
                <a:effectLst>
                  <a:outerShdw blurRad="38100" dist="38100" dir="2700000" algn="tl">
                    <a:srgbClr val="000000">
                      <a:alpha val="43137"/>
                    </a:srgbClr>
                  </a:outerShdw>
                </a:effectLst>
              </a:rPr>
              <a:t>INTRODUCCIÓN</a:t>
            </a:r>
            <a:endParaRPr lang="es-EC" sz="2800" b="1" dirty="0">
              <a:effectLst>
                <a:outerShdw blurRad="38100" dist="38100" dir="2700000" algn="tl">
                  <a:srgbClr val="000000">
                    <a:alpha val="43137"/>
                  </a:srgbClr>
                </a:outerShdw>
              </a:effectLst>
            </a:endParaRPr>
          </a:p>
        </p:txBody>
      </p:sp>
      <p:sp>
        <p:nvSpPr>
          <p:cNvPr id="4" name="AutoShape 2" descr="data:image/jpeg;base64,/9j/4AAQSkZJRgABAQAAAQABAAD/2wCEAAkGBxQSEhMUEBQVEhQQFRUQFRAUDxAPEA8UFRQXFhYUFBQYHCggGBolHBQUITEhJSkrLi4uFx8zODUsNygtLisBCgoKDg0OGxAQFy8fHiUuLCwsKywtLy0wLCwsLCwsLCwsLCwsLCwsLCwsLCwsLCwsLCwsLCwsLCwsLCwrLCwsOP/AABEIAOEA4QMBIgACEQEDEQH/xAAbAAEAAwEBAQEAAAAAAAAAAAAAAwQFAgEGB//EAEIQAAIBAgMDCAcGBQMEAwAAAAECAAMRBBIhBQYxEyIyQVFhcbMzNIGCg5GxFCNCUnKhB2LB0fBzwuFDU6KyFRYk/8QAGgEAAwEBAQEAAAAAAAAAAAAAAAIDAQQFBv/EACoRAAIBBAEDBAIBBQAAAAAAAAABAgMRITESBEOBMjNBUSJCExRxkbHh/9oADAMBAAIRAxEAPwD9xiIgAiIgBib5+p1fh+akrZ6nJAaItgOJZj/aWd8/U6vw/NSUsRU5iDuB/aRfueCvb8neCqWcD2TVnz9JtQZvoY89iROxF4nqyZoCXkgsBOc0r4vEZRpxOgmoCctEr4KqWXXUjSWDMYHhnkTy8APZ5PbxADgzwiezyAHJEjdZLOGEAKlZZe3cH3A/1K/n1JTrCXd3vQD/AFK3n1I8DGaUREoKIiIAIiIAIiIAIiIAYm+nqdb3PNSZ9ZrhO5B9Job6ep1vc81JlE8O5R9JLueCvb8nSibWHN1XwExRNbZ7cwd2keoTiWhPRPFgmSQwMyMbVzMewaTSxNXKpP8Al5ikysEKzS2Y2h8ZemfsvgfGX7xJLIx5Fp7PIoHs5M9vBEAFpzadQYAcEThpIROTACrU65c2D6Ef6lbznlaoJa2D6H4lbznjwMZoRESgoiIgAiIgAiIgAiIgBib5+p1fh+akyKRuB4D6TX3z9Tq/D81Ji4bor4CTXueCnb8lhRNPZnAiZwl7Zranwjz0IjRtODPS05zSIxn7UfgL95mdeWMVUuxPsEr2l4qyEZpbLOh8ZelLZa80+MvWk5bHAnN51aeRWB6J7mkOIqW0HEznB9cTnmwyji5ZiIjii05adXnDTAIqqyfYg+6+JW855BUk+xPRfErec8eBjL8REoKIiIAIiIAIiIAIiIAYm+nqdb3PNSYeFPNXwm5vp6nW9zzUmFQbRfASa9zwU7fkuCWtntzvESiDJsI/PHjKvRNG0TKuOxK06buxsEBJPYOsycmYu82H5ai9G+XlUZL2va4teRSuOzKwe1Gqc40Xp0yM4qu1JQy9RKXzLca6ydNpUsucVEy8M2dcvC9r3/aY2IoYivQNJqaqyhDm5UNRrFGU5LDUBgLG40v1yNtjVKlXlWpqitWpOaJZWuKVNwXYDQscyC3YglxD7DAbTpCmrGogWobKS62c6aKb6nWeJvHRcnknWpkqclUIdF5Ii92OYgkacBcnqnz9DYVVVBpKBVFaq9NxUQU1pO6kq9NhzlNiebqDLi7Dq8pYqgAxn2rPmHPpkG/N43F+uRksjXN3Zu26GIUNRqq4a9rHnHLx0Os9r7YooFLVaYFTRL1FGc8Obc6+yfO4LZGIojDlaaFsOa1MryoUOlQkq4NjaxyjL8uyVdk7IrYdqZKU6v3CUW+9AaiUZiShK6qc3d0YknZDRyzVxG30WmKlSyl3NMIatHWzlSxa+WwAuesC81KW1KKMEeqiuxChGqKGJPAAX7J8nQ2FWpc4U6dYlK9LI1QAU89Z3UglTzSGAYcdBLOH3UqLh6yc1nejh6SVD0i1IWJJOq2YEjXvkqcU2Um3Y+2Bns8E9lSR5OTO5yYAQ1JPsT0XxK3nPIagk2xPRfErec8eBjL8REoKIiIAIiIAIiIAIiIAYm+nqdX4fmpMOgvNXwH0m3vr6lW9zzEmNh25o8BJ9zwU7fk6ktI6jxE8tOlEqTNgTF2ucwe3HKVFuJNjNs9G/deYG0g3J1Cl8+U5bcb9Vv2k4LJrM7Yez2pU+eec4UlQCFQhLEAEnXQkm88w3L/aDmzcnd73CciEsvJ5CBmzXve/f3StQWty1P0nJc7pZs1/uulbW3pLX74xL4koFpq2dKtR2Y80NTSo5RA3A5hkHtlbmH09HDty1FwOYtKqpPUCzJYftLL02+0KfwCkwvYaOXX28AZ89tOhiszNSz5MqgBSbjm3OgOgv2a6CSrhcQC1QlygdL0ecWenzc3NY9XO7zeRkMjSxCuMUHBfk2olQARyYfMOI7bSF6bcupHQFNgTp0syka8eE+edcXylwKmUAc3+W4Nhra44W4y+pq8qzOtU07k01W4Oa/41ve1tBfTjOapll4YRercp9oTp8nlFsmTLnuc3K31tbLa3fJd5ziORAwgblNecuU2sjFbhuILZR/lpl4ajiOTtWzkisjk02Jc02IZ1W1jYHSw6rSSimJViW5U2yFQCWOQVSSDY5c+S19L3vHpoWbPrFnU5RrgHUX1sRY/KdGOTAnJntp4YARVDJ9iH7r4lbznkDiWNi+i+JW8548DGXoiJQUREQAREQAREQAREQAxN9PU63ueakx8OOavhNjfT1Ot8PzUmNhOivgJNe54KdvyWVWdZYWd3liZcrVPuh32Exto1CtKoy8VRmB7CFNvpNbGCyJ3TMxlLOjqDbOpXwuIqNZ+dbq7z1GQ1q+L5Q06NWu+GFDLbIpJ+8HhNfdkY3EpSxVXECmlX7wYVaQK8nqApc9Z0nW7+6+IoIKFWvSqYcI9Jqa0MtRldTccpx65NsLd3F4VkpU8UjYVGNqT0b1QhJOQP2cJphXwm82JOxsTiDU++o1Xpo9l0CugAtw6zIt9N68TTGHGGqBTTwq4zEXAvUBCc23aefNCv/D6tarQTFBMDXqmu9Hkr1gSwYqtT8pIneI3EpVa2IqYjLVFVFpUV5w+zoi5R16n+0jKUVspGLZT29tStWr4Gnhq5oLi0dy6qrnRQw0Mz8TvbicGuNpVyterhhTalVy8mH5Vgq514XHH2S+u5WIRcHyWJRamCFRFdqRcMrnQZSeIEuUNxUaliVxVRq9XGW5SsQEy5SCgRRoACJG8VspaRnvj8bgKmDq18R9pp4utTw9WmUCck1Xg1Mjs1+Uyam9uLFSqaeKL11xhw9PAGmpSrTz26XVYfSfWbN3KrPUw7Y7FfaKWDYPSpCkKZZltkaq34iLD957X/AIeZqFamKoWrUxf22nXCG9I5r5e06X+crG1icss+4WdXngBtrx6+y8GYYe3kT1QJFWr9Q+ciQXIkpVM2RRQ+WWXk+xPRfErec8hYSfYvoviVvOedECTL0REoKIiIAIiIAIiIAIiIAYe+vqVb4fmpMbC6KvgJs77epVvc81JkhLZe9Qf2En3PBXt+ScNOlNyPESESXCC7DsGsqSRb2geaPH+kz80u4s3QHvmdeZHRp3mkmHN2HiJXljArdvDWa9AjTxNWw8ZTzSDaeLyBmOuWwt7Z5Tq5gCOBFxPOnNSlY7IQajcnvOwZ87tXeRKGIw9BhdsQSL3sEA4E+J0m/RNyIcXgG1k0kNgJKDKVPFoXZAyl0ALIGBZA18pI6r2PjLU6bWOa50TKlet1DhPa9XqEryNSp9FYQvsWk2GXWQy7QSwiU1dmzdlYVTYSbYvovfrec8iqSbY3ovfrec87YnO9F6IiOKIiIAIiIAIiIAIiIAYe+3qVb4fmpM59adM/ygTR319SrfD81JQwovQHatj+0l3PBXt+SCWcJoGPYPrIbSwgtSP8xtKywTR63oh/nXKJl7/o/wCdsxdqUSy3UkMmotJTm4Qckr2HpxU5qLdrlu8pbJ2oaVRqdXok6MeK9Yv3ayrs/atyFq6dWfq77zveqgMyuvBgFJGoJHD9vpPP6nqVOmqlN62j0aHTcZunUW9M0Num9F/Ff/YGUtgYq6lD+HUeHZK2Dxpem1JuNuae3rt+0oYKtkqKe+x8DoROF1r1YzXydkaFqUoM+H/iPtE//Ilhf/8AOKdvEAOfrP1vE7YShhnxLdFKYf8AUT0R7SQJ+Gb5OWxuJJ/7hH7AfQTa3s3gL4DBYcHVqa1anEXynKg/8SZ9N/EpKB4PK17n0n8HcY9fF4+tUN2qCmzHvapVIA7gNB4T9L2ttVKCFqhsBp3nuA7Z+Y/wcqLRoYusxsMyLfuRWb/fO8ZjXx2JVfwlgFX8q31bxtecnWVVGXFHf0HRutecvStn6RhqwdVYXswDAHQ6i8lvIhzQBwAHytI8NjEqFgjBihs1jex75yCuO7aLtFLkfOX5Xwi6X7ZYnTBWRzTeSOp/eS7E9F8St5zyGof6ybYnoviVvOeWgSlovxESgoiIgAiIgAiIgAiIgBh76+pVvh+akpbHN1y9q/SXd9vUq3ueakz9jm2TvFpL9/BT9PIKyziBZEHtnlWnz7d8bTqqpAJAsOs2lG0tipXwjKx+IrUlutmpnQi2qnxlShtVT0uafmJ9Bh3RqbC6m99LjXSfK7S2YVuyar2dY/4nl15VqTc6cuS+j0unjRqrhUjxf2RbUwVvvE1QmxtrY/2kOExFxyTnmNwPWh6iO6c4bFMnDVT0l4hh4SatSpsLjmZuB4r4HrBnkSmpSco4+0etGPCKjPP0yA0mpuCeo3BHA9skxtMZg68C2o7G/wCZPVBCguLqeaw7T1MD4ThmVWGuZHAB7Rb+ohFf4Bu+fk/MN8qRqYguou1So1Egdbqco9pUrG+dMXw3JjRaPJCw6Rp1HS/t1mpRKjF4xav/AEGbGU7jiUFre3Op9k52HhBUw+GxFXnDDtXGU656hcMgPcLk+yfYfyKnTUn8HzUaUqtTjHbZboYZsNhaVEnWpevVXsZrAIfAD5z6Dc6mqF8RVIVaYyAn8x1Nu+31mbVwxqPzjZaarnfibkZiB2sSeE521XGYU6Yy06Qtlve7fiYnrN7ieHUm3NyZ9dSoJUVQj5f+y/tveKpiDkpXVCbAAnO57+zwn2e6+yuQpKv4m5znv7PZPld18ClMfaMQQoHQDHj/ADW+k0MXvwFuKCZj1O2g8QOM2DSzI5OqpSqL+Hp4/itv/p9+vCdWmLuxia9SlnxIALm6qFy2XvmxO9O6ufPVIOEnFnNWT7F9F8St5zyF5Nsb0XxK3nPKQJSL0REoKIiIAIiIAIiIAIiIAYW+/qVb3PNSZeANlU9gE1N+PUq3ueYkysGeavgPpJr3PBTt+TadL1FPUReZ+1MOtUsGHDh2jwM08O91B7BaZGIrHMQo11OvACFlJWkroxScXdGHiNhVBdqXPA6gbMP7zOGJqIekVI6jf6GfY4NKxzZXVeHGmW/3Suuy6hGc1KZ46GgDf23nj1+is707o9Wj1uLVLM+bbGB+kFB/NlFj421ECoF6SaHiVa4bv7JuVdkMeFQDtHJr+3Cdtsaotvvge409PrOVUKuXY6v6mmsIyKNIKLhs1N9CCDb224GSLheaRoACGszCzKdOaer2zXpbNYEZX8Vy3BlipsvLrmF+AJQFrdhY8dZaFCW2iM+pSwmfmu1aTo+Lq1KebI6YU1VKuGw1RgxzW61sB4SPBbDy06VBNRSd+UqE6ZjlJPy09k/QKmwmzBmqKyl+UKciFY2p5bZgddddbyH/AOvC6882DM7gD0jFMtz39c9PqKjlFQOfopQpzc3v4PkaVRq9R2UBUoXdQSAuc8Gc+IJ9kiw1OlSvUb722mY3CO/5VHE95M+oxW6ecKq1OTRdSip0je9yb6nvnbbno3SckKLIlrIo8AbnXW84+Mj1l1tH7wfBV6r1nubszaBRqO4KO6fabsbrJTIqYormFitMstl727TNBd1DlAoulE8C60eefeLXAlJ/4fM3SxJPihP+6UhRlHPG7Mr9fSqx4KfBf2yfaUKit0WBt2EH6SUTD3b2D9jVwamfOb9HLb9zNKrWJ4aD95187LOz5+pTjztF3X2SVqoH7yzsNr0vfrec8ynmnsH0I/XW8541Gbk2TqRSRoxEToJCIiACIiACIiACIiAGDvz6jX8E8xJj4Xor4D6TY369Rr+CeYkyqS2Cj+UfSIvX4H/TyaeGb7tu6/0lOX8MOZb83+f0lAiNEVl3ZzamTYlrAAdnCVtnnU+H9Z07XMhXdsFaaTMenUxmgyU2a/Szaa5iNOOhyj5z3G1MbmNlpkAKQbqARoW6+POOnA24zTfDioCh0DgrccRcSlW3eDsRyrqvEooVKfVwXq4cPHjJRzGw73c8T7XlzBaYYFuZdTmSyWYHWxuX+XfIhiMW5HMp34EZhlBvpwN/Hs6ryWpsBcro1Wq4cAEswuACDZT1aj9z3W5wm7SgkirVXiTZwoJbrNo11oXOz2tUxZJDBVCrplKksesi/DTt01kXKYrqVLA6ZiuYjtuDbt/wSbG7GWqgR3eym+YMM17EX1GmhI9siO74N/vq2trfeaLY30HsEm2r5Hs0jgVMWoN0R9NBoLELw0PWQRp2jj1SJ9sPBaV78Lnhx437l+fdr0mwBYDlapIuAc5uLhRx46ZdPGbGy9nCgpGYtc3u1ieAH9P3M2KTMbsTYIPkXlLB7c4DgD3an6z2rXtw4zitXvoJWmzqLSMhB/J0xvxnMQZF5LHLTS2B6Efrrec8zWmlsH0I/XW8550dPtkKujRiInWQEREAEREAEREAEREAMDfv1Cv4L5iyoVvSpsPygH5S5v16jX8F8xZU2UwKBTwIFpN+sovQWXbKtPxEr4kWY/P5yXHcVHYIxQuFPaIyYpLgkspPbIpbTSw7pVnJWldlqZLhOlLLnKCes/vIcIOM4rPmPdMvxia1ykRtU6z851RxqFSFdWPWA6sR42mXtxUamVdM+bQArdS3HW0+BTZ+HZqlXALUwjgmmTTYlKjA8XU/hvrpEi1d5yEpJYP0n7bTzZc65vy51zfKWaYzcJ+UbH2Dh6JU4umK2JrsfvWeqRe9x1i2k/VNlNTWkvJAhSLgG9z36zUot7DnfRoUlA065ziX6hPKXDMZXZrmUlK0TIq7yckTmdXnJkCons8WSU6d4JXCWDynSvNDYvovfq+c8hy2Em2P6P36vnPO2lHic05XL0REsTEREAEREAEREAEREAMHfr1Gv4J5izP2evQ8B9Job9eo1/BPMWcYAKyoRxCi/wApNv8APwUXoPMcDm9kloLmVb/hM7xaXF+z6TjCg5TMb/G5lrs6VrsfbIkW+kko8fnJaKZRczlS5FngOLLaVJZxDXUd8rWhU3g2BXx1LMjfy2PtE+D3Xxlk5MJTbWoSzlhYhz1z9IagWQj83XxsJ+fbf3dfCq9egx5xLGiqs1yxv1cOMlG9OpyttGSgqq43sQ7axgdsMMqqy11sVYsCNbifoOBp6Ko4AD2T4Pd3d5q/JYmuzEqSVpFSoQ3tex4mfomDTKtzb/OE2N5Vb/BtlCPFElduqQQTeI0ndglY8tE9M8Aijo9Rby9Tp2E5o0reMlnRCNiEpN6I3kux/R+/V855C7Dtkuxz9179XznloPJNovRESooiIgAiIgAiIgAiIgBgb9+oYjwXzFnmzaGVVI61Gnsnu/nqGI/SvmLItjvdRc3so/pJS9RRegspVIYhuBvJwoFlkVGuGNjxHXOqvSBiSdkEcsjpdL5z2u19JKFAPjKbPr7ZFrirFVl3J8QdFnFKlfwkrLc9wkgqDh2RlDOTOWDirUtoJVbvnj1NTOC8lJtspFJEtJbmS4h+qeUSFFz1yuXjaVhNs7vOhPEF5OqgcTBRubdHCITJ0pAf3nQcWvIK1a+gjtKCyJdyZ1Ur9nzkbMTOLxmknJsqopBpf2H6Ifrrec8z2aaGwvQj9dbznlun2yVU0IiJ1kBERABERABERABERADA379QxH6V8xZV2N0R+kf0iIj9RRegnwnS9hk9Xq8YiTqaCOz1uqUj0oiSqfBWltlyRLxbwiI8hYlaePETmLImxHRkERHntCQ0XafCR4jqiJVekn+xMeHsleeRI1vgtDYnQiIgzPDNPYHoR+ut5zxE6On2yFXRoxETrICIiACIiAH/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5" name="AutoShape 4" descr="data:image/jpeg;base64,/9j/4AAQSkZJRgABAQAAAQABAAD/2wCEAAkGBxQSEhMUEBQVEhQQFRUQFRAUDxAPEA8UFRQXFhYUFBQYHCggGBolHBQUITEhJSkrLi4uFx8zODUsNygtLisBCgoKDg0OGxAQFy8fHiUuLCwsKywtLy0wLCwsLCwsLCwsLCwsLCwsLCwsLCwsLCwsLCwsLCwsLCwsLCwrLCwsOP/AABEIAOEA4QMBIgACEQEDEQH/xAAbAAEAAwEBAQEAAAAAAAAAAAAAAwQFAgEGB//EAEIQAAIBAgMDCAcGBQMEAwAAAAECAAMRBBIhBQYxEyIyQVFhcbMzNIGCg5GxFCNCUnKhB2LB0fBzwuFDU6KyFRYk/8QAGgEAAwEBAQEAAAAAAAAAAAAAAAIDAQQFBv/EACoRAAIBBAEDBAIBBQAAAAAAAAABAgMRITESBEOBMjNBUSJCExRxkbHh/9oADAMBAAIRAxEAPwD9xiIgAiIgBib5+p1fh+akrZ6nJAaItgOJZj/aWd8/U6vw/NSUsRU5iDuB/aRfueCvb8neCqWcD2TVnz9JtQZvoY89iROxF4nqyZoCXkgsBOc0r4vEZRpxOgmoCctEr4KqWXXUjSWDMYHhnkTy8APZ5PbxADgzwiezyAHJEjdZLOGEAKlZZe3cH3A/1K/n1JTrCXd3vQD/AFK3n1I8DGaUREoKIiIAIiIAIiIAIiIAYm+nqdb3PNSZ9ZrhO5B9Job6ep1vc81JlE8O5R9JLueCvb8nSibWHN1XwExRNbZ7cwd2keoTiWhPRPFgmSQwMyMbVzMewaTSxNXKpP8Al5ikysEKzS2Y2h8ZemfsvgfGX7xJLIx5Fp7PIoHs5M9vBEAFpzadQYAcEThpIROTACrU65c2D6Ef6lbznlaoJa2D6H4lbznjwMZoRESgoiIgAiIgAiIgAiIgBib5+p1fh+akyKRuB4D6TX3z9Tq/D81Ji4bor4CTXueCnb8lhRNPZnAiZwl7Zranwjz0IjRtODPS05zSIxn7UfgL95mdeWMVUuxPsEr2l4qyEZpbLOh8ZelLZa80+MvWk5bHAnN51aeRWB6J7mkOIqW0HEznB9cTnmwyji5ZiIjii05adXnDTAIqqyfYg+6+JW855BUk+xPRfErec8eBjL8REoKIiIAIiIAIiIAIiIAYm+nqdb3PNSYeFPNXwm5vp6nW9zzUmFQbRfASa9zwU7fkuCWtntzvESiDJsI/PHjKvRNG0TKuOxK06buxsEBJPYOsycmYu82H5ai9G+XlUZL2va4teRSuOzKwe1Gqc40Xp0yM4qu1JQy9RKXzLca6ydNpUsucVEy8M2dcvC9r3/aY2IoYivQNJqaqyhDm5UNRrFGU5LDUBgLG40v1yNtjVKlXlWpqitWpOaJZWuKVNwXYDQscyC3YglxD7DAbTpCmrGogWobKS62c6aKb6nWeJvHRcnknWpkqclUIdF5Ii92OYgkacBcnqnz9DYVVVBpKBVFaq9NxUQU1pO6kq9NhzlNiebqDLi7Dq8pYqgAxn2rPmHPpkG/N43F+uRksjXN3Zu26GIUNRqq4a9rHnHLx0Os9r7YooFLVaYFTRL1FGc8Obc6+yfO4LZGIojDlaaFsOa1MryoUOlQkq4NjaxyjL8uyVdk7IrYdqZKU6v3CUW+9AaiUZiShK6qc3d0YknZDRyzVxG30WmKlSyl3NMIatHWzlSxa+WwAuesC81KW1KKMEeqiuxChGqKGJPAAX7J8nQ2FWpc4U6dYlK9LI1QAU89Z3UglTzSGAYcdBLOH3UqLh6yc1nejh6SVD0i1IWJJOq2YEjXvkqcU2Um3Y+2Bns8E9lSR5OTO5yYAQ1JPsT0XxK3nPIagk2xPRfErec8eBjL8REoKIiIAIiIAIiIAIiIAYm+nqdX4fmpMOgvNXwH0m3vr6lW9zzEmNh25o8BJ9zwU7fk6ktI6jxE8tOlEqTNgTF2ucwe3HKVFuJNjNs9G/deYG0g3J1Cl8+U5bcb9Vv2k4LJrM7Yez2pU+eec4UlQCFQhLEAEnXQkm88w3L/aDmzcnd73CciEsvJ5CBmzXve/f3StQWty1P0nJc7pZs1/uulbW3pLX74xL4koFpq2dKtR2Y80NTSo5RA3A5hkHtlbmH09HDty1FwOYtKqpPUCzJYftLL02+0KfwCkwvYaOXX28AZ89tOhiszNSz5MqgBSbjm3OgOgv2a6CSrhcQC1QlygdL0ecWenzc3NY9XO7zeRkMjSxCuMUHBfk2olQARyYfMOI7bSF6bcupHQFNgTp0syka8eE+edcXylwKmUAc3+W4Nhra44W4y+pq8qzOtU07k01W4Oa/41ve1tBfTjOapll4YRercp9oTp8nlFsmTLnuc3K31tbLa3fJd5ziORAwgblNecuU2sjFbhuILZR/lpl4ajiOTtWzkisjk02Jc02IZ1W1jYHSw6rSSimJViW5U2yFQCWOQVSSDY5c+S19L3vHpoWbPrFnU5RrgHUX1sRY/KdGOTAnJntp4YARVDJ9iH7r4lbznkDiWNi+i+JW8548DGXoiJQUREQAREQAREQAREQAxN9PU63ueakx8OOavhNjfT1Ot8PzUmNhOivgJNe54KdvyWVWdZYWd3liZcrVPuh32Exto1CtKoy8VRmB7CFNvpNbGCyJ3TMxlLOjqDbOpXwuIqNZ+dbq7z1GQ1q+L5Q06NWu+GFDLbIpJ+8HhNfdkY3EpSxVXECmlX7wYVaQK8nqApc9Z0nW7+6+IoIKFWvSqYcI9Jqa0MtRldTccpx65NsLd3F4VkpU8UjYVGNqT0b1QhJOQP2cJphXwm82JOxsTiDU++o1Xpo9l0CugAtw6zIt9N68TTGHGGqBTTwq4zEXAvUBCc23aefNCv/D6tarQTFBMDXqmu9Hkr1gSwYqtT8pIneI3EpVa2IqYjLVFVFpUV5w+zoi5R16n+0jKUVspGLZT29tStWr4Gnhq5oLi0dy6qrnRQw0Mz8TvbicGuNpVyterhhTalVy8mH5Vgq514XHH2S+u5WIRcHyWJRamCFRFdqRcMrnQZSeIEuUNxUaliVxVRq9XGW5SsQEy5SCgRRoACJG8VspaRnvj8bgKmDq18R9pp4utTw9WmUCck1Xg1Mjs1+Uyam9uLFSqaeKL11xhw9PAGmpSrTz26XVYfSfWbN3KrPUw7Y7FfaKWDYPSpCkKZZltkaq34iLD957X/AIeZqFamKoWrUxf22nXCG9I5r5e06X+crG1icss+4WdXngBtrx6+y8GYYe3kT1QJFWr9Q+ciQXIkpVM2RRQ+WWXk+xPRfErec8hYSfYvoviVvOedECTL0REoKIiIAIiIAIiIAIiIAYe+vqVb4fmpMbC6KvgJs77epVvc81JkhLZe9Qf2En3PBXt+ScNOlNyPESESXCC7DsGsqSRb2geaPH+kz80u4s3QHvmdeZHRp3mkmHN2HiJXljArdvDWa9AjTxNWw8ZTzSDaeLyBmOuWwt7Z5Tq5gCOBFxPOnNSlY7IQajcnvOwZ87tXeRKGIw9BhdsQSL3sEA4E+J0m/RNyIcXgG1k0kNgJKDKVPFoXZAyl0ALIGBZA18pI6r2PjLU6bWOa50TKlet1DhPa9XqEryNSp9FYQvsWk2GXWQy7QSwiU1dmzdlYVTYSbYvovfrec8iqSbY3ovfrec87YnO9F6IiOKIiIAIiIAIiIAIiIAYe+3qVb4fmpM59adM/ygTR319SrfD81JQwovQHatj+0l3PBXt+SCWcJoGPYPrIbSwgtSP8xtKywTR63oh/nXKJl7/o/wCdsxdqUSy3UkMmotJTm4Qckr2HpxU5qLdrlu8pbJ2oaVRqdXok6MeK9Yv3ayrs/atyFq6dWfq77zveqgMyuvBgFJGoJHD9vpPP6nqVOmqlN62j0aHTcZunUW9M0Num9F/Ff/YGUtgYq6lD+HUeHZK2Dxpem1JuNuae3rt+0oYKtkqKe+x8DoROF1r1YzXydkaFqUoM+H/iPtE//Ilhf/8AOKdvEAOfrP1vE7YShhnxLdFKYf8AUT0R7SQJ+Gb5OWxuJJ/7hH7AfQTa3s3gL4DBYcHVqa1anEXynKg/8SZ9N/EpKB4PK17n0n8HcY9fF4+tUN2qCmzHvapVIA7gNB4T9L2ttVKCFqhsBp3nuA7Z+Y/wcqLRoYusxsMyLfuRWb/fO8ZjXx2JVfwlgFX8q31bxtecnWVVGXFHf0HRutecvStn6RhqwdVYXswDAHQ6i8lvIhzQBwAHytI8NjEqFgjBihs1jex75yCuO7aLtFLkfOX5Xwi6X7ZYnTBWRzTeSOp/eS7E9F8St5zyGof6ybYnoviVvOeWgSlovxESgoiIgAiIgAiIgAiIgBh76+pVvh+akpbHN1y9q/SXd9vUq3ueakz9jm2TvFpL9/BT9PIKyziBZEHtnlWnz7d8bTqqpAJAsOs2lG0tipXwjKx+IrUlutmpnQi2qnxlShtVT0uafmJ9Bh3RqbC6m99LjXSfK7S2YVuyar2dY/4nl15VqTc6cuS+j0unjRqrhUjxf2RbUwVvvE1QmxtrY/2kOExFxyTnmNwPWh6iO6c4bFMnDVT0l4hh4SatSpsLjmZuB4r4HrBnkSmpSco4+0etGPCKjPP0yA0mpuCeo3BHA9skxtMZg68C2o7G/wCZPVBCguLqeaw7T1MD4ThmVWGuZHAB7Rb+ohFf4Bu+fk/MN8qRqYguou1So1Egdbqco9pUrG+dMXw3JjRaPJCw6Rp1HS/t1mpRKjF4xav/AEGbGU7jiUFre3Op9k52HhBUw+GxFXnDDtXGU656hcMgPcLk+yfYfyKnTUn8HzUaUqtTjHbZboYZsNhaVEnWpevVXsZrAIfAD5z6Dc6mqF8RVIVaYyAn8x1Nu+31mbVwxqPzjZaarnfibkZiB2sSeE521XGYU6Yy06Qtlve7fiYnrN7ieHUm3NyZ9dSoJUVQj5f+y/tveKpiDkpXVCbAAnO57+zwn2e6+yuQpKv4m5znv7PZPld18ClMfaMQQoHQDHj/ADW+k0MXvwFuKCZj1O2g8QOM2DSzI5OqpSqL+Hp4/itv/p9+vCdWmLuxia9SlnxIALm6qFy2XvmxO9O6ufPVIOEnFnNWT7F9F8St5zyF5Nsb0XxK3nPKQJSL0REoKIiIAIiIAIiIAIiIAYW+/qVb3PNSZeANlU9gE1N+PUq3ueYkysGeavgPpJr3PBTt+TadL1FPUReZ+1MOtUsGHDh2jwM08O91B7BaZGIrHMQo11OvACFlJWkroxScXdGHiNhVBdqXPA6gbMP7zOGJqIekVI6jf6GfY4NKxzZXVeHGmW/3Suuy6hGc1KZ46GgDf23nj1+is707o9Wj1uLVLM+bbGB+kFB/NlFj421ECoF6SaHiVa4bv7JuVdkMeFQDtHJr+3Cdtsaotvvge409PrOVUKuXY6v6mmsIyKNIKLhs1N9CCDb224GSLheaRoACGszCzKdOaer2zXpbNYEZX8Vy3BlipsvLrmF+AJQFrdhY8dZaFCW2iM+pSwmfmu1aTo+Lq1KebI6YU1VKuGw1RgxzW61sB4SPBbDy06VBNRSd+UqE6ZjlJPy09k/QKmwmzBmqKyl+UKciFY2p5bZgddddbyH/AOvC6882DM7gD0jFMtz39c9PqKjlFQOfopQpzc3v4PkaVRq9R2UBUoXdQSAuc8Gc+IJ9kiw1OlSvUb722mY3CO/5VHE95M+oxW6ecKq1OTRdSip0je9yb6nvnbbno3SckKLIlrIo8AbnXW84+Mj1l1tH7wfBV6r1nubszaBRqO4KO6fabsbrJTIqYormFitMstl727TNBd1DlAoulE8C60eefeLXAlJ/4fM3SxJPihP+6UhRlHPG7Mr9fSqx4KfBf2yfaUKit0WBt2EH6SUTD3b2D9jVwamfOb9HLb9zNKrWJ4aD95187LOz5+pTjztF3X2SVqoH7yzsNr0vfrec8ynmnsH0I/XW8541Gbk2TqRSRoxEToJCIiACIiACIiACIiAGDvz6jX8E8xJj4Xor4D6TY369Rr+CeYkyqS2Cj+UfSIvX4H/TyaeGb7tu6/0lOX8MOZb83+f0lAiNEVl3ZzamTYlrAAdnCVtnnU+H9Z07XMhXdsFaaTMenUxmgyU2a/Szaa5iNOOhyj5z3G1MbmNlpkAKQbqARoW6+POOnA24zTfDioCh0DgrccRcSlW3eDsRyrqvEooVKfVwXq4cPHjJRzGw73c8T7XlzBaYYFuZdTmSyWYHWxuX+XfIhiMW5HMp34EZhlBvpwN/Hs6ryWpsBcro1Wq4cAEswuACDZT1aj9z3W5wm7SgkirVXiTZwoJbrNo11oXOz2tUxZJDBVCrplKksesi/DTt01kXKYrqVLA6ZiuYjtuDbt/wSbG7GWqgR3eym+YMM17EX1GmhI9siO74N/vq2trfeaLY30HsEm2r5Hs0jgVMWoN0R9NBoLELw0PWQRp2jj1SJ9sPBaV78Lnhx437l+fdr0mwBYDlapIuAc5uLhRx46ZdPGbGy9nCgpGYtc3u1ieAH9P3M2KTMbsTYIPkXlLB7c4DgD3an6z2rXtw4zitXvoJWmzqLSMhB/J0xvxnMQZF5LHLTS2B6Efrrec8zWmlsH0I/XW8550dPtkKujRiInWQEREAEREAEREAEREAMDfv1Cv4L5iyoVvSpsPygH5S5v16jX8F8xZU2UwKBTwIFpN+sovQWXbKtPxEr4kWY/P5yXHcVHYIxQuFPaIyYpLgkspPbIpbTSw7pVnJWldlqZLhOlLLnKCes/vIcIOM4rPmPdMvxia1ykRtU6z851RxqFSFdWPWA6sR42mXtxUamVdM+bQArdS3HW0+BTZ+HZqlXALUwjgmmTTYlKjA8XU/hvrpEi1d5yEpJYP0n7bTzZc65vy51zfKWaYzcJ+UbH2Dh6JU4umK2JrsfvWeqRe9x1i2k/VNlNTWkvJAhSLgG9z36zUot7DnfRoUlA065ziX6hPKXDMZXZrmUlK0TIq7yckTmdXnJkCons8WSU6d4JXCWDynSvNDYvovfq+c8hy2Em2P6P36vnPO2lHic05XL0REsTEREAEREAEREAEREAMHfr1Gv4J5izP2evQ8B9Job9eo1/BPMWcYAKyoRxCi/wApNv8APwUXoPMcDm9kloLmVb/hM7xaXF+z6TjCg5TMb/G5lrs6VrsfbIkW+kko8fnJaKZRczlS5FngOLLaVJZxDXUd8rWhU3g2BXx1LMjfy2PtE+D3Xxlk5MJTbWoSzlhYhz1z9IagWQj83XxsJ+fbf3dfCq9egx5xLGiqs1yxv1cOMlG9OpyttGSgqq43sQ7axgdsMMqqy11sVYsCNbifoOBp6Ko4AD2T4Pd3d5q/JYmuzEqSVpFSoQ3tex4mfomDTKtzb/OE2N5Vb/BtlCPFElduqQQTeI0ndglY8tE9M8Aijo9Rby9Tp2E5o0reMlnRCNiEpN6I3kux/R+/V855C7Dtkuxz9179XznloPJNovRESooiIgAiIgAiIgAiIgBgb9+oYjwXzFnmzaGVVI61Gnsnu/nqGI/SvmLItjvdRc3so/pJS9RRegspVIYhuBvJwoFlkVGuGNjxHXOqvSBiSdkEcsjpdL5z2u19JKFAPjKbPr7ZFrirFVl3J8QdFnFKlfwkrLc9wkgqDh2RlDOTOWDirUtoJVbvnj1NTOC8lJtspFJEtJbmS4h+qeUSFFz1yuXjaVhNs7vOhPEF5OqgcTBRubdHCITJ0pAf3nQcWvIK1a+gjtKCyJdyZ1Ur9nzkbMTOLxmknJsqopBpf2H6Ifrrec8z2aaGwvQj9dbznlun2yVU0IiJ1kBERABERABERABERADA379QxH6V8xZV2N0R+kf0iIj9RRegnwnS9hk9Xq8YiTqaCOz1uqUj0oiSqfBWltlyRLxbwiI8hYlaePETmLImxHRkERHntCQ0XafCR4jqiJVekn+xMeHsleeRI1vgtDYnQiIgzPDNPYHoR+ut5zxE6On2yFXRoxETrICIiACIiAH/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26" name="Título 4"/>
          <p:cNvSpPr txBox="1">
            <a:spLocks/>
          </p:cNvSpPr>
          <p:nvPr/>
        </p:nvSpPr>
        <p:spPr>
          <a:xfrm>
            <a:off x="1084164" y="1076652"/>
            <a:ext cx="1508190" cy="619507"/>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_tradnl" sz="2850" b="1" dirty="0" smtClean="0">
                <a:solidFill>
                  <a:schemeClr val="tx1"/>
                </a:solidFill>
                <a:latin typeface="Arial" panose="020B0604020202020204" pitchFamily="34" charset="0"/>
                <a:cs typeface="Arial" panose="020B0604020202020204" pitchFamily="34" charset="0"/>
              </a:rPr>
              <a:t>RED</a:t>
            </a:r>
            <a:endParaRPr lang="es-EC" sz="2850" b="1" dirty="0">
              <a:solidFill>
                <a:schemeClr val="tx1"/>
              </a:solidFill>
              <a:latin typeface="Arial" panose="020B0604020202020204" pitchFamily="34" charset="0"/>
              <a:cs typeface="Arial" panose="020B0604020202020204" pitchFamily="34" charset="0"/>
            </a:endParaRPr>
          </a:p>
        </p:txBody>
      </p:sp>
      <p:sp>
        <p:nvSpPr>
          <p:cNvPr id="27" name="Subtítulo 5"/>
          <p:cNvSpPr txBox="1">
            <a:spLocks/>
          </p:cNvSpPr>
          <p:nvPr/>
        </p:nvSpPr>
        <p:spPr>
          <a:xfrm>
            <a:off x="1115616" y="1916832"/>
            <a:ext cx="6152817" cy="2816352"/>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marL="68580" indent="0" algn="just">
              <a:buNone/>
            </a:pPr>
            <a:r>
              <a:rPr lang="es-EC" dirty="0" smtClean="0">
                <a:solidFill>
                  <a:schemeClr val="tx1"/>
                </a:solidFill>
                <a:latin typeface="Arial" panose="020B0604020202020204" pitchFamily="34" charset="0"/>
                <a:cs typeface="Arial" panose="020B0604020202020204" pitchFamily="34" charset="0"/>
              </a:rPr>
              <a:t>Una red usualmente es, considerada como  un medio físico que interconecta dispositivos que puede trasferir datos entre ellos.</a:t>
            </a:r>
          </a:p>
          <a:p>
            <a:endParaRPr lang="es-EC" dirty="0"/>
          </a:p>
        </p:txBody>
      </p:sp>
      <p:grpSp>
        <p:nvGrpSpPr>
          <p:cNvPr id="28" name="Group 1049"/>
          <p:cNvGrpSpPr>
            <a:grpSpLocks/>
          </p:cNvGrpSpPr>
          <p:nvPr/>
        </p:nvGrpSpPr>
        <p:grpSpPr bwMode="auto">
          <a:xfrm>
            <a:off x="3059832" y="3879031"/>
            <a:ext cx="3312368" cy="1638201"/>
            <a:chOff x="1996" y="2699"/>
            <a:chExt cx="1679" cy="817"/>
          </a:xfrm>
        </p:grpSpPr>
        <p:sp>
          <p:nvSpPr>
            <p:cNvPr id="31" name="AutoShape 1030"/>
            <p:cNvSpPr>
              <a:spLocks noChangeArrowheads="1"/>
            </p:cNvSpPr>
            <p:nvPr/>
          </p:nvSpPr>
          <p:spPr bwMode="auto">
            <a:xfrm>
              <a:off x="2087" y="3062"/>
              <a:ext cx="272" cy="136"/>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C" sz="1350"/>
            </a:p>
          </p:txBody>
        </p:sp>
        <p:sp>
          <p:nvSpPr>
            <p:cNvPr id="33" name="AutoShape 1031"/>
            <p:cNvSpPr>
              <a:spLocks noChangeArrowheads="1"/>
            </p:cNvSpPr>
            <p:nvPr/>
          </p:nvSpPr>
          <p:spPr bwMode="auto">
            <a:xfrm>
              <a:off x="1996" y="2699"/>
              <a:ext cx="181" cy="182"/>
            </a:xfrm>
            <a:prstGeom prst="can">
              <a:avLst>
                <a:gd name="adj" fmla="val 25138"/>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C" sz="1350"/>
            </a:p>
          </p:txBody>
        </p:sp>
        <p:sp>
          <p:nvSpPr>
            <p:cNvPr id="36" name="Rectangle 1032"/>
            <p:cNvSpPr>
              <a:spLocks noChangeArrowheads="1"/>
            </p:cNvSpPr>
            <p:nvPr/>
          </p:nvSpPr>
          <p:spPr bwMode="auto">
            <a:xfrm>
              <a:off x="2495" y="2699"/>
              <a:ext cx="273" cy="1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C" sz="1350"/>
            </a:p>
          </p:txBody>
        </p:sp>
        <p:sp>
          <p:nvSpPr>
            <p:cNvPr id="38" name="Rectangle 1033"/>
            <p:cNvSpPr>
              <a:spLocks noChangeArrowheads="1"/>
            </p:cNvSpPr>
            <p:nvPr/>
          </p:nvSpPr>
          <p:spPr bwMode="auto">
            <a:xfrm>
              <a:off x="2450" y="3153"/>
              <a:ext cx="272" cy="13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C" sz="1350"/>
            </a:p>
          </p:txBody>
        </p:sp>
        <p:sp>
          <p:nvSpPr>
            <p:cNvPr id="39" name="Line 1034"/>
            <p:cNvSpPr>
              <a:spLocks noChangeShapeType="1"/>
            </p:cNvSpPr>
            <p:nvPr/>
          </p:nvSpPr>
          <p:spPr bwMode="auto">
            <a:xfrm>
              <a:off x="2404" y="3017"/>
              <a:ext cx="1" cy="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C" sz="1350"/>
            </a:p>
          </p:txBody>
        </p:sp>
        <p:cxnSp>
          <p:nvCxnSpPr>
            <p:cNvPr id="40" name="AutoShape 1035"/>
            <p:cNvCxnSpPr>
              <a:cxnSpLocks noChangeShapeType="1"/>
              <a:stCxn id="31" idx="5"/>
              <a:endCxn id="36" idx="1"/>
            </p:cNvCxnSpPr>
            <p:nvPr/>
          </p:nvCxnSpPr>
          <p:spPr bwMode="auto">
            <a:xfrm flipV="1">
              <a:off x="2359" y="2767"/>
              <a:ext cx="136" cy="346"/>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AutoShape 1036"/>
            <p:cNvCxnSpPr>
              <a:cxnSpLocks noChangeShapeType="1"/>
              <a:stCxn id="31" idx="5"/>
              <a:endCxn id="38" idx="1"/>
            </p:cNvCxnSpPr>
            <p:nvPr/>
          </p:nvCxnSpPr>
          <p:spPr bwMode="auto">
            <a:xfrm>
              <a:off x="2359" y="3113"/>
              <a:ext cx="91" cy="10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AutoShape 1037"/>
            <p:cNvCxnSpPr>
              <a:cxnSpLocks noChangeShapeType="1"/>
              <a:stCxn id="31" idx="0"/>
              <a:endCxn id="33" idx="3"/>
            </p:cNvCxnSpPr>
            <p:nvPr/>
          </p:nvCxnSpPr>
          <p:spPr bwMode="auto">
            <a:xfrm flipH="1" flipV="1">
              <a:off x="2087" y="2881"/>
              <a:ext cx="153" cy="181"/>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AutoShape 1038"/>
            <p:cNvSpPr>
              <a:spLocks noChangeArrowheads="1"/>
            </p:cNvSpPr>
            <p:nvPr/>
          </p:nvSpPr>
          <p:spPr bwMode="auto">
            <a:xfrm>
              <a:off x="2132" y="3334"/>
              <a:ext cx="181" cy="182"/>
            </a:xfrm>
            <a:prstGeom prst="can">
              <a:avLst>
                <a:gd name="adj" fmla="val 25138"/>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C" sz="1350"/>
            </a:p>
          </p:txBody>
        </p:sp>
        <p:cxnSp>
          <p:nvCxnSpPr>
            <p:cNvPr id="44" name="AutoShape 1039"/>
            <p:cNvCxnSpPr>
              <a:cxnSpLocks noChangeShapeType="1"/>
              <a:stCxn id="31" idx="3"/>
              <a:endCxn id="43" idx="1"/>
            </p:cNvCxnSpPr>
            <p:nvPr/>
          </p:nvCxnSpPr>
          <p:spPr bwMode="auto">
            <a:xfrm>
              <a:off x="2206" y="3198"/>
              <a:ext cx="17" cy="136"/>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Oval 1040"/>
            <p:cNvSpPr>
              <a:spLocks noChangeArrowheads="1"/>
            </p:cNvSpPr>
            <p:nvPr/>
          </p:nvSpPr>
          <p:spPr bwMode="auto">
            <a:xfrm>
              <a:off x="3085" y="2881"/>
              <a:ext cx="499" cy="499"/>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C" sz="1350"/>
            </a:p>
          </p:txBody>
        </p:sp>
        <p:sp>
          <p:nvSpPr>
            <p:cNvPr id="46" name="AutoShape 1041"/>
            <p:cNvSpPr>
              <a:spLocks noChangeArrowheads="1"/>
            </p:cNvSpPr>
            <p:nvPr/>
          </p:nvSpPr>
          <p:spPr bwMode="auto">
            <a:xfrm>
              <a:off x="3039" y="2881"/>
              <a:ext cx="182" cy="18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C" sz="1350"/>
            </a:p>
          </p:txBody>
        </p:sp>
        <p:sp>
          <p:nvSpPr>
            <p:cNvPr id="47" name="AutoShape 1042"/>
            <p:cNvSpPr>
              <a:spLocks noChangeArrowheads="1"/>
            </p:cNvSpPr>
            <p:nvPr/>
          </p:nvSpPr>
          <p:spPr bwMode="auto">
            <a:xfrm>
              <a:off x="3039" y="3153"/>
              <a:ext cx="182" cy="18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C" sz="1350"/>
            </a:p>
          </p:txBody>
        </p:sp>
        <p:sp>
          <p:nvSpPr>
            <p:cNvPr id="48" name="AutoShape 1043"/>
            <p:cNvSpPr>
              <a:spLocks noChangeArrowheads="1"/>
            </p:cNvSpPr>
            <p:nvPr/>
          </p:nvSpPr>
          <p:spPr bwMode="auto">
            <a:xfrm>
              <a:off x="3357" y="3244"/>
              <a:ext cx="182" cy="18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C" sz="1350"/>
            </a:p>
          </p:txBody>
        </p:sp>
        <p:sp>
          <p:nvSpPr>
            <p:cNvPr id="49" name="AutoShape 1044"/>
            <p:cNvSpPr>
              <a:spLocks noChangeArrowheads="1"/>
            </p:cNvSpPr>
            <p:nvPr/>
          </p:nvSpPr>
          <p:spPr bwMode="auto">
            <a:xfrm>
              <a:off x="3493" y="3017"/>
              <a:ext cx="182" cy="18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C" sz="1350"/>
            </a:p>
          </p:txBody>
        </p:sp>
        <p:sp>
          <p:nvSpPr>
            <p:cNvPr id="50" name="AutoShape 1045"/>
            <p:cNvSpPr>
              <a:spLocks noChangeArrowheads="1"/>
            </p:cNvSpPr>
            <p:nvPr/>
          </p:nvSpPr>
          <p:spPr bwMode="auto">
            <a:xfrm>
              <a:off x="3357" y="2790"/>
              <a:ext cx="182" cy="182"/>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C" sz="1350"/>
            </a:p>
          </p:txBody>
        </p:sp>
        <p:cxnSp>
          <p:nvCxnSpPr>
            <p:cNvPr id="51" name="AutoShape 1046"/>
            <p:cNvCxnSpPr>
              <a:cxnSpLocks noChangeShapeType="1"/>
              <a:stCxn id="36" idx="3"/>
              <a:endCxn id="46" idx="1"/>
            </p:cNvCxnSpPr>
            <p:nvPr/>
          </p:nvCxnSpPr>
          <p:spPr bwMode="auto">
            <a:xfrm>
              <a:off x="2768" y="2767"/>
              <a:ext cx="317" cy="20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1973228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1016016" y="1844824"/>
            <a:ext cx="3267952" cy="3394472"/>
          </a:xfrm>
        </p:spPr>
        <p:txBody>
          <a:bodyPr>
            <a:normAutofit/>
          </a:bodyPr>
          <a:lstStyle/>
          <a:p>
            <a:pPr algn="just"/>
            <a:r>
              <a:rPr lang="es-ES_tradnl" sz="2100" dirty="0">
                <a:solidFill>
                  <a:schemeClr val="tx1"/>
                </a:solidFill>
                <a:latin typeface="Arial" panose="020B0604020202020204" pitchFamily="34" charset="0"/>
                <a:cs typeface="Arial" panose="020B0604020202020204" pitchFamily="34" charset="0"/>
              </a:rPr>
              <a:t>Punto a punto o Punto Multipunto</a:t>
            </a:r>
            <a:r>
              <a:rPr lang="es-ES_tradnl" sz="2100" dirty="0" smtClean="0">
                <a:solidFill>
                  <a:schemeClr val="tx1"/>
                </a:solidFill>
                <a:latin typeface="Arial" panose="020B0604020202020204" pitchFamily="34" charset="0"/>
                <a:cs typeface="Arial" panose="020B0604020202020204" pitchFamily="34" charset="0"/>
              </a:rPr>
              <a:t>.</a:t>
            </a:r>
          </a:p>
          <a:p>
            <a:pPr marL="68580" indent="0" algn="just">
              <a:buNone/>
            </a:pPr>
            <a:endParaRPr lang="es-ES_tradnl" sz="2100" dirty="0">
              <a:solidFill>
                <a:schemeClr val="tx1"/>
              </a:solidFill>
              <a:latin typeface="Arial" panose="020B0604020202020204" pitchFamily="34" charset="0"/>
              <a:cs typeface="Arial" panose="020B0604020202020204" pitchFamily="34" charset="0"/>
            </a:endParaRPr>
          </a:p>
          <a:p>
            <a:pPr algn="just"/>
            <a:r>
              <a:rPr lang="es-ES_tradnl" sz="2100" dirty="0">
                <a:solidFill>
                  <a:schemeClr val="tx1"/>
                </a:solidFill>
                <a:latin typeface="Arial" panose="020B0604020202020204" pitchFamily="34" charset="0"/>
                <a:cs typeface="Arial" panose="020B0604020202020204" pitchFamily="34" charset="0"/>
              </a:rPr>
              <a:t>Bridge o R</a:t>
            </a:r>
            <a:r>
              <a:rPr lang="es-ES_tradnl" sz="2100" dirty="0" smtClean="0">
                <a:solidFill>
                  <a:schemeClr val="tx1"/>
                </a:solidFill>
                <a:latin typeface="Arial" panose="020B0604020202020204" pitchFamily="34" charset="0"/>
                <a:cs typeface="Arial" panose="020B0604020202020204" pitchFamily="34" charset="0"/>
              </a:rPr>
              <a:t>uteador.</a:t>
            </a:r>
          </a:p>
          <a:p>
            <a:pPr marL="68580" indent="0" algn="just">
              <a:buNone/>
            </a:pPr>
            <a:endParaRPr lang="es-ES_tradnl" sz="2100" dirty="0">
              <a:solidFill>
                <a:schemeClr val="tx1"/>
              </a:solidFill>
              <a:latin typeface="Arial" panose="020B0604020202020204" pitchFamily="34" charset="0"/>
              <a:cs typeface="Arial" panose="020B0604020202020204" pitchFamily="34" charset="0"/>
            </a:endParaRPr>
          </a:p>
          <a:p>
            <a:pPr algn="just"/>
            <a:r>
              <a:rPr lang="es-ES_tradnl" sz="2100" dirty="0">
                <a:solidFill>
                  <a:schemeClr val="tx1"/>
                </a:solidFill>
                <a:latin typeface="Arial" panose="020B0604020202020204" pitchFamily="34" charset="0"/>
                <a:cs typeface="Arial" panose="020B0604020202020204" pitchFamily="34" charset="0"/>
              </a:rPr>
              <a:t>WDS adiciona nuevas características para bridge</a:t>
            </a:r>
            <a:r>
              <a:rPr lang="es-ES_tradnl" sz="1875" dirty="0">
                <a:solidFill>
                  <a:schemeClr val="tx1"/>
                </a:solidFill>
                <a:latin typeface="Arial" panose="020B0604020202020204" pitchFamily="34" charset="0"/>
                <a:cs typeface="Arial" panose="020B0604020202020204" pitchFamily="34" charset="0"/>
              </a:rPr>
              <a:t>.</a:t>
            </a:r>
          </a:p>
        </p:txBody>
      </p:sp>
      <p:grpSp>
        <p:nvGrpSpPr>
          <p:cNvPr id="11305" name="Group 41"/>
          <p:cNvGrpSpPr>
            <a:grpSpLocks/>
          </p:cNvGrpSpPr>
          <p:nvPr/>
        </p:nvGrpSpPr>
        <p:grpSpPr bwMode="auto">
          <a:xfrm>
            <a:off x="5292080" y="1844824"/>
            <a:ext cx="378619" cy="1081088"/>
            <a:chOff x="3379" y="1207"/>
            <a:chExt cx="318" cy="908"/>
          </a:xfrm>
        </p:grpSpPr>
        <p:sp>
          <p:nvSpPr>
            <p:cNvPr id="11271" name="Oval 7"/>
            <p:cNvSpPr>
              <a:spLocks noChangeArrowheads="1"/>
            </p:cNvSpPr>
            <p:nvPr/>
          </p:nvSpPr>
          <p:spPr bwMode="auto">
            <a:xfrm>
              <a:off x="3424" y="1933"/>
              <a:ext cx="272" cy="18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SzTx/>
                <a:buFontTx/>
                <a:buNone/>
              </a:pPr>
              <a:r>
                <a:rPr lang="en-US" sz="1350" dirty="0"/>
                <a:t>ST</a:t>
              </a:r>
            </a:p>
          </p:txBody>
        </p:sp>
        <p:sp>
          <p:nvSpPr>
            <p:cNvPr id="11273" name="Rectangle 9"/>
            <p:cNvSpPr>
              <a:spLocks noChangeArrowheads="1"/>
            </p:cNvSpPr>
            <p:nvPr/>
          </p:nvSpPr>
          <p:spPr bwMode="auto">
            <a:xfrm>
              <a:off x="3379" y="1207"/>
              <a:ext cx="318" cy="227"/>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SzTx/>
                <a:buFontTx/>
                <a:buNone/>
              </a:pPr>
              <a:r>
                <a:rPr lang="en-US" sz="1350" dirty="0"/>
                <a:t>AP</a:t>
              </a:r>
            </a:p>
          </p:txBody>
        </p:sp>
        <p:cxnSp>
          <p:nvCxnSpPr>
            <p:cNvPr id="11275" name="AutoShape 11"/>
            <p:cNvCxnSpPr>
              <a:cxnSpLocks noChangeShapeType="1"/>
              <a:stCxn id="11273" idx="2"/>
              <a:endCxn id="11271" idx="0"/>
            </p:cNvCxnSpPr>
            <p:nvPr/>
          </p:nvCxnSpPr>
          <p:spPr bwMode="auto">
            <a:xfrm>
              <a:off x="3538" y="1434"/>
              <a:ext cx="22" cy="499"/>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1304" name="Group 40"/>
          <p:cNvGrpSpPr>
            <a:grpSpLocks/>
          </p:cNvGrpSpPr>
          <p:nvPr/>
        </p:nvGrpSpPr>
        <p:grpSpPr bwMode="auto">
          <a:xfrm>
            <a:off x="6516216" y="1844824"/>
            <a:ext cx="1566863" cy="919163"/>
            <a:chOff x="4104" y="1253"/>
            <a:chExt cx="1316" cy="772"/>
          </a:xfrm>
        </p:grpSpPr>
        <p:sp>
          <p:nvSpPr>
            <p:cNvPr id="11268" name="Oval 4"/>
            <p:cNvSpPr>
              <a:spLocks noChangeArrowheads="1"/>
            </p:cNvSpPr>
            <p:nvPr/>
          </p:nvSpPr>
          <p:spPr bwMode="auto">
            <a:xfrm>
              <a:off x="4104" y="1843"/>
              <a:ext cx="272" cy="18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SzTx/>
                <a:buFontTx/>
                <a:buNone/>
              </a:pPr>
              <a:r>
                <a:rPr lang="en-US" sz="1350"/>
                <a:t>ST</a:t>
              </a:r>
            </a:p>
          </p:txBody>
        </p:sp>
        <p:sp>
          <p:nvSpPr>
            <p:cNvPr id="11269" name="Oval 5"/>
            <p:cNvSpPr>
              <a:spLocks noChangeArrowheads="1"/>
            </p:cNvSpPr>
            <p:nvPr/>
          </p:nvSpPr>
          <p:spPr bwMode="auto">
            <a:xfrm>
              <a:off x="4467" y="1843"/>
              <a:ext cx="272" cy="18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SzTx/>
                <a:buFontTx/>
                <a:buNone/>
              </a:pPr>
              <a:r>
                <a:rPr lang="en-US" sz="1350"/>
                <a:t>ST</a:t>
              </a:r>
            </a:p>
          </p:txBody>
        </p:sp>
        <p:sp>
          <p:nvSpPr>
            <p:cNvPr id="11270" name="Oval 6"/>
            <p:cNvSpPr>
              <a:spLocks noChangeArrowheads="1"/>
            </p:cNvSpPr>
            <p:nvPr/>
          </p:nvSpPr>
          <p:spPr bwMode="auto">
            <a:xfrm>
              <a:off x="4830" y="1843"/>
              <a:ext cx="272" cy="18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SzTx/>
                <a:buFontTx/>
                <a:buNone/>
              </a:pPr>
              <a:r>
                <a:rPr lang="en-US" sz="1350"/>
                <a:t>ST</a:t>
              </a:r>
            </a:p>
          </p:txBody>
        </p:sp>
        <p:sp>
          <p:nvSpPr>
            <p:cNvPr id="11272" name="Rectangle 8"/>
            <p:cNvSpPr>
              <a:spLocks noChangeArrowheads="1"/>
            </p:cNvSpPr>
            <p:nvPr/>
          </p:nvSpPr>
          <p:spPr bwMode="auto">
            <a:xfrm>
              <a:off x="4558" y="1253"/>
              <a:ext cx="318" cy="227"/>
            </a:xfrm>
            <a:prstGeom prst="rect">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SzTx/>
                <a:buFontTx/>
                <a:buNone/>
              </a:pPr>
              <a:r>
                <a:rPr lang="en-US" sz="1350" dirty="0"/>
                <a:t>AP</a:t>
              </a:r>
            </a:p>
          </p:txBody>
        </p:sp>
        <p:sp>
          <p:nvSpPr>
            <p:cNvPr id="11274" name="Oval 10"/>
            <p:cNvSpPr>
              <a:spLocks noChangeArrowheads="1"/>
            </p:cNvSpPr>
            <p:nvPr/>
          </p:nvSpPr>
          <p:spPr bwMode="auto">
            <a:xfrm>
              <a:off x="5148" y="1843"/>
              <a:ext cx="272" cy="18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SzTx/>
                <a:buFontTx/>
                <a:buNone/>
              </a:pPr>
              <a:r>
                <a:rPr lang="en-US" sz="1350"/>
                <a:t>ST</a:t>
              </a:r>
            </a:p>
          </p:txBody>
        </p:sp>
        <p:cxnSp>
          <p:nvCxnSpPr>
            <p:cNvPr id="11276" name="AutoShape 12"/>
            <p:cNvCxnSpPr>
              <a:cxnSpLocks noChangeShapeType="1"/>
              <a:stCxn id="11268" idx="0"/>
              <a:endCxn id="11272" idx="2"/>
            </p:cNvCxnSpPr>
            <p:nvPr/>
          </p:nvCxnSpPr>
          <p:spPr bwMode="auto">
            <a:xfrm flipV="1">
              <a:off x="4240" y="1480"/>
              <a:ext cx="477" cy="3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77" name="AutoShape 13"/>
            <p:cNvCxnSpPr>
              <a:cxnSpLocks noChangeShapeType="1"/>
              <a:stCxn id="11269" idx="0"/>
              <a:endCxn id="11272" idx="2"/>
            </p:cNvCxnSpPr>
            <p:nvPr/>
          </p:nvCxnSpPr>
          <p:spPr bwMode="auto">
            <a:xfrm flipV="1">
              <a:off x="4603" y="1480"/>
              <a:ext cx="114" cy="3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78" name="AutoShape 14"/>
            <p:cNvCxnSpPr>
              <a:cxnSpLocks noChangeShapeType="1"/>
              <a:stCxn id="11270" idx="0"/>
              <a:endCxn id="11272" idx="2"/>
            </p:cNvCxnSpPr>
            <p:nvPr/>
          </p:nvCxnSpPr>
          <p:spPr bwMode="auto">
            <a:xfrm flipH="1" flipV="1">
              <a:off x="4717" y="1480"/>
              <a:ext cx="249" cy="3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79" name="AutoShape 15"/>
            <p:cNvCxnSpPr>
              <a:cxnSpLocks noChangeShapeType="1"/>
              <a:stCxn id="11274" idx="0"/>
              <a:endCxn id="11272" idx="2"/>
            </p:cNvCxnSpPr>
            <p:nvPr/>
          </p:nvCxnSpPr>
          <p:spPr bwMode="auto">
            <a:xfrm flipH="1" flipV="1">
              <a:off x="4717" y="1480"/>
              <a:ext cx="567" cy="3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1299" name="Group 35"/>
          <p:cNvGrpSpPr>
            <a:grpSpLocks/>
          </p:cNvGrpSpPr>
          <p:nvPr/>
        </p:nvGrpSpPr>
        <p:grpSpPr bwMode="auto">
          <a:xfrm>
            <a:off x="4804742" y="3212976"/>
            <a:ext cx="3295650" cy="919163"/>
            <a:chOff x="2789" y="2478"/>
            <a:chExt cx="2768" cy="772"/>
          </a:xfrm>
        </p:grpSpPr>
        <p:sp>
          <p:nvSpPr>
            <p:cNvPr id="11280" name="Oval 16"/>
            <p:cNvSpPr>
              <a:spLocks noChangeArrowheads="1"/>
            </p:cNvSpPr>
            <p:nvPr/>
          </p:nvSpPr>
          <p:spPr bwMode="auto">
            <a:xfrm>
              <a:off x="4241" y="3068"/>
              <a:ext cx="272" cy="18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SzTx/>
                <a:buFontTx/>
                <a:buNone/>
              </a:pPr>
              <a:r>
                <a:rPr lang="en-US" sz="1350"/>
                <a:t>ST</a:t>
              </a:r>
            </a:p>
          </p:txBody>
        </p:sp>
        <p:sp>
          <p:nvSpPr>
            <p:cNvPr id="11281" name="Oval 17"/>
            <p:cNvSpPr>
              <a:spLocks noChangeArrowheads="1"/>
            </p:cNvSpPr>
            <p:nvPr/>
          </p:nvSpPr>
          <p:spPr bwMode="auto">
            <a:xfrm>
              <a:off x="4604" y="3068"/>
              <a:ext cx="272" cy="18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SzTx/>
                <a:buFontTx/>
                <a:buNone/>
              </a:pPr>
              <a:r>
                <a:rPr lang="en-US" sz="1350"/>
                <a:t>ST</a:t>
              </a:r>
            </a:p>
          </p:txBody>
        </p:sp>
        <p:sp>
          <p:nvSpPr>
            <p:cNvPr id="11282" name="Oval 18"/>
            <p:cNvSpPr>
              <a:spLocks noChangeArrowheads="1"/>
            </p:cNvSpPr>
            <p:nvPr/>
          </p:nvSpPr>
          <p:spPr bwMode="auto">
            <a:xfrm>
              <a:off x="4967" y="3068"/>
              <a:ext cx="272" cy="18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SzTx/>
                <a:buFontTx/>
                <a:buNone/>
              </a:pPr>
              <a:r>
                <a:rPr lang="en-US" sz="1350"/>
                <a:t>ST</a:t>
              </a:r>
            </a:p>
          </p:txBody>
        </p:sp>
        <p:sp>
          <p:nvSpPr>
            <p:cNvPr id="11283" name="Rectangle 19"/>
            <p:cNvSpPr>
              <a:spLocks noChangeArrowheads="1"/>
            </p:cNvSpPr>
            <p:nvPr/>
          </p:nvSpPr>
          <p:spPr bwMode="auto">
            <a:xfrm>
              <a:off x="4695" y="2478"/>
              <a:ext cx="318" cy="227"/>
            </a:xfrm>
            <a:prstGeom prst="rect">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SzTx/>
                <a:buFontTx/>
                <a:buNone/>
              </a:pPr>
              <a:r>
                <a:rPr lang="en-US" sz="1350"/>
                <a:t>AP2</a:t>
              </a:r>
            </a:p>
          </p:txBody>
        </p:sp>
        <p:sp>
          <p:nvSpPr>
            <p:cNvPr id="11284" name="Oval 20"/>
            <p:cNvSpPr>
              <a:spLocks noChangeArrowheads="1"/>
            </p:cNvSpPr>
            <p:nvPr/>
          </p:nvSpPr>
          <p:spPr bwMode="auto">
            <a:xfrm>
              <a:off x="5285" y="3068"/>
              <a:ext cx="272" cy="18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SzTx/>
                <a:buFontTx/>
                <a:buNone/>
              </a:pPr>
              <a:r>
                <a:rPr lang="en-US" sz="1350"/>
                <a:t>ST</a:t>
              </a:r>
            </a:p>
          </p:txBody>
        </p:sp>
        <p:cxnSp>
          <p:nvCxnSpPr>
            <p:cNvPr id="11285" name="AutoShape 21"/>
            <p:cNvCxnSpPr>
              <a:cxnSpLocks noChangeShapeType="1"/>
              <a:stCxn id="11280" idx="0"/>
              <a:endCxn id="11283" idx="2"/>
            </p:cNvCxnSpPr>
            <p:nvPr/>
          </p:nvCxnSpPr>
          <p:spPr bwMode="auto">
            <a:xfrm flipV="1">
              <a:off x="4377" y="2705"/>
              <a:ext cx="477" cy="3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86" name="AutoShape 22"/>
            <p:cNvCxnSpPr>
              <a:cxnSpLocks noChangeShapeType="1"/>
              <a:stCxn id="11281" idx="0"/>
              <a:endCxn id="11283" idx="2"/>
            </p:cNvCxnSpPr>
            <p:nvPr/>
          </p:nvCxnSpPr>
          <p:spPr bwMode="auto">
            <a:xfrm flipV="1">
              <a:off x="4740" y="2705"/>
              <a:ext cx="114" cy="3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87" name="AutoShape 23"/>
            <p:cNvCxnSpPr>
              <a:cxnSpLocks noChangeShapeType="1"/>
              <a:stCxn id="11282" idx="0"/>
              <a:endCxn id="11283" idx="2"/>
            </p:cNvCxnSpPr>
            <p:nvPr/>
          </p:nvCxnSpPr>
          <p:spPr bwMode="auto">
            <a:xfrm flipH="1" flipV="1">
              <a:off x="4854" y="2705"/>
              <a:ext cx="249" cy="3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88" name="AutoShape 24"/>
            <p:cNvCxnSpPr>
              <a:cxnSpLocks noChangeShapeType="1"/>
              <a:stCxn id="11284" idx="0"/>
              <a:endCxn id="11283" idx="2"/>
            </p:cNvCxnSpPr>
            <p:nvPr/>
          </p:nvCxnSpPr>
          <p:spPr bwMode="auto">
            <a:xfrm flipH="1" flipV="1">
              <a:off x="4854" y="2705"/>
              <a:ext cx="567" cy="3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89" name="Oval 25"/>
            <p:cNvSpPr>
              <a:spLocks noChangeArrowheads="1"/>
            </p:cNvSpPr>
            <p:nvPr/>
          </p:nvSpPr>
          <p:spPr bwMode="auto">
            <a:xfrm>
              <a:off x="2789" y="3068"/>
              <a:ext cx="272" cy="18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SzTx/>
                <a:buFontTx/>
                <a:buNone/>
              </a:pPr>
              <a:r>
                <a:rPr lang="en-US" sz="1350"/>
                <a:t>ST</a:t>
              </a:r>
            </a:p>
          </p:txBody>
        </p:sp>
        <p:sp>
          <p:nvSpPr>
            <p:cNvPr id="11290" name="Oval 26"/>
            <p:cNvSpPr>
              <a:spLocks noChangeArrowheads="1"/>
            </p:cNvSpPr>
            <p:nvPr/>
          </p:nvSpPr>
          <p:spPr bwMode="auto">
            <a:xfrm>
              <a:off x="3152" y="3068"/>
              <a:ext cx="272" cy="18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SzTx/>
                <a:buFontTx/>
                <a:buNone/>
              </a:pPr>
              <a:r>
                <a:rPr lang="en-US" sz="1350"/>
                <a:t>ST</a:t>
              </a:r>
            </a:p>
          </p:txBody>
        </p:sp>
        <p:sp>
          <p:nvSpPr>
            <p:cNvPr id="11291" name="Oval 27"/>
            <p:cNvSpPr>
              <a:spLocks noChangeArrowheads="1"/>
            </p:cNvSpPr>
            <p:nvPr/>
          </p:nvSpPr>
          <p:spPr bwMode="auto">
            <a:xfrm>
              <a:off x="3515" y="3068"/>
              <a:ext cx="272" cy="18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SzTx/>
                <a:buFontTx/>
                <a:buNone/>
              </a:pPr>
              <a:r>
                <a:rPr lang="en-US" sz="1350"/>
                <a:t>ST</a:t>
              </a:r>
            </a:p>
          </p:txBody>
        </p:sp>
        <p:sp>
          <p:nvSpPr>
            <p:cNvPr id="11292" name="Rectangle 28"/>
            <p:cNvSpPr>
              <a:spLocks noChangeArrowheads="1"/>
            </p:cNvSpPr>
            <p:nvPr/>
          </p:nvSpPr>
          <p:spPr bwMode="auto">
            <a:xfrm>
              <a:off x="3243" y="2478"/>
              <a:ext cx="318" cy="227"/>
            </a:xfrm>
            <a:prstGeom prst="rect">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SzTx/>
                <a:buFontTx/>
                <a:buNone/>
              </a:pPr>
              <a:r>
                <a:rPr lang="en-US" sz="1350"/>
                <a:t>AP1</a:t>
              </a:r>
            </a:p>
          </p:txBody>
        </p:sp>
        <p:sp>
          <p:nvSpPr>
            <p:cNvPr id="11293" name="Oval 29"/>
            <p:cNvSpPr>
              <a:spLocks noChangeArrowheads="1"/>
            </p:cNvSpPr>
            <p:nvPr/>
          </p:nvSpPr>
          <p:spPr bwMode="auto">
            <a:xfrm>
              <a:off x="3833" y="3068"/>
              <a:ext cx="272" cy="18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SzTx/>
                <a:buFontTx/>
                <a:buNone/>
              </a:pPr>
              <a:r>
                <a:rPr lang="en-US" sz="1350"/>
                <a:t>ST</a:t>
              </a:r>
            </a:p>
          </p:txBody>
        </p:sp>
        <p:cxnSp>
          <p:nvCxnSpPr>
            <p:cNvPr id="11294" name="AutoShape 30"/>
            <p:cNvCxnSpPr>
              <a:cxnSpLocks noChangeShapeType="1"/>
              <a:stCxn id="11289" idx="0"/>
              <a:endCxn id="11292" idx="2"/>
            </p:cNvCxnSpPr>
            <p:nvPr/>
          </p:nvCxnSpPr>
          <p:spPr bwMode="auto">
            <a:xfrm flipV="1">
              <a:off x="2925" y="2705"/>
              <a:ext cx="477" cy="3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95" name="AutoShape 31"/>
            <p:cNvCxnSpPr>
              <a:cxnSpLocks noChangeShapeType="1"/>
              <a:stCxn id="11290" idx="0"/>
              <a:endCxn id="11292" idx="2"/>
            </p:cNvCxnSpPr>
            <p:nvPr/>
          </p:nvCxnSpPr>
          <p:spPr bwMode="auto">
            <a:xfrm flipV="1">
              <a:off x="3288" y="2705"/>
              <a:ext cx="114" cy="3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96" name="AutoShape 32"/>
            <p:cNvCxnSpPr>
              <a:cxnSpLocks noChangeShapeType="1"/>
              <a:stCxn id="11291" idx="0"/>
              <a:endCxn id="11292" idx="2"/>
            </p:cNvCxnSpPr>
            <p:nvPr/>
          </p:nvCxnSpPr>
          <p:spPr bwMode="auto">
            <a:xfrm flipH="1" flipV="1">
              <a:off x="3402" y="2705"/>
              <a:ext cx="249" cy="3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97" name="AutoShape 33"/>
            <p:cNvCxnSpPr>
              <a:cxnSpLocks noChangeShapeType="1"/>
              <a:stCxn id="11293" idx="0"/>
              <a:endCxn id="11292" idx="2"/>
            </p:cNvCxnSpPr>
            <p:nvPr/>
          </p:nvCxnSpPr>
          <p:spPr bwMode="auto">
            <a:xfrm flipH="1" flipV="1">
              <a:off x="3402" y="2705"/>
              <a:ext cx="567" cy="3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98" name="AutoShape 34"/>
            <p:cNvCxnSpPr>
              <a:cxnSpLocks noChangeShapeType="1"/>
              <a:stCxn id="11292" idx="3"/>
              <a:endCxn id="11283" idx="1"/>
            </p:cNvCxnSpPr>
            <p:nvPr/>
          </p:nvCxnSpPr>
          <p:spPr bwMode="auto">
            <a:xfrm>
              <a:off x="3561" y="2592"/>
              <a:ext cx="1134" cy="0"/>
            </a:xfrm>
            <a:prstGeom prst="straightConnector1">
              <a:avLst/>
            </a:prstGeom>
            <a:noFill/>
            <a:ln w="25400">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1303" name="Group 39"/>
          <p:cNvGrpSpPr>
            <a:grpSpLocks/>
          </p:cNvGrpSpPr>
          <p:nvPr/>
        </p:nvGrpSpPr>
        <p:grpSpPr bwMode="auto">
          <a:xfrm>
            <a:off x="5508104" y="4581128"/>
            <a:ext cx="1997869" cy="270272"/>
            <a:chOff x="3334" y="3521"/>
            <a:chExt cx="1678" cy="227"/>
          </a:xfrm>
        </p:grpSpPr>
        <p:sp>
          <p:nvSpPr>
            <p:cNvPr id="11300" name="Rectangle 36"/>
            <p:cNvSpPr>
              <a:spLocks noChangeArrowheads="1"/>
            </p:cNvSpPr>
            <p:nvPr/>
          </p:nvSpPr>
          <p:spPr bwMode="auto">
            <a:xfrm>
              <a:off x="4694" y="3521"/>
              <a:ext cx="318" cy="227"/>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SzTx/>
                <a:buFontTx/>
                <a:buNone/>
              </a:pPr>
              <a:r>
                <a:rPr lang="en-US" sz="1350"/>
                <a:t>BR2</a:t>
              </a:r>
            </a:p>
          </p:txBody>
        </p:sp>
        <p:sp>
          <p:nvSpPr>
            <p:cNvPr id="11301" name="Rectangle 37"/>
            <p:cNvSpPr>
              <a:spLocks noChangeArrowheads="1"/>
            </p:cNvSpPr>
            <p:nvPr/>
          </p:nvSpPr>
          <p:spPr bwMode="auto">
            <a:xfrm>
              <a:off x="3334" y="3521"/>
              <a:ext cx="318" cy="227"/>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SzTx/>
                <a:buFontTx/>
                <a:buNone/>
              </a:pPr>
              <a:r>
                <a:rPr lang="en-US" sz="1350"/>
                <a:t>BR1</a:t>
              </a:r>
            </a:p>
          </p:txBody>
        </p:sp>
        <p:cxnSp>
          <p:nvCxnSpPr>
            <p:cNvPr id="11302" name="AutoShape 38"/>
            <p:cNvCxnSpPr>
              <a:cxnSpLocks noChangeShapeType="1"/>
              <a:stCxn id="11301" idx="3"/>
              <a:endCxn id="11300" idx="1"/>
            </p:cNvCxnSpPr>
            <p:nvPr/>
          </p:nvCxnSpPr>
          <p:spPr bwMode="auto">
            <a:xfrm>
              <a:off x="3652" y="3635"/>
              <a:ext cx="1042" cy="0"/>
            </a:xfrm>
            <a:prstGeom prst="straightConnector1">
              <a:avLst/>
            </a:prstGeom>
            <a:noFill/>
            <a:ln w="2857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1306" name="Text Box 42"/>
          <p:cNvSpPr txBox="1">
            <a:spLocks noChangeArrowheads="1"/>
          </p:cNvSpPr>
          <p:nvPr/>
        </p:nvSpPr>
        <p:spPr bwMode="auto">
          <a:xfrm>
            <a:off x="6065441" y="3429000"/>
            <a:ext cx="810815" cy="277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9056" tIns="34529" rIns="69056" bIns="34529" anchorCtr="1">
            <a:spAutoFit/>
          </a:bodyPr>
          <a:lstStyle>
            <a:lvl1pPr defTabSz="814388">
              <a:spcBef>
                <a:spcPct val="0"/>
              </a:spcBef>
              <a:defRPr>
                <a:solidFill>
                  <a:schemeClr val="tx1"/>
                </a:solidFill>
                <a:latin typeface="Arial" panose="020B0604020202020204" pitchFamily="34" charset="0"/>
                <a:cs typeface="Arial" panose="020B0604020202020204" pitchFamily="34" charset="0"/>
              </a:defRPr>
            </a:lvl1pPr>
            <a:lvl2pPr defTabSz="814388">
              <a:spcBef>
                <a:spcPct val="0"/>
              </a:spcBef>
              <a:defRPr>
                <a:solidFill>
                  <a:schemeClr val="tx1"/>
                </a:solidFill>
                <a:latin typeface="Arial" panose="020B0604020202020204" pitchFamily="34" charset="0"/>
                <a:cs typeface="Arial" panose="020B0604020202020204" pitchFamily="34" charset="0"/>
              </a:defRPr>
            </a:lvl2pPr>
            <a:lvl3pPr defTabSz="814388">
              <a:spcBef>
                <a:spcPct val="0"/>
              </a:spcBef>
              <a:defRPr>
                <a:solidFill>
                  <a:schemeClr val="tx1"/>
                </a:solidFill>
                <a:latin typeface="Arial" panose="020B0604020202020204" pitchFamily="34" charset="0"/>
                <a:cs typeface="Arial" panose="020B0604020202020204" pitchFamily="34" charset="0"/>
              </a:defRPr>
            </a:lvl3pPr>
            <a:lvl4pPr defTabSz="814388">
              <a:spcBef>
                <a:spcPct val="0"/>
              </a:spcBef>
              <a:defRPr>
                <a:solidFill>
                  <a:schemeClr val="tx1"/>
                </a:solidFill>
                <a:latin typeface="Arial" panose="020B0604020202020204" pitchFamily="34" charset="0"/>
                <a:cs typeface="Arial" panose="020B0604020202020204" pitchFamily="34" charset="0"/>
              </a:defRPr>
            </a:lvl4pPr>
            <a:lvl5pPr defTabSz="814388">
              <a:spcBef>
                <a:spcPct val="0"/>
              </a:spcBef>
              <a:defRPr>
                <a:solidFill>
                  <a:schemeClr val="tx1"/>
                </a:solidFill>
                <a:latin typeface="Arial" panose="020B0604020202020204" pitchFamily="34" charset="0"/>
                <a:cs typeface="Arial" panose="020B0604020202020204" pitchFamily="34" charset="0"/>
              </a:defRPr>
            </a:lvl5pPr>
            <a:lvl6pPr defTabSz="814388"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defTabSz="814388"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defTabSz="814388"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defTabSz="814388"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buFont typeface="Wingdings" panose="05000000000000000000" pitchFamily="2" charset="2"/>
              <a:buNone/>
            </a:pPr>
            <a:r>
              <a:rPr lang="en-US" sz="1350" dirty="0">
                <a:effectLst>
                  <a:outerShdw blurRad="38100" dist="38100" dir="2700000" algn="tl">
                    <a:srgbClr val="FFFFFF"/>
                  </a:outerShdw>
                </a:effectLst>
              </a:rPr>
              <a:t>WDS</a:t>
            </a:r>
          </a:p>
        </p:txBody>
      </p:sp>
      <p:sp>
        <p:nvSpPr>
          <p:cNvPr id="11307" name="Text Box 43"/>
          <p:cNvSpPr txBox="1">
            <a:spLocks noChangeArrowheads="1"/>
          </p:cNvSpPr>
          <p:nvPr/>
        </p:nvSpPr>
        <p:spPr bwMode="auto">
          <a:xfrm>
            <a:off x="6137449" y="4807702"/>
            <a:ext cx="810815" cy="277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9056" tIns="34529" rIns="69056" bIns="34529" anchorCtr="1">
            <a:spAutoFit/>
          </a:bodyPr>
          <a:lstStyle>
            <a:lvl1pPr defTabSz="814388">
              <a:spcBef>
                <a:spcPct val="0"/>
              </a:spcBef>
              <a:defRPr>
                <a:solidFill>
                  <a:schemeClr val="tx1"/>
                </a:solidFill>
                <a:latin typeface="Arial" panose="020B0604020202020204" pitchFamily="34" charset="0"/>
                <a:cs typeface="Arial" panose="020B0604020202020204" pitchFamily="34" charset="0"/>
              </a:defRPr>
            </a:lvl1pPr>
            <a:lvl2pPr defTabSz="814388">
              <a:spcBef>
                <a:spcPct val="0"/>
              </a:spcBef>
              <a:defRPr>
                <a:solidFill>
                  <a:schemeClr val="tx1"/>
                </a:solidFill>
                <a:latin typeface="Arial" panose="020B0604020202020204" pitchFamily="34" charset="0"/>
                <a:cs typeface="Arial" panose="020B0604020202020204" pitchFamily="34" charset="0"/>
              </a:defRPr>
            </a:lvl2pPr>
            <a:lvl3pPr defTabSz="814388">
              <a:spcBef>
                <a:spcPct val="0"/>
              </a:spcBef>
              <a:defRPr>
                <a:solidFill>
                  <a:schemeClr val="tx1"/>
                </a:solidFill>
                <a:latin typeface="Arial" panose="020B0604020202020204" pitchFamily="34" charset="0"/>
                <a:cs typeface="Arial" panose="020B0604020202020204" pitchFamily="34" charset="0"/>
              </a:defRPr>
            </a:lvl3pPr>
            <a:lvl4pPr defTabSz="814388">
              <a:spcBef>
                <a:spcPct val="0"/>
              </a:spcBef>
              <a:defRPr>
                <a:solidFill>
                  <a:schemeClr val="tx1"/>
                </a:solidFill>
                <a:latin typeface="Arial" panose="020B0604020202020204" pitchFamily="34" charset="0"/>
                <a:cs typeface="Arial" panose="020B0604020202020204" pitchFamily="34" charset="0"/>
              </a:defRPr>
            </a:lvl4pPr>
            <a:lvl5pPr defTabSz="814388">
              <a:spcBef>
                <a:spcPct val="0"/>
              </a:spcBef>
              <a:defRPr>
                <a:solidFill>
                  <a:schemeClr val="tx1"/>
                </a:solidFill>
                <a:latin typeface="Arial" panose="020B0604020202020204" pitchFamily="34" charset="0"/>
                <a:cs typeface="Arial" panose="020B0604020202020204" pitchFamily="34" charset="0"/>
              </a:defRPr>
            </a:lvl5pPr>
            <a:lvl6pPr defTabSz="814388"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defTabSz="814388"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defTabSz="814388"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defTabSz="814388"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buFont typeface="Wingdings" panose="05000000000000000000" pitchFamily="2" charset="2"/>
              <a:buNone/>
            </a:pPr>
            <a:r>
              <a:rPr lang="en-US" sz="1350" dirty="0">
                <a:effectLst>
                  <a:outerShdw blurRad="38100" dist="38100" dir="2700000" algn="tl">
                    <a:srgbClr val="FFFFFF"/>
                  </a:outerShdw>
                </a:effectLst>
              </a:rPr>
              <a:t>WDS</a:t>
            </a:r>
          </a:p>
        </p:txBody>
      </p:sp>
      <p:sp>
        <p:nvSpPr>
          <p:cNvPr id="2" name="1 Rectángulo"/>
          <p:cNvSpPr/>
          <p:nvPr/>
        </p:nvSpPr>
        <p:spPr>
          <a:xfrm>
            <a:off x="5125641" y="0"/>
            <a:ext cx="2533066" cy="530915"/>
          </a:xfrm>
          <a:prstGeom prst="rect">
            <a:avLst/>
          </a:prstGeom>
        </p:spPr>
        <p:txBody>
          <a:bodyPr wrap="none">
            <a:spAutoFit/>
          </a:bodyPr>
          <a:lstStyle/>
          <a:p>
            <a:pPr algn="just"/>
            <a:r>
              <a:rPr lang="es-ES_tradnl" sz="2800" b="1" dirty="0" smtClean="0">
                <a:solidFill>
                  <a:schemeClr val="accent1"/>
                </a:solidFill>
                <a:effectLst>
                  <a:outerShdw blurRad="38100" dist="38100" dir="2700000" algn="tl">
                    <a:srgbClr val="000000">
                      <a:alpha val="43137"/>
                    </a:srgbClr>
                  </a:outerShdw>
                </a:effectLst>
                <a:latin typeface="+mj-lt"/>
                <a:cs typeface="Arial" panose="020B0604020202020204" pitchFamily="34" charset="0"/>
              </a:rPr>
              <a:t>TOPOLOGÍAS</a:t>
            </a:r>
            <a:endParaRPr lang="es-EC" sz="2800" b="1" dirty="0">
              <a:solidFill>
                <a:schemeClr val="accent1"/>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89793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3" name="Rectangle 1027"/>
          <p:cNvSpPr>
            <a:spLocks noGrp="1" noChangeArrowheads="1"/>
          </p:cNvSpPr>
          <p:nvPr>
            <p:ph type="body" idx="1"/>
          </p:nvPr>
        </p:nvSpPr>
        <p:spPr>
          <a:xfrm>
            <a:off x="971600" y="1916832"/>
            <a:ext cx="6780717" cy="2711450"/>
          </a:xfrm>
        </p:spPr>
        <p:txBody>
          <a:bodyPr>
            <a:normAutofit fontScale="92500" lnSpcReduction="20000"/>
          </a:bodyPr>
          <a:lstStyle/>
          <a:p>
            <a:pPr algn="just"/>
            <a:r>
              <a:rPr lang="es-ES_tradnl" sz="2250" dirty="0">
                <a:solidFill>
                  <a:schemeClr val="tx1"/>
                </a:solidFill>
                <a:latin typeface="Arial" panose="020B0604020202020204" pitchFamily="34" charset="0"/>
                <a:cs typeface="Arial" panose="020B0604020202020204" pitchFamily="34" charset="0"/>
              </a:rPr>
              <a:t>El RouterOS, es un sistema operativo y software que convierte a una PC en un </a:t>
            </a:r>
            <a:r>
              <a:rPr lang="es-ES_tradnl" sz="2250" dirty="0" smtClean="0">
                <a:solidFill>
                  <a:schemeClr val="tx1"/>
                </a:solidFill>
                <a:latin typeface="Arial" panose="020B0604020202020204" pitchFamily="34" charset="0"/>
                <a:cs typeface="Arial" panose="020B0604020202020204" pitchFamily="34" charset="0"/>
              </a:rPr>
              <a:t>tuteador </a:t>
            </a:r>
            <a:r>
              <a:rPr lang="es-ES_tradnl" sz="2250" dirty="0">
                <a:solidFill>
                  <a:schemeClr val="tx1"/>
                </a:solidFill>
                <a:latin typeface="Arial" panose="020B0604020202020204" pitchFamily="34" charset="0"/>
                <a:cs typeface="Arial" panose="020B0604020202020204" pitchFamily="34" charset="0"/>
              </a:rPr>
              <a:t>dedicado, bridge, firewall, controlador de ancho de banda, punto de acceso inalámbrico o cliente y mucho </a:t>
            </a:r>
            <a:r>
              <a:rPr lang="es-ES_tradnl" sz="2250" dirty="0" smtClean="0">
                <a:solidFill>
                  <a:schemeClr val="tx1"/>
                </a:solidFill>
                <a:latin typeface="Arial" panose="020B0604020202020204" pitchFamily="34" charset="0"/>
                <a:cs typeface="Arial" panose="020B0604020202020204" pitchFamily="34" charset="0"/>
              </a:rPr>
              <a:t>mas.</a:t>
            </a:r>
          </a:p>
          <a:p>
            <a:pPr marL="68580" indent="0" algn="just">
              <a:buNone/>
            </a:pPr>
            <a:endParaRPr lang="es-ES_tradnl" sz="2250" dirty="0" smtClean="0">
              <a:solidFill>
                <a:schemeClr val="tx1"/>
              </a:solidFill>
              <a:latin typeface="Arial" panose="020B0604020202020204" pitchFamily="34" charset="0"/>
              <a:cs typeface="Arial" panose="020B0604020202020204" pitchFamily="34" charset="0"/>
            </a:endParaRPr>
          </a:p>
          <a:p>
            <a:pPr marL="68580" indent="0" algn="just">
              <a:buNone/>
            </a:pPr>
            <a:endParaRPr lang="es-ES_tradnl" sz="2250" dirty="0" smtClean="0">
              <a:solidFill>
                <a:schemeClr val="tx1"/>
              </a:solidFill>
              <a:latin typeface="Arial" panose="020B0604020202020204" pitchFamily="34" charset="0"/>
              <a:cs typeface="Arial" panose="020B0604020202020204" pitchFamily="34" charset="0"/>
            </a:endParaRPr>
          </a:p>
          <a:p>
            <a:pPr algn="just"/>
            <a:r>
              <a:rPr lang="es-ES_tradnl" sz="2250" dirty="0" smtClean="0">
                <a:solidFill>
                  <a:schemeClr val="tx1"/>
                </a:solidFill>
                <a:latin typeface="Arial" panose="020B0604020202020204" pitchFamily="34" charset="0"/>
                <a:cs typeface="Arial" panose="020B0604020202020204" pitchFamily="34" charset="0"/>
              </a:rPr>
              <a:t>El </a:t>
            </a:r>
            <a:r>
              <a:rPr lang="es-ES_tradnl" sz="2250" dirty="0">
                <a:solidFill>
                  <a:schemeClr val="tx1"/>
                </a:solidFill>
                <a:latin typeface="Arial" panose="020B0604020202020204" pitchFamily="34" charset="0"/>
                <a:cs typeface="Arial" panose="020B0604020202020204" pitchFamily="34" charset="0"/>
              </a:rPr>
              <a:t>RouterOS puede hacer casi cualquier cosa que tenga que ver con las necesidades de su propia red, además de cierta funcionalidad como servidor</a:t>
            </a:r>
            <a:r>
              <a:rPr lang="es-ES_tradnl" dirty="0">
                <a:latin typeface="Arial" panose="020B0604020202020204" pitchFamily="34" charset="0"/>
                <a:cs typeface="Arial" panose="020B0604020202020204" pitchFamily="34" charset="0"/>
              </a:rPr>
              <a:t>.</a:t>
            </a:r>
          </a:p>
        </p:txBody>
      </p:sp>
      <p:sp>
        <p:nvSpPr>
          <p:cNvPr id="2" name="1 Rectángulo"/>
          <p:cNvSpPr/>
          <p:nvPr/>
        </p:nvSpPr>
        <p:spPr>
          <a:xfrm>
            <a:off x="5249855" y="0"/>
            <a:ext cx="2255746" cy="530915"/>
          </a:xfrm>
          <a:prstGeom prst="rect">
            <a:avLst/>
          </a:prstGeom>
        </p:spPr>
        <p:txBody>
          <a:bodyPr wrap="none">
            <a:spAutoFit/>
          </a:bodyPr>
          <a:lstStyle/>
          <a:p>
            <a:pPr algn="just"/>
            <a:r>
              <a:rPr lang="es-ES_tradnl" sz="2850" b="1" dirty="0" smtClean="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ROUTEROS</a:t>
            </a:r>
            <a:endParaRPr lang="es-EC" sz="2850" b="1" dirty="0">
              <a:solidFill>
                <a:schemeClr val="accent1"/>
              </a:solidFill>
            </a:endParaRPr>
          </a:p>
        </p:txBody>
      </p:sp>
    </p:spTree>
    <p:extLst>
      <p:ext uri="{BB962C8B-B14F-4D97-AF65-F5344CB8AC3E}">
        <p14:creationId xmlns:p14="http://schemas.microsoft.com/office/powerpoint/2010/main" val="32425054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899592" y="1556792"/>
            <a:ext cx="7322912" cy="3227832"/>
          </a:xfrm>
        </p:spPr>
        <p:txBody>
          <a:bodyPr>
            <a:normAutofit/>
          </a:bodyPr>
          <a:lstStyle/>
          <a:p>
            <a:pPr algn="just">
              <a:lnSpc>
                <a:spcPct val="110000"/>
              </a:lnSpc>
            </a:pPr>
            <a:r>
              <a:rPr lang="es-ES_tradnl" sz="2250" dirty="0">
                <a:solidFill>
                  <a:schemeClr val="tx1"/>
                </a:solidFill>
                <a:latin typeface="Arial" panose="020B0604020202020204" pitchFamily="34" charset="0"/>
                <a:cs typeface="Arial" panose="020B0604020202020204" pitchFamily="34" charset="0"/>
              </a:rPr>
              <a:t>IEEE 802.11b: 11mbps a 2412-2462MHz (11 canales, solo tres sin traslape</a:t>
            </a:r>
            <a:r>
              <a:rPr lang="es-ES_tradnl" sz="2250" dirty="0" smtClean="0">
                <a:solidFill>
                  <a:schemeClr val="tx1"/>
                </a:solidFill>
                <a:latin typeface="Arial" panose="020B0604020202020204" pitchFamily="34" charset="0"/>
                <a:cs typeface="Arial" panose="020B0604020202020204" pitchFamily="34" charset="0"/>
              </a:rPr>
              <a:t>)</a:t>
            </a:r>
          </a:p>
          <a:p>
            <a:pPr marL="68580" indent="0" algn="just">
              <a:lnSpc>
                <a:spcPct val="110000"/>
              </a:lnSpc>
              <a:buNone/>
            </a:pPr>
            <a:endParaRPr lang="es-ES_tradnl" sz="2250" dirty="0">
              <a:solidFill>
                <a:schemeClr val="tx1"/>
              </a:solidFill>
              <a:latin typeface="Arial" panose="020B0604020202020204" pitchFamily="34" charset="0"/>
              <a:cs typeface="Arial" panose="020B0604020202020204" pitchFamily="34" charset="0"/>
            </a:endParaRPr>
          </a:p>
          <a:p>
            <a:pPr algn="just"/>
            <a:r>
              <a:rPr lang="es-ES_tradnl" sz="2250" dirty="0">
                <a:solidFill>
                  <a:schemeClr val="tx1"/>
                </a:solidFill>
                <a:latin typeface="Arial" panose="020B0604020202020204" pitchFamily="34" charset="0"/>
                <a:cs typeface="Arial" panose="020B0604020202020204" pitchFamily="34" charset="0"/>
              </a:rPr>
              <a:t>IEEE 802.11a: 54mbps a 5180-5320MHz y 5745-5805MHz (12 de los canales sin </a:t>
            </a:r>
            <a:r>
              <a:rPr lang="en-US" sz="2250" dirty="0">
                <a:solidFill>
                  <a:schemeClr val="tx1"/>
                </a:solidFill>
                <a:latin typeface="Arial" panose="020B0604020202020204" pitchFamily="34" charset="0"/>
                <a:cs typeface="Arial" panose="020B0604020202020204" pitchFamily="34" charset="0"/>
              </a:rPr>
              <a:t>traslape</a:t>
            </a:r>
            <a:r>
              <a:rPr lang="es-ES_tradnl" sz="2250" dirty="0">
                <a:solidFill>
                  <a:schemeClr val="tx1"/>
                </a:solidFill>
                <a:latin typeface="Arial" panose="020B0604020202020204" pitchFamily="34" charset="0"/>
                <a:cs typeface="Arial" panose="020B0604020202020204" pitchFamily="34" charset="0"/>
              </a:rPr>
              <a:t>), 108Mbps Modo Turbo (4 canales</a:t>
            </a:r>
            <a:r>
              <a:rPr lang="es-ES_tradnl" sz="2250" dirty="0" smtClean="0">
                <a:solidFill>
                  <a:schemeClr val="tx1"/>
                </a:solidFill>
                <a:latin typeface="Arial" panose="020B0604020202020204" pitchFamily="34" charset="0"/>
                <a:cs typeface="Arial" panose="020B0604020202020204" pitchFamily="34" charset="0"/>
              </a:rPr>
              <a:t>)</a:t>
            </a:r>
          </a:p>
          <a:p>
            <a:pPr marL="68580" indent="0" algn="just">
              <a:buNone/>
            </a:pPr>
            <a:endParaRPr lang="es-ES_tradnl" sz="2250" dirty="0">
              <a:solidFill>
                <a:schemeClr val="tx1"/>
              </a:solidFill>
              <a:latin typeface="Arial" panose="020B0604020202020204" pitchFamily="34" charset="0"/>
              <a:cs typeface="Arial" panose="020B0604020202020204" pitchFamily="34" charset="0"/>
            </a:endParaRPr>
          </a:p>
          <a:p>
            <a:pPr algn="just"/>
            <a:r>
              <a:rPr lang="es-ES_tradnl" sz="2250" dirty="0">
                <a:solidFill>
                  <a:schemeClr val="tx1"/>
                </a:solidFill>
                <a:latin typeface="Arial" panose="020B0604020202020204" pitchFamily="34" charset="0"/>
                <a:cs typeface="Arial" panose="020B0604020202020204" pitchFamily="34" charset="0"/>
              </a:rPr>
              <a:t>IEEE 802.11g: 54mbps a 2412-2472MHz</a:t>
            </a:r>
          </a:p>
        </p:txBody>
      </p:sp>
      <p:sp>
        <p:nvSpPr>
          <p:cNvPr id="2" name="1 Rectángulo"/>
          <p:cNvSpPr/>
          <p:nvPr/>
        </p:nvSpPr>
        <p:spPr>
          <a:xfrm>
            <a:off x="4983209" y="15652"/>
            <a:ext cx="2704587" cy="530915"/>
          </a:xfrm>
          <a:prstGeom prst="rect">
            <a:avLst/>
          </a:prstGeom>
        </p:spPr>
        <p:txBody>
          <a:bodyPr wrap="none">
            <a:spAutoFit/>
          </a:bodyPr>
          <a:lstStyle/>
          <a:p>
            <a:pPr algn="just"/>
            <a:r>
              <a:rPr lang="es-ES_tradnl" sz="2850" b="1" dirty="0" smtClean="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ESTÁNDARES</a:t>
            </a:r>
            <a:endParaRPr lang="es-EC" sz="2850" b="1" dirty="0">
              <a:solidFill>
                <a:schemeClr val="accent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919468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1027"/>
          <p:cNvSpPr>
            <a:spLocks noGrp="1" noChangeArrowheads="1"/>
          </p:cNvSpPr>
          <p:nvPr>
            <p:ph type="body" idx="1"/>
          </p:nvPr>
        </p:nvSpPr>
        <p:spPr>
          <a:xfrm>
            <a:off x="899592" y="1340768"/>
            <a:ext cx="7378452" cy="3960440"/>
          </a:xfrm>
        </p:spPr>
        <p:txBody>
          <a:bodyPr>
            <a:normAutofit lnSpcReduction="10000"/>
          </a:bodyPr>
          <a:lstStyle/>
          <a:p>
            <a:pPr algn="just">
              <a:lnSpc>
                <a:spcPct val="90000"/>
              </a:lnSpc>
            </a:pPr>
            <a:r>
              <a:rPr lang="es-ES_tradnl" sz="1800" dirty="0">
                <a:solidFill>
                  <a:schemeClr val="tx1"/>
                </a:solidFill>
                <a:latin typeface="Arial" panose="020B0604020202020204" pitchFamily="34" charset="0"/>
                <a:cs typeface="Arial" panose="020B0604020202020204" pitchFamily="34" charset="0"/>
              </a:rPr>
              <a:t>El Estándar Open System Interconnection (OSI) fue originalmente usado cuando se crearon los protocolos de red (tales como TCP/IP e IPX, etc</a:t>
            </a:r>
            <a:r>
              <a:rPr lang="es-ES_tradnl" sz="1800" dirty="0" smtClean="0">
                <a:solidFill>
                  <a:schemeClr val="tx1"/>
                </a:solidFill>
                <a:latin typeface="Arial" panose="020B0604020202020204" pitchFamily="34" charset="0"/>
                <a:cs typeface="Arial" panose="020B0604020202020204" pitchFamily="34" charset="0"/>
              </a:rPr>
              <a:t>.).</a:t>
            </a:r>
          </a:p>
          <a:p>
            <a:pPr marL="68580" indent="0" algn="just">
              <a:lnSpc>
                <a:spcPct val="90000"/>
              </a:lnSpc>
              <a:buNone/>
            </a:pPr>
            <a:endParaRPr lang="es-ES_tradnl" sz="1800" dirty="0" smtClean="0">
              <a:solidFill>
                <a:schemeClr val="tx1"/>
              </a:solidFill>
              <a:latin typeface="Arial" panose="020B0604020202020204" pitchFamily="34" charset="0"/>
              <a:cs typeface="Arial" panose="020B0604020202020204" pitchFamily="34" charset="0"/>
            </a:endParaRPr>
          </a:p>
          <a:p>
            <a:pPr algn="just">
              <a:lnSpc>
                <a:spcPct val="90000"/>
              </a:lnSpc>
            </a:pPr>
            <a:r>
              <a:rPr lang="es-ES_tradnl" sz="1800" dirty="0" smtClean="0">
                <a:solidFill>
                  <a:schemeClr val="tx1"/>
                </a:solidFill>
                <a:latin typeface="Arial" panose="020B0604020202020204" pitchFamily="34" charset="0"/>
                <a:cs typeface="Arial" panose="020B0604020202020204" pitchFamily="34" charset="0"/>
              </a:rPr>
              <a:t>El Estándar OSI, usa un modelo de 7 capas de red para describir: el direccionamiento de red, análisis de datos, y capacidades de red del diferente hardware.</a:t>
            </a:r>
          </a:p>
          <a:p>
            <a:pPr marL="0" indent="0" algn="just">
              <a:lnSpc>
                <a:spcPct val="90000"/>
              </a:lnSpc>
              <a:buNone/>
            </a:pPr>
            <a:endParaRPr lang="es-ES_tradnl" sz="1875" dirty="0">
              <a:solidFill>
                <a:schemeClr val="tx1"/>
              </a:solidFill>
              <a:latin typeface="Arial" panose="020B0604020202020204" pitchFamily="34" charset="0"/>
              <a:cs typeface="Arial" panose="020B0604020202020204" pitchFamily="34" charset="0"/>
            </a:endParaRPr>
          </a:p>
          <a:p>
            <a:pPr marL="0" indent="0" algn="just">
              <a:lnSpc>
                <a:spcPct val="90000"/>
              </a:lnSpc>
              <a:buNone/>
            </a:pPr>
            <a:r>
              <a:rPr lang="es-ES_tradnl" sz="1875" b="1" dirty="0">
                <a:solidFill>
                  <a:schemeClr val="tx1"/>
                </a:solidFill>
                <a:latin typeface="Arial" panose="020B0604020202020204" pitchFamily="34" charset="0"/>
                <a:cs typeface="Arial" panose="020B0604020202020204" pitchFamily="34" charset="0"/>
              </a:rPr>
              <a:t>LOS BENEFICIOS DE USAR UN MODELO DE CAPAS SON:</a:t>
            </a:r>
          </a:p>
          <a:p>
            <a:pPr marL="0" indent="0" algn="just">
              <a:lnSpc>
                <a:spcPct val="90000"/>
              </a:lnSpc>
              <a:buNone/>
            </a:pPr>
            <a:endParaRPr lang="es-ES_tradnl" sz="1875" dirty="0">
              <a:solidFill>
                <a:schemeClr val="tx1"/>
              </a:solidFill>
              <a:latin typeface="Arial" panose="020B0604020202020204" pitchFamily="34" charset="0"/>
              <a:cs typeface="Arial" panose="020B0604020202020204" pitchFamily="34" charset="0"/>
            </a:endParaRPr>
          </a:p>
          <a:p>
            <a:pPr algn="just">
              <a:lnSpc>
                <a:spcPct val="90000"/>
              </a:lnSpc>
            </a:pPr>
            <a:r>
              <a:rPr lang="es-ES_tradnl" sz="1700" dirty="0">
                <a:solidFill>
                  <a:schemeClr val="tx1"/>
                </a:solidFill>
                <a:latin typeface="Arial" panose="020B0604020202020204" pitchFamily="34" charset="0"/>
                <a:cs typeface="Arial" panose="020B0604020202020204" pitchFamily="34" charset="0"/>
              </a:rPr>
              <a:t>Cada capa del modelo OSI es responsable de ciertas tareas </a:t>
            </a:r>
            <a:r>
              <a:rPr lang="es-ES_tradnl" sz="1700" dirty="0" smtClean="0">
                <a:solidFill>
                  <a:schemeClr val="tx1"/>
                </a:solidFill>
                <a:latin typeface="Arial" panose="020B0604020202020204" pitchFamily="34" charset="0"/>
                <a:cs typeface="Arial" panose="020B0604020202020204" pitchFamily="34" charset="0"/>
              </a:rPr>
              <a:t>especificas.</a:t>
            </a:r>
          </a:p>
          <a:p>
            <a:pPr marL="68580" indent="0" algn="just">
              <a:lnSpc>
                <a:spcPct val="90000"/>
              </a:lnSpc>
              <a:buNone/>
            </a:pPr>
            <a:endParaRPr lang="es-ES_tradnl" sz="1700" dirty="0" smtClean="0">
              <a:solidFill>
                <a:schemeClr val="tx1"/>
              </a:solidFill>
              <a:latin typeface="Arial" panose="020B0604020202020204" pitchFamily="34" charset="0"/>
              <a:cs typeface="Arial" panose="020B0604020202020204" pitchFamily="34" charset="0"/>
            </a:endParaRPr>
          </a:p>
          <a:p>
            <a:pPr algn="just">
              <a:lnSpc>
                <a:spcPct val="90000"/>
              </a:lnSpc>
            </a:pPr>
            <a:r>
              <a:rPr lang="es-ES_tradnl" sz="1700" dirty="0" smtClean="0">
                <a:solidFill>
                  <a:schemeClr val="tx1"/>
                </a:solidFill>
                <a:latin typeface="Arial" panose="020B0604020202020204" pitchFamily="34" charset="0"/>
                <a:cs typeface="Arial" panose="020B0604020202020204" pitchFamily="34" charset="0"/>
              </a:rPr>
              <a:t>Diferentes </a:t>
            </a:r>
            <a:r>
              <a:rPr lang="es-ES_tradnl" sz="1700" dirty="0">
                <a:solidFill>
                  <a:schemeClr val="tx1"/>
                </a:solidFill>
                <a:latin typeface="Arial" panose="020B0604020202020204" pitchFamily="34" charset="0"/>
                <a:cs typeface="Arial" panose="020B0604020202020204" pitchFamily="34" charset="0"/>
              </a:rPr>
              <a:t>tecnologías pueden convivir de una manera estandarizada.</a:t>
            </a:r>
          </a:p>
        </p:txBody>
      </p:sp>
      <p:sp>
        <p:nvSpPr>
          <p:cNvPr id="5" name="4 Rectángulo"/>
          <p:cNvSpPr/>
          <p:nvPr/>
        </p:nvSpPr>
        <p:spPr>
          <a:xfrm>
            <a:off x="5004048" y="0"/>
            <a:ext cx="2946640" cy="530915"/>
          </a:xfrm>
          <a:prstGeom prst="rect">
            <a:avLst/>
          </a:prstGeom>
        </p:spPr>
        <p:txBody>
          <a:bodyPr wrap="none">
            <a:spAutoFit/>
          </a:bodyPr>
          <a:lstStyle/>
          <a:p>
            <a:r>
              <a:rPr lang="es-ES_tradnl" sz="2850" b="1" dirty="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ESTÁNDAR OSI</a:t>
            </a:r>
            <a:endParaRPr lang="es-EC" sz="2850" b="1" dirty="0">
              <a:solidFill>
                <a:schemeClr val="accent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97484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1187624" y="1700808"/>
            <a:ext cx="6400800" cy="3528392"/>
          </a:xfrm>
          <a:noFill/>
          <a:ln/>
        </p:spPr>
        <p:txBody>
          <a:bodyPr vert="horz" lIns="69056" tIns="34529" rIns="69056" bIns="34529" rtlCol="0" anchor="ctr" anchorCtr="1">
            <a:noAutofit/>
          </a:bodyPr>
          <a:lstStyle/>
          <a:p>
            <a:pPr marL="216694" indent="-216694" algn="just" defTabSz="610791"/>
            <a:r>
              <a:rPr lang="es-ES_tradnl" sz="2100" b="1" dirty="0">
                <a:solidFill>
                  <a:schemeClr val="tx1"/>
                </a:solidFill>
                <a:latin typeface="Arial" panose="020B0604020202020204" pitchFamily="34" charset="0"/>
                <a:cs typeface="Arial" panose="020B0604020202020204" pitchFamily="34" charset="0"/>
              </a:rPr>
              <a:t>Direccionalidad</a:t>
            </a:r>
          </a:p>
          <a:p>
            <a:pPr marL="681038" lvl="1" indent="-257175" algn="just" defTabSz="610791">
              <a:buFont typeface="Wingdings" panose="05000000000000000000" pitchFamily="2" charset="2"/>
              <a:buChar char="§"/>
            </a:pPr>
            <a:r>
              <a:rPr lang="es-ES_tradnl" sz="2100" dirty="0">
                <a:solidFill>
                  <a:schemeClr val="tx1"/>
                </a:solidFill>
                <a:latin typeface="Arial" panose="020B0604020202020204" pitchFamily="34" charset="0"/>
                <a:cs typeface="Arial" panose="020B0604020202020204" pitchFamily="34" charset="0"/>
              </a:rPr>
              <a:t>Omnidireccional (360 grados de cobertura) </a:t>
            </a:r>
          </a:p>
          <a:p>
            <a:pPr marL="681038" lvl="1" indent="-257175" algn="just" defTabSz="610791">
              <a:buFont typeface="Wingdings" panose="05000000000000000000" pitchFamily="2" charset="2"/>
              <a:buChar char="§"/>
            </a:pPr>
            <a:r>
              <a:rPr lang="es-ES_tradnl" sz="2100" dirty="0">
                <a:solidFill>
                  <a:schemeClr val="tx1"/>
                </a:solidFill>
                <a:latin typeface="Arial" panose="020B0604020202020204" pitchFamily="34" charset="0"/>
                <a:cs typeface="Arial" panose="020B0604020202020204" pitchFamily="34" charset="0"/>
              </a:rPr>
              <a:t>Direccional (rango limitado de cobertura</a:t>
            </a:r>
            <a:r>
              <a:rPr lang="es-ES_tradnl" sz="2100" dirty="0" smtClean="0">
                <a:solidFill>
                  <a:schemeClr val="tx1"/>
                </a:solidFill>
                <a:latin typeface="Arial" panose="020B0604020202020204" pitchFamily="34" charset="0"/>
                <a:cs typeface="Arial" panose="020B0604020202020204" pitchFamily="34" charset="0"/>
              </a:rPr>
              <a:t>)</a:t>
            </a:r>
          </a:p>
          <a:p>
            <a:pPr marL="423863" lvl="1" indent="0" algn="just" defTabSz="610791">
              <a:buNone/>
            </a:pPr>
            <a:endParaRPr lang="es-ES_tradnl" sz="2100" dirty="0">
              <a:solidFill>
                <a:schemeClr val="tx1"/>
              </a:solidFill>
              <a:latin typeface="Arial" panose="020B0604020202020204" pitchFamily="34" charset="0"/>
              <a:cs typeface="Arial" panose="020B0604020202020204" pitchFamily="34" charset="0"/>
            </a:endParaRPr>
          </a:p>
          <a:p>
            <a:pPr marL="216694" indent="-216694" algn="just" defTabSz="610791"/>
            <a:r>
              <a:rPr lang="es-ES_tradnl" sz="2100" b="1" dirty="0">
                <a:solidFill>
                  <a:schemeClr val="tx1"/>
                </a:solidFill>
                <a:latin typeface="Arial" panose="020B0604020202020204" pitchFamily="34" charset="0"/>
                <a:cs typeface="Arial" panose="020B0604020202020204" pitchFamily="34" charset="0"/>
              </a:rPr>
              <a:t>Ganancia</a:t>
            </a:r>
          </a:p>
          <a:p>
            <a:pPr marL="681038" lvl="1" indent="-257175" algn="just" defTabSz="610791">
              <a:buFont typeface="Wingdings" panose="05000000000000000000" pitchFamily="2" charset="2"/>
              <a:buChar char="§"/>
            </a:pPr>
            <a:r>
              <a:rPr lang="es-ES_tradnl" sz="2100" dirty="0">
                <a:solidFill>
                  <a:schemeClr val="tx1"/>
                </a:solidFill>
                <a:latin typeface="Arial" panose="020B0604020202020204" pitchFamily="34" charset="0"/>
                <a:cs typeface="Arial" panose="020B0604020202020204" pitchFamily="34" charset="0"/>
              </a:rPr>
              <a:t>Medido en dBi y dBd. (0dBd = 2.14dBi)</a:t>
            </a:r>
          </a:p>
          <a:p>
            <a:pPr marL="681038" lvl="1" indent="-257175" algn="just" defTabSz="610791">
              <a:buFont typeface="Wingdings" panose="05000000000000000000" pitchFamily="2" charset="2"/>
              <a:buChar char="§"/>
            </a:pPr>
            <a:r>
              <a:rPr lang="es-ES_tradnl" sz="2100" dirty="0">
                <a:solidFill>
                  <a:schemeClr val="tx1"/>
                </a:solidFill>
                <a:latin typeface="Arial" panose="020B0604020202020204" pitchFamily="34" charset="0"/>
                <a:cs typeface="Arial" panose="020B0604020202020204" pitchFamily="34" charset="0"/>
              </a:rPr>
              <a:t>Mas ganancia significa mas cobertura – </a:t>
            </a:r>
            <a:r>
              <a:rPr lang="es-ES_tradnl" sz="2100" i="1" dirty="0">
                <a:solidFill>
                  <a:schemeClr val="tx1"/>
                </a:solidFill>
                <a:latin typeface="Arial" panose="020B0604020202020204" pitchFamily="34" charset="0"/>
                <a:cs typeface="Arial" panose="020B0604020202020204" pitchFamily="34" charset="0"/>
              </a:rPr>
              <a:t>en ciertas direcciones</a:t>
            </a:r>
            <a:r>
              <a:rPr lang="es-ES_tradnl" sz="2100" i="1" dirty="0" smtClean="0">
                <a:solidFill>
                  <a:schemeClr val="tx1"/>
                </a:solidFill>
                <a:latin typeface="Arial" panose="020B0604020202020204" pitchFamily="34" charset="0"/>
                <a:cs typeface="Arial" panose="020B0604020202020204" pitchFamily="34" charset="0"/>
              </a:rPr>
              <a:t>!</a:t>
            </a:r>
          </a:p>
          <a:p>
            <a:pPr marL="423863" lvl="1" indent="0" algn="just" defTabSz="610791">
              <a:buNone/>
            </a:pPr>
            <a:endParaRPr lang="es-ES_tradnl" sz="2100" i="1" dirty="0">
              <a:solidFill>
                <a:schemeClr val="tx1"/>
              </a:solidFill>
              <a:latin typeface="Arial" panose="020B0604020202020204" pitchFamily="34" charset="0"/>
              <a:cs typeface="Arial" panose="020B0604020202020204" pitchFamily="34" charset="0"/>
            </a:endParaRPr>
          </a:p>
          <a:p>
            <a:pPr marL="216694" indent="-216694" algn="just" defTabSz="610791"/>
            <a:r>
              <a:rPr lang="es-ES_tradnl" sz="2100" b="1" dirty="0">
                <a:solidFill>
                  <a:schemeClr val="tx1"/>
                </a:solidFill>
                <a:latin typeface="Arial" panose="020B0604020202020204" pitchFamily="34" charset="0"/>
                <a:cs typeface="Arial" panose="020B0604020202020204" pitchFamily="34" charset="0"/>
              </a:rPr>
              <a:t>Polarización</a:t>
            </a:r>
          </a:p>
          <a:p>
            <a:pPr marL="681038" lvl="1" indent="-257175" algn="just" defTabSz="610791">
              <a:buFont typeface="Wingdings" panose="05000000000000000000" pitchFamily="2" charset="2"/>
              <a:buChar char="§"/>
            </a:pPr>
            <a:r>
              <a:rPr lang="es-ES_tradnl" sz="2100" dirty="0">
                <a:solidFill>
                  <a:schemeClr val="tx1"/>
                </a:solidFill>
                <a:latin typeface="Arial" panose="020B0604020202020204" pitchFamily="34" charset="0"/>
                <a:cs typeface="Arial" panose="020B0604020202020204" pitchFamily="34" charset="0"/>
              </a:rPr>
              <a:t>Antenas en polarización vertical.</a:t>
            </a:r>
          </a:p>
        </p:txBody>
      </p:sp>
      <p:sp>
        <p:nvSpPr>
          <p:cNvPr id="2" name="1 Rectángulo"/>
          <p:cNvSpPr/>
          <p:nvPr/>
        </p:nvSpPr>
        <p:spPr>
          <a:xfrm>
            <a:off x="5487265" y="24160"/>
            <a:ext cx="1709122" cy="530915"/>
          </a:xfrm>
          <a:prstGeom prst="rect">
            <a:avLst/>
          </a:prstGeom>
        </p:spPr>
        <p:txBody>
          <a:bodyPr wrap="none">
            <a:spAutoFit/>
          </a:bodyPr>
          <a:lstStyle/>
          <a:p>
            <a:pPr algn="just"/>
            <a:r>
              <a:rPr lang="es-ES_tradnl" sz="2850" b="1" dirty="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ANTENA</a:t>
            </a:r>
            <a:endParaRPr lang="es-EC" sz="2850" b="1" dirty="0">
              <a:solidFill>
                <a:schemeClr val="accent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05992125"/>
      </p:ext>
    </p:extLst>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9" name="Rectangle 1027"/>
          <p:cNvSpPr>
            <a:spLocks noGrp="1" noChangeArrowheads="1"/>
          </p:cNvSpPr>
          <p:nvPr>
            <p:ph type="body" idx="1"/>
          </p:nvPr>
        </p:nvSpPr>
        <p:spPr>
          <a:xfrm>
            <a:off x="1046584" y="1412776"/>
            <a:ext cx="7269832" cy="3384376"/>
          </a:xfrm>
        </p:spPr>
        <p:txBody>
          <a:bodyPr>
            <a:noAutofit/>
          </a:bodyPr>
          <a:lstStyle/>
          <a:p>
            <a:pPr marL="0" indent="0" algn="just">
              <a:buNone/>
            </a:pPr>
            <a:r>
              <a:rPr lang="es-ES_tradnl" sz="2250" dirty="0">
                <a:solidFill>
                  <a:schemeClr val="tx1"/>
                </a:solidFill>
                <a:latin typeface="Arial" panose="020B0604020202020204" pitchFamily="34" charset="0"/>
                <a:cs typeface="Arial" panose="020B0604020202020204" pitchFamily="34" charset="0"/>
              </a:rPr>
              <a:t> </a:t>
            </a:r>
            <a:r>
              <a:rPr lang="es-ES_tradnl" sz="2250" b="1" dirty="0">
                <a:solidFill>
                  <a:schemeClr val="tx1"/>
                </a:solidFill>
                <a:latin typeface="Arial" panose="020B0604020202020204" pitchFamily="34" charset="0"/>
                <a:cs typeface="Arial" panose="020B0604020202020204" pitchFamily="34" charset="0"/>
              </a:rPr>
              <a:t>Los </a:t>
            </a:r>
            <a:r>
              <a:rPr lang="en-US" sz="2250" b="1" dirty="0">
                <a:solidFill>
                  <a:schemeClr val="tx1"/>
                </a:solidFill>
                <a:latin typeface="Arial" panose="020B0604020202020204" pitchFamily="34" charset="0"/>
                <a:cs typeface="Arial" panose="020B0604020202020204" pitchFamily="34" charset="0"/>
              </a:rPr>
              <a:t>ruteadores</a:t>
            </a:r>
            <a:r>
              <a:rPr lang="es-ES_tradnl" sz="2250" b="1" dirty="0">
                <a:solidFill>
                  <a:schemeClr val="tx1"/>
                </a:solidFill>
                <a:latin typeface="Arial" panose="020B0604020202020204" pitchFamily="34" charset="0"/>
                <a:cs typeface="Arial" panose="020B0604020202020204" pitchFamily="34" charset="0"/>
              </a:rPr>
              <a:t> MikroTik pueden ser accedidos vía</a:t>
            </a:r>
            <a:r>
              <a:rPr lang="en-US" sz="2250" b="1" dirty="0" smtClean="0">
                <a:solidFill>
                  <a:schemeClr val="tx1"/>
                </a:solidFill>
                <a:latin typeface="Arial" panose="020B0604020202020204" pitchFamily="34" charset="0"/>
                <a:cs typeface="Arial" panose="020B0604020202020204" pitchFamily="34" charset="0"/>
              </a:rPr>
              <a:t>:</a:t>
            </a:r>
          </a:p>
          <a:p>
            <a:pPr marL="0" indent="0" algn="just">
              <a:buNone/>
            </a:pPr>
            <a:endParaRPr lang="es-ES_tradnl" sz="2250" dirty="0">
              <a:solidFill>
                <a:schemeClr val="tx1"/>
              </a:solidFill>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es-ES_tradnl" sz="2250" dirty="0">
                <a:solidFill>
                  <a:schemeClr val="tx1"/>
                </a:solidFill>
                <a:latin typeface="Arial" panose="020B0604020202020204" pitchFamily="34" charset="0"/>
                <a:cs typeface="Arial" panose="020B0604020202020204" pitchFamily="34" charset="0"/>
              </a:rPr>
              <a:t>Monitor y teclado</a:t>
            </a:r>
          </a:p>
          <a:p>
            <a:pPr lvl="1" algn="just">
              <a:buFont typeface="Wingdings" panose="05000000000000000000" pitchFamily="2" charset="2"/>
              <a:buChar char="§"/>
            </a:pPr>
            <a:r>
              <a:rPr lang="es-ES_tradnl" sz="2250" dirty="0">
                <a:solidFill>
                  <a:schemeClr val="tx1"/>
                </a:solidFill>
                <a:latin typeface="Arial" panose="020B0604020202020204" pitchFamily="34" charset="0"/>
                <a:cs typeface="Arial" panose="020B0604020202020204" pitchFamily="34" charset="0"/>
              </a:rPr>
              <a:t>Terminal Serial</a:t>
            </a:r>
          </a:p>
          <a:p>
            <a:pPr lvl="1" algn="just">
              <a:buFont typeface="Wingdings" panose="05000000000000000000" pitchFamily="2" charset="2"/>
              <a:buChar char="§"/>
            </a:pPr>
            <a:r>
              <a:rPr lang="es-ES_tradnl" sz="2250" dirty="0">
                <a:solidFill>
                  <a:schemeClr val="tx1"/>
                </a:solidFill>
                <a:latin typeface="Arial" panose="020B0604020202020204" pitchFamily="34" charset="0"/>
                <a:cs typeface="Arial" panose="020B0604020202020204" pitchFamily="34" charset="0"/>
              </a:rPr>
              <a:t>Telnet</a:t>
            </a:r>
          </a:p>
          <a:p>
            <a:pPr lvl="1" algn="just">
              <a:buFont typeface="Wingdings" panose="05000000000000000000" pitchFamily="2" charset="2"/>
              <a:buChar char="§"/>
            </a:pPr>
            <a:r>
              <a:rPr lang="es-ES_tradnl" sz="2250" dirty="0">
                <a:solidFill>
                  <a:schemeClr val="tx1"/>
                </a:solidFill>
                <a:latin typeface="Arial" panose="020B0604020202020204" pitchFamily="34" charset="0"/>
                <a:cs typeface="Arial" panose="020B0604020202020204" pitchFamily="34" charset="0"/>
              </a:rPr>
              <a:t>Telnet de MAC</a:t>
            </a:r>
          </a:p>
          <a:p>
            <a:pPr lvl="1" algn="just">
              <a:buFont typeface="Wingdings" panose="05000000000000000000" pitchFamily="2" charset="2"/>
              <a:buChar char="§"/>
            </a:pPr>
            <a:r>
              <a:rPr lang="es-ES_tradnl" sz="2250" dirty="0">
                <a:solidFill>
                  <a:schemeClr val="tx1"/>
                </a:solidFill>
                <a:latin typeface="Arial" panose="020B0604020202020204" pitchFamily="34" charset="0"/>
                <a:cs typeface="Arial" panose="020B0604020202020204" pitchFamily="34" charset="0"/>
              </a:rPr>
              <a:t>SSH</a:t>
            </a:r>
          </a:p>
          <a:p>
            <a:pPr lvl="1" algn="just">
              <a:buFont typeface="Wingdings" panose="05000000000000000000" pitchFamily="2" charset="2"/>
              <a:buChar char="§"/>
            </a:pPr>
            <a:r>
              <a:rPr lang="es-ES_tradnl" sz="2250" dirty="0" smtClean="0">
                <a:solidFill>
                  <a:schemeClr val="tx1"/>
                </a:solidFill>
                <a:latin typeface="Arial" panose="020B0604020202020204" pitchFamily="34" charset="0"/>
                <a:cs typeface="Arial" panose="020B0604020202020204" pitchFamily="34" charset="0"/>
              </a:rPr>
              <a:t>Interface </a:t>
            </a:r>
            <a:r>
              <a:rPr lang="es-ES_tradnl" sz="2250" dirty="0">
                <a:solidFill>
                  <a:schemeClr val="tx1"/>
                </a:solidFill>
                <a:latin typeface="Arial" panose="020B0604020202020204" pitchFamily="34" charset="0"/>
                <a:cs typeface="Arial" panose="020B0604020202020204" pitchFamily="34" charset="0"/>
              </a:rPr>
              <a:t>grafica </a:t>
            </a:r>
            <a:r>
              <a:rPr lang="es-ES_tradnl" sz="2250" dirty="0" smtClean="0">
                <a:solidFill>
                  <a:schemeClr val="tx1"/>
                </a:solidFill>
                <a:latin typeface="Arial" panose="020B0604020202020204" pitchFamily="34" charset="0"/>
                <a:cs typeface="Arial" panose="020B0604020202020204" pitchFamily="34" charset="0"/>
              </a:rPr>
              <a:t>WinBox.</a:t>
            </a:r>
            <a:endParaRPr lang="es-ES_tradnl" sz="2250" dirty="0">
              <a:solidFill>
                <a:schemeClr val="tx1"/>
              </a:solidFill>
              <a:latin typeface="Arial" panose="020B0604020202020204" pitchFamily="34" charset="0"/>
              <a:cs typeface="Arial" panose="020B0604020202020204" pitchFamily="34" charset="0"/>
            </a:endParaRPr>
          </a:p>
        </p:txBody>
      </p:sp>
      <p:sp>
        <p:nvSpPr>
          <p:cNvPr id="3" name="2 Rectángulo"/>
          <p:cNvSpPr/>
          <p:nvPr/>
        </p:nvSpPr>
        <p:spPr>
          <a:xfrm>
            <a:off x="4644008" y="38100"/>
            <a:ext cx="3672408" cy="461665"/>
          </a:xfrm>
          <a:prstGeom prst="rect">
            <a:avLst/>
          </a:prstGeom>
        </p:spPr>
        <p:txBody>
          <a:bodyPr wrap="square">
            <a:spAutoFit/>
          </a:bodyPr>
          <a:lstStyle/>
          <a:p>
            <a:pPr algn="just"/>
            <a:r>
              <a:rPr lang="es-ES_tradnl" sz="2400" b="1" dirty="0" smtClean="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ACCEDER </a:t>
            </a:r>
            <a:r>
              <a:rPr lang="es-ES_tradnl" sz="2400" b="1" dirty="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 ROUTER</a:t>
            </a:r>
            <a:endParaRPr lang="es-EC" sz="2400" b="1" dirty="0">
              <a:solidFill>
                <a:schemeClr val="accent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84253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5" name="Rectangle 3"/>
          <p:cNvSpPr>
            <a:spLocks noGrp="1" noChangeArrowheads="1"/>
          </p:cNvSpPr>
          <p:nvPr>
            <p:ph type="body" idx="1"/>
          </p:nvPr>
        </p:nvSpPr>
        <p:spPr>
          <a:xfrm>
            <a:off x="1187624" y="1556792"/>
            <a:ext cx="6969266" cy="3528392"/>
          </a:xfrm>
        </p:spPr>
        <p:txBody>
          <a:bodyPr>
            <a:noAutofit/>
          </a:bodyPr>
          <a:lstStyle/>
          <a:p>
            <a:pPr algn="just">
              <a:lnSpc>
                <a:spcPct val="120000"/>
              </a:lnSpc>
            </a:pPr>
            <a:r>
              <a:rPr lang="es-ES_tradnl" sz="1875" dirty="0" smtClean="0">
                <a:solidFill>
                  <a:schemeClr val="tx1"/>
                </a:solidFill>
                <a:latin typeface="Arial" panose="020B0604020202020204" pitchFamily="34" charset="0"/>
                <a:cs typeface="Arial" panose="020B0604020202020204" pitchFamily="34" charset="0"/>
              </a:rPr>
              <a:t>Es </a:t>
            </a:r>
            <a:r>
              <a:rPr lang="es-ES_tradnl" sz="1875" dirty="0">
                <a:solidFill>
                  <a:schemeClr val="tx1"/>
                </a:solidFill>
                <a:latin typeface="Arial" panose="020B0604020202020204" pitchFamily="34" charset="0"/>
                <a:cs typeface="Arial" panose="020B0604020202020204" pitchFamily="34" charset="0"/>
              </a:rPr>
              <a:t>una interface grafica.</a:t>
            </a:r>
          </a:p>
          <a:p>
            <a:pPr algn="just">
              <a:lnSpc>
                <a:spcPct val="120000"/>
              </a:lnSpc>
              <a:spcAft>
                <a:spcPts val="750"/>
              </a:spcAft>
            </a:pPr>
            <a:r>
              <a:rPr lang="es-ES_tradnl" sz="1875" dirty="0">
                <a:solidFill>
                  <a:schemeClr val="tx1"/>
                </a:solidFill>
                <a:latin typeface="Arial" panose="020B0604020202020204" pitchFamily="34" charset="0"/>
                <a:cs typeface="Arial" panose="020B0604020202020204" pitchFamily="34" charset="0"/>
              </a:rPr>
              <a:t>winbox.exe, es un pequeño programa que se ejecuta desde una estación de trabajo conectada al ruteador.</a:t>
            </a:r>
          </a:p>
          <a:p>
            <a:pPr algn="just">
              <a:lnSpc>
                <a:spcPct val="150000"/>
              </a:lnSpc>
              <a:spcAft>
                <a:spcPts val="900"/>
              </a:spcAft>
            </a:pPr>
            <a:r>
              <a:rPr lang="es-ES_tradnl" sz="1875" dirty="0">
                <a:solidFill>
                  <a:schemeClr val="tx1"/>
                </a:solidFill>
                <a:latin typeface="Arial" panose="020B0604020202020204" pitchFamily="34" charset="0"/>
                <a:cs typeface="Arial" panose="020B0604020202020204" pitchFamily="34" charset="0"/>
              </a:rPr>
              <a:t>winbox.exe, corre bajo WINE en Linux</a:t>
            </a:r>
          </a:p>
          <a:p>
            <a:pPr algn="just">
              <a:lnSpc>
                <a:spcPct val="120000"/>
              </a:lnSpc>
            </a:pPr>
            <a:r>
              <a:rPr lang="es-ES_tradnl" sz="1875" dirty="0">
                <a:solidFill>
                  <a:schemeClr val="tx1"/>
                </a:solidFill>
                <a:latin typeface="Arial" panose="020B0604020202020204" pitchFamily="34" charset="0"/>
                <a:cs typeface="Arial" panose="020B0604020202020204" pitchFamily="34" charset="0"/>
              </a:rPr>
              <a:t>Winbox usa el puerto TCP 8291, para conectarse al ruteador</a:t>
            </a:r>
          </a:p>
          <a:p>
            <a:pPr algn="just">
              <a:lnSpc>
                <a:spcPct val="120000"/>
              </a:lnSpc>
            </a:pPr>
            <a:r>
              <a:rPr lang="es-ES_tradnl" sz="1875" dirty="0">
                <a:solidFill>
                  <a:schemeClr val="tx1"/>
                </a:solidFill>
                <a:latin typeface="Arial" panose="020B0604020202020204" pitchFamily="34" charset="0"/>
                <a:cs typeface="Arial" panose="020B0604020202020204" pitchFamily="34" charset="0"/>
              </a:rPr>
              <a:t>Comunicación entre el winbox y el ruteador esta encriptada.</a:t>
            </a:r>
          </a:p>
        </p:txBody>
      </p:sp>
      <p:sp>
        <p:nvSpPr>
          <p:cNvPr id="2" name="1 Rectángulo"/>
          <p:cNvSpPr/>
          <p:nvPr/>
        </p:nvSpPr>
        <p:spPr>
          <a:xfrm>
            <a:off x="5413198" y="15776"/>
            <a:ext cx="1686680" cy="530915"/>
          </a:xfrm>
          <a:prstGeom prst="rect">
            <a:avLst/>
          </a:prstGeom>
        </p:spPr>
        <p:txBody>
          <a:bodyPr wrap="none">
            <a:spAutoFit/>
          </a:bodyPr>
          <a:lstStyle/>
          <a:p>
            <a:pPr algn="just"/>
            <a:r>
              <a:rPr lang="es-ES_tradnl" sz="2850" b="1" dirty="0">
                <a:solidFill>
                  <a:schemeClr val="accen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WINBOX</a:t>
            </a:r>
            <a:endParaRPr lang="es-EC" sz="2850" b="1" dirty="0">
              <a:solidFill>
                <a:schemeClr val="accent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646727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836</TotalTime>
  <Words>1016</Words>
  <Application>Microsoft Office PowerPoint</Application>
  <PresentationFormat>Presentación en pantalla (4:3)</PresentationFormat>
  <Paragraphs>142</Paragraphs>
  <Slides>19</Slides>
  <Notes>2</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Austin</vt:lpstr>
      <vt:lpstr>UNIVERSIDAD DE LAS FUERZAS ARMADAS “ESPE” DEPARTAMENTO DE ELECTRICA Y ELECTRÓNICA </vt:lpstr>
      <vt:lpstr>INTRODUCCIÓN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RECOMENDACIONES</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GEMY</dc:creator>
  <cp:lastModifiedBy>PERSONAL</cp:lastModifiedBy>
  <cp:revision>109</cp:revision>
  <dcterms:created xsi:type="dcterms:W3CDTF">2013-04-07T17:34:46Z</dcterms:created>
  <dcterms:modified xsi:type="dcterms:W3CDTF">2014-02-11T20:36:57Z</dcterms:modified>
</cp:coreProperties>
</file>