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864" r:id="rId1"/>
  </p:sldMasterIdLst>
  <p:notesMasterIdLst>
    <p:notesMasterId r:id="rId70"/>
  </p:notesMasterIdLst>
  <p:sldIdLst>
    <p:sldId id="256" r:id="rId2"/>
    <p:sldId id="258" r:id="rId3"/>
    <p:sldId id="260" r:id="rId4"/>
    <p:sldId id="278" r:id="rId5"/>
    <p:sldId id="269" r:id="rId6"/>
    <p:sldId id="270" r:id="rId7"/>
    <p:sldId id="273" r:id="rId8"/>
    <p:sldId id="275" r:id="rId9"/>
    <p:sldId id="279" r:id="rId10"/>
    <p:sldId id="277" r:id="rId11"/>
    <p:sldId id="280" r:id="rId12"/>
    <p:sldId id="281" r:id="rId13"/>
    <p:sldId id="283" r:id="rId14"/>
    <p:sldId id="284" r:id="rId15"/>
    <p:sldId id="285" r:id="rId16"/>
    <p:sldId id="286" r:id="rId17"/>
    <p:sldId id="287" r:id="rId18"/>
    <p:sldId id="267" r:id="rId19"/>
    <p:sldId id="288" r:id="rId20"/>
    <p:sldId id="289" r:id="rId21"/>
    <p:sldId id="290" r:id="rId22"/>
    <p:sldId id="292" r:id="rId23"/>
    <p:sldId id="293" r:id="rId24"/>
    <p:sldId id="291" r:id="rId25"/>
    <p:sldId id="298" r:id="rId26"/>
    <p:sldId id="300" r:id="rId27"/>
    <p:sldId id="301" r:id="rId28"/>
    <p:sldId id="302" r:id="rId29"/>
    <p:sldId id="303" r:id="rId30"/>
    <p:sldId id="304" r:id="rId31"/>
    <p:sldId id="305" r:id="rId32"/>
    <p:sldId id="306" r:id="rId33"/>
    <p:sldId id="308" r:id="rId34"/>
    <p:sldId id="307" r:id="rId35"/>
    <p:sldId id="310" r:id="rId36"/>
    <p:sldId id="312" r:id="rId37"/>
    <p:sldId id="313" r:id="rId38"/>
    <p:sldId id="314" r:id="rId39"/>
    <p:sldId id="320" r:id="rId40"/>
    <p:sldId id="315" r:id="rId41"/>
    <p:sldId id="316" r:id="rId42"/>
    <p:sldId id="318" r:id="rId43"/>
    <p:sldId id="319" r:id="rId44"/>
    <p:sldId id="322" r:id="rId45"/>
    <p:sldId id="324" r:id="rId46"/>
    <p:sldId id="325" r:id="rId47"/>
    <p:sldId id="337" r:id="rId48"/>
    <p:sldId id="338" r:id="rId49"/>
    <p:sldId id="340" r:id="rId50"/>
    <p:sldId id="341" r:id="rId51"/>
    <p:sldId id="342" r:id="rId52"/>
    <p:sldId id="344" r:id="rId53"/>
    <p:sldId id="345" r:id="rId54"/>
    <p:sldId id="346" r:id="rId55"/>
    <p:sldId id="347" r:id="rId56"/>
    <p:sldId id="350" r:id="rId57"/>
    <p:sldId id="354" r:id="rId58"/>
    <p:sldId id="352" r:id="rId59"/>
    <p:sldId id="363" r:id="rId60"/>
    <p:sldId id="364" r:id="rId61"/>
    <p:sldId id="365" r:id="rId62"/>
    <p:sldId id="367" r:id="rId63"/>
    <p:sldId id="369" r:id="rId64"/>
    <p:sldId id="370" r:id="rId65"/>
    <p:sldId id="371" r:id="rId66"/>
    <p:sldId id="372" r:id="rId67"/>
    <p:sldId id="373" r:id="rId68"/>
    <p:sldId id="374" r:id="rId69"/>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8A107856-5554-42FB-B03E-39F5DBC370BA}" styleName="Estilo medio 4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606" autoAdjust="0"/>
  </p:normalViewPr>
  <p:slideViewPr>
    <p:cSldViewPr>
      <p:cViewPr>
        <p:scale>
          <a:sx n="75" d="100"/>
          <a:sy n="75" d="100"/>
        </p:scale>
        <p:origin x="-1236" y="17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file:///G:\prubas%20viscosidad%20en%20politecnica%20con%20fluido.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usuario\Documents\prueba%20sy%20medicione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usuario\Documents\prueba%20sy%20medicione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usuario\Documents\prueba%20sy%20mediciones.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usuario\Documents\prueba%20sy%20mediciones.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usuario\Documents\prueba%20sy%20mediciones.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usuario\Documents\prueba%20sy%20medicion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es-EC"/>
            </a:pPr>
            <a:r>
              <a:rPr lang="es-EC"/>
              <a:t>Comparación</a:t>
            </a:r>
            <a:r>
              <a:rPr lang="es-EC" baseline="0"/>
              <a:t> entre FMR</a:t>
            </a:r>
            <a:endParaRPr lang="es-EC"/>
          </a:p>
        </c:rich>
      </c:tx>
      <c:layout/>
      <c:overlay val="1"/>
    </c:title>
    <c:autoTitleDeleted val="0"/>
    <c:plotArea>
      <c:layout>
        <c:manualLayout>
          <c:layoutTarget val="inner"/>
          <c:xMode val="edge"/>
          <c:yMode val="edge"/>
          <c:x val="0.12774278215223125"/>
          <c:y val="5.2990513057376308E-2"/>
          <c:w val="0.57406082190256258"/>
          <c:h val="0.78395776799086558"/>
        </c:manualLayout>
      </c:layout>
      <c:scatterChart>
        <c:scatterStyle val="smoothMarker"/>
        <c:varyColors val="0"/>
        <c:ser>
          <c:idx val="0"/>
          <c:order val="0"/>
          <c:tx>
            <c:strRef>
              <c:f>Hoja1!$A$2</c:f>
              <c:strCache>
                <c:ptCount val="1"/>
                <c:pt idx="0">
                  <c:v>Concentración 10%</c:v>
                </c:pt>
              </c:strCache>
            </c:strRef>
          </c:tx>
          <c:spPr>
            <a:ln w="19050"/>
          </c:spPr>
          <c:marker>
            <c:symbol val="diamond"/>
            <c:size val="4"/>
          </c:marker>
          <c:xVal>
            <c:numRef>
              <c:f>Hoja1!$B$3:$H$3</c:f>
              <c:numCache>
                <c:formatCode>General</c:formatCode>
                <c:ptCount val="7"/>
                <c:pt idx="0">
                  <c:v>0</c:v>
                </c:pt>
                <c:pt idx="1">
                  <c:v>2</c:v>
                </c:pt>
                <c:pt idx="2">
                  <c:v>4</c:v>
                </c:pt>
                <c:pt idx="3">
                  <c:v>6</c:v>
                </c:pt>
                <c:pt idx="4">
                  <c:v>8</c:v>
                </c:pt>
                <c:pt idx="5">
                  <c:v>10</c:v>
                </c:pt>
                <c:pt idx="6">
                  <c:v>12</c:v>
                </c:pt>
              </c:numCache>
            </c:numRef>
          </c:xVal>
          <c:yVal>
            <c:numRef>
              <c:f>Hoja1!$B$4:$H$4</c:f>
              <c:numCache>
                <c:formatCode>General</c:formatCode>
                <c:ptCount val="7"/>
                <c:pt idx="0">
                  <c:v>440</c:v>
                </c:pt>
                <c:pt idx="1">
                  <c:v>443</c:v>
                </c:pt>
                <c:pt idx="2">
                  <c:v>446</c:v>
                </c:pt>
                <c:pt idx="3">
                  <c:v>453</c:v>
                </c:pt>
                <c:pt idx="4">
                  <c:v>461</c:v>
                </c:pt>
                <c:pt idx="5">
                  <c:v>465</c:v>
                </c:pt>
                <c:pt idx="6">
                  <c:v>471</c:v>
                </c:pt>
              </c:numCache>
            </c:numRef>
          </c:yVal>
          <c:smooth val="1"/>
        </c:ser>
        <c:ser>
          <c:idx val="1"/>
          <c:order val="1"/>
          <c:tx>
            <c:strRef>
              <c:f>Hoja1!$J$8</c:f>
              <c:strCache>
                <c:ptCount val="1"/>
                <c:pt idx="0">
                  <c:v>Concentración 20%</c:v>
                </c:pt>
              </c:strCache>
            </c:strRef>
          </c:tx>
          <c:spPr>
            <a:ln w="19050"/>
          </c:spPr>
          <c:marker>
            <c:symbol val="square"/>
            <c:size val="4"/>
          </c:marker>
          <c:xVal>
            <c:numRef>
              <c:f>Hoja1!$K$9:$Q$9</c:f>
              <c:numCache>
                <c:formatCode>General</c:formatCode>
                <c:ptCount val="7"/>
                <c:pt idx="0">
                  <c:v>0</c:v>
                </c:pt>
                <c:pt idx="1">
                  <c:v>2</c:v>
                </c:pt>
                <c:pt idx="2">
                  <c:v>4</c:v>
                </c:pt>
                <c:pt idx="3">
                  <c:v>6</c:v>
                </c:pt>
                <c:pt idx="4">
                  <c:v>8</c:v>
                </c:pt>
                <c:pt idx="5">
                  <c:v>10</c:v>
                </c:pt>
                <c:pt idx="6">
                  <c:v>12</c:v>
                </c:pt>
              </c:numCache>
            </c:numRef>
          </c:xVal>
          <c:yVal>
            <c:numRef>
              <c:f>Hoja1!$K$10:$Q$10</c:f>
              <c:numCache>
                <c:formatCode>General</c:formatCode>
                <c:ptCount val="7"/>
                <c:pt idx="0">
                  <c:v>447</c:v>
                </c:pt>
                <c:pt idx="1">
                  <c:v>449</c:v>
                </c:pt>
                <c:pt idx="2">
                  <c:v>453</c:v>
                </c:pt>
                <c:pt idx="3">
                  <c:v>459</c:v>
                </c:pt>
                <c:pt idx="4">
                  <c:v>470</c:v>
                </c:pt>
                <c:pt idx="5">
                  <c:v>476</c:v>
                </c:pt>
                <c:pt idx="6">
                  <c:v>482</c:v>
                </c:pt>
              </c:numCache>
            </c:numRef>
          </c:yVal>
          <c:smooth val="1"/>
        </c:ser>
        <c:ser>
          <c:idx val="2"/>
          <c:order val="2"/>
          <c:tx>
            <c:strRef>
              <c:f>Hoja1!$A$14</c:f>
              <c:strCache>
                <c:ptCount val="1"/>
                <c:pt idx="0">
                  <c:v>Concentración 30%</c:v>
                </c:pt>
              </c:strCache>
            </c:strRef>
          </c:tx>
          <c:spPr>
            <a:ln w="19050"/>
          </c:spPr>
          <c:marker>
            <c:symbol val="triangle"/>
            <c:size val="4"/>
          </c:marker>
          <c:xVal>
            <c:numRef>
              <c:f>Hoja1!$B$15:$H$15</c:f>
              <c:numCache>
                <c:formatCode>General</c:formatCode>
                <c:ptCount val="7"/>
                <c:pt idx="0">
                  <c:v>0</c:v>
                </c:pt>
                <c:pt idx="1">
                  <c:v>2</c:v>
                </c:pt>
                <c:pt idx="2">
                  <c:v>4</c:v>
                </c:pt>
                <c:pt idx="3">
                  <c:v>6</c:v>
                </c:pt>
                <c:pt idx="4">
                  <c:v>8</c:v>
                </c:pt>
                <c:pt idx="5">
                  <c:v>10</c:v>
                </c:pt>
                <c:pt idx="6">
                  <c:v>12</c:v>
                </c:pt>
              </c:numCache>
            </c:numRef>
          </c:xVal>
          <c:yVal>
            <c:numRef>
              <c:f>Hoja1!$B$16:$H$16</c:f>
              <c:numCache>
                <c:formatCode>General</c:formatCode>
                <c:ptCount val="7"/>
                <c:pt idx="0">
                  <c:v>459</c:v>
                </c:pt>
                <c:pt idx="1">
                  <c:v>461</c:v>
                </c:pt>
                <c:pt idx="2">
                  <c:v>465</c:v>
                </c:pt>
                <c:pt idx="3">
                  <c:v>471</c:v>
                </c:pt>
                <c:pt idx="4">
                  <c:v>488</c:v>
                </c:pt>
                <c:pt idx="5">
                  <c:v>495</c:v>
                </c:pt>
                <c:pt idx="6">
                  <c:v>500</c:v>
                </c:pt>
              </c:numCache>
            </c:numRef>
          </c:yVal>
          <c:smooth val="1"/>
        </c:ser>
        <c:ser>
          <c:idx val="3"/>
          <c:order val="3"/>
          <c:tx>
            <c:strRef>
              <c:f>Hoja1!$A$20</c:f>
              <c:strCache>
                <c:ptCount val="1"/>
                <c:pt idx="0">
                  <c:v>Concentración 40%</c:v>
                </c:pt>
              </c:strCache>
            </c:strRef>
          </c:tx>
          <c:spPr>
            <a:ln w="19050"/>
          </c:spPr>
          <c:marker>
            <c:symbol val="x"/>
            <c:size val="4"/>
          </c:marker>
          <c:xVal>
            <c:numRef>
              <c:f>Hoja1!$B$21:$H$21</c:f>
              <c:numCache>
                <c:formatCode>General</c:formatCode>
                <c:ptCount val="7"/>
                <c:pt idx="0">
                  <c:v>0</c:v>
                </c:pt>
                <c:pt idx="1">
                  <c:v>2</c:v>
                </c:pt>
                <c:pt idx="2">
                  <c:v>4</c:v>
                </c:pt>
                <c:pt idx="3">
                  <c:v>6</c:v>
                </c:pt>
                <c:pt idx="4">
                  <c:v>8</c:v>
                </c:pt>
                <c:pt idx="5">
                  <c:v>10</c:v>
                </c:pt>
                <c:pt idx="6">
                  <c:v>12</c:v>
                </c:pt>
              </c:numCache>
            </c:numRef>
          </c:xVal>
          <c:yVal>
            <c:numRef>
              <c:f>Hoja1!$B$22:$H$22</c:f>
              <c:numCache>
                <c:formatCode>General</c:formatCode>
                <c:ptCount val="7"/>
                <c:pt idx="0">
                  <c:v>489</c:v>
                </c:pt>
                <c:pt idx="1">
                  <c:v>492</c:v>
                </c:pt>
                <c:pt idx="2">
                  <c:v>498</c:v>
                </c:pt>
                <c:pt idx="3">
                  <c:v>506</c:v>
                </c:pt>
                <c:pt idx="4">
                  <c:v>519</c:v>
                </c:pt>
                <c:pt idx="5">
                  <c:v>531</c:v>
                </c:pt>
                <c:pt idx="6">
                  <c:v>536</c:v>
                </c:pt>
              </c:numCache>
            </c:numRef>
          </c:yVal>
          <c:smooth val="1"/>
        </c:ser>
        <c:dLbls>
          <c:showLegendKey val="0"/>
          <c:showVal val="0"/>
          <c:showCatName val="0"/>
          <c:showSerName val="0"/>
          <c:showPercent val="0"/>
          <c:showBubbleSize val="0"/>
        </c:dLbls>
        <c:axId val="84129408"/>
        <c:axId val="84129984"/>
      </c:scatterChart>
      <c:valAx>
        <c:axId val="84129408"/>
        <c:scaling>
          <c:orientation val="minMax"/>
          <c:max val="12"/>
        </c:scaling>
        <c:delete val="0"/>
        <c:axPos val="b"/>
        <c:title>
          <c:tx>
            <c:rich>
              <a:bodyPr/>
              <a:lstStyle/>
              <a:p>
                <a:pPr>
                  <a:defRPr lang="es-EC"/>
                </a:pPr>
                <a:r>
                  <a:rPr lang="es-EC"/>
                  <a:t>Voltaje</a:t>
                </a:r>
                <a:r>
                  <a:rPr lang="es-EC" baseline="0"/>
                  <a:t> (v)</a:t>
                </a:r>
                <a:endParaRPr lang="es-EC"/>
              </a:p>
            </c:rich>
          </c:tx>
          <c:layout/>
          <c:overlay val="0"/>
        </c:title>
        <c:numFmt formatCode="General" sourceLinked="1"/>
        <c:majorTickMark val="out"/>
        <c:minorTickMark val="none"/>
        <c:tickLblPos val="nextTo"/>
        <c:txPr>
          <a:bodyPr/>
          <a:lstStyle/>
          <a:p>
            <a:pPr>
              <a:defRPr lang="es-EC"/>
            </a:pPr>
            <a:endParaRPr lang="es-EC"/>
          </a:p>
        </c:txPr>
        <c:crossAx val="84129984"/>
        <c:crosses val="autoZero"/>
        <c:crossBetween val="midCat"/>
        <c:majorUnit val="2"/>
      </c:valAx>
      <c:valAx>
        <c:axId val="84129984"/>
        <c:scaling>
          <c:orientation val="minMax"/>
          <c:max val="550"/>
          <c:min val="420"/>
        </c:scaling>
        <c:delete val="0"/>
        <c:axPos val="l"/>
        <c:majorGridlines/>
        <c:title>
          <c:tx>
            <c:rich>
              <a:bodyPr rot="-5400000" vert="horz"/>
              <a:lstStyle/>
              <a:p>
                <a:pPr>
                  <a:defRPr lang="es-EC"/>
                </a:pPr>
                <a:r>
                  <a:rPr lang="es-EC"/>
                  <a:t>Viscosidad dinámica (cp)</a:t>
                </a:r>
              </a:p>
            </c:rich>
          </c:tx>
          <c:layout/>
          <c:overlay val="0"/>
        </c:title>
        <c:numFmt formatCode="General" sourceLinked="1"/>
        <c:majorTickMark val="out"/>
        <c:minorTickMark val="none"/>
        <c:tickLblPos val="nextTo"/>
        <c:txPr>
          <a:bodyPr/>
          <a:lstStyle/>
          <a:p>
            <a:pPr>
              <a:defRPr lang="es-EC"/>
            </a:pPr>
            <a:endParaRPr lang="es-EC"/>
          </a:p>
        </c:txPr>
        <c:crossAx val="84129408"/>
        <c:crosses val="autoZero"/>
        <c:crossBetween val="midCat"/>
      </c:valAx>
    </c:plotArea>
    <c:legend>
      <c:legendPos val="r"/>
      <c:layout/>
      <c:overlay val="0"/>
      <c:txPr>
        <a:bodyPr/>
        <a:lstStyle/>
        <a:p>
          <a:pPr>
            <a:defRPr lang="es-EC"/>
          </a:pPr>
          <a:endParaRPr lang="es-EC"/>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es-EC"/>
            </a:pPr>
            <a:r>
              <a:rPr lang="en-US"/>
              <a:t>Tiempo de reposo máximo</a:t>
            </a:r>
          </a:p>
        </c:rich>
      </c:tx>
      <c:layout/>
      <c:overlay val="1"/>
    </c:title>
    <c:autoTitleDeleted val="0"/>
    <c:plotArea>
      <c:layout/>
      <c:scatterChart>
        <c:scatterStyle val="smoothMarker"/>
        <c:varyColors val="0"/>
        <c:ser>
          <c:idx val="0"/>
          <c:order val="0"/>
          <c:tx>
            <c:v>Rango</c:v>
          </c:tx>
          <c:xVal>
            <c:numRef>
              <c:f>'Tiempo de reposo 1era pos'!$B$105:$B$115</c:f>
              <c:numCache>
                <c:formatCode>General</c:formatCode>
                <c:ptCount val="11"/>
                <c:pt idx="0">
                  <c:v>0</c:v>
                </c:pt>
                <c:pt idx="1">
                  <c:v>1</c:v>
                </c:pt>
                <c:pt idx="2">
                  <c:v>2</c:v>
                </c:pt>
                <c:pt idx="3">
                  <c:v>3</c:v>
                </c:pt>
                <c:pt idx="4">
                  <c:v>4</c:v>
                </c:pt>
                <c:pt idx="5">
                  <c:v>5</c:v>
                </c:pt>
                <c:pt idx="6">
                  <c:v>6</c:v>
                </c:pt>
                <c:pt idx="7">
                  <c:v>8</c:v>
                </c:pt>
                <c:pt idx="8">
                  <c:v>10</c:v>
                </c:pt>
                <c:pt idx="9">
                  <c:v>12</c:v>
                </c:pt>
                <c:pt idx="10">
                  <c:v>15</c:v>
                </c:pt>
              </c:numCache>
            </c:numRef>
          </c:xVal>
          <c:yVal>
            <c:numRef>
              <c:f>'Tiempo de reposo 1era pos'!$C$105:$C$115</c:f>
              <c:numCache>
                <c:formatCode>General</c:formatCode>
                <c:ptCount val="11"/>
                <c:pt idx="0">
                  <c:v>8.2000000000000011</c:v>
                </c:pt>
                <c:pt idx="1">
                  <c:v>8.3500000000000032</c:v>
                </c:pt>
                <c:pt idx="2">
                  <c:v>8.3500000000000032</c:v>
                </c:pt>
                <c:pt idx="3">
                  <c:v>8.25</c:v>
                </c:pt>
                <c:pt idx="4">
                  <c:v>8.25</c:v>
                </c:pt>
                <c:pt idx="5">
                  <c:v>8.2000000000000011</c:v>
                </c:pt>
                <c:pt idx="6">
                  <c:v>8.25</c:v>
                </c:pt>
                <c:pt idx="7">
                  <c:v>8.2000000000000011</c:v>
                </c:pt>
                <c:pt idx="8">
                  <c:v>8.25</c:v>
                </c:pt>
                <c:pt idx="9">
                  <c:v>8.25</c:v>
                </c:pt>
                <c:pt idx="10">
                  <c:v>8.2000000000000011</c:v>
                </c:pt>
              </c:numCache>
            </c:numRef>
          </c:yVal>
          <c:smooth val="1"/>
        </c:ser>
        <c:dLbls>
          <c:showLegendKey val="0"/>
          <c:showVal val="0"/>
          <c:showCatName val="0"/>
          <c:showSerName val="0"/>
          <c:showPercent val="0"/>
          <c:showBubbleSize val="0"/>
        </c:dLbls>
        <c:axId val="96698368"/>
        <c:axId val="96698944"/>
      </c:scatterChart>
      <c:valAx>
        <c:axId val="96698368"/>
        <c:scaling>
          <c:orientation val="minMax"/>
          <c:max val="15"/>
          <c:min val="0"/>
        </c:scaling>
        <c:delete val="0"/>
        <c:axPos val="b"/>
        <c:title>
          <c:tx>
            <c:rich>
              <a:bodyPr/>
              <a:lstStyle/>
              <a:p>
                <a:pPr>
                  <a:defRPr lang="es-EC"/>
                </a:pPr>
                <a:r>
                  <a:rPr lang="en-US" dirty="0" err="1"/>
                  <a:t>Tiempo</a:t>
                </a:r>
                <a:r>
                  <a:rPr lang="en-US" dirty="0"/>
                  <a:t> </a:t>
                </a:r>
                <a:r>
                  <a:rPr lang="en-US" dirty="0" smtClean="0"/>
                  <a:t>(min)</a:t>
                </a:r>
                <a:endParaRPr lang="en-US" dirty="0"/>
              </a:p>
            </c:rich>
          </c:tx>
          <c:layout/>
          <c:overlay val="0"/>
        </c:title>
        <c:numFmt formatCode="General" sourceLinked="1"/>
        <c:majorTickMark val="out"/>
        <c:minorTickMark val="none"/>
        <c:tickLblPos val="nextTo"/>
        <c:txPr>
          <a:bodyPr/>
          <a:lstStyle/>
          <a:p>
            <a:pPr>
              <a:defRPr lang="es-EC"/>
            </a:pPr>
            <a:endParaRPr lang="es-EC"/>
          </a:p>
        </c:txPr>
        <c:crossAx val="96698944"/>
        <c:crosses val="autoZero"/>
        <c:crossBetween val="midCat"/>
      </c:valAx>
      <c:valAx>
        <c:axId val="96698944"/>
        <c:scaling>
          <c:orientation val="minMax"/>
          <c:max val="8.4"/>
          <c:min val="8.1"/>
        </c:scaling>
        <c:delete val="0"/>
        <c:axPos val="l"/>
        <c:majorGridlines/>
        <c:title>
          <c:tx>
            <c:rich>
              <a:bodyPr rot="-5400000" vert="horz"/>
              <a:lstStyle/>
              <a:p>
                <a:pPr>
                  <a:defRPr lang="es-EC"/>
                </a:pPr>
                <a:r>
                  <a:rPr lang="en-US"/>
                  <a:t>Amplitud (mm)</a:t>
                </a:r>
              </a:p>
            </c:rich>
          </c:tx>
          <c:layout/>
          <c:overlay val="0"/>
        </c:title>
        <c:numFmt formatCode="General" sourceLinked="1"/>
        <c:majorTickMark val="out"/>
        <c:minorTickMark val="none"/>
        <c:tickLblPos val="nextTo"/>
        <c:txPr>
          <a:bodyPr/>
          <a:lstStyle/>
          <a:p>
            <a:pPr>
              <a:defRPr lang="es-EC"/>
            </a:pPr>
            <a:endParaRPr lang="es-EC"/>
          </a:p>
        </c:txPr>
        <c:crossAx val="96698368"/>
        <c:crosses val="autoZero"/>
        <c:crossBetween val="midCat"/>
      </c:valAx>
    </c:plotArea>
    <c:legend>
      <c:legendPos val="r"/>
      <c:layout/>
      <c:overlay val="0"/>
      <c:txPr>
        <a:bodyPr/>
        <a:lstStyle/>
        <a:p>
          <a:pPr>
            <a:defRPr lang="es-EC"/>
          </a:pPr>
          <a:endParaRPr lang="es-EC"/>
        </a:p>
      </c:txPr>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es-EC"/>
            </a:pPr>
            <a:r>
              <a:rPr lang="es-EC"/>
              <a:t>Distancia de reducción (mm)</a:t>
            </a:r>
          </a:p>
        </c:rich>
      </c:tx>
      <c:layout/>
      <c:overlay val="1"/>
    </c:title>
    <c:autoTitleDeleted val="0"/>
    <c:plotArea>
      <c:layout/>
      <c:scatterChart>
        <c:scatterStyle val="smoothMarker"/>
        <c:varyColors val="0"/>
        <c:ser>
          <c:idx val="0"/>
          <c:order val="0"/>
          <c:tx>
            <c:v>0V</c:v>
          </c:tx>
          <c:xVal>
            <c:numRef>
              <c:f>'DELTA 2'!$A$3:$A$28</c:f>
              <c:numCache>
                <c:formatCode>General</c:formatCode>
                <c:ptCount val="26"/>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95</c:v>
                </c:pt>
                <c:pt idx="20">
                  <c:v>100</c:v>
                </c:pt>
                <c:pt idx="21">
                  <c:v>105</c:v>
                </c:pt>
                <c:pt idx="22">
                  <c:v>110</c:v>
                </c:pt>
                <c:pt idx="23">
                  <c:v>115</c:v>
                </c:pt>
                <c:pt idx="24">
                  <c:v>120</c:v>
                </c:pt>
                <c:pt idx="25">
                  <c:v>125</c:v>
                </c:pt>
              </c:numCache>
            </c:numRef>
          </c:xVal>
          <c:yVal>
            <c:numRef>
              <c:f>'DELTA 2'!$B$3:$B$28</c:f>
              <c:numCache>
                <c:formatCode>General</c:formatCode>
                <c:ptCount val="26"/>
                <c:pt idx="0">
                  <c:v>0</c:v>
                </c:pt>
                <c:pt idx="1">
                  <c:v>1.0000000000000002E-2</c:v>
                </c:pt>
                <c:pt idx="2">
                  <c:v>0.05</c:v>
                </c:pt>
                <c:pt idx="3">
                  <c:v>-3.0000000000000002E-2</c:v>
                </c:pt>
                <c:pt idx="4">
                  <c:v>0</c:v>
                </c:pt>
                <c:pt idx="5">
                  <c:v>-3.0000000000000002E-2</c:v>
                </c:pt>
                <c:pt idx="6">
                  <c:v>3.0000000000000002E-2</c:v>
                </c:pt>
                <c:pt idx="7">
                  <c:v>-1.0000000000000005E-2</c:v>
                </c:pt>
                <c:pt idx="8">
                  <c:v>2.0000000000000011E-2</c:v>
                </c:pt>
                <c:pt idx="9">
                  <c:v>-4.0000000000000015E-2</c:v>
                </c:pt>
                <c:pt idx="10">
                  <c:v>3.0000000000000002E-2</c:v>
                </c:pt>
                <c:pt idx="11">
                  <c:v>0.05</c:v>
                </c:pt>
                <c:pt idx="12">
                  <c:v>0</c:v>
                </c:pt>
                <c:pt idx="13">
                  <c:v>3.8999999999999993E-2</c:v>
                </c:pt>
                <c:pt idx="14">
                  <c:v>4.1999999999999996E-2</c:v>
                </c:pt>
                <c:pt idx="15">
                  <c:v>4.1000000000000002E-2</c:v>
                </c:pt>
                <c:pt idx="16">
                  <c:v>3.0000000000000002E-2</c:v>
                </c:pt>
                <c:pt idx="17">
                  <c:v>-1.8000000000000009E-2</c:v>
                </c:pt>
                <c:pt idx="18">
                  <c:v>-4.0000000000000015E-2</c:v>
                </c:pt>
                <c:pt idx="19">
                  <c:v>-4.0000000000000015E-2</c:v>
                </c:pt>
                <c:pt idx="20">
                  <c:v>3.0000000000000002E-2</c:v>
                </c:pt>
                <c:pt idx="21">
                  <c:v>3.0000000000000002E-2</c:v>
                </c:pt>
                <c:pt idx="22">
                  <c:v>-2.7000000000000014E-2</c:v>
                </c:pt>
                <c:pt idx="23">
                  <c:v>-0.05</c:v>
                </c:pt>
                <c:pt idx="24">
                  <c:v>-1.0000000000000005E-2</c:v>
                </c:pt>
                <c:pt idx="25">
                  <c:v>0</c:v>
                </c:pt>
              </c:numCache>
            </c:numRef>
          </c:yVal>
          <c:smooth val="1"/>
        </c:ser>
        <c:ser>
          <c:idx val="3"/>
          <c:order val="1"/>
          <c:tx>
            <c:v>8V</c:v>
          </c:tx>
          <c:xVal>
            <c:numRef>
              <c:f>'DELTA 2'!$A$3:$A$28</c:f>
              <c:numCache>
                <c:formatCode>General</c:formatCode>
                <c:ptCount val="26"/>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95</c:v>
                </c:pt>
                <c:pt idx="20">
                  <c:v>100</c:v>
                </c:pt>
                <c:pt idx="21">
                  <c:v>105</c:v>
                </c:pt>
                <c:pt idx="22">
                  <c:v>110</c:v>
                </c:pt>
                <c:pt idx="23">
                  <c:v>115</c:v>
                </c:pt>
                <c:pt idx="24">
                  <c:v>120</c:v>
                </c:pt>
                <c:pt idx="25">
                  <c:v>125</c:v>
                </c:pt>
              </c:numCache>
            </c:numRef>
          </c:xVal>
          <c:yVal>
            <c:numRef>
              <c:f>'DELTA 2'!$C$3:$C$28</c:f>
              <c:numCache>
                <c:formatCode>General</c:formatCode>
                <c:ptCount val="26"/>
                <c:pt idx="0">
                  <c:v>0</c:v>
                </c:pt>
                <c:pt idx="1">
                  <c:v>0.2</c:v>
                </c:pt>
                <c:pt idx="2">
                  <c:v>0.45</c:v>
                </c:pt>
                <c:pt idx="3">
                  <c:v>0.41000000000000009</c:v>
                </c:pt>
                <c:pt idx="4">
                  <c:v>0.5</c:v>
                </c:pt>
                <c:pt idx="5">
                  <c:v>0.47000000000000008</c:v>
                </c:pt>
                <c:pt idx="6">
                  <c:v>0.44</c:v>
                </c:pt>
                <c:pt idx="7">
                  <c:v>0.47000000000000008</c:v>
                </c:pt>
                <c:pt idx="8">
                  <c:v>0.41000000000000009</c:v>
                </c:pt>
                <c:pt idx="9">
                  <c:v>0.39000000000000012</c:v>
                </c:pt>
                <c:pt idx="10">
                  <c:v>0.45</c:v>
                </c:pt>
                <c:pt idx="11">
                  <c:v>0.53</c:v>
                </c:pt>
                <c:pt idx="12">
                  <c:v>0.55000000000000004</c:v>
                </c:pt>
                <c:pt idx="13">
                  <c:v>0.48000000000000009</c:v>
                </c:pt>
                <c:pt idx="14">
                  <c:v>0.4</c:v>
                </c:pt>
                <c:pt idx="15">
                  <c:v>0.4300000000000001</c:v>
                </c:pt>
                <c:pt idx="16">
                  <c:v>0.38000000000000012</c:v>
                </c:pt>
                <c:pt idx="17">
                  <c:v>0.45</c:v>
                </c:pt>
                <c:pt idx="18">
                  <c:v>0.4</c:v>
                </c:pt>
                <c:pt idx="19">
                  <c:v>0.48000000000000009</c:v>
                </c:pt>
                <c:pt idx="20">
                  <c:v>0.4300000000000001</c:v>
                </c:pt>
                <c:pt idx="21">
                  <c:v>0.47000000000000008</c:v>
                </c:pt>
                <c:pt idx="22">
                  <c:v>0.46</c:v>
                </c:pt>
                <c:pt idx="23">
                  <c:v>0.47000000000000008</c:v>
                </c:pt>
                <c:pt idx="24">
                  <c:v>0.39000000000000012</c:v>
                </c:pt>
                <c:pt idx="25">
                  <c:v>0.37000000000000011</c:v>
                </c:pt>
              </c:numCache>
            </c:numRef>
          </c:yVal>
          <c:smooth val="1"/>
        </c:ser>
        <c:ser>
          <c:idx val="4"/>
          <c:order val="2"/>
          <c:tx>
            <c:v>9V</c:v>
          </c:tx>
          <c:xVal>
            <c:numRef>
              <c:f>'DELTA 2'!$A$3:$A$28</c:f>
              <c:numCache>
                <c:formatCode>General</c:formatCode>
                <c:ptCount val="26"/>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95</c:v>
                </c:pt>
                <c:pt idx="20">
                  <c:v>100</c:v>
                </c:pt>
                <c:pt idx="21">
                  <c:v>105</c:v>
                </c:pt>
                <c:pt idx="22">
                  <c:v>110</c:v>
                </c:pt>
                <c:pt idx="23">
                  <c:v>115</c:v>
                </c:pt>
                <c:pt idx="24">
                  <c:v>120</c:v>
                </c:pt>
                <c:pt idx="25">
                  <c:v>125</c:v>
                </c:pt>
              </c:numCache>
            </c:numRef>
          </c:xVal>
          <c:yVal>
            <c:numRef>
              <c:f>'DELTA 2'!$D$3:$D$28</c:f>
              <c:numCache>
                <c:formatCode>General</c:formatCode>
                <c:ptCount val="26"/>
                <c:pt idx="0">
                  <c:v>0</c:v>
                </c:pt>
                <c:pt idx="1">
                  <c:v>0.22</c:v>
                </c:pt>
                <c:pt idx="2">
                  <c:v>0.35000000000000009</c:v>
                </c:pt>
                <c:pt idx="3">
                  <c:v>0.67000000000000026</c:v>
                </c:pt>
                <c:pt idx="4">
                  <c:v>0.79</c:v>
                </c:pt>
                <c:pt idx="5">
                  <c:v>0.8</c:v>
                </c:pt>
                <c:pt idx="6">
                  <c:v>0.91</c:v>
                </c:pt>
                <c:pt idx="7">
                  <c:v>0.89</c:v>
                </c:pt>
                <c:pt idx="8">
                  <c:v>0.83000000000000018</c:v>
                </c:pt>
                <c:pt idx="9">
                  <c:v>0.76000000000000023</c:v>
                </c:pt>
                <c:pt idx="10">
                  <c:v>0.69000000000000017</c:v>
                </c:pt>
                <c:pt idx="11">
                  <c:v>0.66000000000000025</c:v>
                </c:pt>
                <c:pt idx="12">
                  <c:v>0.65000000000000024</c:v>
                </c:pt>
                <c:pt idx="13">
                  <c:v>0.79</c:v>
                </c:pt>
                <c:pt idx="14">
                  <c:v>0.78</c:v>
                </c:pt>
                <c:pt idx="15">
                  <c:v>0.78</c:v>
                </c:pt>
                <c:pt idx="16">
                  <c:v>0.74000000000000021</c:v>
                </c:pt>
                <c:pt idx="17">
                  <c:v>0.78</c:v>
                </c:pt>
                <c:pt idx="18">
                  <c:v>0.8</c:v>
                </c:pt>
                <c:pt idx="19">
                  <c:v>0.8</c:v>
                </c:pt>
                <c:pt idx="20">
                  <c:v>0.76000000000000023</c:v>
                </c:pt>
                <c:pt idx="21">
                  <c:v>0.74000000000000021</c:v>
                </c:pt>
                <c:pt idx="22">
                  <c:v>0.7200000000000002</c:v>
                </c:pt>
                <c:pt idx="23">
                  <c:v>0.7300000000000002</c:v>
                </c:pt>
                <c:pt idx="24">
                  <c:v>0.76000000000000023</c:v>
                </c:pt>
                <c:pt idx="25">
                  <c:v>0.77000000000000024</c:v>
                </c:pt>
              </c:numCache>
            </c:numRef>
          </c:yVal>
          <c:smooth val="1"/>
        </c:ser>
        <c:ser>
          <c:idx val="5"/>
          <c:order val="3"/>
          <c:tx>
            <c:v>10v</c:v>
          </c:tx>
          <c:xVal>
            <c:numRef>
              <c:f>'DELTA 2'!$A$3:$A$28</c:f>
              <c:numCache>
                <c:formatCode>General</c:formatCode>
                <c:ptCount val="26"/>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95</c:v>
                </c:pt>
                <c:pt idx="20">
                  <c:v>100</c:v>
                </c:pt>
                <c:pt idx="21">
                  <c:v>105</c:v>
                </c:pt>
                <c:pt idx="22">
                  <c:v>110</c:v>
                </c:pt>
                <c:pt idx="23">
                  <c:v>115</c:v>
                </c:pt>
                <c:pt idx="24">
                  <c:v>120</c:v>
                </c:pt>
                <c:pt idx="25">
                  <c:v>125</c:v>
                </c:pt>
              </c:numCache>
            </c:numRef>
          </c:xVal>
          <c:yVal>
            <c:numRef>
              <c:f>'DELTA 2'!$E$3:$E$28</c:f>
              <c:numCache>
                <c:formatCode>General</c:formatCode>
                <c:ptCount val="26"/>
                <c:pt idx="0">
                  <c:v>0</c:v>
                </c:pt>
                <c:pt idx="1">
                  <c:v>0.25</c:v>
                </c:pt>
                <c:pt idx="2">
                  <c:v>0.39000000000000012</c:v>
                </c:pt>
                <c:pt idx="3">
                  <c:v>0.58000000000000007</c:v>
                </c:pt>
                <c:pt idx="4">
                  <c:v>0.7200000000000002</c:v>
                </c:pt>
                <c:pt idx="5">
                  <c:v>0.89</c:v>
                </c:pt>
                <c:pt idx="6">
                  <c:v>1</c:v>
                </c:pt>
                <c:pt idx="7">
                  <c:v>1.1000000000000001</c:v>
                </c:pt>
                <c:pt idx="8">
                  <c:v>1.2</c:v>
                </c:pt>
                <c:pt idx="9">
                  <c:v>1.25</c:v>
                </c:pt>
                <c:pt idx="10">
                  <c:v>1.1499999999999995</c:v>
                </c:pt>
                <c:pt idx="11">
                  <c:v>1.05</c:v>
                </c:pt>
                <c:pt idx="12">
                  <c:v>1.2</c:v>
                </c:pt>
                <c:pt idx="13">
                  <c:v>1.1499999999999995</c:v>
                </c:pt>
                <c:pt idx="14">
                  <c:v>1.1499999999999995</c:v>
                </c:pt>
                <c:pt idx="15">
                  <c:v>1.1499999999999995</c:v>
                </c:pt>
                <c:pt idx="16">
                  <c:v>1.2</c:v>
                </c:pt>
                <c:pt idx="17">
                  <c:v>1.22</c:v>
                </c:pt>
                <c:pt idx="18">
                  <c:v>1.1499999999999995</c:v>
                </c:pt>
                <c:pt idx="19">
                  <c:v>1.1499999999999995</c:v>
                </c:pt>
                <c:pt idx="20">
                  <c:v>1.2</c:v>
                </c:pt>
                <c:pt idx="21">
                  <c:v>1.1499999999999995</c:v>
                </c:pt>
                <c:pt idx="22">
                  <c:v>1.1499999999999995</c:v>
                </c:pt>
                <c:pt idx="23">
                  <c:v>1.1499999999999995</c:v>
                </c:pt>
                <c:pt idx="24">
                  <c:v>1.1499999999999995</c:v>
                </c:pt>
                <c:pt idx="25">
                  <c:v>1.1499999999999995</c:v>
                </c:pt>
              </c:numCache>
            </c:numRef>
          </c:yVal>
          <c:smooth val="1"/>
        </c:ser>
        <c:ser>
          <c:idx val="6"/>
          <c:order val="4"/>
          <c:tx>
            <c:v>11v</c:v>
          </c:tx>
          <c:xVal>
            <c:numRef>
              <c:f>'DELTA 2'!$A$3:$A$28</c:f>
              <c:numCache>
                <c:formatCode>General</c:formatCode>
                <c:ptCount val="26"/>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95</c:v>
                </c:pt>
                <c:pt idx="20">
                  <c:v>100</c:v>
                </c:pt>
                <c:pt idx="21">
                  <c:v>105</c:v>
                </c:pt>
                <c:pt idx="22">
                  <c:v>110</c:v>
                </c:pt>
                <c:pt idx="23">
                  <c:v>115</c:v>
                </c:pt>
                <c:pt idx="24">
                  <c:v>120</c:v>
                </c:pt>
                <c:pt idx="25">
                  <c:v>125</c:v>
                </c:pt>
              </c:numCache>
            </c:numRef>
          </c:xVal>
          <c:yVal>
            <c:numRef>
              <c:f>'DELTA 2'!$F$3:$F$28</c:f>
              <c:numCache>
                <c:formatCode>General</c:formatCode>
                <c:ptCount val="26"/>
                <c:pt idx="0">
                  <c:v>0</c:v>
                </c:pt>
                <c:pt idx="1">
                  <c:v>0.38000000000000012</c:v>
                </c:pt>
                <c:pt idx="2">
                  <c:v>0.63000000000000023</c:v>
                </c:pt>
                <c:pt idx="3">
                  <c:v>0.81</c:v>
                </c:pt>
                <c:pt idx="4">
                  <c:v>1</c:v>
                </c:pt>
                <c:pt idx="5">
                  <c:v>1.1000000000000001</c:v>
                </c:pt>
                <c:pt idx="6">
                  <c:v>1.2</c:v>
                </c:pt>
                <c:pt idx="7">
                  <c:v>1.4</c:v>
                </c:pt>
                <c:pt idx="8">
                  <c:v>1.4</c:v>
                </c:pt>
                <c:pt idx="9">
                  <c:v>1.4</c:v>
                </c:pt>
                <c:pt idx="10">
                  <c:v>1.3</c:v>
                </c:pt>
                <c:pt idx="11">
                  <c:v>1.4</c:v>
                </c:pt>
                <c:pt idx="12">
                  <c:v>1.4</c:v>
                </c:pt>
                <c:pt idx="13">
                  <c:v>1.4</c:v>
                </c:pt>
                <c:pt idx="14">
                  <c:v>1.4</c:v>
                </c:pt>
                <c:pt idx="15">
                  <c:v>1.4</c:v>
                </c:pt>
                <c:pt idx="16">
                  <c:v>1.4</c:v>
                </c:pt>
                <c:pt idx="17">
                  <c:v>1.4</c:v>
                </c:pt>
                <c:pt idx="18">
                  <c:v>1.4</c:v>
                </c:pt>
                <c:pt idx="19">
                  <c:v>1.4</c:v>
                </c:pt>
                <c:pt idx="20">
                  <c:v>1.4</c:v>
                </c:pt>
                <c:pt idx="21">
                  <c:v>1.45</c:v>
                </c:pt>
                <c:pt idx="22">
                  <c:v>1.45</c:v>
                </c:pt>
                <c:pt idx="23">
                  <c:v>1.45</c:v>
                </c:pt>
                <c:pt idx="24">
                  <c:v>1.45</c:v>
                </c:pt>
                <c:pt idx="25">
                  <c:v>1.45</c:v>
                </c:pt>
              </c:numCache>
            </c:numRef>
          </c:yVal>
          <c:smooth val="1"/>
        </c:ser>
        <c:ser>
          <c:idx val="7"/>
          <c:order val="5"/>
          <c:tx>
            <c:v>12v</c:v>
          </c:tx>
          <c:xVal>
            <c:numRef>
              <c:f>'DELTA 2'!$A$3:$A$28</c:f>
              <c:numCache>
                <c:formatCode>General</c:formatCode>
                <c:ptCount val="26"/>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95</c:v>
                </c:pt>
                <c:pt idx="20">
                  <c:v>100</c:v>
                </c:pt>
                <c:pt idx="21">
                  <c:v>105</c:v>
                </c:pt>
                <c:pt idx="22">
                  <c:v>110</c:v>
                </c:pt>
                <c:pt idx="23">
                  <c:v>115</c:v>
                </c:pt>
                <c:pt idx="24">
                  <c:v>120</c:v>
                </c:pt>
                <c:pt idx="25">
                  <c:v>125</c:v>
                </c:pt>
              </c:numCache>
            </c:numRef>
          </c:xVal>
          <c:yVal>
            <c:numRef>
              <c:f>'DELTA 2'!$G$3:$G$28</c:f>
              <c:numCache>
                <c:formatCode>General</c:formatCode>
                <c:ptCount val="26"/>
                <c:pt idx="0">
                  <c:v>0</c:v>
                </c:pt>
                <c:pt idx="1">
                  <c:v>0.59</c:v>
                </c:pt>
                <c:pt idx="2">
                  <c:v>0.84000000000000019</c:v>
                </c:pt>
                <c:pt idx="3">
                  <c:v>1</c:v>
                </c:pt>
                <c:pt idx="4">
                  <c:v>1.4</c:v>
                </c:pt>
                <c:pt idx="5">
                  <c:v>1.6</c:v>
                </c:pt>
                <c:pt idx="6">
                  <c:v>1.7</c:v>
                </c:pt>
                <c:pt idx="7">
                  <c:v>1.6</c:v>
                </c:pt>
                <c:pt idx="8">
                  <c:v>1.7</c:v>
                </c:pt>
                <c:pt idx="9">
                  <c:v>1.6</c:v>
                </c:pt>
                <c:pt idx="10">
                  <c:v>1.6</c:v>
                </c:pt>
                <c:pt idx="11">
                  <c:v>1.6</c:v>
                </c:pt>
                <c:pt idx="12">
                  <c:v>1.6</c:v>
                </c:pt>
                <c:pt idx="13">
                  <c:v>1.6</c:v>
                </c:pt>
                <c:pt idx="14">
                  <c:v>1.6</c:v>
                </c:pt>
                <c:pt idx="15">
                  <c:v>1.6</c:v>
                </c:pt>
                <c:pt idx="16">
                  <c:v>1.7</c:v>
                </c:pt>
                <c:pt idx="17">
                  <c:v>1.6</c:v>
                </c:pt>
                <c:pt idx="18">
                  <c:v>1.7</c:v>
                </c:pt>
                <c:pt idx="19">
                  <c:v>1.6</c:v>
                </c:pt>
                <c:pt idx="20">
                  <c:v>1.7</c:v>
                </c:pt>
                <c:pt idx="21">
                  <c:v>1.7</c:v>
                </c:pt>
                <c:pt idx="22">
                  <c:v>1.7</c:v>
                </c:pt>
                <c:pt idx="23">
                  <c:v>1.6</c:v>
                </c:pt>
                <c:pt idx="24">
                  <c:v>1.6</c:v>
                </c:pt>
                <c:pt idx="25">
                  <c:v>1.7</c:v>
                </c:pt>
              </c:numCache>
            </c:numRef>
          </c:yVal>
          <c:smooth val="1"/>
        </c:ser>
        <c:ser>
          <c:idx val="8"/>
          <c:order val="6"/>
          <c:tx>
            <c:v>Prom 0v</c:v>
          </c:tx>
          <c:xVal>
            <c:numLit>
              <c:formatCode>General</c:formatCode>
              <c:ptCount val="2"/>
              <c:pt idx="0">
                <c:v>0</c:v>
              </c:pt>
              <c:pt idx="1">
                <c:v>250</c:v>
              </c:pt>
            </c:numLit>
          </c:xVal>
          <c:yVal>
            <c:numLit>
              <c:formatCode>General</c:formatCode>
              <c:ptCount val="2"/>
              <c:pt idx="0">
                <c:v>4.3</c:v>
              </c:pt>
              <c:pt idx="1">
                <c:v>4.3</c:v>
              </c:pt>
            </c:numLit>
          </c:yVal>
          <c:smooth val="1"/>
        </c:ser>
        <c:ser>
          <c:idx val="9"/>
          <c:order val="7"/>
          <c:tx>
            <c:v>Prom 9v</c:v>
          </c:tx>
          <c:xVal>
            <c:numLit>
              <c:formatCode>General</c:formatCode>
              <c:ptCount val="2"/>
              <c:pt idx="0">
                <c:v>0</c:v>
              </c:pt>
              <c:pt idx="1">
                <c:v>250</c:v>
              </c:pt>
            </c:numLit>
          </c:xVal>
          <c:yVal>
            <c:numLit>
              <c:formatCode>General</c:formatCode>
              <c:ptCount val="2"/>
              <c:pt idx="0">
                <c:v>7.5</c:v>
              </c:pt>
              <c:pt idx="1">
                <c:v>7.5</c:v>
              </c:pt>
            </c:numLit>
          </c:yVal>
          <c:smooth val="1"/>
        </c:ser>
        <c:dLbls>
          <c:showLegendKey val="0"/>
          <c:showVal val="0"/>
          <c:showCatName val="0"/>
          <c:showSerName val="0"/>
          <c:showPercent val="0"/>
          <c:showBubbleSize val="0"/>
        </c:dLbls>
        <c:axId val="96701248"/>
        <c:axId val="96701824"/>
      </c:scatterChart>
      <c:valAx>
        <c:axId val="96701248"/>
        <c:scaling>
          <c:orientation val="minMax"/>
          <c:max val="125"/>
          <c:min val="0"/>
        </c:scaling>
        <c:delete val="0"/>
        <c:axPos val="b"/>
        <c:title>
          <c:tx>
            <c:rich>
              <a:bodyPr/>
              <a:lstStyle/>
              <a:p>
                <a:pPr>
                  <a:defRPr lang="es-EC"/>
                </a:pPr>
                <a:r>
                  <a:rPr lang="en-US"/>
                  <a:t>Tiempo (s)</a:t>
                </a:r>
              </a:p>
            </c:rich>
          </c:tx>
          <c:layout/>
          <c:overlay val="0"/>
        </c:title>
        <c:numFmt formatCode="General" sourceLinked="1"/>
        <c:majorTickMark val="out"/>
        <c:minorTickMark val="none"/>
        <c:tickLblPos val="nextTo"/>
        <c:txPr>
          <a:bodyPr/>
          <a:lstStyle/>
          <a:p>
            <a:pPr>
              <a:defRPr lang="es-EC"/>
            </a:pPr>
            <a:endParaRPr lang="es-EC"/>
          </a:p>
        </c:txPr>
        <c:crossAx val="96701824"/>
        <c:crosses val="autoZero"/>
        <c:crossBetween val="midCat"/>
        <c:majorUnit val="25"/>
      </c:valAx>
      <c:valAx>
        <c:axId val="96701824"/>
        <c:scaling>
          <c:orientation val="minMax"/>
          <c:max val="2"/>
          <c:min val="-0.2"/>
        </c:scaling>
        <c:delete val="0"/>
        <c:axPos val="l"/>
        <c:majorGridlines/>
        <c:title>
          <c:tx>
            <c:rich>
              <a:bodyPr rot="-5400000" vert="horz"/>
              <a:lstStyle/>
              <a:p>
                <a:pPr>
                  <a:defRPr lang="es-EC"/>
                </a:pPr>
                <a:r>
                  <a:rPr lang="en-US"/>
                  <a:t>Distancia (mm)</a:t>
                </a:r>
              </a:p>
            </c:rich>
          </c:tx>
          <c:layout/>
          <c:overlay val="0"/>
        </c:title>
        <c:numFmt formatCode="General" sourceLinked="1"/>
        <c:majorTickMark val="out"/>
        <c:minorTickMark val="none"/>
        <c:tickLblPos val="nextTo"/>
        <c:txPr>
          <a:bodyPr/>
          <a:lstStyle/>
          <a:p>
            <a:pPr>
              <a:defRPr lang="es-EC"/>
            </a:pPr>
            <a:endParaRPr lang="es-EC"/>
          </a:p>
        </c:txPr>
        <c:crossAx val="96701248"/>
        <c:crosses val="autoZero"/>
        <c:crossBetween val="midCat"/>
      </c:valAx>
    </c:plotArea>
    <c:legend>
      <c:legendPos val="r"/>
      <c:legendEntry>
        <c:idx val="6"/>
        <c:delete val="1"/>
      </c:legendEntry>
      <c:legendEntry>
        <c:idx val="7"/>
        <c:delete val="1"/>
      </c:legendEntry>
      <c:layout/>
      <c:overlay val="0"/>
      <c:txPr>
        <a:bodyPr/>
        <a:lstStyle/>
        <a:p>
          <a:pPr>
            <a:defRPr lang="es-EC"/>
          </a:pPr>
          <a:endParaRPr lang="es-EC"/>
        </a:p>
      </c:txPr>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es-EC"/>
            </a:pPr>
            <a:r>
              <a:rPr lang="en-US"/>
              <a:t>Porcentaje de reducción (%)</a:t>
            </a:r>
          </a:p>
        </c:rich>
      </c:tx>
      <c:layout/>
      <c:overlay val="0"/>
    </c:title>
    <c:autoTitleDeleted val="0"/>
    <c:plotArea>
      <c:layout/>
      <c:barChart>
        <c:barDir val="col"/>
        <c:grouping val="clustered"/>
        <c:varyColors val="0"/>
        <c:ser>
          <c:idx val="0"/>
          <c:order val="0"/>
          <c:tx>
            <c:v>0v</c:v>
          </c:tx>
          <c:invertIfNegative val="0"/>
          <c:val>
            <c:numRef>
              <c:f>'DELTA 2'!$B$61</c:f>
              <c:numCache>
                <c:formatCode>0.00%</c:formatCode>
                <c:ptCount val="1"/>
                <c:pt idx="0">
                  <c:v>5.0187617260787987E-4</c:v>
                </c:pt>
              </c:numCache>
            </c:numRef>
          </c:val>
        </c:ser>
        <c:ser>
          <c:idx val="1"/>
          <c:order val="1"/>
          <c:tx>
            <c:v>8v</c:v>
          </c:tx>
          <c:invertIfNegative val="0"/>
          <c:val>
            <c:numRef>
              <c:f>'DELTA 2'!$C$61</c:f>
              <c:numCache>
                <c:formatCode>0.00%</c:formatCode>
                <c:ptCount val="1"/>
                <c:pt idx="0">
                  <c:v>5.3658536585365853E-2</c:v>
                </c:pt>
              </c:numCache>
            </c:numRef>
          </c:val>
        </c:ser>
        <c:ser>
          <c:idx val="2"/>
          <c:order val="2"/>
          <c:tx>
            <c:v>9v</c:v>
          </c:tx>
          <c:invertIfNegative val="0"/>
          <c:val>
            <c:numRef>
              <c:f>'DELTA 2'!$D$61</c:f>
              <c:numCache>
                <c:formatCode>0.00%</c:formatCode>
                <c:ptCount val="1"/>
                <c:pt idx="0">
                  <c:v>9.2508710801393723E-2</c:v>
                </c:pt>
              </c:numCache>
            </c:numRef>
          </c:val>
        </c:ser>
        <c:ser>
          <c:idx val="3"/>
          <c:order val="3"/>
          <c:tx>
            <c:v>10v</c:v>
          </c:tx>
          <c:invertIfNegative val="0"/>
          <c:val>
            <c:numRef>
              <c:f>'DELTA 2'!$E$61</c:f>
              <c:numCache>
                <c:formatCode>0.00%</c:formatCode>
                <c:ptCount val="1"/>
                <c:pt idx="0">
                  <c:v>0.14216027874564457</c:v>
                </c:pt>
              </c:numCache>
            </c:numRef>
          </c:val>
        </c:ser>
        <c:ser>
          <c:idx val="4"/>
          <c:order val="4"/>
          <c:tx>
            <c:v>11v</c:v>
          </c:tx>
          <c:invertIfNegative val="0"/>
          <c:val>
            <c:numRef>
              <c:f>'DELTA 2'!$F$61</c:f>
              <c:numCache>
                <c:formatCode>0.00%</c:formatCode>
                <c:ptCount val="1"/>
                <c:pt idx="0">
                  <c:v>0.17169448010269586</c:v>
                </c:pt>
              </c:numCache>
            </c:numRef>
          </c:val>
        </c:ser>
        <c:ser>
          <c:idx val="5"/>
          <c:order val="5"/>
          <c:tx>
            <c:v>12v</c:v>
          </c:tx>
          <c:invertIfNegative val="0"/>
          <c:val>
            <c:numRef>
              <c:f>'DELTA 2'!$G$61</c:f>
              <c:numCache>
                <c:formatCode>0.00%</c:formatCode>
                <c:ptCount val="1"/>
                <c:pt idx="0">
                  <c:v>0.1996148908857511</c:v>
                </c:pt>
              </c:numCache>
            </c:numRef>
          </c:val>
        </c:ser>
        <c:dLbls>
          <c:showLegendKey val="0"/>
          <c:showVal val="1"/>
          <c:showCatName val="0"/>
          <c:showSerName val="0"/>
          <c:showPercent val="0"/>
          <c:showBubbleSize val="0"/>
        </c:dLbls>
        <c:gapWidth val="150"/>
        <c:overlap val="-25"/>
        <c:axId val="38251520"/>
        <c:axId val="96704128"/>
      </c:barChart>
      <c:catAx>
        <c:axId val="38251520"/>
        <c:scaling>
          <c:orientation val="minMax"/>
        </c:scaling>
        <c:delete val="0"/>
        <c:axPos val="b"/>
        <c:majorTickMark val="none"/>
        <c:minorTickMark val="none"/>
        <c:tickLblPos val="nextTo"/>
        <c:txPr>
          <a:bodyPr/>
          <a:lstStyle/>
          <a:p>
            <a:pPr>
              <a:defRPr lang="es-EC"/>
            </a:pPr>
            <a:endParaRPr lang="es-EC"/>
          </a:p>
        </c:txPr>
        <c:crossAx val="96704128"/>
        <c:crosses val="autoZero"/>
        <c:auto val="1"/>
        <c:lblAlgn val="ctr"/>
        <c:lblOffset val="100"/>
        <c:tickMarkSkip val="1"/>
        <c:noMultiLvlLbl val="0"/>
      </c:catAx>
      <c:valAx>
        <c:axId val="96704128"/>
        <c:scaling>
          <c:orientation val="minMax"/>
        </c:scaling>
        <c:delete val="1"/>
        <c:axPos val="l"/>
        <c:numFmt formatCode="0.00%" sourceLinked="1"/>
        <c:majorTickMark val="out"/>
        <c:minorTickMark val="none"/>
        <c:tickLblPos val="nextTo"/>
        <c:crossAx val="38251520"/>
        <c:crosses val="autoZero"/>
        <c:crossBetween val="between"/>
      </c:valAx>
    </c:plotArea>
    <c:legend>
      <c:legendPos val="t"/>
      <c:layout/>
      <c:overlay val="0"/>
      <c:txPr>
        <a:bodyPr/>
        <a:lstStyle/>
        <a:p>
          <a:pPr>
            <a:defRPr lang="es-EC"/>
          </a:pPr>
          <a:endParaRPr lang="es-EC"/>
        </a:p>
      </c:txPr>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es-EC"/>
            </a:pPr>
            <a:r>
              <a:rPr lang="en-US"/>
              <a:t>Tiempo de reposo máximo</a:t>
            </a:r>
          </a:p>
        </c:rich>
      </c:tx>
      <c:layout/>
      <c:overlay val="1"/>
    </c:title>
    <c:autoTitleDeleted val="0"/>
    <c:plotArea>
      <c:layout/>
      <c:scatterChart>
        <c:scatterStyle val="smoothMarker"/>
        <c:varyColors val="0"/>
        <c:ser>
          <c:idx val="0"/>
          <c:order val="0"/>
          <c:tx>
            <c:v>Rango</c:v>
          </c:tx>
          <c:xVal>
            <c:numRef>
              <c:f>'Tiempo de reposo 2da pos'!$B$3:$B$13</c:f>
              <c:numCache>
                <c:formatCode>General</c:formatCode>
                <c:ptCount val="11"/>
                <c:pt idx="0">
                  <c:v>0</c:v>
                </c:pt>
                <c:pt idx="1">
                  <c:v>1</c:v>
                </c:pt>
                <c:pt idx="2">
                  <c:v>2</c:v>
                </c:pt>
                <c:pt idx="3">
                  <c:v>3</c:v>
                </c:pt>
                <c:pt idx="4">
                  <c:v>4</c:v>
                </c:pt>
                <c:pt idx="5">
                  <c:v>5</c:v>
                </c:pt>
                <c:pt idx="6">
                  <c:v>6</c:v>
                </c:pt>
                <c:pt idx="7">
                  <c:v>8</c:v>
                </c:pt>
                <c:pt idx="8">
                  <c:v>10</c:v>
                </c:pt>
                <c:pt idx="9">
                  <c:v>12</c:v>
                </c:pt>
                <c:pt idx="10">
                  <c:v>15</c:v>
                </c:pt>
              </c:numCache>
            </c:numRef>
          </c:xVal>
          <c:yVal>
            <c:numRef>
              <c:f>'Tiempo de reposo 2da pos'!$E$3:$E$13</c:f>
              <c:numCache>
                <c:formatCode>General</c:formatCode>
                <c:ptCount val="11"/>
                <c:pt idx="0">
                  <c:v>5.2</c:v>
                </c:pt>
                <c:pt idx="1">
                  <c:v>5.2</c:v>
                </c:pt>
                <c:pt idx="2">
                  <c:v>5.4</c:v>
                </c:pt>
                <c:pt idx="3">
                  <c:v>5.4</c:v>
                </c:pt>
                <c:pt idx="4">
                  <c:v>5.2</c:v>
                </c:pt>
                <c:pt idx="5">
                  <c:v>5.25</c:v>
                </c:pt>
                <c:pt idx="6">
                  <c:v>5.1499999999999995</c:v>
                </c:pt>
                <c:pt idx="7">
                  <c:v>5.2</c:v>
                </c:pt>
                <c:pt idx="8">
                  <c:v>5.1999999999999975</c:v>
                </c:pt>
                <c:pt idx="9">
                  <c:v>5.2</c:v>
                </c:pt>
                <c:pt idx="10">
                  <c:v>5.1499999999999995</c:v>
                </c:pt>
              </c:numCache>
            </c:numRef>
          </c:yVal>
          <c:smooth val="1"/>
        </c:ser>
        <c:ser>
          <c:idx val="2"/>
          <c:order val="1"/>
          <c:tx>
            <c:v>LI</c:v>
          </c:tx>
          <c:xVal>
            <c:numLit>
              <c:formatCode>General</c:formatCode>
              <c:ptCount val="2"/>
              <c:pt idx="0">
                <c:v>0</c:v>
              </c:pt>
              <c:pt idx="1">
                <c:v>15</c:v>
              </c:pt>
            </c:numLit>
          </c:xVal>
          <c:yVal>
            <c:numLit>
              <c:formatCode>General</c:formatCode>
              <c:ptCount val="2"/>
              <c:pt idx="0">
                <c:v>8.1</c:v>
              </c:pt>
              <c:pt idx="1">
                <c:v>8.1</c:v>
              </c:pt>
            </c:numLit>
          </c:yVal>
          <c:smooth val="1"/>
        </c:ser>
        <c:ser>
          <c:idx val="3"/>
          <c:order val="2"/>
          <c:tx>
            <c:v>LS</c:v>
          </c:tx>
          <c:xVal>
            <c:numLit>
              <c:formatCode>General</c:formatCode>
              <c:ptCount val="2"/>
              <c:pt idx="0">
                <c:v>0</c:v>
              </c:pt>
              <c:pt idx="1">
                <c:v>15</c:v>
              </c:pt>
            </c:numLit>
          </c:xVal>
          <c:yVal>
            <c:numLit>
              <c:formatCode>General</c:formatCode>
              <c:ptCount val="2"/>
              <c:pt idx="0">
                <c:v>8.3000000000000007</c:v>
              </c:pt>
              <c:pt idx="1">
                <c:v>8.3000000000000007</c:v>
              </c:pt>
            </c:numLit>
          </c:yVal>
          <c:smooth val="1"/>
        </c:ser>
        <c:dLbls>
          <c:showLegendKey val="0"/>
          <c:showVal val="0"/>
          <c:showCatName val="0"/>
          <c:showSerName val="0"/>
          <c:showPercent val="0"/>
          <c:showBubbleSize val="0"/>
        </c:dLbls>
        <c:axId val="126992384"/>
        <c:axId val="126992960"/>
      </c:scatterChart>
      <c:valAx>
        <c:axId val="126992384"/>
        <c:scaling>
          <c:orientation val="minMax"/>
          <c:max val="15"/>
          <c:min val="0"/>
        </c:scaling>
        <c:delete val="0"/>
        <c:axPos val="b"/>
        <c:title>
          <c:tx>
            <c:rich>
              <a:bodyPr/>
              <a:lstStyle/>
              <a:p>
                <a:pPr>
                  <a:defRPr lang="es-EC"/>
                </a:pPr>
                <a:r>
                  <a:rPr lang="en-US" dirty="0" err="1"/>
                  <a:t>Tiempo</a:t>
                </a:r>
                <a:r>
                  <a:rPr lang="en-US" dirty="0"/>
                  <a:t> </a:t>
                </a:r>
                <a:r>
                  <a:rPr lang="en-US" dirty="0" smtClean="0"/>
                  <a:t>(min)</a:t>
                </a:r>
                <a:endParaRPr lang="en-US" dirty="0"/>
              </a:p>
            </c:rich>
          </c:tx>
          <c:layout/>
          <c:overlay val="0"/>
        </c:title>
        <c:numFmt formatCode="General" sourceLinked="1"/>
        <c:majorTickMark val="out"/>
        <c:minorTickMark val="none"/>
        <c:tickLblPos val="nextTo"/>
        <c:txPr>
          <a:bodyPr/>
          <a:lstStyle/>
          <a:p>
            <a:pPr>
              <a:defRPr lang="es-EC"/>
            </a:pPr>
            <a:endParaRPr lang="es-EC"/>
          </a:p>
        </c:txPr>
        <c:crossAx val="126992960"/>
        <c:crosses val="autoZero"/>
        <c:crossBetween val="midCat"/>
      </c:valAx>
      <c:valAx>
        <c:axId val="126992960"/>
        <c:scaling>
          <c:orientation val="minMax"/>
          <c:max val="5.6"/>
          <c:min val="4.8"/>
        </c:scaling>
        <c:delete val="0"/>
        <c:axPos val="l"/>
        <c:majorGridlines/>
        <c:title>
          <c:tx>
            <c:rich>
              <a:bodyPr rot="-5400000" vert="horz"/>
              <a:lstStyle/>
              <a:p>
                <a:pPr>
                  <a:defRPr lang="es-EC"/>
                </a:pPr>
                <a:r>
                  <a:rPr lang="en-US"/>
                  <a:t>Amplitud (mm)</a:t>
                </a:r>
              </a:p>
            </c:rich>
          </c:tx>
          <c:layout/>
          <c:overlay val="0"/>
        </c:title>
        <c:numFmt formatCode="General" sourceLinked="1"/>
        <c:majorTickMark val="out"/>
        <c:minorTickMark val="none"/>
        <c:tickLblPos val="nextTo"/>
        <c:txPr>
          <a:bodyPr/>
          <a:lstStyle/>
          <a:p>
            <a:pPr>
              <a:defRPr lang="es-EC"/>
            </a:pPr>
            <a:endParaRPr lang="es-EC"/>
          </a:p>
        </c:txPr>
        <c:crossAx val="126992384"/>
        <c:crosses val="autoZero"/>
        <c:crossBetween val="midCat"/>
      </c:valAx>
    </c:plotArea>
    <c:legend>
      <c:legendPos val="r"/>
      <c:legendEntry>
        <c:idx val="1"/>
        <c:delete val="1"/>
      </c:legendEntry>
      <c:legendEntry>
        <c:idx val="2"/>
        <c:delete val="1"/>
      </c:legendEntry>
      <c:layout/>
      <c:overlay val="0"/>
      <c:txPr>
        <a:bodyPr/>
        <a:lstStyle/>
        <a:p>
          <a:pPr>
            <a:defRPr lang="es-EC"/>
          </a:pPr>
          <a:endParaRPr lang="es-EC"/>
        </a:p>
      </c:txPr>
    </c:legend>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es-EC"/>
            </a:pPr>
            <a:r>
              <a:rPr lang="es-EC"/>
              <a:t>Distancia de reducción </a:t>
            </a:r>
            <a:r>
              <a:rPr lang="es-EC" baseline="0"/>
              <a:t> (mm)</a:t>
            </a:r>
            <a:endParaRPr lang="es-EC"/>
          </a:p>
        </c:rich>
      </c:tx>
      <c:layout/>
      <c:overlay val="1"/>
    </c:title>
    <c:autoTitleDeleted val="0"/>
    <c:plotArea>
      <c:layout/>
      <c:scatterChart>
        <c:scatterStyle val="smoothMarker"/>
        <c:varyColors val="0"/>
        <c:ser>
          <c:idx val="0"/>
          <c:order val="0"/>
          <c:tx>
            <c:v>0V</c:v>
          </c:tx>
          <c:xVal>
            <c:numRef>
              <c:f>'DELTA 3era posicion'!$A$3:$A$28</c:f>
              <c:numCache>
                <c:formatCode>General</c:formatCode>
                <c:ptCount val="26"/>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95</c:v>
                </c:pt>
                <c:pt idx="20">
                  <c:v>100</c:v>
                </c:pt>
                <c:pt idx="21">
                  <c:v>105</c:v>
                </c:pt>
                <c:pt idx="22">
                  <c:v>110</c:v>
                </c:pt>
                <c:pt idx="23">
                  <c:v>115</c:v>
                </c:pt>
                <c:pt idx="24">
                  <c:v>120</c:v>
                </c:pt>
                <c:pt idx="25">
                  <c:v>125</c:v>
                </c:pt>
              </c:numCache>
            </c:numRef>
          </c:xVal>
          <c:yVal>
            <c:numRef>
              <c:f>'DELTA 3era posicion'!$B$3:$B$28</c:f>
              <c:numCache>
                <c:formatCode>General</c:formatCode>
                <c:ptCount val="26"/>
                <c:pt idx="0">
                  <c:v>0</c:v>
                </c:pt>
                <c:pt idx="1">
                  <c:v>2.0000000000000007E-2</c:v>
                </c:pt>
                <c:pt idx="2">
                  <c:v>1.0000000000000004E-2</c:v>
                </c:pt>
                <c:pt idx="3">
                  <c:v>0</c:v>
                </c:pt>
                <c:pt idx="4">
                  <c:v>-2.0000000000000007E-2</c:v>
                </c:pt>
                <c:pt idx="5">
                  <c:v>-2.0000000000000007E-2</c:v>
                </c:pt>
                <c:pt idx="6">
                  <c:v>-1.0000000000000004E-2</c:v>
                </c:pt>
                <c:pt idx="7">
                  <c:v>0</c:v>
                </c:pt>
                <c:pt idx="8">
                  <c:v>2.0000000000000007E-2</c:v>
                </c:pt>
                <c:pt idx="9">
                  <c:v>2.0000000000000007E-2</c:v>
                </c:pt>
                <c:pt idx="10">
                  <c:v>2.0000000000000007E-2</c:v>
                </c:pt>
                <c:pt idx="11">
                  <c:v>0</c:v>
                </c:pt>
                <c:pt idx="12">
                  <c:v>-2.0000000000000007E-2</c:v>
                </c:pt>
                <c:pt idx="13">
                  <c:v>-2.0000000000000007E-2</c:v>
                </c:pt>
                <c:pt idx="14">
                  <c:v>-2.0000000000000007E-2</c:v>
                </c:pt>
                <c:pt idx="15">
                  <c:v>0</c:v>
                </c:pt>
                <c:pt idx="16">
                  <c:v>0</c:v>
                </c:pt>
                <c:pt idx="17">
                  <c:v>0</c:v>
                </c:pt>
                <c:pt idx="18">
                  <c:v>2.0000000000000007E-2</c:v>
                </c:pt>
                <c:pt idx="19">
                  <c:v>2.0000000000000007E-2</c:v>
                </c:pt>
                <c:pt idx="20">
                  <c:v>1.0000000000000004E-2</c:v>
                </c:pt>
                <c:pt idx="21">
                  <c:v>0</c:v>
                </c:pt>
                <c:pt idx="22">
                  <c:v>-1.0000000000000004E-2</c:v>
                </c:pt>
                <c:pt idx="23">
                  <c:v>-1.0000000000000004E-2</c:v>
                </c:pt>
                <c:pt idx="24">
                  <c:v>0</c:v>
                </c:pt>
                <c:pt idx="25">
                  <c:v>0</c:v>
                </c:pt>
              </c:numCache>
            </c:numRef>
          </c:yVal>
          <c:smooth val="1"/>
        </c:ser>
        <c:ser>
          <c:idx val="4"/>
          <c:order val="1"/>
          <c:tx>
            <c:v>9V</c:v>
          </c:tx>
          <c:xVal>
            <c:numRef>
              <c:f>'DELTA 3era posicion'!$A$3:$A$28</c:f>
              <c:numCache>
                <c:formatCode>General</c:formatCode>
                <c:ptCount val="26"/>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95</c:v>
                </c:pt>
                <c:pt idx="20">
                  <c:v>100</c:v>
                </c:pt>
                <c:pt idx="21">
                  <c:v>105</c:v>
                </c:pt>
                <c:pt idx="22">
                  <c:v>110</c:v>
                </c:pt>
                <c:pt idx="23">
                  <c:v>115</c:v>
                </c:pt>
                <c:pt idx="24">
                  <c:v>120</c:v>
                </c:pt>
                <c:pt idx="25">
                  <c:v>125</c:v>
                </c:pt>
              </c:numCache>
            </c:numRef>
          </c:xVal>
          <c:yVal>
            <c:numRef>
              <c:f>'DELTA 3era posicion'!$D$3:$D$28</c:f>
              <c:numCache>
                <c:formatCode>General</c:formatCode>
                <c:ptCount val="26"/>
                <c:pt idx="0">
                  <c:v>0</c:v>
                </c:pt>
                <c:pt idx="1">
                  <c:v>0.05</c:v>
                </c:pt>
                <c:pt idx="2">
                  <c:v>7.0000000000000021E-2</c:v>
                </c:pt>
                <c:pt idx="3">
                  <c:v>9.0000000000000024E-2</c:v>
                </c:pt>
                <c:pt idx="4">
                  <c:v>0.1</c:v>
                </c:pt>
                <c:pt idx="5">
                  <c:v>0.12000000000000002</c:v>
                </c:pt>
                <c:pt idx="6">
                  <c:v>0.13</c:v>
                </c:pt>
                <c:pt idx="7">
                  <c:v>0.12000000000000002</c:v>
                </c:pt>
                <c:pt idx="8">
                  <c:v>0.1</c:v>
                </c:pt>
                <c:pt idx="9">
                  <c:v>9.0000000000000024E-2</c:v>
                </c:pt>
                <c:pt idx="10">
                  <c:v>0.1</c:v>
                </c:pt>
                <c:pt idx="11">
                  <c:v>0.11</c:v>
                </c:pt>
                <c:pt idx="12">
                  <c:v>0.1</c:v>
                </c:pt>
                <c:pt idx="13">
                  <c:v>9.0000000000000024E-2</c:v>
                </c:pt>
                <c:pt idx="14">
                  <c:v>9.0000000000000024E-2</c:v>
                </c:pt>
                <c:pt idx="15">
                  <c:v>9.0000000000000024E-2</c:v>
                </c:pt>
                <c:pt idx="16">
                  <c:v>0.1</c:v>
                </c:pt>
                <c:pt idx="17">
                  <c:v>0.1</c:v>
                </c:pt>
                <c:pt idx="18">
                  <c:v>0.11</c:v>
                </c:pt>
                <c:pt idx="19">
                  <c:v>0.12000000000000002</c:v>
                </c:pt>
                <c:pt idx="20">
                  <c:v>0.11</c:v>
                </c:pt>
                <c:pt idx="21">
                  <c:v>0.1</c:v>
                </c:pt>
                <c:pt idx="22">
                  <c:v>0.1</c:v>
                </c:pt>
                <c:pt idx="23">
                  <c:v>0.1</c:v>
                </c:pt>
                <c:pt idx="24">
                  <c:v>0.1</c:v>
                </c:pt>
                <c:pt idx="25">
                  <c:v>0.11</c:v>
                </c:pt>
              </c:numCache>
            </c:numRef>
          </c:yVal>
          <c:smooth val="1"/>
        </c:ser>
        <c:ser>
          <c:idx val="5"/>
          <c:order val="2"/>
          <c:tx>
            <c:v>10v</c:v>
          </c:tx>
          <c:xVal>
            <c:numRef>
              <c:f>'DELTA 3era posicion'!$A$3:$A$28</c:f>
              <c:numCache>
                <c:formatCode>General</c:formatCode>
                <c:ptCount val="26"/>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95</c:v>
                </c:pt>
                <c:pt idx="20">
                  <c:v>100</c:v>
                </c:pt>
                <c:pt idx="21">
                  <c:v>105</c:v>
                </c:pt>
                <c:pt idx="22">
                  <c:v>110</c:v>
                </c:pt>
                <c:pt idx="23">
                  <c:v>115</c:v>
                </c:pt>
                <c:pt idx="24">
                  <c:v>120</c:v>
                </c:pt>
                <c:pt idx="25">
                  <c:v>125</c:v>
                </c:pt>
              </c:numCache>
            </c:numRef>
          </c:xVal>
          <c:yVal>
            <c:numRef>
              <c:f>'DELTA 3era posicion'!$E$3:$E$28</c:f>
              <c:numCache>
                <c:formatCode>General</c:formatCode>
                <c:ptCount val="26"/>
                <c:pt idx="0">
                  <c:v>0</c:v>
                </c:pt>
                <c:pt idx="1">
                  <c:v>7.5000000000000011E-2</c:v>
                </c:pt>
                <c:pt idx="2">
                  <c:v>0.14000000000000001</c:v>
                </c:pt>
                <c:pt idx="3">
                  <c:v>0.18000000000000005</c:v>
                </c:pt>
                <c:pt idx="4">
                  <c:v>0.27</c:v>
                </c:pt>
                <c:pt idx="5">
                  <c:v>0.3600000000000001</c:v>
                </c:pt>
                <c:pt idx="6">
                  <c:v>0.4</c:v>
                </c:pt>
                <c:pt idx="7">
                  <c:v>0.37000000000000011</c:v>
                </c:pt>
                <c:pt idx="8">
                  <c:v>0.39000000000000012</c:v>
                </c:pt>
                <c:pt idx="9">
                  <c:v>0.4</c:v>
                </c:pt>
                <c:pt idx="10">
                  <c:v>0.37000000000000011</c:v>
                </c:pt>
                <c:pt idx="11">
                  <c:v>0.35000000000000009</c:v>
                </c:pt>
                <c:pt idx="12">
                  <c:v>0.35000000000000009</c:v>
                </c:pt>
                <c:pt idx="13">
                  <c:v>0.37000000000000011</c:v>
                </c:pt>
                <c:pt idx="14">
                  <c:v>0.39000000000000012</c:v>
                </c:pt>
                <c:pt idx="15">
                  <c:v>0.4</c:v>
                </c:pt>
                <c:pt idx="16">
                  <c:v>0.41000000000000009</c:v>
                </c:pt>
                <c:pt idx="17">
                  <c:v>0.4</c:v>
                </c:pt>
                <c:pt idx="18">
                  <c:v>0.39000000000000012</c:v>
                </c:pt>
                <c:pt idx="19">
                  <c:v>0.38000000000000012</c:v>
                </c:pt>
                <c:pt idx="20">
                  <c:v>0.37000000000000011</c:v>
                </c:pt>
                <c:pt idx="21">
                  <c:v>0.38000000000000012</c:v>
                </c:pt>
                <c:pt idx="22">
                  <c:v>0.39000000000000012</c:v>
                </c:pt>
                <c:pt idx="23">
                  <c:v>0.39000000000000012</c:v>
                </c:pt>
                <c:pt idx="24">
                  <c:v>0.4</c:v>
                </c:pt>
                <c:pt idx="25">
                  <c:v>0.39000000000000012</c:v>
                </c:pt>
              </c:numCache>
            </c:numRef>
          </c:yVal>
          <c:smooth val="1"/>
        </c:ser>
        <c:ser>
          <c:idx val="6"/>
          <c:order val="3"/>
          <c:tx>
            <c:v>11v</c:v>
          </c:tx>
          <c:xVal>
            <c:numRef>
              <c:f>'DELTA 3era posicion'!$A$3:$A$28</c:f>
              <c:numCache>
                <c:formatCode>General</c:formatCode>
                <c:ptCount val="26"/>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95</c:v>
                </c:pt>
                <c:pt idx="20">
                  <c:v>100</c:v>
                </c:pt>
                <c:pt idx="21">
                  <c:v>105</c:v>
                </c:pt>
                <c:pt idx="22">
                  <c:v>110</c:v>
                </c:pt>
                <c:pt idx="23">
                  <c:v>115</c:v>
                </c:pt>
                <c:pt idx="24">
                  <c:v>120</c:v>
                </c:pt>
                <c:pt idx="25">
                  <c:v>125</c:v>
                </c:pt>
              </c:numCache>
            </c:numRef>
          </c:xVal>
          <c:yVal>
            <c:numRef>
              <c:f>'DELTA 3era posicion'!$F$3:$F$28</c:f>
              <c:numCache>
                <c:formatCode>General</c:formatCode>
                <c:ptCount val="26"/>
                <c:pt idx="0">
                  <c:v>0</c:v>
                </c:pt>
                <c:pt idx="1">
                  <c:v>0.1</c:v>
                </c:pt>
                <c:pt idx="2">
                  <c:v>0.19</c:v>
                </c:pt>
                <c:pt idx="3">
                  <c:v>0.3000000000000001</c:v>
                </c:pt>
                <c:pt idx="4">
                  <c:v>0.44</c:v>
                </c:pt>
                <c:pt idx="5">
                  <c:v>0.53</c:v>
                </c:pt>
                <c:pt idx="6">
                  <c:v>0.56999999999999995</c:v>
                </c:pt>
                <c:pt idx="7">
                  <c:v>0.6000000000000002</c:v>
                </c:pt>
                <c:pt idx="8">
                  <c:v>0.58000000000000007</c:v>
                </c:pt>
                <c:pt idx="9">
                  <c:v>0.56000000000000005</c:v>
                </c:pt>
                <c:pt idx="10">
                  <c:v>0.56999999999999995</c:v>
                </c:pt>
                <c:pt idx="11">
                  <c:v>0.56999999999999995</c:v>
                </c:pt>
                <c:pt idx="12">
                  <c:v>0.56999999999999995</c:v>
                </c:pt>
                <c:pt idx="13">
                  <c:v>0.58000000000000007</c:v>
                </c:pt>
                <c:pt idx="14">
                  <c:v>0.58000000000000007</c:v>
                </c:pt>
                <c:pt idx="15">
                  <c:v>0.59</c:v>
                </c:pt>
                <c:pt idx="16">
                  <c:v>0.6000000000000002</c:v>
                </c:pt>
                <c:pt idx="17">
                  <c:v>0.6000000000000002</c:v>
                </c:pt>
                <c:pt idx="18">
                  <c:v>0.61000000000000021</c:v>
                </c:pt>
                <c:pt idx="19">
                  <c:v>0.61000000000000021</c:v>
                </c:pt>
                <c:pt idx="20">
                  <c:v>0.59</c:v>
                </c:pt>
                <c:pt idx="21">
                  <c:v>0.6000000000000002</c:v>
                </c:pt>
                <c:pt idx="22">
                  <c:v>0.6000000000000002</c:v>
                </c:pt>
                <c:pt idx="23">
                  <c:v>0.58000000000000007</c:v>
                </c:pt>
                <c:pt idx="24">
                  <c:v>0.6000000000000002</c:v>
                </c:pt>
                <c:pt idx="25">
                  <c:v>0.59</c:v>
                </c:pt>
              </c:numCache>
            </c:numRef>
          </c:yVal>
          <c:smooth val="1"/>
        </c:ser>
        <c:ser>
          <c:idx val="7"/>
          <c:order val="4"/>
          <c:tx>
            <c:v>12v</c:v>
          </c:tx>
          <c:xVal>
            <c:numRef>
              <c:f>'DELTA 3era posicion'!$A$3:$A$28</c:f>
              <c:numCache>
                <c:formatCode>General</c:formatCode>
                <c:ptCount val="26"/>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95</c:v>
                </c:pt>
                <c:pt idx="20">
                  <c:v>100</c:v>
                </c:pt>
                <c:pt idx="21">
                  <c:v>105</c:v>
                </c:pt>
                <c:pt idx="22">
                  <c:v>110</c:v>
                </c:pt>
                <c:pt idx="23">
                  <c:v>115</c:v>
                </c:pt>
                <c:pt idx="24">
                  <c:v>120</c:v>
                </c:pt>
                <c:pt idx="25">
                  <c:v>125</c:v>
                </c:pt>
              </c:numCache>
            </c:numRef>
          </c:xVal>
          <c:yVal>
            <c:numRef>
              <c:f>'DELTA 3era posicion'!$G$3:$G$28</c:f>
              <c:numCache>
                <c:formatCode>General</c:formatCode>
                <c:ptCount val="26"/>
                <c:pt idx="0">
                  <c:v>0</c:v>
                </c:pt>
                <c:pt idx="1">
                  <c:v>0.13</c:v>
                </c:pt>
                <c:pt idx="2">
                  <c:v>0.22</c:v>
                </c:pt>
                <c:pt idx="3">
                  <c:v>0.45</c:v>
                </c:pt>
                <c:pt idx="4">
                  <c:v>0.61000000000000021</c:v>
                </c:pt>
                <c:pt idx="5">
                  <c:v>0.71000000000000019</c:v>
                </c:pt>
                <c:pt idx="6">
                  <c:v>0.81</c:v>
                </c:pt>
                <c:pt idx="7">
                  <c:v>0.8</c:v>
                </c:pt>
                <c:pt idx="8">
                  <c:v>0.75000000000000022</c:v>
                </c:pt>
                <c:pt idx="9">
                  <c:v>0.75000000000000022</c:v>
                </c:pt>
                <c:pt idx="10">
                  <c:v>0.75000000000000022</c:v>
                </c:pt>
                <c:pt idx="11">
                  <c:v>0.75000000000000022</c:v>
                </c:pt>
                <c:pt idx="12">
                  <c:v>0.75000000000000022</c:v>
                </c:pt>
                <c:pt idx="13">
                  <c:v>0.78</c:v>
                </c:pt>
                <c:pt idx="14">
                  <c:v>0.8</c:v>
                </c:pt>
                <c:pt idx="15">
                  <c:v>0.8</c:v>
                </c:pt>
                <c:pt idx="16">
                  <c:v>0.78</c:v>
                </c:pt>
                <c:pt idx="17">
                  <c:v>0.79</c:v>
                </c:pt>
                <c:pt idx="18">
                  <c:v>0.8</c:v>
                </c:pt>
                <c:pt idx="19">
                  <c:v>0.8</c:v>
                </c:pt>
                <c:pt idx="20">
                  <c:v>0.79</c:v>
                </c:pt>
                <c:pt idx="21">
                  <c:v>0.8</c:v>
                </c:pt>
                <c:pt idx="22">
                  <c:v>0.8</c:v>
                </c:pt>
                <c:pt idx="23">
                  <c:v>0.8</c:v>
                </c:pt>
                <c:pt idx="24">
                  <c:v>0.8</c:v>
                </c:pt>
                <c:pt idx="25">
                  <c:v>0.78</c:v>
                </c:pt>
              </c:numCache>
            </c:numRef>
          </c:yVal>
          <c:smooth val="1"/>
        </c:ser>
        <c:dLbls>
          <c:showLegendKey val="0"/>
          <c:showVal val="0"/>
          <c:showCatName val="0"/>
          <c:showSerName val="0"/>
          <c:showPercent val="0"/>
          <c:showBubbleSize val="0"/>
        </c:dLbls>
        <c:axId val="126995264"/>
        <c:axId val="126995840"/>
      </c:scatterChart>
      <c:valAx>
        <c:axId val="126995264"/>
        <c:scaling>
          <c:orientation val="minMax"/>
          <c:max val="125"/>
          <c:min val="0"/>
        </c:scaling>
        <c:delete val="0"/>
        <c:axPos val="b"/>
        <c:title>
          <c:tx>
            <c:rich>
              <a:bodyPr/>
              <a:lstStyle/>
              <a:p>
                <a:pPr>
                  <a:defRPr lang="es-EC"/>
                </a:pPr>
                <a:r>
                  <a:rPr lang="en-US"/>
                  <a:t>Tiempo (s)</a:t>
                </a:r>
              </a:p>
            </c:rich>
          </c:tx>
          <c:layout/>
          <c:overlay val="0"/>
        </c:title>
        <c:numFmt formatCode="General" sourceLinked="1"/>
        <c:majorTickMark val="out"/>
        <c:minorTickMark val="none"/>
        <c:tickLblPos val="nextTo"/>
        <c:txPr>
          <a:bodyPr/>
          <a:lstStyle/>
          <a:p>
            <a:pPr>
              <a:defRPr lang="es-EC"/>
            </a:pPr>
            <a:endParaRPr lang="es-EC"/>
          </a:p>
        </c:txPr>
        <c:crossAx val="126995840"/>
        <c:crosses val="autoZero"/>
        <c:crossBetween val="midCat"/>
        <c:majorUnit val="25"/>
      </c:valAx>
      <c:valAx>
        <c:axId val="126995840"/>
        <c:scaling>
          <c:orientation val="minMax"/>
          <c:max val="0.9"/>
          <c:min val="-0.1"/>
        </c:scaling>
        <c:delete val="0"/>
        <c:axPos val="l"/>
        <c:majorGridlines/>
        <c:title>
          <c:tx>
            <c:rich>
              <a:bodyPr rot="-5400000" vert="horz"/>
              <a:lstStyle/>
              <a:p>
                <a:pPr>
                  <a:defRPr lang="es-EC"/>
                </a:pPr>
                <a:r>
                  <a:rPr lang="en-US"/>
                  <a:t>Distancia (mm)</a:t>
                </a:r>
              </a:p>
            </c:rich>
          </c:tx>
          <c:layout/>
          <c:overlay val="0"/>
        </c:title>
        <c:numFmt formatCode="General" sourceLinked="1"/>
        <c:majorTickMark val="out"/>
        <c:minorTickMark val="none"/>
        <c:tickLblPos val="nextTo"/>
        <c:txPr>
          <a:bodyPr/>
          <a:lstStyle/>
          <a:p>
            <a:pPr>
              <a:defRPr lang="es-EC"/>
            </a:pPr>
            <a:endParaRPr lang="es-EC"/>
          </a:p>
        </c:txPr>
        <c:crossAx val="126995264"/>
        <c:crosses val="autoZero"/>
        <c:crossBetween val="midCat"/>
      </c:valAx>
    </c:plotArea>
    <c:legend>
      <c:legendPos val="r"/>
      <c:layout/>
      <c:overlay val="0"/>
      <c:txPr>
        <a:bodyPr/>
        <a:lstStyle/>
        <a:p>
          <a:pPr>
            <a:defRPr lang="es-EC"/>
          </a:pPr>
          <a:endParaRPr lang="es-EC"/>
        </a:p>
      </c:txPr>
    </c:legend>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es-EC"/>
            </a:pPr>
            <a:r>
              <a:rPr lang="en-US"/>
              <a:t>Porcentaje de reducción (%)</a:t>
            </a:r>
          </a:p>
        </c:rich>
      </c:tx>
      <c:layout/>
      <c:overlay val="0"/>
    </c:title>
    <c:autoTitleDeleted val="0"/>
    <c:plotArea>
      <c:layout/>
      <c:barChart>
        <c:barDir val="col"/>
        <c:grouping val="clustered"/>
        <c:varyColors val="0"/>
        <c:ser>
          <c:idx val="0"/>
          <c:order val="0"/>
          <c:tx>
            <c:v>0v</c:v>
          </c:tx>
          <c:invertIfNegative val="0"/>
          <c:val>
            <c:numRef>
              <c:f>'DELTA 3era posicion'!$B$61</c:f>
              <c:numCache>
                <c:formatCode>0.00%</c:formatCode>
                <c:ptCount val="1"/>
                <c:pt idx="0">
                  <c:v>7.3964497041420133E-5</c:v>
                </c:pt>
              </c:numCache>
            </c:numRef>
          </c:val>
        </c:ser>
        <c:ser>
          <c:idx val="2"/>
          <c:order val="1"/>
          <c:tx>
            <c:v>9v</c:v>
          </c:tx>
          <c:invertIfNegative val="0"/>
          <c:val>
            <c:numRef>
              <c:f>'DELTA 3era posicion'!$D$61</c:f>
              <c:numCache>
                <c:formatCode>0.00%</c:formatCode>
                <c:ptCount val="1"/>
                <c:pt idx="0">
                  <c:v>1.9505494505494502E-2</c:v>
                </c:pt>
              </c:numCache>
            </c:numRef>
          </c:val>
        </c:ser>
        <c:ser>
          <c:idx val="3"/>
          <c:order val="2"/>
          <c:tx>
            <c:v>10v</c:v>
          </c:tx>
          <c:invertIfNegative val="0"/>
          <c:val>
            <c:numRef>
              <c:f>'DELTA 3era posicion'!$E$61</c:f>
              <c:numCache>
                <c:formatCode>0.00%</c:formatCode>
                <c:ptCount val="1"/>
                <c:pt idx="0">
                  <c:v>7.4313186813186854E-2</c:v>
                </c:pt>
              </c:numCache>
            </c:numRef>
          </c:val>
        </c:ser>
        <c:ser>
          <c:idx val="4"/>
          <c:order val="3"/>
          <c:tx>
            <c:v>11v</c:v>
          </c:tx>
          <c:invertIfNegative val="0"/>
          <c:val>
            <c:numRef>
              <c:f>'DELTA 3era posicion'!$F$61</c:f>
              <c:numCache>
                <c:formatCode>0.00%</c:formatCode>
                <c:ptCount val="1"/>
                <c:pt idx="0">
                  <c:v>0.11315789473684208</c:v>
                </c:pt>
              </c:numCache>
            </c:numRef>
          </c:val>
        </c:ser>
        <c:ser>
          <c:idx val="5"/>
          <c:order val="4"/>
          <c:tx>
            <c:v>12v</c:v>
          </c:tx>
          <c:invertIfNegative val="0"/>
          <c:val>
            <c:numRef>
              <c:f>'DELTA 3era posicion'!$G$61</c:f>
              <c:numCache>
                <c:formatCode>0.00%</c:formatCode>
                <c:ptCount val="1"/>
                <c:pt idx="0">
                  <c:v>0.15050607287449394</c:v>
                </c:pt>
              </c:numCache>
            </c:numRef>
          </c:val>
        </c:ser>
        <c:dLbls>
          <c:showLegendKey val="0"/>
          <c:showVal val="1"/>
          <c:showCatName val="0"/>
          <c:showSerName val="0"/>
          <c:showPercent val="0"/>
          <c:showBubbleSize val="0"/>
        </c:dLbls>
        <c:gapWidth val="150"/>
        <c:overlap val="-25"/>
        <c:axId val="127139328"/>
        <c:axId val="126998144"/>
      </c:barChart>
      <c:catAx>
        <c:axId val="127139328"/>
        <c:scaling>
          <c:orientation val="minMax"/>
        </c:scaling>
        <c:delete val="0"/>
        <c:axPos val="b"/>
        <c:majorTickMark val="none"/>
        <c:minorTickMark val="none"/>
        <c:tickLblPos val="nextTo"/>
        <c:txPr>
          <a:bodyPr/>
          <a:lstStyle/>
          <a:p>
            <a:pPr>
              <a:defRPr lang="es-EC"/>
            </a:pPr>
            <a:endParaRPr lang="es-EC"/>
          </a:p>
        </c:txPr>
        <c:crossAx val="126998144"/>
        <c:crosses val="autoZero"/>
        <c:auto val="1"/>
        <c:lblAlgn val="ctr"/>
        <c:lblOffset val="100"/>
        <c:tickMarkSkip val="1"/>
        <c:noMultiLvlLbl val="0"/>
      </c:catAx>
      <c:valAx>
        <c:axId val="126998144"/>
        <c:scaling>
          <c:orientation val="minMax"/>
        </c:scaling>
        <c:delete val="1"/>
        <c:axPos val="l"/>
        <c:numFmt formatCode="0.00%" sourceLinked="1"/>
        <c:majorTickMark val="out"/>
        <c:minorTickMark val="none"/>
        <c:tickLblPos val="nextTo"/>
        <c:crossAx val="127139328"/>
        <c:crosses val="autoZero"/>
        <c:crossBetween val="between"/>
      </c:valAx>
    </c:plotArea>
    <c:legend>
      <c:legendPos val="t"/>
      <c:layout/>
      <c:overlay val="0"/>
      <c:txPr>
        <a:bodyPr/>
        <a:lstStyle/>
        <a:p>
          <a:pPr>
            <a:defRPr lang="es-EC"/>
          </a:pPr>
          <a:endParaRPr lang="es-EC"/>
        </a:p>
      </c:txPr>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5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5DEDAC1-A2EA-4EFE-97E3-DB6D723AB2CC}" type="datetimeFigureOut">
              <a:rPr lang="es-EC" smtClean="0"/>
              <a:t>23/09/2013</a:t>
            </a:fld>
            <a:endParaRPr lang="es-EC"/>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80E3A54-7FE9-4DA8-9E86-C7DE858D7548}" type="slidenum">
              <a:rPr lang="es-EC" smtClean="0"/>
              <a:t>‹Nº›</a:t>
            </a:fld>
            <a:endParaRPr lang="es-EC"/>
          </a:p>
        </p:txBody>
      </p:sp>
    </p:spTree>
    <p:extLst>
      <p:ext uri="{BB962C8B-B14F-4D97-AF65-F5344CB8AC3E}">
        <p14:creationId xmlns:p14="http://schemas.microsoft.com/office/powerpoint/2010/main" val="3658776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F80E3A54-7FE9-4DA8-9E86-C7DE858D7548}" type="slidenum">
              <a:rPr lang="es-EC" smtClean="0"/>
              <a:t>3</a:t>
            </a:fld>
            <a:endParaRPr lang="es-EC"/>
          </a:p>
        </p:txBody>
      </p:sp>
    </p:spTree>
    <p:extLst>
      <p:ext uri="{BB962C8B-B14F-4D97-AF65-F5344CB8AC3E}">
        <p14:creationId xmlns:p14="http://schemas.microsoft.com/office/powerpoint/2010/main" val="1481082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14" name="13 Título"/>
          <p:cNvSpPr>
            <a:spLocks noGrp="1"/>
          </p:cNvSpPr>
          <p:nvPr>
            <p:ph type="ctrTitle"/>
          </p:nvPr>
        </p:nvSpPr>
        <p:spPr>
          <a:xfrm>
            <a:off x="1432560" y="359898"/>
            <a:ext cx="7406640" cy="1472184"/>
          </a:xfrm>
        </p:spPr>
        <p:txBody>
          <a:bodyPr anchor="b"/>
          <a:lstStyle>
            <a:lvl1pPr algn="l">
              <a:defRPr/>
            </a:lvl1pPr>
            <a:extLst/>
          </a:lstStyle>
          <a:p>
            <a:r>
              <a:rPr kumimoji="0" lang="es-ES" smtClean="0"/>
              <a:t>Haga clic para modificar el estilo de título del patrón</a:t>
            </a:r>
            <a:endParaRPr kumimoji="0" lang="en-US"/>
          </a:p>
        </p:txBody>
      </p:sp>
      <p:sp>
        <p:nvSpPr>
          <p:cNvPr id="22" name="21 Subtítulo"/>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s-ES" smtClean="0"/>
              <a:t>Haga clic para modificar el estilo de subtítulo del patrón</a:t>
            </a:r>
            <a:endParaRPr kumimoji="0" lang="en-US"/>
          </a:p>
        </p:txBody>
      </p:sp>
      <p:sp>
        <p:nvSpPr>
          <p:cNvPr id="7" name="6 Marcador de fecha"/>
          <p:cNvSpPr>
            <a:spLocks noGrp="1"/>
          </p:cNvSpPr>
          <p:nvPr>
            <p:ph type="dt" sz="half" idx="10"/>
          </p:nvPr>
        </p:nvSpPr>
        <p:spPr/>
        <p:txBody>
          <a:bodyPr/>
          <a:lstStyle>
            <a:extLst/>
          </a:lstStyle>
          <a:p>
            <a:fld id="{CBECB34D-BA94-41EC-9E19-C440E87C993D}" type="datetimeFigureOut">
              <a:rPr lang="es-EC" smtClean="0"/>
              <a:t>23/09/2013</a:t>
            </a:fld>
            <a:endParaRPr lang="es-EC"/>
          </a:p>
        </p:txBody>
      </p:sp>
      <p:sp>
        <p:nvSpPr>
          <p:cNvPr id="20" name="19 Marcador de pie de página"/>
          <p:cNvSpPr>
            <a:spLocks noGrp="1"/>
          </p:cNvSpPr>
          <p:nvPr>
            <p:ph type="ftr" sz="quarter" idx="11"/>
          </p:nvPr>
        </p:nvSpPr>
        <p:spPr/>
        <p:txBody>
          <a:bodyPr/>
          <a:lstStyle>
            <a:extLst/>
          </a:lstStyle>
          <a:p>
            <a:endParaRPr lang="es-EC"/>
          </a:p>
        </p:txBody>
      </p:sp>
      <p:sp>
        <p:nvSpPr>
          <p:cNvPr id="10" name="9 Marcador de número de diapositiva"/>
          <p:cNvSpPr>
            <a:spLocks noGrp="1"/>
          </p:cNvSpPr>
          <p:nvPr>
            <p:ph type="sldNum" sz="quarter" idx="12"/>
          </p:nvPr>
        </p:nvSpPr>
        <p:spPr/>
        <p:txBody>
          <a:bodyPr/>
          <a:lstStyle>
            <a:extLst/>
          </a:lstStyle>
          <a:p>
            <a:fld id="{D9EFC97A-022E-422A-A1D0-66673109D49D}" type="slidenum">
              <a:rPr lang="es-EC" smtClean="0"/>
              <a:t>‹Nº›</a:t>
            </a:fld>
            <a:endParaRPr lang="es-EC"/>
          </a:p>
        </p:txBody>
      </p:sp>
      <p:sp>
        <p:nvSpPr>
          <p:cNvPr id="8" name="7 Elipse"/>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8 Elipse"/>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CBECB34D-BA94-41EC-9E19-C440E87C993D}" type="datetimeFigureOut">
              <a:rPr lang="es-EC" smtClean="0"/>
              <a:t>23/09/2013</a:t>
            </a:fld>
            <a:endParaRPr lang="es-EC"/>
          </a:p>
        </p:txBody>
      </p:sp>
      <p:sp>
        <p:nvSpPr>
          <p:cNvPr id="5" name="4 Marcador de pie de página"/>
          <p:cNvSpPr>
            <a:spLocks noGrp="1"/>
          </p:cNvSpPr>
          <p:nvPr>
            <p:ph type="ftr" sz="quarter" idx="11"/>
          </p:nvPr>
        </p:nvSpPr>
        <p:spPr/>
        <p:txBody>
          <a:bodyPr/>
          <a:lstStyle>
            <a:extLst/>
          </a:lstStyle>
          <a:p>
            <a:endParaRPr lang="es-EC"/>
          </a:p>
        </p:txBody>
      </p:sp>
      <p:sp>
        <p:nvSpPr>
          <p:cNvPr id="6" name="5 Marcador de número de diapositiva"/>
          <p:cNvSpPr>
            <a:spLocks noGrp="1"/>
          </p:cNvSpPr>
          <p:nvPr>
            <p:ph type="sldNum" sz="quarter" idx="12"/>
          </p:nvPr>
        </p:nvSpPr>
        <p:spPr/>
        <p:txBody>
          <a:bodyPr/>
          <a:lstStyle>
            <a:extLst/>
          </a:lstStyle>
          <a:p>
            <a:fld id="{D9EFC97A-022E-422A-A1D0-66673109D49D}" type="slidenum">
              <a:rPr lang="es-EC" smtClean="0"/>
              <a:t>‹Nº›</a:t>
            </a:fld>
            <a:endParaRPr lang="es-EC"/>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858000" y="274639"/>
            <a:ext cx="1828800" cy="5851525"/>
          </a:xfrm>
        </p:spPr>
        <p:txBody>
          <a:bodyPr vert="eaVert"/>
          <a:lstStyle>
            <a:extLs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1143000" y="274640"/>
            <a:ext cx="5562600" cy="5851525"/>
          </a:xfrm>
        </p:spPr>
        <p:txBody>
          <a:bodyPr vert="eaVert"/>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CBECB34D-BA94-41EC-9E19-C440E87C993D}" type="datetimeFigureOut">
              <a:rPr lang="es-EC" smtClean="0"/>
              <a:t>23/09/2013</a:t>
            </a:fld>
            <a:endParaRPr lang="es-EC"/>
          </a:p>
        </p:txBody>
      </p:sp>
      <p:sp>
        <p:nvSpPr>
          <p:cNvPr id="5" name="4 Marcador de pie de página"/>
          <p:cNvSpPr>
            <a:spLocks noGrp="1"/>
          </p:cNvSpPr>
          <p:nvPr>
            <p:ph type="ftr" sz="quarter" idx="11"/>
          </p:nvPr>
        </p:nvSpPr>
        <p:spPr/>
        <p:txBody>
          <a:bodyPr/>
          <a:lstStyle>
            <a:extLst/>
          </a:lstStyle>
          <a:p>
            <a:endParaRPr lang="es-EC"/>
          </a:p>
        </p:txBody>
      </p:sp>
      <p:sp>
        <p:nvSpPr>
          <p:cNvPr id="6" name="5 Marcador de número de diapositiva"/>
          <p:cNvSpPr>
            <a:spLocks noGrp="1"/>
          </p:cNvSpPr>
          <p:nvPr>
            <p:ph type="sldNum" sz="quarter" idx="12"/>
          </p:nvPr>
        </p:nvSpPr>
        <p:spPr/>
        <p:txBody>
          <a:bodyPr/>
          <a:lstStyle>
            <a:extLst/>
          </a:lstStyle>
          <a:p>
            <a:fld id="{D9EFC97A-022E-422A-A1D0-66673109D49D}" type="slidenum">
              <a:rPr lang="es-EC" smtClean="0"/>
              <a:t>‹Nº›</a:t>
            </a:fld>
            <a:endParaRPr lang="es-EC"/>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kumimoji="0" lang="es-ES" smtClean="0"/>
              <a:t>Haga clic para modificar el estilo de título del patrón</a:t>
            </a:r>
            <a:endParaRPr kumimoji="0" lang="en-US"/>
          </a:p>
        </p:txBody>
      </p:sp>
      <p:sp>
        <p:nvSpPr>
          <p:cNvPr id="3" name="2 Marcador de contenido"/>
          <p:cNvSpPr>
            <a:spLocks noGrp="1"/>
          </p:cNvSpPr>
          <p:nvPr>
            <p:ph idx="1"/>
          </p:nvPr>
        </p:nvSpPr>
        <p:spPr/>
        <p:txBody>
          <a:bodyPr/>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CBECB34D-BA94-41EC-9E19-C440E87C993D}" type="datetimeFigureOut">
              <a:rPr lang="es-EC" smtClean="0"/>
              <a:t>23/09/2013</a:t>
            </a:fld>
            <a:endParaRPr lang="es-EC"/>
          </a:p>
        </p:txBody>
      </p:sp>
      <p:sp>
        <p:nvSpPr>
          <p:cNvPr id="5" name="4 Marcador de pie de página"/>
          <p:cNvSpPr>
            <a:spLocks noGrp="1"/>
          </p:cNvSpPr>
          <p:nvPr>
            <p:ph type="ftr" sz="quarter" idx="11"/>
          </p:nvPr>
        </p:nvSpPr>
        <p:spPr/>
        <p:txBody>
          <a:bodyPr/>
          <a:lstStyle>
            <a:extLst/>
          </a:lstStyle>
          <a:p>
            <a:endParaRPr lang="es-EC"/>
          </a:p>
        </p:txBody>
      </p:sp>
      <p:sp>
        <p:nvSpPr>
          <p:cNvPr id="6" name="5 Marcador de número de diapositiva"/>
          <p:cNvSpPr>
            <a:spLocks noGrp="1"/>
          </p:cNvSpPr>
          <p:nvPr>
            <p:ph type="sldNum" sz="quarter" idx="12"/>
          </p:nvPr>
        </p:nvSpPr>
        <p:spPr/>
        <p:txBody>
          <a:bodyPr/>
          <a:lstStyle>
            <a:extLst/>
          </a:lstStyle>
          <a:p>
            <a:fld id="{D9EFC97A-022E-422A-A1D0-66673109D49D}" type="slidenum">
              <a:rPr lang="es-EC" smtClean="0"/>
              <a:t>‹Nº›</a:t>
            </a:fld>
            <a:endParaRPr lang="es-EC"/>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7" name="6 Rectángulo"/>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1 Título"/>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p:txBody>
          <a:bodyPr/>
          <a:lstStyle>
            <a:extLst/>
          </a:lstStyle>
          <a:p>
            <a:fld id="{CBECB34D-BA94-41EC-9E19-C440E87C993D}" type="datetimeFigureOut">
              <a:rPr lang="es-EC" smtClean="0"/>
              <a:t>23/09/2013</a:t>
            </a:fld>
            <a:endParaRPr lang="es-EC"/>
          </a:p>
        </p:txBody>
      </p:sp>
      <p:sp>
        <p:nvSpPr>
          <p:cNvPr id="5" name="4 Marcador de pie de página"/>
          <p:cNvSpPr>
            <a:spLocks noGrp="1"/>
          </p:cNvSpPr>
          <p:nvPr>
            <p:ph type="ftr" sz="quarter" idx="11"/>
          </p:nvPr>
        </p:nvSpPr>
        <p:spPr/>
        <p:txBody>
          <a:bodyPr/>
          <a:lstStyle>
            <a:extLst/>
          </a:lstStyle>
          <a:p>
            <a:endParaRPr lang="es-EC"/>
          </a:p>
        </p:txBody>
      </p:sp>
      <p:sp>
        <p:nvSpPr>
          <p:cNvPr id="6" name="5 Marcador de número de diapositiva"/>
          <p:cNvSpPr>
            <a:spLocks noGrp="1"/>
          </p:cNvSpPr>
          <p:nvPr>
            <p:ph type="sldNum" sz="quarter" idx="12"/>
          </p:nvPr>
        </p:nvSpPr>
        <p:spPr/>
        <p:txBody>
          <a:bodyPr/>
          <a:lstStyle>
            <a:extLst/>
          </a:lstStyle>
          <a:p>
            <a:fld id="{D9EFC97A-022E-422A-A1D0-66673109D49D}" type="slidenum">
              <a:rPr lang="es-EC" smtClean="0"/>
              <a:t>‹Nº›</a:t>
            </a:fld>
            <a:endParaRPr lang="es-EC"/>
          </a:p>
        </p:txBody>
      </p:sp>
      <p:sp>
        <p:nvSpPr>
          <p:cNvPr id="10" name="9 Rectángulo"/>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7 Elipse"/>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8 Elipse"/>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1435608" y="274320"/>
            <a:ext cx="7498080" cy="1143000"/>
          </a:xfrm>
        </p:spPr>
        <p:txBody>
          <a:bodyPr/>
          <a:lstStyle>
            <a:extLst/>
          </a:lstStyle>
          <a:p>
            <a:r>
              <a:rPr kumimoji="0" lang="es-ES" smtClean="0"/>
              <a:t>Haga clic para modificar el estilo de título del patrón</a:t>
            </a:r>
            <a:endParaRPr kumimoji="0" lang="en-US"/>
          </a:p>
        </p:txBody>
      </p:sp>
      <p:sp>
        <p:nvSpPr>
          <p:cNvPr id="3" name="2 Marcador de contenido"/>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extLst/>
          </a:lstStyle>
          <a:p>
            <a:fld id="{CBECB34D-BA94-41EC-9E19-C440E87C993D}" type="datetimeFigureOut">
              <a:rPr lang="es-EC" smtClean="0"/>
              <a:t>23/09/2013</a:t>
            </a:fld>
            <a:endParaRPr lang="es-EC"/>
          </a:p>
        </p:txBody>
      </p:sp>
      <p:sp>
        <p:nvSpPr>
          <p:cNvPr id="6" name="5 Marcador de pie de página"/>
          <p:cNvSpPr>
            <a:spLocks noGrp="1"/>
          </p:cNvSpPr>
          <p:nvPr>
            <p:ph type="ftr" sz="quarter" idx="11"/>
          </p:nvPr>
        </p:nvSpPr>
        <p:spPr/>
        <p:txBody>
          <a:bodyPr/>
          <a:lstStyle>
            <a:extLst/>
          </a:lstStyle>
          <a:p>
            <a:endParaRPr lang="es-EC"/>
          </a:p>
        </p:txBody>
      </p:sp>
      <p:sp>
        <p:nvSpPr>
          <p:cNvPr id="7" name="6 Marcador de número de diapositiva"/>
          <p:cNvSpPr>
            <a:spLocks noGrp="1"/>
          </p:cNvSpPr>
          <p:nvPr>
            <p:ph type="sldNum" sz="quarter" idx="12"/>
          </p:nvPr>
        </p:nvSpPr>
        <p:spPr/>
        <p:txBody>
          <a:bodyPr/>
          <a:lstStyle>
            <a:extLst/>
          </a:lstStyle>
          <a:p>
            <a:fld id="{D9EFC97A-022E-422A-A1D0-66673109D49D}" type="slidenum">
              <a:rPr lang="es-EC" smtClean="0"/>
              <a:t>‹Nº›</a:t>
            </a:fld>
            <a:endParaRPr lang="es-EC"/>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smtClean="0"/>
              <a:t>Haga clic para modificar el estilo de texto del patrón</a:t>
            </a:r>
          </a:p>
        </p:txBody>
      </p:sp>
      <p:sp>
        <p:nvSpPr>
          <p:cNvPr id="4" name="3 Marcador de texto"/>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smtClean="0"/>
              <a:t>Haga clic para modificar el estilo de texto del patrón</a:t>
            </a:r>
          </a:p>
        </p:txBody>
      </p:sp>
      <p:sp>
        <p:nvSpPr>
          <p:cNvPr id="5" name="4 Marcador de contenido"/>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5 Marcador de contenido"/>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6 Marcador de fecha"/>
          <p:cNvSpPr>
            <a:spLocks noGrp="1"/>
          </p:cNvSpPr>
          <p:nvPr>
            <p:ph type="dt" sz="half" idx="10"/>
          </p:nvPr>
        </p:nvSpPr>
        <p:spPr/>
        <p:txBody>
          <a:bodyPr/>
          <a:lstStyle>
            <a:extLst/>
          </a:lstStyle>
          <a:p>
            <a:fld id="{CBECB34D-BA94-41EC-9E19-C440E87C993D}" type="datetimeFigureOut">
              <a:rPr lang="es-EC" smtClean="0"/>
              <a:t>23/09/2013</a:t>
            </a:fld>
            <a:endParaRPr lang="es-EC"/>
          </a:p>
        </p:txBody>
      </p:sp>
      <p:sp>
        <p:nvSpPr>
          <p:cNvPr id="8" name="7 Marcador de pie de página"/>
          <p:cNvSpPr>
            <a:spLocks noGrp="1"/>
          </p:cNvSpPr>
          <p:nvPr>
            <p:ph type="ftr" sz="quarter" idx="11"/>
          </p:nvPr>
        </p:nvSpPr>
        <p:spPr/>
        <p:txBody>
          <a:bodyPr/>
          <a:lstStyle>
            <a:extLst/>
          </a:lstStyle>
          <a:p>
            <a:endParaRPr lang="es-EC"/>
          </a:p>
        </p:txBody>
      </p:sp>
      <p:sp>
        <p:nvSpPr>
          <p:cNvPr id="9" name="8 Marcador de número de diapositiva"/>
          <p:cNvSpPr>
            <a:spLocks noGrp="1"/>
          </p:cNvSpPr>
          <p:nvPr>
            <p:ph type="sldNum" sz="quarter" idx="12"/>
          </p:nvPr>
        </p:nvSpPr>
        <p:spPr/>
        <p:txBody>
          <a:bodyPr/>
          <a:lstStyle>
            <a:extLst/>
          </a:lstStyle>
          <a:p>
            <a:fld id="{D9EFC97A-022E-422A-A1D0-66673109D49D}" type="slidenum">
              <a:rPr lang="es-EC" smtClean="0"/>
              <a:t>‹Nº›</a:t>
            </a:fld>
            <a:endParaRPr lang="es-EC"/>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1435608" y="274320"/>
            <a:ext cx="7498080" cy="1143000"/>
          </a:xfrm>
        </p:spPr>
        <p:txBody>
          <a:bodyPr anchor="ctr"/>
          <a:lstStyle>
            <a:extLst/>
          </a:lstStyle>
          <a:p>
            <a:r>
              <a:rPr kumimoji="0" lang="es-ES" smtClean="0"/>
              <a:t>Haga clic para modificar el estilo de título del patrón</a:t>
            </a:r>
            <a:endParaRPr kumimoji="0" lang="en-US"/>
          </a:p>
        </p:txBody>
      </p:sp>
      <p:sp>
        <p:nvSpPr>
          <p:cNvPr id="3" name="2 Marcador de fecha"/>
          <p:cNvSpPr>
            <a:spLocks noGrp="1"/>
          </p:cNvSpPr>
          <p:nvPr>
            <p:ph type="dt" sz="half" idx="10"/>
          </p:nvPr>
        </p:nvSpPr>
        <p:spPr/>
        <p:txBody>
          <a:bodyPr/>
          <a:lstStyle>
            <a:extLst/>
          </a:lstStyle>
          <a:p>
            <a:fld id="{CBECB34D-BA94-41EC-9E19-C440E87C993D}" type="datetimeFigureOut">
              <a:rPr lang="es-EC" smtClean="0"/>
              <a:t>23/09/2013</a:t>
            </a:fld>
            <a:endParaRPr lang="es-EC"/>
          </a:p>
        </p:txBody>
      </p:sp>
      <p:sp>
        <p:nvSpPr>
          <p:cNvPr id="4" name="3 Marcador de pie de página"/>
          <p:cNvSpPr>
            <a:spLocks noGrp="1"/>
          </p:cNvSpPr>
          <p:nvPr>
            <p:ph type="ftr" sz="quarter" idx="11"/>
          </p:nvPr>
        </p:nvSpPr>
        <p:spPr/>
        <p:txBody>
          <a:bodyPr/>
          <a:lstStyle>
            <a:extLst/>
          </a:lstStyle>
          <a:p>
            <a:endParaRPr lang="es-EC"/>
          </a:p>
        </p:txBody>
      </p:sp>
      <p:sp>
        <p:nvSpPr>
          <p:cNvPr id="5" name="4 Marcador de número de diapositiva"/>
          <p:cNvSpPr>
            <a:spLocks noGrp="1"/>
          </p:cNvSpPr>
          <p:nvPr>
            <p:ph type="sldNum" sz="quarter" idx="12"/>
          </p:nvPr>
        </p:nvSpPr>
        <p:spPr/>
        <p:txBody>
          <a:bodyPr/>
          <a:lstStyle>
            <a:extLst/>
          </a:lstStyle>
          <a:p>
            <a:fld id="{D9EFC97A-022E-422A-A1D0-66673109D49D}" type="slidenum">
              <a:rPr lang="es-EC" smtClean="0"/>
              <a:t>‹Nº›</a:t>
            </a:fld>
            <a:endParaRPr lang="es-EC"/>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4 Rectángulo"/>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1 Marcador de fecha"/>
          <p:cNvSpPr>
            <a:spLocks noGrp="1"/>
          </p:cNvSpPr>
          <p:nvPr>
            <p:ph type="dt" sz="half" idx="10"/>
          </p:nvPr>
        </p:nvSpPr>
        <p:spPr/>
        <p:txBody>
          <a:bodyPr/>
          <a:lstStyle>
            <a:extLst/>
          </a:lstStyle>
          <a:p>
            <a:fld id="{CBECB34D-BA94-41EC-9E19-C440E87C993D}" type="datetimeFigureOut">
              <a:rPr lang="es-EC" smtClean="0"/>
              <a:t>23/09/2013</a:t>
            </a:fld>
            <a:endParaRPr lang="es-EC"/>
          </a:p>
        </p:txBody>
      </p:sp>
      <p:sp>
        <p:nvSpPr>
          <p:cNvPr id="3" name="2 Marcador de pie de página"/>
          <p:cNvSpPr>
            <a:spLocks noGrp="1"/>
          </p:cNvSpPr>
          <p:nvPr>
            <p:ph type="ftr" sz="quarter" idx="11"/>
          </p:nvPr>
        </p:nvSpPr>
        <p:spPr/>
        <p:txBody>
          <a:bodyPr/>
          <a:lstStyle>
            <a:extLst/>
          </a:lstStyle>
          <a:p>
            <a:endParaRPr lang="es-EC"/>
          </a:p>
        </p:txBody>
      </p:sp>
      <p:sp>
        <p:nvSpPr>
          <p:cNvPr id="4" name="3 Marcador de número de diapositiva"/>
          <p:cNvSpPr>
            <a:spLocks noGrp="1"/>
          </p:cNvSpPr>
          <p:nvPr>
            <p:ph type="sldNum" sz="quarter" idx="12"/>
          </p:nvPr>
        </p:nvSpPr>
        <p:spPr/>
        <p:txBody>
          <a:bodyPr/>
          <a:lstStyle>
            <a:extLst/>
          </a:lstStyle>
          <a:p>
            <a:fld id="{D9EFC97A-022E-422A-A1D0-66673109D49D}" type="slidenum">
              <a:rPr lang="es-EC" smtClean="0"/>
              <a:t>‹Nº›</a:t>
            </a:fld>
            <a:endParaRPr lang="es-EC"/>
          </a:p>
        </p:txBody>
      </p:sp>
      <p:sp>
        <p:nvSpPr>
          <p:cNvPr id="6" name="5 Rectángulo"/>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s-ES" smtClean="0"/>
              <a:t>Haga clic para modificar el estilo de texto del patrón</a:t>
            </a:r>
          </a:p>
        </p:txBody>
      </p:sp>
      <p:sp>
        <p:nvSpPr>
          <p:cNvPr id="4" name="3 Marcador de contenido"/>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extLst/>
          </a:lstStyle>
          <a:p>
            <a:fld id="{CBECB34D-BA94-41EC-9E19-C440E87C993D}" type="datetimeFigureOut">
              <a:rPr lang="es-EC" smtClean="0"/>
              <a:t>23/09/2013</a:t>
            </a:fld>
            <a:endParaRPr lang="es-EC"/>
          </a:p>
        </p:txBody>
      </p:sp>
      <p:sp>
        <p:nvSpPr>
          <p:cNvPr id="6" name="5 Marcador de pie de página"/>
          <p:cNvSpPr>
            <a:spLocks noGrp="1"/>
          </p:cNvSpPr>
          <p:nvPr>
            <p:ph type="ftr" sz="quarter" idx="11"/>
          </p:nvPr>
        </p:nvSpPr>
        <p:spPr/>
        <p:txBody>
          <a:bodyPr/>
          <a:lstStyle>
            <a:extLst/>
          </a:lstStyle>
          <a:p>
            <a:endParaRPr lang="es-EC"/>
          </a:p>
        </p:txBody>
      </p:sp>
      <p:sp>
        <p:nvSpPr>
          <p:cNvPr id="7" name="6 Marcador de número de diapositiva"/>
          <p:cNvSpPr>
            <a:spLocks noGrp="1"/>
          </p:cNvSpPr>
          <p:nvPr>
            <p:ph type="sldNum" sz="quarter" idx="12"/>
          </p:nvPr>
        </p:nvSpPr>
        <p:spPr/>
        <p:txBody>
          <a:bodyPr/>
          <a:lstStyle>
            <a:extLst/>
          </a:lstStyle>
          <a:p>
            <a:fld id="{D9EFC97A-022E-422A-A1D0-66673109D49D}" type="slidenum">
              <a:rPr lang="es-EC" smtClean="0"/>
              <a:t>‹Nº›</a:t>
            </a:fld>
            <a:endParaRPr lang="es-EC"/>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s-ES" smtClean="0"/>
              <a:t>Haga clic para modificar el estilo de título del patrón</a:t>
            </a:r>
            <a:endParaRPr kumimoji="0" lang="en-US"/>
          </a:p>
        </p:txBody>
      </p:sp>
      <p:sp>
        <p:nvSpPr>
          <p:cNvPr id="5" name="4 Marcador de fecha"/>
          <p:cNvSpPr>
            <a:spLocks noGrp="1"/>
          </p:cNvSpPr>
          <p:nvPr>
            <p:ph type="dt" sz="half" idx="10"/>
          </p:nvPr>
        </p:nvSpPr>
        <p:spPr/>
        <p:txBody>
          <a:bodyPr/>
          <a:lstStyle>
            <a:extLst/>
          </a:lstStyle>
          <a:p>
            <a:fld id="{CBECB34D-BA94-41EC-9E19-C440E87C993D}" type="datetimeFigureOut">
              <a:rPr lang="es-EC" smtClean="0"/>
              <a:t>23/09/2013</a:t>
            </a:fld>
            <a:endParaRPr lang="es-EC"/>
          </a:p>
        </p:txBody>
      </p:sp>
      <p:sp>
        <p:nvSpPr>
          <p:cNvPr id="6" name="5 Marcador de pie de página"/>
          <p:cNvSpPr>
            <a:spLocks noGrp="1"/>
          </p:cNvSpPr>
          <p:nvPr>
            <p:ph type="ftr" sz="quarter" idx="11"/>
          </p:nvPr>
        </p:nvSpPr>
        <p:spPr/>
        <p:txBody>
          <a:bodyPr/>
          <a:lstStyle>
            <a:extLst/>
          </a:lstStyle>
          <a:p>
            <a:endParaRPr lang="es-EC"/>
          </a:p>
        </p:txBody>
      </p:sp>
      <p:sp>
        <p:nvSpPr>
          <p:cNvPr id="7" name="6 Marcador de número de diapositiva"/>
          <p:cNvSpPr>
            <a:spLocks noGrp="1"/>
          </p:cNvSpPr>
          <p:nvPr>
            <p:ph type="sldNum" sz="quarter" idx="12"/>
          </p:nvPr>
        </p:nvSpPr>
        <p:spPr/>
        <p:txBody>
          <a:bodyPr/>
          <a:lstStyle>
            <a:extLst/>
          </a:lstStyle>
          <a:p>
            <a:fld id="{D9EFC97A-022E-422A-A1D0-66673109D49D}" type="slidenum">
              <a:rPr lang="es-EC" smtClean="0"/>
              <a:t>‹Nº›</a:t>
            </a:fld>
            <a:endParaRPr lang="es-EC"/>
          </a:p>
        </p:txBody>
      </p:sp>
      <p:sp>
        <p:nvSpPr>
          <p:cNvPr id="8" name="7 Rectángulo"/>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2 Marcador de posición de imagen"/>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s-ES" smtClean="0"/>
              <a:t>Haga clic en el icono para agregar una imagen</a:t>
            </a:r>
            <a:endParaRPr kumimoji="0" lang="en-US" dirty="0"/>
          </a:p>
        </p:txBody>
      </p:sp>
      <p:sp>
        <p:nvSpPr>
          <p:cNvPr id="9" name="8 Proceso"/>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9 Proceso"/>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3 Marcador de texto"/>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s-ES" smtClean="0"/>
              <a:t>Haga clic para modificar el estilo de texto del patrón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6 Circular"/>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7 Elipse"/>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10 Anillo"/>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11 Rectángulo"/>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4 Marcador de título"/>
          <p:cNvSpPr>
            <a:spLocks noGrp="1"/>
          </p:cNvSpPr>
          <p:nvPr>
            <p:ph type="title"/>
          </p:nvPr>
        </p:nvSpPr>
        <p:spPr>
          <a:xfrm>
            <a:off x="1435608" y="274638"/>
            <a:ext cx="7498080" cy="1143000"/>
          </a:xfrm>
          <a:prstGeom prst="rect">
            <a:avLst/>
          </a:prstGeom>
        </p:spPr>
        <p:txBody>
          <a:bodyPr anchor="ctr">
            <a:normAutofit/>
          </a:bodyPr>
          <a:lstStyle>
            <a:extLst/>
          </a:lstStyle>
          <a:p>
            <a:r>
              <a:rPr kumimoji="0" lang="es-ES" smtClean="0"/>
              <a:t>Haga clic para modificar el estilo de título del patrón</a:t>
            </a:r>
            <a:endParaRPr kumimoji="0" lang="en-US"/>
          </a:p>
        </p:txBody>
      </p:sp>
      <p:sp>
        <p:nvSpPr>
          <p:cNvPr id="9" name="8 Marcador de texto"/>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24" name="23 Marcador de fecha"/>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CBECB34D-BA94-41EC-9E19-C440E87C993D}" type="datetimeFigureOut">
              <a:rPr lang="es-EC" smtClean="0"/>
              <a:t>23/09/2013</a:t>
            </a:fld>
            <a:endParaRPr lang="es-EC"/>
          </a:p>
        </p:txBody>
      </p:sp>
      <p:sp>
        <p:nvSpPr>
          <p:cNvPr id="10" name="9 Marcador de pie de página"/>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s-EC"/>
          </a:p>
        </p:txBody>
      </p:sp>
      <p:sp>
        <p:nvSpPr>
          <p:cNvPr id="22" name="21 Marcador de número de diapositiva"/>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D9EFC97A-022E-422A-A1D0-66673109D49D}" type="slidenum">
              <a:rPr lang="es-EC" smtClean="0"/>
              <a:t>‹Nº›</a:t>
            </a:fld>
            <a:endParaRPr lang="es-EC"/>
          </a:p>
        </p:txBody>
      </p:sp>
      <p:sp>
        <p:nvSpPr>
          <p:cNvPr id="15" name="14 Rectángulo"/>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65.png"/><Relationship Id="rId9" Type="http://schemas.openxmlformats.org/officeDocument/2006/relationships/image" Target="../media/image56.wmf"/></Relationships>
</file>

<file path=ppt/slides/_rels/slide4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wiki.webdearde.com/index.php?title=Archivo:GP2Dxx_reflexion.jpg" TargetMode="External"/><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jpeg"/></Relationships>
</file>

<file path=ppt/slides/_rels/slide5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1115616" y="1052736"/>
            <a:ext cx="7810128" cy="4608512"/>
          </a:xfrm>
        </p:spPr>
        <p:txBody>
          <a:bodyPr>
            <a:normAutofit/>
          </a:bodyPr>
          <a:lstStyle/>
          <a:p>
            <a:pPr algn="ctr"/>
            <a:r>
              <a:rPr lang="es-EC" sz="2800" b="1" dirty="0">
                <a:solidFill>
                  <a:schemeClr val="tx1">
                    <a:lumMod val="85000"/>
                    <a:lumOff val="15000"/>
                  </a:schemeClr>
                </a:solidFill>
                <a:effectLst/>
              </a:rPr>
              <a:t>DISEÑO, CONSTRUCCIÓN E IMPLEMENTACIÓN </a:t>
            </a:r>
            <a:r>
              <a:rPr lang="es-EC" sz="2800" b="1" dirty="0" smtClean="0">
                <a:solidFill>
                  <a:schemeClr val="tx1">
                    <a:lumMod val="85000"/>
                    <a:lumOff val="15000"/>
                  </a:schemeClr>
                </a:solidFill>
                <a:effectLst/>
              </a:rPr>
              <a:t/>
            </a:r>
            <a:br>
              <a:rPr lang="es-EC" sz="2800" b="1" dirty="0" smtClean="0">
                <a:solidFill>
                  <a:schemeClr val="tx1">
                    <a:lumMod val="85000"/>
                    <a:lumOff val="15000"/>
                  </a:schemeClr>
                </a:solidFill>
                <a:effectLst/>
              </a:rPr>
            </a:br>
            <a:r>
              <a:rPr lang="es-EC" sz="2800" b="1" dirty="0" smtClean="0">
                <a:solidFill>
                  <a:schemeClr val="tx1">
                    <a:lumMod val="85000"/>
                    <a:lumOff val="15000"/>
                  </a:schemeClr>
                </a:solidFill>
                <a:effectLst/>
              </a:rPr>
              <a:t/>
            </a:r>
            <a:br>
              <a:rPr lang="es-EC" sz="2800" b="1" dirty="0" smtClean="0">
                <a:solidFill>
                  <a:schemeClr val="tx1">
                    <a:lumMod val="85000"/>
                    <a:lumOff val="15000"/>
                  </a:schemeClr>
                </a:solidFill>
                <a:effectLst/>
              </a:rPr>
            </a:br>
            <a:r>
              <a:rPr lang="es-EC" sz="2800" b="1" dirty="0" smtClean="0">
                <a:solidFill>
                  <a:schemeClr val="tx1">
                    <a:lumMod val="85000"/>
                    <a:lumOff val="15000"/>
                  </a:schemeClr>
                </a:solidFill>
                <a:effectLst/>
              </a:rPr>
              <a:t>DE </a:t>
            </a:r>
            <a:r>
              <a:rPr lang="es-EC" sz="2800" b="1" dirty="0">
                <a:solidFill>
                  <a:schemeClr val="tx1">
                    <a:lumMod val="85000"/>
                    <a:lumOff val="15000"/>
                  </a:schemeClr>
                </a:solidFill>
                <a:effectLst/>
              </a:rPr>
              <a:t>UN SISTEMA DE CONTROL SEMIACTIVO </a:t>
            </a:r>
            <a:r>
              <a:rPr lang="es-EC" sz="2800" b="1" dirty="0" smtClean="0">
                <a:solidFill>
                  <a:schemeClr val="tx1">
                    <a:lumMod val="85000"/>
                    <a:lumOff val="15000"/>
                  </a:schemeClr>
                </a:solidFill>
                <a:effectLst/>
              </a:rPr>
              <a:t>DE VIBRACIONES USANDO </a:t>
            </a:r>
            <a:r>
              <a:rPr lang="es-EC" sz="2800" b="1" dirty="0">
                <a:solidFill>
                  <a:schemeClr val="tx1">
                    <a:lumMod val="85000"/>
                    <a:lumOff val="15000"/>
                  </a:schemeClr>
                </a:solidFill>
                <a:effectLst/>
              </a:rPr>
              <a:t>FLUIDOS MAGNETOREOLÓGICOS </a:t>
            </a:r>
            <a:r>
              <a:rPr lang="es-EC" sz="2800" b="1" dirty="0" smtClean="0">
                <a:solidFill>
                  <a:schemeClr val="tx1">
                    <a:lumMod val="85000"/>
                    <a:lumOff val="15000"/>
                  </a:schemeClr>
                </a:solidFill>
                <a:effectLst/>
              </a:rPr>
              <a:t/>
            </a:r>
            <a:br>
              <a:rPr lang="es-EC" sz="2800" b="1" dirty="0" smtClean="0">
                <a:solidFill>
                  <a:schemeClr val="tx1">
                    <a:lumMod val="85000"/>
                    <a:lumOff val="15000"/>
                  </a:schemeClr>
                </a:solidFill>
                <a:effectLst/>
              </a:rPr>
            </a:br>
            <a:r>
              <a:rPr lang="es-EC" sz="2800" b="1" dirty="0">
                <a:solidFill>
                  <a:schemeClr val="tx1">
                    <a:lumMod val="85000"/>
                    <a:lumOff val="15000"/>
                  </a:schemeClr>
                </a:solidFill>
                <a:effectLst/>
              </a:rPr>
              <a:t/>
            </a:r>
            <a:br>
              <a:rPr lang="es-EC" sz="2800" b="1" dirty="0">
                <a:solidFill>
                  <a:schemeClr val="tx1">
                    <a:lumMod val="85000"/>
                    <a:lumOff val="15000"/>
                  </a:schemeClr>
                </a:solidFill>
                <a:effectLst/>
              </a:rPr>
            </a:br>
            <a:r>
              <a:rPr lang="es-EC" sz="2800" b="1" dirty="0" smtClean="0">
                <a:solidFill>
                  <a:schemeClr val="tx1">
                    <a:lumMod val="85000"/>
                    <a:lumOff val="15000"/>
                  </a:schemeClr>
                </a:solidFill>
                <a:effectLst/>
              </a:rPr>
              <a:t>PARA </a:t>
            </a:r>
            <a:r>
              <a:rPr lang="es-EC" sz="2800" b="1" dirty="0">
                <a:solidFill>
                  <a:schemeClr val="tx1">
                    <a:lumMod val="85000"/>
                    <a:lumOff val="15000"/>
                  </a:schemeClr>
                </a:solidFill>
                <a:effectLst/>
              </a:rPr>
              <a:t>EL LABORATORIO DE </a:t>
            </a:r>
            <a:r>
              <a:rPr lang="es-EC" sz="2800" b="1" dirty="0" smtClean="0">
                <a:solidFill>
                  <a:schemeClr val="tx1">
                    <a:lumMod val="85000"/>
                    <a:lumOff val="15000"/>
                  </a:schemeClr>
                </a:solidFill>
                <a:effectLst/>
              </a:rPr>
              <a:t>MECANISMOS  </a:t>
            </a:r>
            <a:r>
              <a:rPr lang="es-EC" sz="2800" b="1" dirty="0">
                <a:solidFill>
                  <a:schemeClr val="tx1">
                    <a:lumMod val="85000"/>
                    <a:lumOff val="15000"/>
                  </a:schemeClr>
                </a:solidFill>
                <a:effectLst/>
              </a:rPr>
              <a:t>Y SERVOMECANISMOS DEL DECEM</a:t>
            </a:r>
            <a:endParaRPr lang="es-EC" sz="2800" dirty="0">
              <a:solidFill>
                <a:schemeClr val="tx1">
                  <a:lumMod val="85000"/>
                  <a:lumOff val="15000"/>
                </a:schemeClr>
              </a:solidFill>
              <a:effectLst/>
            </a:endParaRPr>
          </a:p>
        </p:txBody>
      </p:sp>
    </p:spTree>
    <p:extLst>
      <p:ext uri="{BB962C8B-B14F-4D97-AF65-F5344CB8AC3E}">
        <p14:creationId xmlns:p14="http://schemas.microsoft.com/office/powerpoint/2010/main" val="27673725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35608" y="274638"/>
            <a:ext cx="7528880" cy="1143000"/>
          </a:xfrm>
        </p:spPr>
        <p:txBody>
          <a:bodyPr>
            <a:noAutofit/>
          </a:bodyPr>
          <a:lstStyle/>
          <a:p>
            <a:pPr lvl="0"/>
            <a:r>
              <a:rPr lang="es-ES" sz="4000" b="1" dirty="0" smtClean="0">
                <a:effectLst/>
              </a:rPr>
              <a:t>Parámetros del fluido magnetoreológico</a:t>
            </a:r>
            <a:endParaRPr lang="es-EC" sz="4000" dirty="0"/>
          </a:p>
        </p:txBody>
      </p:sp>
      <p:sp>
        <p:nvSpPr>
          <p:cNvPr id="3" name="2 Marcador de contenido"/>
          <p:cNvSpPr>
            <a:spLocks noGrp="1"/>
          </p:cNvSpPr>
          <p:nvPr>
            <p:ph idx="1"/>
          </p:nvPr>
        </p:nvSpPr>
        <p:spPr>
          <a:xfrm>
            <a:off x="1435608" y="1844824"/>
            <a:ext cx="7498080" cy="4403576"/>
          </a:xfrm>
        </p:spPr>
        <p:txBody>
          <a:bodyPr/>
          <a:lstStyle/>
          <a:p>
            <a:pPr lvl="0"/>
            <a:r>
              <a:rPr lang="es-EC" i="1" dirty="0"/>
              <a:t>La naturaleza de las </a:t>
            </a:r>
            <a:r>
              <a:rPr lang="es-EC" i="1" dirty="0" smtClean="0"/>
              <a:t>partículas</a:t>
            </a:r>
          </a:p>
          <a:p>
            <a:r>
              <a:rPr lang="es-EC" i="1" dirty="0"/>
              <a:t>La concentración de las partículas </a:t>
            </a:r>
            <a:endParaRPr lang="es-EC" i="1" dirty="0" smtClean="0"/>
          </a:p>
          <a:p>
            <a:pPr lvl="0"/>
            <a:r>
              <a:rPr lang="es-EC" i="1" dirty="0"/>
              <a:t>La densidad de las partículas</a:t>
            </a:r>
            <a:endParaRPr lang="es-EC" dirty="0"/>
          </a:p>
          <a:p>
            <a:pPr lvl="0"/>
            <a:r>
              <a:rPr lang="es-EC" i="1" dirty="0"/>
              <a:t>La distribución </a:t>
            </a:r>
            <a:r>
              <a:rPr lang="es-EC" i="1" dirty="0" smtClean="0"/>
              <a:t>y </a:t>
            </a:r>
            <a:r>
              <a:rPr lang="es-EC" i="1" dirty="0"/>
              <a:t>tamaño de las </a:t>
            </a:r>
            <a:r>
              <a:rPr lang="es-EC" i="1" dirty="0" smtClean="0"/>
              <a:t>partículas</a:t>
            </a:r>
          </a:p>
          <a:p>
            <a:r>
              <a:rPr lang="es-EC" i="1" dirty="0"/>
              <a:t>La naturaleza del fluido </a:t>
            </a:r>
            <a:r>
              <a:rPr lang="es-EC" i="1" dirty="0" smtClean="0"/>
              <a:t>portador</a:t>
            </a:r>
          </a:p>
          <a:p>
            <a:pPr lvl="0"/>
            <a:r>
              <a:rPr lang="es-EC" i="1" dirty="0"/>
              <a:t>La densidad del fluido </a:t>
            </a:r>
            <a:r>
              <a:rPr lang="es-EC" i="1" dirty="0" smtClean="0"/>
              <a:t>portador</a:t>
            </a:r>
          </a:p>
          <a:p>
            <a:r>
              <a:rPr lang="es-EC" i="1" dirty="0"/>
              <a:t>La viscosidad del fluido portador</a:t>
            </a:r>
            <a:endParaRPr lang="es-EC" dirty="0"/>
          </a:p>
          <a:p>
            <a:pPr lvl="0"/>
            <a:endParaRPr lang="es-EC" i="1" dirty="0" smtClean="0"/>
          </a:p>
          <a:p>
            <a:pPr lvl="0"/>
            <a:endParaRPr lang="es-EC" dirty="0"/>
          </a:p>
          <a:p>
            <a:endParaRPr lang="es-EC" dirty="0"/>
          </a:p>
          <a:p>
            <a:pPr lvl="0"/>
            <a:endParaRPr lang="es-EC" dirty="0"/>
          </a:p>
          <a:p>
            <a:endParaRPr lang="es-EC" dirty="0"/>
          </a:p>
          <a:p>
            <a:pPr lvl="0"/>
            <a:endParaRPr lang="es-EC" dirty="0"/>
          </a:p>
          <a:p>
            <a:endParaRPr lang="es-EC" dirty="0"/>
          </a:p>
        </p:txBody>
      </p:sp>
    </p:spTree>
    <p:extLst>
      <p:ext uri="{BB962C8B-B14F-4D97-AF65-F5344CB8AC3E}">
        <p14:creationId xmlns:p14="http://schemas.microsoft.com/office/powerpoint/2010/main" val="18775639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lvl="0"/>
            <a:r>
              <a:rPr lang="es-ES" b="1" dirty="0">
                <a:effectLst/>
              </a:rPr>
              <a:t>O</a:t>
            </a:r>
            <a:r>
              <a:rPr lang="es-ES" b="1" dirty="0" smtClean="0">
                <a:effectLst/>
              </a:rPr>
              <a:t>btención del fluido magnetoreológico</a:t>
            </a:r>
            <a:endParaRPr lang="es-EC" dirty="0"/>
          </a:p>
        </p:txBody>
      </p:sp>
      <p:sp>
        <p:nvSpPr>
          <p:cNvPr id="3" name="2 Marcador de contenido"/>
          <p:cNvSpPr>
            <a:spLocks noGrp="1"/>
          </p:cNvSpPr>
          <p:nvPr>
            <p:ph idx="1"/>
          </p:nvPr>
        </p:nvSpPr>
        <p:spPr/>
        <p:txBody>
          <a:bodyPr/>
          <a:lstStyle/>
          <a:p>
            <a:pPr lvl="0"/>
            <a:r>
              <a:rPr lang="es-ES" b="1" dirty="0"/>
              <a:t>Selección del material</a:t>
            </a:r>
            <a:endParaRPr lang="es-EC" b="1" dirty="0"/>
          </a:p>
          <a:p>
            <a:pPr marL="82296" indent="0">
              <a:buNone/>
            </a:pPr>
            <a:r>
              <a:rPr lang="es-EC" dirty="0" smtClean="0"/>
              <a:t>   Partículas </a:t>
            </a:r>
            <a:r>
              <a:rPr lang="es-EC" dirty="0"/>
              <a:t>de </a:t>
            </a:r>
            <a:r>
              <a:rPr lang="es-EC" dirty="0" smtClean="0"/>
              <a:t>acero</a:t>
            </a:r>
          </a:p>
          <a:p>
            <a:pPr marL="82296" indent="0">
              <a:buNone/>
            </a:pPr>
            <a:endParaRPr lang="es-EC" sz="1400" dirty="0"/>
          </a:p>
          <a:p>
            <a:r>
              <a:rPr lang="es-ES" b="1" dirty="0"/>
              <a:t>Recolección de partículas </a:t>
            </a:r>
            <a:endParaRPr lang="es-ES" b="1" dirty="0" smtClean="0"/>
          </a:p>
          <a:p>
            <a:endParaRPr lang="es-EC" b="1" dirty="0"/>
          </a:p>
          <a:p>
            <a:pPr marL="82296" indent="0">
              <a:buNone/>
            </a:pPr>
            <a:endParaRPr lang="es-EC" dirty="0"/>
          </a:p>
        </p:txBody>
      </p:sp>
      <p:pic>
        <p:nvPicPr>
          <p:cNvPr id="4" name="3 Imagen"/>
          <p:cNvPicPr/>
          <p:nvPr/>
        </p:nvPicPr>
        <p:blipFill rotWithShape="1">
          <a:blip r:embed="rId2" cstate="print"/>
          <a:srcRect l="19384" t="9577" r="20923" b="8333"/>
          <a:stretch/>
        </p:blipFill>
        <p:spPr bwMode="auto">
          <a:xfrm>
            <a:off x="1691680" y="3738002"/>
            <a:ext cx="3346450" cy="2587625"/>
          </a:xfrm>
          <a:prstGeom prst="rect">
            <a:avLst/>
          </a:prstGeom>
          <a:ln>
            <a:noFill/>
          </a:ln>
          <a:extLst>
            <a:ext uri="{53640926-AAD7-44D8-BBD7-CCE9431645EC}">
              <a14:shadowObscured xmlns:a14="http://schemas.microsoft.com/office/drawing/2010/main"/>
            </a:ext>
          </a:extLst>
        </p:spPr>
      </p:pic>
      <p:pic>
        <p:nvPicPr>
          <p:cNvPr id="5" name="4 Imagen"/>
          <p:cNvPicPr/>
          <p:nvPr/>
        </p:nvPicPr>
        <p:blipFill rotWithShape="1">
          <a:blip r:embed="rId3" cstate="print"/>
          <a:srcRect l="20000" t="8209" r="29077" b="22835"/>
          <a:stretch/>
        </p:blipFill>
        <p:spPr bwMode="auto">
          <a:xfrm>
            <a:off x="5436096" y="3752303"/>
            <a:ext cx="3384376" cy="25590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176603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lvl="0"/>
            <a:r>
              <a:rPr lang="es-ES" b="1" dirty="0">
                <a:effectLst/>
              </a:rPr>
              <a:t>Primer procesamiento de las partículas </a:t>
            </a:r>
            <a:endParaRPr lang="es-EC" dirty="0"/>
          </a:p>
        </p:txBody>
      </p:sp>
      <p:sp>
        <p:nvSpPr>
          <p:cNvPr id="3" name="2 Marcador de contenido"/>
          <p:cNvSpPr>
            <a:spLocks noGrp="1"/>
          </p:cNvSpPr>
          <p:nvPr>
            <p:ph idx="1"/>
          </p:nvPr>
        </p:nvSpPr>
        <p:spPr>
          <a:xfrm>
            <a:off x="1435608" y="1447800"/>
            <a:ext cx="3568440" cy="684363"/>
          </a:xfrm>
        </p:spPr>
        <p:txBody>
          <a:bodyPr>
            <a:normAutofit/>
          </a:bodyPr>
          <a:lstStyle/>
          <a:p>
            <a:pPr lvl="0"/>
            <a:r>
              <a:rPr lang="es-ES" dirty="0" smtClean="0"/>
              <a:t>Secado</a:t>
            </a:r>
            <a:endParaRPr lang="es-EC" b="1" dirty="0"/>
          </a:p>
          <a:p>
            <a:pPr marL="82296" indent="0">
              <a:buNone/>
            </a:pPr>
            <a:endParaRPr lang="es-EC" dirty="0" smtClean="0"/>
          </a:p>
        </p:txBody>
      </p:sp>
      <p:pic>
        <p:nvPicPr>
          <p:cNvPr id="4" name="3 Imagen"/>
          <p:cNvPicPr/>
          <p:nvPr/>
        </p:nvPicPr>
        <p:blipFill rotWithShape="1">
          <a:blip r:embed="rId2" cstate="print"/>
          <a:srcRect l="21077" t="17240" r="24461" b="18730"/>
          <a:stretch/>
        </p:blipFill>
        <p:spPr bwMode="auto">
          <a:xfrm>
            <a:off x="2216888" y="2132162"/>
            <a:ext cx="2467936" cy="1584869"/>
          </a:xfrm>
          <a:prstGeom prst="rect">
            <a:avLst/>
          </a:prstGeom>
          <a:ln>
            <a:noFill/>
          </a:ln>
          <a:extLst>
            <a:ext uri="{53640926-AAD7-44D8-BBD7-CCE9431645EC}">
              <a14:shadowObscured xmlns:a14="http://schemas.microsoft.com/office/drawing/2010/main"/>
            </a:ext>
          </a:extLst>
        </p:spPr>
      </p:pic>
      <p:pic>
        <p:nvPicPr>
          <p:cNvPr id="5" name="4 Imagen"/>
          <p:cNvPicPr/>
          <p:nvPr/>
        </p:nvPicPr>
        <p:blipFill rotWithShape="1">
          <a:blip r:embed="rId3" cstate="print"/>
          <a:srcRect l="26035" t="9303" r="25846" b="9590"/>
          <a:stretch/>
        </p:blipFill>
        <p:spPr bwMode="auto">
          <a:xfrm>
            <a:off x="6102424" y="3316173"/>
            <a:ext cx="2304256" cy="2121287"/>
          </a:xfrm>
          <a:prstGeom prst="rect">
            <a:avLst/>
          </a:prstGeom>
          <a:ln>
            <a:noFill/>
          </a:ln>
          <a:extLst>
            <a:ext uri="{53640926-AAD7-44D8-BBD7-CCE9431645EC}">
              <a14:shadowObscured xmlns:a14="http://schemas.microsoft.com/office/drawing/2010/main"/>
            </a:ext>
          </a:extLst>
        </p:spPr>
      </p:pic>
      <p:pic>
        <p:nvPicPr>
          <p:cNvPr id="6" name="5 Imagen"/>
          <p:cNvPicPr/>
          <p:nvPr/>
        </p:nvPicPr>
        <p:blipFill rotWithShape="1">
          <a:blip r:embed="rId4" cstate="print"/>
          <a:srcRect l="19873" t="9851" r="19231" b="16988"/>
          <a:stretch/>
        </p:blipFill>
        <p:spPr bwMode="auto">
          <a:xfrm>
            <a:off x="2160476" y="4656380"/>
            <a:ext cx="2524348" cy="1587064"/>
          </a:xfrm>
          <a:prstGeom prst="rect">
            <a:avLst/>
          </a:prstGeom>
          <a:ln>
            <a:noFill/>
          </a:ln>
          <a:extLst>
            <a:ext uri="{53640926-AAD7-44D8-BBD7-CCE9431645EC}">
              <a14:shadowObscured xmlns:a14="http://schemas.microsoft.com/office/drawing/2010/main"/>
            </a:ext>
          </a:extLst>
        </p:spPr>
      </p:pic>
      <p:sp>
        <p:nvSpPr>
          <p:cNvPr id="7" name="6 Rectángulo"/>
          <p:cNvSpPr/>
          <p:nvPr/>
        </p:nvSpPr>
        <p:spPr>
          <a:xfrm>
            <a:off x="5616624" y="2574528"/>
            <a:ext cx="3275856" cy="584775"/>
          </a:xfrm>
          <a:prstGeom prst="rect">
            <a:avLst/>
          </a:prstGeom>
        </p:spPr>
        <p:txBody>
          <a:bodyPr wrap="square">
            <a:spAutoFit/>
          </a:bodyPr>
          <a:lstStyle/>
          <a:p>
            <a:pPr marL="457200" lvl="0" indent="-457200">
              <a:buClr>
                <a:schemeClr val="accent1"/>
              </a:buClr>
              <a:buSzPct val="125000"/>
              <a:buFont typeface="Arial" panose="020B0604020202020204" pitchFamily="34" charset="0"/>
              <a:buChar char="•"/>
            </a:pPr>
            <a:r>
              <a:rPr lang="es-EC" sz="3200" dirty="0" smtClean="0"/>
              <a:t>Pulverizado</a:t>
            </a:r>
            <a:endParaRPr lang="es-EC" sz="3200" dirty="0"/>
          </a:p>
        </p:txBody>
      </p:sp>
      <p:sp>
        <p:nvSpPr>
          <p:cNvPr id="9" name="8 Rectángulo"/>
          <p:cNvSpPr/>
          <p:nvPr/>
        </p:nvSpPr>
        <p:spPr>
          <a:xfrm>
            <a:off x="1547664" y="4003833"/>
            <a:ext cx="3275856" cy="584775"/>
          </a:xfrm>
          <a:prstGeom prst="rect">
            <a:avLst/>
          </a:prstGeom>
        </p:spPr>
        <p:txBody>
          <a:bodyPr wrap="square">
            <a:spAutoFit/>
          </a:bodyPr>
          <a:lstStyle/>
          <a:p>
            <a:pPr lvl="0" indent="-457200">
              <a:buClr>
                <a:schemeClr val="accent1"/>
              </a:buClr>
              <a:buSzPct val="125000"/>
              <a:buFont typeface="Arial" panose="020B0604020202020204" pitchFamily="34" charset="0"/>
              <a:buChar char="•"/>
            </a:pPr>
            <a:r>
              <a:rPr lang="es-EC" sz="3200" dirty="0" smtClean="0"/>
              <a:t>Primer Filtrado</a:t>
            </a:r>
            <a:endParaRPr lang="es-EC" sz="3200" dirty="0"/>
          </a:p>
        </p:txBody>
      </p:sp>
    </p:spTree>
    <p:extLst>
      <p:ext uri="{BB962C8B-B14F-4D97-AF65-F5344CB8AC3E}">
        <p14:creationId xmlns:p14="http://schemas.microsoft.com/office/powerpoint/2010/main" val="15159832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p:nvPr/>
        </p:nvPicPr>
        <p:blipFill rotWithShape="1">
          <a:blip r:embed="rId2" cstate="print"/>
          <a:srcRect l="37436" t="9578" r="34000" b="9317"/>
          <a:stretch/>
        </p:blipFill>
        <p:spPr bwMode="auto">
          <a:xfrm>
            <a:off x="2356346" y="1948507"/>
            <a:ext cx="1170547" cy="1840533"/>
          </a:xfrm>
          <a:prstGeom prst="rect">
            <a:avLst/>
          </a:prstGeom>
          <a:ln>
            <a:noFill/>
          </a:ln>
          <a:extLst>
            <a:ext uri="{53640926-AAD7-44D8-BBD7-CCE9431645EC}">
              <a14:shadowObscured xmlns:a14="http://schemas.microsoft.com/office/drawing/2010/main"/>
            </a:ext>
          </a:extLst>
        </p:spPr>
      </p:pic>
      <p:pic>
        <p:nvPicPr>
          <p:cNvPr id="6" name="5 Imagen"/>
          <p:cNvPicPr/>
          <p:nvPr/>
        </p:nvPicPr>
        <p:blipFill rotWithShape="1">
          <a:blip r:embed="rId3" cstate="print"/>
          <a:srcRect l="19719" t="9851" r="19077" b="7946"/>
          <a:stretch/>
        </p:blipFill>
        <p:spPr bwMode="auto">
          <a:xfrm>
            <a:off x="5076056" y="2071923"/>
            <a:ext cx="2294130" cy="1619585"/>
          </a:xfrm>
          <a:prstGeom prst="rect">
            <a:avLst/>
          </a:prstGeom>
          <a:ln>
            <a:noFill/>
          </a:ln>
          <a:extLst>
            <a:ext uri="{53640926-AAD7-44D8-BBD7-CCE9431645EC}">
              <a14:shadowObscured xmlns:a14="http://schemas.microsoft.com/office/drawing/2010/main"/>
            </a:ext>
          </a:extLst>
        </p:spPr>
      </p:pic>
      <p:sp>
        <p:nvSpPr>
          <p:cNvPr id="8" name="7 Rectángulo"/>
          <p:cNvSpPr/>
          <p:nvPr/>
        </p:nvSpPr>
        <p:spPr>
          <a:xfrm>
            <a:off x="2051720" y="1579175"/>
            <a:ext cx="2051395" cy="369332"/>
          </a:xfrm>
          <a:prstGeom prst="rect">
            <a:avLst/>
          </a:prstGeom>
        </p:spPr>
        <p:txBody>
          <a:bodyPr wrap="none">
            <a:spAutoFit/>
          </a:bodyPr>
          <a:lstStyle/>
          <a:p>
            <a:pPr lvl="0"/>
            <a:r>
              <a:rPr lang="es-EC" dirty="0" err="1" smtClean="0"/>
              <a:t>Estereomicroscopio</a:t>
            </a:r>
            <a:endParaRPr lang="es-EC" dirty="0"/>
          </a:p>
        </p:txBody>
      </p:sp>
      <p:sp>
        <p:nvSpPr>
          <p:cNvPr id="9" name="8 Rectángulo"/>
          <p:cNvSpPr/>
          <p:nvPr/>
        </p:nvSpPr>
        <p:spPr>
          <a:xfrm>
            <a:off x="5076056" y="1621650"/>
            <a:ext cx="1569660" cy="369332"/>
          </a:xfrm>
          <a:prstGeom prst="rect">
            <a:avLst/>
          </a:prstGeom>
        </p:spPr>
        <p:txBody>
          <a:bodyPr wrap="none">
            <a:spAutoFit/>
          </a:bodyPr>
          <a:lstStyle/>
          <a:p>
            <a:pPr lvl="0"/>
            <a:r>
              <a:rPr lang="es-EC" dirty="0" smtClean="0"/>
              <a:t>Ampliación 4X</a:t>
            </a:r>
            <a:endParaRPr lang="es-EC" dirty="0"/>
          </a:p>
        </p:txBody>
      </p:sp>
      <p:sp>
        <p:nvSpPr>
          <p:cNvPr id="11" name="10 Rectángulo"/>
          <p:cNvSpPr/>
          <p:nvPr/>
        </p:nvSpPr>
        <p:spPr>
          <a:xfrm>
            <a:off x="1953693" y="4072610"/>
            <a:ext cx="2064027" cy="369332"/>
          </a:xfrm>
          <a:prstGeom prst="rect">
            <a:avLst/>
          </a:prstGeom>
        </p:spPr>
        <p:txBody>
          <a:bodyPr wrap="none">
            <a:spAutoFit/>
          </a:bodyPr>
          <a:lstStyle/>
          <a:p>
            <a:pPr lvl="0"/>
            <a:r>
              <a:rPr lang="es-EC" dirty="0" smtClean="0"/>
              <a:t>Microscopio Óptico</a:t>
            </a:r>
            <a:endParaRPr lang="es-EC" dirty="0"/>
          </a:p>
        </p:txBody>
      </p:sp>
      <p:sp>
        <p:nvSpPr>
          <p:cNvPr id="12" name="11 Rectángulo"/>
          <p:cNvSpPr/>
          <p:nvPr/>
        </p:nvSpPr>
        <p:spPr>
          <a:xfrm>
            <a:off x="5228456" y="4060862"/>
            <a:ext cx="1685077" cy="369332"/>
          </a:xfrm>
          <a:prstGeom prst="rect">
            <a:avLst/>
          </a:prstGeom>
        </p:spPr>
        <p:txBody>
          <a:bodyPr wrap="none">
            <a:spAutoFit/>
          </a:bodyPr>
          <a:lstStyle/>
          <a:p>
            <a:pPr lvl="0"/>
            <a:r>
              <a:rPr lang="es-EC" dirty="0" smtClean="0"/>
              <a:t>Ampliación 10X</a:t>
            </a:r>
            <a:endParaRPr lang="es-EC" dirty="0"/>
          </a:p>
        </p:txBody>
      </p:sp>
      <p:pic>
        <p:nvPicPr>
          <p:cNvPr id="13" name="12 Imagen"/>
          <p:cNvPicPr/>
          <p:nvPr/>
        </p:nvPicPr>
        <p:blipFill rotWithShape="1">
          <a:blip r:embed="rId4" cstate="print"/>
          <a:srcRect l="37595" t="17513" r="38769" b="14798"/>
          <a:stretch/>
        </p:blipFill>
        <p:spPr bwMode="auto">
          <a:xfrm>
            <a:off x="2267744" y="4434426"/>
            <a:ext cx="1224137" cy="2027729"/>
          </a:xfrm>
          <a:prstGeom prst="rect">
            <a:avLst/>
          </a:prstGeom>
          <a:ln>
            <a:noFill/>
          </a:ln>
          <a:extLst>
            <a:ext uri="{53640926-AAD7-44D8-BBD7-CCE9431645EC}">
              <a14:shadowObscured xmlns:a14="http://schemas.microsoft.com/office/drawing/2010/main"/>
            </a:ext>
          </a:extLst>
        </p:spPr>
      </p:pic>
      <p:pic>
        <p:nvPicPr>
          <p:cNvPr id="14" name="13 Imagen"/>
          <p:cNvPicPr/>
          <p:nvPr/>
        </p:nvPicPr>
        <p:blipFill rotWithShape="1">
          <a:blip r:embed="rId5" cstate="print"/>
          <a:srcRect l="22340" t="8756" r="19077" b="8433"/>
          <a:stretch/>
        </p:blipFill>
        <p:spPr bwMode="auto">
          <a:xfrm>
            <a:off x="5251649" y="4725144"/>
            <a:ext cx="1942944" cy="1432434"/>
          </a:xfrm>
          <a:prstGeom prst="rect">
            <a:avLst/>
          </a:prstGeom>
          <a:ln>
            <a:noFill/>
          </a:ln>
          <a:extLst>
            <a:ext uri="{53640926-AAD7-44D8-BBD7-CCE9431645EC}">
              <a14:shadowObscured xmlns:a14="http://schemas.microsoft.com/office/drawing/2010/main"/>
            </a:ext>
          </a:extLst>
        </p:spPr>
      </p:pic>
      <p:sp>
        <p:nvSpPr>
          <p:cNvPr id="4" name="3 Rectángulo"/>
          <p:cNvSpPr/>
          <p:nvPr/>
        </p:nvSpPr>
        <p:spPr>
          <a:xfrm>
            <a:off x="1685646" y="791042"/>
            <a:ext cx="3886577" cy="584775"/>
          </a:xfrm>
          <a:prstGeom prst="rect">
            <a:avLst/>
          </a:prstGeom>
        </p:spPr>
        <p:txBody>
          <a:bodyPr wrap="none">
            <a:spAutoFit/>
          </a:bodyPr>
          <a:lstStyle/>
          <a:p>
            <a:pPr marL="457200" indent="-457200">
              <a:buClr>
                <a:schemeClr val="accent1"/>
              </a:buClr>
              <a:buSzPct val="150000"/>
              <a:buFont typeface="Gill Sans MT" panose="020B0502020104020203" pitchFamily="34" charset="0"/>
              <a:buChar char="•"/>
            </a:pPr>
            <a:r>
              <a:rPr lang="es-EC" sz="3200" b="1" dirty="0"/>
              <a:t>Primer Análisis   </a:t>
            </a:r>
          </a:p>
        </p:txBody>
      </p:sp>
    </p:spTree>
    <p:extLst>
      <p:ext uri="{BB962C8B-B14F-4D97-AF65-F5344CB8AC3E}">
        <p14:creationId xmlns:p14="http://schemas.microsoft.com/office/powerpoint/2010/main" val="11772165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b="1" dirty="0" smtClean="0">
                <a:effectLst/>
              </a:rPr>
              <a:t>Segundo </a:t>
            </a:r>
            <a:r>
              <a:rPr lang="es-ES" b="1" dirty="0">
                <a:effectLst/>
              </a:rPr>
              <a:t>procesamiento de las partículas </a:t>
            </a:r>
            <a:endParaRPr lang="es-EC" dirty="0"/>
          </a:p>
        </p:txBody>
      </p:sp>
      <p:sp>
        <p:nvSpPr>
          <p:cNvPr id="3" name="2 Marcador de contenido"/>
          <p:cNvSpPr>
            <a:spLocks noGrp="1"/>
          </p:cNvSpPr>
          <p:nvPr>
            <p:ph idx="1"/>
          </p:nvPr>
        </p:nvSpPr>
        <p:spPr/>
        <p:txBody>
          <a:bodyPr/>
          <a:lstStyle/>
          <a:p>
            <a:endParaRPr lang="es-EC" dirty="0" smtClean="0"/>
          </a:p>
          <a:p>
            <a:r>
              <a:rPr lang="es-EC" dirty="0" smtClean="0"/>
              <a:t>Segundo filtrado</a:t>
            </a:r>
          </a:p>
          <a:p>
            <a:endParaRPr lang="es-EC" dirty="0"/>
          </a:p>
          <a:p>
            <a:endParaRPr lang="es-EC" dirty="0" smtClean="0"/>
          </a:p>
          <a:p>
            <a:endParaRPr lang="es-EC" dirty="0"/>
          </a:p>
          <a:p>
            <a:r>
              <a:rPr lang="es-EC" dirty="0" smtClean="0"/>
              <a:t>Calcinación</a:t>
            </a:r>
            <a:endParaRPr lang="es-EC" dirty="0"/>
          </a:p>
        </p:txBody>
      </p:sp>
      <p:pic>
        <p:nvPicPr>
          <p:cNvPr id="5" name="4 Imagen" descr="C:\Users\Santiago Lema\Desktop\fotos tesis\2013-03-22 13.11.40.jpg"/>
          <p:cNvPicPr/>
          <p:nvPr/>
        </p:nvPicPr>
        <p:blipFill rotWithShape="1">
          <a:blip r:embed="rId2" cstate="print">
            <a:extLst>
              <a:ext uri="{28A0092B-C50C-407E-A947-70E740481C1C}">
                <a14:useLocalDpi xmlns:a14="http://schemas.microsoft.com/office/drawing/2010/main" val="0"/>
              </a:ext>
            </a:extLst>
          </a:blip>
          <a:srcRect l="9848" r="12498" b="9091"/>
          <a:stretch/>
        </p:blipFill>
        <p:spPr bwMode="auto">
          <a:xfrm>
            <a:off x="5652120" y="1628800"/>
            <a:ext cx="2211090" cy="1944216"/>
          </a:xfrm>
          <a:prstGeom prst="rect">
            <a:avLst/>
          </a:prstGeom>
          <a:noFill/>
          <a:ln>
            <a:noFill/>
          </a:ln>
          <a:extLst>
            <a:ext uri="{53640926-AAD7-44D8-BBD7-CCE9431645EC}">
              <a14:shadowObscured xmlns:a14="http://schemas.microsoft.com/office/drawing/2010/main"/>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120" y="3933056"/>
            <a:ext cx="2314575" cy="197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323867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900" b="1" dirty="0" smtClean="0">
                <a:effectLst/>
              </a:rPr>
              <a:t>Granulometría</a:t>
            </a:r>
            <a:endParaRPr lang="es-EC" sz="3900" dirty="0"/>
          </a:p>
        </p:txBody>
      </p:sp>
      <p:sp>
        <p:nvSpPr>
          <p:cNvPr id="3" name="2 Marcador de contenido"/>
          <p:cNvSpPr>
            <a:spLocks noGrp="1"/>
          </p:cNvSpPr>
          <p:nvPr>
            <p:ph idx="1"/>
          </p:nvPr>
        </p:nvSpPr>
        <p:spPr/>
        <p:txBody>
          <a:bodyPr>
            <a:normAutofit fontScale="77500" lnSpcReduction="20000"/>
          </a:bodyPr>
          <a:lstStyle/>
          <a:p>
            <a:pPr marL="82296" indent="0" algn="just">
              <a:buNone/>
            </a:pPr>
            <a:r>
              <a:rPr lang="es-EC" dirty="0" smtClean="0"/>
              <a:t>Determinar </a:t>
            </a:r>
            <a:r>
              <a:rPr lang="es-EC" dirty="0"/>
              <a:t>en forma cuantitativa la distribución de las partículas de acero de acuerdo a su </a:t>
            </a:r>
            <a:r>
              <a:rPr lang="es-EC" dirty="0" smtClean="0"/>
              <a:t>tamaño, mediante tamizado con mallas normalizados</a:t>
            </a:r>
          </a:p>
          <a:p>
            <a:pPr marL="82296" indent="0">
              <a:buNone/>
            </a:pPr>
            <a:endParaRPr lang="es-EC" dirty="0"/>
          </a:p>
          <a:p>
            <a:pPr marL="82296" indent="0">
              <a:buNone/>
            </a:pPr>
            <a:endParaRPr lang="es-EC" dirty="0" smtClean="0"/>
          </a:p>
          <a:p>
            <a:pPr marL="82296" indent="0">
              <a:buNone/>
            </a:pPr>
            <a:endParaRPr lang="es-EC" dirty="0"/>
          </a:p>
          <a:p>
            <a:pPr marL="82296" indent="0">
              <a:buNone/>
            </a:pPr>
            <a:endParaRPr lang="es-EC" dirty="0" smtClean="0"/>
          </a:p>
          <a:p>
            <a:pPr marL="82296" indent="0">
              <a:buNone/>
            </a:pPr>
            <a:endParaRPr lang="es-EC" dirty="0" smtClean="0"/>
          </a:p>
          <a:p>
            <a:pPr algn="just"/>
            <a:r>
              <a:rPr lang="es-EC" dirty="0" smtClean="0"/>
              <a:t>Se </a:t>
            </a:r>
            <a:r>
              <a:rPr lang="es-EC" dirty="0"/>
              <a:t>realizó la granulometría con 4 muestras de 250 gr de partículas metálicas, utilizando un conjunto de 14 tamices, a partir de la malla # 20, que tiene una abertura de 850 </a:t>
            </a:r>
            <a:r>
              <a:rPr lang="es-EC" dirty="0" err="1"/>
              <a:t>um</a:t>
            </a:r>
            <a:r>
              <a:rPr lang="es-EC" dirty="0"/>
              <a:t>, hasta la malla # 400, con una abertura de 38 </a:t>
            </a:r>
            <a:r>
              <a:rPr lang="es-EC" dirty="0" err="1"/>
              <a:t>um</a:t>
            </a:r>
            <a:r>
              <a:rPr lang="es-EC" dirty="0"/>
              <a:t>. </a:t>
            </a:r>
          </a:p>
        </p:txBody>
      </p:sp>
      <p:pic>
        <p:nvPicPr>
          <p:cNvPr id="4" name="3 Imagen" descr="http://www.filtra.com/Imagenes/productos_tamices_06.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39752" y="2708921"/>
            <a:ext cx="2160240" cy="1523196"/>
          </a:xfrm>
          <a:prstGeom prst="rect">
            <a:avLst/>
          </a:prstGeom>
          <a:noFill/>
          <a:ln>
            <a:noFill/>
          </a:ln>
        </p:spPr>
      </p:pic>
      <p:pic>
        <p:nvPicPr>
          <p:cNvPr id="5" name="4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4088" y="2708920"/>
            <a:ext cx="1728192" cy="1523196"/>
          </a:xfrm>
          <a:prstGeom prst="rect">
            <a:avLst/>
          </a:prstGeom>
          <a:noFill/>
          <a:ln>
            <a:noFill/>
          </a:ln>
        </p:spPr>
      </p:pic>
    </p:spTree>
    <p:extLst>
      <p:ext uri="{BB962C8B-B14F-4D97-AF65-F5344CB8AC3E}">
        <p14:creationId xmlns:p14="http://schemas.microsoft.com/office/powerpoint/2010/main" val="1760597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435608" y="1447800"/>
            <a:ext cx="7498080" cy="5293568"/>
          </a:xfrm>
        </p:spPr>
        <p:txBody>
          <a:bodyPr>
            <a:normAutofit lnSpcReduction="10000"/>
          </a:bodyPr>
          <a:lstStyle/>
          <a:p>
            <a:pPr marL="82296" indent="0">
              <a:buNone/>
            </a:pPr>
            <a:endParaRPr lang="es-EC" dirty="0" smtClean="0"/>
          </a:p>
          <a:p>
            <a:pPr marL="82296" indent="0">
              <a:buNone/>
            </a:pPr>
            <a:endParaRPr lang="es-EC" dirty="0"/>
          </a:p>
          <a:p>
            <a:pPr marL="82296" indent="0">
              <a:buNone/>
            </a:pPr>
            <a:endParaRPr lang="es-EC" dirty="0" smtClean="0"/>
          </a:p>
          <a:p>
            <a:pPr marL="82296" indent="0">
              <a:buNone/>
            </a:pPr>
            <a:endParaRPr lang="es-EC" dirty="0" smtClean="0"/>
          </a:p>
          <a:p>
            <a:pPr marL="82296" indent="0">
              <a:buNone/>
            </a:pPr>
            <a:endParaRPr lang="es-EC" dirty="0" smtClean="0"/>
          </a:p>
          <a:p>
            <a:pPr marL="82296" indent="0">
              <a:buNone/>
            </a:pPr>
            <a:endParaRPr lang="es-EC" dirty="0"/>
          </a:p>
          <a:p>
            <a:pPr marL="82296" indent="0" algn="just">
              <a:buNone/>
            </a:pPr>
            <a:endParaRPr lang="es-EC" dirty="0"/>
          </a:p>
          <a:p>
            <a:pPr marL="82296" indent="0" algn="just">
              <a:buNone/>
            </a:pPr>
            <a:r>
              <a:rPr lang="es-EC" sz="2800" dirty="0" smtClean="0"/>
              <a:t>Se obtuvo un </a:t>
            </a:r>
            <a:r>
              <a:rPr lang="es-EC" sz="2800" dirty="0"/>
              <a:t>67% del total de las muestras, equivalente a 670 gr de partículas de acero con tamaño de grano de hasta 106 </a:t>
            </a:r>
            <a:r>
              <a:rPr lang="es-EC" sz="2800" dirty="0" err="1" smtClean="0"/>
              <a:t>um</a:t>
            </a:r>
            <a:r>
              <a:rPr lang="es-EC" sz="2800" dirty="0" smtClean="0"/>
              <a:t>.</a:t>
            </a:r>
            <a:endParaRPr lang="es-EC" sz="2800" dirty="0"/>
          </a:p>
        </p:txBody>
      </p:sp>
      <p:sp>
        <p:nvSpPr>
          <p:cNvPr id="5" name="4 Rectángulo"/>
          <p:cNvSpPr/>
          <p:nvPr/>
        </p:nvSpPr>
        <p:spPr>
          <a:xfrm>
            <a:off x="2555776" y="3645024"/>
            <a:ext cx="4536504" cy="21602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pic>
        <p:nvPicPr>
          <p:cNvPr id="4" name="3 Imagen" descr="C:\Users\Santiago Lema\Desktop\granulometria 001.jpg"/>
          <p:cNvPicPr/>
          <p:nvPr/>
        </p:nvPicPr>
        <p:blipFill rotWithShape="1">
          <a:blip r:embed="rId2" cstate="print">
            <a:extLst>
              <a:ext uri="{28A0092B-C50C-407E-A947-70E740481C1C}">
                <a14:useLocalDpi xmlns:a14="http://schemas.microsoft.com/office/drawing/2010/main" val="0"/>
              </a:ext>
            </a:extLst>
          </a:blip>
          <a:srcRect l="15456" t="21899" r="16310" b="43618"/>
          <a:stretch/>
        </p:blipFill>
        <p:spPr bwMode="auto">
          <a:xfrm rot="-60000">
            <a:off x="2451456" y="954595"/>
            <a:ext cx="4952293" cy="4056464"/>
          </a:xfrm>
          <a:prstGeom prst="rect">
            <a:avLst/>
          </a:prstGeom>
          <a:noFill/>
          <a:ln>
            <a:noFill/>
          </a:ln>
          <a:extLst>
            <a:ext uri="{53640926-AAD7-44D8-BBD7-CCE9431645EC}">
              <a14:shadowObscured xmlns:a14="http://schemas.microsoft.com/office/drawing/2010/main"/>
            </a:ext>
          </a:extLst>
        </p:spPr>
      </p:pic>
      <p:sp>
        <p:nvSpPr>
          <p:cNvPr id="6" name="5 Flecha derecha"/>
          <p:cNvSpPr/>
          <p:nvPr/>
        </p:nvSpPr>
        <p:spPr>
          <a:xfrm>
            <a:off x="1943708" y="3569320"/>
            <a:ext cx="648072" cy="108012"/>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C"/>
          </a:p>
        </p:txBody>
      </p:sp>
      <p:cxnSp>
        <p:nvCxnSpPr>
          <p:cNvPr id="8" name="7 Conector recto"/>
          <p:cNvCxnSpPr/>
          <p:nvPr/>
        </p:nvCxnSpPr>
        <p:spPr>
          <a:xfrm>
            <a:off x="2659350" y="3501008"/>
            <a:ext cx="4576946"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11" name="10 Conector recto"/>
          <p:cNvCxnSpPr/>
          <p:nvPr/>
        </p:nvCxnSpPr>
        <p:spPr>
          <a:xfrm>
            <a:off x="2659350" y="3677332"/>
            <a:ext cx="4576946" cy="0"/>
          </a:xfrm>
          <a:prstGeom prst="line">
            <a:avLst/>
          </a:prstGeom>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24587806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03648" y="116632"/>
            <a:ext cx="7498080" cy="1143000"/>
          </a:xfrm>
        </p:spPr>
        <p:txBody>
          <a:bodyPr/>
          <a:lstStyle/>
          <a:p>
            <a:r>
              <a:rPr lang="es-EC" dirty="0" smtClean="0"/>
              <a:t>Obtención del fluido portador</a:t>
            </a:r>
            <a:endParaRPr lang="es-EC" dirty="0"/>
          </a:p>
        </p:txBody>
      </p:sp>
      <p:sp>
        <p:nvSpPr>
          <p:cNvPr id="3" name="2 Marcador de contenido"/>
          <p:cNvSpPr>
            <a:spLocks noGrp="1"/>
          </p:cNvSpPr>
          <p:nvPr>
            <p:ph idx="1"/>
          </p:nvPr>
        </p:nvSpPr>
        <p:spPr>
          <a:xfrm>
            <a:off x="1435608" y="1268760"/>
            <a:ext cx="7498080" cy="4979640"/>
          </a:xfrm>
        </p:spPr>
        <p:txBody>
          <a:bodyPr/>
          <a:lstStyle/>
          <a:p>
            <a:r>
              <a:rPr lang="es-EC" dirty="0" smtClean="0"/>
              <a:t>SAE 20W-50</a:t>
            </a:r>
          </a:p>
          <a:p>
            <a:endParaRPr lang="es-EC" dirty="0"/>
          </a:p>
        </p:txBody>
      </p:sp>
      <p:graphicFrame>
        <p:nvGraphicFramePr>
          <p:cNvPr id="5" name="4 Tabla"/>
          <p:cNvGraphicFramePr>
            <a:graphicFrameLocks noGrp="1"/>
          </p:cNvGraphicFramePr>
          <p:nvPr>
            <p:extLst>
              <p:ext uri="{D42A27DB-BD31-4B8C-83A1-F6EECF244321}">
                <p14:modId xmlns:p14="http://schemas.microsoft.com/office/powerpoint/2010/main" val="4206822508"/>
              </p:ext>
            </p:extLst>
          </p:nvPr>
        </p:nvGraphicFramePr>
        <p:xfrm>
          <a:off x="3203848" y="2056656"/>
          <a:ext cx="3547110" cy="4800600"/>
        </p:xfrm>
        <a:graphic>
          <a:graphicData uri="http://schemas.openxmlformats.org/drawingml/2006/table">
            <a:tbl>
              <a:tblPr firstRow="1" firstCol="1" bandRow="1">
                <a:tableStyleId>{5C22544A-7EE6-4342-B048-85BDC9FD1C3A}</a:tableStyleId>
              </a:tblPr>
              <a:tblGrid>
                <a:gridCol w="2593975"/>
                <a:gridCol w="953135"/>
              </a:tblGrid>
              <a:tr h="295661">
                <a:tc>
                  <a:txBody>
                    <a:bodyPr/>
                    <a:lstStyle/>
                    <a:p>
                      <a:pPr>
                        <a:lnSpc>
                          <a:spcPct val="150000"/>
                        </a:lnSpc>
                        <a:spcAft>
                          <a:spcPts val="0"/>
                        </a:spcAft>
                      </a:pPr>
                      <a:r>
                        <a:rPr lang="es-EC" sz="1400" dirty="0">
                          <a:effectLst/>
                        </a:rPr>
                        <a:t>Grado SAE</a:t>
                      </a:r>
                      <a:endParaRPr lang="es-EC" sz="1400" dirty="0">
                        <a:solidFill>
                          <a:srgbClr val="5F497A"/>
                        </a:solidFill>
                        <a:effectLst/>
                        <a:latin typeface="Calibri"/>
                        <a:ea typeface="Times New Roman"/>
                        <a:cs typeface="Times New Roman"/>
                      </a:endParaRPr>
                    </a:p>
                  </a:txBody>
                  <a:tcPr marL="68580" marR="68580" marT="0" marB="0"/>
                </a:tc>
                <a:tc>
                  <a:txBody>
                    <a:bodyPr/>
                    <a:lstStyle/>
                    <a:p>
                      <a:pPr>
                        <a:lnSpc>
                          <a:spcPct val="150000"/>
                        </a:lnSpc>
                        <a:spcAft>
                          <a:spcPts val="0"/>
                        </a:spcAft>
                      </a:pPr>
                      <a:r>
                        <a:rPr lang="es-EC" sz="1400">
                          <a:effectLst/>
                        </a:rPr>
                        <a:t>20W-50</a:t>
                      </a:r>
                      <a:endParaRPr lang="es-EC" sz="1400">
                        <a:solidFill>
                          <a:srgbClr val="5F497A"/>
                        </a:solidFill>
                        <a:effectLst/>
                        <a:latin typeface="Calibri"/>
                        <a:ea typeface="Times New Roman"/>
                        <a:cs typeface="Times New Roman"/>
                      </a:endParaRPr>
                    </a:p>
                  </a:txBody>
                  <a:tcPr marL="68580" marR="68580" marT="0" marB="0"/>
                </a:tc>
              </a:tr>
              <a:tr h="295661">
                <a:tc>
                  <a:txBody>
                    <a:bodyPr/>
                    <a:lstStyle/>
                    <a:p>
                      <a:pPr>
                        <a:lnSpc>
                          <a:spcPct val="150000"/>
                        </a:lnSpc>
                        <a:spcAft>
                          <a:spcPts val="0"/>
                        </a:spcAft>
                      </a:pPr>
                      <a:r>
                        <a:rPr lang="es-EC" sz="1400">
                          <a:effectLst/>
                        </a:rPr>
                        <a:t>Numero de Producto</a:t>
                      </a:r>
                      <a:endParaRPr lang="es-EC" sz="1400">
                        <a:solidFill>
                          <a:srgbClr val="5F497A"/>
                        </a:solidFill>
                        <a:effectLst/>
                        <a:latin typeface="Calibri"/>
                        <a:ea typeface="Times New Roman"/>
                        <a:cs typeface="Times New Roman"/>
                      </a:endParaRPr>
                    </a:p>
                  </a:txBody>
                  <a:tcPr marL="68580" marR="68580" marT="0" marB="0"/>
                </a:tc>
                <a:tc>
                  <a:txBody>
                    <a:bodyPr/>
                    <a:lstStyle/>
                    <a:p>
                      <a:pPr algn="ctr">
                        <a:lnSpc>
                          <a:spcPct val="150000"/>
                        </a:lnSpc>
                        <a:spcAft>
                          <a:spcPts val="0"/>
                        </a:spcAft>
                      </a:pPr>
                      <a:r>
                        <a:rPr lang="es-EC" sz="1400">
                          <a:effectLst/>
                        </a:rPr>
                        <a:t>223397</a:t>
                      </a:r>
                      <a:endParaRPr lang="es-EC" sz="1400">
                        <a:solidFill>
                          <a:srgbClr val="5F497A"/>
                        </a:solidFill>
                        <a:effectLst/>
                        <a:latin typeface="Calibri"/>
                        <a:ea typeface="Times New Roman"/>
                        <a:cs typeface="Times New Roman"/>
                      </a:endParaRPr>
                    </a:p>
                  </a:txBody>
                  <a:tcPr marL="68580" marR="68580" marT="0" marB="0"/>
                </a:tc>
              </a:tr>
              <a:tr h="295661">
                <a:tc>
                  <a:txBody>
                    <a:bodyPr/>
                    <a:lstStyle/>
                    <a:p>
                      <a:pPr>
                        <a:lnSpc>
                          <a:spcPct val="150000"/>
                        </a:lnSpc>
                        <a:spcAft>
                          <a:spcPts val="0"/>
                        </a:spcAft>
                      </a:pPr>
                      <a:r>
                        <a:rPr lang="es-EC" sz="1400">
                          <a:effectLst/>
                        </a:rPr>
                        <a:t>Gravedad API</a:t>
                      </a:r>
                      <a:endParaRPr lang="es-EC" sz="1400">
                        <a:solidFill>
                          <a:srgbClr val="5F497A"/>
                        </a:solidFill>
                        <a:effectLst/>
                        <a:latin typeface="Calibri"/>
                        <a:ea typeface="Times New Roman"/>
                        <a:cs typeface="Times New Roman"/>
                      </a:endParaRPr>
                    </a:p>
                  </a:txBody>
                  <a:tcPr marL="68580" marR="68580" marT="0" marB="0"/>
                </a:tc>
                <a:tc>
                  <a:txBody>
                    <a:bodyPr/>
                    <a:lstStyle/>
                    <a:p>
                      <a:pPr algn="ctr">
                        <a:lnSpc>
                          <a:spcPct val="150000"/>
                        </a:lnSpc>
                        <a:spcAft>
                          <a:spcPts val="0"/>
                        </a:spcAft>
                      </a:pPr>
                      <a:r>
                        <a:rPr lang="es-EC" sz="1400">
                          <a:effectLst/>
                        </a:rPr>
                        <a:t>29,0</a:t>
                      </a:r>
                      <a:endParaRPr lang="es-EC" sz="1400">
                        <a:solidFill>
                          <a:srgbClr val="5F497A"/>
                        </a:solidFill>
                        <a:effectLst/>
                        <a:latin typeface="Calibri"/>
                        <a:ea typeface="Times New Roman"/>
                        <a:cs typeface="Times New Roman"/>
                      </a:endParaRPr>
                    </a:p>
                  </a:txBody>
                  <a:tcPr marL="68580" marR="68580" marT="0" marB="0"/>
                </a:tc>
              </a:tr>
              <a:tr h="957501">
                <a:tc>
                  <a:txBody>
                    <a:bodyPr/>
                    <a:lstStyle/>
                    <a:p>
                      <a:pPr>
                        <a:lnSpc>
                          <a:spcPct val="150000"/>
                        </a:lnSpc>
                        <a:spcAft>
                          <a:spcPts val="0"/>
                        </a:spcAft>
                      </a:pPr>
                      <a:r>
                        <a:rPr lang="es-EC" sz="1400" dirty="0">
                          <a:effectLst/>
                        </a:rPr>
                        <a:t>Viscosidad, Cinemática                       </a:t>
                      </a:r>
                      <a:r>
                        <a:rPr lang="es-EC" sz="1400" dirty="0" err="1">
                          <a:effectLst/>
                        </a:rPr>
                        <a:t>cst</a:t>
                      </a:r>
                      <a:r>
                        <a:rPr lang="es-EC" sz="1400" dirty="0">
                          <a:effectLst/>
                        </a:rPr>
                        <a:t> a 40 </a:t>
                      </a:r>
                      <a:r>
                        <a:rPr lang="es-EC" sz="1400" baseline="30000" dirty="0" err="1">
                          <a:effectLst/>
                        </a:rPr>
                        <a:t>o</a:t>
                      </a:r>
                      <a:r>
                        <a:rPr lang="es-EC" sz="1400" dirty="0" err="1">
                          <a:effectLst/>
                        </a:rPr>
                        <a:t>C</a:t>
                      </a:r>
                      <a:r>
                        <a:rPr lang="es-EC" sz="1400" dirty="0">
                          <a:effectLst/>
                        </a:rPr>
                        <a:t>                                       </a:t>
                      </a:r>
                      <a:r>
                        <a:rPr lang="es-EC" sz="1400" dirty="0" err="1">
                          <a:effectLst/>
                        </a:rPr>
                        <a:t>cst</a:t>
                      </a:r>
                      <a:r>
                        <a:rPr lang="es-EC" sz="1400" dirty="0">
                          <a:effectLst/>
                        </a:rPr>
                        <a:t> a 100 </a:t>
                      </a:r>
                      <a:r>
                        <a:rPr lang="es-EC" sz="1400" baseline="30000" dirty="0" err="1">
                          <a:effectLst/>
                        </a:rPr>
                        <a:t>o</a:t>
                      </a:r>
                      <a:r>
                        <a:rPr lang="es-EC" sz="1400" dirty="0" err="1">
                          <a:effectLst/>
                        </a:rPr>
                        <a:t>C</a:t>
                      </a:r>
                      <a:endParaRPr lang="es-EC" sz="1400" dirty="0">
                        <a:solidFill>
                          <a:srgbClr val="5F497A"/>
                        </a:solidFill>
                        <a:effectLst/>
                        <a:latin typeface="Calibri"/>
                        <a:ea typeface="Times New Roman"/>
                        <a:cs typeface="Times New Roman"/>
                      </a:endParaRPr>
                    </a:p>
                  </a:txBody>
                  <a:tcPr marL="68580" marR="68580" marT="0" marB="0"/>
                </a:tc>
                <a:tc>
                  <a:txBody>
                    <a:bodyPr/>
                    <a:lstStyle/>
                    <a:p>
                      <a:pPr algn="ctr">
                        <a:lnSpc>
                          <a:spcPct val="150000"/>
                        </a:lnSpc>
                        <a:spcAft>
                          <a:spcPts val="0"/>
                        </a:spcAft>
                      </a:pPr>
                      <a:r>
                        <a:rPr lang="es-EC" sz="1400" dirty="0">
                          <a:effectLst/>
                        </a:rPr>
                        <a:t> </a:t>
                      </a:r>
                    </a:p>
                    <a:p>
                      <a:pPr algn="ctr">
                        <a:lnSpc>
                          <a:spcPct val="150000"/>
                        </a:lnSpc>
                        <a:spcAft>
                          <a:spcPts val="0"/>
                        </a:spcAft>
                      </a:pPr>
                      <a:r>
                        <a:rPr lang="es-EC" sz="1400" dirty="0">
                          <a:effectLst/>
                        </a:rPr>
                        <a:t>157,8         17,5</a:t>
                      </a:r>
                      <a:endParaRPr lang="es-EC" sz="1400" dirty="0">
                        <a:solidFill>
                          <a:srgbClr val="5F497A"/>
                        </a:solidFill>
                        <a:effectLst/>
                        <a:latin typeface="Calibri"/>
                        <a:ea typeface="Times New Roman"/>
                        <a:cs typeface="Times New Roman"/>
                      </a:endParaRPr>
                    </a:p>
                  </a:txBody>
                  <a:tcPr marL="68580" marR="68580" marT="0" marB="0"/>
                </a:tc>
              </a:tr>
              <a:tr h="295661">
                <a:tc>
                  <a:txBody>
                    <a:bodyPr/>
                    <a:lstStyle/>
                    <a:p>
                      <a:pPr>
                        <a:lnSpc>
                          <a:spcPct val="150000"/>
                        </a:lnSpc>
                        <a:spcAft>
                          <a:spcPts val="0"/>
                        </a:spcAft>
                      </a:pPr>
                      <a:r>
                        <a:rPr lang="es-EC" sz="1400">
                          <a:effectLst/>
                        </a:rPr>
                        <a:t>Índice de Viscosidad</a:t>
                      </a:r>
                      <a:endParaRPr lang="es-EC" sz="1400">
                        <a:solidFill>
                          <a:srgbClr val="5F497A"/>
                        </a:solidFill>
                        <a:effectLst/>
                        <a:latin typeface="Calibri"/>
                        <a:ea typeface="Times New Roman"/>
                        <a:cs typeface="Times New Roman"/>
                      </a:endParaRPr>
                    </a:p>
                  </a:txBody>
                  <a:tcPr marL="68580" marR="68580" marT="0" marB="0"/>
                </a:tc>
                <a:tc>
                  <a:txBody>
                    <a:bodyPr/>
                    <a:lstStyle/>
                    <a:p>
                      <a:pPr algn="ctr">
                        <a:lnSpc>
                          <a:spcPct val="150000"/>
                        </a:lnSpc>
                        <a:spcAft>
                          <a:spcPts val="0"/>
                        </a:spcAft>
                      </a:pPr>
                      <a:r>
                        <a:rPr lang="es-EC" sz="1400">
                          <a:effectLst/>
                        </a:rPr>
                        <a:t>119,0</a:t>
                      </a:r>
                      <a:endParaRPr lang="es-EC" sz="1400">
                        <a:solidFill>
                          <a:srgbClr val="5F497A"/>
                        </a:solidFill>
                        <a:effectLst/>
                        <a:latin typeface="Calibri"/>
                        <a:ea typeface="Times New Roman"/>
                        <a:cs typeface="Times New Roman"/>
                      </a:endParaRPr>
                    </a:p>
                  </a:txBody>
                  <a:tcPr marL="68580" marR="68580" marT="0" marB="0"/>
                </a:tc>
              </a:tr>
              <a:tr h="295661">
                <a:tc>
                  <a:txBody>
                    <a:bodyPr/>
                    <a:lstStyle/>
                    <a:p>
                      <a:pPr>
                        <a:lnSpc>
                          <a:spcPct val="150000"/>
                        </a:lnSpc>
                        <a:spcAft>
                          <a:spcPts val="0"/>
                        </a:spcAft>
                      </a:pPr>
                      <a:r>
                        <a:rPr lang="es-EC" sz="1400">
                          <a:effectLst/>
                        </a:rPr>
                        <a:t>Punto de Inflamación, </a:t>
                      </a:r>
                      <a:r>
                        <a:rPr lang="es-EC" sz="1400" baseline="30000">
                          <a:effectLst/>
                        </a:rPr>
                        <a:t>o</a:t>
                      </a:r>
                      <a:r>
                        <a:rPr lang="es-EC" sz="1400">
                          <a:effectLst/>
                        </a:rPr>
                        <a:t>C(</a:t>
                      </a:r>
                      <a:r>
                        <a:rPr lang="es-EC" sz="1400" baseline="30000">
                          <a:effectLst/>
                        </a:rPr>
                        <a:t>o</a:t>
                      </a:r>
                      <a:r>
                        <a:rPr lang="es-EC" sz="1400">
                          <a:effectLst/>
                        </a:rPr>
                        <a:t>F)</a:t>
                      </a:r>
                      <a:endParaRPr lang="es-EC" sz="1400">
                        <a:solidFill>
                          <a:srgbClr val="5F497A"/>
                        </a:solidFill>
                        <a:effectLst/>
                        <a:latin typeface="Calibri"/>
                        <a:ea typeface="Times New Roman"/>
                        <a:cs typeface="Times New Roman"/>
                      </a:endParaRPr>
                    </a:p>
                  </a:txBody>
                  <a:tcPr marL="68580" marR="68580" marT="0" marB="0"/>
                </a:tc>
                <a:tc>
                  <a:txBody>
                    <a:bodyPr/>
                    <a:lstStyle/>
                    <a:p>
                      <a:pPr algn="ctr">
                        <a:lnSpc>
                          <a:spcPct val="150000"/>
                        </a:lnSpc>
                        <a:spcAft>
                          <a:spcPts val="0"/>
                        </a:spcAft>
                      </a:pPr>
                      <a:r>
                        <a:rPr lang="es-EC" sz="1400">
                          <a:effectLst/>
                        </a:rPr>
                        <a:t>&gt;205(401)</a:t>
                      </a:r>
                      <a:endParaRPr lang="es-EC" sz="1400">
                        <a:solidFill>
                          <a:srgbClr val="5F497A"/>
                        </a:solidFill>
                        <a:effectLst/>
                        <a:latin typeface="Calibri"/>
                        <a:ea typeface="Times New Roman"/>
                        <a:cs typeface="Times New Roman"/>
                      </a:endParaRPr>
                    </a:p>
                  </a:txBody>
                  <a:tcPr marL="68580" marR="68580" marT="0" marB="0"/>
                </a:tc>
              </a:tr>
              <a:tr h="626581">
                <a:tc>
                  <a:txBody>
                    <a:bodyPr/>
                    <a:lstStyle/>
                    <a:p>
                      <a:pPr>
                        <a:lnSpc>
                          <a:spcPct val="150000"/>
                        </a:lnSpc>
                        <a:spcAft>
                          <a:spcPts val="0"/>
                        </a:spcAft>
                      </a:pPr>
                      <a:r>
                        <a:rPr lang="es-EC" sz="1400">
                          <a:effectLst/>
                        </a:rPr>
                        <a:t>Punto de Escurrimiento, </a:t>
                      </a:r>
                      <a:r>
                        <a:rPr lang="es-EC" sz="1400" baseline="30000">
                          <a:effectLst/>
                        </a:rPr>
                        <a:t>o</a:t>
                      </a:r>
                      <a:r>
                        <a:rPr lang="es-EC" sz="1400">
                          <a:effectLst/>
                        </a:rPr>
                        <a:t>C(</a:t>
                      </a:r>
                      <a:r>
                        <a:rPr lang="es-EC" sz="1400" baseline="30000">
                          <a:effectLst/>
                        </a:rPr>
                        <a:t>o</a:t>
                      </a:r>
                      <a:r>
                        <a:rPr lang="es-EC" sz="1400">
                          <a:effectLst/>
                        </a:rPr>
                        <a:t>F)</a:t>
                      </a:r>
                      <a:endParaRPr lang="es-EC" sz="1400">
                        <a:solidFill>
                          <a:srgbClr val="5F497A"/>
                        </a:solidFill>
                        <a:effectLst/>
                        <a:latin typeface="Calibri"/>
                        <a:ea typeface="Times New Roman"/>
                        <a:cs typeface="Times New Roman"/>
                      </a:endParaRPr>
                    </a:p>
                  </a:txBody>
                  <a:tcPr marL="68580" marR="68580" marT="0" marB="0"/>
                </a:tc>
                <a:tc>
                  <a:txBody>
                    <a:bodyPr/>
                    <a:lstStyle/>
                    <a:p>
                      <a:pPr algn="ctr">
                        <a:lnSpc>
                          <a:spcPct val="150000"/>
                        </a:lnSpc>
                        <a:spcAft>
                          <a:spcPts val="0"/>
                        </a:spcAft>
                      </a:pPr>
                      <a:r>
                        <a:rPr lang="es-EC" sz="1400">
                          <a:effectLst/>
                        </a:rPr>
                        <a:t>-24(-11)</a:t>
                      </a:r>
                      <a:endParaRPr lang="es-EC" sz="1400">
                        <a:solidFill>
                          <a:srgbClr val="5F497A"/>
                        </a:solidFill>
                        <a:effectLst/>
                        <a:latin typeface="Calibri"/>
                        <a:ea typeface="Times New Roman"/>
                        <a:cs typeface="Times New Roman"/>
                      </a:endParaRPr>
                    </a:p>
                  </a:txBody>
                  <a:tcPr marL="68580" marR="68580" marT="0" marB="0"/>
                </a:tc>
              </a:tr>
              <a:tr h="295661">
                <a:tc>
                  <a:txBody>
                    <a:bodyPr/>
                    <a:lstStyle/>
                    <a:p>
                      <a:pPr>
                        <a:lnSpc>
                          <a:spcPct val="150000"/>
                        </a:lnSpc>
                        <a:spcAft>
                          <a:spcPts val="0"/>
                        </a:spcAft>
                      </a:pPr>
                      <a:r>
                        <a:rPr lang="es-EC" sz="1400">
                          <a:effectLst/>
                        </a:rPr>
                        <a:t>Ceniza Sulfatada, wt %</a:t>
                      </a:r>
                      <a:endParaRPr lang="es-EC" sz="1400">
                        <a:solidFill>
                          <a:srgbClr val="5F497A"/>
                        </a:solidFill>
                        <a:effectLst/>
                        <a:latin typeface="Calibri"/>
                        <a:ea typeface="Times New Roman"/>
                        <a:cs typeface="Times New Roman"/>
                      </a:endParaRPr>
                    </a:p>
                  </a:txBody>
                  <a:tcPr marL="68580" marR="68580" marT="0" marB="0"/>
                </a:tc>
                <a:tc>
                  <a:txBody>
                    <a:bodyPr/>
                    <a:lstStyle/>
                    <a:p>
                      <a:pPr algn="ctr">
                        <a:lnSpc>
                          <a:spcPct val="150000"/>
                        </a:lnSpc>
                        <a:spcAft>
                          <a:spcPts val="0"/>
                        </a:spcAft>
                      </a:pPr>
                      <a:r>
                        <a:rPr lang="es-EC" sz="1400">
                          <a:effectLst/>
                        </a:rPr>
                        <a:t>0,9</a:t>
                      </a:r>
                      <a:endParaRPr lang="es-EC" sz="1400">
                        <a:solidFill>
                          <a:srgbClr val="5F497A"/>
                        </a:solidFill>
                        <a:effectLst/>
                        <a:latin typeface="Calibri"/>
                        <a:ea typeface="Times New Roman"/>
                        <a:cs typeface="Times New Roman"/>
                      </a:endParaRPr>
                    </a:p>
                  </a:txBody>
                  <a:tcPr marL="68580" marR="68580" marT="0" marB="0"/>
                </a:tc>
              </a:tr>
              <a:tr h="295661">
                <a:tc>
                  <a:txBody>
                    <a:bodyPr/>
                    <a:lstStyle/>
                    <a:p>
                      <a:pPr>
                        <a:lnSpc>
                          <a:spcPct val="150000"/>
                        </a:lnSpc>
                        <a:spcAft>
                          <a:spcPts val="0"/>
                        </a:spcAft>
                      </a:pPr>
                      <a:r>
                        <a:rPr lang="es-EC" sz="1400">
                          <a:effectLst/>
                        </a:rPr>
                        <a:t>Numero Base, ASTM D2896</a:t>
                      </a:r>
                      <a:endParaRPr lang="es-EC" sz="1400">
                        <a:solidFill>
                          <a:srgbClr val="5F497A"/>
                        </a:solidFill>
                        <a:effectLst/>
                        <a:latin typeface="Calibri"/>
                        <a:ea typeface="Times New Roman"/>
                        <a:cs typeface="Times New Roman"/>
                      </a:endParaRPr>
                    </a:p>
                  </a:txBody>
                  <a:tcPr marL="68580" marR="68580" marT="0" marB="0"/>
                </a:tc>
                <a:tc>
                  <a:txBody>
                    <a:bodyPr/>
                    <a:lstStyle/>
                    <a:p>
                      <a:pPr algn="ctr">
                        <a:lnSpc>
                          <a:spcPct val="150000"/>
                        </a:lnSpc>
                        <a:spcAft>
                          <a:spcPts val="0"/>
                        </a:spcAft>
                      </a:pPr>
                      <a:r>
                        <a:rPr lang="es-EC" sz="1400" dirty="0">
                          <a:effectLst/>
                        </a:rPr>
                        <a:t>8,5</a:t>
                      </a:r>
                      <a:endParaRPr lang="es-EC" sz="1400" dirty="0">
                        <a:solidFill>
                          <a:srgbClr val="5F497A"/>
                        </a:solidFill>
                        <a:effectLst/>
                        <a:latin typeface="Calibri"/>
                        <a:ea typeface="Times New Roman"/>
                        <a:cs typeface="Times New Roman"/>
                      </a:endParaRPr>
                    </a:p>
                  </a:txBody>
                  <a:tcPr marL="68580" marR="68580" marT="0" marB="0"/>
                </a:tc>
              </a:tr>
              <a:tr h="295661">
                <a:tc>
                  <a:txBody>
                    <a:bodyPr/>
                    <a:lstStyle/>
                    <a:p>
                      <a:pPr>
                        <a:lnSpc>
                          <a:spcPct val="150000"/>
                        </a:lnSpc>
                        <a:spcAft>
                          <a:spcPts val="0"/>
                        </a:spcAft>
                      </a:pPr>
                      <a:r>
                        <a:rPr lang="es-EC" sz="1400">
                          <a:effectLst/>
                        </a:rPr>
                        <a:t>Fosforo, wt %</a:t>
                      </a:r>
                      <a:endParaRPr lang="es-EC" sz="1400">
                        <a:solidFill>
                          <a:srgbClr val="5F497A"/>
                        </a:solidFill>
                        <a:effectLst/>
                        <a:latin typeface="Calibri"/>
                        <a:ea typeface="Times New Roman"/>
                        <a:cs typeface="Times New Roman"/>
                      </a:endParaRPr>
                    </a:p>
                  </a:txBody>
                  <a:tcPr marL="68580" marR="68580" marT="0" marB="0"/>
                </a:tc>
                <a:tc>
                  <a:txBody>
                    <a:bodyPr/>
                    <a:lstStyle/>
                    <a:p>
                      <a:pPr algn="ctr">
                        <a:lnSpc>
                          <a:spcPct val="150000"/>
                        </a:lnSpc>
                        <a:spcAft>
                          <a:spcPts val="0"/>
                        </a:spcAft>
                      </a:pPr>
                      <a:r>
                        <a:rPr lang="es-EC" sz="1400">
                          <a:effectLst/>
                        </a:rPr>
                        <a:t>0,077</a:t>
                      </a:r>
                      <a:endParaRPr lang="es-EC" sz="1400">
                        <a:solidFill>
                          <a:srgbClr val="5F497A"/>
                        </a:solidFill>
                        <a:effectLst/>
                        <a:latin typeface="Calibri"/>
                        <a:ea typeface="Times New Roman"/>
                        <a:cs typeface="Times New Roman"/>
                      </a:endParaRPr>
                    </a:p>
                  </a:txBody>
                  <a:tcPr marL="68580" marR="68580" marT="0" marB="0"/>
                </a:tc>
              </a:tr>
              <a:tr h="295661">
                <a:tc>
                  <a:txBody>
                    <a:bodyPr/>
                    <a:lstStyle/>
                    <a:p>
                      <a:pPr>
                        <a:lnSpc>
                          <a:spcPct val="150000"/>
                        </a:lnSpc>
                        <a:spcAft>
                          <a:spcPts val="0"/>
                        </a:spcAft>
                      </a:pPr>
                      <a:r>
                        <a:rPr lang="es-EC" sz="1400">
                          <a:effectLst/>
                        </a:rPr>
                        <a:t>Zinc, wt%</a:t>
                      </a:r>
                      <a:endParaRPr lang="es-EC" sz="1400">
                        <a:solidFill>
                          <a:srgbClr val="5F497A"/>
                        </a:solidFill>
                        <a:effectLst/>
                        <a:latin typeface="Calibri"/>
                        <a:ea typeface="Times New Roman"/>
                        <a:cs typeface="Times New Roman"/>
                      </a:endParaRPr>
                    </a:p>
                  </a:txBody>
                  <a:tcPr marL="68580" marR="68580" marT="0" marB="0"/>
                </a:tc>
                <a:tc>
                  <a:txBody>
                    <a:bodyPr/>
                    <a:lstStyle/>
                    <a:p>
                      <a:pPr algn="ctr">
                        <a:lnSpc>
                          <a:spcPct val="150000"/>
                        </a:lnSpc>
                        <a:spcAft>
                          <a:spcPts val="0"/>
                        </a:spcAft>
                      </a:pPr>
                      <a:r>
                        <a:rPr lang="es-EC" sz="1400">
                          <a:effectLst/>
                        </a:rPr>
                        <a:t>0,088</a:t>
                      </a:r>
                      <a:endParaRPr lang="es-EC" sz="1400">
                        <a:solidFill>
                          <a:srgbClr val="5F497A"/>
                        </a:solidFill>
                        <a:effectLst/>
                        <a:latin typeface="Calibri"/>
                        <a:ea typeface="Times New Roman"/>
                        <a:cs typeface="Times New Roman"/>
                      </a:endParaRPr>
                    </a:p>
                  </a:txBody>
                  <a:tcPr marL="68580" marR="68580" marT="0" marB="0"/>
                </a:tc>
              </a:tr>
              <a:tr h="295661">
                <a:tc>
                  <a:txBody>
                    <a:bodyPr/>
                    <a:lstStyle/>
                    <a:p>
                      <a:pPr>
                        <a:lnSpc>
                          <a:spcPct val="150000"/>
                        </a:lnSpc>
                        <a:spcAft>
                          <a:spcPts val="0"/>
                        </a:spcAft>
                      </a:pPr>
                      <a:r>
                        <a:rPr lang="es-EC" sz="1400" dirty="0">
                          <a:effectLst/>
                        </a:rPr>
                        <a:t>Magnesio, </a:t>
                      </a:r>
                      <a:r>
                        <a:rPr lang="es-EC" sz="1400" dirty="0" err="1">
                          <a:effectLst/>
                        </a:rPr>
                        <a:t>wt</a:t>
                      </a:r>
                      <a:r>
                        <a:rPr lang="es-EC" sz="1400" dirty="0">
                          <a:effectLst/>
                        </a:rPr>
                        <a:t> %</a:t>
                      </a:r>
                      <a:endParaRPr lang="es-EC" sz="1400" dirty="0">
                        <a:solidFill>
                          <a:srgbClr val="5F497A"/>
                        </a:solidFill>
                        <a:effectLst/>
                        <a:latin typeface="Calibri"/>
                        <a:ea typeface="Times New Roman"/>
                        <a:cs typeface="Times New Roman"/>
                      </a:endParaRPr>
                    </a:p>
                  </a:txBody>
                  <a:tcPr marL="68580" marR="68580" marT="0" marB="0"/>
                </a:tc>
                <a:tc>
                  <a:txBody>
                    <a:bodyPr/>
                    <a:lstStyle/>
                    <a:p>
                      <a:pPr algn="ctr">
                        <a:lnSpc>
                          <a:spcPct val="150000"/>
                        </a:lnSpc>
                        <a:spcAft>
                          <a:spcPts val="0"/>
                        </a:spcAft>
                      </a:pPr>
                      <a:r>
                        <a:rPr lang="es-EC" sz="1400" dirty="0">
                          <a:effectLst/>
                        </a:rPr>
                        <a:t>0,004</a:t>
                      </a:r>
                      <a:endParaRPr lang="es-EC" sz="1400" dirty="0">
                        <a:solidFill>
                          <a:srgbClr val="5F497A"/>
                        </a:solidFill>
                        <a:effectLst/>
                        <a:latin typeface="Calibri"/>
                        <a:ea typeface="Times New Roman"/>
                        <a:cs typeface="Times New Roman"/>
                      </a:endParaRPr>
                    </a:p>
                  </a:txBody>
                  <a:tcPr marL="68580" marR="68580" marT="0" marB="0"/>
                </a:tc>
              </a:tr>
            </a:tbl>
          </a:graphicData>
        </a:graphic>
      </p:graphicFrame>
    </p:spTree>
    <p:extLst>
      <p:ext uri="{BB962C8B-B14F-4D97-AF65-F5344CB8AC3E}">
        <p14:creationId xmlns:p14="http://schemas.microsoft.com/office/powerpoint/2010/main" val="22244801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Viscosidad</a:t>
            </a:r>
            <a:endParaRPr lang="es-EC" dirty="0"/>
          </a:p>
        </p:txBody>
      </p:sp>
      <p:pic>
        <p:nvPicPr>
          <p:cNvPr id="4" name="3 Marcador de contenido"/>
          <p:cNvPicPr>
            <a:picLocks noGrp="1"/>
          </p:cNvPicPr>
          <p:nvPr>
            <p:ph idx="1"/>
          </p:nvPr>
        </p:nvPicPr>
        <p:blipFill rotWithShape="1">
          <a:blip r:embed="rId2" cstate="print"/>
          <a:srcRect l="21539" t="27910" r="12503" b="22202"/>
          <a:stretch/>
        </p:blipFill>
        <p:spPr bwMode="auto">
          <a:xfrm>
            <a:off x="1475656" y="2347139"/>
            <a:ext cx="6881316" cy="2733710"/>
          </a:xfrm>
          <a:prstGeom prst="rect">
            <a:avLst/>
          </a:prstGeom>
          <a:ln>
            <a:noFill/>
          </a:ln>
          <a:extLst>
            <a:ext uri="{53640926-AAD7-44D8-BBD7-CCE9431645EC}">
              <a14:shadowObscured xmlns:a14="http://schemas.microsoft.com/office/drawing/2010/main"/>
            </a:ext>
          </a:extLst>
        </p:spPr>
      </p:pic>
      <p:sp>
        <p:nvSpPr>
          <p:cNvPr id="5" name="4 Rectángulo"/>
          <p:cNvSpPr/>
          <p:nvPr/>
        </p:nvSpPr>
        <p:spPr>
          <a:xfrm>
            <a:off x="1835696" y="1700808"/>
            <a:ext cx="5400600" cy="646331"/>
          </a:xfrm>
          <a:prstGeom prst="rect">
            <a:avLst/>
          </a:prstGeom>
        </p:spPr>
        <p:txBody>
          <a:bodyPr wrap="square">
            <a:spAutoFit/>
          </a:bodyPr>
          <a:lstStyle/>
          <a:p>
            <a:r>
              <a:rPr lang="es-ES" dirty="0" smtClean="0"/>
              <a:t>La </a:t>
            </a:r>
            <a:r>
              <a:rPr lang="es-ES" dirty="0"/>
              <a:t>viscosidad se puede definir como la resistencia de los fluidos a fluir</a:t>
            </a:r>
            <a:endParaRPr lang="es-EC" dirty="0"/>
          </a:p>
        </p:txBody>
      </p:sp>
      <p:pic>
        <p:nvPicPr>
          <p:cNvPr id="6" name="5 Imagen"/>
          <p:cNvPicPr/>
          <p:nvPr/>
        </p:nvPicPr>
        <p:blipFill rotWithShape="1">
          <a:blip r:embed="rId3" cstate="print"/>
          <a:srcRect l="48423" t="54421" r="40815" b="36185"/>
          <a:stretch/>
        </p:blipFill>
        <p:spPr bwMode="auto">
          <a:xfrm>
            <a:off x="4356474" y="5368230"/>
            <a:ext cx="1080120" cy="4785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2068548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lvl="0" algn="just"/>
            <a:r>
              <a:rPr lang="es-ES" b="1" dirty="0" smtClean="0">
                <a:effectLst/>
              </a:rPr>
              <a:t>Selección del método de medición para la viscosidad</a:t>
            </a:r>
            <a:endParaRPr lang="es-EC" dirty="0"/>
          </a:p>
        </p:txBody>
      </p:sp>
      <mc:AlternateContent xmlns:mc="http://schemas.openxmlformats.org/markup-compatibility/2006" xmlns:a14="http://schemas.microsoft.com/office/drawing/2010/main">
        <mc:Choice Requires="a14">
          <p:sp>
            <p:nvSpPr>
              <p:cNvPr id="3" name="2 Marcador de contenido"/>
              <p:cNvSpPr>
                <a:spLocks noGrp="1"/>
              </p:cNvSpPr>
              <p:nvPr>
                <p:ph idx="1"/>
              </p:nvPr>
            </p:nvSpPr>
            <p:spPr/>
            <p:txBody>
              <a:bodyPr/>
              <a:lstStyle/>
              <a:p>
                <a:pPr lvl="0"/>
                <a:r>
                  <a:rPr lang="es-ES" dirty="0" smtClean="0"/>
                  <a:t>Viscosímetro </a:t>
                </a:r>
                <a:r>
                  <a:rPr lang="es-ES" dirty="0"/>
                  <a:t>de caída </a:t>
                </a:r>
                <a:r>
                  <a:rPr lang="es-ES" dirty="0" smtClean="0"/>
                  <a:t>libre.</a:t>
                </a:r>
              </a:p>
              <a:p>
                <a:pPr lvl="0"/>
                <a:endParaRPr lang="es-ES" dirty="0"/>
              </a:p>
              <a:p>
                <a:pPr marL="82296" lvl="0" indent="0">
                  <a:buNone/>
                </a:pPr>
                <a:r>
                  <a:rPr lang="es-EC" sz="1600" dirty="0" smtClean="0"/>
                  <a:t>                                                                    </a:t>
                </a:r>
                <a14:m>
                  <m:oMath xmlns:m="http://schemas.openxmlformats.org/officeDocument/2006/math">
                    <m:r>
                      <a:rPr lang="es-EC" sz="2000" i="1">
                        <a:latin typeface="Cambria Math"/>
                      </a:rPr>
                      <m:t>𝜇</m:t>
                    </m:r>
                    <m:r>
                      <a:rPr lang="es-EC" sz="2000" i="1">
                        <a:latin typeface="Cambria Math"/>
                      </a:rPr>
                      <m:t>=</m:t>
                    </m:r>
                    <m:f>
                      <m:fPr>
                        <m:ctrlPr>
                          <a:rPr lang="es-EC" sz="2000" i="1">
                            <a:latin typeface="Cambria Math"/>
                          </a:rPr>
                        </m:ctrlPr>
                      </m:fPr>
                      <m:num>
                        <m:sSup>
                          <m:sSupPr>
                            <m:ctrlPr>
                              <a:rPr lang="es-EC" sz="2000" i="1">
                                <a:latin typeface="Cambria Math"/>
                              </a:rPr>
                            </m:ctrlPr>
                          </m:sSupPr>
                          <m:e>
                            <m:r>
                              <a:rPr lang="es-EC" sz="2000" i="1">
                                <a:latin typeface="Cambria Math"/>
                              </a:rPr>
                              <m:t>𝐷</m:t>
                            </m:r>
                          </m:e>
                          <m:sup>
                            <m:r>
                              <a:rPr lang="es-EC" sz="2000" i="1">
                                <a:latin typeface="Cambria Math"/>
                              </a:rPr>
                              <m:t>2</m:t>
                            </m:r>
                          </m:sup>
                        </m:sSup>
                        <m:r>
                          <a:rPr lang="es-EC" sz="2000" i="1">
                            <a:latin typeface="Cambria Math"/>
                          </a:rPr>
                          <m:t>.</m:t>
                        </m:r>
                        <m:r>
                          <a:rPr lang="es-EC" sz="2000" i="1">
                            <a:latin typeface="Cambria Math"/>
                          </a:rPr>
                          <m:t>𝑔</m:t>
                        </m:r>
                        <m:r>
                          <a:rPr lang="es-EC" sz="2000" i="1">
                            <a:latin typeface="Cambria Math"/>
                          </a:rPr>
                          <m:t>.(</m:t>
                        </m:r>
                        <m:sSub>
                          <m:sSubPr>
                            <m:ctrlPr>
                              <a:rPr lang="es-EC" sz="2000" i="1">
                                <a:latin typeface="Cambria Math"/>
                              </a:rPr>
                            </m:ctrlPr>
                          </m:sSubPr>
                          <m:e>
                            <m:r>
                              <a:rPr lang="es-EC" sz="2000" i="1">
                                <a:latin typeface="Cambria Math"/>
                              </a:rPr>
                              <m:t>𝜌</m:t>
                            </m:r>
                          </m:e>
                          <m:sub>
                            <m:r>
                              <a:rPr lang="es-EC" sz="2000" i="1">
                                <a:latin typeface="Cambria Math"/>
                              </a:rPr>
                              <m:t>𝑠</m:t>
                            </m:r>
                          </m:sub>
                        </m:sSub>
                        <m:r>
                          <a:rPr lang="es-EC" sz="2000" i="1">
                            <a:latin typeface="Cambria Math"/>
                          </a:rPr>
                          <m:t>−</m:t>
                        </m:r>
                        <m:sSub>
                          <m:sSubPr>
                            <m:ctrlPr>
                              <a:rPr lang="es-EC" sz="2000" i="1">
                                <a:latin typeface="Cambria Math"/>
                              </a:rPr>
                            </m:ctrlPr>
                          </m:sSubPr>
                          <m:e>
                            <m:r>
                              <a:rPr lang="es-EC" sz="2000" i="1">
                                <a:latin typeface="Cambria Math"/>
                              </a:rPr>
                              <m:t>𝜌</m:t>
                            </m:r>
                          </m:e>
                          <m:sub>
                            <m:r>
                              <a:rPr lang="es-EC" sz="2000" i="1">
                                <a:latin typeface="Cambria Math"/>
                              </a:rPr>
                              <m:t>𝐿</m:t>
                            </m:r>
                          </m:sub>
                        </m:sSub>
                        <m:r>
                          <a:rPr lang="es-EC" sz="2000" i="1">
                            <a:latin typeface="Cambria Math"/>
                          </a:rPr>
                          <m:t>)</m:t>
                        </m:r>
                      </m:num>
                      <m:den>
                        <m:r>
                          <a:rPr lang="es-EC" sz="2000" i="1">
                            <a:latin typeface="Cambria Math"/>
                          </a:rPr>
                          <m:t>18∗</m:t>
                        </m:r>
                        <m:r>
                          <a:rPr lang="es-EC" sz="2000" i="1">
                            <a:latin typeface="Cambria Math"/>
                          </a:rPr>
                          <m:t>𝐿</m:t>
                        </m:r>
                        <m:r>
                          <a:rPr lang="es-EC" sz="2000" i="1">
                            <a:latin typeface="Cambria Math"/>
                          </a:rPr>
                          <m:t>/</m:t>
                        </m:r>
                        <m:r>
                          <a:rPr lang="es-EC" sz="2000" i="1">
                            <a:latin typeface="Cambria Math"/>
                          </a:rPr>
                          <m:t>𝑡</m:t>
                        </m:r>
                      </m:den>
                    </m:f>
                  </m:oMath>
                </a14:m>
                <a:endParaRPr lang="es-ES" sz="2000" dirty="0" smtClean="0"/>
              </a:p>
              <a:p>
                <a:pPr marL="82296" lvl="0" indent="0">
                  <a:buNone/>
                </a:pPr>
                <a:endParaRPr lang="es-ES" dirty="0" smtClean="0"/>
              </a:p>
              <a:p>
                <a:r>
                  <a:rPr lang="es-ES" dirty="0"/>
                  <a:t>Viscosímetro </a:t>
                </a:r>
                <a:r>
                  <a:rPr lang="es-ES" dirty="0" err="1" smtClean="0"/>
                  <a:t>Saybolt</a:t>
                </a:r>
                <a:r>
                  <a:rPr lang="es-ES" dirty="0" smtClean="0"/>
                  <a:t>.</a:t>
                </a:r>
                <a:endParaRPr lang="es-EC" dirty="0"/>
              </a:p>
              <a:p>
                <a:pPr lvl="0"/>
                <a:endParaRPr lang="es-EC"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blipFill rotWithShape="1">
                <a:blip r:embed="rId2"/>
                <a:stretch>
                  <a:fillRect t="-1652"/>
                </a:stretch>
              </a:blipFill>
            </p:spPr>
            <p:txBody>
              <a:bodyPr/>
              <a:lstStyle/>
              <a:p>
                <a:r>
                  <a:rPr lang="es-EC">
                    <a:noFill/>
                  </a:rPr>
                  <a:t> </a:t>
                </a:r>
              </a:p>
            </p:txBody>
          </p:sp>
        </mc:Fallback>
      </mc:AlternateContent>
      <p:pic>
        <p:nvPicPr>
          <p:cNvPr id="4" name="3 Imagen" descr="wpe8.jpg (6254 byte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5776" y="2204864"/>
            <a:ext cx="1863090" cy="1435100"/>
          </a:xfrm>
          <a:prstGeom prst="rect">
            <a:avLst/>
          </a:prstGeom>
          <a:noFill/>
          <a:ln>
            <a:noFill/>
          </a:ln>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9027" y="4437112"/>
            <a:ext cx="1876767" cy="1876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57241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043608" y="1268760"/>
            <a:ext cx="8229600" cy="4785395"/>
          </a:xfrm>
        </p:spPr>
        <p:txBody>
          <a:bodyPr>
            <a:normAutofit lnSpcReduction="10000"/>
          </a:bodyPr>
          <a:lstStyle/>
          <a:p>
            <a:pPr marL="82296" lvl="0" indent="0">
              <a:buNone/>
            </a:pPr>
            <a:endParaRPr lang="es-EC" b="1" dirty="0" smtClean="0"/>
          </a:p>
          <a:p>
            <a:pPr lvl="0"/>
            <a:r>
              <a:rPr lang="es-EC" dirty="0" smtClean="0"/>
              <a:t>Diseñar </a:t>
            </a:r>
            <a:r>
              <a:rPr lang="es-EC" dirty="0"/>
              <a:t>el amortiguador </a:t>
            </a:r>
            <a:r>
              <a:rPr lang="es-EC" dirty="0" smtClean="0"/>
              <a:t>magnetoreológico.</a:t>
            </a:r>
          </a:p>
          <a:p>
            <a:pPr marL="82296" lvl="0" indent="0">
              <a:buNone/>
            </a:pPr>
            <a:endParaRPr lang="es-EC" dirty="0" smtClean="0"/>
          </a:p>
          <a:p>
            <a:pPr lvl="0"/>
            <a:r>
              <a:rPr lang="es-EC" dirty="0" smtClean="0"/>
              <a:t>Automatizar </a:t>
            </a:r>
            <a:r>
              <a:rPr lang="es-EC" dirty="0"/>
              <a:t>el conjunto </a:t>
            </a:r>
            <a:r>
              <a:rPr lang="es-EC" dirty="0" smtClean="0"/>
              <a:t>mecánico.</a:t>
            </a:r>
          </a:p>
          <a:p>
            <a:pPr lvl="0"/>
            <a:endParaRPr lang="es-EC" dirty="0" smtClean="0"/>
          </a:p>
          <a:p>
            <a:pPr lvl="0"/>
            <a:r>
              <a:rPr lang="es-EC" dirty="0"/>
              <a:t>Desarrollar la interfaz </a:t>
            </a:r>
            <a:r>
              <a:rPr lang="es-EC" dirty="0" smtClean="0"/>
              <a:t>HMI</a:t>
            </a:r>
          </a:p>
          <a:p>
            <a:pPr lvl="0"/>
            <a:endParaRPr lang="es-EC" dirty="0" smtClean="0"/>
          </a:p>
          <a:p>
            <a:pPr lvl="0"/>
            <a:r>
              <a:rPr lang="es-EC" dirty="0" smtClean="0"/>
              <a:t>Realizar </a:t>
            </a:r>
            <a:r>
              <a:rPr lang="es-EC" dirty="0"/>
              <a:t>el control sobre el amortiguador </a:t>
            </a:r>
            <a:r>
              <a:rPr lang="es-EC" dirty="0" smtClean="0"/>
              <a:t>magnetoreológico</a:t>
            </a:r>
            <a:r>
              <a:rPr lang="es-EC" dirty="0"/>
              <a:t>.</a:t>
            </a:r>
          </a:p>
        </p:txBody>
      </p:sp>
      <p:sp>
        <p:nvSpPr>
          <p:cNvPr id="4" name="1 Título"/>
          <p:cNvSpPr>
            <a:spLocks noGrp="1"/>
          </p:cNvSpPr>
          <p:nvPr>
            <p:ph type="title"/>
          </p:nvPr>
        </p:nvSpPr>
        <p:spPr>
          <a:xfrm>
            <a:off x="1115616" y="188640"/>
            <a:ext cx="7704856" cy="1143000"/>
          </a:xfrm>
        </p:spPr>
        <p:txBody>
          <a:bodyPr>
            <a:normAutofit fontScale="90000"/>
          </a:bodyPr>
          <a:lstStyle/>
          <a:p>
            <a:pPr lvl="0"/>
            <a:r>
              <a:rPr lang="es-EC" b="1" dirty="0" smtClean="0"/>
              <a:t/>
            </a:r>
            <a:br>
              <a:rPr lang="es-EC" b="1" dirty="0" smtClean="0"/>
            </a:br>
            <a:r>
              <a:rPr lang="es-ES" b="1" dirty="0" smtClean="0"/>
              <a:t>Objetivos</a:t>
            </a:r>
            <a:r>
              <a:rPr lang="es-EC" b="1" dirty="0"/>
              <a:t/>
            </a:r>
            <a:br>
              <a:rPr lang="es-EC" b="1" dirty="0"/>
            </a:br>
            <a:endParaRPr lang="es-EC" dirty="0"/>
          </a:p>
        </p:txBody>
      </p:sp>
    </p:spTree>
    <p:extLst>
      <p:ext uri="{BB962C8B-B14F-4D97-AF65-F5344CB8AC3E}">
        <p14:creationId xmlns:p14="http://schemas.microsoft.com/office/powerpoint/2010/main" val="38206495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403648" y="1196752"/>
            <a:ext cx="7498080" cy="4728592"/>
          </a:xfrm>
        </p:spPr>
        <p:txBody>
          <a:bodyPr/>
          <a:lstStyle/>
          <a:p>
            <a:pPr lvl="0"/>
            <a:r>
              <a:rPr lang="es-ES" dirty="0" smtClean="0"/>
              <a:t>El </a:t>
            </a:r>
            <a:r>
              <a:rPr lang="es-ES" dirty="0"/>
              <a:t>viscosímetro </a:t>
            </a:r>
            <a:r>
              <a:rPr lang="es-ES" dirty="0" err="1"/>
              <a:t>Brookfield</a:t>
            </a:r>
            <a:endParaRPr lang="es-EC" dirty="0"/>
          </a:p>
          <a:p>
            <a:endParaRPr lang="es-EC" dirty="0"/>
          </a:p>
        </p:txBody>
      </p:sp>
      <p:pic>
        <p:nvPicPr>
          <p:cNvPr id="4" name="3 Imagen" descr="C:\Users\Santiago Lema\Desktop\fotos tesis\2013-03-12 17.11.09.jpg"/>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425573" y="3028032"/>
            <a:ext cx="2348633" cy="1656184"/>
          </a:xfrm>
          <a:prstGeom prst="rect">
            <a:avLst/>
          </a:prstGeom>
          <a:noFill/>
          <a:ln>
            <a:noFill/>
          </a:ln>
        </p:spPr>
      </p:pic>
      <p:pic>
        <p:nvPicPr>
          <p:cNvPr id="5" name="4 Imagen" descr="http://www.pce-iberica.es/medidor-detalles-tecnicos/images/viscosimetro-rotacion-pce-rvi-2-juego-husillos-r.jpg"/>
          <p:cNvPicPr/>
          <p:nvPr/>
        </p:nvPicPr>
        <p:blipFill rotWithShape="1">
          <a:blip r:embed="rId3">
            <a:extLst>
              <a:ext uri="{28A0092B-C50C-407E-A947-70E740481C1C}">
                <a14:useLocalDpi xmlns:a14="http://schemas.microsoft.com/office/drawing/2010/main" val="0"/>
              </a:ext>
            </a:extLst>
          </a:blip>
          <a:srcRect r="5000" b="12778"/>
          <a:stretch/>
        </p:blipFill>
        <p:spPr bwMode="auto">
          <a:xfrm>
            <a:off x="5292080" y="2989430"/>
            <a:ext cx="2160240" cy="173338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291305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259632" y="274638"/>
            <a:ext cx="7884368" cy="1143000"/>
          </a:xfrm>
        </p:spPr>
        <p:txBody>
          <a:bodyPr>
            <a:normAutofit fontScale="90000"/>
          </a:bodyPr>
          <a:lstStyle/>
          <a:p>
            <a:pPr lvl="0" algn="just"/>
            <a:r>
              <a:rPr lang="es-ES" b="1" dirty="0">
                <a:effectLst/>
              </a:rPr>
              <a:t>E</a:t>
            </a:r>
            <a:r>
              <a:rPr lang="es-ES" b="1" dirty="0" smtClean="0">
                <a:effectLst/>
              </a:rPr>
              <a:t>nsayos de medición de viscosidad en un FMR</a:t>
            </a:r>
            <a:endParaRPr lang="es-EC" dirty="0"/>
          </a:p>
        </p:txBody>
      </p:sp>
      <p:pic>
        <p:nvPicPr>
          <p:cNvPr id="4" name="3 Marcador de contenido" descr="C:\Users\Santiago Lema\Desktop\Nueva carpeta\2013-04-02 17.15.26.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6512503" y="2784641"/>
            <a:ext cx="1375578" cy="1080120"/>
          </a:xfrm>
          <a:prstGeom prst="rect">
            <a:avLst/>
          </a:prstGeom>
          <a:noFill/>
          <a:ln>
            <a:noFill/>
          </a:ln>
        </p:spPr>
      </p:pic>
      <mc:AlternateContent xmlns:mc="http://schemas.openxmlformats.org/markup-compatibility/2006" xmlns:a14="http://schemas.microsoft.com/office/drawing/2010/main">
        <mc:Choice Requires="a14">
          <p:sp>
            <p:nvSpPr>
              <p:cNvPr id="5" name="4 Rectángulo"/>
              <p:cNvSpPr/>
              <p:nvPr/>
            </p:nvSpPr>
            <p:spPr>
              <a:xfrm>
                <a:off x="1475656" y="1628800"/>
                <a:ext cx="7056784" cy="4248599"/>
              </a:xfrm>
              <a:prstGeom prst="rect">
                <a:avLst/>
              </a:prstGeom>
            </p:spPr>
            <p:txBody>
              <a:bodyPr wrap="square">
                <a:spAutoFit/>
              </a:bodyPr>
              <a:lstStyle/>
              <a:p>
                <a:pPr marL="457200" indent="-457200" algn="just">
                  <a:buFont typeface="+mj-lt"/>
                  <a:buAutoNum type="alphaLcParenR"/>
                </a:pPr>
                <a:r>
                  <a:rPr lang="es-EC" sz="2400" dirty="0" smtClean="0"/>
                  <a:t>Preparar el viscosímetro de </a:t>
                </a:r>
                <a:r>
                  <a:rPr lang="es-EC" sz="2400" dirty="0" err="1" smtClean="0"/>
                  <a:t>Brokfield</a:t>
                </a:r>
                <a:r>
                  <a:rPr lang="es-EC" sz="2400" dirty="0" smtClean="0"/>
                  <a:t>.</a:t>
                </a:r>
              </a:p>
              <a:p>
                <a:pPr marL="457200" indent="-457200" algn="just">
                  <a:buFont typeface="+mj-lt"/>
                  <a:buAutoNum type="alphaLcParenR"/>
                </a:pPr>
                <a:endParaRPr lang="es-EC" sz="2400" dirty="0"/>
              </a:p>
              <a:p>
                <a:pPr marL="457200" indent="-457200" algn="just">
                  <a:buFont typeface="+mj-lt"/>
                  <a:buAutoNum type="alphaLcParenR"/>
                </a:pPr>
                <a:r>
                  <a:rPr lang="es-EC" sz="2400" dirty="0" smtClean="0"/>
                  <a:t>Preparar la muestra de FMR .</a:t>
                </a:r>
              </a:p>
              <a:p>
                <a:pPr marL="914400" lvl="1" indent="-457200" algn="just">
                  <a:buFont typeface="Arial" pitchFamily="34" charset="0"/>
                  <a:buChar char="•"/>
                </a:pPr>
                <a:endParaRPr lang="es-EC" dirty="0"/>
              </a:p>
              <a:p>
                <a:pPr marL="914400" lvl="1" indent="-457200" algn="just">
                  <a:buFont typeface="Arial" pitchFamily="34" charset="0"/>
                  <a:buChar char="•"/>
                </a:pPr>
                <a:r>
                  <a:rPr lang="es-EC" dirty="0" smtClean="0"/>
                  <a:t>Aceite SAE 20W50; </a:t>
                </a:r>
              </a:p>
              <a:p>
                <a:pPr marL="914400" lvl="1" indent="-457200" algn="just">
                  <a:buFont typeface="Arial" pitchFamily="34" charset="0"/>
                  <a:buChar char="•"/>
                </a:pPr>
                <a14:m>
                  <m:oMath xmlns:m="http://schemas.openxmlformats.org/officeDocument/2006/math">
                    <m:r>
                      <a:rPr lang="es-EC" i="1" smtClean="0">
                        <a:latin typeface="Cambria Math"/>
                        <a:ea typeface="Cambria Math"/>
                      </a:rPr>
                      <m:t>𝛾</m:t>
                    </m:r>
                    <m:r>
                      <a:rPr lang="es-EC" b="0" i="1" smtClean="0">
                        <a:latin typeface="Cambria Math"/>
                        <a:ea typeface="Cambria Math"/>
                      </a:rPr>
                      <m:t>=0,908</m:t>
                    </m:r>
                    <m:f>
                      <m:fPr>
                        <m:ctrlPr>
                          <a:rPr lang="es-EC" b="0" i="1" smtClean="0">
                            <a:latin typeface="Cambria Math"/>
                            <a:ea typeface="Cambria Math"/>
                          </a:rPr>
                        </m:ctrlPr>
                      </m:fPr>
                      <m:num>
                        <m:r>
                          <a:rPr lang="es-EC" b="0" i="1" smtClean="0">
                            <a:latin typeface="Cambria Math"/>
                            <a:ea typeface="Cambria Math"/>
                          </a:rPr>
                          <m:t>𝑔𝑟</m:t>
                        </m:r>
                      </m:num>
                      <m:den>
                        <m:r>
                          <a:rPr lang="es-EC" b="0" i="1" smtClean="0">
                            <a:latin typeface="Cambria Math"/>
                            <a:ea typeface="Cambria Math"/>
                          </a:rPr>
                          <m:t>𝑚𝑙</m:t>
                        </m:r>
                      </m:den>
                    </m:f>
                    <m:r>
                      <a:rPr lang="es-EC" b="0" i="1" smtClean="0">
                        <a:latin typeface="Cambria Math"/>
                        <a:ea typeface="Cambria Math"/>
                      </a:rPr>
                      <m:t>;</m:t>
                    </m:r>
                  </m:oMath>
                </a14:m>
                <a:endParaRPr lang="es-EC" b="0" i="1" dirty="0" smtClean="0">
                  <a:latin typeface="Cambria Math"/>
                  <a:ea typeface="Cambria Math"/>
                </a:endParaRPr>
              </a:p>
              <a:p>
                <a:pPr marL="914400" lvl="1" indent="-457200" algn="just">
                  <a:buFont typeface="Arial" pitchFamily="34" charset="0"/>
                  <a:buChar char="•"/>
                </a:pPr>
                <a14:m>
                  <m:oMath xmlns:m="http://schemas.openxmlformats.org/officeDocument/2006/math">
                    <m:r>
                      <a:rPr lang="es-EC" b="0" i="1" smtClean="0">
                        <a:latin typeface="Cambria Math"/>
                        <a:ea typeface="Cambria Math"/>
                      </a:rPr>
                      <m:t>𝑉</m:t>
                    </m:r>
                    <m:r>
                      <a:rPr lang="es-EC" b="0" i="1" smtClean="0">
                        <a:latin typeface="Cambria Math"/>
                        <a:ea typeface="Cambria Math"/>
                      </a:rPr>
                      <m:t>=700</m:t>
                    </m:r>
                    <m:r>
                      <a:rPr lang="es-EC" b="0" i="1" smtClean="0">
                        <a:latin typeface="Cambria Math"/>
                        <a:ea typeface="Cambria Math"/>
                      </a:rPr>
                      <m:t>𝑚𝑙</m:t>
                    </m:r>
                  </m:oMath>
                </a14:m>
                <a:r>
                  <a:rPr lang="es-EC" b="0" dirty="0" smtClean="0">
                    <a:ea typeface="Cambria Math"/>
                  </a:rPr>
                  <a:t>.</a:t>
                </a:r>
              </a:p>
              <a:p>
                <a:pPr lvl="1" algn="just"/>
                <a:endParaRPr lang="es-EC" sz="2400" dirty="0" smtClean="0">
                  <a:ea typeface="Cambria Math"/>
                </a:endParaRPr>
              </a:p>
              <a:p>
                <a:pPr marL="914400" lvl="1" indent="-457200" algn="just">
                  <a:buFont typeface="Arial" pitchFamily="34" charset="0"/>
                  <a:buChar char="•"/>
                </a:pPr>
                <a:endParaRPr lang="es-EC" sz="2400" dirty="0">
                  <a:ea typeface="Cambria Math"/>
                </a:endParaRPr>
              </a:p>
              <a:p>
                <a:pPr marL="914400" lvl="1" indent="-457200" algn="just">
                  <a:buFont typeface="Arial" pitchFamily="34" charset="0"/>
                  <a:buChar char="•"/>
                </a:pPr>
                <a:endParaRPr lang="es-EC" sz="2400" b="0" dirty="0" smtClean="0">
                  <a:ea typeface="Cambria Math"/>
                </a:endParaRPr>
              </a:p>
              <a:p>
                <a:pPr lvl="1" algn="just"/>
                <a:endParaRPr lang="es-EC" sz="2400" b="0" dirty="0" smtClean="0">
                  <a:ea typeface="Cambria Math"/>
                </a:endParaRPr>
              </a:p>
              <a:p>
                <a:pPr algn="just"/>
                <a:r>
                  <a:rPr lang="es-EC" sz="2400" dirty="0" smtClean="0"/>
                  <a:t> </a:t>
                </a:r>
                <a:endParaRPr lang="es-EC" sz="2400" dirty="0"/>
              </a:p>
            </p:txBody>
          </p:sp>
        </mc:Choice>
        <mc:Fallback xmlns="">
          <p:sp>
            <p:nvSpPr>
              <p:cNvPr id="5" name="4 Rectángulo"/>
              <p:cNvSpPr>
                <a:spLocks noRot="1" noChangeAspect="1" noMove="1" noResize="1" noEditPoints="1" noAdjustHandles="1" noChangeArrowheads="1" noChangeShapeType="1" noTextEdit="1"/>
              </p:cNvSpPr>
              <p:nvPr/>
            </p:nvSpPr>
            <p:spPr>
              <a:xfrm>
                <a:off x="1475656" y="1628800"/>
                <a:ext cx="7056784" cy="4248599"/>
              </a:xfrm>
              <a:prstGeom prst="rect">
                <a:avLst/>
              </a:prstGeom>
              <a:blipFill rotWithShape="1">
                <a:blip r:embed="rId3"/>
                <a:stretch>
                  <a:fillRect l="-1209" t="-1148"/>
                </a:stretch>
              </a:blipFill>
            </p:spPr>
            <p:txBody>
              <a:bodyPr/>
              <a:lstStyle/>
              <a:p>
                <a:r>
                  <a:rPr lang="es-EC">
                    <a:noFill/>
                  </a:rPr>
                  <a:t> </a:t>
                </a:r>
              </a:p>
            </p:txBody>
          </p:sp>
        </mc:Fallback>
      </mc:AlternateContent>
      <p:graphicFrame>
        <p:nvGraphicFramePr>
          <p:cNvPr id="6" name="5 Tabla"/>
          <p:cNvGraphicFramePr>
            <a:graphicFrameLocks noGrp="1"/>
          </p:cNvGraphicFramePr>
          <p:nvPr>
            <p:extLst>
              <p:ext uri="{D42A27DB-BD31-4B8C-83A1-F6EECF244321}">
                <p14:modId xmlns:p14="http://schemas.microsoft.com/office/powerpoint/2010/main" val="1165871331"/>
              </p:ext>
            </p:extLst>
          </p:nvPr>
        </p:nvGraphicFramePr>
        <p:xfrm>
          <a:off x="1763688" y="4365104"/>
          <a:ext cx="3744416" cy="2194560"/>
        </p:xfrm>
        <a:graphic>
          <a:graphicData uri="http://schemas.openxmlformats.org/drawingml/2006/table">
            <a:tbl>
              <a:tblPr firstRow="1" firstCol="1" bandRow="1">
                <a:tableStyleId>{3B4B98B0-60AC-42C2-AFA5-B58CD77FA1E5}</a:tableStyleId>
              </a:tblPr>
              <a:tblGrid>
                <a:gridCol w="1656184"/>
                <a:gridCol w="2088232"/>
              </a:tblGrid>
              <a:tr h="697583">
                <a:tc>
                  <a:txBody>
                    <a:bodyPr/>
                    <a:lstStyle/>
                    <a:p>
                      <a:pPr marL="457200">
                        <a:lnSpc>
                          <a:spcPct val="200000"/>
                        </a:lnSpc>
                        <a:spcAft>
                          <a:spcPts val="0"/>
                        </a:spcAft>
                      </a:pPr>
                      <a:r>
                        <a:rPr lang="es-EC" sz="1200" dirty="0">
                          <a:effectLst/>
                        </a:rPr>
                        <a:t>% de concentración</a:t>
                      </a:r>
                      <a:endParaRPr lang="es-EC" sz="1100" dirty="0">
                        <a:effectLst/>
                        <a:latin typeface="Calibri"/>
                        <a:ea typeface="Times New Roman"/>
                        <a:cs typeface="Times New Roman"/>
                      </a:endParaRPr>
                    </a:p>
                  </a:txBody>
                  <a:tcPr marL="68580" marR="68580" marT="0" marB="0" anchor="ctr"/>
                </a:tc>
                <a:tc>
                  <a:txBody>
                    <a:bodyPr/>
                    <a:lstStyle/>
                    <a:p>
                      <a:pPr marL="457200" algn="just">
                        <a:lnSpc>
                          <a:spcPct val="200000"/>
                        </a:lnSpc>
                        <a:spcAft>
                          <a:spcPts val="0"/>
                        </a:spcAft>
                      </a:pPr>
                      <a:r>
                        <a:rPr lang="es-EC" sz="1200" dirty="0">
                          <a:effectLst/>
                        </a:rPr>
                        <a:t>Gr de partículas metálicas</a:t>
                      </a:r>
                      <a:endParaRPr lang="es-EC" sz="1100" dirty="0">
                        <a:effectLst/>
                        <a:latin typeface="Calibri"/>
                        <a:ea typeface="Times New Roman"/>
                        <a:cs typeface="Times New Roman"/>
                      </a:endParaRPr>
                    </a:p>
                  </a:txBody>
                  <a:tcPr marL="68580" marR="68580" marT="0" marB="0"/>
                </a:tc>
              </a:tr>
              <a:tr h="291235">
                <a:tc>
                  <a:txBody>
                    <a:bodyPr/>
                    <a:lstStyle/>
                    <a:p>
                      <a:pPr marL="457200" algn="ctr">
                        <a:lnSpc>
                          <a:spcPct val="200000"/>
                        </a:lnSpc>
                        <a:spcAft>
                          <a:spcPts val="0"/>
                        </a:spcAft>
                      </a:pPr>
                      <a:r>
                        <a:rPr lang="es-EC" sz="1200" dirty="0">
                          <a:effectLst/>
                        </a:rPr>
                        <a:t>10</a:t>
                      </a:r>
                      <a:endParaRPr lang="es-EC" sz="1100" dirty="0">
                        <a:effectLst/>
                        <a:latin typeface="Calibri"/>
                        <a:ea typeface="Times New Roman"/>
                        <a:cs typeface="Times New Roman"/>
                      </a:endParaRPr>
                    </a:p>
                  </a:txBody>
                  <a:tcPr marL="68580" marR="68580" marT="0" marB="0"/>
                </a:tc>
                <a:tc>
                  <a:txBody>
                    <a:bodyPr/>
                    <a:lstStyle/>
                    <a:p>
                      <a:pPr marL="457200" algn="ctr">
                        <a:lnSpc>
                          <a:spcPct val="200000"/>
                        </a:lnSpc>
                        <a:spcAft>
                          <a:spcPts val="0"/>
                        </a:spcAft>
                      </a:pPr>
                      <a:r>
                        <a:rPr lang="es-EC" sz="1200" dirty="0">
                          <a:effectLst/>
                        </a:rPr>
                        <a:t>63,5</a:t>
                      </a:r>
                      <a:endParaRPr lang="es-EC" sz="1100" dirty="0">
                        <a:effectLst/>
                        <a:latin typeface="Calibri"/>
                        <a:ea typeface="Times New Roman"/>
                        <a:cs typeface="Times New Roman"/>
                      </a:endParaRPr>
                    </a:p>
                  </a:txBody>
                  <a:tcPr marL="68580" marR="68580" marT="0" marB="0"/>
                </a:tc>
              </a:tr>
              <a:tr h="291235">
                <a:tc>
                  <a:txBody>
                    <a:bodyPr/>
                    <a:lstStyle/>
                    <a:p>
                      <a:pPr marL="457200" algn="ctr">
                        <a:lnSpc>
                          <a:spcPct val="200000"/>
                        </a:lnSpc>
                        <a:spcAft>
                          <a:spcPts val="0"/>
                        </a:spcAft>
                      </a:pPr>
                      <a:r>
                        <a:rPr lang="es-EC" sz="1200">
                          <a:effectLst/>
                        </a:rPr>
                        <a:t>20</a:t>
                      </a:r>
                      <a:endParaRPr lang="es-EC" sz="1100">
                        <a:effectLst/>
                        <a:latin typeface="Calibri"/>
                        <a:ea typeface="Times New Roman"/>
                        <a:cs typeface="Times New Roman"/>
                      </a:endParaRPr>
                    </a:p>
                  </a:txBody>
                  <a:tcPr marL="68580" marR="68580" marT="0" marB="0"/>
                </a:tc>
                <a:tc>
                  <a:txBody>
                    <a:bodyPr/>
                    <a:lstStyle/>
                    <a:p>
                      <a:pPr marL="457200" algn="ctr">
                        <a:lnSpc>
                          <a:spcPct val="200000"/>
                        </a:lnSpc>
                        <a:spcAft>
                          <a:spcPts val="0"/>
                        </a:spcAft>
                      </a:pPr>
                      <a:r>
                        <a:rPr lang="es-EC" sz="1200" dirty="0">
                          <a:effectLst/>
                        </a:rPr>
                        <a:t>127,1</a:t>
                      </a:r>
                      <a:endParaRPr lang="es-EC" sz="1100" dirty="0">
                        <a:effectLst/>
                        <a:latin typeface="Calibri"/>
                        <a:ea typeface="Times New Roman"/>
                        <a:cs typeface="Times New Roman"/>
                      </a:endParaRPr>
                    </a:p>
                  </a:txBody>
                  <a:tcPr marL="68580" marR="68580" marT="0" marB="0"/>
                </a:tc>
              </a:tr>
              <a:tr h="291235">
                <a:tc>
                  <a:txBody>
                    <a:bodyPr/>
                    <a:lstStyle/>
                    <a:p>
                      <a:pPr marL="457200" algn="ctr">
                        <a:lnSpc>
                          <a:spcPct val="200000"/>
                        </a:lnSpc>
                        <a:spcAft>
                          <a:spcPts val="0"/>
                        </a:spcAft>
                      </a:pPr>
                      <a:r>
                        <a:rPr lang="es-EC" sz="1200">
                          <a:effectLst/>
                        </a:rPr>
                        <a:t>30</a:t>
                      </a:r>
                      <a:endParaRPr lang="es-EC" sz="1100">
                        <a:effectLst/>
                        <a:latin typeface="Calibri"/>
                        <a:ea typeface="Times New Roman"/>
                        <a:cs typeface="Times New Roman"/>
                      </a:endParaRPr>
                    </a:p>
                  </a:txBody>
                  <a:tcPr marL="68580" marR="68580" marT="0" marB="0"/>
                </a:tc>
                <a:tc>
                  <a:txBody>
                    <a:bodyPr/>
                    <a:lstStyle/>
                    <a:p>
                      <a:pPr marL="457200" algn="ctr">
                        <a:lnSpc>
                          <a:spcPct val="200000"/>
                        </a:lnSpc>
                        <a:spcAft>
                          <a:spcPts val="0"/>
                        </a:spcAft>
                      </a:pPr>
                      <a:r>
                        <a:rPr lang="es-EC" sz="1200" dirty="0">
                          <a:effectLst/>
                        </a:rPr>
                        <a:t>190,7</a:t>
                      </a:r>
                      <a:endParaRPr lang="es-EC" sz="1100" dirty="0">
                        <a:effectLst/>
                        <a:latin typeface="Calibri"/>
                        <a:ea typeface="Times New Roman"/>
                        <a:cs typeface="Times New Roman"/>
                      </a:endParaRPr>
                    </a:p>
                  </a:txBody>
                  <a:tcPr marL="68580" marR="68580" marT="0" marB="0"/>
                </a:tc>
              </a:tr>
              <a:tr h="291235">
                <a:tc>
                  <a:txBody>
                    <a:bodyPr/>
                    <a:lstStyle/>
                    <a:p>
                      <a:pPr marL="457200" algn="ctr">
                        <a:lnSpc>
                          <a:spcPct val="200000"/>
                        </a:lnSpc>
                        <a:spcAft>
                          <a:spcPts val="0"/>
                        </a:spcAft>
                      </a:pPr>
                      <a:r>
                        <a:rPr lang="es-EC" sz="1200">
                          <a:effectLst/>
                        </a:rPr>
                        <a:t>40</a:t>
                      </a:r>
                      <a:endParaRPr lang="es-EC" sz="1100">
                        <a:effectLst/>
                        <a:latin typeface="Calibri"/>
                        <a:ea typeface="Times New Roman"/>
                        <a:cs typeface="Times New Roman"/>
                      </a:endParaRPr>
                    </a:p>
                  </a:txBody>
                  <a:tcPr marL="68580" marR="68580" marT="0" marB="0"/>
                </a:tc>
                <a:tc>
                  <a:txBody>
                    <a:bodyPr/>
                    <a:lstStyle/>
                    <a:p>
                      <a:pPr marL="457200" algn="ctr">
                        <a:lnSpc>
                          <a:spcPct val="200000"/>
                        </a:lnSpc>
                        <a:spcAft>
                          <a:spcPts val="0"/>
                        </a:spcAft>
                      </a:pPr>
                      <a:r>
                        <a:rPr lang="es-EC" sz="1200" dirty="0">
                          <a:effectLst/>
                        </a:rPr>
                        <a:t>254,2</a:t>
                      </a:r>
                      <a:endParaRPr lang="es-EC" sz="1100" dirty="0">
                        <a:effectLst/>
                        <a:latin typeface="Calibri"/>
                        <a:ea typeface="Times New Roman"/>
                        <a:cs typeface="Times New Roman"/>
                      </a:endParaRPr>
                    </a:p>
                  </a:txBody>
                  <a:tcPr marL="68580" marR="68580" marT="0" marB="0"/>
                </a:tc>
              </a:tr>
            </a:tbl>
          </a:graphicData>
        </a:graphic>
      </p:graphicFrame>
      <p:pic>
        <p:nvPicPr>
          <p:cNvPr id="7" name="6 Imagen" descr="C:\Users\Santiago Lema\Desktop\Nueva carpeta\2013-04-19 15.46.40.jpg"/>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6453464" y="4715890"/>
            <a:ext cx="1565663" cy="1296144"/>
          </a:xfrm>
          <a:prstGeom prst="rect">
            <a:avLst/>
          </a:prstGeom>
          <a:noFill/>
          <a:ln>
            <a:noFill/>
          </a:ln>
        </p:spPr>
      </p:pic>
    </p:spTree>
    <p:extLst>
      <p:ext uri="{BB962C8B-B14F-4D97-AF65-F5344CB8AC3E}">
        <p14:creationId xmlns:p14="http://schemas.microsoft.com/office/powerpoint/2010/main" val="14464696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435608" y="1628800"/>
            <a:ext cx="7498080" cy="4619600"/>
          </a:xfrm>
        </p:spPr>
        <p:txBody>
          <a:bodyPr>
            <a:normAutofit/>
          </a:bodyPr>
          <a:lstStyle/>
          <a:p>
            <a:pPr marL="596646" indent="-514350">
              <a:buClrTx/>
              <a:buFont typeface="+mj-lt"/>
              <a:buAutoNum type="alphaLcParenR" startAt="3"/>
            </a:pPr>
            <a:r>
              <a:rPr lang="es-EC" sz="2400" dirty="0"/>
              <a:t>D</a:t>
            </a:r>
            <a:r>
              <a:rPr lang="es-EC" sz="2400" dirty="0" smtClean="0"/>
              <a:t>eterminar </a:t>
            </a:r>
            <a:r>
              <a:rPr lang="es-EC" sz="2400" dirty="0"/>
              <a:t>el </a:t>
            </a:r>
            <a:r>
              <a:rPr lang="es-EC" sz="2400" dirty="0" err="1"/>
              <a:t>spindle</a:t>
            </a:r>
            <a:r>
              <a:rPr lang="es-EC" sz="2400" dirty="0"/>
              <a:t> y la velocidad a la que este debe </a:t>
            </a:r>
            <a:r>
              <a:rPr lang="es-EC" sz="2400" dirty="0" smtClean="0"/>
              <a:t>girar.</a:t>
            </a:r>
          </a:p>
          <a:p>
            <a:pPr marL="596646" indent="-514350">
              <a:buClrTx/>
              <a:buFont typeface="+mj-lt"/>
              <a:buAutoNum type="alphaLcParenR" startAt="3"/>
            </a:pPr>
            <a:endParaRPr lang="es-EC" sz="2400" dirty="0"/>
          </a:p>
          <a:p>
            <a:pPr marL="596646" indent="-514350">
              <a:buClrTx/>
              <a:buFont typeface="+mj-lt"/>
              <a:buAutoNum type="alphaLcParenR" startAt="3"/>
            </a:pPr>
            <a:r>
              <a:rPr lang="es-EC" sz="2400" dirty="0"/>
              <a:t>Colocamos el electroimán </a:t>
            </a:r>
            <a:r>
              <a:rPr lang="es-EC" sz="2400" dirty="0" smtClean="0"/>
              <a:t>a </a:t>
            </a:r>
            <a:r>
              <a:rPr lang="es-EC" sz="2400" dirty="0"/>
              <a:t>una distancia apropiada de separación del </a:t>
            </a:r>
            <a:r>
              <a:rPr lang="es-EC" sz="2400" dirty="0" err="1" smtClean="0"/>
              <a:t>spindle</a:t>
            </a:r>
            <a:r>
              <a:rPr lang="es-EC" sz="2400" dirty="0"/>
              <a:t>.</a:t>
            </a:r>
            <a:endParaRPr lang="es-EC" sz="2400" dirty="0" smtClean="0"/>
          </a:p>
          <a:p>
            <a:pPr marL="596646" indent="-514350">
              <a:buClrTx/>
              <a:buFont typeface="+mj-lt"/>
              <a:buAutoNum type="alphaLcParenR" startAt="3"/>
            </a:pPr>
            <a:endParaRPr lang="es-EC" sz="2400" dirty="0"/>
          </a:p>
          <a:p>
            <a:pPr marL="596646" lvl="0" indent="-514350">
              <a:buClrTx/>
              <a:buFont typeface="+mj-lt"/>
              <a:buAutoNum type="alphaLcParenR" startAt="3"/>
            </a:pPr>
            <a:r>
              <a:rPr lang="es-EC" sz="2400" dirty="0" smtClean="0"/>
              <a:t>Procedemos a la medición de la </a:t>
            </a:r>
            <a:r>
              <a:rPr lang="es-EC" sz="2400" dirty="0"/>
              <a:t>muestra de FMR, V</a:t>
            </a:r>
            <a:r>
              <a:rPr lang="es-EC" sz="2400" dirty="0" smtClean="0"/>
              <a:t>oltaje :  </a:t>
            </a:r>
            <a:r>
              <a:rPr lang="es-EC" sz="2400" dirty="0"/>
              <a:t>0, 2, 4, 6, 8, 10 y 12 v.</a:t>
            </a:r>
          </a:p>
          <a:p>
            <a:pPr marL="596646" indent="-514350">
              <a:buClrTx/>
              <a:buFont typeface="+mj-lt"/>
              <a:buAutoNum type="alphaLcParenR" startAt="3"/>
            </a:pPr>
            <a:endParaRPr lang="es-EC" sz="2400" dirty="0"/>
          </a:p>
        </p:txBody>
      </p:sp>
    </p:spTree>
    <p:extLst>
      <p:ext uri="{BB962C8B-B14F-4D97-AF65-F5344CB8AC3E}">
        <p14:creationId xmlns:p14="http://schemas.microsoft.com/office/powerpoint/2010/main" val="14743051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C" sz="3900" b="1" dirty="0">
                <a:effectLst/>
              </a:rPr>
              <a:t>Primer </a:t>
            </a:r>
            <a:r>
              <a:rPr lang="es-EC" sz="3900" b="1" dirty="0" smtClean="0">
                <a:effectLst/>
              </a:rPr>
              <a:t>Ensayo</a:t>
            </a:r>
            <a:endParaRPr lang="es-EC" sz="3900" dirty="0"/>
          </a:p>
        </p:txBody>
      </p:sp>
      <p:sp>
        <p:nvSpPr>
          <p:cNvPr id="3" name="2 Marcador de contenido"/>
          <p:cNvSpPr>
            <a:spLocks noGrp="1"/>
          </p:cNvSpPr>
          <p:nvPr>
            <p:ph idx="1"/>
          </p:nvPr>
        </p:nvSpPr>
        <p:spPr>
          <a:xfrm>
            <a:off x="1435608" y="1268760"/>
            <a:ext cx="7498080" cy="5400600"/>
          </a:xfrm>
        </p:spPr>
        <p:txBody>
          <a:bodyPr>
            <a:normAutofit fontScale="85000" lnSpcReduction="20000"/>
          </a:bodyPr>
          <a:lstStyle/>
          <a:p>
            <a:pPr marL="82296" indent="0" algn="just">
              <a:buNone/>
            </a:pPr>
            <a:r>
              <a:rPr lang="es-EC" sz="2800" dirty="0"/>
              <a:t>M</a:t>
            </a:r>
            <a:r>
              <a:rPr lang="es-EC" sz="2800" dirty="0" smtClean="0"/>
              <a:t>uestra </a:t>
            </a:r>
            <a:r>
              <a:rPr lang="es-EC" sz="2800" dirty="0"/>
              <a:t>de 700ml de FMR con una concentración del 5% en </a:t>
            </a:r>
            <a:r>
              <a:rPr lang="es-EC" sz="2800" dirty="0" smtClean="0"/>
              <a:t>volumen</a:t>
            </a:r>
            <a:r>
              <a:rPr lang="es-EC" sz="3000" dirty="0" smtClean="0"/>
              <a:t>.</a:t>
            </a:r>
          </a:p>
          <a:p>
            <a:pPr algn="just"/>
            <a:endParaRPr lang="es-EC" sz="3000" dirty="0"/>
          </a:p>
          <a:p>
            <a:pPr algn="just"/>
            <a:endParaRPr lang="es-EC" sz="3000" dirty="0" smtClean="0"/>
          </a:p>
          <a:p>
            <a:pPr algn="just"/>
            <a:endParaRPr lang="es-EC" sz="3000" dirty="0" smtClean="0"/>
          </a:p>
          <a:p>
            <a:pPr algn="just"/>
            <a:endParaRPr lang="es-EC" sz="3000" dirty="0" smtClean="0"/>
          </a:p>
          <a:p>
            <a:pPr marL="82296" indent="0" algn="just">
              <a:buNone/>
            </a:pPr>
            <a:endParaRPr lang="es-EC" sz="3000" dirty="0"/>
          </a:p>
          <a:p>
            <a:pPr algn="just"/>
            <a:r>
              <a:rPr lang="es-EC" sz="2800" dirty="0" err="1"/>
              <a:t>S</a:t>
            </a:r>
            <a:r>
              <a:rPr lang="es-EC" sz="2800" dirty="0" err="1" smtClean="0"/>
              <a:t>pindle</a:t>
            </a:r>
            <a:r>
              <a:rPr lang="es-EC" sz="2800" dirty="0" smtClean="0"/>
              <a:t> s64; velocidad </a:t>
            </a:r>
            <a:r>
              <a:rPr lang="es-EC" sz="2800" dirty="0"/>
              <a:t>de corte de 0,3 </a:t>
            </a:r>
            <a:r>
              <a:rPr lang="es-EC" sz="2800" dirty="0" smtClean="0"/>
              <a:t>RPM: </a:t>
            </a:r>
            <a:r>
              <a:rPr lang="es-EC" sz="2800" i="1" dirty="0" smtClean="0"/>
              <a:t>medición inestable</a:t>
            </a:r>
          </a:p>
          <a:p>
            <a:pPr marL="82296" indent="0" algn="just">
              <a:buNone/>
            </a:pPr>
            <a:endParaRPr lang="es-EC" sz="2800" dirty="0"/>
          </a:p>
          <a:p>
            <a:pPr algn="just"/>
            <a:r>
              <a:rPr lang="es-EC" sz="2800" dirty="0" err="1"/>
              <a:t>S</a:t>
            </a:r>
            <a:r>
              <a:rPr lang="es-EC" sz="2800" dirty="0" err="1" smtClean="0"/>
              <a:t>pindle</a:t>
            </a:r>
            <a:r>
              <a:rPr lang="es-EC" sz="2800" dirty="0" smtClean="0"/>
              <a:t> s63; velocidad </a:t>
            </a:r>
            <a:r>
              <a:rPr lang="es-EC" sz="2800" dirty="0"/>
              <a:t>de corte de 10 </a:t>
            </a:r>
            <a:r>
              <a:rPr lang="es-EC" sz="2800" dirty="0" smtClean="0"/>
              <a:t>RPM: </a:t>
            </a:r>
            <a:r>
              <a:rPr lang="es-EC" sz="2800" i="1" dirty="0" smtClean="0"/>
              <a:t>medida </a:t>
            </a:r>
            <a:r>
              <a:rPr lang="es-EC" sz="2800" i="1" dirty="0"/>
              <a:t>no era </a:t>
            </a:r>
            <a:r>
              <a:rPr lang="es-EC" sz="2800" i="1" dirty="0" smtClean="0"/>
              <a:t>reproducible, variación de </a:t>
            </a:r>
            <a:r>
              <a:rPr lang="es-EC" sz="2800" i="1" dirty="0"/>
              <a:t>un ±3cp.  </a:t>
            </a:r>
            <a:endParaRPr lang="es-EC" sz="2800" i="1" dirty="0" smtClean="0"/>
          </a:p>
          <a:p>
            <a:pPr algn="just"/>
            <a:endParaRPr lang="es-EC" sz="2800" dirty="0"/>
          </a:p>
          <a:p>
            <a:pPr algn="just"/>
            <a:r>
              <a:rPr lang="es-EC" sz="2800" dirty="0" err="1"/>
              <a:t>S</a:t>
            </a:r>
            <a:r>
              <a:rPr lang="es-EC" sz="2800" dirty="0" err="1" smtClean="0"/>
              <a:t>pindle</a:t>
            </a:r>
            <a:r>
              <a:rPr lang="es-EC" sz="2800" dirty="0" smtClean="0"/>
              <a:t> s62; velocidad </a:t>
            </a:r>
            <a:r>
              <a:rPr lang="es-EC" sz="2800" dirty="0"/>
              <a:t>de corte de 20 </a:t>
            </a:r>
            <a:r>
              <a:rPr lang="es-EC" sz="2800" dirty="0" smtClean="0"/>
              <a:t>RPM: </a:t>
            </a:r>
            <a:r>
              <a:rPr lang="es-EC" sz="2800" i="1" dirty="0" smtClean="0"/>
              <a:t>mayor </a:t>
            </a:r>
            <a:r>
              <a:rPr lang="es-EC" sz="2800" i="1" dirty="0"/>
              <a:t>precisión </a:t>
            </a:r>
            <a:r>
              <a:rPr lang="es-EC" sz="2800" i="1" dirty="0" smtClean="0"/>
              <a:t>y </a:t>
            </a:r>
            <a:r>
              <a:rPr lang="es-EC" sz="2800" i="1" dirty="0"/>
              <a:t>obtener medidas reproducibles</a:t>
            </a:r>
            <a:r>
              <a:rPr lang="es-EC" sz="2800" i="1" dirty="0" smtClean="0"/>
              <a:t>.</a:t>
            </a:r>
            <a:endParaRPr lang="es-EC" sz="3000" dirty="0" smtClean="0"/>
          </a:p>
          <a:p>
            <a:endParaRPr lang="es-EC" sz="3000" dirty="0"/>
          </a:p>
        </p:txBody>
      </p:sp>
      <p:pic>
        <p:nvPicPr>
          <p:cNvPr id="4" name="3 Imagen" descr="C:\Users\Santiago Lema\Desktop\fotos tesis\2013-03-12 17.01.07.jpg"/>
          <p:cNvPicPr/>
          <p:nvPr/>
        </p:nvPicPr>
        <p:blipFill rotWithShape="1">
          <a:blip r:embed="rId2" cstate="print">
            <a:extLst>
              <a:ext uri="{28A0092B-C50C-407E-A947-70E740481C1C}">
                <a14:useLocalDpi xmlns:a14="http://schemas.microsoft.com/office/drawing/2010/main" val="0"/>
              </a:ext>
            </a:extLst>
          </a:blip>
          <a:srcRect/>
          <a:stretch/>
        </p:blipFill>
        <p:spPr bwMode="auto">
          <a:xfrm rot="5400000">
            <a:off x="4088643" y="2112157"/>
            <a:ext cx="1778620" cy="138797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382872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sz="4400" b="1" dirty="0" smtClean="0">
                <a:effectLst/>
              </a:rPr>
              <a:t>Segundo </a:t>
            </a:r>
            <a:r>
              <a:rPr lang="es-EC" sz="4400" b="1" dirty="0">
                <a:effectLst/>
              </a:rPr>
              <a:t>Ensayo</a:t>
            </a:r>
            <a:endParaRPr lang="es-EC" dirty="0"/>
          </a:p>
        </p:txBody>
      </p:sp>
      <p:sp>
        <p:nvSpPr>
          <p:cNvPr id="3" name="2 Marcador de contenido"/>
          <p:cNvSpPr>
            <a:spLocks noGrp="1"/>
          </p:cNvSpPr>
          <p:nvPr>
            <p:ph idx="1"/>
          </p:nvPr>
        </p:nvSpPr>
        <p:spPr>
          <a:xfrm>
            <a:off x="1435608" y="1447800"/>
            <a:ext cx="7498080" cy="901080"/>
          </a:xfrm>
        </p:spPr>
        <p:txBody>
          <a:bodyPr>
            <a:normAutofit/>
          </a:bodyPr>
          <a:lstStyle/>
          <a:p>
            <a:pPr marL="82296" indent="0" algn="just">
              <a:buNone/>
            </a:pPr>
            <a:r>
              <a:rPr lang="es-EC" sz="2400" dirty="0" smtClean="0"/>
              <a:t>Muestra de 700ml FMR con una concentración del 10% en peso. (</a:t>
            </a:r>
            <a:r>
              <a:rPr lang="es-EC" sz="2400" i="1" dirty="0" err="1" smtClean="0"/>
              <a:t>spindle</a:t>
            </a:r>
            <a:r>
              <a:rPr lang="es-EC" sz="2400" i="1" dirty="0" smtClean="0"/>
              <a:t> s62; 20 RPM</a:t>
            </a:r>
            <a:r>
              <a:rPr lang="es-EC" sz="2400" dirty="0" smtClean="0"/>
              <a:t>). </a:t>
            </a:r>
          </a:p>
        </p:txBody>
      </p:sp>
      <p:pic>
        <p:nvPicPr>
          <p:cNvPr id="4" name="3 Imagen" descr="C:\Users\Santiago Lema\Desktop\Nueva carpeta\2013-04-25 15.51.59.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2161" y="2708920"/>
            <a:ext cx="1777198" cy="1412997"/>
          </a:xfrm>
          <a:prstGeom prst="rect">
            <a:avLst/>
          </a:prstGeom>
          <a:noFill/>
          <a:ln>
            <a:noFill/>
          </a:ln>
        </p:spPr>
      </p:pic>
      <p:pic>
        <p:nvPicPr>
          <p:cNvPr id="5" name="4 Imagen" descr="C:\Users\Santiago Lema\Desktop\TESIS ARCHIVOS\Nueva carpeta\2013-04-02 16.54.53.jpg"/>
          <p:cNvPicPr/>
          <p:nvPr/>
        </p:nvPicPr>
        <p:blipFill rotWithShape="1">
          <a:blip r:embed="rId3" cstate="print">
            <a:extLst>
              <a:ext uri="{28A0092B-C50C-407E-A947-70E740481C1C}">
                <a14:useLocalDpi xmlns:a14="http://schemas.microsoft.com/office/drawing/2010/main" val="0"/>
              </a:ext>
            </a:extLst>
          </a:blip>
          <a:srcRect l="8189" t="-3" r="3447" b="1"/>
          <a:stretch/>
        </p:blipFill>
        <p:spPr bwMode="auto">
          <a:xfrm rot="5400000">
            <a:off x="5994297" y="4809011"/>
            <a:ext cx="1812925" cy="1538605"/>
          </a:xfrm>
          <a:prstGeom prst="rect">
            <a:avLst/>
          </a:prstGeom>
          <a:noFill/>
          <a:ln>
            <a:noFill/>
          </a:ln>
          <a:extLst>
            <a:ext uri="{53640926-AAD7-44D8-BBD7-CCE9431645EC}">
              <a14:shadowObscured xmlns:a14="http://schemas.microsoft.com/office/drawing/2010/main"/>
            </a:ext>
          </a:extLst>
        </p:spPr>
      </p:pic>
      <p:sp>
        <p:nvSpPr>
          <p:cNvPr id="6" name="5 Rectángulo"/>
          <p:cNvSpPr/>
          <p:nvPr/>
        </p:nvSpPr>
        <p:spPr>
          <a:xfrm>
            <a:off x="1335336" y="2924942"/>
            <a:ext cx="3740720" cy="2677656"/>
          </a:xfrm>
          <a:prstGeom prst="rect">
            <a:avLst/>
          </a:prstGeom>
        </p:spPr>
        <p:txBody>
          <a:bodyPr wrap="square">
            <a:spAutoFit/>
          </a:bodyPr>
          <a:lstStyle/>
          <a:p>
            <a:pPr marL="285750" indent="-285750" algn="just">
              <a:buFont typeface="Arial" pitchFamily="34" charset="0"/>
              <a:buChar char="•"/>
            </a:pPr>
            <a:r>
              <a:rPr lang="es-EC" sz="2400" dirty="0"/>
              <a:t>Distancia del electroimán: (10 a 20 mm</a:t>
            </a:r>
            <a:r>
              <a:rPr lang="es-EC" sz="2400" dirty="0" smtClean="0"/>
              <a:t>).</a:t>
            </a:r>
          </a:p>
          <a:p>
            <a:pPr marL="285750" indent="-285750" algn="just">
              <a:buFont typeface="Arial" pitchFamily="34" charset="0"/>
              <a:buChar char="•"/>
            </a:pPr>
            <a:endParaRPr lang="es-EC" sz="2400" dirty="0"/>
          </a:p>
          <a:p>
            <a:pPr marL="285750" indent="-285750" algn="just">
              <a:buFont typeface="Arial" pitchFamily="34" charset="0"/>
              <a:buChar char="•"/>
            </a:pPr>
            <a:endParaRPr lang="es-EC" sz="2400" dirty="0" smtClean="0"/>
          </a:p>
          <a:p>
            <a:pPr algn="just"/>
            <a:endParaRPr lang="es-EC" sz="2400" dirty="0"/>
          </a:p>
          <a:p>
            <a:pPr marL="285750" indent="-285750" algn="just">
              <a:buFont typeface="Arial" pitchFamily="34" charset="0"/>
              <a:buChar char="•"/>
            </a:pPr>
            <a:r>
              <a:rPr lang="es-EC" sz="2400" dirty="0"/>
              <a:t>La muestra de FMR presenta sedimentación.</a:t>
            </a:r>
          </a:p>
        </p:txBody>
      </p:sp>
    </p:spTree>
    <p:extLst>
      <p:ext uri="{BB962C8B-B14F-4D97-AF65-F5344CB8AC3E}">
        <p14:creationId xmlns:p14="http://schemas.microsoft.com/office/powerpoint/2010/main" val="310523847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C" sz="3900" dirty="0" smtClean="0"/>
              <a:t>Resultados</a:t>
            </a:r>
            <a:endParaRPr lang="es-EC" sz="3900" dirty="0"/>
          </a:p>
        </p:txBody>
      </p:sp>
      <p:sp>
        <p:nvSpPr>
          <p:cNvPr id="3" name="2 Marcador de contenido"/>
          <p:cNvSpPr>
            <a:spLocks noGrp="1"/>
          </p:cNvSpPr>
          <p:nvPr>
            <p:ph idx="1"/>
          </p:nvPr>
        </p:nvSpPr>
        <p:spPr>
          <a:xfrm>
            <a:off x="1435608" y="1447800"/>
            <a:ext cx="7498080" cy="5293568"/>
          </a:xfrm>
        </p:spPr>
        <p:txBody>
          <a:bodyPr>
            <a:normAutofit/>
          </a:bodyPr>
          <a:lstStyle/>
          <a:p>
            <a:pPr lvl="0" algn="just"/>
            <a:r>
              <a:rPr lang="es-EC" sz="2400" dirty="0"/>
              <a:t>El aceite SAE 20W50, </a:t>
            </a:r>
            <a:r>
              <a:rPr lang="es-EC" sz="2400" dirty="0" smtClean="0"/>
              <a:t>sin concentración: </a:t>
            </a:r>
            <a:r>
              <a:rPr lang="es-EC" sz="2400" i="1" dirty="0" smtClean="0"/>
              <a:t>viscosidad constante (313cp).</a:t>
            </a:r>
          </a:p>
          <a:p>
            <a:pPr lvl="0"/>
            <a:r>
              <a:rPr lang="es-EC" sz="2400" i="1" dirty="0" smtClean="0"/>
              <a:t>Comparación entre muestras de FMR.</a:t>
            </a:r>
            <a:endParaRPr lang="es-EC" sz="2400" i="1" dirty="0"/>
          </a:p>
          <a:p>
            <a:pPr marL="82296" indent="0">
              <a:buNone/>
            </a:pPr>
            <a:endParaRPr lang="es-EC" dirty="0"/>
          </a:p>
        </p:txBody>
      </p:sp>
      <p:graphicFrame>
        <p:nvGraphicFramePr>
          <p:cNvPr id="4" name="3 Gráfico"/>
          <p:cNvGraphicFramePr/>
          <p:nvPr>
            <p:extLst>
              <p:ext uri="{D42A27DB-BD31-4B8C-83A1-F6EECF244321}">
                <p14:modId xmlns:p14="http://schemas.microsoft.com/office/powerpoint/2010/main" val="2012350789"/>
              </p:ext>
            </p:extLst>
          </p:nvPr>
        </p:nvGraphicFramePr>
        <p:xfrm>
          <a:off x="2195736" y="2852936"/>
          <a:ext cx="5976664" cy="346022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016606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lvl="0"/>
            <a:r>
              <a:rPr lang="es-ES" b="1" dirty="0" smtClean="0">
                <a:effectLst/>
              </a:rPr>
              <a:t>Diseño del sistema mecánico del amortiguador MR.</a:t>
            </a:r>
            <a:endParaRPr lang="es-EC" dirty="0"/>
          </a:p>
        </p:txBody>
      </p:sp>
      <p:sp>
        <p:nvSpPr>
          <p:cNvPr id="3" name="2 Marcador de contenido"/>
          <p:cNvSpPr>
            <a:spLocks noGrp="1"/>
          </p:cNvSpPr>
          <p:nvPr>
            <p:ph idx="1"/>
          </p:nvPr>
        </p:nvSpPr>
        <p:spPr>
          <a:xfrm>
            <a:off x="1435608" y="1556792"/>
            <a:ext cx="7312856" cy="4320480"/>
          </a:xfrm>
        </p:spPr>
        <p:txBody>
          <a:bodyPr>
            <a:normAutofit/>
          </a:bodyPr>
          <a:lstStyle/>
          <a:p>
            <a:pPr marL="596646" indent="-514350" algn="just">
              <a:buFont typeface="+mj-lt"/>
              <a:buAutoNum type="arabicPeriod"/>
            </a:pPr>
            <a:r>
              <a:rPr lang="es-EC" sz="2800" dirty="0"/>
              <a:t>D</a:t>
            </a:r>
            <a:r>
              <a:rPr lang="es-EC" sz="2800" dirty="0" smtClean="0"/>
              <a:t>iseñar </a:t>
            </a:r>
            <a:r>
              <a:rPr lang="es-EC" sz="2800" dirty="0"/>
              <a:t>un amortiguador que permita el acoplamiento de un </a:t>
            </a:r>
            <a:r>
              <a:rPr lang="es-EC" sz="2800" dirty="0" smtClean="0"/>
              <a:t>electroimán.</a:t>
            </a:r>
          </a:p>
          <a:p>
            <a:pPr marL="596646" indent="-514350" algn="just">
              <a:buFont typeface="+mj-lt"/>
              <a:buAutoNum type="arabicPeriod"/>
            </a:pPr>
            <a:endParaRPr lang="es-EC" sz="2800" dirty="0" smtClean="0"/>
          </a:p>
          <a:p>
            <a:pPr marL="596646" indent="-514350" algn="just">
              <a:buFont typeface="+mj-lt"/>
              <a:buAutoNum type="arabicPeriod"/>
            </a:pPr>
            <a:r>
              <a:rPr lang="es-EC" sz="2800" dirty="0" smtClean="0"/>
              <a:t>Acoplar el amortiguador a </a:t>
            </a:r>
            <a:r>
              <a:rPr lang="es-EC" sz="2800" dirty="0"/>
              <a:t>la estructura metálica que se </a:t>
            </a:r>
            <a:r>
              <a:rPr lang="es-EC" sz="2800" dirty="0" smtClean="0"/>
              <a:t>tiene.</a:t>
            </a:r>
          </a:p>
          <a:p>
            <a:pPr marL="596646" indent="-514350" algn="just">
              <a:buFont typeface="+mj-lt"/>
              <a:buAutoNum type="arabicPeriod"/>
            </a:pPr>
            <a:endParaRPr lang="es-EC" sz="2800" dirty="0" smtClean="0"/>
          </a:p>
          <a:p>
            <a:pPr marL="596646" indent="-514350" algn="just">
              <a:buFont typeface="+mj-lt"/>
              <a:buAutoNum type="arabicPeriod"/>
            </a:pPr>
            <a:r>
              <a:rPr lang="es-EC" sz="2800" dirty="0" smtClean="0"/>
              <a:t>Facilidad </a:t>
            </a:r>
            <a:r>
              <a:rPr lang="es-EC" sz="2800" dirty="0"/>
              <a:t>para utilizar diferentes fluidos </a:t>
            </a:r>
            <a:r>
              <a:rPr lang="es-EC" sz="2800" dirty="0" err="1" smtClean="0"/>
              <a:t>magnetoreológicos</a:t>
            </a:r>
            <a:r>
              <a:rPr lang="es-EC" sz="2800" dirty="0"/>
              <a:t>. </a:t>
            </a:r>
            <a:endParaRPr lang="es-EC" sz="2800" dirty="0" smtClean="0"/>
          </a:p>
          <a:p>
            <a:pPr marL="82296" indent="0">
              <a:buNone/>
            </a:pPr>
            <a:endParaRPr lang="es-EC" dirty="0"/>
          </a:p>
        </p:txBody>
      </p:sp>
    </p:spTree>
    <p:extLst>
      <p:ext uri="{BB962C8B-B14F-4D97-AF65-F5344CB8AC3E}">
        <p14:creationId xmlns:p14="http://schemas.microsoft.com/office/powerpoint/2010/main" val="30850719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Rectángulo"/>
          <p:cNvSpPr/>
          <p:nvPr/>
        </p:nvSpPr>
        <p:spPr>
          <a:xfrm>
            <a:off x="6516216" y="3841196"/>
            <a:ext cx="2398712" cy="2336917"/>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EC"/>
          </a:p>
        </p:txBody>
      </p:sp>
      <p:sp>
        <p:nvSpPr>
          <p:cNvPr id="2" name="1 Título"/>
          <p:cNvSpPr>
            <a:spLocks noGrp="1"/>
          </p:cNvSpPr>
          <p:nvPr>
            <p:ph type="title"/>
          </p:nvPr>
        </p:nvSpPr>
        <p:spPr>
          <a:xfrm>
            <a:off x="1435608" y="116632"/>
            <a:ext cx="7528880" cy="1426170"/>
          </a:xfrm>
        </p:spPr>
        <p:txBody>
          <a:bodyPr>
            <a:normAutofit/>
          </a:bodyPr>
          <a:lstStyle/>
          <a:p>
            <a:pPr lvl="0" algn="just"/>
            <a:r>
              <a:rPr lang="es-ES" sz="3600" b="1" dirty="0" smtClean="0">
                <a:effectLst/>
              </a:rPr>
              <a:t>Desmontaje de los componentes mecánicos del amortiguador</a:t>
            </a:r>
            <a:endParaRPr lang="es-EC" sz="3600" b="1" dirty="0">
              <a:effectLst/>
            </a:endParaRPr>
          </a:p>
        </p:txBody>
      </p:sp>
      <p:pic>
        <p:nvPicPr>
          <p:cNvPr id="4" name="3 Marcador de contenido"/>
          <p:cNvPicPr>
            <a:picLocks noGrp="1"/>
          </p:cNvPicPr>
          <p:nvPr>
            <p:ph idx="1"/>
          </p:nvPr>
        </p:nvPicPr>
        <p:blipFill rotWithShape="1">
          <a:blip r:embed="rId2" cstate="print"/>
          <a:srcRect l="19880" t="27090" r="25384" b="33988"/>
          <a:stretch/>
        </p:blipFill>
        <p:spPr bwMode="auto">
          <a:xfrm>
            <a:off x="5148064" y="1749009"/>
            <a:ext cx="2952328" cy="1080120"/>
          </a:xfrm>
          <a:prstGeom prst="rect">
            <a:avLst/>
          </a:prstGeom>
          <a:ln>
            <a:noFill/>
          </a:ln>
          <a:extLst>
            <a:ext uri="{53640926-AAD7-44D8-BBD7-CCE9431645EC}">
              <a14:shadowObscured xmlns:a14="http://schemas.microsoft.com/office/drawing/2010/main"/>
            </a:ext>
          </a:extLst>
        </p:spPr>
      </p:pic>
      <p:sp>
        <p:nvSpPr>
          <p:cNvPr id="5" name="4 Rectángulo"/>
          <p:cNvSpPr/>
          <p:nvPr/>
        </p:nvSpPr>
        <p:spPr>
          <a:xfrm>
            <a:off x="1475656" y="1628800"/>
            <a:ext cx="3096344" cy="1200329"/>
          </a:xfrm>
          <a:prstGeom prst="rect">
            <a:avLst/>
          </a:prstGeom>
        </p:spPr>
        <p:txBody>
          <a:bodyPr wrap="square">
            <a:spAutoFit/>
          </a:bodyPr>
          <a:lstStyle/>
          <a:p>
            <a:r>
              <a:rPr lang="es-EC" sz="2400" dirty="0"/>
              <a:t>A</a:t>
            </a:r>
            <a:r>
              <a:rPr lang="es-EC" sz="2400" dirty="0" smtClean="0"/>
              <a:t>mortiguador </a:t>
            </a:r>
            <a:r>
              <a:rPr lang="es-EC" sz="2400" dirty="0"/>
              <a:t>estándar de </a:t>
            </a:r>
            <a:r>
              <a:rPr lang="es-EC" sz="2400" dirty="0" smtClean="0"/>
              <a:t>motocicleta, con </a:t>
            </a:r>
            <a:r>
              <a:rPr lang="es-EC" sz="2400" dirty="0"/>
              <a:t>una longitud de 350mm </a:t>
            </a:r>
          </a:p>
        </p:txBody>
      </p:sp>
      <p:pic>
        <p:nvPicPr>
          <p:cNvPr id="7" name="6 Imagen"/>
          <p:cNvPicPr/>
          <p:nvPr/>
        </p:nvPicPr>
        <p:blipFill rotWithShape="1">
          <a:blip r:embed="rId3" cstate="print"/>
          <a:srcRect l="32923" t="9304" r="45384" b="9042"/>
          <a:stretch/>
        </p:blipFill>
        <p:spPr bwMode="auto">
          <a:xfrm>
            <a:off x="1375036" y="3212976"/>
            <a:ext cx="1756804" cy="30640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8" name="7 Imagen"/>
          <p:cNvPicPr/>
          <p:nvPr/>
        </p:nvPicPr>
        <p:blipFill rotWithShape="1">
          <a:blip r:embed="rId4" cstate="print"/>
          <a:srcRect l="32382" t="11492" r="32462" b="7875"/>
          <a:stretch/>
        </p:blipFill>
        <p:spPr bwMode="auto">
          <a:xfrm>
            <a:off x="3737496" y="4073705"/>
            <a:ext cx="2232248" cy="17628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7170" name="Imagen 69"/>
          <p:cNvPicPr>
            <a:picLocks noChangeAspect="1" noChangeArrowheads="1"/>
          </p:cNvPicPr>
          <p:nvPr/>
        </p:nvPicPr>
        <p:blipFill>
          <a:blip r:embed="rId5" cstate="print">
            <a:extLst>
              <a:ext uri="{28A0092B-C50C-407E-A947-70E740481C1C}">
                <a14:useLocalDpi xmlns:a14="http://schemas.microsoft.com/office/drawing/2010/main" val="0"/>
              </a:ext>
            </a:extLst>
          </a:blip>
          <a:srcRect l="1387" t="33385" r="926" b="29607"/>
          <a:stretch>
            <a:fillRect/>
          </a:stretch>
        </p:blipFill>
        <p:spPr bwMode="auto">
          <a:xfrm>
            <a:off x="6660232" y="4232061"/>
            <a:ext cx="2158704" cy="459066"/>
          </a:xfrm>
          <a:prstGeom prst="rect">
            <a:avLst/>
          </a:prstGeom>
          <a:noFill/>
          <a:extLst>
            <a:ext uri="{909E8E84-426E-40DD-AFC4-6F175D3DCCD1}">
              <a14:hiddenFill xmlns:a14="http://schemas.microsoft.com/office/drawing/2010/main">
                <a:solidFill>
                  <a:srgbClr val="FFFFFF"/>
                </a:solidFill>
              </a14:hiddenFill>
            </a:ext>
          </a:extLst>
        </p:spPr>
      </p:pic>
      <p:pic>
        <p:nvPicPr>
          <p:cNvPr id="7169" name="Imagen 70"/>
          <p:cNvPicPr>
            <a:picLocks noChangeAspect="1" noChangeArrowheads="1"/>
          </p:cNvPicPr>
          <p:nvPr/>
        </p:nvPicPr>
        <p:blipFill>
          <a:blip r:embed="rId6" cstate="print">
            <a:extLst>
              <a:ext uri="{28A0092B-C50C-407E-A947-70E740481C1C}">
                <a14:useLocalDpi xmlns:a14="http://schemas.microsoft.com/office/drawing/2010/main" val="0"/>
              </a:ext>
            </a:extLst>
          </a:blip>
          <a:srcRect l="27267" t="9578" r="26308" b="10960"/>
          <a:stretch>
            <a:fillRect/>
          </a:stretch>
        </p:blipFill>
        <p:spPr bwMode="auto">
          <a:xfrm>
            <a:off x="7380312" y="5009655"/>
            <a:ext cx="936104" cy="90566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0" name="Rectangle 4"/>
          <p:cNvSpPr>
            <a:spLocks noChangeArrowheads="1"/>
          </p:cNvSpPr>
          <p:nvPr/>
        </p:nvSpPr>
        <p:spPr bwMode="auto">
          <a:xfrm>
            <a:off x="0" y="12573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1" name="Rectangle 5"/>
          <p:cNvSpPr>
            <a:spLocks noChangeArrowheads="1"/>
          </p:cNvSpPr>
          <p:nvPr/>
        </p:nvSpPr>
        <p:spPr bwMode="auto">
          <a:xfrm>
            <a:off x="0" y="28479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
        <p:nvSpPr>
          <p:cNvPr id="13" name="12 Flecha derecha"/>
          <p:cNvSpPr/>
          <p:nvPr/>
        </p:nvSpPr>
        <p:spPr>
          <a:xfrm>
            <a:off x="3347864" y="4869160"/>
            <a:ext cx="288032" cy="288032"/>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C"/>
          </a:p>
        </p:txBody>
      </p:sp>
      <p:sp>
        <p:nvSpPr>
          <p:cNvPr id="16" name="15 Flecha derecha"/>
          <p:cNvSpPr/>
          <p:nvPr/>
        </p:nvSpPr>
        <p:spPr>
          <a:xfrm>
            <a:off x="6156176" y="4836120"/>
            <a:ext cx="288032" cy="288032"/>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3318537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03648" y="548680"/>
            <a:ext cx="7384864" cy="940966"/>
          </a:xfrm>
        </p:spPr>
        <p:txBody>
          <a:bodyPr>
            <a:normAutofit fontScale="90000"/>
          </a:bodyPr>
          <a:lstStyle/>
          <a:p>
            <a:pPr lvl="0"/>
            <a:r>
              <a:rPr lang="es-ES" sz="4000" b="1" dirty="0">
                <a:effectLst/>
              </a:rPr>
              <a:t>A</a:t>
            </a:r>
            <a:r>
              <a:rPr lang="es-ES" sz="4000" b="1" dirty="0" smtClean="0">
                <a:effectLst/>
              </a:rPr>
              <a:t>daptación de los componentes mecánicos del amortiguador</a:t>
            </a:r>
            <a:r>
              <a:rPr lang="es-EC" b="1" dirty="0">
                <a:effectLst/>
              </a:rPr>
              <a:t/>
            </a:r>
            <a:br>
              <a:rPr lang="es-EC" b="1" dirty="0">
                <a:effectLst/>
              </a:rPr>
            </a:br>
            <a:endParaRPr lang="es-EC" dirty="0"/>
          </a:p>
        </p:txBody>
      </p:sp>
      <p:sp>
        <p:nvSpPr>
          <p:cNvPr id="3" name="2 Marcador de contenido"/>
          <p:cNvSpPr>
            <a:spLocks noGrp="1"/>
          </p:cNvSpPr>
          <p:nvPr>
            <p:ph idx="1"/>
          </p:nvPr>
        </p:nvSpPr>
        <p:spPr>
          <a:xfrm>
            <a:off x="1187624" y="1412776"/>
            <a:ext cx="3672408" cy="3853408"/>
          </a:xfrm>
        </p:spPr>
        <p:txBody>
          <a:bodyPr>
            <a:normAutofit fontScale="25000" lnSpcReduction="20000"/>
          </a:bodyPr>
          <a:lstStyle/>
          <a:p>
            <a:pPr lvl="0"/>
            <a:r>
              <a:rPr lang="es-ES" sz="8800" b="1" dirty="0" smtClean="0"/>
              <a:t>Vástago</a:t>
            </a:r>
          </a:p>
          <a:p>
            <a:pPr lvl="0"/>
            <a:endParaRPr lang="es-ES" b="1" dirty="0" smtClean="0"/>
          </a:p>
          <a:p>
            <a:pPr algn="just">
              <a:lnSpc>
                <a:spcPct val="120000"/>
              </a:lnSpc>
              <a:spcBef>
                <a:spcPts val="0"/>
              </a:spcBef>
              <a:buFont typeface="Wingdings" pitchFamily="2" charset="2"/>
              <a:buChar char="Ø"/>
            </a:pPr>
            <a:r>
              <a:rPr lang="es-EC" sz="8800" dirty="0" smtClean="0"/>
              <a:t>Es </a:t>
            </a:r>
            <a:r>
              <a:rPr lang="es-EC" sz="8800" dirty="0"/>
              <a:t>un elemento mecánico </a:t>
            </a:r>
            <a:r>
              <a:rPr lang="es-EC" sz="8800" dirty="0" smtClean="0"/>
              <a:t>móvil.</a:t>
            </a:r>
          </a:p>
          <a:p>
            <a:pPr algn="just">
              <a:lnSpc>
                <a:spcPct val="120000"/>
              </a:lnSpc>
              <a:spcBef>
                <a:spcPts val="0"/>
              </a:spcBef>
              <a:buFont typeface="Wingdings" pitchFamily="2" charset="2"/>
              <a:buChar char="Ø"/>
            </a:pPr>
            <a:r>
              <a:rPr lang="es-EC" sz="8800" dirty="0" smtClean="0"/>
              <a:t>Permite </a:t>
            </a:r>
            <a:r>
              <a:rPr lang="es-EC" sz="8800" dirty="0"/>
              <a:t>que se produzca el efecto de amortiguamiento. </a:t>
            </a:r>
            <a:endParaRPr lang="es-EC" sz="8800" dirty="0" smtClean="0"/>
          </a:p>
          <a:p>
            <a:pPr algn="just">
              <a:lnSpc>
                <a:spcPct val="120000"/>
              </a:lnSpc>
              <a:spcBef>
                <a:spcPts val="0"/>
              </a:spcBef>
              <a:buFont typeface="Wingdings" pitchFamily="2" charset="2"/>
              <a:buChar char="Ø"/>
            </a:pPr>
            <a:r>
              <a:rPr lang="es-EC" sz="8800" dirty="0" smtClean="0"/>
              <a:t>Actúa </a:t>
            </a:r>
            <a:r>
              <a:rPr lang="es-EC" sz="8800" dirty="0"/>
              <a:t>como núcleo del </a:t>
            </a:r>
            <a:r>
              <a:rPr lang="es-EC" sz="8800" dirty="0" smtClean="0"/>
              <a:t>electroimán</a:t>
            </a:r>
            <a:r>
              <a:rPr lang="es-EC" sz="8800" dirty="0"/>
              <a:t> </a:t>
            </a:r>
            <a:r>
              <a:rPr lang="es-EC" sz="8800" dirty="0" smtClean="0"/>
              <a:t>(acero), </a:t>
            </a:r>
          </a:p>
          <a:p>
            <a:pPr algn="just">
              <a:lnSpc>
                <a:spcPct val="120000"/>
              </a:lnSpc>
              <a:spcBef>
                <a:spcPts val="0"/>
              </a:spcBef>
              <a:buFont typeface="Wingdings" pitchFamily="2" charset="2"/>
              <a:buChar char="Ø"/>
            </a:pPr>
            <a:r>
              <a:rPr lang="es-EC" sz="8800" dirty="0" smtClean="0"/>
              <a:t>Permite </a:t>
            </a:r>
            <a:r>
              <a:rPr lang="es-EC" sz="8800" dirty="0"/>
              <a:t>un mayor número de líneas de fuerza </a:t>
            </a:r>
            <a:r>
              <a:rPr lang="es-EC" sz="8800" dirty="0" smtClean="0"/>
              <a:t>y </a:t>
            </a:r>
            <a:r>
              <a:rPr lang="es-EC" sz="8800" dirty="0"/>
              <a:t>menor saturación </a:t>
            </a:r>
            <a:r>
              <a:rPr lang="es-EC" sz="8800" dirty="0" smtClean="0"/>
              <a:t>magnética.</a:t>
            </a:r>
          </a:p>
          <a:p>
            <a:pPr marL="82296" indent="0">
              <a:buNone/>
            </a:pPr>
            <a:endParaRPr lang="es-EC" dirty="0"/>
          </a:p>
          <a:p>
            <a:pPr marL="82296" lvl="0" indent="0">
              <a:buNone/>
            </a:pPr>
            <a:endParaRPr lang="es-EC" dirty="0"/>
          </a:p>
          <a:p>
            <a:pPr marL="82296" indent="0">
              <a:buNone/>
            </a:pPr>
            <a:endParaRPr lang="es-EC" dirty="0"/>
          </a:p>
        </p:txBody>
      </p:sp>
      <p:pic>
        <p:nvPicPr>
          <p:cNvPr id="4" name="3 Imagen"/>
          <p:cNvPicPr/>
          <p:nvPr/>
        </p:nvPicPr>
        <p:blipFill rotWithShape="1">
          <a:blip r:embed="rId2"/>
          <a:srcRect l="32103" t="22054" r="17618" b="17825"/>
          <a:stretch/>
        </p:blipFill>
        <p:spPr bwMode="auto">
          <a:xfrm>
            <a:off x="5059808" y="1844824"/>
            <a:ext cx="3816424" cy="2376264"/>
          </a:xfrm>
          <a:prstGeom prst="rect">
            <a:avLst/>
          </a:prstGeom>
          <a:ln>
            <a:noFill/>
          </a:ln>
          <a:extLst>
            <a:ext uri="{53640926-AAD7-44D8-BBD7-CCE9431645EC}">
              <a14:shadowObscured xmlns:a14="http://schemas.microsoft.com/office/drawing/2010/main"/>
            </a:ext>
          </a:extLst>
        </p:spPr>
      </p:pic>
      <p:pic>
        <p:nvPicPr>
          <p:cNvPr id="7" name="6 Imagen"/>
          <p:cNvPicPr/>
          <p:nvPr/>
        </p:nvPicPr>
        <p:blipFill rotWithShape="1">
          <a:blip r:embed="rId3"/>
          <a:srcRect l="3286" t="31170" r="2157" b="18831"/>
          <a:stretch/>
        </p:blipFill>
        <p:spPr bwMode="auto">
          <a:xfrm>
            <a:off x="3779912" y="5157192"/>
            <a:ext cx="4933950" cy="14668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0827211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p:cNvPicPr>
            <a:picLocks noGrp="1"/>
          </p:cNvPicPr>
          <p:nvPr>
            <p:ph idx="1"/>
          </p:nvPr>
        </p:nvPicPr>
        <p:blipFill rotWithShape="1">
          <a:blip r:embed="rId2" cstate="print"/>
          <a:srcRect l="27577" t="10945" r="28461" b="11508"/>
          <a:stretch/>
        </p:blipFill>
        <p:spPr bwMode="auto">
          <a:xfrm>
            <a:off x="6300192" y="1484784"/>
            <a:ext cx="2160240" cy="1953733"/>
          </a:xfrm>
          <a:prstGeom prst="rect">
            <a:avLst/>
          </a:prstGeom>
          <a:ln>
            <a:noFill/>
          </a:ln>
          <a:extLst>
            <a:ext uri="{53640926-AAD7-44D8-BBD7-CCE9431645EC}">
              <a14:shadowObscured xmlns:a14="http://schemas.microsoft.com/office/drawing/2010/main"/>
            </a:ext>
          </a:extLst>
        </p:spPr>
      </p:pic>
      <p:sp>
        <p:nvSpPr>
          <p:cNvPr id="5" name="2 Marcador de contenido"/>
          <p:cNvSpPr txBox="1">
            <a:spLocks/>
          </p:cNvSpPr>
          <p:nvPr/>
        </p:nvSpPr>
        <p:spPr>
          <a:xfrm>
            <a:off x="1259632" y="1151502"/>
            <a:ext cx="4320480" cy="5419092"/>
          </a:xfrm>
          <a:prstGeom prst="rect">
            <a:avLst/>
          </a:prstGeom>
        </p:spPr>
        <p:txBody>
          <a:bodyPr>
            <a:no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algn="just"/>
            <a:r>
              <a:rPr lang="es-ES" sz="2200" b="1" dirty="0" smtClean="0"/>
              <a:t>Limitador de flujo</a:t>
            </a:r>
            <a:endParaRPr lang="es-EC" sz="2200" b="1" dirty="0" smtClean="0"/>
          </a:p>
          <a:p>
            <a:pPr algn="just">
              <a:buFont typeface="Wingdings" pitchFamily="2" charset="2"/>
              <a:buChar char="Ø"/>
            </a:pPr>
            <a:r>
              <a:rPr lang="es-EC" sz="2200" dirty="0" smtClean="0"/>
              <a:t>Genera oposición </a:t>
            </a:r>
            <a:r>
              <a:rPr lang="es-EC" sz="2200" dirty="0"/>
              <a:t>al </a:t>
            </a:r>
            <a:r>
              <a:rPr lang="es-EC" sz="2200" dirty="0" smtClean="0"/>
              <a:t>movimiento </a:t>
            </a:r>
            <a:r>
              <a:rPr lang="es-EC" sz="2200" dirty="0"/>
              <a:t>del </a:t>
            </a:r>
            <a:r>
              <a:rPr lang="es-EC" sz="2200" dirty="0" smtClean="0"/>
              <a:t>fluido. </a:t>
            </a:r>
          </a:p>
          <a:p>
            <a:pPr algn="just">
              <a:buFont typeface="Wingdings" pitchFamily="2" charset="2"/>
              <a:buChar char="Ø"/>
            </a:pPr>
            <a:r>
              <a:rPr lang="es-EC" sz="2200" dirty="0" smtClean="0"/>
              <a:t>Direcciona </a:t>
            </a:r>
            <a:r>
              <a:rPr lang="es-EC" sz="2200" dirty="0"/>
              <a:t>al fluido con las líneas de fuerza </a:t>
            </a:r>
            <a:r>
              <a:rPr lang="es-EC" sz="2200" dirty="0" smtClean="0"/>
              <a:t>del </a:t>
            </a:r>
            <a:r>
              <a:rPr lang="es-EC" sz="2200" dirty="0"/>
              <a:t>campo magnético. </a:t>
            </a:r>
            <a:endParaRPr lang="es-EC" sz="2200" dirty="0" smtClean="0"/>
          </a:p>
          <a:p>
            <a:pPr algn="just">
              <a:buFont typeface="Wingdings" pitchFamily="2" charset="2"/>
              <a:buChar char="Ø"/>
            </a:pPr>
            <a:r>
              <a:rPr lang="es-EC" sz="2200" dirty="0" smtClean="0"/>
              <a:t>De </a:t>
            </a:r>
            <a:r>
              <a:rPr lang="es-EC" sz="2200" dirty="0"/>
              <a:t>las dimensiones de </a:t>
            </a:r>
            <a:r>
              <a:rPr lang="es-EC" sz="2200" dirty="0" smtClean="0"/>
              <a:t>sus </a:t>
            </a:r>
            <a:r>
              <a:rPr lang="es-EC" sz="2200" dirty="0"/>
              <a:t>orificios depende el coeficiente de </a:t>
            </a:r>
            <a:r>
              <a:rPr lang="es-EC" sz="2200" dirty="0" smtClean="0"/>
              <a:t>amortiguamiento.</a:t>
            </a:r>
          </a:p>
          <a:p>
            <a:pPr algn="just">
              <a:buFont typeface="Wingdings" pitchFamily="2" charset="2"/>
              <a:buChar char="Ø"/>
            </a:pPr>
            <a:r>
              <a:rPr lang="es-EC" sz="2200" dirty="0"/>
              <a:t>Es necesario colocar un cojinete de </a:t>
            </a:r>
            <a:r>
              <a:rPr lang="es-EC" sz="2200" dirty="0" smtClean="0"/>
              <a:t>bronce:</a:t>
            </a:r>
          </a:p>
          <a:p>
            <a:pPr lvl="1" algn="just"/>
            <a:r>
              <a:rPr lang="es-EC" sz="2200" dirty="0"/>
              <a:t>C</a:t>
            </a:r>
            <a:r>
              <a:rPr lang="es-EC" sz="2200" dirty="0" smtClean="0"/>
              <a:t>entrar </a:t>
            </a:r>
            <a:r>
              <a:rPr lang="es-EC" sz="2200" dirty="0"/>
              <a:t>al </a:t>
            </a:r>
            <a:r>
              <a:rPr lang="es-EC" sz="2200" dirty="0" smtClean="0"/>
              <a:t>pistón.</a:t>
            </a:r>
          </a:p>
          <a:p>
            <a:pPr lvl="1" algn="just"/>
            <a:r>
              <a:rPr lang="es-EC" sz="2200" dirty="0" smtClean="0"/>
              <a:t>Aislar </a:t>
            </a:r>
            <a:r>
              <a:rPr lang="es-EC" sz="2200" dirty="0"/>
              <a:t>al cilindro del circuito </a:t>
            </a:r>
            <a:r>
              <a:rPr lang="es-EC" sz="2200" dirty="0" smtClean="0"/>
              <a:t>magnético.</a:t>
            </a:r>
          </a:p>
          <a:p>
            <a:pPr lvl="1" algn="just"/>
            <a:r>
              <a:rPr lang="es-EC" sz="2200" dirty="0" smtClean="0"/>
              <a:t>Reduce la fricción.</a:t>
            </a:r>
          </a:p>
        </p:txBody>
      </p:sp>
      <p:pic>
        <p:nvPicPr>
          <p:cNvPr id="6" name="5 Imagen"/>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l="27347" t="9970" r="28659" b="10574"/>
          <a:stretch/>
        </p:blipFill>
        <p:spPr bwMode="auto">
          <a:xfrm>
            <a:off x="6084168" y="3861048"/>
            <a:ext cx="2592288" cy="23993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271381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259632" y="1772816"/>
            <a:ext cx="7499176" cy="4641379"/>
          </a:xfrm>
        </p:spPr>
        <p:txBody>
          <a:bodyPr>
            <a:normAutofit/>
          </a:bodyPr>
          <a:lstStyle/>
          <a:p>
            <a:pPr marL="457200" indent="-457200" algn="just"/>
            <a:r>
              <a:rPr lang="es-EC" dirty="0" smtClean="0"/>
              <a:t>Se </a:t>
            </a:r>
            <a:r>
              <a:rPr lang="es-EC" dirty="0"/>
              <a:t>utilizar</a:t>
            </a:r>
            <a:r>
              <a:rPr lang="es-ES" dirty="0"/>
              <a:t>á diferentes </a:t>
            </a:r>
            <a:r>
              <a:rPr lang="es-ES" dirty="0" smtClean="0"/>
              <a:t>muestras </a:t>
            </a:r>
            <a:r>
              <a:rPr lang="es-ES" dirty="0"/>
              <a:t>de fluido magnetoreológico (FMR), que contengan 0, 10, 20, 30, 40% de partículas de </a:t>
            </a:r>
            <a:r>
              <a:rPr lang="es-ES" dirty="0" smtClean="0"/>
              <a:t>acero.</a:t>
            </a:r>
          </a:p>
          <a:p>
            <a:pPr marL="0" indent="0" algn="just">
              <a:buNone/>
            </a:pPr>
            <a:endParaRPr lang="es-ES" dirty="0" smtClean="0"/>
          </a:p>
          <a:p>
            <a:pPr marL="457200" indent="-457200" algn="just"/>
            <a:r>
              <a:rPr lang="es-EC" dirty="0" smtClean="0"/>
              <a:t>Variando </a:t>
            </a:r>
            <a:r>
              <a:rPr lang="es-EC" dirty="0"/>
              <a:t>por pasos el voltaje que ingresa al electroimán del amortiguador MR desde 0, 2, 4 6, 8, 10 hasta 12 </a:t>
            </a:r>
            <a:r>
              <a:rPr lang="es-EC" dirty="0" smtClean="0"/>
              <a:t>voltios.</a:t>
            </a:r>
            <a:endParaRPr lang="es-ES" dirty="0" smtClean="0"/>
          </a:p>
          <a:p>
            <a:pPr marL="0" indent="0">
              <a:buNone/>
            </a:pPr>
            <a:endParaRPr lang="es-EC" dirty="0"/>
          </a:p>
          <a:p>
            <a:pPr marL="0" indent="0">
              <a:buNone/>
            </a:pPr>
            <a:endParaRPr lang="es-EC" dirty="0" smtClean="0"/>
          </a:p>
        </p:txBody>
      </p:sp>
      <p:sp>
        <p:nvSpPr>
          <p:cNvPr id="4" name="1 Título"/>
          <p:cNvSpPr>
            <a:spLocks noGrp="1"/>
          </p:cNvSpPr>
          <p:nvPr>
            <p:ph type="title"/>
          </p:nvPr>
        </p:nvSpPr>
        <p:spPr>
          <a:xfrm>
            <a:off x="1331640" y="260648"/>
            <a:ext cx="7704856" cy="1143000"/>
          </a:xfrm>
        </p:spPr>
        <p:txBody>
          <a:bodyPr>
            <a:normAutofit fontScale="90000"/>
          </a:bodyPr>
          <a:lstStyle/>
          <a:p>
            <a:pPr lvl="0"/>
            <a:r>
              <a:rPr lang="es-EC" b="1" dirty="0" smtClean="0"/>
              <a:t/>
            </a:r>
            <a:br>
              <a:rPr lang="es-EC" b="1" dirty="0" smtClean="0"/>
            </a:br>
            <a:r>
              <a:rPr lang="es-ES" b="1" dirty="0" smtClean="0"/>
              <a:t>Condiciones de Funcionamiento</a:t>
            </a:r>
            <a:r>
              <a:rPr lang="es-EC" b="1" dirty="0"/>
              <a:t/>
            </a:r>
            <a:br>
              <a:rPr lang="es-EC" b="1" dirty="0"/>
            </a:br>
            <a:endParaRPr lang="es-EC" dirty="0"/>
          </a:p>
        </p:txBody>
      </p:sp>
    </p:spTree>
    <p:extLst>
      <p:ext uri="{BB962C8B-B14F-4D97-AF65-F5344CB8AC3E}">
        <p14:creationId xmlns:p14="http://schemas.microsoft.com/office/powerpoint/2010/main" val="34390898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547664" y="1556792"/>
            <a:ext cx="3816424" cy="4093428"/>
          </a:xfrm>
          <a:prstGeom prst="rect">
            <a:avLst/>
          </a:prstGeom>
        </p:spPr>
        <p:txBody>
          <a:bodyPr wrap="square">
            <a:spAutoFit/>
          </a:bodyPr>
          <a:lstStyle/>
          <a:p>
            <a:pPr lvl="0"/>
            <a:r>
              <a:rPr lang="es-ES" sz="2200" b="1" dirty="0" smtClean="0"/>
              <a:t>Carrete</a:t>
            </a:r>
          </a:p>
          <a:p>
            <a:pPr lvl="0"/>
            <a:endParaRPr lang="es-ES" sz="2200" b="1" dirty="0"/>
          </a:p>
          <a:p>
            <a:pPr marL="342900" lvl="0" indent="-342900" algn="just">
              <a:buFont typeface="Wingdings" pitchFamily="2" charset="2"/>
              <a:buChar char="Ø"/>
            </a:pPr>
            <a:r>
              <a:rPr lang="es-EC" sz="2400" dirty="0"/>
              <a:t>F</a:t>
            </a:r>
            <a:r>
              <a:rPr lang="es-EC" sz="2400" dirty="0" smtClean="0"/>
              <a:t>orma </a:t>
            </a:r>
            <a:r>
              <a:rPr lang="es-EC" sz="2400" dirty="0"/>
              <a:t>geométrica </a:t>
            </a:r>
            <a:r>
              <a:rPr lang="es-EC" sz="2400" dirty="0" smtClean="0"/>
              <a:t>cilíndrica.</a:t>
            </a:r>
          </a:p>
          <a:p>
            <a:pPr marL="342900" lvl="0" indent="-342900" algn="just">
              <a:buFont typeface="Wingdings" pitchFamily="2" charset="2"/>
              <a:buChar char="Ø"/>
            </a:pPr>
            <a:r>
              <a:rPr lang="es-EC" sz="2400" dirty="0" smtClean="0"/>
              <a:t>Las </a:t>
            </a:r>
            <a:r>
              <a:rPr lang="es-EC" sz="2400" dirty="0"/>
              <a:t>líneas magnéticas alinean a las </a:t>
            </a:r>
            <a:r>
              <a:rPr lang="es-EC" sz="2400" dirty="0" smtClean="0"/>
              <a:t>partículas.</a:t>
            </a:r>
          </a:p>
          <a:p>
            <a:pPr marL="342900" lvl="0" indent="-342900" algn="just">
              <a:buFont typeface="Wingdings" pitchFamily="2" charset="2"/>
              <a:buChar char="Ø"/>
            </a:pPr>
            <a:r>
              <a:rPr lang="es-EC" sz="2400" dirty="0" smtClean="0"/>
              <a:t>En este se colocará el bobinado.</a:t>
            </a:r>
          </a:p>
          <a:p>
            <a:pPr marL="342900" lvl="0" indent="-342900" algn="just">
              <a:buFont typeface="Wingdings" pitchFamily="2" charset="2"/>
              <a:buChar char="Ø"/>
            </a:pPr>
            <a:r>
              <a:rPr lang="es-EC" sz="2400" dirty="0" smtClean="0"/>
              <a:t>Actúa </a:t>
            </a:r>
            <a:r>
              <a:rPr lang="es-EC" sz="2400" dirty="0"/>
              <a:t>como aislante entre el núcleo y el conductor </a:t>
            </a:r>
            <a:r>
              <a:rPr lang="es-EC" sz="2400" dirty="0" smtClean="0"/>
              <a:t>eléctrico. (</a:t>
            </a:r>
            <a:r>
              <a:rPr lang="es-EC" sz="2400" dirty="0" err="1" smtClean="0"/>
              <a:t>Grillón</a:t>
            </a:r>
            <a:r>
              <a:rPr lang="es-EC" sz="2400" dirty="0" smtClean="0"/>
              <a:t>)</a:t>
            </a:r>
            <a:endParaRPr lang="es-EC" sz="2200" b="1" dirty="0"/>
          </a:p>
        </p:txBody>
      </p:sp>
      <p:pic>
        <p:nvPicPr>
          <p:cNvPr id="5" name="4 Imagen"/>
          <p:cNvPicPr/>
          <p:nvPr/>
        </p:nvPicPr>
        <p:blipFill rotWithShape="1">
          <a:blip r:embed="rId2" cstate="print"/>
          <a:srcRect l="27268" t="9852" r="33865" b="18000"/>
          <a:stretch/>
        </p:blipFill>
        <p:spPr bwMode="auto">
          <a:xfrm>
            <a:off x="6276033" y="2004321"/>
            <a:ext cx="1816306" cy="1784717"/>
          </a:xfrm>
          <a:prstGeom prst="rect">
            <a:avLst/>
          </a:prstGeom>
          <a:ln>
            <a:noFill/>
          </a:ln>
          <a:extLst>
            <a:ext uri="{53640926-AAD7-44D8-BBD7-CCE9431645EC}">
              <a14:shadowObscured xmlns:a14="http://schemas.microsoft.com/office/drawing/2010/main"/>
            </a:ext>
          </a:extLst>
        </p:spPr>
      </p:pic>
      <p:pic>
        <p:nvPicPr>
          <p:cNvPr id="6" name="5 Imagen"/>
          <p:cNvPicPr/>
          <p:nvPr/>
        </p:nvPicPr>
        <p:blipFill rotWithShape="1">
          <a:blip r:embed="rId3"/>
          <a:srcRect l="52923" t="32289" r="18462" b="30777"/>
          <a:stretch/>
        </p:blipFill>
        <p:spPr bwMode="auto">
          <a:xfrm>
            <a:off x="6051958" y="4149080"/>
            <a:ext cx="2264457" cy="17281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7410742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435608" y="1447800"/>
            <a:ext cx="3712456" cy="5077544"/>
          </a:xfrm>
        </p:spPr>
        <p:txBody>
          <a:bodyPr>
            <a:normAutofit/>
          </a:bodyPr>
          <a:lstStyle/>
          <a:p>
            <a:r>
              <a:rPr lang="es-EC" sz="2200" b="1" dirty="0" smtClean="0"/>
              <a:t>Cilindro</a:t>
            </a:r>
          </a:p>
          <a:p>
            <a:pPr marL="82296" indent="0">
              <a:spcBef>
                <a:spcPts val="0"/>
              </a:spcBef>
              <a:buNone/>
            </a:pPr>
            <a:endParaRPr lang="es-EC" sz="2200" b="1" dirty="0" smtClean="0"/>
          </a:p>
          <a:p>
            <a:pPr algn="just">
              <a:buFont typeface="Wingdings" pitchFamily="2" charset="2"/>
              <a:buChar char="Ø"/>
            </a:pPr>
            <a:r>
              <a:rPr lang="es-EC" sz="2200" dirty="0" smtClean="0"/>
              <a:t>Se realizó un roscado para conseguir </a:t>
            </a:r>
            <a:r>
              <a:rPr lang="es-EC" sz="2200" dirty="0"/>
              <a:t>un cierre hermético y además nos permita abrir y cerrar el </a:t>
            </a:r>
            <a:r>
              <a:rPr lang="es-EC" sz="2200" dirty="0" smtClean="0"/>
              <a:t>amortiguador.</a:t>
            </a:r>
          </a:p>
          <a:p>
            <a:pPr algn="just">
              <a:buFont typeface="Wingdings" pitchFamily="2" charset="2"/>
              <a:buChar char="Ø"/>
            </a:pPr>
            <a:endParaRPr lang="es-EC" sz="2200" dirty="0" smtClean="0"/>
          </a:p>
          <a:p>
            <a:pPr algn="just">
              <a:buFont typeface="Wingdings" pitchFamily="2" charset="2"/>
              <a:buChar char="Ø"/>
            </a:pPr>
            <a:r>
              <a:rPr lang="es-EC" sz="2200" dirty="0" smtClean="0"/>
              <a:t> Se </a:t>
            </a:r>
            <a:r>
              <a:rPr lang="es-EC" sz="2200" dirty="0"/>
              <a:t>colocó un empaque de caucho circular en una cavidad mecanizada en la tapa del </a:t>
            </a:r>
            <a:r>
              <a:rPr lang="es-EC" sz="2200" dirty="0" smtClean="0"/>
              <a:t>cilindro.</a:t>
            </a:r>
            <a:endParaRPr lang="es-EC" sz="2200" dirty="0"/>
          </a:p>
        </p:txBody>
      </p:sp>
      <p:pic>
        <p:nvPicPr>
          <p:cNvPr id="4" name="3 Imagen"/>
          <p:cNvPicPr/>
          <p:nvPr/>
        </p:nvPicPr>
        <p:blipFill rotWithShape="1">
          <a:blip r:embed="rId2"/>
          <a:srcRect l="28000" t="16692" r="50154" b="51293"/>
          <a:stretch/>
        </p:blipFill>
        <p:spPr bwMode="auto">
          <a:xfrm>
            <a:off x="6156176" y="2043956"/>
            <a:ext cx="2160240" cy="1872208"/>
          </a:xfrm>
          <a:prstGeom prst="rect">
            <a:avLst/>
          </a:prstGeom>
          <a:ln>
            <a:noFill/>
          </a:ln>
          <a:extLst>
            <a:ext uri="{53640926-AAD7-44D8-BBD7-CCE9431645EC}">
              <a14:shadowObscured xmlns:a14="http://schemas.microsoft.com/office/drawing/2010/main"/>
            </a:ext>
          </a:extLst>
        </p:spPr>
      </p:pic>
      <p:pic>
        <p:nvPicPr>
          <p:cNvPr id="5" name="4 Imagen"/>
          <p:cNvPicPr/>
          <p:nvPr/>
        </p:nvPicPr>
        <p:blipFill rotWithShape="1">
          <a:blip r:embed="rId3"/>
          <a:srcRect l="38048" t="17523" r="35793" b="29003"/>
          <a:stretch/>
        </p:blipFill>
        <p:spPr bwMode="auto">
          <a:xfrm>
            <a:off x="6401531" y="4293096"/>
            <a:ext cx="1669529" cy="18268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89138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35608" y="260648"/>
            <a:ext cx="7498080" cy="1143000"/>
          </a:xfrm>
        </p:spPr>
        <p:txBody>
          <a:bodyPr>
            <a:normAutofit fontScale="90000"/>
          </a:bodyPr>
          <a:lstStyle/>
          <a:p>
            <a:pPr lvl="0"/>
            <a:r>
              <a:rPr lang="es-ES" b="1" dirty="0">
                <a:effectLst/>
              </a:rPr>
              <a:t>M</a:t>
            </a:r>
            <a:r>
              <a:rPr lang="es-ES" b="1" dirty="0" smtClean="0">
                <a:effectLst/>
              </a:rPr>
              <a:t>ontaje de los componentes mecánicos del amortiguador</a:t>
            </a:r>
            <a:endParaRPr lang="es-EC" dirty="0"/>
          </a:p>
        </p:txBody>
      </p:sp>
      <p:pic>
        <p:nvPicPr>
          <p:cNvPr id="4" name="3 Marcador de contenido"/>
          <p:cNvPicPr>
            <a:picLocks noGrp="1"/>
          </p:cNvPicPr>
          <p:nvPr>
            <p:ph idx="1"/>
          </p:nvPr>
        </p:nvPicPr>
        <p:blipFill rotWithShape="1">
          <a:blip r:embed="rId2"/>
          <a:srcRect l="34312" t="29306" r="21695" b="20544"/>
          <a:stretch/>
        </p:blipFill>
        <p:spPr bwMode="auto">
          <a:xfrm>
            <a:off x="5609746" y="1902673"/>
            <a:ext cx="2969303" cy="1872208"/>
          </a:xfrm>
          <a:prstGeom prst="rect">
            <a:avLst/>
          </a:prstGeom>
          <a:ln>
            <a:noFill/>
          </a:ln>
          <a:extLst>
            <a:ext uri="{53640926-AAD7-44D8-BBD7-CCE9431645EC}">
              <a14:shadowObscured xmlns:a14="http://schemas.microsoft.com/office/drawing/2010/main"/>
            </a:ext>
          </a:extLst>
        </p:spPr>
      </p:pic>
      <p:sp>
        <p:nvSpPr>
          <p:cNvPr id="5" name="4 Rectángulo"/>
          <p:cNvSpPr/>
          <p:nvPr/>
        </p:nvSpPr>
        <p:spPr>
          <a:xfrm>
            <a:off x="1403648" y="1988840"/>
            <a:ext cx="3528392" cy="3816429"/>
          </a:xfrm>
          <a:prstGeom prst="rect">
            <a:avLst/>
          </a:prstGeom>
        </p:spPr>
        <p:txBody>
          <a:bodyPr wrap="square">
            <a:spAutoFit/>
          </a:bodyPr>
          <a:lstStyle/>
          <a:p>
            <a:pPr marL="342900" indent="-342900" algn="just">
              <a:buFont typeface="+mj-lt"/>
              <a:buAutoNum type="alphaLcParenR"/>
            </a:pPr>
            <a:r>
              <a:rPr lang="es-EC" sz="2200" dirty="0" smtClean="0"/>
              <a:t>Colocamos y aseguramos los componentes en el vástago.</a:t>
            </a:r>
          </a:p>
          <a:p>
            <a:pPr marL="342900" indent="-342900" algn="just">
              <a:buFont typeface="+mj-lt"/>
              <a:buAutoNum type="alphaLcParenR"/>
            </a:pPr>
            <a:endParaRPr lang="es-EC" sz="2200" dirty="0" smtClean="0"/>
          </a:p>
          <a:p>
            <a:pPr marL="342900" indent="-342900" algn="just">
              <a:buFont typeface="+mj-lt"/>
              <a:buAutoNum type="alphaLcParenR"/>
            </a:pPr>
            <a:r>
              <a:rPr lang="es-EC" sz="2200" dirty="0" smtClean="0"/>
              <a:t>Verificamos </a:t>
            </a:r>
            <a:r>
              <a:rPr lang="es-EC" sz="2200" dirty="0"/>
              <a:t>que el electroimán este </a:t>
            </a:r>
            <a:r>
              <a:rPr lang="es-EC" sz="2200" dirty="0" smtClean="0"/>
              <a:t>funcionando.</a:t>
            </a:r>
          </a:p>
          <a:p>
            <a:pPr marL="342900" indent="-342900" algn="just">
              <a:buFont typeface="+mj-lt"/>
              <a:buAutoNum type="alphaLcParenR"/>
            </a:pPr>
            <a:endParaRPr lang="es-EC" sz="2200" dirty="0" smtClean="0"/>
          </a:p>
          <a:p>
            <a:pPr marL="342900" indent="-342900" algn="just">
              <a:buFont typeface="+mj-lt"/>
              <a:buAutoNum type="alphaLcParenR"/>
            </a:pPr>
            <a:r>
              <a:rPr lang="es-EC" sz="2200" dirty="0" smtClean="0"/>
              <a:t>Colocamos </a:t>
            </a:r>
            <a:r>
              <a:rPr lang="es-EC" sz="2200" dirty="0"/>
              <a:t>el vástago en el </a:t>
            </a:r>
            <a:r>
              <a:rPr lang="es-EC" sz="2200" dirty="0" smtClean="0"/>
              <a:t>cilindro.</a:t>
            </a:r>
          </a:p>
          <a:p>
            <a:pPr marL="342900" indent="-342900" algn="just">
              <a:buFont typeface="+mj-lt"/>
              <a:buAutoNum type="alphaLcParenR"/>
            </a:pPr>
            <a:endParaRPr lang="es-EC" sz="2200" dirty="0"/>
          </a:p>
        </p:txBody>
      </p:sp>
      <p:pic>
        <p:nvPicPr>
          <p:cNvPr id="6" name="5 Imagen"/>
          <p:cNvPicPr/>
          <p:nvPr/>
        </p:nvPicPr>
        <p:blipFill rotWithShape="1">
          <a:blip r:embed="rId3"/>
          <a:srcRect l="46881" t="37463" r="28659" b="45921"/>
          <a:stretch/>
        </p:blipFill>
        <p:spPr bwMode="auto">
          <a:xfrm>
            <a:off x="5436095" y="4353778"/>
            <a:ext cx="3316605" cy="12668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7218567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1403648" y="1628800"/>
            <a:ext cx="3888432" cy="4154984"/>
          </a:xfrm>
          <a:prstGeom prst="rect">
            <a:avLst/>
          </a:prstGeom>
        </p:spPr>
        <p:txBody>
          <a:bodyPr wrap="square">
            <a:spAutoFit/>
          </a:bodyPr>
          <a:lstStyle/>
          <a:p>
            <a:pPr marL="457200" indent="-457200" algn="just">
              <a:buFont typeface="+mj-lt"/>
              <a:buAutoNum type="alphaLcParenR" startAt="4"/>
            </a:pPr>
            <a:r>
              <a:rPr lang="es-EC" sz="2200" dirty="0" smtClean="0"/>
              <a:t>Colocamos el </a:t>
            </a:r>
            <a:r>
              <a:rPr lang="es-EC" sz="2200" dirty="0"/>
              <a:t>FMR, de acuerdo a la capacidad que el amortiguador </a:t>
            </a:r>
            <a:r>
              <a:rPr lang="es-EC" sz="2200" dirty="0" smtClean="0"/>
              <a:t>posee.</a:t>
            </a:r>
          </a:p>
          <a:p>
            <a:pPr marL="342900" indent="-342900" algn="just">
              <a:buFont typeface="+mj-lt"/>
              <a:buAutoNum type="alphaLcParenR" startAt="4"/>
            </a:pPr>
            <a:endParaRPr lang="es-EC" sz="2200" dirty="0" smtClean="0"/>
          </a:p>
          <a:p>
            <a:pPr marL="342900" indent="-342900" algn="just">
              <a:buFont typeface="+mj-lt"/>
              <a:buAutoNum type="alphaLcParenR" startAt="4"/>
            </a:pPr>
            <a:r>
              <a:rPr lang="es-EC" sz="2200" dirty="0" smtClean="0"/>
              <a:t>Colocamos </a:t>
            </a:r>
            <a:r>
              <a:rPr lang="es-EC" sz="2200" dirty="0"/>
              <a:t>cinta de teflón alrededor de la rosca de la tapa del </a:t>
            </a:r>
            <a:r>
              <a:rPr lang="es-EC" sz="2200" dirty="0" smtClean="0"/>
              <a:t>cilindro, para </a:t>
            </a:r>
            <a:r>
              <a:rPr lang="es-EC" sz="2200" dirty="0"/>
              <a:t>evitar que existan </a:t>
            </a:r>
            <a:r>
              <a:rPr lang="es-EC" sz="2200" dirty="0" smtClean="0"/>
              <a:t>fugas.</a:t>
            </a:r>
          </a:p>
          <a:p>
            <a:pPr marL="342900" indent="-342900" algn="just">
              <a:buFont typeface="+mj-lt"/>
              <a:buAutoNum type="alphaLcParenR" startAt="4"/>
            </a:pPr>
            <a:endParaRPr lang="es-EC" sz="2200" dirty="0"/>
          </a:p>
          <a:p>
            <a:pPr marL="342900" indent="-342900" algn="just">
              <a:buFont typeface="+mj-lt"/>
              <a:buAutoNum type="alphaLcParenR" startAt="4"/>
            </a:pPr>
            <a:r>
              <a:rPr lang="es-EC" sz="2200" dirty="0" smtClean="0"/>
              <a:t>Una </a:t>
            </a:r>
            <a:r>
              <a:rPr lang="es-EC" sz="2200" dirty="0"/>
              <a:t>vez realizado todos los ajustes, debemos </a:t>
            </a:r>
            <a:r>
              <a:rPr lang="es-EC" sz="2200" dirty="0" smtClean="0"/>
              <a:t>realizar las verificaciones respectivas.</a:t>
            </a:r>
            <a:endParaRPr lang="es-EC" sz="2200" dirty="0"/>
          </a:p>
        </p:txBody>
      </p:sp>
      <p:pic>
        <p:nvPicPr>
          <p:cNvPr id="7" name="6 Imagen"/>
          <p:cNvPicPr/>
          <p:nvPr/>
        </p:nvPicPr>
        <p:blipFill rotWithShape="1">
          <a:blip r:embed="rId2"/>
          <a:srcRect l="39577" t="48892" r="38407" b="9366"/>
          <a:stretch/>
        </p:blipFill>
        <p:spPr bwMode="auto">
          <a:xfrm>
            <a:off x="6228184" y="2204864"/>
            <a:ext cx="1800200" cy="201622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5489353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lvl="0"/>
            <a:r>
              <a:rPr lang="es-ES" b="1" dirty="0">
                <a:effectLst/>
              </a:rPr>
              <a:t>D</a:t>
            </a:r>
            <a:r>
              <a:rPr lang="es-ES" b="1" dirty="0" smtClean="0">
                <a:effectLst/>
              </a:rPr>
              <a:t>iseño del sistema eléctrico del electroimán</a:t>
            </a:r>
            <a:endParaRPr lang="es-EC" dirty="0"/>
          </a:p>
        </p:txBody>
      </p:sp>
      <p:sp>
        <p:nvSpPr>
          <p:cNvPr id="3" name="2 Marcador de contenido"/>
          <p:cNvSpPr>
            <a:spLocks noGrp="1"/>
          </p:cNvSpPr>
          <p:nvPr>
            <p:ph idx="1"/>
          </p:nvPr>
        </p:nvSpPr>
        <p:spPr>
          <a:xfrm>
            <a:off x="1331640" y="1844824"/>
            <a:ext cx="3600400" cy="4608512"/>
          </a:xfrm>
        </p:spPr>
        <p:txBody>
          <a:bodyPr>
            <a:normAutofit/>
          </a:bodyPr>
          <a:lstStyle/>
          <a:p>
            <a:pPr lvl="0" algn="just"/>
            <a:r>
              <a:rPr lang="es-EC" sz="2400" dirty="0"/>
              <a:t>Elegir un buen material </a:t>
            </a:r>
            <a:r>
              <a:rPr lang="es-EC" sz="2400" dirty="0" smtClean="0"/>
              <a:t>ferromagnético.</a:t>
            </a:r>
          </a:p>
          <a:p>
            <a:pPr lvl="0" algn="just"/>
            <a:endParaRPr lang="es-EC" sz="2400" dirty="0"/>
          </a:p>
          <a:p>
            <a:pPr lvl="0" algn="just"/>
            <a:r>
              <a:rPr lang="es-EC" sz="2400" dirty="0"/>
              <a:t>Calcular la corriente necesaria para generar un campo </a:t>
            </a:r>
            <a:r>
              <a:rPr lang="es-EC" sz="2400" dirty="0" smtClean="0"/>
              <a:t>magnético.</a:t>
            </a:r>
          </a:p>
          <a:p>
            <a:pPr lvl="0" algn="just"/>
            <a:endParaRPr lang="es-EC" sz="2400" dirty="0"/>
          </a:p>
          <a:p>
            <a:pPr lvl="0" algn="just"/>
            <a:r>
              <a:rPr lang="es-EC" sz="2400" dirty="0"/>
              <a:t>Elegir el calibre de conductor </a:t>
            </a:r>
            <a:r>
              <a:rPr lang="es-EC" sz="2400" dirty="0" smtClean="0"/>
              <a:t>adecuado.</a:t>
            </a:r>
            <a:endParaRPr lang="es-EC" dirty="0"/>
          </a:p>
        </p:txBody>
      </p:sp>
      <mc:AlternateContent xmlns:mc="http://schemas.openxmlformats.org/markup-compatibility/2006" xmlns:a14="http://schemas.microsoft.com/office/drawing/2010/main">
        <mc:Choice Requires="a14">
          <p:graphicFrame>
            <p:nvGraphicFramePr>
              <p:cNvPr id="7" name="6 Tabla"/>
              <p:cNvGraphicFramePr>
                <a:graphicFrameLocks noGrp="1"/>
              </p:cNvGraphicFramePr>
              <p:nvPr>
                <p:extLst>
                  <p:ext uri="{D42A27DB-BD31-4B8C-83A1-F6EECF244321}">
                    <p14:modId xmlns:p14="http://schemas.microsoft.com/office/powerpoint/2010/main" val="448527372"/>
                  </p:ext>
                </p:extLst>
              </p:nvPr>
            </p:nvGraphicFramePr>
            <p:xfrm>
              <a:off x="5436096" y="1916832"/>
              <a:ext cx="3312369" cy="3664007"/>
            </p:xfrm>
            <a:graphic>
              <a:graphicData uri="http://schemas.openxmlformats.org/drawingml/2006/table">
                <a:tbl>
                  <a:tblPr firstRow="1" firstCol="1" bandRow="1">
                    <a:tableStyleId>{5C22544A-7EE6-4342-B048-85BDC9FD1C3A}</a:tableStyleId>
                  </a:tblPr>
                  <a:tblGrid>
                    <a:gridCol w="2198030"/>
                    <a:gridCol w="1114339"/>
                  </a:tblGrid>
                  <a:tr h="495684">
                    <a:tc gridSpan="2">
                      <a:txBody>
                        <a:bodyPr/>
                        <a:lstStyle/>
                        <a:p>
                          <a:pPr algn="ctr">
                            <a:lnSpc>
                              <a:spcPct val="150000"/>
                            </a:lnSpc>
                            <a:spcAft>
                              <a:spcPts val="0"/>
                            </a:spcAft>
                          </a:pPr>
                          <a:r>
                            <a:rPr lang="es-EC" sz="1200" dirty="0">
                              <a:effectLst/>
                            </a:rPr>
                            <a:t>Características del Electroimán</a:t>
                          </a:r>
                          <a:endParaRPr lang="es-EC" sz="1200" dirty="0">
                            <a:effectLst/>
                            <a:latin typeface="Calibri"/>
                            <a:ea typeface="Times New Roman"/>
                            <a:cs typeface="Times New Roman"/>
                          </a:endParaRPr>
                        </a:p>
                      </a:txBody>
                      <a:tcPr marL="43908" marR="43908" marT="0" marB="0"/>
                    </a:tc>
                    <a:tc hMerge="1">
                      <a:txBody>
                        <a:bodyPr/>
                        <a:lstStyle/>
                        <a:p>
                          <a:endParaRPr lang="es-EC"/>
                        </a:p>
                      </a:txBody>
                      <a:tcPr/>
                    </a:tc>
                  </a:tr>
                  <a:tr h="244514">
                    <a:tc>
                      <a:txBody>
                        <a:bodyPr/>
                        <a:lstStyle/>
                        <a:p>
                          <a:pPr>
                            <a:lnSpc>
                              <a:spcPct val="150000"/>
                            </a:lnSpc>
                            <a:spcAft>
                              <a:spcPts val="0"/>
                            </a:spcAft>
                          </a:pPr>
                          <a:r>
                            <a:rPr lang="es-EC" sz="1200">
                              <a:effectLst/>
                            </a:rPr>
                            <a:t>Voltaje (v)</a:t>
                          </a:r>
                          <a:endParaRPr lang="es-EC" sz="1200">
                            <a:effectLst/>
                            <a:latin typeface="Calibri"/>
                            <a:ea typeface="Times New Roman"/>
                            <a:cs typeface="Times New Roman"/>
                          </a:endParaRPr>
                        </a:p>
                      </a:txBody>
                      <a:tcPr marL="43908" marR="43908" marT="0" marB="0"/>
                    </a:tc>
                    <a:tc>
                      <a:txBody>
                        <a:bodyPr/>
                        <a:lstStyle/>
                        <a:p>
                          <a:pPr algn="ctr">
                            <a:lnSpc>
                              <a:spcPct val="150000"/>
                            </a:lnSpc>
                            <a:spcAft>
                              <a:spcPts val="0"/>
                            </a:spcAft>
                          </a:pPr>
                          <a:r>
                            <a:rPr lang="es-EC" sz="1200">
                              <a:effectLst/>
                            </a:rPr>
                            <a:t>12</a:t>
                          </a:r>
                          <a:endParaRPr lang="es-EC" sz="1200">
                            <a:effectLst/>
                            <a:latin typeface="Calibri"/>
                            <a:ea typeface="Times New Roman"/>
                            <a:cs typeface="Times New Roman"/>
                          </a:endParaRPr>
                        </a:p>
                      </a:txBody>
                      <a:tcPr marL="43908" marR="43908" marT="0" marB="0"/>
                    </a:tc>
                  </a:tr>
                  <a:tr h="368382">
                    <a:tc>
                      <a:txBody>
                        <a:bodyPr/>
                        <a:lstStyle/>
                        <a:p>
                          <a:pPr>
                            <a:lnSpc>
                              <a:spcPct val="150000"/>
                            </a:lnSpc>
                            <a:spcAft>
                              <a:spcPts val="0"/>
                            </a:spcAft>
                          </a:pPr>
                          <a:r>
                            <a:rPr lang="es-EC" sz="1200" dirty="0">
                              <a:effectLst/>
                            </a:rPr>
                            <a:t>Intensidad (A)</a:t>
                          </a:r>
                          <a:endParaRPr lang="es-EC" sz="1200" dirty="0">
                            <a:effectLst/>
                            <a:latin typeface="Calibri"/>
                            <a:ea typeface="Times New Roman"/>
                            <a:cs typeface="Times New Roman"/>
                          </a:endParaRPr>
                        </a:p>
                      </a:txBody>
                      <a:tcPr marL="43908" marR="43908" marT="0" marB="0"/>
                    </a:tc>
                    <a:tc>
                      <a:txBody>
                        <a:bodyPr/>
                        <a:lstStyle/>
                        <a:p>
                          <a:pPr algn="ctr">
                            <a:lnSpc>
                              <a:spcPct val="150000"/>
                            </a:lnSpc>
                            <a:spcAft>
                              <a:spcPts val="0"/>
                            </a:spcAft>
                          </a:pPr>
                          <a:r>
                            <a:rPr lang="es-EC" sz="1200" dirty="0">
                              <a:effectLst/>
                            </a:rPr>
                            <a:t>1</a:t>
                          </a:r>
                          <a:endParaRPr lang="es-EC" sz="1200" dirty="0">
                            <a:effectLst/>
                            <a:latin typeface="Calibri"/>
                            <a:ea typeface="Times New Roman"/>
                            <a:cs typeface="Times New Roman"/>
                          </a:endParaRPr>
                        </a:p>
                      </a:txBody>
                      <a:tcPr marL="43908" marR="43908" marT="0" marB="0"/>
                    </a:tc>
                  </a:tr>
                  <a:tr h="368382">
                    <a:tc>
                      <a:txBody>
                        <a:bodyPr/>
                        <a:lstStyle/>
                        <a:p>
                          <a:pPr>
                            <a:lnSpc>
                              <a:spcPct val="150000"/>
                            </a:lnSpc>
                            <a:spcAft>
                              <a:spcPts val="0"/>
                            </a:spcAft>
                          </a:pPr>
                          <a:r>
                            <a:rPr lang="es-EC" sz="1200">
                              <a:effectLst/>
                            </a:rPr>
                            <a:t>Numero de vueltas</a:t>
                          </a:r>
                          <a:endParaRPr lang="es-EC" sz="1200">
                            <a:effectLst/>
                            <a:latin typeface="Calibri"/>
                            <a:ea typeface="Times New Roman"/>
                            <a:cs typeface="Times New Roman"/>
                          </a:endParaRPr>
                        </a:p>
                      </a:txBody>
                      <a:tcPr marL="43908" marR="43908" marT="0" marB="0"/>
                    </a:tc>
                    <a:tc>
                      <a:txBody>
                        <a:bodyPr/>
                        <a:lstStyle/>
                        <a:p>
                          <a:pPr algn="ctr">
                            <a:lnSpc>
                              <a:spcPct val="150000"/>
                            </a:lnSpc>
                            <a:spcAft>
                              <a:spcPts val="0"/>
                            </a:spcAft>
                          </a:pPr>
                          <a:r>
                            <a:rPr lang="es-EC" sz="1200" dirty="0">
                              <a:effectLst/>
                            </a:rPr>
                            <a:t>1504</a:t>
                          </a:r>
                          <a:endParaRPr lang="es-EC" sz="1200" dirty="0">
                            <a:effectLst/>
                            <a:latin typeface="Calibri"/>
                            <a:ea typeface="Times New Roman"/>
                            <a:cs typeface="Times New Roman"/>
                          </a:endParaRPr>
                        </a:p>
                      </a:txBody>
                      <a:tcPr marL="43908" marR="43908" marT="0" marB="0"/>
                    </a:tc>
                  </a:tr>
                  <a:tr h="365440">
                    <a:tc>
                      <a:txBody>
                        <a:bodyPr/>
                        <a:lstStyle/>
                        <a:p>
                          <a:pPr>
                            <a:lnSpc>
                              <a:spcPct val="150000"/>
                            </a:lnSpc>
                            <a:spcAft>
                              <a:spcPts val="0"/>
                            </a:spcAft>
                          </a:pPr>
                          <a:r>
                            <a:rPr lang="es-EC" sz="1200" dirty="0">
                              <a:effectLst/>
                            </a:rPr>
                            <a:t>Inducción Magnética (T)</a:t>
                          </a:r>
                          <a:endParaRPr lang="es-EC" sz="1200" dirty="0">
                            <a:effectLst/>
                            <a:latin typeface="Calibri"/>
                            <a:ea typeface="Times New Roman"/>
                            <a:cs typeface="Times New Roman"/>
                          </a:endParaRPr>
                        </a:p>
                      </a:txBody>
                      <a:tcPr marL="43908" marR="43908" marT="0" marB="0"/>
                    </a:tc>
                    <a:tc>
                      <a:txBody>
                        <a:bodyPr/>
                        <a:lstStyle/>
                        <a:p>
                          <a:pPr algn="ctr"/>
                          <a:r>
                            <a:rPr lang="es-EC" sz="1200" dirty="0" smtClean="0"/>
                            <a:t>6,29</a:t>
                          </a:r>
                          <a:endParaRPr lang="es-EC" sz="1200" dirty="0"/>
                        </a:p>
                      </a:txBody>
                      <a:tcPr marL="43908" marR="43908" marT="0" marB="0" anchor="ctr"/>
                    </a:tc>
                  </a:tr>
                  <a:tr h="432048">
                    <a:tc>
                      <a:txBody>
                        <a:bodyPr/>
                        <a:lstStyle/>
                        <a:p>
                          <a:pPr>
                            <a:lnSpc>
                              <a:spcPct val="150000"/>
                            </a:lnSpc>
                            <a:spcAft>
                              <a:spcPts val="0"/>
                            </a:spcAft>
                          </a:pPr>
                          <a:r>
                            <a:rPr lang="es-EC" sz="1200" dirty="0">
                              <a:effectLst/>
                            </a:rPr>
                            <a:t>Flujo Magnético (Wb)</a:t>
                          </a:r>
                          <a:endParaRPr lang="es-EC" sz="1200" dirty="0">
                            <a:effectLst/>
                            <a:latin typeface="Calibri"/>
                            <a:ea typeface="Times New Roman"/>
                            <a:cs typeface="Times New Roman"/>
                          </a:endParaRPr>
                        </a:p>
                      </a:txBody>
                      <a:tcPr marL="43908" marR="43908" marT="0" marB="0"/>
                    </a:tc>
                    <a:tc>
                      <a:txBody>
                        <a:bodyPr/>
                        <a:lstStyle/>
                        <a:p>
                          <a:pPr>
                            <a:spcAft>
                              <a:spcPts val="0"/>
                            </a:spcAft>
                          </a:pPr>
                          <a14:m>
                            <m:oMathPara xmlns:m="http://schemas.openxmlformats.org/officeDocument/2006/math">
                              <m:oMathParaPr>
                                <m:jc m:val="center"/>
                              </m:oMathParaPr>
                              <m:oMath xmlns:m="http://schemas.openxmlformats.org/officeDocument/2006/math">
                                <m:r>
                                  <a:rPr lang="es-EC" sz="1200">
                                    <a:effectLst/>
                                    <a:latin typeface="Cambria Math"/>
                                  </a:rPr>
                                  <m:t>7,73∗</m:t>
                                </m:r>
                                <m:sSup>
                                  <m:sSupPr>
                                    <m:ctrlPr>
                                      <a:rPr lang="es-EC" sz="1200" i="1">
                                        <a:effectLst/>
                                        <a:latin typeface="Cambria Math"/>
                                      </a:rPr>
                                    </m:ctrlPr>
                                  </m:sSupPr>
                                  <m:e>
                                    <m:r>
                                      <a:rPr lang="es-EC" sz="1200">
                                        <a:effectLst/>
                                        <a:latin typeface="Cambria Math"/>
                                      </a:rPr>
                                      <m:t>10</m:t>
                                    </m:r>
                                  </m:e>
                                  <m:sup>
                                    <m:r>
                                      <a:rPr lang="es-EC" sz="1200">
                                        <a:effectLst/>
                                        <a:latin typeface="Cambria Math"/>
                                      </a:rPr>
                                      <m:t>−4</m:t>
                                    </m:r>
                                  </m:sup>
                                </m:sSup>
                              </m:oMath>
                            </m:oMathPara>
                          </a14:m>
                          <a:endParaRPr lang="es-EC" sz="1200" dirty="0">
                            <a:effectLst/>
                            <a:latin typeface="Calibri"/>
                            <a:ea typeface="Times New Roman"/>
                          </a:endParaRPr>
                        </a:p>
                      </a:txBody>
                      <a:tcPr marL="43908" marR="43908" marT="0" marB="0" anchor="ctr"/>
                    </a:tc>
                  </a:tr>
                  <a:tr h="622987">
                    <a:tc>
                      <a:txBody>
                        <a:bodyPr/>
                        <a:lstStyle/>
                        <a:p>
                          <a:pPr>
                            <a:lnSpc>
                              <a:spcPct val="150000"/>
                            </a:lnSpc>
                            <a:spcAft>
                              <a:spcPts val="0"/>
                            </a:spcAft>
                          </a:pPr>
                          <a:r>
                            <a:rPr lang="es-EC" sz="1200">
                              <a:effectLst/>
                            </a:rPr>
                            <a:t>Diámetro del conductor (mm)</a:t>
                          </a:r>
                          <a:endParaRPr lang="es-EC" sz="1200">
                            <a:effectLst/>
                            <a:latin typeface="Calibri"/>
                            <a:ea typeface="Times New Roman"/>
                            <a:cs typeface="Times New Roman"/>
                          </a:endParaRPr>
                        </a:p>
                      </a:txBody>
                      <a:tcPr marL="43908" marR="43908" marT="0" marB="0"/>
                    </a:tc>
                    <a:tc>
                      <a:txBody>
                        <a:bodyPr/>
                        <a:lstStyle/>
                        <a:p>
                          <a:pPr algn="ctr">
                            <a:lnSpc>
                              <a:spcPct val="150000"/>
                            </a:lnSpc>
                            <a:spcAft>
                              <a:spcPts val="0"/>
                            </a:spcAft>
                          </a:pPr>
                          <a:r>
                            <a:rPr lang="es-EC" sz="1200" dirty="0">
                              <a:effectLst/>
                            </a:rPr>
                            <a:t>0,3211</a:t>
                          </a:r>
                          <a:endParaRPr lang="es-EC" sz="1200" dirty="0">
                            <a:effectLst/>
                            <a:latin typeface="Calibri"/>
                            <a:ea typeface="Times New Roman"/>
                            <a:cs typeface="Times New Roman"/>
                          </a:endParaRPr>
                        </a:p>
                      </a:txBody>
                      <a:tcPr marL="43908" marR="43908" marT="0" marB="0" anchor="ctr"/>
                    </a:tc>
                  </a:tr>
                  <a:tr h="368382">
                    <a:tc>
                      <a:txBody>
                        <a:bodyPr/>
                        <a:lstStyle/>
                        <a:p>
                          <a:pPr>
                            <a:lnSpc>
                              <a:spcPct val="150000"/>
                            </a:lnSpc>
                            <a:spcAft>
                              <a:spcPts val="0"/>
                            </a:spcAft>
                          </a:pPr>
                          <a:r>
                            <a:rPr lang="es-EC" sz="1200">
                              <a:effectLst/>
                            </a:rPr>
                            <a:t>Cable AWG No.</a:t>
                          </a:r>
                          <a:endParaRPr lang="es-EC" sz="1200">
                            <a:effectLst/>
                            <a:latin typeface="Calibri"/>
                            <a:ea typeface="Times New Roman"/>
                            <a:cs typeface="Times New Roman"/>
                          </a:endParaRPr>
                        </a:p>
                      </a:txBody>
                      <a:tcPr marL="43908" marR="43908" marT="0" marB="0"/>
                    </a:tc>
                    <a:tc>
                      <a:txBody>
                        <a:bodyPr/>
                        <a:lstStyle/>
                        <a:p>
                          <a:pPr algn="ctr">
                            <a:lnSpc>
                              <a:spcPct val="150000"/>
                            </a:lnSpc>
                            <a:spcAft>
                              <a:spcPts val="0"/>
                            </a:spcAft>
                          </a:pPr>
                          <a:r>
                            <a:rPr lang="es-EC" sz="1200" dirty="0">
                              <a:effectLst/>
                            </a:rPr>
                            <a:t>28</a:t>
                          </a:r>
                          <a:endParaRPr lang="es-EC" sz="1200" dirty="0">
                            <a:effectLst/>
                            <a:latin typeface="Calibri"/>
                            <a:ea typeface="Times New Roman"/>
                            <a:cs typeface="Times New Roman"/>
                          </a:endParaRPr>
                        </a:p>
                      </a:txBody>
                      <a:tcPr marL="43908" marR="43908" marT="0" marB="0"/>
                    </a:tc>
                  </a:tr>
                  <a:tr h="368382">
                    <a:tc>
                      <a:txBody>
                        <a:bodyPr/>
                        <a:lstStyle/>
                        <a:p>
                          <a:pPr>
                            <a:lnSpc>
                              <a:spcPct val="150000"/>
                            </a:lnSpc>
                            <a:spcAft>
                              <a:spcPts val="0"/>
                            </a:spcAft>
                          </a:pPr>
                          <a:r>
                            <a:rPr lang="es-EC" sz="1200">
                              <a:effectLst/>
                            </a:rPr>
                            <a:t>Numero de capas</a:t>
                          </a:r>
                          <a:endParaRPr lang="es-EC" sz="1200">
                            <a:effectLst/>
                            <a:latin typeface="Calibri"/>
                            <a:ea typeface="Times New Roman"/>
                            <a:cs typeface="Times New Roman"/>
                          </a:endParaRPr>
                        </a:p>
                      </a:txBody>
                      <a:tcPr marL="43908" marR="43908" marT="0" marB="0"/>
                    </a:tc>
                    <a:tc>
                      <a:txBody>
                        <a:bodyPr/>
                        <a:lstStyle/>
                        <a:p>
                          <a:pPr algn="ctr">
                            <a:lnSpc>
                              <a:spcPct val="150000"/>
                            </a:lnSpc>
                            <a:spcAft>
                              <a:spcPts val="0"/>
                            </a:spcAft>
                          </a:pPr>
                          <a:r>
                            <a:rPr lang="es-EC" sz="1200" dirty="0">
                              <a:effectLst/>
                            </a:rPr>
                            <a:t>16</a:t>
                          </a:r>
                          <a:endParaRPr lang="es-EC" sz="1200" dirty="0">
                            <a:effectLst/>
                            <a:latin typeface="Calibri"/>
                            <a:ea typeface="Times New Roman"/>
                            <a:cs typeface="Times New Roman"/>
                          </a:endParaRPr>
                        </a:p>
                      </a:txBody>
                      <a:tcPr marL="43908" marR="43908" marT="0" marB="0"/>
                    </a:tc>
                  </a:tr>
                </a:tbl>
              </a:graphicData>
            </a:graphic>
          </p:graphicFrame>
        </mc:Choice>
        <mc:Fallback xmlns="">
          <p:graphicFrame>
            <p:nvGraphicFramePr>
              <p:cNvPr id="7" name="6 Tabla"/>
              <p:cNvGraphicFramePr>
                <a:graphicFrameLocks noGrp="1"/>
              </p:cNvGraphicFramePr>
              <p:nvPr>
                <p:extLst>
                  <p:ext uri="{D42A27DB-BD31-4B8C-83A1-F6EECF244321}">
                    <p14:modId xmlns:p14="http://schemas.microsoft.com/office/powerpoint/2010/main" val="448527372"/>
                  </p:ext>
                </p:extLst>
              </p:nvPr>
            </p:nvGraphicFramePr>
            <p:xfrm>
              <a:off x="5436096" y="1916832"/>
              <a:ext cx="3312369" cy="3664007"/>
            </p:xfrm>
            <a:graphic>
              <a:graphicData uri="http://schemas.openxmlformats.org/drawingml/2006/table">
                <a:tbl>
                  <a:tblPr firstRow="1" firstCol="1" bandRow="1">
                    <a:tableStyleId>{5C22544A-7EE6-4342-B048-85BDC9FD1C3A}</a:tableStyleId>
                  </a:tblPr>
                  <a:tblGrid>
                    <a:gridCol w="2198030"/>
                    <a:gridCol w="1114339"/>
                  </a:tblGrid>
                  <a:tr h="495684">
                    <a:tc gridSpan="2">
                      <a:txBody>
                        <a:bodyPr/>
                        <a:lstStyle/>
                        <a:p>
                          <a:pPr algn="ctr">
                            <a:lnSpc>
                              <a:spcPct val="150000"/>
                            </a:lnSpc>
                            <a:spcAft>
                              <a:spcPts val="0"/>
                            </a:spcAft>
                          </a:pPr>
                          <a:r>
                            <a:rPr lang="es-EC" sz="1200" dirty="0">
                              <a:effectLst/>
                            </a:rPr>
                            <a:t>Características del Electroimán</a:t>
                          </a:r>
                          <a:endParaRPr lang="es-EC" sz="1200" dirty="0">
                            <a:effectLst/>
                            <a:latin typeface="Calibri"/>
                            <a:ea typeface="Times New Roman"/>
                            <a:cs typeface="Times New Roman"/>
                          </a:endParaRPr>
                        </a:p>
                      </a:txBody>
                      <a:tcPr marL="43908" marR="43908" marT="0" marB="0"/>
                    </a:tc>
                    <a:tc hMerge="1">
                      <a:txBody>
                        <a:bodyPr/>
                        <a:lstStyle/>
                        <a:p>
                          <a:endParaRPr lang="es-EC"/>
                        </a:p>
                      </a:txBody>
                      <a:tcPr/>
                    </a:tc>
                  </a:tr>
                  <a:tr h="274320">
                    <a:tc>
                      <a:txBody>
                        <a:bodyPr/>
                        <a:lstStyle/>
                        <a:p>
                          <a:pPr>
                            <a:lnSpc>
                              <a:spcPct val="150000"/>
                            </a:lnSpc>
                            <a:spcAft>
                              <a:spcPts val="0"/>
                            </a:spcAft>
                          </a:pPr>
                          <a:r>
                            <a:rPr lang="es-EC" sz="1200">
                              <a:effectLst/>
                            </a:rPr>
                            <a:t>Voltaje (v)</a:t>
                          </a:r>
                          <a:endParaRPr lang="es-EC" sz="1200">
                            <a:effectLst/>
                            <a:latin typeface="Calibri"/>
                            <a:ea typeface="Times New Roman"/>
                            <a:cs typeface="Times New Roman"/>
                          </a:endParaRPr>
                        </a:p>
                      </a:txBody>
                      <a:tcPr marL="43908" marR="43908" marT="0" marB="0"/>
                    </a:tc>
                    <a:tc>
                      <a:txBody>
                        <a:bodyPr/>
                        <a:lstStyle/>
                        <a:p>
                          <a:pPr algn="ctr">
                            <a:lnSpc>
                              <a:spcPct val="150000"/>
                            </a:lnSpc>
                            <a:spcAft>
                              <a:spcPts val="0"/>
                            </a:spcAft>
                          </a:pPr>
                          <a:r>
                            <a:rPr lang="es-EC" sz="1200">
                              <a:effectLst/>
                            </a:rPr>
                            <a:t>12</a:t>
                          </a:r>
                          <a:endParaRPr lang="es-EC" sz="1200">
                            <a:effectLst/>
                            <a:latin typeface="Calibri"/>
                            <a:ea typeface="Times New Roman"/>
                            <a:cs typeface="Times New Roman"/>
                          </a:endParaRPr>
                        </a:p>
                      </a:txBody>
                      <a:tcPr marL="43908" marR="43908" marT="0" marB="0"/>
                    </a:tc>
                  </a:tr>
                  <a:tr h="368382">
                    <a:tc>
                      <a:txBody>
                        <a:bodyPr/>
                        <a:lstStyle/>
                        <a:p>
                          <a:pPr>
                            <a:lnSpc>
                              <a:spcPct val="150000"/>
                            </a:lnSpc>
                            <a:spcAft>
                              <a:spcPts val="0"/>
                            </a:spcAft>
                          </a:pPr>
                          <a:r>
                            <a:rPr lang="es-EC" sz="1200" dirty="0">
                              <a:effectLst/>
                            </a:rPr>
                            <a:t>Intensidad (A)</a:t>
                          </a:r>
                          <a:endParaRPr lang="es-EC" sz="1200" dirty="0">
                            <a:effectLst/>
                            <a:latin typeface="Calibri"/>
                            <a:ea typeface="Times New Roman"/>
                            <a:cs typeface="Times New Roman"/>
                          </a:endParaRPr>
                        </a:p>
                      </a:txBody>
                      <a:tcPr marL="43908" marR="43908" marT="0" marB="0"/>
                    </a:tc>
                    <a:tc>
                      <a:txBody>
                        <a:bodyPr/>
                        <a:lstStyle/>
                        <a:p>
                          <a:pPr algn="ctr">
                            <a:lnSpc>
                              <a:spcPct val="150000"/>
                            </a:lnSpc>
                            <a:spcAft>
                              <a:spcPts val="0"/>
                            </a:spcAft>
                          </a:pPr>
                          <a:r>
                            <a:rPr lang="es-EC" sz="1200" dirty="0">
                              <a:effectLst/>
                            </a:rPr>
                            <a:t>1</a:t>
                          </a:r>
                          <a:endParaRPr lang="es-EC" sz="1200" dirty="0">
                            <a:effectLst/>
                            <a:latin typeface="Calibri"/>
                            <a:ea typeface="Times New Roman"/>
                            <a:cs typeface="Times New Roman"/>
                          </a:endParaRPr>
                        </a:p>
                      </a:txBody>
                      <a:tcPr marL="43908" marR="43908" marT="0" marB="0"/>
                    </a:tc>
                  </a:tr>
                  <a:tr h="368382">
                    <a:tc>
                      <a:txBody>
                        <a:bodyPr/>
                        <a:lstStyle/>
                        <a:p>
                          <a:pPr>
                            <a:lnSpc>
                              <a:spcPct val="150000"/>
                            </a:lnSpc>
                            <a:spcAft>
                              <a:spcPts val="0"/>
                            </a:spcAft>
                          </a:pPr>
                          <a:r>
                            <a:rPr lang="es-EC" sz="1200">
                              <a:effectLst/>
                            </a:rPr>
                            <a:t>Numero de vueltas</a:t>
                          </a:r>
                          <a:endParaRPr lang="es-EC" sz="1200">
                            <a:effectLst/>
                            <a:latin typeface="Calibri"/>
                            <a:ea typeface="Times New Roman"/>
                            <a:cs typeface="Times New Roman"/>
                          </a:endParaRPr>
                        </a:p>
                      </a:txBody>
                      <a:tcPr marL="43908" marR="43908" marT="0" marB="0"/>
                    </a:tc>
                    <a:tc>
                      <a:txBody>
                        <a:bodyPr/>
                        <a:lstStyle/>
                        <a:p>
                          <a:pPr algn="ctr">
                            <a:lnSpc>
                              <a:spcPct val="150000"/>
                            </a:lnSpc>
                            <a:spcAft>
                              <a:spcPts val="0"/>
                            </a:spcAft>
                          </a:pPr>
                          <a:r>
                            <a:rPr lang="es-EC" sz="1200" dirty="0">
                              <a:effectLst/>
                            </a:rPr>
                            <a:t>1504</a:t>
                          </a:r>
                          <a:endParaRPr lang="es-EC" sz="1200" dirty="0">
                            <a:effectLst/>
                            <a:latin typeface="Calibri"/>
                            <a:ea typeface="Times New Roman"/>
                            <a:cs typeface="Times New Roman"/>
                          </a:endParaRPr>
                        </a:p>
                      </a:txBody>
                      <a:tcPr marL="43908" marR="43908" marT="0" marB="0"/>
                    </a:tc>
                  </a:tr>
                  <a:tr h="365440">
                    <a:tc>
                      <a:txBody>
                        <a:bodyPr/>
                        <a:lstStyle/>
                        <a:p>
                          <a:pPr>
                            <a:lnSpc>
                              <a:spcPct val="150000"/>
                            </a:lnSpc>
                            <a:spcAft>
                              <a:spcPts val="0"/>
                            </a:spcAft>
                          </a:pPr>
                          <a:r>
                            <a:rPr lang="es-EC" sz="1200" dirty="0">
                              <a:effectLst/>
                            </a:rPr>
                            <a:t>Inducción Magnética (T)</a:t>
                          </a:r>
                          <a:endParaRPr lang="es-EC" sz="1200" dirty="0">
                            <a:effectLst/>
                            <a:latin typeface="Calibri"/>
                            <a:ea typeface="Times New Roman"/>
                            <a:cs typeface="Times New Roman"/>
                          </a:endParaRPr>
                        </a:p>
                      </a:txBody>
                      <a:tcPr marL="43908" marR="43908" marT="0" marB="0"/>
                    </a:tc>
                    <a:tc>
                      <a:txBody>
                        <a:bodyPr/>
                        <a:lstStyle/>
                        <a:p>
                          <a:pPr algn="ctr"/>
                          <a:r>
                            <a:rPr lang="es-EC" sz="1200" dirty="0" smtClean="0"/>
                            <a:t>6,29</a:t>
                          </a:r>
                          <a:endParaRPr lang="es-EC" sz="1200" dirty="0"/>
                        </a:p>
                      </a:txBody>
                      <a:tcPr marL="43908" marR="43908" marT="0" marB="0" anchor="ctr"/>
                    </a:tc>
                  </a:tr>
                  <a:tr h="432048">
                    <a:tc>
                      <a:txBody>
                        <a:bodyPr/>
                        <a:lstStyle/>
                        <a:p>
                          <a:pPr>
                            <a:lnSpc>
                              <a:spcPct val="150000"/>
                            </a:lnSpc>
                            <a:spcAft>
                              <a:spcPts val="0"/>
                            </a:spcAft>
                          </a:pPr>
                          <a:r>
                            <a:rPr lang="es-EC" sz="1200" dirty="0">
                              <a:effectLst/>
                            </a:rPr>
                            <a:t>Flujo Magnético (Wb)</a:t>
                          </a:r>
                          <a:endParaRPr lang="es-EC" sz="1200" dirty="0">
                            <a:effectLst/>
                            <a:latin typeface="Calibri"/>
                            <a:ea typeface="Times New Roman"/>
                            <a:cs typeface="Times New Roman"/>
                          </a:endParaRPr>
                        </a:p>
                      </a:txBody>
                      <a:tcPr marL="43908" marR="43908" marT="0" marB="0"/>
                    </a:tc>
                    <a:tc>
                      <a:txBody>
                        <a:bodyPr/>
                        <a:lstStyle/>
                        <a:p>
                          <a:endParaRPr lang="es-EC"/>
                        </a:p>
                      </a:txBody>
                      <a:tcPr marL="43908" marR="43908" marT="0" marB="0" anchor="ctr">
                        <a:blipFill rotWithShape="1">
                          <a:blip r:embed="rId2"/>
                          <a:stretch>
                            <a:fillRect l="-197268" t="-432394" r="-546" b="-315493"/>
                          </a:stretch>
                        </a:blipFill>
                      </a:tcPr>
                    </a:tc>
                  </a:tr>
                  <a:tr h="622987">
                    <a:tc>
                      <a:txBody>
                        <a:bodyPr/>
                        <a:lstStyle/>
                        <a:p>
                          <a:pPr>
                            <a:lnSpc>
                              <a:spcPct val="150000"/>
                            </a:lnSpc>
                            <a:spcAft>
                              <a:spcPts val="0"/>
                            </a:spcAft>
                          </a:pPr>
                          <a:r>
                            <a:rPr lang="es-EC" sz="1200">
                              <a:effectLst/>
                            </a:rPr>
                            <a:t>Diámetro del conductor (mm)</a:t>
                          </a:r>
                          <a:endParaRPr lang="es-EC" sz="1200">
                            <a:effectLst/>
                            <a:latin typeface="Calibri"/>
                            <a:ea typeface="Times New Roman"/>
                            <a:cs typeface="Times New Roman"/>
                          </a:endParaRPr>
                        </a:p>
                      </a:txBody>
                      <a:tcPr marL="43908" marR="43908" marT="0" marB="0"/>
                    </a:tc>
                    <a:tc>
                      <a:txBody>
                        <a:bodyPr/>
                        <a:lstStyle/>
                        <a:p>
                          <a:pPr algn="ctr">
                            <a:lnSpc>
                              <a:spcPct val="150000"/>
                            </a:lnSpc>
                            <a:spcAft>
                              <a:spcPts val="0"/>
                            </a:spcAft>
                          </a:pPr>
                          <a:r>
                            <a:rPr lang="es-EC" sz="1200" dirty="0">
                              <a:effectLst/>
                            </a:rPr>
                            <a:t>0,3211</a:t>
                          </a:r>
                          <a:endParaRPr lang="es-EC" sz="1200" dirty="0">
                            <a:effectLst/>
                            <a:latin typeface="Calibri"/>
                            <a:ea typeface="Times New Roman"/>
                            <a:cs typeface="Times New Roman"/>
                          </a:endParaRPr>
                        </a:p>
                      </a:txBody>
                      <a:tcPr marL="43908" marR="43908" marT="0" marB="0" anchor="ctr"/>
                    </a:tc>
                  </a:tr>
                  <a:tr h="368382">
                    <a:tc>
                      <a:txBody>
                        <a:bodyPr/>
                        <a:lstStyle/>
                        <a:p>
                          <a:pPr>
                            <a:lnSpc>
                              <a:spcPct val="150000"/>
                            </a:lnSpc>
                            <a:spcAft>
                              <a:spcPts val="0"/>
                            </a:spcAft>
                          </a:pPr>
                          <a:r>
                            <a:rPr lang="es-EC" sz="1200">
                              <a:effectLst/>
                            </a:rPr>
                            <a:t>Cable AWG No.</a:t>
                          </a:r>
                          <a:endParaRPr lang="es-EC" sz="1200">
                            <a:effectLst/>
                            <a:latin typeface="Calibri"/>
                            <a:ea typeface="Times New Roman"/>
                            <a:cs typeface="Times New Roman"/>
                          </a:endParaRPr>
                        </a:p>
                      </a:txBody>
                      <a:tcPr marL="43908" marR="43908" marT="0" marB="0"/>
                    </a:tc>
                    <a:tc>
                      <a:txBody>
                        <a:bodyPr/>
                        <a:lstStyle/>
                        <a:p>
                          <a:pPr algn="ctr">
                            <a:lnSpc>
                              <a:spcPct val="150000"/>
                            </a:lnSpc>
                            <a:spcAft>
                              <a:spcPts val="0"/>
                            </a:spcAft>
                          </a:pPr>
                          <a:r>
                            <a:rPr lang="es-EC" sz="1200" dirty="0">
                              <a:effectLst/>
                            </a:rPr>
                            <a:t>28</a:t>
                          </a:r>
                          <a:endParaRPr lang="es-EC" sz="1200" dirty="0">
                            <a:effectLst/>
                            <a:latin typeface="Calibri"/>
                            <a:ea typeface="Times New Roman"/>
                            <a:cs typeface="Times New Roman"/>
                          </a:endParaRPr>
                        </a:p>
                      </a:txBody>
                      <a:tcPr marL="43908" marR="43908" marT="0" marB="0"/>
                    </a:tc>
                  </a:tr>
                  <a:tr h="368382">
                    <a:tc>
                      <a:txBody>
                        <a:bodyPr/>
                        <a:lstStyle/>
                        <a:p>
                          <a:pPr>
                            <a:lnSpc>
                              <a:spcPct val="150000"/>
                            </a:lnSpc>
                            <a:spcAft>
                              <a:spcPts val="0"/>
                            </a:spcAft>
                          </a:pPr>
                          <a:r>
                            <a:rPr lang="es-EC" sz="1200">
                              <a:effectLst/>
                            </a:rPr>
                            <a:t>Numero de capas</a:t>
                          </a:r>
                          <a:endParaRPr lang="es-EC" sz="1200">
                            <a:effectLst/>
                            <a:latin typeface="Calibri"/>
                            <a:ea typeface="Times New Roman"/>
                            <a:cs typeface="Times New Roman"/>
                          </a:endParaRPr>
                        </a:p>
                      </a:txBody>
                      <a:tcPr marL="43908" marR="43908" marT="0" marB="0"/>
                    </a:tc>
                    <a:tc>
                      <a:txBody>
                        <a:bodyPr/>
                        <a:lstStyle/>
                        <a:p>
                          <a:pPr algn="ctr">
                            <a:lnSpc>
                              <a:spcPct val="150000"/>
                            </a:lnSpc>
                            <a:spcAft>
                              <a:spcPts val="0"/>
                            </a:spcAft>
                          </a:pPr>
                          <a:r>
                            <a:rPr lang="es-EC" sz="1200" dirty="0">
                              <a:effectLst/>
                            </a:rPr>
                            <a:t>16</a:t>
                          </a:r>
                          <a:endParaRPr lang="es-EC" sz="1200" dirty="0">
                            <a:effectLst/>
                            <a:latin typeface="Calibri"/>
                            <a:ea typeface="Times New Roman"/>
                            <a:cs typeface="Times New Roman"/>
                          </a:endParaRPr>
                        </a:p>
                      </a:txBody>
                      <a:tcPr marL="43908" marR="43908" marT="0" marB="0"/>
                    </a:tc>
                  </a:tr>
                </a:tbl>
              </a:graphicData>
            </a:graphic>
          </p:graphicFrame>
        </mc:Fallback>
      </mc:AlternateContent>
      <mc:AlternateContent xmlns:mc="http://schemas.openxmlformats.org/markup-compatibility/2006" xmlns:a14="http://schemas.microsoft.com/office/drawing/2010/main">
        <mc:Choice Requires="a14">
          <p:sp>
            <p:nvSpPr>
              <p:cNvPr id="8" name="Cuadro de texto 4"/>
              <p:cNvSpPr txBox="1"/>
              <p:nvPr/>
            </p:nvSpPr>
            <p:spPr>
              <a:xfrm>
                <a:off x="8421688" y="9231313"/>
                <a:ext cx="914400" cy="258762"/>
              </a:xfrm>
              <a:prstGeom prst="rect">
                <a:avLst/>
              </a:prstGeom>
              <a:noFill/>
            </p:spPr>
            <p:style>
              <a:lnRef idx="0">
                <a:scrgbClr r="0" g="0" b="0"/>
              </a:lnRef>
              <a:fillRef idx="0">
                <a:scrgbClr r="0" g="0" b="0"/>
              </a:fillRef>
              <a:effectRef idx="0">
                <a:scrgbClr r="0" g="0" b="0"/>
              </a:effectRef>
              <a:fontRef idx="minor">
                <a:schemeClr val="tx1"/>
              </a:fontRef>
            </p:style>
            <p:txBody>
              <a:bodyPr rtlCol="0" anchor="t">
                <a:spAutoFit/>
              </a:bodyPr>
              <a:lstStyle/>
              <a:p>
                <a:pPr>
                  <a:spcAft>
                    <a:spcPts val="0"/>
                  </a:spcAft>
                </a:pPr>
                <a14:m>
                  <m:oMathPara xmlns:m="http://schemas.openxmlformats.org/officeDocument/2006/math">
                    <m:oMathParaPr>
                      <m:jc m:val="centerGroup"/>
                    </m:oMathParaPr>
                    <m:oMath xmlns:m="http://schemas.openxmlformats.org/officeDocument/2006/math">
                      <m:r>
                        <a:rPr lang="es-EC" sz="1100" i="1">
                          <a:solidFill>
                            <a:srgbClr val="000000"/>
                          </a:solidFill>
                          <a:effectLst/>
                          <a:latin typeface="Cambria Math"/>
                          <a:ea typeface="Times New Roman"/>
                          <a:cs typeface="Times New Roman"/>
                        </a:rPr>
                        <m:t>7,73∗</m:t>
                      </m:r>
                      <m:sSup>
                        <m:sSupPr>
                          <m:ctrlPr>
                            <a:rPr lang="es-EC" sz="1100" i="1">
                              <a:solidFill>
                                <a:srgbClr val="000000"/>
                              </a:solidFill>
                              <a:effectLst/>
                              <a:latin typeface="Cambria Math"/>
                              <a:ea typeface="Times New Roman"/>
                              <a:cs typeface="Times New Roman"/>
                            </a:rPr>
                          </m:ctrlPr>
                        </m:sSupPr>
                        <m:e>
                          <m:r>
                            <a:rPr lang="es-EC" sz="1100" i="1">
                              <a:solidFill>
                                <a:srgbClr val="000000"/>
                              </a:solidFill>
                              <a:effectLst/>
                              <a:latin typeface="Cambria Math"/>
                              <a:ea typeface="Times New Roman"/>
                              <a:cs typeface="Times New Roman"/>
                            </a:rPr>
                            <m:t>10</m:t>
                          </m:r>
                        </m:e>
                        <m:sup>
                          <m:r>
                            <a:rPr lang="es-EC" sz="1100" i="1">
                              <a:solidFill>
                                <a:srgbClr val="000000"/>
                              </a:solidFill>
                              <a:effectLst/>
                              <a:latin typeface="Cambria Math"/>
                              <a:ea typeface="Times New Roman"/>
                              <a:cs typeface="Times New Roman"/>
                            </a:rPr>
                            <m:t>−4</m:t>
                          </m:r>
                        </m:sup>
                      </m:sSup>
                    </m:oMath>
                  </m:oMathPara>
                </a14:m>
                <a:endParaRPr lang="es-EC" sz="1200">
                  <a:effectLst/>
                  <a:latin typeface="Times New Roman"/>
                  <a:ea typeface="Times New Roman"/>
                </a:endParaRPr>
              </a:p>
            </p:txBody>
          </p:sp>
        </mc:Choice>
        <mc:Fallback xmlns="">
          <p:sp>
            <p:nvSpPr>
              <p:cNvPr id="8" name="Cuadro de texto 4"/>
              <p:cNvSpPr txBox="1">
                <a:spLocks noRot="1" noChangeAspect="1" noMove="1" noResize="1" noEditPoints="1" noAdjustHandles="1" noChangeArrowheads="1" noChangeShapeType="1" noTextEdit="1"/>
              </p:cNvSpPr>
              <p:nvPr/>
            </p:nvSpPr>
            <p:spPr>
              <a:xfrm>
                <a:off x="8421688" y="9231313"/>
                <a:ext cx="914400" cy="258762"/>
              </a:xfrm>
              <a:prstGeom prst="rect">
                <a:avLst/>
              </a:prstGeom>
              <a:blipFill rotWithShape="1">
                <a:blip r:embed="rId3"/>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379263061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63688" y="2780928"/>
            <a:ext cx="6624736" cy="1296144"/>
          </a:xfrm>
        </p:spPr>
        <p:txBody>
          <a:bodyPr>
            <a:normAutofit fontScale="90000"/>
          </a:bodyPr>
          <a:lstStyle/>
          <a:p>
            <a:pPr algn="ctr"/>
            <a:r>
              <a:rPr lang="es-EC" sz="4400" b="1" dirty="0" smtClean="0">
                <a:effectLst/>
              </a:rPr>
              <a:t>ANÁLISIS </a:t>
            </a:r>
            <a:r>
              <a:rPr lang="es-EC" sz="4400" b="1" dirty="0">
                <a:effectLst/>
              </a:rPr>
              <a:t>DEL SISTEMA MECÁNICO</a:t>
            </a:r>
          </a:p>
        </p:txBody>
      </p:sp>
    </p:spTree>
    <p:extLst>
      <p:ext uri="{BB962C8B-B14F-4D97-AF65-F5344CB8AC3E}">
        <p14:creationId xmlns:p14="http://schemas.microsoft.com/office/powerpoint/2010/main" val="206122855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35608" y="274638"/>
            <a:ext cx="7096832" cy="1143000"/>
          </a:xfrm>
        </p:spPr>
        <p:txBody>
          <a:bodyPr>
            <a:normAutofit fontScale="90000"/>
          </a:bodyPr>
          <a:lstStyle/>
          <a:p>
            <a:pPr algn="just"/>
            <a:r>
              <a:rPr lang="es-EC" dirty="0" smtClean="0">
                <a:effectLst/>
              </a:rPr>
              <a:t>Descripción de la estructura metálica</a:t>
            </a:r>
            <a:endParaRPr lang="es-EC" dirty="0"/>
          </a:p>
        </p:txBody>
      </p:sp>
      <p:pic>
        <p:nvPicPr>
          <p:cNvPr id="4" name="3 Imagen"/>
          <p:cNvPicPr/>
          <p:nvPr/>
        </p:nvPicPr>
        <p:blipFill rotWithShape="1">
          <a:blip r:embed="rId2"/>
          <a:srcRect l="24810" t="24626" r="30892" b="8604"/>
          <a:stretch/>
        </p:blipFill>
        <p:spPr bwMode="auto">
          <a:xfrm>
            <a:off x="2483767" y="1772816"/>
            <a:ext cx="5298653" cy="45084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2403409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35608" y="274638"/>
            <a:ext cx="7456872" cy="1143000"/>
          </a:xfrm>
        </p:spPr>
        <p:txBody>
          <a:bodyPr>
            <a:normAutofit fontScale="90000"/>
          </a:bodyPr>
          <a:lstStyle/>
          <a:p>
            <a:pPr lvl="0" algn="just"/>
            <a:r>
              <a:rPr lang="es-ES" dirty="0">
                <a:effectLst/>
              </a:rPr>
              <a:t>M</a:t>
            </a:r>
            <a:r>
              <a:rPr lang="es-ES" dirty="0" smtClean="0">
                <a:effectLst/>
              </a:rPr>
              <a:t>ontaje del amortiguador magnetoreológico</a:t>
            </a:r>
            <a:endParaRPr lang="es-EC" dirty="0"/>
          </a:p>
        </p:txBody>
      </p:sp>
      <p:sp>
        <p:nvSpPr>
          <p:cNvPr id="3" name="2 Marcador de contenido"/>
          <p:cNvSpPr>
            <a:spLocks noGrp="1"/>
          </p:cNvSpPr>
          <p:nvPr>
            <p:ph idx="1"/>
          </p:nvPr>
        </p:nvSpPr>
        <p:spPr>
          <a:xfrm>
            <a:off x="1403648" y="1556792"/>
            <a:ext cx="3888432" cy="4392488"/>
          </a:xfrm>
        </p:spPr>
        <p:txBody>
          <a:bodyPr>
            <a:normAutofit fontScale="92500" lnSpcReduction="10000"/>
          </a:bodyPr>
          <a:lstStyle/>
          <a:p>
            <a:pPr algn="just"/>
            <a:r>
              <a:rPr lang="es-ES" sz="2400" dirty="0" smtClean="0"/>
              <a:t>Se diseño </a:t>
            </a:r>
            <a:r>
              <a:rPr lang="es-ES" sz="2400" dirty="0"/>
              <a:t>un mecanismo de </a:t>
            </a:r>
            <a:r>
              <a:rPr lang="es-ES" sz="2400" dirty="0" smtClean="0"/>
              <a:t>giro que:</a:t>
            </a:r>
          </a:p>
          <a:p>
            <a:pPr marL="324000" algn="just">
              <a:spcBef>
                <a:spcPts val="0"/>
              </a:spcBef>
            </a:pPr>
            <a:endParaRPr lang="es-ES" sz="2200" dirty="0" smtClean="0"/>
          </a:p>
          <a:p>
            <a:pPr algn="just">
              <a:buFont typeface="Wingdings" pitchFamily="2" charset="2"/>
              <a:buChar char="Ø"/>
            </a:pPr>
            <a:r>
              <a:rPr lang="es-ES" sz="2400" dirty="0" smtClean="0"/>
              <a:t>Permite acoplar el desplazamiento </a:t>
            </a:r>
            <a:r>
              <a:rPr lang="es-ES" sz="2400" dirty="0"/>
              <a:t>rectilíneo del </a:t>
            </a:r>
            <a:r>
              <a:rPr lang="es-ES" sz="2400" dirty="0" smtClean="0"/>
              <a:t>pistón al movimiento angular del sistema.</a:t>
            </a:r>
          </a:p>
          <a:p>
            <a:pPr algn="just">
              <a:buFont typeface="Wingdings" pitchFamily="2" charset="2"/>
              <a:buChar char="Ø"/>
            </a:pPr>
            <a:endParaRPr lang="es-ES" sz="2400" dirty="0" smtClean="0"/>
          </a:p>
          <a:p>
            <a:pPr algn="just">
              <a:buFont typeface="Wingdings" pitchFamily="2" charset="2"/>
              <a:buChar char="Ø"/>
            </a:pPr>
            <a:r>
              <a:rPr lang="es-ES" sz="2400" dirty="0" smtClean="0"/>
              <a:t>No significa </a:t>
            </a:r>
            <a:r>
              <a:rPr lang="es-ES" sz="2400" dirty="0"/>
              <a:t>un aumento considerable en la longitud del </a:t>
            </a:r>
            <a:r>
              <a:rPr lang="es-ES" sz="2400" dirty="0" smtClean="0"/>
              <a:t>amortiguador</a:t>
            </a:r>
          </a:p>
          <a:p>
            <a:pPr algn="just">
              <a:buFont typeface="Wingdings" pitchFamily="2" charset="2"/>
              <a:buChar char="Ø"/>
            </a:pPr>
            <a:endParaRPr lang="es-EC" sz="2400" dirty="0"/>
          </a:p>
          <a:p>
            <a:pPr algn="just">
              <a:buFont typeface="Wingdings" pitchFamily="2" charset="2"/>
              <a:buChar char="Ø"/>
            </a:pPr>
            <a:r>
              <a:rPr lang="es-ES" sz="2400" dirty="0" smtClean="0"/>
              <a:t>Fácil fabricación</a:t>
            </a:r>
            <a:r>
              <a:rPr lang="es-ES" sz="2400" dirty="0"/>
              <a:t>.</a:t>
            </a:r>
            <a:endParaRPr lang="es-ES" sz="2400" dirty="0" smtClean="0"/>
          </a:p>
          <a:p>
            <a:endParaRPr lang="es-EC" dirty="0"/>
          </a:p>
        </p:txBody>
      </p:sp>
      <p:pic>
        <p:nvPicPr>
          <p:cNvPr id="9218" name="Imagen 119"/>
          <p:cNvPicPr>
            <a:picLocks noChangeAspect="1" noChangeArrowheads="1"/>
          </p:cNvPicPr>
          <p:nvPr/>
        </p:nvPicPr>
        <p:blipFill>
          <a:blip r:embed="rId2">
            <a:extLst>
              <a:ext uri="{28A0092B-C50C-407E-A947-70E740481C1C}">
                <a14:useLocalDpi xmlns:a14="http://schemas.microsoft.com/office/drawing/2010/main" val="0"/>
              </a:ext>
            </a:extLst>
          </a:blip>
          <a:srcRect l="46843" t="21069" r="36307" b="28229"/>
          <a:stretch>
            <a:fillRect/>
          </a:stretch>
        </p:blipFill>
        <p:spPr bwMode="auto">
          <a:xfrm>
            <a:off x="6372200" y="1484784"/>
            <a:ext cx="1362075" cy="2314575"/>
          </a:xfrm>
          <a:prstGeom prst="rect">
            <a:avLst/>
          </a:prstGeom>
          <a:noFill/>
          <a:extLst>
            <a:ext uri="{909E8E84-426E-40DD-AFC4-6F175D3DCCD1}">
              <a14:hiddenFill xmlns:a14="http://schemas.microsoft.com/office/drawing/2010/main">
                <a:solidFill>
                  <a:srgbClr val="FFFFFF"/>
                </a:solidFill>
              </a14:hiddenFill>
            </a:ext>
          </a:extLst>
        </p:spPr>
      </p:pic>
      <p:pic>
        <p:nvPicPr>
          <p:cNvPr id="9217" name="Imagen 33"/>
          <p:cNvPicPr>
            <a:picLocks noChangeAspect="1" noChangeArrowheads="1"/>
          </p:cNvPicPr>
          <p:nvPr/>
        </p:nvPicPr>
        <p:blipFill>
          <a:blip r:embed="rId3" cstate="print">
            <a:extLst>
              <a:ext uri="{28A0092B-C50C-407E-A947-70E740481C1C}">
                <a14:useLocalDpi xmlns:a14="http://schemas.microsoft.com/office/drawing/2010/main" val="0"/>
              </a:ext>
            </a:extLst>
          </a:blip>
          <a:srcRect l="37878" t="21149" r="36642" b="15106"/>
          <a:stretch>
            <a:fillRect/>
          </a:stretch>
        </p:blipFill>
        <p:spPr bwMode="auto">
          <a:xfrm>
            <a:off x="6399559" y="4221088"/>
            <a:ext cx="1334716" cy="194421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5" name="Rectangle 4"/>
          <p:cNvSpPr>
            <a:spLocks noChangeArrowheads="1"/>
          </p:cNvSpPr>
          <p:nvPr/>
        </p:nvSpPr>
        <p:spPr bwMode="auto">
          <a:xfrm>
            <a:off x="0" y="50863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05396515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lvl="0"/>
            <a:r>
              <a:rPr lang="es-ES" sz="3900" dirty="0">
                <a:effectLst/>
              </a:rPr>
              <a:t>M</a:t>
            </a:r>
            <a:r>
              <a:rPr lang="es-ES" sz="3900" dirty="0" smtClean="0">
                <a:effectLst/>
              </a:rPr>
              <a:t>ontaje del motor</a:t>
            </a:r>
            <a:endParaRPr lang="es-EC" sz="3900" dirty="0"/>
          </a:p>
        </p:txBody>
      </p:sp>
      <p:sp>
        <p:nvSpPr>
          <p:cNvPr id="3" name="2 Marcador de contenido"/>
          <p:cNvSpPr>
            <a:spLocks noGrp="1"/>
          </p:cNvSpPr>
          <p:nvPr>
            <p:ph idx="1"/>
          </p:nvPr>
        </p:nvSpPr>
        <p:spPr>
          <a:xfrm>
            <a:off x="1435608" y="1447800"/>
            <a:ext cx="3856472" cy="4933528"/>
          </a:xfrm>
        </p:spPr>
        <p:txBody>
          <a:bodyPr>
            <a:normAutofit/>
          </a:bodyPr>
          <a:lstStyle/>
          <a:p>
            <a:pPr algn="just"/>
            <a:r>
              <a:rPr lang="es-EC" sz="2200" dirty="0"/>
              <a:t>El motor es el elemento que genera el movimiento y determina la velocidad y frecuencia de las oscilaciones que ingresa en el </a:t>
            </a:r>
            <a:r>
              <a:rPr lang="es-EC" sz="2200" dirty="0" smtClean="0"/>
              <a:t>sistema.</a:t>
            </a:r>
          </a:p>
          <a:p>
            <a:pPr marL="82296" indent="0" algn="just">
              <a:buNone/>
            </a:pPr>
            <a:endParaRPr lang="es-EC" sz="2200" dirty="0" smtClean="0"/>
          </a:p>
          <a:p>
            <a:pPr algn="just"/>
            <a:r>
              <a:rPr lang="es-EC" sz="2200" dirty="0" smtClean="0"/>
              <a:t>Para </a:t>
            </a:r>
            <a:r>
              <a:rPr lang="es-EC" sz="2200" dirty="0"/>
              <a:t>colocar el motor </a:t>
            </a:r>
            <a:r>
              <a:rPr lang="es-EC" sz="2200" dirty="0" smtClean="0"/>
              <a:t>en </a:t>
            </a:r>
            <a:r>
              <a:rPr lang="es-EC" sz="2200" dirty="0"/>
              <a:t>la estructura </a:t>
            </a:r>
            <a:r>
              <a:rPr lang="es-EC" sz="2200" dirty="0" smtClean="0"/>
              <a:t>:</a:t>
            </a:r>
          </a:p>
          <a:p>
            <a:pPr algn="just">
              <a:spcBef>
                <a:spcPts val="0"/>
              </a:spcBef>
            </a:pPr>
            <a:endParaRPr lang="es-EC" sz="2200" dirty="0" smtClean="0"/>
          </a:p>
          <a:p>
            <a:pPr lvl="1" algn="just">
              <a:buFont typeface="Wingdings" pitchFamily="2" charset="2"/>
              <a:buChar char="Ø"/>
            </a:pPr>
            <a:r>
              <a:rPr lang="es-EC" sz="2200" dirty="0" smtClean="0"/>
              <a:t>Se utilizó una </a:t>
            </a:r>
            <a:r>
              <a:rPr lang="es-EC" sz="2200" dirty="0"/>
              <a:t>placa de 160 x 80 x 5 </a:t>
            </a:r>
            <a:r>
              <a:rPr lang="es-EC" sz="2200" dirty="0" err="1" smtClean="0"/>
              <a:t>mm.</a:t>
            </a:r>
            <a:r>
              <a:rPr lang="es-EC" sz="2200" dirty="0" smtClean="0"/>
              <a:t> </a:t>
            </a:r>
          </a:p>
          <a:p>
            <a:pPr lvl="1" algn="just">
              <a:buFont typeface="Wingdings" pitchFamily="2" charset="2"/>
              <a:buChar char="Ø"/>
            </a:pPr>
            <a:r>
              <a:rPr lang="es-EC" sz="2200" dirty="0"/>
              <a:t>S</a:t>
            </a:r>
            <a:r>
              <a:rPr lang="es-EC" sz="2200" dirty="0" smtClean="0"/>
              <a:t>e </a:t>
            </a:r>
            <a:r>
              <a:rPr lang="es-EC" sz="2200" dirty="0"/>
              <a:t>diseñó un eje para transmitir el </a:t>
            </a:r>
            <a:r>
              <a:rPr lang="es-EC" sz="2200" dirty="0" smtClean="0"/>
              <a:t>movimiento.</a:t>
            </a:r>
            <a:endParaRPr lang="es-EC" sz="2200" dirty="0"/>
          </a:p>
        </p:txBody>
      </p:sp>
      <p:pic>
        <p:nvPicPr>
          <p:cNvPr id="4" name="3 Imagen"/>
          <p:cNvPicPr/>
          <p:nvPr/>
        </p:nvPicPr>
        <p:blipFill rotWithShape="1">
          <a:blip r:embed="rId2"/>
          <a:srcRect l="20958" t="25995" r="20615" b="14253"/>
          <a:stretch/>
        </p:blipFill>
        <p:spPr bwMode="auto">
          <a:xfrm>
            <a:off x="5548064" y="2276872"/>
            <a:ext cx="3312368" cy="211288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1643422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lvl="0"/>
            <a:r>
              <a:rPr lang="es-ES" dirty="0">
                <a:effectLst/>
              </a:rPr>
              <a:t>O</a:t>
            </a:r>
            <a:r>
              <a:rPr lang="es-ES" dirty="0" smtClean="0">
                <a:effectLst/>
              </a:rPr>
              <a:t>btención de los parámetros del sistema</a:t>
            </a:r>
            <a:endParaRPr lang="es-EC" dirty="0"/>
          </a:p>
        </p:txBody>
      </p:sp>
      <p:sp>
        <p:nvSpPr>
          <p:cNvPr id="3" name="2 Marcador de contenido"/>
          <p:cNvSpPr>
            <a:spLocks noGrp="1"/>
          </p:cNvSpPr>
          <p:nvPr>
            <p:ph idx="1"/>
          </p:nvPr>
        </p:nvSpPr>
        <p:spPr>
          <a:xfrm>
            <a:off x="1403648" y="1844824"/>
            <a:ext cx="7498080" cy="3600400"/>
          </a:xfrm>
        </p:spPr>
        <p:txBody>
          <a:bodyPr>
            <a:normAutofit/>
          </a:bodyPr>
          <a:lstStyle/>
          <a:p>
            <a:pPr marL="82296" indent="0" algn="just">
              <a:buNone/>
            </a:pPr>
            <a:r>
              <a:rPr lang="es-EC" sz="2400" dirty="0"/>
              <a:t>Para realizar el análisis del funcionamiento del sistema, es necesario obtener los parámetros </a:t>
            </a:r>
            <a:r>
              <a:rPr lang="es-EC" sz="2400" dirty="0" smtClean="0"/>
              <a:t>que </a:t>
            </a:r>
            <a:r>
              <a:rPr lang="es-EC" sz="2400" dirty="0"/>
              <a:t>actúan directamente en el </a:t>
            </a:r>
            <a:r>
              <a:rPr lang="es-EC" sz="2400" dirty="0" smtClean="0"/>
              <a:t>sistema:</a:t>
            </a:r>
          </a:p>
          <a:p>
            <a:pPr marL="82296" indent="0" algn="just">
              <a:buNone/>
            </a:pPr>
            <a:endParaRPr lang="es-EC" sz="2400" dirty="0"/>
          </a:p>
          <a:p>
            <a:pPr algn="just"/>
            <a:r>
              <a:rPr lang="es-EC" sz="2400" i="1" dirty="0"/>
              <a:t>k: </a:t>
            </a:r>
            <a:r>
              <a:rPr lang="es-EC" sz="2400" dirty="0" smtClean="0"/>
              <a:t>Constante del </a:t>
            </a:r>
            <a:r>
              <a:rPr lang="es-EC" sz="2400" dirty="0"/>
              <a:t>muelle o resorte.</a:t>
            </a:r>
          </a:p>
          <a:p>
            <a:pPr algn="just"/>
            <a:r>
              <a:rPr lang="es-EC" sz="2400" i="1" dirty="0"/>
              <a:t>c: </a:t>
            </a:r>
            <a:r>
              <a:rPr lang="es-EC" sz="2400" dirty="0"/>
              <a:t>Coeficiente de amortiguación del amortiguador.</a:t>
            </a:r>
          </a:p>
          <a:p>
            <a:pPr algn="just"/>
            <a:r>
              <a:rPr lang="es-EC" sz="2400" i="1" dirty="0"/>
              <a:t>m: M</a:t>
            </a:r>
            <a:r>
              <a:rPr lang="es-EC" sz="2400" dirty="0"/>
              <a:t>asa de suspendida del sistema.</a:t>
            </a:r>
          </a:p>
          <a:p>
            <a:pPr algn="just"/>
            <a:endParaRPr lang="es-EC" sz="2400" dirty="0"/>
          </a:p>
        </p:txBody>
      </p:sp>
    </p:spTree>
    <p:extLst>
      <p:ext uri="{BB962C8B-B14F-4D97-AF65-F5344CB8AC3E}">
        <p14:creationId xmlns:p14="http://schemas.microsoft.com/office/powerpoint/2010/main" val="31595066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63688" y="2780928"/>
            <a:ext cx="7498080" cy="1143000"/>
          </a:xfrm>
        </p:spPr>
        <p:txBody>
          <a:bodyPr>
            <a:normAutofit/>
          </a:bodyPr>
          <a:lstStyle/>
          <a:p>
            <a:pPr algn="ctr"/>
            <a:r>
              <a:rPr lang="es-EC" sz="4800" dirty="0" smtClean="0"/>
              <a:t>INTRODUCCIÓN</a:t>
            </a:r>
            <a:endParaRPr lang="es-EC" sz="4800" dirty="0"/>
          </a:p>
        </p:txBody>
      </p:sp>
    </p:spTree>
    <p:extLst>
      <p:ext uri="{BB962C8B-B14F-4D97-AF65-F5344CB8AC3E}">
        <p14:creationId xmlns:p14="http://schemas.microsoft.com/office/powerpoint/2010/main" val="385606211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35608" y="274638"/>
            <a:ext cx="7240848" cy="1143000"/>
          </a:xfrm>
        </p:spPr>
        <p:txBody>
          <a:bodyPr>
            <a:noAutofit/>
          </a:bodyPr>
          <a:lstStyle/>
          <a:p>
            <a:pPr lvl="0"/>
            <a:r>
              <a:rPr lang="es-EC" sz="3600" b="1" dirty="0">
                <a:effectLst/>
              </a:rPr>
              <a:t>Ensayo para la medición de la constante del resorte</a:t>
            </a:r>
          </a:p>
        </p:txBody>
      </p:sp>
      <p:graphicFrame>
        <p:nvGraphicFramePr>
          <p:cNvPr id="4" name="3 Tabla"/>
          <p:cNvGraphicFramePr>
            <a:graphicFrameLocks noGrp="1"/>
          </p:cNvGraphicFramePr>
          <p:nvPr>
            <p:extLst>
              <p:ext uri="{D42A27DB-BD31-4B8C-83A1-F6EECF244321}">
                <p14:modId xmlns:p14="http://schemas.microsoft.com/office/powerpoint/2010/main" val="270322075"/>
              </p:ext>
            </p:extLst>
          </p:nvPr>
        </p:nvGraphicFramePr>
        <p:xfrm>
          <a:off x="1979712" y="2204864"/>
          <a:ext cx="2664296" cy="1008111"/>
        </p:xfrm>
        <a:graphic>
          <a:graphicData uri="http://schemas.openxmlformats.org/drawingml/2006/table">
            <a:tbl>
              <a:tblPr firstRow="1" firstCol="1" bandRow="1">
                <a:tableStyleId>{8A107856-5554-42FB-B03E-39F5DBC370BA}</a:tableStyleId>
              </a:tblPr>
              <a:tblGrid>
                <a:gridCol w="2090184"/>
                <a:gridCol w="574112"/>
              </a:tblGrid>
              <a:tr h="336037">
                <a:tc>
                  <a:txBody>
                    <a:bodyPr/>
                    <a:lstStyle/>
                    <a:p>
                      <a:pPr>
                        <a:lnSpc>
                          <a:spcPct val="100000"/>
                        </a:lnSpc>
                        <a:spcAft>
                          <a:spcPts val="0"/>
                        </a:spcAft>
                      </a:pPr>
                      <a:r>
                        <a:rPr lang="es-EC" sz="1400" dirty="0">
                          <a:effectLst/>
                        </a:rPr>
                        <a:t>Diámetro (mm)</a:t>
                      </a:r>
                      <a:endParaRPr lang="es-EC" sz="1400" dirty="0">
                        <a:effectLst/>
                        <a:latin typeface="Calibri"/>
                        <a:ea typeface="Times New Roman"/>
                        <a:cs typeface="Times New Roman"/>
                      </a:endParaRPr>
                    </a:p>
                  </a:txBody>
                  <a:tcPr marL="68580" marR="68580" marT="0" marB="0"/>
                </a:tc>
                <a:tc>
                  <a:txBody>
                    <a:bodyPr/>
                    <a:lstStyle/>
                    <a:p>
                      <a:pPr algn="r">
                        <a:lnSpc>
                          <a:spcPct val="100000"/>
                        </a:lnSpc>
                        <a:spcAft>
                          <a:spcPts val="0"/>
                        </a:spcAft>
                      </a:pPr>
                      <a:r>
                        <a:rPr lang="es-EC" sz="1400" b="0" dirty="0">
                          <a:effectLst/>
                        </a:rPr>
                        <a:t>55</a:t>
                      </a:r>
                      <a:endParaRPr lang="es-EC" sz="1400" b="0" dirty="0">
                        <a:effectLst/>
                        <a:latin typeface="Calibri"/>
                        <a:ea typeface="Times New Roman"/>
                        <a:cs typeface="Times New Roman"/>
                      </a:endParaRPr>
                    </a:p>
                  </a:txBody>
                  <a:tcPr marL="68580" marR="68580" marT="0" marB="0"/>
                </a:tc>
              </a:tr>
              <a:tr h="336037">
                <a:tc>
                  <a:txBody>
                    <a:bodyPr/>
                    <a:lstStyle/>
                    <a:p>
                      <a:pPr>
                        <a:lnSpc>
                          <a:spcPct val="100000"/>
                        </a:lnSpc>
                        <a:spcAft>
                          <a:spcPts val="0"/>
                        </a:spcAft>
                      </a:pPr>
                      <a:r>
                        <a:rPr lang="es-EC" sz="1400" dirty="0">
                          <a:effectLst/>
                        </a:rPr>
                        <a:t>Espesor  (mm)</a:t>
                      </a:r>
                      <a:endParaRPr lang="es-EC" sz="1400" dirty="0">
                        <a:effectLst/>
                        <a:latin typeface="Calibri"/>
                        <a:ea typeface="Times New Roman"/>
                        <a:cs typeface="Times New Roman"/>
                      </a:endParaRPr>
                    </a:p>
                  </a:txBody>
                  <a:tcPr marL="68580" marR="68580" marT="0" marB="0"/>
                </a:tc>
                <a:tc>
                  <a:txBody>
                    <a:bodyPr/>
                    <a:lstStyle/>
                    <a:p>
                      <a:pPr algn="r">
                        <a:lnSpc>
                          <a:spcPct val="100000"/>
                        </a:lnSpc>
                        <a:spcAft>
                          <a:spcPts val="0"/>
                        </a:spcAft>
                      </a:pPr>
                      <a:r>
                        <a:rPr lang="es-EC" sz="1400" dirty="0">
                          <a:effectLst/>
                        </a:rPr>
                        <a:t>5</a:t>
                      </a:r>
                      <a:endParaRPr lang="es-EC" sz="1400" dirty="0">
                        <a:effectLst/>
                        <a:latin typeface="Calibri"/>
                        <a:ea typeface="Times New Roman"/>
                        <a:cs typeface="Times New Roman"/>
                      </a:endParaRPr>
                    </a:p>
                  </a:txBody>
                  <a:tcPr marL="68580" marR="68580" marT="0" marB="0"/>
                </a:tc>
              </a:tr>
              <a:tr h="336037">
                <a:tc>
                  <a:txBody>
                    <a:bodyPr/>
                    <a:lstStyle/>
                    <a:p>
                      <a:pPr>
                        <a:lnSpc>
                          <a:spcPct val="100000"/>
                        </a:lnSpc>
                        <a:spcAft>
                          <a:spcPts val="0"/>
                        </a:spcAft>
                      </a:pPr>
                      <a:r>
                        <a:rPr lang="es-EC" sz="1400" dirty="0">
                          <a:effectLst/>
                        </a:rPr>
                        <a:t>Longitud resorte (mm)</a:t>
                      </a:r>
                      <a:endParaRPr lang="es-EC" sz="1400" dirty="0">
                        <a:effectLst/>
                        <a:latin typeface="Calibri"/>
                        <a:ea typeface="Times New Roman"/>
                        <a:cs typeface="Times New Roman"/>
                      </a:endParaRPr>
                    </a:p>
                  </a:txBody>
                  <a:tcPr marL="68580" marR="68580" marT="0" marB="0"/>
                </a:tc>
                <a:tc>
                  <a:txBody>
                    <a:bodyPr/>
                    <a:lstStyle/>
                    <a:p>
                      <a:pPr algn="r">
                        <a:lnSpc>
                          <a:spcPct val="100000"/>
                        </a:lnSpc>
                        <a:spcAft>
                          <a:spcPts val="0"/>
                        </a:spcAft>
                      </a:pPr>
                      <a:r>
                        <a:rPr lang="es-EC" sz="1400" dirty="0">
                          <a:effectLst/>
                        </a:rPr>
                        <a:t>145</a:t>
                      </a:r>
                      <a:endParaRPr lang="es-EC" sz="1400" dirty="0">
                        <a:effectLst/>
                        <a:latin typeface="Calibri"/>
                        <a:ea typeface="Times New Roman"/>
                        <a:cs typeface="Times New Roman"/>
                      </a:endParaRPr>
                    </a:p>
                  </a:txBody>
                  <a:tcPr marL="68580" marR="68580" marT="0" marB="0"/>
                </a:tc>
              </a:tr>
            </a:tbl>
          </a:graphicData>
        </a:graphic>
      </p:graphicFrame>
      <p:graphicFrame>
        <p:nvGraphicFramePr>
          <p:cNvPr id="6" name="5 Tabla"/>
          <p:cNvGraphicFramePr>
            <a:graphicFrameLocks noGrp="1"/>
          </p:cNvGraphicFramePr>
          <p:nvPr>
            <p:extLst>
              <p:ext uri="{D42A27DB-BD31-4B8C-83A1-F6EECF244321}">
                <p14:modId xmlns:p14="http://schemas.microsoft.com/office/powerpoint/2010/main" val="2968856140"/>
              </p:ext>
            </p:extLst>
          </p:nvPr>
        </p:nvGraphicFramePr>
        <p:xfrm>
          <a:off x="1763688" y="3789040"/>
          <a:ext cx="6696742" cy="2560320"/>
        </p:xfrm>
        <a:graphic>
          <a:graphicData uri="http://schemas.openxmlformats.org/drawingml/2006/table">
            <a:tbl>
              <a:tblPr firstRow="1" firstCol="1" bandRow="1">
                <a:tableStyleId>{5C22544A-7EE6-4342-B048-85BDC9FD1C3A}</a:tableStyleId>
              </a:tblPr>
              <a:tblGrid>
                <a:gridCol w="959066"/>
                <a:gridCol w="949568"/>
                <a:gridCol w="1076178"/>
                <a:gridCol w="1076178"/>
                <a:gridCol w="838785"/>
                <a:gridCol w="959066"/>
                <a:gridCol w="837901"/>
              </a:tblGrid>
              <a:tr h="381000">
                <a:tc rowSpan="2">
                  <a:txBody>
                    <a:bodyPr/>
                    <a:lstStyle/>
                    <a:p>
                      <a:pPr algn="ctr">
                        <a:lnSpc>
                          <a:spcPct val="150000"/>
                        </a:lnSpc>
                        <a:spcAft>
                          <a:spcPts val="0"/>
                        </a:spcAft>
                      </a:pPr>
                      <a:r>
                        <a:rPr lang="es-EC" sz="1400" dirty="0">
                          <a:effectLst/>
                        </a:rPr>
                        <a:t>Masa (Kg)</a:t>
                      </a:r>
                      <a:endParaRPr lang="es-EC" sz="1400" dirty="0">
                        <a:effectLst/>
                        <a:latin typeface="Calibri"/>
                        <a:ea typeface="Times New Roman"/>
                        <a:cs typeface="Times New Roman"/>
                      </a:endParaRPr>
                    </a:p>
                  </a:txBody>
                  <a:tcPr marL="68580" marR="68580" marT="0" marB="0"/>
                </a:tc>
                <a:tc rowSpan="2">
                  <a:txBody>
                    <a:bodyPr/>
                    <a:lstStyle/>
                    <a:p>
                      <a:pPr algn="ctr">
                        <a:lnSpc>
                          <a:spcPct val="150000"/>
                        </a:lnSpc>
                        <a:spcAft>
                          <a:spcPts val="0"/>
                        </a:spcAft>
                      </a:pPr>
                      <a:r>
                        <a:rPr lang="es-EC" sz="1400" dirty="0">
                          <a:effectLst/>
                        </a:rPr>
                        <a:t>Fuerza (N)</a:t>
                      </a:r>
                      <a:endParaRPr lang="es-EC" sz="1400" dirty="0">
                        <a:effectLst/>
                        <a:latin typeface="Calibri"/>
                        <a:ea typeface="Times New Roman"/>
                        <a:cs typeface="Times New Roman"/>
                      </a:endParaRPr>
                    </a:p>
                  </a:txBody>
                  <a:tcPr marL="68580" marR="68580" marT="0" marB="0"/>
                </a:tc>
                <a:tc rowSpan="2">
                  <a:txBody>
                    <a:bodyPr/>
                    <a:lstStyle/>
                    <a:p>
                      <a:pPr algn="ctr">
                        <a:lnSpc>
                          <a:spcPct val="150000"/>
                        </a:lnSpc>
                        <a:spcAft>
                          <a:spcPts val="0"/>
                        </a:spcAft>
                      </a:pPr>
                      <a:r>
                        <a:rPr lang="es-EC" sz="1400" dirty="0">
                          <a:effectLst/>
                        </a:rPr>
                        <a:t>Longitud inicial (mm)</a:t>
                      </a:r>
                      <a:endParaRPr lang="es-EC" sz="1400" dirty="0">
                        <a:effectLst/>
                        <a:latin typeface="Calibri"/>
                        <a:ea typeface="Times New Roman"/>
                        <a:cs typeface="Times New Roman"/>
                      </a:endParaRPr>
                    </a:p>
                  </a:txBody>
                  <a:tcPr marL="68580" marR="68580" marT="0" marB="0"/>
                </a:tc>
                <a:tc rowSpan="2">
                  <a:txBody>
                    <a:bodyPr/>
                    <a:lstStyle/>
                    <a:p>
                      <a:pPr algn="ctr">
                        <a:lnSpc>
                          <a:spcPct val="150000"/>
                        </a:lnSpc>
                        <a:spcAft>
                          <a:spcPts val="0"/>
                        </a:spcAft>
                      </a:pPr>
                      <a:r>
                        <a:rPr lang="es-EC" sz="1400" dirty="0">
                          <a:effectLst/>
                        </a:rPr>
                        <a:t>Longitud final (mm)</a:t>
                      </a:r>
                      <a:endParaRPr lang="es-EC" sz="1400" dirty="0">
                        <a:effectLst/>
                        <a:latin typeface="Calibri"/>
                        <a:ea typeface="Times New Roman"/>
                        <a:cs typeface="Times New Roman"/>
                      </a:endParaRPr>
                    </a:p>
                  </a:txBody>
                  <a:tcPr marL="68580" marR="68580" marT="0" marB="0"/>
                </a:tc>
                <a:tc rowSpan="2">
                  <a:txBody>
                    <a:bodyPr/>
                    <a:lstStyle/>
                    <a:p>
                      <a:pPr algn="ctr">
                        <a:lnSpc>
                          <a:spcPct val="150000"/>
                        </a:lnSpc>
                        <a:spcAft>
                          <a:spcPts val="0"/>
                        </a:spcAft>
                      </a:pPr>
                      <a:r>
                        <a:rPr lang="es-EC" sz="1400" dirty="0">
                          <a:effectLst/>
                        </a:rPr>
                        <a:t>∆L (mm)</a:t>
                      </a:r>
                      <a:endParaRPr lang="es-EC" sz="1400" dirty="0">
                        <a:effectLst/>
                        <a:latin typeface="Calibri"/>
                        <a:ea typeface="Times New Roman"/>
                        <a:cs typeface="Times New Roman"/>
                      </a:endParaRPr>
                    </a:p>
                  </a:txBody>
                  <a:tcPr marL="68580" marR="68580" marT="0" marB="0"/>
                </a:tc>
                <a:tc gridSpan="2">
                  <a:txBody>
                    <a:bodyPr/>
                    <a:lstStyle/>
                    <a:p>
                      <a:pPr algn="ctr">
                        <a:lnSpc>
                          <a:spcPct val="150000"/>
                        </a:lnSpc>
                        <a:spcAft>
                          <a:spcPts val="0"/>
                        </a:spcAft>
                      </a:pPr>
                      <a:r>
                        <a:rPr lang="es-EC" sz="1400">
                          <a:effectLst/>
                        </a:rPr>
                        <a:t>K (N/m)</a:t>
                      </a:r>
                      <a:endParaRPr lang="es-EC" sz="1400">
                        <a:effectLst/>
                        <a:latin typeface="Calibri"/>
                        <a:ea typeface="Times New Roman"/>
                        <a:cs typeface="Times New Roman"/>
                      </a:endParaRPr>
                    </a:p>
                  </a:txBody>
                  <a:tcPr marL="68580" marR="68580" marT="0" marB="0"/>
                </a:tc>
                <a:tc hMerge="1">
                  <a:txBody>
                    <a:bodyPr/>
                    <a:lstStyle/>
                    <a:p>
                      <a:endParaRPr lang="es-EC"/>
                    </a:p>
                  </a:txBody>
                  <a:tcPr/>
                </a:tc>
              </a:tr>
              <a:tr h="190500">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nSpc>
                          <a:spcPct val="150000"/>
                        </a:lnSpc>
                        <a:spcAft>
                          <a:spcPts val="0"/>
                        </a:spcAft>
                      </a:pPr>
                      <a:r>
                        <a:rPr lang="es-EC" sz="1400" b="1" dirty="0">
                          <a:solidFill>
                            <a:schemeClr val="bg1"/>
                          </a:solidFill>
                          <a:effectLst/>
                        </a:rPr>
                        <a:t>Resultado</a:t>
                      </a:r>
                      <a:endParaRPr lang="es-EC" sz="1400" b="1" dirty="0">
                        <a:solidFill>
                          <a:schemeClr val="bg1"/>
                        </a:solidFill>
                        <a:effectLst/>
                        <a:latin typeface="Calibri"/>
                        <a:ea typeface="Times New Roman"/>
                        <a:cs typeface="Times New Roman"/>
                      </a:endParaRPr>
                    </a:p>
                  </a:txBody>
                  <a:tcPr marL="68580" marR="68580" marT="0" marB="0">
                    <a:solidFill>
                      <a:schemeClr val="accent1"/>
                    </a:solidFill>
                  </a:tcPr>
                </a:tc>
                <a:tc>
                  <a:txBody>
                    <a:bodyPr/>
                    <a:lstStyle/>
                    <a:p>
                      <a:pPr algn="ctr">
                        <a:lnSpc>
                          <a:spcPct val="150000"/>
                        </a:lnSpc>
                        <a:spcAft>
                          <a:spcPts val="0"/>
                        </a:spcAft>
                      </a:pPr>
                      <a:r>
                        <a:rPr lang="es-EC" sz="1400" b="1" dirty="0">
                          <a:solidFill>
                            <a:schemeClr val="bg1"/>
                          </a:solidFill>
                          <a:effectLst/>
                        </a:rPr>
                        <a:t>Media</a:t>
                      </a:r>
                      <a:endParaRPr lang="es-EC" sz="1400" b="1" dirty="0">
                        <a:solidFill>
                          <a:schemeClr val="bg1"/>
                        </a:solidFill>
                        <a:effectLst/>
                        <a:latin typeface="Calibri"/>
                        <a:ea typeface="Times New Roman"/>
                        <a:cs typeface="Times New Roman"/>
                      </a:endParaRPr>
                    </a:p>
                  </a:txBody>
                  <a:tcPr marL="68580" marR="68580" marT="0" marB="0">
                    <a:solidFill>
                      <a:schemeClr val="accent1"/>
                    </a:solidFill>
                  </a:tcPr>
                </a:tc>
              </a:tr>
              <a:tr h="190500">
                <a:tc>
                  <a:txBody>
                    <a:bodyPr/>
                    <a:lstStyle/>
                    <a:p>
                      <a:pPr algn="ctr">
                        <a:lnSpc>
                          <a:spcPct val="150000"/>
                        </a:lnSpc>
                        <a:spcAft>
                          <a:spcPts val="0"/>
                        </a:spcAft>
                      </a:pPr>
                      <a:r>
                        <a:rPr lang="es-EC" sz="1400" dirty="0">
                          <a:effectLst/>
                        </a:rPr>
                        <a:t>1</a:t>
                      </a:r>
                      <a:endParaRPr lang="es-EC" sz="1400" dirty="0">
                        <a:effectLst/>
                        <a:latin typeface="Calibri"/>
                        <a:ea typeface="Times New Roman"/>
                        <a:cs typeface="Times New Roman"/>
                      </a:endParaRPr>
                    </a:p>
                  </a:txBody>
                  <a:tcPr marL="68580" marR="68580" marT="0" marB="0"/>
                </a:tc>
                <a:tc>
                  <a:txBody>
                    <a:bodyPr/>
                    <a:lstStyle/>
                    <a:p>
                      <a:pPr algn="ctr">
                        <a:lnSpc>
                          <a:spcPct val="150000"/>
                        </a:lnSpc>
                        <a:spcAft>
                          <a:spcPts val="0"/>
                        </a:spcAft>
                      </a:pPr>
                      <a:r>
                        <a:rPr lang="es-EC" sz="1400" dirty="0">
                          <a:effectLst/>
                        </a:rPr>
                        <a:t>12,94</a:t>
                      </a:r>
                      <a:endParaRPr lang="es-EC" sz="1400" dirty="0">
                        <a:effectLst/>
                        <a:latin typeface="Calibri"/>
                        <a:ea typeface="Times New Roman"/>
                        <a:cs typeface="Times New Roman"/>
                      </a:endParaRPr>
                    </a:p>
                  </a:txBody>
                  <a:tcPr marL="68580" marR="68580" marT="0" marB="0"/>
                </a:tc>
                <a:tc>
                  <a:txBody>
                    <a:bodyPr/>
                    <a:lstStyle/>
                    <a:p>
                      <a:pPr algn="ctr">
                        <a:lnSpc>
                          <a:spcPct val="150000"/>
                        </a:lnSpc>
                        <a:spcAft>
                          <a:spcPts val="0"/>
                        </a:spcAft>
                      </a:pPr>
                      <a:r>
                        <a:rPr lang="es-EC" sz="1400" dirty="0">
                          <a:effectLst/>
                        </a:rPr>
                        <a:t>145</a:t>
                      </a:r>
                      <a:endParaRPr lang="es-EC" sz="1400" dirty="0">
                        <a:effectLst/>
                        <a:latin typeface="Calibri"/>
                        <a:ea typeface="Times New Roman"/>
                        <a:cs typeface="Times New Roman"/>
                      </a:endParaRPr>
                    </a:p>
                  </a:txBody>
                  <a:tcPr marL="68580" marR="68580" marT="0" marB="0"/>
                </a:tc>
                <a:tc>
                  <a:txBody>
                    <a:bodyPr/>
                    <a:lstStyle/>
                    <a:p>
                      <a:pPr algn="ctr">
                        <a:lnSpc>
                          <a:spcPct val="150000"/>
                        </a:lnSpc>
                        <a:spcAft>
                          <a:spcPts val="0"/>
                        </a:spcAft>
                      </a:pPr>
                      <a:r>
                        <a:rPr lang="es-EC" sz="1400">
                          <a:effectLst/>
                        </a:rPr>
                        <a:t>142,17</a:t>
                      </a:r>
                      <a:endParaRPr lang="es-EC" sz="1400">
                        <a:effectLst/>
                        <a:latin typeface="Calibri"/>
                        <a:ea typeface="Times New Roman"/>
                        <a:cs typeface="Times New Roman"/>
                      </a:endParaRPr>
                    </a:p>
                  </a:txBody>
                  <a:tcPr marL="68580" marR="68580" marT="0" marB="0"/>
                </a:tc>
                <a:tc>
                  <a:txBody>
                    <a:bodyPr/>
                    <a:lstStyle/>
                    <a:p>
                      <a:pPr algn="ctr">
                        <a:lnSpc>
                          <a:spcPct val="150000"/>
                        </a:lnSpc>
                        <a:spcAft>
                          <a:spcPts val="0"/>
                        </a:spcAft>
                      </a:pPr>
                      <a:r>
                        <a:rPr lang="es-EC" sz="1400" dirty="0">
                          <a:effectLst/>
                        </a:rPr>
                        <a:t>2,83</a:t>
                      </a:r>
                      <a:endParaRPr lang="es-EC" sz="1400" dirty="0">
                        <a:effectLst/>
                        <a:latin typeface="Calibri"/>
                        <a:ea typeface="Times New Roman"/>
                        <a:cs typeface="Times New Roman"/>
                      </a:endParaRPr>
                    </a:p>
                  </a:txBody>
                  <a:tcPr marL="68580" marR="68580" marT="0" marB="0"/>
                </a:tc>
                <a:tc>
                  <a:txBody>
                    <a:bodyPr/>
                    <a:lstStyle/>
                    <a:p>
                      <a:pPr algn="ctr">
                        <a:lnSpc>
                          <a:spcPct val="150000"/>
                        </a:lnSpc>
                        <a:spcAft>
                          <a:spcPts val="0"/>
                        </a:spcAft>
                      </a:pPr>
                      <a:r>
                        <a:rPr lang="es-EC" sz="1400" dirty="0">
                          <a:effectLst/>
                        </a:rPr>
                        <a:t>4566,84</a:t>
                      </a:r>
                      <a:endParaRPr lang="es-EC" sz="1400" dirty="0">
                        <a:effectLst/>
                        <a:latin typeface="Calibri"/>
                        <a:ea typeface="Times New Roman"/>
                        <a:cs typeface="Times New Roman"/>
                      </a:endParaRPr>
                    </a:p>
                  </a:txBody>
                  <a:tcPr marL="68580" marR="68580" marT="0" marB="0"/>
                </a:tc>
                <a:tc rowSpan="5">
                  <a:txBody>
                    <a:bodyPr/>
                    <a:lstStyle/>
                    <a:p>
                      <a:pPr algn="ctr">
                        <a:lnSpc>
                          <a:spcPct val="150000"/>
                        </a:lnSpc>
                        <a:spcAft>
                          <a:spcPts val="0"/>
                        </a:spcAft>
                      </a:pPr>
                      <a:r>
                        <a:rPr lang="es-EC" sz="1400" b="1" dirty="0">
                          <a:effectLst/>
                        </a:rPr>
                        <a:t>4434,03</a:t>
                      </a:r>
                      <a:endParaRPr lang="es-EC" sz="1400" b="1" dirty="0">
                        <a:effectLst/>
                        <a:latin typeface="Calibri"/>
                        <a:ea typeface="Times New Roman"/>
                        <a:cs typeface="Times New Roman"/>
                      </a:endParaRPr>
                    </a:p>
                  </a:txBody>
                  <a:tcPr marL="68580" marR="68580" marT="0" marB="0" anchor="ctr"/>
                </a:tc>
              </a:tr>
              <a:tr h="190500">
                <a:tc>
                  <a:txBody>
                    <a:bodyPr/>
                    <a:lstStyle/>
                    <a:p>
                      <a:pPr algn="ctr">
                        <a:lnSpc>
                          <a:spcPct val="150000"/>
                        </a:lnSpc>
                        <a:spcAft>
                          <a:spcPts val="0"/>
                        </a:spcAft>
                      </a:pPr>
                      <a:r>
                        <a:rPr lang="es-EC" sz="1400">
                          <a:effectLst/>
                        </a:rPr>
                        <a:t>2</a:t>
                      </a:r>
                      <a:endParaRPr lang="es-EC" sz="1400">
                        <a:effectLst/>
                        <a:latin typeface="Calibri"/>
                        <a:ea typeface="Times New Roman"/>
                        <a:cs typeface="Times New Roman"/>
                      </a:endParaRPr>
                    </a:p>
                  </a:txBody>
                  <a:tcPr marL="68580" marR="68580" marT="0" marB="0"/>
                </a:tc>
                <a:tc>
                  <a:txBody>
                    <a:bodyPr/>
                    <a:lstStyle/>
                    <a:p>
                      <a:pPr algn="ctr">
                        <a:lnSpc>
                          <a:spcPct val="150000"/>
                        </a:lnSpc>
                        <a:spcAft>
                          <a:spcPts val="0"/>
                        </a:spcAft>
                      </a:pPr>
                      <a:r>
                        <a:rPr lang="es-EC" sz="1400">
                          <a:effectLst/>
                        </a:rPr>
                        <a:t>22,75</a:t>
                      </a:r>
                      <a:endParaRPr lang="es-EC" sz="1400">
                        <a:effectLst/>
                        <a:latin typeface="Calibri"/>
                        <a:ea typeface="Times New Roman"/>
                        <a:cs typeface="Times New Roman"/>
                      </a:endParaRPr>
                    </a:p>
                  </a:txBody>
                  <a:tcPr marL="68580" marR="68580" marT="0" marB="0"/>
                </a:tc>
                <a:tc>
                  <a:txBody>
                    <a:bodyPr/>
                    <a:lstStyle/>
                    <a:p>
                      <a:pPr algn="ctr">
                        <a:lnSpc>
                          <a:spcPct val="150000"/>
                        </a:lnSpc>
                        <a:spcAft>
                          <a:spcPts val="0"/>
                        </a:spcAft>
                      </a:pPr>
                      <a:r>
                        <a:rPr lang="es-EC" sz="1400">
                          <a:effectLst/>
                        </a:rPr>
                        <a:t>145</a:t>
                      </a:r>
                      <a:endParaRPr lang="es-EC" sz="1400">
                        <a:effectLst/>
                        <a:latin typeface="Calibri"/>
                        <a:ea typeface="Times New Roman"/>
                        <a:cs typeface="Times New Roman"/>
                      </a:endParaRPr>
                    </a:p>
                  </a:txBody>
                  <a:tcPr marL="68580" marR="68580" marT="0" marB="0"/>
                </a:tc>
                <a:tc>
                  <a:txBody>
                    <a:bodyPr/>
                    <a:lstStyle/>
                    <a:p>
                      <a:pPr algn="ctr">
                        <a:lnSpc>
                          <a:spcPct val="150000"/>
                        </a:lnSpc>
                        <a:spcAft>
                          <a:spcPts val="0"/>
                        </a:spcAft>
                      </a:pPr>
                      <a:r>
                        <a:rPr lang="es-EC" sz="1400" dirty="0">
                          <a:effectLst/>
                        </a:rPr>
                        <a:t>139,83</a:t>
                      </a:r>
                      <a:endParaRPr lang="es-EC" sz="1400" dirty="0">
                        <a:effectLst/>
                        <a:latin typeface="Calibri"/>
                        <a:ea typeface="Times New Roman"/>
                        <a:cs typeface="Times New Roman"/>
                      </a:endParaRPr>
                    </a:p>
                  </a:txBody>
                  <a:tcPr marL="68580" marR="68580" marT="0" marB="0"/>
                </a:tc>
                <a:tc>
                  <a:txBody>
                    <a:bodyPr/>
                    <a:lstStyle/>
                    <a:p>
                      <a:pPr algn="ctr">
                        <a:lnSpc>
                          <a:spcPct val="150000"/>
                        </a:lnSpc>
                        <a:spcAft>
                          <a:spcPts val="0"/>
                        </a:spcAft>
                      </a:pPr>
                      <a:r>
                        <a:rPr lang="es-EC" sz="1400">
                          <a:effectLst/>
                        </a:rPr>
                        <a:t>5,17</a:t>
                      </a:r>
                      <a:endParaRPr lang="es-EC" sz="1400">
                        <a:effectLst/>
                        <a:latin typeface="Calibri"/>
                        <a:ea typeface="Times New Roman"/>
                        <a:cs typeface="Times New Roman"/>
                      </a:endParaRPr>
                    </a:p>
                  </a:txBody>
                  <a:tcPr marL="68580" marR="68580" marT="0" marB="0"/>
                </a:tc>
                <a:tc>
                  <a:txBody>
                    <a:bodyPr/>
                    <a:lstStyle/>
                    <a:p>
                      <a:pPr algn="ctr">
                        <a:lnSpc>
                          <a:spcPct val="150000"/>
                        </a:lnSpc>
                        <a:spcAft>
                          <a:spcPts val="0"/>
                        </a:spcAft>
                      </a:pPr>
                      <a:r>
                        <a:rPr lang="es-EC" sz="1400" dirty="0">
                          <a:effectLst/>
                        </a:rPr>
                        <a:t>4403,11</a:t>
                      </a:r>
                      <a:endParaRPr lang="es-EC" sz="1400" dirty="0">
                        <a:effectLst/>
                        <a:latin typeface="Calibri"/>
                        <a:ea typeface="Times New Roman"/>
                        <a:cs typeface="Times New Roman"/>
                      </a:endParaRPr>
                    </a:p>
                  </a:txBody>
                  <a:tcPr marL="68580" marR="68580" marT="0" marB="0"/>
                </a:tc>
                <a:tc vMerge="1">
                  <a:txBody>
                    <a:bodyPr/>
                    <a:lstStyle/>
                    <a:p>
                      <a:endParaRPr lang="es-EC"/>
                    </a:p>
                  </a:txBody>
                  <a:tcPr/>
                </a:tc>
              </a:tr>
              <a:tr h="190500">
                <a:tc>
                  <a:txBody>
                    <a:bodyPr/>
                    <a:lstStyle/>
                    <a:p>
                      <a:pPr algn="ctr">
                        <a:lnSpc>
                          <a:spcPct val="150000"/>
                        </a:lnSpc>
                        <a:spcAft>
                          <a:spcPts val="0"/>
                        </a:spcAft>
                      </a:pPr>
                      <a:r>
                        <a:rPr lang="es-EC" sz="1400">
                          <a:effectLst/>
                        </a:rPr>
                        <a:t>3</a:t>
                      </a:r>
                      <a:endParaRPr lang="es-EC" sz="1400">
                        <a:effectLst/>
                        <a:latin typeface="Calibri"/>
                        <a:ea typeface="Times New Roman"/>
                        <a:cs typeface="Times New Roman"/>
                      </a:endParaRPr>
                    </a:p>
                  </a:txBody>
                  <a:tcPr marL="68580" marR="68580" marT="0" marB="0"/>
                </a:tc>
                <a:tc>
                  <a:txBody>
                    <a:bodyPr/>
                    <a:lstStyle/>
                    <a:p>
                      <a:pPr algn="ctr">
                        <a:lnSpc>
                          <a:spcPct val="150000"/>
                        </a:lnSpc>
                        <a:spcAft>
                          <a:spcPts val="0"/>
                        </a:spcAft>
                      </a:pPr>
                      <a:r>
                        <a:rPr lang="es-EC" sz="1400">
                          <a:effectLst/>
                        </a:rPr>
                        <a:t>32,56</a:t>
                      </a:r>
                      <a:endParaRPr lang="es-EC" sz="1400">
                        <a:effectLst/>
                        <a:latin typeface="Calibri"/>
                        <a:ea typeface="Times New Roman"/>
                        <a:cs typeface="Times New Roman"/>
                      </a:endParaRPr>
                    </a:p>
                  </a:txBody>
                  <a:tcPr marL="68580" marR="68580" marT="0" marB="0"/>
                </a:tc>
                <a:tc>
                  <a:txBody>
                    <a:bodyPr/>
                    <a:lstStyle/>
                    <a:p>
                      <a:pPr algn="ctr">
                        <a:lnSpc>
                          <a:spcPct val="150000"/>
                        </a:lnSpc>
                        <a:spcAft>
                          <a:spcPts val="0"/>
                        </a:spcAft>
                      </a:pPr>
                      <a:r>
                        <a:rPr lang="es-EC" sz="1400">
                          <a:effectLst/>
                        </a:rPr>
                        <a:t>145</a:t>
                      </a:r>
                      <a:endParaRPr lang="es-EC" sz="1400">
                        <a:effectLst/>
                        <a:latin typeface="Calibri"/>
                        <a:ea typeface="Times New Roman"/>
                        <a:cs typeface="Times New Roman"/>
                      </a:endParaRPr>
                    </a:p>
                  </a:txBody>
                  <a:tcPr marL="68580" marR="68580" marT="0" marB="0"/>
                </a:tc>
                <a:tc>
                  <a:txBody>
                    <a:bodyPr/>
                    <a:lstStyle/>
                    <a:p>
                      <a:pPr algn="ctr">
                        <a:lnSpc>
                          <a:spcPct val="150000"/>
                        </a:lnSpc>
                        <a:spcAft>
                          <a:spcPts val="0"/>
                        </a:spcAft>
                      </a:pPr>
                      <a:r>
                        <a:rPr lang="es-EC" sz="1400" dirty="0">
                          <a:effectLst/>
                        </a:rPr>
                        <a:t>137,83</a:t>
                      </a:r>
                      <a:endParaRPr lang="es-EC" sz="1400" dirty="0">
                        <a:effectLst/>
                        <a:latin typeface="Calibri"/>
                        <a:ea typeface="Times New Roman"/>
                        <a:cs typeface="Times New Roman"/>
                      </a:endParaRPr>
                    </a:p>
                  </a:txBody>
                  <a:tcPr marL="68580" marR="68580" marT="0" marB="0"/>
                </a:tc>
                <a:tc>
                  <a:txBody>
                    <a:bodyPr/>
                    <a:lstStyle/>
                    <a:p>
                      <a:pPr algn="ctr">
                        <a:lnSpc>
                          <a:spcPct val="150000"/>
                        </a:lnSpc>
                        <a:spcAft>
                          <a:spcPts val="0"/>
                        </a:spcAft>
                      </a:pPr>
                      <a:r>
                        <a:rPr lang="es-EC" sz="1400">
                          <a:effectLst/>
                        </a:rPr>
                        <a:t>7,17</a:t>
                      </a:r>
                      <a:endParaRPr lang="es-EC" sz="1400">
                        <a:effectLst/>
                        <a:latin typeface="Calibri"/>
                        <a:ea typeface="Times New Roman"/>
                        <a:cs typeface="Times New Roman"/>
                      </a:endParaRPr>
                    </a:p>
                  </a:txBody>
                  <a:tcPr marL="68580" marR="68580" marT="0" marB="0"/>
                </a:tc>
                <a:tc>
                  <a:txBody>
                    <a:bodyPr/>
                    <a:lstStyle/>
                    <a:p>
                      <a:pPr algn="ctr">
                        <a:lnSpc>
                          <a:spcPct val="150000"/>
                        </a:lnSpc>
                        <a:spcAft>
                          <a:spcPts val="0"/>
                        </a:spcAft>
                      </a:pPr>
                      <a:r>
                        <a:rPr lang="es-EC" sz="1400" dirty="0">
                          <a:effectLst/>
                        </a:rPr>
                        <a:t>4543,17</a:t>
                      </a:r>
                      <a:endParaRPr lang="es-EC" sz="1400" dirty="0">
                        <a:effectLst/>
                        <a:latin typeface="Calibri"/>
                        <a:ea typeface="Times New Roman"/>
                        <a:cs typeface="Times New Roman"/>
                      </a:endParaRPr>
                    </a:p>
                  </a:txBody>
                  <a:tcPr marL="68580" marR="68580" marT="0" marB="0"/>
                </a:tc>
                <a:tc vMerge="1">
                  <a:txBody>
                    <a:bodyPr/>
                    <a:lstStyle/>
                    <a:p>
                      <a:endParaRPr lang="es-EC"/>
                    </a:p>
                  </a:txBody>
                  <a:tcPr/>
                </a:tc>
              </a:tr>
              <a:tr h="190500">
                <a:tc>
                  <a:txBody>
                    <a:bodyPr/>
                    <a:lstStyle/>
                    <a:p>
                      <a:pPr algn="ctr">
                        <a:lnSpc>
                          <a:spcPct val="150000"/>
                        </a:lnSpc>
                        <a:spcAft>
                          <a:spcPts val="0"/>
                        </a:spcAft>
                      </a:pPr>
                      <a:r>
                        <a:rPr lang="es-EC" sz="1400">
                          <a:effectLst/>
                        </a:rPr>
                        <a:t>4</a:t>
                      </a:r>
                      <a:endParaRPr lang="es-EC" sz="1400">
                        <a:effectLst/>
                        <a:latin typeface="Calibri"/>
                        <a:ea typeface="Times New Roman"/>
                        <a:cs typeface="Times New Roman"/>
                      </a:endParaRPr>
                    </a:p>
                  </a:txBody>
                  <a:tcPr marL="68580" marR="68580" marT="0" marB="0"/>
                </a:tc>
                <a:tc>
                  <a:txBody>
                    <a:bodyPr/>
                    <a:lstStyle/>
                    <a:p>
                      <a:pPr algn="ctr">
                        <a:lnSpc>
                          <a:spcPct val="150000"/>
                        </a:lnSpc>
                        <a:spcAft>
                          <a:spcPts val="0"/>
                        </a:spcAft>
                      </a:pPr>
                      <a:r>
                        <a:rPr lang="es-EC" sz="1400">
                          <a:effectLst/>
                        </a:rPr>
                        <a:t>42,37</a:t>
                      </a:r>
                      <a:endParaRPr lang="es-EC" sz="1400">
                        <a:effectLst/>
                        <a:latin typeface="Calibri"/>
                        <a:ea typeface="Times New Roman"/>
                        <a:cs typeface="Times New Roman"/>
                      </a:endParaRPr>
                    </a:p>
                  </a:txBody>
                  <a:tcPr marL="68580" marR="68580" marT="0" marB="0"/>
                </a:tc>
                <a:tc>
                  <a:txBody>
                    <a:bodyPr/>
                    <a:lstStyle/>
                    <a:p>
                      <a:pPr algn="ctr">
                        <a:lnSpc>
                          <a:spcPct val="150000"/>
                        </a:lnSpc>
                        <a:spcAft>
                          <a:spcPts val="0"/>
                        </a:spcAft>
                      </a:pPr>
                      <a:r>
                        <a:rPr lang="es-EC" sz="1400">
                          <a:effectLst/>
                        </a:rPr>
                        <a:t>145</a:t>
                      </a:r>
                      <a:endParaRPr lang="es-EC" sz="1400">
                        <a:effectLst/>
                        <a:latin typeface="Calibri"/>
                        <a:ea typeface="Times New Roman"/>
                        <a:cs typeface="Times New Roman"/>
                      </a:endParaRPr>
                    </a:p>
                  </a:txBody>
                  <a:tcPr marL="68580" marR="68580" marT="0" marB="0"/>
                </a:tc>
                <a:tc>
                  <a:txBody>
                    <a:bodyPr/>
                    <a:lstStyle/>
                    <a:p>
                      <a:pPr algn="ctr">
                        <a:lnSpc>
                          <a:spcPct val="150000"/>
                        </a:lnSpc>
                        <a:spcAft>
                          <a:spcPts val="0"/>
                        </a:spcAft>
                      </a:pPr>
                      <a:r>
                        <a:rPr lang="es-EC" sz="1400" dirty="0">
                          <a:effectLst/>
                        </a:rPr>
                        <a:t>135,17</a:t>
                      </a:r>
                      <a:endParaRPr lang="es-EC" sz="1400" dirty="0">
                        <a:effectLst/>
                        <a:latin typeface="Calibri"/>
                        <a:ea typeface="Times New Roman"/>
                        <a:cs typeface="Times New Roman"/>
                      </a:endParaRPr>
                    </a:p>
                  </a:txBody>
                  <a:tcPr marL="68580" marR="68580" marT="0" marB="0"/>
                </a:tc>
                <a:tc>
                  <a:txBody>
                    <a:bodyPr/>
                    <a:lstStyle/>
                    <a:p>
                      <a:pPr algn="ctr">
                        <a:lnSpc>
                          <a:spcPct val="150000"/>
                        </a:lnSpc>
                        <a:spcAft>
                          <a:spcPts val="0"/>
                        </a:spcAft>
                      </a:pPr>
                      <a:r>
                        <a:rPr lang="es-EC" sz="1400" dirty="0">
                          <a:effectLst/>
                        </a:rPr>
                        <a:t>9,83</a:t>
                      </a:r>
                      <a:endParaRPr lang="es-EC" sz="1400" dirty="0">
                        <a:effectLst/>
                        <a:latin typeface="Calibri"/>
                        <a:ea typeface="Times New Roman"/>
                        <a:cs typeface="Times New Roman"/>
                      </a:endParaRPr>
                    </a:p>
                  </a:txBody>
                  <a:tcPr marL="68580" marR="68580" marT="0" marB="0"/>
                </a:tc>
                <a:tc>
                  <a:txBody>
                    <a:bodyPr/>
                    <a:lstStyle/>
                    <a:p>
                      <a:pPr algn="ctr">
                        <a:lnSpc>
                          <a:spcPct val="150000"/>
                        </a:lnSpc>
                        <a:spcAft>
                          <a:spcPts val="0"/>
                        </a:spcAft>
                      </a:pPr>
                      <a:r>
                        <a:rPr lang="es-EC" sz="1400" dirty="0">
                          <a:effectLst/>
                        </a:rPr>
                        <a:t>4308,75</a:t>
                      </a:r>
                      <a:endParaRPr lang="es-EC" sz="1400" dirty="0">
                        <a:effectLst/>
                        <a:latin typeface="Calibri"/>
                        <a:ea typeface="Times New Roman"/>
                        <a:cs typeface="Times New Roman"/>
                      </a:endParaRPr>
                    </a:p>
                  </a:txBody>
                  <a:tcPr marL="68580" marR="68580" marT="0" marB="0"/>
                </a:tc>
                <a:tc vMerge="1">
                  <a:txBody>
                    <a:bodyPr/>
                    <a:lstStyle/>
                    <a:p>
                      <a:endParaRPr lang="es-EC"/>
                    </a:p>
                  </a:txBody>
                  <a:tcPr/>
                </a:tc>
              </a:tr>
              <a:tr h="190500">
                <a:tc>
                  <a:txBody>
                    <a:bodyPr/>
                    <a:lstStyle/>
                    <a:p>
                      <a:pPr algn="ctr">
                        <a:lnSpc>
                          <a:spcPct val="150000"/>
                        </a:lnSpc>
                        <a:spcAft>
                          <a:spcPts val="0"/>
                        </a:spcAft>
                      </a:pPr>
                      <a:r>
                        <a:rPr lang="es-EC" sz="1400">
                          <a:effectLst/>
                        </a:rPr>
                        <a:t>5</a:t>
                      </a:r>
                      <a:endParaRPr lang="es-EC" sz="1400">
                        <a:effectLst/>
                        <a:latin typeface="Calibri"/>
                        <a:ea typeface="Times New Roman"/>
                        <a:cs typeface="Times New Roman"/>
                      </a:endParaRPr>
                    </a:p>
                  </a:txBody>
                  <a:tcPr marL="68580" marR="68580" marT="0" marB="0"/>
                </a:tc>
                <a:tc>
                  <a:txBody>
                    <a:bodyPr/>
                    <a:lstStyle/>
                    <a:p>
                      <a:pPr algn="ctr">
                        <a:lnSpc>
                          <a:spcPct val="150000"/>
                        </a:lnSpc>
                        <a:spcAft>
                          <a:spcPts val="0"/>
                        </a:spcAft>
                      </a:pPr>
                      <a:r>
                        <a:rPr lang="es-EC" sz="1400">
                          <a:effectLst/>
                        </a:rPr>
                        <a:t>52,18</a:t>
                      </a:r>
                      <a:endParaRPr lang="es-EC" sz="1400">
                        <a:effectLst/>
                        <a:latin typeface="Calibri"/>
                        <a:ea typeface="Times New Roman"/>
                        <a:cs typeface="Times New Roman"/>
                      </a:endParaRPr>
                    </a:p>
                  </a:txBody>
                  <a:tcPr marL="68580" marR="68580" marT="0" marB="0"/>
                </a:tc>
                <a:tc>
                  <a:txBody>
                    <a:bodyPr/>
                    <a:lstStyle/>
                    <a:p>
                      <a:pPr algn="ctr">
                        <a:lnSpc>
                          <a:spcPct val="150000"/>
                        </a:lnSpc>
                        <a:spcAft>
                          <a:spcPts val="0"/>
                        </a:spcAft>
                      </a:pPr>
                      <a:r>
                        <a:rPr lang="es-EC" sz="1400">
                          <a:effectLst/>
                        </a:rPr>
                        <a:t>145</a:t>
                      </a:r>
                      <a:endParaRPr lang="es-EC" sz="1400">
                        <a:effectLst/>
                        <a:latin typeface="Calibri"/>
                        <a:ea typeface="Times New Roman"/>
                        <a:cs typeface="Times New Roman"/>
                      </a:endParaRPr>
                    </a:p>
                  </a:txBody>
                  <a:tcPr marL="68580" marR="68580" marT="0" marB="0"/>
                </a:tc>
                <a:tc>
                  <a:txBody>
                    <a:bodyPr/>
                    <a:lstStyle/>
                    <a:p>
                      <a:pPr algn="ctr">
                        <a:lnSpc>
                          <a:spcPct val="150000"/>
                        </a:lnSpc>
                        <a:spcAft>
                          <a:spcPts val="0"/>
                        </a:spcAft>
                      </a:pPr>
                      <a:r>
                        <a:rPr lang="es-EC" sz="1400">
                          <a:effectLst/>
                        </a:rPr>
                        <a:t>133</a:t>
                      </a:r>
                      <a:endParaRPr lang="es-EC" sz="1400">
                        <a:effectLst/>
                        <a:latin typeface="Calibri"/>
                        <a:ea typeface="Times New Roman"/>
                        <a:cs typeface="Times New Roman"/>
                      </a:endParaRPr>
                    </a:p>
                  </a:txBody>
                  <a:tcPr marL="68580" marR="68580" marT="0" marB="0"/>
                </a:tc>
                <a:tc>
                  <a:txBody>
                    <a:bodyPr/>
                    <a:lstStyle/>
                    <a:p>
                      <a:pPr algn="ctr">
                        <a:lnSpc>
                          <a:spcPct val="150000"/>
                        </a:lnSpc>
                        <a:spcAft>
                          <a:spcPts val="0"/>
                        </a:spcAft>
                      </a:pPr>
                      <a:r>
                        <a:rPr lang="es-EC" sz="1400" dirty="0">
                          <a:effectLst/>
                        </a:rPr>
                        <a:t>12</a:t>
                      </a:r>
                      <a:endParaRPr lang="es-EC" sz="1400" dirty="0">
                        <a:effectLst/>
                        <a:latin typeface="Calibri"/>
                        <a:ea typeface="Times New Roman"/>
                        <a:cs typeface="Times New Roman"/>
                      </a:endParaRPr>
                    </a:p>
                  </a:txBody>
                  <a:tcPr marL="68580" marR="68580" marT="0" marB="0"/>
                </a:tc>
                <a:tc>
                  <a:txBody>
                    <a:bodyPr/>
                    <a:lstStyle/>
                    <a:p>
                      <a:pPr algn="ctr">
                        <a:lnSpc>
                          <a:spcPct val="150000"/>
                        </a:lnSpc>
                        <a:spcAft>
                          <a:spcPts val="0"/>
                        </a:spcAft>
                      </a:pPr>
                      <a:r>
                        <a:rPr lang="es-EC" sz="1400" dirty="0">
                          <a:effectLst/>
                        </a:rPr>
                        <a:t>4348,28</a:t>
                      </a:r>
                      <a:endParaRPr lang="es-EC" sz="1400" dirty="0">
                        <a:effectLst/>
                        <a:latin typeface="Calibri"/>
                        <a:ea typeface="Times New Roman"/>
                        <a:cs typeface="Times New Roman"/>
                      </a:endParaRPr>
                    </a:p>
                  </a:txBody>
                  <a:tcPr marL="68580" marR="68580" marT="0" marB="0"/>
                </a:tc>
                <a:tc vMerge="1">
                  <a:txBody>
                    <a:bodyPr/>
                    <a:lstStyle/>
                    <a:p>
                      <a:endParaRPr lang="es-EC"/>
                    </a:p>
                  </a:txBody>
                  <a:tcPr/>
                </a:tc>
              </a:tr>
            </a:tbl>
          </a:graphicData>
        </a:graphic>
      </p:graphicFrame>
      <p:pic>
        <p:nvPicPr>
          <p:cNvPr id="10242" name="Picture 2" descr="http://dc308.4shared.com/doc/1FTLbal4/preview_html_m22e6f7e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152" y="1412776"/>
            <a:ext cx="2304256" cy="2190559"/>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1763688" y="6238438"/>
            <a:ext cx="6192688" cy="369332"/>
          </a:xfrm>
          <a:prstGeom prst="rect">
            <a:avLst/>
          </a:prstGeom>
        </p:spPr>
        <p:txBody>
          <a:bodyPr wrap="square">
            <a:spAutoFit/>
          </a:bodyPr>
          <a:lstStyle/>
          <a:p>
            <a:r>
              <a:rPr lang="es-EC" dirty="0" smtClean="0"/>
              <a:t>Datos </a:t>
            </a:r>
            <a:r>
              <a:rPr lang="es-EC" dirty="0"/>
              <a:t>y resultados del ensayo en el resorte</a:t>
            </a:r>
          </a:p>
        </p:txBody>
      </p:sp>
    </p:spTree>
    <p:extLst>
      <p:ext uri="{BB962C8B-B14F-4D97-AF65-F5344CB8AC3E}">
        <p14:creationId xmlns:p14="http://schemas.microsoft.com/office/powerpoint/2010/main" val="135266873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EC" sz="3900" dirty="0" smtClean="0">
                <a:effectLst/>
              </a:rPr>
              <a:t>Ensayo </a:t>
            </a:r>
            <a:r>
              <a:rPr lang="es-EC" sz="3900" dirty="0">
                <a:effectLst/>
              </a:rPr>
              <a:t>para la medición </a:t>
            </a:r>
            <a:r>
              <a:rPr lang="es-EC" sz="3900" dirty="0" smtClean="0">
                <a:effectLst/>
              </a:rPr>
              <a:t>del coeficiente de amortiguación</a:t>
            </a:r>
            <a:endParaRPr lang="es-EC" sz="3900" dirty="0">
              <a:effectLst/>
            </a:endParaRPr>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2259301504"/>
              </p:ext>
            </p:extLst>
          </p:nvPr>
        </p:nvGraphicFramePr>
        <p:xfrm>
          <a:off x="1995736" y="4005064"/>
          <a:ext cx="6336704" cy="1920240"/>
        </p:xfrm>
        <a:graphic>
          <a:graphicData uri="http://schemas.openxmlformats.org/drawingml/2006/table">
            <a:tbl>
              <a:tblPr firstRow="1" firstCol="1" bandRow="1">
                <a:tableStyleId>{5C22544A-7EE6-4342-B048-85BDC9FD1C3A}</a:tableStyleId>
              </a:tblPr>
              <a:tblGrid>
                <a:gridCol w="1115290"/>
                <a:gridCol w="966584"/>
                <a:gridCol w="966584"/>
                <a:gridCol w="1115290"/>
                <a:gridCol w="1115290"/>
                <a:gridCol w="1057666"/>
              </a:tblGrid>
              <a:tr h="190500">
                <a:tc rowSpan="2">
                  <a:txBody>
                    <a:bodyPr/>
                    <a:lstStyle/>
                    <a:p>
                      <a:pPr algn="ctr">
                        <a:lnSpc>
                          <a:spcPct val="150000"/>
                        </a:lnSpc>
                        <a:spcAft>
                          <a:spcPts val="0"/>
                        </a:spcAft>
                      </a:pPr>
                      <a:r>
                        <a:rPr lang="en-US" sz="1400" dirty="0" err="1">
                          <a:effectLst/>
                        </a:rPr>
                        <a:t>Masa</a:t>
                      </a:r>
                      <a:r>
                        <a:rPr lang="en-US" sz="1400" dirty="0">
                          <a:effectLst/>
                        </a:rPr>
                        <a:t> (g)</a:t>
                      </a:r>
                      <a:endParaRPr lang="es-EC" sz="1400" dirty="0">
                        <a:solidFill>
                          <a:srgbClr val="000000"/>
                        </a:solidFill>
                        <a:effectLst/>
                        <a:latin typeface="Calibri"/>
                        <a:ea typeface="Times New Roman"/>
                        <a:cs typeface="Times New Roman"/>
                      </a:endParaRPr>
                    </a:p>
                  </a:txBody>
                  <a:tcPr marL="68580" marR="68580" marT="0" marB="0" anchor="ctr"/>
                </a:tc>
                <a:tc gridSpan="2">
                  <a:txBody>
                    <a:bodyPr/>
                    <a:lstStyle/>
                    <a:p>
                      <a:pPr algn="ctr">
                        <a:lnSpc>
                          <a:spcPct val="150000"/>
                        </a:lnSpc>
                        <a:spcAft>
                          <a:spcPts val="0"/>
                        </a:spcAft>
                      </a:pPr>
                      <a:r>
                        <a:rPr lang="en-US" sz="1400" dirty="0" err="1">
                          <a:effectLst/>
                        </a:rPr>
                        <a:t>Distancia</a:t>
                      </a:r>
                      <a:r>
                        <a:rPr lang="en-US" sz="1400" dirty="0">
                          <a:effectLst/>
                        </a:rPr>
                        <a:t> = 35 mm</a:t>
                      </a:r>
                      <a:endParaRPr lang="es-EC" sz="1400" dirty="0">
                        <a:solidFill>
                          <a:srgbClr val="000000"/>
                        </a:solidFill>
                        <a:effectLst/>
                        <a:latin typeface="Calibri"/>
                        <a:ea typeface="Times New Roman"/>
                        <a:cs typeface="Times New Roman"/>
                      </a:endParaRPr>
                    </a:p>
                  </a:txBody>
                  <a:tcPr marL="68580" marR="68580" marT="0" marB="0" anchor="ctr"/>
                </a:tc>
                <a:tc hMerge="1">
                  <a:txBody>
                    <a:bodyPr/>
                    <a:lstStyle/>
                    <a:p>
                      <a:endParaRPr lang="es-EC"/>
                    </a:p>
                  </a:txBody>
                  <a:tcPr/>
                </a:tc>
                <a:tc rowSpan="2">
                  <a:txBody>
                    <a:bodyPr/>
                    <a:lstStyle/>
                    <a:p>
                      <a:pPr algn="ctr">
                        <a:lnSpc>
                          <a:spcPct val="150000"/>
                        </a:lnSpc>
                        <a:spcAft>
                          <a:spcPts val="0"/>
                        </a:spcAft>
                      </a:pPr>
                      <a:r>
                        <a:rPr lang="en-US" sz="1400" dirty="0">
                          <a:effectLst/>
                        </a:rPr>
                        <a:t>v (m/s)</a:t>
                      </a:r>
                      <a:endParaRPr lang="es-EC" sz="1400" dirty="0">
                        <a:solidFill>
                          <a:srgbClr val="000000"/>
                        </a:solidFill>
                        <a:effectLst/>
                        <a:latin typeface="Calibri"/>
                        <a:ea typeface="Times New Roman"/>
                        <a:cs typeface="Times New Roman"/>
                      </a:endParaRPr>
                    </a:p>
                  </a:txBody>
                  <a:tcPr marL="68580" marR="68580" marT="0" marB="0" anchor="ctr"/>
                </a:tc>
                <a:tc rowSpan="2">
                  <a:txBody>
                    <a:bodyPr/>
                    <a:lstStyle/>
                    <a:p>
                      <a:pPr algn="ctr">
                        <a:lnSpc>
                          <a:spcPct val="150000"/>
                        </a:lnSpc>
                        <a:spcAft>
                          <a:spcPts val="0"/>
                        </a:spcAft>
                      </a:pPr>
                      <a:r>
                        <a:rPr lang="en-US" sz="1400">
                          <a:effectLst/>
                        </a:rPr>
                        <a:t>c </a:t>
                      </a:r>
                      <a:endParaRPr lang="es-EC" sz="1400">
                        <a:effectLst/>
                      </a:endParaRPr>
                    </a:p>
                    <a:p>
                      <a:pPr algn="ctr">
                        <a:lnSpc>
                          <a:spcPct val="150000"/>
                        </a:lnSpc>
                        <a:spcAft>
                          <a:spcPts val="0"/>
                        </a:spcAft>
                      </a:pPr>
                      <a:r>
                        <a:rPr lang="en-US" sz="1400">
                          <a:effectLst/>
                        </a:rPr>
                        <a:t>(N x s/m)</a:t>
                      </a:r>
                      <a:endParaRPr lang="es-EC" sz="1400">
                        <a:solidFill>
                          <a:srgbClr val="000000"/>
                        </a:solidFill>
                        <a:effectLst/>
                        <a:latin typeface="Calibri"/>
                        <a:ea typeface="Times New Roman"/>
                        <a:cs typeface="Times New Roman"/>
                      </a:endParaRPr>
                    </a:p>
                  </a:txBody>
                  <a:tcPr marL="68580" marR="68580" marT="0" marB="0" anchor="ctr"/>
                </a:tc>
                <a:tc rowSpan="2">
                  <a:txBody>
                    <a:bodyPr/>
                    <a:lstStyle/>
                    <a:p>
                      <a:pPr algn="ctr">
                        <a:lnSpc>
                          <a:spcPct val="150000"/>
                        </a:lnSpc>
                        <a:spcAft>
                          <a:spcPts val="0"/>
                        </a:spcAft>
                      </a:pPr>
                      <a:r>
                        <a:rPr lang="en-US" sz="1400" dirty="0" err="1">
                          <a:effectLst/>
                        </a:rPr>
                        <a:t>Promedio</a:t>
                      </a:r>
                      <a:endParaRPr lang="es-EC" sz="1400" dirty="0">
                        <a:effectLst/>
                      </a:endParaRPr>
                    </a:p>
                    <a:p>
                      <a:pPr algn="ctr">
                        <a:lnSpc>
                          <a:spcPct val="150000"/>
                        </a:lnSpc>
                        <a:spcAft>
                          <a:spcPts val="0"/>
                        </a:spcAft>
                      </a:pPr>
                      <a:r>
                        <a:rPr lang="en-US" sz="1400" dirty="0">
                          <a:effectLst/>
                        </a:rPr>
                        <a:t>(N x s/m)</a:t>
                      </a:r>
                      <a:endParaRPr lang="es-EC" sz="1400" dirty="0">
                        <a:solidFill>
                          <a:srgbClr val="000000"/>
                        </a:solidFill>
                        <a:effectLst/>
                        <a:latin typeface="Calibri"/>
                        <a:ea typeface="Times New Roman"/>
                        <a:cs typeface="Times New Roman"/>
                      </a:endParaRPr>
                    </a:p>
                  </a:txBody>
                  <a:tcPr marL="68580" marR="68580" marT="0" marB="0" anchor="ctr"/>
                </a:tc>
              </a:tr>
              <a:tr h="190500">
                <a:tc vMerge="1">
                  <a:txBody>
                    <a:bodyPr/>
                    <a:lstStyle/>
                    <a:p>
                      <a:endParaRPr lang="es-EC"/>
                    </a:p>
                  </a:txBody>
                  <a:tcPr/>
                </a:tc>
                <a:tc>
                  <a:txBody>
                    <a:bodyPr/>
                    <a:lstStyle/>
                    <a:p>
                      <a:pPr algn="ctr">
                        <a:lnSpc>
                          <a:spcPct val="150000"/>
                        </a:lnSpc>
                        <a:spcAft>
                          <a:spcPts val="0"/>
                        </a:spcAft>
                      </a:pPr>
                      <a:r>
                        <a:rPr lang="en-US" sz="1400" b="1" dirty="0">
                          <a:solidFill>
                            <a:schemeClr val="bg1"/>
                          </a:solidFill>
                          <a:effectLst/>
                        </a:rPr>
                        <a:t>t1 (s)</a:t>
                      </a:r>
                      <a:endParaRPr lang="es-EC" sz="1400" b="1" dirty="0">
                        <a:solidFill>
                          <a:schemeClr val="bg1"/>
                        </a:solidFill>
                        <a:effectLst/>
                        <a:latin typeface="Calibri"/>
                        <a:ea typeface="Times New Roman"/>
                        <a:cs typeface="Times New Roman"/>
                      </a:endParaRPr>
                    </a:p>
                  </a:txBody>
                  <a:tcPr marL="68580" marR="68580" marT="0" marB="0" anchor="ctr">
                    <a:solidFill>
                      <a:schemeClr val="accent1"/>
                    </a:solidFill>
                  </a:tcPr>
                </a:tc>
                <a:tc>
                  <a:txBody>
                    <a:bodyPr/>
                    <a:lstStyle/>
                    <a:p>
                      <a:pPr algn="ctr">
                        <a:lnSpc>
                          <a:spcPct val="150000"/>
                        </a:lnSpc>
                        <a:spcAft>
                          <a:spcPts val="0"/>
                        </a:spcAft>
                      </a:pPr>
                      <a:r>
                        <a:rPr lang="en-US" sz="1400" b="1" dirty="0">
                          <a:solidFill>
                            <a:schemeClr val="bg1"/>
                          </a:solidFill>
                          <a:effectLst/>
                        </a:rPr>
                        <a:t>t2 (s)</a:t>
                      </a:r>
                      <a:endParaRPr lang="es-EC" sz="1400" b="1" dirty="0">
                        <a:solidFill>
                          <a:schemeClr val="bg1"/>
                        </a:solidFill>
                        <a:effectLst/>
                        <a:latin typeface="Calibri"/>
                        <a:ea typeface="Times New Roman"/>
                        <a:cs typeface="Times New Roman"/>
                      </a:endParaRPr>
                    </a:p>
                  </a:txBody>
                  <a:tcPr marL="68580" marR="68580" marT="0" marB="0" anchor="ctr">
                    <a:solidFill>
                      <a:schemeClr val="accent1"/>
                    </a:solidFill>
                  </a:tcPr>
                </a:tc>
                <a:tc vMerge="1">
                  <a:txBody>
                    <a:bodyPr/>
                    <a:lstStyle/>
                    <a:p>
                      <a:endParaRPr lang="es-EC"/>
                    </a:p>
                  </a:txBody>
                  <a:tcPr/>
                </a:tc>
                <a:tc vMerge="1">
                  <a:txBody>
                    <a:bodyPr/>
                    <a:lstStyle/>
                    <a:p>
                      <a:endParaRPr lang="es-EC"/>
                    </a:p>
                  </a:txBody>
                  <a:tcPr/>
                </a:tc>
                <a:tc vMerge="1">
                  <a:txBody>
                    <a:bodyPr/>
                    <a:lstStyle/>
                    <a:p>
                      <a:endParaRPr lang="es-EC"/>
                    </a:p>
                  </a:txBody>
                  <a:tcPr/>
                </a:tc>
              </a:tr>
              <a:tr h="190500">
                <a:tc>
                  <a:txBody>
                    <a:bodyPr/>
                    <a:lstStyle/>
                    <a:p>
                      <a:pPr algn="ctr">
                        <a:lnSpc>
                          <a:spcPct val="150000"/>
                        </a:lnSpc>
                        <a:spcAft>
                          <a:spcPts val="0"/>
                        </a:spcAft>
                      </a:pPr>
                      <a:r>
                        <a:rPr lang="en-US" sz="1400">
                          <a:effectLst/>
                        </a:rPr>
                        <a:t>500,00</a:t>
                      </a:r>
                      <a:endParaRPr lang="es-EC" sz="1400">
                        <a:solidFill>
                          <a:srgbClr val="000000"/>
                        </a:solidFill>
                        <a:effectLst/>
                        <a:latin typeface="Calibri"/>
                        <a:ea typeface="Times New Roman"/>
                        <a:cs typeface="Times New Roman"/>
                      </a:endParaRPr>
                    </a:p>
                  </a:txBody>
                  <a:tcPr marL="68580" marR="68580" marT="0" marB="0" anchor="ctr"/>
                </a:tc>
                <a:tc>
                  <a:txBody>
                    <a:bodyPr/>
                    <a:lstStyle/>
                    <a:p>
                      <a:pPr algn="ctr">
                        <a:lnSpc>
                          <a:spcPct val="150000"/>
                        </a:lnSpc>
                        <a:spcAft>
                          <a:spcPts val="0"/>
                        </a:spcAft>
                      </a:pPr>
                      <a:r>
                        <a:rPr lang="en-US" sz="1400" dirty="0">
                          <a:effectLst/>
                        </a:rPr>
                        <a:t>0,8</a:t>
                      </a:r>
                      <a:endParaRPr lang="es-EC" sz="1400" dirty="0">
                        <a:solidFill>
                          <a:srgbClr val="000000"/>
                        </a:solidFill>
                        <a:effectLst/>
                        <a:latin typeface="Calibri"/>
                        <a:ea typeface="Times New Roman"/>
                        <a:cs typeface="Times New Roman"/>
                      </a:endParaRPr>
                    </a:p>
                  </a:txBody>
                  <a:tcPr marL="68580" marR="68580" marT="0" marB="0" anchor="ctr"/>
                </a:tc>
                <a:tc>
                  <a:txBody>
                    <a:bodyPr/>
                    <a:lstStyle/>
                    <a:p>
                      <a:pPr algn="ctr">
                        <a:lnSpc>
                          <a:spcPct val="150000"/>
                        </a:lnSpc>
                        <a:spcAft>
                          <a:spcPts val="0"/>
                        </a:spcAft>
                      </a:pPr>
                      <a:r>
                        <a:rPr lang="en-US" sz="1400" dirty="0">
                          <a:effectLst/>
                        </a:rPr>
                        <a:t>0,81</a:t>
                      </a:r>
                      <a:endParaRPr lang="es-EC" sz="1400" dirty="0">
                        <a:solidFill>
                          <a:srgbClr val="000000"/>
                        </a:solidFill>
                        <a:effectLst/>
                        <a:latin typeface="Calibri"/>
                        <a:ea typeface="Times New Roman"/>
                        <a:cs typeface="Times New Roman"/>
                      </a:endParaRPr>
                    </a:p>
                  </a:txBody>
                  <a:tcPr marL="68580" marR="68580" marT="0" marB="0" anchor="ctr"/>
                </a:tc>
                <a:tc>
                  <a:txBody>
                    <a:bodyPr/>
                    <a:lstStyle/>
                    <a:p>
                      <a:pPr algn="ctr">
                        <a:lnSpc>
                          <a:spcPct val="150000"/>
                        </a:lnSpc>
                        <a:spcAft>
                          <a:spcPts val="0"/>
                        </a:spcAft>
                      </a:pPr>
                      <a:r>
                        <a:rPr lang="en-US" sz="1400" dirty="0">
                          <a:effectLst/>
                        </a:rPr>
                        <a:t>0,0435</a:t>
                      </a:r>
                      <a:endParaRPr lang="es-EC" sz="1400" dirty="0">
                        <a:solidFill>
                          <a:srgbClr val="000000"/>
                        </a:solidFill>
                        <a:effectLst/>
                        <a:latin typeface="Calibri"/>
                        <a:ea typeface="Times New Roman"/>
                        <a:cs typeface="Times New Roman"/>
                      </a:endParaRPr>
                    </a:p>
                  </a:txBody>
                  <a:tcPr marL="68580" marR="68580" marT="0" marB="0" anchor="ctr"/>
                </a:tc>
                <a:tc>
                  <a:txBody>
                    <a:bodyPr/>
                    <a:lstStyle/>
                    <a:p>
                      <a:pPr algn="ctr">
                        <a:lnSpc>
                          <a:spcPct val="150000"/>
                        </a:lnSpc>
                        <a:spcAft>
                          <a:spcPts val="0"/>
                        </a:spcAft>
                      </a:pPr>
                      <a:r>
                        <a:rPr lang="en-US" sz="1400">
                          <a:effectLst/>
                        </a:rPr>
                        <a:t>184,79</a:t>
                      </a:r>
                      <a:endParaRPr lang="es-EC" sz="1400">
                        <a:solidFill>
                          <a:srgbClr val="000000"/>
                        </a:solidFill>
                        <a:effectLst/>
                        <a:latin typeface="Calibri"/>
                        <a:ea typeface="Times New Roman"/>
                        <a:cs typeface="Times New Roman"/>
                      </a:endParaRPr>
                    </a:p>
                  </a:txBody>
                  <a:tcPr marL="68580" marR="68580" marT="0" marB="0" anchor="ctr"/>
                </a:tc>
                <a:tc rowSpan="4">
                  <a:txBody>
                    <a:bodyPr/>
                    <a:lstStyle/>
                    <a:p>
                      <a:pPr algn="ctr">
                        <a:lnSpc>
                          <a:spcPct val="150000"/>
                        </a:lnSpc>
                        <a:spcAft>
                          <a:spcPts val="0"/>
                        </a:spcAft>
                      </a:pPr>
                      <a:r>
                        <a:rPr lang="en-US" sz="1400" b="1" dirty="0">
                          <a:effectLst/>
                        </a:rPr>
                        <a:t>176,18</a:t>
                      </a:r>
                      <a:endParaRPr lang="es-EC" sz="1400" b="1" dirty="0">
                        <a:solidFill>
                          <a:srgbClr val="000000"/>
                        </a:solidFill>
                        <a:effectLst/>
                        <a:latin typeface="Calibri"/>
                        <a:ea typeface="Times New Roman"/>
                        <a:cs typeface="Times New Roman"/>
                      </a:endParaRPr>
                    </a:p>
                  </a:txBody>
                  <a:tcPr marL="68580" marR="68580" marT="0" marB="0" anchor="ctr"/>
                </a:tc>
              </a:tr>
              <a:tr h="190500">
                <a:tc>
                  <a:txBody>
                    <a:bodyPr/>
                    <a:lstStyle/>
                    <a:p>
                      <a:pPr algn="ctr">
                        <a:lnSpc>
                          <a:spcPct val="150000"/>
                        </a:lnSpc>
                        <a:spcAft>
                          <a:spcPts val="0"/>
                        </a:spcAft>
                      </a:pPr>
                      <a:r>
                        <a:rPr lang="en-US" sz="1400">
                          <a:effectLst/>
                        </a:rPr>
                        <a:t>600,00</a:t>
                      </a:r>
                      <a:endParaRPr lang="es-EC" sz="1400">
                        <a:solidFill>
                          <a:srgbClr val="000000"/>
                        </a:solidFill>
                        <a:effectLst/>
                        <a:latin typeface="Calibri"/>
                        <a:ea typeface="Times New Roman"/>
                        <a:cs typeface="Times New Roman"/>
                      </a:endParaRPr>
                    </a:p>
                  </a:txBody>
                  <a:tcPr marL="68580" marR="68580" marT="0" marB="0" anchor="ctr"/>
                </a:tc>
                <a:tc>
                  <a:txBody>
                    <a:bodyPr/>
                    <a:lstStyle/>
                    <a:p>
                      <a:pPr algn="ctr">
                        <a:lnSpc>
                          <a:spcPct val="150000"/>
                        </a:lnSpc>
                        <a:spcAft>
                          <a:spcPts val="0"/>
                        </a:spcAft>
                      </a:pPr>
                      <a:r>
                        <a:rPr lang="en-US" sz="1400">
                          <a:effectLst/>
                        </a:rPr>
                        <a:t>0,7</a:t>
                      </a:r>
                      <a:endParaRPr lang="es-EC" sz="1400">
                        <a:solidFill>
                          <a:srgbClr val="000000"/>
                        </a:solidFill>
                        <a:effectLst/>
                        <a:latin typeface="Calibri"/>
                        <a:ea typeface="Times New Roman"/>
                        <a:cs typeface="Times New Roman"/>
                      </a:endParaRPr>
                    </a:p>
                  </a:txBody>
                  <a:tcPr marL="68580" marR="68580" marT="0" marB="0" anchor="ctr"/>
                </a:tc>
                <a:tc>
                  <a:txBody>
                    <a:bodyPr/>
                    <a:lstStyle/>
                    <a:p>
                      <a:pPr algn="ctr">
                        <a:lnSpc>
                          <a:spcPct val="150000"/>
                        </a:lnSpc>
                        <a:spcAft>
                          <a:spcPts val="0"/>
                        </a:spcAft>
                      </a:pPr>
                      <a:r>
                        <a:rPr lang="en-US" sz="1400" dirty="0">
                          <a:effectLst/>
                        </a:rPr>
                        <a:t>0,72</a:t>
                      </a:r>
                      <a:endParaRPr lang="es-EC" sz="1400" dirty="0">
                        <a:solidFill>
                          <a:srgbClr val="000000"/>
                        </a:solidFill>
                        <a:effectLst/>
                        <a:latin typeface="Calibri"/>
                        <a:ea typeface="Times New Roman"/>
                        <a:cs typeface="Times New Roman"/>
                      </a:endParaRPr>
                    </a:p>
                  </a:txBody>
                  <a:tcPr marL="68580" marR="68580" marT="0" marB="0" anchor="ctr"/>
                </a:tc>
                <a:tc>
                  <a:txBody>
                    <a:bodyPr/>
                    <a:lstStyle/>
                    <a:p>
                      <a:pPr algn="ctr">
                        <a:lnSpc>
                          <a:spcPct val="150000"/>
                        </a:lnSpc>
                        <a:spcAft>
                          <a:spcPts val="0"/>
                        </a:spcAft>
                      </a:pPr>
                      <a:r>
                        <a:rPr lang="en-US" sz="1400" dirty="0">
                          <a:effectLst/>
                        </a:rPr>
                        <a:t>0,0493</a:t>
                      </a:r>
                      <a:endParaRPr lang="es-EC" sz="1400" dirty="0">
                        <a:solidFill>
                          <a:srgbClr val="000000"/>
                        </a:solidFill>
                        <a:effectLst/>
                        <a:latin typeface="Calibri"/>
                        <a:ea typeface="Times New Roman"/>
                        <a:cs typeface="Times New Roman"/>
                      </a:endParaRPr>
                    </a:p>
                  </a:txBody>
                  <a:tcPr marL="68580" marR="68580" marT="0" marB="0" anchor="ctr"/>
                </a:tc>
                <a:tc>
                  <a:txBody>
                    <a:bodyPr/>
                    <a:lstStyle/>
                    <a:p>
                      <a:pPr algn="ctr">
                        <a:lnSpc>
                          <a:spcPct val="150000"/>
                        </a:lnSpc>
                        <a:spcAft>
                          <a:spcPts val="0"/>
                        </a:spcAft>
                      </a:pPr>
                      <a:r>
                        <a:rPr lang="en-US" sz="1400" dirty="0">
                          <a:effectLst/>
                        </a:rPr>
                        <a:t>182,88</a:t>
                      </a:r>
                      <a:endParaRPr lang="es-EC" sz="1400" dirty="0">
                        <a:solidFill>
                          <a:srgbClr val="000000"/>
                        </a:solidFill>
                        <a:effectLst/>
                        <a:latin typeface="Calibri"/>
                        <a:ea typeface="Times New Roman"/>
                        <a:cs typeface="Times New Roman"/>
                      </a:endParaRPr>
                    </a:p>
                  </a:txBody>
                  <a:tcPr marL="68580" marR="68580" marT="0" marB="0" anchor="ctr"/>
                </a:tc>
                <a:tc vMerge="1">
                  <a:txBody>
                    <a:bodyPr/>
                    <a:lstStyle/>
                    <a:p>
                      <a:endParaRPr lang="es-EC"/>
                    </a:p>
                  </a:txBody>
                  <a:tcPr/>
                </a:tc>
              </a:tr>
              <a:tr h="190500">
                <a:tc>
                  <a:txBody>
                    <a:bodyPr/>
                    <a:lstStyle/>
                    <a:p>
                      <a:pPr algn="ctr">
                        <a:lnSpc>
                          <a:spcPct val="150000"/>
                        </a:lnSpc>
                        <a:spcAft>
                          <a:spcPts val="0"/>
                        </a:spcAft>
                      </a:pPr>
                      <a:r>
                        <a:rPr lang="en-US" sz="1400">
                          <a:effectLst/>
                        </a:rPr>
                        <a:t>700,00</a:t>
                      </a:r>
                      <a:endParaRPr lang="es-EC" sz="1400">
                        <a:solidFill>
                          <a:srgbClr val="000000"/>
                        </a:solidFill>
                        <a:effectLst/>
                        <a:latin typeface="Calibri"/>
                        <a:ea typeface="Times New Roman"/>
                        <a:cs typeface="Times New Roman"/>
                      </a:endParaRPr>
                    </a:p>
                  </a:txBody>
                  <a:tcPr marL="68580" marR="68580" marT="0" marB="0" anchor="ctr"/>
                </a:tc>
                <a:tc>
                  <a:txBody>
                    <a:bodyPr/>
                    <a:lstStyle/>
                    <a:p>
                      <a:pPr algn="ctr">
                        <a:lnSpc>
                          <a:spcPct val="150000"/>
                        </a:lnSpc>
                        <a:spcAft>
                          <a:spcPts val="0"/>
                        </a:spcAft>
                      </a:pPr>
                      <a:r>
                        <a:rPr lang="en-US" sz="1400">
                          <a:effectLst/>
                        </a:rPr>
                        <a:t>0,61</a:t>
                      </a:r>
                      <a:endParaRPr lang="es-EC" sz="1400">
                        <a:solidFill>
                          <a:srgbClr val="000000"/>
                        </a:solidFill>
                        <a:effectLst/>
                        <a:latin typeface="Calibri"/>
                        <a:ea typeface="Times New Roman"/>
                        <a:cs typeface="Times New Roman"/>
                      </a:endParaRPr>
                    </a:p>
                  </a:txBody>
                  <a:tcPr marL="68580" marR="68580" marT="0" marB="0" anchor="ctr"/>
                </a:tc>
                <a:tc>
                  <a:txBody>
                    <a:bodyPr/>
                    <a:lstStyle/>
                    <a:p>
                      <a:pPr algn="ctr">
                        <a:lnSpc>
                          <a:spcPct val="150000"/>
                        </a:lnSpc>
                        <a:spcAft>
                          <a:spcPts val="0"/>
                        </a:spcAft>
                      </a:pPr>
                      <a:r>
                        <a:rPr lang="en-US" sz="1400">
                          <a:effectLst/>
                        </a:rPr>
                        <a:t>0,63</a:t>
                      </a:r>
                      <a:endParaRPr lang="es-EC" sz="1400">
                        <a:solidFill>
                          <a:srgbClr val="000000"/>
                        </a:solidFill>
                        <a:effectLst/>
                        <a:latin typeface="Calibri"/>
                        <a:ea typeface="Times New Roman"/>
                        <a:cs typeface="Times New Roman"/>
                      </a:endParaRPr>
                    </a:p>
                  </a:txBody>
                  <a:tcPr marL="68580" marR="68580" marT="0" marB="0" anchor="ctr"/>
                </a:tc>
                <a:tc>
                  <a:txBody>
                    <a:bodyPr/>
                    <a:lstStyle/>
                    <a:p>
                      <a:pPr algn="ctr">
                        <a:lnSpc>
                          <a:spcPct val="150000"/>
                        </a:lnSpc>
                        <a:spcAft>
                          <a:spcPts val="0"/>
                        </a:spcAft>
                      </a:pPr>
                      <a:r>
                        <a:rPr lang="en-US" sz="1400">
                          <a:effectLst/>
                        </a:rPr>
                        <a:t>0,0565</a:t>
                      </a:r>
                      <a:endParaRPr lang="es-EC" sz="1400">
                        <a:solidFill>
                          <a:srgbClr val="000000"/>
                        </a:solidFill>
                        <a:effectLst/>
                        <a:latin typeface="Calibri"/>
                        <a:ea typeface="Times New Roman"/>
                        <a:cs typeface="Times New Roman"/>
                      </a:endParaRPr>
                    </a:p>
                  </a:txBody>
                  <a:tcPr marL="68580" marR="68580" marT="0" marB="0" anchor="ctr"/>
                </a:tc>
                <a:tc>
                  <a:txBody>
                    <a:bodyPr/>
                    <a:lstStyle/>
                    <a:p>
                      <a:pPr algn="ctr">
                        <a:lnSpc>
                          <a:spcPct val="150000"/>
                        </a:lnSpc>
                        <a:spcAft>
                          <a:spcPts val="0"/>
                        </a:spcAft>
                      </a:pPr>
                      <a:r>
                        <a:rPr lang="en-US" sz="1400" dirty="0">
                          <a:effectLst/>
                        </a:rPr>
                        <a:t>177,08</a:t>
                      </a:r>
                      <a:endParaRPr lang="es-EC" sz="1400" dirty="0">
                        <a:solidFill>
                          <a:srgbClr val="000000"/>
                        </a:solidFill>
                        <a:effectLst/>
                        <a:latin typeface="Calibri"/>
                        <a:ea typeface="Times New Roman"/>
                        <a:cs typeface="Times New Roman"/>
                      </a:endParaRPr>
                    </a:p>
                  </a:txBody>
                  <a:tcPr marL="68580" marR="68580" marT="0" marB="0" anchor="ctr"/>
                </a:tc>
                <a:tc vMerge="1">
                  <a:txBody>
                    <a:bodyPr/>
                    <a:lstStyle/>
                    <a:p>
                      <a:endParaRPr lang="es-EC"/>
                    </a:p>
                  </a:txBody>
                  <a:tcPr/>
                </a:tc>
              </a:tr>
              <a:tr h="190500">
                <a:tc>
                  <a:txBody>
                    <a:bodyPr/>
                    <a:lstStyle/>
                    <a:p>
                      <a:pPr algn="ctr">
                        <a:lnSpc>
                          <a:spcPct val="150000"/>
                        </a:lnSpc>
                        <a:spcAft>
                          <a:spcPts val="0"/>
                        </a:spcAft>
                      </a:pPr>
                      <a:r>
                        <a:rPr lang="en-US" sz="1400">
                          <a:effectLst/>
                        </a:rPr>
                        <a:t>800,00</a:t>
                      </a:r>
                      <a:endParaRPr lang="es-EC" sz="1400">
                        <a:solidFill>
                          <a:srgbClr val="000000"/>
                        </a:solidFill>
                        <a:effectLst/>
                        <a:latin typeface="Calibri"/>
                        <a:ea typeface="Times New Roman"/>
                        <a:cs typeface="Times New Roman"/>
                      </a:endParaRPr>
                    </a:p>
                  </a:txBody>
                  <a:tcPr marL="68580" marR="68580" marT="0" marB="0" anchor="ctr"/>
                </a:tc>
                <a:tc>
                  <a:txBody>
                    <a:bodyPr/>
                    <a:lstStyle/>
                    <a:p>
                      <a:pPr algn="ctr">
                        <a:lnSpc>
                          <a:spcPct val="150000"/>
                        </a:lnSpc>
                        <a:spcAft>
                          <a:spcPts val="0"/>
                        </a:spcAft>
                      </a:pPr>
                      <a:r>
                        <a:rPr lang="en-US" sz="1400">
                          <a:effectLst/>
                        </a:rPr>
                        <a:t>0,51</a:t>
                      </a:r>
                      <a:endParaRPr lang="es-EC" sz="1400">
                        <a:solidFill>
                          <a:srgbClr val="000000"/>
                        </a:solidFill>
                        <a:effectLst/>
                        <a:latin typeface="Calibri"/>
                        <a:ea typeface="Times New Roman"/>
                        <a:cs typeface="Times New Roman"/>
                      </a:endParaRPr>
                    </a:p>
                  </a:txBody>
                  <a:tcPr marL="68580" marR="68580" marT="0" marB="0" anchor="ctr"/>
                </a:tc>
                <a:tc>
                  <a:txBody>
                    <a:bodyPr/>
                    <a:lstStyle/>
                    <a:p>
                      <a:pPr algn="ctr">
                        <a:lnSpc>
                          <a:spcPct val="150000"/>
                        </a:lnSpc>
                        <a:spcAft>
                          <a:spcPts val="0"/>
                        </a:spcAft>
                      </a:pPr>
                      <a:r>
                        <a:rPr lang="en-US" sz="1400">
                          <a:effectLst/>
                        </a:rPr>
                        <a:t>0,51</a:t>
                      </a:r>
                      <a:endParaRPr lang="es-EC" sz="1400">
                        <a:solidFill>
                          <a:srgbClr val="000000"/>
                        </a:solidFill>
                        <a:effectLst/>
                        <a:latin typeface="Calibri"/>
                        <a:ea typeface="Times New Roman"/>
                        <a:cs typeface="Times New Roman"/>
                      </a:endParaRPr>
                    </a:p>
                  </a:txBody>
                  <a:tcPr marL="68580" marR="68580" marT="0" marB="0" anchor="ctr"/>
                </a:tc>
                <a:tc>
                  <a:txBody>
                    <a:bodyPr/>
                    <a:lstStyle/>
                    <a:p>
                      <a:pPr algn="ctr">
                        <a:lnSpc>
                          <a:spcPct val="150000"/>
                        </a:lnSpc>
                        <a:spcAft>
                          <a:spcPts val="0"/>
                        </a:spcAft>
                      </a:pPr>
                      <a:r>
                        <a:rPr lang="en-US" sz="1400">
                          <a:effectLst/>
                        </a:rPr>
                        <a:t>0,0686</a:t>
                      </a:r>
                      <a:endParaRPr lang="es-EC" sz="1400">
                        <a:solidFill>
                          <a:srgbClr val="000000"/>
                        </a:solidFill>
                        <a:effectLst/>
                        <a:latin typeface="Calibri"/>
                        <a:ea typeface="Times New Roman"/>
                        <a:cs typeface="Times New Roman"/>
                      </a:endParaRPr>
                    </a:p>
                  </a:txBody>
                  <a:tcPr marL="68580" marR="68580" marT="0" marB="0" anchor="ctr"/>
                </a:tc>
                <a:tc>
                  <a:txBody>
                    <a:bodyPr/>
                    <a:lstStyle/>
                    <a:p>
                      <a:pPr algn="ctr">
                        <a:lnSpc>
                          <a:spcPct val="150000"/>
                        </a:lnSpc>
                        <a:spcAft>
                          <a:spcPts val="0"/>
                        </a:spcAft>
                      </a:pPr>
                      <a:r>
                        <a:rPr lang="en-US" sz="1400" dirty="0">
                          <a:effectLst/>
                        </a:rPr>
                        <a:t>159,96</a:t>
                      </a:r>
                      <a:endParaRPr lang="es-EC" sz="1400" dirty="0">
                        <a:solidFill>
                          <a:srgbClr val="000000"/>
                        </a:solidFill>
                        <a:effectLst/>
                        <a:latin typeface="Calibri"/>
                        <a:ea typeface="Times New Roman"/>
                        <a:cs typeface="Times New Roman"/>
                      </a:endParaRPr>
                    </a:p>
                  </a:txBody>
                  <a:tcPr marL="68580" marR="68580" marT="0" marB="0" anchor="ctr"/>
                </a:tc>
                <a:tc vMerge="1">
                  <a:txBody>
                    <a:bodyPr/>
                    <a:lstStyle/>
                    <a:p>
                      <a:endParaRPr lang="es-EC"/>
                    </a:p>
                  </a:txBody>
                  <a:tcPr/>
                </a:tc>
              </a:tr>
            </a:tbl>
          </a:graphicData>
        </a:graphic>
      </p:graphicFrame>
      <p:sp>
        <p:nvSpPr>
          <p:cNvPr id="8" name="7 Rectángulo"/>
          <p:cNvSpPr/>
          <p:nvPr/>
        </p:nvSpPr>
        <p:spPr>
          <a:xfrm>
            <a:off x="1995736" y="6054258"/>
            <a:ext cx="6336704" cy="369332"/>
          </a:xfrm>
          <a:prstGeom prst="rect">
            <a:avLst/>
          </a:prstGeom>
        </p:spPr>
        <p:txBody>
          <a:bodyPr wrap="square">
            <a:spAutoFit/>
          </a:bodyPr>
          <a:lstStyle/>
          <a:p>
            <a:r>
              <a:rPr lang="es-EC" dirty="0" smtClean="0"/>
              <a:t>Datos </a:t>
            </a:r>
            <a:r>
              <a:rPr lang="es-EC" dirty="0"/>
              <a:t>del ensayo en el amortiguador con un FRM al 0%</a:t>
            </a:r>
          </a:p>
        </p:txBody>
      </p:sp>
      <p:pic>
        <p:nvPicPr>
          <p:cNvPr id="11269" name="Picture 5" descr="http://www.mecapedia.uji.es/images/coeficiente_de_amortiguamiento.2.gif"/>
          <p:cNvPicPr>
            <a:picLocks noChangeAspect="1" noChangeArrowheads="1"/>
          </p:cNvPicPr>
          <p:nvPr/>
        </p:nvPicPr>
        <p:blipFill rotWithShape="1">
          <a:blip r:embed="rId2">
            <a:extLst>
              <a:ext uri="{28A0092B-C50C-407E-A947-70E740481C1C}">
                <a14:useLocalDpi xmlns:a14="http://schemas.microsoft.com/office/drawing/2010/main" val="0"/>
              </a:ext>
            </a:extLst>
          </a:blip>
          <a:srcRect r="57949"/>
          <a:stretch/>
        </p:blipFill>
        <p:spPr bwMode="auto">
          <a:xfrm>
            <a:off x="4177637" y="1700808"/>
            <a:ext cx="1972902" cy="1872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022585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1907704" y="3007102"/>
            <a:ext cx="6336704" cy="369332"/>
          </a:xfrm>
          <a:prstGeom prst="rect">
            <a:avLst/>
          </a:prstGeom>
        </p:spPr>
        <p:txBody>
          <a:bodyPr wrap="square">
            <a:spAutoFit/>
          </a:bodyPr>
          <a:lstStyle/>
          <a:p>
            <a:r>
              <a:rPr lang="es-EC" dirty="0" smtClean="0"/>
              <a:t>Datos </a:t>
            </a:r>
            <a:r>
              <a:rPr lang="es-EC" dirty="0"/>
              <a:t>del ensayo en el amortiguador con un FRM al </a:t>
            </a:r>
            <a:r>
              <a:rPr lang="es-EC" dirty="0" smtClean="0"/>
              <a:t>10</a:t>
            </a:r>
            <a:r>
              <a:rPr lang="es-EC" dirty="0"/>
              <a:t>%</a:t>
            </a:r>
          </a:p>
        </p:txBody>
      </p:sp>
      <p:graphicFrame>
        <p:nvGraphicFramePr>
          <p:cNvPr id="3" name="2 Tabla"/>
          <p:cNvGraphicFramePr>
            <a:graphicFrameLocks noGrp="1"/>
          </p:cNvGraphicFramePr>
          <p:nvPr>
            <p:extLst>
              <p:ext uri="{D42A27DB-BD31-4B8C-83A1-F6EECF244321}">
                <p14:modId xmlns:p14="http://schemas.microsoft.com/office/powerpoint/2010/main" val="1173651158"/>
              </p:ext>
            </p:extLst>
          </p:nvPr>
        </p:nvGraphicFramePr>
        <p:xfrm>
          <a:off x="2060104" y="1052736"/>
          <a:ext cx="5758060" cy="1920240"/>
        </p:xfrm>
        <a:graphic>
          <a:graphicData uri="http://schemas.openxmlformats.org/drawingml/2006/table">
            <a:tbl>
              <a:tblPr firstRow="1" firstCol="1" bandRow="1">
                <a:tableStyleId>{5C22544A-7EE6-4342-B048-85BDC9FD1C3A}</a:tableStyleId>
              </a:tblPr>
              <a:tblGrid>
                <a:gridCol w="958926"/>
                <a:gridCol w="922190"/>
                <a:gridCol w="922190"/>
                <a:gridCol w="841217"/>
                <a:gridCol w="1121622"/>
                <a:gridCol w="991915"/>
              </a:tblGrid>
              <a:tr h="209550">
                <a:tc rowSpan="2">
                  <a:txBody>
                    <a:bodyPr/>
                    <a:lstStyle/>
                    <a:p>
                      <a:pPr algn="ctr">
                        <a:lnSpc>
                          <a:spcPct val="150000"/>
                        </a:lnSpc>
                        <a:spcAft>
                          <a:spcPts val="0"/>
                        </a:spcAft>
                      </a:pPr>
                      <a:r>
                        <a:rPr lang="es-EC" sz="1400" b="1" dirty="0">
                          <a:solidFill>
                            <a:schemeClr val="bg1"/>
                          </a:solidFill>
                          <a:effectLst/>
                        </a:rPr>
                        <a:t>Masa</a:t>
                      </a:r>
                      <a:r>
                        <a:rPr lang="en-US" sz="1400" b="1" dirty="0">
                          <a:solidFill>
                            <a:schemeClr val="bg1"/>
                          </a:solidFill>
                          <a:effectLst/>
                        </a:rPr>
                        <a:t> (g)</a:t>
                      </a:r>
                      <a:endParaRPr lang="es-EC" sz="1400" b="1" dirty="0">
                        <a:solidFill>
                          <a:schemeClr val="bg1"/>
                        </a:solidFill>
                        <a:effectLst/>
                        <a:latin typeface="Calibri"/>
                        <a:ea typeface="Times New Roman"/>
                        <a:cs typeface="Times New Roman"/>
                      </a:endParaRPr>
                    </a:p>
                  </a:txBody>
                  <a:tcPr marL="68580" marR="68580" marT="0" marB="0" anchor="ctr"/>
                </a:tc>
                <a:tc gridSpan="2">
                  <a:txBody>
                    <a:bodyPr/>
                    <a:lstStyle/>
                    <a:p>
                      <a:pPr algn="ctr">
                        <a:lnSpc>
                          <a:spcPct val="150000"/>
                        </a:lnSpc>
                        <a:spcAft>
                          <a:spcPts val="0"/>
                        </a:spcAft>
                      </a:pPr>
                      <a:r>
                        <a:rPr lang="en-US" sz="1400" b="1" dirty="0" err="1">
                          <a:solidFill>
                            <a:schemeClr val="bg1"/>
                          </a:solidFill>
                          <a:effectLst/>
                        </a:rPr>
                        <a:t>Distancia</a:t>
                      </a:r>
                      <a:r>
                        <a:rPr lang="en-US" sz="1400" b="1" dirty="0">
                          <a:solidFill>
                            <a:schemeClr val="bg1"/>
                          </a:solidFill>
                          <a:effectLst/>
                        </a:rPr>
                        <a:t> = 35 mm</a:t>
                      </a:r>
                      <a:endParaRPr lang="es-EC" sz="1400" b="1" dirty="0">
                        <a:solidFill>
                          <a:schemeClr val="bg1"/>
                        </a:solidFill>
                        <a:effectLst/>
                        <a:latin typeface="Calibri"/>
                        <a:ea typeface="Times New Roman"/>
                        <a:cs typeface="Times New Roman"/>
                      </a:endParaRPr>
                    </a:p>
                  </a:txBody>
                  <a:tcPr marL="68580" marR="68580" marT="0" marB="0"/>
                </a:tc>
                <a:tc hMerge="1">
                  <a:txBody>
                    <a:bodyPr/>
                    <a:lstStyle/>
                    <a:p>
                      <a:endParaRPr lang="es-EC"/>
                    </a:p>
                  </a:txBody>
                  <a:tcPr/>
                </a:tc>
                <a:tc rowSpan="2">
                  <a:txBody>
                    <a:bodyPr/>
                    <a:lstStyle/>
                    <a:p>
                      <a:pPr algn="ctr">
                        <a:lnSpc>
                          <a:spcPct val="150000"/>
                        </a:lnSpc>
                        <a:spcAft>
                          <a:spcPts val="0"/>
                        </a:spcAft>
                      </a:pPr>
                      <a:r>
                        <a:rPr lang="en-US" sz="1400" b="1" dirty="0">
                          <a:solidFill>
                            <a:schemeClr val="bg1"/>
                          </a:solidFill>
                          <a:effectLst/>
                        </a:rPr>
                        <a:t>v (m/s)</a:t>
                      </a:r>
                      <a:endParaRPr lang="es-EC" sz="1400" b="1" dirty="0">
                        <a:solidFill>
                          <a:schemeClr val="bg1"/>
                        </a:solidFill>
                        <a:effectLst/>
                        <a:latin typeface="Calibri"/>
                        <a:ea typeface="Times New Roman"/>
                        <a:cs typeface="Times New Roman"/>
                      </a:endParaRPr>
                    </a:p>
                  </a:txBody>
                  <a:tcPr marL="68580" marR="68580" marT="0" marB="0" anchor="ctr"/>
                </a:tc>
                <a:tc rowSpan="2">
                  <a:txBody>
                    <a:bodyPr/>
                    <a:lstStyle/>
                    <a:p>
                      <a:pPr algn="ctr">
                        <a:lnSpc>
                          <a:spcPct val="150000"/>
                        </a:lnSpc>
                        <a:spcAft>
                          <a:spcPts val="0"/>
                        </a:spcAft>
                      </a:pPr>
                      <a:r>
                        <a:rPr lang="en-US" sz="1400" b="1" dirty="0">
                          <a:solidFill>
                            <a:schemeClr val="bg1"/>
                          </a:solidFill>
                          <a:effectLst/>
                        </a:rPr>
                        <a:t>c </a:t>
                      </a:r>
                      <a:endParaRPr lang="es-EC" sz="1400" b="1" dirty="0">
                        <a:solidFill>
                          <a:schemeClr val="bg1"/>
                        </a:solidFill>
                        <a:effectLst/>
                      </a:endParaRPr>
                    </a:p>
                    <a:p>
                      <a:pPr algn="ctr">
                        <a:lnSpc>
                          <a:spcPct val="150000"/>
                        </a:lnSpc>
                        <a:spcAft>
                          <a:spcPts val="0"/>
                        </a:spcAft>
                      </a:pPr>
                      <a:r>
                        <a:rPr lang="en-US" sz="1400" b="1" dirty="0">
                          <a:solidFill>
                            <a:schemeClr val="bg1"/>
                          </a:solidFill>
                          <a:effectLst/>
                        </a:rPr>
                        <a:t>(N x s/m)</a:t>
                      </a:r>
                      <a:endParaRPr lang="es-EC" sz="1400" b="1" dirty="0">
                        <a:solidFill>
                          <a:schemeClr val="bg1"/>
                        </a:solidFill>
                        <a:effectLst/>
                        <a:latin typeface="Calibri"/>
                        <a:ea typeface="Times New Roman"/>
                        <a:cs typeface="Times New Roman"/>
                      </a:endParaRPr>
                    </a:p>
                  </a:txBody>
                  <a:tcPr marL="68580" marR="68580" marT="0" marB="0"/>
                </a:tc>
                <a:tc rowSpan="2">
                  <a:txBody>
                    <a:bodyPr/>
                    <a:lstStyle/>
                    <a:p>
                      <a:pPr algn="ctr">
                        <a:lnSpc>
                          <a:spcPct val="150000"/>
                        </a:lnSpc>
                        <a:spcAft>
                          <a:spcPts val="0"/>
                        </a:spcAft>
                      </a:pPr>
                      <a:r>
                        <a:rPr lang="es-EC" sz="1400" b="1">
                          <a:solidFill>
                            <a:schemeClr val="bg1"/>
                          </a:solidFill>
                          <a:effectLst/>
                        </a:rPr>
                        <a:t>Promedio</a:t>
                      </a:r>
                    </a:p>
                    <a:p>
                      <a:pPr algn="ctr">
                        <a:lnSpc>
                          <a:spcPct val="150000"/>
                        </a:lnSpc>
                        <a:spcAft>
                          <a:spcPts val="0"/>
                        </a:spcAft>
                      </a:pPr>
                      <a:r>
                        <a:rPr lang="en-US" sz="1400" b="1">
                          <a:solidFill>
                            <a:schemeClr val="bg1"/>
                          </a:solidFill>
                          <a:effectLst/>
                        </a:rPr>
                        <a:t>(N x s/m)</a:t>
                      </a:r>
                      <a:endParaRPr lang="es-EC" sz="1400" b="1">
                        <a:solidFill>
                          <a:schemeClr val="bg1"/>
                        </a:solidFill>
                        <a:effectLst/>
                        <a:latin typeface="Calibri"/>
                        <a:ea typeface="Times New Roman"/>
                        <a:cs typeface="Times New Roman"/>
                      </a:endParaRPr>
                    </a:p>
                  </a:txBody>
                  <a:tcPr marL="68580" marR="68580" marT="0" marB="0" anchor="ctr"/>
                </a:tc>
              </a:tr>
              <a:tr h="209550">
                <a:tc vMerge="1">
                  <a:txBody>
                    <a:bodyPr/>
                    <a:lstStyle/>
                    <a:p>
                      <a:endParaRPr lang="es-EC"/>
                    </a:p>
                  </a:txBody>
                  <a:tcPr/>
                </a:tc>
                <a:tc>
                  <a:txBody>
                    <a:bodyPr/>
                    <a:lstStyle/>
                    <a:p>
                      <a:pPr algn="ctr">
                        <a:lnSpc>
                          <a:spcPct val="150000"/>
                        </a:lnSpc>
                        <a:spcAft>
                          <a:spcPts val="0"/>
                        </a:spcAft>
                      </a:pPr>
                      <a:r>
                        <a:rPr lang="en-US" sz="1400" b="1" dirty="0">
                          <a:solidFill>
                            <a:schemeClr val="bg1"/>
                          </a:solidFill>
                          <a:effectLst/>
                        </a:rPr>
                        <a:t>t1 (s)</a:t>
                      </a:r>
                      <a:endParaRPr lang="es-EC" sz="1400" b="1" dirty="0">
                        <a:solidFill>
                          <a:schemeClr val="bg1"/>
                        </a:solidFill>
                        <a:effectLst/>
                        <a:latin typeface="Calibri"/>
                        <a:ea typeface="Times New Roman"/>
                        <a:cs typeface="Times New Roman"/>
                      </a:endParaRPr>
                    </a:p>
                  </a:txBody>
                  <a:tcPr marL="68580" marR="68580" marT="0" marB="0">
                    <a:solidFill>
                      <a:schemeClr val="accent1"/>
                    </a:solidFill>
                  </a:tcPr>
                </a:tc>
                <a:tc>
                  <a:txBody>
                    <a:bodyPr/>
                    <a:lstStyle/>
                    <a:p>
                      <a:pPr algn="ctr">
                        <a:lnSpc>
                          <a:spcPct val="150000"/>
                        </a:lnSpc>
                        <a:spcAft>
                          <a:spcPts val="0"/>
                        </a:spcAft>
                      </a:pPr>
                      <a:r>
                        <a:rPr lang="en-US" sz="1400" b="1" dirty="0">
                          <a:solidFill>
                            <a:schemeClr val="bg1"/>
                          </a:solidFill>
                          <a:effectLst/>
                        </a:rPr>
                        <a:t>t2 (s)</a:t>
                      </a:r>
                      <a:endParaRPr lang="es-EC" sz="1400" b="1" dirty="0">
                        <a:solidFill>
                          <a:schemeClr val="bg1"/>
                        </a:solidFill>
                        <a:effectLst/>
                        <a:latin typeface="Calibri"/>
                        <a:ea typeface="Times New Roman"/>
                        <a:cs typeface="Times New Roman"/>
                      </a:endParaRPr>
                    </a:p>
                  </a:txBody>
                  <a:tcPr marL="68580" marR="68580" marT="0" marB="0">
                    <a:solidFill>
                      <a:schemeClr val="accent1"/>
                    </a:solidFill>
                  </a:tcPr>
                </a:tc>
                <a:tc vMerge="1">
                  <a:txBody>
                    <a:bodyPr/>
                    <a:lstStyle/>
                    <a:p>
                      <a:endParaRPr lang="es-EC"/>
                    </a:p>
                  </a:txBody>
                  <a:tcPr/>
                </a:tc>
                <a:tc vMerge="1">
                  <a:txBody>
                    <a:bodyPr/>
                    <a:lstStyle/>
                    <a:p>
                      <a:endParaRPr lang="es-EC"/>
                    </a:p>
                  </a:txBody>
                  <a:tcPr/>
                </a:tc>
                <a:tc vMerge="1">
                  <a:txBody>
                    <a:bodyPr/>
                    <a:lstStyle/>
                    <a:p>
                      <a:endParaRPr lang="es-EC"/>
                    </a:p>
                  </a:txBody>
                  <a:tcPr/>
                </a:tc>
              </a:tr>
              <a:tr h="209550">
                <a:tc>
                  <a:txBody>
                    <a:bodyPr/>
                    <a:lstStyle/>
                    <a:p>
                      <a:pPr algn="ctr">
                        <a:lnSpc>
                          <a:spcPct val="150000"/>
                        </a:lnSpc>
                        <a:spcAft>
                          <a:spcPts val="0"/>
                        </a:spcAft>
                      </a:pPr>
                      <a:r>
                        <a:rPr lang="en-US" sz="1400">
                          <a:effectLst/>
                        </a:rPr>
                        <a:t>1000</a:t>
                      </a:r>
                      <a:endParaRPr lang="es-EC" sz="1400">
                        <a:solidFill>
                          <a:srgbClr val="000000"/>
                        </a:solidFill>
                        <a:effectLst/>
                        <a:latin typeface="Calibri"/>
                        <a:ea typeface="Times New Roman"/>
                        <a:cs typeface="Times New Roman"/>
                      </a:endParaRPr>
                    </a:p>
                  </a:txBody>
                  <a:tcPr marL="68580" marR="68580" marT="0" marB="0" anchor="ctr"/>
                </a:tc>
                <a:tc>
                  <a:txBody>
                    <a:bodyPr/>
                    <a:lstStyle/>
                    <a:p>
                      <a:pPr algn="ctr">
                        <a:lnSpc>
                          <a:spcPct val="150000"/>
                        </a:lnSpc>
                        <a:spcAft>
                          <a:spcPts val="0"/>
                        </a:spcAft>
                      </a:pPr>
                      <a:r>
                        <a:rPr lang="en-US" sz="1400">
                          <a:effectLst/>
                        </a:rPr>
                        <a:t>0,8</a:t>
                      </a:r>
                      <a:endParaRPr lang="es-EC" sz="1400">
                        <a:solidFill>
                          <a:srgbClr val="000000"/>
                        </a:solidFill>
                        <a:effectLst/>
                        <a:latin typeface="Calibri"/>
                        <a:ea typeface="Times New Roman"/>
                        <a:cs typeface="Times New Roman"/>
                      </a:endParaRPr>
                    </a:p>
                  </a:txBody>
                  <a:tcPr marL="68580" marR="68580" marT="0" marB="0" anchor="ctr"/>
                </a:tc>
                <a:tc>
                  <a:txBody>
                    <a:bodyPr/>
                    <a:lstStyle/>
                    <a:p>
                      <a:pPr algn="ctr">
                        <a:lnSpc>
                          <a:spcPct val="150000"/>
                        </a:lnSpc>
                        <a:spcAft>
                          <a:spcPts val="0"/>
                        </a:spcAft>
                      </a:pPr>
                      <a:r>
                        <a:rPr lang="en-US" sz="1400" dirty="0">
                          <a:effectLst/>
                        </a:rPr>
                        <a:t>0,81</a:t>
                      </a:r>
                      <a:endParaRPr lang="es-EC" sz="1400" dirty="0">
                        <a:solidFill>
                          <a:srgbClr val="000000"/>
                        </a:solidFill>
                        <a:effectLst/>
                        <a:latin typeface="Calibri"/>
                        <a:ea typeface="Times New Roman"/>
                        <a:cs typeface="Times New Roman"/>
                      </a:endParaRPr>
                    </a:p>
                  </a:txBody>
                  <a:tcPr marL="68580" marR="68580" marT="0" marB="0" anchor="ctr"/>
                </a:tc>
                <a:tc>
                  <a:txBody>
                    <a:bodyPr/>
                    <a:lstStyle/>
                    <a:p>
                      <a:pPr algn="ctr">
                        <a:lnSpc>
                          <a:spcPct val="150000"/>
                        </a:lnSpc>
                        <a:spcAft>
                          <a:spcPts val="0"/>
                        </a:spcAft>
                      </a:pPr>
                      <a:r>
                        <a:rPr lang="en-US" sz="1400" dirty="0">
                          <a:effectLst/>
                        </a:rPr>
                        <a:t>0,0435</a:t>
                      </a:r>
                      <a:endParaRPr lang="es-EC" sz="1400" dirty="0">
                        <a:solidFill>
                          <a:srgbClr val="000000"/>
                        </a:solidFill>
                        <a:effectLst/>
                        <a:latin typeface="Calibri"/>
                        <a:ea typeface="Times New Roman"/>
                        <a:cs typeface="Times New Roman"/>
                      </a:endParaRPr>
                    </a:p>
                  </a:txBody>
                  <a:tcPr marL="68580" marR="68580" marT="0" marB="0" anchor="ctr"/>
                </a:tc>
                <a:tc>
                  <a:txBody>
                    <a:bodyPr/>
                    <a:lstStyle/>
                    <a:p>
                      <a:pPr algn="ctr">
                        <a:lnSpc>
                          <a:spcPct val="150000"/>
                        </a:lnSpc>
                        <a:spcAft>
                          <a:spcPts val="0"/>
                        </a:spcAft>
                      </a:pPr>
                      <a:r>
                        <a:rPr lang="en-US" sz="1400" dirty="0">
                          <a:effectLst/>
                        </a:rPr>
                        <a:t>297,61</a:t>
                      </a:r>
                      <a:endParaRPr lang="es-EC" sz="1400" dirty="0">
                        <a:solidFill>
                          <a:srgbClr val="000000"/>
                        </a:solidFill>
                        <a:effectLst/>
                        <a:latin typeface="Calibri"/>
                        <a:ea typeface="Times New Roman"/>
                        <a:cs typeface="Times New Roman"/>
                      </a:endParaRPr>
                    </a:p>
                  </a:txBody>
                  <a:tcPr marL="68580" marR="68580" marT="0" marB="0" anchor="ctr"/>
                </a:tc>
                <a:tc rowSpan="4">
                  <a:txBody>
                    <a:bodyPr/>
                    <a:lstStyle/>
                    <a:p>
                      <a:pPr algn="ctr">
                        <a:lnSpc>
                          <a:spcPct val="150000"/>
                        </a:lnSpc>
                        <a:spcAft>
                          <a:spcPts val="0"/>
                        </a:spcAft>
                      </a:pPr>
                      <a:r>
                        <a:rPr lang="en-US" sz="1400" b="1" dirty="0">
                          <a:effectLst/>
                        </a:rPr>
                        <a:t>315,48</a:t>
                      </a:r>
                      <a:endParaRPr lang="es-EC" sz="1400" b="1" dirty="0">
                        <a:solidFill>
                          <a:srgbClr val="000000"/>
                        </a:solidFill>
                        <a:effectLst/>
                        <a:latin typeface="Calibri"/>
                        <a:ea typeface="Times New Roman"/>
                        <a:cs typeface="Times New Roman"/>
                      </a:endParaRPr>
                    </a:p>
                  </a:txBody>
                  <a:tcPr marL="68580" marR="68580" marT="0" marB="0" anchor="ctr"/>
                </a:tc>
              </a:tr>
              <a:tr h="209550">
                <a:tc>
                  <a:txBody>
                    <a:bodyPr/>
                    <a:lstStyle/>
                    <a:p>
                      <a:pPr algn="ctr">
                        <a:lnSpc>
                          <a:spcPct val="150000"/>
                        </a:lnSpc>
                        <a:spcAft>
                          <a:spcPts val="0"/>
                        </a:spcAft>
                      </a:pPr>
                      <a:r>
                        <a:rPr lang="en-US" sz="1400">
                          <a:effectLst/>
                        </a:rPr>
                        <a:t>1500</a:t>
                      </a:r>
                      <a:endParaRPr lang="es-EC" sz="1400">
                        <a:solidFill>
                          <a:srgbClr val="000000"/>
                        </a:solidFill>
                        <a:effectLst/>
                        <a:latin typeface="Calibri"/>
                        <a:ea typeface="Times New Roman"/>
                        <a:cs typeface="Times New Roman"/>
                      </a:endParaRPr>
                    </a:p>
                  </a:txBody>
                  <a:tcPr marL="68580" marR="68580" marT="0" marB="0" anchor="ctr"/>
                </a:tc>
                <a:tc>
                  <a:txBody>
                    <a:bodyPr/>
                    <a:lstStyle/>
                    <a:p>
                      <a:pPr algn="ctr">
                        <a:lnSpc>
                          <a:spcPct val="150000"/>
                        </a:lnSpc>
                        <a:spcAft>
                          <a:spcPts val="0"/>
                        </a:spcAft>
                      </a:pPr>
                      <a:r>
                        <a:rPr lang="en-US" sz="1400">
                          <a:effectLst/>
                        </a:rPr>
                        <a:t>0,61</a:t>
                      </a:r>
                      <a:endParaRPr lang="es-EC" sz="1400">
                        <a:solidFill>
                          <a:srgbClr val="000000"/>
                        </a:solidFill>
                        <a:effectLst/>
                        <a:latin typeface="Calibri"/>
                        <a:ea typeface="Times New Roman"/>
                        <a:cs typeface="Times New Roman"/>
                      </a:endParaRPr>
                    </a:p>
                  </a:txBody>
                  <a:tcPr marL="68580" marR="68580" marT="0" marB="0" anchor="ctr"/>
                </a:tc>
                <a:tc>
                  <a:txBody>
                    <a:bodyPr/>
                    <a:lstStyle/>
                    <a:p>
                      <a:pPr algn="ctr">
                        <a:lnSpc>
                          <a:spcPct val="150000"/>
                        </a:lnSpc>
                        <a:spcAft>
                          <a:spcPts val="0"/>
                        </a:spcAft>
                      </a:pPr>
                      <a:r>
                        <a:rPr lang="en-US" sz="1400">
                          <a:effectLst/>
                        </a:rPr>
                        <a:t>0,64</a:t>
                      </a:r>
                      <a:endParaRPr lang="es-EC" sz="1400">
                        <a:solidFill>
                          <a:srgbClr val="000000"/>
                        </a:solidFill>
                        <a:effectLst/>
                        <a:latin typeface="Calibri"/>
                        <a:ea typeface="Times New Roman"/>
                        <a:cs typeface="Times New Roman"/>
                      </a:endParaRPr>
                    </a:p>
                  </a:txBody>
                  <a:tcPr marL="68580" marR="68580" marT="0" marB="0" anchor="ctr"/>
                </a:tc>
                <a:tc>
                  <a:txBody>
                    <a:bodyPr/>
                    <a:lstStyle/>
                    <a:p>
                      <a:pPr algn="ctr">
                        <a:lnSpc>
                          <a:spcPct val="150000"/>
                        </a:lnSpc>
                        <a:spcAft>
                          <a:spcPts val="0"/>
                        </a:spcAft>
                      </a:pPr>
                      <a:r>
                        <a:rPr lang="en-US" sz="1400" dirty="0">
                          <a:effectLst/>
                        </a:rPr>
                        <a:t>0,0560</a:t>
                      </a:r>
                      <a:endParaRPr lang="es-EC" sz="1400" dirty="0">
                        <a:solidFill>
                          <a:srgbClr val="000000"/>
                        </a:solidFill>
                        <a:effectLst/>
                        <a:latin typeface="Calibri"/>
                        <a:ea typeface="Times New Roman"/>
                        <a:cs typeface="Times New Roman"/>
                      </a:endParaRPr>
                    </a:p>
                  </a:txBody>
                  <a:tcPr marL="68580" marR="68580" marT="0" marB="0" anchor="ctr"/>
                </a:tc>
                <a:tc>
                  <a:txBody>
                    <a:bodyPr/>
                    <a:lstStyle/>
                    <a:p>
                      <a:pPr algn="ctr">
                        <a:lnSpc>
                          <a:spcPct val="150000"/>
                        </a:lnSpc>
                        <a:spcAft>
                          <a:spcPts val="0"/>
                        </a:spcAft>
                      </a:pPr>
                      <a:r>
                        <a:rPr lang="en-US" sz="1400" dirty="0">
                          <a:effectLst/>
                        </a:rPr>
                        <a:t>318,65</a:t>
                      </a:r>
                      <a:endParaRPr lang="es-EC" sz="1400" dirty="0">
                        <a:solidFill>
                          <a:srgbClr val="000000"/>
                        </a:solidFill>
                        <a:effectLst/>
                        <a:latin typeface="Calibri"/>
                        <a:ea typeface="Times New Roman"/>
                        <a:cs typeface="Times New Roman"/>
                      </a:endParaRPr>
                    </a:p>
                  </a:txBody>
                  <a:tcPr marL="68580" marR="68580" marT="0" marB="0" anchor="ctr"/>
                </a:tc>
                <a:tc vMerge="1">
                  <a:txBody>
                    <a:bodyPr/>
                    <a:lstStyle/>
                    <a:p>
                      <a:endParaRPr lang="es-EC"/>
                    </a:p>
                  </a:txBody>
                  <a:tcPr/>
                </a:tc>
              </a:tr>
              <a:tr h="209550">
                <a:tc>
                  <a:txBody>
                    <a:bodyPr/>
                    <a:lstStyle/>
                    <a:p>
                      <a:pPr algn="ctr">
                        <a:lnSpc>
                          <a:spcPct val="150000"/>
                        </a:lnSpc>
                        <a:spcAft>
                          <a:spcPts val="0"/>
                        </a:spcAft>
                      </a:pPr>
                      <a:r>
                        <a:rPr lang="en-US" sz="1400">
                          <a:effectLst/>
                        </a:rPr>
                        <a:t>2000</a:t>
                      </a:r>
                      <a:endParaRPr lang="es-EC" sz="1400">
                        <a:solidFill>
                          <a:srgbClr val="000000"/>
                        </a:solidFill>
                        <a:effectLst/>
                        <a:latin typeface="Calibri"/>
                        <a:ea typeface="Times New Roman"/>
                        <a:cs typeface="Times New Roman"/>
                      </a:endParaRPr>
                    </a:p>
                  </a:txBody>
                  <a:tcPr marL="68580" marR="68580" marT="0" marB="0" anchor="ctr"/>
                </a:tc>
                <a:tc>
                  <a:txBody>
                    <a:bodyPr/>
                    <a:lstStyle/>
                    <a:p>
                      <a:pPr algn="ctr">
                        <a:lnSpc>
                          <a:spcPct val="150000"/>
                        </a:lnSpc>
                        <a:spcAft>
                          <a:spcPts val="0"/>
                        </a:spcAft>
                      </a:pPr>
                      <a:r>
                        <a:rPr lang="en-US" sz="1400">
                          <a:effectLst/>
                        </a:rPr>
                        <a:t>0,52</a:t>
                      </a:r>
                      <a:endParaRPr lang="es-EC" sz="1400">
                        <a:solidFill>
                          <a:srgbClr val="000000"/>
                        </a:solidFill>
                        <a:effectLst/>
                        <a:latin typeface="Calibri"/>
                        <a:ea typeface="Times New Roman"/>
                        <a:cs typeface="Times New Roman"/>
                      </a:endParaRPr>
                    </a:p>
                  </a:txBody>
                  <a:tcPr marL="68580" marR="68580" marT="0" marB="0" anchor="ctr"/>
                </a:tc>
                <a:tc>
                  <a:txBody>
                    <a:bodyPr/>
                    <a:lstStyle/>
                    <a:p>
                      <a:pPr algn="ctr">
                        <a:lnSpc>
                          <a:spcPct val="150000"/>
                        </a:lnSpc>
                        <a:spcAft>
                          <a:spcPts val="0"/>
                        </a:spcAft>
                      </a:pPr>
                      <a:r>
                        <a:rPr lang="en-US" sz="1400">
                          <a:effectLst/>
                        </a:rPr>
                        <a:t>0,5</a:t>
                      </a:r>
                      <a:endParaRPr lang="es-EC" sz="1400">
                        <a:solidFill>
                          <a:srgbClr val="000000"/>
                        </a:solidFill>
                        <a:effectLst/>
                        <a:latin typeface="Calibri"/>
                        <a:ea typeface="Times New Roman"/>
                        <a:cs typeface="Times New Roman"/>
                      </a:endParaRPr>
                    </a:p>
                  </a:txBody>
                  <a:tcPr marL="68580" marR="68580" marT="0" marB="0" anchor="ctr"/>
                </a:tc>
                <a:tc>
                  <a:txBody>
                    <a:bodyPr/>
                    <a:lstStyle/>
                    <a:p>
                      <a:pPr algn="ctr">
                        <a:lnSpc>
                          <a:spcPct val="150000"/>
                        </a:lnSpc>
                        <a:spcAft>
                          <a:spcPts val="0"/>
                        </a:spcAft>
                      </a:pPr>
                      <a:r>
                        <a:rPr lang="en-US" sz="1400">
                          <a:effectLst/>
                        </a:rPr>
                        <a:t>0,0686</a:t>
                      </a:r>
                      <a:endParaRPr lang="es-EC" sz="1400">
                        <a:solidFill>
                          <a:srgbClr val="000000"/>
                        </a:solidFill>
                        <a:effectLst/>
                        <a:latin typeface="Calibri"/>
                        <a:ea typeface="Times New Roman"/>
                        <a:cs typeface="Times New Roman"/>
                      </a:endParaRPr>
                    </a:p>
                  </a:txBody>
                  <a:tcPr marL="68580" marR="68580" marT="0" marB="0" anchor="ctr"/>
                </a:tc>
                <a:tc>
                  <a:txBody>
                    <a:bodyPr/>
                    <a:lstStyle/>
                    <a:p>
                      <a:pPr algn="ctr">
                        <a:lnSpc>
                          <a:spcPct val="150000"/>
                        </a:lnSpc>
                        <a:spcAft>
                          <a:spcPts val="0"/>
                        </a:spcAft>
                      </a:pPr>
                      <a:r>
                        <a:rPr lang="en-US" sz="1400" dirty="0">
                          <a:effectLst/>
                        </a:rPr>
                        <a:t>331,49</a:t>
                      </a:r>
                      <a:endParaRPr lang="es-EC" sz="1400" dirty="0">
                        <a:solidFill>
                          <a:srgbClr val="000000"/>
                        </a:solidFill>
                        <a:effectLst/>
                        <a:latin typeface="Calibri"/>
                        <a:ea typeface="Times New Roman"/>
                        <a:cs typeface="Times New Roman"/>
                      </a:endParaRPr>
                    </a:p>
                  </a:txBody>
                  <a:tcPr marL="68580" marR="68580" marT="0" marB="0" anchor="ctr"/>
                </a:tc>
                <a:tc vMerge="1">
                  <a:txBody>
                    <a:bodyPr/>
                    <a:lstStyle/>
                    <a:p>
                      <a:endParaRPr lang="es-EC"/>
                    </a:p>
                  </a:txBody>
                  <a:tcPr/>
                </a:tc>
              </a:tr>
              <a:tr h="209550">
                <a:tc>
                  <a:txBody>
                    <a:bodyPr/>
                    <a:lstStyle/>
                    <a:p>
                      <a:pPr algn="ctr">
                        <a:lnSpc>
                          <a:spcPct val="150000"/>
                        </a:lnSpc>
                        <a:spcAft>
                          <a:spcPts val="0"/>
                        </a:spcAft>
                      </a:pPr>
                      <a:r>
                        <a:rPr lang="en-US" sz="1400">
                          <a:effectLst/>
                        </a:rPr>
                        <a:t>2500</a:t>
                      </a:r>
                      <a:endParaRPr lang="es-EC" sz="1400">
                        <a:solidFill>
                          <a:srgbClr val="000000"/>
                        </a:solidFill>
                        <a:effectLst/>
                        <a:latin typeface="Calibri"/>
                        <a:ea typeface="Times New Roman"/>
                        <a:cs typeface="Times New Roman"/>
                      </a:endParaRPr>
                    </a:p>
                  </a:txBody>
                  <a:tcPr marL="68580" marR="68580" marT="0" marB="0" anchor="ctr"/>
                </a:tc>
                <a:tc>
                  <a:txBody>
                    <a:bodyPr/>
                    <a:lstStyle/>
                    <a:p>
                      <a:pPr algn="ctr">
                        <a:lnSpc>
                          <a:spcPct val="150000"/>
                        </a:lnSpc>
                        <a:spcAft>
                          <a:spcPts val="0"/>
                        </a:spcAft>
                      </a:pPr>
                      <a:r>
                        <a:rPr lang="en-US" sz="1400">
                          <a:effectLst/>
                        </a:rPr>
                        <a:t>0,35</a:t>
                      </a:r>
                      <a:endParaRPr lang="es-EC" sz="1400">
                        <a:solidFill>
                          <a:srgbClr val="000000"/>
                        </a:solidFill>
                        <a:effectLst/>
                        <a:latin typeface="Calibri"/>
                        <a:ea typeface="Times New Roman"/>
                        <a:cs typeface="Times New Roman"/>
                      </a:endParaRPr>
                    </a:p>
                  </a:txBody>
                  <a:tcPr marL="68580" marR="68580" marT="0" marB="0" anchor="ctr"/>
                </a:tc>
                <a:tc>
                  <a:txBody>
                    <a:bodyPr/>
                    <a:lstStyle/>
                    <a:p>
                      <a:pPr algn="ctr">
                        <a:lnSpc>
                          <a:spcPct val="150000"/>
                        </a:lnSpc>
                        <a:spcAft>
                          <a:spcPts val="0"/>
                        </a:spcAft>
                      </a:pPr>
                      <a:r>
                        <a:rPr lang="en-US" sz="1400" dirty="0">
                          <a:effectLst/>
                        </a:rPr>
                        <a:t>0,4</a:t>
                      </a:r>
                      <a:endParaRPr lang="es-EC" sz="1400" dirty="0">
                        <a:solidFill>
                          <a:srgbClr val="000000"/>
                        </a:solidFill>
                        <a:effectLst/>
                        <a:latin typeface="Calibri"/>
                        <a:ea typeface="Times New Roman"/>
                        <a:cs typeface="Times New Roman"/>
                      </a:endParaRPr>
                    </a:p>
                  </a:txBody>
                  <a:tcPr marL="68580" marR="68580" marT="0" marB="0" anchor="ctr"/>
                </a:tc>
                <a:tc>
                  <a:txBody>
                    <a:bodyPr/>
                    <a:lstStyle/>
                    <a:p>
                      <a:pPr algn="ctr">
                        <a:lnSpc>
                          <a:spcPct val="150000"/>
                        </a:lnSpc>
                        <a:spcAft>
                          <a:spcPts val="0"/>
                        </a:spcAft>
                      </a:pPr>
                      <a:r>
                        <a:rPr lang="en-US" sz="1400">
                          <a:effectLst/>
                        </a:rPr>
                        <a:t>0,0933</a:t>
                      </a:r>
                      <a:endParaRPr lang="es-EC" sz="1400">
                        <a:solidFill>
                          <a:srgbClr val="000000"/>
                        </a:solidFill>
                        <a:effectLst/>
                        <a:latin typeface="Calibri"/>
                        <a:ea typeface="Times New Roman"/>
                        <a:cs typeface="Times New Roman"/>
                      </a:endParaRPr>
                    </a:p>
                  </a:txBody>
                  <a:tcPr marL="68580" marR="68580" marT="0" marB="0" anchor="ctr"/>
                </a:tc>
                <a:tc>
                  <a:txBody>
                    <a:bodyPr/>
                    <a:lstStyle/>
                    <a:p>
                      <a:pPr algn="ctr">
                        <a:lnSpc>
                          <a:spcPct val="150000"/>
                        </a:lnSpc>
                        <a:spcAft>
                          <a:spcPts val="0"/>
                        </a:spcAft>
                      </a:pPr>
                      <a:r>
                        <a:rPr lang="en-US" sz="1400" dirty="0">
                          <a:effectLst/>
                        </a:rPr>
                        <a:t>296,30</a:t>
                      </a:r>
                      <a:endParaRPr lang="es-EC" sz="1400" dirty="0">
                        <a:solidFill>
                          <a:srgbClr val="000000"/>
                        </a:solidFill>
                        <a:effectLst/>
                        <a:latin typeface="Calibri"/>
                        <a:ea typeface="Times New Roman"/>
                        <a:cs typeface="Times New Roman"/>
                      </a:endParaRPr>
                    </a:p>
                  </a:txBody>
                  <a:tcPr marL="68580" marR="68580" marT="0" marB="0" anchor="ctr"/>
                </a:tc>
                <a:tc vMerge="1">
                  <a:txBody>
                    <a:bodyPr/>
                    <a:lstStyle/>
                    <a:p>
                      <a:endParaRPr lang="es-EC"/>
                    </a:p>
                  </a:txBody>
                  <a:tcPr/>
                </a:tc>
              </a:tr>
            </a:tbl>
          </a:graphicData>
        </a:graphic>
      </p:graphicFrame>
      <p:graphicFrame>
        <p:nvGraphicFramePr>
          <p:cNvPr id="7" name="6 Tabla"/>
          <p:cNvGraphicFramePr>
            <a:graphicFrameLocks noGrp="1"/>
          </p:cNvGraphicFramePr>
          <p:nvPr>
            <p:extLst>
              <p:ext uri="{D42A27DB-BD31-4B8C-83A1-F6EECF244321}">
                <p14:modId xmlns:p14="http://schemas.microsoft.com/office/powerpoint/2010/main" val="3387744360"/>
              </p:ext>
            </p:extLst>
          </p:nvPr>
        </p:nvGraphicFramePr>
        <p:xfrm>
          <a:off x="2052712" y="4077072"/>
          <a:ext cx="5688632" cy="1920240"/>
        </p:xfrm>
        <a:graphic>
          <a:graphicData uri="http://schemas.openxmlformats.org/drawingml/2006/table">
            <a:tbl>
              <a:tblPr firstRow="1" firstCol="1" bandRow="1">
                <a:tableStyleId>{5C22544A-7EE6-4342-B048-85BDC9FD1C3A}</a:tableStyleId>
              </a:tblPr>
              <a:tblGrid>
                <a:gridCol w="908727"/>
                <a:gridCol w="908727"/>
                <a:gridCol w="908727"/>
                <a:gridCol w="908727"/>
                <a:gridCol w="1051852"/>
                <a:gridCol w="1001872"/>
              </a:tblGrid>
              <a:tr h="209550">
                <a:tc rowSpan="2">
                  <a:txBody>
                    <a:bodyPr/>
                    <a:lstStyle/>
                    <a:p>
                      <a:pPr algn="ctr">
                        <a:lnSpc>
                          <a:spcPct val="150000"/>
                        </a:lnSpc>
                        <a:spcAft>
                          <a:spcPts val="0"/>
                        </a:spcAft>
                      </a:pPr>
                      <a:r>
                        <a:rPr lang="es-EC" sz="1400" b="1" dirty="0">
                          <a:solidFill>
                            <a:schemeClr val="bg1"/>
                          </a:solidFill>
                          <a:effectLst/>
                        </a:rPr>
                        <a:t>Masa</a:t>
                      </a:r>
                      <a:r>
                        <a:rPr lang="en-US" sz="1400" b="1" dirty="0">
                          <a:solidFill>
                            <a:schemeClr val="bg1"/>
                          </a:solidFill>
                          <a:effectLst/>
                        </a:rPr>
                        <a:t> (g)</a:t>
                      </a:r>
                      <a:endParaRPr lang="es-EC" sz="1400" b="1" dirty="0">
                        <a:solidFill>
                          <a:schemeClr val="bg1"/>
                        </a:solidFill>
                        <a:effectLst/>
                        <a:latin typeface="Calibri"/>
                        <a:ea typeface="Times New Roman"/>
                        <a:cs typeface="Times New Roman"/>
                      </a:endParaRPr>
                    </a:p>
                  </a:txBody>
                  <a:tcPr marL="68580" marR="68580" marT="0" marB="0" anchor="ctr"/>
                </a:tc>
                <a:tc gridSpan="2">
                  <a:txBody>
                    <a:bodyPr/>
                    <a:lstStyle/>
                    <a:p>
                      <a:pPr algn="ctr">
                        <a:lnSpc>
                          <a:spcPct val="150000"/>
                        </a:lnSpc>
                        <a:spcAft>
                          <a:spcPts val="0"/>
                        </a:spcAft>
                      </a:pPr>
                      <a:r>
                        <a:rPr lang="en-US" sz="1400" b="1">
                          <a:solidFill>
                            <a:schemeClr val="bg1"/>
                          </a:solidFill>
                          <a:effectLst/>
                        </a:rPr>
                        <a:t>Distancia = 35 mm</a:t>
                      </a:r>
                      <a:endParaRPr lang="es-EC" sz="1400" b="1">
                        <a:solidFill>
                          <a:schemeClr val="bg1"/>
                        </a:solidFill>
                        <a:effectLst/>
                        <a:latin typeface="Calibri"/>
                        <a:ea typeface="Times New Roman"/>
                        <a:cs typeface="Times New Roman"/>
                      </a:endParaRPr>
                    </a:p>
                  </a:txBody>
                  <a:tcPr marL="68580" marR="68580" marT="0" marB="0" anchor="ctr"/>
                </a:tc>
                <a:tc hMerge="1">
                  <a:txBody>
                    <a:bodyPr/>
                    <a:lstStyle/>
                    <a:p>
                      <a:endParaRPr lang="es-EC"/>
                    </a:p>
                  </a:txBody>
                  <a:tcPr/>
                </a:tc>
                <a:tc rowSpan="2">
                  <a:txBody>
                    <a:bodyPr/>
                    <a:lstStyle/>
                    <a:p>
                      <a:pPr algn="ctr">
                        <a:lnSpc>
                          <a:spcPct val="150000"/>
                        </a:lnSpc>
                        <a:spcAft>
                          <a:spcPts val="0"/>
                        </a:spcAft>
                      </a:pPr>
                      <a:r>
                        <a:rPr lang="en-US" sz="1400" b="1">
                          <a:solidFill>
                            <a:schemeClr val="bg1"/>
                          </a:solidFill>
                          <a:effectLst/>
                        </a:rPr>
                        <a:t>v (m/s)</a:t>
                      </a:r>
                      <a:endParaRPr lang="es-EC" sz="1400" b="1">
                        <a:solidFill>
                          <a:schemeClr val="bg1"/>
                        </a:solidFill>
                        <a:effectLst/>
                        <a:latin typeface="Calibri"/>
                        <a:ea typeface="Times New Roman"/>
                        <a:cs typeface="Times New Roman"/>
                      </a:endParaRPr>
                    </a:p>
                  </a:txBody>
                  <a:tcPr marL="68580" marR="68580" marT="0" marB="0" anchor="ctr"/>
                </a:tc>
                <a:tc rowSpan="2">
                  <a:txBody>
                    <a:bodyPr/>
                    <a:lstStyle/>
                    <a:p>
                      <a:pPr algn="ctr">
                        <a:lnSpc>
                          <a:spcPct val="150000"/>
                        </a:lnSpc>
                        <a:spcAft>
                          <a:spcPts val="0"/>
                        </a:spcAft>
                      </a:pPr>
                      <a:r>
                        <a:rPr lang="en-US" sz="1400" b="1">
                          <a:solidFill>
                            <a:schemeClr val="bg1"/>
                          </a:solidFill>
                          <a:effectLst/>
                        </a:rPr>
                        <a:t>c </a:t>
                      </a:r>
                      <a:endParaRPr lang="es-EC" sz="1400" b="1">
                        <a:solidFill>
                          <a:schemeClr val="bg1"/>
                        </a:solidFill>
                        <a:effectLst/>
                      </a:endParaRPr>
                    </a:p>
                    <a:p>
                      <a:pPr algn="ctr">
                        <a:lnSpc>
                          <a:spcPct val="150000"/>
                        </a:lnSpc>
                        <a:spcAft>
                          <a:spcPts val="0"/>
                        </a:spcAft>
                      </a:pPr>
                      <a:r>
                        <a:rPr lang="en-US" sz="1400" b="1">
                          <a:solidFill>
                            <a:schemeClr val="bg1"/>
                          </a:solidFill>
                          <a:effectLst/>
                        </a:rPr>
                        <a:t>(N x s/m)</a:t>
                      </a:r>
                      <a:endParaRPr lang="es-EC" sz="1400" b="1">
                        <a:solidFill>
                          <a:schemeClr val="bg1"/>
                        </a:solidFill>
                        <a:effectLst/>
                        <a:latin typeface="Calibri"/>
                        <a:ea typeface="Times New Roman"/>
                        <a:cs typeface="Times New Roman"/>
                      </a:endParaRPr>
                    </a:p>
                  </a:txBody>
                  <a:tcPr marL="68580" marR="68580" marT="0" marB="0" anchor="ctr"/>
                </a:tc>
                <a:tc rowSpan="2">
                  <a:txBody>
                    <a:bodyPr/>
                    <a:lstStyle/>
                    <a:p>
                      <a:pPr algn="ctr">
                        <a:lnSpc>
                          <a:spcPct val="150000"/>
                        </a:lnSpc>
                        <a:spcAft>
                          <a:spcPts val="0"/>
                        </a:spcAft>
                      </a:pPr>
                      <a:r>
                        <a:rPr lang="es-EC" sz="1400" b="1">
                          <a:solidFill>
                            <a:schemeClr val="bg1"/>
                          </a:solidFill>
                          <a:effectLst/>
                        </a:rPr>
                        <a:t>Promedio</a:t>
                      </a:r>
                    </a:p>
                    <a:p>
                      <a:pPr algn="ctr">
                        <a:lnSpc>
                          <a:spcPct val="150000"/>
                        </a:lnSpc>
                        <a:spcAft>
                          <a:spcPts val="0"/>
                        </a:spcAft>
                      </a:pPr>
                      <a:r>
                        <a:rPr lang="en-US" sz="1400" b="1">
                          <a:solidFill>
                            <a:schemeClr val="bg1"/>
                          </a:solidFill>
                          <a:effectLst/>
                        </a:rPr>
                        <a:t>(N x s/m)</a:t>
                      </a:r>
                      <a:endParaRPr lang="es-EC" sz="1400" b="1">
                        <a:solidFill>
                          <a:schemeClr val="bg1"/>
                        </a:solidFill>
                        <a:effectLst/>
                        <a:latin typeface="Calibri"/>
                        <a:ea typeface="Times New Roman"/>
                        <a:cs typeface="Times New Roman"/>
                      </a:endParaRPr>
                    </a:p>
                  </a:txBody>
                  <a:tcPr marL="68580" marR="68580" marT="0" marB="0" anchor="ctr"/>
                </a:tc>
              </a:tr>
              <a:tr h="209550">
                <a:tc vMerge="1">
                  <a:txBody>
                    <a:bodyPr/>
                    <a:lstStyle/>
                    <a:p>
                      <a:endParaRPr lang="es-EC"/>
                    </a:p>
                  </a:txBody>
                  <a:tcPr/>
                </a:tc>
                <a:tc>
                  <a:txBody>
                    <a:bodyPr/>
                    <a:lstStyle/>
                    <a:p>
                      <a:pPr algn="ctr">
                        <a:lnSpc>
                          <a:spcPct val="150000"/>
                        </a:lnSpc>
                        <a:spcAft>
                          <a:spcPts val="0"/>
                        </a:spcAft>
                      </a:pPr>
                      <a:r>
                        <a:rPr lang="en-US" sz="1400" b="1" dirty="0">
                          <a:solidFill>
                            <a:schemeClr val="bg1"/>
                          </a:solidFill>
                          <a:effectLst/>
                        </a:rPr>
                        <a:t>t1 (s)</a:t>
                      </a:r>
                      <a:endParaRPr lang="es-EC" sz="1400" b="1" dirty="0">
                        <a:solidFill>
                          <a:schemeClr val="bg1"/>
                        </a:solidFill>
                        <a:effectLst/>
                        <a:latin typeface="Calibri"/>
                        <a:ea typeface="Times New Roman"/>
                        <a:cs typeface="Times New Roman"/>
                      </a:endParaRPr>
                    </a:p>
                  </a:txBody>
                  <a:tcPr marL="68580" marR="68580" marT="0" marB="0" anchor="ctr">
                    <a:solidFill>
                      <a:schemeClr val="accent1"/>
                    </a:solidFill>
                  </a:tcPr>
                </a:tc>
                <a:tc>
                  <a:txBody>
                    <a:bodyPr/>
                    <a:lstStyle/>
                    <a:p>
                      <a:pPr algn="ctr">
                        <a:lnSpc>
                          <a:spcPct val="150000"/>
                        </a:lnSpc>
                        <a:spcAft>
                          <a:spcPts val="0"/>
                        </a:spcAft>
                      </a:pPr>
                      <a:r>
                        <a:rPr lang="en-US" sz="1400" b="1" dirty="0">
                          <a:solidFill>
                            <a:schemeClr val="bg1"/>
                          </a:solidFill>
                          <a:effectLst/>
                        </a:rPr>
                        <a:t>t2 (s)</a:t>
                      </a:r>
                      <a:endParaRPr lang="es-EC" sz="1400" b="1" dirty="0">
                        <a:solidFill>
                          <a:schemeClr val="bg1"/>
                        </a:solidFill>
                        <a:effectLst/>
                        <a:latin typeface="Calibri"/>
                        <a:ea typeface="Times New Roman"/>
                        <a:cs typeface="Times New Roman"/>
                      </a:endParaRPr>
                    </a:p>
                  </a:txBody>
                  <a:tcPr marL="68580" marR="68580" marT="0" marB="0" anchor="ctr">
                    <a:solidFill>
                      <a:schemeClr val="accent1"/>
                    </a:solidFill>
                  </a:tcPr>
                </a:tc>
                <a:tc vMerge="1">
                  <a:txBody>
                    <a:bodyPr/>
                    <a:lstStyle/>
                    <a:p>
                      <a:endParaRPr lang="es-EC"/>
                    </a:p>
                  </a:txBody>
                  <a:tcPr/>
                </a:tc>
                <a:tc vMerge="1">
                  <a:txBody>
                    <a:bodyPr/>
                    <a:lstStyle/>
                    <a:p>
                      <a:endParaRPr lang="es-EC"/>
                    </a:p>
                  </a:txBody>
                  <a:tcPr/>
                </a:tc>
                <a:tc vMerge="1">
                  <a:txBody>
                    <a:bodyPr/>
                    <a:lstStyle/>
                    <a:p>
                      <a:endParaRPr lang="es-EC"/>
                    </a:p>
                  </a:txBody>
                  <a:tcPr/>
                </a:tc>
              </a:tr>
              <a:tr h="209550">
                <a:tc>
                  <a:txBody>
                    <a:bodyPr/>
                    <a:lstStyle/>
                    <a:p>
                      <a:pPr algn="ctr">
                        <a:lnSpc>
                          <a:spcPct val="150000"/>
                        </a:lnSpc>
                        <a:spcAft>
                          <a:spcPts val="0"/>
                        </a:spcAft>
                      </a:pPr>
                      <a:r>
                        <a:rPr lang="en-US" sz="1400">
                          <a:effectLst/>
                        </a:rPr>
                        <a:t>1500</a:t>
                      </a:r>
                      <a:endParaRPr lang="es-EC" sz="1400">
                        <a:solidFill>
                          <a:srgbClr val="000000"/>
                        </a:solidFill>
                        <a:effectLst/>
                        <a:latin typeface="Calibri"/>
                        <a:ea typeface="Times New Roman"/>
                        <a:cs typeface="Times New Roman"/>
                      </a:endParaRPr>
                    </a:p>
                  </a:txBody>
                  <a:tcPr marL="68580" marR="68580" marT="0" marB="0" anchor="ctr"/>
                </a:tc>
                <a:tc>
                  <a:txBody>
                    <a:bodyPr/>
                    <a:lstStyle/>
                    <a:p>
                      <a:pPr algn="ctr">
                        <a:lnSpc>
                          <a:spcPct val="150000"/>
                        </a:lnSpc>
                        <a:spcAft>
                          <a:spcPts val="0"/>
                        </a:spcAft>
                      </a:pPr>
                      <a:r>
                        <a:rPr lang="en-US" sz="1400">
                          <a:effectLst/>
                        </a:rPr>
                        <a:t>0,78</a:t>
                      </a:r>
                      <a:endParaRPr lang="es-EC" sz="1400">
                        <a:solidFill>
                          <a:srgbClr val="000000"/>
                        </a:solidFill>
                        <a:effectLst/>
                        <a:latin typeface="Calibri"/>
                        <a:ea typeface="Times New Roman"/>
                        <a:cs typeface="Times New Roman"/>
                      </a:endParaRPr>
                    </a:p>
                  </a:txBody>
                  <a:tcPr marL="68580" marR="68580" marT="0" marB="0" anchor="ctr"/>
                </a:tc>
                <a:tc>
                  <a:txBody>
                    <a:bodyPr/>
                    <a:lstStyle/>
                    <a:p>
                      <a:pPr algn="ctr">
                        <a:lnSpc>
                          <a:spcPct val="150000"/>
                        </a:lnSpc>
                        <a:spcAft>
                          <a:spcPts val="0"/>
                        </a:spcAft>
                      </a:pPr>
                      <a:r>
                        <a:rPr lang="en-US" sz="1400" dirty="0">
                          <a:effectLst/>
                        </a:rPr>
                        <a:t>0,75</a:t>
                      </a:r>
                      <a:endParaRPr lang="es-EC" sz="1400" dirty="0">
                        <a:solidFill>
                          <a:srgbClr val="000000"/>
                        </a:solidFill>
                        <a:effectLst/>
                        <a:latin typeface="Calibri"/>
                        <a:ea typeface="Times New Roman"/>
                        <a:cs typeface="Times New Roman"/>
                      </a:endParaRPr>
                    </a:p>
                  </a:txBody>
                  <a:tcPr marL="68580" marR="68580" marT="0" marB="0" anchor="ctr"/>
                </a:tc>
                <a:tc>
                  <a:txBody>
                    <a:bodyPr/>
                    <a:lstStyle/>
                    <a:p>
                      <a:pPr algn="ctr">
                        <a:lnSpc>
                          <a:spcPct val="150000"/>
                        </a:lnSpc>
                        <a:spcAft>
                          <a:spcPts val="0"/>
                        </a:spcAft>
                      </a:pPr>
                      <a:r>
                        <a:rPr lang="en-US" sz="1400" dirty="0">
                          <a:effectLst/>
                        </a:rPr>
                        <a:t>0,0458</a:t>
                      </a:r>
                      <a:endParaRPr lang="es-EC" sz="1400" dirty="0">
                        <a:solidFill>
                          <a:srgbClr val="000000"/>
                        </a:solidFill>
                        <a:effectLst/>
                        <a:latin typeface="Calibri"/>
                        <a:ea typeface="Times New Roman"/>
                        <a:cs typeface="Times New Roman"/>
                      </a:endParaRPr>
                    </a:p>
                  </a:txBody>
                  <a:tcPr marL="68580" marR="68580" marT="0" marB="0" anchor="ctr"/>
                </a:tc>
                <a:tc>
                  <a:txBody>
                    <a:bodyPr/>
                    <a:lstStyle/>
                    <a:p>
                      <a:pPr algn="ctr">
                        <a:lnSpc>
                          <a:spcPct val="150000"/>
                        </a:lnSpc>
                        <a:spcAft>
                          <a:spcPts val="0"/>
                        </a:spcAft>
                      </a:pPr>
                      <a:r>
                        <a:rPr lang="en-US" sz="1400" dirty="0">
                          <a:effectLst/>
                        </a:rPr>
                        <a:t>390,03</a:t>
                      </a:r>
                      <a:endParaRPr lang="es-EC" sz="1400" dirty="0">
                        <a:solidFill>
                          <a:srgbClr val="000000"/>
                        </a:solidFill>
                        <a:effectLst/>
                        <a:latin typeface="Calibri"/>
                        <a:ea typeface="Times New Roman"/>
                        <a:cs typeface="Times New Roman"/>
                      </a:endParaRPr>
                    </a:p>
                  </a:txBody>
                  <a:tcPr marL="68580" marR="68580" marT="0" marB="0" anchor="ctr"/>
                </a:tc>
                <a:tc rowSpan="4">
                  <a:txBody>
                    <a:bodyPr/>
                    <a:lstStyle/>
                    <a:p>
                      <a:pPr algn="ctr">
                        <a:lnSpc>
                          <a:spcPct val="150000"/>
                        </a:lnSpc>
                        <a:spcAft>
                          <a:spcPts val="0"/>
                        </a:spcAft>
                      </a:pPr>
                      <a:r>
                        <a:rPr lang="en-US" sz="1400" b="1" dirty="0">
                          <a:effectLst/>
                        </a:rPr>
                        <a:t>394,09</a:t>
                      </a:r>
                      <a:endParaRPr lang="es-EC" sz="1400" b="1" dirty="0">
                        <a:solidFill>
                          <a:srgbClr val="000000"/>
                        </a:solidFill>
                        <a:effectLst/>
                        <a:latin typeface="Calibri"/>
                        <a:ea typeface="Times New Roman"/>
                        <a:cs typeface="Times New Roman"/>
                      </a:endParaRPr>
                    </a:p>
                  </a:txBody>
                  <a:tcPr marL="68580" marR="68580" marT="0" marB="0" anchor="ctr"/>
                </a:tc>
              </a:tr>
              <a:tr h="209550">
                <a:tc>
                  <a:txBody>
                    <a:bodyPr/>
                    <a:lstStyle/>
                    <a:p>
                      <a:pPr algn="ctr">
                        <a:lnSpc>
                          <a:spcPct val="150000"/>
                        </a:lnSpc>
                        <a:spcAft>
                          <a:spcPts val="0"/>
                        </a:spcAft>
                      </a:pPr>
                      <a:r>
                        <a:rPr lang="en-US" sz="1400">
                          <a:effectLst/>
                        </a:rPr>
                        <a:t>2000</a:t>
                      </a:r>
                      <a:endParaRPr lang="es-EC" sz="1400">
                        <a:solidFill>
                          <a:srgbClr val="000000"/>
                        </a:solidFill>
                        <a:effectLst/>
                        <a:latin typeface="Calibri"/>
                        <a:ea typeface="Times New Roman"/>
                        <a:cs typeface="Times New Roman"/>
                      </a:endParaRPr>
                    </a:p>
                  </a:txBody>
                  <a:tcPr marL="68580" marR="68580" marT="0" marB="0" anchor="ctr"/>
                </a:tc>
                <a:tc>
                  <a:txBody>
                    <a:bodyPr/>
                    <a:lstStyle/>
                    <a:p>
                      <a:pPr algn="ctr">
                        <a:lnSpc>
                          <a:spcPct val="150000"/>
                        </a:lnSpc>
                        <a:spcAft>
                          <a:spcPts val="0"/>
                        </a:spcAft>
                      </a:pPr>
                      <a:r>
                        <a:rPr lang="en-US" sz="1400">
                          <a:effectLst/>
                        </a:rPr>
                        <a:t>0,61</a:t>
                      </a:r>
                      <a:endParaRPr lang="es-EC" sz="1400">
                        <a:solidFill>
                          <a:srgbClr val="000000"/>
                        </a:solidFill>
                        <a:effectLst/>
                        <a:latin typeface="Calibri"/>
                        <a:ea typeface="Times New Roman"/>
                        <a:cs typeface="Times New Roman"/>
                      </a:endParaRPr>
                    </a:p>
                  </a:txBody>
                  <a:tcPr marL="68580" marR="68580" marT="0" marB="0" anchor="ctr"/>
                </a:tc>
                <a:tc>
                  <a:txBody>
                    <a:bodyPr/>
                    <a:lstStyle/>
                    <a:p>
                      <a:pPr algn="ctr">
                        <a:lnSpc>
                          <a:spcPct val="150000"/>
                        </a:lnSpc>
                        <a:spcAft>
                          <a:spcPts val="0"/>
                        </a:spcAft>
                      </a:pPr>
                      <a:r>
                        <a:rPr lang="en-US" sz="1400">
                          <a:effectLst/>
                        </a:rPr>
                        <a:t>0,6</a:t>
                      </a:r>
                      <a:endParaRPr lang="es-EC" sz="1400">
                        <a:solidFill>
                          <a:srgbClr val="000000"/>
                        </a:solidFill>
                        <a:effectLst/>
                        <a:latin typeface="Calibri"/>
                        <a:ea typeface="Times New Roman"/>
                        <a:cs typeface="Times New Roman"/>
                      </a:endParaRPr>
                    </a:p>
                  </a:txBody>
                  <a:tcPr marL="68580" marR="68580" marT="0" marB="0" anchor="ctr"/>
                </a:tc>
                <a:tc>
                  <a:txBody>
                    <a:bodyPr/>
                    <a:lstStyle/>
                    <a:p>
                      <a:pPr algn="ctr">
                        <a:lnSpc>
                          <a:spcPct val="150000"/>
                        </a:lnSpc>
                        <a:spcAft>
                          <a:spcPts val="0"/>
                        </a:spcAft>
                      </a:pPr>
                      <a:r>
                        <a:rPr lang="en-US" sz="1400">
                          <a:effectLst/>
                        </a:rPr>
                        <a:t>0,0579</a:t>
                      </a:r>
                      <a:endParaRPr lang="es-EC" sz="1400">
                        <a:solidFill>
                          <a:srgbClr val="000000"/>
                        </a:solidFill>
                        <a:effectLst/>
                        <a:latin typeface="Calibri"/>
                        <a:ea typeface="Times New Roman"/>
                        <a:cs typeface="Times New Roman"/>
                      </a:endParaRPr>
                    </a:p>
                  </a:txBody>
                  <a:tcPr marL="68580" marR="68580" marT="0" marB="0" anchor="ctr"/>
                </a:tc>
                <a:tc>
                  <a:txBody>
                    <a:bodyPr/>
                    <a:lstStyle/>
                    <a:p>
                      <a:pPr algn="ctr">
                        <a:lnSpc>
                          <a:spcPct val="150000"/>
                        </a:lnSpc>
                        <a:spcAft>
                          <a:spcPts val="0"/>
                        </a:spcAft>
                      </a:pPr>
                      <a:r>
                        <a:rPr lang="en-US" sz="1400" dirty="0">
                          <a:effectLst/>
                        </a:rPr>
                        <a:t>393,24</a:t>
                      </a:r>
                      <a:endParaRPr lang="es-EC" sz="1400" dirty="0">
                        <a:solidFill>
                          <a:srgbClr val="000000"/>
                        </a:solidFill>
                        <a:effectLst/>
                        <a:latin typeface="Calibri"/>
                        <a:ea typeface="Times New Roman"/>
                        <a:cs typeface="Times New Roman"/>
                      </a:endParaRPr>
                    </a:p>
                  </a:txBody>
                  <a:tcPr marL="68580" marR="68580" marT="0" marB="0" anchor="ctr"/>
                </a:tc>
                <a:tc vMerge="1">
                  <a:txBody>
                    <a:bodyPr/>
                    <a:lstStyle/>
                    <a:p>
                      <a:endParaRPr lang="es-EC"/>
                    </a:p>
                  </a:txBody>
                  <a:tcPr/>
                </a:tc>
              </a:tr>
              <a:tr h="209550">
                <a:tc>
                  <a:txBody>
                    <a:bodyPr/>
                    <a:lstStyle/>
                    <a:p>
                      <a:pPr algn="ctr">
                        <a:lnSpc>
                          <a:spcPct val="150000"/>
                        </a:lnSpc>
                        <a:spcAft>
                          <a:spcPts val="0"/>
                        </a:spcAft>
                      </a:pPr>
                      <a:r>
                        <a:rPr lang="en-US" sz="1400">
                          <a:effectLst/>
                        </a:rPr>
                        <a:t>2500</a:t>
                      </a:r>
                      <a:endParaRPr lang="es-EC" sz="1400">
                        <a:solidFill>
                          <a:srgbClr val="000000"/>
                        </a:solidFill>
                        <a:effectLst/>
                        <a:latin typeface="Calibri"/>
                        <a:ea typeface="Times New Roman"/>
                        <a:cs typeface="Times New Roman"/>
                      </a:endParaRPr>
                    </a:p>
                  </a:txBody>
                  <a:tcPr marL="68580" marR="68580" marT="0" marB="0" anchor="ctr"/>
                </a:tc>
                <a:tc>
                  <a:txBody>
                    <a:bodyPr/>
                    <a:lstStyle/>
                    <a:p>
                      <a:pPr algn="ctr">
                        <a:lnSpc>
                          <a:spcPct val="150000"/>
                        </a:lnSpc>
                        <a:spcAft>
                          <a:spcPts val="0"/>
                        </a:spcAft>
                      </a:pPr>
                      <a:r>
                        <a:rPr lang="en-US" sz="1400">
                          <a:effectLst/>
                        </a:rPr>
                        <a:t>0,52</a:t>
                      </a:r>
                      <a:endParaRPr lang="es-EC" sz="1400">
                        <a:solidFill>
                          <a:srgbClr val="000000"/>
                        </a:solidFill>
                        <a:effectLst/>
                        <a:latin typeface="Calibri"/>
                        <a:ea typeface="Times New Roman"/>
                        <a:cs typeface="Times New Roman"/>
                      </a:endParaRPr>
                    </a:p>
                  </a:txBody>
                  <a:tcPr marL="68580" marR="68580" marT="0" marB="0" anchor="ctr"/>
                </a:tc>
                <a:tc>
                  <a:txBody>
                    <a:bodyPr/>
                    <a:lstStyle/>
                    <a:p>
                      <a:pPr algn="ctr">
                        <a:lnSpc>
                          <a:spcPct val="150000"/>
                        </a:lnSpc>
                        <a:spcAft>
                          <a:spcPts val="0"/>
                        </a:spcAft>
                      </a:pPr>
                      <a:r>
                        <a:rPr lang="en-US" sz="1400">
                          <a:effectLst/>
                        </a:rPr>
                        <a:t>0,49</a:t>
                      </a:r>
                      <a:endParaRPr lang="es-EC" sz="1400">
                        <a:solidFill>
                          <a:srgbClr val="000000"/>
                        </a:solidFill>
                        <a:effectLst/>
                        <a:latin typeface="Calibri"/>
                        <a:ea typeface="Times New Roman"/>
                        <a:cs typeface="Times New Roman"/>
                      </a:endParaRPr>
                    </a:p>
                  </a:txBody>
                  <a:tcPr marL="68580" marR="68580" marT="0" marB="0" anchor="ctr"/>
                </a:tc>
                <a:tc>
                  <a:txBody>
                    <a:bodyPr/>
                    <a:lstStyle/>
                    <a:p>
                      <a:pPr algn="ctr">
                        <a:lnSpc>
                          <a:spcPct val="150000"/>
                        </a:lnSpc>
                        <a:spcAft>
                          <a:spcPts val="0"/>
                        </a:spcAft>
                      </a:pPr>
                      <a:r>
                        <a:rPr lang="en-US" sz="1400">
                          <a:effectLst/>
                        </a:rPr>
                        <a:t>0,0693</a:t>
                      </a:r>
                      <a:endParaRPr lang="es-EC" sz="1400">
                        <a:solidFill>
                          <a:srgbClr val="000000"/>
                        </a:solidFill>
                        <a:effectLst/>
                        <a:latin typeface="Calibri"/>
                        <a:ea typeface="Times New Roman"/>
                        <a:cs typeface="Times New Roman"/>
                      </a:endParaRPr>
                    </a:p>
                  </a:txBody>
                  <a:tcPr marL="68580" marR="68580" marT="0" marB="0" anchor="ctr"/>
                </a:tc>
                <a:tc>
                  <a:txBody>
                    <a:bodyPr/>
                    <a:lstStyle/>
                    <a:p>
                      <a:pPr algn="ctr">
                        <a:lnSpc>
                          <a:spcPct val="150000"/>
                        </a:lnSpc>
                        <a:spcAft>
                          <a:spcPts val="0"/>
                        </a:spcAft>
                      </a:pPr>
                      <a:r>
                        <a:rPr lang="en-US" sz="1400" dirty="0">
                          <a:effectLst/>
                        </a:rPr>
                        <a:t>399,01</a:t>
                      </a:r>
                      <a:endParaRPr lang="es-EC" sz="1400" dirty="0">
                        <a:solidFill>
                          <a:srgbClr val="000000"/>
                        </a:solidFill>
                        <a:effectLst/>
                        <a:latin typeface="Calibri"/>
                        <a:ea typeface="Times New Roman"/>
                        <a:cs typeface="Times New Roman"/>
                      </a:endParaRPr>
                    </a:p>
                  </a:txBody>
                  <a:tcPr marL="68580" marR="68580" marT="0" marB="0" anchor="ctr"/>
                </a:tc>
                <a:tc vMerge="1">
                  <a:txBody>
                    <a:bodyPr/>
                    <a:lstStyle/>
                    <a:p>
                      <a:endParaRPr lang="es-EC"/>
                    </a:p>
                  </a:txBody>
                  <a:tcPr/>
                </a:tc>
              </a:tr>
              <a:tr h="209550">
                <a:tc>
                  <a:txBody>
                    <a:bodyPr/>
                    <a:lstStyle/>
                    <a:p>
                      <a:pPr algn="ctr">
                        <a:lnSpc>
                          <a:spcPct val="150000"/>
                        </a:lnSpc>
                        <a:spcAft>
                          <a:spcPts val="0"/>
                        </a:spcAft>
                      </a:pPr>
                      <a:r>
                        <a:rPr lang="en-US" sz="1400">
                          <a:effectLst/>
                        </a:rPr>
                        <a:t>3000</a:t>
                      </a:r>
                      <a:endParaRPr lang="es-EC" sz="1400">
                        <a:solidFill>
                          <a:srgbClr val="000000"/>
                        </a:solidFill>
                        <a:effectLst/>
                        <a:latin typeface="Calibri"/>
                        <a:ea typeface="Times New Roman"/>
                        <a:cs typeface="Times New Roman"/>
                      </a:endParaRPr>
                    </a:p>
                  </a:txBody>
                  <a:tcPr marL="68580" marR="68580" marT="0" marB="0" anchor="ctr"/>
                </a:tc>
                <a:tc>
                  <a:txBody>
                    <a:bodyPr/>
                    <a:lstStyle/>
                    <a:p>
                      <a:pPr algn="ctr">
                        <a:lnSpc>
                          <a:spcPct val="150000"/>
                        </a:lnSpc>
                        <a:spcAft>
                          <a:spcPts val="0"/>
                        </a:spcAft>
                      </a:pPr>
                      <a:r>
                        <a:rPr lang="en-US" sz="1400">
                          <a:effectLst/>
                        </a:rPr>
                        <a:t>0,41</a:t>
                      </a:r>
                      <a:endParaRPr lang="es-EC" sz="1400">
                        <a:solidFill>
                          <a:srgbClr val="000000"/>
                        </a:solidFill>
                        <a:effectLst/>
                        <a:latin typeface="Calibri"/>
                        <a:ea typeface="Times New Roman"/>
                        <a:cs typeface="Times New Roman"/>
                      </a:endParaRPr>
                    </a:p>
                  </a:txBody>
                  <a:tcPr marL="68580" marR="68580" marT="0" marB="0" anchor="ctr"/>
                </a:tc>
                <a:tc>
                  <a:txBody>
                    <a:bodyPr/>
                    <a:lstStyle/>
                    <a:p>
                      <a:pPr algn="ctr">
                        <a:lnSpc>
                          <a:spcPct val="150000"/>
                        </a:lnSpc>
                        <a:spcAft>
                          <a:spcPts val="0"/>
                        </a:spcAft>
                      </a:pPr>
                      <a:r>
                        <a:rPr lang="en-US" sz="1400">
                          <a:effectLst/>
                        </a:rPr>
                        <a:t>0,4</a:t>
                      </a:r>
                      <a:endParaRPr lang="es-EC" sz="1400">
                        <a:solidFill>
                          <a:srgbClr val="000000"/>
                        </a:solidFill>
                        <a:effectLst/>
                        <a:latin typeface="Calibri"/>
                        <a:ea typeface="Times New Roman"/>
                        <a:cs typeface="Times New Roman"/>
                      </a:endParaRPr>
                    </a:p>
                  </a:txBody>
                  <a:tcPr marL="68580" marR="68580" marT="0" marB="0" anchor="ctr"/>
                </a:tc>
                <a:tc>
                  <a:txBody>
                    <a:bodyPr/>
                    <a:lstStyle/>
                    <a:p>
                      <a:pPr algn="ctr">
                        <a:lnSpc>
                          <a:spcPct val="150000"/>
                        </a:lnSpc>
                        <a:spcAft>
                          <a:spcPts val="0"/>
                        </a:spcAft>
                      </a:pPr>
                      <a:r>
                        <a:rPr lang="en-US" sz="1400">
                          <a:effectLst/>
                        </a:rPr>
                        <a:t>0,0864</a:t>
                      </a:r>
                      <a:endParaRPr lang="es-EC" sz="1400">
                        <a:solidFill>
                          <a:srgbClr val="000000"/>
                        </a:solidFill>
                        <a:effectLst/>
                        <a:latin typeface="Calibri"/>
                        <a:ea typeface="Times New Roman"/>
                        <a:cs typeface="Times New Roman"/>
                      </a:endParaRPr>
                    </a:p>
                  </a:txBody>
                  <a:tcPr marL="68580" marR="68580" marT="0" marB="0" anchor="ctr"/>
                </a:tc>
                <a:tc>
                  <a:txBody>
                    <a:bodyPr/>
                    <a:lstStyle/>
                    <a:p>
                      <a:pPr algn="ctr">
                        <a:lnSpc>
                          <a:spcPct val="150000"/>
                        </a:lnSpc>
                        <a:spcAft>
                          <a:spcPts val="0"/>
                        </a:spcAft>
                      </a:pPr>
                      <a:r>
                        <a:rPr lang="en-US" sz="1400" dirty="0">
                          <a:effectLst/>
                        </a:rPr>
                        <a:t>376,76</a:t>
                      </a:r>
                      <a:endParaRPr lang="es-EC" sz="1400" dirty="0">
                        <a:solidFill>
                          <a:srgbClr val="000000"/>
                        </a:solidFill>
                        <a:effectLst/>
                        <a:latin typeface="Calibri"/>
                        <a:ea typeface="Times New Roman"/>
                        <a:cs typeface="Times New Roman"/>
                      </a:endParaRPr>
                    </a:p>
                  </a:txBody>
                  <a:tcPr marL="68580" marR="68580" marT="0" marB="0" anchor="ctr"/>
                </a:tc>
                <a:tc vMerge="1">
                  <a:txBody>
                    <a:bodyPr/>
                    <a:lstStyle/>
                    <a:p>
                      <a:endParaRPr lang="es-EC"/>
                    </a:p>
                  </a:txBody>
                  <a:tcPr/>
                </a:tc>
              </a:tr>
            </a:tbl>
          </a:graphicData>
        </a:graphic>
      </p:graphicFrame>
      <p:sp>
        <p:nvSpPr>
          <p:cNvPr id="10" name="9 Rectángulo"/>
          <p:cNvSpPr/>
          <p:nvPr/>
        </p:nvSpPr>
        <p:spPr>
          <a:xfrm>
            <a:off x="1983904" y="6109374"/>
            <a:ext cx="6336704" cy="369332"/>
          </a:xfrm>
          <a:prstGeom prst="rect">
            <a:avLst/>
          </a:prstGeom>
        </p:spPr>
        <p:txBody>
          <a:bodyPr wrap="square">
            <a:spAutoFit/>
          </a:bodyPr>
          <a:lstStyle/>
          <a:p>
            <a:r>
              <a:rPr lang="es-EC" dirty="0" smtClean="0"/>
              <a:t>Datos </a:t>
            </a:r>
            <a:r>
              <a:rPr lang="es-EC" dirty="0"/>
              <a:t>del ensayo en el amortiguador con un FRM al 2</a:t>
            </a:r>
            <a:r>
              <a:rPr lang="es-EC" dirty="0" smtClean="0"/>
              <a:t>0</a:t>
            </a:r>
            <a:r>
              <a:rPr lang="es-EC" dirty="0"/>
              <a:t>%</a:t>
            </a:r>
          </a:p>
        </p:txBody>
      </p:sp>
    </p:spTree>
    <p:extLst>
      <p:ext uri="{BB962C8B-B14F-4D97-AF65-F5344CB8AC3E}">
        <p14:creationId xmlns:p14="http://schemas.microsoft.com/office/powerpoint/2010/main" val="118397317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lvl="0"/>
            <a:r>
              <a:rPr lang="es-ES" sz="3900" dirty="0">
                <a:effectLst/>
              </a:rPr>
              <a:t>A</a:t>
            </a:r>
            <a:r>
              <a:rPr lang="es-ES" sz="3900" dirty="0" smtClean="0">
                <a:effectLst/>
              </a:rPr>
              <a:t>nálisis del conjunto mecánico</a:t>
            </a:r>
            <a:endParaRPr lang="es-EC" sz="3900" dirty="0">
              <a:effectLst/>
            </a:endParaRPr>
          </a:p>
        </p:txBody>
      </p:sp>
      <p:sp>
        <p:nvSpPr>
          <p:cNvPr id="3" name="2 Marcador de contenido"/>
          <p:cNvSpPr>
            <a:spLocks noGrp="1"/>
          </p:cNvSpPr>
          <p:nvPr>
            <p:ph idx="1"/>
          </p:nvPr>
        </p:nvSpPr>
        <p:spPr/>
        <p:txBody>
          <a:bodyPr/>
          <a:lstStyle/>
          <a:p>
            <a:pPr lvl="0"/>
            <a:r>
              <a:rPr lang="es-ES" sz="2400" b="1" dirty="0" smtClean="0"/>
              <a:t>Modelo dinámico</a:t>
            </a:r>
            <a:endParaRPr lang="es-EC" sz="2400" b="1" dirty="0" smtClean="0"/>
          </a:p>
          <a:p>
            <a:pPr marL="82296" indent="0">
              <a:buNone/>
            </a:pPr>
            <a:endParaRPr lang="es-EC" dirty="0"/>
          </a:p>
        </p:txBody>
      </p:sp>
      <p:pic>
        <p:nvPicPr>
          <p:cNvPr id="13320" name="Picture 8"/>
          <p:cNvPicPr>
            <a:picLocks noChangeAspect="1" noChangeArrowheads="1"/>
          </p:cNvPicPr>
          <p:nvPr/>
        </p:nvPicPr>
        <p:blipFill rotWithShape="1">
          <a:blip r:embed="rId2">
            <a:extLst>
              <a:ext uri="{28A0092B-C50C-407E-A947-70E740481C1C}">
                <a14:useLocalDpi xmlns:a14="http://schemas.microsoft.com/office/drawing/2010/main" val="0"/>
              </a:ext>
            </a:extLst>
          </a:blip>
          <a:srcRect l="40996" t="34722" r="43915" b="44271"/>
          <a:stretch/>
        </p:blipFill>
        <p:spPr bwMode="auto">
          <a:xfrm>
            <a:off x="1611053" y="2241455"/>
            <a:ext cx="2828528" cy="2213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mc:Choice xmlns:a14="http://schemas.microsoft.com/office/drawing/2010/main" Requires="a14">
          <p:sp>
            <p:nvSpPr>
              <p:cNvPr id="12" name="11 Rectángulo"/>
              <p:cNvSpPr/>
              <p:nvPr/>
            </p:nvSpPr>
            <p:spPr>
              <a:xfrm>
                <a:off x="4932040" y="2780928"/>
                <a:ext cx="3669851" cy="1574918"/>
              </a:xfrm>
              <a:prstGeom prst="rect">
                <a:avLst/>
              </a:prstGeom>
            </p:spPr>
            <p:style>
              <a:lnRef idx="2">
                <a:schemeClr val="accent3"/>
              </a:lnRef>
              <a:fillRef idx="1">
                <a:schemeClr val="lt1"/>
              </a:fillRef>
              <a:effectRef idx="0">
                <a:schemeClr val="accent3"/>
              </a:effectRef>
              <a:fontRef idx="minor">
                <a:schemeClr val="dk1"/>
              </a:fontRef>
            </p:style>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a:rPr>
                          </m:ctrlPr>
                        </m:sSubPr>
                        <m:e>
                          <m:r>
                            <a:rPr lang="es-EC" i="1">
                              <a:latin typeface="Cambria Math"/>
                            </a:rPr>
                            <m:t>𝑋</m:t>
                          </m:r>
                        </m:e>
                        <m:sub>
                          <m:r>
                            <a:rPr lang="es-EC" b="0" i="1" smtClean="0">
                              <a:latin typeface="Cambria Math"/>
                            </a:rPr>
                            <m:t>𝑠</m:t>
                          </m:r>
                        </m:sub>
                      </m:sSub>
                      <m:r>
                        <a:rPr lang="es-EC" i="1">
                          <a:latin typeface="Cambria Math"/>
                        </a:rPr>
                        <m:t>=</m:t>
                      </m:r>
                      <m:sSub>
                        <m:sSubPr>
                          <m:ctrlPr>
                            <a:rPr lang="es-EC" i="1">
                              <a:latin typeface="Cambria Math"/>
                            </a:rPr>
                          </m:ctrlPr>
                        </m:sSubPr>
                        <m:e>
                          <m:r>
                            <a:rPr lang="es-EC" i="1">
                              <a:latin typeface="Cambria Math"/>
                            </a:rPr>
                            <m:t>𝑥</m:t>
                          </m:r>
                        </m:e>
                        <m:sub>
                          <m:r>
                            <a:rPr lang="es-EC" i="1">
                              <a:latin typeface="Cambria Math"/>
                            </a:rPr>
                            <m:t>𝐸</m:t>
                          </m:r>
                        </m:sub>
                      </m:sSub>
                      <m:rad>
                        <m:radPr>
                          <m:degHide m:val="on"/>
                          <m:ctrlPr>
                            <a:rPr lang="es-EC" i="1">
                              <a:latin typeface="Cambria Math"/>
                            </a:rPr>
                          </m:ctrlPr>
                        </m:radPr>
                        <m:deg/>
                        <m:e>
                          <m:f>
                            <m:fPr>
                              <m:ctrlPr>
                                <a:rPr lang="es-EC" i="1">
                                  <a:latin typeface="Cambria Math"/>
                                </a:rPr>
                              </m:ctrlPr>
                            </m:fPr>
                            <m:num>
                              <m:r>
                                <a:rPr lang="es-EC" i="1">
                                  <a:latin typeface="Cambria Math"/>
                                </a:rPr>
                                <m:t>1+</m:t>
                              </m:r>
                              <m:sSup>
                                <m:sSupPr>
                                  <m:ctrlPr>
                                    <a:rPr lang="es-EC" i="1">
                                      <a:latin typeface="Cambria Math"/>
                                    </a:rPr>
                                  </m:ctrlPr>
                                </m:sSupPr>
                                <m:e>
                                  <m:d>
                                    <m:dPr>
                                      <m:begChr m:val="["/>
                                      <m:endChr m:val="]"/>
                                      <m:ctrlPr>
                                        <a:rPr lang="es-EC" i="1">
                                          <a:latin typeface="Cambria Math"/>
                                        </a:rPr>
                                      </m:ctrlPr>
                                    </m:dPr>
                                    <m:e>
                                      <m:f>
                                        <m:fPr>
                                          <m:ctrlPr>
                                            <a:rPr lang="es-EC" i="1">
                                              <a:latin typeface="Cambria Math"/>
                                            </a:rPr>
                                          </m:ctrlPr>
                                        </m:fPr>
                                        <m:num>
                                          <m:r>
                                            <a:rPr lang="es-EC" i="1">
                                              <a:latin typeface="Cambria Math"/>
                                            </a:rPr>
                                            <m:t>2</m:t>
                                          </m:r>
                                          <m:r>
                                            <a:rPr lang="es-EC" i="1">
                                              <a:latin typeface="Cambria Math"/>
                                            </a:rPr>
                                            <m:t>𝜍</m:t>
                                          </m:r>
                                          <m:r>
                                            <m:rPr>
                                              <m:sty m:val="p"/>
                                            </m:rPr>
                                            <a:rPr lang="es-EC">
                                              <a:latin typeface="Cambria Math"/>
                                            </a:rPr>
                                            <m:t>Ω</m:t>
                                          </m:r>
                                        </m:num>
                                        <m:den>
                                          <m:sSub>
                                            <m:sSubPr>
                                              <m:ctrlPr>
                                                <a:rPr lang="es-EC" i="1">
                                                  <a:latin typeface="Cambria Math"/>
                                                </a:rPr>
                                              </m:ctrlPr>
                                            </m:sSubPr>
                                            <m:e>
                                              <m:r>
                                                <a:rPr lang="es-EC" i="1">
                                                  <a:latin typeface="Cambria Math"/>
                                                </a:rPr>
                                                <m:t>𝑊</m:t>
                                              </m:r>
                                            </m:e>
                                            <m:sub>
                                              <m:r>
                                                <a:rPr lang="es-EC" i="1">
                                                  <a:latin typeface="Cambria Math"/>
                                                </a:rPr>
                                                <m:t>𝑛</m:t>
                                              </m:r>
                                            </m:sub>
                                          </m:sSub>
                                        </m:den>
                                      </m:f>
                                    </m:e>
                                  </m:d>
                                </m:e>
                                <m:sup>
                                  <m:r>
                                    <a:rPr lang="es-EC" i="1">
                                      <a:latin typeface="Cambria Math"/>
                                    </a:rPr>
                                    <m:t>2</m:t>
                                  </m:r>
                                </m:sup>
                              </m:sSup>
                            </m:num>
                            <m:den>
                              <m:rad>
                                <m:radPr>
                                  <m:degHide m:val="on"/>
                                  <m:ctrlPr>
                                    <a:rPr lang="es-EC" i="1">
                                      <a:latin typeface="Cambria Math"/>
                                    </a:rPr>
                                  </m:ctrlPr>
                                </m:radPr>
                                <m:deg/>
                                <m:e>
                                  <m:sSup>
                                    <m:sSupPr>
                                      <m:ctrlPr>
                                        <a:rPr lang="es-EC" i="1">
                                          <a:latin typeface="Cambria Math"/>
                                        </a:rPr>
                                      </m:ctrlPr>
                                    </m:sSupPr>
                                    <m:e>
                                      <m:d>
                                        <m:dPr>
                                          <m:begChr m:val="["/>
                                          <m:endChr m:val="]"/>
                                          <m:ctrlPr>
                                            <a:rPr lang="es-EC" i="1">
                                              <a:latin typeface="Cambria Math"/>
                                            </a:rPr>
                                          </m:ctrlPr>
                                        </m:dPr>
                                        <m:e>
                                          <m:r>
                                            <a:rPr lang="es-EC" i="1">
                                              <a:latin typeface="Cambria Math"/>
                                            </a:rPr>
                                            <m:t>1−</m:t>
                                          </m:r>
                                          <m:sSup>
                                            <m:sSupPr>
                                              <m:ctrlPr>
                                                <a:rPr lang="es-EC" i="1">
                                                  <a:latin typeface="Cambria Math"/>
                                                </a:rPr>
                                              </m:ctrlPr>
                                            </m:sSupPr>
                                            <m:e>
                                              <m:r>
                                                <a:rPr lang="es-EC" i="1">
                                                  <a:latin typeface="Cambria Math"/>
                                                </a:rPr>
                                                <m:t>(</m:t>
                                              </m:r>
                                              <m:f>
                                                <m:fPr>
                                                  <m:ctrlPr>
                                                    <a:rPr lang="es-EC" i="1">
                                                      <a:latin typeface="Cambria Math"/>
                                                    </a:rPr>
                                                  </m:ctrlPr>
                                                </m:fPr>
                                                <m:num>
                                                  <m:r>
                                                    <m:rPr>
                                                      <m:sty m:val="p"/>
                                                    </m:rPr>
                                                    <a:rPr lang="es-EC">
                                                      <a:latin typeface="Cambria Math"/>
                                                    </a:rPr>
                                                    <m:t>Ω</m:t>
                                                  </m:r>
                                                </m:num>
                                                <m:den>
                                                  <m:sSub>
                                                    <m:sSubPr>
                                                      <m:ctrlPr>
                                                        <a:rPr lang="es-EC" i="1">
                                                          <a:latin typeface="Cambria Math"/>
                                                        </a:rPr>
                                                      </m:ctrlPr>
                                                    </m:sSubPr>
                                                    <m:e>
                                                      <m:r>
                                                        <a:rPr lang="es-EC" i="1">
                                                          <a:latin typeface="Cambria Math"/>
                                                        </a:rPr>
                                                        <m:t>𝑊</m:t>
                                                      </m:r>
                                                    </m:e>
                                                    <m:sub>
                                                      <m:r>
                                                        <a:rPr lang="es-EC" i="1">
                                                          <a:latin typeface="Cambria Math"/>
                                                        </a:rPr>
                                                        <m:t>𝑛</m:t>
                                                      </m:r>
                                                    </m:sub>
                                                  </m:sSub>
                                                </m:den>
                                              </m:f>
                                              <m:r>
                                                <a:rPr lang="es-EC" i="1">
                                                  <a:latin typeface="Cambria Math"/>
                                                </a:rPr>
                                                <m:t>)</m:t>
                                              </m:r>
                                            </m:e>
                                            <m:sup>
                                              <m:r>
                                                <a:rPr lang="es-EC" i="1">
                                                  <a:latin typeface="Cambria Math"/>
                                                </a:rPr>
                                                <m:t>2</m:t>
                                              </m:r>
                                            </m:sup>
                                          </m:sSup>
                                        </m:e>
                                      </m:d>
                                    </m:e>
                                    <m:sup>
                                      <m:r>
                                        <a:rPr lang="es-EC" i="1">
                                          <a:latin typeface="Cambria Math"/>
                                        </a:rPr>
                                        <m:t>2</m:t>
                                      </m:r>
                                    </m:sup>
                                  </m:sSup>
                                  <m:r>
                                    <a:rPr lang="es-EC" i="1">
                                      <a:latin typeface="Cambria Math"/>
                                    </a:rPr>
                                    <m:t>+</m:t>
                                  </m:r>
                                  <m:sSup>
                                    <m:sSupPr>
                                      <m:ctrlPr>
                                        <a:rPr lang="es-EC" i="1">
                                          <a:latin typeface="Cambria Math"/>
                                        </a:rPr>
                                      </m:ctrlPr>
                                    </m:sSupPr>
                                    <m:e>
                                      <m:d>
                                        <m:dPr>
                                          <m:begChr m:val="["/>
                                          <m:endChr m:val="]"/>
                                          <m:ctrlPr>
                                            <a:rPr lang="es-EC" i="1">
                                              <a:latin typeface="Cambria Math"/>
                                            </a:rPr>
                                          </m:ctrlPr>
                                        </m:dPr>
                                        <m:e>
                                          <m:f>
                                            <m:fPr>
                                              <m:ctrlPr>
                                                <a:rPr lang="es-EC" i="1">
                                                  <a:latin typeface="Cambria Math"/>
                                                </a:rPr>
                                              </m:ctrlPr>
                                            </m:fPr>
                                            <m:num>
                                              <m:r>
                                                <a:rPr lang="es-EC" i="1">
                                                  <a:latin typeface="Cambria Math"/>
                                                </a:rPr>
                                                <m:t>2</m:t>
                                              </m:r>
                                              <m:r>
                                                <a:rPr lang="es-EC" i="1">
                                                  <a:latin typeface="Cambria Math"/>
                                                </a:rPr>
                                                <m:t>𝜍</m:t>
                                              </m:r>
                                              <m:r>
                                                <m:rPr>
                                                  <m:sty m:val="p"/>
                                                </m:rPr>
                                                <a:rPr lang="es-EC">
                                                  <a:latin typeface="Cambria Math"/>
                                                </a:rPr>
                                                <m:t>Ω</m:t>
                                              </m:r>
                                            </m:num>
                                            <m:den>
                                              <m:sSub>
                                                <m:sSubPr>
                                                  <m:ctrlPr>
                                                    <a:rPr lang="es-EC" i="1">
                                                      <a:latin typeface="Cambria Math"/>
                                                    </a:rPr>
                                                  </m:ctrlPr>
                                                </m:sSubPr>
                                                <m:e>
                                                  <m:r>
                                                    <a:rPr lang="es-EC" i="1">
                                                      <a:latin typeface="Cambria Math"/>
                                                    </a:rPr>
                                                    <m:t>𝑊</m:t>
                                                  </m:r>
                                                </m:e>
                                                <m:sub>
                                                  <m:r>
                                                    <a:rPr lang="es-EC" i="1">
                                                      <a:latin typeface="Cambria Math"/>
                                                    </a:rPr>
                                                    <m:t>𝑛</m:t>
                                                  </m:r>
                                                </m:sub>
                                              </m:sSub>
                                            </m:den>
                                          </m:f>
                                        </m:e>
                                      </m:d>
                                    </m:e>
                                    <m:sup>
                                      <m:r>
                                        <a:rPr lang="es-EC" i="1">
                                          <a:latin typeface="Cambria Math"/>
                                        </a:rPr>
                                        <m:t>2</m:t>
                                      </m:r>
                                    </m:sup>
                                  </m:sSup>
                                </m:e>
                              </m:rad>
                            </m:den>
                          </m:f>
                        </m:e>
                      </m:rad>
                    </m:oMath>
                  </m:oMathPara>
                </a14:m>
                <a:endParaRPr lang="es-EC" dirty="0"/>
              </a:p>
            </p:txBody>
          </p:sp>
        </mc:Choice>
        <mc:Fallback>
          <p:sp>
            <p:nvSpPr>
              <p:cNvPr id="12" name="11 Rectángulo"/>
              <p:cNvSpPr>
                <a:spLocks noRot="1" noChangeAspect="1" noMove="1" noResize="1" noEditPoints="1" noAdjustHandles="1" noChangeArrowheads="1" noChangeShapeType="1" noTextEdit="1"/>
              </p:cNvSpPr>
              <p:nvPr/>
            </p:nvSpPr>
            <p:spPr>
              <a:xfrm>
                <a:off x="4932040" y="2780928"/>
                <a:ext cx="3669851" cy="1574918"/>
              </a:xfrm>
              <a:prstGeom prst="rect">
                <a:avLst/>
              </a:prstGeom>
              <a:blipFill rotWithShape="1">
                <a:blip r:embed="rId3"/>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39341956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1026908" y="1340768"/>
                <a:ext cx="3489518" cy="2125216"/>
              </a:xfrm>
            </p:spPr>
            <p:txBody>
              <a:bodyPr/>
              <a:lstStyle/>
              <a:p>
                <a:pPr algn="just"/>
                <a:r>
                  <a:rPr lang="es-EC" sz="2200" i="1" dirty="0" smtClean="0"/>
                  <a:t>Transmisibilidad (TR): </a:t>
                </a:r>
                <a:r>
                  <a:rPr lang="es-EC" sz="2200" dirty="0"/>
                  <a:t>Es la razón que existe entre las amplitudes de vibración del sistema  </a:t>
                </a:r>
                <a14:m>
                  <m:oMath xmlns:m="http://schemas.openxmlformats.org/officeDocument/2006/math">
                    <m:sSub>
                      <m:sSubPr>
                        <m:ctrlPr>
                          <a:rPr lang="es-EC" sz="2200" i="1">
                            <a:latin typeface="Cambria Math"/>
                          </a:rPr>
                        </m:ctrlPr>
                      </m:sSubPr>
                      <m:e>
                        <m:r>
                          <a:rPr lang="es-EC" sz="2200" i="1">
                            <a:latin typeface="Cambria Math"/>
                          </a:rPr>
                          <m:t>𝑋</m:t>
                        </m:r>
                      </m:e>
                      <m:sub>
                        <m:r>
                          <a:rPr lang="es-EC" sz="2200" b="0" i="1" smtClean="0">
                            <a:latin typeface="Cambria Math"/>
                          </a:rPr>
                          <m:t>𝑆</m:t>
                        </m:r>
                      </m:sub>
                    </m:sSub>
                  </m:oMath>
                </a14:m>
                <a:r>
                  <a:rPr lang="es-EC" sz="2200" dirty="0"/>
                  <a:t> y la vibración de la base </a:t>
                </a:r>
                <a14:m>
                  <m:oMath xmlns:m="http://schemas.openxmlformats.org/officeDocument/2006/math">
                    <m:sSub>
                      <m:sSubPr>
                        <m:ctrlPr>
                          <a:rPr lang="es-EC" sz="2200" i="1">
                            <a:latin typeface="Cambria Math"/>
                          </a:rPr>
                        </m:ctrlPr>
                      </m:sSubPr>
                      <m:e>
                        <m:r>
                          <a:rPr lang="es-EC" sz="2200" i="1">
                            <a:latin typeface="Cambria Math"/>
                          </a:rPr>
                          <m:t>𝑥</m:t>
                        </m:r>
                      </m:e>
                      <m:sub>
                        <m:r>
                          <a:rPr lang="es-EC" sz="2200" i="1">
                            <a:latin typeface="Cambria Math"/>
                          </a:rPr>
                          <m:t>𝐸</m:t>
                        </m:r>
                      </m:sub>
                    </m:sSub>
                  </m:oMath>
                </a14:m>
                <a:r>
                  <a:rPr lang="es-EC" sz="2200" dirty="0" smtClean="0"/>
                  <a:t>.</a:t>
                </a:r>
                <a:endParaRPr lang="es-EC" sz="2200" dirty="0"/>
              </a:p>
              <a:p>
                <a:pPr marL="82296" indent="0">
                  <a:buNone/>
                </a:pPr>
                <a:endParaRPr lang="es-EC"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1026908" y="1340768"/>
                <a:ext cx="3489518" cy="2125216"/>
              </a:xfrm>
              <a:blipFill rotWithShape="1">
                <a:blip r:embed="rId3"/>
                <a:stretch>
                  <a:fillRect t="-1719" r="-2269"/>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4" name="3 Rectángulo"/>
              <p:cNvSpPr/>
              <p:nvPr/>
            </p:nvSpPr>
            <p:spPr>
              <a:xfrm>
                <a:off x="631528" y="4246425"/>
                <a:ext cx="4280278" cy="124546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s-EC" sz="1400" i="1" smtClean="0">
                              <a:latin typeface="Cambria Math"/>
                            </a:rPr>
                          </m:ctrlPr>
                        </m:fPr>
                        <m:num>
                          <m:sSub>
                            <m:sSubPr>
                              <m:ctrlPr>
                                <a:rPr lang="es-EC" sz="1400" i="1">
                                  <a:latin typeface="Cambria Math"/>
                                </a:rPr>
                              </m:ctrlPr>
                            </m:sSubPr>
                            <m:e>
                              <m:r>
                                <a:rPr lang="es-EC" sz="1400" i="1">
                                  <a:latin typeface="Cambria Math"/>
                                </a:rPr>
                                <m:t>𝑋</m:t>
                              </m:r>
                            </m:e>
                            <m:sub>
                              <m:r>
                                <a:rPr lang="es-EC" sz="1400" b="0" i="1" smtClean="0">
                                  <a:latin typeface="Cambria Math"/>
                                </a:rPr>
                                <m:t>𝑆</m:t>
                              </m:r>
                            </m:sub>
                          </m:sSub>
                        </m:num>
                        <m:den>
                          <m:sSub>
                            <m:sSubPr>
                              <m:ctrlPr>
                                <a:rPr lang="es-EC" sz="1400" i="1">
                                  <a:latin typeface="Cambria Math"/>
                                </a:rPr>
                              </m:ctrlPr>
                            </m:sSubPr>
                            <m:e>
                              <m:r>
                                <a:rPr lang="es-EC" sz="1400" i="1">
                                  <a:latin typeface="Cambria Math"/>
                                </a:rPr>
                                <m:t>𝑥</m:t>
                              </m:r>
                            </m:e>
                            <m:sub>
                              <m:r>
                                <a:rPr lang="es-EC" sz="1400" i="1">
                                  <a:latin typeface="Cambria Math"/>
                                </a:rPr>
                                <m:t>𝐸</m:t>
                              </m:r>
                            </m:sub>
                          </m:sSub>
                        </m:den>
                      </m:f>
                      <m:r>
                        <a:rPr lang="es-EC" sz="1400" i="1">
                          <a:latin typeface="Cambria Math"/>
                        </a:rPr>
                        <m:t>=</m:t>
                      </m:r>
                      <m:rad>
                        <m:radPr>
                          <m:degHide m:val="on"/>
                          <m:ctrlPr>
                            <a:rPr lang="es-EC" sz="1400" i="1">
                              <a:latin typeface="Cambria Math"/>
                            </a:rPr>
                          </m:ctrlPr>
                        </m:radPr>
                        <m:deg/>
                        <m:e>
                          <m:f>
                            <m:fPr>
                              <m:ctrlPr>
                                <a:rPr lang="es-EC" sz="1400" i="1">
                                  <a:latin typeface="Cambria Math"/>
                                </a:rPr>
                              </m:ctrlPr>
                            </m:fPr>
                            <m:num>
                              <m:r>
                                <a:rPr lang="es-EC" sz="1400" i="1">
                                  <a:latin typeface="Cambria Math"/>
                                </a:rPr>
                                <m:t>1+</m:t>
                              </m:r>
                              <m:sSup>
                                <m:sSupPr>
                                  <m:ctrlPr>
                                    <a:rPr lang="es-EC" sz="1400" i="1">
                                      <a:latin typeface="Cambria Math"/>
                                    </a:rPr>
                                  </m:ctrlPr>
                                </m:sSupPr>
                                <m:e>
                                  <m:d>
                                    <m:dPr>
                                      <m:begChr m:val="["/>
                                      <m:endChr m:val="]"/>
                                      <m:ctrlPr>
                                        <a:rPr lang="es-EC" sz="1400" i="1">
                                          <a:latin typeface="Cambria Math"/>
                                        </a:rPr>
                                      </m:ctrlPr>
                                    </m:dPr>
                                    <m:e>
                                      <m:f>
                                        <m:fPr>
                                          <m:ctrlPr>
                                            <a:rPr lang="es-EC" sz="1400" i="1">
                                              <a:latin typeface="Cambria Math"/>
                                            </a:rPr>
                                          </m:ctrlPr>
                                        </m:fPr>
                                        <m:num>
                                          <m:r>
                                            <a:rPr lang="es-EC" sz="1400" i="1">
                                              <a:latin typeface="Cambria Math"/>
                                            </a:rPr>
                                            <m:t>2</m:t>
                                          </m:r>
                                          <m:r>
                                            <a:rPr lang="es-EC" sz="1400" i="1">
                                              <a:latin typeface="Cambria Math"/>
                                            </a:rPr>
                                            <m:t>𝜍</m:t>
                                          </m:r>
                                          <m:r>
                                            <m:rPr>
                                              <m:sty m:val="p"/>
                                            </m:rPr>
                                            <a:rPr lang="es-EC" sz="1400">
                                              <a:latin typeface="Cambria Math"/>
                                            </a:rPr>
                                            <m:t>Ω</m:t>
                                          </m:r>
                                        </m:num>
                                        <m:den>
                                          <m:sSub>
                                            <m:sSubPr>
                                              <m:ctrlPr>
                                                <a:rPr lang="es-EC" sz="1400" i="1">
                                                  <a:latin typeface="Cambria Math"/>
                                                </a:rPr>
                                              </m:ctrlPr>
                                            </m:sSubPr>
                                            <m:e>
                                              <m:r>
                                                <a:rPr lang="es-EC" sz="1400" i="1">
                                                  <a:latin typeface="Cambria Math"/>
                                                </a:rPr>
                                                <m:t>𝑊</m:t>
                                              </m:r>
                                            </m:e>
                                            <m:sub>
                                              <m:r>
                                                <a:rPr lang="es-EC" sz="1400" i="1">
                                                  <a:latin typeface="Cambria Math"/>
                                                </a:rPr>
                                                <m:t>𝑛</m:t>
                                              </m:r>
                                            </m:sub>
                                          </m:sSub>
                                        </m:den>
                                      </m:f>
                                    </m:e>
                                  </m:d>
                                </m:e>
                                <m:sup>
                                  <m:r>
                                    <a:rPr lang="es-EC" sz="1400" i="1">
                                      <a:latin typeface="Cambria Math"/>
                                    </a:rPr>
                                    <m:t>2</m:t>
                                  </m:r>
                                </m:sup>
                              </m:sSup>
                            </m:num>
                            <m:den>
                              <m:rad>
                                <m:radPr>
                                  <m:degHide m:val="on"/>
                                  <m:ctrlPr>
                                    <a:rPr lang="es-EC" sz="1400" i="1">
                                      <a:latin typeface="Cambria Math"/>
                                    </a:rPr>
                                  </m:ctrlPr>
                                </m:radPr>
                                <m:deg/>
                                <m:e>
                                  <m:sSup>
                                    <m:sSupPr>
                                      <m:ctrlPr>
                                        <a:rPr lang="es-EC" sz="1400" i="1">
                                          <a:latin typeface="Cambria Math"/>
                                        </a:rPr>
                                      </m:ctrlPr>
                                    </m:sSupPr>
                                    <m:e>
                                      <m:d>
                                        <m:dPr>
                                          <m:begChr m:val="["/>
                                          <m:endChr m:val="]"/>
                                          <m:ctrlPr>
                                            <a:rPr lang="es-EC" sz="1400" i="1">
                                              <a:latin typeface="Cambria Math"/>
                                            </a:rPr>
                                          </m:ctrlPr>
                                        </m:dPr>
                                        <m:e>
                                          <m:r>
                                            <a:rPr lang="es-EC" sz="1400" i="1">
                                              <a:latin typeface="Cambria Math"/>
                                            </a:rPr>
                                            <m:t>1−</m:t>
                                          </m:r>
                                          <m:sSup>
                                            <m:sSupPr>
                                              <m:ctrlPr>
                                                <a:rPr lang="es-EC" sz="1400" i="1">
                                                  <a:latin typeface="Cambria Math"/>
                                                </a:rPr>
                                              </m:ctrlPr>
                                            </m:sSupPr>
                                            <m:e>
                                              <m:r>
                                                <a:rPr lang="es-EC" sz="1400" i="1">
                                                  <a:latin typeface="Cambria Math"/>
                                                </a:rPr>
                                                <m:t>(</m:t>
                                              </m:r>
                                              <m:f>
                                                <m:fPr>
                                                  <m:ctrlPr>
                                                    <a:rPr lang="es-EC" sz="1400" i="1">
                                                      <a:latin typeface="Cambria Math"/>
                                                    </a:rPr>
                                                  </m:ctrlPr>
                                                </m:fPr>
                                                <m:num>
                                                  <m:r>
                                                    <m:rPr>
                                                      <m:sty m:val="p"/>
                                                    </m:rPr>
                                                    <a:rPr lang="es-EC" sz="1400">
                                                      <a:latin typeface="Cambria Math"/>
                                                    </a:rPr>
                                                    <m:t>Ω</m:t>
                                                  </m:r>
                                                </m:num>
                                                <m:den>
                                                  <m:sSub>
                                                    <m:sSubPr>
                                                      <m:ctrlPr>
                                                        <a:rPr lang="es-EC" sz="1400" i="1">
                                                          <a:latin typeface="Cambria Math"/>
                                                        </a:rPr>
                                                      </m:ctrlPr>
                                                    </m:sSubPr>
                                                    <m:e>
                                                      <m:r>
                                                        <a:rPr lang="es-EC" sz="1400" i="1">
                                                          <a:latin typeface="Cambria Math"/>
                                                        </a:rPr>
                                                        <m:t>𝑊</m:t>
                                                      </m:r>
                                                    </m:e>
                                                    <m:sub>
                                                      <m:r>
                                                        <a:rPr lang="es-EC" sz="1400" i="1">
                                                          <a:latin typeface="Cambria Math"/>
                                                        </a:rPr>
                                                        <m:t>𝑛</m:t>
                                                      </m:r>
                                                    </m:sub>
                                                  </m:sSub>
                                                </m:den>
                                              </m:f>
                                              <m:r>
                                                <a:rPr lang="es-EC" sz="1400" i="1">
                                                  <a:latin typeface="Cambria Math"/>
                                                </a:rPr>
                                                <m:t>)</m:t>
                                              </m:r>
                                            </m:e>
                                            <m:sup>
                                              <m:r>
                                                <a:rPr lang="es-EC" sz="1400" i="1">
                                                  <a:latin typeface="Cambria Math"/>
                                                </a:rPr>
                                                <m:t>2</m:t>
                                              </m:r>
                                            </m:sup>
                                          </m:sSup>
                                        </m:e>
                                      </m:d>
                                    </m:e>
                                    <m:sup>
                                      <m:r>
                                        <a:rPr lang="es-EC" sz="1400" i="1">
                                          <a:latin typeface="Cambria Math"/>
                                        </a:rPr>
                                        <m:t>2</m:t>
                                      </m:r>
                                    </m:sup>
                                  </m:sSup>
                                  <m:r>
                                    <a:rPr lang="es-EC" sz="1400" i="1">
                                      <a:latin typeface="Cambria Math"/>
                                    </a:rPr>
                                    <m:t>+</m:t>
                                  </m:r>
                                  <m:sSup>
                                    <m:sSupPr>
                                      <m:ctrlPr>
                                        <a:rPr lang="es-EC" sz="1400" i="1">
                                          <a:latin typeface="Cambria Math"/>
                                        </a:rPr>
                                      </m:ctrlPr>
                                    </m:sSupPr>
                                    <m:e>
                                      <m:d>
                                        <m:dPr>
                                          <m:begChr m:val="["/>
                                          <m:endChr m:val="]"/>
                                          <m:ctrlPr>
                                            <a:rPr lang="es-EC" sz="1400" i="1">
                                              <a:latin typeface="Cambria Math"/>
                                            </a:rPr>
                                          </m:ctrlPr>
                                        </m:dPr>
                                        <m:e>
                                          <m:f>
                                            <m:fPr>
                                              <m:ctrlPr>
                                                <a:rPr lang="es-EC" sz="1400" i="1">
                                                  <a:latin typeface="Cambria Math"/>
                                                </a:rPr>
                                              </m:ctrlPr>
                                            </m:fPr>
                                            <m:num>
                                              <m:r>
                                                <a:rPr lang="es-EC" sz="1400" i="1">
                                                  <a:latin typeface="Cambria Math"/>
                                                </a:rPr>
                                                <m:t>2</m:t>
                                              </m:r>
                                              <m:r>
                                                <a:rPr lang="es-EC" sz="1400" i="1">
                                                  <a:latin typeface="Cambria Math"/>
                                                </a:rPr>
                                                <m:t>𝜍</m:t>
                                              </m:r>
                                              <m:r>
                                                <m:rPr>
                                                  <m:sty m:val="p"/>
                                                </m:rPr>
                                                <a:rPr lang="es-EC" sz="1400">
                                                  <a:latin typeface="Cambria Math"/>
                                                </a:rPr>
                                                <m:t>Ω</m:t>
                                              </m:r>
                                            </m:num>
                                            <m:den>
                                              <m:sSub>
                                                <m:sSubPr>
                                                  <m:ctrlPr>
                                                    <a:rPr lang="es-EC" sz="1400" i="1">
                                                      <a:latin typeface="Cambria Math"/>
                                                    </a:rPr>
                                                  </m:ctrlPr>
                                                </m:sSubPr>
                                                <m:e>
                                                  <m:r>
                                                    <a:rPr lang="es-EC" sz="1400" i="1">
                                                      <a:latin typeface="Cambria Math"/>
                                                    </a:rPr>
                                                    <m:t>𝑊</m:t>
                                                  </m:r>
                                                </m:e>
                                                <m:sub>
                                                  <m:r>
                                                    <a:rPr lang="es-EC" sz="1400" i="1">
                                                      <a:latin typeface="Cambria Math"/>
                                                    </a:rPr>
                                                    <m:t>𝑛</m:t>
                                                  </m:r>
                                                </m:sub>
                                              </m:sSub>
                                            </m:den>
                                          </m:f>
                                        </m:e>
                                      </m:d>
                                    </m:e>
                                    <m:sup>
                                      <m:r>
                                        <a:rPr lang="es-EC" sz="1400" i="1">
                                          <a:latin typeface="Cambria Math"/>
                                        </a:rPr>
                                        <m:t>2</m:t>
                                      </m:r>
                                    </m:sup>
                                  </m:sSup>
                                </m:e>
                              </m:rad>
                            </m:den>
                          </m:f>
                        </m:e>
                      </m:rad>
                      <m:r>
                        <a:rPr lang="es-EC" sz="1400" i="1">
                          <a:latin typeface="Cambria Math"/>
                        </a:rPr>
                        <m:t>=</m:t>
                      </m:r>
                      <m:r>
                        <a:rPr lang="es-EC" sz="1400" i="1">
                          <a:latin typeface="Cambria Math"/>
                        </a:rPr>
                        <m:t>𝑇𝑅</m:t>
                      </m:r>
                    </m:oMath>
                  </m:oMathPara>
                </a14:m>
                <a:endParaRPr lang="es-EC" sz="1400" dirty="0"/>
              </a:p>
            </p:txBody>
          </p:sp>
        </mc:Choice>
        <mc:Fallback xmlns="">
          <p:sp>
            <p:nvSpPr>
              <p:cNvPr id="4" name="3 Rectángulo"/>
              <p:cNvSpPr>
                <a:spLocks noRot="1" noChangeAspect="1" noMove="1" noResize="1" noEditPoints="1" noAdjustHandles="1" noChangeArrowheads="1" noChangeShapeType="1" noTextEdit="1"/>
              </p:cNvSpPr>
              <p:nvPr/>
            </p:nvSpPr>
            <p:spPr>
              <a:xfrm>
                <a:off x="631528" y="4246425"/>
                <a:ext cx="4280278" cy="1245469"/>
              </a:xfrm>
              <a:prstGeom prst="rect">
                <a:avLst/>
              </a:prstGeom>
              <a:blipFill rotWithShape="1">
                <a:blip r:embed="rId4"/>
                <a:stretch>
                  <a:fillRect/>
                </a:stretch>
              </a:blipFill>
            </p:spPr>
            <p:txBody>
              <a:bodyPr/>
              <a:lstStyle/>
              <a:p>
                <a:r>
                  <a:rPr lang="es-EC">
                    <a:noFill/>
                  </a:rPr>
                  <a:t> </a:t>
                </a:r>
              </a:p>
            </p:txBody>
          </p:sp>
        </mc:Fallback>
      </mc:AlternateContent>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mc:AlternateContent xmlns:mc="http://schemas.openxmlformats.org/markup-compatibility/2006" xmlns:a14="http://schemas.microsoft.com/office/drawing/2010/main">
        <mc:Choice Requires="a14">
          <p:sp>
            <p:nvSpPr>
              <p:cNvPr id="7" name="6 Rectángulo"/>
              <p:cNvSpPr/>
              <p:nvPr/>
            </p:nvSpPr>
            <p:spPr>
              <a:xfrm>
                <a:off x="6444208" y="5590908"/>
                <a:ext cx="806438" cy="53328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sz="1400" i="1">
                          <a:latin typeface="Cambria Math"/>
                        </a:rPr>
                        <m:t>𝑟</m:t>
                      </m:r>
                      <m:r>
                        <a:rPr lang="es-EC" sz="1400" i="1">
                          <a:latin typeface="Cambria Math"/>
                        </a:rPr>
                        <m:t>=</m:t>
                      </m:r>
                      <m:f>
                        <m:fPr>
                          <m:ctrlPr>
                            <a:rPr lang="es-EC" sz="1400" i="1">
                              <a:latin typeface="Cambria Math"/>
                            </a:rPr>
                          </m:ctrlPr>
                        </m:fPr>
                        <m:num>
                          <m:r>
                            <m:rPr>
                              <m:sty m:val="p"/>
                            </m:rPr>
                            <a:rPr lang="es-EC" sz="1400">
                              <a:latin typeface="Cambria Math"/>
                            </a:rPr>
                            <m:t>Ω</m:t>
                          </m:r>
                        </m:num>
                        <m:den>
                          <m:sSub>
                            <m:sSubPr>
                              <m:ctrlPr>
                                <a:rPr lang="es-EC" sz="1400" i="1">
                                  <a:latin typeface="Cambria Math"/>
                                </a:rPr>
                              </m:ctrlPr>
                            </m:sSubPr>
                            <m:e>
                              <m:r>
                                <a:rPr lang="es-EC" sz="1400" i="1">
                                  <a:latin typeface="Cambria Math"/>
                                </a:rPr>
                                <m:t>𝑊</m:t>
                              </m:r>
                            </m:e>
                            <m:sub>
                              <m:r>
                                <a:rPr lang="es-EC" sz="1400" i="1">
                                  <a:latin typeface="Cambria Math"/>
                                </a:rPr>
                                <m:t>𝑛</m:t>
                              </m:r>
                            </m:sub>
                          </m:sSub>
                        </m:den>
                      </m:f>
                    </m:oMath>
                  </m:oMathPara>
                </a14:m>
                <a:endParaRPr lang="es-EC" sz="1400" dirty="0"/>
              </a:p>
            </p:txBody>
          </p:sp>
        </mc:Choice>
        <mc:Fallback xmlns="">
          <p:sp>
            <p:nvSpPr>
              <p:cNvPr id="7" name="6 Rectángulo"/>
              <p:cNvSpPr>
                <a:spLocks noRot="1" noChangeAspect="1" noMove="1" noResize="1" noEditPoints="1" noAdjustHandles="1" noChangeArrowheads="1" noChangeShapeType="1" noTextEdit="1"/>
              </p:cNvSpPr>
              <p:nvPr/>
            </p:nvSpPr>
            <p:spPr>
              <a:xfrm>
                <a:off x="6444208" y="5590908"/>
                <a:ext cx="806438" cy="533288"/>
              </a:xfrm>
              <a:prstGeom prst="rect">
                <a:avLst/>
              </a:prstGeom>
              <a:blipFill rotWithShape="1">
                <a:blip r:embed="rId7"/>
                <a:stretch>
                  <a:fillRect/>
                </a:stretch>
              </a:blipFill>
            </p:spPr>
            <p:txBody>
              <a:bodyPr/>
              <a:lstStyle/>
              <a:p>
                <a:r>
                  <a:rPr lang="es-EC">
                    <a:noFill/>
                  </a:rPr>
                  <a:t> </a:t>
                </a:r>
              </a:p>
            </p:txBody>
          </p:sp>
        </mc:Fallback>
      </mc:AlternateContent>
      <p:sp>
        <p:nvSpPr>
          <p:cNvPr id="2" name="Rectangle 12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8" name="7 Objeto"/>
          <p:cNvGraphicFramePr>
            <a:graphicFrameLocks noChangeAspect="1"/>
          </p:cNvGraphicFramePr>
          <p:nvPr>
            <p:extLst>
              <p:ext uri="{D42A27DB-BD31-4B8C-83A1-F6EECF244321}">
                <p14:modId xmlns:p14="http://schemas.microsoft.com/office/powerpoint/2010/main" val="1271756195"/>
              </p:ext>
            </p:extLst>
          </p:nvPr>
        </p:nvGraphicFramePr>
        <p:xfrm>
          <a:off x="4713827" y="1412776"/>
          <a:ext cx="4267200" cy="3609975"/>
        </p:xfrm>
        <a:graphic>
          <a:graphicData uri="http://schemas.openxmlformats.org/presentationml/2006/ole">
            <mc:AlternateContent xmlns:mc="http://schemas.openxmlformats.org/markup-compatibility/2006">
              <mc:Choice xmlns:v="urn:schemas-microsoft-com:vml" Requires="v">
                <p:oleObj spid="_x0000_s2180" name="Mathcad" r:id="rId8" imgW="4362450" imgH="3695700" progId="Mathcad">
                  <p:embed/>
                </p:oleObj>
              </mc:Choice>
              <mc:Fallback>
                <p:oleObj name="Mathcad" r:id="rId8" imgW="4362450" imgH="3695700" progId="Mathcad">
                  <p:embed/>
                  <p:pic>
                    <p:nvPicPr>
                      <p:cNvPr id="0" name="Object 12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13827" y="1412776"/>
                        <a:ext cx="4267200" cy="3609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91559273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187624" y="1482358"/>
            <a:ext cx="3784464" cy="4800600"/>
          </a:xfrm>
        </p:spPr>
        <p:txBody>
          <a:bodyPr>
            <a:normAutofit fontScale="92500" lnSpcReduction="20000"/>
          </a:bodyPr>
          <a:lstStyle/>
          <a:p>
            <a:pPr algn="just"/>
            <a:r>
              <a:rPr lang="es-EC" sz="2400" b="1" dirty="0" smtClean="0"/>
              <a:t>Modelo Mecánico.</a:t>
            </a:r>
          </a:p>
          <a:p>
            <a:pPr marL="82296" indent="0" algn="just">
              <a:buNone/>
            </a:pPr>
            <a:endParaRPr lang="es-EC" sz="2400" b="1" dirty="0" smtClean="0"/>
          </a:p>
          <a:p>
            <a:pPr algn="just">
              <a:buFont typeface="Wingdings" pitchFamily="2" charset="2"/>
              <a:buChar char="Ø"/>
            </a:pPr>
            <a:r>
              <a:rPr lang="es-EC" sz="2400" dirty="0" smtClean="0"/>
              <a:t>Determinar </a:t>
            </a:r>
            <a:r>
              <a:rPr lang="es-EC" sz="2400" dirty="0"/>
              <a:t>las magnitudes de las </a:t>
            </a:r>
            <a:r>
              <a:rPr lang="es-EC" sz="2400" dirty="0" smtClean="0"/>
              <a:t>fuerzas, frecuencia </a:t>
            </a:r>
            <a:r>
              <a:rPr lang="es-EC" sz="2400" dirty="0"/>
              <a:t>y la amplitud de oscilaciones que se produce en el </a:t>
            </a:r>
            <a:r>
              <a:rPr lang="es-EC" sz="2400" dirty="0" smtClean="0"/>
              <a:t>sistema </a:t>
            </a:r>
          </a:p>
          <a:p>
            <a:pPr algn="just">
              <a:buFont typeface="Wingdings" pitchFamily="2" charset="2"/>
              <a:buChar char="Ø"/>
            </a:pPr>
            <a:endParaRPr lang="es-EC" sz="2400" dirty="0" smtClean="0"/>
          </a:p>
          <a:p>
            <a:pPr algn="just">
              <a:buFont typeface="Wingdings" pitchFamily="2" charset="2"/>
              <a:buChar char="Ø"/>
            </a:pPr>
            <a:r>
              <a:rPr lang="es-EC" sz="2400" dirty="0" smtClean="0"/>
              <a:t>Comprobar </a:t>
            </a:r>
            <a:r>
              <a:rPr lang="es-EC" sz="2400" dirty="0"/>
              <a:t>el funcionamiento adecuado del conjunto </a:t>
            </a:r>
            <a:r>
              <a:rPr lang="es-EC" sz="2400" dirty="0" smtClean="0"/>
              <a:t>mecánico.</a:t>
            </a:r>
          </a:p>
          <a:p>
            <a:pPr algn="just">
              <a:buFont typeface="Wingdings" pitchFamily="2" charset="2"/>
              <a:buChar char="Ø"/>
            </a:pPr>
            <a:endParaRPr lang="es-EC" sz="2400" dirty="0" smtClean="0"/>
          </a:p>
          <a:p>
            <a:pPr algn="just">
              <a:buFont typeface="Wingdings" pitchFamily="2" charset="2"/>
              <a:buChar char="Ø"/>
            </a:pPr>
            <a:r>
              <a:rPr lang="es-EC" sz="2400" dirty="0"/>
              <a:t>Se utilizó el software </a:t>
            </a:r>
            <a:r>
              <a:rPr lang="es-EC" sz="2400" dirty="0" err="1"/>
              <a:t>Working</a:t>
            </a:r>
            <a:r>
              <a:rPr lang="es-EC" sz="2400" dirty="0"/>
              <a:t> </a:t>
            </a:r>
            <a:r>
              <a:rPr lang="es-EC" sz="2400" dirty="0" err="1"/>
              <a:t>Model</a:t>
            </a:r>
            <a:r>
              <a:rPr lang="es-EC" sz="2400" dirty="0"/>
              <a:t>. (Parámetros y dimensiones). </a:t>
            </a:r>
          </a:p>
          <a:p>
            <a:pPr algn="just"/>
            <a:endParaRPr lang="es-EC" sz="2400" dirty="0"/>
          </a:p>
          <a:p>
            <a:endParaRPr lang="es-EC" dirty="0"/>
          </a:p>
        </p:txBody>
      </p:sp>
      <p:pic>
        <p:nvPicPr>
          <p:cNvPr id="4" name="3 Imagen"/>
          <p:cNvPicPr/>
          <p:nvPr/>
        </p:nvPicPr>
        <p:blipFill rotWithShape="1">
          <a:blip r:embed="rId2"/>
          <a:srcRect l="59281" t="19637" r="1992" b="26284"/>
          <a:stretch/>
        </p:blipFill>
        <p:spPr bwMode="auto">
          <a:xfrm>
            <a:off x="5186908" y="2420888"/>
            <a:ext cx="3724275" cy="29235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94495862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p:cNvPicPr>
            <a:picLocks noGrp="1"/>
          </p:cNvPicPr>
          <p:nvPr>
            <p:ph idx="1"/>
          </p:nvPr>
        </p:nvPicPr>
        <p:blipFill rotWithShape="1">
          <a:blip r:embed="rId2" cstate="print"/>
          <a:srcRect l="31601" t="11010" r="39361" b="53846"/>
          <a:stretch/>
        </p:blipFill>
        <p:spPr bwMode="auto">
          <a:xfrm>
            <a:off x="1450774" y="1052644"/>
            <a:ext cx="3706170" cy="2412268"/>
          </a:xfrm>
          <a:prstGeom prst="rect">
            <a:avLst/>
          </a:prstGeom>
          <a:ln>
            <a:noFill/>
          </a:ln>
          <a:extLst>
            <a:ext uri="{53640926-AAD7-44D8-BBD7-CCE9431645EC}">
              <a14:shadowObscured xmlns:a14="http://schemas.microsoft.com/office/drawing/2010/main"/>
            </a:ext>
          </a:extLst>
        </p:spPr>
      </p:pic>
      <p:pic>
        <p:nvPicPr>
          <p:cNvPr id="5" name="4 Imagen"/>
          <p:cNvPicPr/>
          <p:nvPr/>
        </p:nvPicPr>
        <p:blipFill rotWithShape="1">
          <a:blip r:embed="rId3"/>
          <a:srcRect l="9342" t="46065" r="57366" b="22357"/>
          <a:stretch/>
        </p:blipFill>
        <p:spPr bwMode="auto">
          <a:xfrm>
            <a:off x="1412528" y="3933056"/>
            <a:ext cx="3744416" cy="2520280"/>
          </a:xfrm>
          <a:prstGeom prst="rect">
            <a:avLst/>
          </a:prstGeom>
          <a:ln>
            <a:noFill/>
          </a:ln>
          <a:extLst>
            <a:ext uri="{53640926-AAD7-44D8-BBD7-CCE9431645EC}">
              <a14:shadowObscured xmlns:a14="http://schemas.microsoft.com/office/drawing/2010/main"/>
            </a:ext>
          </a:extLst>
        </p:spPr>
      </p:pic>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735" t="48250" r="63787" b="20153"/>
          <a:stretch/>
        </p:blipFill>
        <p:spPr bwMode="auto">
          <a:xfrm>
            <a:off x="5497140" y="944632"/>
            <a:ext cx="3389014" cy="252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Rectángulo"/>
          <p:cNvSpPr/>
          <p:nvPr/>
        </p:nvSpPr>
        <p:spPr>
          <a:xfrm>
            <a:off x="1319684" y="3464912"/>
            <a:ext cx="4680520" cy="338554"/>
          </a:xfrm>
          <a:prstGeom prst="rect">
            <a:avLst/>
          </a:prstGeom>
        </p:spPr>
        <p:txBody>
          <a:bodyPr wrap="square">
            <a:spAutoFit/>
          </a:bodyPr>
          <a:lstStyle/>
          <a:p>
            <a:r>
              <a:rPr lang="es-ES" sz="1600" dirty="0" smtClean="0"/>
              <a:t>Cargas </a:t>
            </a:r>
            <a:r>
              <a:rPr lang="es-ES" sz="1600" dirty="0"/>
              <a:t>producidas por el amortiguador (</a:t>
            </a:r>
            <a:r>
              <a:rPr lang="es-ES" sz="1600" dirty="0" err="1"/>
              <a:t>Fv</a:t>
            </a:r>
            <a:r>
              <a:rPr lang="es-ES" sz="1600" dirty="0" smtClean="0"/>
              <a:t>)</a:t>
            </a:r>
            <a:endParaRPr lang="es-EC" sz="1600" dirty="0"/>
          </a:p>
        </p:txBody>
      </p:sp>
      <p:sp>
        <p:nvSpPr>
          <p:cNvPr id="7" name="6 Rectángulo"/>
          <p:cNvSpPr/>
          <p:nvPr/>
        </p:nvSpPr>
        <p:spPr>
          <a:xfrm>
            <a:off x="1319684" y="6458934"/>
            <a:ext cx="4680520" cy="338554"/>
          </a:xfrm>
          <a:prstGeom prst="rect">
            <a:avLst/>
          </a:prstGeom>
        </p:spPr>
        <p:txBody>
          <a:bodyPr wrap="square">
            <a:spAutoFit/>
          </a:bodyPr>
          <a:lstStyle/>
          <a:p>
            <a:r>
              <a:rPr lang="es-ES" sz="1600" dirty="0" smtClean="0"/>
              <a:t>Cargas </a:t>
            </a:r>
            <a:r>
              <a:rPr lang="es-ES" sz="1600" dirty="0"/>
              <a:t>producidas por el </a:t>
            </a:r>
            <a:r>
              <a:rPr lang="es-ES" sz="1600" dirty="0" smtClean="0"/>
              <a:t>resorte </a:t>
            </a:r>
            <a:r>
              <a:rPr lang="es-ES" sz="1600" dirty="0"/>
              <a:t>(</a:t>
            </a:r>
            <a:r>
              <a:rPr lang="es-ES" sz="1600" dirty="0" err="1" smtClean="0"/>
              <a:t>Fk</a:t>
            </a:r>
            <a:r>
              <a:rPr lang="es-ES" sz="1600" dirty="0" smtClean="0"/>
              <a:t>)</a:t>
            </a:r>
            <a:endParaRPr lang="es-EC" sz="1600" dirty="0"/>
          </a:p>
        </p:txBody>
      </p:sp>
      <p:sp>
        <p:nvSpPr>
          <p:cNvPr id="8" name="7 Rectángulo"/>
          <p:cNvSpPr/>
          <p:nvPr/>
        </p:nvSpPr>
        <p:spPr>
          <a:xfrm>
            <a:off x="6136610" y="3477929"/>
            <a:ext cx="2152985" cy="338554"/>
          </a:xfrm>
          <a:prstGeom prst="rect">
            <a:avLst/>
          </a:prstGeom>
        </p:spPr>
        <p:txBody>
          <a:bodyPr wrap="square">
            <a:spAutoFit/>
          </a:bodyPr>
          <a:lstStyle/>
          <a:p>
            <a:r>
              <a:rPr lang="es-ES" sz="1600" dirty="0" smtClean="0"/>
              <a:t>Potencia del Motor</a:t>
            </a:r>
            <a:endParaRPr lang="es-EC" sz="1600" dirty="0"/>
          </a:p>
        </p:txBody>
      </p:sp>
      <p:pic>
        <p:nvPicPr>
          <p:cNvPr id="9" name="8 Imagen"/>
          <p:cNvPicPr/>
          <p:nvPr/>
        </p:nvPicPr>
        <p:blipFill rotWithShape="1">
          <a:blip r:embed="rId5" cstate="print"/>
          <a:srcRect l="12000" t="17512" r="48923" b="17362"/>
          <a:stretch/>
        </p:blipFill>
        <p:spPr bwMode="auto">
          <a:xfrm>
            <a:off x="5497140" y="3933055"/>
            <a:ext cx="3389014" cy="2448273"/>
          </a:xfrm>
          <a:prstGeom prst="rect">
            <a:avLst/>
          </a:prstGeom>
          <a:ln>
            <a:noFill/>
          </a:ln>
          <a:extLst>
            <a:ext uri="{53640926-AAD7-44D8-BBD7-CCE9431645EC}">
              <a14:shadowObscured xmlns:a14="http://schemas.microsoft.com/office/drawing/2010/main"/>
            </a:ext>
          </a:extLst>
        </p:spPr>
      </p:pic>
      <p:sp>
        <p:nvSpPr>
          <p:cNvPr id="10" name="9 Rectángulo"/>
          <p:cNvSpPr/>
          <p:nvPr/>
        </p:nvSpPr>
        <p:spPr>
          <a:xfrm>
            <a:off x="6136610" y="6442942"/>
            <a:ext cx="2611854" cy="338554"/>
          </a:xfrm>
          <a:prstGeom prst="rect">
            <a:avLst/>
          </a:prstGeom>
        </p:spPr>
        <p:txBody>
          <a:bodyPr wrap="square">
            <a:spAutoFit/>
          </a:bodyPr>
          <a:lstStyle/>
          <a:p>
            <a:r>
              <a:rPr lang="es-ES" sz="1600" dirty="0" smtClean="0"/>
              <a:t>Desplazamiento de la leva</a:t>
            </a:r>
            <a:endParaRPr lang="es-EC" sz="1600" dirty="0"/>
          </a:p>
        </p:txBody>
      </p:sp>
    </p:spTree>
    <p:extLst>
      <p:ext uri="{BB962C8B-B14F-4D97-AF65-F5344CB8AC3E}">
        <p14:creationId xmlns:p14="http://schemas.microsoft.com/office/powerpoint/2010/main" val="335028700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63688" y="2780928"/>
            <a:ext cx="6624736" cy="1296144"/>
          </a:xfrm>
        </p:spPr>
        <p:txBody>
          <a:bodyPr>
            <a:normAutofit fontScale="90000"/>
          </a:bodyPr>
          <a:lstStyle/>
          <a:p>
            <a:pPr algn="ctr"/>
            <a:r>
              <a:rPr lang="es-EC" sz="4000" b="1" dirty="0">
                <a:effectLst/>
              </a:rPr>
              <a:t>SISTEMA ELECTRÓNICO Y DE CONTROL</a:t>
            </a:r>
          </a:p>
        </p:txBody>
      </p:sp>
    </p:spTree>
    <p:extLst>
      <p:ext uri="{BB962C8B-B14F-4D97-AF65-F5344CB8AC3E}">
        <p14:creationId xmlns:p14="http://schemas.microsoft.com/office/powerpoint/2010/main" val="92427639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pPr lvl="1" algn="l" rtl="0">
              <a:spcBef>
                <a:spcPct val="0"/>
              </a:spcBef>
            </a:pPr>
            <a:r>
              <a:rPr lang="es-EC" sz="3900" b="1" kern="1200" noProof="0" dirty="0" smtClean="0">
                <a:solidFill>
                  <a:srgbClr val="4F271C">
                    <a:satMod val="130000"/>
                  </a:srgbClr>
                </a:solidFill>
                <a:latin typeface="Gill Sans MT"/>
                <a:ea typeface="+mj-ea"/>
                <a:cs typeface="+mj-cs"/>
              </a:rPr>
              <a:t>D</a:t>
            </a:r>
            <a:r>
              <a:rPr kumimoji="0" lang="es-EC" sz="3900" b="1" i="0" u="none" strike="noStrike" kern="1200" cap="none" spc="0" normalizeH="0" baseline="0" noProof="0" dirty="0" smtClean="0">
                <a:ln>
                  <a:noFill/>
                </a:ln>
                <a:solidFill>
                  <a:srgbClr val="4F271C">
                    <a:satMod val="130000"/>
                  </a:srgbClr>
                </a:solidFill>
                <a:effectLst/>
                <a:uLnTx/>
                <a:uFillTx/>
                <a:latin typeface="Gill Sans MT"/>
                <a:ea typeface="+mj-ea"/>
                <a:cs typeface="+mj-cs"/>
              </a:rPr>
              <a:t>escripción del sistema electrónico</a:t>
            </a:r>
            <a:endParaRPr lang="es-EC" sz="3900" dirty="0"/>
          </a:p>
        </p:txBody>
      </p:sp>
      <p:sp>
        <p:nvSpPr>
          <p:cNvPr id="3" name="2 Marcador de contenido"/>
          <p:cNvSpPr>
            <a:spLocks noGrp="1"/>
          </p:cNvSpPr>
          <p:nvPr>
            <p:ph idx="1"/>
          </p:nvPr>
        </p:nvSpPr>
        <p:spPr>
          <a:xfrm>
            <a:off x="1331640" y="1412776"/>
            <a:ext cx="4216512" cy="4800600"/>
          </a:xfrm>
        </p:spPr>
        <p:txBody>
          <a:bodyPr/>
          <a:lstStyle/>
          <a:p>
            <a:endParaRPr lang="es-EC" sz="2400" b="1" dirty="0" smtClean="0"/>
          </a:p>
          <a:p>
            <a:r>
              <a:rPr lang="es-EC" sz="2400" b="1" dirty="0" smtClean="0"/>
              <a:t>Motor</a:t>
            </a:r>
          </a:p>
          <a:p>
            <a:endParaRPr lang="es-EC" sz="2400" b="1" dirty="0"/>
          </a:p>
          <a:p>
            <a:pPr>
              <a:buFont typeface="Wingdings" pitchFamily="2" charset="2"/>
              <a:buChar char="Ø"/>
            </a:pPr>
            <a:r>
              <a:rPr lang="es-EC" sz="2200" i="1" dirty="0"/>
              <a:t>Tipo</a:t>
            </a:r>
            <a:r>
              <a:rPr lang="es-EC" sz="2200" dirty="0"/>
              <a:t>: Eléctrico Monofásico 110v</a:t>
            </a:r>
          </a:p>
          <a:p>
            <a:pPr>
              <a:buFont typeface="Wingdings" pitchFamily="2" charset="2"/>
              <a:buChar char="Ø"/>
            </a:pPr>
            <a:r>
              <a:rPr lang="es-EC" sz="2200" i="1" dirty="0"/>
              <a:t>Potencia Nominal:</a:t>
            </a:r>
            <a:r>
              <a:rPr lang="es-EC" sz="2200" dirty="0"/>
              <a:t> 100 w</a:t>
            </a:r>
          </a:p>
          <a:p>
            <a:pPr>
              <a:buFont typeface="Wingdings" pitchFamily="2" charset="2"/>
              <a:buChar char="Ø"/>
            </a:pPr>
            <a:r>
              <a:rPr lang="es-EC" sz="2200" i="1" dirty="0"/>
              <a:t>Velocidad:</a:t>
            </a:r>
            <a:r>
              <a:rPr lang="es-EC" sz="2200" dirty="0"/>
              <a:t> 60 RPM</a:t>
            </a:r>
          </a:p>
          <a:p>
            <a:pPr>
              <a:buFont typeface="Wingdings" pitchFamily="2" charset="2"/>
              <a:buChar char="Ø"/>
            </a:pPr>
            <a:r>
              <a:rPr lang="es-EC" sz="2200" i="1" dirty="0"/>
              <a:t>Sentido de giro:</a:t>
            </a:r>
            <a:r>
              <a:rPr lang="es-EC" sz="2200" dirty="0"/>
              <a:t> Horario</a:t>
            </a:r>
          </a:p>
          <a:p>
            <a:pPr>
              <a:buFont typeface="Wingdings" pitchFamily="2" charset="2"/>
              <a:buChar char="Ø"/>
            </a:pPr>
            <a:r>
              <a:rPr lang="es-EC" sz="2200" i="1" dirty="0"/>
              <a:t>Servicio</a:t>
            </a:r>
            <a:r>
              <a:rPr lang="es-EC" sz="2200" dirty="0"/>
              <a:t>: Intermitente</a:t>
            </a:r>
          </a:p>
          <a:p>
            <a:pPr marL="82296" indent="0">
              <a:buNone/>
            </a:pPr>
            <a:endParaRPr lang="es-EC" sz="2400" b="1" dirty="0"/>
          </a:p>
        </p:txBody>
      </p:sp>
      <p:pic>
        <p:nvPicPr>
          <p:cNvPr id="4" name="3 Imagen"/>
          <p:cNvPicPr/>
          <p:nvPr/>
        </p:nvPicPr>
        <p:blipFill rotWithShape="1">
          <a:blip r:embed="rId2"/>
          <a:srcRect l="20958" t="25995" r="20615" b="14253"/>
          <a:stretch/>
        </p:blipFill>
        <p:spPr bwMode="auto">
          <a:xfrm>
            <a:off x="5796136" y="2831852"/>
            <a:ext cx="3076104" cy="194518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9741764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331640" y="1628800"/>
            <a:ext cx="3672408" cy="4104456"/>
          </a:xfrm>
        </p:spPr>
        <p:txBody>
          <a:bodyPr>
            <a:normAutofit fontScale="77500" lnSpcReduction="20000"/>
          </a:bodyPr>
          <a:lstStyle/>
          <a:p>
            <a:pPr algn="just"/>
            <a:r>
              <a:rPr lang="es-EC" sz="3100" b="1" dirty="0" smtClean="0"/>
              <a:t>Controlador</a:t>
            </a:r>
          </a:p>
          <a:p>
            <a:pPr marL="82296" indent="0" algn="just">
              <a:buNone/>
            </a:pPr>
            <a:endParaRPr lang="es-EC" sz="2800" b="1" dirty="0" smtClean="0"/>
          </a:p>
          <a:p>
            <a:pPr lvl="0" algn="just">
              <a:buFont typeface="Wingdings" pitchFamily="2" charset="2"/>
              <a:buChar char="Ø"/>
            </a:pPr>
            <a:r>
              <a:rPr lang="es-EC" sz="2800" dirty="0" smtClean="0"/>
              <a:t>Adquisición </a:t>
            </a:r>
            <a:r>
              <a:rPr lang="es-EC" sz="2800" dirty="0"/>
              <a:t>de </a:t>
            </a:r>
            <a:r>
              <a:rPr lang="es-EC" sz="2800" dirty="0" smtClean="0"/>
              <a:t>señales.</a:t>
            </a:r>
            <a:endParaRPr lang="es-EC" sz="2800" dirty="0"/>
          </a:p>
          <a:p>
            <a:pPr lvl="0" algn="just">
              <a:buFont typeface="Wingdings" pitchFamily="2" charset="2"/>
              <a:buChar char="Ø"/>
            </a:pPr>
            <a:r>
              <a:rPr lang="es-EC" sz="2800" dirty="0" smtClean="0"/>
              <a:t>Salidas </a:t>
            </a:r>
            <a:r>
              <a:rPr lang="es-EC" sz="2800" dirty="0"/>
              <a:t>digitales y </a:t>
            </a:r>
            <a:r>
              <a:rPr lang="es-EC" sz="2800" dirty="0" smtClean="0"/>
              <a:t>PWM.</a:t>
            </a:r>
          </a:p>
          <a:p>
            <a:pPr lvl="0" algn="just">
              <a:buFont typeface="Wingdings" pitchFamily="2" charset="2"/>
              <a:buChar char="Ø"/>
            </a:pPr>
            <a:r>
              <a:rPr lang="es-EC" sz="2800" dirty="0" smtClean="0"/>
              <a:t>Compatibilidad.</a:t>
            </a:r>
            <a:endParaRPr lang="es-EC" sz="2800" dirty="0"/>
          </a:p>
          <a:p>
            <a:pPr lvl="0" algn="just">
              <a:buFont typeface="Wingdings" pitchFamily="2" charset="2"/>
              <a:buChar char="Ø"/>
            </a:pPr>
            <a:r>
              <a:rPr lang="es-EC" sz="2800" dirty="0" smtClean="0"/>
              <a:t>Alimentación</a:t>
            </a:r>
            <a:endParaRPr lang="es-EC" sz="2800" dirty="0"/>
          </a:p>
          <a:p>
            <a:pPr lvl="0" algn="just">
              <a:buFont typeface="Wingdings" pitchFamily="2" charset="2"/>
              <a:buChar char="Ø"/>
            </a:pPr>
            <a:r>
              <a:rPr lang="es-EC" sz="2800" dirty="0" smtClean="0"/>
              <a:t>Interface de comunicación.</a:t>
            </a:r>
          </a:p>
          <a:p>
            <a:pPr lvl="0" algn="just">
              <a:buFont typeface="Wingdings" pitchFamily="2" charset="2"/>
              <a:buChar char="Ø"/>
            </a:pPr>
            <a:r>
              <a:rPr lang="es-EC" sz="2800" dirty="0" smtClean="0"/>
              <a:t>Lenguaje </a:t>
            </a:r>
            <a:r>
              <a:rPr lang="es-EC" sz="2800" dirty="0"/>
              <a:t>de programación.</a:t>
            </a:r>
          </a:p>
          <a:p>
            <a:pPr lvl="0" algn="just">
              <a:buFont typeface="Wingdings" pitchFamily="2" charset="2"/>
              <a:buChar char="Ø"/>
            </a:pPr>
            <a:r>
              <a:rPr lang="es-EC" sz="2800" dirty="0"/>
              <a:t>La </a:t>
            </a:r>
            <a:r>
              <a:rPr lang="es-EC" sz="2800" dirty="0" smtClean="0"/>
              <a:t>robustez.</a:t>
            </a:r>
            <a:endParaRPr lang="es-EC" sz="2800" dirty="0"/>
          </a:p>
          <a:p>
            <a:pPr lvl="0" algn="just">
              <a:buFont typeface="Wingdings" pitchFamily="2" charset="2"/>
              <a:buChar char="Ø"/>
            </a:pPr>
            <a:r>
              <a:rPr lang="es-EC" sz="2800" dirty="0"/>
              <a:t>El precio.</a:t>
            </a:r>
          </a:p>
          <a:p>
            <a:pPr lvl="0" algn="just">
              <a:buFont typeface="Wingdings" pitchFamily="2" charset="2"/>
              <a:buChar char="Ø"/>
            </a:pPr>
            <a:r>
              <a:rPr lang="es-EC" sz="2800" dirty="0" smtClean="0"/>
              <a:t>Expandible.</a:t>
            </a:r>
            <a:endParaRPr lang="es-EC" sz="2800" dirty="0"/>
          </a:p>
          <a:p>
            <a:pPr algn="just">
              <a:buFont typeface="Wingdings" pitchFamily="2" charset="2"/>
              <a:buChar char="Ø"/>
            </a:pPr>
            <a:endParaRPr lang="es-EC" b="1" dirty="0"/>
          </a:p>
        </p:txBody>
      </p:sp>
      <p:pic>
        <p:nvPicPr>
          <p:cNvPr id="5" name="4 Imagen"/>
          <p:cNvPicPr/>
          <p:nvPr/>
        </p:nvPicPr>
        <p:blipFill rotWithShape="1">
          <a:blip r:embed="rId2"/>
          <a:srcRect l="9635" t="21450" r="30745" b="9667"/>
          <a:stretch/>
        </p:blipFill>
        <p:spPr bwMode="auto">
          <a:xfrm>
            <a:off x="5004048" y="2348880"/>
            <a:ext cx="3888432" cy="258805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221162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Materiales inteligentes</a:t>
            </a:r>
            <a:endParaRPr lang="es-EC" dirty="0"/>
          </a:p>
        </p:txBody>
      </p:sp>
      <p:sp>
        <p:nvSpPr>
          <p:cNvPr id="3" name="2 Marcador de contenido"/>
          <p:cNvSpPr>
            <a:spLocks noGrp="1"/>
          </p:cNvSpPr>
          <p:nvPr>
            <p:ph idx="1"/>
          </p:nvPr>
        </p:nvSpPr>
        <p:spPr/>
        <p:txBody>
          <a:bodyPr>
            <a:normAutofit/>
          </a:bodyPr>
          <a:lstStyle/>
          <a:p>
            <a:pPr algn="just"/>
            <a:r>
              <a:rPr lang="es-EC" sz="3000" dirty="0"/>
              <a:t>Los materiales inteligentes, </a:t>
            </a:r>
            <a:r>
              <a:rPr lang="es-EC" sz="3000" dirty="0" smtClean="0"/>
              <a:t>son </a:t>
            </a:r>
            <a:r>
              <a:rPr lang="es-EC" sz="3000" dirty="0"/>
              <a:t>aquellos que manifiestan un cambio en sus propiedades o en su forma como respuesta a los estímulos del entorno en el que se encuentran</a:t>
            </a:r>
            <a:r>
              <a:rPr lang="es-EC" sz="3000" dirty="0" smtClean="0"/>
              <a:t>.</a:t>
            </a:r>
          </a:p>
          <a:p>
            <a:pPr algn="just"/>
            <a:endParaRPr lang="es-EC" sz="3000" dirty="0" smtClean="0"/>
          </a:p>
          <a:p>
            <a:pPr algn="just"/>
            <a:r>
              <a:rPr lang="es-EC" sz="3000" dirty="0" smtClean="0"/>
              <a:t>Estos </a:t>
            </a:r>
            <a:r>
              <a:rPr lang="es-EC" sz="3000" dirty="0"/>
              <a:t>estímulos externos (físicos o químicos) pueden ser tales como la presión, temperatura, humedad, pH, campos eléctricos o magnéticos, etc.</a:t>
            </a:r>
          </a:p>
        </p:txBody>
      </p:sp>
    </p:spTree>
    <p:extLst>
      <p:ext uri="{BB962C8B-B14F-4D97-AF65-F5344CB8AC3E}">
        <p14:creationId xmlns:p14="http://schemas.microsoft.com/office/powerpoint/2010/main" val="292327086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259632" y="1052736"/>
            <a:ext cx="3744416" cy="2986980"/>
          </a:xfrm>
        </p:spPr>
        <p:txBody>
          <a:bodyPr>
            <a:normAutofit/>
          </a:bodyPr>
          <a:lstStyle/>
          <a:p>
            <a:pPr algn="just"/>
            <a:r>
              <a:rPr lang="es-EC" sz="2200" b="1" dirty="0"/>
              <a:t>S</a:t>
            </a:r>
            <a:r>
              <a:rPr lang="es-EC" sz="2200" b="1" dirty="0" smtClean="0"/>
              <a:t>ensor SHARP GP2D120x</a:t>
            </a:r>
          </a:p>
          <a:p>
            <a:pPr marL="82296" indent="0" algn="just">
              <a:buNone/>
            </a:pPr>
            <a:endParaRPr lang="es-EC" sz="2200" b="1" dirty="0" smtClean="0"/>
          </a:p>
          <a:p>
            <a:pPr lvl="0" algn="just">
              <a:buFont typeface="Wingdings" pitchFamily="2" charset="2"/>
              <a:buChar char="Ø"/>
            </a:pPr>
            <a:r>
              <a:rPr lang="es-EC" sz="2200" dirty="0"/>
              <a:t>Salida analógica (</a:t>
            </a:r>
            <a:r>
              <a:rPr lang="es-EC" sz="2200" dirty="0" err="1"/>
              <a:t>Vo</a:t>
            </a:r>
            <a:r>
              <a:rPr lang="es-EC" sz="2200" dirty="0"/>
              <a:t>)</a:t>
            </a:r>
          </a:p>
          <a:p>
            <a:pPr lvl="0" algn="just">
              <a:buFont typeface="Wingdings" pitchFamily="2" charset="2"/>
              <a:buChar char="Ø"/>
            </a:pPr>
            <a:r>
              <a:rPr lang="es-EC" sz="2200" dirty="0"/>
              <a:t>Alimentación a +</a:t>
            </a:r>
            <a:r>
              <a:rPr lang="es-EC" sz="2200" dirty="0" smtClean="0"/>
              <a:t>5v y GND</a:t>
            </a:r>
            <a:endParaRPr lang="es-EC" sz="2200" dirty="0"/>
          </a:p>
          <a:p>
            <a:pPr lvl="0" algn="just">
              <a:buFont typeface="Wingdings" pitchFamily="2" charset="2"/>
              <a:buChar char="Ø"/>
            </a:pPr>
            <a:r>
              <a:rPr lang="es-EC" sz="2200" dirty="0"/>
              <a:t>Rango efectivo de medida de 4 a 40 cm</a:t>
            </a:r>
          </a:p>
          <a:p>
            <a:pPr algn="just">
              <a:buFont typeface="Wingdings" pitchFamily="2" charset="2"/>
              <a:buChar char="Ø"/>
            </a:pPr>
            <a:endParaRPr lang="es-EC" b="1" dirty="0"/>
          </a:p>
        </p:txBody>
      </p:sp>
      <p:pic>
        <p:nvPicPr>
          <p:cNvPr id="6" name="5 Imagen"/>
          <p:cNvPicPr/>
          <p:nvPr/>
        </p:nvPicPr>
        <p:blipFill rotWithShape="1">
          <a:blip r:embed="rId2"/>
          <a:srcRect l="20213" t="35906" r="58337" b="41564"/>
          <a:stretch/>
        </p:blipFill>
        <p:spPr bwMode="auto">
          <a:xfrm>
            <a:off x="1763688" y="4471764"/>
            <a:ext cx="2520280" cy="1584176"/>
          </a:xfrm>
          <a:prstGeom prst="rect">
            <a:avLst/>
          </a:prstGeom>
          <a:ln>
            <a:noFill/>
          </a:ln>
          <a:extLst>
            <a:ext uri="{53640926-AAD7-44D8-BBD7-CCE9431645EC}">
              <a14:shadowObscured xmlns:a14="http://schemas.microsoft.com/office/drawing/2010/main"/>
            </a:ext>
          </a:extLst>
        </p:spPr>
      </p:pic>
      <p:pic>
        <p:nvPicPr>
          <p:cNvPr id="7" name="6 Imagen" descr="GP2Dxx reflexion.jpg">
            <a:hlinkClick r:id="rId3"/>
          </p:cNvPr>
          <p:cNvPicPr/>
          <p:nvPr/>
        </p:nvPicPr>
        <p:blipFill>
          <a:blip r:embed="rId4">
            <a:extLst>
              <a:ext uri="{28A0092B-C50C-407E-A947-70E740481C1C}">
                <a14:useLocalDpi xmlns:a14="http://schemas.microsoft.com/office/drawing/2010/main" val="0"/>
              </a:ext>
            </a:extLst>
          </a:blip>
          <a:srcRect/>
          <a:stretch>
            <a:fillRect/>
          </a:stretch>
        </p:blipFill>
        <p:spPr bwMode="auto">
          <a:xfrm>
            <a:off x="6138174" y="1399704"/>
            <a:ext cx="1980220" cy="2016472"/>
          </a:xfrm>
          <a:prstGeom prst="rect">
            <a:avLst/>
          </a:prstGeom>
          <a:noFill/>
          <a:ln>
            <a:noFill/>
          </a:ln>
        </p:spPr>
      </p:pic>
      <p:pic>
        <p:nvPicPr>
          <p:cNvPr id="8" name="7 Imagen"/>
          <p:cNvPicPr/>
          <p:nvPr/>
        </p:nvPicPr>
        <p:blipFill rotWithShape="1">
          <a:blip r:embed="rId5"/>
          <a:srcRect l="44503" t="22960" r="23733" b="8158"/>
          <a:stretch/>
        </p:blipFill>
        <p:spPr bwMode="auto">
          <a:xfrm>
            <a:off x="5364088" y="3693368"/>
            <a:ext cx="3528392" cy="304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405190327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259632" y="1750926"/>
            <a:ext cx="4032448" cy="4126346"/>
          </a:xfrm>
        </p:spPr>
        <p:txBody>
          <a:bodyPr>
            <a:normAutofit/>
          </a:bodyPr>
          <a:lstStyle/>
          <a:p>
            <a:pPr algn="just"/>
            <a:r>
              <a:rPr lang="es-EC" sz="2200" b="1" dirty="0"/>
              <a:t>Tarjeta de relés de 4 </a:t>
            </a:r>
            <a:r>
              <a:rPr lang="es-EC" sz="2200" b="1" dirty="0" smtClean="0"/>
              <a:t>canales</a:t>
            </a:r>
          </a:p>
          <a:p>
            <a:pPr marL="82296" indent="0" algn="just">
              <a:buNone/>
            </a:pPr>
            <a:endParaRPr lang="es-EC" sz="2200" b="1" dirty="0"/>
          </a:p>
          <a:p>
            <a:pPr lvl="0" algn="just">
              <a:buFont typeface="Wingdings" pitchFamily="2" charset="2"/>
              <a:buChar char="Ø"/>
            </a:pPr>
            <a:r>
              <a:rPr lang="es-EC" sz="2200" dirty="0" smtClean="0"/>
              <a:t>Relés:  AC 250v; DC 30v; 10A</a:t>
            </a:r>
          </a:p>
          <a:p>
            <a:pPr lvl="0" algn="just">
              <a:buFont typeface="Wingdings" pitchFamily="2" charset="2"/>
              <a:buChar char="Ø"/>
            </a:pPr>
            <a:endParaRPr lang="es-EC" sz="2200" dirty="0" smtClean="0"/>
          </a:p>
          <a:p>
            <a:pPr lvl="0" algn="just">
              <a:buFont typeface="Wingdings" pitchFamily="2" charset="2"/>
              <a:buChar char="Ø"/>
            </a:pPr>
            <a:r>
              <a:rPr lang="es-EC" sz="2200" dirty="0" smtClean="0"/>
              <a:t>Alimentación </a:t>
            </a:r>
            <a:r>
              <a:rPr lang="es-EC" sz="2200" dirty="0"/>
              <a:t>a +</a:t>
            </a:r>
            <a:r>
              <a:rPr lang="es-EC" sz="2200" dirty="0" smtClean="0"/>
              <a:t>5v y GND</a:t>
            </a:r>
          </a:p>
          <a:p>
            <a:pPr lvl="0" algn="just">
              <a:buFont typeface="Wingdings" pitchFamily="2" charset="2"/>
              <a:buChar char="Ø"/>
            </a:pPr>
            <a:endParaRPr lang="es-EC" sz="2200" dirty="0"/>
          </a:p>
          <a:p>
            <a:pPr lvl="0" algn="just">
              <a:buFont typeface="Wingdings" pitchFamily="2" charset="2"/>
              <a:buChar char="Ø"/>
            </a:pPr>
            <a:r>
              <a:rPr lang="es-EC" sz="2200" dirty="0" smtClean="0"/>
              <a:t>Posee conectores marcados </a:t>
            </a:r>
            <a:r>
              <a:rPr lang="es-EC" sz="2200" dirty="0"/>
              <a:t>como IN1, IN2. </a:t>
            </a:r>
            <a:r>
              <a:rPr lang="es-EC" sz="2200" dirty="0" smtClean="0"/>
              <a:t>IN3 </a:t>
            </a:r>
            <a:r>
              <a:rPr lang="es-EC" sz="2200" dirty="0" smtClean="0">
                <a:solidFill>
                  <a:schemeClr val="accent3"/>
                </a:solidFill>
              </a:rPr>
              <a:t>(luz) </a:t>
            </a:r>
            <a:r>
              <a:rPr lang="es-EC" sz="2200" dirty="0"/>
              <a:t>y </a:t>
            </a:r>
            <a:r>
              <a:rPr lang="es-EC" sz="2200" dirty="0" smtClean="0"/>
              <a:t>IN4 </a:t>
            </a:r>
            <a:r>
              <a:rPr lang="es-EC" sz="2200" dirty="0" smtClean="0">
                <a:solidFill>
                  <a:schemeClr val="accent3"/>
                </a:solidFill>
              </a:rPr>
              <a:t>(motor) </a:t>
            </a:r>
            <a:r>
              <a:rPr lang="es-EC" sz="2200" dirty="0" smtClean="0"/>
              <a:t>, </a:t>
            </a:r>
            <a:r>
              <a:rPr lang="es-EC" sz="2200" dirty="0"/>
              <a:t>COM</a:t>
            </a:r>
            <a:endParaRPr lang="es-EC" b="1" dirty="0"/>
          </a:p>
        </p:txBody>
      </p:sp>
      <p:pic>
        <p:nvPicPr>
          <p:cNvPr id="9" name="8 Imagen" descr="Descripción:  Modulo de Expansión de Relevo Arduino de 4 Canales y 5V"/>
          <p:cNvPicPr/>
          <p:nvPr/>
        </p:nvPicPr>
        <p:blipFill>
          <a:blip r:embed="rId2">
            <a:extLst>
              <a:ext uri="{28A0092B-C50C-407E-A947-70E740481C1C}">
                <a14:useLocalDpi xmlns:a14="http://schemas.microsoft.com/office/drawing/2010/main" val="0"/>
              </a:ext>
            </a:extLst>
          </a:blip>
          <a:srcRect l="3906" t="18228" r="3645" b="14063"/>
          <a:stretch>
            <a:fillRect/>
          </a:stretch>
        </p:blipFill>
        <p:spPr bwMode="auto">
          <a:xfrm>
            <a:off x="5606752" y="2924944"/>
            <a:ext cx="3381375" cy="2476500"/>
          </a:xfrm>
          <a:prstGeom prst="rect">
            <a:avLst/>
          </a:prstGeom>
          <a:noFill/>
          <a:ln>
            <a:noFill/>
          </a:ln>
        </p:spPr>
      </p:pic>
    </p:spTree>
    <p:extLst>
      <p:ext uri="{BB962C8B-B14F-4D97-AF65-F5344CB8AC3E}">
        <p14:creationId xmlns:p14="http://schemas.microsoft.com/office/powerpoint/2010/main" val="418345705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259632" y="1750926"/>
            <a:ext cx="4248472" cy="4342370"/>
          </a:xfrm>
        </p:spPr>
        <p:txBody>
          <a:bodyPr>
            <a:noAutofit/>
          </a:bodyPr>
          <a:lstStyle/>
          <a:p>
            <a:pPr algn="just"/>
            <a:r>
              <a:rPr lang="es-EC" sz="2200" b="1" dirty="0"/>
              <a:t>M</a:t>
            </a:r>
            <a:r>
              <a:rPr lang="es-EC" sz="2200" b="1" dirty="0" smtClean="0"/>
              <a:t>ódulo regulador de voltaje DC – DC</a:t>
            </a:r>
          </a:p>
          <a:p>
            <a:pPr algn="just"/>
            <a:endParaRPr lang="es-EC" sz="2200" b="1" dirty="0" smtClean="0"/>
          </a:p>
          <a:p>
            <a:r>
              <a:rPr lang="es-EC" sz="2200" dirty="0" smtClean="0"/>
              <a:t>Tensión </a:t>
            </a:r>
            <a:r>
              <a:rPr lang="es-EC" sz="2200" dirty="0"/>
              <a:t>de </a:t>
            </a:r>
            <a:r>
              <a:rPr lang="es-EC" sz="2200" dirty="0" smtClean="0"/>
              <a:t>entrada: 4.5-35V</a:t>
            </a:r>
          </a:p>
          <a:p>
            <a:pPr marL="82296" indent="0" algn="ctr">
              <a:buNone/>
            </a:pPr>
            <a:r>
              <a:rPr lang="es-EC" sz="2200" dirty="0" smtClean="0">
                <a:solidFill>
                  <a:schemeClr val="accent3"/>
                </a:solidFill>
              </a:rPr>
              <a:t>(12v)</a:t>
            </a:r>
          </a:p>
          <a:p>
            <a:pPr marL="82296" indent="0" algn="ctr">
              <a:buNone/>
            </a:pPr>
            <a:endParaRPr lang="es-EC" sz="2200" dirty="0" smtClean="0">
              <a:solidFill>
                <a:schemeClr val="accent3"/>
              </a:solidFill>
            </a:endParaRPr>
          </a:p>
          <a:p>
            <a:r>
              <a:rPr lang="es-EC" sz="2200" dirty="0" smtClean="0"/>
              <a:t>Tensión </a:t>
            </a:r>
            <a:r>
              <a:rPr lang="es-EC" sz="2200" dirty="0"/>
              <a:t>de </a:t>
            </a:r>
            <a:r>
              <a:rPr lang="es-EC" sz="2200" dirty="0" smtClean="0"/>
              <a:t>salida: 1.25-30 V</a:t>
            </a:r>
          </a:p>
          <a:p>
            <a:pPr marL="82296" indent="0" algn="ctr">
              <a:buNone/>
            </a:pPr>
            <a:r>
              <a:rPr lang="es-EC" sz="2200" dirty="0" smtClean="0">
                <a:solidFill>
                  <a:schemeClr val="accent3"/>
                </a:solidFill>
              </a:rPr>
              <a:t>(</a:t>
            </a:r>
            <a:r>
              <a:rPr lang="es-EC" sz="2200" dirty="0">
                <a:solidFill>
                  <a:schemeClr val="accent3"/>
                </a:solidFill>
              </a:rPr>
              <a:t>5</a:t>
            </a:r>
            <a:r>
              <a:rPr lang="es-EC" sz="2200" dirty="0" smtClean="0">
                <a:solidFill>
                  <a:schemeClr val="accent3"/>
                </a:solidFill>
              </a:rPr>
              <a:t>v</a:t>
            </a:r>
            <a:r>
              <a:rPr lang="es-EC" sz="2200" dirty="0">
                <a:solidFill>
                  <a:schemeClr val="accent3"/>
                </a:solidFill>
              </a:rPr>
              <a:t>)</a:t>
            </a:r>
          </a:p>
          <a:p>
            <a:endParaRPr lang="es-EC" sz="2200" dirty="0" smtClean="0"/>
          </a:p>
          <a:p>
            <a:r>
              <a:rPr lang="es-EC" sz="2200" dirty="0" smtClean="0"/>
              <a:t>La </a:t>
            </a:r>
            <a:r>
              <a:rPr lang="es-EC" sz="2200" dirty="0"/>
              <a:t>corriente de salida es de </a:t>
            </a:r>
            <a:r>
              <a:rPr lang="es-EC" sz="2200" dirty="0" smtClean="0"/>
              <a:t>2A nominal.</a:t>
            </a:r>
            <a:endParaRPr lang="es-EC" sz="2200" dirty="0"/>
          </a:p>
        </p:txBody>
      </p:sp>
      <p:pic>
        <p:nvPicPr>
          <p:cNvPr id="6" name="5 Imagen" descr="Descripción: Modulo Regulador Switching Dc-dc Step-down 2a Ideal Arduino"/>
          <p:cNvPicPr/>
          <p:nvPr/>
        </p:nvPicPr>
        <p:blipFill>
          <a:blip r:embed="rId2">
            <a:extLst>
              <a:ext uri="{28A0092B-C50C-407E-A947-70E740481C1C}">
                <a14:useLocalDpi xmlns:a14="http://schemas.microsoft.com/office/drawing/2010/main" val="0"/>
              </a:ext>
            </a:extLst>
          </a:blip>
          <a:srcRect t="11589" r="5150" b="13304"/>
          <a:stretch>
            <a:fillRect/>
          </a:stretch>
        </p:blipFill>
        <p:spPr bwMode="auto">
          <a:xfrm>
            <a:off x="5659536" y="2852936"/>
            <a:ext cx="2907928" cy="2163491"/>
          </a:xfrm>
          <a:prstGeom prst="rect">
            <a:avLst/>
          </a:prstGeom>
          <a:noFill/>
          <a:ln>
            <a:noFill/>
          </a:ln>
        </p:spPr>
      </p:pic>
    </p:spTree>
    <p:extLst>
      <p:ext uri="{BB962C8B-B14F-4D97-AF65-F5344CB8AC3E}">
        <p14:creationId xmlns:p14="http://schemas.microsoft.com/office/powerpoint/2010/main" val="61406755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259632" y="1750926"/>
            <a:ext cx="4032448" cy="4342370"/>
          </a:xfrm>
        </p:spPr>
        <p:txBody>
          <a:bodyPr>
            <a:normAutofit/>
          </a:bodyPr>
          <a:lstStyle/>
          <a:p>
            <a:pPr algn="just"/>
            <a:r>
              <a:rPr lang="es-EC" sz="2200" b="1" dirty="0"/>
              <a:t>Tarjeta de </a:t>
            </a:r>
            <a:r>
              <a:rPr lang="es-EC" sz="2200" b="1" dirty="0" smtClean="0"/>
              <a:t>control de voltaje.</a:t>
            </a:r>
          </a:p>
          <a:p>
            <a:pPr marL="82296" indent="0" algn="just">
              <a:buNone/>
            </a:pPr>
            <a:endParaRPr lang="es-EC" sz="2200" b="1" dirty="0"/>
          </a:p>
          <a:p>
            <a:pPr>
              <a:buFont typeface="Wingdings" pitchFamily="2" charset="2"/>
              <a:buChar char="Ø"/>
            </a:pPr>
            <a:r>
              <a:rPr lang="es-EC" sz="2200" dirty="0" smtClean="0"/>
              <a:t>Salidas </a:t>
            </a:r>
            <a:r>
              <a:rPr lang="es-EC" sz="2200" dirty="0"/>
              <a:t>M1 y </a:t>
            </a:r>
            <a:r>
              <a:rPr lang="es-EC" sz="2200" dirty="0" smtClean="0"/>
              <a:t>M2 </a:t>
            </a:r>
            <a:r>
              <a:rPr lang="es-EC" sz="2200" dirty="0" smtClean="0">
                <a:solidFill>
                  <a:schemeClr val="accent3"/>
                </a:solidFill>
              </a:rPr>
              <a:t>(Electroimán)</a:t>
            </a:r>
            <a:r>
              <a:rPr lang="es-EC" sz="2200" dirty="0" smtClean="0"/>
              <a:t>.</a:t>
            </a:r>
          </a:p>
          <a:p>
            <a:pPr>
              <a:buFont typeface="Wingdings" pitchFamily="2" charset="2"/>
              <a:buChar char="Ø"/>
            </a:pPr>
            <a:endParaRPr lang="es-EC" sz="2200" dirty="0" smtClean="0"/>
          </a:p>
          <a:p>
            <a:pPr>
              <a:buFont typeface="Wingdings" pitchFamily="2" charset="2"/>
              <a:buChar char="Ø"/>
            </a:pPr>
            <a:r>
              <a:rPr lang="es-EC" sz="2200" dirty="0" smtClean="0"/>
              <a:t> Alimentación </a:t>
            </a:r>
            <a:r>
              <a:rPr lang="es-EC" sz="2200" dirty="0" smtClean="0">
                <a:solidFill>
                  <a:schemeClr val="accent3"/>
                </a:solidFill>
              </a:rPr>
              <a:t>(12v) </a:t>
            </a:r>
            <a:r>
              <a:rPr lang="es-EC" sz="2200" dirty="0"/>
              <a:t>en las entradas B+ y B-, tomando en cuenta la polaridad</a:t>
            </a:r>
            <a:r>
              <a:rPr lang="es-EC" sz="2200" dirty="0" smtClean="0"/>
              <a:t>.</a:t>
            </a:r>
          </a:p>
          <a:p>
            <a:pPr>
              <a:buFont typeface="Wingdings" pitchFamily="2" charset="2"/>
              <a:buChar char="Ø"/>
            </a:pPr>
            <a:endParaRPr lang="es-EC" sz="2200" dirty="0" smtClean="0"/>
          </a:p>
          <a:p>
            <a:pPr>
              <a:buFont typeface="Wingdings" pitchFamily="2" charset="2"/>
              <a:buChar char="Ø"/>
            </a:pPr>
            <a:r>
              <a:rPr lang="es-EC" sz="2200" dirty="0" smtClean="0"/>
              <a:t>El </a:t>
            </a:r>
            <a:r>
              <a:rPr lang="es-EC" sz="2200" dirty="0"/>
              <a:t>Pin de control S1 </a:t>
            </a:r>
            <a:r>
              <a:rPr lang="es-EC" sz="2200" dirty="0" smtClean="0">
                <a:solidFill>
                  <a:schemeClr val="accent3"/>
                </a:solidFill>
              </a:rPr>
              <a:t>(PWM)</a:t>
            </a:r>
            <a:endParaRPr lang="es-EC" sz="2200" b="1" dirty="0">
              <a:solidFill>
                <a:schemeClr val="accent3"/>
              </a:solidFill>
            </a:endParaRPr>
          </a:p>
        </p:txBody>
      </p:sp>
      <p:pic>
        <p:nvPicPr>
          <p:cNvPr id="5" name="4 Imagen" descr="Descripción: syren10-config"/>
          <p:cNvPicPr/>
          <p:nvPr/>
        </p:nvPicPr>
        <p:blipFill>
          <a:blip r:embed="rId2">
            <a:extLst>
              <a:ext uri="{28A0092B-C50C-407E-A947-70E740481C1C}">
                <a14:useLocalDpi xmlns:a14="http://schemas.microsoft.com/office/drawing/2010/main" val="0"/>
              </a:ext>
            </a:extLst>
          </a:blip>
          <a:srcRect/>
          <a:stretch>
            <a:fillRect/>
          </a:stretch>
        </p:blipFill>
        <p:spPr bwMode="auto">
          <a:xfrm>
            <a:off x="5436096" y="2636912"/>
            <a:ext cx="3456384" cy="2232248"/>
          </a:xfrm>
          <a:prstGeom prst="rect">
            <a:avLst/>
          </a:prstGeom>
          <a:noFill/>
          <a:ln>
            <a:noFill/>
          </a:ln>
        </p:spPr>
      </p:pic>
    </p:spTree>
    <p:extLst>
      <p:ext uri="{BB962C8B-B14F-4D97-AF65-F5344CB8AC3E}">
        <p14:creationId xmlns:p14="http://schemas.microsoft.com/office/powerpoint/2010/main" val="232497588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4000" b="1" dirty="0">
                <a:effectLst/>
              </a:rPr>
              <a:t>Circuito de potencia</a:t>
            </a:r>
            <a:endParaRPr lang="es-EC" sz="4000" dirty="0">
              <a:effectLst/>
            </a:endParaRPr>
          </a:p>
        </p:txBody>
      </p:sp>
      <p:pic>
        <p:nvPicPr>
          <p:cNvPr id="4" name="3 Marcador de contenido"/>
          <p:cNvPicPr>
            <a:picLocks noGrp="1"/>
          </p:cNvPicPr>
          <p:nvPr>
            <p:ph idx="1"/>
          </p:nvPr>
        </p:nvPicPr>
        <p:blipFill rotWithShape="1">
          <a:blip r:embed="rId2"/>
          <a:srcRect l="9342" t="27107" r="64330" b="13279"/>
          <a:stretch/>
        </p:blipFill>
        <p:spPr bwMode="auto">
          <a:xfrm>
            <a:off x="3203848" y="1700808"/>
            <a:ext cx="3425576" cy="436088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6378293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4000" b="1" dirty="0">
                <a:effectLst/>
              </a:rPr>
              <a:t>Circuito </a:t>
            </a:r>
            <a:r>
              <a:rPr lang="es-ES" sz="4000" b="1" dirty="0" smtClean="0">
                <a:effectLst/>
              </a:rPr>
              <a:t>de control</a:t>
            </a:r>
            <a:endParaRPr lang="es-EC" sz="4000" dirty="0">
              <a:effectLst/>
            </a:endParaRPr>
          </a:p>
        </p:txBody>
      </p:sp>
      <p:pic>
        <p:nvPicPr>
          <p:cNvPr id="4" name="3 Imagen"/>
          <p:cNvPicPr/>
          <p:nvPr/>
        </p:nvPicPr>
        <p:blipFill rotWithShape="1">
          <a:blip r:embed="rId2"/>
          <a:srcRect l="33777" t="25982" r="5559" b="16314"/>
          <a:stretch/>
        </p:blipFill>
        <p:spPr bwMode="auto">
          <a:xfrm>
            <a:off x="1129432" y="1412776"/>
            <a:ext cx="7812360" cy="469453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1234380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EC" sz="4000" dirty="0" smtClean="0">
                <a:effectLst/>
              </a:rPr>
              <a:t>Diseño de la interfaz grafica</a:t>
            </a:r>
            <a:endParaRPr lang="es-EC" sz="4000" dirty="0"/>
          </a:p>
        </p:txBody>
      </p:sp>
      <p:pic>
        <p:nvPicPr>
          <p:cNvPr id="4" name="3 Imagen"/>
          <p:cNvPicPr/>
          <p:nvPr/>
        </p:nvPicPr>
        <p:blipFill rotWithShape="1">
          <a:blip r:embed="rId2"/>
          <a:srcRect l="1189" t="10574" r="1481" b="7855"/>
          <a:stretch/>
        </p:blipFill>
        <p:spPr bwMode="auto">
          <a:xfrm>
            <a:off x="1475656" y="2996952"/>
            <a:ext cx="7272808" cy="3717032"/>
          </a:xfrm>
          <a:prstGeom prst="rect">
            <a:avLst/>
          </a:prstGeom>
          <a:ln>
            <a:noFill/>
          </a:ln>
          <a:extLst>
            <a:ext uri="{53640926-AAD7-44D8-BBD7-CCE9431645EC}">
              <a14:shadowObscured xmlns:a14="http://schemas.microsoft.com/office/drawing/2010/main"/>
            </a:ext>
          </a:extLst>
        </p:spPr>
      </p:pic>
      <p:sp>
        <p:nvSpPr>
          <p:cNvPr id="3" name="2 Rectángulo"/>
          <p:cNvSpPr/>
          <p:nvPr/>
        </p:nvSpPr>
        <p:spPr>
          <a:xfrm>
            <a:off x="1475656" y="1340768"/>
            <a:ext cx="2016224" cy="1569660"/>
          </a:xfrm>
          <a:prstGeom prst="rect">
            <a:avLst/>
          </a:prstGeom>
        </p:spPr>
        <p:txBody>
          <a:bodyPr wrap="square">
            <a:spAutoFit/>
          </a:bodyPr>
          <a:lstStyle/>
          <a:p>
            <a:pPr marL="342900" indent="-342900">
              <a:buFont typeface="Wingdings" pitchFamily="2" charset="2"/>
              <a:buChar char="Ø"/>
            </a:pPr>
            <a:r>
              <a:rPr lang="es-EC" sz="2400" dirty="0" smtClean="0"/>
              <a:t>Visualizar </a:t>
            </a:r>
          </a:p>
          <a:p>
            <a:pPr marL="342900" indent="-342900">
              <a:buFont typeface="Wingdings" pitchFamily="2" charset="2"/>
              <a:buChar char="Ø"/>
            </a:pPr>
            <a:r>
              <a:rPr lang="es-EC" sz="2400" dirty="0" smtClean="0"/>
              <a:t>Controlar </a:t>
            </a:r>
          </a:p>
          <a:p>
            <a:pPr marL="342900" indent="-342900">
              <a:buFont typeface="Wingdings" pitchFamily="2" charset="2"/>
              <a:buChar char="Ø"/>
            </a:pPr>
            <a:r>
              <a:rPr lang="es-EC" sz="2400" dirty="0"/>
              <a:t>A</a:t>
            </a:r>
            <a:r>
              <a:rPr lang="es-EC" sz="2400" dirty="0" smtClean="0"/>
              <a:t>nalizar </a:t>
            </a:r>
          </a:p>
          <a:p>
            <a:pPr marL="342900" indent="-342900">
              <a:buFont typeface="Wingdings" pitchFamily="2" charset="2"/>
              <a:buChar char="Ø"/>
            </a:pPr>
            <a:r>
              <a:rPr lang="es-EC" sz="2400" dirty="0" smtClean="0"/>
              <a:t>Determinar</a:t>
            </a:r>
            <a:endParaRPr lang="es-EC" sz="2400" dirty="0"/>
          </a:p>
        </p:txBody>
      </p:sp>
    </p:spTree>
    <p:extLst>
      <p:ext uri="{BB962C8B-B14F-4D97-AF65-F5344CB8AC3E}">
        <p14:creationId xmlns:p14="http://schemas.microsoft.com/office/powerpoint/2010/main" val="126958185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p:nvPr/>
        </p:nvPicPr>
        <p:blipFill rotWithShape="1">
          <a:blip r:embed="rId2"/>
          <a:srcRect l="773" t="14743" r="68479" b="48748"/>
          <a:stretch/>
        </p:blipFill>
        <p:spPr bwMode="auto">
          <a:xfrm>
            <a:off x="1102542" y="2782829"/>
            <a:ext cx="3191987" cy="2159545"/>
          </a:xfrm>
          <a:prstGeom prst="rect">
            <a:avLst/>
          </a:prstGeom>
          <a:ln>
            <a:noFill/>
          </a:ln>
          <a:extLst>
            <a:ext uri="{53640926-AAD7-44D8-BBD7-CCE9431645EC}">
              <a14:shadowObscured xmlns:a14="http://schemas.microsoft.com/office/drawing/2010/main"/>
            </a:ext>
          </a:extLst>
        </p:spPr>
      </p:pic>
      <p:sp>
        <p:nvSpPr>
          <p:cNvPr id="6" name="5 Rectángulo"/>
          <p:cNvSpPr/>
          <p:nvPr/>
        </p:nvSpPr>
        <p:spPr>
          <a:xfrm>
            <a:off x="1135812" y="2282285"/>
            <a:ext cx="1490473" cy="430887"/>
          </a:xfrm>
          <a:prstGeom prst="rect">
            <a:avLst/>
          </a:prstGeom>
        </p:spPr>
        <p:txBody>
          <a:bodyPr wrap="none">
            <a:spAutoFit/>
          </a:bodyPr>
          <a:lstStyle/>
          <a:p>
            <a:r>
              <a:rPr lang="es-EC" sz="2200" b="1" dirty="0">
                <a:solidFill>
                  <a:srgbClr val="FF0000"/>
                </a:solidFill>
              </a:rPr>
              <a:t>Controles</a:t>
            </a:r>
            <a:endParaRPr lang="es-EC" sz="2200" dirty="0">
              <a:solidFill>
                <a:srgbClr val="FF0000"/>
              </a:solidFill>
            </a:endParaRPr>
          </a:p>
        </p:txBody>
      </p:sp>
      <p:sp>
        <p:nvSpPr>
          <p:cNvPr id="7" name="6 Rectángulo"/>
          <p:cNvSpPr/>
          <p:nvPr/>
        </p:nvSpPr>
        <p:spPr>
          <a:xfrm>
            <a:off x="5004049" y="1112729"/>
            <a:ext cx="1706686" cy="430887"/>
          </a:xfrm>
          <a:prstGeom prst="rect">
            <a:avLst/>
          </a:prstGeom>
        </p:spPr>
        <p:txBody>
          <a:bodyPr wrap="none">
            <a:spAutoFit/>
          </a:bodyPr>
          <a:lstStyle/>
          <a:p>
            <a:r>
              <a:rPr lang="es-EC" sz="2200" b="1" dirty="0">
                <a:solidFill>
                  <a:srgbClr val="FF0000"/>
                </a:solidFill>
              </a:rPr>
              <a:t>Indicadores</a:t>
            </a:r>
            <a:endParaRPr lang="es-EC" sz="2200" dirty="0">
              <a:solidFill>
                <a:srgbClr val="FF0000"/>
              </a:solidFill>
            </a:endParaRPr>
          </a:p>
        </p:txBody>
      </p:sp>
      <p:pic>
        <p:nvPicPr>
          <p:cNvPr id="8" name="7 Imagen"/>
          <p:cNvPicPr/>
          <p:nvPr/>
        </p:nvPicPr>
        <p:blipFill rotWithShape="1">
          <a:blip r:embed="rId2"/>
          <a:srcRect t="50403" r="67699" b="29220"/>
          <a:stretch/>
        </p:blipFill>
        <p:spPr bwMode="auto">
          <a:xfrm>
            <a:off x="5004049" y="1739487"/>
            <a:ext cx="4025390" cy="1516481"/>
          </a:xfrm>
          <a:prstGeom prst="rect">
            <a:avLst/>
          </a:prstGeom>
          <a:ln>
            <a:noFill/>
          </a:ln>
          <a:extLst>
            <a:ext uri="{53640926-AAD7-44D8-BBD7-CCE9431645EC}">
              <a14:shadowObscured xmlns:a14="http://schemas.microsoft.com/office/drawing/2010/main"/>
            </a:ext>
          </a:extLst>
        </p:spPr>
      </p:pic>
      <p:sp>
        <p:nvSpPr>
          <p:cNvPr id="9" name="8 Rectángulo"/>
          <p:cNvSpPr/>
          <p:nvPr/>
        </p:nvSpPr>
        <p:spPr>
          <a:xfrm>
            <a:off x="4992589" y="4497950"/>
            <a:ext cx="1697901" cy="430887"/>
          </a:xfrm>
          <a:prstGeom prst="rect">
            <a:avLst/>
          </a:prstGeom>
        </p:spPr>
        <p:txBody>
          <a:bodyPr wrap="none">
            <a:spAutoFit/>
          </a:bodyPr>
          <a:lstStyle/>
          <a:p>
            <a:r>
              <a:rPr lang="es-EC" sz="2200" b="1" dirty="0">
                <a:solidFill>
                  <a:srgbClr val="FF0000"/>
                </a:solidFill>
              </a:rPr>
              <a:t>Calibración</a:t>
            </a:r>
            <a:endParaRPr lang="es-EC" sz="2200" dirty="0">
              <a:solidFill>
                <a:srgbClr val="FF0000"/>
              </a:solidFill>
            </a:endParaRPr>
          </a:p>
        </p:txBody>
      </p:sp>
      <p:pic>
        <p:nvPicPr>
          <p:cNvPr id="11" name="10 Imagen"/>
          <p:cNvPicPr/>
          <p:nvPr/>
        </p:nvPicPr>
        <p:blipFill rotWithShape="1">
          <a:blip r:embed="rId3"/>
          <a:srcRect l="980" t="71254" r="67743" b="9727"/>
          <a:stretch/>
        </p:blipFill>
        <p:spPr bwMode="auto">
          <a:xfrm>
            <a:off x="5004049" y="4942374"/>
            <a:ext cx="4025389" cy="164763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6986531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1835696" y="1340768"/>
            <a:ext cx="1261884" cy="430887"/>
          </a:xfrm>
          <a:prstGeom prst="rect">
            <a:avLst/>
          </a:prstGeom>
        </p:spPr>
        <p:txBody>
          <a:bodyPr wrap="none">
            <a:spAutoFit/>
          </a:bodyPr>
          <a:lstStyle/>
          <a:p>
            <a:r>
              <a:rPr lang="es-EC" sz="2200" b="1" dirty="0" smtClean="0">
                <a:solidFill>
                  <a:srgbClr val="FF0000"/>
                </a:solidFill>
              </a:rPr>
              <a:t>Gráficas</a:t>
            </a:r>
            <a:endParaRPr lang="es-EC" sz="2200" dirty="0">
              <a:solidFill>
                <a:srgbClr val="FF0000"/>
              </a:solidFill>
            </a:endParaRPr>
          </a:p>
        </p:txBody>
      </p:sp>
      <p:pic>
        <p:nvPicPr>
          <p:cNvPr id="12" name="11 Imagen"/>
          <p:cNvPicPr/>
          <p:nvPr/>
        </p:nvPicPr>
        <p:blipFill rotWithShape="1">
          <a:blip r:embed="rId2"/>
          <a:srcRect l="37029" t="11850" r="1484" b="7223"/>
          <a:stretch/>
        </p:blipFill>
        <p:spPr bwMode="auto">
          <a:xfrm>
            <a:off x="2123728" y="1946424"/>
            <a:ext cx="6048672" cy="451649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1461437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dirty="0">
                <a:effectLst/>
              </a:rPr>
              <a:t>P</a:t>
            </a:r>
            <a:r>
              <a:rPr lang="es-EC" dirty="0" smtClean="0">
                <a:effectLst/>
              </a:rPr>
              <a:t>ruebas y mediciones del sistema</a:t>
            </a:r>
            <a:endParaRPr lang="es-EC" dirty="0"/>
          </a:p>
        </p:txBody>
      </p:sp>
      <p:sp>
        <p:nvSpPr>
          <p:cNvPr id="3" name="2 Marcador de contenido"/>
          <p:cNvSpPr>
            <a:spLocks noGrp="1"/>
          </p:cNvSpPr>
          <p:nvPr>
            <p:ph idx="1"/>
          </p:nvPr>
        </p:nvSpPr>
        <p:spPr>
          <a:xfrm>
            <a:off x="1475656" y="1556792"/>
            <a:ext cx="6952816" cy="4800600"/>
          </a:xfrm>
        </p:spPr>
        <p:txBody>
          <a:bodyPr>
            <a:normAutofit/>
          </a:bodyPr>
          <a:lstStyle/>
          <a:p>
            <a:pPr marL="0" lvl="2" indent="0" algn="just">
              <a:buClr>
                <a:srgbClr val="0070C0"/>
              </a:buClr>
              <a:buNone/>
            </a:pPr>
            <a:r>
              <a:rPr lang="es-ES" b="1" dirty="0" smtClean="0"/>
              <a:t>Consideraciones preliminares</a:t>
            </a:r>
            <a:endParaRPr lang="es-EC" b="1" dirty="0" smtClean="0"/>
          </a:p>
          <a:p>
            <a:pPr lvl="0" algn="just"/>
            <a:endParaRPr lang="es-EC" sz="2200" b="1" dirty="0"/>
          </a:p>
          <a:p>
            <a:pPr lvl="0" algn="just">
              <a:buFont typeface="Wingdings" pitchFamily="2" charset="2"/>
              <a:buChar char="Ø"/>
            </a:pPr>
            <a:r>
              <a:rPr lang="es-EC" sz="2200" dirty="0" smtClean="0"/>
              <a:t>Se </a:t>
            </a:r>
            <a:r>
              <a:rPr lang="es-EC" sz="2200" dirty="0"/>
              <a:t>utilizó un </a:t>
            </a:r>
            <a:r>
              <a:rPr lang="es-EC" sz="2200" dirty="0" smtClean="0"/>
              <a:t>FMR </a:t>
            </a:r>
            <a:r>
              <a:rPr lang="es-EC" sz="2200" dirty="0"/>
              <a:t>con 20% de </a:t>
            </a:r>
            <a:r>
              <a:rPr lang="es-EC" sz="2200" dirty="0" smtClean="0"/>
              <a:t>concentración.</a:t>
            </a:r>
          </a:p>
          <a:p>
            <a:pPr lvl="0" algn="just">
              <a:buFont typeface="Wingdings" pitchFamily="2" charset="2"/>
              <a:buChar char="Ø"/>
            </a:pPr>
            <a:r>
              <a:rPr lang="es-EC" sz="2200" dirty="0"/>
              <a:t>se colocó al conjunto </a:t>
            </a:r>
            <a:r>
              <a:rPr lang="es-EC" sz="2200" dirty="0" smtClean="0"/>
              <a:t>mecánico en </a:t>
            </a:r>
            <a:r>
              <a:rPr lang="es-EC" sz="2200" dirty="0"/>
              <a:t>dos posiciones diferentes </a:t>
            </a:r>
            <a:r>
              <a:rPr lang="es-EC" sz="2200" dirty="0" smtClean="0"/>
              <a:t>.</a:t>
            </a:r>
          </a:p>
          <a:p>
            <a:pPr lvl="0" algn="just">
              <a:buFont typeface="Wingdings" pitchFamily="2" charset="2"/>
              <a:buChar char="Ø"/>
            </a:pPr>
            <a:endParaRPr lang="es-EC" sz="2200" dirty="0"/>
          </a:p>
          <a:p>
            <a:pPr lvl="0" algn="just">
              <a:buFont typeface="Wingdings" pitchFamily="2" charset="2"/>
              <a:buChar char="Ø"/>
            </a:pPr>
            <a:r>
              <a:rPr lang="es-EC" sz="2200" dirty="0" smtClean="0"/>
              <a:t>Se </a:t>
            </a:r>
            <a:r>
              <a:rPr lang="es-EC" sz="2200" dirty="0"/>
              <a:t>determinará los tiempos de reposo máximo del </a:t>
            </a:r>
            <a:r>
              <a:rPr lang="es-EC" sz="2200" dirty="0" smtClean="0"/>
              <a:t>FMR.</a:t>
            </a:r>
            <a:endParaRPr lang="es-EC" sz="2200" dirty="0"/>
          </a:p>
          <a:p>
            <a:pPr lvl="0" algn="just">
              <a:buFont typeface="Wingdings" pitchFamily="2" charset="2"/>
              <a:buChar char="Ø"/>
            </a:pPr>
            <a:r>
              <a:rPr lang="es-EC" sz="2200" dirty="0" smtClean="0"/>
              <a:t>Se </a:t>
            </a:r>
            <a:r>
              <a:rPr lang="es-EC" sz="2200" dirty="0"/>
              <a:t>determinará el porcentaje y el valor de la reducción de las amplitudes de las </a:t>
            </a:r>
            <a:r>
              <a:rPr lang="es-EC" sz="2200" dirty="0" smtClean="0"/>
              <a:t>oscilaciones (0 - 12v). </a:t>
            </a:r>
            <a:endParaRPr lang="es-EC" sz="2200" dirty="0"/>
          </a:p>
          <a:p>
            <a:pPr algn="just">
              <a:buFont typeface="Wingdings" pitchFamily="2" charset="2"/>
              <a:buChar char="Ø"/>
            </a:pPr>
            <a:r>
              <a:rPr lang="es-EC" sz="2200" dirty="0"/>
              <a:t>Se determinará e</a:t>
            </a:r>
            <a:r>
              <a:rPr lang="es-EC" sz="2200" dirty="0" smtClean="0"/>
              <a:t>l </a:t>
            </a:r>
            <a:r>
              <a:rPr lang="es-EC" sz="2200" dirty="0"/>
              <a:t>tiempo </a:t>
            </a:r>
            <a:r>
              <a:rPr lang="es-EC" sz="2200" dirty="0" smtClean="0"/>
              <a:t>de estabilización.</a:t>
            </a:r>
            <a:endParaRPr lang="es-EC" sz="2200" dirty="0"/>
          </a:p>
        </p:txBody>
      </p:sp>
    </p:spTree>
    <p:extLst>
      <p:ext uri="{BB962C8B-B14F-4D97-AF65-F5344CB8AC3E}">
        <p14:creationId xmlns:p14="http://schemas.microsoft.com/office/powerpoint/2010/main" val="33325100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36104" y="260648"/>
            <a:ext cx="8028384" cy="1143000"/>
          </a:xfrm>
        </p:spPr>
        <p:txBody>
          <a:bodyPr>
            <a:noAutofit/>
          </a:bodyPr>
          <a:lstStyle/>
          <a:p>
            <a:pPr algn="just"/>
            <a:r>
              <a:rPr lang="es-EC" sz="2400" b="1" dirty="0" smtClean="0"/>
              <a:t>Clasificación </a:t>
            </a:r>
            <a:r>
              <a:rPr lang="es-EC" sz="2400" b="1" dirty="0"/>
              <a:t>de materiales inteligentes en función de estimulo y respuesta (actuadores)</a:t>
            </a:r>
            <a:br>
              <a:rPr lang="es-EC" sz="2400" b="1" dirty="0"/>
            </a:br>
            <a:endParaRPr lang="es-EC" sz="2400" dirty="0"/>
          </a:p>
        </p:txBody>
      </p:sp>
      <p:sp>
        <p:nvSpPr>
          <p:cNvPr id="3" name="2 Marcador de contenido"/>
          <p:cNvSpPr>
            <a:spLocks noGrp="1"/>
          </p:cNvSpPr>
          <p:nvPr>
            <p:ph idx="1"/>
          </p:nvPr>
        </p:nvSpPr>
        <p:spPr>
          <a:xfrm>
            <a:off x="1259632" y="5661248"/>
            <a:ext cx="7560840" cy="864096"/>
          </a:xfrm>
        </p:spPr>
        <p:txBody>
          <a:bodyPr/>
          <a:lstStyle/>
          <a:p>
            <a:r>
              <a:rPr lang="es-EC" sz="1800" dirty="0" smtClean="0"/>
              <a:t>Fuente</a:t>
            </a:r>
            <a:r>
              <a:rPr lang="es-EC" sz="1800" dirty="0"/>
              <a:t>: Fundación Española para la Ciencia y la Tecnología (FECYT), Fundación OPTI Octubre 2011</a:t>
            </a:r>
          </a:p>
          <a:p>
            <a:endParaRPr lang="es-EC" dirty="0"/>
          </a:p>
        </p:txBody>
      </p:sp>
      <p:pic>
        <p:nvPicPr>
          <p:cNvPr id="4" name="3 Imagen"/>
          <p:cNvPicPr/>
          <p:nvPr/>
        </p:nvPicPr>
        <p:blipFill rotWithShape="1">
          <a:blip r:embed="rId2" cstate="print"/>
          <a:srcRect l="15191" t="19197" r="16940" b="18529"/>
          <a:stretch/>
        </p:blipFill>
        <p:spPr bwMode="auto">
          <a:xfrm>
            <a:off x="1187624" y="1268760"/>
            <a:ext cx="7776864" cy="417646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2276998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259632" y="274638"/>
            <a:ext cx="7776864" cy="1143000"/>
          </a:xfrm>
        </p:spPr>
        <p:txBody>
          <a:bodyPr>
            <a:normAutofit fontScale="90000"/>
          </a:bodyPr>
          <a:lstStyle/>
          <a:p>
            <a:r>
              <a:rPr lang="es-EC" dirty="0" smtClean="0">
                <a:effectLst/>
              </a:rPr>
              <a:t>Pruebas y mediciones: </a:t>
            </a:r>
            <a:br>
              <a:rPr lang="es-EC" dirty="0" smtClean="0">
                <a:effectLst/>
              </a:rPr>
            </a:br>
            <a:r>
              <a:rPr lang="es-EC" dirty="0" smtClean="0">
                <a:effectLst/>
              </a:rPr>
              <a:t>Primera posición</a:t>
            </a:r>
            <a:endParaRPr lang="es-EC" dirty="0">
              <a:effectLst/>
            </a:endParaRPr>
          </a:p>
        </p:txBody>
      </p:sp>
      <p:graphicFrame>
        <p:nvGraphicFramePr>
          <p:cNvPr id="4" name="3 Gráfico"/>
          <p:cNvGraphicFramePr/>
          <p:nvPr>
            <p:extLst>
              <p:ext uri="{D42A27DB-BD31-4B8C-83A1-F6EECF244321}">
                <p14:modId xmlns:p14="http://schemas.microsoft.com/office/powerpoint/2010/main" val="109401742"/>
              </p:ext>
            </p:extLst>
          </p:nvPr>
        </p:nvGraphicFramePr>
        <p:xfrm>
          <a:off x="1907704" y="2132856"/>
          <a:ext cx="6336704" cy="376083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5919590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Gráfico"/>
          <p:cNvGraphicFramePr/>
          <p:nvPr>
            <p:extLst>
              <p:ext uri="{D42A27DB-BD31-4B8C-83A1-F6EECF244321}">
                <p14:modId xmlns:p14="http://schemas.microsoft.com/office/powerpoint/2010/main" val="1229047136"/>
              </p:ext>
            </p:extLst>
          </p:nvPr>
        </p:nvGraphicFramePr>
        <p:xfrm>
          <a:off x="1475656" y="1412776"/>
          <a:ext cx="7056784" cy="453650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3557932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Gráfico"/>
          <p:cNvGraphicFramePr/>
          <p:nvPr>
            <p:extLst>
              <p:ext uri="{D42A27DB-BD31-4B8C-83A1-F6EECF244321}">
                <p14:modId xmlns:p14="http://schemas.microsoft.com/office/powerpoint/2010/main" val="3295126493"/>
              </p:ext>
            </p:extLst>
          </p:nvPr>
        </p:nvGraphicFramePr>
        <p:xfrm>
          <a:off x="1907704" y="1628800"/>
          <a:ext cx="6408712" cy="396044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4807841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259632" y="274638"/>
            <a:ext cx="7776864" cy="1143000"/>
          </a:xfrm>
        </p:spPr>
        <p:txBody>
          <a:bodyPr>
            <a:normAutofit fontScale="90000"/>
          </a:bodyPr>
          <a:lstStyle/>
          <a:p>
            <a:r>
              <a:rPr lang="es-EC" dirty="0" smtClean="0">
                <a:effectLst/>
              </a:rPr>
              <a:t>Pruebas y mediciones: </a:t>
            </a:r>
            <a:br>
              <a:rPr lang="es-EC" dirty="0" smtClean="0">
                <a:effectLst/>
              </a:rPr>
            </a:br>
            <a:r>
              <a:rPr lang="es-EC" dirty="0" smtClean="0">
                <a:effectLst/>
              </a:rPr>
              <a:t>Segunda Posición</a:t>
            </a:r>
            <a:endParaRPr lang="es-EC" dirty="0">
              <a:effectLst/>
            </a:endParaRPr>
          </a:p>
        </p:txBody>
      </p:sp>
      <p:graphicFrame>
        <p:nvGraphicFramePr>
          <p:cNvPr id="5" name="4 Gráfico"/>
          <p:cNvGraphicFramePr/>
          <p:nvPr>
            <p:extLst>
              <p:ext uri="{D42A27DB-BD31-4B8C-83A1-F6EECF244321}">
                <p14:modId xmlns:p14="http://schemas.microsoft.com/office/powerpoint/2010/main" val="1386855397"/>
              </p:ext>
            </p:extLst>
          </p:nvPr>
        </p:nvGraphicFramePr>
        <p:xfrm>
          <a:off x="1979712" y="2204864"/>
          <a:ext cx="6264696" cy="374441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8266895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Gráfico"/>
          <p:cNvGraphicFramePr/>
          <p:nvPr>
            <p:extLst>
              <p:ext uri="{D42A27DB-BD31-4B8C-83A1-F6EECF244321}">
                <p14:modId xmlns:p14="http://schemas.microsoft.com/office/powerpoint/2010/main" val="598670154"/>
              </p:ext>
            </p:extLst>
          </p:nvPr>
        </p:nvGraphicFramePr>
        <p:xfrm>
          <a:off x="1691680" y="1124744"/>
          <a:ext cx="6984776" cy="468052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4714595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Gráfico"/>
          <p:cNvGraphicFramePr/>
          <p:nvPr>
            <p:extLst>
              <p:ext uri="{D42A27DB-BD31-4B8C-83A1-F6EECF244321}">
                <p14:modId xmlns:p14="http://schemas.microsoft.com/office/powerpoint/2010/main" val="3759491497"/>
              </p:ext>
            </p:extLst>
          </p:nvPr>
        </p:nvGraphicFramePr>
        <p:xfrm>
          <a:off x="1907704" y="1700808"/>
          <a:ext cx="6120680" cy="374441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4714595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435608" y="1447800"/>
            <a:ext cx="7498080" cy="5410200"/>
          </a:xfrm>
        </p:spPr>
        <p:txBody>
          <a:bodyPr>
            <a:normAutofit fontScale="70000" lnSpcReduction="20000"/>
          </a:bodyPr>
          <a:lstStyle/>
          <a:p>
            <a:pPr lvl="0" algn="just"/>
            <a:r>
              <a:rPr lang="es-EC" dirty="0" smtClean="0"/>
              <a:t>Es </a:t>
            </a:r>
            <a:r>
              <a:rPr lang="es-EC" dirty="0"/>
              <a:t>importante analizar al FMR, considerándolo como un fluido con una composición y concentración determinada, que posee características y un comportamiento particular, el cual puede tener una variación en cuanto a su viscosidad;  ya que si se analiza desde el punto de vista del aceite, este no podría tener un cambio en su viscosidad, sino en su comportamiento dinámico</a:t>
            </a:r>
            <a:r>
              <a:rPr lang="es-EC" dirty="0" smtClean="0"/>
              <a:t>.</a:t>
            </a:r>
          </a:p>
          <a:p>
            <a:pPr lvl="0" algn="just"/>
            <a:endParaRPr lang="es-EC" dirty="0"/>
          </a:p>
          <a:p>
            <a:pPr lvl="0" algn="just"/>
            <a:r>
              <a:rPr lang="es-EC" dirty="0"/>
              <a:t>A medida que aumenta el porcentaje de concentración de partículas de acero, aumenta su viscosidad inicial y existe un mayor rango en su variación</a:t>
            </a:r>
            <a:r>
              <a:rPr lang="es-EC" dirty="0" smtClean="0"/>
              <a:t>.</a:t>
            </a:r>
          </a:p>
          <a:p>
            <a:pPr lvl="0" algn="just"/>
            <a:endParaRPr lang="es-EC" dirty="0"/>
          </a:p>
          <a:p>
            <a:pPr algn="just"/>
            <a:r>
              <a:rPr lang="es-EC" dirty="0"/>
              <a:t>Se determinó que a medida que se aplica un campo magnético creciente, el coeficiente de amortiguamiento va aumentando</a:t>
            </a:r>
            <a:r>
              <a:rPr lang="es-EC" dirty="0" smtClean="0"/>
              <a:t>.</a:t>
            </a:r>
            <a:endParaRPr lang="es-EC" dirty="0"/>
          </a:p>
        </p:txBody>
      </p:sp>
      <p:sp>
        <p:nvSpPr>
          <p:cNvPr id="4" name="1 Título"/>
          <p:cNvSpPr>
            <a:spLocks noGrp="1"/>
          </p:cNvSpPr>
          <p:nvPr>
            <p:ph type="title"/>
          </p:nvPr>
        </p:nvSpPr>
        <p:spPr/>
        <p:txBody>
          <a:bodyPr>
            <a:normAutofit/>
          </a:bodyPr>
          <a:lstStyle/>
          <a:p>
            <a:r>
              <a:rPr lang="es-EC" dirty="0" smtClean="0">
                <a:effectLst/>
              </a:rPr>
              <a:t>Conclusiones</a:t>
            </a:r>
            <a:endParaRPr lang="es-EC" dirty="0">
              <a:effectLst/>
            </a:endParaRPr>
          </a:p>
        </p:txBody>
      </p:sp>
    </p:spTree>
    <p:extLst>
      <p:ext uri="{BB962C8B-B14F-4D97-AF65-F5344CB8AC3E}">
        <p14:creationId xmlns:p14="http://schemas.microsoft.com/office/powerpoint/2010/main" val="167525368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435608" y="908720"/>
            <a:ext cx="7498080" cy="5949280"/>
          </a:xfrm>
        </p:spPr>
        <p:txBody>
          <a:bodyPr>
            <a:normAutofit fontScale="70000" lnSpcReduction="20000"/>
          </a:bodyPr>
          <a:lstStyle/>
          <a:p>
            <a:pPr lvl="0" algn="just"/>
            <a:r>
              <a:rPr lang="es-EC" dirty="0" smtClean="0"/>
              <a:t>Se </a:t>
            </a:r>
            <a:r>
              <a:rPr lang="es-EC" dirty="0"/>
              <a:t>determinó que este fluido magnetoreológico necesita de un tiempo de reposo para la reestructuración de las partículas dentro del fluido, por lo que podría compararse con el comportamiento de un fluido tixotrópico, según la clasificación </a:t>
            </a:r>
            <a:r>
              <a:rPr lang="es-EC" dirty="0" err="1"/>
              <a:t>reológica</a:t>
            </a:r>
            <a:r>
              <a:rPr lang="es-EC" dirty="0"/>
              <a:t> de los fluidos no newtonianos</a:t>
            </a:r>
            <a:r>
              <a:rPr lang="es-EC" dirty="0" smtClean="0"/>
              <a:t>.</a:t>
            </a:r>
          </a:p>
          <a:p>
            <a:pPr marL="82296" lvl="0" indent="0" algn="just">
              <a:buNone/>
            </a:pPr>
            <a:endParaRPr lang="es-EC" dirty="0"/>
          </a:p>
          <a:p>
            <a:pPr algn="just"/>
            <a:r>
              <a:rPr lang="es-EC" dirty="0"/>
              <a:t> Se determinó que este fluido magnetoreológico, aumenta su viscosidad a medida que se incrementa el campo magnético, por lo que se podría comparar con el </a:t>
            </a:r>
            <a:r>
              <a:rPr lang="es-EC" dirty="0" smtClean="0"/>
              <a:t>comportamiento de un fluido reo-espesante </a:t>
            </a:r>
            <a:r>
              <a:rPr lang="es-EC" dirty="0"/>
              <a:t>(</a:t>
            </a:r>
            <a:r>
              <a:rPr lang="es-EC" dirty="0" err="1"/>
              <a:t>shear-thickenning</a:t>
            </a:r>
            <a:r>
              <a:rPr lang="es-EC" dirty="0"/>
              <a:t>), según la clasificación </a:t>
            </a:r>
            <a:r>
              <a:rPr lang="es-EC" dirty="0" err="1"/>
              <a:t>reológica</a:t>
            </a:r>
            <a:r>
              <a:rPr lang="es-EC" dirty="0"/>
              <a:t> de los fluidos no newtonianos.</a:t>
            </a:r>
          </a:p>
          <a:p>
            <a:pPr algn="just"/>
            <a:endParaRPr lang="es-EC" dirty="0"/>
          </a:p>
          <a:p>
            <a:pPr lvl="0" algn="just"/>
            <a:r>
              <a:rPr lang="es-EC" dirty="0" smtClean="0"/>
              <a:t>Se </a:t>
            </a:r>
            <a:r>
              <a:rPr lang="es-EC" dirty="0"/>
              <a:t>determinó en las pruebas realizadas en la primera y segunda posición, que el sistema permite un valor máximo de reducción de las amplitudes de oscilación, de aproximadamente un 20% y 15% respectivamente, inducido al electroimán de 12 v; y un valor mínimo de 5,4% y 2% correspondiente a cada posición, con un voltaje inducido al electroimán de 8v</a:t>
            </a:r>
            <a:r>
              <a:rPr lang="es-EC" dirty="0" smtClean="0"/>
              <a:t>.</a:t>
            </a:r>
            <a:endParaRPr lang="es-EC" dirty="0"/>
          </a:p>
        </p:txBody>
      </p:sp>
    </p:spTree>
    <p:extLst>
      <p:ext uri="{BB962C8B-B14F-4D97-AF65-F5344CB8AC3E}">
        <p14:creationId xmlns:p14="http://schemas.microsoft.com/office/powerpoint/2010/main" val="219030930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Recomendaciones</a:t>
            </a:r>
            <a:endParaRPr lang="es-EC" dirty="0"/>
          </a:p>
        </p:txBody>
      </p:sp>
      <p:sp>
        <p:nvSpPr>
          <p:cNvPr id="3" name="2 Marcador de contenido"/>
          <p:cNvSpPr>
            <a:spLocks noGrp="1"/>
          </p:cNvSpPr>
          <p:nvPr>
            <p:ph idx="1"/>
          </p:nvPr>
        </p:nvSpPr>
        <p:spPr>
          <a:xfrm>
            <a:off x="1435608" y="1447800"/>
            <a:ext cx="7498080" cy="5293568"/>
          </a:xfrm>
        </p:spPr>
        <p:txBody>
          <a:bodyPr>
            <a:normAutofit fontScale="70000" lnSpcReduction="20000"/>
          </a:bodyPr>
          <a:lstStyle/>
          <a:p>
            <a:pPr lvl="0" algn="just"/>
            <a:r>
              <a:rPr lang="es-ES" dirty="0" smtClean="0"/>
              <a:t>Se </a:t>
            </a:r>
            <a:r>
              <a:rPr lang="es-ES" dirty="0"/>
              <a:t>recomienda utilizar fluidos </a:t>
            </a:r>
            <a:r>
              <a:rPr lang="es-ES" dirty="0" err="1"/>
              <a:t>magnetoreológicos</a:t>
            </a:r>
            <a:r>
              <a:rPr lang="es-ES" dirty="0"/>
              <a:t> con concentraciones de porcentajes en peso del 10, 20, 30 y 40% con respecto al fluido, para realizar los ensayos de viscosidad dinámica, de esta manera se asegura una concentración exacta,  ya que al tener distintos tamaños de grano, no se lo puede realizar con un porcentaje al </a:t>
            </a:r>
            <a:r>
              <a:rPr lang="es-ES" dirty="0" smtClean="0"/>
              <a:t>volumen</a:t>
            </a:r>
          </a:p>
          <a:p>
            <a:pPr lvl="0" algn="just"/>
            <a:endParaRPr lang="es-ES" dirty="0" smtClean="0"/>
          </a:p>
          <a:p>
            <a:pPr lvl="0" algn="just"/>
            <a:r>
              <a:rPr lang="es-EC" dirty="0" smtClean="0"/>
              <a:t>No </a:t>
            </a:r>
            <a:r>
              <a:rPr lang="es-EC" dirty="0"/>
              <a:t>se recomienda alimentar el electroimán, con valores de voltaje superiores a 12 v y de corriente superiores a 1 A,  ya que el electroimán podría llegar a calentarse, elevando la temperatura del FMR e influyendo directamente en las mediciones de su viscosidad.</a:t>
            </a:r>
          </a:p>
          <a:p>
            <a:pPr marL="82296" indent="0" algn="just">
              <a:buNone/>
            </a:pPr>
            <a:r>
              <a:rPr lang="es-EC" dirty="0"/>
              <a:t> </a:t>
            </a:r>
          </a:p>
          <a:p>
            <a:pPr lvl="0" algn="just"/>
            <a:r>
              <a:rPr lang="es-EC" dirty="0" smtClean="0"/>
              <a:t>Se </a:t>
            </a:r>
            <a:r>
              <a:rPr lang="es-EC" dirty="0"/>
              <a:t>recomienda tomar mediciones con valores de voltaje inducido al electroimán a partir de 8v, valor en el cual se puede apreciar una reducción de la amplitud de las oscilaciones, esto en la primera posición y a partir de 9v la segunda posición. </a:t>
            </a:r>
          </a:p>
        </p:txBody>
      </p:sp>
    </p:spTree>
    <p:extLst>
      <p:ext uri="{BB962C8B-B14F-4D97-AF65-F5344CB8AC3E}">
        <p14:creationId xmlns:p14="http://schemas.microsoft.com/office/powerpoint/2010/main" val="15419323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a:t>Fluidos </a:t>
            </a:r>
            <a:r>
              <a:rPr lang="es-EC" dirty="0" err="1"/>
              <a:t>magnetoreológicos</a:t>
            </a:r>
            <a:endParaRPr lang="es-EC" dirty="0"/>
          </a:p>
        </p:txBody>
      </p:sp>
      <p:pic>
        <p:nvPicPr>
          <p:cNvPr id="5" name="4 Imagen"/>
          <p:cNvPicPr/>
          <p:nvPr/>
        </p:nvPicPr>
        <p:blipFill>
          <a:blip r:embed="rId2">
            <a:extLst>
              <a:ext uri="{28A0092B-C50C-407E-A947-70E740481C1C}">
                <a14:useLocalDpi xmlns:a14="http://schemas.microsoft.com/office/drawing/2010/main" val="0"/>
              </a:ext>
            </a:extLst>
          </a:blip>
          <a:srcRect/>
          <a:stretch>
            <a:fillRect/>
          </a:stretch>
        </p:blipFill>
        <p:spPr bwMode="auto">
          <a:xfrm>
            <a:off x="2195736" y="1916832"/>
            <a:ext cx="5400600" cy="3528392"/>
          </a:xfrm>
          <a:prstGeom prst="rect">
            <a:avLst/>
          </a:prstGeom>
          <a:noFill/>
          <a:ln>
            <a:noFill/>
          </a:ln>
        </p:spPr>
      </p:pic>
    </p:spTree>
    <p:extLst>
      <p:ext uri="{BB962C8B-B14F-4D97-AF65-F5344CB8AC3E}">
        <p14:creationId xmlns:p14="http://schemas.microsoft.com/office/powerpoint/2010/main" val="6629299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3" y="2531740"/>
            <a:ext cx="3384376" cy="2538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8360" t="24132" r="40752" b="29167"/>
          <a:stretch/>
        </p:blipFill>
        <p:spPr bwMode="auto">
          <a:xfrm>
            <a:off x="5220072" y="2276872"/>
            <a:ext cx="2717800" cy="3416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1 Título"/>
          <p:cNvSpPr>
            <a:spLocks noGrp="1"/>
          </p:cNvSpPr>
          <p:nvPr>
            <p:ph type="title"/>
          </p:nvPr>
        </p:nvSpPr>
        <p:spPr>
          <a:xfrm>
            <a:off x="1435608" y="274638"/>
            <a:ext cx="7498080" cy="1143000"/>
          </a:xfrm>
        </p:spPr>
        <p:txBody>
          <a:bodyPr/>
          <a:lstStyle/>
          <a:p>
            <a:r>
              <a:rPr lang="es-EC" dirty="0" smtClean="0"/>
              <a:t>Áreas de Aplicación</a:t>
            </a:r>
            <a:endParaRPr lang="es-EC" dirty="0"/>
          </a:p>
        </p:txBody>
      </p:sp>
    </p:spTree>
    <p:extLst>
      <p:ext uri="{BB962C8B-B14F-4D97-AF65-F5344CB8AC3E}">
        <p14:creationId xmlns:p14="http://schemas.microsoft.com/office/powerpoint/2010/main" val="33452282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63688" y="2780928"/>
            <a:ext cx="6624736" cy="1296144"/>
          </a:xfrm>
        </p:spPr>
        <p:txBody>
          <a:bodyPr>
            <a:normAutofit fontScale="90000"/>
          </a:bodyPr>
          <a:lstStyle/>
          <a:p>
            <a:pPr algn="ctr"/>
            <a:r>
              <a:rPr lang="es-EC" sz="4800" dirty="0" smtClean="0"/>
              <a:t>DISEÑO DEL SISTEMA MAGNETOREOLÓGICO</a:t>
            </a:r>
            <a:endParaRPr lang="es-EC" sz="4800" dirty="0"/>
          </a:p>
        </p:txBody>
      </p:sp>
    </p:spTree>
    <p:extLst>
      <p:ext uri="{BB962C8B-B14F-4D97-AF65-F5344CB8AC3E}">
        <p14:creationId xmlns:p14="http://schemas.microsoft.com/office/powerpoint/2010/main" val="129287004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io">
  <a:themeElements>
    <a:clrScheme name="Solsticio">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io">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lsticio">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2877</TotalTime>
  <Words>2517</Words>
  <Application>Microsoft Office PowerPoint</Application>
  <PresentationFormat>Presentación en pantalla (4:3)</PresentationFormat>
  <Paragraphs>517</Paragraphs>
  <Slides>68</Slides>
  <Notes>1</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68</vt:i4>
      </vt:variant>
    </vt:vector>
  </HeadingPairs>
  <TitlesOfParts>
    <vt:vector size="70" baseType="lpstr">
      <vt:lpstr>Solsticio</vt:lpstr>
      <vt:lpstr>Mathcad</vt:lpstr>
      <vt:lpstr>DISEÑO, CONSTRUCCIÓN E IMPLEMENTACIÓN   DE UN SISTEMA DE CONTROL SEMIACTIVO DE VIBRACIONES USANDO FLUIDOS MAGNETOREOLÓGICOS   PARA EL LABORATORIO DE MECANISMOS  Y SERVOMECANISMOS DEL DECEM</vt:lpstr>
      <vt:lpstr> Objetivos </vt:lpstr>
      <vt:lpstr> Condiciones de Funcionamiento </vt:lpstr>
      <vt:lpstr>INTRODUCCIÓN</vt:lpstr>
      <vt:lpstr>Materiales inteligentes</vt:lpstr>
      <vt:lpstr>Clasificación de materiales inteligentes en función de estimulo y respuesta (actuadores) </vt:lpstr>
      <vt:lpstr>Fluidos magnetoreológicos</vt:lpstr>
      <vt:lpstr>Áreas de Aplicación</vt:lpstr>
      <vt:lpstr>DISEÑO DEL SISTEMA MAGNETOREOLÓGICO</vt:lpstr>
      <vt:lpstr>Parámetros del fluido magnetoreológico</vt:lpstr>
      <vt:lpstr>Obtención del fluido magnetoreológico</vt:lpstr>
      <vt:lpstr>Primer procesamiento de las partículas </vt:lpstr>
      <vt:lpstr>Presentación de PowerPoint</vt:lpstr>
      <vt:lpstr>Segundo procesamiento de las partículas </vt:lpstr>
      <vt:lpstr>Granulometría</vt:lpstr>
      <vt:lpstr>Presentación de PowerPoint</vt:lpstr>
      <vt:lpstr>Obtención del fluido portador</vt:lpstr>
      <vt:lpstr>Viscosidad</vt:lpstr>
      <vt:lpstr>Selección del método de medición para la viscosidad</vt:lpstr>
      <vt:lpstr>Presentación de PowerPoint</vt:lpstr>
      <vt:lpstr>Ensayos de medición de viscosidad en un FMR</vt:lpstr>
      <vt:lpstr>Presentación de PowerPoint</vt:lpstr>
      <vt:lpstr>Primer Ensayo</vt:lpstr>
      <vt:lpstr>Segundo Ensayo</vt:lpstr>
      <vt:lpstr>Resultados</vt:lpstr>
      <vt:lpstr>Diseño del sistema mecánico del amortiguador MR.</vt:lpstr>
      <vt:lpstr>Desmontaje de los componentes mecánicos del amortiguador</vt:lpstr>
      <vt:lpstr>Adaptación de los componentes mecánicos del amortiguador </vt:lpstr>
      <vt:lpstr>Presentación de PowerPoint</vt:lpstr>
      <vt:lpstr>Presentación de PowerPoint</vt:lpstr>
      <vt:lpstr>Presentación de PowerPoint</vt:lpstr>
      <vt:lpstr>Montaje de los componentes mecánicos del amortiguador</vt:lpstr>
      <vt:lpstr>Presentación de PowerPoint</vt:lpstr>
      <vt:lpstr>Diseño del sistema eléctrico del electroimán</vt:lpstr>
      <vt:lpstr>ANÁLISIS DEL SISTEMA MECÁNICO</vt:lpstr>
      <vt:lpstr>Descripción de la estructura metálica</vt:lpstr>
      <vt:lpstr>Montaje del amortiguador magnetoreológico</vt:lpstr>
      <vt:lpstr>Montaje del motor</vt:lpstr>
      <vt:lpstr>Obtención de los parámetros del sistema</vt:lpstr>
      <vt:lpstr>Ensayo para la medición de la constante del resorte</vt:lpstr>
      <vt:lpstr>Ensayo para la medición del coeficiente de amortiguación</vt:lpstr>
      <vt:lpstr>Presentación de PowerPoint</vt:lpstr>
      <vt:lpstr>Análisis del conjunto mecánico</vt:lpstr>
      <vt:lpstr>Presentación de PowerPoint</vt:lpstr>
      <vt:lpstr>Presentación de PowerPoint</vt:lpstr>
      <vt:lpstr>Presentación de PowerPoint</vt:lpstr>
      <vt:lpstr>SISTEMA ELECTRÓNICO Y DE CONTROL</vt:lpstr>
      <vt:lpstr>Descripción del sistema electrónico</vt:lpstr>
      <vt:lpstr>Presentación de PowerPoint</vt:lpstr>
      <vt:lpstr>Presentación de PowerPoint</vt:lpstr>
      <vt:lpstr>Presentación de PowerPoint</vt:lpstr>
      <vt:lpstr>Presentación de PowerPoint</vt:lpstr>
      <vt:lpstr>Presentación de PowerPoint</vt:lpstr>
      <vt:lpstr>Circuito de potencia</vt:lpstr>
      <vt:lpstr>Circuito de control</vt:lpstr>
      <vt:lpstr>Diseño de la interfaz grafica</vt:lpstr>
      <vt:lpstr>Presentación de PowerPoint</vt:lpstr>
      <vt:lpstr>Presentación de PowerPoint</vt:lpstr>
      <vt:lpstr>Pruebas y mediciones del sistema</vt:lpstr>
      <vt:lpstr>Pruebas y mediciones:  Primera posición</vt:lpstr>
      <vt:lpstr>Presentación de PowerPoint</vt:lpstr>
      <vt:lpstr>Presentación de PowerPoint</vt:lpstr>
      <vt:lpstr>Pruebas y mediciones:  Segunda Posición</vt:lpstr>
      <vt:lpstr>Presentación de PowerPoint</vt:lpstr>
      <vt:lpstr>Presentación de PowerPoint</vt:lpstr>
      <vt:lpstr>Conclusiones</vt:lpstr>
      <vt:lpstr>Presentación de PowerPoint</vt:lpstr>
      <vt:lpstr>Recomendaciones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dc:creator>
  <cp:lastModifiedBy>usuario</cp:lastModifiedBy>
  <cp:revision>278</cp:revision>
  <dcterms:created xsi:type="dcterms:W3CDTF">2013-09-02T01:15:45Z</dcterms:created>
  <dcterms:modified xsi:type="dcterms:W3CDTF">2013-09-23T17:09:08Z</dcterms:modified>
</cp:coreProperties>
</file>