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415" r:id="rId3"/>
    <p:sldId id="258" r:id="rId4"/>
    <p:sldId id="261" r:id="rId5"/>
    <p:sldId id="262" r:id="rId6"/>
    <p:sldId id="401" r:id="rId7"/>
    <p:sldId id="402" r:id="rId8"/>
    <p:sldId id="263" r:id="rId9"/>
    <p:sldId id="265" r:id="rId10"/>
    <p:sldId id="268" r:id="rId11"/>
    <p:sldId id="269" r:id="rId12"/>
    <p:sldId id="403" r:id="rId13"/>
    <p:sldId id="417" r:id="rId14"/>
    <p:sldId id="418" r:id="rId15"/>
    <p:sldId id="404" r:id="rId16"/>
    <p:sldId id="405" r:id="rId17"/>
    <p:sldId id="406" r:id="rId18"/>
    <p:sldId id="409" r:id="rId19"/>
    <p:sldId id="270" r:id="rId20"/>
    <p:sldId id="271" r:id="rId21"/>
    <p:sldId id="275" r:id="rId22"/>
    <p:sldId id="278" r:id="rId23"/>
    <p:sldId id="410" r:id="rId24"/>
    <p:sldId id="338" r:id="rId25"/>
    <p:sldId id="411" r:id="rId26"/>
    <p:sldId id="346" r:id="rId27"/>
    <p:sldId id="351" r:id="rId28"/>
    <p:sldId id="352" r:id="rId29"/>
    <p:sldId id="354" r:id="rId30"/>
    <p:sldId id="366" r:id="rId31"/>
    <p:sldId id="369" r:id="rId32"/>
    <p:sldId id="374" r:id="rId33"/>
    <p:sldId id="316" r:id="rId34"/>
    <p:sldId id="376" r:id="rId35"/>
    <p:sldId id="377" r:id="rId36"/>
    <p:sldId id="390" r:id="rId37"/>
    <p:sldId id="414" r:id="rId38"/>
    <p:sldId id="412" r:id="rId39"/>
    <p:sldId id="413" r:id="rId40"/>
    <p:sldId id="398" r:id="rId41"/>
    <p:sldId id="399" r:id="rId42"/>
    <p:sldId id="379" r:id="rId43"/>
    <p:sldId id="416"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D9874A-D94D-4D27-9408-8492F9ED461C}" type="datetimeFigureOut">
              <a:rPr lang="es-ES"/>
              <a:pPr>
                <a:defRPr/>
              </a:pPr>
              <a:t>24/10/2013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EF1DBCB-429C-4505-A964-87ADC8428D98}"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58590-C3DF-4D42-B5DE-E08671CE9D10}"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3312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9E9CA0F-2EFB-4669-BAC1-5FFD3F64AF4C}" type="slidenum">
              <a:rPr lang="es-EC" sz="1200">
                <a:latin typeface="Calibri" pitchFamily="34" charset="0"/>
              </a:rPr>
              <a:pPr algn="r"/>
              <a:t>10</a:t>
            </a:fld>
            <a:endParaRPr lang="es-EC"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11</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12</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13</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14</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15</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16</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17</a:t>
            </a:fld>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03847-B97E-47B3-AC93-F5E7EE784552}" type="slidenum">
              <a:rPr lang="es-EC" smtClean="0"/>
              <a:pPr fontAlgn="base">
                <a:spcBef>
                  <a:spcPct val="0"/>
                </a:spcBef>
                <a:spcAft>
                  <a:spcPct val="0"/>
                </a:spcAft>
                <a:defRPr/>
              </a:pPr>
              <a:t>18</a:t>
            </a:fld>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5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3517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C4DD6B8-DA9C-4444-A93A-19E2BDC52837}" type="slidenum">
              <a:rPr lang="es-EC" sz="1200">
                <a:latin typeface="Calibri" pitchFamily="34" charset="0"/>
              </a:rPr>
              <a:pPr algn="r"/>
              <a:t>19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10C84-0158-445C-9A06-ECA3D190A8DB}"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6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3619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1724E18-0B62-42B8-B280-7FAAD9C0CD4F}" type="slidenum">
              <a:rPr lang="es-EC" sz="1200">
                <a:latin typeface="Calibri" pitchFamily="34" charset="0"/>
              </a:rPr>
              <a:pPr algn="r"/>
              <a:t>20</a:t>
            </a:fld>
            <a:endParaRPr lang="es-EC"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02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4029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B52C67-0C36-476E-A385-AA619C4A2B47}" type="slidenum">
              <a:rPr lang="es-EC" sz="1200">
                <a:latin typeface="Calibri" pitchFamily="34" charset="0"/>
              </a:rPr>
              <a:pPr algn="r"/>
              <a:t>21</a:t>
            </a:fld>
            <a:endParaRPr lang="es-EC"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4336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8D561A0-1322-4CC4-AA02-9B1473BCE9BA}" type="slidenum">
              <a:rPr lang="es-EC" sz="1200">
                <a:latin typeface="Calibri" pitchFamily="34" charset="0"/>
              </a:rPr>
              <a:pPr algn="r"/>
              <a:t>22</a:t>
            </a:fld>
            <a:endParaRPr lang="es-EC"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4336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8D561A0-1322-4CC4-AA02-9B1473BCE9BA}" type="slidenum">
              <a:rPr lang="es-EC" sz="1200">
                <a:latin typeface="Calibri" pitchFamily="34" charset="0"/>
              </a:rPr>
              <a:pPr algn="r"/>
              <a:t>23</a:t>
            </a:fld>
            <a:endParaRPr lang="es-EC"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9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894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0D3C35-0FE7-4FE0-9694-9D01A09E223D}" type="slidenum">
              <a:rPr lang="es-EC" sz="1200">
                <a:latin typeface="Calibri" pitchFamily="34" charset="0"/>
              </a:rPr>
              <a:pPr algn="r"/>
              <a:t>24</a:t>
            </a:fld>
            <a:endParaRPr lang="es-EC"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9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894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B0D3C35-0FE7-4FE0-9694-9D01A09E223D}" type="slidenum">
              <a:rPr lang="es-EC" sz="1200">
                <a:latin typeface="Calibri" pitchFamily="34" charset="0"/>
              </a:rPr>
              <a:pPr algn="r"/>
              <a:t>25</a:t>
            </a:fld>
            <a:endParaRPr lang="es-EC"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8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1811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FF3608A-F645-4B25-8950-8EC4D114EEC1}" type="slidenum">
              <a:rPr lang="es-EC" sz="1200">
                <a:latin typeface="Calibri" pitchFamily="34" charset="0"/>
              </a:rPr>
              <a:pPr algn="r"/>
              <a:t>26</a:t>
            </a:fld>
            <a:endParaRPr lang="es-EC"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32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2323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B9C486B-B385-41C4-9AAD-C86D34E6A12C}" type="slidenum">
              <a:rPr lang="es-EC" sz="1200">
                <a:latin typeface="Calibri" pitchFamily="34" charset="0"/>
              </a:rPr>
              <a:pPr algn="r"/>
              <a:t>27</a:t>
            </a:fld>
            <a:endParaRPr lang="es-EC"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42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2426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2CE1F54-4121-4428-A87D-6E97D9B70418}" type="slidenum">
              <a:rPr lang="es-EC" sz="1200">
                <a:latin typeface="Calibri" pitchFamily="34" charset="0"/>
              </a:rPr>
              <a:pPr algn="r"/>
              <a:t>28</a:t>
            </a:fld>
            <a:endParaRPr lang="es-EC"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63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2630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7FDDCB5-C08A-420D-9B93-AAB3B9A13076}" type="slidenum">
              <a:rPr lang="es-EC" sz="1200">
                <a:latin typeface="Calibri" pitchFamily="34" charset="0"/>
              </a:rPr>
              <a:pPr algn="r"/>
              <a:t>29</a:t>
            </a:fld>
            <a:endParaRPr lang="es-EC"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10C84-0158-445C-9A06-ECA3D190A8DB}" type="slidenum">
              <a:rPr lang="es-EC" smtClean="0"/>
              <a:pPr fontAlgn="base">
                <a:spcBef>
                  <a:spcPct val="0"/>
                </a:spcBef>
                <a:spcAft>
                  <a:spcPct val="0"/>
                </a:spcAft>
                <a:defRPr/>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8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2835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9A7A96-990C-490F-9C0A-063AE73940B6}" type="slidenum">
              <a:rPr lang="es-EC" sz="1200">
                <a:latin typeface="Calibri" pitchFamily="34" charset="0"/>
              </a:rPr>
              <a:pPr algn="r"/>
              <a:t>30</a:t>
            </a:fld>
            <a:endParaRPr lang="es-EC"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1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3142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6D2A4D-23C1-4F45-AE3E-5EA49F0053DC}" type="slidenum">
              <a:rPr lang="es-EC" sz="1200">
                <a:latin typeface="Calibri" pitchFamily="34" charset="0"/>
              </a:rPr>
              <a:pPr algn="r"/>
              <a:t>31</a:t>
            </a:fld>
            <a:endParaRPr lang="es-EC"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6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3654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6CAF99-2FF6-4460-AB49-A7A64C3E29C0}" type="slidenum">
              <a:rPr lang="es-EC" sz="1200">
                <a:latin typeface="Calibri" pitchFamily="34" charset="0"/>
              </a:rPr>
              <a:pPr algn="r"/>
              <a:t>32</a:t>
            </a:fld>
            <a:endParaRPr lang="es-EC"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33</a:t>
            </a:fld>
            <a:endParaRPr lang="es-EC"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34</a:t>
            </a:fld>
            <a:endParaRPr lang="es-EC"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35</a:t>
            </a:fld>
            <a:endParaRPr lang="es-EC"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36</a:t>
            </a:fld>
            <a:endParaRPr lang="es-EC"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37</a:t>
            </a:fld>
            <a:endParaRPr lang="es-EC"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38</a:t>
            </a:fld>
            <a:endParaRPr lang="es-EC"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39</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25956"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5AA824-A9BB-449A-85EB-23FD853CBC2E}" type="slidenum">
              <a:rPr lang="es-EC" sz="1200">
                <a:latin typeface="Calibri" pitchFamily="34" charset="0"/>
              </a:rPr>
              <a:pPr algn="r"/>
              <a:t>4</a:t>
            </a:fld>
            <a:endParaRPr lang="es-EC"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40</a:t>
            </a:fld>
            <a:endParaRPr lang="es-EC"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41</a:t>
            </a:fld>
            <a:endParaRPr lang="es-EC"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42</a:t>
            </a:fld>
            <a:endParaRPr lang="es-EC"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1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241668"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AC1CD6-D730-4159-B2D6-A88D3C51B8CB}" type="slidenum">
              <a:rPr lang="es-EC" sz="1200">
                <a:latin typeface="Calibri" pitchFamily="34" charset="0"/>
              </a:rPr>
              <a:pPr algn="r"/>
              <a:t>43</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269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151599-4AC2-48B5-B326-B23AC0E9D3FA}" type="slidenum">
              <a:rPr lang="es-EC" sz="1200">
                <a:latin typeface="Calibri" pitchFamily="34" charset="0"/>
              </a:rPr>
              <a:pPr algn="r"/>
              <a:t>5</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269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151599-4AC2-48B5-B326-B23AC0E9D3FA}" type="slidenum">
              <a:rPr lang="es-EC" sz="1200">
                <a:latin typeface="Calibri" pitchFamily="34" charset="0"/>
              </a:rPr>
              <a:pPr algn="r"/>
              <a:t>6</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2698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151599-4AC2-48B5-B326-B23AC0E9D3FA}" type="slidenum">
              <a:rPr lang="es-EC" sz="1200">
                <a:latin typeface="Calibri" pitchFamily="34" charset="0"/>
              </a:rPr>
              <a:pPr algn="r"/>
              <a:t>7</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2800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72AF3A-C988-41DF-AA9A-B41B983D8E33}" type="slidenum">
              <a:rPr lang="es-EC" sz="1200">
                <a:latin typeface="Calibri" pitchFamily="34" charset="0"/>
              </a:rPr>
              <a:pPr algn="r"/>
              <a:t>8</a:t>
            </a:fld>
            <a:endParaRPr lang="es-EC"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30052"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D8FAB9-53CB-45C4-9E27-15EB47DB4D9B}" type="slidenum">
              <a:rPr lang="es-EC" sz="1200">
                <a:latin typeface="Calibri" pitchFamily="34" charset="0"/>
              </a:rPr>
              <a:pPr algn="r"/>
              <a:t>9</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0FD10D-C554-4902-B893-47D751655645}" type="datetimeFigureOut">
              <a:rPr lang="es-ES"/>
              <a:pPr>
                <a:defRPr/>
              </a:pPr>
              <a:t>24/10/2013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AE9DC4-DB05-44F5-AF50-DA35D2462933}"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8658D2-071E-4404-81B3-C3062BE1F71F}" type="datetimeFigureOut">
              <a:rPr lang="es-ES"/>
              <a:pPr>
                <a:defRPr/>
              </a:pPr>
              <a:t>24/10/2013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1503D-F65F-49D0-9D22-C9EFF2828E76}"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2CF27-C007-46E2-9637-6206D1103F12}" type="datetimeFigureOut">
              <a:rPr lang="es-ES"/>
              <a:pPr>
                <a:defRPr/>
              </a:pPr>
              <a:t>24/10/2013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280285-37F8-444C-ACD9-D5F1121AF837}"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E9692B-C7AC-4E3B-BD49-706225A50522}" type="datetimeFigureOut">
              <a:rPr lang="es-ES"/>
              <a:pPr>
                <a:defRPr/>
              </a:pPr>
              <a:t>24/10/2013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0B2913-CA4A-492F-85F0-CBF03C82B807}"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E060EF-A875-4598-973C-F184F44C7655}" type="datetimeFigureOut">
              <a:rPr lang="es-ES"/>
              <a:pPr>
                <a:defRPr/>
              </a:pPr>
              <a:t>24/10/2013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9907B2-0612-49AD-9FDC-8C73E6C9B6C1}"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0B0422-FE90-4141-98B0-DD861E911FA4}" type="datetimeFigureOut">
              <a:rPr lang="es-ES"/>
              <a:pPr>
                <a:defRPr/>
              </a:pPr>
              <a:t>24/10/2013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6575E2-5B84-4F4C-B180-B6E828A19B4D}"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92561A-FD78-4C34-9277-F4EBD502C198}" type="datetimeFigureOut">
              <a:rPr lang="es-ES"/>
              <a:pPr>
                <a:defRPr/>
              </a:pPr>
              <a:t>24/10/2013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F359E4-6E99-45C1-AAA5-6DFE7DFB3C82}"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CD295C-DA96-4178-99C4-9C871E3E81CA}" type="datetimeFigureOut">
              <a:rPr lang="es-ES"/>
              <a:pPr>
                <a:defRPr/>
              </a:pPr>
              <a:t>24/10/2013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54FFCB-D921-4F5E-B7B9-B75A5E7F3D1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B28C8-FB21-49A7-8530-42FD54DEF9B3}" type="datetimeFigureOut">
              <a:rPr lang="es-ES"/>
              <a:pPr>
                <a:defRPr/>
              </a:pPr>
              <a:t>24/10/2013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788F42-9173-4340-BF34-908394BFF50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6F43DF-D3E7-45CA-824A-9AB0C2767B9D}" type="datetimeFigureOut">
              <a:rPr lang="es-ES"/>
              <a:pPr>
                <a:defRPr/>
              </a:pPr>
              <a:t>24/10/2013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D83C4C-853B-4DDE-AED8-DF5CA85080C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6B2C8B-A803-46E8-B354-0FFC55148A76}" type="datetimeFigureOut">
              <a:rPr lang="es-ES"/>
              <a:pPr>
                <a:defRPr/>
              </a:pPr>
              <a:t>24/10/2013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05B988-5BC5-4C66-9985-8F7CDF1CE809}"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4A4A33-47BF-4BD6-B1F2-F315B9EFBDF8}" type="datetimeFigureOut">
              <a:rPr lang="es-ES"/>
              <a:pPr>
                <a:defRPr/>
              </a:pPr>
              <a:t>24/10/2013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0A3D3CF-5EFB-4053-A66F-4F1B731BF4A1}"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1.xml"/><Relationship Id="rId3" Type="http://schemas.openxmlformats.org/officeDocument/2006/relationships/image" Target="../media/image3.jpeg"/><Relationship Id="rId21" Type="http://schemas.openxmlformats.org/officeDocument/2006/relationships/slide" Target="slide31.xml"/><Relationship Id="rId7" Type="http://schemas.openxmlformats.org/officeDocument/2006/relationships/slide" Target="slide6.xml"/><Relationship Id="rId12" Type="http://schemas.openxmlformats.org/officeDocument/2006/relationships/slide" Target="slide13.xml"/><Relationship Id="rId17" Type="http://schemas.openxmlformats.org/officeDocument/2006/relationships/slide" Target="slide19.xml"/><Relationship Id="rId2" Type="http://schemas.openxmlformats.org/officeDocument/2006/relationships/notesSlide" Target="../notesSlides/notesSlide2.xml"/><Relationship Id="rId16" Type="http://schemas.openxmlformats.org/officeDocument/2006/relationships/slide" Target="slide18.xml"/><Relationship Id="rId20" Type="http://schemas.openxmlformats.org/officeDocument/2006/relationships/slide" Target="slide2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40.xml"/><Relationship Id="rId5" Type="http://schemas.openxmlformats.org/officeDocument/2006/relationships/slide" Target="slide4.xml"/><Relationship Id="rId15" Type="http://schemas.openxmlformats.org/officeDocument/2006/relationships/slide" Target="slide17.xml"/><Relationship Id="rId23" Type="http://schemas.openxmlformats.org/officeDocument/2006/relationships/image" Target="../media/image2.png"/><Relationship Id="rId10" Type="http://schemas.openxmlformats.org/officeDocument/2006/relationships/slide" Target="slide11.xml"/><Relationship Id="rId19"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5.xml"/><Relationship Id="rId22"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3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slide" Target="slide38.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slide" Target="slide3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2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wmf"/><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2.w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3.w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ideo" Target="file:///C:\Users\w8\Documents\TESIS3\Fotos%20Prototipo\04072013053.mp4" TargetMode="External"/><Relationship Id="rId6" Type="http://schemas.openxmlformats.org/officeDocument/2006/relationships/image" Target="../media/image38.png"/><Relationship Id="rId5" Type="http://schemas.openxmlformats.org/officeDocument/2006/relationships/image" Target="../media/image2.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5" name="1 Título"/>
          <p:cNvSpPr>
            <a:spLocks noGrp="1"/>
          </p:cNvSpPr>
          <p:nvPr>
            <p:ph type="title"/>
          </p:nvPr>
        </p:nvSpPr>
        <p:spPr>
          <a:xfrm>
            <a:off x="500063" y="714375"/>
            <a:ext cx="8643937" cy="5153025"/>
          </a:xfrm>
        </p:spPr>
        <p:txBody>
          <a:bodyPr/>
          <a:lstStyle/>
          <a:p>
            <a:r>
              <a:rPr lang="es-ES" sz="1600" dirty="0" smtClean="0"/>
              <a:t/>
            </a:r>
            <a:br>
              <a:rPr lang="es-ES" sz="1600" dirty="0" smtClean="0"/>
            </a:br>
            <a:r>
              <a:rPr lang="es-ES" sz="1600" dirty="0" smtClean="0"/>
              <a:t> </a:t>
            </a:r>
            <a:r>
              <a:rPr lang="es-ES" sz="1600" b="1" dirty="0" smtClean="0"/>
              <a:t>CARRERA DE INGENIERÍA MECÁNICA</a:t>
            </a: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  </a:t>
            </a:r>
            <a:r>
              <a:rPr lang="es-ES" sz="1600" dirty="0" smtClean="0"/>
              <a:t/>
            </a:r>
            <a:br>
              <a:rPr lang="es-ES" sz="1600" dirty="0" smtClean="0"/>
            </a:br>
            <a:r>
              <a:rPr lang="es-ES_tradnl" sz="1600" b="1" dirty="0" smtClean="0"/>
              <a:t>DISEÑO Y CONSTRUCCIÓN DE UN PROTOTIPO DE UNA ESTACIÓN DE LIMPIEZA MECÁNICA MEDIANTE EL PROCESO DE SANDBLASTING UTILIZANDO GRANALLA MINERAL EN CICLO CONTINUO PARA UNA UNIDAD DE MANTENIMIENTO Y TRANSPORTE</a:t>
            </a:r>
            <a:r>
              <a:rPr lang="es-ES" sz="1600" dirty="0" smtClean="0"/>
              <a:t/>
            </a:r>
            <a:br>
              <a:rPr lang="es-ES" sz="1600" dirty="0" smtClean="0"/>
            </a:br>
            <a:r>
              <a:rPr lang="es-ES" sz="1600" dirty="0" smtClean="0"/>
              <a:t/>
            </a:r>
            <a:br>
              <a:rPr lang="es-ES" sz="1600" dirty="0" smtClean="0"/>
            </a:b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PROYECTO PREVIO A LA OBTENCIÓN DEL TÍTULO DE INGENIERO MECÁNICO</a:t>
            </a: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TORRES JARAMILLO SANTIAGO RAMIRO</a:t>
            </a: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 </a:t>
            </a:r>
            <a:r>
              <a:rPr lang="es-ES" sz="1600" dirty="0" smtClean="0"/>
              <a:t/>
            </a:r>
            <a:br>
              <a:rPr lang="es-ES" sz="1600" dirty="0" smtClean="0"/>
            </a:br>
            <a:r>
              <a:rPr lang="es-ES" sz="1600" b="1" dirty="0" smtClean="0"/>
              <a:t>DIRECTOR: ING. MILTON ACOSTA</a:t>
            </a:r>
            <a:r>
              <a:rPr lang="es-ES" sz="1600" dirty="0" smtClean="0"/>
              <a:t/>
            </a:r>
            <a:br>
              <a:rPr lang="es-ES" sz="1600" dirty="0" smtClean="0"/>
            </a:br>
            <a:r>
              <a:rPr lang="es-ES" sz="1600" b="1" dirty="0" smtClean="0"/>
              <a:t> CO-DIRECTOR: ING. MELTON </a:t>
            </a:r>
            <a:r>
              <a:rPr lang="es-ES" sz="1600" b="1" dirty="0" smtClean="0"/>
              <a:t>TAPIA</a:t>
            </a:r>
            <a:endParaRPr lang="es-EC" dirty="0" smtClean="0"/>
          </a:p>
        </p:txBody>
      </p:sp>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304800" y="0"/>
            <a:ext cx="4449170" cy="981208"/>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eaLnBrk="1" hangingPunct="1">
              <a:buFont typeface="Arial" charset="0"/>
              <a:buNone/>
            </a:pPr>
            <a:r>
              <a:rPr lang="es-EC" b="1" dirty="0" smtClean="0"/>
              <a:t>	</a:t>
            </a:r>
            <a:r>
              <a:rPr lang="es-EC" sz="2400" b="1" dirty="0" smtClean="0"/>
              <a:t>CICLONES</a:t>
            </a:r>
            <a:endParaRPr lang="es-EC" b="1" dirty="0" smtClean="0"/>
          </a:p>
          <a:p>
            <a:r>
              <a:rPr lang="es-EC" sz="2000" dirty="0" smtClean="0"/>
              <a:t>Las principales familias de ciclones de entrada tangencial son:</a:t>
            </a:r>
            <a:endParaRPr lang="es-ES" sz="2000" dirty="0" smtClean="0"/>
          </a:p>
          <a:p>
            <a:pPr>
              <a:buFont typeface="Arial" charset="0"/>
              <a:buNone/>
            </a:pPr>
            <a:endParaRPr lang="es-ES" sz="2000" dirty="0" smtClean="0"/>
          </a:p>
          <a:p>
            <a:r>
              <a:rPr lang="es-EC" sz="2000" dirty="0" smtClean="0"/>
              <a:t>Ciclones de alta eficiencia</a:t>
            </a:r>
            <a:endParaRPr lang="es-ES" sz="2000" dirty="0" smtClean="0"/>
          </a:p>
          <a:p>
            <a:r>
              <a:rPr lang="es-EC" sz="2000" dirty="0" smtClean="0"/>
              <a:t>Ciclones convencionales</a:t>
            </a:r>
            <a:endParaRPr lang="es-ES" sz="2000" dirty="0" smtClean="0"/>
          </a:p>
          <a:p>
            <a:r>
              <a:rPr lang="es-EC" sz="2000" dirty="0" smtClean="0"/>
              <a:t>Ciclones de alta capacidad</a:t>
            </a:r>
            <a:endParaRPr lang="es-ES" sz="2000" dirty="0" smtClean="0"/>
          </a:p>
        </p:txBody>
      </p:sp>
      <p:graphicFrame>
        <p:nvGraphicFramePr>
          <p:cNvPr id="4" name="3 Tabla"/>
          <p:cNvGraphicFramePr>
            <a:graphicFrameLocks noGrp="1"/>
          </p:cNvGraphicFramePr>
          <p:nvPr/>
        </p:nvGraphicFramePr>
        <p:xfrm>
          <a:off x="1828800" y="3352800"/>
          <a:ext cx="5488940" cy="1371600"/>
        </p:xfrm>
        <a:graphic>
          <a:graphicData uri="http://schemas.openxmlformats.org/drawingml/2006/table">
            <a:tbl>
              <a:tblPr/>
              <a:tblGrid>
                <a:gridCol w="1372235"/>
                <a:gridCol w="1372235"/>
                <a:gridCol w="1372235"/>
                <a:gridCol w="1372235"/>
              </a:tblGrid>
              <a:tr h="0">
                <a:tc rowSpan="2">
                  <a:txBody>
                    <a:bodyPr/>
                    <a:lstStyle/>
                    <a:p>
                      <a:pPr algn="ctr">
                        <a:lnSpc>
                          <a:spcPct val="150000"/>
                        </a:lnSpc>
                        <a:spcAft>
                          <a:spcPts val="0"/>
                        </a:spcAft>
                      </a:pPr>
                      <a:r>
                        <a:rPr lang="es-EC" sz="1200">
                          <a:solidFill>
                            <a:srgbClr val="000000"/>
                          </a:solidFill>
                          <a:latin typeface="Arial"/>
                          <a:ea typeface="Calibri"/>
                          <a:cs typeface="Times New Roman"/>
                        </a:rPr>
                        <a:t>Familia de ciclones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EC" sz="1200">
                          <a:solidFill>
                            <a:srgbClr val="000000"/>
                          </a:solidFill>
                          <a:latin typeface="Arial"/>
                          <a:ea typeface="Calibri"/>
                          <a:cs typeface="Times New Roman"/>
                        </a:rPr>
                        <a:t>Eficiencia de remoción (%)</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0">
                <a:tc vMerge="1">
                  <a:txBody>
                    <a:bodyPr/>
                    <a:lstStyle/>
                    <a:p>
                      <a:endParaRPr lang="es-ES"/>
                    </a:p>
                  </a:txBody>
                  <a:tcPr/>
                </a:tc>
                <a:tc>
                  <a:txBody>
                    <a:bodyPr/>
                    <a:lstStyle/>
                    <a:p>
                      <a:pPr algn="ctr">
                        <a:lnSpc>
                          <a:spcPct val="150000"/>
                        </a:lnSpc>
                        <a:spcAft>
                          <a:spcPts val="0"/>
                        </a:spcAft>
                      </a:pPr>
                      <a:r>
                        <a:rPr lang="es-EC" sz="1200">
                          <a:solidFill>
                            <a:srgbClr val="000000"/>
                          </a:solidFill>
                          <a:latin typeface="Arial"/>
                          <a:ea typeface="Calibri"/>
                          <a:cs typeface="Times New Roman"/>
                        </a:rPr>
                        <a:t>PST</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PM10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PM2.5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200">
                          <a:solidFill>
                            <a:srgbClr val="000000"/>
                          </a:solidFill>
                          <a:latin typeface="Arial"/>
                          <a:ea typeface="Calibri"/>
                          <a:cs typeface="Times New Roman"/>
                        </a:rPr>
                        <a:t>Convencionales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70 – 90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30 – 90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0 – 40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200">
                          <a:solidFill>
                            <a:srgbClr val="000000"/>
                          </a:solidFill>
                          <a:latin typeface="Arial"/>
                          <a:ea typeface="Calibri"/>
                          <a:cs typeface="Times New Roman"/>
                        </a:rPr>
                        <a:t>Alta eficiencia</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80 – 99</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60 – 95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20 – 70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200">
                          <a:solidFill>
                            <a:srgbClr val="000000"/>
                          </a:solidFill>
                          <a:latin typeface="Arial"/>
                          <a:ea typeface="Calibri"/>
                          <a:cs typeface="Times New Roman"/>
                        </a:rPr>
                        <a:t>Alta capacidad</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latin typeface="Arial"/>
                          <a:ea typeface="Calibri"/>
                          <a:cs typeface="Times New Roman"/>
                        </a:rPr>
                        <a:t>80 – 99</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a:solidFill>
                            <a:srgbClr val="000000"/>
                          </a:solidFill>
                          <a:latin typeface="Arial"/>
                          <a:ea typeface="Calibri"/>
                          <a:cs typeface="Times New Roman"/>
                        </a:rPr>
                        <a:t>10 – 40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dirty="0">
                          <a:solidFill>
                            <a:srgbClr val="000000"/>
                          </a:solidFill>
                          <a:latin typeface="Arial"/>
                          <a:ea typeface="Calibri"/>
                          <a:cs typeface="Times New Roman"/>
                        </a:rPr>
                        <a:t>0 – 10</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6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457200" y="381000"/>
            <a:ext cx="8229600" cy="5592763"/>
          </a:xfrm>
        </p:spPr>
        <p:txBody>
          <a:bodyPr/>
          <a:lstStyle/>
          <a:p>
            <a:pPr algn="ctr">
              <a:buFont typeface="Arial" charset="0"/>
              <a:buNone/>
            </a:pPr>
            <a:r>
              <a:rPr lang="es-EC" sz="2400" b="1" dirty="0" smtClean="0"/>
              <a:t>CAPITULO 3</a:t>
            </a:r>
            <a:endParaRPr lang="es-ES" sz="2400" b="1" dirty="0" smtClean="0"/>
          </a:p>
          <a:p>
            <a:pPr algn="ctr">
              <a:buFont typeface="Arial" charset="0"/>
              <a:buNone/>
            </a:pPr>
            <a:r>
              <a:rPr lang="es-EC" sz="2400" b="1" dirty="0" smtClean="0"/>
              <a:t>DISEÑO DE LA ESTACION DE LIMPIEZA</a:t>
            </a:r>
            <a:endParaRPr lang="es-ES" sz="2400" b="1" dirty="0" smtClean="0"/>
          </a:p>
          <a:p>
            <a:pPr algn="just" eaLnBrk="1" hangingPunct="1">
              <a:buFont typeface="Arial" charset="0"/>
              <a:buNone/>
            </a:pPr>
            <a:endParaRPr lang="es-ES" sz="2000" dirty="0" smtClean="0"/>
          </a:p>
          <a:p>
            <a:pPr algn="just" eaLnBrk="1" hangingPunct="1"/>
            <a:r>
              <a:rPr lang="es-EC" sz="1800" dirty="0" smtClean="0"/>
              <a:t>Se diseña un equipo sandblasting que funcione en ciclo continuo, se requiere del uso de dos tolvas, la primera será la tolva de alimentación manual, la segunda de descarga, la cual debe estar elevada del suelo para alimentar la turbina, en la salida de esta tolva se acopla una manguera de aplicación externa que trabajará con aire comprimido.</a:t>
            </a:r>
          </a:p>
          <a:p>
            <a:pPr algn="just" eaLnBrk="1" hangingPunct="1"/>
            <a:endParaRPr lang="es-EC" sz="1800" dirty="0" smtClean="0"/>
          </a:p>
          <a:p>
            <a:pPr algn="just" eaLnBrk="1" hangingPunct="1"/>
            <a:r>
              <a:rPr lang="es-EC" sz="1800" dirty="0" smtClean="0"/>
              <a:t>El granalla será depositada de la primera a la segunda tolva mediante un elevador de cangilones.</a:t>
            </a:r>
          </a:p>
          <a:p>
            <a:pPr algn="just" eaLnBrk="1" hangingPunct="1"/>
            <a:endParaRPr lang="es-EC" sz="1800" dirty="0" smtClean="0"/>
          </a:p>
          <a:p>
            <a:pPr algn="just" eaLnBrk="1" hangingPunct="1"/>
            <a:r>
              <a:rPr lang="es-EC" sz="1800" dirty="0" smtClean="0"/>
              <a:t>El sistema de Extracción de Polvo servirá para mantener un ambiente de trabajo limpio. El Sistema de Reutilización de Abrasivo, servirá para poder separar la granalla todavía útil y volver a usarla.</a:t>
            </a:r>
            <a:endParaRPr lang="es-ES" sz="1800" dirty="0" smtClean="0"/>
          </a:p>
          <a:p>
            <a:pPr algn="just" eaLnBrk="1" hangingPunct="1"/>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457200" y="228600"/>
            <a:ext cx="8229600" cy="5592763"/>
          </a:xfrm>
        </p:spPr>
        <p:txBody>
          <a:bodyPr/>
          <a:lstStyle/>
          <a:p>
            <a:pPr algn="ctr">
              <a:buFont typeface="Arial" charset="0"/>
              <a:buNone/>
            </a:pPr>
            <a:endParaRPr lang="es-MX" sz="2400" b="1" dirty="0" smtClean="0"/>
          </a:p>
          <a:p>
            <a:pPr algn="ctr">
              <a:buFont typeface="Arial" charset="0"/>
              <a:buNone/>
            </a:pPr>
            <a:r>
              <a:rPr lang="es-MX" sz="2400" b="1" dirty="0" smtClean="0"/>
              <a:t>PARTES </a:t>
            </a:r>
            <a:r>
              <a:rPr lang="es-MX" sz="2400" b="1" dirty="0" smtClean="0"/>
              <a:t>QUE CONFORMAN EL EQUIPO SANDBLASTING</a:t>
            </a:r>
            <a:endParaRPr lang="es-ES" sz="2400" b="1" dirty="0" smtClean="0"/>
          </a:p>
          <a:p>
            <a:pPr algn="just" eaLnBrk="1" hangingPunct="1"/>
            <a:endParaRPr lang="es-MX"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5" name="4 Tabla"/>
          <p:cNvGraphicFramePr>
            <a:graphicFrameLocks noGrp="1"/>
          </p:cNvGraphicFramePr>
          <p:nvPr/>
        </p:nvGraphicFramePr>
        <p:xfrm>
          <a:off x="1524000" y="1524000"/>
          <a:ext cx="6629400" cy="3048000"/>
        </p:xfrm>
        <a:graphic>
          <a:graphicData uri="http://schemas.openxmlformats.org/drawingml/2006/table">
            <a:tbl>
              <a:tblPr/>
              <a:tblGrid>
                <a:gridCol w="3200400"/>
                <a:gridCol w="3429000"/>
              </a:tblGrid>
              <a:tr h="0">
                <a:tc>
                  <a:txBody>
                    <a:bodyPr/>
                    <a:lstStyle/>
                    <a:p>
                      <a:pPr fontAlgn="base">
                        <a:spcAft>
                          <a:spcPts val="0"/>
                        </a:spcAft>
                      </a:pPr>
                      <a:r>
                        <a:rPr lang="es-MX" sz="2000" kern="1200" dirty="0">
                          <a:solidFill>
                            <a:srgbClr val="000000"/>
                          </a:solidFill>
                          <a:latin typeface="Calibri"/>
                          <a:ea typeface="+mn-ea"/>
                          <a:cs typeface="+mn-cs"/>
                        </a:rPr>
                        <a:t>CANGILONES</a:t>
                      </a:r>
                      <a:endParaRPr lang="es-ES" sz="11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TENSORES DE BANDA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BANDA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TOLVA DE DESCARGA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JUNTA DE TORNILLO Y PLETINA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dirty="0">
                          <a:solidFill>
                            <a:srgbClr val="000000"/>
                          </a:solidFill>
                          <a:latin typeface="Calibri"/>
                          <a:ea typeface="+mn-ea"/>
                          <a:cs typeface="+mn-cs"/>
                        </a:rPr>
                        <a:t>MOTOREDUCTOR</a:t>
                      </a:r>
                      <a:endParaRPr lang="es-ES" sz="11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POLEA MOTRIZ</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COMPUERTA DE CONTROL DE ABRASIVO</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POLEA CONDUCIDA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SENSORES DE NIVEL</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FLECHA MOTRIZ</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CABINA DE LIMPIEZA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FLECHA CONDUCIDA</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a:solidFill>
                            <a:srgbClr val="000000"/>
                          </a:solidFill>
                          <a:latin typeface="Calibri"/>
                          <a:ea typeface="+mn-ea"/>
                          <a:cs typeface="+mn-cs"/>
                        </a:rPr>
                        <a:t>TURBINA DE ABRASIVOS</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fontAlgn="base">
                        <a:spcAft>
                          <a:spcPts val="0"/>
                        </a:spcAft>
                      </a:pPr>
                      <a:r>
                        <a:rPr lang="es-MX" sz="2000" kern="1200">
                          <a:solidFill>
                            <a:srgbClr val="000000"/>
                          </a:solidFill>
                          <a:latin typeface="Calibri"/>
                          <a:ea typeface="+mn-ea"/>
                          <a:cs typeface="+mn-cs"/>
                        </a:rPr>
                        <a:t>TOLVA DE ALIMENTACIÓN</a:t>
                      </a:r>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es-MX" sz="2000" kern="1200" dirty="0">
                          <a:solidFill>
                            <a:srgbClr val="000000"/>
                          </a:solidFill>
                          <a:latin typeface="Calibri"/>
                          <a:ea typeface="+mn-ea"/>
                          <a:cs typeface="+mn-cs"/>
                        </a:rPr>
                        <a:t>CHUMACERAS</a:t>
                      </a:r>
                      <a:endParaRPr lang="es-ES" sz="11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228600" y="609600"/>
            <a:ext cx="8686800" cy="5592763"/>
          </a:xfrm>
        </p:spPr>
        <p:txBody>
          <a:bodyPr/>
          <a:lstStyle/>
          <a:p>
            <a:pPr algn="ctr">
              <a:buFont typeface="Arial" charset="0"/>
              <a:buNone/>
            </a:pPr>
            <a:endParaRPr lang="es-MX" sz="2400" b="1" dirty="0" smtClean="0"/>
          </a:p>
          <a:p>
            <a:pPr algn="ctr">
              <a:buFont typeface="Arial" charset="0"/>
              <a:buNone/>
            </a:pPr>
            <a:r>
              <a:rPr lang="es-MX" sz="2400" b="1" dirty="0" smtClean="0"/>
              <a:t>PARTES </a:t>
            </a:r>
            <a:r>
              <a:rPr lang="es-MX" sz="2400" b="1" dirty="0" smtClean="0"/>
              <a:t>QUE CONFORMAN EL SISTEMA DE EXTRACCIÓN DE POLVO</a:t>
            </a:r>
            <a:endParaRPr lang="es-ES" sz="2400" b="1" dirty="0" smtClean="0"/>
          </a:p>
          <a:p>
            <a:pPr algn="just" eaLnBrk="1" hangingPunct="1">
              <a:buNone/>
            </a:pPr>
            <a:endParaRPr lang="es-MX" sz="2000" dirty="0" smtClean="0"/>
          </a:p>
          <a:p>
            <a:pPr algn="just" eaLnBrk="1" hangingPunct="1"/>
            <a:endParaRPr lang="es-MX" sz="2000" dirty="0" smtClean="0"/>
          </a:p>
          <a:p>
            <a:pPr algn="just" eaLnBrk="1" hangingPunct="1"/>
            <a:endParaRPr lang="es-MX" sz="2000" dirty="0" smtClean="0"/>
          </a:p>
          <a:p>
            <a:pPr algn="just" eaLnBrk="1" hangingPunct="1"/>
            <a:endParaRPr lang="es-MX" sz="2000" dirty="0" smtClean="0"/>
          </a:p>
          <a:p>
            <a:pPr algn="just" eaLnBrk="1" hangingPunct="1"/>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6" name="5 Tabla"/>
          <p:cNvGraphicFramePr>
            <a:graphicFrameLocks noGrp="1"/>
          </p:cNvGraphicFramePr>
          <p:nvPr/>
        </p:nvGraphicFramePr>
        <p:xfrm>
          <a:off x="1447800" y="2362200"/>
          <a:ext cx="6172200" cy="1524000"/>
        </p:xfrm>
        <a:graphic>
          <a:graphicData uri="http://schemas.openxmlformats.org/drawingml/2006/table">
            <a:tbl>
              <a:tblPr/>
              <a:tblGrid>
                <a:gridCol w="6172200"/>
              </a:tblGrid>
              <a:tr h="0">
                <a:tc>
                  <a:txBody>
                    <a:bodyPr/>
                    <a:lstStyle/>
                    <a:p>
                      <a:pPr algn="just" fontAlgn="base">
                        <a:spcAft>
                          <a:spcPts val="0"/>
                        </a:spcAft>
                      </a:pPr>
                      <a:r>
                        <a:rPr lang="es-MX" sz="2000" kern="1200" dirty="0">
                          <a:solidFill>
                            <a:srgbClr val="000000"/>
                          </a:solidFill>
                          <a:latin typeface="Calibri"/>
                          <a:ea typeface="+mn-ea"/>
                          <a:cs typeface="+mn-cs"/>
                        </a:rPr>
                        <a:t>    CAMPANA DE EXTRACCIÓN</a:t>
                      </a:r>
                      <a:endParaRPr lang="es-E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dirty="0">
                          <a:solidFill>
                            <a:srgbClr val="000000"/>
                          </a:solidFill>
                          <a:latin typeface="Calibri"/>
                          <a:ea typeface="+mn-ea"/>
                          <a:cs typeface="+mn-cs"/>
                        </a:rPr>
                        <a:t>    DUCTO DE CONDUCCIÓN DE AIRE   CONTAMINADO</a:t>
                      </a:r>
                      <a:endParaRPr lang="es-E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dirty="0">
                          <a:solidFill>
                            <a:srgbClr val="000000"/>
                          </a:solidFill>
                          <a:latin typeface="Calibri"/>
                          <a:ea typeface="+mn-ea"/>
                          <a:cs typeface="+mn-cs"/>
                        </a:rPr>
                        <a:t>    CICLÓN</a:t>
                      </a:r>
                      <a:endParaRPr lang="es-E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dirty="0">
                          <a:solidFill>
                            <a:srgbClr val="000000"/>
                          </a:solidFill>
                          <a:latin typeface="Calibri"/>
                          <a:ea typeface="+mn-ea"/>
                          <a:cs typeface="+mn-cs"/>
                        </a:rPr>
                        <a:t>    VENTILADOR</a:t>
                      </a:r>
                      <a:endParaRPr lang="es-E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algn="just" fontAlgn="base">
                        <a:spcAft>
                          <a:spcPts val="0"/>
                        </a:spcAft>
                      </a:pPr>
                      <a:r>
                        <a:rPr lang="es-MX" sz="2000" dirty="0" smtClean="0">
                          <a:latin typeface="Calibri"/>
                        </a:rPr>
                        <a:t>    ESTRUCTURA</a:t>
                      </a:r>
                      <a:endParaRPr lang="es-ES" sz="20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228600" y="228600"/>
            <a:ext cx="8686800" cy="5592763"/>
          </a:xfrm>
        </p:spPr>
        <p:txBody>
          <a:bodyPr/>
          <a:lstStyle/>
          <a:p>
            <a:pPr algn="ctr">
              <a:buFont typeface="Arial" charset="0"/>
              <a:buNone/>
            </a:pPr>
            <a:endParaRPr lang="es-MX" sz="2400" b="1" dirty="0" smtClean="0"/>
          </a:p>
          <a:p>
            <a:pPr algn="ctr">
              <a:buFont typeface="Arial" charset="0"/>
              <a:buNone/>
            </a:pPr>
            <a:r>
              <a:rPr lang="es-MX" sz="2400" b="1" dirty="0" smtClean="0"/>
              <a:t>PARTES </a:t>
            </a:r>
            <a:r>
              <a:rPr lang="es-MX" sz="2400" b="1" dirty="0" smtClean="0"/>
              <a:t>QUE CONFORMAN EL SISTEMA DE REUTILIZACIÓN DE ABRASIVO</a:t>
            </a:r>
            <a:endParaRPr lang="es-ES" sz="2400" b="1" dirty="0" smtClean="0"/>
          </a:p>
          <a:p>
            <a:pPr algn="just" eaLnBrk="1" hangingPunct="1">
              <a:buNone/>
            </a:pPr>
            <a:endParaRPr lang="es-MX" sz="2000" dirty="0" smtClean="0"/>
          </a:p>
          <a:p>
            <a:pPr algn="just" eaLnBrk="1" hangingPunct="1">
              <a:buNone/>
            </a:pPr>
            <a:endParaRPr lang="es-MX" sz="2000" dirty="0" smtClean="0"/>
          </a:p>
          <a:p>
            <a:pPr algn="just" eaLnBrk="1" hangingPunct="1"/>
            <a:endParaRPr lang="es-MX" sz="2000" dirty="0" smtClean="0"/>
          </a:p>
          <a:p>
            <a:pPr algn="just" eaLnBrk="1" hangingPunct="1"/>
            <a:endParaRPr lang="es-MX" sz="2000" dirty="0" smtClean="0"/>
          </a:p>
          <a:p>
            <a:pPr algn="just" eaLnBrk="1" hangingPunct="1"/>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5" name="4 Tabla"/>
          <p:cNvGraphicFramePr>
            <a:graphicFrameLocks noGrp="1"/>
          </p:cNvGraphicFramePr>
          <p:nvPr/>
        </p:nvGraphicFramePr>
        <p:xfrm>
          <a:off x="1981200" y="2286000"/>
          <a:ext cx="5488940" cy="1828800"/>
        </p:xfrm>
        <a:graphic>
          <a:graphicData uri="http://schemas.openxmlformats.org/drawingml/2006/table">
            <a:tbl>
              <a:tblPr/>
              <a:tblGrid>
                <a:gridCol w="5488940"/>
              </a:tblGrid>
              <a:tr h="0">
                <a:tc>
                  <a:txBody>
                    <a:bodyPr/>
                    <a:lstStyle/>
                    <a:p>
                      <a:pPr algn="just" fontAlgn="base">
                        <a:spcAft>
                          <a:spcPts val="0"/>
                        </a:spcAft>
                      </a:pPr>
                      <a:r>
                        <a:rPr lang="es-MX" sz="2000" kern="1200">
                          <a:solidFill>
                            <a:srgbClr val="000000"/>
                          </a:solidFill>
                          <a:latin typeface="Calibri"/>
                          <a:ea typeface="+mn-ea"/>
                          <a:cs typeface="+mn-cs"/>
                        </a:rPr>
                        <a:t>    LEVAS</a:t>
                      </a:r>
                      <a:endParaRPr lang="es-ES" sz="1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a:solidFill>
                            <a:srgbClr val="000000"/>
                          </a:solidFill>
                          <a:latin typeface="Calibri"/>
                          <a:ea typeface="+mn-ea"/>
                          <a:cs typeface="+mn-cs"/>
                        </a:rPr>
                        <a:t>    CORREA DE TRANSMISIÓN</a:t>
                      </a:r>
                      <a:endParaRPr lang="es-ES" sz="1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a:solidFill>
                            <a:srgbClr val="000000"/>
                          </a:solidFill>
                          <a:latin typeface="Calibri"/>
                          <a:ea typeface="+mn-ea"/>
                          <a:cs typeface="+mn-cs"/>
                        </a:rPr>
                        <a:t>    FLECHA DE TRANSMISIÓN</a:t>
                      </a:r>
                      <a:endParaRPr lang="es-ES" sz="1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a:solidFill>
                            <a:srgbClr val="000000"/>
                          </a:solidFill>
                          <a:latin typeface="Calibri"/>
                          <a:ea typeface="+mn-ea"/>
                          <a:cs typeface="+mn-cs"/>
                        </a:rPr>
                        <a:t>    TAMICES N° 45, 25 Y 16</a:t>
                      </a:r>
                      <a:endParaRPr lang="es-ES" sz="1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a:solidFill>
                            <a:srgbClr val="000000"/>
                          </a:solidFill>
                          <a:latin typeface="Calibri"/>
                          <a:ea typeface="+mn-ea"/>
                          <a:cs typeface="+mn-cs"/>
                        </a:rPr>
                        <a:t>    MOTOR ELÉCTRICO</a:t>
                      </a:r>
                      <a:endParaRPr lang="es-ES" sz="110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a:spcAft>
                          <a:spcPts val="0"/>
                        </a:spcAft>
                      </a:pPr>
                      <a:r>
                        <a:rPr lang="es-MX" sz="2000" kern="1200" dirty="0">
                          <a:solidFill>
                            <a:srgbClr val="000000"/>
                          </a:solidFill>
                          <a:latin typeface="Calibri"/>
                          <a:ea typeface="+mn-ea"/>
                          <a:cs typeface="+mn-cs"/>
                        </a:rPr>
                        <a:t>    MUELLES DE RETORNO</a:t>
                      </a:r>
                      <a:endParaRPr lang="es-ES" sz="110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457200" y="381000"/>
            <a:ext cx="8229600" cy="5592763"/>
          </a:xfrm>
        </p:spPr>
        <p:txBody>
          <a:bodyPr/>
          <a:lstStyle/>
          <a:p>
            <a:pPr algn="ctr">
              <a:buFont typeface="Arial" charset="0"/>
              <a:buNone/>
            </a:pPr>
            <a:r>
              <a:rPr lang="es-MX" sz="2400" b="1" dirty="0" smtClean="0"/>
              <a:t>CALCULOS REALIZADOS EN EL EQUIPO SANDBLASTING</a:t>
            </a:r>
          </a:p>
          <a:p>
            <a:pPr algn="just"/>
            <a:r>
              <a:rPr lang="es-MX" sz="1800" dirty="0" smtClean="0"/>
              <a:t>Estudio de alternativas para transporte de abrasivo</a:t>
            </a:r>
          </a:p>
          <a:p>
            <a:pPr algn="just"/>
            <a:r>
              <a:rPr lang="es-MX" sz="1800" dirty="0" smtClean="0"/>
              <a:t>Geometría de las poleas, longitud y diámetro</a:t>
            </a:r>
          </a:p>
          <a:p>
            <a:pPr algn="just"/>
            <a:r>
              <a:rPr lang="es-MX" sz="1800" dirty="0" smtClean="0"/>
              <a:t>Longitud de la banda de cangilones</a:t>
            </a:r>
          </a:p>
          <a:p>
            <a:pPr algn="just"/>
            <a:r>
              <a:rPr lang="es-MX" sz="1800" dirty="0" smtClean="0"/>
              <a:t>Velocidad de la flecha motriz</a:t>
            </a:r>
          </a:p>
          <a:p>
            <a:pPr algn="just"/>
            <a:r>
              <a:rPr lang="es-MX" sz="1800" dirty="0" smtClean="0"/>
              <a:t>Velocidad de la banda</a:t>
            </a:r>
          </a:p>
          <a:p>
            <a:pPr algn="just"/>
            <a:r>
              <a:rPr lang="es-MX" sz="1800" dirty="0" smtClean="0"/>
              <a:t>Capacidad del elevador</a:t>
            </a:r>
          </a:p>
          <a:p>
            <a:pPr algn="just"/>
            <a:r>
              <a:rPr lang="es-MX" sz="1800" dirty="0" smtClean="0"/>
              <a:t>Número de cangilones</a:t>
            </a:r>
          </a:p>
          <a:p>
            <a:pPr algn="just"/>
            <a:r>
              <a:rPr lang="es-MX" sz="1800" dirty="0" smtClean="0"/>
              <a:t>Velocidad de descarga en tolva superior</a:t>
            </a:r>
          </a:p>
          <a:p>
            <a:pPr algn="just"/>
            <a:r>
              <a:rPr lang="es-MX" sz="1800" dirty="0" smtClean="0"/>
              <a:t>Ángulo de descarga en tolva superior</a:t>
            </a:r>
          </a:p>
          <a:p>
            <a:pPr algn="just"/>
            <a:r>
              <a:rPr lang="es-MX" sz="1800" dirty="0" smtClean="0"/>
              <a:t>Potencia del </a:t>
            </a:r>
            <a:r>
              <a:rPr lang="es-MX" sz="1800" dirty="0" err="1" smtClean="0"/>
              <a:t>motoreductor</a:t>
            </a:r>
            <a:endParaRPr lang="es-MX" sz="1800" dirty="0" smtClean="0"/>
          </a:p>
          <a:p>
            <a:pPr algn="just"/>
            <a:r>
              <a:rPr lang="es-MX" sz="1800" dirty="0" smtClean="0"/>
              <a:t>Tensión de la banda</a:t>
            </a:r>
          </a:p>
          <a:p>
            <a:pPr algn="just"/>
            <a:r>
              <a:rPr lang="es-MX" sz="1800" dirty="0" smtClean="0"/>
              <a:t>Diseño de la flecha el tambor motriz</a:t>
            </a:r>
          </a:p>
          <a:p>
            <a:pPr algn="just"/>
            <a:r>
              <a:rPr lang="es-MX" sz="1800" dirty="0" smtClean="0"/>
              <a:t>Diseño de la chaveta de la flecha motriz</a:t>
            </a:r>
          </a:p>
          <a:p>
            <a:pPr algn="just"/>
            <a:r>
              <a:rPr lang="es-MX" sz="1800" dirty="0" smtClean="0"/>
              <a:t>Calculo y selección de rodamientos de la flecha motriz</a:t>
            </a:r>
          </a:p>
          <a:p>
            <a:pPr algn="just"/>
            <a:r>
              <a:rPr lang="es-MX" sz="1800" dirty="0" smtClean="0"/>
              <a:t>Diseño de la flecha el tambor conducido</a:t>
            </a:r>
          </a:p>
          <a:p>
            <a:pPr algn="just"/>
            <a:r>
              <a:rPr lang="es-MX" sz="1800" dirty="0" smtClean="0"/>
              <a:t>Diseño de la chaveta de la flecha </a:t>
            </a:r>
            <a:r>
              <a:rPr lang="es-MX" sz="1800" dirty="0" smtClean="0"/>
              <a:t>conducida</a:t>
            </a:r>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457200" y="381000"/>
            <a:ext cx="8229600" cy="5592763"/>
          </a:xfrm>
        </p:spPr>
        <p:txBody>
          <a:bodyPr/>
          <a:lstStyle/>
          <a:p>
            <a:pPr algn="ctr">
              <a:buFont typeface="Arial" charset="0"/>
              <a:buNone/>
            </a:pPr>
            <a:r>
              <a:rPr lang="es-MX" sz="2400" b="1" dirty="0" smtClean="0"/>
              <a:t>CALCULOS REALIZADOS EN EL EQUIPO SANDBLASTING</a:t>
            </a:r>
          </a:p>
          <a:p>
            <a:pPr algn="just"/>
            <a:r>
              <a:rPr lang="es-MX" sz="1800" dirty="0" smtClean="0"/>
              <a:t>Calculo y selección de rodamientos de la flecha conducida</a:t>
            </a:r>
          </a:p>
          <a:p>
            <a:pPr algn="just"/>
            <a:r>
              <a:rPr lang="es-MX" sz="1800" dirty="0" smtClean="0"/>
              <a:t>Diseño de la tolva de alimentación</a:t>
            </a:r>
          </a:p>
          <a:p>
            <a:pPr algn="just"/>
            <a:r>
              <a:rPr lang="es-MX" sz="1800" dirty="0" smtClean="0"/>
              <a:t>Diseño de la tolva de descarga</a:t>
            </a:r>
          </a:p>
          <a:p>
            <a:pPr algn="just"/>
            <a:r>
              <a:rPr lang="es-MX" sz="1800" dirty="0" smtClean="0"/>
              <a:t>Diseño estructural del equipo sandblasting</a:t>
            </a:r>
          </a:p>
          <a:p>
            <a:pPr lvl="1" algn="just"/>
            <a:r>
              <a:rPr lang="es-MX" sz="1400" dirty="0" smtClean="0"/>
              <a:t>	</a:t>
            </a:r>
            <a:r>
              <a:rPr lang="es-MX" sz="1800" dirty="0" smtClean="0"/>
              <a:t>Diseño de las vigas</a:t>
            </a:r>
          </a:p>
          <a:p>
            <a:pPr lvl="1" algn="just"/>
            <a:r>
              <a:rPr lang="es-MX" sz="1800" dirty="0" smtClean="0"/>
              <a:t>	Diseño de las columnas</a:t>
            </a:r>
          </a:p>
          <a:p>
            <a:pPr lvl="1" algn="just"/>
            <a:r>
              <a:rPr lang="es-MX" sz="1800" dirty="0" smtClean="0"/>
              <a:t>	Cálculo de la soldadura en vigas y columnas</a:t>
            </a:r>
          </a:p>
          <a:p>
            <a:pPr algn="just"/>
            <a:r>
              <a:rPr lang="es-MX" sz="1800" dirty="0" smtClean="0"/>
              <a:t>Selección de los sensores  para tolva de descarga</a:t>
            </a:r>
          </a:p>
          <a:p>
            <a:pPr algn="just"/>
            <a:r>
              <a:rPr lang="es-EC" sz="1800" dirty="0" smtClean="0"/>
              <a:t>Diseño del circuito de potencia y de control para la placa de paso de abrasivo en la tolva de alimentación</a:t>
            </a:r>
          </a:p>
          <a:p>
            <a:pPr lvl="1" algn="just"/>
            <a:r>
              <a:rPr lang="es-EC" sz="1800" dirty="0" smtClean="0"/>
              <a:t>	Diseño y selección del actuador lineal</a:t>
            </a:r>
          </a:p>
          <a:p>
            <a:pPr lvl="1" algn="just"/>
            <a:r>
              <a:rPr lang="es-EC" sz="1800" dirty="0" smtClean="0"/>
              <a:t>	Análisis de la placa guía de paso de la tolva de alimentación</a:t>
            </a:r>
          </a:p>
          <a:p>
            <a:pPr lvl="1" algn="just"/>
            <a:r>
              <a:rPr lang="es-EC" sz="1800" dirty="0" smtClean="0"/>
              <a:t>	Selección del compresor</a:t>
            </a:r>
          </a:p>
          <a:p>
            <a:pPr algn="just"/>
            <a:r>
              <a:rPr lang="es-EC" sz="1800" dirty="0" smtClean="0"/>
              <a:t>Selección de las carcasas de protección</a:t>
            </a:r>
          </a:p>
          <a:p>
            <a:pPr algn="just"/>
            <a:r>
              <a:rPr lang="es-EC" sz="1800" dirty="0" smtClean="0"/>
              <a:t>Selección de los pernos de anclaje</a:t>
            </a:r>
          </a:p>
          <a:p>
            <a:pPr marL="342900" lvl="3" indent="-342900" algn="just">
              <a:buFont typeface="Arial" pitchFamily="34" charset="0"/>
              <a:buChar char="•"/>
            </a:pPr>
            <a:r>
              <a:rPr lang="es-EC" sz="1800" dirty="0" smtClean="0"/>
              <a:t>Selección del </a:t>
            </a:r>
            <a:r>
              <a:rPr lang="es-EC" sz="1800" dirty="0" smtClean="0"/>
              <a:t>distribuidor</a:t>
            </a:r>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304800" y="228600"/>
            <a:ext cx="8610600" cy="5592763"/>
          </a:xfrm>
        </p:spPr>
        <p:txBody>
          <a:bodyPr/>
          <a:lstStyle/>
          <a:p>
            <a:pPr algn="ctr">
              <a:buFont typeface="Arial" charset="0"/>
              <a:buNone/>
            </a:pPr>
            <a:endParaRPr lang="es-MX" sz="2400" b="1" dirty="0" smtClean="0"/>
          </a:p>
          <a:p>
            <a:pPr algn="ctr">
              <a:buFont typeface="Arial" charset="0"/>
              <a:buNone/>
            </a:pPr>
            <a:r>
              <a:rPr lang="es-MX" sz="2400" b="1" dirty="0" smtClean="0"/>
              <a:t>CALCULOS </a:t>
            </a:r>
            <a:r>
              <a:rPr lang="es-MX" sz="2400" b="1" dirty="0" smtClean="0"/>
              <a:t>REALIZADOS EN EL SISTEMA DE EXTRACCIÓN DE POLVO</a:t>
            </a:r>
          </a:p>
          <a:p>
            <a:pPr algn="just">
              <a:buNone/>
            </a:pPr>
            <a:endParaRPr lang="es-MX" sz="1800" dirty="0" smtClean="0"/>
          </a:p>
          <a:p>
            <a:pPr algn="just"/>
            <a:r>
              <a:rPr lang="es-MX" sz="1800" dirty="0" smtClean="0"/>
              <a:t>DISEÑO DE LA CAMPANA DE EXTRACCIÓN</a:t>
            </a:r>
          </a:p>
          <a:p>
            <a:pPr lvl="1" algn="just"/>
            <a:r>
              <a:rPr lang="es-MX" sz="1800" dirty="0" smtClean="0"/>
              <a:t>	</a:t>
            </a:r>
            <a:r>
              <a:rPr lang="es-MX" sz="1800" dirty="0" smtClean="0"/>
              <a:t>CALCULO DEL CAUDAL NECESARIO</a:t>
            </a:r>
            <a:endParaRPr lang="es-MX" sz="1800" dirty="0" smtClean="0"/>
          </a:p>
          <a:p>
            <a:pPr algn="just"/>
            <a:r>
              <a:rPr lang="es-MX" sz="1800" dirty="0" smtClean="0"/>
              <a:t>DISEÑO Y SELECCIÓN DEL DUCTO DE EXTRACCIÓN</a:t>
            </a:r>
          </a:p>
          <a:p>
            <a:pPr algn="just"/>
            <a:r>
              <a:rPr lang="es-MX" sz="1800" dirty="0" smtClean="0"/>
              <a:t>DISEÑO Y SELECCIÓN DEL CICLÓN</a:t>
            </a:r>
          </a:p>
          <a:p>
            <a:pPr lvl="1" algn="just"/>
            <a:r>
              <a:rPr lang="es-MX" sz="1800" dirty="0" smtClean="0"/>
              <a:t>	CALCULO DE LA EFICIENCIA DEL CICLÓN</a:t>
            </a:r>
          </a:p>
          <a:p>
            <a:pPr lvl="1" algn="just"/>
            <a:r>
              <a:rPr lang="es-MX" sz="1800" dirty="0" smtClean="0"/>
              <a:t>	CALCULO DE LA PERDIDA DE PRESIÓN DEL CICLÓN</a:t>
            </a:r>
          </a:p>
          <a:p>
            <a:pPr lvl="1" algn="just"/>
            <a:r>
              <a:rPr lang="es-MX" sz="1800" dirty="0" smtClean="0"/>
              <a:t>	CALCULO DE PERDIDAD DE PRESIÓN EN LOS DIFERENTES ELEMENTOS</a:t>
            </a:r>
          </a:p>
          <a:p>
            <a:pPr algn="just"/>
            <a:r>
              <a:rPr lang="es-MX" sz="1800" dirty="0" smtClean="0"/>
              <a:t>SELECCIÓN DEL VENTILADOR</a:t>
            </a:r>
          </a:p>
          <a:p>
            <a:pPr lvl="1" algn="just"/>
            <a:r>
              <a:rPr lang="es-MX" sz="1800" dirty="0" smtClean="0"/>
              <a:t>	POTENCIA REQUERIDA</a:t>
            </a:r>
          </a:p>
          <a:p>
            <a:pPr lvl="1" algn="just"/>
            <a:r>
              <a:rPr lang="es-MX" sz="1800" dirty="0" smtClean="0"/>
              <a:t>	CALCULO DE LA EFICIENCIA</a:t>
            </a:r>
          </a:p>
          <a:p>
            <a:pPr algn="just"/>
            <a:r>
              <a:rPr lang="es-MX" sz="1800" dirty="0" smtClean="0"/>
              <a:t>DISEÑO ESTRUCTURAL DEL SISTEMA DE EXTRACCIÓN DE POLVO</a:t>
            </a:r>
          </a:p>
          <a:p>
            <a:pPr lvl="1" algn="just"/>
            <a:r>
              <a:rPr lang="es-MX" sz="1800" dirty="0" smtClean="0"/>
              <a:t>	</a:t>
            </a:r>
            <a:r>
              <a:rPr lang="es-MX" sz="1800" dirty="0" smtClean="0"/>
              <a:t>CALCULO DE LA SOLDADURA DE VIGAS Y COLUMNAS</a:t>
            </a:r>
            <a:endParaRPr lang="es-MX" sz="18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4339" name="Rectangle 11"/>
          <p:cNvSpPr>
            <a:spLocks noGrp="1"/>
          </p:cNvSpPr>
          <p:nvPr>
            <p:ph type="body" idx="4294967295"/>
          </p:nvPr>
        </p:nvSpPr>
        <p:spPr>
          <a:xfrm>
            <a:off x="304800" y="228600"/>
            <a:ext cx="8610600" cy="5592763"/>
          </a:xfrm>
        </p:spPr>
        <p:txBody>
          <a:bodyPr/>
          <a:lstStyle/>
          <a:p>
            <a:pPr algn="ctr">
              <a:buFont typeface="Arial" charset="0"/>
              <a:buNone/>
            </a:pPr>
            <a:r>
              <a:rPr lang="es-MX" sz="2400" b="1" dirty="0" smtClean="0"/>
              <a:t>CALCULOS REALIZADOS EN EL SISTEMA DE REUTILIZACIÓN DE ABRASIVO</a:t>
            </a:r>
          </a:p>
          <a:p>
            <a:pPr algn="just"/>
            <a:r>
              <a:rPr lang="es-MX" sz="1800" dirty="0" smtClean="0"/>
              <a:t>DISEÑO DE LA LEVA</a:t>
            </a:r>
          </a:p>
          <a:p>
            <a:pPr lvl="1" algn="just"/>
            <a:r>
              <a:rPr lang="es-MX" sz="1800" dirty="0" smtClean="0"/>
              <a:t>	SELECCIÓN DE LOS RESORTES</a:t>
            </a:r>
          </a:p>
          <a:p>
            <a:pPr lvl="1" algn="just"/>
            <a:r>
              <a:rPr lang="es-MX" sz="1800" dirty="0" smtClean="0"/>
              <a:t>	CALCULO DEL PAR DE TORSIÓN</a:t>
            </a:r>
          </a:p>
          <a:p>
            <a:pPr algn="just"/>
            <a:r>
              <a:rPr lang="es-MX" sz="1800" dirty="0" smtClean="0"/>
              <a:t>DISEÑO Y SELECCIÓN DE LA CORREA DE TRANSMISIÓN DE POTENCIA</a:t>
            </a:r>
          </a:p>
          <a:p>
            <a:pPr lvl="1" algn="just"/>
            <a:r>
              <a:rPr lang="es-MX" sz="1800" dirty="0" smtClean="0"/>
              <a:t>	CALCULO DE LA POTENCIA NECESARIA</a:t>
            </a:r>
          </a:p>
          <a:p>
            <a:pPr lvl="1" algn="just"/>
            <a:r>
              <a:rPr lang="es-MX" sz="1800" dirty="0" smtClean="0"/>
              <a:t>	DIÁMETRO DE  LAS POLEAS</a:t>
            </a:r>
          </a:p>
          <a:p>
            <a:pPr lvl="1" algn="just"/>
            <a:r>
              <a:rPr lang="es-MX" sz="1800" dirty="0" smtClean="0"/>
              <a:t>	DETERMINACIÓN DE LA VELOCIDAD DE LA CORREA</a:t>
            </a:r>
          </a:p>
          <a:p>
            <a:pPr lvl="1" algn="just"/>
            <a:r>
              <a:rPr lang="es-MX" sz="1800" dirty="0" smtClean="0"/>
              <a:t>	DETERMINACIÓN DEL NÚMERO DE CORREAS</a:t>
            </a:r>
          </a:p>
          <a:p>
            <a:pPr algn="just"/>
            <a:r>
              <a:rPr lang="es-MX" sz="1800" dirty="0" smtClean="0"/>
              <a:t>DISEÑO DE LA FLECHA DE TRANSMISIÓN</a:t>
            </a:r>
          </a:p>
          <a:p>
            <a:pPr algn="just"/>
            <a:r>
              <a:rPr lang="es-MX" sz="1800" dirty="0" smtClean="0"/>
              <a:t>DISEÑO DE LA CHAVETA  DE LA FLECHA DE TRANSMISIÓN</a:t>
            </a:r>
          </a:p>
          <a:p>
            <a:pPr algn="just"/>
            <a:r>
              <a:rPr lang="es-MX" sz="1800" dirty="0" smtClean="0"/>
              <a:t>CÁLCULO Y SELECCIÓN D ELOS RODAMIENTOS</a:t>
            </a:r>
          </a:p>
          <a:p>
            <a:pPr algn="just"/>
            <a:r>
              <a:rPr lang="es-MX" sz="1800" dirty="0" smtClean="0"/>
              <a:t>DISEÑO ESTRUCTURAL DEL SISTEMA DE REUTILIZACIÓN</a:t>
            </a:r>
          </a:p>
          <a:p>
            <a:pPr lvl="1" algn="just"/>
            <a:r>
              <a:rPr lang="es-MX" sz="1800" dirty="0" smtClean="0"/>
              <a:t>	</a:t>
            </a:r>
            <a:r>
              <a:rPr lang="es-MX" sz="1800" dirty="0" smtClean="0"/>
              <a:t>CALCULO DE LA SOLDADURA DE VIGAS Y COLUMNAS</a:t>
            </a:r>
            <a:endParaRPr lang="es-MX" sz="1800" dirty="0" smtClean="0"/>
          </a:p>
          <a:p>
            <a:pPr algn="just"/>
            <a:r>
              <a:rPr lang="es-MX" sz="1800" dirty="0" smtClean="0"/>
              <a:t>SELECCIÓN DE LOS TAMICES</a:t>
            </a:r>
          </a:p>
          <a:p>
            <a:pPr algn="just"/>
            <a:r>
              <a:rPr lang="es-MX" sz="1800" dirty="0" smtClean="0"/>
              <a:t>SELECCIÓN DEL MOTOR ELÉCTRICO</a:t>
            </a:r>
          </a:p>
          <a:p>
            <a:pPr algn="just">
              <a:buNone/>
            </a:pPr>
            <a:endParaRPr lang="es-MX" sz="18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5363" name="Rectangle 3"/>
          <p:cNvSpPr>
            <a:spLocks noGrp="1"/>
          </p:cNvSpPr>
          <p:nvPr>
            <p:ph type="body" idx="1"/>
          </p:nvPr>
        </p:nvSpPr>
        <p:spPr>
          <a:xfrm>
            <a:off x="457200" y="228600"/>
            <a:ext cx="8229600" cy="5592763"/>
          </a:xfrm>
        </p:spPr>
        <p:txBody>
          <a:bodyPr/>
          <a:lstStyle/>
          <a:p>
            <a:pPr lvl="1" algn="ctr">
              <a:buFont typeface="Arial" charset="0"/>
              <a:buNone/>
            </a:pPr>
            <a:r>
              <a:rPr lang="es-EC" b="1" dirty="0" smtClean="0"/>
              <a:t>DISEÑO DEL EQUIPO SANDBLASTING</a:t>
            </a:r>
            <a:endParaRPr lang="es-ES" sz="2000" dirty="0" smtClean="0"/>
          </a:p>
          <a:p>
            <a:pPr eaLnBrk="1" hangingPunct="1">
              <a:lnSpc>
                <a:spcPct val="90000"/>
              </a:lnSpc>
              <a:buFont typeface="Arial" charset="0"/>
              <a:buNone/>
            </a:pPr>
            <a:endParaRPr lang="es-EC" sz="1400" dirty="0" smtClean="0"/>
          </a:p>
          <a:p>
            <a:pPr eaLnBrk="1" hangingPunct="1">
              <a:lnSpc>
                <a:spcPct val="90000"/>
              </a:lnSpc>
              <a:buFont typeface="Arial" charset="0"/>
              <a:buNone/>
            </a:pPr>
            <a:endParaRPr lang="es-EC" sz="1400" dirty="0" smtClean="0"/>
          </a:p>
          <a:p>
            <a:pPr algn="just" eaLnBrk="1" hangingPunct="1">
              <a:lnSpc>
                <a:spcPct val="90000"/>
              </a:lnSpc>
            </a:pPr>
            <a:r>
              <a:rPr lang="es-EC" sz="2400" dirty="0" smtClean="0"/>
              <a:t>El abrasivo será colocado en la tolva de alimentación de forma manual, de aquí será llevado hacia una segunda tolva mediante un mecanismo. </a:t>
            </a:r>
          </a:p>
          <a:p>
            <a:pPr algn="just" eaLnBrk="1" hangingPunct="1">
              <a:lnSpc>
                <a:spcPct val="90000"/>
              </a:lnSpc>
            </a:pPr>
            <a:endParaRPr lang="es-EC" sz="2400" dirty="0" smtClean="0"/>
          </a:p>
          <a:p>
            <a:pPr algn="just" eaLnBrk="1" hangingPunct="1">
              <a:lnSpc>
                <a:spcPct val="90000"/>
              </a:lnSpc>
            </a:pPr>
            <a:endParaRPr lang="es-EC" sz="2400" dirty="0" smtClean="0"/>
          </a:p>
          <a:p>
            <a:pPr eaLnBrk="1" hangingPunct="1">
              <a:lnSpc>
                <a:spcPct val="90000"/>
              </a:lnSpc>
            </a:pPr>
            <a:r>
              <a:rPr lang="es-EC" sz="2400" b="1" dirty="0" smtClean="0"/>
              <a:t>Estudio de alternativas para diseño del equipo</a:t>
            </a:r>
          </a:p>
          <a:p>
            <a:pPr eaLnBrk="1" hangingPunct="1">
              <a:lnSpc>
                <a:spcPct val="90000"/>
              </a:lnSpc>
              <a:buFont typeface="Arial" charset="0"/>
              <a:buNone/>
            </a:pPr>
            <a:endParaRPr lang="es-EC" sz="1600" b="1" dirty="0" smtClean="0"/>
          </a:p>
          <a:p>
            <a:pPr algn="ctr" eaLnBrk="1" hangingPunct="1">
              <a:lnSpc>
                <a:spcPct val="90000"/>
              </a:lnSpc>
              <a:buFont typeface="Arial" charset="0"/>
              <a:buNone/>
            </a:pPr>
            <a:r>
              <a:rPr lang="es-ES" sz="2000" dirty="0" smtClean="0"/>
              <a:t>Listado de alternativas para transporte de abrasivo</a:t>
            </a:r>
          </a:p>
        </p:txBody>
      </p:sp>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graphicFrame>
        <p:nvGraphicFramePr>
          <p:cNvPr id="4" name="3 Tabla"/>
          <p:cNvGraphicFramePr>
            <a:graphicFrameLocks noGrp="1"/>
          </p:cNvGraphicFramePr>
          <p:nvPr/>
        </p:nvGraphicFramePr>
        <p:xfrm>
          <a:off x="2209800" y="4343400"/>
          <a:ext cx="4389120" cy="548640"/>
        </p:xfrm>
        <a:graphic>
          <a:graphicData uri="http://schemas.openxmlformats.org/drawingml/2006/table">
            <a:tbl>
              <a:tblPr/>
              <a:tblGrid>
                <a:gridCol w="518795"/>
                <a:gridCol w="3870325"/>
              </a:tblGrid>
              <a:tr h="0">
                <a:tc>
                  <a:txBody>
                    <a:bodyPr/>
                    <a:lstStyle/>
                    <a:p>
                      <a:pPr>
                        <a:lnSpc>
                          <a:spcPct val="150000"/>
                        </a:lnSpc>
                        <a:spcAft>
                          <a:spcPts val="0"/>
                        </a:spcAft>
                      </a:pPr>
                      <a:r>
                        <a:rPr lang="es-EC" sz="1200" dirty="0">
                          <a:latin typeface="Arial"/>
                          <a:ea typeface="Calibri"/>
                          <a:cs typeface="Times New Roman"/>
                        </a:rPr>
                        <a:t>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latin typeface="Arial"/>
                          <a:ea typeface="Calibri"/>
                          <a:cs typeface="Times New Roman"/>
                        </a:rPr>
                        <a:t>Transportación por Recolectores Tornillo Sin Fin</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C" sz="1200">
                          <a:latin typeface="Arial"/>
                          <a:ea typeface="Calibri"/>
                          <a:cs typeface="Times New Roman"/>
                        </a:rPr>
                        <a:t>B</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200" dirty="0">
                          <a:latin typeface="Arial"/>
                          <a:ea typeface="Calibri"/>
                          <a:cs typeface="Times New Roman"/>
                        </a:rPr>
                        <a:t>Transportación por elevador de Cangilones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4099" name="Rectangle 11"/>
          <p:cNvSpPr>
            <a:spLocks noGrp="1"/>
          </p:cNvSpPr>
          <p:nvPr>
            <p:ph type="body" idx="4294967295"/>
          </p:nvPr>
        </p:nvSpPr>
        <p:spPr>
          <a:xfrm>
            <a:off x="457200" y="228600"/>
            <a:ext cx="8229600" cy="5592763"/>
          </a:xfrm>
        </p:spPr>
        <p:txBody>
          <a:bodyPr/>
          <a:lstStyle/>
          <a:p>
            <a:pPr lvl="1" algn="ctr">
              <a:buFont typeface="Arial" charset="0"/>
              <a:buNone/>
            </a:pPr>
            <a:r>
              <a:rPr lang="es-MX" sz="3200" b="1" dirty="0" smtClean="0"/>
              <a:t>CONTENIDO</a:t>
            </a:r>
            <a:endParaRPr lang="es-ES" sz="3200" dirty="0" smtClean="0"/>
          </a:p>
          <a:p>
            <a:pPr>
              <a:buFont typeface="Arial" charset="0"/>
              <a:buNone/>
            </a:pPr>
            <a:r>
              <a:rPr lang="es-EC" sz="1400" dirty="0" smtClean="0">
                <a:hlinkClick r:id="rId4" action="ppaction://hlinksldjump"/>
              </a:rPr>
              <a:t>INTRODUCCIÓN</a:t>
            </a:r>
            <a:endParaRPr lang="es-EC" sz="1400" dirty="0" smtClean="0"/>
          </a:p>
          <a:p>
            <a:pPr>
              <a:buFont typeface="Arial" charset="0"/>
              <a:buNone/>
            </a:pPr>
            <a:r>
              <a:rPr lang="es-EC" sz="1400" dirty="0" smtClean="0">
                <a:hlinkClick r:id="rId5" action="ppaction://hlinksldjump"/>
              </a:rPr>
              <a:t>OBJETIVO GENERAL</a:t>
            </a:r>
            <a:endParaRPr lang="es-EC" sz="1400" dirty="0" smtClean="0"/>
          </a:p>
          <a:p>
            <a:pPr>
              <a:buFont typeface="Arial" charset="0"/>
              <a:buNone/>
            </a:pPr>
            <a:r>
              <a:rPr lang="es-EC" sz="1400" dirty="0" smtClean="0">
                <a:hlinkClick r:id="rId6" action="ppaction://hlinksldjump"/>
              </a:rPr>
              <a:t>OBJETIVOS ESPECIFICOS</a:t>
            </a:r>
            <a:endParaRPr lang="es-EC" sz="1400" dirty="0" smtClean="0"/>
          </a:p>
          <a:p>
            <a:pPr>
              <a:buFont typeface="Arial" charset="0"/>
              <a:buNone/>
            </a:pPr>
            <a:r>
              <a:rPr lang="es-EC" sz="1400" dirty="0" smtClean="0">
                <a:hlinkClick r:id="rId7" action="ppaction://hlinksldjump"/>
              </a:rPr>
              <a:t>ALCANCE</a:t>
            </a:r>
            <a:endParaRPr lang="es-EC" sz="1400" dirty="0" smtClean="0"/>
          </a:p>
          <a:p>
            <a:pPr>
              <a:buFont typeface="Arial" charset="0"/>
              <a:buNone/>
            </a:pPr>
            <a:r>
              <a:rPr lang="es-EC" sz="1400" dirty="0" smtClean="0">
                <a:hlinkClick r:id="rId8" action="ppaction://hlinksldjump"/>
              </a:rPr>
              <a:t>JUSTIFICACIÓN E IMPORTANCIA</a:t>
            </a:r>
            <a:endParaRPr lang="es-EC" sz="1400" dirty="0" smtClean="0"/>
          </a:p>
          <a:p>
            <a:pPr>
              <a:buFont typeface="Arial" charset="0"/>
              <a:buNone/>
            </a:pPr>
            <a:endParaRPr lang="es-EC" sz="800" dirty="0" smtClean="0"/>
          </a:p>
          <a:p>
            <a:pPr>
              <a:buFont typeface="Arial" charset="0"/>
              <a:buNone/>
            </a:pPr>
            <a:r>
              <a:rPr lang="es-EC" sz="1400" dirty="0" smtClean="0">
                <a:hlinkClick r:id="rId9" action="ppaction://hlinksldjump"/>
              </a:rPr>
              <a:t>MARCO TEÓRICO</a:t>
            </a:r>
            <a:endParaRPr lang="es-EC" sz="1400" dirty="0" smtClean="0"/>
          </a:p>
          <a:p>
            <a:pPr>
              <a:buFont typeface="Arial" charset="0"/>
              <a:buNone/>
            </a:pPr>
            <a:endParaRPr lang="es-EC" sz="800" dirty="0" smtClean="0"/>
          </a:p>
          <a:p>
            <a:pPr>
              <a:buFont typeface="Arial" charset="0"/>
              <a:buNone/>
            </a:pPr>
            <a:r>
              <a:rPr lang="es-EC" sz="1400" dirty="0" smtClean="0">
                <a:hlinkClick r:id="rId10" action="ppaction://hlinksldjump"/>
              </a:rPr>
              <a:t>DISEÑO DE LA ESTACIÓN DE LIMPIEZA</a:t>
            </a:r>
            <a:endParaRPr lang="es-EC" sz="1400" dirty="0" smtClean="0"/>
          </a:p>
          <a:p>
            <a:pPr>
              <a:buFont typeface="Arial" charset="0"/>
              <a:buNone/>
            </a:pPr>
            <a:r>
              <a:rPr lang="es-EC" sz="1400" dirty="0" smtClean="0"/>
              <a:t>	</a:t>
            </a:r>
            <a:r>
              <a:rPr lang="es-EC" sz="1400" dirty="0" smtClean="0">
                <a:hlinkClick r:id="rId11" action="ppaction://hlinksldjump"/>
              </a:rPr>
              <a:t>PARTES QUE CONFORMAN EL EQUIPO SANDBLASTING</a:t>
            </a:r>
            <a:endParaRPr lang="es-EC" sz="1400" dirty="0" smtClean="0"/>
          </a:p>
          <a:p>
            <a:pPr>
              <a:buNone/>
            </a:pPr>
            <a:r>
              <a:rPr lang="es-EC" sz="1400" dirty="0" smtClean="0"/>
              <a:t>	</a:t>
            </a:r>
            <a:r>
              <a:rPr lang="es-EC" sz="1400" dirty="0" smtClean="0">
                <a:hlinkClick r:id="rId12" action="ppaction://hlinksldjump"/>
              </a:rPr>
              <a:t>PARTES QUE CONFORMAN EL SISTEMA DE EXTRACCIÓN DE POLVO</a:t>
            </a:r>
            <a:r>
              <a:rPr lang="es-EC" sz="1400" dirty="0" smtClean="0">
                <a:hlinkClick r:id="rId12" action="ppaction://hlinksldjump"/>
              </a:rPr>
              <a:t> </a:t>
            </a:r>
            <a:endParaRPr lang="es-EC" sz="1400" dirty="0" smtClean="0"/>
          </a:p>
          <a:p>
            <a:pPr>
              <a:buNone/>
            </a:pPr>
            <a:r>
              <a:rPr lang="es-EC" sz="1400" dirty="0" smtClean="0"/>
              <a:t>	</a:t>
            </a:r>
            <a:r>
              <a:rPr lang="es-EC" sz="1400" dirty="0" smtClean="0">
                <a:hlinkClick r:id="rId13" action="ppaction://hlinksldjump"/>
              </a:rPr>
              <a:t>PARTES </a:t>
            </a:r>
            <a:r>
              <a:rPr lang="es-EC" sz="1400" dirty="0" smtClean="0">
                <a:hlinkClick r:id="rId13" action="ppaction://hlinksldjump"/>
              </a:rPr>
              <a:t>QUE CONFORMAN EL SISTEMA DE REUTILIZACIÓN DE ABRASIVO</a:t>
            </a:r>
            <a:endParaRPr lang="es-EC" sz="1400" dirty="0" smtClean="0"/>
          </a:p>
          <a:p>
            <a:pPr>
              <a:buNone/>
            </a:pPr>
            <a:r>
              <a:rPr lang="es-EC" sz="1400" dirty="0" smtClean="0"/>
              <a:t> 	</a:t>
            </a:r>
            <a:r>
              <a:rPr lang="es-EC" sz="1400" dirty="0" smtClean="0">
                <a:hlinkClick r:id="rId14" action="ppaction://hlinksldjump"/>
              </a:rPr>
              <a:t>CÁLCULOS </a:t>
            </a:r>
            <a:r>
              <a:rPr lang="es-EC" sz="1400" dirty="0" smtClean="0">
                <a:hlinkClick r:id="rId14" action="ppaction://hlinksldjump"/>
              </a:rPr>
              <a:t>REALIZADOS EN EL EQUIPO SANDBLASTING</a:t>
            </a:r>
            <a:endParaRPr lang="es-EC" sz="1400" dirty="0" smtClean="0"/>
          </a:p>
          <a:p>
            <a:pPr>
              <a:buFont typeface="Arial" charset="0"/>
              <a:buNone/>
            </a:pPr>
            <a:r>
              <a:rPr lang="es-EC" sz="1400" dirty="0" smtClean="0"/>
              <a:t>	</a:t>
            </a:r>
            <a:r>
              <a:rPr lang="es-EC" sz="1400" dirty="0" smtClean="0">
                <a:hlinkClick r:id="rId15" action="ppaction://hlinksldjump"/>
              </a:rPr>
              <a:t>CÁLCULOS REALIZADOS EN EL SISTEMA DE EXTRACCIÓN DE POLVO</a:t>
            </a:r>
            <a:endParaRPr lang="es-EC" sz="1400" dirty="0" smtClean="0"/>
          </a:p>
          <a:p>
            <a:pPr>
              <a:buFont typeface="Arial" charset="0"/>
              <a:buNone/>
            </a:pPr>
            <a:r>
              <a:rPr lang="es-EC" sz="1400" dirty="0" smtClean="0"/>
              <a:t>	</a:t>
            </a:r>
            <a:r>
              <a:rPr lang="es-EC" sz="1400" dirty="0" smtClean="0">
                <a:hlinkClick r:id="rId16" action="ppaction://hlinksldjump"/>
              </a:rPr>
              <a:t>CÁLCULOS REALIZADOS EN EL SISTEMA DE REUTILIZACIÓN DE ABRASIVO</a:t>
            </a:r>
            <a:endParaRPr lang="es-EC" sz="1400" dirty="0" smtClean="0"/>
          </a:p>
          <a:p>
            <a:pPr>
              <a:buFont typeface="Arial" charset="0"/>
              <a:buNone/>
            </a:pPr>
            <a:r>
              <a:rPr lang="es-EC" sz="1400" dirty="0" smtClean="0"/>
              <a:t>	</a:t>
            </a:r>
            <a:r>
              <a:rPr lang="es-EC" sz="1400" dirty="0" smtClean="0">
                <a:hlinkClick r:id="rId17" action="ppaction://hlinksldjump"/>
              </a:rPr>
              <a:t>ESTUDIO DE ALTERNATIVAS</a:t>
            </a:r>
            <a:endParaRPr lang="es-EC" sz="1400" dirty="0" smtClean="0"/>
          </a:p>
          <a:p>
            <a:pPr>
              <a:buFont typeface="Arial" charset="0"/>
              <a:buNone/>
            </a:pPr>
            <a:r>
              <a:rPr lang="es-EC" sz="1400" dirty="0" smtClean="0"/>
              <a:t>	</a:t>
            </a:r>
            <a:r>
              <a:rPr lang="es-EC" sz="1400" dirty="0" smtClean="0">
                <a:hlinkClick r:id="rId18" action="ppaction://hlinksldjump"/>
              </a:rPr>
              <a:t>RESUMEN DE CÁLCULOS</a:t>
            </a:r>
            <a:endParaRPr lang="es-EC" sz="1400" dirty="0" smtClean="0"/>
          </a:p>
          <a:p>
            <a:pPr>
              <a:buFont typeface="Arial" charset="0"/>
              <a:buNone/>
            </a:pPr>
            <a:endParaRPr lang="es-EC" sz="800" dirty="0" smtClean="0"/>
          </a:p>
          <a:p>
            <a:pPr>
              <a:buFont typeface="Arial" charset="0"/>
              <a:buNone/>
            </a:pPr>
            <a:r>
              <a:rPr lang="es-EC" sz="1400" dirty="0" smtClean="0">
                <a:hlinkClick r:id="rId19" action="ppaction://hlinksldjump"/>
              </a:rPr>
              <a:t>CONSTRUCCIÓN DEL PROTOTIPO DEL EQUIPO SANDBLASTING</a:t>
            </a:r>
            <a:endParaRPr lang="es-EC" sz="1400" dirty="0" smtClean="0"/>
          </a:p>
          <a:p>
            <a:pPr>
              <a:buFont typeface="Arial" charset="0"/>
              <a:buNone/>
            </a:pPr>
            <a:r>
              <a:rPr lang="es-EC" sz="1400" dirty="0" smtClean="0">
                <a:hlinkClick r:id="rId20" action="ppaction://hlinksldjump"/>
              </a:rPr>
              <a:t>MATERIALES UTILIZADOS EN LA CONSTRUCCIÓN DEL PROTOTIPO</a:t>
            </a:r>
            <a:endParaRPr lang="es-EC" sz="1400" dirty="0" smtClean="0"/>
          </a:p>
          <a:p>
            <a:pPr>
              <a:buFont typeface="Arial" charset="0"/>
              <a:buNone/>
            </a:pPr>
            <a:endParaRPr lang="es-EC" sz="800" dirty="0" smtClean="0"/>
          </a:p>
          <a:p>
            <a:pPr>
              <a:buFont typeface="Arial" charset="0"/>
              <a:buNone/>
            </a:pPr>
            <a:r>
              <a:rPr lang="es-EC" sz="1400" dirty="0" smtClean="0">
                <a:hlinkClick r:id="rId21" action="ppaction://hlinksldjump"/>
              </a:rPr>
              <a:t>ANÁLISIS ECONÓMICO Y FINANCIERO</a:t>
            </a:r>
            <a:endParaRPr lang="es-EC" sz="1400" dirty="0" smtClean="0"/>
          </a:p>
          <a:p>
            <a:pPr>
              <a:buFont typeface="Arial" charset="0"/>
              <a:buNone/>
            </a:pPr>
            <a:r>
              <a:rPr lang="es-EC" sz="1400" dirty="0" smtClean="0">
                <a:hlinkClick r:id="rId22" action="ppaction://hlinksldjump"/>
              </a:rPr>
              <a:t>CONCLUSIONES Y RECOMENDACIONES</a:t>
            </a:r>
            <a:endParaRPr lang="es-EC" sz="1400" dirty="0" smtClean="0"/>
          </a:p>
          <a:p>
            <a:pPr>
              <a:buFont typeface="Arial" charset="0"/>
              <a:buNone/>
            </a:pPr>
            <a:endParaRPr lang="es-EC" sz="1400" dirty="0" smtClean="0"/>
          </a:p>
          <a:p>
            <a:pPr>
              <a:buFont typeface="Arial" charset="0"/>
              <a:buNone/>
            </a:pPr>
            <a:endParaRPr lang="es-EC" sz="1600" dirty="0" smtClean="0"/>
          </a:p>
          <a:p>
            <a:pPr>
              <a:buFont typeface="Arial" charset="0"/>
              <a:buNone/>
            </a:pPr>
            <a:endParaRPr lang="es-EC" sz="1600" dirty="0" smtClean="0"/>
          </a:p>
          <a:p>
            <a:pPr>
              <a:buFont typeface="Arial" charset="0"/>
              <a:buNone/>
            </a:pPr>
            <a:endParaRPr lang="es-EC" sz="1600" dirty="0" smtClean="0"/>
          </a:p>
          <a:p>
            <a:pPr>
              <a:buFont typeface="Arial" charset="0"/>
              <a:buNone/>
            </a:pPr>
            <a:endParaRPr lang="es-ES" sz="1600" dirty="0" smtClean="0"/>
          </a:p>
          <a:p>
            <a:pPr>
              <a:buFont typeface="Arial" charset="0"/>
              <a:buNone/>
            </a:pPr>
            <a:r>
              <a:rPr lang="es-EC" sz="1600" dirty="0" smtClean="0"/>
              <a:t> </a:t>
            </a:r>
            <a:endParaRPr lang="es-ES" dirty="0" smtClean="0"/>
          </a:p>
        </p:txBody>
      </p:sp>
      <p:pic>
        <p:nvPicPr>
          <p:cNvPr id="5" name="4 Imagen"/>
          <p:cNvPicPr/>
          <p:nvPr/>
        </p:nvPicPr>
        <p:blipFill rotWithShape="1">
          <a:blip r:embed="rId2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19800" y="5867400"/>
            <a:ext cx="292517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7" name="6 CuadroTexto"/>
          <p:cNvSpPr txBox="1"/>
          <p:nvPr/>
        </p:nvSpPr>
        <p:spPr>
          <a:xfrm>
            <a:off x="7315200" y="990600"/>
            <a:ext cx="1447800" cy="276999"/>
          </a:xfrm>
          <a:prstGeom prst="rect">
            <a:avLst/>
          </a:prstGeom>
          <a:noFill/>
        </p:spPr>
        <p:txBody>
          <a:bodyPr wrap="square" rtlCol="0">
            <a:spAutoFit/>
          </a:bodyPr>
          <a:lstStyle/>
          <a:p>
            <a:r>
              <a:rPr lang="es-MX" sz="1200" b="1" dirty="0" smtClean="0">
                <a:hlinkClick r:id="rId24" action="ppaction://hlinksldjump"/>
              </a:rPr>
              <a:t>PROTOTIPO</a:t>
            </a:r>
            <a:endParaRPr lang="es-ES" sz="1200" b="1" dirty="0"/>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algn="ctr" eaLnBrk="1" hangingPunct="1">
              <a:buFont typeface="Arial" charset="0"/>
              <a:buNone/>
            </a:pPr>
            <a:r>
              <a:rPr lang="es-ES" sz="2400" b="1" dirty="0" smtClean="0"/>
              <a:t>Matriz de selección de sistema de transportación de abrasivos</a:t>
            </a:r>
          </a:p>
          <a:p>
            <a:pPr eaLnBrk="1" hangingPunct="1">
              <a:buFont typeface="Arial" charset="0"/>
              <a:buNone/>
            </a:pPr>
            <a:endParaRPr lang="es-ES" dirty="0" smtClean="0"/>
          </a:p>
        </p:txBody>
      </p:sp>
      <p:graphicFrame>
        <p:nvGraphicFramePr>
          <p:cNvPr id="4" name="3 Tabla"/>
          <p:cNvGraphicFramePr>
            <a:graphicFrameLocks noGrp="1"/>
          </p:cNvGraphicFramePr>
          <p:nvPr/>
        </p:nvGraphicFramePr>
        <p:xfrm>
          <a:off x="1600200" y="1143000"/>
          <a:ext cx="6019799" cy="4571996"/>
        </p:xfrm>
        <a:graphic>
          <a:graphicData uri="http://schemas.openxmlformats.org/drawingml/2006/table">
            <a:tbl>
              <a:tblPr/>
              <a:tblGrid>
                <a:gridCol w="1845253"/>
                <a:gridCol w="1062759"/>
                <a:gridCol w="800048"/>
                <a:gridCol w="840176"/>
                <a:gridCol w="840176"/>
                <a:gridCol w="631387"/>
              </a:tblGrid>
              <a:tr h="280604">
                <a:tc rowSpan="2">
                  <a:txBody>
                    <a:bodyPr/>
                    <a:lstStyle/>
                    <a:p>
                      <a:pPr>
                        <a:lnSpc>
                          <a:spcPct val="150000"/>
                        </a:lnSpc>
                        <a:spcAft>
                          <a:spcPts val="0"/>
                        </a:spcAft>
                      </a:pPr>
                      <a:r>
                        <a:rPr lang="es-EC" sz="1000" b="1" dirty="0">
                          <a:latin typeface="Arial"/>
                          <a:ea typeface="Calibri"/>
                          <a:cs typeface="Times New Roman"/>
                        </a:rPr>
                        <a:t>Criterios de Selección</a:t>
                      </a:r>
                      <a:endParaRPr lang="es-ES" sz="1000" dirty="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latin typeface="Arial"/>
                          <a:ea typeface="Calibri"/>
                          <a:cs typeface="Times New Roman"/>
                        </a:rPr>
                        <a:t>Ponderación (%)</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000" b="1">
                          <a:latin typeface="Arial"/>
                          <a:ea typeface="Calibri"/>
                          <a:cs typeface="Times New Roman"/>
                        </a:rPr>
                        <a:t>Alternativa A</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C" sz="1000" b="1">
                          <a:latin typeface="Arial"/>
                          <a:ea typeface="Calibri"/>
                          <a:cs typeface="Times New Roman"/>
                        </a:rPr>
                        <a:t>Alternativa B</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21686">
                <a:tc vMerge="1">
                  <a:txBody>
                    <a:bodyPr/>
                    <a:lstStyle/>
                    <a:p>
                      <a:endParaRPr lang="es-ES"/>
                    </a:p>
                  </a:txBody>
                  <a:tcPr/>
                </a:tc>
                <a:tc vMerge="1">
                  <a:txBody>
                    <a:bodyPr/>
                    <a:lstStyle/>
                    <a:p>
                      <a:endParaRPr lang="es-ES"/>
                    </a:p>
                  </a:txBody>
                  <a:tcPr/>
                </a:tc>
                <a:tc>
                  <a:txBody>
                    <a:bodyPr/>
                    <a:lstStyle/>
                    <a:p>
                      <a:pPr algn="ctr">
                        <a:lnSpc>
                          <a:spcPct val="150000"/>
                        </a:lnSpc>
                        <a:spcAft>
                          <a:spcPts val="0"/>
                        </a:spcAft>
                      </a:pPr>
                      <a:r>
                        <a:rPr lang="es-EC" sz="1000">
                          <a:latin typeface="Arial"/>
                          <a:ea typeface="Calibri"/>
                          <a:cs typeface="Times New Roman"/>
                        </a:rPr>
                        <a:t>Prioridad</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Prior. x %</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Prioridad</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Prior. x %</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Costo de los elementos</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1.05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1.20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Facilidad de construcción</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0.9</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latin typeface="Arial"/>
                          <a:ea typeface="Calibri"/>
                          <a:cs typeface="Times New Roman"/>
                        </a:rPr>
                        <a:t>6</a:t>
                      </a:r>
                      <a:endParaRPr lang="es-ES" sz="1000" dirty="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0.9</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Facilidad de montaje</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669">
                <a:tc>
                  <a:txBody>
                    <a:bodyPr/>
                    <a:lstStyle/>
                    <a:p>
                      <a:pPr>
                        <a:lnSpc>
                          <a:spcPct val="150000"/>
                        </a:lnSpc>
                        <a:spcAft>
                          <a:spcPts val="0"/>
                        </a:spcAft>
                      </a:pPr>
                      <a:r>
                        <a:rPr lang="es-EC" sz="1000">
                          <a:latin typeface="Arial"/>
                          <a:ea typeface="Calibri"/>
                          <a:cs typeface="Times New Roman"/>
                        </a:rPr>
                        <a:t>Facilidad de adquisición de materiales</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0.75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0.9</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686">
                <a:tc>
                  <a:txBody>
                    <a:bodyPr/>
                    <a:lstStyle/>
                    <a:p>
                      <a:pPr>
                        <a:lnSpc>
                          <a:spcPct val="150000"/>
                        </a:lnSpc>
                        <a:spcAft>
                          <a:spcPts val="0"/>
                        </a:spcAft>
                      </a:pPr>
                      <a:r>
                        <a:rPr lang="es-EC" sz="1000">
                          <a:latin typeface="Arial"/>
                          <a:ea typeface="Calibri"/>
                          <a:cs typeface="Times New Roman"/>
                        </a:rPr>
                        <a:t>Capacidad de Transporte de abrasivo</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latin typeface="Arial"/>
                          <a:ea typeface="Calibri"/>
                          <a:cs typeface="Times New Roman"/>
                        </a:rPr>
                        <a:t>10</a:t>
                      </a:r>
                      <a:endParaRPr lang="es-ES" sz="1000" dirty="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1.0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Mantenimiento</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686">
                <a:tc>
                  <a:txBody>
                    <a:bodyPr/>
                    <a:lstStyle/>
                    <a:p>
                      <a:pPr>
                        <a:lnSpc>
                          <a:spcPct val="150000"/>
                        </a:lnSpc>
                        <a:spcAft>
                          <a:spcPts val="0"/>
                        </a:spcAft>
                      </a:pPr>
                      <a:r>
                        <a:rPr lang="es-EC" sz="1000">
                          <a:latin typeface="Arial"/>
                          <a:ea typeface="Calibri"/>
                          <a:cs typeface="Times New Roman"/>
                        </a:rPr>
                        <a:t>Seguridad y Nivel de Ruido</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Transportación</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Facilidad de operación</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23">
                <a:tc>
                  <a:txBody>
                    <a:bodyPr/>
                    <a:lstStyle/>
                    <a:p>
                      <a:pPr>
                        <a:lnSpc>
                          <a:spcPct val="150000"/>
                        </a:lnSpc>
                        <a:spcAft>
                          <a:spcPts val="0"/>
                        </a:spcAft>
                      </a:pPr>
                      <a:r>
                        <a:rPr lang="es-EC" sz="1000">
                          <a:latin typeface="Arial"/>
                          <a:ea typeface="Calibri"/>
                          <a:cs typeface="Times New Roman"/>
                        </a:rPr>
                        <a:t>Vida útil</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7</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0.35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604">
                <a:tc>
                  <a:txBody>
                    <a:bodyPr/>
                    <a:lstStyle/>
                    <a:p>
                      <a:pPr>
                        <a:lnSpc>
                          <a:spcPct val="150000"/>
                        </a:lnSpc>
                        <a:spcAft>
                          <a:spcPts val="0"/>
                        </a:spcAft>
                      </a:pPr>
                      <a:r>
                        <a:rPr lang="es-EC" sz="1000">
                          <a:latin typeface="Arial"/>
                          <a:ea typeface="Calibri"/>
                          <a:cs typeface="Times New Roman"/>
                        </a:rPr>
                        <a:t>TOTAL</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100</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62</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latin typeface="Arial"/>
                          <a:ea typeface="Calibri"/>
                          <a:cs typeface="Times New Roman"/>
                        </a:rPr>
                        <a:t>6.15</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latin typeface="Arial"/>
                          <a:ea typeface="Calibri"/>
                          <a:cs typeface="Times New Roman"/>
                        </a:rPr>
                        <a:t>68</a:t>
                      </a:r>
                      <a:endParaRPr lang="es-ES" sz="100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dirty="0">
                          <a:latin typeface="Arial"/>
                          <a:ea typeface="Calibri"/>
                          <a:cs typeface="Times New Roman"/>
                        </a:rPr>
                        <a:t>7.15</a:t>
                      </a:r>
                      <a:endParaRPr lang="es-ES" sz="1000" dirty="0">
                        <a:latin typeface="Calibri"/>
                        <a:ea typeface="Calibri"/>
                        <a:cs typeface="Times New Roman"/>
                      </a:endParaRPr>
                    </a:p>
                  </a:txBody>
                  <a:tcPr marL="63235" marR="63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0483" name="Rectangle 3"/>
          <p:cNvSpPr>
            <a:spLocks noGrp="1"/>
          </p:cNvSpPr>
          <p:nvPr>
            <p:ph type="body" idx="1"/>
          </p:nvPr>
        </p:nvSpPr>
        <p:spPr>
          <a:xfrm>
            <a:off x="228600" y="228600"/>
            <a:ext cx="8686800" cy="5592763"/>
          </a:xfrm>
        </p:spPr>
        <p:txBody>
          <a:bodyPr/>
          <a:lstStyle/>
          <a:p>
            <a:pPr lvl="2" algn="ctr">
              <a:buFont typeface="Arial" charset="0"/>
              <a:buNone/>
            </a:pPr>
            <a:r>
              <a:rPr lang="es-EC" b="1" dirty="0" smtClean="0"/>
              <a:t>DISEÑO DEL EQUIPO SANDBLASTING</a:t>
            </a:r>
            <a:endParaRPr lang="es-ES" sz="2000" dirty="0" smtClean="0"/>
          </a:p>
          <a:p>
            <a:pPr eaLnBrk="1" hangingPunct="1">
              <a:lnSpc>
                <a:spcPct val="90000"/>
              </a:lnSpc>
              <a:buFont typeface="Arial" charset="0"/>
              <a:buNone/>
            </a:pPr>
            <a:endParaRPr lang="es-MX" sz="1800" dirty="0" smtClean="0"/>
          </a:p>
          <a:p>
            <a:pPr algn="just"/>
            <a:r>
              <a:rPr lang="es-EC" sz="2000" dirty="0" smtClean="0"/>
              <a:t>El diseño del sistema de ciclo continuo se lo hace por medio de un elevador de cangilones. </a:t>
            </a:r>
            <a:endParaRPr lang="es-ES" sz="2000" dirty="0" smtClean="0"/>
          </a:p>
          <a:p>
            <a:endParaRPr lang="es-ES" sz="1400" dirty="0" smtClean="0"/>
          </a:p>
          <a:p>
            <a:pPr algn="just"/>
            <a:r>
              <a:rPr lang="es-EC" sz="2000" dirty="0" smtClean="0"/>
              <a:t>La turbina manejará un caudal de 20 kilos por minuto (20 kilos/min), necesario para realizar un trabajo de limpieza según la normativa SSP6 a metal comercial, con granalla mineral. </a:t>
            </a:r>
          </a:p>
          <a:p>
            <a:pPr algn="just"/>
            <a:endParaRPr lang="es-EC" sz="2000" dirty="0" smtClean="0"/>
          </a:p>
          <a:p>
            <a:pPr algn="just"/>
            <a:r>
              <a:rPr lang="es-EC" sz="2000" dirty="0" smtClean="0"/>
              <a:t>Se emplean bandas de la serie CORREAS ELEVADORAS EP 630/3, fabricadas por </a:t>
            </a:r>
            <a:r>
              <a:rPr lang="es-EC" sz="2000" dirty="0" err="1" smtClean="0"/>
              <a:t>The</a:t>
            </a:r>
            <a:r>
              <a:rPr lang="es-EC" sz="2000" dirty="0" smtClean="0"/>
              <a:t> </a:t>
            </a:r>
            <a:r>
              <a:rPr lang="es-EC" sz="2000" dirty="0" err="1" smtClean="0"/>
              <a:t>Goodyear</a:t>
            </a:r>
            <a:r>
              <a:rPr lang="es-EC" sz="2000" dirty="0" smtClean="0"/>
              <a:t> Tire And </a:t>
            </a:r>
            <a:r>
              <a:rPr lang="es-EC" sz="2000" dirty="0" err="1" smtClean="0"/>
              <a:t>Rubber</a:t>
            </a:r>
            <a:r>
              <a:rPr lang="es-EC" sz="2000" dirty="0" smtClean="0"/>
              <a:t> </a:t>
            </a:r>
            <a:r>
              <a:rPr lang="es-EC" sz="2000" dirty="0" err="1" smtClean="0"/>
              <a:t>Company</a:t>
            </a:r>
            <a:r>
              <a:rPr lang="es-EC" sz="2000" dirty="0" smtClean="0"/>
              <a:t>, basados en las normas RMA (PLYLON®) DIN 21102 e ISO R-283. </a:t>
            </a:r>
          </a:p>
          <a:p>
            <a:pPr algn="just"/>
            <a:endParaRPr lang="es-ES" sz="2000" dirty="0" smtClean="0"/>
          </a:p>
          <a:p>
            <a:pPr algn="just"/>
            <a:r>
              <a:rPr lang="es-EC" sz="2000" dirty="0" smtClean="0"/>
              <a:t>Como decisión de diseño se selecciona un cangilón tipo profundo. Se selecciona un cangilón Tipo CC-HD de 5 x 4 pulgadas, y cuyo ancho máximo es de 5.25 pulgadas.</a:t>
            </a:r>
            <a:endParaRPr lang="es-ES" sz="2400" dirty="0" smtClean="0"/>
          </a:p>
          <a:p>
            <a:pPr algn="just"/>
            <a:endParaRPr lang="es-ES" sz="2000" dirty="0" smtClean="0"/>
          </a:p>
          <a:p>
            <a:pPr eaLnBrk="1" hangingPunct="1">
              <a:lnSpc>
                <a:spcPct val="90000"/>
              </a:lnSpc>
              <a:buFont typeface="Arial" charset="0"/>
              <a:buNone/>
            </a:pPr>
            <a:endParaRPr lang="es-ES" sz="24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3555" name="Rectangle 3"/>
          <p:cNvSpPr>
            <a:spLocks noGrp="1"/>
          </p:cNvSpPr>
          <p:nvPr>
            <p:ph type="body" idx="1"/>
          </p:nvPr>
        </p:nvSpPr>
        <p:spPr>
          <a:xfrm>
            <a:off x="228600" y="228600"/>
            <a:ext cx="8686800" cy="5592763"/>
          </a:xfrm>
        </p:spPr>
        <p:txBody>
          <a:bodyPr/>
          <a:lstStyle/>
          <a:p>
            <a:pPr algn="ctr" eaLnBrk="1" hangingPunct="1">
              <a:lnSpc>
                <a:spcPct val="90000"/>
              </a:lnSpc>
              <a:buFont typeface="Arial" charset="0"/>
              <a:buNone/>
            </a:pPr>
            <a:r>
              <a:rPr lang="es-MX" sz="2400" b="1" dirty="0" smtClean="0"/>
              <a:t>DISEÑO DEL EQUIPO SANDBLASTING</a:t>
            </a:r>
          </a:p>
          <a:p>
            <a:pPr algn="just">
              <a:buNone/>
            </a:pPr>
            <a:endParaRPr lang="es-EC" sz="2000" dirty="0" smtClean="0"/>
          </a:p>
          <a:p>
            <a:pPr algn="just">
              <a:buNone/>
            </a:pPr>
            <a:r>
              <a:rPr lang="es-EC" sz="2000" dirty="0" smtClean="0"/>
              <a:t>Longitud y diámetro de la polea</a:t>
            </a:r>
          </a:p>
          <a:p>
            <a:pPr algn="just">
              <a:buNone/>
            </a:pPr>
            <a:r>
              <a:rPr lang="es-EC" sz="2000" dirty="0" smtClean="0"/>
              <a:t>Longitud de la banda</a:t>
            </a:r>
          </a:p>
          <a:p>
            <a:pPr algn="just">
              <a:buNone/>
            </a:pPr>
            <a:r>
              <a:rPr lang="es-EC" sz="2000" dirty="0" smtClean="0"/>
              <a:t>Capacidad del elevador</a:t>
            </a:r>
          </a:p>
          <a:p>
            <a:pPr algn="just">
              <a:buNone/>
            </a:pPr>
            <a:r>
              <a:rPr lang="es-EC" sz="2000" dirty="0" smtClean="0"/>
              <a:t>Número de cangilones: 37				                Mat: polipropileno</a:t>
            </a:r>
          </a:p>
          <a:p>
            <a:pPr algn="just">
              <a:buNone/>
            </a:pPr>
            <a:r>
              <a:rPr lang="es-EC" sz="2000" dirty="0" smtClean="0"/>
              <a:t>Potencia del motor: 1 HP</a:t>
            </a:r>
          </a:p>
          <a:p>
            <a:pPr algn="just">
              <a:buNone/>
            </a:pPr>
            <a:r>
              <a:rPr lang="es-EC" sz="2000" dirty="0" smtClean="0"/>
              <a:t>Diámetro de la flecha motriz			                Mat: SAE 1020 CD</a:t>
            </a:r>
          </a:p>
          <a:p>
            <a:pPr algn="just">
              <a:buNone/>
            </a:pPr>
            <a:r>
              <a:rPr lang="es-EC" sz="2000" dirty="0" smtClean="0"/>
              <a:t>Rodamientos de la flecha motriz:  	          SKF-61806</a:t>
            </a:r>
          </a:p>
          <a:p>
            <a:pPr algn="just">
              <a:buNone/>
            </a:pPr>
            <a:r>
              <a:rPr lang="es-EC" sz="2000" dirty="0" smtClean="0"/>
              <a:t>Diámetro de la flecha conducida				Mat: SAE 1020 HR</a:t>
            </a:r>
          </a:p>
          <a:p>
            <a:pPr algn="just">
              <a:buNone/>
            </a:pPr>
            <a:r>
              <a:rPr lang="es-EC" sz="2000" dirty="0" smtClean="0"/>
              <a:t>Volumen de la tolva de alimentación			Mat: ASTM A36</a:t>
            </a:r>
          </a:p>
          <a:p>
            <a:pPr algn="just">
              <a:buNone/>
            </a:pPr>
            <a:r>
              <a:rPr lang="es-EC" sz="2000" dirty="0" smtClean="0"/>
              <a:t>								e = 4 mm</a:t>
            </a:r>
          </a:p>
          <a:p>
            <a:pPr algn="just">
              <a:buNone/>
            </a:pPr>
            <a:r>
              <a:rPr lang="es-EC" sz="2000" dirty="0" smtClean="0"/>
              <a:t>Volumen de la tolva de descarga: 	          V2=</a:t>
            </a:r>
            <a:r>
              <a:rPr lang="es-ES" sz="2000" dirty="0" smtClean="0"/>
              <a:t>0,061 m3	Mat: ASTM A36</a:t>
            </a:r>
          </a:p>
          <a:p>
            <a:pPr algn="just">
              <a:buNone/>
            </a:pPr>
            <a:r>
              <a:rPr lang="es-MX" sz="2000" dirty="0" smtClean="0"/>
              <a:t>								e = 3 mm</a:t>
            </a:r>
            <a:endParaRPr lang="es-ES" sz="2000" dirty="0" smtClean="0"/>
          </a:p>
          <a:p>
            <a:pPr algn="just">
              <a:buNone/>
            </a:pPr>
            <a:r>
              <a:rPr lang="es-MX" sz="2000" dirty="0" smtClean="0"/>
              <a:t>Estructura del equipo sandblasting:          Tubo cuadrado</a:t>
            </a:r>
            <a:r>
              <a:rPr lang="es-ES" sz="2000" dirty="0" smtClean="0"/>
              <a:t> de acero ASTM A500, 				    	          40 x 40 x </a:t>
            </a:r>
            <a:r>
              <a:rPr lang="es-ES" sz="2000" dirty="0" smtClean="0"/>
              <a:t>2</a:t>
            </a:r>
            <a:endParaRPr lang="es-ES" sz="2000" dirty="0" smtClean="0"/>
          </a:p>
        </p:txBody>
      </p:sp>
      <p:sp>
        <p:nvSpPr>
          <p:cNvPr id="2355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3558" name="Rectangle 6"/>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2355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23560"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1066800"/>
            <a:ext cx="1752599" cy="305908"/>
          </a:xfrm>
          <a:prstGeom prst="rect">
            <a:avLst/>
          </a:prstGeom>
          <a:noFill/>
          <a:ln w="9525">
            <a:noFill/>
            <a:miter lim="800000"/>
            <a:headEnd/>
            <a:tailEnd/>
          </a:ln>
        </p:spPr>
      </p:pic>
      <p:sp>
        <p:nvSpPr>
          <p:cNvPr id="23561" name="Rectangle 9"/>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23562"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23563"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705600" y="1066800"/>
            <a:ext cx="1718311" cy="304800"/>
          </a:xfrm>
          <a:prstGeom prst="rect">
            <a:avLst/>
          </a:prstGeom>
          <a:noFill/>
          <a:ln w="9525">
            <a:noFill/>
            <a:miter lim="800000"/>
            <a:headEnd/>
            <a:tailEnd/>
          </a:ln>
        </p:spPr>
      </p:pic>
      <p:sp>
        <p:nvSpPr>
          <p:cNvPr id="23564" name="Rectangle 12"/>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13"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72000" y="1447800"/>
            <a:ext cx="1295400" cy="303313"/>
          </a:xfrm>
          <a:prstGeom prst="rect">
            <a:avLst/>
          </a:prstGeom>
          <a:noFill/>
          <a:ln w="9525">
            <a:noFill/>
            <a:miter lim="800000"/>
            <a:headEnd/>
            <a:tailEnd/>
          </a:ln>
        </p:spPr>
      </p:pic>
      <p:pic>
        <p:nvPicPr>
          <p:cNvPr id="14" name="Picture 1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72000" y="1752600"/>
            <a:ext cx="1939925" cy="304800"/>
          </a:xfrm>
          <a:prstGeom prst="rect">
            <a:avLst/>
          </a:prstGeom>
          <a:noFill/>
          <a:ln w="9525">
            <a:noFill/>
            <a:miter lim="800000"/>
            <a:headEnd/>
            <a:tailEnd/>
          </a:ln>
        </p:spPr>
      </p:pic>
      <p:pic>
        <p:nvPicPr>
          <p:cNvPr id="15"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72000" y="2133600"/>
            <a:ext cx="1497013" cy="304800"/>
          </a:xfrm>
          <a:prstGeom prst="rect">
            <a:avLst/>
          </a:prstGeom>
          <a:noFill/>
          <a:ln w="9525">
            <a:noFill/>
            <a:miter lim="800000"/>
            <a:headEnd/>
            <a:tailEnd/>
          </a:ln>
        </p:spPr>
      </p:pic>
      <p:pic>
        <p:nvPicPr>
          <p:cNvPr id="16" name="Picture 1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572000" y="2514600"/>
            <a:ext cx="1396870" cy="304800"/>
          </a:xfrm>
          <a:prstGeom prst="rect">
            <a:avLst/>
          </a:prstGeom>
          <a:noFill/>
          <a:ln w="9525">
            <a:noFill/>
            <a:miter lim="800000"/>
            <a:headEnd/>
            <a:tailEnd/>
          </a:ln>
        </p:spPr>
      </p:pic>
      <p:pic>
        <p:nvPicPr>
          <p:cNvPr id="17" name="Picture 1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72000" y="2895600"/>
            <a:ext cx="1371600" cy="301658"/>
          </a:xfrm>
          <a:prstGeom prst="rect">
            <a:avLst/>
          </a:prstGeom>
          <a:noFill/>
          <a:ln w="9525">
            <a:noFill/>
            <a:miter lim="800000"/>
            <a:headEnd/>
            <a:tailEnd/>
          </a:ln>
        </p:spPr>
      </p:pic>
      <p:pic>
        <p:nvPicPr>
          <p:cNvPr id="18"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572000" y="3657600"/>
            <a:ext cx="1385888" cy="304800"/>
          </a:xfrm>
          <a:prstGeom prst="rect">
            <a:avLst/>
          </a:prstGeom>
          <a:noFill/>
          <a:ln w="9525">
            <a:noFill/>
            <a:miter lim="800000"/>
            <a:headEnd/>
            <a:tailEnd/>
          </a:ln>
        </p:spPr>
      </p:pic>
      <p:pic>
        <p:nvPicPr>
          <p:cNvPr id="19" name="Picture 7"/>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648200" y="4038600"/>
            <a:ext cx="1219200" cy="263525"/>
          </a:xfrm>
          <a:prstGeom prst="rect">
            <a:avLst/>
          </a:prstGeom>
          <a:noFill/>
          <a:ln w="9525">
            <a:noFill/>
            <a:miter lim="800000"/>
            <a:headEnd/>
            <a:tailEnd/>
          </a:ln>
        </p:spPr>
      </p:pic>
      <p:pic>
        <p:nvPicPr>
          <p:cNvPr id="20" name="19 Imagen"/>
          <p:cNvPicPr/>
          <p:nvPr/>
        </p:nvPicPr>
        <p:blipFill rotWithShape="1">
          <a:blip r:embed="rId1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22" name="21 Rectángulo"/>
          <p:cNvSpPr/>
          <p:nvPr/>
        </p:nvSpPr>
        <p:spPr>
          <a:xfrm>
            <a:off x="228600" y="838200"/>
            <a:ext cx="8534400" cy="5257800"/>
          </a:xfrm>
          <a:prstGeom prst="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3555" name="Rectangle 3"/>
          <p:cNvSpPr>
            <a:spLocks noGrp="1"/>
          </p:cNvSpPr>
          <p:nvPr>
            <p:ph type="body" idx="1"/>
          </p:nvPr>
        </p:nvSpPr>
        <p:spPr>
          <a:xfrm>
            <a:off x="228600" y="228600"/>
            <a:ext cx="8686800" cy="5592763"/>
          </a:xfrm>
        </p:spPr>
        <p:txBody>
          <a:bodyPr/>
          <a:lstStyle/>
          <a:p>
            <a:pPr algn="ctr" eaLnBrk="1" hangingPunct="1">
              <a:lnSpc>
                <a:spcPct val="90000"/>
              </a:lnSpc>
              <a:buFont typeface="Arial" charset="0"/>
              <a:buNone/>
            </a:pPr>
            <a:r>
              <a:rPr lang="es-MX" sz="2400" b="1" dirty="0" smtClean="0"/>
              <a:t>DISEÑO DEL EQUIPO SANDBLASTING</a:t>
            </a:r>
          </a:p>
          <a:p>
            <a:pPr algn="just">
              <a:buNone/>
            </a:pPr>
            <a:endParaRPr lang="es-EC" sz="2000" dirty="0" smtClean="0"/>
          </a:p>
          <a:p>
            <a:pPr algn="just">
              <a:buNone/>
            </a:pPr>
            <a:endParaRPr lang="es-EC" sz="2000" dirty="0" smtClean="0"/>
          </a:p>
          <a:p>
            <a:pPr algn="just">
              <a:buNone/>
            </a:pPr>
            <a:r>
              <a:rPr lang="es-EC" sz="2000" dirty="0" smtClean="0"/>
              <a:t>Soldadura en la estructura:		     Filete de 4 mm. E7018</a:t>
            </a:r>
          </a:p>
          <a:p>
            <a:pPr algn="just">
              <a:buNone/>
            </a:pPr>
            <a:r>
              <a:rPr lang="es-EC" sz="2000" dirty="0" smtClean="0"/>
              <a:t>Sensores de la tolva de descarga:		     Paletas rotativas</a:t>
            </a:r>
          </a:p>
          <a:p>
            <a:pPr algn="just">
              <a:buNone/>
            </a:pPr>
            <a:r>
              <a:rPr lang="es-EC" sz="2000" dirty="0" smtClean="0"/>
              <a:t>Volumen de la cabina de limpieza:</a:t>
            </a:r>
          </a:p>
          <a:p>
            <a:pPr algn="just">
              <a:buNone/>
            </a:pPr>
            <a:r>
              <a:rPr lang="es-EC" sz="2000" dirty="0" smtClean="0"/>
              <a:t>Turbina de abrasivos:			     Potencia: 2 HP</a:t>
            </a:r>
          </a:p>
          <a:p>
            <a:pPr algn="just">
              <a:buNone/>
            </a:pPr>
            <a:r>
              <a:rPr lang="es-EC" sz="2000" dirty="0" smtClean="0"/>
              <a:t>Actuador lineal				     </a:t>
            </a:r>
            <a:r>
              <a:rPr lang="es-ES" sz="2000" dirty="0" smtClean="0"/>
              <a:t>Cilindro FESTO – ADN ISO 21287</a:t>
            </a:r>
          </a:p>
          <a:p>
            <a:pPr algn="just">
              <a:buNone/>
            </a:pPr>
            <a:r>
              <a:rPr lang="es-MX" sz="2000" dirty="0" smtClean="0"/>
              <a:t>Placa compuerta:				     Mat: SAE 1045</a:t>
            </a:r>
          </a:p>
          <a:p>
            <a:pPr algn="just">
              <a:buNone/>
            </a:pPr>
            <a:r>
              <a:rPr lang="es-MX" sz="2000" dirty="0" smtClean="0"/>
              <a:t>						     </a:t>
            </a:r>
            <a:r>
              <a:rPr lang="es-MX" sz="2000" dirty="0" err="1" smtClean="0"/>
              <a:t>Dim</a:t>
            </a:r>
            <a:r>
              <a:rPr lang="es-MX" sz="2000" dirty="0" smtClean="0"/>
              <a:t>: 100x120x5</a:t>
            </a:r>
            <a:endParaRPr lang="es-ES" sz="2000" dirty="0" smtClean="0"/>
          </a:p>
          <a:p>
            <a:pPr algn="just">
              <a:buNone/>
            </a:pPr>
            <a:r>
              <a:rPr lang="es-MX" sz="2000" dirty="0" smtClean="0"/>
              <a:t>Potencia del compresor:			     3 HP, </a:t>
            </a:r>
            <a:r>
              <a:rPr lang="es-MX" sz="2000" dirty="0" err="1" smtClean="0"/>
              <a:t>reciprocante</a:t>
            </a:r>
            <a:r>
              <a:rPr lang="es-MX" sz="2000" dirty="0" smtClean="0"/>
              <a:t>.</a:t>
            </a:r>
            <a:endParaRPr lang="es-EC" sz="2000" dirty="0" smtClean="0"/>
          </a:p>
          <a:p>
            <a:pPr algn="just"/>
            <a:endParaRPr lang="es-EC" sz="2000" dirty="0" smtClean="0"/>
          </a:p>
          <a:p>
            <a:pPr algn="just"/>
            <a:endParaRPr lang="es-EC" sz="2000" dirty="0" smtClean="0"/>
          </a:p>
          <a:p>
            <a:pPr algn="just"/>
            <a:endParaRPr lang="es-ES" sz="2000" dirty="0" smtClean="0"/>
          </a:p>
          <a:p>
            <a:pPr eaLnBrk="1" hangingPunct="1">
              <a:lnSpc>
                <a:spcPct val="90000"/>
              </a:lnSpc>
              <a:buFont typeface="Arial" charset="0"/>
              <a:buNone/>
            </a:pPr>
            <a:endParaRPr lang="es-ES" sz="2400" dirty="0" smtClean="0"/>
          </a:p>
        </p:txBody>
      </p:sp>
      <p:sp>
        <p:nvSpPr>
          <p:cNvPr id="2355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3558" name="Rectangle 6"/>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2355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3561" name="Rectangle 9"/>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23562"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3564" name="Rectangle 12"/>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20" name="19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21"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57800" y="2133600"/>
            <a:ext cx="1611313" cy="285750"/>
          </a:xfrm>
          <a:prstGeom prst="rect">
            <a:avLst/>
          </a:prstGeom>
          <a:noFill/>
          <a:ln w="9525">
            <a:noFill/>
            <a:miter lim="800000"/>
            <a:headEnd/>
            <a:tailEnd/>
          </a:ln>
        </p:spPr>
      </p:pic>
      <p:sp>
        <p:nvSpPr>
          <p:cNvPr id="13" name="12 Rectángulo"/>
          <p:cNvSpPr/>
          <p:nvPr/>
        </p:nvSpPr>
        <p:spPr>
          <a:xfrm>
            <a:off x="228600" y="1066800"/>
            <a:ext cx="8534400" cy="4724400"/>
          </a:xfrm>
          <a:prstGeom prst="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13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6" action="ppaction://hlinksldjump"/>
              </a:rPr>
              <a:t>ATRAS</a:t>
            </a:r>
            <a:endParaRPr lang="es-ES" b="1" dirty="0"/>
          </a:p>
        </p:txBody>
      </p:sp>
      <p:sp>
        <p:nvSpPr>
          <p:cNvPr id="15" name="14 CuadroTexto"/>
          <p:cNvSpPr txBox="1"/>
          <p:nvPr/>
        </p:nvSpPr>
        <p:spPr>
          <a:xfrm>
            <a:off x="381000" y="5562600"/>
            <a:ext cx="1524000" cy="276999"/>
          </a:xfrm>
          <a:prstGeom prst="rect">
            <a:avLst/>
          </a:prstGeom>
          <a:noFill/>
        </p:spPr>
        <p:txBody>
          <a:bodyPr wrap="square" rtlCol="0">
            <a:spAutoFit/>
          </a:bodyPr>
          <a:lstStyle/>
          <a:p>
            <a:r>
              <a:rPr lang="es-MX" sz="1200" dirty="0" smtClean="0">
                <a:hlinkClick r:id="rId7" action="ppaction://hlinksldjump"/>
              </a:rPr>
              <a:t>ILUSTRACIÓN</a:t>
            </a:r>
            <a:endParaRPr lang="es-ES"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228600" y="228600"/>
            <a:ext cx="8610600" cy="6096000"/>
          </a:xfrm>
        </p:spPr>
        <p:txBody>
          <a:bodyPr/>
          <a:lstStyle/>
          <a:p>
            <a:pPr algn="ctr" eaLnBrk="1" hangingPunct="1">
              <a:buNone/>
            </a:pPr>
            <a:r>
              <a:rPr lang="es-EC" sz="2400" b="1" dirty="0" smtClean="0"/>
              <a:t>DISEÑO Y SELECCIÓN DEL SISTEMA DE EXTRACCION DE POLVO</a:t>
            </a:r>
          </a:p>
          <a:p>
            <a:pPr eaLnBrk="1" hangingPunct="1">
              <a:buFont typeface="Arial" charset="0"/>
              <a:buNone/>
            </a:pPr>
            <a:r>
              <a:rPr lang="es-EC" sz="2200" b="1" dirty="0" smtClean="0"/>
              <a:t>	</a:t>
            </a:r>
            <a:endParaRPr lang="es-EC" sz="1800" dirty="0" smtClean="0"/>
          </a:p>
          <a:p>
            <a:pPr algn="just">
              <a:buNone/>
            </a:pPr>
            <a:r>
              <a:rPr lang="es-EC" sz="2000" dirty="0" smtClean="0"/>
              <a:t>Campana de extracción			H = 540 mm; L = 740 mm; </a:t>
            </a:r>
          </a:p>
          <a:p>
            <a:pPr algn="just">
              <a:buNone/>
            </a:pPr>
            <a:r>
              <a:rPr lang="es-EC" sz="2000" dirty="0" smtClean="0"/>
              <a:t>						Caudal: 	Q = 0.926 m</a:t>
            </a:r>
            <a:r>
              <a:rPr lang="es-EC" sz="2000" baseline="30000" dirty="0" smtClean="0"/>
              <a:t>3</a:t>
            </a:r>
            <a:r>
              <a:rPr lang="es-EC" sz="2000" dirty="0" smtClean="0"/>
              <a:t>/h</a:t>
            </a:r>
          </a:p>
          <a:p>
            <a:pPr algn="just">
              <a:buNone/>
            </a:pPr>
            <a:r>
              <a:rPr lang="es-EC" sz="2000" dirty="0" smtClean="0"/>
              <a:t>						Mat: ASTM A36	e=3mm</a:t>
            </a:r>
          </a:p>
          <a:p>
            <a:pPr algn="just">
              <a:buNone/>
            </a:pPr>
            <a:r>
              <a:rPr lang="es-EC" sz="2000" dirty="0" smtClean="0"/>
              <a:t>Ducto de Extracción			Diámetro</a:t>
            </a:r>
          </a:p>
          <a:p>
            <a:pPr algn="just">
              <a:buNone/>
            </a:pPr>
            <a:r>
              <a:rPr lang="es-EC" sz="2000" dirty="0" smtClean="0"/>
              <a:t>						Mat:    PU antiestático J-PLAST 2-3 </a:t>
            </a:r>
          </a:p>
          <a:p>
            <a:pPr algn="just">
              <a:buNone/>
            </a:pPr>
            <a:r>
              <a:rPr lang="es-EC" sz="2000" dirty="0" smtClean="0"/>
              <a:t>Ciclón:					Tipo: convencional</a:t>
            </a:r>
          </a:p>
          <a:p>
            <a:pPr algn="just">
              <a:buNone/>
            </a:pPr>
            <a:r>
              <a:rPr lang="es-EC" sz="2000" dirty="0" smtClean="0"/>
              <a:t>						Diámetro: </a:t>
            </a:r>
          </a:p>
          <a:p>
            <a:pPr algn="just">
              <a:buNone/>
            </a:pPr>
            <a:r>
              <a:rPr lang="es-EC" sz="2000" dirty="0" smtClean="0"/>
              <a:t>						Altura total:</a:t>
            </a:r>
          </a:p>
          <a:p>
            <a:pPr algn="just">
              <a:buNone/>
            </a:pPr>
            <a:r>
              <a:rPr lang="es-EC" sz="2000" dirty="0" smtClean="0"/>
              <a:t>						Eficiencia: 99,5%</a:t>
            </a:r>
          </a:p>
          <a:p>
            <a:pPr algn="just">
              <a:buNone/>
            </a:pPr>
            <a:r>
              <a:rPr lang="es-EC" sz="2000" dirty="0" smtClean="0"/>
              <a:t>Ventilador				Tipo: media presión</a:t>
            </a:r>
          </a:p>
          <a:p>
            <a:pPr algn="just">
              <a:buNone/>
            </a:pPr>
            <a:r>
              <a:rPr lang="es-EC" sz="2000" dirty="0" smtClean="0"/>
              <a:t>						Potencia: 3 HP</a:t>
            </a:r>
          </a:p>
          <a:p>
            <a:pPr algn="just">
              <a:buNone/>
            </a:pPr>
            <a:r>
              <a:rPr lang="es-EC" sz="2000" dirty="0" smtClean="0"/>
              <a:t>						Velocidad: 1500 rpm</a:t>
            </a:r>
          </a:p>
          <a:p>
            <a:pPr algn="just">
              <a:buNone/>
            </a:pPr>
            <a:r>
              <a:rPr lang="es-EC" sz="2000" dirty="0" smtClean="0"/>
              <a:t>						Eficiencia: 91%</a:t>
            </a:r>
          </a:p>
          <a:p>
            <a:pPr algn="just">
              <a:buNone/>
            </a:pPr>
            <a:endParaRPr lang="es-MX" sz="2000" dirty="0" smtClean="0"/>
          </a:p>
        </p:txBody>
      </p:sp>
      <p:sp>
        <p:nvSpPr>
          <p:cNvPr id="6963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69638"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6963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69641" name="Rectangle 9"/>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pic>
        <p:nvPicPr>
          <p:cNvPr id="10" name="Picture 2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29400" y="2246923"/>
            <a:ext cx="1143000" cy="293077"/>
          </a:xfrm>
          <a:prstGeom prst="rect">
            <a:avLst/>
          </a:prstGeom>
          <a:noFill/>
          <a:ln w="9525">
            <a:noFill/>
            <a:miter lim="800000"/>
            <a:headEnd/>
            <a:tailEnd/>
          </a:ln>
        </p:spPr>
      </p:pic>
      <p:pic>
        <p:nvPicPr>
          <p:cNvPr id="11"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553200" y="3276600"/>
            <a:ext cx="1304619" cy="304800"/>
          </a:xfrm>
          <a:prstGeom prst="rect">
            <a:avLst/>
          </a:prstGeom>
          <a:noFill/>
          <a:ln w="9525">
            <a:noFill/>
            <a:miter lim="800000"/>
            <a:headEnd/>
            <a:tailEnd/>
          </a:ln>
        </p:spPr>
      </p:pic>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26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553199" y="3657600"/>
            <a:ext cx="1246909" cy="285750"/>
          </a:xfrm>
          <a:prstGeom prst="rect">
            <a:avLst/>
          </a:prstGeom>
          <a:noFill/>
        </p:spPr>
      </p:pic>
      <p:pic>
        <p:nvPicPr>
          <p:cNvPr id="15" name="14 Imagen"/>
          <p:cNvPicPr/>
          <p:nvPr/>
        </p:nvPicPr>
        <p:blipFill rotWithShape="1">
          <a:blip r:embed="rId7">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26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228600" y="838200"/>
            <a:ext cx="8534400" cy="5029200"/>
          </a:xfrm>
          <a:prstGeom prst="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7" name="16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8" action="ppaction://hlinksldjump"/>
              </a:rPr>
              <a:t>ATRAS</a:t>
            </a:r>
            <a:endParaRPr lang="es-ES" b="1" dirty="0"/>
          </a:p>
        </p:txBody>
      </p:sp>
      <p:sp>
        <p:nvSpPr>
          <p:cNvPr id="18" name="17 CuadroTexto"/>
          <p:cNvSpPr txBox="1"/>
          <p:nvPr/>
        </p:nvSpPr>
        <p:spPr>
          <a:xfrm>
            <a:off x="457200" y="5562600"/>
            <a:ext cx="1752600" cy="276999"/>
          </a:xfrm>
          <a:prstGeom prst="rect">
            <a:avLst/>
          </a:prstGeom>
          <a:noFill/>
        </p:spPr>
        <p:txBody>
          <a:bodyPr wrap="square" rtlCol="0">
            <a:spAutoFit/>
          </a:bodyPr>
          <a:lstStyle/>
          <a:p>
            <a:r>
              <a:rPr lang="es-MX" sz="1200" dirty="0" smtClean="0">
                <a:hlinkClick r:id="rId9" action="ppaction://hlinksldjump"/>
              </a:rPr>
              <a:t>ILUSTRACIÓN</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dissolve">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dissolve">
                                      <p:cBhvr>
                                        <p:cTn id="42" dur="500"/>
                                        <p:tgtEl>
                                          <p:spTgt spid="245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dissolve">
                                      <p:cBhvr>
                                        <p:cTn id="47" dur="500"/>
                                        <p:tgtEl>
                                          <p:spTgt spid="245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Effect transition="in" filter="dissolve">
                                      <p:cBhvr>
                                        <p:cTn id="52" dur="500"/>
                                        <p:tgtEl>
                                          <p:spTgt spid="2457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579">
                                            <p:txEl>
                                              <p:pRg st="10" end="10"/>
                                            </p:txEl>
                                          </p:spTgt>
                                        </p:tgtEl>
                                        <p:attrNameLst>
                                          <p:attrName>style.visibility</p:attrName>
                                        </p:attrNameLst>
                                      </p:cBhvr>
                                      <p:to>
                                        <p:strVal val="visible"/>
                                      </p:to>
                                    </p:set>
                                    <p:animEffect transition="in" filter="dissolve">
                                      <p:cBhvr>
                                        <p:cTn id="57" dur="500"/>
                                        <p:tgtEl>
                                          <p:spTgt spid="2457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79">
                                            <p:txEl>
                                              <p:pRg st="11" end="11"/>
                                            </p:txEl>
                                          </p:spTgt>
                                        </p:tgtEl>
                                        <p:attrNameLst>
                                          <p:attrName>style.visibility</p:attrName>
                                        </p:attrNameLst>
                                      </p:cBhvr>
                                      <p:to>
                                        <p:strVal val="visible"/>
                                      </p:to>
                                    </p:set>
                                    <p:animEffect transition="in" filter="dissolve">
                                      <p:cBhvr>
                                        <p:cTn id="62" dur="500"/>
                                        <p:tgtEl>
                                          <p:spTgt spid="2457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579">
                                            <p:txEl>
                                              <p:pRg st="12" end="12"/>
                                            </p:txEl>
                                          </p:spTgt>
                                        </p:tgtEl>
                                        <p:attrNameLst>
                                          <p:attrName>style.visibility</p:attrName>
                                        </p:attrNameLst>
                                      </p:cBhvr>
                                      <p:to>
                                        <p:strVal val="visible"/>
                                      </p:to>
                                    </p:set>
                                    <p:animEffect transition="in" filter="dissolve">
                                      <p:cBhvr>
                                        <p:cTn id="67" dur="500"/>
                                        <p:tgtEl>
                                          <p:spTgt spid="2457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579">
                                            <p:txEl>
                                              <p:pRg st="13" end="13"/>
                                            </p:txEl>
                                          </p:spTgt>
                                        </p:tgtEl>
                                        <p:attrNameLst>
                                          <p:attrName>style.visibility</p:attrName>
                                        </p:attrNameLst>
                                      </p:cBhvr>
                                      <p:to>
                                        <p:strVal val="visible"/>
                                      </p:to>
                                    </p:set>
                                    <p:animEffect transition="in" filter="dissolve">
                                      <p:cBhvr>
                                        <p:cTn id="72" dur="500"/>
                                        <p:tgtEl>
                                          <p:spTgt spid="2457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4579">
                                            <p:txEl>
                                              <p:pRg st="14" end="14"/>
                                            </p:txEl>
                                          </p:spTgt>
                                        </p:tgtEl>
                                        <p:attrNameLst>
                                          <p:attrName>style.visibility</p:attrName>
                                        </p:attrNameLst>
                                      </p:cBhvr>
                                      <p:to>
                                        <p:strVal val="visible"/>
                                      </p:to>
                                    </p:set>
                                    <p:animEffect transition="in" filter="dissolve">
                                      <p:cBhvr>
                                        <p:cTn id="77" dur="500"/>
                                        <p:tgtEl>
                                          <p:spTgt spid="2457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228600" y="228600"/>
            <a:ext cx="8610600" cy="6096000"/>
          </a:xfrm>
        </p:spPr>
        <p:txBody>
          <a:bodyPr/>
          <a:lstStyle/>
          <a:p>
            <a:pPr algn="ctr" eaLnBrk="1" hangingPunct="1">
              <a:buNone/>
            </a:pPr>
            <a:r>
              <a:rPr lang="es-EC" sz="2400" b="1" dirty="0" smtClean="0"/>
              <a:t>DISEÑO Y SELECCIÓN DEL SISTEMA DE REUTILIZACIÓN DE ABRASIVO</a:t>
            </a:r>
          </a:p>
          <a:p>
            <a:pPr algn="just"/>
            <a:r>
              <a:rPr lang="es-EC" sz="1800" dirty="0" smtClean="0"/>
              <a:t>Se diseña una leva, que trabajará con un seguidor que está acoplado a una red de tamices para separar la granalla todavía útil de las impurezas, mediante vibraciones.</a:t>
            </a:r>
          </a:p>
          <a:p>
            <a:pPr algn="just"/>
            <a:endParaRPr lang="es-EC" sz="1800" dirty="0" smtClean="0"/>
          </a:p>
          <a:p>
            <a:pPr algn="just">
              <a:buNone/>
            </a:pPr>
            <a:r>
              <a:rPr lang="es-EC" sz="1800" dirty="0" smtClean="0"/>
              <a:t>Leva				     Radio base: 90 mm</a:t>
            </a:r>
          </a:p>
          <a:p>
            <a:pPr algn="just">
              <a:buNone/>
            </a:pPr>
            <a:r>
              <a:rPr lang="es-EC" sz="1800" dirty="0" smtClean="0"/>
              <a:t>					     Desplazamiento del seguidor: 20 mm</a:t>
            </a:r>
          </a:p>
          <a:p>
            <a:pPr algn="just">
              <a:buNone/>
            </a:pPr>
            <a:r>
              <a:rPr lang="es-EC" sz="1800" dirty="0" smtClean="0"/>
              <a:t>Correa de transmisión		     D</a:t>
            </a:r>
            <a:r>
              <a:rPr lang="es-ES" sz="1800" dirty="0" err="1" smtClean="0"/>
              <a:t>istancia</a:t>
            </a:r>
            <a:r>
              <a:rPr lang="es-ES" sz="1800" dirty="0" smtClean="0"/>
              <a:t> entre centros de poleas = 244 mm </a:t>
            </a:r>
          </a:p>
          <a:p>
            <a:pPr algn="just">
              <a:buNone/>
            </a:pPr>
            <a:r>
              <a:rPr lang="es-MX" sz="1800" dirty="0" smtClean="0"/>
              <a:t>					     Potencia necesaria: </a:t>
            </a:r>
          </a:p>
          <a:p>
            <a:pPr algn="just">
              <a:buNone/>
            </a:pPr>
            <a:r>
              <a:rPr lang="es-MX" sz="1800" dirty="0" smtClean="0"/>
              <a:t>					     C</a:t>
            </a:r>
            <a:r>
              <a:rPr lang="es-ES" sz="1800" dirty="0" err="1" smtClean="0"/>
              <a:t>orrea</a:t>
            </a:r>
            <a:r>
              <a:rPr lang="es-ES" sz="1800" dirty="0" smtClean="0"/>
              <a:t> sección “Z” N°28</a:t>
            </a:r>
          </a:p>
          <a:p>
            <a:pPr algn="just">
              <a:buNone/>
            </a:pPr>
            <a:r>
              <a:rPr lang="es-MX" sz="1800" dirty="0" smtClean="0"/>
              <a:t>					     Longitud primitiva: </a:t>
            </a:r>
          </a:p>
          <a:p>
            <a:pPr algn="just">
              <a:buNone/>
            </a:pPr>
            <a:r>
              <a:rPr lang="es-MX" sz="1800" dirty="0" smtClean="0"/>
              <a:t>Diámetro de la flecha de transmisión:       </a:t>
            </a:r>
          </a:p>
          <a:p>
            <a:pPr algn="just">
              <a:buNone/>
            </a:pPr>
            <a:r>
              <a:rPr lang="es-MX" sz="1800" dirty="0" smtClean="0"/>
              <a:t>Rodamientos de la flecha de transmisión:  SKF-61904</a:t>
            </a:r>
          </a:p>
          <a:p>
            <a:pPr algn="just">
              <a:buNone/>
            </a:pPr>
            <a:r>
              <a:rPr lang="es-MX" sz="1800" dirty="0" smtClean="0"/>
              <a:t>Estructura del sistema de reutilización:      Tubo cuadrado</a:t>
            </a:r>
            <a:r>
              <a:rPr lang="es-ES" sz="1800" dirty="0" smtClean="0"/>
              <a:t> de acero ASTM A500,  20 x 20 x 2</a:t>
            </a:r>
          </a:p>
          <a:p>
            <a:pPr algn="just">
              <a:buNone/>
            </a:pPr>
            <a:r>
              <a:rPr lang="es-MX" sz="1800" dirty="0" smtClean="0"/>
              <a:t>Motor eléctrico:		   	  </a:t>
            </a:r>
            <a:r>
              <a:rPr lang="es-MX" sz="1800" dirty="0" smtClean="0"/>
              <a:t>   </a:t>
            </a:r>
            <a:r>
              <a:rPr lang="es-MX" sz="1800" dirty="0" smtClean="0"/>
              <a:t>Potencia: 2HP</a:t>
            </a:r>
          </a:p>
          <a:p>
            <a:pPr algn="just">
              <a:buNone/>
            </a:pPr>
            <a:r>
              <a:rPr lang="es-MX" sz="1800" dirty="0" smtClean="0"/>
              <a:t>					 </a:t>
            </a:r>
            <a:r>
              <a:rPr lang="es-MX" sz="1800" dirty="0" smtClean="0"/>
              <a:t>    </a:t>
            </a:r>
            <a:r>
              <a:rPr lang="es-MX" sz="1800" dirty="0" smtClean="0"/>
              <a:t>Velocidad: 100 rpm</a:t>
            </a:r>
            <a:endParaRPr lang="es-ES" sz="1800" dirty="0" smtClean="0"/>
          </a:p>
          <a:p>
            <a:pPr algn="just">
              <a:buNone/>
            </a:pPr>
            <a:endParaRPr lang="es-EC" sz="1800" dirty="0" smtClean="0"/>
          </a:p>
          <a:p>
            <a:pPr algn="just">
              <a:buNone/>
            </a:pPr>
            <a:endParaRPr lang="es-MX" sz="2000" dirty="0" smtClean="0"/>
          </a:p>
        </p:txBody>
      </p:sp>
      <p:sp>
        <p:nvSpPr>
          <p:cNvPr id="69636"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69638" name="Rectangle 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6963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69641" name="Rectangle 9"/>
          <p:cNvSpPr>
            <a:spLocks noChangeArrowheads="1"/>
          </p:cNvSpPr>
          <p:nvPr/>
        </p:nvSpPr>
        <p:spPr bwMode="auto">
          <a:xfrm>
            <a:off x="0" y="666750"/>
            <a:ext cx="9144000" cy="0"/>
          </a:xfrm>
          <a:prstGeom prst="rect">
            <a:avLst/>
          </a:prstGeom>
          <a:noFill/>
          <a:ln w="9525">
            <a:noFill/>
            <a:miter lim="800000"/>
            <a:headEnd/>
            <a:tailEnd/>
          </a:ln>
        </p:spPr>
        <p:txBody>
          <a:bodyPr wrap="none" anchor="ctr">
            <a:spAutoFit/>
          </a:bodyPr>
          <a:lstStyle/>
          <a:p>
            <a:pPr eaLnBrk="0" hangingPunct="0"/>
            <a:endParaRPr lang="es-ES"/>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5" name="1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26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77000" y="3007456"/>
            <a:ext cx="990600" cy="269144"/>
          </a:xfrm>
          <a:prstGeom prst="rect">
            <a:avLst/>
          </a:prstGeom>
          <a:noFill/>
          <a:ln w="9525">
            <a:noFill/>
            <a:miter lim="800000"/>
            <a:headEnd/>
            <a:tailEnd/>
          </a:ln>
        </p:spPr>
      </p:pic>
      <p:pic>
        <p:nvPicPr>
          <p:cNvPr id="1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3719314"/>
            <a:ext cx="1295400" cy="246261"/>
          </a:xfrm>
          <a:prstGeom prst="rect">
            <a:avLst/>
          </a:prstGeom>
          <a:noFill/>
          <a:ln w="9525">
            <a:noFill/>
            <a:miter lim="800000"/>
            <a:headEnd/>
            <a:tailEnd/>
          </a:ln>
        </p:spPr>
      </p:pic>
      <p:pic>
        <p:nvPicPr>
          <p:cNvPr id="18"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191000" y="3962400"/>
            <a:ext cx="1219200" cy="304800"/>
          </a:xfrm>
          <a:prstGeom prst="rect">
            <a:avLst/>
          </a:prstGeom>
          <a:noFill/>
          <a:ln w="9525">
            <a:noFill/>
            <a:miter lim="800000"/>
            <a:headEnd/>
            <a:tailEnd/>
          </a:ln>
        </p:spPr>
      </p:pic>
      <p:sp>
        <p:nvSpPr>
          <p:cNvPr id="19" name="18 Rectángulo"/>
          <p:cNvSpPr/>
          <p:nvPr/>
        </p:nvSpPr>
        <p:spPr>
          <a:xfrm>
            <a:off x="228600" y="990600"/>
            <a:ext cx="8534400" cy="4800600"/>
          </a:xfrm>
          <a:prstGeom prst="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19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8" action="ppaction://hlinksldjump"/>
              </a:rPr>
              <a:t>ATRAS</a:t>
            </a:r>
            <a:endParaRPr lang="es-ES" b="1" dirty="0"/>
          </a:p>
        </p:txBody>
      </p:sp>
      <p:sp>
        <p:nvSpPr>
          <p:cNvPr id="21" name="20 CuadroTexto"/>
          <p:cNvSpPr txBox="1"/>
          <p:nvPr/>
        </p:nvSpPr>
        <p:spPr>
          <a:xfrm>
            <a:off x="533400" y="5486400"/>
            <a:ext cx="1524000" cy="276999"/>
          </a:xfrm>
          <a:prstGeom prst="rect">
            <a:avLst/>
          </a:prstGeom>
          <a:noFill/>
        </p:spPr>
        <p:txBody>
          <a:bodyPr wrap="square" rtlCol="0">
            <a:spAutoFit/>
          </a:bodyPr>
          <a:lstStyle/>
          <a:p>
            <a:r>
              <a:rPr lang="es-MX" sz="1200" dirty="0" smtClean="0">
                <a:hlinkClick r:id="rId9" action="ppaction://hlinksldjump"/>
              </a:rPr>
              <a:t>ILUSTRACIÓN</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dissolve">
                                      <p:cBhvr>
                                        <p:cTn id="32" dur="500"/>
                                        <p:tgtEl>
                                          <p:spTgt spid="2457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79">
                                            <p:txEl>
                                              <p:pRg st="7" end="7"/>
                                            </p:txEl>
                                          </p:spTgt>
                                        </p:tgtEl>
                                        <p:attrNameLst>
                                          <p:attrName>style.visibility</p:attrName>
                                        </p:attrNameLst>
                                      </p:cBhvr>
                                      <p:to>
                                        <p:strVal val="visible"/>
                                      </p:to>
                                    </p:set>
                                    <p:animEffect transition="in" filter="dissolve">
                                      <p:cBhvr>
                                        <p:cTn id="37" dur="500"/>
                                        <p:tgtEl>
                                          <p:spTgt spid="2457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579">
                                            <p:txEl>
                                              <p:pRg st="8" end="8"/>
                                            </p:txEl>
                                          </p:spTgt>
                                        </p:tgtEl>
                                        <p:attrNameLst>
                                          <p:attrName>style.visibility</p:attrName>
                                        </p:attrNameLst>
                                      </p:cBhvr>
                                      <p:to>
                                        <p:strVal val="visible"/>
                                      </p:to>
                                    </p:set>
                                    <p:animEffect transition="in" filter="dissolve">
                                      <p:cBhvr>
                                        <p:cTn id="42" dur="500"/>
                                        <p:tgtEl>
                                          <p:spTgt spid="2457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579">
                                            <p:txEl>
                                              <p:pRg st="9" end="9"/>
                                            </p:txEl>
                                          </p:spTgt>
                                        </p:tgtEl>
                                        <p:attrNameLst>
                                          <p:attrName>style.visibility</p:attrName>
                                        </p:attrNameLst>
                                      </p:cBhvr>
                                      <p:to>
                                        <p:strVal val="visible"/>
                                      </p:to>
                                    </p:set>
                                    <p:animEffect transition="in" filter="dissolve">
                                      <p:cBhvr>
                                        <p:cTn id="47" dur="500"/>
                                        <p:tgtEl>
                                          <p:spTgt spid="2457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579">
                                            <p:txEl>
                                              <p:pRg st="10" end="10"/>
                                            </p:txEl>
                                          </p:spTgt>
                                        </p:tgtEl>
                                        <p:attrNameLst>
                                          <p:attrName>style.visibility</p:attrName>
                                        </p:attrNameLst>
                                      </p:cBhvr>
                                      <p:to>
                                        <p:strVal val="visible"/>
                                      </p:to>
                                    </p:set>
                                    <p:animEffect transition="in" filter="dissolve">
                                      <p:cBhvr>
                                        <p:cTn id="52" dur="500"/>
                                        <p:tgtEl>
                                          <p:spTgt spid="2457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4579">
                                            <p:txEl>
                                              <p:pRg st="11" end="11"/>
                                            </p:txEl>
                                          </p:spTgt>
                                        </p:tgtEl>
                                        <p:attrNameLst>
                                          <p:attrName>style.visibility</p:attrName>
                                        </p:attrNameLst>
                                      </p:cBhvr>
                                      <p:to>
                                        <p:strVal val="visible"/>
                                      </p:to>
                                    </p:set>
                                    <p:animEffect transition="in" filter="dissolve">
                                      <p:cBhvr>
                                        <p:cTn id="57" dur="500"/>
                                        <p:tgtEl>
                                          <p:spTgt spid="2457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4579">
                                            <p:txEl>
                                              <p:pRg st="12" end="12"/>
                                            </p:txEl>
                                          </p:spTgt>
                                        </p:tgtEl>
                                        <p:attrNameLst>
                                          <p:attrName>style.visibility</p:attrName>
                                        </p:attrNameLst>
                                      </p:cBhvr>
                                      <p:to>
                                        <p:strVal val="visible"/>
                                      </p:to>
                                    </p:set>
                                    <p:animEffect transition="in" filter="dissolve">
                                      <p:cBhvr>
                                        <p:cTn id="62" dur="500"/>
                                        <p:tgtEl>
                                          <p:spTgt spid="2457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579">
                                            <p:txEl>
                                              <p:pRg st="13" end="13"/>
                                            </p:txEl>
                                          </p:spTgt>
                                        </p:tgtEl>
                                        <p:attrNameLst>
                                          <p:attrName>style.visibility</p:attrName>
                                        </p:attrNameLst>
                                      </p:cBhvr>
                                      <p:to>
                                        <p:strVal val="visible"/>
                                      </p:to>
                                    </p:set>
                                    <p:animEffect transition="in" filter="dissolve">
                                      <p:cBhvr>
                                        <p:cTn id="67" dur="500"/>
                                        <p:tgtEl>
                                          <p:spTgt spid="2457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10" descr="FORMATOPRESENTACION.jpg"/>
          <p:cNvPicPr>
            <a:picLocks noChangeAspect="1"/>
          </p:cNvPicPr>
          <p:nvPr/>
        </p:nvPicPr>
        <p:blipFill>
          <a:blip r:embed="rId3"/>
          <a:srcRect/>
          <a:stretch>
            <a:fillRect/>
          </a:stretch>
        </p:blipFill>
        <p:spPr bwMode="auto">
          <a:xfrm>
            <a:off x="0" y="-44450"/>
            <a:ext cx="9144000" cy="6902450"/>
          </a:xfrm>
          <a:prstGeom prst="rect">
            <a:avLst/>
          </a:prstGeom>
          <a:noFill/>
          <a:ln w="9525">
            <a:noFill/>
            <a:miter lim="800000"/>
            <a:headEnd/>
            <a:tailEnd/>
          </a:ln>
        </p:spPr>
      </p:pic>
      <p:sp>
        <p:nvSpPr>
          <p:cNvPr id="97283" name="Rectangle 3"/>
          <p:cNvSpPr>
            <a:spLocks noGrp="1"/>
          </p:cNvSpPr>
          <p:nvPr>
            <p:ph type="body" idx="1"/>
          </p:nvPr>
        </p:nvSpPr>
        <p:spPr>
          <a:xfrm>
            <a:off x="457200" y="228600"/>
            <a:ext cx="8229600" cy="6019800"/>
          </a:xfrm>
        </p:spPr>
        <p:txBody>
          <a:bodyPr/>
          <a:lstStyle/>
          <a:p>
            <a:pPr algn="ctr">
              <a:buNone/>
            </a:pPr>
            <a:r>
              <a:rPr lang="es-ES" sz="2400" b="1" dirty="0" smtClean="0"/>
              <a:t>CAPITULO 4</a:t>
            </a:r>
          </a:p>
          <a:p>
            <a:pPr algn="ctr">
              <a:buNone/>
            </a:pPr>
            <a:r>
              <a:rPr lang="es-ES" sz="2400" b="1" dirty="0" smtClean="0"/>
              <a:t>CONSTRUCCIÓN DEL PROTOTIPO DEL EQUIPO DE LIMPIEZA </a:t>
            </a:r>
            <a:r>
              <a:rPr lang="es-ES" sz="2400" b="1" dirty="0" smtClean="0"/>
              <a:t>MECÁNICA</a:t>
            </a:r>
          </a:p>
          <a:p>
            <a:pPr algn="ctr">
              <a:buNone/>
            </a:pPr>
            <a:endParaRPr lang="es-ES" sz="2400" b="1" dirty="0" smtClean="0"/>
          </a:p>
          <a:p>
            <a:pPr algn="just" eaLnBrk="1" hangingPunct="1">
              <a:lnSpc>
                <a:spcPct val="90000"/>
              </a:lnSpc>
              <a:buNone/>
            </a:pPr>
            <a:r>
              <a:rPr lang="es-ES" sz="2000" dirty="0" smtClean="0"/>
              <a:t>	Se realizó la construcción de un prototipo del equipo sandblasting de tipo experimental operativo, horizontal, de primera validación. El prototipo debido a la condición operativa, se lo hizo en una escala 1:2, según planos. </a:t>
            </a:r>
          </a:p>
          <a:p>
            <a:pPr algn="just" eaLnBrk="1" hangingPunct="1">
              <a:lnSpc>
                <a:spcPct val="90000"/>
              </a:lnSpc>
              <a:buNone/>
            </a:pPr>
            <a:endParaRPr lang="es-MX" sz="2000" dirty="0" smtClean="0"/>
          </a:p>
          <a:p>
            <a:pPr algn="just" eaLnBrk="1" hangingPunct="1">
              <a:lnSpc>
                <a:spcPct val="90000"/>
              </a:lnSpc>
              <a:buNone/>
            </a:pPr>
            <a:endParaRPr lang="es-MX" sz="2000" dirty="0" smtClean="0"/>
          </a:p>
          <a:p>
            <a:pPr algn="just" eaLnBrk="1" hangingPunct="1">
              <a:lnSpc>
                <a:spcPct val="90000"/>
              </a:lnSpc>
              <a:buNone/>
            </a:pPr>
            <a:r>
              <a:rPr lang="es-EC" sz="2000" b="1" dirty="0" smtClean="0"/>
              <a:t>DIAGRAMA DE PROCESOS</a:t>
            </a:r>
          </a:p>
          <a:p>
            <a:pPr algn="just" eaLnBrk="1" hangingPunct="1">
              <a:lnSpc>
                <a:spcPct val="90000"/>
              </a:lnSpc>
              <a:buNone/>
            </a:pPr>
            <a:endParaRPr lang="es-EC" sz="2000" b="1" dirty="0" smtClean="0"/>
          </a:p>
          <a:p>
            <a:pPr algn="just" eaLnBrk="1" hangingPunct="1">
              <a:lnSpc>
                <a:spcPct val="90000"/>
              </a:lnSpc>
              <a:buNone/>
            </a:pPr>
            <a:r>
              <a:rPr lang="es-EC" sz="2000" dirty="0" smtClean="0"/>
              <a:t>	</a:t>
            </a:r>
            <a:r>
              <a:rPr lang="es-EC" sz="2000" dirty="0" smtClean="0"/>
              <a:t>Se presenta algunos de los </a:t>
            </a:r>
            <a:r>
              <a:rPr lang="es-EC" sz="2000" dirty="0" smtClean="0"/>
              <a:t>diagramas de procesos de los elementos </a:t>
            </a:r>
            <a:r>
              <a:rPr lang="es-EC" sz="2000" dirty="0" smtClean="0"/>
              <a:t>fabricados y de montaje del prototipo.</a:t>
            </a:r>
            <a:endParaRPr lang="es-ES" sz="2000" dirty="0" smtClean="0"/>
          </a:p>
          <a:p>
            <a:pPr algn="ctr">
              <a:buNone/>
            </a:pPr>
            <a:endParaRPr lang="es-ES" sz="2400" b="1" dirty="0" smtClean="0"/>
          </a:p>
          <a:p>
            <a:pPr algn="just">
              <a:buNone/>
            </a:pPr>
            <a:endParaRPr lang="es-ES" sz="2400" dirty="0" smtClean="0"/>
          </a:p>
        </p:txBody>
      </p:sp>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10" descr="FORMATOPRESENTACION.jpg"/>
          <p:cNvPicPr>
            <a:picLocks noChangeAspect="1"/>
          </p:cNvPicPr>
          <p:nvPr/>
        </p:nvPicPr>
        <p:blipFill>
          <a:blip r:embed="rId4"/>
          <a:srcRect/>
          <a:stretch>
            <a:fillRect/>
          </a:stretch>
        </p:blipFill>
        <p:spPr bwMode="auto">
          <a:xfrm>
            <a:off x="0" y="-22225"/>
            <a:ext cx="9144000" cy="6902450"/>
          </a:xfrm>
          <a:prstGeom prst="rect">
            <a:avLst/>
          </a:prstGeom>
          <a:noFill/>
          <a:ln w="9525">
            <a:noFill/>
            <a:miter lim="800000"/>
            <a:headEnd/>
            <a:tailEnd/>
          </a:ln>
        </p:spPr>
      </p:pic>
      <p:pic>
        <p:nvPicPr>
          <p:cNvPr id="8" name="7 Imagen"/>
          <p:cNvPicPr/>
          <p:nvPr/>
        </p:nvPicPr>
        <p:blipFill rotWithShape="1">
          <a:blip r:embed="rId5">
            <a:lum bright="70000" contrast="-7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24579" name="Rectangle 3"/>
          <p:cNvSpPr>
            <a:spLocks noGrp="1"/>
          </p:cNvSpPr>
          <p:nvPr>
            <p:ph type="body" idx="1"/>
          </p:nvPr>
        </p:nvSpPr>
        <p:spPr>
          <a:xfrm>
            <a:off x="457200" y="457200"/>
            <a:ext cx="8229600" cy="5668963"/>
          </a:xfrm>
        </p:spPr>
        <p:txBody>
          <a:bodyPr/>
          <a:lstStyle/>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Font typeface="Arial" charset="0"/>
              <a:buNone/>
            </a:pPr>
            <a:endParaRPr lang="es-MX" dirty="0" smtClean="0"/>
          </a:p>
          <a:p>
            <a:pPr eaLnBrk="1" hangingPunct="1">
              <a:buNone/>
            </a:pPr>
            <a:endParaRPr lang="es-ES" sz="1050" dirty="0" smtClean="0"/>
          </a:p>
          <a:p>
            <a:pPr eaLnBrk="1" hangingPunct="1">
              <a:buNone/>
            </a:pPr>
            <a:r>
              <a:rPr lang="es-ES" sz="1800" dirty="0" smtClean="0"/>
              <a:t>Diagrama </a:t>
            </a:r>
            <a:r>
              <a:rPr lang="es-ES" sz="1800" dirty="0" smtClean="0"/>
              <a:t>de procesos de fabricación		 Diagrama de procesos de</a:t>
            </a:r>
          </a:p>
          <a:p>
            <a:pPr eaLnBrk="1" hangingPunct="1">
              <a:buNone/>
            </a:pPr>
            <a:r>
              <a:rPr lang="es-ES" sz="1800" dirty="0" smtClean="0"/>
              <a:t>de las flechas motriz y conducida.		 construcción de las tolvas </a:t>
            </a:r>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404" name="Object 4"/>
          <p:cNvGraphicFramePr>
            <a:graphicFrameLocks noChangeAspect="1"/>
          </p:cNvGraphicFramePr>
          <p:nvPr/>
        </p:nvGraphicFramePr>
        <p:xfrm>
          <a:off x="1219200" y="228600"/>
          <a:ext cx="2590800" cy="5790282"/>
        </p:xfrm>
        <a:graphic>
          <a:graphicData uri="http://schemas.openxmlformats.org/presentationml/2006/ole">
            <p:oleObj spid="_x0000_s102404" r:id="rId6" imgW="3823859" imgH="8555005" progId="">
              <p:embed/>
            </p:oleObj>
          </a:graphicData>
        </a:graphic>
      </p:graphicFrame>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2406" name="Object 6"/>
          <p:cNvGraphicFramePr>
            <a:graphicFrameLocks noChangeAspect="1"/>
          </p:cNvGraphicFramePr>
          <p:nvPr/>
        </p:nvGraphicFramePr>
        <p:xfrm>
          <a:off x="5105400" y="228600"/>
          <a:ext cx="3200400" cy="5715000"/>
        </p:xfrm>
        <a:graphic>
          <a:graphicData uri="http://schemas.openxmlformats.org/presentationml/2006/ole">
            <p:oleObj spid="_x0000_s102406" r:id="rId7" imgW="4236768" imgH="777408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10" end="10"/>
                                            </p:txEl>
                                          </p:spTgt>
                                        </p:tgtEl>
                                        <p:attrNameLst>
                                          <p:attrName>style.visibility</p:attrName>
                                        </p:attrNameLst>
                                      </p:cBhvr>
                                      <p:to>
                                        <p:strVal val="visible"/>
                                      </p:to>
                                    </p:set>
                                    <p:animEffect transition="in" filter="dissolve">
                                      <p:cBhvr>
                                        <p:cTn id="7" dur="500"/>
                                        <p:tgtEl>
                                          <p:spTgt spid="24579">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1" end="11"/>
                                            </p:txEl>
                                          </p:spTgt>
                                        </p:tgtEl>
                                        <p:attrNameLst>
                                          <p:attrName>style.visibility</p:attrName>
                                        </p:attrNameLst>
                                      </p:cBhvr>
                                      <p:to>
                                        <p:strVal val="visible"/>
                                      </p:to>
                                    </p:set>
                                    <p:animEffect transition="in" filter="dissolve">
                                      <p:cBhvr>
                                        <p:cTn id="12" dur="500"/>
                                        <p:tgtEl>
                                          <p:spTgt spid="24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10" descr="FORMATOPRESENTACION.jpg"/>
          <p:cNvPicPr>
            <a:picLocks noChangeAspect="1"/>
          </p:cNvPicPr>
          <p:nvPr/>
        </p:nvPicPr>
        <p:blipFill>
          <a:blip r:embed="rId4"/>
          <a:srcRect/>
          <a:stretch>
            <a:fillRect/>
          </a:stretch>
        </p:blipFill>
        <p:spPr bwMode="auto">
          <a:xfrm>
            <a:off x="0" y="-22225"/>
            <a:ext cx="9144000" cy="6902450"/>
          </a:xfrm>
          <a:prstGeom prst="rect">
            <a:avLst/>
          </a:prstGeom>
          <a:noFill/>
          <a:ln w="9525">
            <a:noFill/>
            <a:miter lim="800000"/>
            <a:headEnd/>
            <a:tailEnd/>
          </a:ln>
        </p:spPr>
      </p:pic>
      <p:pic>
        <p:nvPicPr>
          <p:cNvPr id="8" name="7 Imagen"/>
          <p:cNvPicPr/>
          <p:nvPr/>
        </p:nvPicPr>
        <p:blipFill rotWithShape="1">
          <a:blip r:embed="rId5">
            <a:lum bright="70000" contrast="-7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24579" name="Rectangle 3"/>
          <p:cNvSpPr>
            <a:spLocks noGrp="1"/>
          </p:cNvSpPr>
          <p:nvPr>
            <p:ph type="body" idx="1"/>
          </p:nvPr>
        </p:nvSpPr>
        <p:spPr>
          <a:xfrm>
            <a:off x="533400" y="457200"/>
            <a:ext cx="8229600" cy="5668963"/>
          </a:xfrm>
        </p:spPr>
        <p:txBody>
          <a:bodyPr/>
          <a:lstStyle/>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Font typeface="Arial" charset="0"/>
              <a:buNone/>
            </a:pPr>
            <a:endParaRPr lang="es-MX" sz="1800" dirty="0" smtClean="0"/>
          </a:p>
          <a:p>
            <a:pPr eaLnBrk="1" hangingPunct="1">
              <a:buNone/>
            </a:pPr>
            <a:endParaRPr lang="es-ES" sz="1800" dirty="0" smtClean="0"/>
          </a:p>
          <a:p>
            <a:pPr eaLnBrk="1" hangingPunct="1">
              <a:buNone/>
            </a:pPr>
            <a:endParaRPr lang="es-ES" sz="1800" dirty="0" smtClean="0"/>
          </a:p>
          <a:p>
            <a:pPr eaLnBrk="1" hangingPunct="1">
              <a:buNone/>
            </a:pPr>
            <a:endParaRPr lang="es-ES" sz="1800" dirty="0" smtClean="0"/>
          </a:p>
          <a:p>
            <a:pPr eaLnBrk="1" hangingPunct="1">
              <a:buNone/>
            </a:pPr>
            <a:endParaRPr lang="es-ES" sz="1800" dirty="0" smtClean="0"/>
          </a:p>
          <a:p>
            <a:pPr eaLnBrk="1" hangingPunct="1">
              <a:buNone/>
            </a:pPr>
            <a:endParaRPr lang="es-ES" sz="1800" dirty="0" smtClean="0"/>
          </a:p>
          <a:p>
            <a:pPr eaLnBrk="1" hangingPunct="1">
              <a:buNone/>
            </a:pPr>
            <a:endParaRPr lang="es-ES" sz="1800" dirty="0" smtClean="0"/>
          </a:p>
          <a:p>
            <a:pPr eaLnBrk="1" hangingPunct="1">
              <a:buNone/>
            </a:pPr>
            <a:endParaRPr lang="es-ES" sz="1800" dirty="0" smtClean="0"/>
          </a:p>
          <a:p>
            <a:pPr eaLnBrk="1" hangingPunct="1">
              <a:buNone/>
            </a:pPr>
            <a:endParaRPr lang="es-ES" sz="900" dirty="0" smtClean="0"/>
          </a:p>
          <a:p>
            <a:pPr eaLnBrk="1" hangingPunct="1">
              <a:buNone/>
            </a:pPr>
            <a:r>
              <a:rPr lang="es-ES" sz="1800" dirty="0" smtClean="0"/>
              <a:t>Diagrama </a:t>
            </a:r>
            <a:r>
              <a:rPr lang="es-ES" sz="1800" dirty="0" smtClean="0"/>
              <a:t>de procesos de construcción  	 Diagrama de procesos de montaje</a:t>
            </a:r>
          </a:p>
          <a:p>
            <a:pPr eaLnBrk="1" hangingPunct="1">
              <a:buNone/>
            </a:pPr>
            <a:r>
              <a:rPr lang="es-ES" sz="1800" dirty="0" smtClean="0"/>
              <a:t>de la estructura del equipo sandblasting	 del conjunto banda cangilones</a:t>
            </a:r>
          </a:p>
        </p:txBody>
      </p:sp>
      <p:sp>
        <p:nvSpPr>
          <p:cNvPr id="1034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3428" name="Object 4"/>
          <p:cNvGraphicFramePr>
            <a:graphicFrameLocks noChangeAspect="1"/>
          </p:cNvGraphicFramePr>
          <p:nvPr/>
        </p:nvGraphicFramePr>
        <p:xfrm>
          <a:off x="1219200" y="228600"/>
          <a:ext cx="2572270" cy="5791200"/>
        </p:xfrm>
        <a:graphic>
          <a:graphicData uri="http://schemas.openxmlformats.org/presentationml/2006/ole">
            <p:oleObj spid="_x0000_s103428" r:id="rId6" imgW="4268883" imgH="9593169" progId="">
              <p:embed/>
            </p:oleObj>
          </a:graphicData>
        </a:graphic>
      </p:graphicFrame>
      <p:sp>
        <p:nvSpPr>
          <p:cNvPr id="1034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3430" name="Object 6"/>
          <p:cNvGraphicFramePr>
            <a:graphicFrameLocks noChangeAspect="1"/>
          </p:cNvGraphicFramePr>
          <p:nvPr/>
        </p:nvGraphicFramePr>
        <p:xfrm>
          <a:off x="5334000" y="228600"/>
          <a:ext cx="3362325" cy="5711997"/>
        </p:xfrm>
        <a:graphic>
          <a:graphicData uri="http://schemas.openxmlformats.org/presentationml/2006/ole">
            <p:oleObj spid="_x0000_s103430" r:id="rId7" imgW="4407868" imgH="7505233" progId="">
              <p:embed/>
            </p:oleObj>
          </a:graphicData>
        </a:graphic>
      </p:graphicFrame>
      <p:sp>
        <p:nvSpPr>
          <p:cNvPr id="9" name="8 CuadroTexto"/>
          <p:cNvSpPr txBox="1"/>
          <p:nvPr/>
        </p:nvSpPr>
        <p:spPr>
          <a:xfrm>
            <a:off x="8382000" y="5486400"/>
            <a:ext cx="762000" cy="276999"/>
          </a:xfrm>
          <a:prstGeom prst="rect">
            <a:avLst/>
          </a:prstGeom>
          <a:noFill/>
        </p:spPr>
        <p:txBody>
          <a:bodyPr wrap="square" rtlCol="0">
            <a:spAutoFit/>
          </a:bodyPr>
          <a:lstStyle/>
          <a:p>
            <a:r>
              <a:rPr lang="es-MX" sz="1200" b="1" dirty="0" smtClean="0">
                <a:hlinkClick r:id="rId8"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17" end="17"/>
                                            </p:txEl>
                                          </p:spTgt>
                                        </p:tgtEl>
                                        <p:attrNameLst>
                                          <p:attrName>style.visibility</p:attrName>
                                        </p:attrNameLst>
                                      </p:cBhvr>
                                      <p:to>
                                        <p:strVal val="visible"/>
                                      </p:to>
                                    </p:set>
                                    <p:animEffect transition="in" filter="dissolve">
                                      <p:cBhvr>
                                        <p:cTn id="7" dur="500"/>
                                        <p:tgtEl>
                                          <p:spTgt spid="24579">
                                            <p:txEl>
                                              <p:pRg st="17"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8" end="18"/>
                                            </p:txEl>
                                          </p:spTgt>
                                        </p:tgtEl>
                                        <p:attrNameLst>
                                          <p:attrName>style.visibility</p:attrName>
                                        </p:attrNameLst>
                                      </p:cBhvr>
                                      <p:to>
                                        <p:strVal val="visible"/>
                                      </p:to>
                                    </p:set>
                                    <p:animEffect transition="in" filter="dissolve">
                                      <p:cBhvr>
                                        <p:cTn id="12" dur="500"/>
                                        <p:tgtEl>
                                          <p:spTgt spid="2457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eaLnBrk="1" hangingPunct="1">
              <a:buNone/>
            </a:pPr>
            <a:endParaRPr lang="es-ES" sz="1800" b="1" dirty="0" smtClean="0"/>
          </a:p>
          <a:p>
            <a:pPr algn="ctr" eaLnBrk="1" hangingPunct="1">
              <a:buNone/>
            </a:pPr>
            <a:r>
              <a:rPr lang="es-ES" sz="1800" b="1" dirty="0" smtClean="0"/>
              <a:t>MATERIALES UTILIZADOS EN LA CONSTRUCCIÓN DEL PROTOTIPO</a:t>
            </a:r>
          </a:p>
          <a:p>
            <a:pPr eaLnBrk="1" hangingPunct="1">
              <a:buFont typeface="Arial" charset="0"/>
              <a:buNone/>
            </a:pPr>
            <a:endParaRPr lang="es-ES" sz="1800" dirty="0" smtClean="0"/>
          </a:p>
        </p:txBody>
      </p:sp>
      <p:graphicFrame>
        <p:nvGraphicFramePr>
          <p:cNvPr id="4" name="3 Tabla"/>
          <p:cNvGraphicFramePr>
            <a:graphicFrameLocks noGrp="1"/>
          </p:cNvGraphicFramePr>
          <p:nvPr/>
        </p:nvGraphicFramePr>
        <p:xfrm>
          <a:off x="2362200" y="1447800"/>
          <a:ext cx="4559300" cy="3268980"/>
        </p:xfrm>
        <a:graphic>
          <a:graphicData uri="http://schemas.openxmlformats.org/drawingml/2006/table">
            <a:tbl>
              <a:tblPr/>
              <a:tblGrid>
                <a:gridCol w="2552700"/>
                <a:gridCol w="1168400"/>
                <a:gridCol w="838200"/>
              </a:tblGrid>
              <a:tr h="190500">
                <a:tc>
                  <a:txBody>
                    <a:bodyPr/>
                    <a:lstStyle/>
                    <a:p>
                      <a:pPr algn="ctr">
                        <a:lnSpc>
                          <a:spcPct val="150000"/>
                        </a:lnSpc>
                        <a:spcAft>
                          <a:spcPts val="0"/>
                        </a:spcAft>
                      </a:pPr>
                      <a:r>
                        <a:rPr lang="es-ES" sz="1100" b="1">
                          <a:solidFill>
                            <a:srgbClr val="000000"/>
                          </a:solidFill>
                          <a:latin typeface="Arial"/>
                          <a:ea typeface="Times New Roman"/>
                          <a:cs typeface="Times New Roman"/>
                        </a:rPr>
                        <a:t>Material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Times New Roman"/>
                          <a:cs typeface="Times New Roman"/>
                        </a:rPr>
                        <a:t>Unidad</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Times New Roman"/>
                          <a:cs typeface="Times New Roman"/>
                        </a:rPr>
                        <a:t>Cantidad</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Acero AISI 1020 Ø3/4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0,25</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Acero AISI 1020 Ø3/4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0,20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Tubo circular de Ø 4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0,30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Angulo de 1/8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2,00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Tool negro de 300 x 300 x 3 mm</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Tubo cuadrado 3/4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24,00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Cangilones TAPCO 3x2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unidad</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19,00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Pernos de 1/4 in con uña x 100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caja</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Banda 1 lona, 4 in de ancho</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metros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Granalla mineral grado 3</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libras</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100,00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Chumacera radial de 5/8 in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unidad</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4,00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50000"/>
                        </a:lnSpc>
                        <a:spcAft>
                          <a:spcPts val="0"/>
                        </a:spcAft>
                      </a:pPr>
                      <a:r>
                        <a:rPr lang="es-ES" sz="1100">
                          <a:solidFill>
                            <a:srgbClr val="000000"/>
                          </a:solidFill>
                          <a:latin typeface="Arial"/>
                          <a:ea typeface="Times New Roman"/>
                          <a:cs typeface="Times New Roman"/>
                        </a:rPr>
                        <a:t>Motor trifásico de 1/3 HP</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Times New Roman"/>
                          <a:cs typeface="Times New Roman"/>
                        </a:rPr>
                        <a:t>unidad</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4099" name="Rectangle 11"/>
          <p:cNvSpPr>
            <a:spLocks noGrp="1"/>
          </p:cNvSpPr>
          <p:nvPr>
            <p:ph type="body" idx="4294967295"/>
          </p:nvPr>
        </p:nvSpPr>
        <p:spPr>
          <a:xfrm>
            <a:off x="457200" y="533400"/>
            <a:ext cx="8229600" cy="5592763"/>
          </a:xfrm>
        </p:spPr>
        <p:txBody>
          <a:bodyPr/>
          <a:lstStyle/>
          <a:p>
            <a:pPr lvl="1" algn="ctr">
              <a:buFont typeface="Arial" charset="0"/>
              <a:buNone/>
            </a:pPr>
            <a:r>
              <a:rPr lang="es-EC" sz="3200" b="1" dirty="0" smtClean="0"/>
              <a:t>INTRODUCCIÓN</a:t>
            </a:r>
            <a:endParaRPr lang="es-ES" sz="3200" dirty="0" smtClean="0"/>
          </a:p>
          <a:p>
            <a:pPr>
              <a:buFont typeface="Arial" charset="0"/>
              <a:buNone/>
            </a:pPr>
            <a:r>
              <a:rPr lang="es-EC" sz="1600" dirty="0" smtClean="0"/>
              <a:t> </a:t>
            </a:r>
          </a:p>
          <a:p>
            <a:pPr algn="just"/>
            <a:r>
              <a:rPr lang="es-EC" sz="2000" dirty="0" smtClean="0"/>
              <a:t>Dentro </a:t>
            </a:r>
            <a:r>
              <a:rPr lang="es-EC" sz="2000" dirty="0" smtClean="0"/>
              <a:t>de los proceso de mantenimiento de maquinaria se debe hacer la remoción de pintura vieja en las superficies metálicas. </a:t>
            </a:r>
          </a:p>
          <a:p>
            <a:pPr>
              <a:buFont typeface="Arial" charset="0"/>
              <a:buNone/>
            </a:pPr>
            <a:endParaRPr lang="es-ES" sz="2000" dirty="0" smtClean="0"/>
          </a:p>
          <a:p>
            <a:pPr algn="just"/>
            <a:r>
              <a:rPr lang="es-EC" sz="2000" dirty="0" smtClean="0"/>
              <a:t>Para este fin se presenta el diseño una esta estación de limpieza, cuya parte principal es el Equipo Sandblasting que trabaja con una pistola de succión y una turbina de abrasivos.</a:t>
            </a:r>
          </a:p>
          <a:p>
            <a:pPr algn="just"/>
            <a:endParaRPr lang="es-EC" sz="2000" dirty="0" smtClean="0"/>
          </a:p>
          <a:p>
            <a:pPr algn="just"/>
            <a:r>
              <a:rPr lang="es-EC" sz="2000" dirty="0" smtClean="0"/>
              <a:t>Debido a que el equipo a ser diseñado, genera polución procedente de la superficie tratada, se presenta el diseño de un Sistema de Extracción de Polvo.</a:t>
            </a:r>
            <a:endParaRPr lang="es-ES" sz="2000" dirty="0" smtClean="0"/>
          </a:p>
          <a:p>
            <a:pPr>
              <a:buNone/>
            </a:pPr>
            <a:endParaRPr lang="es-ES" sz="2000" dirty="0" smtClean="0"/>
          </a:p>
          <a:p>
            <a:pPr algn="just"/>
            <a:r>
              <a:rPr lang="es-EC" sz="2000" dirty="0" smtClean="0"/>
              <a:t>Con el fin de reutilizar el abrasivo utilizado en la estación de limpieza se incluye el diseño del Sistema de Reutilización.</a:t>
            </a:r>
            <a:endParaRPr lang="es-ES" sz="2000" dirty="0" smtClean="0"/>
          </a:p>
          <a:p>
            <a:pPr algn="just"/>
            <a:endParaRPr lang="es-ES" sz="1600" dirty="0" smtClean="0"/>
          </a:p>
          <a:p>
            <a:pPr>
              <a:buFont typeface="Arial" charset="0"/>
              <a:buNone/>
            </a:pPr>
            <a:r>
              <a:rPr lang="es-EC" sz="1600" dirty="0" smtClean="0"/>
              <a:t> </a:t>
            </a:r>
            <a:endParaRPr lang="es-ES" dirty="0" smtClean="0"/>
          </a:p>
        </p:txBody>
      </p:sp>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19800" y="5867400"/>
            <a:ext cx="292517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2"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pic>
        <p:nvPicPr>
          <p:cNvPr id="10" name="9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07523" name="Rectangle 3"/>
          <p:cNvSpPr>
            <a:spLocks noGrp="1"/>
          </p:cNvSpPr>
          <p:nvPr>
            <p:ph type="body" idx="1"/>
          </p:nvPr>
        </p:nvSpPr>
        <p:spPr>
          <a:xfrm>
            <a:off x="457200" y="533400"/>
            <a:ext cx="8229600" cy="5592763"/>
          </a:xfrm>
        </p:spPr>
        <p:txBody>
          <a:bodyPr/>
          <a:lstStyle/>
          <a:p>
            <a:pPr marL="342900" lvl="2" indent="-342900" algn="ctr" eaLnBrk="1" hangingPunct="1">
              <a:lnSpc>
                <a:spcPct val="90000"/>
              </a:lnSpc>
              <a:buNone/>
            </a:pPr>
            <a:r>
              <a:rPr lang="es-ES" b="1" dirty="0" smtClean="0"/>
              <a:t>EQUIPO </a:t>
            </a:r>
            <a:r>
              <a:rPr lang="es-ES" b="1" dirty="0" smtClean="0"/>
              <a:t>DE PROTECCIÓN PERSONAL - EPP</a:t>
            </a:r>
            <a:endParaRPr lang="es-ES" dirty="0" smtClean="0"/>
          </a:p>
          <a:p>
            <a:pPr eaLnBrk="1" hangingPunct="1">
              <a:lnSpc>
                <a:spcPct val="90000"/>
              </a:lnSpc>
              <a:buNone/>
            </a:pPr>
            <a:r>
              <a:rPr lang="es-ES" sz="1800" dirty="0" smtClean="0"/>
              <a:t>	</a:t>
            </a:r>
            <a:r>
              <a:rPr lang="es-EC" sz="1800" dirty="0" smtClean="0"/>
              <a:t>Según </a:t>
            </a:r>
            <a:r>
              <a:rPr lang="es-EC" sz="1800" dirty="0" smtClean="0"/>
              <a:t>lo indica el Art. 410 del código de trabajo, Registro Oficial No.75, 2 de mayo del 2007. </a:t>
            </a:r>
            <a:r>
              <a:rPr lang="es-MX" sz="1800" dirty="0" smtClean="0"/>
              <a:t>	</a:t>
            </a:r>
          </a:p>
          <a:p>
            <a:pPr eaLnBrk="1" hangingPunct="1">
              <a:lnSpc>
                <a:spcPct val="90000"/>
              </a:lnSpc>
            </a:pPr>
            <a:r>
              <a:rPr lang="es-MX" sz="1800" dirty="0" smtClean="0"/>
              <a:t>	Guantes</a:t>
            </a:r>
            <a:endParaRPr lang="es-ES" sz="1800" dirty="0" smtClean="0"/>
          </a:p>
          <a:p>
            <a:pPr eaLnBrk="1" hangingPunct="1">
              <a:lnSpc>
                <a:spcPct val="90000"/>
              </a:lnSpc>
            </a:pPr>
            <a:r>
              <a:rPr lang="es-ES" sz="1800" b="1" dirty="0" smtClean="0"/>
              <a:t>	</a:t>
            </a:r>
            <a:r>
              <a:rPr lang="es-ES" sz="1800" dirty="0" smtClean="0"/>
              <a:t>Protección Ocular y Facial</a:t>
            </a:r>
          </a:p>
          <a:p>
            <a:pPr eaLnBrk="1" hangingPunct="1">
              <a:lnSpc>
                <a:spcPct val="90000"/>
              </a:lnSpc>
            </a:pPr>
            <a:r>
              <a:rPr lang="es-ES" sz="1800" b="1" dirty="0" smtClean="0"/>
              <a:t>	</a:t>
            </a:r>
            <a:r>
              <a:rPr lang="es-ES" sz="1800" dirty="0" smtClean="0"/>
              <a:t>Traje de Protección Personal</a:t>
            </a:r>
          </a:p>
          <a:p>
            <a:pPr eaLnBrk="1" hangingPunct="1">
              <a:lnSpc>
                <a:spcPct val="90000"/>
              </a:lnSpc>
            </a:pPr>
            <a:r>
              <a:rPr lang="es-ES" sz="1800" dirty="0" smtClean="0"/>
              <a:t>	Zapatos de Seguridad</a:t>
            </a:r>
          </a:p>
          <a:p>
            <a:pPr eaLnBrk="1" hangingPunct="1">
              <a:lnSpc>
                <a:spcPct val="90000"/>
              </a:lnSpc>
              <a:buNone/>
            </a:pPr>
            <a:endParaRPr lang="es-MX" sz="1800" dirty="0" smtClean="0"/>
          </a:p>
          <a:p>
            <a:pPr eaLnBrk="1" hangingPunct="1">
              <a:lnSpc>
                <a:spcPct val="90000"/>
              </a:lnSpc>
              <a:buNone/>
            </a:pPr>
            <a:r>
              <a:rPr lang="es-ES" sz="1800" b="1" dirty="0" smtClean="0"/>
              <a:t>SEÑALIZACIÓN DE SEGURIDAD</a:t>
            </a:r>
          </a:p>
          <a:p>
            <a:pPr eaLnBrk="1" hangingPunct="1">
              <a:lnSpc>
                <a:spcPct val="90000"/>
              </a:lnSpc>
              <a:buNone/>
            </a:pPr>
            <a:r>
              <a:rPr lang="es-ES" sz="1800" dirty="0" smtClean="0"/>
              <a:t>	Señales de Advertencia o Prevención</a:t>
            </a:r>
          </a:p>
          <a:p>
            <a:pPr eaLnBrk="1" hangingPunct="1">
              <a:lnSpc>
                <a:spcPct val="90000"/>
              </a:lnSpc>
              <a:buNone/>
            </a:pPr>
            <a:endParaRPr lang="es-MX" sz="1800" dirty="0" smtClean="0"/>
          </a:p>
          <a:p>
            <a:pPr eaLnBrk="1" hangingPunct="1">
              <a:lnSpc>
                <a:spcPct val="90000"/>
              </a:lnSpc>
              <a:buNone/>
            </a:pPr>
            <a:endParaRPr lang="es-MX" sz="1800" dirty="0" smtClean="0"/>
          </a:p>
          <a:p>
            <a:pPr eaLnBrk="1" hangingPunct="1">
              <a:lnSpc>
                <a:spcPct val="90000"/>
              </a:lnSpc>
              <a:buNone/>
            </a:pPr>
            <a:endParaRPr lang="es-MX" sz="1800" dirty="0" smtClean="0"/>
          </a:p>
          <a:p>
            <a:pPr eaLnBrk="1" hangingPunct="1">
              <a:lnSpc>
                <a:spcPct val="90000"/>
              </a:lnSpc>
              <a:buNone/>
            </a:pPr>
            <a:endParaRPr lang="es-MX" sz="1800" dirty="0" smtClean="0"/>
          </a:p>
          <a:p>
            <a:pPr eaLnBrk="1" hangingPunct="1">
              <a:lnSpc>
                <a:spcPct val="90000"/>
              </a:lnSpc>
              <a:buNone/>
            </a:pPr>
            <a:r>
              <a:rPr lang="es-ES" sz="1800" dirty="0" smtClean="0"/>
              <a:t>	Señales de Obligación</a:t>
            </a:r>
          </a:p>
        </p:txBody>
      </p:sp>
      <p:pic>
        <p:nvPicPr>
          <p:cNvPr id="4" name="3 Imagen"/>
          <p:cNvPicPr/>
          <p:nvPr/>
        </p:nvPicPr>
        <p:blipFill>
          <a:blip r:embed="rId5" cstate="print"/>
          <a:srcRect l="34357" t="35906" r="48579" b="28523"/>
          <a:stretch>
            <a:fillRect/>
          </a:stretch>
        </p:blipFill>
        <p:spPr bwMode="auto">
          <a:xfrm>
            <a:off x="1981200" y="3581400"/>
            <a:ext cx="958961" cy="1129085"/>
          </a:xfrm>
          <a:prstGeom prst="rect">
            <a:avLst/>
          </a:prstGeom>
          <a:noFill/>
          <a:ln w="9525">
            <a:noFill/>
            <a:miter lim="800000"/>
            <a:headEnd/>
            <a:tailEnd/>
          </a:ln>
        </p:spPr>
      </p:pic>
      <p:pic>
        <p:nvPicPr>
          <p:cNvPr id="5" name="4 Imagen"/>
          <p:cNvPicPr/>
          <p:nvPr/>
        </p:nvPicPr>
        <p:blipFill>
          <a:blip r:embed="rId6" cstate="print"/>
          <a:srcRect l="34357" t="35570" r="48579" b="27853"/>
          <a:stretch>
            <a:fillRect/>
          </a:stretch>
        </p:blipFill>
        <p:spPr bwMode="auto">
          <a:xfrm>
            <a:off x="3886200" y="3581400"/>
            <a:ext cx="958961" cy="1160891"/>
          </a:xfrm>
          <a:prstGeom prst="rect">
            <a:avLst/>
          </a:prstGeom>
          <a:noFill/>
          <a:ln w="9525">
            <a:noFill/>
            <a:miter lim="800000"/>
            <a:headEnd/>
            <a:tailEnd/>
          </a:ln>
        </p:spPr>
      </p:pic>
      <p:pic>
        <p:nvPicPr>
          <p:cNvPr id="6" name="5 Imagen"/>
          <p:cNvPicPr/>
          <p:nvPr/>
        </p:nvPicPr>
        <p:blipFill>
          <a:blip r:embed="rId7" cstate="print"/>
          <a:srcRect l="34182" t="35570" r="48390" b="28495"/>
          <a:stretch>
            <a:fillRect/>
          </a:stretch>
        </p:blipFill>
        <p:spPr bwMode="auto">
          <a:xfrm>
            <a:off x="1905000" y="5181600"/>
            <a:ext cx="1078230" cy="1256306"/>
          </a:xfrm>
          <a:prstGeom prst="rect">
            <a:avLst/>
          </a:prstGeom>
          <a:noFill/>
          <a:ln w="9525">
            <a:noFill/>
            <a:miter lim="800000"/>
            <a:headEnd/>
            <a:tailEnd/>
          </a:ln>
        </p:spPr>
      </p:pic>
      <p:pic>
        <p:nvPicPr>
          <p:cNvPr id="7" name="6 Imagen"/>
          <p:cNvPicPr/>
          <p:nvPr/>
        </p:nvPicPr>
        <p:blipFill>
          <a:blip r:embed="rId8" cstate="print"/>
          <a:srcRect l="34395" t="35570" r="48769" b="28117"/>
          <a:stretch>
            <a:fillRect/>
          </a:stretch>
        </p:blipFill>
        <p:spPr bwMode="auto">
          <a:xfrm>
            <a:off x="3810000" y="5181600"/>
            <a:ext cx="1054376" cy="1296063"/>
          </a:xfrm>
          <a:prstGeom prst="rect">
            <a:avLst/>
          </a:prstGeom>
          <a:noFill/>
          <a:ln w="9525">
            <a:noFill/>
            <a:miter lim="800000"/>
            <a:headEnd/>
            <a:tailEnd/>
          </a:ln>
        </p:spPr>
      </p:pic>
      <p:pic>
        <p:nvPicPr>
          <p:cNvPr id="8" name="7 Imagen"/>
          <p:cNvPicPr/>
          <p:nvPr/>
        </p:nvPicPr>
        <p:blipFill>
          <a:blip r:embed="rId9" cstate="print"/>
          <a:srcRect l="34167" t="35570" r="48579" b="28859"/>
          <a:stretch>
            <a:fillRect/>
          </a:stretch>
        </p:blipFill>
        <p:spPr bwMode="auto">
          <a:xfrm>
            <a:off x="5638800" y="5181600"/>
            <a:ext cx="1078230" cy="1256306"/>
          </a:xfrm>
          <a:prstGeom prst="rect">
            <a:avLst/>
          </a:prstGeom>
          <a:noFill/>
          <a:ln w="9525">
            <a:noFill/>
            <a:miter lim="800000"/>
            <a:headEnd/>
            <a:tailEnd/>
          </a:ln>
        </p:spPr>
      </p:pic>
      <p:pic>
        <p:nvPicPr>
          <p:cNvPr id="9" name="8 Imagen"/>
          <p:cNvPicPr/>
          <p:nvPr/>
        </p:nvPicPr>
        <p:blipFill>
          <a:blip r:embed="rId10" cstate="print"/>
          <a:srcRect l="34372" t="35906" r="48390" b="28495"/>
          <a:stretch>
            <a:fillRect/>
          </a:stretch>
        </p:blipFill>
        <p:spPr bwMode="auto">
          <a:xfrm>
            <a:off x="5715000" y="3581400"/>
            <a:ext cx="966608" cy="11290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059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pic>
        <p:nvPicPr>
          <p:cNvPr id="7" name="6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0595" name="Rectangle 3"/>
          <p:cNvSpPr>
            <a:spLocks noGrp="1"/>
          </p:cNvSpPr>
          <p:nvPr>
            <p:ph type="body" idx="1"/>
          </p:nvPr>
        </p:nvSpPr>
        <p:spPr>
          <a:xfrm>
            <a:off x="457200" y="228600"/>
            <a:ext cx="8229600" cy="5592763"/>
          </a:xfrm>
        </p:spPr>
        <p:txBody>
          <a:bodyPr/>
          <a:lstStyle/>
          <a:p>
            <a:pPr algn="ctr">
              <a:buNone/>
            </a:pPr>
            <a:r>
              <a:rPr lang="es-ES" sz="2400" b="1" dirty="0" smtClean="0"/>
              <a:t>CAPITULO 5</a:t>
            </a:r>
          </a:p>
          <a:p>
            <a:pPr algn="ctr">
              <a:buNone/>
            </a:pPr>
            <a:r>
              <a:rPr lang="es-ES" sz="2400" b="1" dirty="0" smtClean="0"/>
              <a:t>ANÁLISIS ECONÓMICO Y FINANCIERO</a:t>
            </a:r>
          </a:p>
          <a:p>
            <a:pPr algn="just">
              <a:buNone/>
            </a:pPr>
            <a:endParaRPr lang="es-MX" sz="1800" dirty="0" smtClean="0"/>
          </a:p>
          <a:p>
            <a:pPr algn="just">
              <a:buNone/>
            </a:pPr>
            <a:r>
              <a:rPr lang="es-MX" sz="1800" b="1" dirty="0" smtClean="0"/>
              <a:t>PRESUPUESTO TOTAL</a:t>
            </a:r>
            <a:endParaRPr lang="es-ES" sz="1800" b="1" dirty="0" smtClean="0"/>
          </a:p>
          <a:p>
            <a:pPr marL="342900" lvl="2" indent="-342900" algn="r">
              <a:buNone/>
            </a:pPr>
            <a:endParaRPr lang="es-ES" sz="1800" b="1" dirty="0" smtClean="0"/>
          </a:p>
          <a:p>
            <a:pPr marL="342900" lvl="2" indent="-342900" algn="just">
              <a:buNone/>
            </a:pPr>
            <a:endParaRPr lang="es-ES" sz="2000" dirty="0" smtClean="0"/>
          </a:p>
          <a:p>
            <a:pPr algn="just">
              <a:buNone/>
            </a:pPr>
            <a:endParaRPr lang="es-ES" sz="1800" dirty="0" smtClean="0"/>
          </a:p>
        </p:txBody>
      </p:sp>
      <p:graphicFrame>
        <p:nvGraphicFramePr>
          <p:cNvPr id="6" name="5 Tabla"/>
          <p:cNvGraphicFramePr>
            <a:graphicFrameLocks noGrp="1"/>
          </p:cNvGraphicFramePr>
          <p:nvPr/>
        </p:nvGraphicFramePr>
        <p:xfrm>
          <a:off x="2133600" y="1981200"/>
          <a:ext cx="4204970" cy="4023360"/>
        </p:xfrm>
        <a:graphic>
          <a:graphicData uri="http://schemas.openxmlformats.org/drawingml/2006/table">
            <a:tbl>
              <a:tblPr/>
              <a:tblGrid>
                <a:gridCol w="2254885"/>
                <a:gridCol w="1950085"/>
              </a:tblGrid>
              <a:tr h="161925">
                <a:tc>
                  <a:txBody>
                    <a:bodyPr/>
                    <a:lstStyle/>
                    <a:p>
                      <a:pPr>
                        <a:lnSpc>
                          <a:spcPct val="150000"/>
                        </a:lnSpc>
                        <a:spcAft>
                          <a:spcPts val="0"/>
                        </a:spcAft>
                      </a:pPr>
                      <a:r>
                        <a:rPr lang="es-ES" sz="1100" b="1" dirty="0">
                          <a:solidFill>
                            <a:srgbClr val="000000"/>
                          </a:solidFill>
                          <a:latin typeface="Arial"/>
                          <a:ea typeface="Calibri"/>
                          <a:cs typeface="Times New Roman"/>
                        </a:rPr>
                        <a:t>Costos Directos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Calibri"/>
                          <a:cs typeface="Times New Roman"/>
                        </a:rPr>
                        <a:t>Subtotal</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Diseño e Ingeniería</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2850,00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Materiales y elementos de construcción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315,77</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Equipos y Maquinaria</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1658,40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Mano de Obra</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148,00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a:solidFill>
                            <a:srgbClr val="000000"/>
                          </a:solidFill>
                          <a:latin typeface="Arial"/>
                          <a:ea typeface="Calibri"/>
                          <a:cs typeface="Times New Roman"/>
                        </a:rPr>
                        <a:t>Construcción, montaje y validación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Puesta a Punto y Operación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116,00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Pruebas de validación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1000,00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Materiales de operación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23,40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a:solidFill>
                            <a:srgbClr val="000000"/>
                          </a:solidFill>
                          <a:latin typeface="Arial"/>
                          <a:ea typeface="Calibri"/>
                          <a:cs typeface="Times New Roman"/>
                        </a:rPr>
                        <a:t>Gastos Generales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MX" sz="1100" dirty="0" smtClean="0">
                          <a:solidFill>
                            <a:srgbClr val="000000"/>
                          </a:solidFill>
                          <a:latin typeface="Arial"/>
                          <a:ea typeface="Calibri"/>
                          <a:cs typeface="Times New Roman"/>
                        </a:rPr>
                        <a:t>Gastos</a:t>
                      </a:r>
                      <a:r>
                        <a:rPr lang="es-MX" sz="1100" baseline="0" dirty="0" smtClean="0">
                          <a:solidFill>
                            <a:srgbClr val="000000"/>
                          </a:solidFill>
                          <a:latin typeface="Arial"/>
                          <a:ea typeface="Calibri"/>
                          <a:cs typeface="Times New Roman"/>
                        </a:rPr>
                        <a:t> administrativos</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520,00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a:solidFill>
                            <a:srgbClr val="000000"/>
                          </a:solidFill>
                          <a:latin typeface="Arial"/>
                          <a:ea typeface="Calibri"/>
                          <a:cs typeface="Times New Roman"/>
                        </a:rPr>
                        <a:t>SUBTOTAL</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6631,57</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a:solidFill>
                            <a:srgbClr val="000000"/>
                          </a:solidFill>
                          <a:latin typeface="Arial"/>
                          <a:ea typeface="Calibri"/>
                          <a:cs typeface="Times New Roman"/>
                        </a:rPr>
                        <a:t>IMPREVISTOS 3,5%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Calibri"/>
                          <a:cs typeface="Times New Roman"/>
                        </a:rPr>
                        <a:t>232,11</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dirty="0">
                          <a:solidFill>
                            <a:srgbClr val="000000"/>
                          </a:solidFill>
                          <a:latin typeface="Arial"/>
                          <a:ea typeface="Calibri"/>
                          <a:cs typeface="Times New Roman"/>
                        </a:rPr>
                        <a:t>COSTO TOTAL</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pPr>
                      <a:r>
                        <a:rPr lang="es-ES" sz="1100" b="1" dirty="0">
                          <a:solidFill>
                            <a:srgbClr val="000000"/>
                          </a:solidFill>
                          <a:latin typeface="Arial"/>
                          <a:ea typeface="Calibri"/>
                          <a:cs typeface="Times New Roman"/>
                        </a:rPr>
                        <a:t>6863,68</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71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lvl="1">
              <a:buNone/>
            </a:pPr>
            <a:r>
              <a:rPr lang="es-ES" sz="2000" b="1" dirty="0" smtClean="0"/>
              <a:t>ANÁLISIS ECONÓMICO</a:t>
            </a:r>
          </a:p>
          <a:p>
            <a:pPr lvl="1">
              <a:buNone/>
            </a:pPr>
            <a:endParaRPr lang="es-MX" sz="2000" b="1" dirty="0" smtClean="0"/>
          </a:p>
          <a:p>
            <a:pPr lvl="1">
              <a:buNone/>
            </a:pPr>
            <a:endParaRPr lang="es-MX" sz="2000" b="1" dirty="0" smtClean="0"/>
          </a:p>
          <a:p>
            <a:pPr lvl="1">
              <a:buNone/>
            </a:pPr>
            <a:endParaRPr lang="es-MX" sz="2000" b="1" dirty="0" smtClean="0"/>
          </a:p>
          <a:p>
            <a:pPr lvl="1">
              <a:buNone/>
            </a:pPr>
            <a:endParaRPr lang="es-MX" sz="2000" b="1" dirty="0" smtClean="0"/>
          </a:p>
          <a:p>
            <a:pPr lvl="1">
              <a:buNone/>
            </a:pPr>
            <a:endParaRPr lang="es-MX" sz="2000" b="1" dirty="0" smtClean="0"/>
          </a:p>
          <a:p>
            <a:pPr lvl="1">
              <a:buNone/>
            </a:pPr>
            <a:endParaRPr lang="es-MX" sz="2000" b="1" dirty="0" smtClean="0"/>
          </a:p>
          <a:p>
            <a:pPr lvl="1">
              <a:buNone/>
            </a:pPr>
            <a:r>
              <a:rPr lang="es-MX" sz="2000" b="1" dirty="0" smtClean="0"/>
              <a:t>Periodo de recuperación de la inversión</a:t>
            </a:r>
            <a:endParaRPr lang="es-ES" sz="2000" b="1" dirty="0" smtClean="0"/>
          </a:p>
          <a:p>
            <a:pPr lvl="1">
              <a:buNone/>
            </a:pPr>
            <a:endParaRPr lang="es-ES" sz="2000" b="1" dirty="0" smtClean="0"/>
          </a:p>
        </p:txBody>
      </p:sp>
      <p:graphicFrame>
        <p:nvGraphicFramePr>
          <p:cNvPr id="6" name="5 Tabla"/>
          <p:cNvGraphicFramePr>
            <a:graphicFrameLocks noGrp="1"/>
          </p:cNvGraphicFramePr>
          <p:nvPr/>
        </p:nvGraphicFramePr>
        <p:xfrm>
          <a:off x="1676400" y="1066800"/>
          <a:ext cx="5536565" cy="1257300"/>
        </p:xfrm>
        <a:graphic>
          <a:graphicData uri="http://schemas.openxmlformats.org/drawingml/2006/table">
            <a:tbl>
              <a:tblPr/>
              <a:tblGrid>
                <a:gridCol w="1242060"/>
                <a:gridCol w="858520"/>
                <a:gridCol w="859155"/>
                <a:gridCol w="858520"/>
                <a:gridCol w="859155"/>
                <a:gridCol w="859155"/>
              </a:tblGrid>
              <a:tr h="161925">
                <a:tc>
                  <a:txBody>
                    <a:bodyPr/>
                    <a:lstStyle/>
                    <a:p>
                      <a:pPr>
                        <a:lnSpc>
                          <a:spcPct val="150000"/>
                        </a:lnSpc>
                        <a:spcAft>
                          <a:spcPts val="0"/>
                        </a:spcAft>
                      </a:pPr>
                      <a:r>
                        <a:rPr lang="es-ES" sz="1100">
                          <a:solidFill>
                            <a:srgbClr val="000000"/>
                          </a:solidFill>
                          <a:latin typeface="Arial"/>
                          <a:ea typeface="Calibri"/>
                          <a:cs typeface="Times New Roman"/>
                        </a:rPr>
                        <a:t> </a:t>
                      </a:r>
                      <a:endParaRPr lang="es-E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a:lnSpc>
                          <a:spcPct val="150000"/>
                        </a:lnSpc>
                        <a:spcAft>
                          <a:spcPts val="0"/>
                        </a:spcAft>
                      </a:pPr>
                      <a:r>
                        <a:rPr lang="es-ES" sz="1100" b="1">
                          <a:solidFill>
                            <a:srgbClr val="000000"/>
                          </a:solidFill>
                          <a:latin typeface="Arial"/>
                          <a:ea typeface="Calibri"/>
                          <a:cs typeface="Times New Roman"/>
                        </a:rPr>
                        <a:t>Periodo anual</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a:lnSpc>
                          <a:spcPct val="150000"/>
                        </a:lnSpc>
                        <a:spcAft>
                          <a:spcPts val="0"/>
                        </a:spcAft>
                      </a:pPr>
                      <a:r>
                        <a:rPr lang="es-ES" sz="1100">
                          <a:solidFill>
                            <a:srgbClr val="000000"/>
                          </a:solidFill>
                          <a:latin typeface="Arial"/>
                          <a:ea typeface="Calibri"/>
                          <a:cs typeface="Times New Roman"/>
                        </a:rPr>
                        <a:t> </a:t>
                      </a:r>
                      <a:endParaRPr lang="es-E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Ingresos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25000,00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30250,00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36602,50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44289,03</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53589,72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a:solidFill>
                            <a:srgbClr val="000000"/>
                          </a:solidFill>
                          <a:latin typeface="Arial"/>
                          <a:ea typeface="Calibri"/>
                          <a:cs typeface="Times New Roman"/>
                        </a:rPr>
                        <a:t>Egresos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22807,74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24489,19</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26445,56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28694,32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31259,14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s-ES" sz="1100" b="1">
                          <a:solidFill>
                            <a:srgbClr val="000000"/>
                          </a:solidFill>
                          <a:latin typeface="Arial"/>
                          <a:ea typeface="Calibri"/>
                          <a:cs typeface="Times New Roman"/>
                        </a:rPr>
                        <a:t>Beneficio</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2192,26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5760,81</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10156,94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15594,70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dirty="0">
                          <a:solidFill>
                            <a:srgbClr val="000000"/>
                          </a:solidFill>
                          <a:latin typeface="Arial"/>
                          <a:ea typeface="Calibri"/>
                          <a:cs typeface="Times New Roman"/>
                        </a:rPr>
                        <a:t>22330,58</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aphicFrame>
        <p:nvGraphicFramePr>
          <p:cNvPr id="7" name="6 Tabla"/>
          <p:cNvGraphicFramePr>
            <a:graphicFrameLocks noGrp="1"/>
          </p:cNvGraphicFramePr>
          <p:nvPr/>
        </p:nvGraphicFramePr>
        <p:xfrm>
          <a:off x="1752600" y="3733800"/>
          <a:ext cx="5536565" cy="1257300"/>
        </p:xfrm>
        <a:graphic>
          <a:graphicData uri="http://schemas.openxmlformats.org/drawingml/2006/table">
            <a:tbl>
              <a:tblPr/>
              <a:tblGrid>
                <a:gridCol w="878840"/>
                <a:gridCol w="775970"/>
                <a:gridCol w="776605"/>
                <a:gridCol w="775970"/>
                <a:gridCol w="776605"/>
                <a:gridCol w="775970"/>
                <a:gridCol w="776605"/>
              </a:tblGrid>
              <a:tr h="161925">
                <a:tc>
                  <a:txBody>
                    <a:bodyPr/>
                    <a:lstStyle/>
                    <a:p>
                      <a:endParaRPr lang="es-ES" sz="1100" dirty="0">
                        <a:latin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a:lnSpc>
                          <a:spcPct val="150000"/>
                        </a:lnSpc>
                        <a:spcAft>
                          <a:spcPts val="0"/>
                        </a:spcAft>
                      </a:pPr>
                      <a:r>
                        <a:rPr lang="es-ES" sz="1100" b="1" dirty="0">
                          <a:solidFill>
                            <a:srgbClr val="000000"/>
                          </a:solidFill>
                          <a:latin typeface="Arial"/>
                          <a:ea typeface="Calibri"/>
                          <a:cs typeface="Times New Roman"/>
                        </a:rPr>
                        <a:t>Periodo anual</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algn="just">
                        <a:lnSpc>
                          <a:spcPct val="150000"/>
                        </a:lnSpc>
                        <a:spcAft>
                          <a:spcPts val="0"/>
                        </a:spcAft>
                      </a:pPr>
                      <a:r>
                        <a:rPr lang="es-ES" sz="1100">
                          <a:solidFill>
                            <a:srgbClr val="000000"/>
                          </a:solidFill>
                          <a:latin typeface="Arial"/>
                          <a:ea typeface="Calibri"/>
                          <a:cs typeface="Times New Roman"/>
                        </a:rPr>
                        <a:t> </a:t>
                      </a:r>
                      <a:endParaRPr lang="es-ES"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ES" sz="1100">
                          <a:solidFill>
                            <a:srgbClr val="000000"/>
                          </a:solidFill>
                          <a:latin typeface="Arial"/>
                          <a:ea typeface="Calibri"/>
                          <a:cs typeface="Times New Roman"/>
                        </a:rPr>
                        <a:t>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50000"/>
                        </a:lnSpc>
                        <a:spcAft>
                          <a:spcPts val="0"/>
                        </a:spcAft>
                      </a:pPr>
                      <a:r>
                        <a:rPr lang="es-ES" sz="1100">
                          <a:solidFill>
                            <a:srgbClr val="000000"/>
                          </a:solidFill>
                          <a:latin typeface="Arial"/>
                          <a:ea typeface="Calibri"/>
                          <a:cs typeface="Times New Roman"/>
                        </a:rPr>
                        <a:t>Inversión Inicial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6863,68</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50000"/>
                        </a:lnSpc>
                        <a:spcAft>
                          <a:spcPts val="0"/>
                        </a:spcAft>
                      </a:pPr>
                      <a:r>
                        <a:rPr lang="es-ES" sz="1100">
                          <a:solidFill>
                            <a:srgbClr val="000000"/>
                          </a:solidFill>
                          <a:latin typeface="Arial"/>
                          <a:ea typeface="Calibri"/>
                          <a:cs typeface="Times New Roman"/>
                        </a:rPr>
                        <a:t>Beneficio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sz="11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2192,26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5760,81</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10156,94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15594,70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solidFill>
                            <a:srgbClr val="000000"/>
                          </a:solidFill>
                          <a:latin typeface="Arial"/>
                          <a:ea typeface="Calibri"/>
                          <a:cs typeface="Times New Roman"/>
                        </a:rPr>
                        <a:t>22330,58</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7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579">
                                            <p:txEl>
                                              <p:pRg st="7" end="7"/>
                                            </p:txEl>
                                          </p:spTgt>
                                        </p:tgtEl>
                                        <p:attrNameLst>
                                          <p:attrName>style.visibility</p:attrName>
                                        </p:attrNameLst>
                                      </p:cBhvr>
                                      <p:to>
                                        <p:strVal val="visible"/>
                                      </p:to>
                                    </p:set>
                                    <p:animEffect transition="in" filter="dissolve">
                                      <p:cBhvr>
                                        <p:cTn id="10"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eaLnBrk="1" hangingPunct="1">
              <a:buNone/>
            </a:pPr>
            <a:r>
              <a:rPr lang="es-EC" sz="2200" b="1" dirty="0" smtClean="0"/>
              <a:t>5.3.4    RELACIÓN BENEFICIO / COSTO</a:t>
            </a:r>
          </a:p>
          <a:p>
            <a:pPr eaLnBrk="1" hangingPunct="1">
              <a:buNone/>
            </a:pPr>
            <a:endParaRPr lang="es-EC" sz="2200" b="1" dirty="0" smtClean="0"/>
          </a:p>
          <a:p>
            <a:pPr eaLnBrk="1" hangingPunct="1">
              <a:buNone/>
            </a:pPr>
            <a:endParaRPr lang="es-EC" sz="2200" b="1" dirty="0" smtClean="0"/>
          </a:p>
          <a:p>
            <a:pPr eaLnBrk="1" hangingPunct="1">
              <a:buNone/>
            </a:pPr>
            <a:endParaRPr lang="es-EC" sz="2200" b="1" dirty="0" smtClean="0"/>
          </a:p>
          <a:p>
            <a:pPr eaLnBrk="1" hangingPunct="1">
              <a:buNone/>
            </a:pPr>
            <a:endParaRPr lang="es-EC" sz="2200" b="1" dirty="0" smtClean="0"/>
          </a:p>
          <a:p>
            <a:pPr eaLnBrk="1" hangingPunct="1">
              <a:buNone/>
            </a:pPr>
            <a:endParaRPr lang="es-EC" sz="2200" b="1" dirty="0" smtClean="0"/>
          </a:p>
          <a:p>
            <a:pPr eaLnBrk="1" hangingPunct="1">
              <a:buNone/>
            </a:pPr>
            <a:endParaRPr lang="es-EC" sz="2200" b="1" dirty="0" smtClean="0"/>
          </a:p>
          <a:p>
            <a:pPr eaLnBrk="1" hangingPunct="1">
              <a:buNone/>
            </a:pPr>
            <a:endParaRPr lang="es-EC" sz="1800" b="1" dirty="0" smtClean="0"/>
          </a:p>
          <a:p>
            <a:pPr algn="just"/>
            <a:r>
              <a:rPr lang="es-EC" sz="1800" dirty="0" smtClean="0"/>
              <a:t>Indica que la retribución por cada dólar invertido en este proyecto es de 14 centavos.</a:t>
            </a:r>
            <a:endParaRPr lang="es-ES" sz="1800" dirty="0" smtClean="0"/>
          </a:p>
          <a:p>
            <a:pPr algn="just"/>
            <a:r>
              <a:rPr lang="es-ES" sz="1800" dirty="0" smtClean="0"/>
              <a:t>Del análisis económico y financiero se puede decir que prestando 250 servicios </a:t>
            </a:r>
            <a:r>
              <a:rPr lang="es-ES" sz="1800" dirty="0" smtClean="0"/>
              <a:t>al </a:t>
            </a:r>
            <a:r>
              <a:rPr lang="es-ES" sz="1800" dirty="0" smtClean="0"/>
              <a:t>año, a un costo de USD 5 cada metro cuadrado, </a:t>
            </a:r>
            <a:r>
              <a:rPr lang="es-ES" sz="1800" dirty="0" smtClean="0"/>
              <a:t>con </a:t>
            </a:r>
            <a:r>
              <a:rPr lang="es-ES" sz="1800" dirty="0" smtClean="0"/>
              <a:t>20 m</a:t>
            </a:r>
            <a:r>
              <a:rPr lang="es-ES" sz="1800" baseline="30000" dirty="0" smtClean="0"/>
              <a:t>2</a:t>
            </a:r>
            <a:r>
              <a:rPr lang="es-ES" sz="1800" dirty="0" smtClean="0"/>
              <a:t> el promedio de limpieza; se recupera la inversión en </a:t>
            </a:r>
            <a:r>
              <a:rPr lang="es-ES" sz="1800" dirty="0" smtClean="0"/>
              <a:t>3 </a:t>
            </a:r>
            <a:r>
              <a:rPr lang="es-ES" sz="1800" dirty="0" smtClean="0"/>
              <a:t>años, se </a:t>
            </a:r>
            <a:r>
              <a:rPr lang="es-ES" sz="1800" dirty="0" smtClean="0"/>
              <a:t>tendrá </a:t>
            </a:r>
            <a:r>
              <a:rPr lang="es-ES" sz="1800" dirty="0" smtClean="0"/>
              <a:t>una utilidad de USD </a:t>
            </a:r>
            <a:r>
              <a:rPr lang="es-ES" sz="1800" dirty="0" smtClean="0"/>
              <a:t>6076,99 </a:t>
            </a:r>
            <a:endParaRPr lang="es-ES" sz="1800" dirty="0" smtClean="0"/>
          </a:p>
          <a:p>
            <a:pPr algn="just"/>
            <a:endParaRPr lang="es-ES" sz="1800" dirty="0" smtClean="0"/>
          </a:p>
        </p:txBody>
      </p:sp>
      <p:graphicFrame>
        <p:nvGraphicFramePr>
          <p:cNvPr id="4" name="3 Tabla"/>
          <p:cNvGraphicFramePr>
            <a:graphicFrameLocks noGrp="1"/>
          </p:cNvGraphicFramePr>
          <p:nvPr/>
        </p:nvGraphicFramePr>
        <p:xfrm>
          <a:off x="1828800" y="990600"/>
          <a:ext cx="5536565" cy="2011680"/>
        </p:xfrm>
        <a:graphic>
          <a:graphicData uri="http://schemas.openxmlformats.org/drawingml/2006/table">
            <a:tbl>
              <a:tblPr/>
              <a:tblGrid>
                <a:gridCol w="1689100"/>
                <a:gridCol w="2430145"/>
                <a:gridCol w="1417320"/>
              </a:tblGrid>
              <a:tr h="161925">
                <a:tc>
                  <a:txBody>
                    <a:bodyPr/>
                    <a:lstStyle/>
                    <a:p>
                      <a:pPr algn="ctr">
                        <a:lnSpc>
                          <a:spcPct val="150000"/>
                        </a:lnSpc>
                        <a:spcAft>
                          <a:spcPts val="0"/>
                        </a:spcAft>
                      </a:pPr>
                      <a:r>
                        <a:rPr lang="es-ES" sz="1100" b="1">
                          <a:solidFill>
                            <a:srgbClr val="000000"/>
                          </a:solidFill>
                          <a:latin typeface="Arial"/>
                          <a:ea typeface="Calibri"/>
                          <a:cs typeface="Times New Roman"/>
                        </a:rPr>
                        <a:t>PERIODO ANUAL</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Calibri"/>
                          <a:cs typeface="Times New Roman"/>
                        </a:rPr>
                        <a:t>BENEFICIOS ACTUALIZADOS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solidFill>
                            <a:srgbClr val="000000"/>
                          </a:solidFill>
                          <a:latin typeface="Arial"/>
                          <a:ea typeface="Calibri"/>
                          <a:cs typeface="Times New Roman"/>
                        </a:rPr>
                        <a:t>COSTOS ACTUALIZADOS</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S" sz="1100">
                          <a:solidFill>
                            <a:srgbClr val="000000"/>
                          </a:solidFill>
                          <a:latin typeface="Arial"/>
                          <a:ea typeface="Calibri"/>
                          <a:cs typeface="Times New Roman"/>
                        </a:rPr>
                        <a:t>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0,00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6863,68</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S" sz="1100">
                          <a:solidFill>
                            <a:srgbClr val="000000"/>
                          </a:solidFill>
                          <a:latin typeface="Arial"/>
                          <a:ea typeface="Calibri"/>
                          <a:cs typeface="Times New Roman"/>
                        </a:rPr>
                        <a:t>1</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24752,48</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22581,92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S" sz="1100">
                          <a:solidFill>
                            <a:srgbClr val="000000"/>
                          </a:solidFill>
                          <a:latin typeface="Arial"/>
                          <a:ea typeface="Calibri"/>
                          <a:cs typeface="Times New Roman"/>
                        </a:rPr>
                        <a:t>2</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29653,96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24006,65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S" sz="1100">
                          <a:solidFill>
                            <a:srgbClr val="000000"/>
                          </a:solidFill>
                          <a:latin typeface="Arial"/>
                          <a:ea typeface="Calibri"/>
                          <a:cs typeface="Times New Roman"/>
                        </a:rPr>
                        <a:t>3</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35526,03</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a:solidFill>
                            <a:srgbClr val="000000"/>
                          </a:solidFill>
                          <a:latin typeface="Arial"/>
                          <a:ea typeface="Calibri"/>
                          <a:cs typeface="Times New Roman"/>
                        </a:rPr>
                        <a:t>25667,80</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ctr">
                        <a:lnSpc>
                          <a:spcPct val="150000"/>
                        </a:lnSpc>
                        <a:spcAft>
                          <a:spcPts val="0"/>
                        </a:spcAft>
                      </a:pPr>
                      <a:r>
                        <a:rPr lang="es-ES" sz="1100" b="1">
                          <a:solidFill>
                            <a:srgbClr val="000000"/>
                          </a:solidFill>
                          <a:latin typeface="Arial"/>
                          <a:ea typeface="Calibri"/>
                          <a:cs typeface="Times New Roman"/>
                        </a:rPr>
                        <a:t>TOTAL</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89932,46</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50000"/>
                        </a:lnSpc>
                        <a:spcAft>
                          <a:spcPts val="0"/>
                        </a:spcAft>
                      </a:pPr>
                      <a:r>
                        <a:rPr lang="es-ES" sz="1100" b="1">
                          <a:solidFill>
                            <a:srgbClr val="000000"/>
                          </a:solidFill>
                          <a:latin typeface="Arial"/>
                          <a:ea typeface="Calibri"/>
                          <a:cs typeface="Times New Roman"/>
                        </a:rPr>
                        <a:t>79120,05</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61925">
                <a:tc>
                  <a:txBody>
                    <a:bodyPr/>
                    <a:lstStyle/>
                    <a:p>
                      <a:pPr algn="ctr">
                        <a:lnSpc>
                          <a:spcPct val="150000"/>
                        </a:lnSpc>
                        <a:spcAft>
                          <a:spcPts val="0"/>
                        </a:spcAft>
                      </a:pPr>
                      <a:r>
                        <a:rPr lang="es-ES" sz="1100" b="1">
                          <a:solidFill>
                            <a:srgbClr val="000000"/>
                          </a:solidFill>
                          <a:latin typeface="Arial"/>
                          <a:ea typeface="Calibri"/>
                          <a:cs typeface="Times New Roman"/>
                        </a:rPr>
                        <a:t>RELACION B/C</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pPr>
                      <a:r>
                        <a:rPr lang="es-ES" sz="1100" b="1">
                          <a:solidFill>
                            <a:srgbClr val="000000"/>
                          </a:solidFill>
                          <a:latin typeface="Arial"/>
                          <a:ea typeface="Calibri"/>
                          <a:cs typeface="Times New Roman"/>
                        </a:rPr>
                        <a:t>1,14</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s-ES" sz="1100" dirty="0">
                        <a:latin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8" end="8"/>
                                            </p:txEl>
                                          </p:spTgt>
                                        </p:tgtEl>
                                        <p:attrNameLst>
                                          <p:attrName>style.visibility</p:attrName>
                                        </p:attrNameLst>
                                      </p:cBhvr>
                                      <p:to>
                                        <p:strVal val="visible"/>
                                      </p:to>
                                    </p:set>
                                    <p:animEffect transition="in" filter="dissolve">
                                      <p:cBhvr>
                                        <p:cTn id="12" dur="500"/>
                                        <p:tgtEl>
                                          <p:spTgt spid="24579">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9" end="9"/>
                                            </p:txEl>
                                          </p:spTgt>
                                        </p:tgtEl>
                                        <p:attrNameLst>
                                          <p:attrName>style.visibility</p:attrName>
                                        </p:attrNameLst>
                                      </p:cBhvr>
                                      <p:to>
                                        <p:strVal val="visible"/>
                                      </p:to>
                                    </p:set>
                                    <p:animEffect transition="in" filter="dissolve">
                                      <p:cBhvr>
                                        <p:cTn id="17"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CAPITULO 6</a:t>
            </a:r>
            <a:endParaRPr lang="es-ES" sz="2400" b="1" dirty="0" smtClean="0"/>
          </a:p>
          <a:p>
            <a:pPr algn="ctr">
              <a:buNone/>
            </a:pPr>
            <a:r>
              <a:rPr lang="es-EC" sz="2400" b="1" dirty="0" smtClean="0"/>
              <a:t>CONCLUSIONES Y </a:t>
            </a:r>
            <a:r>
              <a:rPr lang="es-EC" sz="2400" b="1" dirty="0" smtClean="0"/>
              <a:t>RECOMENDACIONES</a:t>
            </a:r>
          </a:p>
          <a:p>
            <a:pPr algn="just">
              <a:buNone/>
            </a:pPr>
            <a:endParaRPr lang="es-EC" sz="1050" b="1" dirty="0" smtClean="0"/>
          </a:p>
          <a:p>
            <a:pPr algn="just">
              <a:buNone/>
            </a:pPr>
            <a:r>
              <a:rPr lang="es-EC" sz="2000" b="1" dirty="0" smtClean="0"/>
              <a:t>CONCLUSIONES</a:t>
            </a:r>
          </a:p>
          <a:p>
            <a:pPr algn="just">
              <a:buNone/>
            </a:pPr>
            <a:endParaRPr lang="es-EC" sz="2000" b="1" dirty="0" smtClean="0"/>
          </a:p>
          <a:p>
            <a:pPr lvl="0" algn="just"/>
            <a:r>
              <a:rPr lang="es-EC" sz="1800" dirty="0" smtClean="0"/>
              <a:t>Se construyó un prototipo experimental de un equipo sandblasting, a una escala aproximada de 1:2  para validar los parámetros, características y especificaciones técnicas de diseño. </a:t>
            </a:r>
            <a:endParaRPr lang="es-ES" sz="1800" dirty="0" smtClean="0"/>
          </a:p>
          <a:p>
            <a:pPr lvl="0" algn="just"/>
            <a:r>
              <a:rPr lang="es-EC" sz="1800" dirty="0" smtClean="0"/>
              <a:t>El diseño realizado si bien es menos eficiente que un equipo a presión, la innovación propuesta con la inclusión de una turbina de proyección de granalla, permite acortar los tiempos de aplicaciones de mantenimiento, logrando incrementar la ventaja y eficiencia de un equipo de succión. </a:t>
            </a:r>
            <a:endParaRPr lang="es-ES" sz="1800" dirty="0" smtClean="0"/>
          </a:p>
          <a:p>
            <a:pPr lvl="0" algn="just"/>
            <a:r>
              <a:rPr lang="es-EC" sz="1800" dirty="0" smtClean="0"/>
              <a:t>El diseño de los sistemas de extracción de polvo y reutilización de abrasivo, son necesarios para alcanzar un nivel óptimo de la estación, pues sin estos no existiría un correcto uso del equipo sandblasting y se desperdiciaría el material abrasivo.</a:t>
            </a:r>
            <a:endParaRPr lang="es-ES" sz="1800" dirty="0" smtClean="0"/>
          </a:p>
          <a:p>
            <a:pPr algn="just"/>
            <a:r>
              <a:rPr lang="es-EC" sz="1800" dirty="0" smtClean="0"/>
              <a:t>Con el diseño de esta estación de limpieza se innovó en los procesos de limpieza mecánica, hasta ahora limitado con los equipos individuales, siendo su mayor desventaja el costo de adquisición.</a:t>
            </a:r>
            <a:endParaRPr lang="es-EC" sz="1800" b="1"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dissolve">
                                      <p:cBhvr>
                                        <p:cTn id="22" dur="500"/>
                                        <p:tgtEl>
                                          <p:spTgt spid="245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animEffect transition="in" filter="dissolve">
                                      <p:cBhvr>
                                        <p:cTn id="27" dur="500"/>
                                        <p:tgtEl>
                                          <p:spTgt spid="245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dissolve">
                                      <p:cBhvr>
                                        <p:cTn id="32" dur="500"/>
                                        <p:tgtEl>
                                          <p:spTgt spid="245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79">
                                            <p:txEl>
                                              <p:pRg st="8" end="8"/>
                                            </p:txEl>
                                          </p:spTgt>
                                        </p:tgtEl>
                                        <p:attrNameLst>
                                          <p:attrName>style.visibility</p:attrName>
                                        </p:attrNameLst>
                                      </p:cBhvr>
                                      <p:to>
                                        <p:strVal val="visible"/>
                                      </p:to>
                                    </p:set>
                                    <p:animEffect transition="in" filter="dissolve">
                                      <p:cBhvr>
                                        <p:cTn id="37"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381000"/>
            <a:ext cx="8229600" cy="6172200"/>
          </a:xfrm>
        </p:spPr>
        <p:txBody>
          <a:bodyPr/>
          <a:lstStyle/>
          <a:p>
            <a:pPr algn="just">
              <a:buNone/>
            </a:pPr>
            <a:r>
              <a:rPr lang="es-EC" sz="2000" b="1" dirty="0" smtClean="0"/>
              <a:t>CONCLUSIONES</a:t>
            </a:r>
            <a:endParaRPr lang="es-EC" sz="2000" b="1" dirty="0" smtClean="0"/>
          </a:p>
          <a:p>
            <a:pPr lvl="0" algn="just"/>
            <a:r>
              <a:rPr lang="es-EC" sz="1800" dirty="0" smtClean="0"/>
              <a:t>La relación costo/beneficio refleja que al precio fijado de servicio, a un promedio de 250 servicios al año, se recupera la inversión en un periodo de 3 años, teniendo una ganancia de 14 centavos por cada dólar invertido, siendo un proyecto viable.</a:t>
            </a:r>
            <a:endParaRPr lang="es-ES" sz="1800" dirty="0" smtClean="0"/>
          </a:p>
          <a:p>
            <a:pPr algn="just"/>
            <a:r>
              <a:rPr lang="es-EC" sz="1800" dirty="0" smtClean="0"/>
              <a:t>Con el empleo de la estación de limpieza, se reduce a una tercera parte el tiempo empleado, en comparación con la aplicación de la limpieza manual.</a:t>
            </a:r>
            <a:endParaRPr lang="es-EC" sz="1800" b="1" dirty="0" smtClean="0"/>
          </a:p>
          <a:p>
            <a:pPr algn="just">
              <a:buNone/>
            </a:pPr>
            <a:endParaRPr lang="es-EC" sz="2000" b="1" dirty="0" smtClean="0"/>
          </a:p>
          <a:p>
            <a:pPr algn="just">
              <a:buNone/>
            </a:pPr>
            <a:r>
              <a:rPr lang="es-EC" sz="2000" b="1" dirty="0" smtClean="0"/>
              <a:t>RECOMENDACIONES</a:t>
            </a:r>
            <a:endParaRPr lang="es-EC" sz="2000" b="1" dirty="0" smtClean="0"/>
          </a:p>
          <a:p>
            <a:pPr algn="just">
              <a:buNone/>
            </a:pPr>
            <a:endParaRPr lang="es-EC" sz="2000" b="1" dirty="0" smtClean="0"/>
          </a:p>
          <a:p>
            <a:pPr lvl="0" algn="just"/>
            <a:r>
              <a:rPr lang="es-EC" sz="1800" dirty="0" smtClean="0"/>
              <a:t>Se recomienda que para una mayor eficiencia del equipo sandblasting, se emplee granalla mineral esférica, pues con esta se garantiza un flujo de material constante, reduciendo la posibilidad de una obstrucción en la manguera de transporte.</a:t>
            </a:r>
            <a:endParaRPr lang="es-ES" sz="1800" dirty="0" smtClean="0"/>
          </a:p>
          <a:p>
            <a:pPr lvl="0" algn="just"/>
            <a:r>
              <a:rPr lang="es-EC" sz="1800" dirty="0" smtClean="0"/>
              <a:t>Dado el grado de confiabilidad otorgado por el prototipo del equipo sandblasting, se recomienda, la construcción e implementación del equipo y de sus sistemas anexos, a escala 1:1</a:t>
            </a:r>
            <a:endParaRPr lang="es-ES" sz="1800" dirty="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4" end="4"/>
                                            </p:txEl>
                                          </p:spTgt>
                                        </p:tgtEl>
                                        <p:attrNameLst>
                                          <p:attrName>style.visibility</p:attrName>
                                        </p:attrNameLst>
                                      </p:cBhvr>
                                      <p:to>
                                        <p:strVal val="visible"/>
                                      </p:to>
                                    </p:set>
                                    <p:animEffect transition="in" filter="dissolve">
                                      <p:cBhvr>
                                        <p:cTn id="1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381000"/>
            <a:ext cx="8229600" cy="6172200"/>
          </a:xfrm>
        </p:spPr>
        <p:txBody>
          <a:bodyPr/>
          <a:lstStyle/>
          <a:p>
            <a:pPr algn="just">
              <a:buNone/>
            </a:pPr>
            <a:r>
              <a:rPr lang="es-EC" sz="2000" b="1" dirty="0" smtClean="0"/>
              <a:t>RECOMENDACIONES</a:t>
            </a:r>
            <a:endParaRPr lang="es-EC" sz="2000" b="1" dirty="0" smtClean="0"/>
          </a:p>
          <a:p>
            <a:pPr algn="just">
              <a:buNone/>
            </a:pPr>
            <a:endParaRPr lang="es-EC" sz="2000" b="1" dirty="0" smtClean="0"/>
          </a:p>
          <a:p>
            <a:pPr lvl="0" algn="just"/>
            <a:r>
              <a:rPr lang="es-EC" sz="1800" dirty="0" smtClean="0"/>
              <a:t>En el empleo del equipo sandblasting, con la pistola de aplicación externa, y con el fin de alcanzar la limpieza comercial, según la norma SSPC SP6, se recomienda emplear las longitudes de manguera planteadas en el diseño, pues a mayores longitudes mayores pérdidas y eficiencia en el sistema.</a:t>
            </a:r>
            <a:endParaRPr lang="es-ES" sz="1800" dirty="0" smtClean="0"/>
          </a:p>
          <a:p>
            <a:pPr lvl="0" algn="just"/>
            <a:r>
              <a:rPr lang="es-EC" sz="1800" dirty="0" smtClean="0"/>
              <a:t>Emplear el equipo sandblasting siempre en posición vertical, sin inclinaciones, estas podrían causar malos depósitos del material en la tolva superior, falsas lecturas de los sensores de nivel o dispersión, y malas proyecciones del material abrasivo, en la cabina de limpieza.</a:t>
            </a:r>
            <a:endParaRPr lang="es-ES" sz="1800" dirty="0" smtClean="0"/>
          </a:p>
          <a:p>
            <a:pPr algn="just"/>
            <a:r>
              <a:rPr lang="es-EC" sz="1800" dirty="0" smtClean="0"/>
              <a:t>De preferencia emplear un diámetro de boquilla de la pistola de aplicación de un milímetro mayor al de la granalla mineral, con el fin de garantizar una máxima succión dentro de la cámara de efecto vénturi propio de la pistola</a:t>
            </a:r>
            <a:r>
              <a:rPr lang="es-EC" sz="1800" dirty="0" smtClean="0"/>
              <a:t>.</a:t>
            </a:r>
          </a:p>
          <a:p>
            <a:pPr lvl="0" algn="just"/>
            <a:r>
              <a:rPr lang="es-EC" sz="1800" dirty="0" smtClean="0"/>
              <a:t>En la construcción del equipo a escala 1:1, verificar que la compuerta de paso de la tolva de alimentación activada por un actuador lineal, esté en correcta comunicación con los sensores de la tolva de descarga, así como con el </a:t>
            </a:r>
            <a:r>
              <a:rPr lang="es-EC" sz="1800" dirty="0" err="1" smtClean="0"/>
              <a:t>motoreductor</a:t>
            </a:r>
            <a:r>
              <a:rPr lang="es-EC" sz="1800" dirty="0" smtClean="0"/>
              <a:t> que activa la banda elevadora.</a:t>
            </a:r>
            <a:endParaRPr lang="es-ES" sz="1800" dirty="0" smtClean="0"/>
          </a:p>
          <a:p>
            <a:pPr algn="just"/>
            <a:endParaRPr lang="es-EC" sz="1800" b="1"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DESCRIPCIÓN </a:t>
            </a:r>
            <a:r>
              <a:rPr lang="es-EC" sz="2400" b="1" dirty="0" smtClean="0"/>
              <a:t>DEL  EQUIPO SANDBLASTING</a:t>
            </a:r>
            <a:endParaRPr lang="es-EC" sz="2400" b="1" dirty="0" smtClean="0"/>
          </a:p>
          <a:p>
            <a:pPr algn="just">
              <a:buNone/>
            </a:pPr>
            <a:endParaRPr lang="es-ES" sz="2000" dirty="0" smtClean="0"/>
          </a:p>
          <a:p>
            <a:pPr algn="just">
              <a:buNone/>
            </a:pPr>
            <a:endParaRPr lang="es-EC" sz="2400" b="1" dirty="0" smtClean="0"/>
          </a:p>
        </p:txBody>
      </p:sp>
      <p:pic>
        <p:nvPicPr>
          <p:cNvPr id="7" name="6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6" name="5 Imagen"/>
          <p:cNvPicPr/>
          <p:nvPr/>
        </p:nvPicPr>
        <p:blipFill>
          <a:blip r:embed="rId5"/>
          <a:srcRect l="40817" t="14173" r="44023" b="15748"/>
          <a:stretch>
            <a:fillRect/>
          </a:stretch>
        </p:blipFill>
        <p:spPr bwMode="auto">
          <a:xfrm>
            <a:off x="2590800" y="609600"/>
            <a:ext cx="4191000" cy="5791200"/>
          </a:xfrm>
          <a:prstGeom prst="rect">
            <a:avLst/>
          </a:prstGeom>
          <a:noFill/>
          <a:ln w="9525">
            <a:noFill/>
            <a:miter lim="800000"/>
            <a:headEnd/>
            <a:tailEnd/>
          </a:ln>
        </p:spPr>
      </p:pic>
      <p:sp>
        <p:nvSpPr>
          <p:cNvPr id="8" name="7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6" action="ppaction://hlinksldjump"/>
              </a:rPr>
              <a:t>ATRAS</a:t>
            </a:r>
            <a:endParaRPr lang="es-ES" b="1" dirty="0"/>
          </a:p>
        </p:txBody>
      </p:sp>
      <p:sp>
        <p:nvSpPr>
          <p:cNvPr id="10" name="9 CuadroTexto"/>
          <p:cNvSpPr txBox="1"/>
          <p:nvPr/>
        </p:nvSpPr>
        <p:spPr>
          <a:xfrm>
            <a:off x="7620000" y="5257800"/>
            <a:ext cx="1011815" cy="276999"/>
          </a:xfrm>
          <a:prstGeom prst="rect">
            <a:avLst/>
          </a:prstGeom>
          <a:noFill/>
        </p:spPr>
        <p:txBody>
          <a:bodyPr wrap="none" rtlCol="0">
            <a:spAutoFit/>
          </a:bodyPr>
          <a:lstStyle/>
          <a:p>
            <a:r>
              <a:rPr lang="es-MX" sz="1200" dirty="0" smtClean="0">
                <a:hlinkClick r:id="rId7" action="ppaction://hlinksldjump"/>
              </a:rPr>
              <a:t>CALCULOS</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DESCRIPCIÓN </a:t>
            </a:r>
            <a:r>
              <a:rPr lang="es-EC" sz="2400" b="1" dirty="0" smtClean="0"/>
              <a:t>DEL  SISTEMA DE EXTRACCIÓN DE POLVO</a:t>
            </a:r>
            <a:endParaRPr lang="es-EC" sz="2400" b="1" dirty="0" smtClean="0"/>
          </a:p>
          <a:p>
            <a:pPr algn="just">
              <a:buNone/>
            </a:pPr>
            <a:endParaRPr lang="es-ES" sz="2000" dirty="0" smtClean="0"/>
          </a:p>
          <a:p>
            <a:pPr algn="just">
              <a:buNone/>
            </a:pPr>
            <a:endParaRPr lang="es-EC" sz="2400" b="1" dirty="0" smtClean="0"/>
          </a:p>
        </p:txBody>
      </p:sp>
      <p:pic>
        <p:nvPicPr>
          <p:cNvPr id="7" name="6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9" name="8 Imagen"/>
          <p:cNvPicPr/>
          <p:nvPr/>
        </p:nvPicPr>
        <p:blipFill>
          <a:blip r:embed="rId5"/>
          <a:srcRect l="20682" r="36789"/>
          <a:stretch>
            <a:fillRect/>
          </a:stretch>
        </p:blipFill>
        <p:spPr bwMode="auto">
          <a:xfrm>
            <a:off x="1295400" y="685800"/>
            <a:ext cx="6324600" cy="5486400"/>
          </a:xfrm>
          <a:prstGeom prst="rect">
            <a:avLst/>
          </a:prstGeom>
          <a:noFill/>
          <a:ln w="9525">
            <a:noFill/>
            <a:miter lim="800000"/>
            <a:headEnd/>
            <a:tailEnd/>
          </a:ln>
        </p:spPr>
      </p:pic>
      <p:sp>
        <p:nvSpPr>
          <p:cNvPr id="12" name="11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6" action="ppaction://hlinksldjump"/>
              </a:rPr>
              <a:t>ATRAS</a:t>
            </a:r>
            <a:endParaRPr lang="es-ES" b="1" dirty="0"/>
          </a:p>
        </p:txBody>
      </p:sp>
      <p:sp>
        <p:nvSpPr>
          <p:cNvPr id="13" name="12 CuadroTexto"/>
          <p:cNvSpPr txBox="1"/>
          <p:nvPr/>
        </p:nvSpPr>
        <p:spPr>
          <a:xfrm>
            <a:off x="7620000" y="5257800"/>
            <a:ext cx="1011815" cy="276999"/>
          </a:xfrm>
          <a:prstGeom prst="rect">
            <a:avLst/>
          </a:prstGeom>
          <a:noFill/>
        </p:spPr>
        <p:txBody>
          <a:bodyPr wrap="none" rtlCol="0">
            <a:spAutoFit/>
          </a:bodyPr>
          <a:lstStyle/>
          <a:p>
            <a:r>
              <a:rPr lang="es-MX" sz="1200" dirty="0" smtClean="0">
                <a:hlinkClick r:id="rId7" action="ppaction://hlinksldjump"/>
              </a:rPr>
              <a:t>CALCULOS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DESCRIPCIÓN </a:t>
            </a:r>
            <a:r>
              <a:rPr lang="es-EC" sz="2400" b="1" dirty="0" smtClean="0"/>
              <a:t>DEL  SISTEMA DE REUTILIZACIÓN DE ABRASIVO</a:t>
            </a:r>
            <a:endParaRPr lang="es-EC" sz="2400" b="1" dirty="0" smtClean="0"/>
          </a:p>
          <a:p>
            <a:pPr algn="just">
              <a:buNone/>
            </a:pPr>
            <a:endParaRPr lang="es-ES" sz="2000" dirty="0" smtClean="0"/>
          </a:p>
          <a:p>
            <a:pPr algn="just">
              <a:buNone/>
            </a:pPr>
            <a:endParaRPr lang="es-EC" sz="2400" b="1" dirty="0" smtClean="0"/>
          </a:p>
        </p:txBody>
      </p:sp>
      <p:pic>
        <p:nvPicPr>
          <p:cNvPr id="7" name="6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5" name="4 Imagen"/>
          <p:cNvPicPr/>
          <p:nvPr/>
        </p:nvPicPr>
        <p:blipFill>
          <a:blip r:embed="rId5"/>
          <a:srcRect l="32945" t="7087" r="37901" b="11024"/>
          <a:stretch>
            <a:fillRect/>
          </a:stretch>
        </p:blipFill>
        <p:spPr bwMode="auto">
          <a:xfrm>
            <a:off x="1371600" y="762000"/>
            <a:ext cx="5791200" cy="5486400"/>
          </a:xfrm>
          <a:prstGeom prst="rect">
            <a:avLst/>
          </a:prstGeom>
          <a:noFill/>
          <a:ln w="9525">
            <a:noFill/>
            <a:miter lim="800000"/>
            <a:headEnd/>
            <a:tailEnd/>
          </a:ln>
        </p:spPr>
      </p:pic>
      <p:sp>
        <p:nvSpPr>
          <p:cNvPr id="6" name="5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6" action="ppaction://hlinksldjump"/>
              </a:rPr>
              <a:t>ATRAS</a:t>
            </a:r>
            <a:endParaRPr lang="es-ES" b="1" dirty="0"/>
          </a:p>
        </p:txBody>
      </p:sp>
      <p:sp>
        <p:nvSpPr>
          <p:cNvPr id="8" name="7 CuadroTexto"/>
          <p:cNvSpPr txBox="1"/>
          <p:nvPr/>
        </p:nvSpPr>
        <p:spPr>
          <a:xfrm>
            <a:off x="7620000" y="5257800"/>
            <a:ext cx="1011815" cy="276999"/>
          </a:xfrm>
          <a:prstGeom prst="rect">
            <a:avLst/>
          </a:prstGeom>
          <a:noFill/>
        </p:spPr>
        <p:txBody>
          <a:bodyPr wrap="none" rtlCol="0">
            <a:spAutoFit/>
          </a:bodyPr>
          <a:lstStyle/>
          <a:p>
            <a:r>
              <a:rPr lang="es-MX" sz="1200" dirty="0" smtClean="0">
                <a:hlinkClick r:id="rId7" action="ppaction://hlinksldjump"/>
              </a:rPr>
              <a:t>CALCULOS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lvl="1" algn="ctr">
              <a:buNone/>
            </a:pPr>
            <a:endParaRPr lang="es-EC" sz="1400" b="1" dirty="0" smtClean="0"/>
          </a:p>
          <a:p>
            <a:pPr lvl="1" algn="ctr">
              <a:buNone/>
            </a:pPr>
            <a:r>
              <a:rPr lang="es-EC" sz="3200" b="1" dirty="0" smtClean="0"/>
              <a:t>OBJETIVO GENERAL</a:t>
            </a:r>
          </a:p>
          <a:p>
            <a:pPr lvl="2">
              <a:buFont typeface="Arial" charset="0"/>
              <a:buNone/>
            </a:pPr>
            <a:endParaRPr lang="es-ES" sz="2000" dirty="0" smtClean="0"/>
          </a:p>
          <a:p>
            <a:pPr algn="just" eaLnBrk="1" hangingPunct="1"/>
            <a:r>
              <a:rPr lang="es-EC" sz="2800" dirty="0" smtClean="0"/>
              <a:t>Diseñar y construir un prototipo experimental de un Equipo de limpieza mecánica mediante el proceso de Sandblasting que utilizará granalla mineral en ciclo continuo, que demuestre la eficiencia de la innovación en la limpieza de diferentes elementos metálicos con el menor impacto ambiental cumpliendo las normas de seguridad industriales y altos estándares de calidad.</a:t>
            </a:r>
            <a:endParaRPr lang="es-ES" sz="28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dissolve">
                                      <p:cBhvr>
                                        <p:cTn id="7" dur="500"/>
                                        <p:tgtEl>
                                          <p:spTgt spid="245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3" end="3"/>
                                            </p:txEl>
                                          </p:spTgt>
                                        </p:tgtEl>
                                        <p:attrNameLst>
                                          <p:attrName>style.visibility</p:attrName>
                                        </p:attrNameLst>
                                      </p:cBhvr>
                                      <p:to>
                                        <p:strVal val="visible"/>
                                      </p:to>
                                    </p:set>
                                    <p:animEffect transition="in" filter="dissolve">
                                      <p:cBhvr>
                                        <p:cTn id="1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DESCRIPCIÓN GRÁFICA DEL  EQUIPO SANDBLASTING</a:t>
            </a:r>
          </a:p>
          <a:p>
            <a:pPr algn="just">
              <a:buNone/>
            </a:pPr>
            <a:endParaRPr lang="es-ES" sz="2000" dirty="0" smtClean="0"/>
          </a:p>
          <a:p>
            <a:pPr algn="just">
              <a:buNone/>
            </a:pPr>
            <a:endParaRPr lang="es-EC" sz="2400" b="1" dirty="0" smtClean="0"/>
          </a:p>
        </p:txBody>
      </p:sp>
      <p:graphicFrame>
        <p:nvGraphicFramePr>
          <p:cNvPr id="8" name="7 Tabla"/>
          <p:cNvGraphicFramePr>
            <a:graphicFrameLocks noGrp="1"/>
          </p:cNvGraphicFramePr>
          <p:nvPr/>
        </p:nvGraphicFramePr>
        <p:xfrm>
          <a:off x="609600" y="5410200"/>
          <a:ext cx="7924800" cy="407099"/>
        </p:xfrm>
        <a:graphic>
          <a:graphicData uri="http://schemas.openxmlformats.org/drawingml/2006/table">
            <a:tbl>
              <a:tblPr/>
              <a:tblGrid>
                <a:gridCol w="3961959"/>
                <a:gridCol w="3962841"/>
              </a:tblGrid>
              <a:tr h="0">
                <a:tc>
                  <a:txBody>
                    <a:bodyPr/>
                    <a:lstStyle/>
                    <a:p>
                      <a:pPr algn="ctr">
                        <a:lnSpc>
                          <a:spcPct val="115000"/>
                        </a:lnSpc>
                        <a:spcAft>
                          <a:spcPts val="0"/>
                        </a:spcAft>
                      </a:pPr>
                      <a:r>
                        <a:rPr lang="es-ES" sz="1200" dirty="0">
                          <a:solidFill>
                            <a:srgbClr val="000000"/>
                          </a:solidFill>
                          <a:latin typeface="Arial"/>
                          <a:ea typeface="Calibri"/>
                          <a:cs typeface="Times New Roman"/>
                        </a:rPr>
                        <a:t>Prototipo constitutivo con granalla mineral angular</a:t>
                      </a:r>
                      <a:endParaRPr lang="es-ES" sz="11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 sz="1200" dirty="0">
                          <a:solidFill>
                            <a:srgbClr val="000000"/>
                          </a:solidFill>
                          <a:latin typeface="Arial"/>
                          <a:ea typeface="Calibri"/>
                          <a:cs typeface="Times New Roman"/>
                        </a:rPr>
                        <a:t>Conexiones </a:t>
                      </a:r>
                      <a:r>
                        <a:rPr lang="es-ES" sz="1200" dirty="0" smtClean="0">
                          <a:solidFill>
                            <a:srgbClr val="000000"/>
                          </a:solidFill>
                          <a:latin typeface="Arial"/>
                          <a:ea typeface="Calibri"/>
                          <a:cs typeface="Times New Roman"/>
                        </a:rPr>
                        <a:t> </a:t>
                      </a:r>
                      <a:r>
                        <a:rPr lang="es-ES" sz="1200" dirty="0">
                          <a:solidFill>
                            <a:srgbClr val="000000"/>
                          </a:solidFill>
                          <a:latin typeface="Arial"/>
                          <a:ea typeface="Calibri"/>
                          <a:cs typeface="Times New Roman"/>
                        </a:rPr>
                        <a:t>en banda elevadora y </a:t>
                      </a:r>
                      <a:r>
                        <a:rPr lang="es-ES" sz="1200" dirty="0" smtClean="0">
                          <a:solidFill>
                            <a:srgbClr val="000000"/>
                          </a:solidFill>
                          <a:latin typeface="Arial"/>
                          <a:ea typeface="Calibri"/>
                          <a:cs typeface="Times New Roman"/>
                        </a:rPr>
                        <a:t>transmisión de</a:t>
                      </a:r>
                      <a:r>
                        <a:rPr lang="es-ES" sz="1200" baseline="0" dirty="0" smtClean="0">
                          <a:solidFill>
                            <a:srgbClr val="000000"/>
                          </a:solidFill>
                          <a:latin typeface="Arial"/>
                          <a:ea typeface="Calibri"/>
                          <a:cs typeface="Times New Roman"/>
                        </a:rPr>
                        <a:t> potencia</a:t>
                      </a:r>
                      <a:endParaRPr lang="es-ES" sz="11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 name="9 Imagen" descr="C:\Users\w8\Documents\TESIS3\Fotos Prototipo\040720131429.jpg"/>
          <p:cNvPicPr/>
          <p:nvPr/>
        </p:nvPicPr>
        <p:blipFill>
          <a:blip r:embed="rId4" cstate="print"/>
          <a:srcRect/>
          <a:stretch>
            <a:fillRect/>
          </a:stretch>
        </p:blipFill>
        <p:spPr bwMode="auto">
          <a:xfrm>
            <a:off x="914400" y="1066800"/>
            <a:ext cx="3276600" cy="4343400"/>
          </a:xfrm>
          <a:prstGeom prst="rect">
            <a:avLst/>
          </a:prstGeom>
          <a:noFill/>
          <a:ln w="9525">
            <a:noFill/>
            <a:miter lim="800000"/>
            <a:headEnd/>
            <a:tailEnd/>
          </a:ln>
        </p:spPr>
      </p:pic>
      <p:pic>
        <p:nvPicPr>
          <p:cNvPr id="11" name="10 Imagen" descr="C:\Users\w8\Documents\TESIS3\Fotos Prototipo\040720131432.jpg"/>
          <p:cNvPicPr/>
          <p:nvPr/>
        </p:nvPicPr>
        <p:blipFill>
          <a:blip r:embed="rId5" cstate="print"/>
          <a:srcRect/>
          <a:stretch>
            <a:fillRect/>
          </a:stretch>
        </p:blipFill>
        <p:spPr bwMode="auto">
          <a:xfrm>
            <a:off x="5181600" y="1066800"/>
            <a:ext cx="3128068" cy="4267200"/>
          </a:xfrm>
          <a:prstGeom prst="rect">
            <a:avLst/>
          </a:prstGeom>
          <a:noFill/>
          <a:ln w="9525">
            <a:noFill/>
            <a:miter lim="800000"/>
            <a:headEnd/>
            <a:tailEnd/>
          </a:ln>
        </p:spPr>
      </p:pic>
      <p:pic>
        <p:nvPicPr>
          <p:cNvPr id="7" name="6 Imagen"/>
          <p:cNvPicPr/>
          <p:nvPr/>
        </p:nvPicPr>
        <p:blipFill rotWithShape="1">
          <a:blip r:embed="rId6">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228600"/>
            <a:ext cx="8229600" cy="6172200"/>
          </a:xfrm>
        </p:spPr>
        <p:txBody>
          <a:bodyPr/>
          <a:lstStyle/>
          <a:p>
            <a:pPr algn="ctr">
              <a:buNone/>
            </a:pPr>
            <a:r>
              <a:rPr lang="es-EC" sz="2400" b="1" dirty="0" smtClean="0"/>
              <a:t>DESCRIPCIÓN GRÁFICA DEL  EQUIPO SANDBLASTING</a:t>
            </a:r>
          </a:p>
          <a:p>
            <a:pPr algn="just">
              <a:buNone/>
            </a:pPr>
            <a:endParaRPr lang="es-ES" sz="2000" dirty="0" smtClean="0"/>
          </a:p>
          <a:p>
            <a:pPr algn="just">
              <a:buNone/>
            </a:pPr>
            <a:endParaRPr lang="es-EC" sz="2400" b="1" dirty="0" smtClean="0"/>
          </a:p>
        </p:txBody>
      </p:sp>
      <p:graphicFrame>
        <p:nvGraphicFramePr>
          <p:cNvPr id="7" name="6 Tabla"/>
          <p:cNvGraphicFramePr>
            <a:graphicFrameLocks noGrp="1"/>
          </p:cNvGraphicFramePr>
          <p:nvPr/>
        </p:nvGraphicFramePr>
        <p:xfrm>
          <a:off x="457200" y="5562600"/>
          <a:ext cx="8229600" cy="196787"/>
        </p:xfrm>
        <a:graphic>
          <a:graphicData uri="http://schemas.openxmlformats.org/drawingml/2006/table">
            <a:tbl>
              <a:tblPr/>
              <a:tblGrid>
                <a:gridCol w="4114342"/>
                <a:gridCol w="4115258"/>
              </a:tblGrid>
              <a:tr h="0">
                <a:tc>
                  <a:txBody>
                    <a:bodyPr/>
                    <a:lstStyle/>
                    <a:p>
                      <a:pPr algn="ctr">
                        <a:lnSpc>
                          <a:spcPct val="115000"/>
                        </a:lnSpc>
                        <a:spcAft>
                          <a:spcPts val="0"/>
                        </a:spcAft>
                      </a:pPr>
                      <a:r>
                        <a:rPr lang="es-ES" sz="1200" dirty="0">
                          <a:solidFill>
                            <a:srgbClr val="000000"/>
                          </a:solidFill>
                          <a:latin typeface="Arial"/>
                          <a:ea typeface="Calibri"/>
                          <a:cs typeface="Times New Roman"/>
                        </a:rPr>
                        <a:t>Descarga de material abrasivo por fuerza centrífuga</a:t>
                      </a:r>
                      <a:endParaRPr lang="es-ES" sz="11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 sz="1200" dirty="0" smtClean="0">
                          <a:solidFill>
                            <a:srgbClr val="000000"/>
                          </a:solidFill>
                          <a:latin typeface="Arial"/>
                          <a:ea typeface="Calibri"/>
                          <a:cs typeface="Times New Roman"/>
                        </a:rPr>
                        <a:t>Acople unión  extremos de banda elevadora de cangilones</a:t>
                      </a:r>
                      <a:endParaRPr lang="es-ES" sz="11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 name="8 Imagen" descr="C:\Users\w8\Documents\TESIS3\Fotos Prototipo\040720131433.jpg"/>
          <p:cNvPicPr/>
          <p:nvPr/>
        </p:nvPicPr>
        <p:blipFill>
          <a:blip r:embed="rId4" cstate="print"/>
          <a:srcRect/>
          <a:stretch>
            <a:fillRect/>
          </a:stretch>
        </p:blipFill>
        <p:spPr bwMode="auto">
          <a:xfrm>
            <a:off x="228600" y="1600200"/>
            <a:ext cx="4495800" cy="3200400"/>
          </a:xfrm>
          <a:prstGeom prst="rect">
            <a:avLst/>
          </a:prstGeom>
          <a:noFill/>
          <a:ln w="9525">
            <a:noFill/>
            <a:miter lim="800000"/>
            <a:headEnd/>
            <a:tailEnd/>
          </a:ln>
        </p:spPr>
      </p:pic>
      <p:pic>
        <p:nvPicPr>
          <p:cNvPr id="8" name="7 Imagen" descr="C:\Users\w8\Documents\TESIS3\Fotos Prototipo\040720131435.jpg"/>
          <p:cNvPicPr/>
          <p:nvPr/>
        </p:nvPicPr>
        <p:blipFill>
          <a:blip r:embed="rId5" cstate="print"/>
          <a:srcRect/>
          <a:stretch>
            <a:fillRect/>
          </a:stretch>
        </p:blipFill>
        <p:spPr bwMode="auto">
          <a:xfrm>
            <a:off x="5105400" y="1066800"/>
            <a:ext cx="3429000" cy="4191000"/>
          </a:xfrm>
          <a:prstGeom prst="rect">
            <a:avLst/>
          </a:prstGeom>
          <a:noFill/>
          <a:ln w="9525">
            <a:noFill/>
            <a:miter lim="800000"/>
            <a:headEnd/>
            <a:tailEnd/>
          </a:ln>
        </p:spPr>
      </p:pic>
      <p:pic>
        <p:nvPicPr>
          <p:cNvPr id="10" name="9 Imagen"/>
          <p:cNvPicPr/>
          <p:nvPr/>
        </p:nvPicPr>
        <p:blipFill rotWithShape="1">
          <a:blip r:embed="rId6">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 name="10 CuadroTexto"/>
          <p:cNvSpPr txBox="1"/>
          <p:nvPr/>
        </p:nvSpPr>
        <p:spPr>
          <a:xfrm>
            <a:off x="304800" y="6324600"/>
            <a:ext cx="762000" cy="276999"/>
          </a:xfrm>
          <a:prstGeom prst="rect">
            <a:avLst/>
          </a:prstGeom>
          <a:noFill/>
        </p:spPr>
        <p:txBody>
          <a:bodyPr wrap="square" rtlCol="0">
            <a:spAutoFit/>
          </a:bodyPr>
          <a:lstStyle/>
          <a:p>
            <a:r>
              <a:rPr lang="es-MX" sz="1200" b="1" dirty="0" smtClean="0">
                <a:hlinkClick r:id="rId7" action="ppaction://hlinksldjump"/>
              </a:rPr>
              <a:t>ATRAS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4"/>
          <a:srcRect/>
          <a:stretch>
            <a:fillRect/>
          </a:stretch>
        </p:blipFill>
        <p:spPr bwMode="auto">
          <a:xfrm>
            <a:off x="0" y="-22225"/>
            <a:ext cx="9144000" cy="6902450"/>
          </a:xfrm>
          <a:prstGeom prst="rect">
            <a:avLst/>
          </a:prstGeom>
          <a:noFill/>
          <a:ln w="9525">
            <a:noFill/>
            <a:miter lim="800000"/>
            <a:headEnd/>
            <a:tailEnd/>
          </a:ln>
        </p:spPr>
      </p:pic>
      <p:pic>
        <p:nvPicPr>
          <p:cNvPr id="5" name="4 Imagen"/>
          <p:cNvPicPr/>
          <p:nvPr/>
        </p:nvPicPr>
        <p:blipFill rotWithShape="1">
          <a:blip r:embed="rId5">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3 Título"/>
          <p:cNvSpPr>
            <a:spLocks noGrp="1"/>
          </p:cNvSpPr>
          <p:nvPr>
            <p:ph type="title"/>
          </p:nvPr>
        </p:nvSpPr>
        <p:spPr/>
        <p:txBody>
          <a:bodyPr/>
          <a:lstStyle/>
          <a:p>
            <a:r>
              <a:rPr lang="es-MX" sz="3200" b="1" dirty="0" smtClean="0"/>
              <a:t>VIDEO DEMOSTRATIVO</a:t>
            </a:r>
            <a:endParaRPr lang="es-ES" sz="3200" b="1" dirty="0"/>
          </a:p>
        </p:txBody>
      </p:sp>
      <p:pic>
        <p:nvPicPr>
          <p:cNvPr id="6" name="04072013053.mp4">
            <a:hlinkClick r:id="" action="ppaction://media"/>
          </p:cNvPr>
          <p:cNvPicPr>
            <a:picLocks noGrp="1" noRot="1" noChangeAspect="1"/>
          </p:cNvPicPr>
          <p:nvPr>
            <p:ph idx="1"/>
            <a:videoFile r:link="rId1"/>
          </p:nvPr>
        </p:nvPicPr>
        <p:blipFill>
          <a:blip r:embed="rId6"/>
          <a:stretch>
            <a:fillRect/>
          </a:stretch>
        </p:blipFill>
        <p:spPr>
          <a:xfrm>
            <a:off x="1524000" y="1576388"/>
            <a:ext cx="6096000" cy="4572000"/>
          </a:xfrm>
          <a:prstGeom prst="rect">
            <a:avLst/>
          </a:prstGeom>
        </p:spPr>
      </p:pic>
      <p:sp>
        <p:nvSpPr>
          <p:cNvPr id="7" name="6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7" action="ppaction://hlinksldjump"/>
              </a:rPr>
              <a:t>ATRAS</a:t>
            </a:r>
            <a:endParaRPr lang="es-ES"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pic>
        <p:nvPicPr>
          <p:cNvPr id="5" name="4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791200"/>
            <a:ext cx="2895600" cy="762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3 Título"/>
          <p:cNvSpPr>
            <a:spLocks noGrp="1"/>
          </p:cNvSpPr>
          <p:nvPr>
            <p:ph type="title"/>
          </p:nvPr>
        </p:nvSpPr>
        <p:spPr>
          <a:xfrm>
            <a:off x="457200" y="2514600"/>
            <a:ext cx="8229600" cy="1143000"/>
          </a:xfrm>
        </p:spPr>
        <p:txBody>
          <a:bodyPr/>
          <a:lstStyle/>
          <a:p>
            <a:r>
              <a:rPr lang="es-MX" sz="8000" b="1" dirty="0" smtClean="0"/>
              <a:t>GRACIAS</a:t>
            </a:r>
            <a:endParaRPr lang="es-E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7171" name="Rectangle 3"/>
          <p:cNvSpPr>
            <a:spLocks noGrp="1"/>
          </p:cNvSpPr>
          <p:nvPr>
            <p:ph type="body" idx="1"/>
          </p:nvPr>
        </p:nvSpPr>
        <p:spPr>
          <a:xfrm>
            <a:off x="457200" y="304800"/>
            <a:ext cx="8229600" cy="5592763"/>
          </a:xfrm>
        </p:spPr>
        <p:txBody>
          <a:bodyPr/>
          <a:lstStyle/>
          <a:p>
            <a:pPr lvl="2" algn="ctr">
              <a:buNone/>
            </a:pPr>
            <a:r>
              <a:rPr lang="es-EC" sz="2800" b="1" dirty="0" smtClean="0"/>
              <a:t>OBJETIVOS ESPECÍFICOS</a:t>
            </a:r>
          </a:p>
          <a:p>
            <a:pPr lvl="2">
              <a:buFont typeface="Arial" charset="0"/>
              <a:buNone/>
            </a:pPr>
            <a:endParaRPr lang="es-ES" sz="2000" dirty="0" smtClean="0"/>
          </a:p>
          <a:p>
            <a:pPr lvl="0" algn="just"/>
            <a:r>
              <a:rPr lang="es-EC" sz="2000" dirty="0" smtClean="0"/>
              <a:t>Diseñar una Estación de Limpieza utilizando el proceso de Sandblasting para realizar aplicaciones de mantenimiento según la normativa SSPC SP6.</a:t>
            </a:r>
            <a:endParaRPr lang="es-ES" sz="2000" dirty="0" smtClean="0"/>
          </a:p>
          <a:p>
            <a:pPr lvl="0" algn="just"/>
            <a:r>
              <a:rPr lang="es-EC" sz="2000" dirty="0" smtClean="0"/>
              <a:t>Mejorar los procesos de limpieza mecánica en talleres que realicen tareas de mantenimiento con limpieza superficial en cualquier tipo de superficies metálicas.</a:t>
            </a:r>
            <a:endParaRPr lang="es-ES" sz="2000" dirty="0" smtClean="0"/>
          </a:p>
          <a:p>
            <a:pPr algn="just"/>
            <a:r>
              <a:rPr lang="es-EC" sz="2000" dirty="0" smtClean="0"/>
              <a:t>Reducir o eliminar los tiempos muertos provenientes de la limpieza realizada en superficies metálicas.</a:t>
            </a:r>
          </a:p>
          <a:p>
            <a:pPr lvl="0" algn="just"/>
            <a:r>
              <a:rPr lang="es-EC" sz="2000" dirty="0" smtClean="0"/>
              <a:t>Innovar en los equipos sandblasting al incorporar una turbina de granallado con cabina de operación en conjunto con un equipo de succión, apto para limpiar y preparar superficies y elementos metálicos. </a:t>
            </a:r>
            <a:endParaRPr lang="es-ES" sz="2000" dirty="0" smtClean="0"/>
          </a:p>
          <a:p>
            <a:pPr lvl="0" algn="just"/>
            <a:r>
              <a:rPr lang="es-EC" sz="2000" dirty="0" smtClean="0"/>
              <a:t>Demostrar la eficiencia del funcionamiento del equipo sandblasting para la norma SSPC SP6 en un prototipo experimental funcional.</a:t>
            </a:r>
            <a:endParaRPr lang="es-ES" sz="2000" dirty="0" smtClean="0"/>
          </a:p>
          <a:p>
            <a:pPr lvl="0" algn="just"/>
            <a:r>
              <a:rPr lang="es-EC" sz="2000" dirty="0" smtClean="0"/>
              <a:t>Realizar la construcción de un prototipo experimental que trabaje en ciclo continuo a fin de evidenciar la innovación propuesta.</a:t>
            </a:r>
            <a:endParaRPr lang="es-ES" sz="2000" dirty="0" smtClean="0"/>
          </a:p>
          <a:p>
            <a:pPr algn="just"/>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7171" name="Rectangle 3"/>
          <p:cNvSpPr>
            <a:spLocks noGrp="1"/>
          </p:cNvSpPr>
          <p:nvPr>
            <p:ph type="body" idx="1"/>
          </p:nvPr>
        </p:nvSpPr>
        <p:spPr>
          <a:xfrm>
            <a:off x="533400" y="533400"/>
            <a:ext cx="8229600" cy="5592763"/>
          </a:xfrm>
        </p:spPr>
        <p:txBody>
          <a:bodyPr/>
          <a:lstStyle/>
          <a:p>
            <a:pPr lvl="0" algn="ctr">
              <a:buNone/>
            </a:pPr>
            <a:endParaRPr lang="es-EC" sz="1800" b="1" dirty="0" smtClean="0"/>
          </a:p>
          <a:p>
            <a:pPr lvl="0" algn="ctr">
              <a:buNone/>
            </a:pPr>
            <a:r>
              <a:rPr lang="es-EC" sz="2800" b="1" dirty="0" smtClean="0"/>
              <a:t>ALCANCE</a:t>
            </a:r>
          </a:p>
          <a:p>
            <a:pPr lvl="0" algn="ctr">
              <a:buNone/>
            </a:pPr>
            <a:endParaRPr lang="es-EC" sz="1400" b="1" dirty="0" smtClean="0"/>
          </a:p>
          <a:p>
            <a:pPr lvl="0" algn="just"/>
            <a:r>
              <a:rPr lang="es-EC" sz="2000" dirty="0" smtClean="0"/>
              <a:t>Diseñar y construir un prototipo experimental de una estación de limpieza, que utilizará granalla mineral en sandblasting, para el arranque de residuos en piezas metálicas tales como pintura, rebabas, óxido de maquinaria en proceso de mantenimiento, cumpliendo con la normativa SSPC SP6 de limpieza comercial.</a:t>
            </a:r>
          </a:p>
          <a:p>
            <a:pPr lvl="0" algn="just">
              <a:buNone/>
            </a:pPr>
            <a:endParaRPr lang="es-EC" sz="1200" dirty="0" smtClean="0"/>
          </a:p>
          <a:p>
            <a:pPr lvl="0" algn="just">
              <a:buNone/>
            </a:pPr>
            <a:endParaRPr lang="es-EC" sz="1200" dirty="0" smtClean="0"/>
          </a:p>
          <a:p>
            <a:pPr algn="just"/>
            <a:r>
              <a:rPr lang="es-EC" sz="2000" dirty="0" smtClean="0"/>
              <a:t>Diseñar el sistema de ciclo continuo en el equipo sandblasting que funcionará en forma semiautomática al incluir una compuerta de paso que estará vinculada con sensores de control.</a:t>
            </a:r>
            <a:endParaRPr lang="es-ES" sz="2000" dirty="0" smtClean="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7171" name="Rectangle 3"/>
          <p:cNvSpPr>
            <a:spLocks noGrp="1"/>
          </p:cNvSpPr>
          <p:nvPr>
            <p:ph type="body" idx="1"/>
          </p:nvPr>
        </p:nvSpPr>
        <p:spPr>
          <a:xfrm>
            <a:off x="533400" y="533400"/>
            <a:ext cx="8229600" cy="5592763"/>
          </a:xfrm>
        </p:spPr>
        <p:txBody>
          <a:bodyPr/>
          <a:lstStyle/>
          <a:p>
            <a:pPr lvl="0" algn="ctr">
              <a:buNone/>
            </a:pPr>
            <a:endParaRPr lang="es-EC" sz="1800" b="1" dirty="0" smtClean="0"/>
          </a:p>
          <a:p>
            <a:pPr lvl="0" algn="ctr">
              <a:buNone/>
            </a:pPr>
            <a:r>
              <a:rPr lang="es-EC" sz="2800" b="1" dirty="0" smtClean="0"/>
              <a:t>JUSTIFICACIÓN E IMPORTANCIA</a:t>
            </a:r>
          </a:p>
          <a:p>
            <a:pPr lvl="0" algn="ctr">
              <a:buNone/>
            </a:pPr>
            <a:endParaRPr lang="es-EC" sz="1400" b="1" dirty="0" smtClean="0"/>
          </a:p>
          <a:p>
            <a:pPr algn="just"/>
            <a:r>
              <a:rPr lang="es-EC" sz="2000" dirty="0" smtClean="0"/>
              <a:t>El nivel de operatividad del equipo sandblasting permitirá, para una unidad de mantenimiento que ponga en operación este diseño, realizar la limpieza y preparación superficial de dos maquinarias diarias, realizadas por un solo operador. En tanto que con el proceso de limpieza manual el tiempo estimado de limpieza de una maquinaria, con dos personas, es de dos días, es decir operativamente mejora en un 400 %, sin poner en riesgo la seguridad del operador.</a:t>
            </a:r>
          </a:p>
          <a:p>
            <a:pPr algn="just"/>
            <a:endParaRPr lang="es-EC" sz="2000" dirty="0" smtClean="0"/>
          </a:p>
          <a:p>
            <a:pPr algn="just"/>
            <a:r>
              <a:rPr lang="es-EC" sz="2000" dirty="0" smtClean="0"/>
              <a:t>La construcción y operación del prototipo experimental del equipo sandblasting reflejará los beneficios que abarca este sistema.</a:t>
            </a:r>
            <a:endParaRPr lang="es-ES" sz="2000" dirty="0"/>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4 CuadroTexto"/>
          <p:cNvSpPr txBox="1"/>
          <p:nvPr/>
        </p:nvSpPr>
        <p:spPr>
          <a:xfrm>
            <a:off x="7924800" y="5562600"/>
            <a:ext cx="762000" cy="276999"/>
          </a:xfrm>
          <a:prstGeom prst="rect">
            <a:avLst/>
          </a:prstGeom>
          <a:noFill/>
        </p:spPr>
        <p:txBody>
          <a:bodyPr wrap="square" rtlCol="0">
            <a:spAutoFit/>
          </a:bodyPr>
          <a:lstStyle/>
          <a:p>
            <a:r>
              <a:rPr lang="es-MX" sz="1200" b="1" dirty="0" smtClean="0">
                <a:hlinkClick r:id="rId5" action="ppaction://hlinksldjump"/>
              </a:rPr>
              <a:t>ATRAS</a:t>
            </a:r>
            <a:endParaRPr lang="es-ES"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457200"/>
            <a:ext cx="8229600" cy="5668963"/>
          </a:xfrm>
        </p:spPr>
        <p:txBody>
          <a:bodyPr/>
          <a:lstStyle/>
          <a:p>
            <a:pPr algn="ctr">
              <a:lnSpc>
                <a:spcPct val="150000"/>
              </a:lnSpc>
              <a:spcBef>
                <a:spcPts val="2400"/>
              </a:spcBef>
              <a:spcAft>
                <a:spcPts val="0"/>
              </a:spcAft>
              <a:buFont typeface="Arial" charset="0"/>
              <a:buNone/>
              <a:defRPr/>
            </a:pPr>
            <a:r>
              <a:rPr lang="es-EC" sz="2400" b="1" kern="0" dirty="0" smtClean="0">
                <a:solidFill>
                  <a:srgbClr val="000000"/>
                </a:solidFill>
                <a:latin typeface="+mj-lt"/>
                <a:ea typeface="AR ADGothicJP Medium" pitchFamily="49" charset="-128"/>
                <a:cs typeface="Arial" pitchFamily="34" charset="0"/>
              </a:rPr>
              <a:t>CAPITULO 2</a:t>
            </a:r>
            <a:endParaRPr lang="es-ES" sz="2400" b="1" kern="0" dirty="0" smtClean="0">
              <a:solidFill>
                <a:srgbClr val="365F91"/>
              </a:solidFill>
              <a:latin typeface="+mj-lt"/>
              <a:ea typeface="AR ADGothicJP Medium" pitchFamily="49" charset="-128"/>
              <a:cs typeface="Arial" pitchFamily="34" charset="0"/>
            </a:endParaRPr>
          </a:p>
          <a:p>
            <a:pPr algn="ctr">
              <a:lnSpc>
                <a:spcPct val="150000"/>
              </a:lnSpc>
              <a:spcAft>
                <a:spcPts val="0"/>
              </a:spcAft>
              <a:buFont typeface="Arial" charset="0"/>
              <a:buNone/>
              <a:defRPr/>
            </a:pPr>
            <a:r>
              <a:rPr lang="es-EC" sz="2400" b="1" dirty="0" smtClean="0">
                <a:solidFill>
                  <a:srgbClr val="000000"/>
                </a:solidFill>
                <a:latin typeface="+mj-lt"/>
                <a:ea typeface="AR ADGothicJP Medium" pitchFamily="49" charset="-128"/>
                <a:cs typeface="Arial" pitchFamily="34" charset="0"/>
              </a:rPr>
              <a:t> MARCO TEÓRICO</a:t>
            </a:r>
            <a:endParaRPr lang="es-ES" sz="2400" dirty="0" smtClean="0">
              <a:latin typeface="+mj-lt"/>
              <a:ea typeface="AR ADGothicJP Medium" pitchFamily="49" charset="-128"/>
              <a:cs typeface="Arial" pitchFamily="34" charset="0"/>
            </a:endParaRPr>
          </a:p>
          <a:p>
            <a:pPr marL="457200" algn="ctr">
              <a:lnSpc>
                <a:spcPct val="150000"/>
              </a:lnSpc>
              <a:spcAft>
                <a:spcPts val="0"/>
              </a:spcAft>
              <a:buFont typeface="Arial" charset="0"/>
              <a:buNone/>
              <a:defRPr/>
            </a:pPr>
            <a:r>
              <a:rPr lang="es-EC" sz="2000" b="1" dirty="0" smtClean="0">
                <a:solidFill>
                  <a:srgbClr val="000000"/>
                </a:solidFill>
                <a:latin typeface="+mj-lt"/>
                <a:ea typeface="AR ADGothicJP Medium" pitchFamily="49" charset="-128"/>
                <a:cs typeface="Arial" pitchFamily="34" charset="0"/>
              </a:rPr>
              <a:t> </a:t>
            </a:r>
            <a:endParaRPr lang="es-ES" sz="1600" dirty="0" smtClean="0">
              <a:latin typeface="+mj-lt"/>
              <a:ea typeface="AR ADGothicJP Medium" pitchFamily="49" charset="-128"/>
              <a:cs typeface="Arial" pitchFamily="34" charset="0"/>
            </a:endParaRPr>
          </a:p>
          <a:p>
            <a:pPr lvl="1" algn="just">
              <a:lnSpc>
                <a:spcPct val="150000"/>
              </a:lnSpc>
              <a:spcAft>
                <a:spcPts val="0"/>
              </a:spcAft>
              <a:buFont typeface="Arial" pitchFamily="34" charset="0"/>
              <a:buChar char="•"/>
              <a:defRPr/>
            </a:pPr>
            <a:r>
              <a:rPr lang="es-EC" sz="1800" b="1" dirty="0" smtClean="0">
                <a:solidFill>
                  <a:srgbClr val="000000"/>
                </a:solidFill>
                <a:latin typeface="+mj-lt"/>
                <a:ea typeface="AR ADGothicJP Medium" pitchFamily="49" charset="-128"/>
                <a:cs typeface="Arial" pitchFamily="34" charset="0"/>
              </a:rPr>
              <a:t>PRINCIPIOS DE LIMPIEZA POR GRANALLADO</a:t>
            </a:r>
          </a:p>
          <a:p>
            <a:pPr lvl="1" algn="just">
              <a:lnSpc>
                <a:spcPct val="150000"/>
              </a:lnSpc>
              <a:spcAft>
                <a:spcPts val="0"/>
              </a:spcAft>
              <a:buFont typeface="Arial" pitchFamily="34" charset="0"/>
              <a:buChar char="•"/>
              <a:defRPr/>
            </a:pPr>
            <a:r>
              <a:rPr lang="es-EC" sz="1800" b="1" dirty="0" smtClean="0">
                <a:solidFill>
                  <a:srgbClr val="000000"/>
                </a:solidFill>
                <a:latin typeface="+mj-lt"/>
                <a:ea typeface="AR ADGothicJP Medium" pitchFamily="49" charset="-128"/>
                <a:cs typeface="Arial" pitchFamily="34" charset="0"/>
              </a:rPr>
              <a:t>FUNCIONAMIENTO DE LOS EQUIPOS DE ARENADO</a:t>
            </a:r>
          </a:p>
          <a:p>
            <a:pPr lvl="2" algn="just">
              <a:lnSpc>
                <a:spcPct val="150000"/>
              </a:lnSpc>
              <a:spcAft>
                <a:spcPts val="0"/>
              </a:spcAft>
              <a:buFont typeface="Arial" pitchFamily="34" charset="0"/>
              <a:buChar char="•"/>
              <a:defRPr/>
            </a:pPr>
            <a:r>
              <a:rPr lang="es-EC" sz="1600" b="1" dirty="0" smtClean="0">
                <a:solidFill>
                  <a:srgbClr val="000000"/>
                </a:solidFill>
                <a:latin typeface="+mj-lt"/>
                <a:ea typeface="AR ADGothicJP Medium" pitchFamily="49" charset="-128"/>
                <a:cs typeface="Arial" pitchFamily="34" charset="0"/>
              </a:rPr>
              <a:t>CLASIFICACIÓN DE LOS EQUIPOS SANDBLASTING</a:t>
            </a:r>
            <a:endParaRPr lang="es-ES" sz="1600" b="1" dirty="0" smtClean="0">
              <a:solidFill>
                <a:srgbClr val="000000"/>
              </a:solidFill>
              <a:latin typeface="+mj-lt"/>
              <a:ea typeface="AR ADGothicJP Medium" pitchFamily="49" charset="-128"/>
              <a:cs typeface="Arial" pitchFamily="34" charset="0"/>
            </a:endParaRPr>
          </a:p>
          <a:p>
            <a:pPr lvl="1" algn="just">
              <a:lnSpc>
                <a:spcPct val="150000"/>
              </a:lnSpc>
              <a:spcAft>
                <a:spcPts val="0"/>
              </a:spcAft>
              <a:buFont typeface="Arial" pitchFamily="34" charset="0"/>
              <a:buChar char="•"/>
              <a:defRPr/>
            </a:pPr>
            <a:r>
              <a:rPr lang="es-EC" sz="1800" b="1" dirty="0" smtClean="0">
                <a:solidFill>
                  <a:srgbClr val="000000"/>
                </a:solidFill>
                <a:latin typeface="+mj-lt"/>
                <a:ea typeface="AR ADGothicJP Medium" pitchFamily="49" charset="-128"/>
                <a:cs typeface="Arial" pitchFamily="34" charset="0"/>
              </a:rPr>
              <a:t>TIPOS DE LIMPIEZA EN SUPERFICIES METÁLICAS</a:t>
            </a:r>
          </a:p>
          <a:p>
            <a:pPr lvl="2" algn="just">
              <a:lnSpc>
                <a:spcPct val="150000"/>
              </a:lnSpc>
              <a:spcAft>
                <a:spcPts val="0"/>
              </a:spcAft>
              <a:buFont typeface="Arial" pitchFamily="34" charset="0"/>
              <a:buChar char="•"/>
              <a:defRPr/>
            </a:pPr>
            <a:r>
              <a:rPr lang="es-EC" sz="1800" b="1" dirty="0" smtClean="0">
                <a:latin typeface="+mj-lt"/>
              </a:rPr>
              <a:t>LIMPIEZA AL METAL BLANCO</a:t>
            </a:r>
          </a:p>
          <a:p>
            <a:pPr lvl="2" algn="just">
              <a:lnSpc>
                <a:spcPct val="150000"/>
              </a:lnSpc>
              <a:spcAft>
                <a:spcPts val="0"/>
              </a:spcAft>
              <a:buFont typeface="Arial" pitchFamily="34" charset="0"/>
              <a:buChar char="•"/>
              <a:defRPr/>
            </a:pPr>
            <a:r>
              <a:rPr lang="es-EC" sz="1800" b="1" dirty="0" smtClean="0">
                <a:latin typeface="+mj-lt"/>
              </a:rPr>
              <a:t>LIMPIEZA AL METAL  CASI BLANCO</a:t>
            </a:r>
          </a:p>
          <a:p>
            <a:pPr lvl="2" algn="just">
              <a:lnSpc>
                <a:spcPct val="150000"/>
              </a:lnSpc>
              <a:spcAft>
                <a:spcPts val="0"/>
              </a:spcAft>
              <a:buFont typeface="Arial" pitchFamily="34" charset="0"/>
              <a:buChar char="•"/>
              <a:defRPr/>
            </a:pPr>
            <a:r>
              <a:rPr lang="es-EC" sz="1800" b="1" dirty="0" smtClean="0">
                <a:latin typeface="+mj-lt"/>
              </a:rPr>
              <a:t>LIMPIEZA COMERCIAL</a:t>
            </a:r>
            <a:endParaRPr lang="es-ES" sz="1800" b="1" dirty="0" smtClean="0">
              <a:solidFill>
                <a:srgbClr val="000000"/>
              </a:solidFill>
              <a:latin typeface="+mj-lt"/>
              <a:ea typeface="AR ADGothicJP Medium" pitchFamily="49" charset="-128"/>
              <a:cs typeface="Arial" pitchFamily="34" charset="0"/>
            </a:endParaRPr>
          </a:p>
        </p:txBody>
      </p:sp>
      <p:pic>
        <p:nvPicPr>
          <p:cNvPr id="4" name="3 Imagen"/>
          <p:cNvPicPr/>
          <p:nvPr/>
        </p:nvPicPr>
        <p:blipFill rotWithShape="1">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dissolve">
                                      <p:cBhvr>
                                        <p:cTn id="20" dur="500"/>
                                        <p:tgtEl>
                                          <p:spTgt spid="2457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dissolve">
                                      <p:cBhvr>
                                        <p:cTn id="23" dur="500"/>
                                        <p:tgtEl>
                                          <p:spTgt spid="2457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dissolve">
                                      <p:cBhvr>
                                        <p:cTn id="26" dur="500"/>
                                        <p:tgtEl>
                                          <p:spTgt spid="2457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dissolve">
                                      <p:cBhvr>
                                        <p:cTn id="29" dur="500"/>
                                        <p:tgtEl>
                                          <p:spTgt spid="2457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dissolve">
                                      <p:cBhvr>
                                        <p:cTn id="32" dur="500"/>
                                        <p:tgtEl>
                                          <p:spTgt spid="2457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579">
                                            <p:txEl>
                                              <p:pRg st="8" end="8"/>
                                            </p:txEl>
                                          </p:spTgt>
                                        </p:tgtEl>
                                        <p:attrNameLst>
                                          <p:attrName>style.visibility</p:attrName>
                                        </p:attrNameLst>
                                      </p:cBhvr>
                                      <p:to>
                                        <p:strVal val="visible"/>
                                      </p:to>
                                    </p:set>
                                    <p:animEffect transition="in" filter="dissolve">
                                      <p:cBhvr>
                                        <p:cTn id="35" dur="500"/>
                                        <p:tgtEl>
                                          <p:spTgt spid="2457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579">
                                            <p:txEl>
                                              <p:pRg st="9" end="9"/>
                                            </p:txEl>
                                          </p:spTgt>
                                        </p:tgtEl>
                                        <p:attrNameLst>
                                          <p:attrName>style.visibility</p:attrName>
                                        </p:attrNameLst>
                                      </p:cBhvr>
                                      <p:to>
                                        <p:strVal val="visible"/>
                                      </p:to>
                                    </p:set>
                                    <p:animEffect transition="in" filter="dissolve">
                                      <p:cBhvr>
                                        <p:cTn id="38"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10" descr="FORMATOPRESENTACION.jpg"/>
          <p:cNvPicPr>
            <a:picLocks noChangeAspect="1"/>
          </p:cNvPicPr>
          <p:nvPr/>
        </p:nvPicPr>
        <p:blipFill>
          <a:blip r:embed="rId3"/>
          <a:srcRect/>
          <a:stretch>
            <a:fillRect/>
          </a:stretch>
        </p:blipFill>
        <p:spPr bwMode="auto">
          <a:xfrm>
            <a:off x="0" y="-22225"/>
            <a:ext cx="9144000" cy="6902450"/>
          </a:xfrm>
          <a:prstGeom prst="rect">
            <a:avLst/>
          </a:prstGeom>
          <a:noFill/>
          <a:ln w="9525">
            <a:noFill/>
            <a:miter lim="800000"/>
            <a:headEnd/>
            <a:tailEnd/>
          </a:ln>
        </p:spPr>
      </p:pic>
      <p:sp>
        <p:nvSpPr>
          <p:cNvPr id="10243" name="Rectangle 3"/>
          <p:cNvSpPr>
            <a:spLocks noGrp="1"/>
          </p:cNvSpPr>
          <p:nvPr>
            <p:ph type="body" idx="1"/>
          </p:nvPr>
        </p:nvSpPr>
        <p:spPr>
          <a:xfrm>
            <a:off x="457200" y="533400"/>
            <a:ext cx="8229600" cy="5592763"/>
          </a:xfrm>
        </p:spPr>
        <p:txBody>
          <a:bodyPr/>
          <a:lstStyle/>
          <a:p>
            <a:pPr lvl="1">
              <a:buFont typeface="Arial" charset="0"/>
              <a:buNone/>
            </a:pPr>
            <a:endParaRPr lang="es-EC" sz="2400" b="1" dirty="0" smtClean="0"/>
          </a:p>
          <a:p>
            <a:pPr lvl="1">
              <a:buFont typeface="Arial" charset="0"/>
              <a:buNone/>
            </a:pPr>
            <a:r>
              <a:rPr lang="es-EC" sz="2400" b="1" dirty="0" smtClean="0"/>
              <a:t>NORMAS PARA LIMPIEZA Y PREPARACIÓN SUPERFICIAL</a:t>
            </a:r>
            <a:endParaRPr lang="es-ES" sz="1800" dirty="0" smtClean="0"/>
          </a:p>
          <a:p>
            <a:pPr eaLnBrk="1" hangingPunct="1">
              <a:lnSpc>
                <a:spcPct val="90000"/>
              </a:lnSpc>
              <a:buFont typeface="Arial" charset="0"/>
              <a:buNone/>
            </a:pPr>
            <a:endParaRPr lang="es-MX" sz="2400" dirty="0" smtClean="0"/>
          </a:p>
          <a:p>
            <a:pPr eaLnBrk="1" hangingPunct="1">
              <a:lnSpc>
                <a:spcPct val="90000"/>
              </a:lnSpc>
              <a:buFont typeface="Arial" charset="0"/>
              <a:buNone/>
            </a:pPr>
            <a:endParaRPr lang="es-MX" sz="2400" dirty="0" smtClean="0"/>
          </a:p>
          <a:p>
            <a:pPr eaLnBrk="1" hangingPunct="1">
              <a:lnSpc>
                <a:spcPct val="90000"/>
              </a:lnSpc>
              <a:buFont typeface="Arial" charset="0"/>
              <a:buNone/>
            </a:pPr>
            <a:endParaRPr lang="es-MX" sz="2400" dirty="0" smtClean="0"/>
          </a:p>
          <a:p>
            <a:pPr eaLnBrk="1" hangingPunct="1">
              <a:lnSpc>
                <a:spcPct val="90000"/>
              </a:lnSpc>
              <a:buFont typeface="Arial" charset="0"/>
              <a:buNone/>
            </a:pPr>
            <a:endParaRPr lang="es-MX" sz="2400" dirty="0" smtClean="0"/>
          </a:p>
          <a:p>
            <a:r>
              <a:rPr lang="es-EC" sz="2200" dirty="0" smtClean="0"/>
              <a:t>Según la  SSPC AB-1, las granallas  producidas pueden llevar la siguiente denominación ejemplificada a continuación: </a:t>
            </a:r>
            <a:endParaRPr lang="es-ES" sz="2200" dirty="0" smtClean="0"/>
          </a:p>
          <a:p>
            <a:pPr>
              <a:buFont typeface="Arial" charset="0"/>
              <a:buNone/>
            </a:pPr>
            <a:endParaRPr lang="es-ES" sz="2200" dirty="0" smtClean="0"/>
          </a:p>
          <a:p>
            <a:pPr lvl="1"/>
            <a:r>
              <a:rPr lang="es-EC" sz="2000" dirty="0" smtClean="0"/>
              <a:t>GR-1:    Granalla  TIPO 2, CLASE A, Grado 1</a:t>
            </a:r>
            <a:endParaRPr lang="es-ES" sz="2000" dirty="0" smtClean="0"/>
          </a:p>
          <a:p>
            <a:pPr lvl="1"/>
            <a:r>
              <a:rPr lang="es-EC" sz="2000" dirty="0" smtClean="0"/>
              <a:t>GR-3:    Granalla  TIPO 2, CLASE A, Grado 3</a:t>
            </a:r>
            <a:endParaRPr lang="es-ES" sz="2000" dirty="0" smtClean="0"/>
          </a:p>
          <a:p>
            <a:pPr lvl="1"/>
            <a:r>
              <a:rPr lang="es-EC" sz="2000" dirty="0" smtClean="0"/>
              <a:t>GR-4:    Granalla  TIPO 2, CLASE A, Grado 4</a:t>
            </a:r>
            <a:endParaRPr lang="es-ES" sz="2000" dirty="0" smtClean="0"/>
          </a:p>
          <a:p>
            <a:pPr eaLnBrk="1" hangingPunct="1">
              <a:lnSpc>
                <a:spcPct val="90000"/>
              </a:lnSpc>
              <a:buFont typeface="Arial" charset="0"/>
              <a:buNone/>
            </a:pPr>
            <a:endParaRPr lang="es-MX" sz="2400" dirty="0" smtClean="0"/>
          </a:p>
          <a:p>
            <a:pPr eaLnBrk="1" hangingPunct="1">
              <a:lnSpc>
                <a:spcPct val="90000"/>
              </a:lnSpc>
              <a:buFont typeface="Arial" charset="0"/>
              <a:buNone/>
            </a:pPr>
            <a:endParaRPr lang="es-MX" sz="2400" dirty="0" smtClean="0"/>
          </a:p>
          <a:p>
            <a:pPr eaLnBrk="1" hangingPunct="1">
              <a:lnSpc>
                <a:spcPct val="90000"/>
              </a:lnSpc>
              <a:buFont typeface="Arial" charset="0"/>
              <a:buNone/>
            </a:pPr>
            <a:endParaRPr lang="es-ES" sz="2400" dirty="0" smtClean="0"/>
          </a:p>
        </p:txBody>
      </p:sp>
      <p:pic>
        <p:nvPicPr>
          <p:cNvPr id="10244" name="Picture 4"/>
          <p:cNvPicPr>
            <a:picLocks noChangeAspect="1" noChangeArrowheads="1"/>
          </p:cNvPicPr>
          <p:nvPr/>
        </p:nvPicPr>
        <p:blipFill>
          <a:blip r:embed="rId4"/>
          <a:srcRect/>
          <a:stretch>
            <a:fillRect/>
          </a:stretch>
        </p:blipFill>
        <p:spPr bwMode="auto">
          <a:xfrm>
            <a:off x="1219200" y="1828800"/>
            <a:ext cx="6648450" cy="1028700"/>
          </a:xfrm>
          <a:prstGeom prst="rect">
            <a:avLst/>
          </a:prstGeom>
          <a:noFill/>
          <a:ln w="9525">
            <a:noFill/>
            <a:miter lim="800000"/>
            <a:headEnd/>
            <a:tailEnd/>
          </a:ln>
        </p:spPr>
      </p:pic>
      <p:pic>
        <p:nvPicPr>
          <p:cNvPr id="5" name="4 Imagen"/>
          <p:cNvPicPr/>
          <p:nvPr/>
        </p:nvPicPr>
        <p:blipFill rotWithShape="1">
          <a:blip r:embed="rId5">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04" t="-10483" r="-204" b="16129"/>
          <a:stretch/>
        </p:blipFill>
        <p:spPr bwMode="auto">
          <a:xfrm>
            <a:off x="6096000" y="5867400"/>
            <a:ext cx="2895600" cy="685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3643</TotalTime>
  <Words>2182</Words>
  <Application>Microsoft Office PowerPoint</Application>
  <PresentationFormat>Presentación en pantalla (4:3)</PresentationFormat>
  <Paragraphs>693</Paragraphs>
  <Slides>43</Slides>
  <Notes>43</Notes>
  <HiddenSlides>0</HiddenSlides>
  <MMClips>1</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43</vt:i4>
      </vt:variant>
    </vt:vector>
  </HeadingPairs>
  <TitlesOfParts>
    <vt:vector size="44" baseType="lpstr">
      <vt:lpstr>Office Theme</vt:lpstr>
      <vt:lpstr>  CARRERA DE INGENIERÍA MECÁNICA      DISEÑO Y CONSTRUCCIÓN DE UN PROTOTIPO DE UNA ESTACIÓN DE LIMPIEZA MECÁNICA MEDIANTE EL PROCESO DE SANDBLASTING UTILIZANDO GRANALLA MINERAL EN CICLO CONTINUO PARA UNA UNIDAD DE MANTENIMIENTO Y TRANSPORTE     PROYECTO PREVIO A LA OBTENCIÓN DEL TÍTULO DE INGENIERO MECÁNICO     TORRES JARAMILLO SANTIAGO RAMIRO     DIRECTOR: ING. MILTON ACOSTA  CO-DIRECTOR: ING. MELTON TAPIA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VIDEO DEMOSTRATIVO</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CARRERA DE INGENIERÍA MECÁNICA      DISEÑO Y CONSTRUCCIÓN DE UN PROTOTIPO DE UNA ESTACIÓN DE LIMPIEZA MECÁNICA MEDIANTE EL PROCESO DE SANDBLASTING UTILIZANDO GRANALLA MINERAL EN CICLO CONTINUO PARA UNA UNIDAD DE MANTENIMIENTO Y TRANSPORTE    PROYECTO PREVIO A LA OBTENCIÓN DEL TÍTULO DE INGENIERO MECÁNICO     TORRES JARAMILLO SANTIAGO RAMIRO     DIRECTOR: ING. MILTON ACOSTA  CO-DIRECTOR: ING. MELTON TAPIA  </dc:title>
  <cp:lastModifiedBy>w8</cp:lastModifiedBy>
  <cp:revision>96</cp:revision>
  <dcterms:created xsi:type="dcterms:W3CDTF">2009-11-10T19:49:23Z</dcterms:created>
  <dcterms:modified xsi:type="dcterms:W3CDTF">2013-10-24T21:09:02Z</dcterms:modified>
</cp:coreProperties>
</file>