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sldIdLst>
    <p:sldId id="256" r:id="rId2"/>
    <p:sldId id="328" r:id="rId3"/>
    <p:sldId id="356" r:id="rId4"/>
    <p:sldId id="327" r:id="rId5"/>
    <p:sldId id="257" r:id="rId6"/>
    <p:sldId id="258" r:id="rId7"/>
    <p:sldId id="348" r:id="rId8"/>
    <p:sldId id="279" r:id="rId9"/>
    <p:sldId id="280" r:id="rId10"/>
    <p:sldId id="282" r:id="rId11"/>
    <p:sldId id="283" r:id="rId12"/>
    <p:sldId id="284" r:id="rId13"/>
    <p:sldId id="285" r:id="rId14"/>
    <p:sldId id="286" r:id="rId15"/>
    <p:sldId id="353" r:id="rId16"/>
    <p:sldId id="281" r:id="rId17"/>
    <p:sldId id="260" r:id="rId18"/>
    <p:sldId id="287" r:id="rId19"/>
    <p:sldId id="288" r:id="rId20"/>
    <p:sldId id="266" r:id="rId21"/>
    <p:sldId id="289" r:id="rId22"/>
    <p:sldId id="354" r:id="rId23"/>
    <p:sldId id="355" r:id="rId24"/>
    <p:sldId id="267" r:id="rId25"/>
    <p:sldId id="268" r:id="rId26"/>
    <p:sldId id="352" r:id="rId27"/>
    <p:sldId id="295" r:id="rId28"/>
    <p:sldId id="340" r:id="rId29"/>
    <p:sldId id="297" r:id="rId30"/>
    <p:sldId id="349" r:id="rId31"/>
    <p:sldId id="302" r:id="rId32"/>
    <p:sldId id="305" r:id="rId33"/>
    <p:sldId id="312" r:id="rId34"/>
    <p:sldId id="324" r:id="rId35"/>
    <p:sldId id="313" r:id="rId36"/>
    <p:sldId id="350" r:id="rId37"/>
    <p:sldId id="326" r:id="rId38"/>
    <p:sldId id="357" r:id="rId39"/>
    <p:sldId id="351" r:id="rId40"/>
    <p:sldId id="270" r:id="rId41"/>
    <p:sldId id="272" r:id="rId42"/>
    <p:sldId id="271" r:id="rId4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72" d="100"/>
          <a:sy n="72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autoTitleDeleted val="1"/>
    <c:plotArea>
      <c:layout>
        <c:manualLayout>
          <c:layoutTarget val="inner"/>
          <c:xMode val="edge"/>
          <c:yMode val="edge"/>
          <c:x val="6.9332837842208839E-2"/>
          <c:y val="0.12161093211865349"/>
          <c:w val="0.71526352908748536"/>
          <c:h val="0.80765914898344637"/>
        </c:manualLayout>
      </c:layout>
      <c:barChart>
        <c:barDir val="col"/>
        <c:grouping val="clustered"/>
        <c:ser>
          <c:idx val="1"/>
          <c:order val="0"/>
          <c:tx>
            <c:strRef>
              <c:f>Hoja1!$B$1</c:f>
              <c:strCache>
                <c:ptCount val="1"/>
                <c:pt idx="0">
                  <c:v>Área afectada (Ha)</c:v>
                </c:pt>
              </c:strCache>
            </c:strRef>
          </c:tx>
          <c:cat>
            <c:numRef>
              <c:f>Hoja1!$A$2:$A$14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Hoja1!$B$2:$B$14</c:f>
              <c:numCache>
                <c:formatCode>General</c:formatCode>
                <c:ptCount val="13"/>
                <c:pt idx="0">
                  <c:v>342</c:v>
                </c:pt>
                <c:pt idx="1">
                  <c:v>1034</c:v>
                </c:pt>
                <c:pt idx="2">
                  <c:v>441</c:v>
                </c:pt>
                <c:pt idx="3">
                  <c:v>98</c:v>
                </c:pt>
                <c:pt idx="4">
                  <c:v>583</c:v>
                </c:pt>
                <c:pt idx="5">
                  <c:v>462</c:v>
                </c:pt>
                <c:pt idx="6">
                  <c:v>208.3</c:v>
                </c:pt>
                <c:pt idx="7">
                  <c:v>235</c:v>
                </c:pt>
                <c:pt idx="8">
                  <c:v>28.6</c:v>
                </c:pt>
                <c:pt idx="9">
                  <c:v>320</c:v>
                </c:pt>
                <c:pt idx="10">
                  <c:v>91</c:v>
                </c:pt>
                <c:pt idx="11">
                  <c:v>168</c:v>
                </c:pt>
                <c:pt idx="12">
                  <c:v>2565</c:v>
                </c:pt>
              </c:numCache>
            </c:numRef>
          </c:val>
        </c:ser>
        <c:axId val="61443072"/>
        <c:axId val="61653760"/>
      </c:barChart>
      <c:catAx>
        <c:axId val="61443072"/>
        <c:scaling>
          <c:orientation val="minMax"/>
        </c:scaling>
        <c:axPos val="b"/>
        <c:numFmt formatCode="General" sourceLinked="1"/>
        <c:tickLblPos val="nextTo"/>
        <c:crossAx val="61653760"/>
        <c:crosses val="autoZero"/>
        <c:auto val="1"/>
        <c:lblAlgn val="ctr"/>
        <c:lblOffset val="100"/>
      </c:catAx>
      <c:valAx>
        <c:axId val="61653760"/>
        <c:scaling>
          <c:orientation val="minMax"/>
        </c:scaling>
        <c:axPos val="l"/>
        <c:majorGridlines/>
        <c:numFmt formatCode="General" sourceLinked="1"/>
        <c:tickLblPos val="nextTo"/>
        <c:crossAx val="61443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615322503848784"/>
          <c:y val="0.49985362737473621"/>
          <c:w val="0.19495006507213489"/>
          <c:h val="6.3785412731918692E-2"/>
        </c:manualLayout>
      </c:layout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08F7F-666C-48F5-90CB-E032059FE59C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D68A596-8011-42BC-BA8E-E9DC7672D649}">
      <dgm:prSet phldrT="[Texto]" custT="1"/>
      <dgm:spPr/>
      <dgm:t>
        <a:bodyPr/>
        <a:lstStyle/>
        <a:p>
          <a:r>
            <a:rPr lang="es-ES" sz="2000" b="1" dirty="0" smtClean="0">
              <a:latin typeface="Times New Roman" pitchFamily="18" charset="0"/>
              <a:cs typeface="Times New Roman" pitchFamily="18" charset="0"/>
            </a:rPr>
            <a:t>Decisión multicriterio</a:t>
          </a:r>
          <a:endParaRPr lang="es-EC" sz="2000" dirty="0"/>
        </a:p>
      </dgm:t>
    </dgm:pt>
    <dgm:pt modelId="{8561AC14-0033-4250-9E14-8FB95FAAD644}" type="parTrans" cxnId="{8D6878CF-CD68-4081-8526-06FB59B21684}">
      <dgm:prSet/>
      <dgm:spPr/>
      <dgm:t>
        <a:bodyPr/>
        <a:lstStyle/>
        <a:p>
          <a:endParaRPr lang="es-EC"/>
        </a:p>
      </dgm:t>
    </dgm:pt>
    <dgm:pt modelId="{206C2FFB-F3C1-4589-B55B-5DF6B16ED871}" type="sibTrans" cxnId="{8D6878CF-CD68-4081-8526-06FB59B21684}">
      <dgm:prSet/>
      <dgm:spPr/>
      <dgm:t>
        <a:bodyPr/>
        <a:lstStyle/>
        <a:p>
          <a:endParaRPr lang="es-EC"/>
        </a:p>
      </dgm:t>
    </dgm:pt>
    <dgm:pt modelId="{6298F182-8F07-4F2E-91F3-DE1158D5798F}">
      <dgm:prSet phldrT="[Texto]" custT="1"/>
      <dgm:spPr/>
      <dgm:t>
        <a:bodyPr/>
        <a:lstStyle/>
        <a:p>
          <a:r>
            <a:rPr lang="es-ES" sz="2000" b="1" dirty="0" smtClean="0">
              <a:latin typeface="Times New Roman" pitchFamily="18" charset="0"/>
              <a:cs typeface="Times New Roman" pitchFamily="18" charset="0"/>
            </a:rPr>
            <a:t>Selección de criterios </a:t>
          </a:r>
          <a:endParaRPr lang="es-EC" sz="2000" dirty="0"/>
        </a:p>
      </dgm:t>
    </dgm:pt>
    <dgm:pt modelId="{5AA687BD-0A68-45C4-9B41-14FF9E20C2DB}" type="parTrans" cxnId="{5498B347-1A5F-4E34-A817-156C2A846C58}">
      <dgm:prSet/>
      <dgm:spPr/>
      <dgm:t>
        <a:bodyPr/>
        <a:lstStyle/>
        <a:p>
          <a:endParaRPr lang="es-EC"/>
        </a:p>
      </dgm:t>
    </dgm:pt>
    <dgm:pt modelId="{EC9397ED-1283-41D8-8C03-723BE8D044C6}" type="sibTrans" cxnId="{5498B347-1A5F-4E34-A817-156C2A846C58}">
      <dgm:prSet/>
      <dgm:spPr/>
      <dgm:t>
        <a:bodyPr/>
        <a:lstStyle/>
        <a:p>
          <a:endParaRPr lang="es-EC"/>
        </a:p>
      </dgm:t>
    </dgm:pt>
    <dgm:pt modelId="{875F47C2-8EEB-47EF-AF64-94DCC419235C}">
      <dgm:prSet phldrT="[Texto]" custT="1"/>
      <dgm:spPr/>
      <dgm:t>
        <a:bodyPr/>
        <a:lstStyle/>
        <a:p>
          <a:r>
            <a:rPr lang="es-ES" sz="2000" b="1" dirty="0" smtClean="0">
              <a:latin typeface="Times New Roman" pitchFamily="18" charset="0"/>
              <a:cs typeface="Times New Roman" pitchFamily="18" charset="0"/>
            </a:rPr>
            <a:t>Tratamiento de criterios</a:t>
          </a:r>
          <a:endParaRPr lang="es-EC" sz="2000" dirty="0"/>
        </a:p>
      </dgm:t>
    </dgm:pt>
    <dgm:pt modelId="{D2942C0C-AB39-4EB2-94CF-EC89CC0289AC}" type="parTrans" cxnId="{E296DE39-528E-45FF-B361-5C8F678017E2}">
      <dgm:prSet/>
      <dgm:spPr/>
      <dgm:t>
        <a:bodyPr/>
        <a:lstStyle/>
        <a:p>
          <a:endParaRPr lang="es-EC"/>
        </a:p>
      </dgm:t>
    </dgm:pt>
    <dgm:pt modelId="{BDCD22D7-B88D-46A6-867B-07817D1B8CDF}" type="sibTrans" cxnId="{E296DE39-528E-45FF-B361-5C8F678017E2}">
      <dgm:prSet/>
      <dgm:spPr/>
      <dgm:t>
        <a:bodyPr/>
        <a:lstStyle/>
        <a:p>
          <a:endParaRPr lang="es-EC"/>
        </a:p>
      </dgm:t>
    </dgm:pt>
    <dgm:pt modelId="{8F3FC9C4-ED19-4E6F-840C-A48F01426E78}">
      <dgm:prSet custT="1"/>
      <dgm:spPr/>
      <dgm:t>
        <a:bodyPr/>
        <a:lstStyle/>
        <a:p>
          <a:r>
            <a:rPr lang="es-ES" sz="2000" b="1" dirty="0" smtClean="0">
              <a:latin typeface="Times New Roman" pitchFamily="18" charset="0"/>
              <a:cs typeface="Times New Roman" pitchFamily="18" charset="0"/>
            </a:rPr>
            <a:t>Normalización de criterios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0E53C9F3-F029-4BA8-89B2-30C36B03DB0A}" type="parTrans" cxnId="{8EC0CAD1-292B-4AA9-99DD-3537435441E3}">
      <dgm:prSet/>
      <dgm:spPr/>
      <dgm:t>
        <a:bodyPr/>
        <a:lstStyle/>
        <a:p>
          <a:endParaRPr lang="es-EC"/>
        </a:p>
      </dgm:t>
    </dgm:pt>
    <dgm:pt modelId="{3E519782-CAF3-4461-8075-55248F6DBF46}" type="sibTrans" cxnId="{8EC0CAD1-292B-4AA9-99DD-3537435441E3}">
      <dgm:prSet/>
      <dgm:spPr/>
      <dgm:t>
        <a:bodyPr/>
        <a:lstStyle/>
        <a:p>
          <a:endParaRPr lang="es-EC"/>
        </a:p>
      </dgm:t>
    </dgm:pt>
    <dgm:pt modelId="{5FF3ADD8-A998-4B16-806C-0386F354BA1E}">
      <dgm:prSet custT="1"/>
      <dgm:spPr/>
      <dgm:t>
        <a:bodyPr/>
        <a:lstStyle/>
        <a:p>
          <a:r>
            <a:rPr lang="es-EC" sz="2000" b="1" dirty="0" smtClean="0">
              <a:latin typeface="Times New Roman" pitchFamily="18" charset="0"/>
              <a:cs typeface="Times New Roman" pitchFamily="18" charset="0"/>
            </a:rPr>
            <a:t>Método de comparación por pares de Saaty</a:t>
          </a:r>
          <a:endParaRPr lang="es-EC" sz="2000" dirty="0"/>
        </a:p>
      </dgm:t>
    </dgm:pt>
    <dgm:pt modelId="{C9D3A344-2FA3-413B-B34C-9E4F6C79A983}" type="parTrans" cxnId="{54909161-1FD0-40AA-9493-5316C53F0101}">
      <dgm:prSet/>
      <dgm:spPr/>
      <dgm:t>
        <a:bodyPr/>
        <a:lstStyle/>
        <a:p>
          <a:endParaRPr lang="es-EC"/>
        </a:p>
      </dgm:t>
    </dgm:pt>
    <dgm:pt modelId="{B5E61068-F506-4B75-8E3A-ACFA79C55DC6}" type="sibTrans" cxnId="{54909161-1FD0-40AA-9493-5316C53F0101}">
      <dgm:prSet/>
      <dgm:spPr/>
      <dgm:t>
        <a:bodyPr/>
        <a:lstStyle/>
        <a:p>
          <a:endParaRPr lang="es-EC"/>
        </a:p>
      </dgm:t>
    </dgm:pt>
    <dgm:pt modelId="{232AF853-E13E-4C54-B07E-84357BEB7FAE}">
      <dgm:prSet custT="1"/>
      <dgm:spPr/>
      <dgm:t>
        <a:bodyPr/>
        <a:lstStyle/>
        <a:p>
          <a:r>
            <a:rPr lang="es-ES" sz="2000" b="1" dirty="0" smtClean="0"/>
            <a:t>Sumatoria Lineal Ponderada</a:t>
          </a:r>
          <a:endParaRPr lang="es-EC" sz="2000" dirty="0"/>
        </a:p>
      </dgm:t>
    </dgm:pt>
    <dgm:pt modelId="{1EC1643F-F93F-4272-BCA4-0969A58F61AA}" type="parTrans" cxnId="{74B27F01-D531-4219-84DE-0A9EDD056513}">
      <dgm:prSet/>
      <dgm:spPr/>
      <dgm:t>
        <a:bodyPr/>
        <a:lstStyle/>
        <a:p>
          <a:endParaRPr lang="es-EC"/>
        </a:p>
      </dgm:t>
    </dgm:pt>
    <dgm:pt modelId="{F4F6B91C-A80F-4F4A-AD82-256A422976CC}" type="sibTrans" cxnId="{74B27F01-D531-4219-84DE-0A9EDD056513}">
      <dgm:prSet/>
      <dgm:spPr/>
      <dgm:t>
        <a:bodyPr/>
        <a:lstStyle/>
        <a:p>
          <a:endParaRPr lang="es-EC"/>
        </a:p>
      </dgm:t>
    </dgm:pt>
    <dgm:pt modelId="{65E45B38-B798-4708-9341-B63A1A70E32F}" type="pres">
      <dgm:prSet presAssocID="{C5608F7F-666C-48F5-90CB-E032059FE5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9F6242-85CC-4191-8C2F-678B73B51520}" type="pres">
      <dgm:prSet presAssocID="{7D68A596-8011-42BC-BA8E-E9DC7672D64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7ECD7A-11E8-427E-8D27-46DEFE7EC5FF}" type="pres">
      <dgm:prSet presAssocID="{206C2FFB-F3C1-4589-B55B-5DF6B16ED871}" presName="sibTrans" presStyleLbl="sibTrans2D1" presStyleIdx="0" presStyleCnt="5"/>
      <dgm:spPr/>
      <dgm:t>
        <a:bodyPr/>
        <a:lstStyle/>
        <a:p>
          <a:endParaRPr lang="es-EC"/>
        </a:p>
      </dgm:t>
    </dgm:pt>
    <dgm:pt modelId="{9589071C-36FA-40FD-A079-2462681534E2}" type="pres">
      <dgm:prSet presAssocID="{206C2FFB-F3C1-4589-B55B-5DF6B16ED871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065F4F0F-6ECA-4187-B49B-E69DFF0A7CD6}" type="pres">
      <dgm:prSet presAssocID="{6298F182-8F07-4F2E-91F3-DE1158D5798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8A6CD9-EE92-46B9-A0AF-FCC8AA7D8F62}" type="pres">
      <dgm:prSet presAssocID="{EC9397ED-1283-41D8-8C03-723BE8D044C6}" presName="sibTrans" presStyleLbl="sibTrans2D1" presStyleIdx="1" presStyleCnt="5"/>
      <dgm:spPr/>
      <dgm:t>
        <a:bodyPr/>
        <a:lstStyle/>
        <a:p>
          <a:endParaRPr lang="es-EC"/>
        </a:p>
      </dgm:t>
    </dgm:pt>
    <dgm:pt modelId="{11084A74-48FC-41F8-9D40-17435529C081}" type="pres">
      <dgm:prSet presAssocID="{EC9397ED-1283-41D8-8C03-723BE8D044C6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C2E3A66B-EBA2-436E-9079-711D933F1FCE}" type="pres">
      <dgm:prSet presAssocID="{875F47C2-8EEB-47EF-AF64-94DCC419235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EB4BBE-8D4E-4706-9DB0-2E18ADA6FE66}" type="pres">
      <dgm:prSet presAssocID="{BDCD22D7-B88D-46A6-867B-07817D1B8CDF}" presName="sibTrans" presStyleLbl="sibTrans2D1" presStyleIdx="2" presStyleCnt="5"/>
      <dgm:spPr/>
      <dgm:t>
        <a:bodyPr/>
        <a:lstStyle/>
        <a:p>
          <a:endParaRPr lang="es-EC"/>
        </a:p>
      </dgm:t>
    </dgm:pt>
    <dgm:pt modelId="{0D880A57-38BE-42BF-9A2A-6F69C6021A0D}" type="pres">
      <dgm:prSet presAssocID="{BDCD22D7-B88D-46A6-867B-07817D1B8CDF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D9C42818-0FB9-4B6B-9646-22509D1C1F82}" type="pres">
      <dgm:prSet presAssocID="{8F3FC9C4-ED19-4E6F-840C-A48F01426E7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8AC0DD-1682-4A81-B757-9AA7C03D6893}" type="pres">
      <dgm:prSet presAssocID="{3E519782-CAF3-4461-8075-55248F6DBF46}" presName="sibTrans" presStyleLbl="sibTrans2D1" presStyleIdx="3" presStyleCnt="5"/>
      <dgm:spPr/>
      <dgm:t>
        <a:bodyPr/>
        <a:lstStyle/>
        <a:p>
          <a:endParaRPr lang="es-EC"/>
        </a:p>
      </dgm:t>
    </dgm:pt>
    <dgm:pt modelId="{E058C0E6-33F5-4AE4-A512-7E08677E41E8}" type="pres">
      <dgm:prSet presAssocID="{3E519782-CAF3-4461-8075-55248F6DBF46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923F6F7B-5394-4B56-8300-8997C0305D1E}" type="pres">
      <dgm:prSet presAssocID="{5FF3ADD8-A998-4B16-806C-0386F354BA1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9918F0-0A99-4EA0-B8C8-5EC1086D3187}" type="pres">
      <dgm:prSet presAssocID="{B5E61068-F506-4B75-8E3A-ACFA79C55DC6}" presName="sibTrans" presStyleLbl="sibTrans2D1" presStyleIdx="4" presStyleCnt="5"/>
      <dgm:spPr/>
      <dgm:t>
        <a:bodyPr/>
        <a:lstStyle/>
        <a:p>
          <a:endParaRPr lang="es-EC"/>
        </a:p>
      </dgm:t>
    </dgm:pt>
    <dgm:pt modelId="{A77DCF28-369E-4548-B59E-83DC2CFC7A77}" type="pres">
      <dgm:prSet presAssocID="{B5E61068-F506-4B75-8E3A-ACFA79C55DC6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07676A6D-7863-45DD-88AC-45FDDCC3302D}" type="pres">
      <dgm:prSet presAssocID="{232AF853-E13E-4C54-B07E-84357BEB7FA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6878CF-CD68-4081-8526-06FB59B21684}" srcId="{C5608F7F-666C-48F5-90CB-E032059FE59C}" destId="{7D68A596-8011-42BC-BA8E-E9DC7672D649}" srcOrd="0" destOrd="0" parTransId="{8561AC14-0033-4250-9E14-8FB95FAAD644}" sibTransId="{206C2FFB-F3C1-4589-B55B-5DF6B16ED871}"/>
    <dgm:cxn modelId="{F9E2BEDB-A450-4A9A-887A-09D1EAF88E74}" type="presOf" srcId="{206C2FFB-F3C1-4589-B55B-5DF6B16ED871}" destId="{9589071C-36FA-40FD-A079-2462681534E2}" srcOrd="1" destOrd="0" presId="urn:microsoft.com/office/officeart/2005/8/layout/process5"/>
    <dgm:cxn modelId="{8EC0CAD1-292B-4AA9-99DD-3537435441E3}" srcId="{C5608F7F-666C-48F5-90CB-E032059FE59C}" destId="{8F3FC9C4-ED19-4E6F-840C-A48F01426E78}" srcOrd="3" destOrd="0" parTransId="{0E53C9F3-F029-4BA8-89B2-30C36B03DB0A}" sibTransId="{3E519782-CAF3-4461-8075-55248F6DBF46}"/>
    <dgm:cxn modelId="{84BB92F2-8C46-4278-B3AB-72D71B85F3C2}" type="presOf" srcId="{5FF3ADD8-A998-4B16-806C-0386F354BA1E}" destId="{923F6F7B-5394-4B56-8300-8997C0305D1E}" srcOrd="0" destOrd="0" presId="urn:microsoft.com/office/officeart/2005/8/layout/process5"/>
    <dgm:cxn modelId="{DE32ED72-BB9D-47CB-A3E4-B3946FC087ED}" type="presOf" srcId="{3E519782-CAF3-4461-8075-55248F6DBF46}" destId="{E058C0E6-33F5-4AE4-A512-7E08677E41E8}" srcOrd="1" destOrd="0" presId="urn:microsoft.com/office/officeart/2005/8/layout/process5"/>
    <dgm:cxn modelId="{10EDCD4D-DA29-404F-B20C-384351A15D3F}" type="presOf" srcId="{6298F182-8F07-4F2E-91F3-DE1158D5798F}" destId="{065F4F0F-6ECA-4187-B49B-E69DFF0A7CD6}" srcOrd="0" destOrd="0" presId="urn:microsoft.com/office/officeart/2005/8/layout/process5"/>
    <dgm:cxn modelId="{9E2E0ACC-3720-4A0E-99C8-AA7250ED7706}" type="presOf" srcId="{B5E61068-F506-4B75-8E3A-ACFA79C55DC6}" destId="{A77DCF28-369E-4548-B59E-83DC2CFC7A77}" srcOrd="1" destOrd="0" presId="urn:microsoft.com/office/officeart/2005/8/layout/process5"/>
    <dgm:cxn modelId="{C7184B9F-A148-4CB5-806F-F5EB0035C5D3}" type="presOf" srcId="{EC9397ED-1283-41D8-8C03-723BE8D044C6}" destId="{11084A74-48FC-41F8-9D40-17435529C081}" srcOrd="1" destOrd="0" presId="urn:microsoft.com/office/officeart/2005/8/layout/process5"/>
    <dgm:cxn modelId="{D12D9AE1-CE25-40CF-9549-1E6DFFF66A4F}" type="presOf" srcId="{3E519782-CAF3-4461-8075-55248F6DBF46}" destId="{6A8AC0DD-1682-4A81-B757-9AA7C03D6893}" srcOrd="0" destOrd="0" presId="urn:microsoft.com/office/officeart/2005/8/layout/process5"/>
    <dgm:cxn modelId="{AC2E6A09-9AD0-40F2-A400-41AA79E8C0A2}" type="presOf" srcId="{B5E61068-F506-4B75-8E3A-ACFA79C55DC6}" destId="{D99918F0-0A99-4EA0-B8C8-5EC1086D3187}" srcOrd="0" destOrd="0" presId="urn:microsoft.com/office/officeart/2005/8/layout/process5"/>
    <dgm:cxn modelId="{74B27F01-D531-4219-84DE-0A9EDD056513}" srcId="{C5608F7F-666C-48F5-90CB-E032059FE59C}" destId="{232AF853-E13E-4C54-B07E-84357BEB7FAE}" srcOrd="5" destOrd="0" parTransId="{1EC1643F-F93F-4272-BCA4-0969A58F61AA}" sibTransId="{F4F6B91C-A80F-4F4A-AD82-256A422976CC}"/>
    <dgm:cxn modelId="{6FBB6B7A-FEEF-4F17-84D2-3B01FE705133}" type="presOf" srcId="{EC9397ED-1283-41D8-8C03-723BE8D044C6}" destId="{348A6CD9-EE92-46B9-A0AF-FCC8AA7D8F62}" srcOrd="0" destOrd="0" presId="urn:microsoft.com/office/officeart/2005/8/layout/process5"/>
    <dgm:cxn modelId="{46535DD0-7DF2-4744-B1AB-78AECCEE8242}" type="presOf" srcId="{C5608F7F-666C-48F5-90CB-E032059FE59C}" destId="{65E45B38-B798-4708-9341-B63A1A70E32F}" srcOrd="0" destOrd="0" presId="urn:microsoft.com/office/officeart/2005/8/layout/process5"/>
    <dgm:cxn modelId="{BF8E160D-FAC4-4DF5-9273-1AC111E7F912}" type="presOf" srcId="{875F47C2-8EEB-47EF-AF64-94DCC419235C}" destId="{C2E3A66B-EBA2-436E-9079-711D933F1FCE}" srcOrd="0" destOrd="0" presId="urn:microsoft.com/office/officeart/2005/8/layout/process5"/>
    <dgm:cxn modelId="{E296DE39-528E-45FF-B361-5C8F678017E2}" srcId="{C5608F7F-666C-48F5-90CB-E032059FE59C}" destId="{875F47C2-8EEB-47EF-AF64-94DCC419235C}" srcOrd="2" destOrd="0" parTransId="{D2942C0C-AB39-4EB2-94CF-EC89CC0289AC}" sibTransId="{BDCD22D7-B88D-46A6-867B-07817D1B8CDF}"/>
    <dgm:cxn modelId="{E34AC284-365C-4272-91B0-4DA06349564A}" type="presOf" srcId="{7D68A596-8011-42BC-BA8E-E9DC7672D649}" destId="{659F6242-85CC-4191-8C2F-678B73B51520}" srcOrd="0" destOrd="0" presId="urn:microsoft.com/office/officeart/2005/8/layout/process5"/>
    <dgm:cxn modelId="{30BB175B-21E7-478D-9C83-37B0C59EB939}" type="presOf" srcId="{BDCD22D7-B88D-46A6-867B-07817D1B8CDF}" destId="{0D880A57-38BE-42BF-9A2A-6F69C6021A0D}" srcOrd="1" destOrd="0" presId="urn:microsoft.com/office/officeart/2005/8/layout/process5"/>
    <dgm:cxn modelId="{21BBE3B2-1354-4AF8-99C7-6621690C3A21}" type="presOf" srcId="{BDCD22D7-B88D-46A6-867B-07817D1B8CDF}" destId="{F3EB4BBE-8D4E-4706-9DB0-2E18ADA6FE66}" srcOrd="0" destOrd="0" presId="urn:microsoft.com/office/officeart/2005/8/layout/process5"/>
    <dgm:cxn modelId="{74B762AC-C1D2-4ECF-9D11-8CE1C37327A4}" type="presOf" srcId="{8F3FC9C4-ED19-4E6F-840C-A48F01426E78}" destId="{D9C42818-0FB9-4B6B-9646-22509D1C1F82}" srcOrd="0" destOrd="0" presId="urn:microsoft.com/office/officeart/2005/8/layout/process5"/>
    <dgm:cxn modelId="{54909161-1FD0-40AA-9493-5316C53F0101}" srcId="{C5608F7F-666C-48F5-90CB-E032059FE59C}" destId="{5FF3ADD8-A998-4B16-806C-0386F354BA1E}" srcOrd="4" destOrd="0" parTransId="{C9D3A344-2FA3-413B-B34C-9E4F6C79A983}" sibTransId="{B5E61068-F506-4B75-8E3A-ACFA79C55DC6}"/>
    <dgm:cxn modelId="{F1EF2F11-09E0-45AC-BC77-FE19A0F06534}" type="presOf" srcId="{206C2FFB-F3C1-4589-B55B-5DF6B16ED871}" destId="{FD7ECD7A-11E8-427E-8D27-46DEFE7EC5FF}" srcOrd="0" destOrd="0" presId="urn:microsoft.com/office/officeart/2005/8/layout/process5"/>
    <dgm:cxn modelId="{D7691C54-1908-4E17-B48D-3B40BDCC16E9}" type="presOf" srcId="{232AF853-E13E-4C54-B07E-84357BEB7FAE}" destId="{07676A6D-7863-45DD-88AC-45FDDCC3302D}" srcOrd="0" destOrd="0" presId="urn:microsoft.com/office/officeart/2005/8/layout/process5"/>
    <dgm:cxn modelId="{5498B347-1A5F-4E34-A817-156C2A846C58}" srcId="{C5608F7F-666C-48F5-90CB-E032059FE59C}" destId="{6298F182-8F07-4F2E-91F3-DE1158D5798F}" srcOrd="1" destOrd="0" parTransId="{5AA687BD-0A68-45C4-9B41-14FF9E20C2DB}" sibTransId="{EC9397ED-1283-41D8-8C03-723BE8D044C6}"/>
    <dgm:cxn modelId="{3E464422-A9E9-46B8-B8D9-84FE58802EED}" type="presParOf" srcId="{65E45B38-B798-4708-9341-B63A1A70E32F}" destId="{659F6242-85CC-4191-8C2F-678B73B51520}" srcOrd="0" destOrd="0" presId="urn:microsoft.com/office/officeart/2005/8/layout/process5"/>
    <dgm:cxn modelId="{5C77BDF9-854C-4A2A-BAC8-BC77B0B03E41}" type="presParOf" srcId="{65E45B38-B798-4708-9341-B63A1A70E32F}" destId="{FD7ECD7A-11E8-427E-8D27-46DEFE7EC5FF}" srcOrd="1" destOrd="0" presId="urn:microsoft.com/office/officeart/2005/8/layout/process5"/>
    <dgm:cxn modelId="{1E6CFB95-43C1-4D7B-8F78-7A428644BC2A}" type="presParOf" srcId="{FD7ECD7A-11E8-427E-8D27-46DEFE7EC5FF}" destId="{9589071C-36FA-40FD-A079-2462681534E2}" srcOrd="0" destOrd="0" presId="urn:microsoft.com/office/officeart/2005/8/layout/process5"/>
    <dgm:cxn modelId="{6FA75BD4-1D1C-48F7-B6D5-87CB43B62794}" type="presParOf" srcId="{65E45B38-B798-4708-9341-B63A1A70E32F}" destId="{065F4F0F-6ECA-4187-B49B-E69DFF0A7CD6}" srcOrd="2" destOrd="0" presId="urn:microsoft.com/office/officeart/2005/8/layout/process5"/>
    <dgm:cxn modelId="{57486A36-2D7C-44E9-A137-21D4B9617117}" type="presParOf" srcId="{65E45B38-B798-4708-9341-B63A1A70E32F}" destId="{348A6CD9-EE92-46B9-A0AF-FCC8AA7D8F62}" srcOrd="3" destOrd="0" presId="urn:microsoft.com/office/officeart/2005/8/layout/process5"/>
    <dgm:cxn modelId="{7DB86E1C-87E1-4DAD-9809-98E06F38B0A2}" type="presParOf" srcId="{348A6CD9-EE92-46B9-A0AF-FCC8AA7D8F62}" destId="{11084A74-48FC-41F8-9D40-17435529C081}" srcOrd="0" destOrd="0" presId="urn:microsoft.com/office/officeart/2005/8/layout/process5"/>
    <dgm:cxn modelId="{F05C7307-EEFC-4B22-AA5D-FC6980925A0A}" type="presParOf" srcId="{65E45B38-B798-4708-9341-B63A1A70E32F}" destId="{C2E3A66B-EBA2-436E-9079-711D933F1FCE}" srcOrd="4" destOrd="0" presId="urn:microsoft.com/office/officeart/2005/8/layout/process5"/>
    <dgm:cxn modelId="{0C0E545C-EB98-4B9B-98B4-672D6CA8839B}" type="presParOf" srcId="{65E45B38-B798-4708-9341-B63A1A70E32F}" destId="{F3EB4BBE-8D4E-4706-9DB0-2E18ADA6FE66}" srcOrd="5" destOrd="0" presId="urn:microsoft.com/office/officeart/2005/8/layout/process5"/>
    <dgm:cxn modelId="{1B51DC68-E66A-4F36-86DB-C8BB6A19E500}" type="presParOf" srcId="{F3EB4BBE-8D4E-4706-9DB0-2E18ADA6FE66}" destId="{0D880A57-38BE-42BF-9A2A-6F69C6021A0D}" srcOrd="0" destOrd="0" presId="urn:microsoft.com/office/officeart/2005/8/layout/process5"/>
    <dgm:cxn modelId="{FF4B8F89-9487-4A97-931B-6B3EFF5E031D}" type="presParOf" srcId="{65E45B38-B798-4708-9341-B63A1A70E32F}" destId="{D9C42818-0FB9-4B6B-9646-22509D1C1F82}" srcOrd="6" destOrd="0" presId="urn:microsoft.com/office/officeart/2005/8/layout/process5"/>
    <dgm:cxn modelId="{B906C655-A011-4CD9-A15E-0E10A9C2A380}" type="presParOf" srcId="{65E45B38-B798-4708-9341-B63A1A70E32F}" destId="{6A8AC0DD-1682-4A81-B757-9AA7C03D6893}" srcOrd="7" destOrd="0" presId="urn:microsoft.com/office/officeart/2005/8/layout/process5"/>
    <dgm:cxn modelId="{E1C383DF-44EE-4683-AFAB-6024F7F0C464}" type="presParOf" srcId="{6A8AC0DD-1682-4A81-B757-9AA7C03D6893}" destId="{E058C0E6-33F5-4AE4-A512-7E08677E41E8}" srcOrd="0" destOrd="0" presId="urn:microsoft.com/office/officeart/2005/8/layout/process5"/>
    <dgm:cxn modelId="{9C8E16F1-3988-4DF8-94B1-CD805503CEFC}" type="presParOf" srcId="{65E45B38-B798-4708-9341-B63A1A70E32F}" destId="{923F6F7B-5394-4B56-8300-8997C0305D1E}" srcOrd="8" destOrd="0" presId="urn:microsoft.com/office/officeart/2005/8/layout/process5"/>
    <dgm:cxn modelId="{6144D85C-075D-4A12-A296-999B5576AC0F}" type="presParOf" srcId="{65E45B38-B798-4708-9341-B63A1A70E32F}" destId="{D99918F0-0A99-4EA0-B8C8-5EC1086D3187}" srcOrd="9" destOrd="0" presId="urn:microsoft.com/office/officeart/2005/8/layout/process5"/>
    <dgm:cxn modelId="{D461D529-01AA-4B55-B4CF-50C41CEE5C7B}" type="presParOf" srcId="{D99918F0-0A99-4EA0-B8C8-5EC1086D3187}" destId="{A77DCF28-369E-4548-B59E-83DC2CFC7A77}" srcOrd="0" destOrd="0" presId="urn:microsoft.com/office/officeart/2005/8/layout/process5"/>
    <dgm:cxn modelId="{0F63755B-D489-415F-9876-9AA9A01AC3CC}" type="presParOf" srcId="{65E45B38-B798-4708-9341-B63A1A70E32F}" destId="{07676A6D-7863-45DD-88AC-45FDDCC3302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C45267-0BED-485F-99E8-220F352A44DA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1773ED6-E069-4A71-A87C-46B9F10DD02C}">
      <dgm:prSet phldrT="[Texto]" custT="1"/>
      <dgm:spPr/>
      <dgm:t>
        <a:bodyPr/>
        <a:lstStyle/>
        <a:p>
          <a:pPr algn="just"/>
          <a:r>
            <a:rPr lang="es-ES" sz="2000"/>
            <a:t>Los focos de calor proporcionados por el INPE, son considerados puntos potenciales de fuego, y varios focos de calor pueden estar asociados a un mismo incendio. </a:t>
          </a:r>
          <a:endParaRPr lang="es-EC" sz="2000"/>
        </a:p>
      </dgm:t>
    </dgm:pt>
    <dgm:pt modelId="{143ED2BD-A42D-4D04-953E-A0B189178294}" type="parTrans" cxnId="{EC404228-8CF7-4609-82BB-39C596E2A7B5}">
      <dgm:prSet/>
      <dgm:spPr/>
      <dgm:t>
        <a:bodyPr/>
        <a:lstStyle/>
        <a:p>
          <a:endParaRPr lang="es-EC"/>
        </a:p>
      </dgm:t>
    </dgm:pt>
    <dgm:pt modelId="{B3447287-BCAA-4442-B030-BBB0854EA707}" type="sibTrans" cxnId="{EC404228-8CF7-4609-82BB-39C596E2A7B5}">
      <dgm:prSet/>
      <dgm:spPr/>
      <dgm:t>
        <a:bodyPr/>
        <a:lstStyle/>
        <a:p>
          <a:endParaRPr lang="es-EC"/>
        </a:p>
      </dgm:t>
    </dgm:pt>
    <dgm:pt modelId="{8447DF5B-F167-4099-8B35-0393CBAB9FAC}">
      <dgm:prSet phldrT="[Texto]" custT="1"/>
      <dgm:spPr/>
      <dgm:t>
        <a:bodyPr/>
        <a:lstStyle/>
        <a:p>
          <a:pPr algn="just"/>
          <a:r>
            <a:rPr lang="es-ES" sz="2000"/>
            <a:t>Algunos focos de incendios ubicados en áreas de cultivo no fueron tomados en cuenta.</a:t>
          </a:r>
          <a:endParaRPr lang="es-EC" sz="2000"/>
        </a:p>
      </dgm:t>
    </dgm:pt>
    <dgm:pt modelId="{948FED17-3AB6-4900-9B68-FADA3253EFEF}" type="parTrans" cxnId="{9B837F79-DE53-488C-AAF2-166487416C7B}">
      <dgm:prSet/>
      <dgm:spPr/>
      <dgm:t>
        <a:bodyPr/>
        <a:lstStyle/>
        <a:p>
          <a:endParaRPr lang="es-EC"/>
        </a:p>
      </dgm:t>
    </dgm:pt>
    <dgm:pt modelId="{3FE2EC89-5BB0-4DA1-888A-040FC0FC0A20}" type="sibTrans" cxnId="{9B837F79-DE53-488C-AAF2-166487416C7B}">
      <dgm:prSet/>
      <dgm:spPr/>
      <dgm:t>
        <a:bodyPr/>
        <a:lstStyle/>
        <a:p>
          <a:endParaRPr lang="es-EC"/>
        </a:p>
      </dgm:t>
    </dgm:pt>
    <dgm:pt modelId="{211CC298-588A-4800-A0E7-7EA2D2C453D7}">
      <dgm:prSet custT="1"/>
      <dgm:spPr/>
      <dgm:t>
        <a:bodyPr/>
        <a:lstStyle/>
        <a:p>
          <a:pPr algn="just"/>
          <a:r>
            <a:rPr lang="es-ES" sz="2000"/>
            <a:t>Los focos de incendio seleccionados </a:t>
          </a:r>
          <a:r>
            <a:rPr lang="es-EC" sz="2000"/>
            <a:t>desde el año 2000 al 2012 durante los meses de agosto, septiembre, octubre y noviembre</a:t>
          </a:r>
          <a:r>
            <a:rPr lang="es-ES" sz="2000"/>
            <a:t> fueron únicamente 501 para el DMQ y su área de influencia.</a:t>
          </a:r>
          <a:endParaRPr lang="es-EC" sz="2000"/>
        </a:p>
      </dgm:t>
    </dgm:pt>
    <dgm:pt modelId="{7FAF912B-F943-490F-9D28-19C81E6FFA09}" type="parTrans" cxnId="{054B4AB5-BFDF-40ED-B2B6-B2E814B0B79B}">
      <dgm:prSet/>
      <dgm:spPr/>
      <dgm:t>
        <a:bodyPr/>
        <a:lstStyle/>
        <a:p>
          <a:endParaRPr lang="es-EC"/>
        </a:p>
      </dgm:t>
    </dgm:pt>
    <dgm:pt modelId="{EB51A961-4177-4BE1-B4EC-DE9F7FC093E6}" type="sibTrans" cxnId="{054B4AB5-BFDF-40ED-B2B6-B2E814B0B79B}">
      <dgm:prSet/>
      <dgm:spPr/>
      <dgm:t>
        <a:bodyPr/>
        <a:lstStyle/>
        <a:p>
          <a:endParaRPr lang="es-EC"/>
        </a:p>
      </dgm:t>
    </dgm:pt>
    <dgm:pt modelId="{6D140C6F-4C95-4617-A42D-AA1B275C273D}" type="pres">
      <dgm:prSet presAssocID="{8EC45267-0BED-485F-99E8-220F352A44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3F4FEBC-604E-4175-8764-7F6CE6470C76}" type="pres">
      <dgm:prSet presAssocID="{E1773ED6-E069-4A71-A87C-46B9F10DD02C}" presName="parentLin" presStyleCnt="0"/>
      <dgm:spPr/>
    </dgm:pt>
    <dgm:pt modelId="{641DD0CC-7026-47B6-BD03-452C9691F8A3}" type="pres">
      <dgm:prSet presAssocID="{E1773ED6-E069-4A71-A87C-46B9F10DD02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5A9E3902-9017-442B-8B0F-055E46D8DD14}" type="pres">
      <dgm:prSet presAssocID="{E1773ED6-E069-4A71-A87C-46B9F10DD02C}" presName="parentText" presStyleLbl="node1" presStyleIdx="0" presStyleCnt="3" custScaleX="11999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C12A4B-D912-4210-93ED-D12733512489}" type="pres">
      <dgm:prSet presAssocID="{E1773ED6-E069-4A71-A87C-46B9F10DD02C}" presName="negativeSpace" presStyleCnt="0"/>
      <dgm:spPr/>
    </dgm:pt>
    <dgm:pt modelId="{A3A44244-56CA-4C75-9D9D-2EE96C7442E5}" type="pres">
      <dgm:prSet presAssocID="{E1773ED6-E069-4A71-A87C-46B9F10DD02C}" presName="childText" presStyleLbl="conFgAcc1" presStyleIdx="0" presStyleCnt="3">
        <dgm:presLayoutVars>
          <dgm:bulletEnabled val="1"/>
        </dgm:presLayoutVars>
      </dgm:prSet>
      <dgm:spPr/>
    </dgm:pt>
    <dgm:pt modelId="{FB47F19B-40BF-47C6-B4A7-9968EB6D6BA8}" type="pres">
      <dgm:prSet presAssocID="{B3447287-BCAA-4442-B030-BBB0854EA707}" presName="spaceBetweenRectangles" presStyleCnt="0"/>
      <dgm:spPr/>
    </dgm:pt>
    <dgm:pt modelId="{7A5EE3F2-5493-412B-A3C6-5A2C89B1D21F}" type="pres">
      <dgm:prSet presAssocID="{8447DF5B-F167-4099-8B35-0393CBAB9FAC}" presName="parentLin" presStyleCnt="0"/>
      <dgm:spPr/>
    </dgm:pt>
    <dgm:pt modelId="{D8DCBCC1-8CD5-40D2-ACE1-1612E9C3DB6E}" type="pres">
      <dgm:prSet presAssocID="{8447DF5B-F167-4099-8B35-0393CBAB9FA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09D663F5-E85D-495C-A0B6-E18B27FF6AB6}" type="pres">
      <dgm:prSet presAssocID="{8447DF5B-F167-4099-8B35-0393CBAB9FAC}" presName="parentText" presStyleLbl="node1" presStyleIdx="1" presStyleCnt="3" custScaleX="11999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6BAA8-9FF0-47D9-85F1-71175DE9FB04}" type="pres">
      <dgm:prSet presAssocID="{8447DF5B-F167-4099-8B35-0393CBAB9FAC}" presName="negativeSpace" presStyleCnt="0"/>
      <dgm:spPr/>
    </dgm:pt>
    <dgm:pt modelId="{C712C29D-C1C1-4806-A4AA-A57B7E679DE6}" type="pres">
      <dgm:prSet presAssocID="{8447DF5B-F167-4099-8B35-0393CBAB9FAC}" presName="childText" presStyleLbl="conFgAcc1" presStyleIdx="1" presStyleCnt="3">
        <dgm:presLayoutVars>
          <dgm:bulletEnabled val="1"/>
        </dgm:presLayoutVars>
      </dgm:prSet>
      <dgm:spPr/>
    </dgm:pt>
    <dgm:pt modelId="{F2C587D9-DFBD-4FD4-BBF8-9F7DE1C6061D}" type="pres">
      <dgm:prSet presAssocID="{3FE2EC89-5BB0-4DA1-888A-040FC0FC0A20}" presName="spaceBetweenRectangles" presStyleCnt="0"/>
      <dgm:spPr/>
    </dgm:pt>
    <dgm:pt modelId="{33FAD31E-0F9A-4A30-AF4B-DA0FD961E306}" type="pres">
      <dgm:prSet presAssocID="{211CC298-588A-4800-A0E7-7EA2D2C453D7}" presName="parentLin" presStyleCnt="0"/>
      <dgm:spPr/>
    </dgm:pt>
    <dgm:pt modelId="{E9F7D180-D6AE-4207-AE79-36465A89B336}" type="pres">
      <dgm:prSet presAssocID="{211CC298-588A-4800-A0E7-7EA2D2C453D7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8E3ACDCC-8ECE-4440-812D-ED92BB76AD3A}" type="pres">
      <dgm:prSet presAssocID="{211CC298-588A-4800-A0E7-7EA2D2C453D7}" presName="parentText" presStyleLbl="node1" presStyleIdx="2" presStyleCnt="3" custScaleX="11999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C5ADF6-54AF-4EB6-BF6E-F674C7A21E10}" type="pres">
      <dgm:prSet presAssocID="{211CC298-588A-4800-A0E7-7EA2D2C453D7}" presName="negativeSpace" presStyleCnt="0"/>
      <dgm:spPr/>
    </dgm:pt>
    <dgm:pt modelId="{9348B989-FFBE-4693-9A9F-8FE84A4AFE7E}" type="pres">
      <dgm:prSet presAssocID="{211CC298-588A-4800-A0E7-7EA2D2C453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611F159-41CB-4085-BB54-1D5008B297B7}" type="presOf" srcId="{8447DF5B-F167-4099-8B35-0393CBAB9FAC}" destId="{09D663F5-E85D-495C-A0B6-E18B27FF6AB6}" srcOrd="1" destOrd="0" presId="urn:microsoft.com/office/officeart/2005/8/layout/list1"/>
    <dgm:cxn modelId="{EC404228-8CF7-4609-82BB-39C596E2A7B5}" srcId="{8EC45267-0BED-485F-99E8-220F352A44DA}" destId="{E1773ED6-E069-4A71-A87C-46B9F10DD02C}" srcOrd="0" destOrd="0" parTransId="{143ED2BD-A42D-4D04-953E-A0B189178294}" sibTransId="{B3447287-BCAA-4442-B030-BBB0854EA707}"/>
    <dgm:cxn modelId="{054B4AB5-BFDF-40ED-B2B6-B2E814B0B79B}" srcId="{8EC45267-0BED-485F-99E8-220F352A44DA}" destId="{211CC298-588A-4800-A0E7-7EA2D2C453D7}" srcOrd="2" destOrd="0" parTransId="{7FAF912B-F943-490F-9D28-19C81E6FFA09}" sibTransId="{EB51A961-4177-4BE1-B4EC-DE9F7FC093E6}"/>
    <dgm:cxn modelId="{286F205B-4219-4815-9683-3937D2230C48}" type="presOf" srcId="{211CC298-588A-4800-A0E7-7EA2D2C453D7}" destId="{E9F7D180-D6AE-4207-AE79-36465A89B336}" srcOrd="0" destOrd="0" presId="urn:microsoft.com/office/officeart/2005/8/layout/list1"/>
    <dgm:cxn modelId="{921E7570-A8DE-4443-AE47-60DD9A9F8770}" type="presOf" srcId="{211CC298-588A-4800-A0E7-7EA2D2C453D7}" destId="{8E3ACDCC-8ECE-4440-812D-ED92BB76AD3A}" srcOrd="1" destOrd="0" presId="urn:microsoft.com/office/officeart/2005/8/layout/list1"/>
    <dgm:cxn modelId="{3099DEB9-9D33-48ED-882F-051089D960B7}" type="presOf" srcId="{8EC45267-0BED-485F-99E8-220F352A44DA}" destId="{6D140C6F-4C95-4617-A42D-AA1B275C273D}" srcOrd="0" destOrd="0" presId="urn:microsoft.com/office/officeart/2005/8/layout/list1"/>
    <dgm:cxn modelId="{87561679-F422-4C9C-BD47-579158CD369D}" type="presOf" srcId="{E1773ED6-E069-4A71-A87C-46B9F10DD02C}" destId="{641DD0CC-7026-47B6-BD03-452C9691F8A3}" srcOrd="0" destOrd="0" presId="urn:microsoft.com/office/officeart/2005/8/layout/list1"/>
    <dgm:cxn modelId="{4D85108D-C262-4EC2-BDF7-8A1D5E3CD190}" type="presOf" srcId="{E1773ED6-E069-4A71-A87C-46B9F10DD02C}" destId="{5A9E3902-9017-442B-8B0F-055E46D8DD14}" srcOrd="1" destOrd="0" presId="urn:microsoft.com/office/officeart/2005/8/layout/list1"/>
    <dgm:cxn modelId="{9F8C7CCF-BD2E-46B2-98DC-F76C2A60B2EB}" type="presOf" srcId="{8447DF5B-F167-4099-8B35-0393CBAB9FAC}" destId="{D8DCBCC1-8CD5-40D2-ACE1-1612E9C3DB6E}" srcOrd="0" destOrd="0" presId="urn:microsoft.com/office/officeart/2005/8/layout/list1"/>
    <dgm:cxn modelId="{9B837F79-DE53-488C-AAF2-166487416C7B}" srcId="{8EC45267-0BED-485F-99E8-220F352A44DA}" destId="{8447DF5B-F167-4099-8B35-0393CBAB9FAC}" srcOrd="1" destOrd="0" parTransId="{948FED17-3AB6-4900-9B68-FADA3253EFEF}" sibTransId="{3FE2EC89-5BB0-4DA1-888A-040FC0FC0A20}"/>
    <dgm:cxn modelId="{9D1DF6F6-8FAA-4690-9D7F-4FCC842E9470}" type="presParOf" srcId="{6D140C6F-4C95-4617-A42D-AA1B275C273D}" destId="{73F4FEBC-604E-4175-8764-7F6CE6470C76}" srcOrd="0" destOrd="0" presId="urn:microsoft.com/office/officeart/2005/8/layout/list1"/>
    <dgm:cxn modelId="{84FF3BE5-C061-4586-8F88-3AC2B9A91D29}" type="presParOf" srcId="{73F4FEBC-604E-4175-8764-7F6CE6470C76}" destId="{641DD0CC-7026-47B6-BD03-452C9691F8A3}" srcOrd="0" destOrd="0" presId="urn:microsoft.com/office/officeart/2005/8/layout/list1"/>
    <dgm:cxn modelId="{3E821BB6-8ABA-41ED-868C-47736A3D8197}" type="presParOf" srcId="{73F4FEBC-604E-4175-8764-7F6CE6470C76}" destId="{5A9E3902-9017-442B-8B0F-055E46D8DD14}" srcOrd="1" destOrd="0" presId="urn:microsoft.com/office/officeart/2005/8/layout/list1"/>
    <dgm:cxn modelId="{F4397499-EF7D-438E-9640-B1F6BACC612F}" type="presParOf" srcId="{6D140C6F-4C95-4617-A42D-AA1B275C273D}" destId="{4CC12A4B-D912-4210-93ED-D12733512489}" srcOrd="1" destOrd="0" presId="urn:microsoft.com/office/officeart/2005/8/layout/list1"/>
    <dgm:cxn modelId="{B8AF1CA7-309D-42F6-8B8D-E3C4F3B6CAB1}" type="presParOf" srcId="{6D140C6F-4C95-4617-A42D-AA1B275C273D}" destId="{A3A44244-56CA-4C75-9D9D-2EE96C7442E5}" srcOrd="2" destOrd="0" presId="urn:microsoft.com/office/officeart/2005/8/layout/list1"/>
    <dgm:cxn modelId="{D7512621-6585-4638-9DBE-4103684D862C}" type="presParOf" srcId="{6D140C6F-4C95-4617-A42D-AA1B275C273D}" destId="{FB47F19B-40BF-47C6-B4A7-9968EB6D6BA8}" srcOrd="3" destOrd="0" presId="urn:microsoft.com/office/officeart/2005/8/layout/list1"/>
    <dgm:cxn modelId="{833AD7F2-3146-429A-BD92-7CA02278A54E}" type="presParOf" srcId="{6D140C6F-4C95-4617-A42D-AA1B275C273D}" destId="{7A5EE3F2-5493-412B-A3C6-5A2C89B1D21F}" srcOrd="4" destOrd="0" presId="urn:microsoft.com/office/officeart/2005/8/layout/list1"/>
    <dgm:cxn modelId="{3BE7774F-749E-4B12-A603-198E33ABB9D9}" type="presParOf" srcId="{7A5EE3F2-5493-412B-A3C6-5A2C89B1D21F}" destId="{D8DCBCC1-8CD5-40D2-ACE1-1612E9C3DB6E}" srcOrd="0" destOrd="0" presId="urn:microsoft.com/office/officeart/2005/8/layout/list1"/>
    <dgm:cxn modelId="{E57FE808-F982-4C95-8E74-41FE5BC5E59E}" type="presParOf" srcId="{7A5EE3F2-5493-412B-A3C6-5A2C89B1D21F}" destId="{09D663F5-E85D-495C-A0B6-E18B27FF6AB6}" srcOrd="1" destOrd="0" presId="urn:microsoft.com/office/officeart/2005/8/layout/list1"/>
    <dgm:cxn modelId="{D3A516DC-9572-4836-86D3-C8DC92809E85}" type="presParOf" srcId="{6D140C6F-4C95-4617-A42D-AA1B275C273D}" destId="{F5E6BAA8-9FF0-47D9-85F1-71175DE9FB04}" srcOrd="5" destOrd="0" presId="urn:microsoft.com/office/officeart/2005/8/layout/list1"/>
    <dgm:cxn modelId="{E9A66DF7-BEC0-4FA4-8F00-2A8C77BC6306}" type="presParOf" srcId="{6D140C6F-4C95-4617-A42D-AA1B275C273D}" destId="{C712C29D-C1C1-4806-A4AA-A57B7E679DE6}" srcOrd="6" destOrd="0" presId="urn:microsoft.com/office/officeart/2005/8/layout/list1"/>
    <dgm:cxn modelId="{79B0A9A0-9673-42B9-8361-688E32DAB07E}" type="presParOf" srcId="{6D140C6F-4C95-4617-A42D-AA1B275C273D}" destId="{F2C587D9-DFBD-4FD4-BBF8-9F7DE1C6061D}" srcOrd="7" destOrd="0" presId="urn:microsoft.com/office/officeart/2005/8/layout/list1"/>
    <dgm:cxn modelId="{BF700B5D-BF56-4C80-BB1D-71AD6EE95989}" type="presParOf" srcId="{6D140C6F-4C95-4617-A42D-AA1B275C273D}" destId="{33FAD31E-0F9A-4A30-AF4B-DA0FD961E306}" srcOrd="8" destOrd="0" presId="urn:microsoft.com/office/officeart/2005/8/layout/list1"/>
    <dgm:cxn modelId="{67DB9200-9B4E-48D5-A576-B37CC0C42772}" type="presParOf" srcId="{33FAD31E-0F9A-4A30-AF4B-DA0FD961E306}" destId="{E9F7D180-D6AE-4207-AE79-36465A89B336}" srcOrd="0" destOrd="0" presId="urn:microsoft.com/office/officeart/2005/8/layout/list1"/>
    <dgm:cxn modelId="{C920D330-5170-4EBD-ABE3-8C4FAD96745A}" type="presParOf" srcId="{33FAD31E-0F9A-4A30-AF4B-DA0FD961E306}" destId="{8E3ACDCC-8ECE-4440-812D-ED92BB76AD3A}" srcOrd="1" destOrd="0" presId="urn:microsoft.com/office/officeart/2005/8/layout/list1"/>
    <dgm:cxn modelId="{D9E2F478-9B4A-48F4-A623-0E560264DE60}" type="presParOf" srcId="{6D140C6F-4C95-4617-A42D-AA1B275C273D}" destId="{82C5ADF6-54AF-4EB6-BF6E-F674C7A21E10}" srcOrd="9" destOrd="0" presId="urn:microsoft.com/office/officeart/2005/8/layout/list1"/>
    <dgm:cxn modelId="{806495A5-EE1F-4782-AA82-E3D4C5AB44A6}" type="presParOf" srcId="{6D140C6F-4C95-4617-A42D-AA1B275C273D}" destId="{9348B989-FFBE-4693-9A9F-8FE84A4AFE7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C45267-0BED-485F-99E8-220F352A44DA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5E14872-484C-4F9C-B5CA-C8259350FAC2}">
      <dgm:prSet custT="1"/>
      <dgm:spPr/>
      <dgm:t>
        <a:bodyPr/>
        <a:lstStyle/>
        <a:p>
          <a:r>
            <a:rPr lang="es-EC" sz="2000"/>
            <a:t>La utilización del software Dinamica Ego para el desarrollo del Modelamiento por Autómatas Celulares presenta varias ventajas.</a:t>
          </a:r>
        </a:p>
      </dgm:t>
    </dgm:pt>
    <dgm:pt modelId="{5B859F85-530D-4C8E-8CD2-9EF2A2A3625E}" type="parTrans" cxnId="{5F53E9CA-9F77-40A3-B0AC-5393545CE345}">
      <dgm:prSet/>
      <dgm:spPr/>
      <dgm:t>
        <a:bodyPr/>
        <a:lstStyle/>
        <a:p>
          <a:endParaRPr lang="es-EC"/>
        </a:p>
      </dgm:t>
    </dgm:pt>
    <dgm:pt modelId="{7FE47F8E-4244-4492-9745-501203D5CA97}" type="sibTrans" cxnId="{5F53E9CA-9F77-40A3-B0AC-5393545CE345}">
      <dgm:prSet/>
      <dgm:spPr/>
      <dgm:t>
        <a:bodyPr/>
        <a:lstStyle/>
        <a:p>
          <a:endParaRPr lang="es-EC"/>
        </a:p>
      </dgm:t>
    </dgm:pt>
    <dgm:pt modelId="{908A1961-905A-46DE-A19A-E04F7FB1D3D5}">
      <dgm:prSet custT="1"/>
      <dgm:spPr/>
      <dgm:t>
        <a:bodyPr/>
        <a:lstStyle/>
        <a:p>
          <a:r>
            <a:rPr lang="es-EC" sz="2000"/>
            <a:t>Por medio del modelo de autómatas celulares se determino que la presencia de incendios forestales dentro del área de estudio son por causas Antrópica. </a:t>
          </a:r>
        </a:p>
      </dgm:t>
    </dgm:pt>
    <dgm:pt modelId="{B0EE556B-B9BD-448A-8876-FC8E6089AD38}" type="parTrans" cxnId="{D06C6B56-E952-4291-BA3F-2D6996285E02}">
      <dgm:prSet/>
      <dgm:spPr/>
      <dgm:t>
        <a:bodyPr/>
        <a:lstStyle/>
        <a:p>
          <a:endParaRPr lang="es-EC"/>
        </a:p>
      </dgm:t>
    </dgm:pt>
    <dgm:pt modelId="{538C90BE-529F-4961-99DF-9E38F50B5E32}" type="sibTrans" cxnId="{D06C6B56-E952-4291-BA3F-2D6996285E02}">
      <dgm:prSet/>
      <dgm:spPr/>
      <dgm:t>
        <a:bodyPr/>
        <a:lstStyle/>
        <a:p>
          <a:endParaRPr lang="es-EC"/>
        </a:p>
      </dgm:t>
    </dgm:pt>
    <dgm:pt modelId="{48AA5643-31FE-4C62-8D05-5A458EB33451}">
      <dgm:prSet custT="1"/>
      <dgm:spPr/>
      <dgm:t>
        <a:bodyPr/>
        <a:lstStyle/>
        <a:p>
          <a:r>
            <a:rPr lang="es-ES" sz="2000"/>
            <a:t>El ajuste del Modelo de Autómatas Celulares para Focos de Incendios del 2013 es del 46.57%.</a:t>
          </a:r>
          <a:endParaRPr lang="es-EC" sz="2000"/>
        </a:p>
      </dgm:t>
    </dgm:pt>
    <dgm:pt modelId="{8789800F-65BA-4581-B10A-7DDE06DBB139}" type="parTrans" cxnId="{E79B8D0D-0587-449E-A622-A0C2D3489590}">
      <dgm:prSet/>
      <dgm:spPr/>
      <dgm:t>
        <a:bodyPr/>
        <a:lstStyle/>
        <a:p>
          <a:endParaRPr lang="es-EC"/>
        </a:p>
      </dgm:t>
    </dgm:pt>
    <dgm:pt modelId="{56B32987-CC00-4419-9D90-C626DB404475}" type="sibTrans" cxnId="{E79B8D0D-0587-449E-A622-A0C2D3489590}">
      <dgm:prSet/>
      <dgm:spPr/>
      <dgm:t>
        <a:bodyPr/>
        <a:lstStyle/>
        <a:p>
          <a:endParaRPr lang="es-EC"/>
        </a:p>
      </dgm:t>
    </dgm:pt>
    <dgm:pt modelId="{281B0A38-A118-482D-B314-B9522915C68E}">
      <dgm:prSet custT="1"/>
      <dgm:spPr/>
      <dgm:t>
        <a:bodyPr/>
        <a:lstStyle/>
        <a:p>
          <a:r>
            <a:rPr lang="es-EC" sz="2000"/>
            <a:t>P</a:t>
          </a:r>
          <a:r>
            <a:rPr lang="es-ES" sz="2000"/>
            <a:t>ara la colocación de Torres de monitoreo y control de incendios forestales, se obtuvo como resultado 83 puntos de instalación distribuidos en el DMQ.</a:t>
          </a:r>
          <a:endParaRPr lang="es-EC" sz="2000"/>
        </a:p>
      </dgm:t>
    </dgm:pt>
    <dgm:pt modelId="{D1DA4704-27C0-4262-B880-42A6B2810F6E}" type="parTrans" cxnId="{4692D251-FEFF-4809-9CFE-B974CBEC4AA8}">
      <dgm:prSet/>
      <dgm:spPr/>
      <dgm:t>
        <a:bodyPr/>
        <a:lstStyle/>
        <a:p>
          <a:endParaRPr lang="es-EC"/>
        </a:p>
      </dgm:t>
    </dgm:pt>
    <dgm:pt modelId="{39B3707F-6532-4630-95DA-B441826D020C}" type="sibTrans" cxnId="{4692D251-FEFF-4809-9CFE-B974CBEC4AA8}">
      <dgm:prSet/>
      <dgm:spPr/>
      <dgm:t>
        <a:bodyPr/>
        <a:lstStyle/>
        <a:p>
          <a:endParaRPr lang="es-EC"/>
        </a:p>
      </dgm:t>
    </dgm:pt>
    <dgm:pt modelId="{6D140C6F-4C95-4617-A42D-AA1B275C273D}" type="pres">
      <dgm:prSet presAssocID="{8EC45267-0BED-485F-99E8-220F352A44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776088-0757-4F92-94C6-90102D500DD2}" type="pres">
      <dgm:prSet presAssocID="{F5E14872-484C-4F9C-B5CA-C8259350FAC2}" presName="parentLin" presStyleCnt="0"/>
      <dgm:spPr/>
    </dgm:pt>
    <dgm:pt modelId="{BCB87A83-8B4E-40E9-8531-A5983BEA30A7}" type="pres">
      <dgm:prSet presAssocID="{F5E14872-484C-4F9C-B5CA-C8259350FAC2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15CB0CC9-792F-4854-9804-03DE86DC694F}" type="pres">
      <dgm:prSet presAssocID="{F5E14872-484C-4F9C-B5CA-C8259350FAC2}" presName="parentText" presStyleLbl="node1" presStyleIdx="0" presStyleCnt="4" custScaleX="113174" custScaleY="13635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E8102-524D-45E8-A349-1514C3328675}" type="pres">
      <dgm:prSet presAssocID="{F5E14872-484C-4F9C-B5CA-C8259350FAC2}" presName="negativeSpace" presStyleCnt="0"/>
      <dgm:spPr/>
    </dgm:pt>
    <dgm:pt modelId="{628649B6-0299-4233-B64A-746046DAF02E}" type="pres">
      <dgm:prSet presAssocID="{F5E14872-484C-4F9C-B5CA-C8259350FAC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139D47-2ABA-4F28-90BA-411C3D19C384}" type="pres">
      <dgm:prSet presAssocID="{7FE47F8E-4244-4492-9745-501203D5CA97}" presName="spaceBetweenRectangles" presStyleCnt="0"/>
      <dgm:spPr/>
    </dgm:pt>
    <dgm:pt modelId="{70D5953B-2345-45FC-828B-F71B1E287C79}" type="pres">
      <dgm:prSet presAssocID="{908A1961-905A-46DE-A19A-E04F7FB1D3D5}" presName="parentLin" presStyleCnt="0"/>
      <dgm:spPr/>
    </dgm:pt>
    <dgm:pt modelId="{219B11C9-1C37-49E5-8E66-8AF5313B45DF}" type="pres">
      <dgm:prSet presAssocID="{908A1961-905A-46DE-A19A-E04F7FB1D3D5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4971CCA1-79F6-40AE-A93E-5502837AB2DC}" type="pres">
      <dgm:prSet presAssocID="{908A1961-905A-46DE-A19A-E04F7FB1D3D5}" presName="parentText" presStyleLbl="node1" presStyleIdx="1" presStyleCnt="4" custScaleX="113174" custScaleY="1290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40628F-12D0-4ABE-956F-D8746FD74403}" type="pres">
      <dgm:prSet presAssocID="{908A1961-905A-46DE-A19A-E04F7FB1D3D5}" presName="negativeSpace" presStyleCnt="0"/>
      <dgm:spPr/>
    </dgm:pt>
    <dgm:pt modelId="{CBA34DE3-5D5A-4A4C-B57A-234443561FE4}" type="pres">
      <dgm:prSet presAssocID="{908A1961-905A-46DE-A19A-E04F7FB1D3D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2E8CF1-5AEB-4E2B-B77D-C1D715096910}" type="pres">
      <dgm:prSet presAssocID="{538C90BE-529F-4961-99DF-9E38F50B5E32}" presName="spaceBetweenRectangles" presStyleCnt="0"/>
      <dgm:spPr/>
    </dgm:pt>
    <dgm:pt modelId="{844617E5-80DA-45D6-9283-6333B55F09D4}" type="pres">
      <dgm:prSet presAssocID="{48AA5643-31FE-4C62-8D05-5A458EB33451}" presName="parentLin" presStyleCnt="0"/>
      <dgm:spPr/>
    </dgm:pt>
    <dgm:pt modelId="{97CC77C2-6578-4E9C-B854-11FAA83F031D}" type="pres">
      <dgm:prSet presAssocID="{48AA5643-31FE-4C62-8D05-5A458EB33451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B92E91EB-670D-48F6-97F4-FF6026C8E1D2}" type="pres">
      <dgm:prSet presAssocID="{48AA5643-31FE-4C62-8D05-5A458EB33451}" presName="parentText" presStyleLbl="node1" presStyleIdx="2" presStyleCnt="4" custScaleX="11317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774D93-5BD8-4B0F-836F-971603B9942E}" type="pres">
      <dgm:prSet presAssocID="{48AA5643-31FE-4C62-8D05-5A458EB33451}" presName="negativeSpace" presStyleCnt="0"/>
      <dgm:spPr/>
    </dgm:pt>
    <dgm:pt modelId="{799B093B-D36C-4CFB-BFE2-D30FBC18B9AC}" type="pres">
      <dgm:prSet presAssocID="{48AA5643-31FE-4C62-8D05-5A458EB33451}" presName="childText" presStyleLbl="conFgAcc1" presStyleIdx="2" presStyleCnt="4">
        <dgm:presLayoutVars>
          <dgm:bulletEnabled val="1"/>
        </dgm:presLayoutVars>
      </dgm:prSet>
      <dgm:spPr/>
    </dgm:pt>
    <dgm:pt modelId="{4974AA03-694E-46A3-95B9-C1377966758D}" type="pres">
      <dgm:prSet presAssocID="{56B32987-CC00-4419-9D90-C626DB404475}" presName="spaceBetweenRectangles" presStyleCnt="0"/>
      <dgm:spPr/>
    </dgm:pt>
    <dgm:pt modelId="{FD7384ED-36DA-4A4B-A22A-53389E644188}" type="pres">
      <dgm:prSet presAssocID="{281B0A38-A118-482D-B314-B9522915C68E}" presName="parentLin" presStyleCnt="0"/>
      <dgm:spPr/>
    </dgm:pt>
    <dgm:pt modelId="{E168586A-BDDF-4B17-AC19-2B9765AC9F43}" type="pres">
      <dgm:prSet presAssocID="{281B0A38-A118-482D-B314-B9522915C68E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6586E828-5887-47A3-9820-1B3123CFF1E0}" type="pres">
      <dgm:prSet presAssocID="{281B0A38-A118-482D-B314-B9522915C68E}" presName="parentText" presStyleLbl="node1" presStyleIdx="3" presStyleCnt="4" custScaleX="113646" custScaleY="14899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5BF9A7-3885-4DD0-8F7E-527A365291FA}" type="pres">
      <dgm:prSet presAssocID="{281B0A38-A118-482D-B314-B9522915C68E}" presName="negativeSpace" presStyleCnt="0"/>
      <dgm:spPr/>
    </dgm:pt>
    <dgm:pt modelId="{A895D94B-01E1-442B-93CE-05398087A02D}" type="pres">
      <dgm:prSet presAssocID="{281B0A38-A118-482D-B314-B9522915C68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FB6C2E9-C0B2-4DC6-A922-01D1E907A97A}" type="presOf" srcId="{48AA5643-31FE-4C62-8D05-5A458EB33451}" destId="{B92E91EB-670D-48F6-97F4-FF6026C8E1D2}" srcOrd="1" destOrd="0" presId="urn:microsoft.com/office/officeart/2005/8/layout/list1"/>
    <dgm:cxn modelId="{DDB7821F-FA19-40AF-8585-558B3F82203B}" type="presOf" srcId="{8EC45267-0BED-485F-99E8-220F352A44DA}" destId="{6D140C6F-4C95-4617-A42D-AA1B275C273D}" srcOrd="0" destOrd="0" presId="urn:microsoft.com/office/officeart/2005/8/layout/list1"/>
    <dgm:cxn modelId="{B8B7F907-11FB-4F3E-B747-CDBFDD61C069}" type="presOf" srcId="{908A1961-905A-46DE-A19A-E04F7FB1D3D5}" destId="{219B11C9-1C37-49E5-8E66-8AF5313B45DF}" srcOrd="0" destOrd="0" presId="urn:microsoft.com/office/officeart/2005/8/layout/list1"/>
    <dgm:cxn modelId="{5F53E9CA-9F77-40A3-B0AC-5393545CE345}" srcId="{8EC45267-0BED-485F-99E8-220F352A44DA}" destId="{F5E14872-484C-4F9C-B5CA-C8259350FAC2}" srcOrd="0" destOrd="0" parTransId="{5B859F85-530D-4C8E-8CD2-9EF2A2A3625E}" sibTransId="{7FE47F8E-4244-4492-9745-501203D5CA97}"/>
    <dgm:cxn modelId="{0CAF8F01-C267-4A0F-B53C-84D2E3A079FE}" type="presOf" srcId="{F5E14872-484C-4F9C-B5CA-C8259350FAC2}" destId="{BCB87A83-8B4E-40E9-8531-A5983BEA30A7}" srcOrd="0" destOrd="0" presId="urn:microsoft.com/office/officeart/2005/8/layout/list1"/>
    <dgm:cxn modelId="{E4080D22-30E6-4A53-AEBC-F217297F1468}" type="presOf" srcId="{908A1961-905A-46DE-A19A-E04F7FB1D3D5}" destId="{4971CCA1-79F6-40AE-A93E-5502837AB2DC}" srcOrd="1" destOrd="0" presId="urn:microsoft.com/office/officeart/2005/8/layout/list1"/>
    <dgm:cxn modelId="{4692D251-FEFF-4809-9CFE-B974CBEC4AA8}" srcId="{8EC45267-0BED-485F-99E8-220F352A44DA}" destId="{281B0A38-A118-482D-B314-B9522915C68E}" srcOrd="3" destOrd="0" parTransId="{D1DA4704-27C0-4262-B880-42A6B2810F6E}" sibTransId="{39B3707F-6532-4630-95DA-B441826D020C}"/>
    <dgm:cxn modelId="{D06C6B56-E952-4291-BA3F-2D6996285E02}" srcId="{8EC45267-0BED-485F-99E8-220F352A44DA}" destId="{908A1961-905A-46DE-A19A-E04F7FB1D3D5}" srcOrd="1" destOrd="0" parTransId="{B0EE556B-B9BD-448A-8876-FC8E6089AD38}" sibTransId="{538C90BE-529F-4961-99DF-9E38F50B5E32}"/>
    <dgm:cxn modelId="{FC5F2452-42D6-4A82-B674-BB0BEC3C15DD}" type="presOf" srcId="{281B0A38-A118-482D-B314-B9522915C68E}" destId="{6586E828-5887-47A3-9820-1B3123CFF1E0}" srcOrd="1" destOrd="0" presId="urn:microsoft.com/office/officeart/2005/8/layout/list1"/>
    <dgm:cxn modelId="{88BF2A44-AC84-4936-B285-C9C56C9E10A2}" type="presOf" srcId="{48AA5643-31FE-4C62-8D05-5A458EB33451}" destId="{97CC77C2-6578-4E9C-B854-11FAA83F031D}" srcOrd="0" destOrd="0" presId="urn:microsoft.com/office/officeart/2005/8/layout/list1"/>
    <dgm:cxn modelId="{4797881D-C4A3-4011-B692-C5DA87C5CC5B}" type="presOf" srcId="{F5E14872-484C-4F9C-B5CA-C8259350FAC2}" destId="{15CB0CC9-792F-4854-9804-03DE86DC694F}" srcOrd="1" destOrd="0" presId="urn:microsoft.com/office/officeart/2005/8/layout/list1"/>
    <dgm:cxn modelId="{E79B8D0D-0587-449E-A622-A0C2D3489590}" srcId="{8EC45267-0BED-485F-99E8-220F352A44DA}" destId="{48AA5643-31FE-4C62-8D05-5A458EB33451}" srcOrd="2" destOrd="0" parTransId="{8789800F-65BA-4581-B10A-7DDE06DBB139}" sibTransId="{56B32987-CC00-4419-9D90-C626DB404475}"/>
    <dgm:cxn modelId="{87AB9924-97EA-4970-B26A-F4B824DA7650}" type="presOf" srcId="{281B0A38-A118-482D-B314-B9522915C68E}" destId="{E168586A-BDDF-4B17-AC19-2B9765AC9F43}" srcOrd="0" destOrd="0" presId="urn:microsoft.com/office/officeart/2005/8/layout/list1"/>
    <dgm:cxn modelId="{4FBBC2A5-61AF-45C7-8957-77A5FB68AEEE}" type="presParOf" srcId="{6D140C6F-4C95-4617-A42D-AA1B275C273D}" destId="{24776088-0757-4F92-94C6-90102D500DD2}" srcOrd="0" destOrd="0" presId="urn:microsoft.com/office/officeart/2005/8/layout/list1"/>
    <dgm:cxn modelId="{813DB41B-AF04-4D8E-A936-8D21BB9EFF34}" type="presParOf" srcId="{24776088-0757-4F92-94C6-90102D500DD2}" destId="{BCB87A83-8B4E-40E9-8531-A5983BEA30A7}" srcOrd="0" destOrd="0" presId="urn:microsoft.com/office/officeart/2005/8/layout/list1"/>
    <dgm:cxn modelId="{D4501ED0-E257-4EB6-BDB1-B800DA3F17A3}" type="presParOf" srcId="{24776088-0757-4F92-94C6-90102D500DD2}" destId="{15CB0CC9-792F-4854-9804-03DE86DC694F}" srcOrd="1" destOrd="0" presId="urn:microsoft.com/office/officeart/2005/8/layout/list1"/>
    <dgm:cxn modelId="{4905FDED-9C31-430A-A421-DAB20B713D53}" type="presParOf" srcId="{6D140C6F-4C95-4617-A42D-AA1B275C273D}" destId="{565E8102-524D-45E8-A349-1514C3328675}" srcOrd="1" destOrd="0" presId="urn:microsoft.com/office/officeart/2005/8/layout/list1"/>
    <dgm:cxn modelId="{897D5645-7409-4F6E-A5B5-58E41FC81A2D}" type="presParOf" srcId="{6D140C6F-4C95-4617-A42D-AA1B275C273D}" destId="{628649B6-0299-4233-B64A-746046DAF02E}" srcOrd="2" destOrd="0" presId="urn:microsoft.com/office/officeart/2005/8/layout/list1"/>
    <dgm:cxn modelId="{ECD25DAB-E87C-4393-AFCE-9705C6ABC668}" type="presParOf" srcId="{6D140C6F-4C95-4617-A42D-AA1B275C273D}" destId="{87139D47-2ABA-4F28-90BA-411C3D19C384}" srcOrd="3" destOrd="0" presId="urn:microsoft.com/office/officeart/2005/8/layout/list1"/>
    <dgm:cxn modelId="{160E705F-98B2-4832-B44D-02CAA52DD313}" type="presParOf" srcId="{6D140C6F-4C95-4617-A42D-AA1B275C273D}" destId="{70D5953B-2345-45FC-828B-F71B1E287C79}" srcOrd="4" destOrd="0" presId="urn:microsoft.com/office/officeart/2005/8/layout/list1"/>
    <dgm:cxn modelId="{173DAB54-0DDB-4AF6-B7A5-18AE50974BD3}" type="presParOf" srcId="{70D5953B-2345-45FC-828B-F71B1E287C79}" destId="{219B11C9-1C37-49E5-8E66-8AF5313B45DF}" srcOrd="0" destOrd="0" presId="urn:microsoft.com/office/officeart/2005/8/layout/list1"/>
    <dgm:cxn modelId="{84D86459-1B3A-462B-B3E7-3CA3F94B2776}" type="presParOf" srcId="{70D5953B-2345-45FC-828B-F71B1E287C79}" destId="{4971CCA1-79F6-40AE-A93E-5502837AB2DC}" srcOrd="1" destOrd="0" presId="urn:microsoft.com/office/officeart/2005/8/layout/list1"/>
    <dgm:cxn modelId="{C17BDA3A-D2B7-43B1-81C5-B32AAD939963}" type="presParOf" srcId="{6D140C6F-4C95-4617-A42D-AA1B275C273D}" destId="{2340628F-12D0-4ABE-956F-D8746FD74403}" srcOrd="5" destOrd="0" presId="urn:microsoft.com/office/officeart/2005/8/layout/list1"/>
    <dgm:cxn modelId="{5F6C09B1-07D7-489F-A02A-400624DD7090}" type="presParOf" srcId="{6D140C6F-4C95-4617-A42D-AA1B275C273D}" destId="{CBA34DE3-5D5A-4A4C-B57A-234443561FE4}" srcOrd="6" destOrd="0" presId="urn:microsoft.com/office/officeart/2005/8/layout/list1"/>
    <dgm:cxn modelId="{FBBA11E6-8A83-4D65-A546-98B94C4B16A0}" type="presParOf" srcId="{6D140C6F-4C95-4617-A42D-AA1B275C273D}" destId="{A92E8CF1-5AEB-4E2B-B77D-C1D715096910}" srcOrd="7" destOrd="0" presId="urn:microsoft.com/office/officeart/2005/8/layout/list1"/>
    <dgm:cxn modelId="{5CA2325D-500F-4ED5-A0B9-11062417AD2E}" type="presParOf" srcId="{6D140C6F-4C95-4617-A42D-AA1B275C273D}" destId="{844617E5-80DA-45D6-9283-6333B55F09D4}" srcOrd="8" destOrd="0" presId="urn:microsoft.com/office/officeart/2005/8/layout/list1"/>
    <dgm:cxn modelId="{D1209BF0-1F35-402F-B191-B8D4F8B5DBDD}" type="presParOf" srcId="{844617E5-80DA-45D6-9283-6333B55F09D4}" destId="{97CC77C2-6578-4E9C-B854-11FAA83F031D}" srcOrd="0" destOrd="0" presId="urn:microsoft.com/office/officeart/2005/8/layout/list1"/>
    <dgm:cxn modelId="{ED21206F-3157-4FF8-8226-8E5CF6990A51}" type="presParOf" srcId="{844617E5-80DA-45D6-9283-6333B55F09D4}" destId="{B92E91EB-670D-48F6-97F4-FF6026C8E1D2}" srcOrd="1" destOrd="0" presId="urn:microsoft.com/office/officeart/2005/8/layout/list1"/>
    <dgm:cxn modelId="{84558841-9F64-423A-833E-C601A92D4CE7}" type="presParOf" srcId="{6D140C6F-4C95-4617-A42D-AA1B275C273D}" destId="{10774D93-5BD8-4B0F-836F-971603B9942E}" srcOrd="9" destOrd="0" presId="urn:microsoft.com/office/officeart/2005/8/layout/list1"/>
    <dgm:cxn modelId="{A463ECFC-BAB2-4096-BA62-D4B8C81B5948}" type="presParOf" srcId="{6D140C6F-4C95-4617-A42D-AA1B275C273D}" destId="{799B093B-D36C-4CFB-BFE2-D30FBC18B9AC}" srcOrd="10" destOrd="0" presId="urn:microsoft.com/office/officeart/2005/8/layout/list1"/>
    <dgm:cxn modelId="{BC7DE5D8-3BB9-4D50-A00A-E1C3823EE2E9}" type="presParOf" srcId="{6D140C6F-4C95-4617-A42D-AA1B275C273D}" destId="{4974AA03-694E-46A3-95B9-C1377966758D}" srcOrd="11" destOrd="0" presId="urn:microsoft.com/office/officeart/2005/8/layout/list1"/>
    <dgm:cxn modelId="{D261B1F0-FBF0-49B0-B960-86D54D7346BD}" type="presParOf" srcId="{6D140C6F-4C95-4617-A42D-AA1B275C273D}" destId="{FD7384ED-36DA-4A4B-A22A-53389E644188}" srcOrd="12" destOrd="0" presId="urn:microsoft.com/office/officeart/2005/8/layout/list1"/>
    <dgm:cxn modelId="{CB3205F9-7CEB-4736-AB67-4D73FEDC276F}" type="presParOf" srcId="{FD7384ED-36DA-4A4B-A22A-53389E644188}" destId="{E168586A-BDDF-4B17-AC19-2B9765AC9F43}" srcOrd="0" destOrd="0" presId="urn:microsoft.com/office/officeart/2005/8/layout/list1"/>
    <dgm:cxn modelId="{228346E6-B189-4A93-BA0E-568699E73DD9}" type="presParOf" srcId="{FD7384ED-36DA-4A4B-A22A-53389E644188}" destId="{6586E828-5887-47A3-9820-1B3123CFF1E0}" srcOrd="1" destOrd="0" presId="urn:microsoft.com/office/officeart/2005/8/layout/list1"/>
    <dgm:cxn modelId="{61D3CEC9-7F67-4393-BA82-45CFB3F82A88}" type="presParOf" srcId="{6D140C6F-4C95-4617-A42D-AA1B275C273D}" destId="{3A5BF9A7-3885-4DD0-8F7E-527A365291FA}" srcOrd="13" destOrd="0" presId="urn:microsoft.com/office/officeart/2005/8/layout/list1"/>
    <dgm:cxn modelId="{0AEF4E92-F8B3-4014-A8C9-FC27688C3C1B}" type="presParOf" srcId="{6D140C6F-4C95-4617-A42D-AA1B275C273D}" destId="{A895D94B-01E1-442B-93CE-05398087A02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7A7F20-230D-41EC-B875-2722CEF00FA8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552EC02-1549-4454-89E5-24D84089D951}">
      <dgm:prSet phldrT="[Texto]" custT="1"/>
      <dgm:spPr/>
      <dgm:t>
        <a:bodyPr/>
        <a:lstStyle/>
        <a:p>
          <a:pPr algn="just"/>
          <a:r>
            <a:rPr lang="es-ES" sz="1800" dirty="0"/>
            <a:t>Para estudios de modelamiento y construcción de escenarios predictivos, es necesario tener variables con datos confiables, con la suficiente información, ya que de ello dependerá el ajuste máximo que el modelo puede alcanzar.</a:t>
          </a:r>
          <a:endParaRPr lang="es-EC" sz="1800" dirty="0"/>
        </a:p>
      </dgm:t>
    </dgm:pt>
    <dgm:pt modelId="{837BA031-887F-4FC5-83CE-C80F394FBD3B}" type="parTrans" cxnId="{1707397E-4EC1-4591-A9B8-7B308073E8F4}">
      <dgm:prSet/>
      <dgm:spPr/>
      <dgm:t>
        <a:bodyPr/>
        <a:lstStyle/>
        <a:p>
          <a:endParaRPr lang="es-EC"/>
        </a:p>
      </dgm:t>
    </dgm:pt>
    <dgm:pt modelId="{269AE16E-5DE6-4407-B503-93CBEAC1BE13}" type="sibTrans" cxnId="{1707397E-4EC1-4591-A9B8-7B308073E8F4}">
      <dgm:prSet/>
      <dgm:spPr/>
      <dgm:t>
        <a:bodyPr/>
        <a:lstStyle/>
        <a:p>
          <a:endParaRPr lang="es-EC"/>
        </a:p>
      </dgm:t>
    </dgm:pt>
    <dgm:pt modelId="{8C1C6683-1695-4D7B-89B4-E383EC31918C}">
      <dgm:prSet phldrT="[Texto]" custT="1"/>
      <dgm:spPr/>
      <dgm:t>
        <a:bodyPr/>
        <a:lstStyle/>
        <a:p>
          <a:pPr algn="just"/>
          <a:r>
            <a:rPr lang="es-ES" sz="1800"/>
            <a:t>La utilización de tecnología se  podrían disminuir el número de torres de  monitoreo de incendios forestales, aumentando su eficacia.</a:t>
          </a:r>
          <a:endParaRPr lang="es-EC" sz="1800"/>
        </a:p>
      </dgm:t>
    </dgm:pt>
    <dgm:pt modelId="{6D0F170E-F8AB-4BA1-A76F-08B978446068}" type="parTrans" cxnId="{CB7B955A-F399-4E79-B3E8-276193DB7019}">
      <dgm:prSet/>
      <dgm:spPr/>
      <dgm:t>
        <a:bodyPr/>
        <a:lstStyle/>
        <a:p>
          <a:endParaRPr lang="es-EC"/>
        </a:p>
      </dgm:t>
    </dgm:pt>
    <dgm:pt modelId="{49ABBEE8-3467-4876-A1E3-DB99FFFE8718}" type="sibTrans" cxnId="{CB7B955A-F399-4E79-B3E8-276193DB7019}">
      <dgm:prSet/>
      <dgm:spPr/>
      <dgm:t>
        <a:bodyPr/>
        <a:lstStyle/>
        <a:p>
          <a:endParaRPr lang="es-EC"/>
        </a:p>
      </dgm:t>
    </dgm:pt>
    <dgm:pt modelId="{BF2A9001-797C-4E83-AF39-2B7901E6915B}">
      <dgm:prSet custT="1"/>
      <dgm:spPr/>
      <dgm:t>
        <a:bodyPr/>
        <a:lstStyle/>
        <a:p>
          <a:pPr algn="just"/>
          <a:r>
            <a:rPr lang="es-ES" sz="1800"/>
            <a:t>Se debe también utilizar otras metodologías destinadas al modelamiento y compararlas, ya que de este modo se podrá  escoger el que mayor confiabilidad muestre.</a:t>
          </a:r>
          <a:endParaRPr lang="es-EC" sz="1800"/>
        </a:p>
      </dgm:t>
    </dgm:pt>
    <dgm:pt modelId="{7882D106-0FD3-4E8B-B3CB-FDEE9D894628}" type="parTrans" cxnId="{AF846C15-F642-4A36-B3D9-DBA5B0ECB0C3}">
      <dgm:prSet/>
      <dgm:spPr/>
      <dgm:t>
        <a:bodyPr/>
        <a:lstStyle/>
        <a:p>
          <a:endParaRPr lang="es-EC"/>
        </a:p>
      </dgm:t>
    </dgm:pt>
    <dgm:pt modelId="{CD480834-A28E-449F-BA61-925652770CE2}" type="sibTrans" cxnId="{AF846C15-F642-4A36-B3D9-DBA5B0ECB0C3}">
      <dgm:prSet/>
      <dgm:spPr/>
      <dgm:t>
        <a:bodyPr/>
        <a:lstStyle/>
        <a:p>
          <a:endParaRPr lang="es-EC"/>
        </a:p>
      </dgm:t>
    </dgm:pt>
    <dgm:pt modelId="{A549EFD9-3711-4F34-9344-9403183117BA}" type="pres">
      <dgm:prSet presAssocID="{D67A7F20-230D-41EC-B875-2722CEF00F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33AD149-6D58-4719-BAF0-7786A9849B35}" type="pres">
      <dgm:prSet presAssocID="{0552EC02-1549-4454-89E5-24D84089D951}" presName="parentLin" presStyleCnt="0"/>
      <dgm:spPr/>
    </dgm:pt>
    <dgm:pt modelId="{B88DE0C6-A19C-4E21-8EEA-664C8D2C21D0}" type="pres">
      <dgm:prSet presAssocID="{0552EC02-1549-4454-89E5-24D84089D951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CF932BB8-7099-4CF2-ACB3-EB9E9193D311}" type="pres">
      <dgm:prSet presAssocID="{0552EC02-1549-4454-89E5-24D84089D951}" presName="parentText" presStyleLbl="node1" presStyleIdx="0" presStyleCnt="3" custScaleX="1154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CC4802-A9F2-4143-B5B5-9F7C07C1EFA6}" type="pres">
      <dgm:prSet presAssocID="{0552EC02-1549-4454-89E5-24D84089D951}" presName="negativeSpace" presStyleCnt="0"/>
      <dgm:spPr/>
    </dgm:pt>
    <dgm:pt modelId="{4EE7B7ED-CF9B-4001-BB6A-F9CD1F66F94F}" type="pres">
      <dgm:prSet presAssocID="{0552EC02-1549-4454-89E5-24D84089D95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B4952E-7816-40EA-AE55-DB1B40AFB0AF}" type="pres">
      <dgm:prSet presAssocID="{269AE16E-5DE6-4407-B503-93CBEAC1BE13}" presName="spaceBetweenRectangles" presStyleCnt="0"/>
      <dgm:spPr/>
    </dgm:pt>
    <dgm:pt modelId="{D9285F0B-8C24-492B-A308-1A256472029F}" type="pres">
      <dgm:prSet presAssocID="{BF2A9001-797C-4E83-AF39-2B7901E6915B}" presName="parentLin" presStyleCnt="0"/>
      <dgm:spPr/>
    </dgm:pt>
    <dgm:pt modelId="{1C2D6505-DB5C-4F12-85A4-D2CC104A9705}" type="pres">
      <dgm:prSet presAssocID="{BF2A9001-797C-4E83-AF39-2B7901E6915B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E44E316F-DD00-4C9F-A315-E52E1708F848}" type="pres">
      <dgm:prSet presAssocID="{BF2A9001-797C-4E83-AF39-2B7901E6915B}" presName="parentText" presStyleLbl="node1" presStyleIdx="1" presStyleCnt="3" custScaleX="1154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4E919C-0B15-485F-A5C9-0CC1A6BF4519}" type="pres">
      <dgm:prSet presAssocID="{BF2A9001-797C-4E83-AF39-2B7901E6915B}" presName="negativeSpace" presStyleCnt="0"/>
      <dgm:spPr/>
    </dgm:pt>
    <dgm:pt modelId="{5C90F5FB-9EBE-4B5D-A99E-1E8B4D0BBFBC}" type="pres">
      <dgm:prSet presAssocID="{BF2A9001-797C-4E83-AF39-2B7901E6915B}" presName="childText" presStyleLbl="conFgAcc1" presStyleIdx="1" presStyleCnt="3">
        <dgm:presLayoutVars>
          <dgm:bulletEnabled val="1"/>
        </dgm:presLayoutVars>
      </dgm:prSet>
      <dgm:spPr/>
    </dgm:pt>
    <dgm:pt modelId="{ECBB44FB-CC49-45D6-968E-6284BB4DADC8}" type="pres">
      <dgm:prSet presAssocID="{CD480834-A28E-449F-BA61-925652770CE2}" presName="spaceBetweenRectangles" presStyleCnt="0"/>
      <dgm:spPr/>
    </dgm:pt>
    <dgm:pt modelId="{4D6F5369-BF9C-476E-84CE-02245F1B3035}" type="pres">
      <dgm:prSet presAssocID="{8C1C6683-1695-4D7B-89B4-E383EC31918C}" presName="parentLin" presStyleCnt="0"/>
      <dgm:spPr/>
    </dgm:pt>
    <dgm:pt modelId="{DC98521F-9B11-46B9-AE6F-7854303BE61E}" type="pres">
      <dgm:prSet presAssocID="{8C1C6683-1695-4D7B-89B4-E383EC31918C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E168DD48-89E7-4C65-A48A-75B05627DF55}" type="pres">
      <dgm:prSet presAssocID="{8C1C6683-1695-4D7B-89B4-E383EC31918C}" presName="parentText" presStyleLbl="node1" presStyleIdx="2" presStyleCnt="3" custScaleX="11548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1F5AFD-000E-4640-9EAB-20203175990A}" type="pres">
      <dgm:prSet presAssocID="{8C1C6683-1695-4D7B-89B4-E383EC31918C}" presName="negativeSpace" presStyleCnt="0"/>
      <dgm:spPr/>
    </dgm:pt>
    <dgm:pt modelId="{8D90F678-8776-4404-9F03-F068635F0022}" type="pres">
      <dgm:prSet presAssocID="{8C1C6683-1695-4D7B-89B4-E383EC31918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707397E-4EC1-4591-A9B8-7B308073E8F4}" srcId="{D67A7F20-230D-41EC-B875-2722CEF00FA8}" destId="{0552EC02-1549-4454-89E5-24D84089D951}" srcOrd="0" destOrd="0" parTransId="{837BA031-887F-4FC5-83CE-C80F394FBD3B}" sibTransId="{269AE16E-5DE6-4407-B503-93CBEAC1BE13}"/>
    <dgm:cxn modelId="{1FCC5708-76C7-48AF-BD99-78D9BF489A31}" type="presOf" srcId="{0552EC02-1549-4454-89E5-24D84089D951}" destId="{B88DE0C6-A19C-4E21-8EEA-664C8D2C21D0}" srcOrd="0" destOrd="0" presId="urn:microsoft.com/office/officeart/2005/8/layout/list1"/>
    <dgm:cxn modelId="{AF846C15-F642-4A36-B3D9-DBA5B0ECB0C3}" srcId="{D67A7F20-230D-41EC-B875-2722CEF00FA8}" destId="{BF2A9001-797C-4E83-AF39-2B7901E6915B}" srcOrd="1" destOrd="0" parTransId="{7882D106-0FD3-4E8B-B3CB-FDEE9D894628}" sibTransId="{CD480834-A28E-449F-BA61-925652770CE2}"/>
    <dgm:cxn modelId="{A3894288-A4A2-4A25-A3D7-859B491FD4A4}" type="presOf" srcId="{8C1C6683-1695-4D7B-89B4-E383EC31918C}" destId="{DC98521F-9B11-46B9-AE6F-7854303BE61E}" srcOrd="0" destOrd="0" presId="urn:microsoft.com/office/officeart/2005/8/layout/list1"/>
    <dgm:cxn modelId="{F8337E35-F26D-44A4-A1A2-46B8786234D7}" type="presOf" srcId="{BF2A9001-797C-4E83-AF39-2B7901E6915B}" destId="{1C2D6505-DB5C-4F12-85A4-D2CC104A9705}" srcOrd="0" destOrd="0" presId="urn:microsoft.com/office/officeart/2005/8/layout/list1"/>
    <dgm:cxn modelId="{8C501970-3B74-4BE3-B523-55004A3D0A75}" type="presOf" srcId="{0552EC02-1549-4454-89E5-24D84089D951}" destId="{CF932BB8-7099-4CF2-ACB3-EB9E9193D311}" srcOrd="1" destOrd="0" presId="urn:microsoft.com/office/officeart/2005/8/layout/list1"/>
    <dgm:cxn modelId="{B7CC5AC0-8DCD-44B9-86BA-1A8F3D0B01F9}" type="presOf" srcId="{D67A7F20-230D-41EC-B875-2722CEF00FA8}" destId="{A549EFD9-3711-4F34-9344-9403183117BA}" srcOrd="0" destOrd="0" presId="urn:microsoft.com/office/officeart/2005/8/layout/list1"/>
    <dgm:cxn modelId="{071EAB7E-4D6A-44E9-B477-5A944AE27047}" type="presOf" srcId="{BF2A9001-797C-4E83-AF39-2B7901E6915B}" destId="{E44E316F-DD00-4C9F-A315-E52E1708F848}" srcOrd="1" destOrd="0" presId="urn:microsoft.com/office/officeart/2005/8/layout/list1"/>
    <dgm:cxn modelId="{CB7B955A-F399-4E79-B3E8-276193DB7019}" srcId="{D67A7F20-230D-41EC-B875-2722CEF00FA8}" destId="{8C1C6683-1695-4D7B-89B4-E383EC31918C}" srcOrd="2" destOrd="0" parTransId="{6D0F170E-F8AB-4BA1-A76F-08B978446068}" sibTransId="{49ABBEE8-3467-4876-A1E3-DB99FFFE8718}"/>
    <dgm:cxn modelId="{1B36AC71-24D2-448E-818C-D15DEB3DCA76}" type="presOf" srcId="{8C1C6683-1695-4D7B-89B4-E383EC31918C}" destId="{E168DD48-89E7-4C65-A48A-75B05627DF55}" srcOrd="1" destOrd="0" presId="urn:microsoft.com/office/officeart/2005/8/layout/list1"/>
    <dgm:cxn modelId="{E5EEA2EA-568B-4FA9-BE9E-6BC41F1AFF2D}" type="presParOf" srcId="{A549EFD9-3711-4F34-9344-9403183117BA}" destId="{B33AD149-6D58-4719-BAF0-7786A9849B35}" srcOrd="0" destOrd="0" presId="urn:microsoft.com/office/officeart/2005/8/layout/list1"/>
    <dgm:cxn modelId="{37E261A2-3540-4AD8-870F-F7EFB8DC3E38}" type="presParOf" srcId="{B33AD149-6D58-4719-BAF0-7786A9849B35}" destId="{B88DE0C6-A19C-4E21-8EEA-664C8D2C21D0}" srcOrd="0" destOrd="0" presId="urn:microsoft.com/office/officeart/2005/8/layout/list1"/>
    <dgm:cxn modelId="{D12AF46A-A79B-4CFB-9246-D9490FE456D6}" type="presParOf" srcId="{B33AD149-6D58-4719-BAF0-7786A9849B35}" destId="{CF932BB8-7099-4CF2-ACB3-EB9E9193D311}" srcOrd="1" destOrd="0" presId="urn:microsoft.com/office/officeart/2005/8/layout/list1"/>
    <dgm:cxn modelId="{24BD80A7-A796-4D7B-8A9E-6809237408B1}" type="presParOf" srcId="{A549EFD9-3711-4F34-9344-9403183117BA}" destId="{70CC4802-A9F2-4143-B5B5-9F7C07C1EFA6}" srcOrd="1" destOrd="0" presId="urn:microsoft.com/office/officeart/2005/8/layout/list1"/>
    <dgm:cxn modelId="{2CDDB8FB-DA36-4A6F-92C1-4EE51F604130}" type="presParOf" srcId="{A549EFD9-3711-4F34-9344-9403183117BA}" destId="{4EE7B7ED-CF9B-4001-BB6A-F9CD1F66F94F}" srcOrd="2" destOrd="0" presId="urn:microsoft.com/office/officeart/2005/8/layout/list1"/>
    <dgm:cxn modelId="{468E00B3-C03C-4E20-B4AB-74BE9AE81FE7}" type="presParOf" srcId="{A549EFD9-3711-4F34-9344-9403183117BA}" destId="{49B4952E-7816-40EA-AE55-DB1B40AFB0AF}" srcOrd="3" destOrd="0" presId="urn:microsoft.com/office/officeart/2005/8/layout/list1"/>
    <dgm:cxn modelId="{9D636996-BDE9-4D9E-BD25-1C22EB40B166}" type="presParOf" srcId="{A549EFD9-3711-4F34-9344-9403183117BA}" destId="{D9285F0B-8C24-492B-A308-1A256472029F}" srcOrd="4" destOrd="0" presId="urn:microsoft.com/office/officeart/2005/8/layout/list1"/>
    <dgm:cxn modelId="{205939F9-2C85-4DDC-9425-04733211160A}" type="presParOf" srcId="{D9285F0B-8C24-492B-A308-1A256472029F}" destId="{1C2D6505-DB5C-4F12-85A4-D2CC104A9705}" srcOrd="0" destOrd="0" presId="urn:microsoft.com/office/officeart/2005/8/layout/list1"/>
    <dgm:cxn modelId="{E1E33E73-9FEF-4E1F-8107-AA2A8801C604}" type="presParOf" srcId="{D9285F0B-8C24-492B-A308-1A256472029F}" destId="{E44E316F-DD00-4C9F-A315-E52E1708F848}" srcOrd="1" destOrd="0" presId="urn:microsoft.com/office/officeart/2005/8/layout/list1"/>
    <dgm:cxn modelId="{94A7F5FD-FD9D-46C8-ABC9-545D01EC3F2D}" type="presParOf" srcId="{A549EFD9-3711-4F34-9344-9403183117BA}" destId="{4D4E919C-0B15-485F-A5C9-0CC1A6BF4519}" srcOrd="5" destOrd="0" presId="urn:microsoft.com/office/officeart/2005/8/layout/list1"/>
    <dgm:cxn modelId="{67214D31-D40C-4C7F-829E-ADC864316F08}" type="presParOf" srcId="{A549EFD9-3711-4F34-9344-9403183117BA}" destId="{5C90F5FB-9EBE-4B5D-A99E-1E8B4D0BBFBC}" srcOrd="6" destOrd="0" presId="urn:microsoft.com/office/officeart/2005/8/layout/list1"/>
    <dgm:cxn modelId="{6CBAF966-3445-4624-97DF-F917A968565C}" type="presParOf" srcId="{A549EFD9-3711-4F34-9344-9403183117BA}" destId="{ECBB44FB-CC49-45D6-968E-6284BB4DADC8}" srcOrd="7" destOrd="0" presId="urn:microsoft.com/office/officeart/2005/8/layout/list1"/>
    <dgm:cxn modelId="{1F7DA52E-DE3F-4BC0-A714-50EC5A4A41E2}" type="presParOf" srcId="{A549EFD9-3711-4F34-9344-9403183117BA}" destId="{4D6F5369-BF9C-476E-84CE-02245F1B3035}" srcOrd="8" destOrd="0" presId="urn:microsoft.com/office/officeart/2005/8/layout/list1"/>
    <dgm:cxn modelId="{28D8D1D6-802C-4EBE-9008-44B4966B1E93}" type="presParOf" srcId="{4D6F5369-BF9C-476E-84CE-02245F1B3035}" destId="{DC98521F-9B11-46B9-AE6F-7854303BE61E}" srcOrd="0" destOrd="0" presId="urn:microsoft.com/office/officeart/2005/8/layout/list1"/>
    <dgm:cxn modelId="{A14D1BE0-DDE0-4B50-AFD3-948BA6AE9A5E}" type="presParOf" srcId="{4D6F5369-BF9C-476E-84CE-02245F1B3035}" destId="{E168DD48-89E7-4C65-A48A-75B05627DF55}" srcOrd="1" destOrd="0" presId="urn:microsoft.com/office/officeart/2005/8/layout/list1"/>
    <dgm:cxn modelId="{84147AFB-B3F6-45E1-A30B-9B6FF216B1A3}" type="presParOf" srcId="{A549EFD9-3711-4F34-9344-9403183117BA}" destId="{2E1F5AFD-000E-4640-9EAB-20203175990A}" srcOrd="9" destOrd="0" presId="urn:microsoft.com/office/officeart/2005/8/layout/list1"/>
    <dgm:cxn modelId="{F341906D-C673-4708-94D1-5143B02EB15E}" type="presParOf" srcId="{A549EFD9-3711-4F34-9344-9403183117BA}" destId="{8D90F678-8776-4404-9F03-F068635F00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9F6242-85CC-4191-8C2F-678B73B51520}">
      <dsp:nvSpPr>
        <dsp:cNvPr id="0" name=""/>
        <dsp:cNvSpPr/>
      </dsp:nvSpPr>
      <dsp:spPr>
        <a:xfrm>
          <a:off x="7036" y="931070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itchFamily="18" charset="0"/>
              <a:cs typeface="Times New Roman" pitchFamily="18" charset="0"/>
            </a:rPr>
            <a:t>Decisión multicriterio</a:t>
          </a:r>
          <a:endParaRPr lang="es-EC" sz="2000" kern="1200" dirty="0"/>
        </a:p>
      </dsp:txBody>
      <dsp:txXfrm>
        <a:off x="7036" y="931070"/>
        <a:ext cx="2103095" cy="1261857"/>
      </dsp:txXfrm>
    </dsp:sp>
    <dsp:sp modelId="{FD7ECD7A-11E8-427E-8D27-46DEFE7EC5FF}">
      <dsp:nvSpPr>
        <dsp:cNvPr id="0" name=""/>
        <dsp:cNvSpPr/>
      </dsp:nvSpPr>
      <dsp:spPr>
        <a:xfrm>
          <a:off x="2295203" y="1301215"/>
          <a:ext cx="445856" cy="521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2295203" y="1301215"/>
        <a:ext cx="445856" cy="521567"/>
      </dsp:txXfrm>
    </dsp:sp>
    <dsp:sp modelId="{065F4F0F-6ECA-4187-B49B-E69DFF0A7CD6}">
      <dsp:nvSpPr>
        <dsp:cNvPr id="0" name=""/>
        <dsp:cNvSpPr/>
      </dsp:nvSpPr>
      <dsp:spPr>
        <a:xfrm>
          <a:off x="2951369" y="931070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itchFamily="18" charset="0"/>
              <a:cs typeface="Times New Roman" pitchFamily="18" charset="0"/>
            </a:rPr>
            <a:t>Selección de criterios </a:t>
          </a:r>
          <a:endParaRPr lang="es-EC" sz="2000" kern="1200" dirty="0"/>
        </a:p>
      </dsp:txBody>
      <dsp:txXfrm>
        <a:off x="2951369" y="931070"/>
        <a:ext cx="2103095" cy="1261857"/>
      </dsp:txXfrm>
    </dsp:sp>
    <dsp:sp modelId="{348A6CD9-EE92-46B9-A0AF-FCC8AA7D8F62}">
      <dsp:nvSpPr>
        <dsp:cNvPr id="0" name=""/>
        <dsp:cNvSpPr/>
      </dsp:nvSpPr>
      <dsp:spPr>
        <a:xfrm>
          <a:off x="5239536" y="1301215"/>
          <a:ext cx="445856" cy="521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>
        <a:off x="5239536" y="1301215"/>
        <a:ext cx="445856" cy="521567"/>
      </dsp:txXfrm>
    </dsp:sp>
    <dsp:sp modelId="{C2E3A66B-EBA2-436E-9079-711D933F1FCE}">
      <dsp:nvSpPr>
        <dsp:cNvPr id="0" name=""/>
        <dsp:cNvSpPr/>
      </dsp:nvSpPr>
      <dsp:spPr>
        <a:xfrm>
          <a:off x="5895702" y="931070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itchFamily="18" charset="0"/>
              <a:cs typeface="Times New Roman" pitchFamily="18" charset="0"/>
            </a:rPr>
            <a:t>Tratamiento de criterios</a:t>
          </a:r>
          <a:endParaRPr lang="es-EC" sz="2000" kern="1200" dirty="0"/>
        </a:p>
      </dsp:txBody>
      <dsp:txXfrm>
        <a:off x="5895702" y="931070"/>
        <a:ext cx="2103095" cy="1261857"/>
      </dsp:txXfrm>
    </dsp:sp>
    <dsp:sp modelId="{F3EB4BBE-8D4E-4706-9DB0-2E18ADA6FE66}">
      <dsp:nvSpPr>
        <dsp:cNvPr id="0" name=""/>
        <dsp:cNvSpPr/>
      </dsp:nvSpPr>
      <dsp:spPr>
        <a:xfrm rot="5400000">
          <a:off x="6724322" y="2340144"/>
          <a:ext cx="445856" cy="521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 rot="5400000">
        <a:off x="6724322" y="2340144"/>
        <a:ext cx="445856" cy="521567"/>
      </dsp:txXfrm>
    </dsp:sp>
    <dsp:sp modelId="{D9C42818-0FB9-4B6B-9646-22509D1C1F82}">
      <dsp:nvSpPr>
        <dsp:cNvPr id="0" name=""/>
        <dsp:cNvSpPr/>
      </dsp:nvSpPr>
      <dsp:spPr>
        <a:xfrm>
          <a:off x="5895702" y="3034165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itchFamily="18" charset="0"/>
              <a:cs typeface="Times New Roman" pitchFamily="18" charset="0"/>
            </a:rPr>
            <a:t>Normalización de criterios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95702" y="3034165"/>
        <a:ext cx="2103095" cy="1261857"/>
      </dsp:txXfrm>
    </dsp:sp>
    <dsp:sp modelId="{6A8AC0DD-1682-4A81-B757-9AA7C03D6893}">
      <dsp:nvSpPr>
        <dsp:cNvPr id="0" name=""/>
        <dsp:cNvSpPr/>
      </dsp:nvSpPr>
      <dsp:spPr>
        <a:xfrm rot="10800000">
          <a:off x="5264774" y="3404310"/>
          <a:ext cx="445856" cy="521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 rot="10800000">
        <a:off x="5264774" y="3404310"/>
        <a:ext cx="445856" cy="521567"/>
      </dsp:txXfrm>
    </dsp:sp>
    <dsp:sp modelId="{923F6F7B-5394-4B56-8300-8997C0305D1E}">
      <dsp:nvSpPr>
        <dsp:cNvPr id="0" name=""/>
        <dsp:cNvSpPr/>
      </dsp:nvSpPr>
      <dsp:spPr>
        <a:xfrm>
          <a:off x="2951369" y="3034165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itchFamily="18" charset="0"/>
              <a:cs typeface="Times New Roman" pitchFamily="18" charset="0"/>
            </a:rPr>
            <a:t>Método de comparación por pares de Saaty</a:t>
          </a:r>
          <a:endParaRPr lang="es-EC" sz="2000" kern="1200" dirty="0"/>
        </a:p>
      </dsp:txBody>
      <dsp:txXfrm>
        <a:off x="2951369" y="3034165"/>
        <a:ext cx="2103095" cy="1261857"/>
      </dsp:txXfrm>
    </dsp:sp>
    <dsp:sp modelId="{D99918F0-0A99-4EA0-B8C8-5EC1086D3187}">
      <dsp:nvSpPr>
        <dsp:cNvPr id="0" name=""/>
        <dsp:cNvSpPr/>
      </dsp:nvSpPr>
      <dsp:spPr>
        <a:xfrm rot="10800000">
          <a:off x="2320440" y="3404310"/>
          <a:ext cx="445856" cy="521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/>
        </a:p>
      </dsp:txBody>
      <dsp:txXfrm rot="10800000">
        <a:off x="2320440" y="3404310"/>
        <a:ext cx="445856" cy="521567"/>
      </dsp:txXfrm>
    </dsp:sp>
    <dsp:sp modelId="{07676A6D-7863-45DD-88AC-45FDDCC3302D}">
      <dsp:nvSpPr>
        <dsp:cNvPr id="0" name=""/>
        <dsp:cNvSpPr/>
      </dsp:nvSpPr>
      <dsp:spPr>
        <a:xfrm>
          <a:off x="7036" y="3034165"/>
          <a:ext cx="2103095" cy="1261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Sumatoria Lineal Ponderada</a:t>
          </a:r>
          <a:endParaRPr lang="es-EC" sz="2000" kern="1200" dirty="0"/>
        </a:p>
      </dsp:txBody>
      <dsp:txXfrm>
        <a:off x="7036" y="3034165"/>
        <a:ext cx="2103095" cy="12618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A44244-56CA-4C75-9D9D-2EE96C7442E5}">
      <dsp:nvSpPr>
        <dsp:cNvPr id="0" name=""/>
        <dsp:cNvSpPr/>
      </dsp:nvSpPr>
      <dsp:spPr>
        <a:xfrm>
          <a:off x="0" y="591961"/>
          <a:ext cx="8714873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E3902-9017-442B-8B0F-055E46D8DD14}">
      <dsp:nvSpPr>
        <dsp:cNvPr id="0" name=""/>
        <dsp:cNvSpPr/>
      </dsp:nvSpPr>
      <dsp:spPr>
        <a:xfrm>
          <a:off x="435743" y="45841"/>
          <a:ext cx="7320127" cy="1092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81" tIns="0" rIns="230581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Los focos de calor proporcionados por el INPE, son considerados puntos potenciales de fuego, y varios focos de calor pueden estar asociados a un mismo incendio. </a:t>
          </a:r>
          <a:endParaRPr lang="es-EC" sz="2000" kern="1200"/>
        </a:p>
      </dsp:txBody>
      <dsp:txXfrm>
        <a:off x="435743" y="45841"/>
        <a:ext cx="7320127" cy="1092240"/>
      </dsp:txXfrm>
    </dsp:sp>
    <dsp:sp modelId="{C712C29D-C1C1-4806-A4AA-A57B7E679DE6}">
      <dsp:nvSpPr>
        <dsp:cNvPr id="0" name=""/>
        <dsp:cNvSpPr/>
      </dsp:nvSpPr>
      <dsp:spPr>
        <a:xfrm>
          <a:off x="0" y="2270281"/>
          <a:ext cx="8714873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663F5-E85D-495C-A0B6-E18B27FF6AB6}">
      <dsp:nvSpPr>
        <dsp:cNvPr id="0" name=""/>
        <dsp:cNvSpPr/>
      </dsp:nvSpPr>
      <dsp:spPr>
        <a:xfrm>
          <a:off x="435743" y="1724161"/>
          <a:ext cx="7320127" cy="109224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81" tIns="0" rIns="230581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Algunos focos de incendios ubicados en áreas de cultivo no fueron tomados en cuenta.</a:t>
          </a:r>
          <a:endParaRPr lang="es-EC" sz="2000" kern="1200"/>
        </a:p>
      </dsp:txBody>
      <dsp:txXfrm>
        <a:off x="435743" y="1724161"/>
        <a:ext cx="7320127" cy="1092240"/>
      </dsp:txXfrm>
    </dsp:sp>
    <dsp:sp modelId="{9348B989-FFBE-4693-9A9F-8FE84A4AFE7E}">
      <dsp:nvSpPr>
        <dsp:cNvPr id="0" name=""/>
        <dsp:cNvSpPr/>
      </dsp:nvSpPr>
      <dsp:spPr>
        <a:xfrm>
          <a:off x="0" y="3948601"/>
          <a:ext cx="8714873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ACDCC-8ECE-4440-812D-ED92BB76AD3A}">
      <dsp:nvSpPr>
        <dsp:cNvPr id="0" name=""/>
        <dsp:cNvSpPr/>
      </dsp:nvSpPr>
      <dsp:spPr>
        <a:xfrm>
          <a:off x="435743" y="3402481"/>
          <a:ext cx="7320127" cy="109224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81" tIns="0" rIns="230581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Los focos de incendio seleccionados </a:t>
          </a:r>
          <a:r>
            <a:rPr lang="es-EC" sz="2000" kern="1200"/>
            <a:t>desde el año 2000 al 2012 durante los meses de agosto, septiembre, octubre y noviembre</a:t>
          </a:r>
          <a:r>
            <a:rPr lang="es-ES" sz="2000" kern="1200"/>
            <a:t> fueron únicamente 501 para el DMQ y su área de influencia.</a:t>
          </a:r>
          <a:endParaRPr lang="es-EC" sz="2000" kern="1200"/>
        </a:p>
      </dsp:txBody>
      <dsp:txXfrm>
        <a:off x="435743" y="3402481"/>
        <a:ext cx="7320127" cy="10922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8649B6-0299-4233-B64A-746046DAF02E}">
      <dsp:nvSpPr>
        <dsp:cNvPr id="0" name=""/>
        <dsp:cNvSpPr/>
      </dsp:nvSpPr>
      <dsp:spPr>
        <a:xfrm>
          <a:off x="0" y="735689"/>
          <a:ext cx="827021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B0CC9-792F-4854-9804-03DE86DC694F}">
      <dsp:nvSpPr>
        <dsp:cNvPr id="0" name=""/>
        <dsp:cNvSpPr/>
      </dsp:nvSpPr>
      <dsp:spPr>
        <a:xfrm>
          <a:off x="413510" y="47405"/>
          <a:ext cx="6551810" cy="10868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16" tIns="0" rIns="2188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/>
            <a:t>La utilización del software Dinamica Ego para el desarrollo del Modelamiento por Autómatas Celulares presenta varias ventajas.</a:t>
          </a:r>
        </a:p>
      </dsp:txBody>
      <dsp:txXfrm>
        <a:off x="413510" y="47405"/>
        <a:ext cx="6551810" cy="1086803"/>
      </dsp:txXfrm>
    </dsp:sp>
    <dsp:sp modelId="{CBA34DE3-5D5A-4A4C-B57A-234443561FE4}">
      <dsp:nvSpPr>
        <dsp:cNvPr id="0" name=""/>
        <dsp:cNvSpPr/>
      </dsp:nvSpPr>
      <dsp:spPr>
        <a:xfrm>
          <a:off x="0" y="2191631"/>
          <a:ext cx="827021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1CCA1-79F6-40AE-A93E-5502837AB2DC}">
      <dsp:nvSpPr>
        <dsp:cNvPr id="0" name=""/>
        <dsp:cNvSpPr/>
      </dsp:nvSpPr>
      <dsp:spPr>
        <a:xfrm>
          <a:off x="413510" y="1561889"/>
          <a:ext cx="6551810" cy="1028261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16" tIns="0" rIns="2188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/>
            <a:t>Por medio del modelo de autómatas celulares se determino que la presencia de incendios forestales dentro del área de estudio son por causas Antrópica. </a:t>
          </a:r>
        </a:p>
      </dsp:txBody>
      <dsp:txXfrm>
        <a:off x="413510" y="1561889"/>
        <a:ext cx="6551810" cy="1028261"/>
      </dsp:txXfrm>
    </dsp:sp>
    <dsp:sp modelId="{799B093B-D36C-4CFB-BFE2-D30FBC18B9AC}">
      <dsp:nvSpPr>
        <dsp:cNvPr id="0" name=""/>
        <dsp:cNvSpPr/>
      </dsp:nvSpPr>
      <dsp:spPr>
        <a:xfrm>
          <a:off x="0" y="3416351"/>
          <a:ext cx="827021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E91EB-670D-48F6-97F4-FF6026C8E1D2}">
      <dsp:nvSpPr>
        <dsp:cNvPr id="0" name=""/>
        <dsp:cNvSpPr/>
      </dsp:nvSpPr>
      <dsp:spPr>
        <a:xfrm>
          <a:off x="413510" y="3017831"/>
          <a:ext cx="6551810" cy="797040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16" tIns="0" rIns="2188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El ajuste del Modelo de Autómatas Celulares para Focos de Incendios del 2013 es del 46.57%.</a:t>
          </a:r>
          <a:endParaRPr lang="es-EC" sz="2000" kern="1200"/>
        </a:p>
      </dsp:txBody>
      <dsp:txXfrm>
        <a:off x="413510" y="3017831"/>
        <a:ext cx="6551810" cy="797040"/>
      </dsp:txXfrm>
    </dsp:sp>
    <dsp:sp modelId="{A895D94B-01E1-442B-93CE-05398087A02D}">
      <dsp:nvSpPr>
        <dsp:cNvPr id="0" name=""/>
        <dsp:cNvSpPr/>
      </dsp:nvSpPr>
      <dsp:spPr>
        <a:xfrm>
          <a:off x="0" y="5031549"/>
          <a:ext cx="827021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6E828-5887-47A3-9820-1B3123CFF1E0}">
      <dsp:nvSpPr>
        <dsp:cNvPr id="0" name=""/>
        <dsp:cNvSpPr/>
      </dsp:nvSpPr>
      <dsp:spPr>
        <a:xfrm>
          <a:off x="413510" y="4242551"/>
          <a:ext cx="6579135" cy="1187517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816" tIns="0" rIns="2188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/>
            <a:t>P</a:t>
          </a:r>
          <a:r>
            <a:rPr lang="es-ES" sz="2000" kern="1200"/>
            <a:t>ara la colocación de Torres de monitoreo y control de incendios forestales, se obtuvo como resultado 83 puntos de instalación distribuidos en el DMQ.</a:t>
          </a:r>
          <a:endParaRPr lang="es-EC" sz="2000" kern="1200"/>
        </a:p>
      </dsp:txBody>
      <dsp:txXfrm>
        <a:off x="413510" y="4242551"/>
        <a:ext cx="6579135" cy="118751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E7B7ED-CF9B-4001-BB6A-F9CD1F66F94F}">
      <dsp:nvSpPr>
        <dsp:cNvPr id="0" name=""/>
        <dsp:cNvSpPr/>
      </dsp:nvSpPr>
      <dsp:spPr>
        <a:xfrm>
          <a:off x="0" y="685463"/>
          <a:ext cx="858062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32BB8-7099-4CF2-ACB3-EB9E9193D311}">
      <dsp:nvSpPr>
        <dsp:cNvPr id="0" name=""/>
        <dsp:cNvSpPr/>
      </dsp:nvSpPr>
      <dsp:spPr>
        <a:xfrm>
          <a:off x="429031" y="21263"/>
          <a:ext cx="6936232" cy="1328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29" tIns="0" rIns="227029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Para estudios de modelamiento y construcción de escenarios predictivos, es necesario tener variables con datos confiables, con la suficiente información, ya que de ello dependerá el ajuste máximo que el modelo puede alcanzar.</a:t>
          </a:r>
          <a:endParaRPr lang="es-EC" sz="1800" kern="1200" dirty="0"/>
        </a:p>
      </dsp:txBody>
      <dsp:txXfrm>
        <a:off x="429031" y="21263"/>
        <a:ext cx="6936232" cy="1328400"/>
      </dsp:txXfrm>
    </dsp:sp>
    <dsp:sp modelId="{5C90F5FB-9EBE-4B5D-A99E-1E8B4D0BBFBC}">
      <dsp:nvSpPr>
        <dsp:cNvPr id="0" name=""/>
        <dsp:cNvSpPr/>
      </dsp:nvSpPr>
      <dsp:spPr>
        <a:xfrm>
          <a:off x="0" y="2726663"/>
          <a:ext cx="858062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E316F-DD00-4C9F-A315-E52E1708F848}">
      <dsp:nvSpPr>
        <dsp:cNvPr id="0" name=""/>
        <dsp:cNvSpPr/>
      </dsp:nvSpPr>
      <dsp:spPr>
        <a:xfrm>
          <a:off x="429031" y="2062463"/>
          <a:ext cx="6936232" cy="132840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29" tIns="0" rIns="227029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/>
            <a:t>Se debe también utilizar otras metodologías destinadas al modelamiento y compararlas, ya que de este modo se podrá  escoger el que mayor confiabilidad muestre.</a:t>
          </a:r>
          <a:endParaRPr lang="es-EC" sz="1800" kern="1200"/>
        </a:p>
      </dsp:txBody>
      <dsp:txXfrm>
        <a:off x="429031" y="2062463"/>
        <a:ext cx="6936232" cy="1328400"/>
      </dsp:txXfrm>
    </dsp:sp>
    <dsp:sp modelId="{8D90F678-8776-4404-9F03-F068635F0022}">
      <dsp:nvSpPr>
        <dsp:cNvPr id="0" name=""/>
        <dsp:cNvSpPr/>
      </dsp:nvSpPr>
      <dsp:spPr>
        <a:xfrm>
          <a:off x="0" y="4767864"/>
          <a:ext cx="8580622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8DD48-89E7-4C65-A48A-75B05627DF55}">
      <dsp:nvSpPr>
        <dsp:cNvPr id="0" name=""/>
        <dsp:cNvSpPr/>
      </dsp:nvSpPr>
      <dsp:spPr>
        <a:xfrm>
          <a:off x="429031" y="4103663"/>
          <a:ext cx="6936232" cy="132840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29" tIns="0" rIns="227029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/>
            <a:t>La utilización de tecnología se  podrían disminuir el número de torres de  monitoreo de incendios forestales, aumentando su eficacia.</a:t>
          </a:r>
          <a:endParaRPr lang="es-EC" sz="1800" kern="1200"/>
        </a:p>
      </dsp:txBody>
      <dsp:txXfrm>
        <a:off x="429031" y="4103663"/>
        <a:ext cx="6936232" cy="132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82132-8C05-45BB-8A41-A669804FB5D3}" type="datetimeFigureOut">
              <a:rPr lang="es-EC" smtClean="0"/>
              <a:pPr/>
              <a:t>06/11/2013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FCB0-E384-45A1-9EFC-82680C6B16C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P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692" y="116632"/>
            <a:ext cx="4680580" cy="1296144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547664" y="1512801"/>
            <a:ext cx="662473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DEPARTAMENTO DE CIENCIAS DE LA TIERRA Y LA CONSTRUCCIÓN</a:t>
            </a:r>
            <a:endParaRPr lang="es-EC" dirty="0" smtClean="0"/>
          </a:p>
          <a:p>
            <a:r>
              <a:rPr lang="es-ES" b="1" dirty="0" smtClean="0"/>
              <a:t> </a:t>
            </a:r>
            <a:endParaRPr lang="es-EC" dirty="0" smtClean="0"/>
          </a:p>
          <a:p>
            <a:r>
              <a:rPr lang="es-ES" b="1" dirty="0" smtClean="0"/>
              <a:t> CARRERA DE INGENIERÍA GEOGRÁFICA Y DEL MEDIO AMBIENTE</a:t>
            </a:r>
            <a:endParaRPr lang="es-EC" dirty="0" smtClean="0"/>
          </a:p>
          <a:p>
            <a:r>
              <a:rPr lang="es-ES" b="1" dirty="0" smtClean="0"/>
              <a:t>  </a:t>
            </a:r>
            <a:endParaRPr lang="es-EC" dirty="0" smtClean="0"/>
          </a:p>
          <a:p>
            <a:pPr algn="ctr"/>
            <a:r>
              <a:rPr lang="es-ES" sz="1400" b="1" dirty="0" smtClean="0"/>
              <a:t>TESIS PREVIO A LA OBTENCIÓN DEL TÍTULO DE INGENIERO GEÓGRAFO Y DEL MEDIO AMBIENTE</a:t>
            </a:r>
            <a:endParaRPr lang="es-EC" sz="1400" dirty="0" smtClean="0"/>
          </a:p>
          <a:p>
            <a:pPr algn="ctr"/>
            <a:r>
              <a:rPr lang="es-ES" sz="1400" b="1" dirty="0" smtClean="0"/>
              <a:t> </a:t>
            </a:r>
            <a:endParaRPr lang="es-EC" sz="1400" dirty="0" smtClean="0"/>
          </a:p>
          <a:p>
            <a:pPr algn="ctr"/>
            <a:r>
              <a:rPr lang="es-ES" sz="1400" b="1" dirty="0" smtClean="0"/>
              <a:t>AUTORES: AGUILAR ALBÁN, JOHN HENRY</a:t>
            </a:r>
            <a:endParaRPr lang="es-EC" sz="1400" dirty="0" smtClean="0"/>
          </a:p>
          <a:p>
            <a:pPr algn="ctr"/>
            <a:r>
              <a:rPr lang="es-ES" sz="1400" b="1" dirty="0" smtClean="0"/>
              <a:t>  SUÁREZ VILLACRÉS, RAÚL DAVID</a:t>
            </a:r>
            <a:endParaRPr lang="es-EC" sz="1400" dirty="0" smtClean="0"/>
          </a:p>
          <a:p>
            <a:pPr algn="ctr"/>
            <a:r>
              <a:rPr lang="es-ES" sz="1400" b="1" dirty="0" smtClean="0"/>
              <a:t> </a:t>
            </a:r>
            <a:endParaRPr lang="es-EC" sz="1400" dirty="0" smtClean="0"/>
          </a:p>
          <a:p>
            <a:pPr algn="ctr"/>
            <a:r>
              <a:rPr lang="es-ES" sz="1400" b="1" dirty="0" smtClean="0"/>
              <a:t>TEMA: </a:t>
            </a:r>
            <a:r>
              <a:rPr lang="es-ES" sz="1400" b="1" cap="all" dirty="0" smtClean="0"/>
              <a:t>Identificación de áreas vulnerables a incendios forestales aplicando un modelo de probabilidad y su subsecuente predicción potencial con la metodología de Autómatas Celulares en el Distrito Metropolitano de Quito</a:t>
            </a:r>
            <a:endParaRPr lang="es-EC" sz="1400" dirty="0" smtClean="0"/>
          </a:p>
          <a:p>
            <a:pPr algn="ctr"/>
            <a:r>
              <a:rPr lang="es-ES" sz="1400" b="1" dirty="0" smtClean="0"/>
              <a:t> </a:t>
            </a:r>
            <a:endParaRPr lang="es-EC" sz="1400" dirty="0" smtClean="0"/>
          </a:p>
          <a:p>
            <a:pPr algn="ctr"/>
            <a:r>
              <a:rPr lang="es-ES" sz="1400" b="1" dirty="0" smtClean="0"/>
              <a:t>DIRECTOR: ING. PADILLA, OSWALDO</a:t>
            </a:r>
            <a:endParaRPr lang="es-EC" sz="1400" dirty="0" smtClean="0"/>
          </a:p>
          <a:p>
            <a:pPr algn="ctr"/>
            <a:r>
              <a:rPr lang="es-ES" sz="1400" b="1" dirty="0" smtClean="0"/>
              <a:t>CODIRECTOR: DR. TOULKERIDIS, THEOFILOS</a:t>
            </a:r>
            <a:endParaRPr lang="es-EC" sz="1400" dirty="0" smtClean="0"/>
          </a:p>
          <a:p>
            <a:pPr algn="ctr"/>
            <a:r>
              <a:rPr lang="es-ES" sz="1400" b="1" dirty="0" smtClean="0"/>
              <a:t> </a:t>
            </a:r>
            <a:endParaRPr lang="es-EC" sz="1400" dirty="0" smtClean="0"/>
          </a:p>
          <a:p>
            <a:pPr algn="ctr"/>
            <a:r>
              <a:rPr lang="es-ES" sz="1400" b="1" dirty="0" smtClean="0"/>
              <a:t> SECRETARIO ACADÉMICO: DR. MEJÍA, MARCELO</a:t>
            </a:r>
            <a:endParaRPr lang="es-EC" sz="1400" dirty="0" smtClean="0"/>
          </a:p>
          <a:p>
            <a:pPr algn="ctr"/>
            <a:r>
              <a:rPr lang="es-ES" sz="1400" b="1" dirty="0" smtClean="0"/>
              <a:t> </a:t>
            </a:r>
            <a:endParaRPr lang="es-EC" sz="1400" dirty="0" smtClean="0"/>
          </a:p>
          <a:p>
            <a:pPr algn="ctr"/>
            <a:r>
              <a:rPr lang="es-ES" sz="1400" b="1" dirty="0" smtClean="0"/>
              <a:t>SANGOLQUÍ, NOVIEMBRE 2013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785918" y="6405571"/>
            <a:ext cx="5796136" cy="41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000" b="1" dirty="0" smtClean="0"/>
              <a:t>Figura: </a:t>
            </a:r>
            <a:r>
              <a:rPr lang="es-EC" sz="1000" dirty="0"/>
              <a:t>Humedad</a:t>
            </a:r>
            <a:r>
              <a:rPr lang="es-ES" sz="1000" dirty="0"/>
              <a:t> relativa del tercer trimestre (izq.) y cuarto trimestre (der.) de los años 1997 al 2012</a:t>
            </a:r>
            <a:endParaRPr lang="es-EC" sz="1000" dirty="0"/>
          </a:p>
          <a:p>
            <a:pPr algn="ctr"/>
            <a:r>
              <a:rPr lang="es-EC" sz="1000" dirty="0"/>
              <a:t> </a:t>
            </a:r>
            <a:r>
              <a:rPr lang="es-EC" sz="1000" b="1" dirty="0" smtClean="0"/>
              <a:t>Fuente</a:t>
            </a:r>
            <a:r>
              <a:rPr lang="es-EC" sz="1000" b="1" dirty="0"/>
              <a:t>: </a:t>
            </a:r>
            <a:r>
              <a:rPr lang="es-EC" sz="1000" dirty="0"/>
              <a:t>Aguilar H. &amp; Suárez R.</a:t>
            </a:r>
          </a:p>
        </p:txBody>
      </p:sp>
      <p:pic>
        <p:nvPicPr>
          <p:cNvPr id="10" name="9 Imagen" descr="Humedad relativa (1997-2012)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214290"/>
            <a:ext cx="9072562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42976" y="6373633"/>
            <a:ext cx="7072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 smtClean="0"/>
              <a:t>Figura: </a:t>
            </a:r>
            <a:r>
              <a:rPr lang="es-EC" sz="1200" dirty="0"/>
              <a:t>Precipitación</a:t>
            </a:r>
            <a:r>
              <a:rPr lang="es-ES" sz="1200" dirty="0"/>
              <a:t> del tercer trimestre (izq.) y cuarto trimestre (der.) de los años 1997 al 2012</a:t>
            </a:r>
            <a:endParaRPr lang="es-EC" sz="1200" dirty="0"/>
          </a:p>
          <a:p>
            <a:pPr algn="ctr"/>
            <a:r>
              <a:rPr lang="es-EC" sz="1200" dirty="0"/>
              <a:t> </a:t>
            </a:r>
            <a:r>
              <a:rPr lang="es-EC" sz="1200" b="1" dirty="0" smtClean="0"/>
              <a:t>Fuente</a:t>
            </a:r>
            <a:r>
              <a:rPr lang="es-EC" sz="1200" b="1" dirty="0"/>
              <a:t>: </a:t>
            </a:r>
            <a:r>
              <a:rPr lang="es-EC" sz="1200" dirty="0"/>
              <a:t>Aguilar H. &amp; Suárez R.</a:t>
            </a:r>
          </a:p>
        </p:txBody>
      </p:sp>
      <p:pic>
        <p:nvPicPr>
          <p:cNvPr id="7" name="6 Imagen" descr="Precipitación (1997-2012)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428604"/>
            <a:ext cx="9072594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42976" y="6405571"/>
            <a:ext cx="7000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 smtClean="0"/>
              <a:t>Figura: </a:t>
            </a:r>
            <a:r>
              <a:rPr lang="es-EC" sz="1200" dirty="0"/>
              <a:t>Temperatura</a:t>
            </a:r>
            <a:r>
              <a:rPr lang="es-ES" sz="1200" dirty="0"/>
              <a:t> del tercer trimestre (izq.) y cuarto trimestre (der.) de los años 1997 al 2012</a:t>
            </a:r>
            <a:endParaRPr lang="es-EC" sz="1200" dirty="0"/>
          </a:p>
          <a:p>
            <a:pPr algn="ctr"/>
            <a:r>
              <a:rPr lang="es-EC" sz="1200" dirty="0"/>
              <a:t> </a:t>
            </a:r>
            <a:r>
              <a:rPr lang="es-EC" sz="1200" b="1" dirty="0" smtClean="0"/>
              <a:t>Fuente</a:t>
            </a:r>
            <a:r>
              <a:rPr lang="es-EC" sz="1200" b="1" dirty="0"/>
              <a:t>: </a:t>
            </a:r>
            <a:r>
              <a:rPr lang="es-EC" sz="1200" dirty="0"/>
              <a:t>Aguilar H. &amp; Suárez R.</a:t>
            </a:r>
          </a:p>
        </p:txBody>
      </p:sp>
      <p:pic>
        <p:nvPicPr>
          <p:cNvPr id="7" name="6 Imagen" descr="Temperatura (1997-2012)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73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4714876" y="260648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Áreas artificiales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43174" y="6324921"/>
            <a:ext cx="4286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Figura </a:t>
            </a:r>
            <a:r>
              <a:rPr lang="es-EC" sz="1200" b="1" dirty="0" smtClean="0"/>
              <a:t>: </a:t>
            </a:r>
            <a:r>
              <a:rPr lang="es-EC" sz="1200" dirty="0"/>
              <a:t>Áreas artificiales del DMQ</a:t>
            </a:r>
          </a:p>
          <a:p>
            <a:pPr algn="ctr"/>
            <a:r>
              <a:rPr lang="es-ES" sz="1200" b="1" dirty="0" smtClean="0"/>
              <a:t>Fuente:</a:t>
            </a:r>
            <a:r>
              <a:rPr lang="es-ES" sz="1200" dirty="0" smtClean="0"/>
              <a:t> Secretaría de Ambiente del Municipio del DMQ (2011</a:t>
            </a:r>
            <a:r>
              <a:rPr lang="es-ES" sz="1000" dirty="0" smtClean="0"/>
              <a:t>)</a:t>
            </a:r>
            <a:endParaRPr lang="es-EC" sz="1000" dirty="0"/>
          </a:p>
        </p:txBody>
      </p:sp>
      <p:pic>
        <p:nvPicPr>
          <p:cNvPr id="10" name="9 Imagen" descr="Anexo A13. Áreas artificiales (Nivel III)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285719" y="142852"/>
            <a:ext cx="4946861" cy="6143668"/>
          </a:xfrm>
          <a:prstGeom prst="rect">
            <a:avLst/>
          </a:prstGeom>
        </p:spPr>
      </p:pic>
      <p:pic>
        <p:nvPicPr>
          <p:cNvPr id="9" name="15 Imagen" descr="Anexo A13. Áreas artificiales (Nivel III).jpg"/>
          <p:cNvPicPr/>
          <p:nvPr/>
        </p:nvPicPr>
        <p:blipFill>
          <a:blip r:embed="rId3" cstate="print"/>
          <a:srcRect l="6842" t="81426" r="66616" b="4995"/>
          <a:stretch>
            <a:fillRect/>
          </a:stretch>
        </p:blipFill>
        <p:spPr>
          <a:xfrm>
            <a:off x="5525359" y="3357562"/>
            <a:ext cx="3261483" cy="2770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4500562" y="461126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3600" b="1" i="1" dirty="0" smtClean="0">
                <a:latin typeface="+mj-lt"/>
                <a:ea typeface="+mj-ea"/>
                <a:cs typeface="+mj-cs"/>
              </a:rPr>
              <a:t>Áreas de cultivo</a:t>
            </a:r>
            <a:endParaRPr kumimoji="0" lang="es-EC" sz="3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7704" y="6357958"/>
            <a:ext cx="5236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400" b="1" dirty="0"/>
              <a:t>Figura 3.11: </a:t>
            </a:r>
            <a:r>
              <a:rPr lang="es-EC" sz="1400" dirty="0"/>
              <a:t>Áreas cultivadas del DMQ</a:t>
            </a:r>
          </a:p>
          <a:p>
            <a:pPr algn="ctr"/>
            <a:r>
              <a:rPr lang="es-ES" sz="1400" b="1" dirty="0" smtClean="0"/>
              <a:t>Fuente:</a:t>
            </a:r>
            <a:r>
              <a:rPr lang="es-ES" sz="1400" dirty="0" smtClean="0"/>
              <a:t> Secretaría de Ambiente del Municipio del DMQ (2011)</a:t>
            </a:r>
            <a:endParaRPr lang="es-EC" sz="1400" dirty="0"/>
          </a:p>
        </p:txBody>
      </p:sp>
      <p:pic>
        <p:nvPicPr>
          <p:cNvPr id="8" name="7 Imagen" descr="Anexo A14. Áreas cultivadas (Nivel III)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142845" y="428604"/>
            <a:ext cx="4643470" cy="5766877"/>
          </a:xfrm>
          <a:prstGeom prst="rect">
            <a:avLst/>
          </a:prstGeom>
        </p:spPr>
      </p:pic>
      <p:pic>
        <p:nvPicPr>
          <p:cNvPr id="9" name="17 Imagen" descr="Anexo A14. Áreas cultivadas (Nivel III).jpg"/>
          <p:cNvPicPr/>
          <p:nvPr/>
        </p:nvPicPr>
        <p:blipFill>
          <a:blip r:embed="rId3" cstate="print"/>
          <a:srcRect l="7319" t="80153" r="63094" b="5294"/>
          <a:stretch>
            <a:fillRect/>
          </a:stretch>
        </p:blipFill>
        <p:spPr>
          <a:xfrm>
            <a:off x="5081518" y="3643314"/>
            <a:ext cx="377676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6840760" cy="252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79512" y="69269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Cuadro: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Focos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de incendio en el DMQ de los meses de agosto, septiembre, octubre y noviembre desde el año 2000 al 2012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0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Focos de incendio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9512" y="3573016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: INPE, 2013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 b="35394"/>
          <a:stretch>
            <a:fillRect/>
          </a:stretch>
        </p:blipFill>
        <p:spPr bwMode="auto">
          <a:xfrm>
            <a:off x="1979712" y="4797152"/>
            <a:ext cx="69867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2195736" y="4509120"/>
            <a:ext cx="6480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Tabla </a:t>
            </a:r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Número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de focos de incendio en el DMQ por año desde el 2000 al 2012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123728" y="5589240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: INPE, 2013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5436096" y="2924944"/>
            <a:ext cx="2448272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Elipse"/>
          <p:cNvSpPr/>
          <p:nvPr/>
        </p:nvSpPr>
        <p:spPr>
          <a:xfrm>
            <a:off x="7596336" y="4869160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4714876" y="857232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Focos de incendio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428728" y="6357958"/>
            <a:ext cx="6463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Figura </a:t>
            </a:r>
            <a:r>
              <a:rPr lang="es-EC" sz="1200" b="1" dirty="0" smtClean="0"/>
              <a:t>: </a:t>
            </a:r>
            <a:r>
              <a:rPr lang="es-ES" sz="1200" dirty="0"/>
              <a:t>Focos de incendio en el DMQ desde el 1 de enero de 2000 al 31 de diciembre de </a:t>
            </a:r>
            <a:r>
              <a:rPr lang="es-ES" sz="1200" dirty="0" smtClean="0"/>
              <a:t>2012</a:t>
            </a:r>
          </a:p>
          <a:p>
            <a:pPr algn="ctr"/>
            <a:r>
              <a:rPr lang="es-EC" sz="1200" b="1" dirty="0"/>
              <a:t>Fuente: </a:t>
            </a:r>
            <a:r>
              <a:rPr lang="es-EC" sz="1200" dirty="0"/>
              <a:t>Aguilar H. &amp; Suárez R</a:t>
            </a:r>
            <a:r>
              <a:rPr lang="es-EC" sz="1200" dirty="0" smtClean="0"/>
              <a:t>.</a:t>
            </a:r>
            <a:endParaRPr lang="es-EC" sz="1200" dirty="0"/>
          </a:p>
        </p:txBody>
      </p:sp>
      <p:pic>
        <p:nvPicPr>
          <p:cNvPr id="14" name="13 Imagen" descr="Anexo A04. Focos de incendios forestales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0" y="0"/>
            <a:ext cx="5072066" cy="6299165"/>
          </a:xfrm>
          <a:prstGeom prst="rect">
            <a:avLst/>
          </a:prstGeom>
        </p:spPr>
      </p:pic>
      <p:pic>
        <p:nvPicPr>
          <p:cNvPr id="9" name="7 Imagen" descr="Anexo A04. Focos de incendios forestales.jpg"/>
          <p:cNvPicPr/>
          <p:nvPr/>
        </p:nvPicPr>
        <p:blipFill>
          <a:blip r:embed="rId3" cstate="print"/>
          <a:srcRect l="7241" t="79995" r="66254" b="5176"/>
          <a:stretch>
            <a:fillRect/>
          </a:stretch>
        </p:blipFill>
        <p:spPr>
          <a:xfrm>
            <a:off x="5143504" y="3143248"/>
            <a:ext cx="378621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cap="all" dirty="0" smtClean="0"/>
              <a:t>4. Modelamiento espacial </a:t>
            </a:r>
            <a:r>
              <a:rPr lang="es-ES" b="1" cap="all" dirty="0"/>
              <a:t>de </a:t>
            </a:r>
            <a:r>
              <a:rPr lang="es-ES" b="1" cap="all" dirty="0" smtClean="0"/>
              <a:t>variables</a:t>
            </a:r>
            <a:endParaRPr lang="es-EC" dirty="0"/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46081" name="Group 1"/>
          <p:cNvGrpSpPr>
            <a:grpSpLocks noChangeAspect="1"/>
          </p:cNvGrpSpPr>
          <p:nvPr/>
        </p:nvGrpSpPr>
        <p:grpSpPr bwMode="auto">
          <a:xfrm>
            <a:off x="0" y="1492269"/>
            <a:ext cx="8775700" cy="4651375"/>
            <a:chOff x="1417" y="1701"/>
            <a:chExt cx="13821" cy="7326"/>
          </a:xfrm>
        </p:grpSpPr>
        <p:sp>
          <p:nvSpPr>
            <p:cNvPr id="46099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417" y="1701"/>
              <a:ext cx="13821" cy="73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98" name="AutoShape 18"/>
            <p:cNvSpPr>
              <a:spLocks noChangeArrowheads="1"/>
            </p:cNvSpPr>
            <p:nvPr/>
          </p:nvSpPr>
          <p:spPr bwMode="auto">
            <a:xfrm>
              <a:off x="3762" y="2987"/>
              <a:ext cx="2642" cy="77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Predicción </a:t>
              </a:r>
              <a:endParaRPr kumimoji="0" 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7" name="AutoShape 17"/>
            <p:cNvSpPr>
              <a:spLocks noChangeArrowheads="1"/>
            </p:cNvSpPr>
            <p:nvPr/>
          </p:nvSpPr>
          <p:spPr bwMode="auto">
            <a:xfrm>
              <a:off x="3744" y="7917"/>
              <a:ext cx="2635" cy="77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Evaluación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6" name="AutoShape 16"/>
            <p:cNvSpPr>
              <a:spLocks noChangeArrowheads="1"/>
            </p:cNvSpPr>
            <p:nvPr/>
          </p:nvSpPr>
          <p:spPr bwMode="auto">
            <a:xfrm>
              <a:off x="3762" y="6500"/>
              <a:ext cx="2642" cy="7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Extinción </a:t>
              </a:r>
              <a:endParaRPr kumimoji="0" 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5" name="AutoShape 15"/>
            <p:cNvSpPr>
              <a:spLocks noChangeArrowheads="1"/>
            </p:cNvSpPr>
            <p:nvPr/>
          </p:nvSpPr>
          <p:spPr bwMode="auto">
            <a:xfrm>
              <a:off x="3762" y="4879"/>
              <a:ext cx="2642" cy="7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Detección</a:t>
              </a:r>
              <a:endParaRPr kumimoji="0" 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4" name="AutoShape 14"/>
            <p:cNvSpPr>
              <a:spLocks noChangeArrowheads="1"/>
            </p:cNvSpPr>
            <p:nvPr/>
          </p:nvSpPr>
          <p:spPr bwMode="auto">
            <a:xfrm>
              <a:off x="1719" y="1921"/>
              <a:ext cx="2753" cy="8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INCENDIOS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3" name="Rectangle 13"/>
            <p:cNvSpPr>
              <a:spLocks noChangeArrowheads="1"/>
            </p:cNvSpPr>
            <p:nvPr/>
          </p:nvSpPr>
          <p:spPr bwMode="auto">
            <a:xfrm>
              <a:off x="6809" y="2672"/>
              <a:ext cx="7978" cy="141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Modelamiento por medio de Autómatas Celulares para la predicción y probabilidad de incendios forestales dentro del DMQ.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>
              <a:off x="6809" y="4507"/>
              <a:ext cx="7978" cy="150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Colocación de puntos de observación considerando áreas de gran visibilidad, accesibilidad y densidad de focos de incendio.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auto">
            <a:xfrm>
              <a:off x="6809" y="6393"/>
              <a:ext cx="7978" cy="9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Identificación de lugares óptimos para colocación de infraestructura de almacenamiento de agua.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>
              <a:off x="6809" y="7808"/>
              <a:ext cx="7978" cy="9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Identificación de áreas de concentración de incendios forestales.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89" name="AutoShape 9"/>
            <p:cNvSpPr>
              <a:spLocks noChangeShapeType="1"/>
            </p:cNvSpPr>
            <p:nvPr/>
          </p:nvSpPr>
          <p:spPr bwMode="auto">
            <a:xfrm rot="16200000" flipH="1">
              <a:off x="3082" y="2745"/>
              <a:ext cx="643" cy="616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8" name="AutoShape 8"/>
            <p:cNvSpPr>
              <a:spLocks noChangeShapeType="1"/>
            </p:cNvSpPr>
            <p:nvPr/>
          </p:nvSpPr>
          <p:spPr bwMode="auto">
            <a:xfrm rot="16200000" flipH="1">
              <a:off x="2137" y="3690"/>
              <a:ext cx="2534" cy="616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7" name="AutoShape 7"/>
            <p:cNvSpPr>
              <a:spLocks noChangeShapeType="1"/>
            </p:cNvSpPr>
            <p:nvPr/>
          </p:nvSpPr>
          <p:spPr bwMode="auto">
            <a:xfrm rot="16200000" flipH="1">
              <a:off x="1325" y="4502"/>
              <a:ext cx="4157" cy="616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6" name="AutoShape 6"/>
            <p:cNvSpPr>
              <a:spLocks noChangeShapeType="1"/>
            </p:cNvSpPr>
            <p:nvPr/>
          </p:nvSpPr>
          <p:spPr bwMode="auto">
            <a:xfrm rot="16200000" flipH="1">
              <a:off x="608" y="5219"/>
              <a:ext cx="5573" cy="59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5" name="AutoShape 5"/>
            <p:cNvSpPr>
              <a:spLocks noChangeShapeType="1"/>
            </p:cNvSpPr>
            <p:nvPr/>
          </p:nvSpPr>
          <p:spPr bwMode="auto">
            <a:xfrm>
              <a:off x="6454" y="3374"/>
              <a:ext cx="355" cy="7"/>
            </a:xfrm>
            <a:prstGeom prst="bentConnector3">
              <a:avLst>
                <a:gd name="adj1" fmla="val 42815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4" name="AutoShape 4"/>
            <p:cNvSpPr>
              <a:spLocks noChangeShapeType="1"/>
            </p:cNvSpPr>
            <p:nvPr/>
          </p:nvSpPr>
          <p:spPr bwMode="auto">
            <a:xfrm flipV="1">
              <a:off x="6454" y="5261"/>
              <a:ext cx="355" cy="4"/>
            </a:xfrm>
            <a:prstGeom prst="bentConnector3">
              <a:avLst>
                <a:gd name="adj1" fmla="val 42815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3" name="AutoShape 3"/>
            <p:cNvSpPr>
              <a:spLocks noChangeShapeType="1"/>
            </p:cNvSpPr>
            <p:nvPr/>
          </p:nvSpPr>
          <p:spPr bwMode="auto">
            <a:xfrm>
              <a:off x="6454" y="6888"/>
              <a:ext cx="355" cy="4"/>
            </a:xfrm>
            <a:prstGeom prst="bentConnector3">
              <a:avLst>
                <a:gd name="adj1" fmla="val 42815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46082" name="AutoShape 2"/>
            <p:cNvSpPr>
              <a:spLocks noChangeShapeType="1"/>
            </p:cNvSpPr>
            <p:nvPr/>
          </p:nvSpPr>
          <p:spPr bwMode="auto">
            <a:xfrm>
              <a:off x="6429" y="8304"/>
              <a:ext cx="380" cy="3"/>
            </a:xfrm>
            <a:prstGeom prst="bentConnector3">
              <a:avLst>
                <a:gd name="adj1" fmla="val 43157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890" y="-13394"/>
            <a:ext cx="7715200" cy="490066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s-ES" sz="2000" b="1" i="1" dirty="0" smtClean="0"/>
              <a:t>Identificación </a:t>
            </a:r>
            <a:r>
              <a:rPr lang="es-ES" sz="2000" b="1" i="1" dirty="0"/>
              <a:t>de áreas de concentración de focos de </a:t>
            </a:r>
            <a:r>
              <a:rPr lang="es-ES" sz="2000" b="1" i="1" dirty="0" smtClean="0"/>
              <a:t>incendio</a:t>
            </a:r>
            <a:endParaRPr lang="es-EC" sz="2000" i="1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" y="53017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 descr="Anexo A15. Concentración de focos de incendio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179513" y="404664"/>
            <a:ext cx="4821116" cy="5987501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85786" y="6396359"/>
            <a:ext cx="771530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4.2: </a:t>
            </a:r>
            <a:r>
              <a:rPr kumimoji="0" lang="es-E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Concentración de focos de incendio en el DMQ desde el 1 de enero de 2000 al 31 de diciembre de 2012</a:t>
            </a:r>
            <a:endParaRPr kumimoji="0" lang="es-EC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INPE. (2013)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6 Imagen" descr="Anexo A15. Concentración de focos de incendio.jpg"/>
          <p:cNvPicPr/>
          <p:nvPr/>
        </p:nvPicPr>
        <p:blipFill>
          <a:blip r:embed="rId3" cstate="print"/>
          <a:srcRect l="7177" t="76499" r="66311" b="5129"/>
          <a:stretch>
            <a:fillRect/>
          </a:stretch>
        </p:blipFill>
        <p:spPr>
          <a:xfrm>
            <a:off x="5234228" y="2928934"/>
            <a:ext cx="3338300" cy="320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93304" y="44624"/>
            <a:ext cx="7715200" cy="490066"/>
          </a:xfrm>
        </p:spPr>
        <p:txBody>
          <a:bodyPr>
            <a:noAutofit/>
          </a:bodyPr>
          <a:lstStyle/>
          <a:p>
            <a:pPr lvl="1"/>
            <a:r>
              <a:rPr lang="es-ES" sz="2000" b="1" i="1" dirty="0"/>
              <a:t>Ubicación de puntos de observación y generación de cuencas visuales para incendios forestales </a:t>
            </a:r>
            <a:endParaRPr lang="es-EC" sz="2000" i="1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" y="53017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6300192" y="6257836"/>
            <a:ext cx="2520280" cy="6001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100" b="1" dirty="0" smtClean="0">
                <a:latin typeface="Times New Roman" pitchFamily="18" charset="0"/>
                <a:cs typeface="Times New Roman" pitchFamily="18" charset="0"/>
              </a:rPr>
              <a:t>Figura: 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Parámetros para controlar los análisis de cuenca visual</a:t>
            </a:r>
            <a:endParaRPr lang="es-EC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1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s-EC" sz="1100" b="1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EC" sz="11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C" sz="1100" dirty="0">
                <a:latin typeface="Times New Roman" pitchFamily="18" charset="0"/>
                <a:cs typeface="Times New Roman" pitchFamily="18" charset="0"/>
              </a:rPr>
              <a:t>ESRI (2013)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65" t="3641" r="22834" b="2407"/>
          <a:stretch/>
        </p:blipFill>
        <p:spPr>
          <a:xfrm>
            <a:off x="35496" y="597304"/>
            <a:ext cx="5020222" cy="6275178"/>
          </a:xfrm>
          <a:prstGeom prst="rect">
            <a:avLst/>
          </a:prstGeom>
        </p:spPr>
      </p:pic>
      <p:pic>
        <p:nvPicPr>
          <p:cNvPr id="15" name="14 Imagen" descr="Parámetros para controlar los análisis de cuenca visu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719" y="3861048"/>
            <a:ext cx="3378281" cy="23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428" y="836712"/>
            <a:ext cx="3744572" cy="254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2233954" cy="9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57697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cap="all" dirty="0" smtClean="0"/>
              <a:t>1. INCENDIOS FORESTALES</a:t>
            </a:r>
            <a:endParaRPr lang="es-EC" sz="4000" dirty="0"/>
          </a:p>
        </p:txBody>
      </p:sp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3 Gráfico"/>
          <p:cNvGraphicFramePr/>
          <p:nvPr/>
        </p:nvGraphicFramePr>
        <p:xfrm>
          <a:off x="1979712" y="1340768"/>
          <a:ext cx="604867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475656" y="1340768"/>
            <a:ext cx="6408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s-ES" sz="1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abla</a:t>
            </a:r>
            <a:r>
              <a:rPr kumimoji="0" lang="es-ES" sz="1400" b="1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 </a:t>
            </a:r>
            <a:r>
              <a:rPr kumimoji="0" lang="es-ES" sz="1400" b="1" i="0" u="none" strike="noStrike" cap="none" normalizeH="0" baseline="0" dirty="0" smtClean="0" bmk="_Toc370061755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Áreas afectadas por incendios forestales en el DMQ desde el 2000 al 2012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339752" y="5301208"/>
            <a:ext cx="4392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Fuente: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Cuerpo de Bomberos del DMQ (2012)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16200000">
            <a:off x="1341511" y="3074478"/>
            <a:ext cx="1008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Área (Ha)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51920" y="4956557"/>
            <a:ext cx="1008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Año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nexo A16. Distribución de los puntos de observación para incendios forestales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357158" y="44624"/>
            <a:ext cx="5032103" cy="6249533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6396359"/>
            <a:ext cx="846388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Figura: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Distribución de los puntos de observación para incendios forestales en el DMQ</a:t>
            </a:r>
          </a:p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 Fuente: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Aguilar H. &amp; Suárez R. (2013)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7 Imagen" descr="Anexo A16. Distribución de los puntos de observación para incendios forestales.jpg"/>
          <p:cNvPicPr/>
          <p:nvPr/>
        </p:nvPicPr>
        <p:blipFill>
          <a:blip r:embed="rId3" cstate="print"/>
          <a:srcRect l="6673" t="77930" r="71303" b="4875"/>
          <a:stretch>
            <a:fillRect/>
          </a:stretch>
        </p:blipFill>
        <p:spPr>
          <a:xfrm>
            <a:off x="5510657" y="3000372"/>
            <a:ext cx="2990433" cy="3152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44624"/>
            <a:ext cx="8856984" cy="720080"/>
          </a:xfrm>
        </p:spPr>
        <p:txBody>
          <a:bodyPr>
            <a:noAutofit/>
          </a:bodyPr>
          <a:lstStyle/>
          <a:p>
            <a:pPr lvl="1" algn="r"/>
            <a:r>
              <a:rPr lang="es-ES" b="1" i="1" dirty="0" smtClean="0"/>
              <a:t>EMC para la colocación </a:t>
            </a:r>
            <a:r>
              <a:rPr lang="es-ES" b="1" i="1" dirty="0"/>
              <a:t>de infraestructura de almacenamiento de agua para la mitigación de incendios forestales</a:t>
            </a:r>
            <a:endParaRPr lang="es-EC" i="1" dirty="0"/>
          </a:p>
        </p:txBody>
      </p:sp>
      <p:graphicFrame>
        <p:nvGraphicFramePr>
          <p:cNvPr id="16" name="15 Diagrama"/>
          <p:cNvGraphicFramePr/>
          <p:nvPr/>
        </p:nvGraphicFramePr>
        <p:xfrm>
          <a:off x="569083" y="815453"/>
          <a:ext cx="8005834" cy="5227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07504" y="116632"/>
            <a:ext cx="2103095" cy="1261857"/>
            <a:chOff x="2951369" y="931070"/>
            <a:chExt cx="2103095" cy="1261857"/>
          </a:xfrm>
        </p:grpSpPr>
        <p:sp>
          <p:nvSpPr>
            <p:cNvPr id="5" name="4 Rectángulo redondeado"/>
            <p:cNvSpPr/>
            <p:nvPr/>
          </p:nvSpPr>
          <p:spPr>
            <a:xfrm>
              <a:off x="2951369" y="931070"/>
              <a:ext cx="2103095" cy="126185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2988328" y="968029"/>
              <a:ext cx="2029177" cy="1187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latin typeface="Times New Roman" pitchFamily="18" charset="0"/>
                  <a:cs typeface="Times New Roman" pitchFamily="18" charset="0"/>
                </a:rPr>
                <a:t>Selección de criterios </a:t>
              </a:r>
              <a:endParaRPr lang="es-EC" sz="2000" kern="1200" dirty="0"/>
            </a:p>
          </p:txBody>
        </p:sp>
      </p:grp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6777558" cy="496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4" y="809624"/>
            <a:ext cx="5377011" cy="598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4 Grupo"/>
          <p:cNvGrpSpPr/>
          <p:nvPr/>
        </p:nvGrpSpPr>
        <p:grpSpPr>
          <a:xfrm>
            <a:off x="92641" y="116632"/>
            <a:ext cx="2103095" cy="1261857"/>
            <a:chOff x="5895702" y="931070"/>
            <a:chExt cx="2103095" cy="1261857"/>
          </a:xfrm>
        </p:grpSpPr>
        <p:sp>
          <p:nvSpPr>
            <p:cNvPr id="6" name="5 Rectángulo redondeado"/>
            <p:cNvSpPr/>
            <p:nvPr/>
          </p:nvSpPr>
          <p:spPr>
            <a:xfrm>
              <a:off x="5895702" y="931070"/>
              <a:ext cx="2103095" cy="126185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5932661" y="968029"/>
              <a:ext cx="2029177" cy="1187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latin typeface="Times New Roman" pitchFamily="18" charset="0"/>
                  <a:cs typeface="Times New Roman" pitchFamily="18" charset="0"/>
                </a:rPr>
                <a:t>Tratamiento de criterios</a:t>
              </a:r>
              <a:endParaRPr lang="es-EC" sz="2000" kern="12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0" y="1268760"/>
          <a:ext cx="9106407" cy="3960440"/>
        </p:xfrm>
        <a:graphic>
          <a:graphicData uri="http://schemas.openxmlformats.org/presentationml/2006/ole">
            <p:oleObj spid="_x0000_s12296" name="Visio" r:id="rId3" imgW="16234784" imgH="7060653" progId="Visio.Drawing.11">
              <p:embed/>
            </p:oleObj>
          </a:graphicData>
        </a:graphic>
      </p:graphicFrame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059903" y="5568751"/>
            <a:ext cx="7256513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4.10: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Modelo espacial 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para la identificación lugares óptimos para la colocación de infraestructura de almacenamiento de agua para la mitigación de incendios forestales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rez R. (2013)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2851150" y="44450"/>
          <a:ext cx="4097338" cy="6056313"/>
        </p:xfrm>
        <a:graphic>
          <a:graphicData uri="http://schemas.openxmlformats.org/presentationml/2006/ole">
            <p:oleObj spid="_x0000_s11272" name="Visio" r:id="rId3" imgW="6145744" imgH="9076787" progId="Visio.Drawing.11">
              <p:embed/>
            </p:oleObj>
          </a:graphicData>
        </a:graphic>
      </p:graphicFrame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87624" y="6167045"/>
            <a:ext cx="66967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4.10: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Modelo espacial 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para la identificación lugares óptimos para la colocación de infraestructura de almacenamiento de agua para la mitigación de incendios forestales (continuación)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rez R. (2013)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nexo A17. Valoración de áreas óptimas para la colocación de infraestructura  de almacenamiento de agua para la mitigación de incendios forestales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4063757" y="0"/>
            <a:ext cx="5080243" cy="6309320"/>
          </a:xfrm>
          <a:prstGeom prst="rect">
            <a:avLst/>
          </a:prstGeom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53737"/>
            <a:ext cx="2448272" cy="300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5 Conector recto"/>
          <p:cNvCxnSpPr/>
          <p:nvPr/>
        </p:nvCxnSpPr>
        <p:spPr>
          <a:xfrm>
            <a:off x="3059832" y="3861048"/>
            <a:ext cx="1944216" cy="720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V="1">
            <a:off x="3059832" y="5949280"/>
            <a:ext cx="1944216" cy="9087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067944" y="6331386"/>
            <a:ext cx="5076056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kumimoji="0" lang="es-E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Valoración de áreas óptimas para la colocación de infraestructura  de almacenamiento de agua para la mitigación de incendios forestales</a:t>
            </a:r>
            <a:endParaRPr kumimoji="0" lang="es-EC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427" y="1052736"/>
            <a:ext cx="364149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395536" y="692696"/>
            <a:ext cx="3582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smtClean="0"/>
              <a:t>Tabla: </a:t>
            </a:r>
            <a:r>
              <a:rPr lang="es-EC" sz="1200" dirty="0" smtClean="0"/>
              <a:t>Criterios </a:t>
            </a:r>
            <a:r>
              <a:rPr lang="es-EC" sz="1200" dirty="0" smtClean="0"/>
              <a:t>y pesos obtenidos con el modelo APH </a:t>
            </a:r>
            <a:endParaRPr lang="es-EC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851920" y="6304002"/>
            <a:ext cx="529208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Figura:</a:t>
            </a:r>
            <a:r>
              <a:rPr kumimoji="0" lang="es-EC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Áreas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óptimas para la colocación de infraestructura  de almacenamiento de agua para la mitigación de incendios forestales</a:t>
            </a:r>
            <a:endParaRPr kumimoji="0" lang="es-EC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11 Imagen" descr="Anexo A21. Áreas óptimas para la colocación de infraestructura  de almacenamiento de agua para la mitigación de incendios forestales.jpg"/>
          <p:cNvPicPr/>
          <p:nvPr/>
        </p:nvPicPr>
        <p:blipFill>
          <a:blip r:embed="rId2" cstate="print"/>
          <a:srcRect t="11876"/>
          <a:stretch>
            <a:fillRect/>
          </a:stretch>
        </p:blipFill>
        <p:spPr>
          <a:xfrm>
            <a:off x="3923928" y="0"/>
            <a:ext cx="5220072" cy="6309320"/>
          </a:xfrm>
          <a:prstGeom prst="rect">
            <a:avLst/>
          </a:prstGeom>
        </p:spPr>
      </p:pic>
      <p:pic>
        <p:nvPicPr>
          <p:cNvPr id="15" name="11 Imagen" descr="Anexo A21. Áreas óptimas para la colocación de infraestructura  de almacenamiento de agua para la mitigación de incendios forestales.jpg"/>
          <p:cNvPicPr/>
          <p:nvPr/>
        </p:nvPicPr>
        <p:blipFill>
          <a:blip r:embed="rId3" cstate="print"/>
          <a:srcRect l="6989" t="82717" r="57902" b="5123"/>
          <a:stretch>
            <a:fillRect/>
          </a:stretch>
        </p:blipFill>
        <p:spPr>
          <a:xfrm>
            <a:off x="251520" y="4365104"/>
            <a:ext cx="3419872" cy="21602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" name="4 Conector recto"/>
          <p:cNvCxnSpPr/>
          <p:nvPr/>
        </p:nvCxnSpPr>
        <p:spPr>
          <a:xfrm>
            <a:off x="3635896" y="4365104"/>
            <a:ext cx="1656184" cy="648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 flipV="1">
            <a:off x="3707904" y="5949280"/>
            <a:ext cx="1656184" cy="5760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s-EC" b="1" i="1" dirty="0" smtClean="0"/>
              <a:t>Autómatas celulares</a:t>
            </a:r>
            <a:endParaRPr lang="es-EC" b="1" i="1" dirty="0"/>
          </a:p>
        </p:txBody>
      </p:sp>
      <p:pic>
        <p:nvPicPr>
          <p:cNvPr id="15" name="14 Imagen" descr="ac4.jpg"/>
          <p:cNvPicPr>
            <a:picLocks noChangeAspect="1"/>
          </p:cNvPicPr>
          <p:nvPr/>
        </p:nvPicPr>
        <p:blipFill>
          <a:blip r:embed="rId2" cstate="print"/>
          <a:srcRect l="2450" t="1797" r="2010" b="2937"/>
          <a:stretch>
            <a:fillRect/>
          </a:stretch>
        </p:blipFill>
        <p:spPr>
          <a:xfrm>
            <a:off x="35496" y="2307082"/>
            <a:ext cx="5572164" cy="3786214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0" y="6167045"/>
            <a:ext cx="4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Representación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grafica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</a:t>
            </a:r>
            <a:r>
              <a:rPr lang="es-EC" sz="12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Modelo </a:t>
            </a:r>
            <a:r>
              <a:rPr lang="es-EC" sz="12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 </a:t>
            </a:r>
            <a:r>
              <a:rPr lang="es-EC" sz="12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autómatas </a:t>
            </a:r>
            <a:r>
              <a:rPr lang="es-EC" sz="12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s-EC" sz="12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elulares (Padilla, 2013)</a:t>
            </a:r>
            <a:endParaRPr lang="es-EC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1520" y="90872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La técnica de Autómatas Celulares representa el terreno como una malla de celdas, donde cada una de ellas contiene </a:t>
            </a:r>
            <a:r>
              <a:rPr lang="es-ES" dirty="0" smtClean="0"/>
              <a:t>valores; </a:t>
            </a:r>
            <a:r>
              <a:rPr lang="es-ES" dirty="0" smtClean="0"/>
              <a:t>cada celda presenta un estado inicial y un conjunto de reglas aplicadas para todas </a:t>
            </a:r>
            <a:r>
              <a:rPr lang="es-ES" dirty="0" smtClean="0"/>
              <a:t>ellas. 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29091" t="28042" r="39008" b="20370"/>
          <a:stretch>
            <a:fillRect/>
          </a:stretch>
        </p:blipFill>
        <p:spPr bwMode="auto">
          <a:xfrm>
            <a:off x="6300192" y="1916832"/>
            <a:ext cx="24481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5796136" y="4529445"/>
            <a:ext cx="313184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Figura: 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Propagación del fuego mediante Autómatas Celulares</a:t>
            </a:r>
            <a:r>
              <a:rPr lang="es-EC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Denham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2009)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124744"/>
            <a:ext cx="5508706" cy="648072"/>
          </a:xfrm>
        </p:spPr>
        <p:txBody>
          <a:bodyPr>
            <a:normAutofit/>
          </a:bodyPr>
          <a:lstStyle/>
          <a:p>
            <a:r>
              <a:rPr lang="es-EC" sz="2200" dirty="0" smtClean="0"/>
              <a:t>Cálculo </a:t>
            </a:r>
            <a:r>
              <a:rPr lang="es-EC" sz="2200" dirty="0" smtClean="0"/>
              <a:t>de la matriz de transición</a:t>
            </a:r>
            <a:endParaRPr lang="es-EC" dirty="0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251520" y="44624"/>
            <a:ext cx="88569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1" algn="r"/>
            <a:r>
              <a:rPr lang="es-EC" sz="2400" b="1" i="1" dirty="0" smtClean="0"/>
              <a:t>Generación del modelo de predicción y probabilidad de incendios forestales con la metodología de autómatas celulares</a:t>
            </a:r>
            <a:endParaRPr kumimoji="0" lang="es-EC" sz="2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 rot="16200000">
            <a:off x="-1824135" y="3200400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Primera etapa</a:t>
            </a:r>
            <a:endParaRPr kumimoji="0" lang="es-EC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714480" y="2649484"/>
          <a:ext cx="5929353" cy="2208276"/>
        </p:xfrm>
        <a:graphic>
          <a:graphicData uri="http://schemas.openxmlformats.org/drawingml/2006/table">
            <a:tbl>
              <a:tblPr/>
              <a:tblGrid>
                <a:gridCol w="467266"/>
                <a:gridCol w="1862233"/>
                <a:gridCol w="1813904"/>
                <a:gridCol w="1785950"/>
              </a:tblGrid>
              <a:tr h="264960"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52992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Presencia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Sin presencia 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529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Presencia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Times New Roman"/>
                          <a:ea typeface="Times New Roman"/>
                          <a:cs typeface="Times New Roman"/>
                        </a:rPr>
                        <a:t>XXXX</a:t>
                      </a:r>
                      <a:endParaRPr lang="es-EC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Times New Roman"/>
                        </a:rPr>
                        <a:t>0.0175397</a:t>
                      </a:r>
                      <a:endParaRPr lang="es-EC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529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Sin presencia 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</a:rPr>
                        <a:t>0.9296596</a:t>
                      </a:r>
                      <a:endParaRPr lang="es-EC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/>
                          <a:ea typeface="Times New Roman"/>
                          <a:cs typeface="Times New Roman"/>
                        </a:rPr>
                        <a:t>XXXX</a:t>
                      </a:r>
                      <a:endParaRPr lang="es-EC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800" marR="6480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2714612" y="5000636"/>
            <a:ext cx="371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Tabla : </a:t>
            </a:r>
            <a:r>
              <a:rPr lang="es-EC" dirty="0" smtClean="0"/>
              <a:t>Matriz de cambio Single-</a:t>
            </a:r>
            <a:r>
              <a:rPr lang="es-EC" dirty="0" err="1" smtClean="0"/>
              <a:t>Step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86"/>
            <a:ext cx="5976664" cy="266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5496" y="263691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Figura: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Brotes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verdes de pino en diciembre del 2008 (izq.) y pinar quemado en el verano de septiembre del 2007 (der.) en el área de Montaña Lina – España </a:t>
            </a:r>
          </a:p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Fuente: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El Mundo (2009)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23047"/>
            <a:ext cx="6840760" cy="23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2843808" y="5661248"/>
            <a:ext cx="5724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Figura </a:t>
            </a:r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Árboles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de eucalipto (izq.) y bosque de eucalipto quemado en junio del 2012 (der.) en la Loma de Guayabillas - Ecuador </a:t>
            </a:r>
          </a:p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Fuente: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El Comercio (2012)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714480" y="506344"/>
          <a:ext cx="5857916" cy="2208276"/>
        </p:xfrm>
        <a:graphic>
          <a:graphicData uri="http://schemas.openxmlformats.org/drawingml/2006/table">
            <a:tbl>
              <a:tblPr/>
              <a:tblGrid>
                <a:gridCol w="500066"/>
                <a:gridCol w="1785950"/>
                <a:gridCol w="1714512"/>
                <a:gridCol w="1857388"/>
              </a:tblGrid>
              <a:tr h="0"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Presencia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Sin presencia  de foco de incendio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latin typeface="Times New Roman"/>
                          <a:ea typeface="Times New Roman"/>
                          <a:cs typeface="Times New Roman"/>
                        </a:rPr>
                        <a:t>Presencia de foco de incendio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latin typeface="Times New Roman"/>
                          <a:ea typeface="Times New Roman"/>
                          <a:cs typeface="Times New Roman"/>
                        </a:rPr>
                        <a:t>XXXX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0.0056968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latin typeface="Times New Roman"/>
                          <a:ea typeface="Times New Roman"/>
                          <a:cs typeface="Times New Roman"/>
                        </a:rPr>
                        <a:t>Sin presencia  de foco de incendio</a:t>
                      </a:r>
                      <a:endParaRPr lang="es-EC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0.3019465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Times New Roman"/>
                          <a:cs typeface="Times New Roman"/>
                        </a:rPr>
                        <a:t>XXXX</a:t>
                      </a:r>
                      <a:endParaRPr lang="es-EC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2891175" y="2845354"/>
            <a:ext cx="353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Tabla : </a:t>
            </a:r>
            <a:r>
              <a:rPr lang="es-EC" dirty="0" smtClean="0"/>
              <a:t>Matriz de cambio </a:t>
            </a:r>
            <a:r>
              <a:rPr lang="es-EC" dirty="0" err="1" smtClean="0"/>
              <a:t>Multi-Step</a:t>
            </a:r>
            <a:endParaRPr lang="es-EC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71472" y="3857628"/>
          <a:ext cx="8143932" cy="1752600"/>
        </p:xfrm>
        <a:graphic>
          <a:graphicData uri="http://schemas.openxmlformats.org/drawingml/2006/table">
            <a:tbl>
              <a:tblPr/>
              <a:tblGrid>
                <a:gridCol w="1541597"/>
                <a:gridCol w="660233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Transiciones</a:t>
                      </a:r>
                      <a:endParaRPr lang="es-EC" sz="20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C" sz="20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→</a:t>
                      </a: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20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Presencia de foco de incendio - Sin presencia  de foco de incendio</a:t>
                      </a:r>
                      <a:endParaRPr lang="es-EC" sz="20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es-EC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→</a:t>
                      </a:r>
                      <a:r>
                        <a:rPr lang="es-EC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20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Sin presencia  de foco de incendio - Presencia de foco de incendio</a:t>
                      </a:r>
                      <a:endParaRPr lang="es-EC" sz="20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5409" name="Rectangle 1"/>
          <p:cNvSpPr>
            <a:spLocks noChangeArrowheads="1"/>
          </p:cNvSpPr>
          <p:nvPr/>
        </p:nvSpPr>
        <p:spPr bwMode="auto">
          <a:xfrm>
            <a:off x="3216889" y="5786454"/>
            <a:ext cx="3069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b="1" dirty="0" smtClean="0"/>
              <a:t>Tabla </a:t>
            </a:r>
            <a:r>
              <a:rPr lang="es-EC" dirty="0" smtClean="0"/>
              <a:t>: Transiciones generadas.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3961038" y="886490"/>
          <a:ext cx="4957041" cy="5328592"/>
        </p:xfrm>
        <a:graphic>
          <a:graphicData uri="http://schemas.openxmlformats.org/presentationml/2006/ole">
            <p:oleObj spid="_x0000_s103433" name="Visio" r:id="rId3" imgW="7292542" imgH="7831306" progId="Visio.Drawing.11">
              <p:embed/>
            </p:oleObj>
          </a:graphicData>
        </a:graphic>
      </p:graphicFrame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779912" y="6324921"/>
            <a:ext cx="5220072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Variables estáticas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dentro del </a:t>
            </a:r>
            <a:r>
              <a:rPr kumimoji="0" lang="es-E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Cubo Raster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visto desde el </a:t>
            </a:r>
            <a:r>
              <a:rPr kumimoji="0" lang="es-ES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Map</a:t>
            </a:r>
            <a:r>
              <a:rPr kumimoji="0" lang="es-E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View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03430" name="Group 6"/>
          <p:cNvGrpSpPr>
            <a:grpSpLocks/>
          </p:cNvGrpSpPr>
          <p:nvPr/>
        </p:nvGrpSpPr>
        <p:grpSpPr bwMode="auto">
          <a:xfrm>
            <a:off x="107504" y="2132856"/>
            <a:ext cx="2952328" cy="1872208"/>
            <a:chOff x="2527" y="1920"/>
            <a:chExt cx="6735" cy="3234"/>
          </a:xfrm>
        </p:grpSpPr>
        <p:sp>
          <p:nvSpPr>
            <p:cNvPr id="103433" name="AutoShape 9"/>
            <p:cNvSpPr>
              <a:spLocks noChangeArrowheads="1" noTextEdit="1"/>
            </p:cNvSpPr>
            <p:nvPr/>
          </p:nvSpPr>
          <p:spPr bwMode="auto">
            <a:xfrm>
              <a:off x="2527" y="1920"/>
              <a:ext cx="6735" cy="323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pic>
          <p:nvPicPr>
            <p:cNvPr id="103432" name="Picture 8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27" y="1920"/>
              <a:ext cx="3234" cy="3234"/>
            </a:xfrm>
            <a:prstGeom prst="rect">
              <a:avLst/>
            </a:prstGeom>
            <a:noFill/>
          </p:spPr>
        </p:pic>
        <p:pic>
          <p:nvPicPr>
            <p:cNvPr id="103431" name="Picture 7"/>
            <p:cNvPicPr>
              <a:picLocks noChangeArrowheads="1"/>
            </p:cNvPicPr>
            <p:nvPr/>
          </p:nvPicPr>
          <p:blipFill>
            <a:blip r:embed="rId5" cstate="print"/>
            <a:srcRect t="3003" b="5283"/>
            <a:stretch>
              <a:fillRect/>
            </a:stretch>
          </p:blipFill>
          <p:spPr bwMode="auto">
            <a:xfrm>
              <a:off x="5994" y="2408"/>
              <a:ext cx="3268" cy="2065"/>
            </a:xfrm>
            <a:prstGeom prst="rect">
              <a:avLst/>
            </a:prstGeom>
            <a:noFill/>
          </p:spPr>
        </p:pic>
      </p:grpSp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0" y="2978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0" y="4077072"/>
            <a:ext cx="320384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kumimoji="0" lang="es-EC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Cubo Raster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visto desde </a:t>
            </a:r>
            <a:r>
              <a:rPr kumimoji="0" lang="es-EC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Map</a:t>
            </a:r>
            <a:r>
              <a:rPr kumimoji="0" lang="es-EC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View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51520" y="260648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/>
              <a:t>Creación </a:t>
            </a:r>
            <a:r>
              <a:rPr lang="es-EC" sz="2000" dirty="0" smtClean="0"/>
              <a:t>del </a:t>
            </a:r>
            <a:r>
              <a:rPr lang="es-EC" sz="2000" i="1" dirty="0" smtClean="0"/>
              <a:t>Cubo Raster</a:t>
            </a:r>
            <a:r>
              <a:rPr lang="es-EC" sz="2000" dirty="0" smtClean="0"/>
              <a:t> </a:t>
            </a:r>
            <a:endParaRPr lang="es-EC" sz="2000" dirty="0"/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0" y="908720"/>
            <a:ext cx="3995936" cy="12241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79512" y="3933056"/>
            <a:ext cx="3888432" cy="20882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42844" y="184642"/>
            <a:ext cx="8643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2000" b="1" dirty="0" smtClean="0"/>
              <a:t>Validación </a:t>
            </a:r>
            <a:r>
              <a:rPr lang="es-EC" sz="2000" b="1" dirty="0" smtClean="0"/>
              <a:t>de la simulación usando ventanas múltiples y una función de decaimiento constante</a:t>
            </a:r>
            <a:endParaRPr lang="es-EC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t="9149" r="36298" b="8505"/>
          <a:stretch>
            <a:fillRect/>
          </a:stretch>
        </p:blipFill>
        <p:spPr bwMode="auto">
          <a:xfrm>
            <a:off x="1285852" y="927499"/>
            <a:ext cx="5715040" cy="42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14414" y="5221444"/>
            <a:ext cx="62151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sz="2000" b="1" dirty="0" smtClean="0"/>
              <a:t>Tabla: </a:t>
            </a:r>
            <a:r>
              <a:rPr lang="es-EC" sz="2000" dirty="0" smtClean="0"/>
              <a:t>Transición 1 →2   Variable: </a:t>
            </a:r>
            <a:r>
              <a:rPr lang="es-EC" sz="2000" dirty="0" err="1" smtClean="0"/>
              <a:t>var_static</a:t>
            </a:r>
            <a:r>
              <a:rPr lang="es-EC" sz="2000" dirty="0" smtClean="0"/>
              <a:t>/</a:t>
            </a:r>
            <a:r>
              <a:rPr lang="es-EC" sz="2000" dirty="0" err="1" smtClean="0"/>
              <a:t>orientacion</a:t>
            </a:r>
            <a:endParaRPr lang="es-EC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C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3185" name="Object 1"/>
          <p:cNvGraphicFramePr>
            <a:graphicFrameLocks noChangeAspect="1"/>
          </p:cNvGraphicFramePr>
          <p:nvPr/>
        </p:nvGraphicFramePr>
        <p:xfrm>
          <a:off x="274462" y="457200"/>
          <a:ext cx="8762033" cy="5400692"/>
        </p:xfrm>
        <a:graphic>
          <a:graphicData uri="http://schemas.openxmlformats.org/presentationml/2006/ole">
            <p:oleObj spid="_x0000_s93192" name="Visio" r:id="rId3" imgW="12106764" imgH="7473815" progId="Visio.Drawing.11">
              <p:embed/>
            </p:oleObj>
          </a:graphicData>
        </a:graphic>
      </p:graphicFrame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428860" y="6130373"/>
            <a:ext cx="4657150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Figura: </a:t>
            </a:r>
            <a:r>
              <a:rPr kumimoji="0" 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Pesos de evidencia, Transición: 1→2</a:t>
            </a:r>
            <a:endParaRPr kumimoji="0" lang="es-EC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357422" y="6143644"/>
            <a:ext cx="4477192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Figura: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Pesos de evidencia, Transición: 2→</a:t>
            </a:r>
            <a:r>
              <a:rPr lang="es-E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17763" name="Object 3"/>
          <p:cNvGraphicFramePr>
            <a:graphicFrameLocks noChangeAspect="1"/>
          </p:cNvGraphicFramePr>
          <p:nvPr/>
        </p:nvGraphicFramePr>
        <p:xfrm>
          <a:off x="170390" y="457199"/>
          <a:ext cx="8866106" cy="5472131"/>
        </p:xfrm>
        <a:graphic>
          <a:graphicData uri="http://schemas.openxmlformats.org/presentationml/2006/ole">
            <p:oleObj spid="_x0000_s117770" name="Visio" r:id="rId3" imgW="12106764" imgH="7473815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547664" y="404664"/>
            <a:ext cx="5580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2000" b="1" dirty="0" smtClean="0"/>
              <a:t>Análisis </a:t>
            </a:r>
            <a:r>
              <a:rPr lang="es-EC" sz="2000" b="1" dirty="0" smtClean="0"/>
              <a:t>de correlación de mapas</a:t>
            </a:r>
            <a:endParaRPr lang="es-EC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4275" t="30273" r="24231" b="19922"/>
          <a:stretch>
            <a:fillRect/>
          </a:stretch>
        </p:blipFill>
        <p:spPr bwMode="auto">
          <a:xfrm>
            <a:off x="357158" y="874589"/>
            <a:ext cx="8445559" cy="449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57158" y="5500702"/>
            <a:ext cx="592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C" b="1" dirty="0" smtClean="0"/>
              <a:t>Tabla: </a:t>
            </a:r>
            <a:r>
              <a:rPr lang="es-EC" dirty="0" smtClean="0"/>
              <a:t>Correlación de mapas  en la Transición 1 →2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46433" name="Group 1"/>
          <p:cNvGrpSpPr>
            <a:grpSpLocks noChangeAspect="1"/>
          </p:cNvGrpSpPr>
          <p:nvPr/>
        </p:nvGrpSpPr>
        <p:grpSpPr bwMode="auto">
          <a:xfrm>
            <a:off x="160369" y="901717"/>
            <a:ext cx="8912225" cy="4956175"/>
            <a:chOff x="1417" y="1701"/>
            <a:chExt cx="14036" cy="7804"/>
          </a:xfrm>
        </p:grpSpPr>
        <p:sp>
          <p:nvSpPr>
            <p:cNvPr id="14644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417" y="1701"/>
              <a:ext cx="14036" cy="780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6444" name="AutoShape 12"/>
            <p:cNvSpPr>
              <a:spLocks noChangeArrowheads="1"/>
            </p:cNvSpPr>
            <p:nvPr/>
          </p:nvSpPr>
          <p:spPr bwMode="auto">
            <a:xfrm>
              <a:off x="1752" y="2322"/>
              <a:ext cx="4923" cy="148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Construcción y Validación del MODELOS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43" name="Rectangle 11"/>
            <p:cNvSpPr>
              <a:spLocks noChangeArrowheads="1"/>
            </p:cNvSpPr>
            <p:nvPr/>
          </p:nvSpPr>
          <p:spPr bwMode="auto">
            <a:xfrm>
              <a:off x="7663" y="2666"/>
              <a:ext cx="3159" cy="795"/>
            </a:xfrm>
            <a:prstGeom prst="rect">
              <a:avLst/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Segunda Etapa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42" name="AutoShape 10"/>
            <p:cNvSpPr>
              <a:spLocks noChangeShapeType="1"/>
            </p:cNvSpPr>
            <p:nvPr/>
          </p:nvSpPr>
          <p:spPr bwMode="auto">
            <a:xfrm>
              <a:off x="6675" y="3064"/>
              <a:ext cx="938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auto">
            <a:xfrm>
              <a:off x="4965" y="4173"/>
              <a:ext cx="9865" cy="75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Primer paso: </a:t>
              </a: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Construcción y ejecución del modelo de simulación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>
              <a:off x="4965" y="7372"/>
              <a:ext cx="9865" cy="128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Quinto paso: </a:t>
              </a: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Ejecución de la Simulación con Formación de Parches y Expansiones.</a:t>
              </a:r>
              <a:endParaRPr kumimoji="0" 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4965" y="6427"/>
              <a:ext cx="9865" cy="6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Tercer y cuarto paso:</a:t>
              </a: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Validación de la Simulación.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38" name="Rectangle 6"/>
            <p:cNvSpPr>
              <a:spLocks noChangeArrowheads="1"/>
            </p:cNvSpPr>
            <p:nvPr/>
          </p:nvSpPr>
          <p:spPr bwMode="auto">
            <a:xfrm>
              <a:off x="4965" y="5201"/>
              <a:ext cx="9865" cy="111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4F81BD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Segundo paso: </a:t>
              </a: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Ejecución del la Simulación con Formación de Parches.</a:t>
              </a:r>
              <a:endParaRPr kumimoji="0" lang="es-EC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437" name="AutoShape 5"/>
            <p:cNvSpPr>
              <a:spLocks noChangeShapeType="1"/>
            </p:cNvSpPr>
            <p:nvPr/>
          </p:nvSpPr>
          <p:spPr bwMode="auto">
            <a:xfrm rot="16200000" flipH="1">
              <a:off x="4218" y="3801"/>
              <a:ext cx="744" cy="75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6436" name="AutoShape 4"/>
            <p:cNvSpPr>
              <a:spLocks noChangeShapeType="1"/>
            </p:cNvSpPr>
            <p:nvPr/>
          </p:nvSpPr>
          <p:spPr bwMode="auto">
            <a:xfrm rot="16200000" flipH="1">
              <a:off x="3612" y="4407"/>
              <a:ext cx="1955" cy="75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6435" name="AutoShape 3"/>
            <p:cNvSpPr>
              <a:spLocks noChangeShapeType="1"/>
            </p:cNvSpPr>
            <p:nvPr/>
          </p:nvSpPr>
          <p:spPr bwMode="auto">
            <a:xfrm rot="16200000" flipH="1">
              <a:off x="2484" y="5535"/>
              <a:ext cx="4212" cy="75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6434" name="AutoShape 2"/>
            <p:cNvSpPr>
              <a:spLocks noChangeShapeType="1"/>
            </p:cNvSpPr>
            <p:nvPr/>
          </p:nvSpPr>
          <p:spPr bwMode="auto">
            <a:xfrm rot="16200000" flipH="1">
              <a:off x="3123" y="4896"/>
              <a:ext cx="2934" cy="75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 rot="16200000">
            <a:off x="-1716787" y="2573989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Tercera etapa</a:t>
            </a:r>
            <a:endParaRPr kumimoji="0" lang="es-EC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139952" y="6396335"/>
            <a:ext cx="5004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Modelo de probabilidad de focos de incendio.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lang="es-EC" sz="1200" dirty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3168352" cy="13767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Anexo A23. Probabilidad de incendios forestales para el año 2013.jpg"/>
          <p:cNvPicPr>
            <a:picLocks noChangeAspect="1"/>
          </p:cNvPicPr>
          <p:nvPr/>
        </p:nvPicPr>
        <p:blipFill>
          <a:blip r:embed="rId3" cstate="print"/>
          <a:srcRect t="11151"/>
          <a:stretch>
            <a:fillRect/>
          </a:stretch>
        </p:blipFill>
        <p:spPr>
          <a:xfrm>
            <a:off x="4008614" y="-1"/>
            <a:ext cx="5135385" cy="6453337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>
            <a:off x="3563888" y="4869160"/>
            <a:ext cx="1296144" cy="72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3563888" y="6093296"/>
            <a:ext cx="1368152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nexo A22. Simulación de incendios forestales para el año 2013.jpg"/>
          <p:cNvPicPr>
            <a:picLocks noChangeAspect="1"/>
          </p:cNvPicPr>
          <p:nvPr/>
        </p:nvPicPr>
        <p:blipFill>
          <a:blip r:embed="rId2" cstate="print"/>
          <a:srcRect t="10101"/>
          <a:stretch>
            <a:fillRect/>
          </a:stretch>
        </p:blipFill>
        <p:spPr>
          <a:xfrm>
            <a:off x="4181861" y="0"/>
            <a:ext cx="4962139" cy="630932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139952" y="6396335"/>
            <a:ext cx="5004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Modelo de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simulación </a:t>
            </a:r>
            <a:r>
              <a:rPr lang="es-EC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focos de incendio.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lang="es-EC" sz="1200" dirty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Aguilar H. &amp; Suárez R. (2013)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774" y="4365104"/>
            <a:ext cx="328161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4 Conector recto"/>
          <p:cNvCxnSpPr/>
          <p:nvPr/>
        </p:nvCxnSpPr>
        <p:spPr>
          <a:xfrm>
            <a:off x="3491880" y="4365104"/>
            <a:ext cx="1656184" cy="9361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 flipV="1">
            <a:off x="3635896" y="5949280"/>
            <a:ext cx="1584176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47457" name="Group 1"/>
          <p:cNvGrpSpPr>
            <a:grpSpLocks noChangeAspect="1"/>
          </p:cNvGrpSpPr>
          <p:nvPr/>
        </p:nvGrpSpPr>
        <p:grpSpPr bwMode="auto">
          <a:xfrm>
            <a:off x="-100772" y="500066"/>
            <a:ext cx="9101928" cy="5000636"/>
            <a:chOff x="1418" y="1701"/>
            <a:chExt cx="13004" cy="7144"/>
          </a:xfrm>
        </p:grpSpPr>
        <p:sp>
          <p:nvSpPr>
            <p:cNvPr id="147464" name="AutoShape 8"/>
            <p:cNvSpPr>
              <a:spLocks noChangeAspect="1" noChangeArrowheads="1" noTextEdit="1"/>
            </p:cNvSpPr>
            <p:nvPr/>
          </p:nvSpPr>
          <p:spPr bwMode="auto">
            <a:xfrm>
              <a:off x="1418" y="1701"/>
              <a:ext cx="13004" cy="714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pic>
          <p:nvPicPr>
            <p:cNvPr id="14746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9" y="3043"/>
              <a:ext cx="12720" cy="5116"/>
            </a:xfrm>
            <a:prstGeom prst="rect">
              <a:avLst/>
            </a:prstGeom>
            <a:noFill/>
          </p:spPr>
        </p:pic>
        <p:sp>
          <p:nvSpPr>
            <p:cNvPr id="147462" name="Rectangle 6"/>
            <p:cNvSpPr>
              <a:spLocks noChangeArrowheads="1"/>
            </p:cNvSpPr>
            <p:nvPr/>
          </p:nvSpPr>
          <p:spPr bwMode="auto">
            <a:xfrm>
              <a:off x="1618" y="8203"/>
              <a:ext cx="2216" cy="5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Datos de entrada</a:t>
              </a:r>
              <a:endPara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461" name="Rectangle 5"/>
            <p:cNvSpPr>
              <a:spLocks noChangeArrowheads="1"/>
            </p:cNvSpPr>
            <p:nvPr/>
          </p:nvSpPr>
          <p:spPr bwMode="auto">
            <a:xfrm>
              <a:off x="7320" y="8203"/>
              <a:ext cx="1500" cy="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Procesos</a:t>
              </a:r>
              <a:endPara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460" name="AutoShape 4"/>
            <p:cNvSpPr>
              <a:spLocks noChangeShapeType="1"/>
            </p:cNvSpPr>
            <p:nvPr/>
          </p:nvSpPr>
          <p:spPr bwMode="auto">
            <a:xfrm>
              <a:off x="3964" y="2821"/>
              <a:ext cx="1" cy="556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7459" name="AutoShape 3"/>
            <p:cNvSpPr>
              <a:spLocks noChangeShapeType="1"/>
            </p:cNvSpPr>
            <p:nvPr/>
          </p:nvSpPr>
          <p:spPr bwMode="auto">
            <a:xfrm>
              <a:off x="12465" y="2832"/>
              <a:ext cx="1" cy="555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147458" name="Rectangle 2"/>
            <p:cNvSpPr>
              <a:spLocks noChangeArrowheads="1"/>
            </p:cNvSpPr>
            <p:nvPr/>
          </p:nvSpPr>
          <p:spPr bwMode="auto">
            <a:xfrm>
              <a:off x="12465" y="8103"/>
              <a:ext cx="1957" cy="5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Datos de salida</a:t>
              </a:r>
              <a:endPara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2071670" y="642918"/>
            <a:ext cx="4761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Estructura de Modelo de Proyecci</a:t>
            </a: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9" name="8 Imagen" descr="UBICAC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3113888" y="0"/>
            <a:ext cx="60301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cap="all" dirty="0" smtClean="0"/>
              <a:t>2. UBICACIÓN DEL ÁREA DE ESTUDIO</a:t>
            </a:r>
            <a:endParaRPr lang="es-EC" sz="3000" dirty="0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6396335"/>
            <a:ext cx="392494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Ubicación del Distrito Metropolitano de Quito.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INEC (2013)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cap="all" dirty="0" smtClean="0"/>
              <a:t>CONCLUSIONES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214563" y="1288240"/>
          <a:ext cx="8714873" cy="4926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436894" y="549322"/>
          <a:ext cx="8270212" cy="575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00034" y="-214330"/>
            <a:ext cx="8229600" cy="1143000"/>
          </a:xfrm>
        </p:spPr>
        <p:txBody>
          <a:bodyPr>
            <a:normAutofit/>
          </a:bodyPr>
          <a:lstStyle/>
          <a:p>
            <a:r>
              <a:rPr lang="es-ES" b="1" cap="all" dirty="0" smtClean="0"/>
              <a:t>RECOMENDACIONES</a:t>
            </a:r>
            <a:endParaRPr lang="es-EC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500034" y="857232"/>
          <a:ext cx="8580623" cy="592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4625"/>
            <a:ext cx="8229600" cy="576064"/>
          </a:xfrm>
        </p:spPr>
        <p:txBody>
          <a:bodyPr>
            <a:noAutofit/>
          </a:bodyPr>
          <a:lstStyle/>
          <a:p>
            <a:r>
              <a:rPr lang="es-ES" sz="4000" b="1" cap="all" dirty="0" smtClean="0"/>
              <a:t>3. Definición </a:t>
            </a:r>
            <a:r>
              <a:rPr lang="es-ES" sz="4000" b="1" cap="all" dirty="0"/>
              <a:t>de las </a:t>
            </a:r>
            <a:r>
              <a:rPr lang="es-ES" sz="4000" b="1" cap="all" dirty="0" smtClean="0"/>
              <a:t>variables</a:t>
            </a:r>
            <a:endParaRPr lang="es-EC" sz="4000" dirty="0"/>
          </a:p>
        </p:txBody>
      </p:sp>
      <p:sp>
        <p:nvSpPr>
          <p:cNvPr id="57380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7431" name="Rectangle 8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7482" name="Rectangle 1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57447" name="Group 103"/>
          <p:cNvGrpSpPr>
            <a:grpSpLocks noChangeAspect="1"/>
          </p:cNvGrpSpPr>
          <p:nvPr/>
        </p:nvGrpSpPr>
        <p:grpSpPr bwMode="auto">
          <a:xfrm>
            <a:off x="0" y="857232"/>
            <a:ext cx="8912225" cy="5788025"/>
            <a:chOff x="495" y="7237"/>
            <a:chExt cx="14036" cy="9114"/>
          </a:xfrm>
        </p:grpSpPr>
        <p:sp>
          <p:nvSpPr>
            <p:cNvPr id="57481" name="AutoShape 137"/>
            <p:cNvSpPr>
              <a:spLocks noChangeAspect="1" noChangeArrowheads="1" noTextEdit="1"/>
            </p:cNvSpPr>
            <p:nvPr/>
          </p:nvSpPr>
          <p:spPr bwMode="auto">
            <a:xfrm>
              <a:off x="495" y="7237"/>
              <a:ext cx="14036" cy="911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80" name="AutoShape 136"/>
            <p:cNvSpPr>
              <a:spLocks noChangeArrowheads="1"/>
            </p:cNvSpPr>
            <p:nvPr/>
          </p:nvSpPr>
          <p:spPr bwMode="auto">
            <a:xfrm>
              <a:off x="682" y="11460"/>
              <a:ext cx="2348" cy="7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0" cmpd="thickThin">
              <a:solidFill>
                <a:srgbClr val="8064A2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VARIABLES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9" name="Rectangle 135"/>
            <p:cNvSpPr>
              <a:spLocks noChangeArrowheads="1"/>
            </p:cNvSpPr>
            <p:nvPr/>
          </p:nvSpPr>
          <p:spPr bwMode="auto">
            <a:xfrm>
              <a:off x="3615" y="9479"/>
              <a:ext cx="2633" cy="1243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Cambio a  largo plazo.</a:t>
              </a:r>
              <a:endPara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8" name="Rectangle 134"/>
            <p:cNvSpPr>
              <a:spLocks noChangeArrowheads="1"/>
            </p:cNvSpPr>
            <p:nvPr/>
          </p:nvSpPr>
          <p:spPr bwMode="auto">
            <a:xfrm>
              <a:off x="3615" y="12399"/>
              <a:ext cx="2633" cy="1756"/>
            </a:xfrm>
            <a:prstGeom prst="rect">
              <a:avLst/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Cambio en un breve periodo de tiempo.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7" name="AutoShape 133"/>
            <p:cNvSpPr>
              <a:spLocks noChangeArrowheads="1"/>
            </p:cNvSpPr>
            <p:nvPr/>
          </p:nvSpPr>
          <p:spPr bwMode="auto">
            <a:xfrm>
              <a:off x="6856" y="8207"/>
              <a:ext cx="3594" cy="85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8064A2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Bióticas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6" name="AutoShape 132"/>
            <p:cNvSpPr>
              <a:spLocks noChangeArrowheads="1"/>
            </p:cNvSpPr>
            <p:nvPr/>
          </p:nvSpPr>
          <p:spPr bwMode="auto">
            <a:xfrm>
              <a:off x="6866" y="11896"/>
              <a:ext cx="3567" cy="8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8064A2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Físicas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5" name="AutoShape 131"/>
            <p:cNvSpPr>
              <a:spLocks noChangeArrowheads="1"/>
            </p:cNvSpPr>
            <p:nvPr/>
          </p:nvSpPr>
          <p:spPr bwMode="auto">
            <a:xfrm>
              <a:off x="6856" y="13936"/>
              <a:ext cx="3567" cy="87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8064A2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Meteorológicas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4" name="AutoShape 130"/>
            <p:cNvSpPr>
              <a:spLocks noChangeArrowheads="1"/>
            </p:cNvSpPr>
            <p:nvPr/>
          </p:nvSpPr>
          <p:spPr bwMode="auto">
            <a:xfrm>
              <a:off x="6866" y="9825"/>
              <a:ext cx="3567" cy="8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8064A2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2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Antrópicas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3" name="AutoShape 129"/>
            <p:cNvSpPr>
              <a:spLocks noChangeArrowheads="1"/>
            </p:cNvSpPr>
            <p:nvPr/>
          </p:nvSpPr>
          <p:spPr bwMode="auto">
            <a:xfrm>
              <a:off x="11324" y="12692"/>
              <a:ext cx="2949" cy="720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Focos de incendio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2" name="AutoShape 128"/>
            <p:cNvSpPr>
              <a:spLocks noChangeArrowheads="1"/>
            </p:cNvSpPr>
            <p:nvPr/>
          </p:nvSpPr>
          <p:spPr bwMode="auto">
            <a:xfrm>
              <a:off x="11324" y="11222"/>
              <a:ext cx="2949" cy="1363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Pendiente del terreno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1" name="AutoShape 127"/>
            <p:cNvSpPr>
              <a:spLocks noChangeArrowheads="1"/>
            </p:cNvSpPr>
            <p:nvPr/>
          </p:nvSpPr>
          <p:spPr bwMode="auto">
            <a:xfrm>
              <a:off x="11324" y="9782"/>
              <a:ext cx="2949" cy="1275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Orientación del terreno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70" name="AutoShape 126"/>
            <p:cNvSpPr>
              <a:spLocks noChangeArrowheads="1"/>
            </p:cNvSpPr>
            <p:nvPr/>
          </p:nvSpPr>
          <p:spPr bwMode="auto">
            <a:xfrm>
              <a:off x="11339" y="8342"/>
              <a:ext cx="2934" cy="1289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Índice de combustibilidad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69" name="AutoShape 125"/>
            <p:cNvSpPr>
              <a:spLocks noChangeArrowheads="1"/>
            </p:cNvSpPr>
            <p:nvPr/>
          </p:nvSpPr>
          <p:spPr bwMode="auto">
            <a:xfrm>
              <a:off x="11324" y="7322"/>
              <a:ext cx="2949" cy="870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Cobertura vegetal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68" name="AutoShape 124"/>
            <p:cNvSpPr>
              <a:spLocks noChangeArrowheads="1"/>
            </p:cNvSpPr>
            <p:nvPr/>
          </p:nvSpPr>
          <p:spPr bwMode="auto">
            <a:xfrm>
              <a:off x="11294" y="15362"/>
              <a:ext cx="2979" cy="674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Temperatura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67" name="AutoShape 123"/>
            <p:cNvSpPr>
              <a:spLocks noChangeArrowheads="1"/>
            </p:cNvSpPr>
            <p:nvPr/>
          </p:nvSpPr>
          <p:spPr bwMode="auto">
            <a:xfrm>
              <a:off x="11294" y="14566"/>
              <a:ext cx="2979" cy="630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Precipitación 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66" name="AutoShape 122"/>
            <p:cNvSpPr>
              <a:spLocks noChangeArrowheads="1"/>
            </p:cNvSpPr>
            <p:nvPr/>
          </p:nvSpPr>
          <p:spPr bwMode="auto">
            <a:xfrm>
              <a:off x="11294" y="13636"/>
              <a:ext cx="2979" cy="630"/>
            </a:xfrm>
            <a:prstGeom prst="flowChartDocumen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Humedad relativa </a:t>
              </a:r>
              <a:endParaRPr kumimoji="0" 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465" name="AutoShape 121"/>
            <p:cNvSpPr>
              <a:spLocks noChangeShapeType="1"/>
            </p:cNvSpPr>
            <p:nvPr/>
          </p:nvSpPr>
          <p:spPr bwMode="auto">
            <a:xfrm flipV="1">
              <a:off x="3080" y="10101"/>
              <a:ext cx="535" cy="1719"/>
            </a:xfrm>
            <a:prstGeom prst="bentConnector3">
              <a:avLst>
                <a:gd name="adj1" fmla="val 45231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64" name="AutoShape 120"/>
            <p:cNvSpPr>
              <a:spLocks noChangeShapeType="1"/>
            </p:cNvSpPr>
            <p:nvPr/>
          </p:nvSpPr>
          <p:spPr bwMode="auto">
            <a:xfrm>
              <a:off x="3080" y="11820"/>
              <a:ext cx="535" cy="1457"/>
            </a:xfrm>
            <a:prstGeom prst="bentConnector3">
              <a:avLst>
                <a:gd name="adj1" fmla="val 45231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63" name="AutoShape 119"/>
            <p:cNvSpPr>
              <a:spLocks noChangeShapeType="1"/>
            </p:cNvSpPr>
            <p:nvPr/>
          </p:nvSpPr>
          <p:spPr bwMode="auto">
            <a:xfrm flipV="1">
              <a:off x="10475" y="7757"/>
              <a:ext cx="849" cy="877"/>
            </a:xfrm>
            <a:prstGeom prst="bentConnector3">
              <a:avLst>
                <a:gd name="adj1" fmla="val 48528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62" name="AutoShape 118"/>
            <p:cNvSpPr>
              <a:spLocks noChangeShapeType="1"/>
            </p:cNvSpPr>
            <p:nvPr/>
          </p:nvSpPr>
          <p:spPr bwMode="auto">
            <a:xfrm>
              <a:off x="10475" y="8634"/>
              <a:ext cx="864" cy="353"/>
            </a:xfrm>
            <a:prstGeom prst="bentConnector3">
              <a:avLst>
                <a:gd name="adj1" fmla="val 4849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61" name="AutoShape 117"/>
            <p:cNvSpPr>
              <a:spLocks noChangeShapeType="1"/>
            </p:cNvSpPr>
            <p:nvPr/>
          </p:nvSpPr>
          <p:spPr bwMode="auto">
            <a:xfrm flipV="1">
              <a:off x="10458" y="10420"/>
              <a:ext cx="866" cy="1882"/>
            </a:xfrm>
            <a:prstGeom prst="bentConnector3">
              <a:avLst>
                <a:gd name="adj1" fmla="val 4850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60" name="AutoShape 116"/>
            <p:cNvSpPr>
              <a:spLocks noChangeShapeType="1"/>
            </p:cNvSpPr>
            <p:nvPr/>
          </p:nvSpPr>
          <p:spPr bwMode="auto">
            <a:xfrm flipV="1">
              <a:off x="10458" y="11904"/>
              <a:ext cx="866" cy="398"/>
            </a:xfrm>
            <a:prstGeom prst="bentConnector3">
              <a:avLst>
                <a:gd name="adj1" fmla="val 4850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9" name="AutoShape 115"/>
            <p:cNvSpPr>
              <a:spLocks noChangeShapeType="1"/>
            </p:cNvSpPr>
            <p:nvPr/>
          </p:nvSpPr>
          <p:spPr bwMode="auto">
            <a:xfrm>
              <a:off x="10458" y="12302"/>
              <a:ext cx="866" cy="750"/>
            </a:xfrm>
            <a:prstGeom prst="bentConnector3">
              <a:avLst>
                <a:gd name="adj1" fmla="val 4850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8" name="AutoShape 114"/>
            <p:cNvSpPr>
              <a:spLocks noChangeShapeType="1"/>
            </p:cNvSpPr>
            <p:nvPr/>
          </p:nvSpPr>
          <p:spPr bwMode="auto">
            <a:xfrm flipV="1">
              <a:off x="10448" y="13951"/>
              <a:ext cx="846" cy="420"/>
            </a:xfrm>
            <a:prstGeom prst="bentConnector3">
              <a:avLst>
                <a:gd name="adj1" fmla="val 48463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7" name="AutoShape 113"/>
            <p:cNvSpPr>
              <a:spLocks noChangeShapeType="1"/>
            </p:cNvSpPr>
            <p:nvPr/>
          </p:nvSpPr>
          <p:spPr bwMode="auto">
            <a:xfrm>
              <a:off x="10448" y="14371"/>
              <a:ext cx="846" cy="510"/>
            </a:xfrm>
            <a:prstGeom prst="bentConnector3">
              <a:avLst>
                <a:gd name="adj1" fmla="val 48463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6" name="AutoShape 112"/>
            <p:cNvSpPr>
              <a:spLocks noChangeShapeType="1"/>
            </p:cNvSpPr>
            <p:nvPr/>
          </p:nvSpPr>
          <p:spPr bwMode="auto">
            <a:xfrm>
              <a:off x="10448" y="14371"/>
              <a:ext cx="846" cy="1328"/>
            </a:xfrm>
            <a:prstGeom prst="bentConnector3">
              <a:avLst>
                <a:gd name="adj1" fmla="val 48463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5" name="AutoShape 111"/>
            <p:cNvSpPr>
              <a:spLocks noChangeShapeType="1"/>
            </p:cNvSpPr>
            <p:nvPr/>
          </p:nvSpPr>
          <p:spPr bwMode="auto">
            <a:xfrm flipV="1">
              <a:off x="10458" y="8987"/>
              <a:ext cx="881" cy="1266"/>
            </a:xfrm>
            <a:prstGeom prst="bentConnector3">
              <a:avLst>
                <a:gd name="adj1" fmla="val 48468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4" name="AutoShape 110"/>
            <p:cNvSpPr>
              <a:spLocks noChangeShapeType="1"/>
            </p:cNvSpPr>
            <p:nvPr/>
          </p:nvSpPr>
          <p:spPr bwMode="auto">
            <a:xfrm flipV="1">
              <a:off x="10458" y="7757"/>
              <a:ext cx="866" cy="2496"/>
            </a:xfrm>
            <a:prstGeom prst="bentConnector3">
              <a:avLst>
                <a:gd name="adj1" fmla="val 4850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3" name="AutoShape 109"/>
            <p:cNvSpPr>
              <a:spLocks noChangeShapeType="1"/>
            </p:cNvSpPr>
            <p:nvPr/>
          </p:nvSpPr>
          <p:spPr bwMode="auto">
            <a:xfrm flipV="1">
              <a:off x="6248" y="8634"/>
              <a:ext cx="583" cy="1467"/>
            </a:xfrm>
            <a:prstGeom prst="bentConnector3">
              <a:avLst>
                <a:gd name="adj1" fmla="val 5197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2" name="AutoShape 108"/>
            <p:cNvSpPr>
              <a:spLocks noChangeShapeType="1"/>
            </p:cNvSpPr>
            <p:nvPr/>
          </p:nvSpPr>
          <p:spPr bwMode="auto">
            <a:xfrm>
              <a:off x="6248" y="10101"/>
              <a:ext cx="593" cy="152"/>
            </a:xfrm>
            <a:prstGeom prst="bentConnector3">
              <a:avLst>
                <a:gd name="adj1" fmla="val 5194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1" name="AutoShape 107"/>
            <p:cNvSpPr>
              <a:spLocks noChangeShapeType="1"/>
            </p:cNvSpPr>
            <p:nvPr/>
          </p:nvSpPr>
          <p:spPr bwMode="auto">
            <a:xfrm flipV="1">
              <a:off x="6248" y="8634"/>
              <a:ext cx="583" cy="4643"/>
            </a:xfrm>
            <a:prstGeom prst="bentConnector3">
              <a:avLst>
                <a:gd name="adj1" fmla="val 51972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50" name="AutoShape 106"/>
            <p:cNvSpPr>
              <a:spLocks noChangeShapeType="1"/>
            </p:cNvSpPr>
            <p:nvPr/>
          </p:nvSpPr>
          <p:spPr bwMode="auto">
            <a:xfrm flipV="1">
              <a:off x="6248" y="10253"/>
              <a:ext cx="593" cy="3024"/>
            </a:xfrm>
            <a:prstGeom prst="bentConnector3">
              <a:avLst>
                <a:gd name="adj1" fmla="val 5194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49" name="AutoShape 105"/>
            <p:cNvSpPr>
              <a:spLocks noChangeShapeType="1"/>
            </p:cNvSpPr>
            <p:nvPr/>
          </p:nvSpPr>
          <p:spPr bwMode="auto">
            <a:xfrm>
              <a:off x="6248" y="10101"/>
              <a:ext cx="593" cy="2201"/>
            </a:xfrm>
            <a:prstGeom prst="bentConnector3">
              <a:avLst>
                <a:gd name="adj1" fmla="val 51940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sp>
          <p:nvSpPr>
            <p:cNvPr id="57448" name="AutoShape 104"/>
            <p:cNvSpPr>
              <a:spLocks noChangeShapeType="1"/>
            </p:cNvSpPr>
            <p:nvPr/>
          </p:nvSpPr>
          <p:spPr bwMode="auto">
            <a:xfrm>
              <a:off x="6248" y="13277"/>
              <a:ext cx="583" cy="1094"/>
            </a:xfrm>
            <a:prstGeom prst="bentConnector3">
              <a:avLst>
                <a:gd name="adj1" fmla="val 51972"/>
              </a:avLst>
            </a:prstGeom>
            <a:noFill/>
            <a:ln w="19050">
              <a:solidFill>
                <a:srgbClr val="0D0D0D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nexo A05. Cobertura vegetal (Nivel III)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4691442" y="357583"/>
            <a:ext cx="4381152" cy="5447681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69168" y="729208"/>
            <a:ext cx="4186808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Cobertura</a:t>
            </a:r>
            <a:r>
              <a:rPr kumimoji="0" lang="es-EC" sz="3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vegetal</a:t>
            </a:r>
            <a:endParaRPr kumimoji="0" lang="es-EC" sz="3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940622" y="6135687"/>
            <a:ext cx="40605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: </a:t>
            </a:r>
            <a:r>
              <a:rPr kumimoji="0" lang="es-EC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Cobertura vegetal (Nivel III)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 smtClean="0"/>
              <a:t> Fuente: </a:t>
            </a:r>
            <a:r>
              <a:rPr lang="es-ES" sz="1200" dirty="0" smtClean="0"/>
              <a:t>Secretaría de Ambiente del Municipio del DMQ </a:t>
            </a:r>
            <a:r>
              <a:rPr lang="es-ES" sz="1000" dirty="0" smtClean="0"/>
              <a:t>(2011)</a:t>
            </a:r>
            <a:endParaRPr lang="es-EC" sz="1000" dirty="0" smtClean="0"/>
          </a:p>
        </p:txBody>
      </p:sp>
      <p:pic>
        <p:nvPicPr>
          <p:cNvPr id="10" name="13 Imagen" descr="ESQUEMA_A4_COBERTURA VEGETAL (NIVEL III).jpg"/>
          <p:cNvPicPr/>
          <p:nvPr/>
        </p:nvPicPr>
        <p:blipFill>
          <a:blip r:embed="rId3" cstate="print"/>
          <a:srcRect l="3624" t="71408" r="45718" b="2417"/>
          <a:stretch>
            <a:fillRect/>
          </a:stretch>
        </p:blipFill>
        <p:spPr>
          <a:xfrm>
            <a:off x="642942" y="2446538"/>
            <a:ext cx="3929058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nexo A06. Índice de combustibilidad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4301573" y="71414"/>
            <a:ext cx="4842459" cy="6021288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79712" y="6286520"/>
            <a:ext cx="5317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/>
              <a:t>Figura </a:t>
            </a:r>
            <a:r>
              <a:rPr lang="es-EC" sz="1200" b="1" dirty="0" smtClean="0"/>
              <a:t>: </a:t>
            </a:r>
            <a:r>
              <a:rPr lang="es-EC" sz="1200" dirty="0"/>
              <a:t>Índice de combustibilidad a partir de la cobertura </a:t>
            </a:r>
            <a:r>
              <a:rPr lang="es-EC" sz="1200" dirty="0" smtClean="0"/>
              <a:t>vegetal </a:t>
            </a:r>
            <a:r>
              <a:rPr lang="es-EC" sz="1200" dirty="0"/>
              <a:t>(Nivel III</a:t>
            </a:r>
            <a:r>
              <a:rPr lang="es-EC" sz="1200" dirty="0" smtClean="0"/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200" b="1" dirty="0" smtClean="0"/>
              <a:t> Fuente: </a:t>
            </a:r>
            <a:r>
              <a:rPr lang="es-ES" sz="1200" dirty="0" smtClean="0"/>
              <a:t>Secretaría de Ambiente del Municipio del DMQ (2011)</a:t>
            </a:r>
            <a:endParaRPr lang="es-EC" sz="1200" dirty="0" smtClean="0"/>
          </a:p>
        </p:txBody>
      </p:sp>
      <p:pic>
        <p:nvPicPr>
          <p:cNvPr id="4" name="14 Imagen" descr="ESQUEMA_A4_ÍNDICE DE COMBUSTIBILIDAD IC (NIVEL III)_M1.jpg"/>
          <p:cNvPicPr/>
          <p:nvPr/>
        </p:nvPicPr>
        <p:blipFill>
          <a:blip r:embed="rId3" cstate="print"/>
          <a:srcRect l="2678" t="69358" r="45374" b="2246"/>
          <a:stretch>
            <a:fillRect/>
          </a:stretch>
        </p:blipFill>
        <p:spPr>
          <a:xfrm>
            <a:off x="-18557" y="1931652"/>
            <a:ext cx="4230517" cy="408963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108520" y="441176"/>
            <a:ext cx="4410093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Índice de combustibilidad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-540568" y="225152"/>
            <a:ext cx="4499992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Pendiente del terreno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072066" y="6253483"/>
            <a:ext cx="3131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200" b="1" dirty="0" smtClean="0"/>
              <a:t>Figura: </a:t>
            </a:r>
            <a:r>
              <a:rPr lang="es-EC" sz="1200" dirty="0"/>
              <a:t>Pendientes del terreno</a:t>
            </a:r>
          </a:p>
          <a:p>
            <a:pPr algn="ctr"/>
            <a:r>
              <a:rPr lang="es-EC" sz="1200" b="1" dirty="0"/>
              <a:t> </a:t>
            </a:r>
            <a:r>
              <a:rPr lang="es-EC" sz="1200" b="1" dirty="0" smtClean="0"/>
              <a:t>Fuente</a:t>
            </a:r>
            <a:r>
              <a:rPr lang="es-EC" sz="1200" b="1" dirty="0"/>
              <a:t>: </a:t>
            </a:r>
            <a:r>
              <a:rPr lang="es-EC" sz="1200" dirty="0"/>
              <a:t>Aguilar H. &amp; Suárez R. (2013)</a:t>
            </a:r>
          </a:p>
        </p:txBody>
      </p:sp>
      <p:pic>
        <p:nvPicPr>
          <p:cNvPr id="13" name="12 Imagen" descr="Anexo A02. Pendientes del terreno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4224273" y="71414"/>
            <a:ext cx="4848321" cy="6021288"/>
          </a:xfrm>
          <a:prstGeom prst="rect">
            <a:avLst/>
          </a:prstGeom>
        </p:spPr>
      </p:pic>
      <p:pic>
        <p:nvPicPr>
          <p:cNvPr id="9" name="16 Imagen" descr="ESQUEMA_A4_PENDIENTES DEL TERRENO.jpg"/>
          <p:cNvPicPr/>
          <p:nvPr/>
        </p:nvPicPr>
        <p:blipFill>
          <a:blip r:embed="rId3" cstate="print"/>
          <a:srcRect l="7262" t="80000" r="64888" b="5098"/>
          <a:stretch>
            <a:fillRect/>
          </a:stretch>
        </p:blipFill>
        <p:spPr>
          <a:xfrm>
            <a:off x="68556" y="3595246"/>
            <a:ext cx="414340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5076056" y="548680"/>
            <a:ext cx="4320480" cy="467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Orientación del</a:t>
            </a:r>
            <a:r>
              <a:rPr kumimoji="0" lang="es-EC" sz="3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terreno</a:t>
            </a:r>
            <a:endParaRPr kumimoji="0" lang="es-EC" sz="3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688632" y="6334804"/>
            <a:ext cx="3131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1400" b="1" dirty="0"/>
              <a:t>Figura </a:t>
            </a:r>
            <a:r>
              <a:rPr lang="es-EC" sz="1400" b="1" dirty="0" smtClean="0"/>
              <a:t>: </a:t>
            </a:r>
            <a:r>
              <a:rPr lang="es-EC" sz="1400" dirty="0"/>
              <a:t>Orientación del terreno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400" b="1" dirty="0" smtClean="0"/>
              <a:t> Fuente: </a:t>
            </a:r>
            <a:r>
              <a:rPr lang="es-EC" sz="1400" dirty="0" smtClean="0"/>
              <a:t>Aguilar H. &amp; Suárez R. (2013)</a:t>
            </a:r>
          </a:p>
        </p:txBody>
      </p:sp>
      <p:pic>
        <p:nvPicPr>
          <p:cNvPr id="10" name="9 Imagen" descr="Anexo A03. Orientación del terreno.jpg"/>
          <p:cNvPicPr>
            <a:picLocks noChangeAspect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>
          <a:xfrm>
            <a:off x="545252" y="237434"/>
            <a:ext cx="5034860" cy="6260526"/>
          </a:xfrm>
          <a:prstGeom prst="rect">
            <a:avLst/>
          </a:prstGeom>
        </p:spPr>
      </p:pic>
      <p:pic>
        <p:nvPicPr>
          <p:cNvPr id="9" name="11 Imagen" descr="ESQUEMA_A4_ORIENTACIÓN DEL TERRENO.jpg"/>
          <p:cNvPicPr/>
          <p:nvPr/>
        </p:nvPicPr>
        <p:blipFill>
          <a:blip r:embed="rId3" cstate="print"/>
          <a:srcRect l="7036" t="73108" r="68571" b="5031"/>
          <a:stretch>
            <a:fillRect/>
          </a:stretch>
        </p:blipFill>
        <p:spPr>
          <a:xfrm>
            <a:off x="6014435" y="2034713"/>
            <a:ext cx="2806037" cy="3698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1458</Words>
  <Application>Microsoft Office PowerPoint</Application>
  <PresentationFormat>Presentación en pantalla (4:3)</PresentationFormat>
  <Paragraphs>193</Paragraphs>
  <Slides>42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4" baseType="lpstr">
      <vt:lpstr>Tema de Office</vt:lpstr>
      <vt:lpstr>Visio</vt:lpstr>
      <vt:lpstr>Diapositiva 1</vt:lpstr>
      <vt:lpstr>Diapositiva 2</vt:lpstr>
      <vt:lpstr>Diapositiva 3</vt:lpstr>
      <vt:lpstr>Diapositiva 4</vt:lpstr>
      <vt:lpstr>3. Definición de las variables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4. Modelamiento espacial de variables</vt:lpstr>
      <vt:lpstr>Identificación de áreas de concentración de focos de incendio</vt:lpstr>
      <vt:lpstr>Ubicación de puntos de observación y generación de cuencas visuales para incendios forestales </vt:lpstr>
      <vt:lpstr>Diapositiva 20</vt:lpstr>
      <vt:lpstr>EMC para la colocación de infraestructura de almacenamiento de agua para la mitigación de incendios forestales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Autómatas celulares</vt:lpstr>
      <vt:lpstr>Cálculo de la matriz de transición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CONCLUSIONES</vt:lpstr>
      <vt:lpstr>Diapositiva 41</vt:lpstr>
      <vt:lpstr>RECOMENDACIONES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Raúl Suárez</dc:creator>
  <cp:lastModifiedBy>Raúl Suárez</cp:lastModifiedBy>
  <cp:revision>115</cp:revision>
  <dcterms:created xsi:type="dcterms:W3CDTF">2013-10-07T03:19:11Z</dcterms:created>
  <dcterms:modified xsi:type="dcterms:W3CDTF">2013-11-06T13:01:52Z</dcterms:modified>
</cp:coreProperties>
</file>