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2" r:id="rId23"/>
    <p:sldId id="284" r:id="rId24"/>
    <p:sldId id="285" r:id="rId25"/>
    <p:sldId id="286" r:id="rId26"/>
    <p:sldId id="288" r:id="rId27"/>
    <p:sldId id="299" r:id="rId28"/>
    <p:sldId id="290" r:id="rId29"/>
    <p:sldId id="291" r:id="rId30"/>
    <p:sldId id="292" r:id="rId31"/>
    <p:sldId id="293" r:id="rId32"/>
    <p:sldId id="294" r:id="rId33"/>
    <p:sldId id="296" r:id="rId34"/>
    <p:sldId id="297" r:id="rId35"/>
    <p:sldId id="298" r:id="rId36"/>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3737FF"/>
    <a:srgbClr val="1B0EC4"/>
    <a:srgbClr val="000099"/>
    <a:srgbClr val="0000FF"/>
    <a:srgbClr val="0404A8"/>
    <a:srgbClr val="000066"/>
    <a:srgbClr val="000000"/>
    <a:srgbClr val="2D1FE9"/>
    <a:srgbClr val="CCFF99"/>
  </p:clrMru>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66" d="100"/>
          <a:sy n="66" d="100"/>
        </p:scale>
        <p:origin x="-1188"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itomila\Documents\10MO%20NIVEL\TESIS\TABLAS%20COMPETENC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quz-EC"/>
  <c:chart>
    <c:autoTitleDeleted val="1"/>
    <c:plotArea>
      <c:layout/>
      <c:pieChart>
        <c:varyColors val="1"/>
        <c:ser>
          <c:idx val="0"/>
          <c:order val="0"/>
          <c:dLbls>
            <c:dLbl>
              <c:idx val="5"/>
              <c:layout>
                <c:manualLayout>
                  <c:x val="4.8595631398982465E-2"/>
                  <c:y val="0.10519147563892429"/>
                </c:manualLayout>
              </c:layout>
              <c:showPercent val="1"/>
            </c:dLbl>
            <c:showPercent val="1"/>
            <c:showLeaderLines val="1"/>
          </c:dLbls>
          <c:cat>
            <c:strRef>
              <c:f>Hoja2!$A$4:$A$10</c:f>
              <c:strCache>
                <c:ptCount val="7"/>
                <c:pt idx="0">
                  <c:v>Quito Racing</c:v>
                </c:pt>
                <c:pt idx="1">
                  <c:v>Tungurahua Automovil Club</c:v>
                </c:pt>
                <c:pt idx="2">
                  <c:v>Cotopaxi Automovil Club</c:v>
                </c:pt>
                <c:pt idx="3">
                  <c:v>Automovil Club del Azuay</c:v>
                </c:pt>
                <c:pt idx="4">
                  <c:v>Classic Garaje</c:v>
                </c:pt>
                <c:pt idx="5">
                  <c:v>Automovil Club del Chimborazo</c:v>
                </c:pt>
                <c:pt idx="6">
                  <c:v>Club de Automovilismo y Turismo de Imbabura</c:v>
                </c:pt>
              </c:strCache>
            </c:strRef>
          </c:cat>
          <c:val>
            <c:numRef>
              <c:f>Hoja2!$B$4:$B$10</c:f>
              <c:numCache>
                <c:formatCode>0%</c:formatCode>
                <c:ptCount val="7"/>
                <c:pt idx="0">
                  <c:v>0.30000000000000032</c:v>
                </c:pt>
                <c:pt idx="1">
                  <c:v>0.35000000000000031</c:v>
                </c:pt>
                <c:pt idx="2">
                  <c:v>0.2</c:v>
                </c:pt>
                <c:pt idx="3">
                  <c:v>0.15000000000000024</c:v>
                </c:pt>
                <c:pt idx="4">
                  <c:v>0.15000000000000024</c:v>
                </c:pt>
                <c:pt idx="5">
                  <c:v>5.0000000000000114E-2</c:v>
                </c:pt>
                <c:pt idx="6">
                  <c:v>0.1</c:v>
                </c:pt>
              </c:numCache>
            </c:numRef>
          </c:val>
        </c:ser>
        <c:dLbls>
          <c:showPercent val="1"/>
        </c:dLbls>
        <c:firstSliceAng val="0"/>
      </c:pieChart>
    </c:plotArea>
    <c:legend>
      <c:legendPos val="r"/>
      <c:layout/>
      <c:txPr>
        <a:bodyPr/>
        <a:lstStyle/>
        <a:p>
          <a:pPr algn="just">
            <a:defRPr/>
          </a:pPr>
          <a:endParaRPr lang="quz-EC"/>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4C7EB0-43F6-4E3C-8B78-E54243BC9902}" type="datetimeFigureOut">
              <a:rPr lang="es-EC"/>
              <a:pPr>
                <a:defRPr/>
              </a:pPr>
              <a:t>16/08/2013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CE4C68-7333-488F-BBA7-2FED4F830E03}"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E0D17967-3A11-4C01-BDDD-3B4190B7CA48}" type="datetimeFigureOut">
              <a:rPr lang="es-EC"/>
              <a:pPr>
                <a:defRPr/>
              </a:pPr>
              <a:t>16/08/2013</a:t>
            </a:fld>
            <a:endParaRPr lang="es-EC" dirty="0"/>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C" dirty="0"/>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C1B447A4-D237-4209-8B3C-01E4212BFCAE}" type="slidenum">
              <a:rPr lang="es-EC"/>
              <a:pPr>
                <a:defRPr/>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CD32836-0859-45EA-9580-ECFDA6645809}" type="datetimeFigureOut">
              <a:rPr lang="es-EC"/>
              <a:pPr>
                <a:defRPr/>
              </a:pPr>
              <a:t>16/08/2013</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dirty="0"/>
          </a:p>
        </p:txBody>
      </p:sp>
      <p:sp>
        <p:nvSpPr>
          <p:cNvPr id="6" name="22 Marcador de número de diapositiva"/>
          <p:cNvSpPr>
            <a:spLocks noGrp="1"/>
          </p:cNvSpPr>
          <p:nvPr>
            <p:ph type="sldNum" sz="quarter" idx="12"/>
          </p:nvPr>
        </p:nvSpPr>
        <p:spPr/>
        <p:txBody>
          <a:bodyPr/>
          <a:lstStyle>
            <a:lvl1pPr>
              <a:defRPr/>
            </a:lvl1pPr>
          </a:lstStyle>
          <a:p>
            <a:pPr>
              <a:defRPr/>
            </a:pPr>
            <a:fld id="{8E73550C-BA1F-41FD-837B-26C000BA14AF}" type="slidenum">
              <a:rPr lang="es-EC"/>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359311A-0E1D-4AB0-9703-CFCD02F8592E}" type="datetimeFigureOut">
              <a:rPr lang="es-EC"/>
              <a:pPr>
                <a:defRPr/>
              </a:pPr>
              <a:t>16/08/2013</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dirty="0"/>
          </a:p>
        </p:txBody>
      </p:sp>
      <p:sp>
        <p:nvSpPr>
          <p:cNvPr id="6" name="22 Marcador de número de diapositiva"/>
          <p:cNvSpPr>
            <a:spLocks noGrp="1"/>
          </p:cNvSpPr>
          <p:nvPr>
            <p:ph type="sldNum" sz="quarter" idx="12"/>
          </p:nvPr>
        </p:nvSpPr>
        <p:spPr/>
        <p:txBody>
          <a:bodyPr/>
          <a:lstStyle>
            <a:lvl1pPr>
              <a:defRPr/>
            </a:lvl1pPr>
          </a:lstStyle>
          <a:p>
            <a:pPr>
              <a:defRPr/>
            </a:pPr>
            <a:fld id="{BA877BA8-E5DB-41FE-9842-DD12121D157C}" type="slidenum">
              <a:rPr lang="es-EC"/>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19BB081C-70A9-4B4B-8197-64A71EA96867}" type="datetimeFigureOut">
              <a:rPr lang="es-EC"/>
              <a:pPr>
                <a:defRPr/>
              </a:pPr>
              <a:t>16/08/2013</a:t>
            </a:fld>
            <a:endParaRPr lang="es-EC" dirty="0"/>
          </a:p>
        </p:txBody>
      </p:sp>
      <p:sp>
        <p:nvSpPr>
          <p:cNvPr id="5" name="8 Marcador de número de diapositiva"/>
          <p:cNvSpPr>
            <a:spLocks noGrp="1"/>
          </p:cNvSpPr>
          <p:nvPr>
            <p:ph type="sldNum" sz="quarter" idx="11"/>
          </p:nvPr>
        </p:nvSpPr>
        <p:spPr/>
        <p:txBody>
          <a:bodyPr rtlCol="0"/>
          <a:lstStyle>
            <a:lvl1pPr>
              <a:defRPr/>
            </a:lvl1pPr>
          </a:lstStyle>
          <a:p>
            <a:pPr>
              <a:defRPr/>
            </a:pPr>
            <a:fld id="{4F99DB2D-13A7-4B05-BE32-A794632AD4C0}" type="slidenum">
              <a:rPr lang="es-EC"/>
              <a:pPr>
                <a:defRPr/>
              </a:pPr>
              <a:t>‹Nº›</a:t>
            </a:fld>
            <a:endParaRPr lang="es-EC" dirty="0"/>
          </a:p>
        </p:txBody>
      </p:sp>
      <p:sp>
        <p:nvSpPr>
          <p:cNvPr id="6" name="9 Marcador de pie de página"/>
          <p:cNvSpPr>
            <a:spLocks noGrp="1"/>
          </p:cNvSpPr>
          <p:nvPr>
            <p:ph type="ftr" sz="quarter" idx="12"/>
          </p:nvPr>
        </p:nvSpPr>
        <p:spPr/>
        <p:txBody>
          <a:bodyPr rtlCol="0"/>
          <a:lstStyle>
            <a:lvl1pPr>
              <a:defRPr/>
            </a:lvl1pPr>
          </a:lstStyle>
          <a:p>
            <a:pPr>
              <a:defRPr/>
            </a:pPr>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9C1FE475-60B9-4942-8792-116651DED46D}" type="datetimeFigureOut">
              <a:rPr lang="es-EC"/>
              <a:pPr>
                <a:defRPr/>
              </a:pPr>
              <a:t>16/08/2013</a:t>
            </a:fld>
            <a:endParaRPr lang="es-EC" dirty="0"/>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C" dirty="0"/>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FFA14B60-8DAC-4936-8362-5DB3598B36E8}" type="slidenum">
              <a:rPr lang="es-EC"/>
              <a:pPr>
                <a:defRPr/>
              </a:pPr>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4D85EF02-E61E-47E7-96F5-930C00030BF7}" type="datetimeFigureOut">
              <a:rPr lang="es-EC"/>
              <a:pPr>
                <a:defRPr/>
              </a:pPr>
              <a:t>16/08/2013</a:t>
            </a:fld>
            <a:endParaRPr lang="es-EC" dirty="0"/>
          </a:p>
        </p:txBody>
      </p:sp>
      <p:sp>
        <p:nvSpPr>
          <p:cNvPr id="6" name="2 Marcador de pie de página"/>
          <p:cNvSpPr>
            <a:spLocks noGrp="1"/>
          </p:cNvSpPr>
          <p:nvPr>
            <p:ph type="ftr" sz="quarter" idx="11"/>
          </p:nvPr>
        </p:nvSpPr>
        <p:spPr/>
        <p:txBody>
          <a:bodyPr/>
          <a:lstStyle>
            <a:lvl1pPr>
              <a:defRPr/>
            </a:lvl1pPr>
          </a:lstStyle>
          <a:p>
            <a:pPr>
              <a:defRPr/>
            </a:pPr>
            <a:endParaRPr lang="es-EC" dirty="0"/>
          </a:p>
        </p:txBody>
      </p:sp>
      <p:sp>
        <p:nvSpPr>
          <p:cNvPr id="7" name="22 Marcador de número de diapositiva"/>
          <p:cNvSpPr>
            <a:spLocks noGrp="1"/>
          </p:cNvSpPr>
          <p:nvPr>
            <p:ph type="sldNum" sz="quarter" idx="12"/>
          </p:nvPr>
        </p:nvSpPr>
        <p:spPr/>
        <p:txBody>
          <a:bodyPr/>
          <a:lstStyle>
            <a:lvl1pPr>
              <a:defRPr/>
            </a:lvl1pPr>
          </a:lstStyle>
          <a:p>
            <a:pPr>
              <a:defRPr/>
            </a:pPr>
            <a:fld id="{62C0F7FA-E403-4245-8F0B-8F912C819A7F}" type="slidenum">
              <a:rPr lang="es-EC"/>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3F0E787D-FAEF-4FFE-8535-932EE3218E8F}" type="datetimeFigureOut">
              <a:rPr lang="es-EC"/>
              <a:pPr>
                <a:defRPr/>
              </a:pPr>
              <a:t>16/08/2013</a:t>
            </a:fld>
            <a:endParaRPr lang="es-EC" dirty="0"/>
          </a:p>
        </p:txBody>
      </p:sp>
      <p:sp>
        <p:nvSpPr>
          <p:cNvPr id="8" name="2 Marcador de pie de página"/>
          <p:cNvSpPr>
            <a:spLocks noGrp="1"/>
          </p:cNvSpPr>
          <p:nvPr>
            <p:ph type="ftr" sz="quarter" idx="11"/>
          </p:nvPr>
        </p:nvSpPr>
        <p:spPr/>
        <p:txBody>
          <a:bodyPr/>
          <a:lstStyle>
            <a:lvl1pPr>
              <a:defRPr/>
            </a:lvl1pPr>
          </a:lstStyle>
          <a:p>
            <a:pPr>
              <a:defRPr/>
            </a:pPr>
            <a:endParaRPr lang="es-EC" dirty="0"/>
          </a:p>
        </p:txBody>
      </p:sp>
      <p:sp>
        <p:nvSpPr>
          <p:cNvPr id="9" name="22 Marcador de número de diapositiva"/>
          <p:cNvSpPr>
            <a:spLocks noGrp="1"/>
          </p:cNvSpPr>
          <p:nvPr>
            <p:ph type="sldNum" sz="quarter" idx="12"/>
          </p:nvPr>
        </p:nvSpPr>
        <p:spPr/>
        <p:txBody>
          <a:bodyPr/>
          <a:lstStyle>
            <a:lvl1pPr>
              <a:defRPr/>
            </a:lvl1pPr>
          </a:lstStyle>
          <a:p>
            <a:pPr>
              <a:defRPr/>
            </a:pPr>
            <a:fld id="{E9370ED6-CAC1-4EEE-AB63-2361DD45084E}" type="slidenum">
              <a:rPr lang="es-EC"/>
              <a:pPr>
                <a:defRPr/>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C92B5CEB-BD79-4675-8A3F-9E59CE404BE1}" type="datetimeFigureOut">
              <a:rPr lang="es-EC"/>
              <a:pPr>
                <a:defRPr/>
              </a:pPr>
              <a:t>16/08/2013</a:t>
            </a:fld>
            <a:endParaRPr lang="es-EC" dirty="0"/>
          </a:p>
        </p:txBody>
      </p:sp>
      <p:sp>
        <p:nvSpPr>
          <p:cNvPr id="4" name="6 Marcador de número de diapositiva"/>
          <p:cNvSpPr>
            <a:spLocks noGrp="1"/>
          </p:cNvSpPr>
          <p:nvPr>
            <p:ph type="sldNum" sz="quarter" idx="11"/>
          </p:nvPr>
        </p:nvSpPr>
        <p:spPr/>
        <p:txBody>
          <a:bodyPr rtlCol="0"/>
          <a:lstStyle>
            <a:lvl1pPr>
              <a:defRPr/>
            </a:lvl1pPr>
          </a:lstStyle>
          <a:p>
            <a:pPr>
              <a:defRPr/>
            </a:pPr>
            <a:fld id="{10DC2C76-E2B0-4D59-B1A4-90559F7C7F93}" type="slidenum">
              <a:rPr lang="es-EC"/>
              <a:pPr>
                <a:defRPr/>
              </a:pPr>
              <a:t>‹Nº›</a:t>
            </a:fld>
            <a:endParaRPr lang="es-EC" dirty="0"/>
          </a:p>
        </p:txBody>
      </p:sp>
      <p:sp>
        <p:nvSpPr>
          <p:cNvPr id="5" name="7 Marcador de pie de página"/>
          <p:cNvSpPr>
            <a:spLocks noGrp="1"/>
          </p:cNvSpPr>
          <p:nvPr>
            <p:ph type="ftr" sz="quarter" idx="12"/>
          </p:nvPr>
        </p:nvSpPr>
        <p:spPr/>
        <p:txBody>
          <a:bodyPr rtlCol="0"/>
          <a:lstStyle>
            <a:lvl1pPr>
              <a:defRPr/>
            </a:lvl1pPr>
          </a:lstStyle>
          <a:p>
            <a:pPr>
              <a:defRPr/>
            </a:pPr>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DB49153-BADE-4840-AEF7-D901B5C695FE}" type="datetimeFigureOut">
              <a:rPr lang="es-EC"/>
              <a:pPr>
                <a:defRPr/>
              </a:pPr>
              <a:t>16/08/2013</a:t>
            </a:fld>
            <a:endParaRPr lang="es-EC" dirty="0"/>
          </a:p>
        </p:txBody>
      </p:sp>
      <p:sp>
        <p:nvSpPr>
          <p:cNvPr id="3" name="2 Marcador de pie de página"/>
          <p:cNvSpPr>
            <a:spLocks noGrp="1"/>
          </p:cNvSpPr>
          <p:nvPr>
            <p:ph type="ftr" sz="quarter" idx="11"/>
          </p:nvPr>
        </p:nvSpPr>
        <p:spPr/>
        <p:txBody>
          <a:bodyPr/>
          <a:lstStyle>
            <a:lvl1pPr>
              <a:defRPr/>
            </a:lvl1pPr>
          </a:lstStyle>
          <a:p>
            <a:pPr>
              <a:defRPr/>
            </a:pPr>
            <a:endParaRPr lang="es-EC" dirty="0"/>
          </a:p>
        </p:txBody>
      </p:sp>
      <p:sp>
        <p:nvSpPr>
          <p:cNvPr id="4" name="22 Marcador de número de diapositiva"/>
          <p:cNvSpPr>
            <a:spLocks noGrp="1"/>
          </p:cNvSpPr>
          <p:nvPr>
            <p:ph type="sldNum" sz="quarter" idx="12"/>
          </p:nvPr>
        </p:nvSpPr>
        <p:spPr/>
        <p:txBody>
          <a:bodyPr/>
          <a:lstStyle>
            <a:lvl1pPr>
              <a:defRPr/>
            </a:lvl1pPr>
          </a:lstStyle>
          <a:p>
            <a:pPr>
              <a:defRPr/>
            </a:pPr>
            <a:fld id="{4F4E399E-E0C3-4177-8575-184CBEAA874A}" type="slidenum">
              <a:rPr lang="es-EC"/>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47771CFC-6ED2-446C-B476-AA511C80B014}" type="datetimeFigureOut">
              <a:rPr lang="es-EC"/>
              <a:pPr>
                <a:defRPr/>
              </a:pPr>
              <a:t>16/08/2013</a:t>
            </a:fld>
            <a:endParaRPr lang="es-EC" dirty="0"/>
          </a:p>
        </p:txBody>
      </p:sp>
      <p:sp>
        <p:nvSpPr>
          <p:cNvPr id="13" name="21 Marcador de número de diapositiva"/>
          <p:cNvSpPr>
            <a:spLocks noGrp="1"/>
          </p:cNvSpPr>
          <p:nvPr>
            <p:ph type="sldNum" sz="quarter" idx="11"/>
          </p:nvPr>
        </p:nvSpPr>
        <p:spPr/>
        <p:txBody>
          <a:bodyPr rtlCol="0"/>
          <a:lstStyle>
            <a:lvl1pPr>
              <a:defRPr/>
            </a:lvl1pPr>
          </a:lstStyle>
          <a:p>
            <a:pPr>
              <a:defRPr/>
            </a:pPr>
            <a:fld id="{00C119EF-B3B1-44AF-8159-4DC979551CB0}" type="slidenum">
              <a:rPr lang="es-EC"/>
              <a:pPr>
                <a:defRPr/>
              </a:pPr>
              <a:t>‹Nº›</a:t>
            </a:fld>
            <a:endParaRPr lang="es-EC" dirty="0"/>
          </a:p>
        </p:txBody>
      </p:sp>
      <p:sp>
        <p:nvSpPr>
          <p:cNvPr id="14" name="22 Marcador de pie de página"/>
          <p:cNvSpPr>
            <a:spLocks noGrp="1"/>
          </p:cNvSpPr>
          <p:nvPr>
            <p:ph type="ftr" sz="quarter" idx="12"/>
          </p:nvPr>
        </p:nvSpPr>
        <p:spPr/>
        <p:txBody>
          <a:bodyPr rtlCol="0"/>
          <a:lstStyle>
            <a:lvl1pPr>
              <a:defRPr/>
            </a:lvl1pPr>
          </a:lstStyle>
          <a:p>
            <a:pPr>
              <a:defRPr/>
            </a:pPr>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28FB05B7-0363-4F2D-AD62-6AEEE1CCE8FB}" type="datetimeFigureOut">
              <a:rPr lang="es-EC"/>
              <a:pPr>
                <a:defRPr/>
              </a:pPr>
              <a:t>16/08/2013</a:t>
            </a:fld>
            <a:endParaRPr lang="es-EC" dirty="0"/>
          </a:p>
        </p:txBody>
      </p:sp>
      <p:sp>
        <p:nvSpPr>
          <p:cNvPr id="13" name="17 Marcador de número de diapositiva"/>
          <p:cNvSpPr>
            <a:spLocks noGrp="1"/>
          </p:cNvSpPr>
          <p:nvPr>
            <p:ph type="sldNum" sz="quarter" idx="11"/>
          </p:nvPr>
        </p:nvSpPr>
        <p:spPr/>
        <p:txBody>
          <a:bodyPr rtlCol="0"/>
          <a:lstStyle>
            <a:lvl1pPr>
              <a:defRPr/>
            </a:lvl1pPr>
          </a:lstStyle>
          <a:p>
            <a:pPr>
              <a:defRPr/>
            </a:pPr>
            <a:fld id="{0A5877FA-F891-417A-A34D-AEF8E6996F9C}" type="slidenum">
              <a:rPr lang="es-EC"/>
              <a:pPr>
                <a:defRPr/>
              </a:pPr>
              <a:t>‹Nº›</a:t>
            </a:fld>
            <a:endParaRPr lang="es-EC" dirty="0"/>
          </a:p>
        </p:txBody>
      </p:sp>
      <p:sp>
        <p:nvSpPr>
          <p:cNvPr id="14" name="20 Marcador de pie de página"/>
          <p:cNvSpPr>
            <a:spLocks noGrp="1"/>
          </p:cNvSpPr>
          <p:nvPr>
            <p:ph type="ftr" sz="quarter" idx="12"/>
          </p:nvPr>
        </p:nvSpPr>
        <p:spPr/>
        <p:txBody>
          <a:bodyPr rtlCol="0"/>
          <a:lstStyle>
            <a:lvl1pPr>
              <a:defRPr/>
            </a:lvl1pPr>
          </a:lstStyle>
          <a:p>
            <a:pPr>
              <a:defRPr/>
            </a:pPr>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558332D7-DB4A-440B-BA4A-DB508087DF95}" type="datetimeFigureOut">
              <a:rPr lang="es-EC"/>
              <a:pPr>
                <a:defRPr/>
              </a:pPr>
              <a:t>16/08/2013</a:t>
            </a:fld>
            <a:endParaRPr lang="es-EC" dirty="0"/>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EC"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6ECE626-300F-41E6-9118-2A5B3074051D}" type="slidenum">
              <a:rPr lang="es-EC"/>
              <a:pPr>
                <a:defRPr/>
              </a:pPr>
              <a:t>‹Nº›</a:t>
            </a:fld>
            <a:endParaRPr lang="es-EC"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5" r:id="rId4"/>
    <p:sldLayoutId id="2147483776" r:id="rId5"/>
    <p:sldLayoutId id="2147483783" r:id="rId6"/>
    <p:sldLayoutId id="2147483777" r:id="rId7"/>
    <p:sldLayoutId id="2147483784" r:id="rId8"/>
    <p:sldLayoutId id="2147483785" r:id="rId9"/>
    <p:sldLayoutId id="2147483778" r:id="rId10"/>
    <p:sldLayoutId id="214748377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6.jpeg"/><Relationship Id="rId7" Type="http://schemas.openxmlformats.org/officeDocument/2006/relationships/image" Target="../media/image23.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0.png"/><Relationship Id="rId10" Type="http://schemas.openxmlformats.org/officeDocument/2006/relationships/image" Target="../media/image60.jpeg"/><Relationship Id="rId4" Type="http://schemas.openxmlformats.org/officeDocument/2006/relationships/image" Target="../media/image57.png"/><Relationship Id="rId9"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gif"/></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gif"/></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gif"/><Relationship Id="rId4" Type="http://schemas.openxmlformats.org/officeDocument/2006/relationships/image" Target="../media/image96.gif"/></Relationships>
</file>

<file path=ppt/slides/_rels/slide3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gif"/><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222375" y="-34189"/>
            <a:ext cx="7921625" cy="5878532"/>
          </a:xfrm>
          <a:prstGeom prst="rect">
            <a:avLst/>
          </a:prstGeom>
          <a:noFill/>
          <a:ln w="9525">
            <a:noFill/>
            <a:miter lim="800000"/>
            <a:headEnd/>
            <a:tailEnd/>
          </a:ln>
        </p:spPr>
        <p:txBody>
          <a:bodyPr wrap="square" anchor="ctr">
            <a:spAutoFit/>
          </a:bodyPr>
          <a:lstStyle/>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r>
              <a:rPr lang="es-ES_tradnl" dirty="0">
                <a:latin typeface="Century Schoolbook" pitchFamily="18" charset="0"/>
              </a:rPr>
              <a:t>DEPARTAMENTO DE CIENCIAS ADMINISTRATIVAS</a:t>
            </a:r>
          </a:p>
          <a:p>
            <a:pPr algn="ctr">
              <a:tabLst>
                <a:tab pos="781050" algn="l"/>
              </a:tabLst>
            </a:pPr>
            <a:endParaRPr lang="es-ES" dirty="0" smtClean="0">
              <a:latin typeface="Century Schoolbook" pitchFamily="18" charset="0"/>
            </a:endParaRPr>
          </a:p>
          <a:p>
            <a:pPr algn="ctr">
              <a:tabLst>
                <a:tab pos="781050" algn="l"/>
              </a:tabLst>
            </a:pPr>
            <a:r>
              <a:rPr lang="es-ES_tradnl" b="1" dirty="0" smtClean="0">
                <a:latin typeface="Times New Roman" pitchFamily="18" charset="0"/>
                <a:cs typeface="Times New Roman" pitchFamily="18" charset="0"/>
              </a:rPr>
              <a:t> “</a:t>
            </a:r>
            <a:r>
              <a:rPr lang="es-EC" b="1" dirty="0" smtClean="0">
                <a:latin typeface="Century Schoolbook" pitchFamily="18" charset="0"/>
              </a:rPr>
              <a:t>PROPUESTA ESTRATÉGICA PARA EL POSICIONAMIENTO DEL CLUB DE AUTOMOVILISMO CIUDAD DE QUITO RACING</a:t>
            </a:r>
            <a:r>
              <a:rPr lang="es-EC" b="1" dirty="0" smtClean="0">
                <a:latin typeface="Times New Roman" pitchFamily="18" charset="0"/>
                <a:cs typeface="Times New Roman" pitchFamily="18" charset="0"/>
              </a:rPr>
              <a:t>.</a:t>
            </a:r>
            <a:r>
              <a:rPr lang="es-ES_tradnl" b="1" dirty="0">
                <a:latin typeface="Century Schoolbook" pitchFamily="18" charset="0"/>
              </a:rPr>
              <a:t>”</a:t>
            </a:r>
          </a:p>
          <a:p>
            <a:pPr algn="ctr">
              <a:tabLst>
                <a:tab pos="781050" algn="l"/>
              </a:tabLst>
            </a:pPr>
            <a:endParaRPr lang="es-ES_tradnl" b="1" dirty="0" smtClean="0">
              <a:latin typeface="Century Schoolbook" pitchFamily="18" charset="0"/>
            </a:endParaRPr>
          </a:p>
          <a:p>
            <a:pPr algn="ctr">
              <a:tabLst>
                <a:tab pos="781050" algn="l"/>
              </a:tabLst>
            </a:pPr>
            <a:endParaRPr lang="es-ES" b="1" dirty="0">
              <a:latin typeface="Century Schoolbook" pitchFamily="18" charset="0"/>
            </a:endParaRPr>
          </a:p>
          <a:p>
            <a:pPr algn="ctr">
              <a:tabLst>
                <a:tab pos="781050" algn="l"/>
              </a:tabLst>
            </a:pPr>
            <a:r>
              <a:rPr lang="es-ES" sz="1600" b="1" dirty="0" smtClean="0">
                <a:latin typeface="Century Schoolbook" pitchFamily="18" charset="0"/>
              </a:rPr>
              <a:t>ELIZABETH CAROLINA BUSTOS ROMO LEROUX</a:t>
            </a:r>
            <a:endParaRPr lang="es-ES" sz="1600" b="1"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r>
              <a:rPr lang="es-ES_tradnl" dirty="0">
                <a:latin typeface="Century Schoolbook" pitchFamily="18" charset="0"/>
              </a:rPr>
              <a:t>          Tesis presentada como requisito previo a la obtención</a:t>
            </a:r>
          </a:p>
          <a:p>
            <a:pPr algn="ctr">
              <a:tabLst>
                <a:tab pos="781050" algn="l"/>
              </a:tabLst>
            </a:pPr>
            <a:r>
              <a:rPr lang="es-ES_tradnl" dirty="0">
                <a:latin typeface="Century Schoolbook" pitchFamily="18" charset="0"/>
              </a:rPr>
              <a:t> del grado de:</a:t>
            </a:r>
            <a:endParaRPr lang="es-ES" dirty="0">
              <a:latin typeface="Century Schoolbook" pitchFamily="18" charset="0"/>
            </a:endParaRPr>
          </a:p>
          <a:p>
            <a:pPr algn="ctr">
              <a:tabLst>
                <a:tab pos="781050" algn="l"/>
              </a:tabLst>
            </a:pPr>
            <a:endParaRPr lang="es-ES_tradnl" dirty="0">
              <a:latin typeface="Century Schoolbook" pitchFamily="18" charset="0"/>
            </a:endParaRPr>
          </a:p>
          <a:p>
            <a:pPr algn="ctr">
              <a:tabLst>
                <a:tab pos="781050" algn="l"/>
              </a:tabLst>
            </a:pPr>
            <a:r>
              <a:rPr lang="es-ES_tradnl" dirty="0">
                <a:latin typeface="Century Schoolbook" pitchFamily="18" charset="0"/>
              </a:rPr>
              <a:t>Ingeniería en Mercadotecnia</a:t>
            </a:r>
          </a:p>
          <a:p>
            <a:pPr algn="ctr" eaLnBrk="0" hangingPunct="0">
              <a:tabLst>
                <a:tab pos="781050" algn="l"/>
              </a:tabLst>
            </a:pPr>
            <a:endParaRPr lang="es-ES" dirty="0">
              <a:latin typeface="Century Schoolbook" pitchFamily="18" charset="0"/>
            </a:endParaRPr>
          </a:p>
        </p:txBody>
      </p:sp>
      <p:pic>
        <p:nvPicPr>
          <p:cNvPr id="8195" name="Picture 3"/>
          <p:cNvPicPr>
            <a:picLocks noChangeAspect="1" noChangeArrowheads="1"/>
          </p:cNvPicPr>
          <p:nvPr/>
        </p:nvPicPr>
        <p:blipFill>
          <a:blip r:embed="rId2" cstate="print"/>
          <a:srcRect/>
          <a:stretch>
            <a:fillRect/>
          </a:stretch>
        </p:blipFill>
        <p:spPr bwMode="auto">
          <a:xfrm>
            <a:off x="0" y="5734050"/>
            <a:ext cx="9144000" cy="112395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644008" y="404664"/>
            <a:ext cx="666750" cy="60007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3995936" y="1268760"/>
            <a:ext cx="2076450" cy="714375"/>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194">
                                            <p:txEl>
                                              <p:pRg st="10" end="10"/>
                                            </p:txEl>
                                          </p:spTgt>
                                        </p:tgtEl>
                                        <p:attrNameLst>
                                          <p:attrName>style.visibility</p:attrName>
                                        </p:attrNameLst>
                                      </p:cBhvr>
                                      <p:to>
                                        <p:strVal val="visible"/>
                                      </p:to>
                                    </p:set>
                                    <p:animScale>
                                      <p:cBhvr>
                                        <p:cTn id="7" dur="1000" decel="50000" fill="hold">
                                          <p:stCondLst>
                                            <p:cond delay="0"/>
                                          </p:stCondLst>
                                        </p:cTn>
                                        <p:tgtEl>
                                          <p:spTgt spid="819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xEl>
                                              <p:pRg st="10" end="10"/>
                                            </p:txEl>
                                          </p:spTgt>
                                        </p:tgtEl>
                                        <p:attrNameLst>
                                          <p:attrName>ppt_x</p:attrName>
                                          <p:attrName>ppt_y</p:attrName>
                                        </p:attrNameLst>
                                      </p:cBhvr>
                                    </p:animMotion>
                                    <p:animEffect transition="in" filter="fade">
                                      <p:cBhvr>
                                        <p:cTn id="9" dur="1000"/>
                                        <p:tgtEl>
                                          <p:spTgt spid="81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88640"/>
            <a:ext cx="7467600" cy="360040"/>
          </a:xfrm>
        </p:spPr>
        <p:txBody>
          <a:bodyPr/>
          <a:lstStyle/>
          <a:p>
            <a:r>
              <a:rPr lang="es-EC" sz="1800" dirty="0" smtClean="0"/>
              <a:t>Análisis </a:t>
            </a:r>
            <a:r>
              <a:rPr lang="es-EC" sz="1800" dirty="0" err="1" smtClean="0"/>
              <a:t>Univariado</a:t>
            </a:r>
            <a:endParaRPr lang="quz-EC" sz="1800" dirty="0"/>
          </a:p>
        </p:txBody>
      </p:sp>
      <p:sp>
        <p:nvSpPr>
          <p:cNvPr id="4" name="3 CuadroTexto"/>
          <p:cNvSpPr txBox="1"/>
          <p:nvPr/>
        </p:nvSpPr>
        <p:spPr>
          <a:xfrm>
            <a:off x="611560" y="764705"/>
            <a:ext cx="1080120" cy="369332"/>
          </a:xfrm>
          <a:prstGeom prst="rect">
            <a:avLst/>
          </a:prstGeom>
          <a:solidFill>
            <a:schemeClr val="accent1">
              <a:lumMod val="60000"/>
              <a:lumOff val="40000"/>
            </a:schemeClr>
          </a:solidFill>
        </p:spPr>
        <p:txBody>
          <a:bodyPr wrap="square" rtlCol="0">
            <a:spAutoFit/>
          </a:bodyPr>
          <a:lstStyle/>
          <a:p>
            <a:pPr lvl="0"/>
            <a:r>
              <a:rPr lang="es-EC" dirty="0" smtClean="0">
                <a:latin typeface="+mn-lt"/>
              </a:rPr>
              <a:t>Género</a:t>
            </a:r>
            <a:endParaRPr lang="quz-EC" dirty="0"/>
          </a:p>
        </p:txBody>
      </p:sp>
      <p:pic>
        <p:nvPicPr>
          <p:cNvPr id="5" name="4 Imagen"/>
          <p:cNvPicPr/>
          <p:nvPr/>
        </p:nvPicPr>
        <p:blipFill>
          <a:blip r:embed="rId2" cstate="print"/>
          <a:srcRect/>
          <a:stretch>
            <a:fillRect/>
          </a:stretch>
        </p:blipFill>
        <p:spPr bwMode="auto">
          <a:xfrm>
            <a:off x="827584" y="1412776"/>
            <a:ext cx="705678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60648"/>
            <a:ext cx="1080120" cy="369332"/>
          </a:xfrm>
          <a:prstGeom prst="rect">
            <a:avLst/>
          </a:prstGeom>
          <a:solidFill>
            <a:schemeClr val="accent1">
              <a:lumMod val="60000"/>
              <a:lumOff val="40000"/>
            </a:schemeClr>
          </a:solidFill>
        </p:spPr>
        <p:txBody>
          <a:bodyPr wrap="square" rtlCol="0">
            <a:spAutoFit/>
          </a:bodyPr>
          <a:lstStyle/>
          <a:p>
            <a:pPr lvl="0"/>
            <a:r>
              <a:rPr lang="es-EC" dirty="0" smtClean="0">
                <a:latin typeface="+mn-lt"/>
              </a:rPr>
              <a:t>Cantón</a:t>
            </a:r>
            <a:endParaRPr lang="quz-EC" dirty="0"/>
          </a:p>
        </p:txBody>
      </p:sp>
      <p:pic>
        <p:nvPicPr>
          <p:cNvPr id="5" name="4 Imagen"/>
          <p:cNvPicPr/>
          <p:nvPr/>
        </p:nvPicPr>
        <p:blipFill>
          <a:blip r:embed="rId2" cstate="print"/>
          <a:srcRect/>
          <a:stretch>
            <a:fillRect/>
          </a:stretch>
        </p:blipFill>
        <p:spPr bwMode="auto">
          <a:xfrm>
            <a:off x="1331640" y="980728"/>
            <a:ext cx="5760640" cy="1728192"/>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1619672" y="2852936"/>
            <a:ext cx="525658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60648"/>
            <a:ext cx="5184576" cy="369332"/>
          </a:xfrm>
          <a:prstGeom prst="rect">
            <a:avLst/>
          </a:prstGeom>
          <a:solidFill>
            <a:schemeClr val="accent1">
              <a:lumMod val="60000"/>
              <a:lumOff val="40000"/>
            </a:schemeClr>
          </a:solidFill>
        </p:spPr>
        <p:txBody>
          <a:bodyPr wrap="square" rtlCol="0">
            <a:spAutoFit/>
          </a:bodyPr>
          <a:lstStyle/>
          <a:p>
            <a:pPr lvl="0"/>
            <a:r>
              <a:rPr lang="es-EC" dirty="0" smtClean="0">
                <a:latin typeface="+mn-lt"/>
              </a:rPr>
              <a:t>¿Qué tipo de deporte motor practica usted?.</a:t>
            </a:r>
            <a:endParaRPr lang="quz-EC" dirty="0">
              <a:latin typeface="+mn-lt"/>
            </a:endParaRPr>
          </a:p>
        </p:txBody>
      </p:sp>
      <p:pic>
        <p:nvPicPr>
          <p:cNvPr id="5" name="4 Imagen"/>
          <p:cNvPicPr/>
          <p:nvPr/>
        </p:nvPicPr>
        <p:blipFill>
          <a:blip r:embed="rId2" cstate="print"/>
          <a:srcRect/>
          <a:stretch>
            <a:fillRect/>
          </a:stretch>
        </p:blipFill>
        <p:spPr bwMode="auto">
          <a:xfrm>
            <a:off x="2555776" y="764704"/>
            <a:ext cx="4104456" cy="2304256"/>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2555776" y="3284984"/>
            <a:ext cx="4824536"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95536" y="18864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Análisis </a:t>
            </a:r>
            <a:r>
              <a:rPr kumimoji="0" lang="es-EC" sz="1800" b="0" i="0" u="none" strike="noStrike" kern="1200" cap="none" spc="0" normalizeH="0" baseline="0" noProof="0" dirty="0" err="1" smtClean="0">
                <a:ln>
                  <a:noFill/>
                </a:ln>
                <a:solidFill>
                  <a:schemeClr val="tx1"/>
                </a:solidFill>
                <a:effectLst/>
                <a:uLnTx/>
                <a:uFillTx/>
                <a:latin typeface="+mn-lt"/>
                <a:ea typeface="+mn-ea"/>
                <a:cs typeface="+mn-cs"/>
              </a:rPr>
              <a:t>Bivariado</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Rectángulo redondeado"/>
          <p:cNvSpPr/>
          <p:nvPr/>
        </p:nvSpPr>
        <p:spPr>
          <a:xfrm>
            <a:off x="4283968" y="1052736"/>
            <a:ext cx="4320480" cy="1080120"/>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quz-EC" sz="1400" dirty="0" smtClean="0">
              <a:solidFill>
                <a:schemeClr val="bg1"/>
              </a:solidFill>
            </a:endParaRPr>
          </a:p>
          <a:p>
            <a:endParaRPr lang="quz-EC" sz="1400" dirty="0" smtClean="0">
              <a:solidFill>
                <a:schemeClr val="bg1"/>
              </a:solidFill>
            </a:endParaRPr>
          </a:p>
          <a:p>
            <a:r>
              <a:rPr lang="es-EC" sz="1400" dirty="0" smtClean="0">
                <a:solidFill>
                  <a:schemeClr val="bg1"/>
                </a:solidFill>
              </a:rPr>
              <a:t>Escala: Nominal-Nominal</a:t>
            </a:r>
            <a:endParaRPr lang="quz-EC" sz="1400" dirty="0" smtClean="0">
              <a:solidFill>
                <a:schemeClr val="bg1"/>
              </a:solidFill>
            </a:endParaRPr>
          </a:p>
          <a:p>
            <a:r>
              <a:rPr lang="es-EC" sz="1400" dirty="0" smtClean="0">
                <a:solidFill>
                  <a:schemeClr val="bg1"/>
                </a:solidFill>
              </a:rPr>
              <a:t>Planteamiento de Hipótesis</a:t>
            </a:r>
            <a:r>
              <a:rPr lang="quz-EC" sz="1400" dirty="0" smtClean="0">
                <a:solidFill>
                  <a:schemeClr val="bg1"/>
                </a:solidFill>
              </a:rPr>
              <a:t> </a:t>
            </a:r>
          </a:p>
          <a:p>
            <a:r>
              <a:rPr lang="es-EC" sz="1400" dirty="0" smtClean="0">
                <a:solidFill>
                  <a:schemeClr val="bg1"/>
                </a:solidFill>
              </a:rPr>
              <a:t>Ho: El género No tiene relación con el deporte</a:t>
            </a:r>
            <a:endParaRPr lang="quz-EC" sz="1400" dirty="0" smtClean="0">
              <a:solidFill>
                <a:schemeClr val="bg1"/>
              </a:solidFill>
            </a:endParaRPr>
          </a:p>
          <a:p>
            <a:r>
              <a:rPr lang="es-EC" sz="1400" dirty="0" smtClean="0">
                <a:solidFill>
                  <a:schemeClr val="bg1"/>
                </a:solidFill>
              </a:rPr>
              <a:t>H1: El género  tiene relación con el deporte</a:t>
            </a:r>
            <a:endParaRPr lang="quz-EC" sz="1400" dirty="0" smtClean="0">
              <a:solidFill>
                <a:schemeClr val="bg1"/>
              </a:solidFill>
            </a:endParaRPr>
          </a:p>
          <a:p>
            <a:pPr algn="just"/>
            <a:endParaRPr lang="quz-EC" sz="1400" dirty="0" smtClean="0">
              <a:solidFill>
                <a:schemeClr val="bg1"/>
              </a:solidFill>
            </a:endParaRPr>
          </a:p>
          <a:p>
            <a:pPr algn="just"/>
            <a:endParaRPr lang="quz-EC" sz="1400" dirty="0">
              <a:solidFill>
                <a:schemeClr val="bg1"/>
              </a:solidFill>
            </a:endParaRPr>
          </a:p>
        </p:txBody>
      </p:sp>
      <p:pic>
        <p:nvPicPr>
          <p:cNvPr id="9" name="8 Imagen"/>
          <p:cNvPicPr/>
          <p:nvPr/>
        </p:nvPicPr>
        <p:blipFill>
          <a:blip r:embed="rId2" cstate="print"/>
          <a:srcRect/>
          <a:stretch>
            <a:fillRect/>
          </a:stretch>
        </p:blipFill>
        <p:spPr bwMode="auto">
          <a:xfrm>
            <a:off x="467544" y="764704"/>
            <a:ext cx="3672408" cy="1872208"/>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1979712" y="2924944"/>
            <a:ext cx="475252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283968" y="188640"/>
            <a:ext cx="4320480" cy="1728192"/>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quz-EC" sz="1400" dirty="0" smtClean="0">
              <a:solidFill>
                <a:schemeClr val="bg1"/>
              </a:solidFill>
            </a:endParaRPr>
          </a:p>
          <a:p>
            <a:pPr algn="just"/>
            <a:endParaRPr lang="quz-EC" sz="1400" dirty="0" smtClean="0">
              <a:solidFill>
                <a:schemeClr val="bg1"/>
              </a:solidFill>
            </a:endParaRPr>
          </a:p>
          <a:p>
            <a:pPr algn="just"/>
            <a:r>
              <a:rPr lang="es-EC" sz="1400" dirty="0" smtClean="0">
                <a:solidFill>
                  <a:schemeClr val="bg1"/>
                </a:solidFill>
              </a:rPr>
              <a:t>Escala: Nominal-Nominal</a:t>
            </a:r>
            <a:endParaRPr lang="quz-EC" sz="1400" dirty="0" smtClean="0">
              <a:solidFill>
                <a:schemeClr val="bg1"/>
              </a:solidFill>
            </a:endParaRPr>
          </a:p>
          <a:p>
            <a:pPr algn="just"/>
            <a:r>
              <a:rPr lang="es-EC" sz="1400" dirty="0" smtClean="0">
                <a:solidFill>
                  <a:schemeClr val="bg1"/>
                </a:solidFill>
              </a:rPr>
              <a:t>Planteamiento de Hipótesis</a:t>
            </a:r>
            <a:r>
              <a:rPr lang="quz-EC" sz="1400" dirty="0" smtClean="0">
                <a:solidFill>
                  <a:schemeClr val="bg1"/>
                </a:solidFill>
              </a:rPr>
              <a:t> </a:t>
            </a:r>
          </a:p>
          <a:p>
            <a:pPr algn="just"/>
            <a:r>
              <a:rPr lang="es-EC" sz="1400" dirty="0" smtClean="0">
                <a:solidFill>
                  <a:schemeClr val="bg1"/>
                </a:solidFill>
              </a:rPr>
              <a:t>Ho: El tipo de deporte que practica No tiene relación con la recordación de Clubes de Automovilismo. </a:t>
            </a:r>
            <a:endParaRPr lang="quz-EC" sz="1400" dirty="0" smtClean="0">
              <a:solidFill>
                <a:schemeClr val="bg1"/>
              </a:solidFill>
            </a:endParaRPr>
          </a:p>
          <a:p>
            <a:pPr algn="just"/>
            <a:r>
              <a:rPr lang="es-EC" sz="1400" dirty="0" smtClean="0">
                <a:solidFill>
                  <a:schemeClr val="bg1"/>
                </a:solidFill>
              </a:rPr>
              <a:t>H1: El tipo de deporte que practica tiene relación con la recordación de Clubes de Automovilismo.</a:t>
            </a:r>
            <a:endParaRPr lang="quz-EC" sz="1400" dirty="0" smtClean="0">
              <a:solidFill>
                <a:schemeClr val="bg1"/>
              </a:solidFill>
            </a:endParaRPr>
          </a:p>
          <a:p>
            <a:pPr algn="just"/>
            <a:endParaRPr lang="quz-EC" sz="1400" dirty="0" smtClean="0">
              <a:solidFill>
                <a:schemeClr val="bg1"/>
              </a:solidFill>
            </a:endParaRPr>
          </a:p>
          <a:p>
            <a:pPr algn="just"/>
            <a:endParaRPr lang="quz-EC" sz="1400" dirty="0">
              <a:solidFill>
                <a:schemeClr val="bg1"/>
              </a:solidFill>
            </a:endParaRPr>
          </a:p>
        </p:txBody>
      </p:sp>
      <p:pic>
        <p:nvPicPr>
          <p:cNvPr id="5" name="4 Imagen"/>
          <p:cNvPicPr/>
          <p:nvPr/>
        </p:nvPicPr>
        <p:blipFill>
          <a:blip r:embed="rId2" cstate="print"/>
          <a:srcRect t="61818" r="48611"/>
          <a:stretch>
            <a:fillRect/>
          </a:stretch>
        </p:blipFill>
        <p:spPr bwMode="auto">
          <a:xfrm>
            <a:off x="251520" y="0"/>
            <a:ext cx="3744416" cy="1944216"/>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1691680" y="2204864"/>
            <a:ext cx="5112568"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95536" y="18864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Análisis </a:t>
            </a:r>
            <a:r>
              <a:rPr kumimoji="0" lang="es-EC" sz="1800" b="0" i="0" u="none" strike="noStrike" kern="1200" cap="none" spc="0" normalizeH="0" baseline="0" noProof="0" dirty="0" err="1" smtClean="0">
                <a:ln>
                  <a:noFill/>
                </a:ln>
                <a:solidFill>
                  <a:schemeClr val="tx1"/>
                </a:solidFill>
                <a:effectLst/>
                <a:uLnTx/>
                <a:uFillTx/>
                <a:latin typeface="+mn-lt"/>
                <a:ea typeface="+mn-ea"/>
                <a:cs typeface="+mn-cs"/>
              </a:rPr>
              <a:t>Anova</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Rectángulo redondeado"/>
          <p:cNvSpPr/>
          <p:nvPr/>
        </p:nvSpPr>
        <p:spPr>
          <a:xfrm>
            <a:off x="4211960" y="692696"/>
            <a:ext cx="4320480" cy="1512168"/>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quz-EC" sz="1400" dirty="0" smtClean="0">
              <a:solidFill>
                <a:schemeClr val="bg1"/>
              </a:solidFill>
            </a:endParaRPr>
          </a:p>
          <a:p>
            <a:pPr algn="just"/>
            <a:r>
              <a:rPr lang="es-EC" sz="1400" dirty="0" smtClean="0">
                <a:solidFill>
                  <a:schemeClr val="bg1"/>
                </a:solidFill>
              </a:rPr>
              <a:t>Escala: Razón-Nominal</a:t>
            </a:r>
            <a:endParaRPr lang="quz-EC" sz="1400" dirty="0" smtClean="0">
              <a:solidFill>
                <a:schemeClr val="bg1"/>
              </a:solidFill>
            </a:endParaRPr>
          </a:p>
          <a:p>
            <a:pPr algn="just"/>
            <a:r>
              <a:rPr lang="es-EC" sz="1400" dirty="0" smtClean="0">
                <a:solidFill>
                  <a:schemeClr val="bg1"/>
                </a:solidFill>
              </a:rPr>
              <a:t>Planteamiento de Hipótesis</a:t>
            </a:r>
            <a:r>
              <a:rPr lang="quz-EC" sz="1400" dirty="0" smtClean="0">
                <a:solidFill>
                  <a:schemeClr val="bg1"/>
                </a:solidFill>
              </a:rPr>
              <a:t> </a:t>
            </a:r>
          </a:p>
          <a:p>
            <a:pPr algn="just"/>
            <a:r>
              <a:rPr lang="es-EC" sz="1400" dirty="0" smtClean="0">
                <a:solidFill>
                  <a:schemeClr val="bg1"/>
                </a:solidFill>
              </a:rPr>
              <a:t>Ho: La edad no tiene asociación con las expectativas que tienen los pilotos.</a:t>
            </a:r>
            <a:endParaRPr lang="quz-EC" sz="1400" dirty="0" smtClean="0">
              <a:solidFill>
                <a:schemeClr val="bg1"/>
              </a:solidFill>
            </a:endParaRPr>
          </a:p>
          <a:p>
            <a:pPr algn="just"/>
            <a:r>
              <a:rPr lang="es-EC" sz="1400" dirty="0" smtClean="0">
                <a:solidFill>
                  <a:schemeClr val="bg1"/>
                </a:solidFill>
              </a:rPr>
              <a:t>H1: La edad tiene asociación con las expectativas que tienen los pilotos.</a:t>
            </a:r>
            <a:endParaRPr lang="quz-EC" sz="1400" dirty="0" smtClean="0">
              <a:solidFill>
                <a:schemeClr val="bg1"/>
              </a:solidFill>
            </a:endParaRPr>
          </a:p>
          <a:p>
            <a:pPr algn="just"/>
            <a:endParaRPr lang="quz-EC" sz="1400" dirty="0">
              <a:solidFill>
                <a:schemeClr val="bg1"/>
              </a:solidFill>
            </a:endParaRPr>
          </a:p>
        </p:txBody>
      </p:sp>
      <p:pic>
        <p:nvPicPr>
          <p:cNvPr id="6" name="5 Imagen"/>
          <p:cNvPicPr/>
          <p:nvPr/>
        </p:nvPicPr>
        <p:blipFill>
          <a:blip r:embed="rId2" cstate="print"/>
          <a:srcRect t="53458" r="29677"/>
          <a:stretch>
            <a:fillRect/>
          </a:stretch>
        </p:blipFill>
        <p:spPr bwMode="auto">
          <a:xfrm>
            <a:off x="395536" y="692696"/>
            <a:ext cx="3528392" cy="1584176"/>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2411760" y="2564904"/>
            <a:ext cx="4104456"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95536" y="18864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Conclusiones</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Pentágono"/>
          <p:cNvSpPr/>
          <p:nvPr/>
        </p:nvSpPr>
        <p:spPr>
          <a:xfrm>
            <a:off x="323528" y="692696"/>
            <a:ext cx="8208912" cy="1080120"/>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s-EC" sz="1400" dirty="0" smtClean="0">
                <a:solidFill>
                  <a:schemeClr val="tx1"/>
                </a:solidFill>
              </a:rPr>
              <a:t>El perfil de los clientes del Club de Automovilismo Ciudad de Quito </a:t>
            </a:r>
            <a:r>
              <a:rPr lang="es-EC" sz="1400" dirty="0" err="1" smtClean="0">
                <a:solidFill>
                  <a:schemeClr val="tx1"/>
                </a:solidFill>
              </a:rPr>
              <a:t>Racing</a:t>
            </a:r>
            <a:r>
              <a:rPr lang="es-EC" sz="1400" dirty="0" smtClean="0">
                <a:solidFill>
                  <a:schemeClr val="tx1"/>
                </a:solidFill>
              </a:rPr>
              <a:t>, está determinado en su mayoría por el género masculino, habitantes de la Ciudad de Quito,  que gustan de practicar deportes tuerca y en especial se inclinan a la categoría Rally.  </a:t>
            </a:r>
            <a:endParaRPr lang="quz-EC" sz="1400" dirty="0">
              <a:solidFill>
                <a:schemeClr val="tx1"/>
              </a:solidFill>
            </a:endParaRPr>
          </a:p>
        </p:txBody>
      </p:sp>
      <p:sp>
        <p:nvSpPr>
          <p:cNvPr id="9" name="8 Pentágono"/>
          <p:cNvSpPr/>
          <p:nvPr/>
        </p:nvSpPr>
        <p:spPr>
          <a:xfrm>
            <a:off x="323528" y="2348880"/>
            <a:ext cx="8352928" cy="1368152"/>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C" sz="1400" dirty="0" smtClean="0">
                <a:solidFill>
                  <a:schemeClr val="tx1"/>
                </a:solidFill>
              </a:rPr>
              <a:t>Las expectativas de los clientes frente a las competencias automovilísticas, son en su mayoría los premios ofrecidos, seguido por la puntualidad de ejecución del cronograma, a continuación tener condiciones óptimas en las vías de competencia, seguido por la tecnología que se utiliza y por último la capacitación de los organizadores para la realización de las competencias.</a:t>
            </a:r>
            <a:endParaRPr lang="quz-EC" sz="1400" dirty="0">
              <a:solidFill>
                <a:schemeClr val="tx1"/>
              </a:solidFill>
            </a:endParaRPr>
          </a:p>
        </p:txBody>
      </p:sp>
      <p:sp>
        <p:nvSpPr>
          <p:cNvPr id="6" name="5 Pentágono"/>
          <p:cNvSpPr/>
          <p:nvPr/>
        </p:nvSpPr>
        <p:spPr>
          <a:xfrm>
            <a:off x="323528" y="4293096"/>
            <a:ext cx="8352928" cy="1152128"/>
          </a:xfrm>
          <a:prstGeom prst="homePlate">
            <a:avLst/>
          </a:prstGeom>
          <a:ln/>
        </p:spPr>
        <p:style>
          <a:lnRef idx="1">
            <a:schemeClr val="dk1"/>
          </a:lnRef>
          <a:fillRef idx="2">
            <a:schemeClr val="dk1"/>
          </a:fillRef>
          <a:effectRef idx="1">
            <a:schemeClr val="dk1"/>
          </a:effectRef>
          <a:fontRef idx="minor">
            <a:schemeClr val="dk1"/>
          </a:fontRef>
        </p:style>
        <p:txBody>
          <a:bodyPr rtlCol="0" anchor="ctr"/>
          <a:lstStyle/>
          <a:p>
            <a:pPr algn="just"/>
            <a:r>
              <a:rPr lang="es-EC" sz="1400" dirty="0" smtClean="0">
                <a:solidFill>
                  <a:schemeClr val="tx1"/>
                </a:solidFill>
              </a:rPr>
              <a:t>Para los pilotos encuestados, el principal competidor del Club de Automovilismo Ciudad de Quito </a:t>
            </a:r>
            <a:r>
              <a:rPr lang="es-EC" sz="1400" dirty="0" err="1" smtClean="0">
                <a:solidFill>
                  <a:schemeClr val="tx1"/>
                </a:solidFill>
              </a:rPr>
              <a:t>Racing</a:t>
            </a:r>
            <a:r>
              <a:rPr lang="es-EC" sz="1400" dirty="0" smtClean="0">
                <a:solidFill>
                  <a:schemeClr val="tx1"/>
                </a:solidFill>
              </a:rPr>
              <a:t>, es el Club de Automovilismo y Turismo de Imbabura, seguido  del Tungurahua Automóvil Club y en igual proporción el Cotopaxi Automóvil Club y el Chimborazo Automóvil Club. </a:t>
            </a:r>
            <a:endParaRPr lang="quz-EC" sz="1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ntágono"/>
          <p:cNvSpPr/>
          <p:nvPr/>
        </p:nvSpPr>
        <p:spPr>
          <a:xfrm>
            <a:off x="395536" y="908720"/>
            <a:ext cx="8208912" cy="1080120"/>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400" dirty="0" smtClean="0">
                <a:solidFill>
                  <a:schemeClr val="tx1"/>
                </a:solidFill>
              </a:rPr>
              <a:t>Los principales atributos/características que los clientes toman en cuenta al momento de seleccionar un Club, es en su mayoría el tiempo de respuesta, seguido por el personal capacitado, a continuación la publicidad, siendo estos tres los más significativos para los pilotos. </a:t>
            </a:r>
            <a:endParaRPr lang="quz-EC" sz="1400" dirty="0">
              <a:solidFill>
                <a:schemeClr val="tx1"/>
              </a:solidFill>
            </a:endParaRPr>
          </a:p>
        </p:txBody>
      </p:sp>
      <p:sp>
        <p:nvSpPr>
          <p:cNvPr id="6" name="5 Pentágono"/>
          <p:cNvSpPr/>
          <p:nvPr/>
        </p:nvSpPr>
        <p:spPr>
          <a:xfrm>
            <a:off x="395536" y="2420888"/>
            <a:ext cx="8208912" cy="1080120"/>
          </a:xfrm>
          <a:prstGeom prst="homePlate">
            <a:avLst/>
          </a:prstGeom>
          <a:ln/>
        </p:spPr>
        <p:style>
          <a:lnRef idx="1">
            <a:schemeClr val="dk1"/>
          </a:lnRef>
          <a:fillRef idx="2">
            <a:schemeClr val="dk1"/>
          </a:fillRef>
          <a:effectRef idx="1">
            <a:schemeClr val="dk1"/>
          </a:effectRef>
          <a:fontRef idx="minor">
            <a:schemeClr val="dk1"/>
          </a:fontRef>
        </p:style>
        <p:txBody>
          <a:bodyPr rtlCol="0" anchor="ctr"/>
          <a:lstStyle/>
          <a:p>
            <a:pPr algn="just"/>
            <a:r>
              <a:rPr lang="es-EC" sz="1400" dirty="0" smtClean="0">
                <a:solidFill>
                  <a:schemeClr val="tx1"/>
                </a:solidFill>
              </a:rPr>
              <a:t>Los pilotos escogieron a las redes sociales como el medio de comunicación, por el cual  les gustaría recibir información de competencias automovilísticas, ya que es el más utilizado para ver información actualizada de marcas. </a:t>
            </a:r>
            <a:endParaRPr lang="quz-EC" sz="1400" dirty="0">
              <a:solidFill>
                <a:schemeClr val="tx1"/>
              </a:solidFill>
            </a:endParaRPr>
          </a:p>
        </p:txBody>
      </p:sp>
      <p:pic>
        <p:nvPicPr>
          <p:cNvPr id="22532" name="Picture 4" descr="http://avconsultorespymes.files.wordpress.com/2011/04/mejorarprocesos.jpg"/>
          <p:cNvPicPr>
            <a:picLocks noChangeAspect="1" noChangeArrowheads="1"/>
          </p:cNvPicPr>
          <p:nvPr/>
        </p:nvPicPr>
        <p:blipFill>
          <a:blip r:embed="rId2" cstate="print"/>
          <a:srcRect/>
          <a:stretch>
            <a:fillRect/>
          </a:stretch>
        </p:blipFill>
        <p:spPr bwMode="auto">
          <a:xfrm>
            <a:off x="1979712" y="3645024"/>
            <a:ext cx="4032448" cy="3024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small" spc="0" normalizeH="0" baseline="0" noProof="0" dirty="0" smtClean="0">
                <a:ln>
                  <a:noFill/>
                </a:ln>
                <a:solidFill>
                  <a:schemeClr val="tx2"/>
                </a:solidFill>
                <a:effectLst/>
                <a:uLnTx/>
                <a:uFillTx/>
                <a:latin typeface="+mj-lt"/>
                <a:ea typeface="+mj-ea"/>
                <a:cs typeface="+mj-cs"/>
              </a:rPr>
              <a:t>DIRECCIONAMIENTO ESTRATÉGICO</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5" name="4 Rectángulo redondeado"/>
          <p:cNvSpPr/>
          <p:nvPr/>
        </p:nvSpPr>
        <p:spPr>
          <a:xfrm>
            <a:off x="683568" y="1412776"/>
            <a:ext cx="7560840" cy="864096"/>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bg1"/>
                </a:solidFill>
              </a:rPr>
              <a:t>“Ser líder nacional en la organización de competencias de Rally y </a:t>
            </a:r>
            <a:r>
              <a:rPr lang="es-EC" sz="1400" dirty="0" err="1" smtClean="0">
                <a:solidFill>
                  <a:schemeClr val="bg1"/>
                </a:solidFill>
              </a:rPr>
              <a:t>Autocross</a:t>
            </a:r>
            <a:r>
              <a:rPr lang="es-EC" sz="1400" dirty="0" smtClean="0">
                <a:solidFill>
                  <a:schemeClr val="bg1"/>
                </a:solidFill>
              </a:rPr>
              <a:t> para el año 2014, mejorando continuamente mediante la confianza, respeto, responsabilidad y puntualidad”.</a:t>
            </a:r>
            <a:endParaRPr lang="quz-EC" sz="1400" dirty="0">
              <a:solidFill>
                <a:schemeClr val="bg1"/>
              </a:solidFill>
            </a:endParaRPr>
          </a:p>
        </p:txBody>
      </p:sp>
      <p:sp>
        <p:nvSpPr>
          <p:cNvPr id="8" name="7 Rectángulo redondeado"/>
          <p:cNvSpPr/>
          <p:nvPr/>
        </p:nvSpPr>
        <p:spPr>
          <a:xfrm>
            <a:off x="755576" y="2996952"/>
            <a:ext cx="7560840" cy="86409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bg1"/>
                </a:solidFill>
              </a:rPr>
              <a:t>“Elevar el nivel de competitividad de pilotos a nivel nacional, mediante la organización de competencias innovadoras de Rally y </a:t>
            </a:r>
            <a:r>
              <a:rPr lang="es-EC" sz="1400" dirty="0" err="1" smtClean="0">
                <a:solidFill>
                  <a:schemeClr val="bg1"/>
                </a:solidFill>
              </a:rPr>
              <a:t>Autocross</a:t>
            </a:r>
            <a:r>
              <a:rPr lang="es-EC" sz="1400" dirty="0" smtClean="0">
                <a:solidFill>
                  <a:schemeClr val="bg1"/>
                </a:solidFill>
              </a:rPr>
              <a:t>, brindando a nuestros clientes confianza, respeto, responsabilidad y puntualidad, a través del mejoramiento continuo”.</a:t>
            </a:r>
            <a:endParaRPr lang="quz-EC" sz="1400" dirty="0">
              <a:solidFill>
                <a:schemeClr val="bg1"/>
              </a:solidFill>
            </a:endParaRPr>
          </a:p>
        </p:txBody>
      </p:sp>
      <p:sp>
        <p:nvSpPr>
          <p:cNvPr id="10" name="9 CuadroTexto"/>
          <p:cNvSpPr txBox="1"/>
          <p:nvPr/>
        </p:nvSpPr>
        <p:spPr>
          <a:xfrm>
            <a:off x="683568" y="4725144"/>
            <a:ext cx="6912768" cy="1169551"/>
          </a:xfrm>
          <a:prstGeom prst="rect">
            <a:avLst/>
          </a:prstGeom>
          <a:noFill/>
        </p:spPr>
        <p:txBody>
          <a:bodyPr wrap="square" rtlCol="0">
            <a:spAutoFit/>
          </a:bodyPr>
          <a:lstStyle/>
          <a:p>
            <a:pPr algn="just">
              <a:buFont typeface="Courier New" pitchFamily="49" charset="0"/>
              <a:buChar char="o"/>
            </a:pPr>
            <a:r>
              <a:rPr lang="es-EC" sz="1400" b="1" dirty="0" smtClean="0">
                <a:solidFill>
                  <a:srgbClr val="0000FF"/>
                </a:solidFill>
                <a:latin typeface="+mn-lt"/>
              </a:rPr>
              <a:t> Mejoramiento continuo: </a:t>
            </a:r>
            <a:r>
              <a:rPr lang="es-EC" sz="1400" dirty="0" smtClean="0">
                <a:latin typeface="+mn-lt"/>
              </a:rPr>
              <a:t>Realizar capacitaciones, cambios tecnológicos; necesarios con el fin de brindar un servicio de calidad a los clientes. </a:t>
            </a:r>
          </a:p>
          <a:p>
            <a:pPr algn="just"/>
            <a:endParaRPr lang="es-EC" sz="1400" dirty="0" smtClean="0">
              <a:latin typeface="+mn-lt"/>
            </a:endParaRPr>
          </a:p>
          <a:p>
            <a:pPr algn="just">
              <a:buFont typeface="Courier New" pitchFamily="49" charset="0"/>
              <a:buChar char="o"/>
            </a:pPr>
            <a:r>
              <a:rPr lang="es-EC" sz="1400" b="1" dirty="0" smtClean="0">
                <a:solidFill>
                  <a:srgbClr val="0000FF"/>
                </a:solidFill>
                <a:latin typeface="+mn-lt"/>
              </a:rPr>
              <a:t>Confianza</a:t>
            </a:r>
            <a:r>
              <a:rPr lang="es-EC" sz="1400" dirty="0" smtClean="0">
                <a:solidFill>
                  <a:srgbClr val="0000FF"/>
                </a:solidFill>
                <a:latin typeface="+mn-lt"/>
              </a:rPr>
              <a:t>: </a:t>
            </a:r>
            <a:r>
              <a:rPr lang="es-EC" sz="1400" dirty="0" smtClean="0">
                <a:latin typeface="+mn-lt"/>
              </a:rPr>
              <a:t>Generar en los clientes tranquilidad al competir en un Club, que hace las cosas bien. </a:t>
            </a:r>
            <a:endParaRPr lang="quz-EC" sz="1400" dirty="0">
              <a:latin typeface="+mn-lt"/>
            </a:endParaRPr>
          </a:p>
        </p:txBody>
      </p:sp>
      <p:sp>
        <p:nvSpPr>
          <p:cNvPr id="11" name="2 Marcador de contenido"/>
          <p:cNvSpPr txBox="1">
            <a:spLocks/>
          </p:cNvSpPr>
          <p:nvPr/>
        </p:nvSpPr>
        <p:spPr bwMode="auto">
          <a:xfrm>
            <a:off x="395536" y="764704"/>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Visión</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bwMode="auto">
          <a:xfrm>
            <a:off x="611560" y="249289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M</a:t>
            </a:r>
            <a:r>
              <a:rPr kumimoji="0" lang="es-EC" sz="1800" b="0" i="0" u="none" strike="noStrike" kern="1200" cap="none" spc="0" normalizeH="0" baseline="0" noProof="0" dirty="0" err="1" smtClean="0">
                <a:ln>
                  <a:noFill/>
                </a:ln>
                <a:solidFill>
                  <a:schemeClr val="tx1"/>
                </a:solidFill>
                <a:effectLst/>
                <a:uLnTx/>
                <a:uFillTx/>
                <a:latin typeface="+mn-lt"/>
                <a:ea typeface="+mn-ea"/>
                <a:cs typeface="+mn-cs"/>
              </a:rPr>
              <a:t>isión</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bwMode="auto">
          <a:xfrm>
            <a:off x="539552" y="429309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Principios</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95536" y="18864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Estrategias Propuestas</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5" name="4 CuadroTexto"/>
          <p:cNvSpPr txBox="1"/>
          <p:nvPr/>
        </p:nvSpPr>
        <p:spPr>
          <a:xfrm>
            <a:off x="827584" y="1124744"/>
            <a:ext cx="1296144" cy="523220"/>
          </a:xfrm>
          <a:prstGeom prst="rect">
            <a:avLst/>
          </a:prstGeom>
          <a:noFill/>
        </p:spPr>
        <p:txBody>
          <a:bodyPr wrap="square" rtlCol="0">
            <a:spAutoFit/>
          </a:bodyPr>
          <a:lstStyle/>
          <a:p>
            <a:r>
              <a:rPr lang="es-EC" sz="1400" b="1" dirty="0" smtClean="0">
                <a:latin typeface="+mn-lt"/>
              </a:rPr>
              <a:t>Estrategias Genéricas</a:t>
            </a:r>
            <a:endParaRPr lang="quz-EC" sz="1400" b="1" dirty="0">
              <a:latin typeface="+mn-lt"/>
            </a:endParaRPr>
          </a:p>
        </p:txBody>
      </p:sp>
      <p:sp>
        <p:nvSpPr>
          <p:cNvPr id="6" name="5 Abrir llave"/>
          <p:cNvSpPr/>
          <p:nvPr/>
        </p:nvSpPr>
        <p:spPr>
          <a:xfrm>
            <a:off x="395536" y="764704"/>
            <a:ext cx="360040" cy="5832648"/>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quz-EC"/>
          </a:p>
        </p:txBody>
      </p:sp>
      <p:sp>
        <p:nvSpPr>
          <p:cNvPr id="7" name="6 Rectángulo redondeado"/>
          <p:cNvSpPr/>
          <p:nvPr/>
        </p:nvSpPr>
        <p:spPr>
          <a:xfrm>
            <a:off x="2195736" y="1124744"/>
            <a:ext cx="2448272" cy="576064"/>
          </a:xfrm>
          <a:prstGeom prst="roundRect">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Estrategia de enfoque</a:t>
            </a:r>
            <a:endParaRPr lang="quz-EC" sz="1600" dirty="0">
              <a:solidFill>
                <a:schemeClr val="tx1"/>
              </a:solidFill>
            </a:endParaRPr>
          </a:p>
        </p:txBody>
      </p:sp>
      <p:pic>
        <p:nvPicPr>
          <p:cNvPr id="1026" name="Picture 2" descr="http://www.arrancainternet.com/wp-content/uploads/2012/01/nicho-de-mercado_02.jpg"/>
          <p:cNvPicPr>
            <a:picLocks noChangeAspect="1" noChangeArrowheads="1"/>
          </p:cNvPicPr>
          <p:nvPr/>
        </p:nvPicPr>
        <p:blipFill>
          <a:blip r:embed="rId2" cstate="print"/>
          <a:srcRect/>
          <a:stretch>
            <a:fillRect/>
          </a:stretch>
        </p:blipFill>
        <p:spPr bwMode="auto">
          <a:xfrm>
            <a:off x="4788024" y="836712"/>
            <a:ext cx="1331640" cy="999364"/>
          </a:xfrm>
          <a:prstGeom prst="rect">
            <a:avLst/>
          </a:prstGeom>
          <a:noFill/>
        </p:spPr>
      </p:pic>
      <p:pic>
        <p:nvPicPr>
          <p:cNvPr id="1028" name="Picture 4" descr="http://t3.gstatic.com/images?q=tbn:ANd9GcSIBs_rOEO3QS2UDYFpCQmhTql3FZh_8eKDedHkqoExdlCJwXKWaQ"/>
          <p:cNvPicPr>
            <a:picLocks noChangeAspect="1" noChangeArrowheads="1"/>
          </p:cNvPicPr>
          <p:nvPr/>
        </p:nvPicPr>
        <p:blipFill>
          <a:blip r:embed="rId3" cstate="print"/>
          <a:srcRect/>
          <a:stretch>
            <a:fillRect/>
          </a:stretch>
        </p:blipFill>
        <p:spPr bwMode="auto">
          <a:xfrm>
            <a:off x="6084168" y="764704"/>
            <a:ext cx="1506482" cy="1080120"/>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7668344" y="764704"/>
            <a:ext cx="1008112" cy="1065569"/>
          </a:xfrm>
          <a:prstGeom prst="rect">
            <a:avLst/>
          </a:prstGeom>
          <a:ln>
            <a:noFill/>
          </a:ln>
          <a:effectLst>
            <a:softEdge rad="112500"/>
          </a:effectLst>
        </p:spPr>
      </p:pic>
      <p:sp>
        <p:nvSpPr>
          <p:cNvPr id="11" name="10 CuadroTexto"/>
          <p:cNvSpPr txBox="1"/>
          <p:nvPr/>
        </p:nvSpPr>
        <p:spPr>
          <a:xfrm>
            <a:off x="827584" y="5085184"/>
            <a:ext cx="1512168" cy="523220"/>
          </a:xfrm>
          <a:prstGeom prst="rect">
            <a:avLst/>
          </a:prstGeom>
          <a:noFill/>
        </p:spPr>
        <p:txBody>
          <a:bodyPr wrap="square" rtlCol="0">
            <a:spAutoFit/>
          </a:bodyPr>
          <a:lstStyle/>
          <a:p>
            <a:r>
              <a:rPr lang="es-EC" sz="1400" b="1" dirty="0" smtClean="0">
                <a:latin typeface="+mn-lt"/>
              </a:rPr>
              <a:t>Estrategias competitivas</a:t>
            </a:r>
            <a:endParaRPr lang="quz-EC" sz="1400" b="1" dirty="0" smtClean="0">
              <a:latin typeface="+mn-lt"/>
            </a:endParaRPr>
          </a:p>
        </p:txBody>
      </p:sp>
      <p:sp>
        <p:nvSpPr>
          <p:cNvPr id="12" name="11 CuadroTexto"/>
          <p:cNvSpPr txBox="1"/>
          <p:nvPr/>
        </p:nvSpPr>
        <p:spPr>
          <a:xfrm>
            <a:off x="827584" y="2996953"/>
            <a:ext cx="1368152" cy="738664"/>
          </a:xfrm>
          <a:prstGeom prst="rect">
            <a:avLst/>
          </a:prstGeom>
          <a:noFill/>
        </p:spPr>
        <p:txBody>
          <a:bodyPr wrap="square" rtlCol="0">
            <a:spAutoFit/>
          </a:bodyPr>
          <a:lstStyle/>
          <a:p>
            <a:r>
              <a:rPr lang="es-EC" sz="1400" b="1" dirty="0" smtClean="0">
                <a:latin typeface="+mn-lt"/>
              </a:rPr>
              <a:t>Estrategias de Crecimiento</a:t>
            </a:r>
            <a:endParaRPr lang="quz-EC" sz="1400" b="1" dirty="0" smtClean="0">
              <a:latin typeface="+mn-lt"/>
            </a:endParaRPr>
          </a:p>
        </p:txBody>
      </p:sp>
      <p:sp>
        <p:nvSpPr>
          <p:cNvPr id="13" name="12 Rectángulo redondeado"/>
          <p:cNvSpPr/>
          <p:nvPr/>
        </p:nvSpPr>
        <p:spPr>
          <a:xfrm>
            <a:off x="2267744" y="2996952"/>
            <a:ext cx="2376264" cy="1152128"/>
          </a:xfrm>
          <a:prstGeom prst="roundRect">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Estrategia de crecimiento intensivo de penetración de mercados</a:t>
            </a:r>
            <a:endParaRPr lang="quz-EC" sz="1600" dirty="0" smtClean="0">
              <a:solidFill>
                <a:schemeClr val="tx1"/>
              </a:solidFill>
            </a:endParaRPr>
          </a:p>
        </p:txBody>
      </p:sp>
      <p:sp>
        <p:nvSpPr>
          <p:cNvPr id="14" name="13 Rectángulo redondeado"/>
          <p:cNvSpPr/>
          <p:nvPr/>
        </p:nvSpPr>
        <p:spPr>
          <a:xfrm>
            <a:off x="2339752" y="5085184"/>
            <a:ext cx="2304256" cy="576064"/>
          </a:xfrm>
          <a:prstGeom prst="roundRect">
            <a:avLst/>
          </a:prstGeom>
          <a:solidFill>
            <a:schemeClr val="bg2">
              <a:lumMod val="5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Estrategia de retador</a:t>
            </a:r>
            <a:endParaRPr lang="quz-EC" sz="1600" dirty="0" smtClean="0">
              <a:solidFill>
                <a:schemeClr val="tx1"/>
              </a:solidFill>
            </a:endParaRPr>
          </a:p>
        </p:txBody>
      </p:sp>
      <p:pic>
        <p:nvPicPr>
          <p:cNvPr id="17" name="Picture 2" descr="http://3.bp.blogspot.com/-3PJFv-OyguA/Tb9DhQQ48_I/AAAAAAAAAKo/sneKVGR0q8s/s1600/Quito+Racing.png"/>
          <p:cNvPicPr>
            <a:picLocks noChangeAspect="1" noChangeArrowheads="1"/>
          </p:cNvPicPr>
          <p:nvPr/>
        </p:nvPicPr>
        <p:blipFill>
          <a:blip r:embed="rId5" cstate="print"/>
          <a:srcRect/>
          <a:stretch>
            <a:fillRect/>
          </a:stretch>
        </p:blipFill>
        <p:spPr bwMode="auto">
          <a:xfrm>
            <a:off x="5724128" y="5373216"/>
            <a:ext cx="1844874" cy="567167"/>
          </a:xfrm>
          <a:prstGeom prst="rect">
            <a:avLst/>
          </a:prstGeom>
          <a:noFill/>
        </p:spPr>
      </p:pic>
      <p:pic>
        <p:nvPicPr>
          <p:cNvPr id="18" name="Picture 6" descr="http://t3.gstatic.com/images?q=tbn:ANd9GcSrBKn0wauxO67scmFw6fxdLxNDm8ZwJt1gtKplNBsTn_iaMPK-"/>
          <p:cNvPicPr>
            <a:picLocks noChangeAspect="1" noChangeArrowheads="1"/>
          </p:cNvPicPr>
          <p:nvPr/>
        </p:nvPicPr>
        <p:blipFill>
          <a:blip r:embed="rId6" cstate="print"/>
          <a:srcRect/>
          <a:stretch>
            <a:fillRect/>
          </a:stretch>
        </p:blipFill>
        <p:spPr bwMode="auto">
          <a:xfrm>
            <a:off x="4932040" y="4797152"/>
            <a:ext cx="1440160" cy="420917"/>
          </a:xfrm>
          <a:prstGeom prst="rect">
            <a:avLst/>
          </a:prstGeom>
          <a:noFill/>
        </p:spPr>
      </p:pic>
      <p:pic>
        <p:nvPicPr>
          <p:cNvPr id="19" name="Picture 8" descr="http://www.cotopaxiautomovilclub.com/imgnot/logocac.png"/>
          <p:cNvPicPr>
            <a:picLocks noChangeAspect="1" noChangeArrowheads="1"/>
          </p:cNvPicPr>
          <p:nvPr/>
        </p:nvPicPr>
        <p:blipFill>
          <a:blip r:embed="rId7" cstate="print"/>
          <a:srcRect/>
          <a:stretch>
            <a:fillRect/>
          </a:stretch>
        </p:blipFill>
        <p:spPr bwMode="auto">
          <a:xfrm>
            <a:off x="7092280" y="6093296"/>
            <a:ext cx="1152128" cy="426289"/>
          </a:xfrm>
          <a:prstGeom prst="rect">
            <a:avLst/>
          </a:prstGeom>
          <a:noFill/>
        </p:spPr>
      </p:pic>
      <p:pic>
        <p:nvPicPr>
          <p:cNvPr id="19462" name="Picture 6" descr="http://files.coloribus.com/files/adsarchive/part_1216/12160955/file/tsunami-rally-team-reckless-small-97476.jpg"/>
          <p:cNvPicPr>
            <a:picLocks noChangeAspect="1" noChangeArrowheads="1"/>
          </p:cNvPicPr>
          <p:nvPr/>
        </p:nvPicPr>
        <p:blipFill>
          <a:blip r:embed="rId8" cstate="print"/>
          <a:srcRect/>
          <a:stretch>
            <a:fillRect/>
          </a:stretch>
        </p:blipFill>
        <p:spPr bwMode="auto">
          <a:xfrm>
            <a:off x="4644008" y="2348880"/>
            <a:ext cx="4127025" cy="2304256"/>
          </a:xfrm>
          <a:prstGeom prst="rect">
            <a:avLst/>
          </a:prstGeom>
          <a:noFill/>
        </p:spPr>
      </p:pic>
      <p:pic>
        <p:nvPicPr>
          <p:cNvPr id="19464" name="Picture 8" descr="http://t3.gstatic.com/images?q=tbn:ANd9GcQykpf-FwJ_WoNw_YXxKAeh0YhNoLvsQNJqZh2ZCiI_Ixkk95uXqQ"/>
          <p:cNvPicPr>
            <a:picLocks noChangeAspect="1" noChangeArrowheads="1"/>
          </p:cNvPicPr>
          <p:nvPr/>
        </p:nvPicPr>
        <p:blipFill>
          <a:blip r:embed="rId9" cstate="print"/>
          <a:srcRect/>
          <a:stretch>
            <a:fillRect/>
          </a:stretch>
        </p:blipFill>
        <p:spPr bwMode="auto">
          <a:xfrm>
            <a:off x="4788024" y="2492896"/>
            <a:ext cx="2427970" cy="1589535"/>
          </a:xfrm>
          <a:prstGeom prst="rect">
            <a:avLst/>
          </a:prstGeom>
          <a:ln>
            <a:noFill/>
          </a:ln>
          <a:effectLst>
            <a:softEdge rad="112500"/>
          </a:effectLst>
        </p:spPr>
      </p:pic>
      <p:pic>
        <p:nvPicPr>
          <p:cNvPr id="19458" name="Picture 2" descr="http://www.valemas.com.co/sites/default/files/Depositphotos_11331193_s.jpg"/>
          <p:cNvPicPr>
            <a:picLocks noChangeAspect="1" noChangeArrowheads="1"/>
          </p:cNvPicPr>
          <p:nvPr/>
        </p:nvPicPr>
        <p:blipFill>
          <a:blip r:embed="rId10" cstate="print"/>
          <a:srcRect/>
          <a:stretch>
            <a:fillRect/>
          </a:stretch>
        </p:blipFill>
        <p:spPr bwMode="auto">
          <a:xfrm>
            <a:off x="7452320" y="3429000"/>
            <a:ext cx="1080120" cy="9451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covercars.com/img/2013/04/2013-ford-fiesta-st-rx43-ken-block-rallycross-car-2-363640.jpg"/>
          <p:cNvPicPr>
            <a:picLocks noChangeAspect="1" noChangeArrowheads="1"/>
          </p:cNvPicPr>
          <p:nvPr/>
        </p:nvPicPr>
        <p:blipFill>
          <a:blip r:embed="rId2" cstate="print"/>
          <a:srcRect/>
          <a:stretch>
            <a:fillRect/>
          </a:stretch>
        </p:blipFill>
        <p:spPr bwMode="auto">
          <a:xfrm>
            <a:off x="0" y="0"/>
            <a:ext cx="8748464" cy="6858000"/>
          </a:xfrm>
          <a:prstGeom prst="rect">
            <a:avLst/>
          </a:prstGeom>
          <a:noFill/>
        </p:spPr>
      </p:pic>
      <p:sp>
        <p:nvSpPr>
          <p:cNvPr id="20" name="19 Flecha curvada hacia abajo"/>
          <p:cNvSpPr/>
          <p:nvPr/>
        </p:nvSpPr>
        <p:spPr>
          <a:xfrm rot="5400000">
            <a:off x="6624228" y="3537012"/>
            <a:ext cx="3168352" cy="792088"/>
          </a:xfrm>
          <a:prstGeom prst="curved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solidFill>
                <a:schemeClr val="tx1"/>
              </a:solidFill>
            </a:endParaRPr>
          </a:p>
        </p:txBody>
      </p:sp>
      <p:sp>
        <p:nvSpPr>
          <p:cNvPr id="15" name="14 Rectángulo"/>
          <p:cNvSpPr/>
          <p:nvPr/>
        </p:nvSpPr>
        <p:spPr>
          <a:xfrm>
            <a:off x="2483768" y="5589240"/>
            <a:ext cx="2088232" cy="576064"/>
          </a:xfrm>
          <a:prstGeom prst="rect">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OTRA MARCA</a:t>
            </a:r>
            <a:endParaRPr lang="quz-EC" dirty="0">
              <a:solidFill>
                <a:schemeClr val="tx1"/>
              </a:solidFill>
            </a:endParaRPr>
          </a:p>
        </p:txBody>
      </p:sp>
      <p:sp>
        <p:nvSpPr>
          <p:cNvPr id="2" name="1 Título"/>
          <p:cNvSpPr>
            <a:spLocks noGrp="1"/>
          </p:cNvSpPr>
          <p:nvPr>
            <p:ph type="title"/>
          </p:nvPr>
        </p:nvSpPr>
        <p:spPr>
          <a:xfrm>
            <a:off x="457200" y="274638"/>
            <a:ext cx="7467600" cy="490066"/>
          </a:xfrm>
        </p:spPr>
        <p:txBody>
          <a:bodyPr>
            <a:normAutofit/>
          </a:bodyPr>
          <a:lstStyle/>
          <a:p>
            <a:r>
              <a:rPr lang="es-EC" sz="2400" dirty="0" smtClean="0"/>
              <a:t>Introducción</a:t>
            </a:r>
            <a:endParaRPr lang="quz-EC" sz="2400" dirty="0"/>
          </a:p>
        </p:txBody>
      </p:sp>
      <p:pic>
        <p:nvPicPr>
          <p:cNvPr id="1026" name="Picture 2" descr="http://t0.gstatic.com/images?q=tbn:ANd9GcQ-j9GdDfek7uryjXWCnBpH6O2XP4HziwiCw8R-B-OeQ4bJ-4Ea"/>
          <p:cNvPicPr>
            <a:picLocks noChangeAspect="1" noChangeArrowheads="1"/>
          </p:cNvPicPr>
          <p:nvPr/>
        </p:nvPicPr>
        <p:blipFill>
          <a:blip r:embed="rId3" cstate="print"/>
          <a:srcRect l="18407" r="18485"/>
          <a:stretch>
            <a:fillRect/>
          </a:stretch>
        </p:blipFill>
        <p:spPr bwMode="auto">
          <a:xfrm>
            <a:off x="2555776" y="836712"/>
            <a:ext cx="3024336" cy="733426"/>
          </a:xfrm>
          <a:prstGeom prst="rect">
            <a:avLst/>
          </a:prstGeom>
          <a:ln>
            <a:noFill/>
          </a:ln>
          <a:effectLst>
            <a:softEdge rad="112500"/>
          </a:effectLst>
        </p:spPr>
      </p:pic>
      <p:sp>
        <p:nvSpPr>
          <p:cNvPr id="7" name="6 CuadroTexto"/>
          <p:cNvSpPr txBox="1"/>
          <p:nvPr/>
        </p:nvSpPr>
        <p:spPr>
          <a:xfrm>
            <a:off x="4932040" y="1844824"/>
            <a:ext cx="1584176" cy="461665"/>
          </a:xfrm>
          <a:prstGeom prst="rect">
            <a:avLst/>
          </a:prstGeom>
          <a:noFill/>
        </p:spPr>
        <p:txBody>
          <a:bodyPr wrap="square" rtlCol="0">
            <a:spAutoFit/>
          </a:bodyPr>
          <a:lstStyle/>
          <a:p>
            <a:pPr algn="ctr"/>
            <a:r>
              <a:rPr lang="es-EC" sz="2400" b="1" dirty="0" smtClean="0">
                <a:solidFill>
                  <a:srgbClr val="00B0F0"/>
                </a:solidFill>
                <a:latin typeface="+mn-lt"/>
              </a:rPr>
              <a:t>Rally</a:t>
            </a:r>
            <a:endParaRPr lang="quz-EC" sz="2400" b="1" dirty="0">
              <a:solidFill>
                <a:srgbClr val="00B0F0"/>
              </a:solidFill>
              <a:latin typeface="+mn-lt"/>
            </a:endParaRPr>
          </a:p>
        </p:txBody>
      </p:sp>
      <p:sp>
        <p:nvSpPr>
          <p:cNvPr id="8" name="7 CuadroTexto"/>
          <p:cNvSpPr txBox="1"/>
          <p:nvPr/>
        </p:nvSpPr>
        <p:spPr>
          <a:xfrm>
            <a:off x="1763688" y="1772816"/>
            <a:ext cx="1584176" cy="461665"/>
          </a:xfrm>
          <a:prstGeom prst="rect">
            <a:avLst/>
          </a:prstGeom>
          <a:noFill/>
        </p:spPr>
        <p:txBody>
          <a:bodyPr wrap="square" rtlCol="0">
            <a:spAutoFit/>
          </a:bodyPr>
          <a:lstStyle/>
          <a:p>
            <a:pPr algn="ctr"/>
            <a:r>
              <a:rPr lang="es-EC" sz="2400" dirty="0" err="1" smtClean="0">
                <a:solidFill>
                  <a:srgbClr val="00B0F0"/>
                </a:solidFill>
                <a:latin typeface="+mn-lt"/>
              </a:rPr>
              <a:t>Autocross</a:t>
            </a:r>
            <a:endParaRPr lang="quz-EC" sz="2400" dirty="0">
              <a:solidFill>
                <a:srgbClr val="00B0F0"/>
              </a:solidFill>
              <a:latin typeface="+mn-lt"/>
            </a:endParaRPr>
          </a:p>
        </p:txBody>
      </p:sp>
      <p:sp>
        <p:nvSpPr>
          <p:cNvPr id="14" name="13 Rectángulo"/>
          <p:cNvSpPr/>
          <p:nvPr/>
        </p:nvSpPr>
        <p:spPr>
          <a:xfrm>
            <a:off x="2195736" y="6137920"/>
            <a:ext cx="2664296" cy="720080"/>
          </a:xfrm>
          <a:prstGeom prst="rect">
            <a:avLst/>
          </a:prstGeom>
          <a:solidFill>
            <a:srgbClr val="99FF3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OTRA MARCA</a:t>
            </a:r>
            <a:endParaRPr lang="quz-EC" dirty="0">
              <a:solidFill>
                <a:schemeClr val="tx1"/>
              </a:solidFill>
            </a:endParaRPr>
          </a:p>
        </p:txBody>
      </p:sp>
      <p:sp>
        <p:nvSpPr>
          <p:cNvPr id="16" name="15 Rectángulo"/>
          <p:cNvSpPr/>
          <p:nvPr/>
        </p:nvSpPr>
        <p:spPr>
          <a:xfrm>
            <a:off x="2699792" y="4941168"/>
            <a:ext cx="1728192" cy="6480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p>
        </p:txBody>
      </p:sp>
      <p:pic>
        <p:nvPicPr>
          <p:cNvPr id="17" name="Picture 2" descr="http://t0.gstatic.com/images?q=tbn:ANd9GcQ-j9GdDfek7uryjXWCnBpH6O2XP4HziwiCw8R-B-OeQ4bJ-4Ea"/>
          <p:cNvPicPr>
            <a:picLocks noChangeAspect="1" noChangeArrowheads="1"/>
          </p:cNvPicPr>
          <p:nvPr/>
        </p:nvPicPr>
        <p:blipFill>
          <a:blip r:embed="rId3" cstate="print"/>
          <a:srcRect l="18407" r="18485"/>
          <a:stretch>
            <a:fillRect/>
          </a:stretch>
        </p:blipFill>
        <p:spPr bwMode="auto">
          <a:xfrm>
            <a:off x="2699792" y="5013176"/>
            <a:ext cx="1728191" cy="576064"/>
          </a:xfrm>
          <a:prstGeom prst="rect">
            <a:avLst/>
          </a:prstGeom>
          <a:ln>
            <a:noFill/>
          </a:ln>
          <a:effectLst>
            <a:softEdge rad="112500"/>
          </a:effectLst>
        </p:spPr>
      </p:pic>
      <p:pic>
        <p:nvPicPr>
          <p:cNvPr id="38914" name="Picture 2" descr="http://images3.wikia.nocookie.net/__cb20101010185648/inciclopedia/images/6/60/Estrella_roja.gif"/>
          <p:cNvPicPr>
            <a:picLocks noChangeAspect="1" noChangeArrowheads="1"/>
          </p:cNvPicPr>
          <p:nvPr/>
        </p:nvPicPr>
        <p:blipFill>
          <a:blip r:embed="rId4" cstate="print"/>
          <a:srcRect/>
          <a:stretch>
            <a:fillRect/>
          </a:stretch>
        </p:blipFill>
        <p:spPr bwMode="auto">
          <a:xfrm>
            <a:off x="1907704" y="4797152"/>
            <a:ext cx="683568" cy="669215"/>
          </a:xfrm>
          <a:prstGeom prst="rect">
            <a:avLst/>
          </a:prstGeom>
          <a:ln>
            <a:noFill/>
          </a:ln>
          <a:effectLst>
            <a:softEdge rad="112500"/>
          </a:effectLst>
        </p:spPr>
      </p:pic>
      <p:pic>
        <p:nvPicPr>
          <p:cNvPr id="19" name="Picture 2" descr="http://images3.wikia.nocookie.net/__cb20101010185648/inciclopedia/images/6/60/Estrella_roja.gif"/>
          <p:cNvPicPr>
            <a:picLocks noChangeAspect="1" noChangeArrowheads="1"/>
          </p:cNvPicPr>
          <p:nvPr/>
        </p:nvPicPr>
        <p:blipFill>
          <a:blip r:embed="rId4" cstate="print"/>
          <a:srcRect/>
          <a:stretch>
            <a:fillRect/>
          </a:stretch>
        </p:blipFill>
        <p:spPr bwMode="auto">
          <a:xfrm>
            <a:off x="4499992" y="4797152"/>
            <a:ext cx="683568" cy="669215"/>
          </a:xfrm>
          <a:prstGeom prst="rect">
            <a:avLst/>
          </a:prstGeom>
          <a:ln>
            <a:noFill/>
          </a:ln>
          <a:effectLst>
            <a:softEdge rad="112500"/>
          </a:effectLst>
        </p:spPr>
      </p:pic>
      <p:pic>
        <p:nvPicPr>
          <p:cNvPr id="35844" name="Picture 4" descr="http://www.blogcdn.com/www.engadget.com/media/2013/01/ken-block-headshot.jpg"/>
          <p:cNvPicPr>
            <a:picLocks noChangeAspect="1" noChangeArrowheads="1"/>
          </p:cNvPicPr>
          <p:nvPr/>
        </p:nvPicPr>
        <p:blipFill>
          <a:blip r:embed="rId5" cstate="print"/>
          <a:srcRect/>
          <a:stretch>
            <a:fillRect/>
          </a:stretch>
        </p:blipFill>
        <p:spPr bwMode="auto">
          <a:xfrm>
            <a:off x="5148064" y="5045559"/>
            <a:ext cx="2626727" cy="18124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23528" y="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Estrategias por Perspectiva y KPI</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Rectángulo redondeado"/>
          <p:cNvSpPr/>
          <p:nvPr/>
        </p:nvSpPr>
        <p:spPr>
          <a:xfrm>
            <a:off x="611560" y="1484784"/>
            <a:ext cx="1656184" cy="720080"/>
          </a:xfrm>
          <a:prstGeom prst="roundRect">
            <a:avLst/>
          </a:prstGeom>
          <a:solidFill>
            <a:srgbClr val="040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quz-EC" dirty="0" smtClean="0"/>
              <a:t>Perspectiva Financiera</a:t>
            </a:r>
            <a:endParaRPr lang="quz-EC" dirty="0"/>
          </a:p>
        </p:txBody>
      </p:sp>
      <p:sp>
        <p:nvSpPr>
          <p:cNvPr id="6" name="5 Rectángulo redondeado"/>
          <p:cNvSpPr/>
          <p:nvPr/>
        </p:nvSpPr>
        <p:spPr>
          <a:xfrm>
            <a:off x="683568" y="5157192"/>
            <a:ext cx="1656184" cy="720080"/>
          </a:xfrm>
          <a:prstGeom prst="roundRect">
            <a:avLst/>
          </a:prstGeom>
          <a:solidFill>
            <a:srgbClr val="040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quz-EC" dirty="0" smtClean="0"/>
              <a:t>Perspectiva del cliente</a:t>
            </a:r>
            <a:endParaRPr lang="quz-EC" dirty="0"/>
          </a:p>
        </p:txBody>
      </p:sp>
      <p:sp>
        <p:nvSpPr>
          <p:cNvPr id="9" name="8 Rectángulo redondeado"/>
          <p:cNvSpPr/>
          <p:nvPr/>
        </p:nvSpPr>
        <p:spPr>
          <a:xfrm>
            <a:off x="2627784" y="620688"/>
            <a:ext cx="4608512" cy="72008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Optimizar recursos relacionados con el giro del negocio.</a:t>
            </a:r>
            <a:endParaRPr lang="quz-EC" sz="1400" dirty="0">
              <a:solidFill>
                <a:schemeClr val="tx1"/>
              </a:solidFill>
            </a:endParaRPr>
          </a:p>
        </p:txBody>
      </p:sp>
      <p:sp>
        <p:nvSpPr>
          <p:cNvPr id="10" name="9 Rectángulo redondeado"/>
          <p:cNvSpPr/>
          <p:nvPr/>
        </p:nvSpPr>
        <p:spPr>
          <a:xfrm>
            <a:off x="2627784" y="1484784"/>
            <a:ext cx="4608512" cy="72008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Aumentar la utilidad en un 20% mediante un control en los gastos.</a:t>
            </a:r>
            <a:endParaRPr lang="quz-EC" sz="1400" dirty="0" smtClean="0">
              <a:solidFill>
                <a:schemeClr val="tx1"/>
              </a:solidFill>
            </a:endParaRPr>
          </a:p>
        </p:txBody>
      </p:sp>
      <p:sp>
        <p:nvSpPr>
          <p:cNvPr id="11" name="10 Rectángulo redondeado"/>
          <p:cNvSpPr/>
          <p:nvPr/>
        </p:nvSpPr>
        <p:spPr>
          <a:xfrm>
            <a:off x="2627784" y="2348880"/>
            <a:ext cx="4608512" cy="86409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Optimizar el manejo financiero del Club de Automovilismo buscando solvencia y rentabilidad.</a:t>
            </a:r>
            <a:endParaRPr lang="quz-EC" sz="1400" dirty="0" smtClean="0">
              <a:solidFill>
                <a:schemeClr val="tx1"/>
              </a:solidFill>
            </a:endParaRPr>
          </a:p>
        </p:txBody>
      </p:sp>
      <p:sp>
        <p:nvSpPr>
          <p:cNvPr id="12" name="11 Rectángulo redondeado"/>
          <p:cNvSpPr/>
          <p:nvPr/>
        </p:nvSpPr>
        <p:spPr>
          <a:xfrm>
            <a:off x="2627784" y="4005064"/>
            <a:ext cx="4752528" cy="72008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Mejorar la promoción a los eventos a través de medios BTL</a:t>
            </a:r>
            <a:endParaRPr lang="quz-EC" sz="1400" dirty="0" smtClean="0">
              <a:solidFill>
                <a:schemeClr val="tx1"/>
              </a:solidFill>
            </a:endParaRPr>
          </a:p>
        </p:txBody>
      </p:sp>
      <p:sp>
        <p:nvSpPr>
          <p:cNvPr id="13" name="12 Rectángulo redondeado"/>
          <p:cNvSpPr/>
          <p:nvPr/>
        </p:nvSpPr>
        <p:spPr>
          <a:xfrm>
            <a:off x="2627784" y="4941168"/>
            <a:ext cx="4752528" cy="72008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Cambiar la imagen empresarial del Club, a través de la utilización de redes sociales y páginas web.</a:t>
            </a:r>
            <a:endParaRPr lang="quz-EC" sz="1400" dirty="0" smtClean="0">
              <a:solidFill>
                <a:schemeClr val="tx1"/>
              </a:solidFill>
            </a:endParaRPr>
          </a:p>
        </p:txBody>
      </p:sp>
      <p:sp>
        <p:nvSpPr>
          <p:cNvPr id="14" name="13 Rectángulo redondeado"/>
          <p:cNvSpPr/>
          <p:nvPr/>
        </p:nvSpPr>
        <p:spPr>
          <a:xfrm>
            <a:off x="2627784" y="5877272"/>
            <a:ext cx="4680520"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Brindar un servicio completo para satisfacer las necesidades de los clientes.</a:t>
            </a:r>
            <a:endParaRPr lang="quz-EC" sz="1400" dirty="0" smtClean="0">
              <a:solidFill>
                <a:schemeClr val="tx1"/>
              </a:solidFill>
            </a:endParaRPr>
          </a:p>
        </p:txBody>
      </p:sp>
      <p:sp>
        <p:nvSpPr>
          <p:cNvPr id="15" name="14 Rectángulo redondeado"/>
          <p:cNvSpPr/>
          <p:nvPr/>
        </p:nvSpPr>
        <p:spPr>
          <a:xfrm>
            <a:off x="7164288" y="908720"/>
            <a:ext cx="194421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Eficiencia en la utilización de recursos</a:t>
            </a:r>
            <a:endParaRPr lang="quz-EC" sz="1400" dirty="0">
              <a:solidFill>
                <a:schemeClr val="tx1"/>
              </a:solidFill>
            </a:endParaRPr>
          </a:p>
        </p:txBody>
      </p:sp>
      <p:sp>
        <p:nvSpPr>
          <p:cNvPr id="16" name="15 Rectángulo redondeado"/>
          <p:cNvSpPr/>
          <p:nvPr/>
        </p:nvSpPr>
        <p:spPr>
          <a:xfrm>
            <a:off x="7236296" y="1916832"/>
            <a:ext cx="1944216"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Nivel de utilidad</a:t>
            </a:r>
          </a:p>
        </p:txBody>
      </p:sp>
      <p:sp>
        <p:nvSpPr>
          <p:cNvPr id="17" name="16 Rectángulo redondeado"/>
          <p:cNvSpPr/>
          <p:nvPr/>
        </p:nvSpPr>
        <p:spPr>
          <a:xfrm>
            <a:off x="7236296" y="2924944"/>
            <a:ext cx="2016224" cy="720080"/>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Maximizar la solvencia</a:t>
            </a:r>
          </a:p>
        </p:txBody>
      </p:sp>
      <p:sp>
        <p:nvSpPr>
          <p:cNvPr id="18" name="17 Rectángulo redondeado"/>
          <p:cNvSpPr/>
          <p:nvPr/>
        </p:nvSpPr>
        <p:spPr>
          <a:xfrm>
            <a:off x="6911752" y="4365104"/>
            <a:ext cx="2232248" cy="7200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Nivel de promoción BTL</a:t>
            </a:r>
            <a:endParaRPr lang="quz-EC" sz="1400" dirty="0">
              <a:solidFill>
                <a:schemeClr val="tx1"/>
              </a:solidFill>
            </a:endParaRPr>
          </a:p>
        </p:txBody>
      </p:sp>
      <p:sp>
        <p:nvSpPr>
          <p:cNvPr id="19" name="18 Rectángulo redondeado"/>
          <p:cNvSpPr/>
          <p:nvPr/>
        </p:nvSpPr>
        <p:spPr>
          <a:xfrm>
            <a:off x="6983760" y="5301208"/>
            <a:ext cx="2160240" cy="720080"/>
          </a:xfrm>
          <a:prstGeom prst="roundRect">
            <a:avLst/>
          </a:prstGeom>
          <a:solidFill>
            <a:schemeClr val="bg1"/>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Eficiencia en la utilización de redes sociales</a:t>
            </a:r>
            <a:endParaRPr lang="quz-EC" sz="1400" dirty="0" smtClean="0">
              <a:solidFill>
                <a:schemeClr val="tx1"/>
              </a:solidFill>
            </a:endParaRPr>
          </a:p>
        </p:txBody>
      </p:sp>
      <p:sp>
        <p:nvSpPr>
          <p:cNvPr id="20" name="19 Rectángulo redondeado"/>
          <p:cNvSpPr/>
          <p:nvPr/>
        </p:nvSpPr>
        <p:spPr>
          <a:xfrm>
            <a:off x="6983760" y="6309320"/>
            <a:ext cx="2160240" cy="79208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Eficiencia en el servicio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11560" y="1052736"/>
            <a:ext cx="1656184" cy="864096"/>
          </a:xfrm>
          <a:prstGeom prst="roundRect">
            <a:avLst/>
          </a:prstGeom>
          <a:solidFill>
            <a:srgbClr val="040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quz-EC" dirty="0" smtClean="0"/>
              <a:t>Perspectiva del Proceso Interno</a:t>
            </a:r>
            <a:endParaRPr lang="quz-EC" dirty="0"/>
          </a:p>
        </p:txBody>
      </p:sp>
      <p:sp>
        <p:nvSpPr>
          <p:cNvPr id="5" name="4 Rectángulo redondeado"/>
          <p:cNvSpPr/>
          <p:nvPr/>
        </p:nvSpPr>
        <p:spPr>
          <a:xfrm>
            <a:off x="2627784" y="188640"/>
            <a:ext cx="4608512"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Mejorar procesos que permitan ofrecer un servicio de excelencia.</a:t>
            </a:r>
            <a:endParaRPr lang="quz-EC" sz="1400" dirty="0">
              <a:solidFill>
                <a:schemeClr val="tx1"/>
              </a:solidFill>
            </a:endParaRPr>
          </a:p>
        </p:txBody>
      </p:sp>
      <p:sp>
        <p:nvSpPr>
          <p:cNvPr id="6" name="5 Rectángulo redondeado"/>
          <p:cNvSpPr/>
          <p:nvPr/>
        </p:nvSpPr>
        <p:spPr>
          <a:xfrm>
            <a:off x="2627784" y="1052736"/>
            <a:ext cx="4608512" cy="720080"/>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Optimizar las herramientas de comunicación a fin de mantener a todo el personal informado.</a:t>
            </a:r>
            <a:endParaRPr lang="quz-EC" sz="1400" dirty="0" smtClean="0">
              <a:solidFill>
                <a:schemeClr val="tx1"/>
              </a:solidFill>
            </a:endParaRPr>
          </a:p>
        </p:txBody>
      </p:sp>
      <p:sp>
        <p:nvSpPr>
          <p:cNvPr id="7" name="6 Rectángulo redondeado"/>
          <p:cNvSpPr/>
          <p:nvPr/>
        </p:nvSpPr>
        <p:spPr>
          <a:xfrm>
            <a:off x="2627784" y="1916832"/>
            <a:ext cx="4608512" cy="72008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Mejorar los sistemas tecnológicos con los que cuenta el Club.</a:t>
            </a:r>
            <a:endParaRPr lang="quz-EC" sz="1400" dirty="0" smtClean="0">
              <a:solidFill>
                <a:schemeClr val="tx1"/>
              </a:solidFill>
            </a:endParaRPr>
          </a:p>
        </p:txBody>
      </p:sp>
      <p:sp>
        <p:nvSpPr>
          <p:cNvPr id="8" name="7 Rectángulo redondeado"/>
          <p:cNvSpPr/>
          <p:nvPr/>
        </p:nvSpPr>
        <p:spPr>
          <a:xfrm>
            <a:off x="611560" y="4797152"/>
            <a:ext cx="1656184" cy="1368152"/>
          </a:xfrm>
          <a:prstGeom prst="roundRect">
            <a:avLst/>
          </a:prstGeom>
          <a:solidFill>
            <a:srgbClr val="0404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quz-EC" dirty="0" smtClean="0"/>
              <a:t>Perspectiva de Aprendizaje y Crecimiento  </a:t>
            </a:r>
            <a:endParaRPr lang="quz-EC" dirty="0"/>
          </a:p>
        </p:txBody>
      </p:sp>
      <p:sp>
        <p:nvSpPr>
          <p:cNvPr id="9" name="8 Rectángulo redondeado"/>
          <p:cNvSpPr/>
          <p:nvPr/>
        </p:nvSpPr>
        <p:spPr>
          <a:xfrm>
            <a:off x="2627784" y="3789040"/>
            <a:ext cx="4608512" cy="720080"/>
          </a:xfrm>
          <a:prstGeom prst="roundRect">
            <a:avLst/>
          </a:prstGeom>
          <a:solidFill>
            <a:schemeClr val="bg1"/>
          </a:solidFill>
          <a:ln>
            <a:solidFill>
              <a:srgbClr val="37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Mejorar el rendimiento del personal del Club a fin de obtener mayor satisfacción del cliente</a:t>
            </a:r>
            <a:endParaRPr lang="quz-EC" sz="1400" dirty="0">
              <a:solidFill>
                <a:schemeClr val="tx1"/>
              </a:solidFill>
            </a:endParaRPr>
          </a:p>
        </p:txBody>
      </p:sp>
      <p:sp>
        <p:nvSpPr>
          <p:cNvPr id="10" name="9 Rectángulo redondeado"/>
          <p:cNvSpPr/>
          <p:nvPr/>
        </p:nvSpPr>
        <p:spPr>
          <a:xfrm>
            <a:off x="2627784" y="4725144"/>
            <a:ext cx="4608512" cy="7200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Mejorar el área administrativa del Club, a fin de elevar la eficiencia en las actividades diarias.</a:t>
            </a:r>
            <a:endParaRPr lang="quz-EC" sz="1400" dirty="0" smtClean="0">
              <a:solidFill>
                <a:schemeClr val="tx1"/>
              </a:solidFill>
            </a:endParaRPr>
          </a:p>
        </p:txBody>
      </p:sp>
      <p:sp>
        <p:nvSpPr>
          <p:cNvPr id="11" name="10 Rectángulo redondeado"/>
          <p:cNvSpPr/>
          <p:nvPr/>
        </p:nvSpPr>
        <p:spPr>
          <a:xfrm>
            <a:off x="2699792" y="5733256"/>
            <a:ext cx="4608512"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Mantener un Recurso humano identificado y motivado.</a:t>
            </a:r>
            <a:endParaRPr lang="quz-EC" sz="1400" dirty="0" smtClean="0">
              <a:solidFill>
                <a:schemeClr val="tx1"/>
              </a:solidFill>
            </a:endParaRPr>
          </a:p>
        </p:txBody>
      </p:sp>
      <p:sp>
        <p:nvSpPr>
          <p:cNvPr id="12" name="11 Rectángulo redondeado"/>
          <p:cNvSpPr/>
          <p:nvPr/>
        </p:nvSpPr>
        <p:spPr>
          <a:xfrm>
            <a:off x="7098646" y="548680"/>
            <a:ext cx="2081866"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Eficiencia en los procesos</a:t>
            </a:r>
            <a:endParaRPr lang="quz-EC" sz="1400" dirty="0">
              <a:solidFill>
                <a:schemeClr val="tx1"/>
              </a:solidFill>
            </a:endParaRPr>
          </a:p>
        </p:txBody>
      </p:sp>
      <p:sp>
        <p:nvSpPr>
          <p:cNvPr id="13" name="12 Rectángulo redondeado"/>
          <p:cNvSpPr/>
          <p:nvPr/>
        </p:nvSpPr>
        <p:spPr>
          <a:xfrm>
            <a:off x="7098646" y="1412776"/>
            <a:ext cx="2153874" cy="720080"/>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Eficiencia en la utilización de herramientas</a:t>
            </a:r>
            <a:endParaRPr lang="quz-EC" sz="1400" dirty="0" smtClean="0">
              <a:solidFill>
                <a:schemeClr val="tx1"/>
              </a:solidFill>
            </a:endParaRPr>
          </a:p>
        </p:txBody>
      </p:sp>
      <p:sp>
        <p:nvSpPr>
          <p:cNvPr id="14" name="13 Rectángulo redondeado"/>
          <p:cNvSpPr/>
          <p:nvPr/>
        </p:nvSpPr>
        <p:spPr>
          <a:xfrm>
            <a:off x="7098646" y="2348880"/>
            <a:ext cx="2081866" cy="86409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Tiempo de respuesta</a:t>
            </a:r>
          </a:p>
        </p:txBody>
      </p:sp>
      <p:sp>
        <p:nvSpPr>
          <p:cNvPr id="15" name="14 Rectángulo redondeado"/>
          <p:cNvSpPr/>
          <p:nvPr/>
        </p:nvSpPr>
        <p:spPr>
          <a:xfrm>
            <a:off x="6911752" y="4221088"/>
            <a:ext cx="2232248" cy="72008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Tiempo de espera pera recibir el servicio</a:t>
            </a:r>
            <a:endParaRPr lang="quz-EC" sz="1400" dirty="0">
              <a:solidFill>
                <a:schemeClr val="tx1"/>
              </a:solidFill>
            </a:endParaRPr>
          </a:p>
        </p:txBody>
      </p:sp>
      <p:sp>
        <p:nvSpPr>
          <p:cNvPr id="16" name="15 Rectángulo redondeado"/>
          <p:cNvSpPr/>
          <p:nvPr/>
        </p:nvSpPr>
        <p:spPr>
          <a:xfrm>
            <a:off x="6948264" y="5157192"/>
            <a:ext cx="2160240"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quz-EC" sz="1400" dirty="0" smtClean="0">
                <a:solidFill>
                  <a:schemeClr val="tx1"/>
                </a:solidFill>
              </a:rPr>
              <a:t>Eficiencia en los procesos</a:t>
            </a:r>
          </a:p>
        </p:txBody>
      </p:sp>
      <p:sp>
        <p:nvSpPr>
          <p:cNvPr id="17" name="16 Rectángulo redondeado"/>
          <p:cNvSpPr/>
          <p:nvPr/>
        </p:nvSpPr>
        <p:spPr>
          <a:xfrm>
            <a:off x="7020272" y="6093296"/>
            <a:ext cx="2088232" cy="864096"/>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smtClean="0">
                <a:solidFill>
                  <a:schemeClr val="tx1"/>
                </a:solidFill>
              </a:rPr>
              <a:t>Reconocimientos otorgados por la empresa.</a:t>
            </a:r>
            <a:endParaRPr lang="quz-EC" sz="1400"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1052.photobucket.com/albums/s456/MASTERGODNESS/trx7309_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403648" y="0"/>
            <a:ext cx="5832648" cy="5161894"/>
          </a:xfrm>
          <a:prstGeom prst="rect">
            <a:avLst/>
          </a:prstGeom>
          <a:ln>
            <a:noFill/>
          </a:ln>
          <a:effectLst>
            <a:softEdge rad="112500"/>
          </a:effectLst>
        </p:spPr>
      </p:pic>
      <p:sp>
        <p:nvSpPr>
          <p:cNvPr id="4" name="2 Marcador de contenido"/>
          <p:cNvSpPr txBox="1">
            <a:spLocks/>
          </p:cNvSpPr>
          <p:nvPr/>
        </p:nvSpPr>
        <p:spPr bwMode="auto">
          <a:xfrm>
            <a:off x="323528" y="116632"/>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bwMode="auto">
          <a:xfrm>
            <a:off x="323528" y="18864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noProof="0" dirty="0" smtClean="0">
                <a:latin typeface="+mn-lt"/>
                <a:cs typeface="+mn-cs"/>
              </a:rPr>
              <a:t>Segmentación</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 Imagen"/>
          <p:cNvPicPr/>
          <p:nvPr/>
        </p:nvPicPr>
        <p:blipFill>
          <a:blip r:embed="rId3" cstate="print"/>
          <a:srcRect/>
          <a:stretch>
            <a:fillRect/>
          </a:stretch>
        </p:blipFill>
        <p:spPr bwMode="auto">
          <a:xfrm>
            <a:off x="2123728" y="1700808"/>
            <a:ext cx="4464496" cy="3240360"/>
          </a:xfrm>
          <a:prstGeom prst="rect">
            <a:avLst/>
          </a:prstGeom>
          <a:ln>
            <a:noFill/>
          </a:ln>
          <a:effectLst>
            <a:softEdge rad="112500"/>
          </a:effectLst>
        </p:spPr>
      </p:pic>
      <p:sp>
        <p:nvSpPr>
          <p:cNvPr id="7" name="2 Marcador de contenido"/>
          <p:cNvSpPr txBox="1">
            <a:spLocks/>
          </p:cNvSpPr>
          <p:nvPr/>
        </p:nvSpPr>
        <p:spPr bwMode="auto">
          <a:xfrm>
            <a:off x="251520" y="501317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Ventaja diferencial</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http://idata.over-blog.com/4/15/63/09/gifs/12.gif"/>
          <p:cNvPicPr>
            <a:picLocks noChangeAspect="1" noChangeArrowheads="1" noCrop="1"/>
          </p:cNvPicPr>
          <p:nvPr/>
        </p:nvPicPr>
        <p:blipFill>
          <a:blip r:embed="rId4" cstate="print"/>
          <a:srcRect/>
          <a:stretch>
            <a:fillRect/>
          </a:stretch>
        </p:blipFill>
        <p:spPr bwMode="auto">
          <a:xfrm>
            <a:off x="539552" y="5494783"/>
            <a:ext cx="1363216" cy="1363217"/>
          </a:xfrm>
          <a:prstGeom prst="rect">
            <a:avLst/>
          </a:prstGeom>
          <a:noFill/>
        </p:spPr>
      </p:pic>
      <p:pic>
        <p:nvPicPr>
          <p:cNvPr id="9" name="Picture 4" descr="http://3.bp.blogspot.com/-1qG4ng4Murk/UXHzTZuFkYI/AAAAAAAAt7k/sjwAE6uM5vs/s1600/Reunion+Torneo+de+Pesca.JPG"/>
          <p:cNvPicPr>
            <a:picLocks noChangeAspect="1" noChangeArrowheads="1"/>
          </p:cNvPicPr>
          <p:nvPr/>
        </p:nvPicPr>
        <p:blipFill>
          <a:blip r:embed="rId5" cstate="print"/>
          <a:srcRect/>
          <a:stretch>
            <a:fillRect/>
          </a:stretch>
        </p:blipFill>
        <p:spPr bwMode="auto">
          <a:xfrm>
            <a:off x="1979712" y="5445224"/>
            <a:ext cx="2049138" cy="1224136"/>
          </a:xfrm>
          <a:prstGeom prst="rect">
            <a:avLst/>
          </a:prstGeom>
          <a:ln>
            <a:noFill/>
          </a:ln>
          <a:effectLst>
            <a:softEdge rad="112500"/>
          </a:effectLst>
        </p:spPr>
      </p:pic>
      <p:sp>
        <p:nvSpPr>
          <p:cNvPr id="10" name="9 Flecha derecha"/>
          <p:cNvSpPr/>
          <p:nvPr/>
        </p:nvSpPr>
        <p:spPr>
          <a:xfrm>
            <a:off x="4211960" y="5661248"/>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p>
        </p:txBody>
      </p:sp>
      <p:pic>
        <p:nvPicPr>
          <p:cNvPr id="11" name="Picture 6" descr="http://conversandocon.files.wordpress.com/2011/01/sabidur25c3258da2bverdadera-b-megf-mierc2b052benero2b2010.jpg"/>
          <p:cNvPicPr>
            <a:picLocks noChangeAspect="1" noChangeArrowheads="1"/>
          </p:cNvPicPr>
          <p:nvPr/>
        </p:nvPicPr>
        <p:blipFill>
          <a:blip r:embed="rId6" cstate="print"/>
          <a:srcRect/>
          <a:stretch>
            <a:fillRect/>
          </a:stretch>
        </p:blipFill>
        <p:spPr bwMode="auto">
          <a:xfrm>
            <a:off x="5220072" y="5373216"/>
            <a:ext cx="1728192" cy="1296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323528" y="69269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Estrategia de servicios</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Imagen"/>
          <p:cNvPicPr/>
          <p:nvPr/>
        </p:nvPicPr>
        <p:blipFill>
          <a:blip r:embed="rId2" cstate="print"/>
          <a:srcRect/>
          <a:stretch>
            <a:fillRect/>
          </a:stretch>
        </p:blipFill>
        <p:spPr bwMode="auto">
          <a:xfrm>
            <a:off x="1331640" y="2780928"/>
            <a:ext cx="6264696" cy="36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275856" y="476672"/>
            <a:ext cx="4175606" cy="2276872"/>
          </a:xfrm>
          <a:prstGeom prst="rect">
            <a:avLst/>
          </a:prstGeom>
          <a:noFill/>
          <a:ln w="9525">
            <a:noFill/>
            <a:miter lim="800000"/>
            <a:headEnd/>
            <a:tailEnd/>
          </a:ln>
        </p:spPr>
      </p:pic>
      <p:sp>
        <p:nvSpPr>
          <p:cNvPr id="8" name="1 Título"/>
          <p:cNvSpPr txBox="1">
            <a:spLocks/>
          </p:cNvSpPr>
          <p:nvPr/>
        </p:nvSpPr>
        <p:spPr>
          <a:xfrm>
            <a:off x="467544"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small" spc="0" normalizeH="0" baseline="0" noProof="0" dirty="0" smtClean="0">
                <a:ln>
                  <a:noFill/>
                </a:ln>
                <a:solidFill>
                  <a:schemeClr val="tx2"/>
                </a:solidFill>
                <a:effectLst/>
                <a:uLnTx/>
                <a:uFillTx/>
                <a:latin typeface="+mj-lt"/>
                <a:ea typeface="+mj-ea"/>
                <a:cs typeface="+mj-cs"/>
              </a:rPr>
              <a:t>PLAN OPERATIVO DE MARKETING</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19 Conector recto de flecha"/>
          <p:cNvCxnSpPr/>
          <p:nvPr/>
        </p:nvCxnSpPr>
        <p:spPr>
          <a:xfrm>
            <a:off x="2771800" y="2204864"/>
            <a:ext cx="3600400" cy="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http://t1.gstatic.com/images?q=tbn:ANd9GcQO2iWHvf9FnVs1CFiivA9QlCByjPpsXLDmvxHy8cbnbqOLKuzL"/>
          <p:cNvPicPr>
            <a:picLocks noChangeAspect="1" noChangeArrowheads="1"/>
          </p:cNvPicPr>
          <p:nvPr/>
        </p:nvPicPr>
        <p:blipFill>
          <a:blip r:embed="rId2" cstate="print"/>
          <a:srcRect/>
          <a:stretch>
            <a:fillRect/>
          </a:stretch>
        </p:blipFill>
        <p:spPr bwMode="auto">
          <a:xfrm>
            <a:off x="827584" y="2780928"/>
            <a:ext cx="1944216" cy="1296144"/>
          </a:xfrm>
          <a:prstGeom prst="rect">
            <a:avLst/>
          </a:prstGeom>
          <a:noFill/>
        </p:spPr>
      </p:pic>
      <p:sp>
        <p:nvSpPr>
          <p:cNvPr id="4" name="2 Marcador de contenido"/>
          <p:cNvSpPr txBox="1">
            <a:spLocks/>
          </p:cNvSpPr>
          <p:nvPr/>
        </p:nvSpPr>
        <p:spPr bwMode="auto">
          <a:xfrm>
            <a:off x="251520" y="26064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Posicionamiento</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CuadroTexto"/>
          <p:cNvSpPr txBox="1"/>
          <p:nvPr/>
        </p:nvSpPr>
        <p:spPr>
          <a:xfrm>
            <a:off x="5580112" y="3068960"/>
            <a:ext cx="3024336" cy="646331"/>
          </a:xfrm>
          <a:prstGeom prst="rect">
            <a:avLst/>
          </a:prstGeom>
          <a:ln>
            <a:solidFill>
              <a:srgbClr val="0000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dirty="0" smtClean="0">
                <a:solidFill>
                  <a:schemeClr val="tx1"/>
                </a:solidFill>
                <a:latin typeface="+mn-lt"/>
              </a:rPr>
              <a:t>Con el slogan: “La victoria es una elección”</a:t>
            </a:r>
            <a:endParaRPr lang="quz-EC" dirty="0">
              <a:solidFill>
                <a:schemeClr val="tx1"/>
              </a:solidFill>
              <a:latin typeface="+mn-lt"/>
            </a:endParaRPr>
          </a:p>
        </p:txBody>
      </p:sp>
      <p:pic>
        <p:nvPicPr>
          <p:cNvPr id="43010" name="Picture 2" descr="http://www.todoautos.com.pe/portal/images/stories/img-dakar/ramon-ferreyros-dakar.jpg"/>
          <p:cNvPicPr>
            <a:picLocks noChangeAspect="1" noChangeArrowheads="1"/>
          </p:cNvPicPr>
          <p:nvPr/>
        </p:nvPicPr>
        <p:blipFill>
          <a:blip r:embed="rId3" cstate="print"/>
          <a:srcRect l="9200" r="24100"/>
          <a:stretch>
            <a:fillRect/>
          </a:stretch>
        </p:blipFill>
        <p:spPr bwMode="auto">
          <a:xfrm>
            <a:off x="755576" y="836712"/>
            <a:ext cx="2088232" cy="2088232"/>
          </a:xfrm>
          <a:prstGeom prst="rect">
            <a:avLst/>
          </a:prstGeom>
          <a:ln>
            <a:noFill/>
          </a:ln>
          <a:effectLst>
            <a:softEdge rad="112500"/>
          </a:effectLst>
        </p:spPr>
      </p:pic>
      <p:cxnSp>
        <p:nvCxnSpPr>
          <p:cNvPr id="9" name="8 Conector recto de flecha"/>
          <p:cNvCxnSpPr/>
          <p:nvPr/>
        </p:nvCxnSpPr>
        <p:spPr>
          <a:xfrm flipV="1">
            <a:off x="2915816" y="1268760"/>
            <a:ext cx="360040" cy="216024"/>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860032" y="8367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rot="19738522">
            <a:off x="5691180" y="657089"/>
            <a:ext cx="720080" cy="720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p>
        </p:txBody>
      </p:sp>
      <p:sp>
        <p:nvSpPr>
          <p:cNvPr id="13" name="12 CuadroTexto"/>
          <p:cNvSpPr txBox="1"/>
          <p:nvPr/>
        </p:nvSpPr>
        <p:spPr>
          <a:xfrm rot="19577794">
            <a:off x="4206770" y="1374126"/>
            <a:ext cx="3096344" cy="400110"/>
          </a:xfrm>
          <a:prstGeom prst="rect">
            <a:avLst/>
          </a:prstGeom>
          <a:solidFill>
            <a:srgbClr val="FF0000"/>
          </a:solidFill>
          <a:ln>
            <a:solidFill>
              <a:srgbClr val="000099"/>
            </a:solidFill>
          </a:ln>
          <a:effectLst>
            <a:outerShdw blurRad="44450" dist="27940" dir="5400000" algn="ctr">
              <a:srgbClr val="000000">
                <a:alpha val="32000"/>
              </a:srgbClr>
            </a:outerShdw>
          </a:effectLst>
          <a:scene3d>
            <a:camera prst="obliqueBottomLeft"/>
            <a:lightRig rig="balanced" dir="t">
              <a:rot lat="0" lon="0" rev="8700000"/>
            </a:lightRig>
          </a:scene3d>
          <a:sp3d>
            <a:bevelT w="190500" h="38100"/>
          </a:sp3d>
        </p:spPr>
        <p:txBody>
          <a:bodyPr wrap="square" rtlCol="0">
            <a:spAutoFit/>
          </a:bodyPr>
          <a:lstStyle/>
          <a:p>
            <a:r>
              <a:rPr lang="es-EC" sz="2000" dirty="0" smtClean="0">
                <a:latin typeface="+mn-lt"/>
              </a:rPr>
              <a:t>QUITO RACING CLUB</a:t>
            </a:r>
            <a:endParaRPr lang="quz-EC" sz="2000" dirty="0" smtClean="0">
              <a:latin typeface="+mn-lt"/>
            </a:endParaRPr>
          </a:p>
        </p:txBody>
      </p:sp>
      <p:sp>
        <p:nvSpPr>
          <p:cNvPr id="35" name="34 CuadroTexto"/>
          <p:cNvSpPr txBox="1"/>
          <p:nvPr/>
        </p:nvSpPr>
        <p:spPr>
          <a:xfrm>
            <a:off x="251520" y="4149080"/>
            <a:ext cx="2592288" cy="646331"/>
          </a:xfrm>
          <a:prstGeom prst="rect">
            <a:avLst/>
          </a:prstGeom>
          <a:solidFill>
            <a:srgbClr val="0000FF"/>
          </a:solidFill>
          <a:ln>
            <a:solidFill>
              <a:schemeClr val="tx1"/>
            </a:solidFill>
          </a:ln>
        </p:spPr>
        <p:txBody>
          <a:bodyPr wrap="square" rtlCol="0">
            <a:spAutoFit/>
          </a:bodyPr>
          <a:lstStyle/>
          <a:p>
            <a:r>
              <a:rPr lang="es-EC" dirty="0" smtClean="0">
                <a:solidFill>
                  <a:schemeClr val="bg1"/>
                </a:solidFill>
                <a:latin typeface="+mn-lt"/>
              </a:rPr>
              <a:t>Difusión Herramientas Web 2.0</a:t>
            </a:r>
            <a:endParaRPr lang="quz-EC" dirty="0">
              <a:solidFill>
                <a:schemeClr val="bg1"/>
              </a:solidFill>
              <a:latin typeface="+mn-lt"/>
            </a:endParaRPr>
          </a:p>
        </p:txBody>
      </p:sp>
      <p:pic>
        <p:nvPicPr>
          <p:cNvPr id="41" name="40 Imagen"/>
          <p:cNvPicPr/>
          <p:nvPr/>
        </p:nvPicPr>
        <p:blipFill>
          <a:blip r:embed="rId4" cstate="print"/>
          <a:srcRect b="36338"/>
          <a:stretch>
            <a:fillRect/>
          </a:stretch>
        </p:blipFill>
        <p:spPr bwMode="auto">
          <a:xfrm>
            <a:off x="0" y="5301208"/>
            <a:ext cx="3600450" cy="576064"/>
          </a:xfrm>
          <a:prstGeom prst="rect">
            <a:avLst/>
          </a:prstGeom>
          <a:noFill/>
          <a:ln w="9525">
            <a:noFill/>
            <a:miter lim="800000"/>
            <a:headEnd/>
            <a:tailEnd/>
          </a:ln>
        </p:spPr>
      </p:pic>
      <p:sp>
        <p:nvSpPr>
          <p:cNvPr id="42" name="41 CuadroTexto"/>
          <p:cNvSpPr txBox="1"/>
          <p:nvPr/>
        </p:nvSpPr>
        <p:spPr>
          <a:xfrm>
            <a:off x="4716016" y="4221088"/>
            <a:ext cx="2592288" cy="369332"/>
          </a:xfrm>
          <a:prstGeom prst="rect">
            <a:avLst/>
          </a:prstGeom>
          <a:solidFill>
            <a:srgbClr val="0000FF"/>
          </a:solidFill>
          <a:ln>
            <a:solidFill>
              <a:schemeClr val="tx1"/>
            </a:solidFill>
          </a:ln>
        </p:spPr>
        <p:txBody>
          <a:bodyPr wrap="square" rtlCol="0">
            <a:spAutoFit/>
          </a:bodyPr>
          <a:lstStyle/>
          <a:p>
            <a:r>
              <a:rPr lang="es-EC" dirty="0" smtClean="0">
                <a:solidFill>
                  <a:schemeClr val="bg1"/>
                </a:solidFill>
                <a:latin typeface="+mn-lt"/>
              </a:rPr>
              <a:t>Difusión en Radio</a:t>
            </a:r>
            <a:endParaRPr lang="quz-EC" dirty="0">
              <a:solidFill>
                <a:schemeClr val="bg1"/>
              </a:solidFill>
              <a:latin typeface="+mn-lt"/>
            </a:endParaRPr>
          </a:p>
        </p:txBody>
      </p:sp>
      <p:pic>
        <p:nvPicPr>
          <p:cNvPr id="43" name="42 Imagen"/>
          <p:cNvPicPr/>
          <p:nvPr/>
        </p:nvPicPr>
        <p:blipFill>
          <a:blip r:embed="rId5" cstate="print"/>
          <a:srcRect b="10557"/>
          <a:stretch>
            <a:fillRect/>
          </a:stretch>
        </p:blipFill>
        <p:spPr bwMode="auto">
          <a:xfrm>
            <a:off x="3635896" y="4725144"/>
            <a:ext cx="5229225" cy="1959471"/>
          </a:xfrm>
          <a:prstGeom prst="rect">
            <a:avLst/>
          </a:prstGeom>
          <a:noFill/>
          <a:ln w="9525">
            <a:noFill/>
            <a:miter lim="800000"/>
            <a:headEnd/>
            <a:tailEnd/>
          </a:ln>
        </p:spPr>
      </p:pic>
      <p:pic>
        <p:nvPicPr>
          <p:cNvPr id="43014" name="Picture 6" descr="http://www.gifandgif.es/gifs_animados/Rayos/Gifs%20Animados%20Rayos%20(4).gif"/>
          <p:cNvPicPr>
            <a:picLocks noChangeAspect="1" noChangeArrowheads="1" noCrop="1"/>
          </p:cNvPicPr>
          <p:nvPr/>
        </p:nvPicPr>
        <p:blipFill>
          <a:blip r:embed="rId6" cstate="print"/>
          <a:srcRect/>
          <a:stretch>
            <a:fillRect/>
          </a:stretch>
        </p:blipFill>
        <p:spPr bwMode="auto">
          <a:xfrm>
            <a:off x="251520" y="620688"/>
            <a:ext cx="1028724" cy="1441280"/>
          </a:xfrm>
          <a:prstGeom prst="rect">
            <a:avLst/>
          </a:prstGeom>
          <a:noFill/>
        </p:spPr>
      </p:pic>
      <p:pic>
        <p:nvPicPr>
          <p:cNvPr id="43012" name="Picture 4" descr="http://www.well-comm.es/wellcommunity/wp-content/uploads/experiencia1.jpg"/>
          <p:cNvPicPr>
            <a:picLocks noChangeAspect="1" noChangeArrowheads="1"/>
          </p:cNvPicPr>
          <p:nvPr/>
        </p:nvPicPr>
        <p:blipFill>
          <a:blip r:embed="rId7" cstate="print"/>
          <a:srcRect l="10080" t="14087" r="11801" b="13915"/>
          <a:stretch>
            <a:fillRect/>
          </a:stretch>
        </p:blipFill>
        <p:spPr bwMode="auto">
          <a:xfrm rot="1555433">
            <a:off x="6548767" y="1410841"/>
            <a:ext cx="1578381" cy="1171057"/>
          </a:xfrm>
          <a:prstGeom prst="rect">
            <a:avLst/>
          </a:prstGeom>
          <a:ln>
            <a:noFill/>
          </a:ln>
          <a:effectLst>
            <a:glow rad="63500">
              <a:schemeClr val="accent1">
                <a:satMod val="175000"/>
                <a:alpha val="40000"/>
              </a:schemeClr>
            </a:glow>
            <a:softEdge rad="112500"/>
          </a:effectLst>
        </p:spPr>
      </p:pic>
      <p:sp>
        <p:nvSpPr>
          <p:cNvPr id="18" name="17 CuadroTexto"/>
          <p:cNvSpPr txBox="1"/>
          <p:nvPr/>
        </p:nvSpPr>
        <p:spPr>
          <a:xfrm>
            <a:off x="971600" y="2564904"/>
            <a:ext cx="1008112" cy="216024"/>
          </a:xfrm>
          <a:prstGeom prst="rect">
            <a:avLst/>
          </a:prstGeom>
          <a:noFill/>
        </p:spPr>
        <p:txBody>
          <a:bodyPr wrap="square" rtlCol="0">
            <a:spAutoFit/>
          </a:bodyPr>
          <a:lstStyle/>
          <a:p>
            <a:r>
              <a:rPr lang="es-EC" sz="800" dirty="0" smtClean="0">
                <a:solidFill>
                  <a:srgbClr val="000099"/>
                </a:solidFill>
              </a:rPr>
              <a:t>características</a:t>
            </a:r>
            <a:endParaRPr lang="quz-EC" sz="800" dirty="0">
              <a:solidFill>
                <a:srgbClr val="000099"/>
              </a:solidFill>
            </a:endParaRPr>
          </a:p>
        </p:txBody>
      </p:sp>
      <p:cxnSp>
        <p:nvCxnSpPr>
          <p:cNvPr id="21" name="20 Conector recto de flecha"/>
          <p:cNvCxnSpPr/>
          <p:nvPr/>
        </p:nvCxnSpPr>
        <p:spPr>
          <a:xfrm>
            <a:off x="3059832" y="3429000"/>
            <a:ext cx="2232248" cy="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23" name="22 Nube"/>
          <p:cNvSpPr/>
          <p:nvPr/>
        </p:nvSpPr>
        <p:spPr>
          <a:xfrm>
            <a:off x="2915816" y="0"/>
            <a:ext cx="2160240" cy="1296144"/>
          </a:xfrm>
          <a:prstGeom prst="cloud">
            <a:avLst/>
          </a:prstGeom>
          <a:solidFill>
            <a:srgbClr val="FFFF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Mayor recordación</a:t>
            </a:r>
            <a:endParaRPr lang="quz-EC"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251520" y="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lang="es-EC" dirty="0" smtClean="0">
                <a:latin typeface="+mn-lt"/>
                <a:cs typeface="+mn-cs"/>
              </a:rPr>
              <a:t>Precio</a:t>
            </a:r>
            <a:endParaRPr kumimoji="0" lang="quz-EC"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bwMode="auto">
          <a:xfrm>
            <a:off x="323528" y="350100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Distribución</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p:cNvPicPr/>
          <p:nvPr/>
        </p:nvPicPr>
        <p:blipFill>
          <a:blip r:embed="rId2" cstate="print"/>
          <a:srcRect b="6033"/>
          <a:stretch>
            <a:fillRect/>
          </a:stretch>
        </p:blipFill>
        <p:spPr bwMode="auto">
          <a:xfrm>
            <a:off x="539552" y="3977680"/>
            <a:ext cx="6192688" cy="2880320"/>
          </a:xfrm>
          <a:prstGeom prst="rect">
            <a:avLst/>
          </a:prstGeom>
          <a:noFill/>
          <a:ln w="9525">
            <a:noFill/>
            <a:miter lim="800000"/>
            <a:headEnd/>
            <a:tailEnd/>
          </a:ln>
        </p:spPr>
      </p:pic>
      <p:pic>
        <p:nvPicPr>
          <p:cNvPr id="11266" name="Picture 2" descr="http://adempierecolombia.files.wordpress.com/2011/11/adempiere-erp2.jpg"/>
          <p:cNvPicPr>
            <a:picLocks noChangeAspect="1" noChangeArrowheads="1"/>
          </p:cNvPicPr>
          <p:nvPr/>
        </p:nvPicPr>
        <p:blipFill>
          <a:blip r:embed="rId3" cstate="print"/>
          <a:srcRect/>
          <a:stretch>
            <a:fillRect/>
          </a:stretch>
        </p:blipFill>
        <p:spPr bwMode="auto">
          <a:xfrm>
            <a:off x="6588224" y="764704"/>
            <a:ext cx="2160240" cy="2664296"/>
          </a:xfrm>
          <a:prstGeom prst="rect">
            <a:avLst/>
          </a:prstGeom>
          <a:noFill/>
        </p:spPr>
      </p:pic>
      <p:pic>
        <p:nvPicPr>
          <p:cNvPr id="11268" name="Picture 4" descr="http://store.helppcinformatica.com/images/tienda-virtual-helppc.gif"/>
          <p:cNvPicPr>
            <a:picLocks noChangeAspect="1" noChangeArrowheads="1"/>
          </p:cNvPicPr>
          <p:nvPr/>
        </p:nvPicPr>
        <p:blipFill>
          <a:blip r:embed="rId4" cstate="print"/>
          <a:srcRect/>
          <a:stretch>
            <a:fillRect/>
          </a:stretch>
        </p:blipFill>
        <p:spPr bwMode="auto">
          <a:xfrm>
            <a:off x="5220072" y="3429000"/>
            <a:ext cx="5369361" cy="4474468"/>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467544" y="476672"/>
            <a:ext cx="6353109" cy="2952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bwMode="auto">
          <a:xfrm>
            <a:off x="251520" y="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Promoción</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6" name="5 CuadroTexto"/>
          <p:cNvSpPr txBox="1"/>
          <p:nvPr/>
        </p:nvSpPr>
        <p:spPr>
          <a:xfrm>
            <a:off x="539552" y="404664"/>
            <a:ext cx="2520280" cy="369332"/>
          </a:xfrm>
          <a:prstGeom prst="rect">
            <a:avLst/>
          </a:prstGeom>
          <a:noFill/>
        </p:spPr>
        <p:txBody>
          <a:bodyPr wrap="square" rtlCol="0">
            <a:spAutoFit/>
          </a:bodyPr>
          <a:lstStyle/>
          <a:p>
            <a:r>
              <a:rPr lang="es-EC" dirty="0" smtClean="0">
                <a:latin typeface="+mn-lt"/>
              </a:rPr>
              <a:t>Redes sociales</a:t>
            </a:r>
            <a:endParaRPr lang="quz-EC" dirty="0">
              <a:latin typeface="+mn-lt"/>
            </a:endParaRPr>
          </a:p>
        </p:txBody>
      </p:sp>
      <p:sp>
        <p:nvSpPr>
          <p:cNvPr id="9" name="8 CuadroTexto"/>
          <p:cNvSpPr txBox="1"/>
          <p:nvPr/>
        </p:nvSpPr>
        <p:spPr>
          <a:xfrm>
            <a:off x="539552" y="3356992"/>
            <a:ext cx="2592288" cy="369332"/>
          </a:xfrm>
          <a:prstGeom prst="rect">
            <a:avLst/>
          </a:prstGeom>
          <a:noFill/>
        </p:spPr>
        <p:txBody>
          <a:bodyPr wrap="square" rtlCol="0">
            <a:spAutoFit/>
          </a:bodyPr>
          <a:lstStyle/>
          <a:p>
            <a:pPr lvl="0"/>
            <a:r>
              <a:rPr lang="es-EC" dirty="0" smtClean="0">
                <a:latin typeface="+mn-lt"/>
              </a:rPr>
              <a:t>Material publicitario</a:t>
            </a:r>
            <a:endParaRPr lang="quz-EC" dirty="0">
              <a:latin typeface="+mn-lt"/>
            </a:endParaRPr>
          </a:p>
        </p:txBody>
      </p:sp>
      <p:pic>
        <p:nvPicPr>
          <p:cNvPr id="10" name="9 Imagen"/>
          <p:cNvPicPr/>
          <p:nvPr/>
        </p:nvPicPr>
        <p:blipFill>
          <a:blip r:embed="rId2" cstate="print"/>
          <a:srcRect b="6667"/>
          <a:stretch>
            <a:fillRect/>
          </a:stretch>
        </p:blipFill>
        <p:spPr bwMode="auto">
          <a:xfrm>
            <a:off x="179512" y="3789040"/>
            <a:ext cx="6480720" cy="3068960"/>
          </a:xfrm>
          <a:prstGeom prst="rect">
            <a:avLst/>
          </a:prstGeom>
          <a:noFill/>
          <a:ln w="9525">
            <a:noFill/>
            <a:miter lim="800000"/>
            <a:headEnd/>
            <a:tailEnd/>
          </a:ln>
        </p:spPr>
      </p:pic>
      <p:pic>
        <p:nvPicPr>
          <p:cNvPr id="8" name="7 Imagen"/>
          <p:cNvPicPr/>
          <p:nvPr/>
        </p:nvPicPr>
        <p:blipFill>
          <a:blip r:embed="rId3" cstate="print"/>
          <a:srcRect/>
          <a:stretch>
            <a:fillRect/>
          </a:stretch>
        </p:blipFill>
        <p:spPr bwMode="auto">
          <a:xfrm>
            <a:off x="6804248" y="836712"/>
            <a:ext cx="1438275" cy="22098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41" name="Picture 1"/>
          <p:cNvPicPr>
            <a:picLocks noChangeAspect="1" noChangeArrowheads="1"/>
          </p:cNvPicPr>
          <p:nvPr/>
        </p:nvPicPr>
        <p:blipFill>
          <a:blip r:embed="rId4" cstate="print"/>
          <a:srcRect/>
          <a:stretch>
            <a:fillRect/>
          </a:stretch>
        </p:blipFill>
        <p:spPr bwMode="auto">
          <a:xfrm>
            <a:off x="251521" y="764705"/>
            <a:ext cx="6408711"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332656"/>
            <a:ext cx="2592288" cy="369332"/>
          </a:xfrm>
          <a:prstGeom prst="rect">
            <a:avLst/>
          </a:prstGeom>
          <a:noFill/>
        </p:spPr>
        <p:txBody>
          <a:bodyPr wrap="square" rtlCol="0">
            <a:spAutoFit/>
          </a:bodyPr>
          <a:lstStyle/>
          <a:p>
            <a:pPr lvl="0"/>
            <a:r>
              <a:rPr lang="es-EC" dirty="0" smtClean="0">
                <a:latin typeface="+mn-lt"/>
              </a:rPr>
              <a:t>Material publicitario</a:t>
            </a:r>
            <a:endParaRPr lang="quz-EC" dirty="0">
              <a:latin typeface="+mn-lt"/>
            </a:endParaRPr>
          </a:p>
        </p:txBody>
      </p:sp>
      <p:pic>
        <p:nvPicPr>
          <p:cNvPr id="6" name="5 Imagen"/>
          <p:cNvPicPr/>
          <p:nvPr/>
        </p:nvPicPr>
        <p:blipFill>
          <a:blip r:embed="rId2" cstate="print"/>
          <a:srcRect/>
          <a:stretch>
            <a:fillRect/>
          </a:stretch>
        </p:blipFill>
        <p:spPr bwMode="auto">
          <a:xfrm>
            <a:off x="899592" y="908720"/>
            <a:ext cx="6840760" cy="1656184"/>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899592" y="3933056"/>
            <a:ext cx="6912768" cy="1512168"/>
          </a:xfrm>
          <a:prstGeom prst="rect">
            <a:avLst/>
          </a:prstGeom>
          <a:noFill/>
          <a:ln w="9525">
            <a:noFill/>
            <a:miter lim="800000"/>
            <a:headEnd/>
            <a:tailEnd/>
          </a:ln>
        </p:spPr>
      </p:pic>
      <p:pic>
        <p:nvPicPr>
          <p:cNvPr id="8" name="7 Imagen"/>
          <p:cNvPicPr/>
          <p:nvPr/>
        </p:nvPicPr>
        <p:blipFill>
          <a:blip r:embed="rId4" cstate="print"/>
          <a:srcRect b="23471"/>
          <a:stretch>
            <a:fillRect/>
          </a:stretch>
        </p:blipFill>
        <p:spPr bwMode="auto">
          <a:xfrm>
            <a:off x="827584" y="2564904"/>
            <a:ext cx="6912768" cy="1368152"/>
          </a:xfrm>
          <a:prstGeom prst="rect">
            <a:avLst/>
          </a:prstGeom>
          <a:noFill/>
          <a:ln w="9525">
            <a:noFill/>
            <a:miter lim="800000"/>
            <a:headEnd/>
            <a:tailEnd/>
          </a:ln>
        </p:spPr>
      </p:pic>
      <p:pic>
        <p:nvPicPr>
          <p:cNvPr id="9" name="8 Imagen"/>
          <p:cNvPicPr/>
          <p:nvPr/>
        </p:nvPicPr>
        <p:blipFill>
          <a:blip r:embed="rId5" cstate="print"/>
          <a:srcRect b="14296"/>
          <a:stretch>
            <a:fillRect/>
          </a:stretch>
        </p:blipFill>
        <p:spPr bwMode="auto">
          <a:xfrm>
            <a:off x="899592" y="5445224"/>
            <a:ext cx="6984776"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251520" y="26064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Relaciones públicas-Auspicios</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251520" y="836712"/>
            <a:ext cx="2664296" cy="6021288"/>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2915816" y="5489848"/>
            <a:ext cx="5832648" cy="1368152"/>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2915816" y="836712"/>
            <a:ext cx="5832648" cy="4653136"/>
          </a:xfrm>
          <a:prstGeom prst="rect">
            <a:avLst/>
          </a:prstGeom>
          <a:noFill/>
          <a:ln w="9525">
            <a:noFill/>
            <a:miter lim="800000"/>
            <a:headEnd/>
            <a:tailEnd/>
          </a:ln>
        </p:spPr>
      </p:pic>
      <p:sp>
        <p:nvSpPr>
          <p:cNvPr id="8" name="7 Rectángulo"/>
          <p:cNvSpPr/>
          <p:nvPr/>
        </p:nvSpPr>
        <p:spPr>
          <a:xfrm>
            <a:off x="395536" y="1340768"/>
            <a:ext cx="237626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smtClean="0">
                <a:solidFill>
                  <a:srgbClr val="000099"/>
                </a:solidFill>
              </a:rPr>
              <a:t>AUSPICIANTE PRINCIPAL</a:t>
            </a:r>
            <a:endParaRPr lang="quz-EC" sz="1050" dirty="0">
              <a:solidFill>
                <a:srgbClr val="000099"/>
              </a:solidFill>
            </a:endParaRPr>
          </a:p>
        </p:txBody>
      </p:sp>
      <p:sp>
        <p:nvSpPr>
          <p:cNvPr id="9" name="8 CuadroTexto"/>
          <p:cNvSpPr txBox="1"/>
          <p:nvPr/>
        </p:nvSpPr>
        <p:spPr>
          <a:xfrm>
            <a:off x="2051720" y="6021288"/>
            <a:ext cx="648072" cy="153888"/>
          </a:xfrm>
          <a:prstGeom prst="rect">
            <a:avLst/>
          </a:prstGeom>
          <a:solidFill>
            <a:srgbClr val="FFFF00"/>
          </a:solidFill>
        </p:spPr>
        <p:txBody>
          <a:bodyPr wrap="square" rtlCol="0">
            <a:spAutoFit/>
          </a:bodyPr>
          <a:lstStyle/>
          <a:p>
            <a:r>
              <a:rPr lang="es-EC" sz="400" dirty="0" smtClean="0"/>
              <a:t>AUSPICIANTE A</a:t>
            </a:r>
            <a:endParaRPr lang="quz-EC" sz="400" dirty="0"/>
          </a:p>
        </p:txBody>
      </p:sp>
      <p:sp>
        <p:nvSpPr>
          <p:cNvPr id="10" name="9 CuadroTexto"/>
          <p:cNvSpPr txBox="1"/>
          <p:nvPr/>
        </p:nvSpPr>
        <p:spPr>
          <a:xfrm>
            <a:off x="2051720" y="6165304"/>
            <a:ext cx="648072" cy="153888"/>
          </a:xfrm>
          <a:prstGeom prst="rect">
            <a:avLst/>
          </a:prstGeom>
          <a:solidFill>
            <a:srgbClr val="FFFF00"/>
          </a:solidFill>
        </p:spPr>
        <p:txBody>
          <a:bodyPr wrap="square" rtlCol="0">
            <a:spAutoFit/>
          </a:bodyPr>
          <a:lstStyle/>
          <a:p>
            <a:r>
              <a:rPr lang="es-EC" sz="400" dirty="0" smtClean="0"/>
              <a:t>AUSPICIANTE B</a:t>
            </a:r>
            <a:endParaRPr lang="quz-EC" sz="400" dirty="0"/>
          </a:p>
        </p:txBody>
      </p:sp>
      <p:sp>
        <p:nvSpPr>
          <p:cNvPr id="11" name="10 CuadroTexto"/>
          <p:cNvSpPr txBox="1"/>
          <p:nvPr/>
        </p:nvSpPr>
        <p:spPr>
          <a:xfrm>
            <a:off x="2051720" y="6309320"/>
            <a:ext cx="648072" cy="153888"/>
          </a:xfrm>
          <a:prstGeom prst="rect">
            <a:avLst/>
          </a:prstGeom>
          <a:solidFill>
            <a:srgbClr val="FFFF00"/>
          </a:solidFill>
        </p:spPr>
        <p:txBody>
          <a:bodyPr wrap="square" rtlCol="0">
            <a:spAutoFit/>
          </a:bodyPr>
          <a:lstStyle/>
          <a:p>
            <a:r>
              <a:rPr lang="es-EC" sz="400" dirty="0" smtClean="0"/>
              <a:t>AUSPICIANTE C</a:t>
            </a:r>
            <a:endParaRPr lang="quz-EC" sz="400" dirty="0"/>
          </a:p>
        </p:txBody>
      </p:sp>
      <p:sp>
        <p:nvSpPr>
          <p:cNvPr id="12" name="11 CuadroTexto"/>
          <p:cNvSpPr txBox="1"/>
          <p:nvPr/>
        </p:nvSpPr>
        <p:spPr>
          <a:xfrm>
            <a:off x="2051720" y="6453336"/>
            <a:ext cx="648072" cy="153888"/>
          </a:xfrm>
          <a:prstGeom prst="rect">
            <a:avLst/>
          </a:prstGeom>
          <a:solidFill>
            <a:srgbClr val="FFFF00"/>
          </a:solidFill>
        </p:spPr>
        <p:txBody>
          <a:bodyPr wrap="square" rtlCol="0">
            <a:spAutoFit/>
          </a:bodyPr>
          <a:lstStyle/>
          <a:p>
            <a:r>
              <a:rPr lang="es-EC" sz="400" dirty="0" smtClean="0"/>
              <a:t>AUSPICIANTE D</a:t>
            </a:r>
            <a:endParaRPr lang="quz-EC" sz="400" dirty="0"/>
          </a:p>
        </p:txBody>
      </p:sp>
      <p:sp>
        <p:nvSpPr>
          <p:cNvPr id="13" name="12 CuadroTexto"/>
          <p:cNvSpPr txBox="1"/>
          <p:nvPr/>
        </p:nvSpPr>
        <p:spPr>
          <a:xfrm>
            <a:off x="2051720" y="6597352"/>
            <a:ext cx="648072" cy="153888"/>
          </a:xfrm>
          <a:prstGeom prst="rect">
            <a:avLst/>
          </a:prstGeom>
          <a:solidFill>
            <a:srgbClr val="FFFF00"/>
          </a:solidFill>
        </p:spPr>
        <p:txBody>
          <a:bodyPr wrap="square" rtlCol="0">
            <a:spAutoFit/>
          </a:bodyPr>
          <a:lstStyle/>
          <a:p>
            <a:r>
              <a:rPr lang="es-EC" sz="400" dirty="0" smtClean="0"/>
              <a:t>AUSPICIANTE E</a:t>
            </a:r>
            <a:endParaRPr lang="quz-EC" sz="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251520" y="26064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Estrategias de Marketing Directo</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bwMode="auto">
          <a:xfrm>
            <a:off x="683568" y="342900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bwMode="auto">
          <a:xfrm>
            <a:off x="683568" y="357301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defRPr/>
            </a:pPr>
            <a:r>
              <a:rPr lang="es-EC" dirty="0" smtClean="0">
                <a:latin typeface="+mn-lt"/>
              </a:rPr>
              <a:t>Insertos </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9" name="8 CuadroTexto"/>
          <p:cNvSpPr txBox="1"/>
          <p:nvPr/>
        </p:nvSpPr>
        <p:spPr>
          <a:xfrm>
            <a:off x="611560" y="620688"/>
            <a:ext cx="1152128" cy="369332"/>
          </a:xfrm>
          <a:prstGeom prst="rect">
            <a:avLst/>
          </a:prstGeom>
          <a:noFill/>
        </p:spPr>
        <p:txBody>
          <a:bodyPr wrap="square" rtlCol="0">
            <a:spAutoFit/>
          </a:bodyPr>
          <a:lstStyle/>
          <a:p>
            <a:r>
              <a:rPr lang="es-EC" dirty="0" smtClean="0">
                <a:latin typeface="+mn-lt"/>
              </a:rPr>
              <a:t>Web</a:t>
            </a:r>
            <a:endParaRPr lang="quz-EC" dirty="0">
              <a:latin typeface="+mn-lt"/>
            </a:endParaRPr>
          </a:p>
        </p:txBody>
      </p:sp>
      <p:pic>
        <p:nvPicPr>
          <p:cNvPr id="10" name="9 Imagen"/>
          <p:cNvPicPr/>
          <p:nvPr/>
        </p:nvPicPr>
        <p:blipFill>
          <a:blip r:embed="rId2" cstate="print"/>
          <a:srcRect/>
          <a:stretch>
            <a:fillRect/>
          </a:stretch>
        </p:blipFill>
        <p:spPr bwMode="auto">
          <a:xfrm>
            <a:off x="0" y="3861048"/>
            <a:ext cx="6372200" cy="299695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300192" y="476672"/>
            <a:ext cx="2520280" cy="3467702"/>
          </a:xfrm>
          <a:prstGeom prst="rect">
            <a:avLst/>
          </a:prstGeom>
          <a:ln>
            <a:noFill/>
          </a:ln>
          <a:effectLst>
            <a:softEdge rad="112500"/>
          </a:effectLst>
        </p:spPr>
      </p:pic>
      <p:pic>
        <p:nvPicPr>
          <p:cNvPr id="8193" name="Picture 1"/>
          <p:cNvPicPr>
            <a:picLocks noChangeAspect="1" noChangeArrowheads="1"/>
          </p:cNvPicPr>
          <p:nvPr/>
        </p:nvPicPr>
        <p:blipFill>
          <a:blip r:embed="rId4" cstate="print"/>
          <a:srcRect/>
          <a:stretch>
            <a:fillRect/>
          </a:stretch>
        </p:blipFill>
        <p:spPr bwMode="auto">
          <a:xfrm>
            <a:off x="6372200" y="4149080"/>
            <a:ext cx="2367558" cy="2304256"/>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04775" y="980728"/>
            <a:ext cx="6356799" cy="2592287"/>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948264" y="3933056"/>
            <a:ext cx="1800200" cy="66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562074"/>
          </a:xfrm>
        </p:spPr>
        <p:txBody>
          <a:bodyPr vert="horz" anchor="b">
            <a:normAutofit/>
          </a:bodyPr>
          <a:lstStyle/>
          <a:p>
            <a:r>
              <a:rPr lang="es-EC" sz="2400" dirty="0" smtClean="0"/>
              <a:t>Análisis microambiente</a:t>
            </a:r>
            <a:endParaRPr lang="quz-EC" sz="2400" dirty="0" smtClean="0"/>
          </a:p>
        </p:txBody>
      </p:sp>
      <p:sp>
        <p:nvSpPr>
          <p:cNvPr id="3" name="2 Marcador de contenido"/>
          <p:cNvSpPr>
            <a:spLocks noGrp="1"/>
          </p:cNvSpPr>
          <p:nvPr>
            <p:ph sz="quarter" idx="1"/>
          </p:nvPr>
        </p:nvSpPr>
        <p:spPr>
          <a:xfrm>
            <a:off x="395536" y="692696"/>
            <a:ext cx="7467600" cy="504056"/>
          </a:xfrm>
        </p:spPr>
        <p:txBody>
          <a:bodyPr/>
          <a:lstStyle/>
          <a:p>
            <a:pPr marL="273050" lvl="3" indent="-273050">
              <a:spcBef>
                <a:spcPts val="600"/>
              </a:spcBef>
              <a:buClr>
                <a:schemeClr val="accent1"/>
              </a:buClr>
              <a:buSzPct val="70000"/>
            </a:pPr>
            <a:r>
              <a:rPr lang="es-EC" b="1" dirty="0" smtClean="0"/>
              <a:t>Poder negociación de los Clientes</a:t>
            </a:r>
            <a:endParaRPr lang="quz-EC" sz="1400" dirty="0" smtClean="0"/>
          </a:p>
          <a:p>
            <a:pPr>
              <a:buNone/>
            </a:pPr>
            <a:endParaRPr lang="quz-EC" dirty="0"/>
          </a:p>
        </p:txBody>
      </p:sp>
      <p:sp>
        <p:nvSpPr>
          <p:cNvPr id="4" name="3 CuadroTexto"/>
          <p:cNvSpPr txBox="1"/>
          <p:nvPr/>
        </p:nvSpPr>
        <p:spPr>
          <a:xfrm>
            <a:off x="683568" y="1124744"/>
            <a:ext cx="2736304" cy="369332"/>
          </a:xfrm>
          <a:prstGeom prst="rect">
            <a:avLst/>
          </a:prstGeom>
          <a:noFill/>
        </p:spPr>
        <p:txBody>
          <a:bodyPr wrap="square" rtlCol="0">
            <a:spAutoFit/>
          </a:bodyPr>
          <a:lstStyle/>
          <a:p>
            <a:r>
              <a:rPr lang="es-EC" dirty="0" smtClean="0">
                <a:latin typeface="+mn-lt"/>
              </a:rPr>
              <a:t>Clientes Potenciales</a:t>
            </a:r>
            <a:endParaRPr lang="quz-EC" dirty="0">
              <a:latin typeface="+mn-lt"/>
            </a:endParaRPr>
          </a:p>
        </p:txBody>
      </p:sp>
      <p:sp>
        <p:nvSpPr>
          <p:cNvPr id="17410" name="AutoShape 2" descr="data:image/jpeg;base64,/9j/4AAQSkZJRgABAQAAAQABAAD/2wCEAAkGBxIHBhQTEhMWFhMWFx4ZFxQXExUcGBoVFhUWGRkYGhgaHCgiGxsxJxgdIj0hJSkuLi4uFx83ODMtNygtLisBCgoKDg0OGxAQGjYkICQsNC80LCwtNywsLy0sLCwsLCwsLCw3LCwsLC0sLDAsLCwsLCwsLywsLCwsLiwvLCwsLP/AABEIAPIA0AMBIgACEQEDEQH/xAAcAAEAAgIDAQAAAAAAAAAAAAAABgcEBQIDCAH/xABEEAACAQIEAwQFCQUFCQAAAAAAAQIDEQQFEiEGMVEiQWFxBxMygZEUQmJygpKhscEVUqLR8CMzQ5PCCBYkJTRjw+Hx/8QAGgEBAAMBAQEAAAAAAAAAAAAAAAEDBAUCBv/EACsRAQACAgAFAgUEAwAAAAAAAAABAgMRBBIhMUEy8AUTIlGBFGHB0XGhsf/aAAwDAQACEQMRAD8AvEAAAAAAAAAAAAANdn+d0eH8slXry0wTSVleUpS2jGK75P8ArZGxKI/2g80qVOIMPhb2pQpeuavznOVSF35Km/vsDOzj0t4vEf8AS0qdOO9nNOpJpd91KMUvc10b5nLhj04KKlDMaLUl7NWhDstW5SjKWz8U7b91t4lw06cMM3K06lrvlay2SinysdGb1qGYp9laop7pPldLnZJ7tcvAq553rS/5Ucu9vRmT5xQzrCKpQqKa7186L3WmcXvCV01Zq+zM88zej/iGXDPGlNp2oVJKjWXc4yatJ9NLd79y1dbHpksiVMxoABKAAAAAAAAAAAAAAAAAAAAAAAAAp3014NU8/wAPiJwvD1Lpp27N/WNtSfXtKy+sXEajivI4cR5BVw8ttcexO19FRbwnbwdtu9XXeRaNw9VnU7UC8fToVdKSStulDxvzTX6mfjYUqmEtBWTXTndbfmaHBYn5BjJ06tHVUhJwdt7ShJxla66oys1xM54CTjCUW7JL5zcmkkkt7mWY66b4vGtsfhLhmed8X/J4pyhqjKpPujSi469T627K6t9L29REX9H/AAlDhPJtLtKvUtKtPrK20V9GN7eO77yUGqIc+07kABKAAAAAAAAAAAAAAAAAAAAAAAAA+Skoxu3ZLm2V7xF6QZUcwnSwyjaEnGU5K95LZ6d0rXv1vY12JzOfE2VxjUqOFWD3vdUqie61JbRmutrb+O1fzOuo6yvpw9re9ohmeGhX4mxNSn7Mq9SSfVSqSeryfP3mBxBRlLBPQ2mmneN9XZlfa29ySVMlrrlTk/pQ7a+MboPIa1Rq9PR9Ko1BL72/wTM/1b7NWq61tYPo74t/3nyVuotNak3CrtaMnFReuPcrqSbXzW7bqzcrhNVFs0/JlNZs1hsnp4en2oqbnOdmtVRqysu5W236I1+W5jPLcYp0Z6ai+El0kvnR8Pye5dbJNZ1MKbcLMd+n+V7g1nDucwzzLVUjtLlOHfGdt15d6fQ2ZbE7ZZiYnUgAJQAAAAAAAAAAAAAAAAAAAAAPM+V0pZhhXZtznyf0ud37ye4emsPQUVu0vi+9kKy7/leGavdxm4J+TcbkoyvFKcV47e8jh411fRcBFYibeXHExccU7bXS/l+hxwNTXi993Z7mXirSkn3cjGy2l/xDl3cvxv8AoV8s/O/KOWf1X53/ACysVR9dTafJkKzWhWyjFwlOLVOon6up82bhJqVuj8HvuieTqpEm4eyqjxDwxUoYimp0vWuyfNPTF6otbxkrvddWX5aRbq9/E6xGOL+YlCeD+If2ZjY1Vdwl2asF3x/eS/eXP4rvLlw9eOKoRnBqUZJOMlyafJlE8R8L1+BcZqu6uDk0lWsrwbe0aiXJ/SSs/B7G+4V4plk01znhpO8oc3FvnKH5uPfv3881bck6ns4t6xkjmr3W4DqwuIhi8PGcJKUJK6kuTR2l7KAAAAAAAAAAAAAAAAAAAfJS0xbfJH01vEtf5Lw5iZ/u0aj96pysCFFYaHyzANyS/tG2/BydzMwOHlhvafYbSb74t7Rl8Va/VHDLMM8RGjSXOcow+9JL9TJzeOjO6lN+xCco28L2k/jb3Jsr4eZ6utw83jLHL28s6i7ykpeUl49fJ8/B36mRSppQtFbf13mPhISc7STco7XW7a7rrnfxXMy3KUu63i1+n8zVqO7uViN78szL8knmC130wva/W3Oy6LqWBkWDjgcrhGKsrX8773fiQHKca8HiFd9idoy2+b18/wBCzIR0wS6I8XcL4pOWMmrT9Pj393HEUI4mhKE4qUJJxlGSTi4tWaafNFOcX8Jy4VxkZYftYao7Rpud505JXa7TvKH0ua5PubtrN8zp5RgXUqPZcl3yl3RXiVFnmazzbFurVfhGPdGPckZsto1piwUmZ34ZvCfEc8mxsItv1M5JTh3JydtcejV7vql5Mt0q7hHg6WaVI18SnGirOEOUqlnzfSH4u/TnaJOKJiOqM81m3QABaoAAAAAAAAAAAAAAAACMeknGfI+D63WpamvtySl/DqJOV76XqurD4Wl+9UlP/Lhp/wDIebzqsveON2hFeG6XrM9wyXdVg/uyUv0OrNYzxXEtWVJar1ptLud5t2b6NNr3mbw1Sk82Th7UISkn0ehxT92q/jY2eCwyw8paYtwe1SHz9uU14nnB0jbd+ojDuY7+P7SDh3KKVOlGpBuUrbS2UodYOLurLrzO7N8lWOle+mfWy7T8Uvz/APh04BOyel1F3VaUrTt0nBvd+O5s6bt7MJR6zqPe3v3L9skcTljJ8zm6+/8ASvcyq/Iasoz2lF2a228fIz8Jxxi6T3cKn14JPyWi36nbxBhHVxTTioarqlGEdVes3ftO3sU9r7/S2fM1mT8M1szzF0to6f72XtaHv2bp2b8E+vQzZLWtPR0M3ERnrE310K1XFcU5lydSfdGO0IR9+yXi934kxyDgengpqpiGqtRco2/s4vwT9p+L+Fzf5PlFLJsLopRsubk95SfVv+kZ5NccR1nu5980z0r0gABapAAAAAAAAAAAAAAAAAAAK39K95Zpg13aar/GiWQVv6Uaieb4dfuUpy+9KK/0Mry+mVuH1wwchwz+RTnpk3OWmLUW0lDeTbW63kvum/oULwWpPb529171v8TrlhngKNGjFyUoU469MpLtSbnK6tbnJ95u8vUtO7l8Yv8AMspGq6eMlua0ywsNBqpeEqcn4txl73Hn8DPUal7y9XBddTk/jLZfA516cavtKD+tRk/xOmODpxl/hryov9Wenh2udOaajecpKzlHnZ/T7vcd2SYeGBTpwioxtdJcrrZ3b3b5bs+09o2VReSjFHZg3bGc79l966oTCdtiADyAAAAAAAAAAAAAAAAAAAAAAVZxjiVjeNXDnoVOnbrd6nt5zt7i0yo8XQqYfiWpVj2qlLETqS8aanqXPotD6JXKsvZdg7zLecV5xLB8Qzjpk0lG16jUd4rlFL+tzlhOJZqG1OPvbf8AI0/pShVw1ZYyklOjNQi580uaXJ9bfeI1l+b1KsOaXkl+pbOSte7o4KcLFI5q7nXvysalxTK/bpRf1W1+dzOo8SUZ89cPOKa/h3/Aq6WYVfXxTqWWpXdo2SurvkYuC4qnqtUgpLqtn8N1+QjNjn9llsXBWntNff5XPSzSnW9mcJeF7P4Pc7sJV149ezyeyfcVhRzOliafO3hLb/0SngSk3mspqPY9XJa0uzq103a/K9u49zyzHSVOb4fjpjnJS+9ePf8ASdgA8OUAAAAAAAAAAAAAAAAAAAAABGM94bnUzVYrCyUK22tP2ZNJRUr/AL1kotPZpLlbeTgiY2mtprO4abiLJI5nwxXw0YxWuEtKSslUvri7fWsygskr3SPSx574mwP7H41xNK1ouo6kPq1e3t4JycfsleWOi/Bbrp9x0ey/I0NBXmSGstdFM0uHp/2z8zPVru2NPs0i8eEsv/ZnDtGm1aWnVL68+1Je69vcVBw/gP2lnNGlzUppNfRXan/CpF7l2GO8s3EW7QAAvZQAAAAAAAAAAAAAAAAAAAAAAAAqX00Zf6rNcNiUtpRdKT8YvXBfCU/ultEN9LWB+V8FVJWvKjOFWPhaWmT+7OR5vG4e8c6tCsKL1YcwaMLVn5nZldf1lJ+R8oyvOXn+hkdHvCeeirBeuzWrVfKnCy+tUfP4Ra+0WgRT0a5f8i4ajN+1Wk6n2dlH3WWr7RKzVjjVXPyzu8gAPasAAAAAAAAAAAAAAAAAAAAAAAANBx6tXBmLX/Zl+RvyK+k+v8n4Kr2dm3CPxqwv+FyLdnqvqhSOWxdOLEajjKSXS/4XMrAQvh2csJhXXrOMecuyvNpJfizJLox2ehMvoxw2Apwj7MYRjHyjFJGQcYR0QS6K3wORscwAAAAAAAAAAAAAAAAAAAAAAAAAAAinpSpet4GxFluvVy90a1Nv8LkrMDPsv/auSVqF7espygn0cotJ/HciY3CazqdqEyrtUH5G74JwvyriWjHpNS/y7z/0GgyKTWqMlaSunF801s0ye+ijCeszmvUf+HBRXnUk9/PsNe9mWsbs32trHMrRABrc8AAAAAAAAAAAAAAAAAAAAAAAAAAAAPYChOJKccB6QcVCO0XU1e+rCNSX8UmTP0VrRmeKX0YbeUp/z/ErvP8AGLH51UxUb2qVpW8YNtwfhskT/wBGFRPPqnWVC68lON/zXxM8ettvGscws0AGhiAAAAAAAAAAAAAAAAAAAAAAAAAAANbxLKUOHcS4e0qNRrzUJGyMHPJacmr8/wC6na3O7i0reIeq+qHnvSlliurpd1+jRM/R/mkcPnGHWhLXqpylfftK8V5aor8OhoMZNxyl03pvZ/NV02zI4It+28Pe9vXQ5db7e69vdcz+mdR/x0skTWJj9vsvYAGhywAAAAAAAAAAAAAAAAAAAAAAAAAADUcWUq9bIKiw0VKsnGUYuSWrRUjJxu9k2k+dt7bo24D1W01mLR4UhmdCu6F8ThqtCN97wurtNpKabTHDUqdDG0naWpV6dndW9vv+K/Esf0g4mhh8rpLEW9XKslvfdqFSSW2/d3dCvMTUwjTVKceV1o1Kz+0luTNLX+ro7WH5nFRzW19l1gxcqryxWWUpzVpShFyX0nFX/EyiHEmNTqQABAAAAAAAAAAAAAAAAAAAAAAAAAAAMLN8vo5lg3CvSp1YrtKNSEZpSSdnaSavu9/E1GC4Ry54WD+Q4W+mLv8AJaN72W99J8ANpFSgqVJRikkkkklZJJbJLuRzAAAAAAAAAAAAAA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sp>
        <p:nvSpPr>
          <p:cNvPr id="17412" name="AutoShape 4" descr="data:image/jpeg;base64,/9j/4AAQSkZJRgABAQAAAQABAAD/2wCEAAkGBxIHBhQTEhMWFhMWFx4ZFxQXExUcGBoVFhUWGRkYGhgaHCgiGxsxJxgdIj0hJSkuLi4uFx83ODMtNygtLisBCgoKDg0OGxAQGjYkICQsNC80LCwtNywsLy0sLCwsLCwsLCw3LCwsLC0sLDAsLCwsLCwsLywsLCwsLiwvLCwsLP/AABEIAPIA0AMBIgACEQEDEQH/xAAcAAEAAgIDAQAAAAAAAAAAAAAABgcEBQIDCAH/xABEEAACAQIEAwQFCQUFCQAAAAAAAQIDEQQFEiEGMVEiQWFxBxMygZEUQmJygpKhscEVUqLR8CMzQ5PCCBYkJTRjw+Hx/8QAGgEBAAMBAQEAAAAAAAAAAAAAAAEDBAUCBv/EACsRAQACAgAFAgUEAwAAAAAAAAABAgMRBBIhMUEy8AUTIlGBFGHB0XGhsf/aAAwDAQACEQMRAD8AvEAAAAAAAAAAAAANdn+d0eH8slXry0wTSVleUpS2jGK75P8ArZGxKI/2g80qVOIMPhb2pQpeuavznOVSF35Km/vsDOzj0t4vEf8AS0qdOO9nNOpJpd91KMUvc10b5nLhj04KKlDMaLUl7NWhDstW5SjKWz8U7b91t4lw06cMM3K06lrvlay2SinysdGb1qGYp9laop7pPldLnZJ7tcvAq553rS/5Ucu9vRmT5xQzrCKpQqKa7186L3WmcXvCV01Zq+zM88zej/iGXDPGlNp2oVJKjWXc4yatJ9NLd79y1dbHpksiVMxoABKAAAAAAAAAAAAAAAAAAAAAAAAAp3014NU8/wAPiJwvD1Lpp27N/WNtSfXtKy+sXEajivI4cR5BVw8ttcexO19FRbwnbwdtu9XXeRaNw9VnU7UC8fToVdKSStulDxvzTX6mfjYUqmEtBWTXTndbfmaHBYn5BjJ06tHVUhJwdt7ShJxla66oys1xM54CTjCUW7JL5zcmkkkt7mWY66b4vGtsfhLhmed8X/J4pyhqjKpPujSi469T627K6t9L29REX9H/AAlDhPJtLtKvUtKtPrK20V9GN7eO77yUGqIc+07kABKAAAAAAAAAAAAAAAAAAAAAAAAA+Skoxu3ZLm2V7xF6QZUcwnSwyjaEnGU5K95LZ6d0rXv1vY12JzOfE2VxjUqOFWD3vdUqie61JbRmutrb+O1fzOuo6yvpw9re9ohmeGhX4mxNSn7Mq9SSfVSqSeryfP3mBxBRlLBPQ2mmneN9XZlfa29ySVMlrrlTk/pQ7a+MboPIa1Rq9PR9Ko1BL72/wTM/1b7NWq61tYPo74t/3nyVuotNak3CrtaMnFReuPcrqSbXzW7bqzcrhNVFs0/JlNZs1hsnp4en2oqbnOdmtVRqysu5W236I1+W5jPLcYp0Z6ai+El0kvnR8Pye5dbJNZ1MKbcLMd+n+V7g1nDucwzzLVUjtLlOHfGdt15d6fQ2ZbE7ZZiYnUgAJQAAAAAAAAAAAAAAAAAAAAAPM+V0pZhhXZtznyf0ud37ye4emsPQUVu0vi+9kKy7/leGavdxm4J+TcbkoyvFKcV47e8jh411fRcBFYibeXHExccU7bXS/l+hxwNTXi993Z7mXirSkn3cjGy2l/xDl3cvxv8AoV8s/O/KOWf1X53/ACysVR9dTafJkKzWhWyjFwlOLVOon6up82bhJqVuj8HvuieTqpEm4eyqjxDwxUoYimp0vWuyfNPTF6otbxkrvddWX5aRbq9/E6xGOL+YlCeD+If2ZjY1Vdwl2asF3x/eS/eXP4rvLlw9eOKoRnBqUZJOMlyafJlE8R8L1+BcZqu6uDk0lWsrwbe0aiXJ/SSs/B7G+4V4plk01znhpO8oc3FvnKH5uPfv3881bck6ns4t6xkjmr3W4DqwuIhi8PGcJKUJK6kuTR2l7KAAAAAAAAAAAAAAAAAAAfJS0xbfJH01vEtf5Lw5iZ/u0aj96pysCFFYaHyzANyS/tG2/BydzMwOHlhvafYbSb74t7Rl8Va/VHDLMM8RGjSXOcow+9JL9TJzeOjO6lN+xCco28L2k/jb3Jsr4eZ6utw83jLHL28s6i7ykpeUl49fJ8/B36mRSppQtFbf13mPhISc7STco7XW7a7rrnfxXMy3KUu63i1+n8zVqO7uViN78szL8knmC130wva/W3Oy6LqWBkWDjgcrhGKsrX8773fiQHKca8HiFd9idoy2+b18/wBCzIR0wS6I8XcL4pOWMmrT9Pj393HEUI4mhKE4qUJJxlGSTi4tWaafNFOcX8Jy4VxkZYftYao7Rpud505JXa7TvKH0ua5PubtrN8zp5RgXUqPZcl3yl3RXiVFnmazzbFurVfhGPdGPckZsto1piwUmZ34ZvCfEc8mxsItv1M5JTh3JydtcejV7vql5Mt0q7hHg6WaVI18SnGirOEOUqlnzfSH4u/TnaJOKJiOqM81m3QABaoAAAAAAAAAAAAAAAACMeknGfI+D63WpamvtySl/DqJOV76XqurD4Wl+9UlP/Lhp/wDIebzqsveON2hFeG6XrM9wyXdVg/uyUv0OrNYzxXEtWVJar1ptLud5t2b6NNr3mbw1Sk82Th7UISkn0ehxT92q/jY2eCwyw8paYtwe1SHz9uU14nnB0jbd+ojDuY7+P7SDh3KKVOlGpBuUrbS2UodYOLurLrzO7N8lWOle+mfWy7T8Uvz/APh04BOyel1F3VaUrTt0nBvd+O5s6bt7MJR6zqPe3v3L9skcTljJ8zm6+/8ASvcyq/Iasoz2lF2a228fIz8Jxxi6T3cKn14JPyWi36nbxBhHVxTTioarqlGEdVes3ftO3sU9r7/S2fM1mT8M1szzF0to6f72XtaHv2bp2b8E+vQzZLWtPR0M3ERnrE310K1XFcU5lydSfdGO0IR9+yXi934kxyDgengpqpiGqtRco2/s4vwT9p+L+Fzf5PlFLJsLopRsubk95SfVv+kZ5NccR1nu5980z0r0gABapAAAAAAAAAAAAAAAAAAAK39K95Zpg13aar/GiWQVv6Uaieb4dfuUpy+9KK/0Mry+mVuH1wwchwz+RTnpk3OWmLUW0lDeTbW63kvum/oULwWpPb529171v8TrlhngKNGjFyUoU469MpLtSbnK6tbnJ95u8vUtO7l8Yv8AMspGq6eMlua0ywsNBqpeEqcn4txl73Hn8DPUal7y9XBddTk/jLZfA516cavtKD+tRk/xOmODpxl/hryov9Wenh2udOaajecpKzlHnZ/T7vcd2SYeGBTpwioxtdJcrrZ3b3b5bs+09o2VReSjFHZg3bGc79l966oTCdtiADyAAAAAAAAAAAAAAAAAAAAAAVZxjiVjeNXDnoVOnbrd6nt5zt7i0yo8XQqYfiWpVj2qlLETqS8aanqXPotD6JXKsvZdg7zLecV5xLB8Qzjpk0lG16jUd4rlFL+tzlhOJZqG1OPvbf8AI0/pShVw1ZYyklOjNQi580uaXJ9bfeI1l+b1KsOaXkl+pbOSte7o4KcLFI5q7nXvysalxTK/bpRf1W1+dzOo8SUZ89cPOKa/h3/Aq6WYVfXxTqWWpXdo2SurvkYuC4qnqtUgpLqtn8N1+QjNjn9llsXBWntNff5XPSzSnW9mcJeF7P4Pc7sJV149ezyeyfcVhRzOliafO3hLb/0SngSk3mspqPY9XJa0uzq103a/K9u49zyzHSVOb4fjpjnJS+9ePf8ASdgA8OUAAAAAAAAAAAAAAAAAAAAABGM94bnUzVYrCyUK22tP2ZNJRUr/AL1kotPZpLlbeTgiY2mtprO4abiLJI5nwxXw0YxWuEtKSslUvri7fWsygskr3SPSx574mwP7H41xNK1ouo6kPq1e3t4JycfsleWOi/Bbrp9x0ey/I0NBXmSGstdFM0uHp/2z8zPVru2NPs0i8eEsv/ZnDtGm1aWnVL68+1Je69vcVBw/gP2lnNGlzUppNfRXan/CpF7l2GO8s3EW7QAAvZQAAAAAAAAAAAAAAAAAAAAAAAAqX00Zf6rNcNiUtpRdKT8YvXBfCU/ultEN9LWB+V8FVJWvKjOFWPhaWmT+7OR5vG4e8c6tCsKL1YcwaMLVn5nZldf1lJ+R8oyvOXn+hkdHvCeeirBeuzWrVfKnCy+tUfP4Ra+0WgRT0a5f8i4ajN+1Wk6n2dlH3WWr7RKzVjjVXPyzu8gAPasAAAAAAAAAAAAAAAAAAAAAAAANBx6tXBmLX/Zl+RvyK+k+v8n4Kr2dm3CPxqwv+FyLdnqvqhSOWxdOLEajjKSXS/4XMrAQvh2csJhXXrOMecuyvNpJfizJLox2ehMvoxw2Apwj7MYRjHyjFJGQcYR0QS6K3wORscwAAAAAAAAAAAAAAAAAAAAAAAAAAAinpSpet4GxFluvVy90a1Nv8LkrMDPsv/auSVqF7espygn0cotJ/HciY3CazqdqEyrtUH5G74JwvyriWjHpNS/y7z/0GgyKTWqMlaSunF801s0ye+ijCeszmvUf+HBRXnUk9/PsNe9mWsbs32trHMrRABrc8AAAAAAAAAAAAAAAAAAAAAAAAAAAAPYChOJKccB6QcVCO0XU1e+rCNSX8UmTP0VrRmeKX0YbeUp/z/ErvP8AGLH51UxUb2qVpW8YNtwfhskT/wBGFRPPqnWVC68lON/zXxM8ettvGscws0AGhiAAAAAAAAAAAAAAAAAAAAAAAAAAANbxLKUOHcS4e0qNRrzUJGyMHPJacmr8/wC6na3O7i0reIeq+qHnvSlliurpd1+jRM/R/mkcPnGHWhLXqpylfftK8V5aor8OhoMZNxyl03pvZ/NV02zI4It+28Pe9vXQ5db7e69vdcz+mdR/x0skTWJj9vsvYAGhywAAAAAAAAAAAAAAAAAAAAAAAAAADUcWUq9bIKiw0VKsnGUYuSWrRUjJxu9k2k+dt7bo24D1W01mLR4UhmdCu6F8ThqtCN97wurtNpKabTHDUqdDG0naWpV6dndW9vv+K/Esf0g4mhh8rpLEW9XKslvfdqFSSW2/d3dCvMTUwjTVKceV1o1Kz+0luTNLX+ro7WH5nFRzW19l1gxcqryxWWUpzVpShFyX0nFX/EyiHEmNTqQABAAAAAAAAAAAAAAAAAAAAAAAAAAAMLN8vo5lg3CvSp1YrtKNSEZpSSdnaSavu9/E1GC4Ry54WD+Q4W+mLv8AJaN72W99J8ANpFSgqVJRikkkkklZJJbJLuRzAAAAAAAAAAAAAA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pic>
        <p:nvPicPr>
          <p:cNvPr id="17414" name="Picture 6" descr="http://i46.tinypic.com/107mgdl.jpg"/>
          <p:cNvPicPr>
            <a:picLocks noChangeAspect="1" noChangeArrowheads="1" noCrop="1"/>
          </p:cNvPicPr>
          <p:nvPr/>
        </p:nvPicPr>
        <p:blipFill>
          <a:blip r:embed="rId2" cstate="print"/>
          <a:srcRect/>
          <a:stretch>
            <a:fillRect/>
          </a:stretch>
        </p:blipFill>
        <p:spPr bwMode="auto">
          <a:xfrm>
            <a:off x="827584" y="1916832"/>
            <a:ext cx="936104" cy="1080120"/>
          </a:xfrm>
          <a:prstGeom prst="rect">
            <a:avLst/>
          </a:prstGeom>
          <a:noFill/>
        </p:spPr>
      </p:pic>
      <p:pic>
        <p:nvPicPr>
          <p:cNvPr id="17416" name="Picture 8" descr="http://i45.tinypic.com/2e4hymu.jpg"/>
          <p:cNvPicPr>
            <a:picLocks noChangeAspect="1" noChangeArrowheads="1" noCrop="1"/>
          </p:cNvPicPr>
          <p:nvPr/>
        </p:nvPicPr>
        <p:blipFill>
          <a:blip r:embed="rId3" cstate="print"/>
          <a:srcRect/>
          <a:stretch>
            <a:fillRect/>
          </a:stretch>
        </p:blipFill>
        <p:spPr bwMode="auto">
          <a:xfrm>
            <a:off x="1835696" y="1916832"/>
            <a:ext cx="792088" cy="1056117"/>
          </a:xfrm>
          <a:prstGeom prst="rect">
            <a:avLst/>
          </a:prstGeom>
          <a:noFill/>
        </p:spPr>
      </p:pic>
      <p:sp>
        <p:nvSpPr>
          <p:cNvPr id="11" name="10 Elipse"/>
          <p:cNvSpPr/>
          <p:nvPr/>
        </p:nvSpPr>
        <p:spPr>
          <a:xfrm>
            <a:off x="395536" y="1844824"/>
            <a:ext cx="576064" cy="432048"/>
          </a:xfrm>
          <a:prstGeom prst="ellipse">
            <a:avLst/>
          </a:prstGeom>
          <a:solidFill>
            <a:schemeClr val="bg1">
              <a:lumMod val="85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800" b="1" dirty="0" smtClean="0">
                <a:solidFill>
                  <a:schemeClr val="tx1"/>
                </a:solidFill>
              </a:rPr>
              <a:t>30%</a:t>
            </a:r>
            <a:endParaRPr lang="quz-EC" sz="800" b="1" dirty="0">
              <a:solidFill>
                <a:schemeClr val="tx1"/>
              </a:solidFill>
            </a:endParaRPr>
          </a:p>
        </p:txBody>
      </p:sp>
      <p:sp>
        <p:nvSpPr>
          <p:cNvPr id="12" name="11 Elipse"/>
          <p:cNvSpPr/>
          <p:nvPr/>
        </p:nvSpPr>
        <p:spPr>
          <a:xfrm>
            <a:off x="2483768" y="1916832"/>
            <a:ext cx="576064" cy="432048"/>
          </a:xfrm>
          <a:prstGeom prst="ellipse">
            <a:avLst/>
          </a:prstGeom>
          <a:solidFill>
            <a:schemeClr val="bg1">
              <a:lumMod val="85000"/>
            </a:schemeClr>
          </a:solidFill>
          <a:ln>
            <a:solidFill>
              <a:srgbClr val="0404A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sz="800" b="1" dirty="0" smtClean="0">
                <a:solidFill>
                  <a:schemeClr val="tx1"/>
                </a:solidFill>
              </a:rPr>
              <a:t>70%</a:t>
            </a:r>
            <a:endParaRPr lang="quz-EC" sz="800" b="1" dirty="0">
              <a:solidFill>
                <a:schemeClr val="tx1"/>
              </a:solidFill>
            </a:endParaRPr>
          </a:p>
        </p:txBody>
      </p:sp>
      <p:sp>
        <p:nvSpPr>
          <p:cNvPr id="13" name="12 Rectángulo redondeado"/>
          <p:cNvSpPr/>
          <p:nvPr/>
        </p:nvSpPr>
        <p:spPr>
          <a:xfrm>
            <a:off x="755576" y="3429000"/>
            <a:ext cx="648072" cy="50405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bg1"/>
                </a:solidFill>
              </a:rPr>
              <a:t>18-35 años </a:t>
            </a:r>
            <a:endParaRPr lang="quz-EC" sz="1200" b="1" dirty="0">
              <a:solidFill>
                <a:schemeClr val="bg1"/>
              </a:solidFill>
            </a:endParaRPr>
          </a:p>
        </p:txBody>
      </p:sp>
      <p:sp>
        <p:nvSpPr>
          <p:cNvPr id="14" name="13 Rectángulo redondeado"/>
          <p:cNvSpPr/>
          <p:nvPr/>
        </p:nvSpPr>
        <p:spPr>
          <a:xfrm>
            <a:off x="1763688" y="3429000"/>
            <a:ext cx="648072" cy="50405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bg1"/>
                </a:solidFill>
              </a:rPr>
              <a:t>36-40 años </a:t>
            </a:r>
            <a:endParaRPr lang="quz-EC" sz="1200" b="1" dirty="0">
              <a:solidFill>
                <a:schemeClr val="bg1"/>
              </a:solidFill>
            </a:endParaRPr>
          </a:p>
        </p:txBody>
      </p:sp>
      <p:sp>
        <p:nvSpPr>
          <p:cNvPr id="15" name="14 Rectángulo redondeado"/>
          <p:cNvSpPr/>
          <p:nvPr/>
        </p:nvSpPr>
        <p:spPr>
          <a:xfrm>
            <a:off x="2771800" y="3429000"/>
            <a:ext cx="648072" cy="50405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bg1"/>
                </a:solidFill>
              </a:rPr>
              <a:t>41-65 años </a:t>
            </a:r>
            <a:endParaRPr lang="quz-EC" sz="1200" b="1" dirty="0">
              <a:solidFill>
                <a:schemeClr val="bg1"/>
              </a:solidFill>
            </a:endParaRPr>
          </a:p>
        </p:txBody>
      </p:sp>
      <p:sp>
        <p:nvSpPr>
          <p:cNvPr id="16" name="15 Elipse"/>
          <p:cNvSpPr/>
          <p:nvPr/>
        </p:nvSpPr>
        <p:spPr>
          <a:xfrm>
            <a:off x="323528" y="3140968"/>
            <a:ext cx="576064" cy="432048"/>
          </a:xfrm>
          <a:prstGeom prst="ellipse">
            <a:avLst/>
          </a:prstGeom>
          <a:solidFill>
            <a:srgbClr val="0404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b="1" dirty="0" smtClean="0">
                <a:solidFill>
                  <a:schemeClr val="bg1"/>
                </a:solidFill>
              </a:rPr>
              <a:t>70%</a:t>
            </a:r>
            <a:endParaRPr lang="quz-EC" sz="800" b="1" dirty="0">
              <a:solidFill>
                <a:schemeClr val="bg1"/>
              </a:solidFill>
            </a:endParaRPr>
          </a:p>
        </p:txBody>
      </p:sp>
      <p:sp>
        <p:nvSpPr>
          <p:cNvPr id="17" name="16 Elipse"/>
          <p:cNvSpPr/>
          <p:nvPr/>
        </p:nvSpPr>
        <p:spPr>
          <a:xfrm>
            <a:off x="1331640" y="3140968"/>
            <a:ext cx="576064" cy="432048"/>
          </a:xfrm>
          <a:prstGeom prst="ellipse">
            <a:avLst/>
          </a:prstGeom>
          <a:solidFill>
            <a:srgbClr val="0404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b="1" dirty="0" smtClean="0">
                <a:solidFill>
                  <a:schemeClr val="bg1"/>
                </a:solidFill>
              </a:rPr>
              <a:t>20%</a:t>
            </a:r>
            <a:endParaRPr lang="quz-EC" sz="800" b="1" dirty="0">
              <a:solidFill>
                <a:schemeClr val="bg1"/>
              </a:solidFill>
            </a:endParaRPr>
          </a:p>
        </p:txBody>
      </p:sp>
      <p:sp>
        <p:nvSpPr>
          <p:cNvPr id="18" name="17 Elipse"/>
          <p:cNvSpPr/>
          <p:nvPr/>
        </p:nvSpPr>
        <p:spPr>
          <a:xfrm>
            <a:off x="2339752" y="3140968"/>
            <a:ext cx="576064" cy="432048"/>
          </a:xfrm>
          <a:prstGeom prst="ellipse">
            <a:avLst/>
          </a:prstGeom>
          <a:solidFill>
            <a:srgbClr val="0404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b="1" dirty="0" smtClean="0">
                <a:solidFill>
                  <a:schemeClr val="bg1"/>
                </a:solidFill>
              </a:rPr>
              <a:t>10%</a:t>
            </a:r>
            <a:endParaRPr lang="quz-EC" sz="800" b="1" dirty="0">
              <a:solidFill>
                <a:schemeClr val="bg1"/>
              </a:solidFill>
            </a:endParaRPr>
          </a:p>
        </p:txBody>
      </p:sp>
      <p:sp>
        <p:nvSpPr>
          <p:cNvPr id="1026" name="AutoShape 2" descr="data:image/jpeg;base64,/9j/4AAQSkZJRgABAQAAAQABAAD/2wCEAAkGBhIQERUUEBQWFBUVFRUTFxcYFRQYGBYWFxgVFRkZFhcYHCYeGRojGRcYHy8iJCkpLCwtFx8xNzM2NSYrLSkBCQoKDgwOGg8PGi0kHyQsLCwsLCwsLCwsKiwsLCwsLCwqLC8sLCksLCwsKSwpLCwsKSwpLCwsLCwsLCwpLCksLP/AABEIAMIBAwMBIgACEQEDEQH/xAAbAAEAAgMBAQAAAAAAAAAAAAAABQYBAwQHAv/EAEEQAAIBAwMCBQIEBAMGBAcAAAECEQADIQQSMQVBBhMiUWEycRRCgZEjUqHwM7HBFSRicuHxBxZD0TRzgoOSorL/xAAZAQEBAQEBAQAAAAAAAAAAAAAAAQIDBAX/xAAjEQEBAAMAAgMBAAIDAAAAAAAAAQIRIRIxA0FRYRNxBDJC/9oADAMBAAIRAxEAPwD3GlKUClKUClKUClKUClKUClKUClKUClKUClKUClKUClKUClKUClKUClKUClKUClKUClKUClKUClKUClKUClKUClKUClKUClKUClKUClKUClKUClYNYDVLlIPqlJpVClKUClKUClKUClKUClKUClKUClKUClKUClKUClKwzRQZpWAZr5N0DvQfdKhdZ10WQu4M5YXGAEcW43c/Brda64rEgBzBgwpbIg/ln3H71nyW8ukpSo//AGykqoOWYKAQynPwwqJ65rmF3/FYKCqbVbaFYwSzsATwwx7DvOLtFmmk1R73UtUATau88eu3dBJwBMEgfcDjmviz4s1gRSUtXCYkepSrd1YrIBH2E9h3pui90qlP4/2MBctOJmGQi4pgSRkDMZj9qsPSOtpqbZddwUYJdGTtON2CI7jFTy17i6dPUNcLSySAThZ7mCf2ABJ+Aa88GpuWWa+ly+NzMGulV8tmESGUDgfMxETippWPUNSGBItWSQMYMgZ+5yOOCB7zp/8AL9+1ePkXlB5Ki5tkc+q2Uaec8/1rH+x99P8A/EMKVTVptJ/Okdve3JbiDKzIIIq26XqNu6oa24ZW4IOKpp8IHzLThxNsncIMEMoQ7TMqRAI5yPmtHUvEn4e4mm0ijbb9LYn1clQO8Ayx5k/Brnn8muYN44b9vQgazVZ0PiaABfU2ieJyh+zdv1/ep6zq1Yc8/sfsa1j88vviXCx0UrANZrtLKwUpSqFKUoFKUoFKUoFKV8PcA5oPuk1Wut+Ljp7gtraZiy7gzEonMYYK0x3mAMZzUSviHWaoHyQVAJE20BGMEG5caFP3AOMis72Lte1KoCWIAHJPA+54qN0nijTXr3lWryO8M21TOBE5GK8669YuQDevB2zjzy5Q5hmH0RE8QAVHFY8PaC8t9LzI6i2QyktO7lWB9RJLL+kN8Zl9b2sX654ntNfSzbugOSykFH+pQTtMgAcHv2qA6h1+624X7SbVdkzcdQ+0kYQCWGP8/atni60ttlu2/SWddQrAYa4mz0tH8ygD29Tfr8+IGI1Ft1P8O6oe3cBhkbMx7g7lxz6j7xWZ7Vr/APPt1V/h2EYDEBmn9BzxHzXN1Pxtea3uS3a287w7sP6AZnG0wcVLXOi3FZGv6h7ibgQMscevEkBQQuTBx7c1N6iza2lQijcogwgmRiJyf2q2z8T0rd1rl3T6Q243XbTqSxIC71S4TnMbkiPmpTpreUbq7AsFSoHqiU7E9iUNcXWbq2tJYcqpCXQpVh6WUi6u2P2/UCvno2oW+WNhBaBC7UEcq0E9uVuT9orMy4uU3dpnpfU2u3AGEenzB/yiFz92OPtUd0vbf1WoLZXdBziZKiBGDgZ+fvMj05SguXH5VCsARgS3+c1H+E1AV2AE7pMGQYWSeYHqEYj+tX90iQ03R7KXSVWdsmdywCOJUASeeZiPeunUm3cSSoIOMgffkV9I/wDCuECJ3fMkj2n3PFV7q/Uby+VY0yKbt4vBIlUCkAk7ewBk5/zFTW033T5bw0t14teiZlonZPJUzIY5jnP61s63fG1dFpIgQr5yFPI5kmcsTzPya7tfrW09sWLH8XUsu4xAMcM8EwDE7VJzHwa4PC5Q22vNJ7btph4JXbb95b2+ok+9Xutqk+n6P8NaW3ZguwhQx5jl2nJj4+PcxjqG200IpLuYMEqJMTkYDn0ieYz9+wPsU3XHqYYHpO0CYA+ACST9zUa+oXT2m1OoOSJUAZzwokAknj1cAfeudrN7dRp691caVFtoQb10hU3MAFkxvdjwonk/1ri6foRpwtsILhBZyrqqXWY/W9tySl0GJiQQAATgCqqutvau8VuoS10mARi3Hp9MjhYIP2Perz01rVvZbt7pIHpk7QFH1hchQxmIgGDjE1xzx8Xqx3ZuN6eU42s2/aIYMR+Y4LRieBjjtXG/SLljOluQOTbeWQ/Y8g11WbAa6dohVbeT/O36+3+pPcGpF1/rFefK2NxF6bxMUIXUobLe59SH7MOP7zU/p9crAGRB4IMg/YiuHUWFK/xANsEtujbA7mePvUDpenzubSNcskGCjqdh/QzMj9f3Fbw+S49jNxlXUGs1VLPX7lnGptlP+NJZD9xyP61OaTqqXBKkMPdTP7+xr2Y/8jG/9uON+Ox30rCOCJHFZr0OZSlKBSlDQK49bcAk8n2HNadb1Ty0ZiGOzJVRLR7xzH2qi6bx1+NveWi3Esx6nRSSM4LkZCniQOf1jnbb6anPab1V2xrw2lulVugF7XBKkd/+ncfaaqS6W6LjWLyszyAbaPL3AmQTuMbDEzgtg887NR1/S6a6uxWVGhhf5E9mj6tv/F2nNWnqGh/HWluWiF1NqGVh+cDIz7Hkex+DUxyuPKZTfYj+neGzcdPNOwyW8udjbIEkqMElj3qX6nokg22mIESf6AxgTEZmZEVDW+pPcU3kVUvoV/EArtZlX0+YDmFHBBBjJBHNWTQa23rLQOVcCciCPnBypxwYMc4pl/We/SN01rz9Hcsri5Z+kHJAzEj59QEY4qB6FqDq9BdsH/F0zEpxJXJH7gsPiRU9pLvkambnpJJt/wDMp9UcCduDInAP6xHULQ6b1RLuFs6g7Gx/P7kfyvH6NPasz8allTvhvqDX7GxmIbbtkESDyGH+cfapR7huW5AIdJBEzkYIOM+//eqwbV3Sau4LVvcpXzAAQsgGe7cgkLIH8tWfpl7zQt5I2XEDETw3v+0A/arf1LN8V3rl3f064ZA2XRkdpcCfj6v0mqv0brb6Np2eakEDaRuElD3wfoHMVfl0uxdSpGPMFwYxBCuMEkYIj9OK8q6zcNhrpBDKhb1CSARMqT2YcEH2qYdtjU3rr0271gXenXLyA/xNwUMuSS3liR3yK5+jC3a1LT6FS0gAJYwzs/1Dc0HaF79+1fWo0L/gdHaRSxmwzkJvA2L5rFhxG4R9yK+9L4XKh2vOtpJDEIqKIVVXuNqiQWiPze4k7x7GaseptzbKqMEDAgYJz2I4+Ki9frl0lsTD3n9NtSQJ45MQqDG5ojH2FcjeJLVsBdKs7uLlxiqMFGSpaWuwAcgRg5wYq3WtcEXzG3XnwxvEFYcZW3ahivl7gpIyBtJ3MxFWYbZ/rY9wkuLpfczg6ln8rLrkW7JXdtgNgq0hGUfU0j0HQqDbSFCqAsLAGyOP2rxhOsuABCAAFYHmfSZYj/EzySZ57nvV88E3NStt72qW3ZtcqQGTesCHKsTtx75Pb5fJNRYn9bbnc+oIFpM/USpAn6lI5k9ucD71DWdW/FO11ne2lsKbCAAljMqWUnDPthfmD2BaS1/UTqy6OvloAGtz9QKt9V5P5WBB28hd3fiAudWvafU2n1VpAgJ2Kgt7QTlioX6WM7huzEfJrjJb1qTSbs2CGZ7g/ithgAAVByLeMbzyxHyfatjq+LYP8S5BY9rYHYRwucf9RU3pbNq9F5SHUg7IGBP1SP590yTntXOumVZjJ4LHlsnn9f8AT2FcMns+O75FS8S9euKzWLDG2ttfW6gbtzCRtxA5BJjkx8GC0Piy8rHyLzNcDMNr3GZG2AOwbcMHaTkTkESDU54o8MXDeN6yu/eE8xQVV5TgqzCOJEGeWwZNRPQvB9+SUsHTh8HcRCLywVQSWn3Mn5BzXeeHixljlt6fodUuospc24dVYg5g9x8wRXHqm2AWrAJggMFf1KCZH1Sc5rKXxZsqqwqooUEgn4BYjtOTx+lQ/U0uLprlze3m3bZS1mSpcH1BlmF9U/AA7zPi8d1LjZyvrX3PMabqXLmntKRvTbDPth7pUNuIUEqAoOd57LXV4W6InmNetOzW2XahP5lkEtwJEgBZ9ie4qO6Nds6lgulS7ZBX+MogWwpG3btkjeeAyQYUknEG96XThFAAAgAQOABgAfAFdvj+O5XX0zllqNoEVmlK+g85SlKBSlKDRqNKGyMMODVJ674QbzGu6TZbvnLW2E2b/Pb8r5Oe8meSavta79gOIYVmz7iy/ryDoXWtZ+LNu5pVcgBGshNpXg7ly22MQTK/Imasp6kS4vaVpCEq9smCSYOxwfofkQfggmpbxD4dS8B5pKssi3fWQ6SCIYiNy5Mg+5+9VF0fTOLeoi26Wrnl3ba3Lh1RJG1SXJUpEzbI5Mjb3xZMv9r2LRrbAuD8VpYDgy4AUncBGYEtAOVBG4AZ94xEdW/EaYHAl7QljJwvl7jtFk/UGBRQFzM41dL6q2nu+pTbZl3m2wIFxB+a2WAbBJw3qXMiCDXbq9KgnWaQKwuD1gyQVAMoVLBQrGAZwplo5qS/VLPuJbW2E1VkFlG4CY3Ef5HKyP778HVun/jtC1ptrXbUESMSMie4DAbffmosONK7aixuZCyrdtcsjFgvqeZ2DcWkhiQDkYFbunW0t6k39OdqXRs1Fr+VsbXA7QcH4b95ZrsJppPUPxmitalQRc08rcBQElB6bgCthiI3DkbkqW6JpL7Kzae6i2zcZlUnzI3EMQxAgzlsH88ds1jTXToOoXLZH8HVy69/WAdy8/c4B+tvasdJ1ZsHUaeLiqpB3oH3BDPlsCGgbQCm2JKoIqxdPQ20wHmHUXE2uoUiNoCwQZJOZn4rh0fTOn2wbqi0dzEF3bdLckEuTXnGu11y2qLcYXU+rzIFzzUyd6SRLQROZ/pUj4c69ZUnT3xFu/EPuLIc4ZS2fqMGeCYIqXHm4d+3pD9YsRPnWwPfen7c1Ca7V6Et/vF5r3BCMXZM8EIihSfYmfiuTpnhJSzpcYiOQpiR6dpHxyZ57fFY13g9du21dVsmAxG4TGFIwRI4jvXLz/rXjG1tX07LEXG9W6JvMCxAG4LujdCjPP7muhvEGk2gC1ecf/LdjiRkkzODXzpei6tEG+4kiBITexxHqwN3bJ9vvOT4edifMvEAhQf4cQVbcrAlpDA8HkDvWpn/AFLI4vN0Yc3F6e25QW3NaRciJ7mYmZAJHtzUV17xcXaB6yDiAfLQ+4n/ABGH8xwOw7m16nwoXX/4m6G5B9IExH0qB2xz8cYqrarwBqCJtvbcZIIYgn4giJ/Wuks+2dI2zqSPILTD3wrRMywYg4k8gSeYmvnxVtAS0GMK3oVFmXJKgnguTwBge0AAns8PqRdRLw2NbuhvUMg7WXIPtumpM9PVtdvPCouz4JLqT9/Sc/NN6o2+Erd7RWiNUBDlSApB2NBDbpIGQFyJ+mrFZCXATbYHvHcfcHI/WtR0ivEkMF4B4J+fjjH/AGrlXpYsqWJJbc1wmWxMkhBJKhfYcwa4Zay66y3H0kbGkJMtgfy8zzg18XtKVkg+nn7DvJPaq90bqmotk3XNy5ZY7GBLEgkmHtbsssbQYgSxiYxZb/8AvFoGzcEGTMBlIyCGB/XB/asXDrX+XKdRYtq7M7wEQSTEQucB1MMpiTzyPsKd1fqlzUXyRuE/wbFtSytLGA4IEESDOfj8sib8TdTkjTacqoEs5mdxEsygepiZ7QZn2U12+C+kFgL9xAoyLKwJVCILE9yYiTnk53TW5NMXK32nfDvR/wAPaUM29+Xf+ZuP2HA/71L1gCs16sMfGacrdlKUraFKUoFKUoFKUoMMoIg1C9U6MpUqV32zkqeVP8yHsR/fzN1g1LNrLp5N1jw7qAyjd51nerB2Kq/paQtzAyBIDCOYPsIjpfiO90nUrbv3DdsXoLhgQLQbcEZSRnAE9iCPavXOodOmWtwD3HZvuKoniDwwtxCLaCVUjymEwOwUYJX2APYAe1Y3rmTWvxt16+WPO0u1rZGRyoXJYFVEupnjlSMYJFQ1y75Y8zTh9sw1seXCFgNvDBChP5jntuGQa90PqD9NLuWDac3Nly2pLBT/ADKrQ1tgYG0jPHaRYdTpltf73pPXbuAFolgQRtUAFgq2z+bHpg45h6R26HWJ1G1DEG5bK3bZ7hgTtIPcSIJ9j+8d12yvmWr+0FWHlNuto+1xJtna8Cd8rMiN/tXJfv8A4W4t+yAlkELctgD0kkkjAlpYlg24glsDMmZ1SrcFy0YKXlLrzyfq+3Ib9TWLytTqvdN6kLRGmu2nNpnOLgCMod7hRlzg4j0zkH4rn61pG0+VBvWWf6g2VJXaQyRG8qYzzj9OC8Xlbm12e3c2329OwAMBxM7j6LuBUzqtd5Fq7chWHBRhKvwIYUy3viy86ung3xemrREVgt9BCbj9UYNtj3BjBz/7zj9LLsH04gTlSQGtuDkfof7g14jq7R1AGp0heUAm3jzLMMZKkD1oPVB54/T1TwN4vbVJL51CKvmqOL9uPTdT/jAOR3+xFcMsYtXYOVtTfieGKzEcT8e59q5FuW5hUHaQSJBEflAMmduZ9vcTJ2byuoKkFSJB9waKABAER2A/QRXfwxyjl1H/AIm6R6Fj7g9vlo/sfOMroWVvMt4JnchJ2n5EcH9+ao/iLRXLGsZ2uvbF4+h1PpVsCGmdy9tp4le3Ev4X8Wsx8jV+i5ja2Yce2RzOPmPeJxlhprDOy1PdV6Db1QBcbXHDqfUPiY9Q+CKp/VXv6S4QzK0JKuFYmCYCuOBmWkkx6ver8p9qj+pdIF471gPAU7gdrKCTHwcnIE5pjl+liI6LrGwboIxn2ms6zT3b1yVvNbTGEMnB5yIBIx3AE4Jgjja69q8bbptlfTMBT29DyQfsYjvFTOkSF3CJ9u2P86mXOtQZCWk4HtVbvdZbSpftWsO919jZIXdHHI3Tge5B9qs/UL5KSSFHcyMfvVKbpX428LenZSEJ3NBO3cIJkYIEcTkn4JphPulfHhLol3U3NrArZtsWutLg3X7IZPIzJiQDzkV6pbthRArR0/QrZQIswO5MknuWPcnkmuqu2GP/AKrnaUpSuqFKUoFKUoFKUoFKUoFYNZrBoNL1HdQ6et0ZwexHIqUYVqdKy6R5j4w8M37isLRC3SIBmFujEz7PAgH/AE4q/g3qj6Qtp9UWDM3+C1tE2Agln3EgMD7CSeROa9r1OnDghhINU7xR4PtX7e26pZRO1x9dufnkj957juMWan8X2gOqdPFhWuWoNt53CGYEED0sBO5TwDyCeYrm0V0eXCEkIZSTLAd0Y5mOzdwR7SfnT9UuaNhY1xW5YuEql/8ALMRtuD8sgf1mTkji8QK2hueYsujGWbczGABAYHAgfmBlpiKz28T0ivFINm4btsIy39n1JuhhPAkbSRGefSK7fFNpxpkRFLNcZYUQSYBYzP2rvu6VbqgAjYxS8hE5khv7/wCatHiUXW8s2kNxNpDFIJ5UgrHORkVJl2RbOVC9FvLYQbj5bYM5IGJ+rI5JGTUkjm4y3dLcFnUo29IPouGZ9JnBPdZ2mT7k1Vrtm3w9ticy6XNrkyT6rbjnPuOKxo9YtpmI3bJA9UBuJgqpI3TMEcx8V0zwmXftiZae9+FPFAv2y5Xy3SPxNkgg2nIk3EHOwmZ/UzjNsUyJGRyD2j4rwToP/iClh0ul9+3AP59hiVJ/MvwfYHtXrnQvENi7aW9pnD6dyQY/9F+4IOQueO0zwa4zeF7Grq+kzr+lpqEKXVDKf7kHsapWs8D3/NDW7u5V2geZA27Y9TQPWw2rn47SavrElfSRMYnIqsdTs6pzDMEUTMsAv3EepgQfYHHzFdt7nGNfqRfqtuyGBbfGdq5IExmuvR9Wt3bfmKYEwd2II/6e1U9jasNAm4xzPCZkwO7AxxmQDgwQOm5auXLU39tq0P5z5YC8elIJEDI+exww88/HSz7WY6izqEZQwYfmAJkRBBgZ9iCPiKqfiC7bsyto3PPbCrvUwDIBcbZyewnGfcjjHUbSsPwKAsJU33J3BW5IBwgJjt3OPeN0PQr2ouEaYn1km9fYhtmQSFxu34EEGSD2HHWYye2GjR2dV1AtZYsSIwQQiZg+YO3GO8jjmPTfD3h+3o7Qtpk8ux5du7H/AEHYVu6R0hNNbCJJgCWYyzECJY+/9BwK763J5dqFKUrohSlKBSlKBSlKBSlKBSlKBSlKDBFfDLWysEVFlc7pXNdte9dzLWpkqNyqh13w4rqw2hladyEYaf8AWc/3NVrTaEW0bTtL2iNoD/UgP5CfzL7HkcZ5r0u9ZmoDqvSVfnB7EcisZYb9NS/rz3S9JfTDySSVRi1o9/KPKn5U/wBCKivEVq5Y09y5p2ZGX1yvf1AmexEE81edTbIhLgGPoeME8QfY9vmo230sXbd603cFc/ysGX+nH6Vy3ZemU4oyeLX3i3qrCahSNwbaqtzxEkTx7VovjpmoaC1zTsTw/AP3O5Y/UVvXw3qbVyyG08+XKtcUhg8k+o4n2weIrd1Xo+nu/wCJbuKR38tx/kDiuvJ6ct/rkv8AgI7CbL27oMQc4ieCpInI/auvwV1HV9Hv7nttc09yEvIpDhl43Bf5gCYxkEg8zXH/ALLsoZtXTaPwXQ/6VtXqGpT6dRbuj2uFD/UQ39aluV41x71odarWl8m5Nq6Js3cmCeEeYI9sweRyKgtWG3xeuBmUhWt2z5rkkEgbcKkjO59sT/ykU3wf/wCIXkt5GrtjyLhhmS4GFsn8236gvvBJ7/e+3FXS7t7em65vW70FwWcKpS4F+pXAH3mRwI4dxbcus1o0akWbLeaFBPmshKbuSoXBzE7YBge1QlnqDaq4N3mPcIwm45MmYAGBHPGO+cW9unNqQNyC2i7SjuPWgI9aKDEr2BaMdjih6MbFtk6eEt3G+q7cUsf+v64HtUlEZoPBy+YtzVEJO3bZTaM8etkGR9v1NXfT2AigKAoHAAgD9KrvUEIZJM+htxnO4FYz+rVM9I1bXLcsMg7Z/miM/wB95rt8fb1jJ3UpSvQwUpSgUpSgUpSgUpSgUpSgUpSgUpSgUpSgwRXyVr7pUXbnuJUfqrOKlmWubUW8VGpVZ1mlBBBFQOo0bI2GKgwJB4+D8f33q26m1mo/UaWcRUyx3G5XmPjTT63TXBt1VxUfKmAyg91Ppn5H+kZqZ611FDnUIwHuLR+P5f8AWvdz0db9sJdto4Q43NH2JEe2P0qNvdI0en5/DofZbe4/uIiuUz1yxLjt4+niPqDRtCXP/tE+/wDJicHj96ltG/UrnOhtt8lXUH9WNem27if+mCwPGUST2iJNSVjp9xuQq/8A5Mf6mP6UmVy9Q8Ne3n3T/D2of/G02kT/AOpif6JV/wCh665prPl7bZAjYA7Qvx9GB7CpGz0IH6iT/QfsMVJabpiLwo/an+Pfs5FW6nYuawAXrK3FBkBmbaD77dvPzXR0zwxt7eX8I91R/wD1VtSwK2Ba3PjjPk4tL0q2mY3H3Ysx/wD2JrupSukkjNuylKVUKUpQKUpQKUpQKUpQKUpQKUpQKUpQKUpQKUpQK+WSa+qUHDf0c1q/2fUnWIqNeSP/AAC+1ar3Q7b8qP2qVikVNL5Iu30hF4UY4xXTb00V17aRTR5PhbVfYFZpV0zspSlVClKUClKUClKUClKUClKUClKUClKUClKUClKUClKUClKUClKUClKUClKUClKUClKUClKUClKUClKUClKUClKUClKUClKUClKUClKUClKUClKUClKUClKUClKUClKUClKUClKUClKUClKUClKUClKUClKUClKUCl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pic>
        <p:nvPicPr>
          <p:cNvPr id="1028" name="Picture 4" descr="http://coyunturaeconomica.com/files/coyuntura/generar-ingresos-extras.jpg"/>
          <p:cNvPicPr>
            <a:picLocks noChangeAspect="1" noChangeArrowheads="1"/>
          </p:cNvPicPr>
          <p:nvPr/>
        </p:nvPicPr>
        <p:blipFill>
          <a:blip r:embed="rId4" cstate="print"/>
          <a:srcRect/>
          <a:stretch>
            <a:fillRect/>
          </a:stretch>
        </p:blipFill>
        <p:spPr bwMode="auto">
          <a:xfrm>
            <a:off x="755576" y="4221088"/>
            <a:ext cx="792088" cy="594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21 CuadroTexto"/>
          <p:cNvSpPr txBox="1"/>
          <p:nvPr/>
        </p:nvSpPr>
        <p:spPr>
          <a:xfrm>
            <a:off x="1835696" y="4365104"/>
            <a:ext cx="1440160" cy="461665"/>
          </a:xfrm>
          <a:prstGeom prst="rect">
            <a:avLst/>
          </a:prstGeom>
          <a:noFill/>
        </p:spPr>
        <p:txBody>
          <a:bodyPr wrap="square" rtlCol="0">
            <a:spAutoFit/>
          </a:bodyPr>
          <a:lstStyle/>
          <a:p>
            <a:r>
              <a:rPr lang="es-EC" sz="1200" b="1" dirty="0" smtClean="0">
                <a:latin typeface="+mn-lt"/>
              </a:rPr>
              <a:t>$800 en adelante</a:t>
            </a:r>
            <a:endParaRPr lang="quz-EC" sz="1200" b="1" dirty="0">
              <a:latin typeface="+mn-lt"/>
            </a:endParaRPr>
          </a:p>
        </p:txBody>
      </p:sp>
      <p:sp>
        <p:nvSpPr>
          <p:cNvPr id="23" name="22 Rectángulo redondeado"/>
          <p:cNvSpPr/>
          <p:nvPr/>
        </p:nvSpPr>
        <p:spPr>
          <a:xfrm>
            <a:off x="1043608" y="5301208"/>
            <a:ext cx="792088" cy="504056"/>
          </a:xfrm>
          <a:prstGeom prst="roundRect">
            <a:avLst/>
          </a:prstGeom>
          <a:solidFill>
            <a:schemeClr val="tx1">
              <a:lumMod val="65000"/>
              <a:lumOff val="3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bg1"/>
                </a:solidFill>
              </a:rPr>
              <a:t>casados</a:t>
            </a:r>
            <a:endParaRPr lang="quz-EC" sz="1000" b="1" dirty="0">
              <a:solidFill>
                <a:schemeClr val="bg1"/>
              </a:solidFill>
            </a:endParaRPr>
          </a:p>
        </p:txBody>
      </p:sp>
      <p:sp>
        <p:nvSpPr>
          <p:cNvPr id="24" name="23 Rectángulo redondeado"/>
          <p:cNvSpPr/>
          <p:nvPr/>
        </p:nvSpPr>
        <p:spPr>
          <a:xfrm>
            <a:off x="2627784" y="5229200"/>
            <a:ext cx="792088" cy="504056"/>
          </a:xfrm>
          <a:prstGeom prst="roundRect">
            <a:avLst/>
          </a:prstGeom>
          <a:solidFill>
            <a:schemeClr val="tx1">
              <a:lumMod val="65000"/>
              <a:lumOff val="3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bg1"/>
                </a:solidFill>
              </a:rPr>
              <a:t>solteros</a:t>
            </a:r>
            <a:endParaRPr lang="quz-EC" sz="1000" b="1" dirty="0">
              <a:solidFill>
                <a:schemeClr val="bg1"/>
              </a:solidFill>
            </a:endParaRPr>
          </a:p>
        </p:txBody>
      </p:sp>
      <p:sp>
        <p:nvSpPr>
          <p:cNvPr id="25" name="24 Elipse"/>
          <p:cNvSpPr/>
          <p:nvPr/>
        </p:nvSpPr>
        <p:spPr>
          <a:xfrm>
            <a:off x="611560" y="5013176"/>
            <a:ext cx="576064" cy="43204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b="1" dirty="0" smtClean="0">
                <a:solidFill>
                  <a:srgbClr val="FF0000"/>
                </a:solidFill>
              </a:rPr>
              <a:t>40%</a:t>
            </a:r>
            <a:endParaRPr lang="quz-EC" sz="800" b="1" dirty="0">
              <a:solidFill>
                <a:srgbClr val="FF0000"/>
              </a:solidFill>
            </a:endParaRPr>
          </a:p>
        </p:txBody>
      </p:sp>
      <p:sp>
        <p:nvSpPr>
          <p:cNvPr id="26" name="25 Elipse"/>
          <p:cNvSpPr/>
          <p:nvPr/>
        </p:nvSpPr>
        <p:spPr>
          <a:xfrm>
            <a:off x="2123728" y="5013176"/>
            <a:ext cx="576064" cy="43204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 b="1" dirty="0" smtClean="0">
                <a:solidFill>
                  <a:srgbClr val="FF0000"/>
                </a:solidFill>
              </a:rPr>
              <a:t>60%</a:t>
            </a:r>
            <a:endParaRPr lang="quz-EC" sz="800" b="1" dirty="0">
              <a:solidFill>
                <a:srgbClr val="FF0000"/>
              </a:solidFill>
            </a:endParaRPr>
          </a:p>
        </p:txBody>
      </p:sp>
      <p:sp>
        <p:nvSpPr>
          <p:cNvPr id="27" name="26 Rectángulo redondeado"/>
          <p:cNvSpPr/>
          <p:nvPr/>
        </p:nvSpPr>
        <p:spPr>
          <a:xfrm>
            <a:off x="5652120" y="1556792"/>
            <a:ext cx="1368152" cy="504056"/>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bg1"/>
                </a:solidFill>
              </a:rPr>
              <a:t>Resumen psicográfico</a:t>
            </a:r>
            <a:endParaRPr lang="quz-EC" sz="1000" b="1" dirty="0" smtClean="0">
              <a:solidFill>
                <a:schemeClr val="bg1"/>
              </a:solidFill>
            </a:endParaRPr>
          </a:p>
        </p:txBody>
      </p:sp>
      <p:pic>
        <p:nvPicPr>
          <p:cNvPr id="1030" name="Picture 6" descr="http://t2.gstatic.com/images?q=tbn:ANd9GcQBEHWiAcVGc2fjZOYPKzyqZWRs0d2qg9tGMocPJjmji6l--HbSGIPABw"/>
          <p:cNvPicPr>
            <a:picLocks noChangeAspect="1" noChangeArrowheads="1"/>
          </p:cNvPicPr>
          <p:nvPr/>
        </p:nvPicPr>
        <p:blipFill>
          <a:blip r:embed="rId5" cstate="print"/>
          <a:srcRect/>
          <a:stretch>
            <a:fillRect/>
          </a:stretch>
        </p:blipFill>
        <p:spPr bwMode="auto">
          <a:xfrm>
            <a:off x="5796136" y="2564904"/>
            <a:ext cx="1256867" cy="864096"/>
          </a:xfrm>
          <a:prstGeom prst="rect">
            <a:avLst/>
          </a:prstGeom>
          <a:ln>
            <a:noFill/>
          </a:ln>
          <a:effectLst>
            <a:softEdge rad="112500"/>
          </a:effectLst>
        </p:spPr>
      </p:pic>
      <p:pic>
        <p:nvPicPr>
          <p:cNvPr id="1032" name="Picture 8" descr="http://t3.gstatic.com/images?q=tbn:ANd9GcRkZeQcKwqrXxHPQlUI07zL7__JqaWLewaVj3WasvQzSdInYZvs"/>
          <p:cNvPicPr>
            <a:picLocks noChangeAspect="1" noChangeArrowheads="1"/>
          </p:cNvPicPr>
          <p:nvPr/>
        </p:nvPicPr>
        <p:blipFill>
          <a:blip r:embed="rId6" cstate="print"/>
          <a:srcRect/>
          <a:stretch>
            <a:fillRect/>
          </a:stretch>
        </p:blipFill>
        <p:spPr bwMode="auto">
          <a:xfrm>
            <a:off x="4330366" y="2564904"/>
            <a:ext cx="1249746" cy="936104"/>
          </a:xfrm>
          <a:prstGeom prst="rect">
            <a:avLst/>
          </a:prstGeom>
          <a:ln>
            <a:noFill/>
          </a:ln>
          <a:effectLst>
            <a:softEdge rad="112500"/>
          </a:effectLst>
        </p:spPr>
      </p:pic>
      <p:sp>
        <p:nvSpPr>
          <p:cNvPr id="31" name="30 Flecha curvada hacia abajo"/>
          <p:cNvSpPr/>
          <p:nvPr/>
        </p:nvSpPr>
        <p:spPr>
          <a:xfrm>
            <a:off x="5364088" y="2492896"/>
            <a:ext cx="648072" cy="216024"/>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solidFill>
                <a:schemeClr val="tx1"/>
              </a:solidFill>
            </a:endParaRPr>
          </a:p>
        </p:txBody>
      </p:sp>
      <p:sp>
        <p:nvSpPr>
          <p:cNvPr id="1034" name="AutoShape 10" descr="data:image/jpeg;base64,/9j/4AAQSkZJRgABAQAAAQABAAD/2wCEAAkGBhISERUUExQUFRUWGBcXGBcVFxcWFxgVGBUVFBUXGhQYHCYeFxwjHBgYHy8gIycpLCwsGB4xNTAqNSYrLCkBCQoKDgwOGg8PGiwkHiQsLCksKSwpLCwpLCwpLCwsLCksLCwpLCwsLCwpLCwsLCwsLSwsLCksLCwsLCwsLCwsLP/AABEIAMIBAwMBIgACEQEDEQH/xAAcAAABBQEBAQAAAAAAAAAAAAAEAAIDBQYBBwj/xABMEAABAgQDBAUHBgwFAwUAAAABAhEAAwQhEjFBBQZRYRMicYGRMlKhscHR8AcUI0KSkxUWM0NTVGJygqLS4bLCw9PxF0TiJDSDlPL/xAAaAQADAQEBAQAAAAAAAAAAAAAAAQIDBAUG/8QAOBEAAgECAwQHBwMDBQAAAAAAAAECAxEEEiETMUFRBSJhkaGx0RRScYHB4fBTktIyQuIVI2KCov/aAAwDAQACEQMRAD8A9ABh4iMQ6ARIIeIiBhwMAEghwiMGHAwAPBjsNeE8ADoUNxRwrhgSRx4jxR0GAB0cMIGOvAA0iOND3hPDuFiNoTQ8mGkwXFYa0caOlccxiHcBNCwwsYjmOC7EdaFHMccxwwOtCaGmZHDMhAOaGKTCM0RGupA1h6iuhKEMJiNVaIYqtEXlZGZEuKE8DGrhvzyDKwzoJeFAhreUKHkYs6JSZippZWFKMIbPEFBKi/AjIcjBgXAclXXmfwH+VvZD5VWlRI4ensjmNwwLh2KAKuuCU2zycXwnCSHHhFdK3g60kYknEk42Z30tp2c4LBc0aVQ7HGMrdvzFKBS6UguAPbx7IuaDbyZmEXCiAS4YYtQIdhZi7xwscBmohhnGHZhmDiuGFUB9OY4Z5ilFkuaCzMjnTwEVwx4vKRnLD5xC+dCK94TwZUGdlh86hfOYAeE8GRBnZYdOOMN6aAHhPBkDOGqVEKl84hcxyGkJyuPM4wunMMaONFWRF2PM0w3pTHGhND0E7nekMNKzCaE0O6FqNJhpEPaE0O4rEZENIiVoaRDuIiKYaUxMUw0pguFiLDCiRo5DuMEXWYnI1EskjQ/SR1E8hyLHjFbs5dyHsUp9a/fB0yeAwMcR1AUyeQVYlMDdT6++B5KxixB7Zd0G1KUqzED1ISAG8PRDEcSMRgyQkpYgajPlFemouNILRVgQAaOVMxAHjEZqh0mDgHfnwiLZlTiDPFdVLSVqJ+PdDuDRcSahKwSkggFrcYeYrNlU5Qp9CMtO30RHt6WuaRLlqQCnCo4lBISXdDk66gZ6tBKooK7Ysje4tZcwKDpIIci17gsR4w5oqdjSxIChMn04ClFTBeIgm507fRFj+Eqf9Ok9gUfUIz9qp8+67HspEhjFneVSauYqxQDhAfy0E4E4SAQWUD4nK8amvm006UuWZsxlBiUSluA7uCRyiul7MpZaFFPSrWxLqknrKDKGI4eID+OcZSxcHuv+1+hcaL4l7A9ZWolAFZZyBzzYltW5R5/Pk161XrqhBUbJTTrTndgGDww7GrNa+t1/MzBk7/W/ZV4HhCeOjyfdL0NfZo8X4L1NsneKUakU4LqIJfQG5w8ywi1jzaXsWrSoEVlaSCweSo9YByGUo3a7NlHotNtKXgSVyp2LCCohDBwAFnOwfwgWNXJ9z9CJYe39L/PEkhNHFbTkCxlzwf3P7xGratPwnjtlmLWMhyfcyNix81TJJAdgS3FhlGd3S3kNQnAtzMBW5azAjXvbKLefteUWwTUi9xNRMFuRAN4qN2NnJlz55BQSet1VOWUq9mFnAuzAlrZRoqyk1byt5kum0tTSQoUUO9m1Z1OmUuWOpjZZABIDHC7hgl8zyjZysRlLPatcJMpa3S4ScIUWBUASA/Noz2zZtTMqZM5aVJSpCkqSlylJGJsQJOB+r3w3eHbUmZQOpSTMISUhw/SpwEkM7WU/Ye2Kij3mmAUhKylGJfSF3K2IsU5kZ+PK+cpq41HQtt4N7DJqOjulKMKjxW4dgTYDTxjS7PrUzpaZiclDt7Q8eV73zxMqlqC8aLMSQSBewbQXbui83O3ulyZapc0sHdBzzFx6B4xKq2lZjlT0ujb1tamUAVlgVBPeX9xgTY+3ZdTiCHCkNiBFgS7DFrlGR+UTeNKsElBcAlSjzZgG7DnzMZPYm1pkqagoUUlwCXYEEhwXs3bFupZk7PS57WRHGit3d2saiUVl/LWHYBw7pZuAIHaDHdobwSJKwhawCc/2Q7Oe+NMyJylg0KMlWb+4ZikolBaQSArE2JrOOUKDaIeRlVs3bABz0A9MHVG2QSOEZefsmelykBQ4oIPGI6abNSWWlXeG9MZOM1vRqmmbEbQccWguVcXjIGoWFBvbfTLW8XNBtPLVrQkxtB86XeBJ80pHr4ND5leAojXW9o4nZc2pQno7Au6z5I6x1a/YHguKzZoN36gFCiDcerS2t4NllOovrGc2Hu/XJC8SUBsjiHWuD1c7cy0XCErAIWnArUqZgAHKiXyAu44Rkq9NycVJXW9FuEkr2H7Z24mnlYgylqOGWk6rzc/spFz3DURi+lLOpRUokqUTmVEuT4xIag1U/GHwDqywdEA+URopR6x7QNInmyMJ5DXi0XFX6zBu2gRs7byZSQOgStXEjmo6B36zfwp4RL+NU1kgS0htSA6urhOJgApxmMnAMVRmvBM2dLZkpV2/Bh7NBmYQd5KkkqZDlnLXtld+09pJzMF0u8awkdIkqUCrJQSMCmdIs4JOK98xa16iTPAzS8TCqR5rdwisqFdlkd4HvgW9vzqdA1vonB5vDRvARkhWbj6XLNvJljIlR7zxLiywlzYEG4t3Q8oHAeELLHkLMySXt2YEsQSprkzC2LCEYsISNAAz5Bolm7fJSWSsKIULzEkMq4d5d+tcjItobwIEhzYW5RFVsE2Azgyx5DzMsPxhUWxdJkArrIU+eNsSLYsSuxyLiJZe8Ni4W7MPyZsEYUvloVDVhxyigxQ5KoeVBmZf1+2RNlKdXWayTLwlypBPWSSDlmdA2sU9PVKSoKSSlSbg8Dl3jQjIixiFS4npjxyt6bRORWsGZhu2tvLUhCkjCkLTiKSolMwA9RQt1SWUkk3DjNJjm+e2UClQrDixqUgEE9RTKBLixyIY8+EDT0iWo4k45ahhmJH10Z24KB6yTxDZEwDvTt1MkSqXAFScKFY2fHKJdKpeJ9Bd9QRaMlJxeV/Idk9UYOa4JTwLMPCJCosWu1y3aA/iQI5WrBmEjJy1rNkGGlo6uwW1vopZPeZJPpMFrlEJnP6DDUVJJjk1ADNZ0oPikH1xEjP2QWEFrBUYkoKd1pBYuWD5EnL0tAyF3trF9s7dirMxCuiUAFJJKikMAQTYl4V2M1m6u2DKkTAWCEoeWFHCpSgCZjJcsHa+pfnGJTXApmYrkkKc3LuSb98Xsvc2eDiUpKVOq5WWwlwGYZ34xZ0XyVdKlxVSzYOEJCiCdCcdu+FKfMFEwaajmR3wo9H/AOjA/WFfdp/3IULMisjMdRyFnGjFgUk56Zgaf8wRLlz3up+aVg2+2l+8Pzg6p2aUVkyWVoDggqaYUBYUAoOEEm4zAbnDZW5s0VwXMS8lWSgcSPyeZewcizhi+uUevOtopcX+eZyxhrYiqNoIlzJaFlytQ0Sq2Jrl2SOx+6NXsunpz1gqUoBgR1QX6pIDkOWfjkWu0ZDe7Z6JdQhCMICSjJMsMVNqhCQdMxFtRypU8ElCXQFgEJA8nNyLqFiWOrRz1K8klZb+37GsII0MzeSjuVJlAkAD6J0p4kBRZR5qzirqNu01sM4cGbCBpZlH2ZxSbnbFFcTMqGQmUoYcKVBRVZWTthDDSNfVbhpUQtCwsAeQUhJxZYgSSklrMW7Y4qvSuHo1NnfXtf2t4lxoSkrt/neVVLvOmWXROHY7g90Tb1b0qnU8uSLdMSpZD3kpLa5YlAjsQeMQbP2N07srB0ayhSFBIJNgLXtiUkaXfg0Us+ciZPUtwJZVgQSWAky+okubB2ftJiqko15LNBXWt9/0Q1FwWkrlzQgSZOM5q8kQ7ahwy5I4oKj2mYv3RW7b29IdKUrCglLdXJ9blgYE21vbKUpCQiYMMtKbhLZFTgglxeNjGKu7hGOHpVFCd5UaJVbMkpHhe8O/GRALFKh3NnDuirO5fBUdBivo9tyioYsufveCqqtlpLgLCSHulR9IF4Vxh9JNu3w2vsMEzZ4CX8LG/fGcTvDJBBCwewgekkQq/elS2CEJYa40nllb1wroVi2NUrj4REpbxRTNqqP1piDn+TSoHsLwNN20tILKUeak4R4JJEO6CxqAY6uMzR70FusA/EZfHdFhJ28lTOkjmHP+UQXCzLQGDKG+JPFJ8R1vZFMNsyf0gHbb1wVQ7ZlJUCFpPJ+45Q7isXMo9JLIPlJy5p/tFYvZ4qAmQry0KK6dX7T4pkg/srAxJ4KH7UEUtdLRMSRMSoHNgQ3EEERBtNSSomWrIuFCxBBdJHMGMakc8dN/AqGjsZY7uTuA0zPbDvwBNONgVKMqWhKUgqKlAygcv3TGk2xtdK5SKgdUrJTMALJRPSOuG0Ch108iRpGv3Z3ipPm6VSsKTkvEoBWMZuTcjUaMchHmYnGSw9PPlvw+fadChGW48s2jupVS0pmLp5qUBCQVFJATpcnLvgan3cXMSFBSb9vEjhHru0t6acpUlU2ScQIwlaTicM2EFy/CMhJqZKlJxNKQrysKcWHN8KA2KJwWNniItyjlsDppPeZmTuosrA6RIJIGRzNo0lGgdEmZNnzlsbkKmAOFWdAUzWgWVVfTIwl2WkBhmMQY8ol2TMejnpOfRTiAdCEkiO6Lz6DaUHdA01eziTiJJOb4jnbVcWeyN7KemcSJhRjIcJQkubtYq5mKXdnctNRI6RUxSSVLBASNGu784vKD5PpCFpV0yzhUDcJYsXzfK0LZrc2Patq6SJ1/KMl7z5n3aP6oUCz9xaYqUelXcnLA2fZCh5I8xbWXJdwenaMy7qPe3jlaDNkziqYcXWZJICsnJSMu4eEDfNpd+url1T6e7hBezyiSoTMRNilmIcm9rdkaurB8TJJgm81RQpCkTaab0hSkioQGShTfRuAsagA9U56xQ7zLVRTVypRISWwr6pPRrBIBGFicw/LnF5t+UupcB0oUEuAnrdUu2IjVho8ZDb0mapU9KlzppQhBBWorUBjSUi31QCTkwZ4IVYSdnwJlGS3EOxN5V0wUOovEoqbpMLcg4NrRYz/lKnqSqXKllK1DCFY3IJs4ATne184uKfYSTKSFJSHSknyM2F3YvEOzvk7mTK5M1JMuSkS14x5RUkuyWAbIX8HjzZ0cLUqOpOOp0dZKxHuHsKeqZN6ZWBpZSkgYmXMSztZ1BJPYSOyLuV8nqQhlTziAbqS7BsrqVnG7o6GWgMhNk+k558nfv5QyrpVLdg3NwPUkH0xEq85SbjKwsqtuPN6vcWnd5lQsq1xB1f4iY7+JlPNJUVT5rAAqVgAYBkjFN5DKNRP2AnEekWgHkCpXe2XjEf4LpgLrmEcgB61GOpXtrUb+Wnl9RKDeqiZs7iUl2llTAqP08kMB+6DAQ3bpT/26lds1RPZYCN2lFMnJMwnmsJ/wxO6WcSVkfvzSHPohqaW+/fb6mjoveY07nUYIApsbgXCpygDqHcO3IRYjdamlj6OTIcglimoLt2qjRGWdKZPaZa1d9zDZklX6vL+wB/iVbwiHUi+z/t9x7K2/6GR/A8sZ0tMO1AH+JUEztnUQykSMhfBTi+ti9o0yKJbv0EkKdvycrPg5vEqJdQckpHBkyntz0iXVh2fuHs+0ytRSyQlIkpprg4kmXTkC9mbPwiWl2YA/SokjJsEmmvxue7jrGpeq0/yd8TTRPLMELtmUgK5ghVg3J3iHWhuaj3/YTp24mTpaQBQxplhPJNOeOiUP6YnqEMr6OXJUlrFSJYPOzxdlFR5iTdmwyvbDxUVDN0aONgnIfxNodIt1Kb4R716D2fb4lMgDAcUuXiuwEtBB7xlrDkU0kpcopgpj1VSA78MQtfjFlOqZ4ST0SS2boTbU3GUcmV8wBzISps2lEt3wuo/7V3r0E6fb4lTIrECwpZI/hSn/ACxdbNCF36MJ/dSgjxIHqiBO0U6yJfcG9hixoK0EHBKwgFixSlzycB4mtGOXSNvn9xZJLVkW2dgS50kyyhGA3UnAAHsyrahs4x1XuHSyj15CO1nB749IT2NEBQkvLUHBDh+GRHcSO4iOONVxejC3M89k7GpEeTLQnsSBEqqCn4eiNNtLdZKg8s4Vc7pPaNO7wjI1slaFqSQQQciz97R0Zr6h1eQSJEkXAy4PDTJkj6p8P7wBjVCdfH1H2QrhoGFMnzTHMErzTAipiuMMZT5nwMNMNAzDL81XjCgMoVxMKHdjNLMnOQyJaWBHVlJYuxcuDcM3jEE2nSoupOJ9LAPa+EWGQ8IIAjhUOPc394TlIuyITSgXYj45wzoUv5Ic52A9IziZcu9yfV6jDRJADk27Ym4wrZFPLUSVAOMgddXv3Ro6dY1jFiQspBScIUSxzIzCSHtm0NmIXcSqqaQzBWJPWORASUEd4aM6UamJUtnaydtTKbUXqbqiX1ATmese1XWbudu6Hz0YkkOQ+qSx8RGQrJNTSKCTVGYAEkhctJN8gSkC/fCp95Z7ElCFAZlJUls+LjSOWpg8bF3ik/g/Ww1ODLGl3TUgv84mK5LCVDwaL2nk4UBJUVsGJUzntAAHojPyN7EkOpC082Ch/Lf0RY0u2JczyFgng9/sm8cNeri4L/di/wA7TW6m95ZJlpGQA7ABEmKAxPh3SxxPFTfAeUJMdeBekjvS84XtM+QZQp44TFVtXbUunlLmrxFKA5CBiUzgWDji+eQMZ6i+UuTOfoqerWElIURLlhKcRwpxKM0BAJ1JAjsoUMVXjnpwuviiHKK0bNs8J4yu3N9PmbdPS1IScLKSJKknEFEAKE256p7O8Ofu7vLKrJfSICkBylpuFJszkMogi+b6GLq4XGUo5pQ0+KBSi9zLsGFiiBc5AzmS/tp98Qr2lJGc2X9tPvjjz1lwLsgwmGKlJIIISxzDBj2jWAFbcpxnOl/bT74j/GKmdhOQTwBc+AgVWryCyC52zJKgQZaGNywAuzAuLvzgGZutTHNKiwYOuYWHAOqwjk3bbkploUsjP6oF2u98yBlAddPqwjGSEJOWFOI+KsvAR6VHD46stFZdrsZ54x4miSQABw74rds7VlykhSlJBStFioAkKUEKDZnqqPgOEZ+qQ8sKVNXMJx2K1DIAjq2HHwi33S2AhSlKVKlEXSSySrEQ40cjv11aPQpdE1b3nU7kZOsuCLCo2xJR5UxPBgXvlpGb3nkCYUzE3s0FSdpJStMsSiSrqgM4I1LPY92kEVdOOgfgfePXDxFGWFya3T0Y4SUmZA0hbIs+bsIemia7Dsz9MWBSnk/dDSlPBJ+O2NDTKivMpJeyfjtJhpSL3B7osFynsGHphBIZrQ7BlKrEBp6BCi0Vhf8A498KKsgyhqb6+n4aHKA0d+3+8Bor0m7u/KJDOfJ+4gd0ZlXJgknn8eEQV68KFZ6DPuyhLrAA7fzRFU1QKOsLatY8LOljETdosaaTDpsxKaeUq2EYXJNgdAT2wFJoJQmp6MWsSoKdITmQBxa2cSbNp0t1ZoINilaSH5EgkHwiQbsyQXFPRk53LZ9koxz4XpKOFi4ON9b6NfUxnTcncv8AeTavziTLUhCkglbu2TBINslBzY8YyUummYVNicnO4tZ/VFojZDeTT0vdNUPVJh6dmKGVPIHZULH+lHV/rUPd8Y+pGxfMFpisHCMAB1KcRdioXYtm1otESJUyQZagOkQVKCkpzD5JOYLQKNmr/VpPdUr/ANqOjZqv1aV/9lf+3A+mqb3x8Y+o9i+Y1Gwpc52XMQoWOGYpIOqVBILBxoMiCNI5+JY/TT/vV++DpMqcLiUhLsLTsVhlcpHPxibFP8xP3g90fMVqsnUbpNqPBXXqdK3alUdxEnObO+9XDFfJ9LP5yd94qLfpp/mI+9H9Mc6af5kv70f0xntq3v8AivUehnavcISh0sszF4QrFLKirHLUkomoAP1igqbm0ZvdaQqlqioqShCWInCRMnLmSwq/QFKVJBWg/WGuhEejdPUebL++/wDCAZ2ygslSqelJJcnGA51JaXcx7GB6VlQi41ety1XqZTp5txm9+Kr8ISZM+XJmImqVgXJViUpKEdJgWBZKAcRe1+pezxZ7D3HkzZaFTEhQQnAg3YgEqWsNmFTFLY6pCYPRsdIyp6TvW/rlGDguo0+bj/5V+yVFY7pV14ZKacebur+YoUsruxsvcWmH5pPeD7TEyN1qdP5uWP4RET1PnUw/jmH/ACCOYKo/naYd00+0R4srv+5/uNg1Ox5IySgfwphtRIlywMNiSBiA8l81W4B25tAZpqn9Yph2SZp/1RDDSVH63KHZTq9s0wU1CE1KTT7G36Ce7QJl7SkJSpIPlW6rnAArIEcmgKp6NyECYUnTCsuGGgToXMO+YT/15X8MiX/meGHZczWun90unH+nH0P+uPgo98v4mGwRFPpwUYQiZYkgiVMcOlm8lm1iz2VW9BLIQidiJSfIAHVBF8RHHSK4bLBcGtqyxY3kpuwOkoaEQz8HSAHVU1bftVBR6mgfTNXgl3SfoTso8/IJ+cLExREqcUFyElUoBKiXcfSu2emsF1NQBIIV5SndjYOp8znFYmnpEkdeaolmx1U5T8LY2Mcq9pISk9GgAtZRCidMlLc6jKMKuNrYlKM1pv8A6WvNlQjFOyevxAJs5iRrzhqqs8U+uIJ84YrpJyuAPXnEJqUg+Spr3b+8elB3imaXChU8h6fXDVzeDe/m8RyasWYgPyIMOCnVqW1v3sTFhqNNQeHo/tCjuNQs3pMKGKzCOiDABLnuAhiQQHIT2xJ0gzF4jTNJLYb+EZsehzGHDt8cA0QbVPUsCHbtzEWdPJYOWAA74q94ahOBOQF9eQa8TOPVBMC2UcLELSCwsXvlmXvrFulayXxpchrLKRZSjwLi8UmzwLMotyMXEulB+sfBP9MeZVrZZa+REqeZtheJYdljNzdjzvhLaaQ8zJjDrHV+uH+q1+jyzs2ucC/N0q+uD3IPsiUUP7X8qe3hHK60eNv2i2XJvvJlTpmHyiT1QACPPGIvh4HNuNompJywTiNrMMWLi5fCOXhAn4OHEfZTwb1WjqKIpyUB/CO32mM6lWEoOOmv/H4enixxptSTv4loKmOKnlrBzoHb0xXdCvzx9n+8PlJWC+MfZ/8AKOLZrn5nQEGdP/Ro+2f6Yrts7xGlCDNShIWrAOso3z0TYc4sRMWclJ+yf6ow2/cqdUVCJCUGdgkzFkIGHCZnUCi5u2EHvjrwVCFaqoztbVvf9e0mcmkaWs3imS5xkmWDMEpU5kkl0JJBa1zY2gbZu95qJktEpKVGZLM3MslIUU9ctYuGa+YijoNpzF1VNUrLf+iWVHASxQqZiSz3USkt2i0DbnyaiTNVhlplKq5SpkolCihKkrWRLV5oa7Zthj0HgaUacrpZkuel9b91rkZ3c0W198FU85MlaHWoJV1AVABSikObNcGJF71rFT83wgnGJZmBKzKTNUHCCvQ93tih3jFSia4+c/O1S5QSqntTrUlRdJDOyXVZXHJoYmkq5VcUoNQJi6oTMSf/AG6pKw81ShkSMmPDjFQwdB009L5Xx3vTX4L83Czu5fbK3vVPndElLYsfRrUhQRM6MsvAp7t2RoAKjjK8Fe+MFuvs+oFVKBROlmX846QrSOhR0hdPQPYYiztpyjedcZzCe5H9McGPo06VRRp2tb48X9LM0g21qSypyw4XhfilwG7DD+ngKZKJLlav5f6YaKcecr7XujgyRepRJtGYDhcgAEkuMX1FaHOIpSgnyVkZuyA2YyDMO6M1vjUVdOUT5JBkIHXSVFySWdV3bIDCXBix2Pt6ROpkz1kS3KgQVksUkhne9mPfHqqM4YeMlrHdpZ66uzTTOZ04ym3x+fqWXzdBLda+EeQnQBPlFLjLQx1eF3aYDe4A1fj2eqB5O0aZfkqCvE+uI6nbVLLLKwgnJ0hz2DMxntasna0hqhFBMycB52ma2BbJw9++BJ0wE2Auwt1iwsA40YQVJ2jKWl0X7En2CAqzaBSQyFEksHsMnvq3dBCc28rXi/qaRgou4qhYGbe2IJk5uzt+HgTac/rscOLSxOSQ+sRS5+hYnLL44R71J9RfAhysG9Ops9HzeB/nbC5v8a6xEoghm492Y1iOcpsgo+BY95jS4sxMdrAWceEcgYFXmeI/vHYeYWYvky+A+OZhy14NEk9vriL50lNgVDgT68oEF1Hr95y8cu+HZFhv4SKtLiwAy9UBVyStJBY2PHt9kETpYQQEzELDfVcAWyuIEVVqd+22mTH0ExnWTytDRV7FkhlDzVqHpxe2D940KTTqWh2SlRIc6NnfIO8FyKaSCT1peI4jql2AflkIvKSRKKCkzEKSrQkdhscwRZo8arXtUU7fLzBJ2seM7K23OlzknEVAqAKTkQSxYaHsjT79Vs6VgCSUhTsRbyQknv60aul3Eo0TMacLguBjxAHkCbemLfam7kiplCXMAUOSgCCLApIyLW4GOqt0lh3XhNR0W/T83EKE1Fo823G3knmb0a1KWlib3ZiBn3xZb+bx1MhaESlYEqRicAEm5GotlGs2JuJJp3MtJc6qOJR5OAAByAir+UXdkrky5jfk1YVEeYrI9xH80RHE4atjYtR6r01XE0hGbjl4nnCt660/9xM7iB6hDDvFVn/uJ32zB6d30H65bUkpGmgYv3tD1buSx+c8SkR9OqNHhFdyOW8+bKk7eqv1id94r3w07Zqj+fnfeL98XCd35Zfrqt+7fs4iHI3dlH84r+UH4+OUVs6furuFeXMpDtap/TzvvF++GnalR+mnfeL98Xp3dl/pD/LCG70v9IfFHuh5Icl3BeXMoDtCefzs37avfDDVzdZkz7avfGk/F2X55+0j3Q0bvyvPI7VIEO0eQusZszZnnr+0ffC6VfnK+0Y0iNiST+ca/no8bQhsKU7Y1ZO+JLdjtnBpyDUzfTTPPX9o++O9PMt11/aV740A2BL1XfkQzOWu2cCfgoOQSWBYEN2wdUaUpOyLr5PVzlVLFaykJUSFKJGgFjzIg/e7Y6ptSlMzH0eB2QzkuymxWcAgtmwLRpdwN2k09MqfOUEYw7qYYZYuCScnJfsaJ9ubU2TNA6SoS6clIUrE2t0R8vPF2xuenFuK00VzrnTyrKzDfJ5s+aVKzwpmYQeYCukbl5PiIzu8KJqquaJj48ZAHJ+oAODM3bHqtHvzsqQnCiYSAMIwy1sBwFoEqflA2WVBbTCoZES7jsJuI2p4quq8quwlZqy0+3EycVltcfu9s6ZKlDHZRQgKH7WF1DtGsWMulKljsPrTEmx955VUh5EkkJOF12Y55Dtg2sUsI65Af6qQwb2x405TdR7RWlyNlu0MftSYgzTiBUxPx/zDOlSRZx3W8YfUykqW+oLvh8XIh6UpADE6jxj6CELRSMXG7OJp8QAxHsH94eJQyd2zYZDLK7Q2Yk3zN87g8u6HS1qAu2XdwZ/fFpDsTop7f/n3QogKibsj7QhRWVhY6lLjMue70RDbnY317HiWZIAL3OgH94YtdmILW+PjhDLJ/nFhceGnHKAqjaLZizH4/wCY4Zicy9tCYp5lYFqNg17djmGo3C5p9m7fpwkJnKCAciqw8YrN7t1vnS0zKWZKWnCxSJiM38oX19kZPbisSHvYjjzHtjOkQqPR6hPa05WfJq6+hjOfBo1n/Tqu/RDuWj3w5Pyc7R0lkfxp98ZB4QnHifGO906/vR/a/wCRlePab2k3B2kDlMSOImn2GPUdjUy0UqJNSrpFYSlbuXBexOtrPyj506dXE+MLplecfEx5+K6OqYlJSmlbXSP+RpGqo7rnoe8W7kqVNKSQxuhRBBKdOsMyMjFenY9KRdXWvlkeFzf0RiSonWOPHfToThFJzv8AL7noS6QpTXXpJvnff4G5OxqN/KU3YHztZ+ENTsek846aaXfXs+M8PHY02cveM/a8P+j4/Y3X4Jo9VcdBxt6I6nZdHqo82b0BowjRyDZy9787w9sw/wCj4/4m9Ts6i1UTfjo3HAbvHRQ0Q10464Wf8l51+y3OME0JoNnL3h+2UP0V3/Y9BFJs+/0jcHL8c2k309PGzDL2eBdT24gX4sUZNp6YwLQmg2b5i9tpLdSXf9jcTpuz2ZLA8SQri9iQL28IM2FOoOlT0kxIQLnEpCQW+qwJNz6I88joeM6mHzxazM0XSbjFqEEvM9y3k3h2fV05kmrlIBKSCFOOqXAIDOIxR3boRb8JScm8hZjCAmFjMclDo50I5adR237o+h5zqKW9Gz/F7ZoF9pI/hkzD7IYNm7ITnWzlfuSFD/EmMWTDkx1ezT41Jf8An+JGZcj1LZHyg7OopfRyEVCw5JKghLk6klXIaRIjfRdYCQkSkgtc4yQ2rANpHlYjc7uJwSAGYlzloQG9Q8Y5KnR9Cm9pZuV97dzWE23YvFLWcynDxBZ+7w8IlQhIUSWA0ufj40iCSCGbJn487nJ7xMqYluL8R8CIsbkC5t+qfE2B7TnEapsxrAkWyIzh2GWA9hxdokky0kHARbRrGGtBERrlD6p8Uj1mFE6ZJGg8U+0vHIsDilqUyncEnLQ99oXRDiXZ7tn3QHLQeJ4sze3l6IkTIW2ZL6cO92aIENmoLNm4Z2gAJIJ15eqLOWoBg7tZz4euB6jrghjo1wHOtopMCl2kh0KTkSLZZ5iMxNpFDTj6I24oVk9YM545dkQzdjknNwxuzaG0dMKqjoZShmMT0SuEcTTl41Ktk3yt6L6DxjtNs0k5W7O6NtuiNmZhNOYcZEaibsfrMxve4sxIOkQr2OsfUHaBbl4wtug2ZnDJjvQRp6fdxRbEwd2scuMHS9z0HNfKzdkJ4iKBQMSJN44Jcbz8VJaSbE8bPaHnd+VwFs7C3jE+1RDIYDonhwp4342JLA/Jgj4tBKdiIAYpHh2ZkRPtS5AqZ5uJMcKI9IXu7L8zwOvKAp25SSAQSlzyI9hhrExY3TMKJUOEmNdM3NIzV6B77GOfi2RdgeI4m/HnFe0REoMyXQ8I4ERqE7CIDqDZsRd/gwydu+saAC2f9hD2yHs2Z/oOMORRE6FuzKLVey5gZ0OMhbv0yiWXSr6qcIDuzkX5kO/o0h7TkCgUYoXOUESdl3bNxZr8It17OmZFr5NftuILptllF1OCO8ePs5xLqjVMpaPYgJGNxfI5dr6RqqeYgIa1gRYNlq8RSkquL8n5euCZElOXO2VuPwYwnJy3msYpbhSa5LOXN9NCOJgtVWm4Itxu+reyBZdEAQ1n7r9jXESS5GuHFxZkjgM2jJpFHE1aRkX1IPrhyJ6AMy/JuHZ3/Dw0YMsLAhiMN+XWZzDVSZYLAKzfrAscxa3xyhpASpmoIfPxhQ9CLWQkdqQTwuWvCgsgugCTMP0lz9TXmYtZNsLQoURMfEjfrKGji3cIlSkBLixbPXTWFChMkDnKuOz2ROUjELaJ9YhQoTAjr5Y6QBgzjSJMAw5DIeox2FAyQat8tPxqI5TnPl7hChQxPeWFQfox2D1Q2jSM2D29Q95hQogch6C8wg3HD+EQpyQMvjOOwoS3DC0oGDIa+sQ2SdNP+I5CgZa3kU0WPf6oGKzxOfsVHIUJEPeF1maO72xHIDpD37f3YUKKQ2V6rzA/A+tUSjL45woUaIBtceqOwQ6rljCksH4tfOFCgHLcVaR1z2q9SolTeWCc2zhQo0YMKloGAWFyH5xymljgMuEKFBwJF9ZXJI9sSJFx8at6rQoUSt5T3A9OfpSNGygqcLd49Lv6h4QoUaCJJaA2QjkKFA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pic>
        <p:nvPicPr>
          <p:cNvPr id="1036" name="Picture 12" descr="http://www.todoautos.com.pe/attachments/f53/139626d1226079346-auto-de-carreras-rally-pista-perurally.jpg"/>
          <p:cNvPicPr>
            <a:picLocks noChangeAspect="1" noChangeArrowheads="1"/>
          </p:cNvPicPr>
          <p:nvPr/>
        </p:nvPicPr>
        <p:blipFill>
          <a:blip r:embed="rId7" cstate="print"/>
          <a:srcRect/>
          <a:stretch>
            <a:fillRect/>
          </a:stretch>
        </p:blipFill>
        <p:spPr bwMode="auto">
          <a:xfrm>
            <a:off x="4355976" y="4005064"/>
            <a:ext cx="1248138" cy="936104"/>
          </a:xfrm>
          <a:prstGeom prst="rect">
            <a:avLst/>
          </a:prstGeom>
          <a:ln>
            <a:noFill/>
          </a:ln>
          <a:effectLst>
            <a:softEdge rad="112500"/>
          </a:effectLst>
        </p:spPr>
      </p:pic>
      <p:sp>
        <p:nvSpPr>
          <p:cNvPr id="1038" name="AutoShape 14" descr="data:image/jpeg;base64,/9j/4AAQSkZJRgABAQAAAQABAAD/2wCEAAkGBhIQEBAPDxAQEA8QDxAPDQ8QEBAQEBAQFBAVFhQQFRIXGyYeFxojGRYVHy8gIygpOCwsFh4xNTAqNyYrLCkBCQoKDgwOGA8PGikdHBwpKSksKSkpKSwsKSwsKSksLSksKSksKSwsKSwsKSkpLCopKSkpLCkpKSwqKSkpLCwuKf/AABEIAMMBAgMBIgACEQEDEQH/xAAcAAEAAQUBAQAAAAAAAAAAAAAABwEDBAUGAgj/xABKEAACAgIAAwUEBgcFBAgHAAABAgADBBEFEiEGBxMxQSJRYXEUMlKBkaEjQnKCscHRCBUzYpJEY6LSJENUlMLD8PEYc4OTo9Ph/8QAGAEBAQEBAQAAAAAAAAAAAAAAAAECAwT/xAAjEQEBAAIBBAICAwAAAAAAAAAAAQIRIQMSMUFRkRPRBBQi/9oADAMBAAIRAxEAPwCD4iJEIiICIiAiIgIiICIiAiIgIiICIiAiIgIiICIiAiIgIiICIiAiIgIiICIiAiIgIiICIiAiIgIiICIiAiIgIiICIiAiIgIiICIiAiIgIiICIiAiIgIiICIiAiIgIiICIiAiIgIiICIiAiIgIiICIiAiIgIiICIiAiIgIiICIiAiViBSJWIFIlYgUie6qmZgqqWZiAqqCWYn0AHmZ3XCO53MsQX5rU8Ox/WzLcI+vhXvz+DESjgpXUlujgHZ3CJXIuvz7kOnCq61hh5jlXl/MmbzhvbfgFZCpgpSPtnFRiPiTomXtEEBSfIb+XWexjP9h/8AS0+s+HPiZVQuxWUoR0soIRl/0+73HfxEj/tb2p4tw+8U25ZNFgJxb0poAsUeasSp042NjfqCOhjQgs0sPNWHzBE8SXH7e57f7bf9xrH8FmLb2ry2+tez/trU/wDFY7V0i2JI9nHXP+JVh2/CzAw2P+rkBnh+KYjf43CsJ/eavGxm/wDxvr8o7TSO4kjUYfBbulmLn4p99OUlyj7rEJl5+63DyRvh3FFL+lGZV4TH4eIDrf3SaqIzidLxvu54jhn9Ni2FPS2sC2o/J12PunOvWVJVgQQdEEaIPuI9JB4iViBSJWIFIlYgUiViBSJWIFIlYgUiViBXUanvljlkV41Gp75Y5YHjU6fu97JLxLM8G2zwqKqnyMh9gHw0KggE9BssOp8hs9fKaHEwnusSqpC9ljrXWi9WZ2Ogo++Ttd2KHCeE/R002TkFWzrl/XKqT4Sn7CkjXv6n1msZtGizO2uFw3dfBsOlbFBQ5tlfNYR68vN7X3sfunGWcduyLLMvKte5qRuvxGLbubpWoHkAD7Wh9mYefSQTuWMisqK6v8vjuP8AM/Rf+GbKxSx9Ts+ZPvJ8z+MtM0yHSW68ZnPLWrO32UUs34DrMUbfsd2zu4ZkC6olqyR9Ip37NqevyYDyb+RIn0JxfhVHFsEodiq72qXIHPj5A2FbXz2CPiy+vT5kWopYBYpUqwLowKka6kEHqOklHuZ7blcqzAyG3VmOz0kn6l56lR7uYdfmPjLBxWXTbi3W42QOW6lijjzB9zA+oIIIPqCDL1WUDJV73uwrZVIzcdN5eMpW1VHW+kdSAB5su+YD1DMPdIQryfIgy7aldBoGY9uN6iYdGZqbPHygfOaVg6Ila8tlOwZs7MQHqPI+UwcjAI9IZdP2d7y8nG0hbxKvI1v7QI93Wdb4fCONLy2VpRkEaHTl6/5SCCPkCB7wZDr1kekrTmFDsEgiTijou1/czk4m3x/09RPsqSOc+4K40rn4aVj6KfOR7bSysVZSrKSrKwIZSPMEHqDJg7J96tlI8HJ/T0EcrK+iQp8x18x8DOk4/wBicLi9P0jD1YwX/DVlTIrH2a7G6Ef7uza+itX5zNxHzxqNTf8AHuyF2LzuP0tCPyWWBWRqXPlXfU3tUv8APof1WYdZo+WYHjUanvljlgeNRqe+WOWB41Gp75Y5YHjUanvljlgeNSs9cspCL3LHLLuo5ZVWuWOWXdSSe47s/RkZlt2QhsOMiNSGCmlbGJAZwfNtdVGtdCfMCFk23fcV2H5S/E8hCG614SupBAI9u/r7weUH3c3vElXjnDBkVlNjmHVd+W9aIM2XIPulPCmpwiDON9gbzkV1miwJZaiFwpZAGYAnmHQdJznH+Dsc3MIRgq3+FWNEbSteXYHu3ufSx6S3bi1v9ZUb9pVaa2lfOnZPhGGtj38VZkxquQCvls/S2Nza5uX2uUBTvXmSPvmHgXbbg3KtWJlYdQ8lrGsf7tMF6zYcb7BYOYnJkYyMAdqU5q3U+8MhBnM2dwnCzsAZK792RvX3FY4Gh79uBoyUZqAc2/Asca9pX+ps+uuuvnIo4KWXLxyhIsXIpZNDfXxV0P8A1750vbngHEOHVjHsttfh1OQa8ceKjIdkuhZFOwddQD5b6Tsu7/unFV1Odl2c7py21UBOULZralyT115615iXSJheve99dkdB79anAdo+6HAy7Wt8Oyh321jY9gqDsT5lCrLvzJIA3JAVTqC3oRv5zCosq7h+HDqzZzf/AF6v/DXM3H7muEL/ANXeT/mybQf+HU6ztWb68Wy3EP6ROV/IHdYYeIACD15dny9JyPCu3eU7mq2iltKjEu6ozK7lVZAOYMDrewfUS8DaUd0/Cl8sdz88vM//AGTMXu14aP8AZd/PIym/jZLNPbXEPR7BVYGKOiszcrDzBJUCbjG4vW55a763boeQsFfRGweU/CBp8juq4Wwb/oaBiDysbMhtHXQ68Tro+k1l3clw1uvJYhIG1rsZa+YDqVDczKCeuuY6ncjII+sCP4fjLq2gxYsukWZ/dRwzH21yZ1aetqWCysftFRtf3gJc4T2N4XWwfF4nl0P6Mt5Q/wBDJSAnJ9o+7rHydvT/ANFvOzz1j9E5/wA9XQfeuj85zsvp6On1MLxn9zX6WX7F13sthznuuVeRckHHW81etNuqyt9Z9VsBnN8c7gaL3azHuOISf8MJ41J/zAbU176+yCwHp06TnOJ8JzcKzw7FcHqUess9dgHqrD+B0R7pkYPazOq+q1+vcVcj+E5fl1xY9n9HHOd2Gcc/2h7k+I4u2qRcysdebH34g+dLe0f3eacJfjMjFHVkdTpkdSrKfcVPUSf+H952QuhdUXHrutgfxAm7ufhnG1FOVSPG1qvnBS0H/dXDR/d/Izpjnjl4eXq/xOp0pu8z5j5i5Y5ZMXHP7PlqlmwspHXfs15ClHA93iJsMf3ROF4p3ecQxgxfGZ0XfM9BW9Rrz2EJZf3gJp5XL8scsu8sagWuWOWXdRqBa5Yl3UQLvLHLL/JHJKqxyz6D7puCfR+HVNycr5G77D5FgxPh/gnL+JkLdmuDjKzMXGP1br0R9efJvb/8IM6vtv3xZVWc+Pw9q6sXFfwQvhI4uKey2yw6LsEALroAZYlTrW2pfW4++ct2N7VJxHEqyl0hYFbk3vw7V+uu/d5EfAidAjb8ip+TCa0jJZ962AdeU9iweWtfKYvX3H+MeLIMr5EH4Hp+f/8AJQ2a8/Z+fl+PlMU2zz45HrGl2wOM9kcLMdbciiqyxSrB+ZlJKn2eblYBh01o76dJtTQB5AdSB+J6/lNfkZTVh2DqECfUdNoG5geYEEHqNjXvI+R94vFeZK2Zfre1odBrlPoSfn5y8l02fiGevFPznPdo+3ONgUm/JJVfJFXRexvsKvqf4esjF/7R7eJ7PD18LfkchhYR79hNA/dJeETVZmgdCv8AKcL2i7DLewtwnCspLfRn6L1O2Ce4b68p6A9QVm17Hdv8Pi6EUsUuUbtxrdC1R5cw10dd/rD3jeplcSxGrPiVk8oPUjzU/wDr1lklEd8X7L4lWP4nhWpnqetJ8RlOyQSPRl6jz8vcddcTiXZLItBttr3W1IsxslNIEU8rLbZYTzE65t+Z1rW/ISO2alo5Lq0dT5qyhl379GWb+yeLerLzX1q6hHSvIs5CoIIXw3LKBsDoAIuOiVGXZ3vCvxqtCzIs0lYHjEWVqenMzsBvr15QfeN79eo4V3x4VreHk81L71zqbPCJ+a+X3qB8Zn5fdUQrJg8Rvw62C89SoHqZh+uRzD2vjOPbuCyktFi5OJkKH5mSz6RT4nXZBZASN+8GZ5VLmJkVWotlRrurcbR1IcMPgdkH7iZl02J9lR+6v9JDCd23Gcdqno0LEVlutpzk5ruux0sVQAB00didLw3jHG6NLm8LsylGgbaWoS4D3jkdlbp6aWXaJKZEcFWVSD5jQnO8Z7F02AnWh9ob6ftAEb+c2lLOUFiq/KRvldGrsX4Mh9Zfpzd+e/vkuMreHUywv+bpBvEOGtiZpxc96MWph4mPlcmQabqwevteLtHHT2eVuvT3E38rh5py8XHsfnxs5U+i5dLX17Nu/BPI9hGj03vWt/jLvHOzePm1GnIrWyonmCElSj/brcdUP/t5TkeJ9iUqyVzCmRdZWavBJttvAFJ/RL4FOKdAe4GO3H4b/P1fWV+217Ddo3Z34dmHeTSniU2np9Jx965/i67APv8AXqGjvJ4IxpOZQzV3Uaa1kJBarp7R15leh37t73oTXX4NmRn8MuxaMpGx7nfMyb8d8WvwWHt1qLNM29uAADrnkhZNIdWRuqshRx7wRoj8DJGc9b3Pb5m7XcMZ6qeIEhmuuux8nWti2vrW7a/WdN+fnybPUzleWfSGT3ZVW47YpJWpwXLhQbmyt7TIJHQcoLry7IIb0kF9pey93D8hsbIXTAcyON8ltZJ1YpPp0PyIIhho+WOWX+SOSFWOWJf5IgX+SOWX/DjkhW57v7PD4niOf1Gsb7xRYR+c0nZbsy2axd35FNqK9nQsGscDm0T1G2G/mBNz2RAGdi78jbyf61ZB+bCbLsvl014WElY5sjndsoMo5QpYW1tvezo1JogdDr76lZXdLnNjZOZgs3MpC31MNhW5TyMwB8thl/0yWa7gfT+UhTDtenjeOSpSt1bHrJ/XXwurD4eIZLuHW7/UUt8iCfwnXHw53y2Ys9zMPv8A6z19LceT7+Y3MNse0a3W49PqmeWcjzBHzGpdIzfp7+oRvyj6ePWsj9lv6zXG6A8vbDbMymqtQo/NytrYII8iCCGUggggEEeREx68gbCB2s5AQXbzOwugTobOiOst801/F8s112uPNKLnHzCg/wAo1DaEe8btI2dnWaJNNLNTQvpyqdM/7x2flr3Tl+Wbrs1wL6VY5ss8HGpTx87JI34VXMBoD9Z2JAVfUn4To+8CizhdyU4a11YVtS24t9aq9mQhUbZ72BJbZ8hoaKkDrPPea3HGcK4pbi3V5OO5ruqYNW6+h9xHqCNgg+YJE+sOyPaKviOFTl1jQtQixPPktB1ZWff7W/mCD6yAO9Xlq4k1XhKa2pocBVCupZOpVgPf6HYncdxuVZjX5fC7tgNWubQD06ghLBr0PVNj0KH5xOFdxxfh4rsHL9VhtR7uvUS3QSPIza9oh/hfvfymvoSd5eHO+Wbj3NIr72O8jPw80YmLb9HqWmqznVK2exnBJPM4OgPLQ15GSzSk4Pve7CNnULk4682VjKRyDzup3soPewOyPfth6ic8moixe9ji3/b7v9NP/JMyvvi4sOn00a9DbRST+K19ZxAXXmSP4zIS8D9Z/wDh/pObSQOH9+XEayTbZi3g+Smtq9fHaKJs1/tA2/rYeKT8Lbx/4ZF/033M/wCC/wBIOcftN+Cf0mtiUf8A4hbf+xYv/wB2/wD5Zab+0JkemHiD5tkn+ki45RP6x/Bf6Tx9I/zGTaJOf+0Fm/q42EP3Mlv/ADBNZxjvs4pk1moNXjhiNtjVPXZoHehYzkjfwnB+OPefxM8lx8T+MbGyyO0OZbvxcvKs93iZFp/ItMnhmW1mPdXbYXNT120hmLFQxKWhd+h3WT+wJpN9dcp2egGupnQ8H4VrEvyHUqWyKcaon4JZZbr5aqH3xFY/LHJMjw48OVpj8sTI5IgaL+9rftfkv9I/va37X5L/AEmHEywzquNXKysrkMrBlIC7DA7BHT3iSZj9oqnweE1KeW7HW5rX5V0SXZ1U+pA5N/D8ZEs3/CuLnwDQzhQhYpzHQ0+ubXpvW/xlitl2rzGp4jTf4niIjV21gHogSwrYgX9X20cakk8I7ZYtutXJv0BYA/nIU4xmLdkW2KTyNa7JvoeVnLeXp1JOvjMMzWOfazZt9R4fFCQDXademn2JlDi1/qUsH+ZdfmNz5ZxuKXVda7rE/ZdhN5hd4/EKvLILj3WAP/Gb78U1X0QeJA/Xxx80K/z0ZT6RQfPxK/2lOvxMhfC76Mlf8WiqwepUsh/mJvsLvpxz/i0W1n1KlXH8pZYcpLFKt1rtRvv0f6TRdq/Zxcpm8lxbt/6GmtxO8Tht3ncqn/eoVP4kSvanPx7eHZvg3VuTi26C2c3kpOgNzSOO4b2HzMjgNTYVaucnKtyctfEVLGSrdVCANoEA+K2t+bDzmf2Z4DdxHh9vBs6qzHy8JlvwLb67F5a2blasnWyuyR09GXX1JzvFOI5VVHBDgvclj8PKJ4BcO9iZuQGUBereY6dZKXZscXbGqs4hdXS9ZucppVssrOO6qbivsKyuVfXwPN6TzujV8UwcZ8h+0F7B8BMSlsWsqRbZfW7Ih5T5e0BoHzLAnWjOZ7FZuRXxjCzMkBRn2FqwrAha7gaRX8Nc1J0fRR8Z2nF8xVxGuycZcnhoxkyBXUqMxubI2LNbX2fDdW5hr9cnXQThuLdrsXlxbMXHSoV81tSi3mfH5CraKa9ktyr0B9BKJ07QLvwz7iw/ECYmLXNpxKvxK9qR9pD6H3flNEmTcvTwdj4MDOuPMYrdVJLvhTW0cTcfWpcfumZicTX1Vx+6ZmyrtwPeF3TVZItzMYrRkqrWWqR+iv5VJJYD6r9PrDz9R6yHP7tNdfi8iugB8W01iwBjoppHGgminps8x+U+pPptbAg+RBBBU6IPQicDxbulqybef6SQnsKF5RzcieSN00+h7O/Z6DruZ0qFc5KVdDXyrzUMbUfHKlbQjcwXezy/Vbr9oj0mDjkFhoj18sZPcZ9DZndBgWKoH0iqwKVNtFxQtskklCCvmxPQCaDJ7ksehbL2zMi5K0d/Ct2pIVSdeIjD+ESbpvSFqU2w6P8A92QfzlpQ3usHQ/8AVqvoZIvD+z+KKEssxUd3W9kL25KrYyEKKq1UNzuCQxXYJVvZ8jN5kdnMKvFruXBwxZZyL7aXW8th8be62sUqP0YBDEcnMeb6pms+ncMrjfMZxymUlntDJc9erfe4HrPPmPv+3v8AhJ+p4LipiZF7U4Fdg5TUtWNWz0lrWRa9WMQ7OV0pbps7I0JawAbLErV6Qy2nx0poxDXy1Nf4qb5OYDlpT13vIU7AGjjTSF+C8EtyLCyU3PUgZ7rKkYhEUEli+iF8vWbHj2dfRj4mOfCVSLMlWq2ecvyoeckledeQqQvQa1PqTHpRKwiqAgUDlVQF8tHoJHPfb2gxq+HNjEVWX3MiUp7LNUFYM1oHmmgOUeX1vnGhAf8Aetv2vyX+kf3rb9r8l/pMSJlWX/etv2vyX+krMOIQiIgIiIFdykRAREQEREBPS2EeRI9+jPMQJR7E9s76OD5K4iUvlYT84a1eeyvBvb22rHqFt6sD09sEg6njsdxm4VcR43nWPe1dJxMYWnaPdaV2gXyCj2AQAOjH3Tg+z/HrcK9MinlLLtXRxzV21sNPVYv6ysOhH9J2nHuI4/EMDFxeHvRhpS9lt+DkWmt2uckhkub2bFG2A2QevUdJVbviPbl8Sng2QgX6JdgvXkYoH6NinIrBQd6PXQ36dPKcT2txaaibMOzeJkjnx6tn9GWI8QaPloAD4b0fKZnG2q/uzAxrr6xdi2ZHOlbrc/I7kgLykj0HUmchkX85Ghyoo0i73yj5+pPmTFE7dmO+vBXBxqst7lya6Uqu1SzqxQcocMPeAD8yZsqu+PhPrkWD541/8lnzpsest7iZI+mF76OED/aX/wC7ZH/LPNnfhwkeV17fLGt/nqfNPNK85jY+ire/vhg8vpbfKhR/FxMS3+0Hg/q0ZjfNKV/8yfP/ADRuNidLf7Q2P+rh5B/asqX+G5p+M9/Xj1WUphFRYjoWbIBIDKRvQr+PvkRbiWZWGnZJ3iMECNio+t9WyMpRvmYh+St1UOOdgGA2AT1nt+9LI1yrjYaqE5AprexQvI6Ho7nZKu4JPnzHc4rcbjLO5W5XzUkmM1HWW95WcyPWDjJXY5ssrTDxuR7Cdl2UqQzdB1PumLd2/wCIkMv0yxA2+YVhKgdjR3yAdSNfhOe3KSbVsMntBk2/4uVkWf8AzL7X/i0wCdykSBERAREQEREBERAREQEREBERAREQEruUiBXcblIgIiICIiAiIgIiICIiAiIgIiICIiAiIgIiICIiAiIgIiICIiAiIgIiICIiAiIgIiICIiAiIgIiICIiAiIgIiICIiAiIgIiICIiAiIgIiICIiAiIgIiICIiAiIgIiICIiAiIgIiICIiAiIgIiI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sp>
        <p:nvSpPr>
          <p:cNvPr id="1042" name="AutoShape 18" descr="data:image/jpeg;base64,/9j/4AAQSkZJRgABAQAAAQABAAD/2wCEAAkGBhQSEBIUEhMUFBUWFxUXFBcWGRgYFBgVFRcXFBcYGBgYHCYeGBkjGRQVHzAgJycpLC0sFx4xNjAqNSYrLCkBCQoKDgwOFw8PGjUgHyQtNCkpNDYuLDUxKiwsLCksKSoyNTUsLSwsLDUtLSwsLDUsKSwpLC0sLCwqNCwsKSwpKf/AABEIALcBEwMBIgACEQEDEQH/xAAcAAEAAgMBAQEAAAAAAAAAAAAABQYDBAcCCAH/xABLEAACAQMBBAYGBQgIAwkAAAABAgMABBESBQYhMQcTQVFhcSIycoGRsRQjQqHBM1JikqKywtEIQ0RUc4KT0hZT8BUXNWNkg4Sz4f/EABoBAQADAQEBAAAAAAAAAAAAAAABAgMEBQb/xAAvEQEAAgICAQEFBQkAAAAAAAAAAQIDEQQSMSEFMlGB4RNBYXHBFBUiM0KRobHR/9oADAMBAAIRAxEAPwDuNKUoFKUoFKUoFKUoFKUoFKUoFKUoFKUoFKUoFKUoFKUoFK17260LkDUxOlF7WY8h4dpJ7ACeyv2ytyiAMxdsksT2liScdy8cAdgAFBnpSlApSlApSlApSlApSlApSlApSlApSlApSlApSlApSlApSlApSlApSvJcd4oPVKxm4X85fiK/PpSfnr8RQZaV4WUHkQffX60gHMgefCg9V+M2KwyX8ajLSIAOZLAAe/NQd9t6GWZIVnhEQGuZusT0xyWJePHJBLfogD7fAJSzXrH648sYiHch5vjvbh5KByJNb9YoblHHoMreyQflWXNApSlApSlApSlApSlApSlApSlApSlApSlApSlApSlApWre7SSIEucYGccOXec8FHicCuXb09NUaEpbZmbl6BKxDzlxqfyQD2qDqVztCNDhmGexRxY+SjjUJtTfiGD12jj/AMaRUP6gJf7q+f8Aam+15cZDTGNDzSH6tT5kek/+YmoHqu3t7+340Rt3a86Y7VeVzq/wYXb9qTSKjJOme3OeF4/+nGP3jXGxXtu7/rNDbrsfTHa4Gq2uCe300Iz7zWePphse21uB/pn+IVxvVQvQd1teljZjYDCaP2o8j9gtVp2RtWzuwTbzRy44kD1gPFThh8K+XjJXTeh7deQTC+kyiKrrEORkLAqW9gAnzOO6g69cWUYBLKmBxJKjgBzPLurn+3ekq1hJS2KHBPpAAjPgq8/eR766F9KzXCOkncf6JMZYV+olJK45RueJjPcOZXw4fZ4kto7/AOt9RaRm7C/V4HshiQvuxUjs3eFiCqJE4JLFWFpISW4k4ZtR91ctWXHZW5byqeDDFEOg7W26kLgzbL0qQPrI1mtDnPYy+gaktg72JKcW19e27AZ0XCrcw4zj1h6QHGqbs/ZhdGWK5ZFcYZMsEYHsYKcEeYr2u513Fl4fSxxzE+W/VPE+4VXUtu1Jrrr6/m6zDvheQrrmgiu4RzmtGyQO9ozxH3VZNgb1W94uYXye1WGlx7jz8xmuD7I3ulifUzEMM/WJwfI7GxkN5GrB0fLJcbXWRGOga5pCo0rxGMaRwBLMBjzqWTt9KUqQpSlApSlApSlApSlApSlApSlApSsU9wFHHmeQHMnwoMjMAMngBzql759JMNkCuS0hGQi8XI7Dx4Iv6Tc+wHnVb3j6S2mkjgtwy9czLHMcGPCjOpFzlmP2WYAdoB51VDu7rnYcW0YeVmJLNK/FdTHiSFyx81oiZQm8W8l1fE9c2mPOREmdGe9s8ZG8Wz4YqIWwPdV//wCHR3V+Hd8d1GfZQ/oJ7q/TZeFXdtg+FYJ9jhRk8KnSOymfRNOT8KxizarVszZQlkPLCjOO3JyFAHbwDfAVNJuhK3qxkeL4jH7ZB+ANGsRM+HPDanuryLMsQqqWYnACgkk9wA4k11G36Po+dxcKB+bECT+uwwP1TVj2dshLdSbOGOMY9KeUFmx4u5UY8NWPCq9oaxgvPrMaj8VO3M6JzlZr4YA4rB2n/FI5D9Ee8jlXQb3eK2gGGlQYGNK+kQByGlM4+6qttS6hY6bjaTyE8Ort11DPcAvoH4mtO/2faWydZLb3JHYs0ojZiewRxJqBxxwSOAq8Yc1tar5+LSP2Wn8y+/yj9Upe9JkS/k4nbxYhB92T8qhNob7zXUbxGGNkcYKhXc/HPAg4IIHAjNbMO8UMSB12YUXscxu3l6bqaXPSLGMBllTIyFDleHkq8PfU34mWkdr2iIbY+TxrT1w4ptPzc725u9JEocxuEJwGZSvHng5HP5/ECIjkHbwrrllvTA5OVklUjDRyOXRgeYKsSPfjhUfPsHYcjnXJc2jMTgZzEBngASr44d5Hb2VSesfftnfi543accxH5So1lfFSMVbtkbzkYyalz0K27qHttoEqfVYokin/ADRuB91acvQ3dr+SubaTzLxn71I++jl097W2da7QGZPqpuyaPg/+cf1g8+PcRVOxtDY1ws8chK5wJAS8Ei/mSA8vZOD2g9tWb/gPacX9R1gHbHJG33agfuo9zdQKy3NrN1ZBDiSJyhHaDlcGiHUuj/pHg2pF6OI50H1sJPEdmpD9pM9vZyOOGbfXyFHtNILjr7bXAyuTGAza0Hv4EHjwOeBwciuzbj9OUdxIsN4qxO2Asqn6ot3OD+Tz35I8qJdXpX4DX7QKUpQKUpQKUpQKUpQK8SSgczio43LyysqHTGhwSPWdhzAP2VB4d5INbBhUeHf3/Gg8zXxJwg/zN+C/zxVH6VdoNDs9njaRZGkWPrFJBCkMW1Y+yQpGB3irq8iDxqO3ihEtrJHHHC7MFAWbV1TYdSQ+nJIwD78UQ4BsHayyT2asCPo7B2xxysaFcIB6RZjpGMdvhUklttm44W9tPArMzu2nqyzuc5LyY9EDSoA7FGc1dd2Nw1tZ3nlkHWMoULbgxxqoABHeclQTwGTVtVgORPv402aVfdzdXa3Vabj6MT2O7kvjuYRAhvPI8c1MncqXGZr1Ix29VEo/alZvlW623SpKRguw4sM8FzxGo8cZ7AASe7trQ2UZmBkuD6bg4Xh6APdz04GBgd2SSTwr2+DSMUa7W9GL/hqyGnXLdTavVLO6RsfDqlUGpCDdWyT0uohTHHLKGYAduqUtw8cCoi7211UDyFn6uDEIRDpMjoRGScchq4Ad2TxyAK1tG8eT076U2sEmkJbqS00gyMeieIGcEs2B4CoiZmdRG5dFcFfemetY8zP6R8Vqud57ZHMcEbTyE4CpqCYHLgvrdp4DHHnUTtXaCRHVeTJbk8oIhrmx7AOE82NUTaXSHJpaOzQWsZ9ZlOZ5O8tJzA8FxjvqptMSSSSSeJJ5k95r0MPs+beuWflDHJ7Rrjjrx4+c+f7eIdNTpAi6xEt0SEMwHX3H1jqCcajw0oBz4A1ub3skMlv17G6EuGWSSfCsuAM9WoAijywOQTkKcEVy7Z+1JIX1xNpcAgNhSRnu1A4PjzFebm/eRy8js7nmzEsx8yeJr0a8atJjp6Q8u/Ivf1vO5del6RLC31RQx+ooEcsCIoLkemw18QewNxOM9/GC2h0kSywvoXQkZQRgnW+uQsdbM3NgqvjgACw4Vz6LiasuxEtlVhNKmlwAy5wcg5Ug8cEH7iR21aOPjpHbW2cZb2nXht7H3oneYemxABaQk/1YGXJz4Z+6q1eXLTnXwMmPSB5sB9od5A4Edwz34nNrSQBGS1ZcMMO2sFyuQdPDGFyATwycDjjhVbjtiW56QOLN+aB2+fIAdpIHbTPx6Z6TExr4N+Nyr8bJFonfx/GGsHP5x9xrNLEOQf3HjVg3YsoruVolSNZmB6pZS3VyheOkuDlJsAkNgq3EEA4JzLu6izvHcxCAgMQrFkcActBDlZR4rmvmc3Hvht1s+sw+0MeSs6iZ+f1RewtvTWkgeJvR4a0ydLgc9Q7/AB5j7q7BsvbwniWSM+iw94PaD4g8K53tLcVVjd4HZmTJMbD1l7NLc88D6JHHHOsO4W3uqm6piOrlxp8JOQ+OMH3VWu6zqWPKrj5NJy4vMeXWVv276yR7dkHInHvrRQ1FT39wj6BGr51aeY1BcePPDDh51s8VMX80My4lgiY9jFASO3wOPePMVFHcfZVzhzDJay5zqR24MDkNxJB7DWlJvLOuddmx8ic/I1+wb3KfyltMh7gA33nFB063unjRdZEyADMqDDcB6zxjh4nT+qBUmjggEHIPEEcsGqJu/vNDrVUdlJI9Bgwzns5Yqz7Euxrnh/5TqV/w5VEi+4Euo8EqU6S1KUqUFKUoFKUoFaW1r/qYi3aeC+0eXw4n3Vu1VN7b0LKuo+hFG0rff+CH40EDvDv5b7MiVZWbUwysaYMjd7NxAAz2k/GozdvpdtruQRfWQyMcIJCNLnsAYHGrwOM9ma5tfRG4nmuJ4zNM3plDq6mCP7Cvp4swGPR5Dxr1PsF2tBciSBY+s6sKqmPDDxUcBw86Durznh5/zr9MtVnc7a7z2kZl/KoQkh56sY0uCOBDKQcjt1VYjLH2s3uUfi1Qh4kNec17M8f6Z+A/A15NzH+Yx82/ktQK7ZiWC8uVWMus31qEkKuoYDgniebDkCeVevp147yIoto2TScN1j5VwSrAjAxwYcuYrd21tjqgjJEuktpdndgqg8FYnB4asDl/OtaDa0UU+JdDTSBVJGoIo4lExrzklmwTz8Kp49HZFptHbW51/r6PNhZTxwXGsxNK7vJHgHR1jKCvBhw9MA1yyx2VNdyGRp0aXOWWRn64kHAwuglsHHBc47uyu03l0WjdVjjDFWCkgkAkcCQTyziuYbwSt1jTqtuiSFsjqUJSZSOsRj1ZJ4kkE8wfOuvj367rHlx5onJ/HKEG5rZwbm0UjmGkdCPMPGMVnTo9nb1JrNvZuE/GpC132lH5Zre4XliSAFgP0XCqR99ZztS1mOFma2Y/nojRZ8GAyB5mt7cjkV8RErY8XFv70zX/ACjD0YX32Y429mWI/wAVYZOjjaK/2Vz5NGfk1T9xsW5RdURadSODRaNHnhSWby4fhVfuNqS2ys7tKunAVCzrqc8geIOkYJPgMdorOPaOWJ1NXT+7cE0m8ZPSPw+qJ2lsiW2IFypgyMjrOBI5cFGS3uFR5v4h9pz5IMfe4rxDb3F/cEktJI5yzMeQ7yeQUCrVsvcOM5BSWYr6xj9Xh2jHZz45rS3Nyz49HnRgorSzK3quCe4+i338D5A1sTzlVEfvf2uxf8oPxLeFTl3uTbuCIy8LYyNR1Ifu1e8audR+xL2K2keC/tlmX7LDhIp7MOCNSEePdjtq9OdaPeJ48T7qLhvmR1dCVdWDKRzDKcg/EV3e0v0vbaOR1VlkUMVYBgGPrDB7iCPdXOms9jyf3iA+8j+OrhuvHFHbiO3mM0as2GPAgsdWk8B355dtc/I5Fc2pjy3jj5cPvRpM2e60D8EkngPZ1Uh0/qSakx4YqIv+gpyWe3vBljnEkeOOdXrRnhx7lqRhvSrVM228bryNcnWJb05GSk7iWhJsy6gSMTLGzaRqZWOksOZBK9vPBA516UsVViuGSRXUAg5HqSDPDmjt71FS53hLDDAEdxrRMCk5EkqeAMbD9tCfvqzDbZWZT9h/1G/AVniZBzBHmrD5itFbNuyf9aIH92RKypBMOU0P6sqfJ3oMl2sZKspU45kEdnEZxXjdzaOra1ygIINpbNw7Sssy5+Disgt529YwMP8AFk+RhrYg2HoJkjMYmBUpjHEKMdUWwCVI+BOaLROtrTSsNndCSNXXkwB8R4HxB4e6s1SqUpSgUpSgVzPpZ2gYlk041SJHGvmzOfwHxrplcg6YT9dDngOujyfDSpHyb4UFbg2Dc2UqFFE8LgpNpOfQbmxXmxzxyM91ZZd3ozZpY6jwn611B+sSOQyBSfI6R86zx6ILwKl02JdKpbKuoZxgv2heIY54DnnlUtZWDRdaVk9OCNJHZo/TmJJkZdR4DKIV4erqB4mgx7q7VkkmnVYHitI441tiUKqeqJBwT62QcjwAq2lqrOz2vZLqOUy289lIjYNvgBWK5AbUSxIPDgx58QKscKYADrJw4ejp/nUSBevJatj6r82f4D8BUXtLeazhznrnYHGhNJYHxzgCqz6eVq0tedVjbPPGrqysAVYEEHtB51T9tbRiMf0O0TWxK4KcgykHOr7TcOJ5DvqUNwl8NIF1BFjicABvDOglvIcO+pPYuw7K2B0vIWPN2A1Y7hw4Dwqvrbw6q9cPradz8P8ArPAW0LrxqwNWOWrHHHhnNUra9iPpM9u50x3Gl0PYsxyFPlryD4Yq/F7fslP3E/Cqvv3ZQlYS0rJ6TAExseQzxxxHgPA1Mz19Y+5TBHe00n+r0cquIWRmRhhlJDA9hBwRWLNXrejYkEscFyLyIM40SM0cwVpE4A+ijFWKjjnnjhVQubFV5Twv7JcH4Oi162PJF6xLzslJpaay8We0pITqikdD+iSM+Y5H31rb2bcmupIFlbWyIAMADi51chwzjRXl2rzbpm948dOk/qooFY8jWoTiW3dWzijaK3dtHW+uwxlnx6K5PIZ4DvNTW4NvJDtC/hlySsI9I/aBcYI8CK/dqdHS3ESvbXOJAqhs+kmsAasMvpIdWTyNSkN1JapHLcxCS5YLC4iOSya8l845cNWOzJ5Vxt1P3MTNve3FyxW3iGmMDh9bwOV8R6I838Kit6bBWhSVTq48T2FXyyEeBGRjsKmr3ddH0ktrDapKiQBmkdwGLuSxKehgDkSefd3VF70bBt7a1FvDL1jIriQFgzgk9YmQowoysmBz4mgoVpJqUd44H3V0Do4b6ucfpIfipH8NV3o32XDcSzxTKT6AdCCVIw2luR/THwrouy93Y7TWYy5D6chsHGnOMEAfnH4Vj01bb0r8uuTj/Zz5ULeHee6iuZVV8KHYKNCngDgcSONakO/N3/zF96J/KrXvPu/1zl0K5PMNkceWQQD3cqqtzubP2Kp8mH44rWHmJCDfS7P2oz/kH4GtxN8rzujP+Q/7qqMm6lyP6vPkV/nWI7Gul/qpPd/+GpF7i33u+1Ij7nH8VbkW/Fz2wxnyLj8TXNupul+zMP1qyJdXY/5/7dB1CHfSftgX3Of9tSEG+T9sLDxDg/NRXJF2vdjtn+DVsw7U2g3qC4PkpP4UH0XuNfdbaajwPWzcO0ZcuB8GB99WGufdC1pcCxkluSfrpNUYJBPVqoTOByywbhz4Cug0SUpSgUpSgVVekjdX6bYSoigzLh4uwlkydGf0lLL5tVqqB3j2NdS8bW9ktz+aEhKeepomcH30HHN3drddGWii130cbR6GGGGOZwezIGRzByvAcTY92EZUtkn1Q3BjlaVNDN10zOiASHjhjwI4gZYgYHCoXavQptR7hrgXNs8jNq1anSTUBjOUiAzw515u9y949LIJS4PBtFyAWHLizFSfee2gxwbcsNlSsqq/Wu0nWdWzMFTIZA0ZIUPx08OIC5J9LAue7+9f0uTq7eIs2nUdSDAX9Is2B3VyOfov2tDl2sXYjj6LRye/SjEk+6oV9pbStS3p3ltniwHWwg45ZAxQd62lBthmPVwWqpyA+rYkeJPyFedmbKuUUm5sbdm7BHBEVA815k1wUb/bRH9vu/8AXk/3V7HSJtIf2+6/1X/nVerb7WevWIiH0Q23pEGDalQP/TyYAHkuK1ZN+UX1kiX2o2X54rgg6TNpj+3XP65rOnSvtQcr6b36T81qdMXbDv5Ax9a28gwH3ZqG3r28Jo06qK2m0sSUyCeIwCMHs/Hwrje3t9bu9Ci6m63R6pKRhxnmA6qGwe7OKiBct3momNxpfHecdotDslvetLaS25s1V9QljB6wIxAAKhs+i2Ae3jmqbc7SwCGtFQ95M4I9xcD7qrWztttE4YokoH2ZNeg+ehlP31Pxb/x/bsYv/bnvI/nMw+6tsWSccaVzT9rabeGlc3Qf1VVPZLn99mrJcDRtCYcgDw8uArbbeuwf8pY3A8Uu8/dJCfnWXaO3tmywnq4btbnI0ySSRupGoZV9IXhjOCBnPPNWyZO+mdadVt/4NnEwuBdi0QZJZTkkHiNWSExj84nyqenswiNc/TGJuTBDGxVmUGT0MxhCMauZIAGO/NVyw3fG047d3kYohUSjJI9AAFQM+jqGOX53hU/s7eQXO1JIUJFtZ28kmFJVWlQoAfRIyq5IA5cM1iubX2HI881im0HhDK00eca5DI7Axr6QJiQJyUg+keGOFUm93Rm2dDMJyh1soRkOQwRJdRwcEcZEHEdvbUxvSf8AtbZMF3EMzw8HVeeeAkUe/S48DVc3s2hLHDDbTStLLEpWQs2oq7ENIgJ5hSscfnHJQfnRtc6doIPz45F+4P8AwV18twrj+7soiMbrgOORPkVJPh6ecf8AlmuuWG5N9PFHKb5YQ6qwj+jB2QMMgFjIMnB48KjQxZf/AKxXoXMg7R8BWxL0Z3hH/imP/ipj/wCyqvtDo324CdF1byjJxg6GI7CQ0eB5ZNNCW2ht8xIXfqgqjJJUVWoN/pmGox2ig5Kq0ZLBezOG54qhb0m8guWgvCS8ZBKk5Q5GoEYwCCDz860Jb6WRuOAWPE8hx+QqRer3eZrmQqFgTQAS0SFRxzgHJOTwrWN9iRIw4Zmzy5KAMkt4cKwbnbqtPJe2xmjXqrdp+sRlMfXKFCK0h9EoNbA47QePCqda30iudB9NxpJ5n0iDgd3IUF8muwrogdXZzyGfRABJY+HCpS239ltSIo+obgTkgZHEAekWGCSeFYtwej36RdLrdtOgmYqeOg9ik+qWOnxwT3V0q06F9nR6jolYtji0rEgg5BBGMHPH3DuoNjos2q1zZtKRpHWuqqPVGnixGcnJZjnj2Vc6j9g7Bhs4Fgt00RrkgZLHLHJJLEknJqQoFKUoFKUoFKUoFKUoFfhFftKCNvd2rWb8rbQSe3EjfMVA3vRHsqX1rKNf8MvH+4wFXClBzG9/o97NfOhriL2ZAw/bUn76grz+jUh/JXzr3B4g33q6/Ku10oPne8/o4Xg/JXFs/tdYh/dYffUJd9Be1U5QJJ7Esfycqa+o6UHyHd9GO04/Wsbg+wmv9zNRF1u/cxflLedPbjdfmK+06UHw8Vxzr8FfbVxYRyevGj+0qt8xUPd9H+zpfXsbY+IiRT8VANB807p71PbscElWGmVMlcr3gjJU8ThhxBJ766Hsramx445mt3ktpZoWicSh5AAw5goGzg47uXZV12p0IbMmIKwvAR2wuV+5tQz7qgL3+jtAfyV5Mv8AiJHJ8tFBRpd5rWwhkh2a07tIQZJpMLgqun6qMeqeZ1NxGeRwCKMZDI+WPn+AFdWvP6O1yPyV5C3tRun7paoW56A9qJ6pt39mQj99BQUy52roUheZGB4Dv8+fxPfUVBtGVPUkdfZZh8jVwuOhbay/2Qt4rJC38eajbjo02mnOxuT7MZb93NBpwb6Xyepe3S+U0n+6pG36VNqJyvpz7RD/AL4NQ11u3dRflLadPbidfmtR7IRzGPOgmN4t8Lm+KNdSCVkBCtojV9JOdJZFGoZ4gHOMnvNRi3R76wV+4oM7XBPb51ubLuo421tkkcgBUZimKDu26XTPsyzhEYhuwx4yOViYu3ecScB3Ds+Jq1W3Tvspuc0ie1E/8Aavl+lB9a2vSxsuT1b2Ie3qT99RUrb75WMnqXlq3lNGT8NVfG1KD7chuVcZRlYfokH5Vlr4gjcg+iSD4cD91T+zL7afD6O9/wCHVNP/AA0H2BmlfMEd3vHgY/7UI9ib8VzSg+n6UpQKUpQKUpQKUpQKUpQKUpQKUpQKUpQKUpQKUpQKYpSgVhmtEfg6K3tAH51mpQRE26Fk/r2dq3nDGf4a05OjnZp52Fr7okHyFWOlBWP+7LZn9xt/1BWJ+irZZ52MPuDD5GrZSgqH/dHsr+5R/F/91fo6Jtlf3KL9v/dVupQViLox2YvKxt/egb97Nb0O5linqWVqvlDF/tqZpQa8Gz409SNF9lVHyFbFKUClKUClKUClKUClKUClKUClKUClKUClKUClKUClKUClKUClKUClKUClKUClKUClKUClKUClKUClM0oFKUoFKUoFKUoFKUoFKUoFKUoFKUoFKUoFKUoFKUoFKUoFKUoFKUoFKUoFKUoFKUoFKUoFKU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pic>
        <p:nvPicPr>
          <p:cNvPr id="1044" name="Picture 20" descr="http://www.blogcdn.com/es.autoblog.com/media/2010/02/peugeot-207-s16-2.jpg"/>
          <p:cNvPicPr>
            <a:picLocks noChangeAspect="1" noChangeArrowheads="1"/>
          </p:cNvPicPr>
          <p:nvPr/>
        </p:nvPicPr>
        <p:blipFill>
          <a:blip r:embed="rId8" cstate="print"/>
          <a:srcRect/>
          <a:stretch>
            <a:fillRect/>
          </a:stretch>
        </p:blipFill>
        <p:spPr bwMode="auto">
          <a:xfrm>
            <a:off x="5652120" y="4077072"/>
            <a:ext cx="1187110" cy="792089"/>
          </a:xfrm>
          <a:prstGeom prst="rect">
            <a:avLst/>
          </a:prstGeom>
          <a:ln>
            <a:noFill/>
          </a:ln>
          <a:effectLst>
            <a:softEdge rad="112500"/>
          </a:effectLst>
        </p:spPr>
      </p:pic>
      <p:sp>
        <p:nvSpPr>
          <p:cNvPr id="1046" name="AutoShape 22" descr="data:image/jpeg;base64,/9j/4AAQSkZJRgABAQAAAQABAAD/2wCEAAkGBhMSERUUExQWFRUUFxQUGBcYGRcYFxUUGBcVFBgUFBQXHSYeFxkjGhQUHy8gJCcpLCwsFR4xNTAqNSYrLCkBCQoKDgwOFw8PGiwkHyQsLCwsKSwsLCwpLCwsLCwsLCkpKSwsLCwsLCksKSwpLCwsLCksLCwsLCwpLCwpLCwsLP/AABEIALgBEwMBIgACEQEDEQH/xAAbAAABBQEBAAAAAAAAAAAAAAAEAAECAwUGB//EAEMQAAEDAQQGBwUECQQDAQAAAAEAAhEDBBIhMQUTQVFhkQYicYGh0fAUMlKxwUJTYuEVI0NygpKi0vEHJDPCFoOyNP/EABkBAAMBAQEAAAAAAAAAAAAAAAABAgMEBf/EAC8RAAICAQMDAwMDAwUAAAAAAAABAhESAxMhMUFRBGHRkaHwIoGxFHHhIzJCUsH/2gAMAwEAAhEDEQA/APO2v67Y2QOa0BVkxuzQpbE75RlNoa0ScXYqY8Elgpp2RKQUSVsIvc6VG8oBymEqHZEGCpGptTOGKTUCGlO16RaoioEm0uoFgapBiobaMFLW4KVqJjLCEyTQpFqq0BAlVVgREb0RcQ1YySJUak6XAUWSptbCFL4wRdMiE4zUhUZtuqQZyVFOsJR1sImCJCzm2aXcFhJqxh1kdnhkimukSqbJUalXqNIIGCtTpABgG+DC1NixmvJdsw5rWoVCdnfvT05DaHDU5aiKdK8QMBOEnDmiKmjHtddN3tkRzWlk0Z1QYYqNnBuq62Q0lshw3jIoezVMMFN8jLwTtTatJK6qsBjThQICuq2ZzW3jkdqoa8FKwESFAlO5yqc5FgPeKdVmsks9xDoHeRO+Fc7ZGY3oa+G4Z4pxVImf8rFWugzTa7apFA+0YgDJWMtAlaLVfcVBzHKBqKmo9VG0DBU9RdhBpeAJUXWiBKz9YSdquLCCQ5t0jMH6qHqMC02u80oZ74Hmmc+BKrqgESc1N5dQJ6yICWs4wfmo2YyXQMoxUiQCTdyylKuQDLLVkwimFZNWo7MYI6z1DGOa1UqXJQQXKktkqwuBMxHBJ9PfgspyspAYE7YP0RTcUM5g2qbngNkTxVackiWB2ipnG9CC8HY5bUVanhwkBRcRAJCTEMxsYDtUqjzd4qNO0QRh2Ky01IG5CQFDGkOnJa9nxbgsg2nqydpR9K1iMFaddSmHkKbfcPaENTrzgr3OGrP7w+S0yRIPWbvVNleMh/hV1bSJjkp2OqIxEFRkrsYQ96jeVdZ4G1Ve0BD1PAqN62MHsVN0YlxXNiqZK3342Nkk+9huzWLb7GWQRBBMYKeWMalWBwKVZypszRO0Ky0IcrVDquSqE6gXFJZ0TYHTe4yeq2cgrG1J+zluKqZo9wOOXBW3WgmJ7OK247DJFri3KCradEiJOPyVdW0kYZzmVRUcQcMYgqabA1BUBadqpoUwXtxhpcBJ2SYk/NDUbTIiFbqgMJxU1QmaelrDqnC68VGkuLXAQCGmJCO6QOvPpvj/AJKTXO7Rh9EPpVv+3somDccP6lfpsQ2hGP6pvZntRLoBl1Gw0bxsRT20qlxrWuYY6xmZgSTHchazdqlo8/rh2O/+SlAGW2i00jTa2mxwObnE4ngAMAFn1qkGJJVjRAJiYTNp5nbu3JiGDTMiez6omzs+fNUU7+wbkW4JPoUXtOMFamlWX6VF8YlpaeN3ascTIgTK37SLtmodrwklwUc9TbnKjUm6VbVGKseAVNchRlvEBDWonqxtWha6MZd4Q+qEyrXkgakyIKlUdsGSaq0nLJPZXkuiNqKsZGtZNkZHJbui6N+zVaZzZFVu/DMLOqU3uqQ3GVp9HKEC0Z/8fmqQzOa/crXvIaWnaQZ7kBVr9aEVVqC6OChRFQNUpgpw8DPNUGriSk+pOJ7lVdgCQ4qLqGbtyqsr8MEc5nVzGKKKRoW6mTo6jGJLj8yhLBUvWSq0503Nf9CFrkxZqI2Bx+RWZoqyk0rQ3a66B3uVcCMNtTHBEazIFEWzQ76MB8A8CD8kOaBu3tkwFLVi5GLgkqHU8UlGK8iIsBEXnZnDeVXWPWMjvlHjR4jHH1sT+ycPzV5o0xYDUYAQGtk7Sr2Uox8AitV4qYpmMEnMMQFt2SQI47lZ7KXZnHYUR7NwVl2Qk5eAxYfbqI1FnH4H/wD0rNNgRRn7po8ShKlUuawHJgIHeURpesHaqMbrADwxSbuwxoBdTns3Kyw0f1g7HHwTOBCalUhTF0NxKqNOKVQxHWah2i8cP8rRHuuB+1BQgoweGavKzNxotFOAUzKneNyZ4ICjTnLxUioNouEjtWzpH/8ANQ/eqLn6MyAt7STv9vRG4vVLoy0mYjioh3BWHNSDJWanXYqgas4kZINtAuOAiD4LUNmMjDCFdA3FJza6IFG+pRarI1rWQ2ZxOwwCibaygSw0qWqhvWxm8d6nVqggbICp1gOamU30RaSVjWN1yoHRMT8kZoQYWg76Z+qFougyitGFrG1Zzc2FpGa6EOJh3eztVVYiAM9iIrWaYhTfRkDqgKoyQqYFSYcz64qupdyM9yONn2ZCFRq4OWxNNBTKzYsrpj5q6lSI2yFUXknAFWtpOxTbFRtXP1LDekEnCcR3Iexu/wBvXO2G/ND0TIA2icZV1jcW0azTm6I44otDpmQHF2/vVjW4ROAMqYs7oJOGKqMgFS2+wUM5qSi1uGadRyKmaGZMFrowlpvDmOCsZZjAw9Qs0aNqUDfpuvQYlocQRmA5pGS6XR9sFRsltxwwcDh3iRiFpq+ncOV0L09RS47mcyyk7FbVsTsY3SthtMbsVYxh2hc1G1HPU7E/BWmxkYwt7VHcoChE9VKgoxvYHIerZXjGCumFI7gnFIk4gICjA9hcR2qs2UjYZXSOpRmE7bNtg9mCOQo5htInAthTFiMxBXTGj+FQFl623sTVhic8bNvCj7MYMLqRQHw+CkLMN2fAJWGJytOzOKMZZnOEO9ymC47OU7VvPs4DScABiZAER3qyzaKNrY25LKRLXGoRjVAximw/Zn7Z3YA5rp9Pp5O30OfXbUaj1f5ZzBqmkS402GbgDScWg5d5mZWzojSI1tFsga11x1J+JxBIdTeBwjHfC2bbo6yin1qlMimc3uvBrjnIa4S444ZqNXRVOGuDmNPvMikQ8bQRe6w3zgvXVV0+30OXF+Qy16Qsrb41rWupkNc0AufeOTRTi84ngCs42Gkazqd6qHilrnSHABu4ycHYzGaDNqol0G1/rDhjrC4He6JgYjMhaVLRzQYNpY44GHVDMHbAdtQ4Y9U/z9irfZmdrKdMNcRUfrHNa0ANeSXTHVe4OEiNiItdKxC+KsdX3v1ZBZ+8WLZZohl2aurInA43eGLycVzfS/pGLLVp0WEi80Oc4Y3WklrQ0GRsJOGQEKajNqNCeS5szLXoemXOFnqay61tQtxJDHCQZiCII4rNa0wUSOlFS8br6mzEXcf5hl27lXYdKkvLagBDyIddDYccg4N6uOwjbhguL1HpMVlA30dbJ4spoScIUvZnZwugdZQRkO6U7bPvGC86jro5stJGGY2KLmmJIXS+xN3dyTKDHCI5pUGJzNOjexAU3N2Riuk9jZ2KDrJT/wAJixOcFA7QQqhRN7ErrHUGeslUbIzeOSAxOfNnMcFS2jJwBIXTmyU/QTGzMyCKHic5q/wpLoW2Zu9OnTCjRb0MbENAEz9uocyDEXssSCeEwMkO3o01znNpunVm65oeXFjtxz4bN4Xm9qDadR5utrU2ENL2VCwPLmkiMzsM9i0GWKo5t5lkrXdpbXHwh2Ju7jJnjuXr5y8HLLSgm1l/J2VWzvs951V5DMA0OHWJiSAWiI7dytZXBE5jNcDorSVR7nsp1BTDh+2qXxdEHMiJ2YbzvK6LROkHBha9zXkE4sxbBxgYbMVz6ukpc1TNItx72vzg3xUTCpORWey3AKY0l6gLn2TTcDy3eE5q7EENIhL28I2QzDddjvUxV4IAWxu5SFtHqUtkNwNeZwIwTgQIAgIMW0epS9rHqfNPaDMNa+MMe9NTq3fXjKDdbGgEmAACSdw3lc30n0o59ylTBbTqQTUhwDxuaTmN/JVHQchPUo0ndIqNao7WY2elHVxu1n/jIGNMfD9rbhgQa/Smzsc92re41CXODr5acSQHMNUNIBJ6sQsjqiGNcLo60EjF2Aa07+sRPAKVq6G2x1UgUKhzDfdyAzeb3UwxxjNejpvBVHg4pfqds2rf0xAuVG06d+m1t0OZAYXAkCmxrrrSALxI4DNYlTpzVL3VBToio6ZqNa8VMdt8PlV2bQVas1zoJaCQS2C0OwJbfcQy9AbkSY2IW1aJqMIp6gte4hovEOqSbuAYIAPWGESJVbjXclI3ejvSiob7HFgpvxe9zK1QmDJBqB4cO8xgqLX0upwaZoUqlMExDq7C4T++eRQNr6JaQLmtfQqkukNGBGHBpho5BCO6Nvaxzqj6bC0ltxzhevB10tIHumZ5JvVld2PFHSaP6WWIuaa1mddZ7lO+XUWGcSKZAE8TMzjKA0/bxarUa7W3aT4bTBgENptY2IGAxJ5rnHWNzSQZkAHDEQdpIwjHNa9OqIpgEEU6eP7znOe4dovAdy20pSbc2+Ev5ImqVIJdWDXAZZcjtHYQf5keKjQHSA4EbdgnEgjcW58FgvqtdevOAIBIxzOHVRGjLNUrG6wZAknYAcMe0wAN57VluWug9umd+zSIfcGsmWtugnFuHucd4O1WOqbJ8CsO02SnEOeG1GkSRliYusjdAR+j7ZeZjMjCScxsXBr6FfqR2aerf6WGawRieUwnLxvVWtHo/kkag4rl22bZId6Yj1ko3xxUS4cfBG2wyRY8Deotg7VWS3imw3uRhIMkXFg2kqLmjZKhrBvPgfqmNTieX5owkGSH1fqEk18ev8pIwkGSPNNHaLNdwY57KYEm86B3EyJkwAOK1T0LMYWmkRwO+cc8sM+KJf0Jp7Kz+ODT5Kip0EByrc2bOa693T7HM9ORi6W0K6g8NvtfIBluWZwx7PFb/RN0MeJxvfT/ACo0ugQH7af4Y+qLpdDGtzLj3gfIJ7kHxYYtGrfPopXj6KjZ7DcF1oOHEn5qbmnclYZJdR7xSE+oVRG+R67EwcPi5wmLOPkvE+gPJIk+hHyCqvx9oeHmpNrDf65oKtExKV4pxVG9XWeCcSABiZOGYHzKFywboyrdpUMNxwJykfhOeeeC7WzWyiHmsGueXMY5mF1tKndb+ra52F6SZjfCytN6GZXaL3vTdBaZAPVH/JN0gme5q3/9MLU4061mqG8+zVSJkmWPkg44+8H8wu6UNOWjcOq6/JjDUlGTvvwD1Ok0uAAaBBkk3iDGAAB34Kn9KFzcakOJJgCGjZmKRLjHYu+raIpP96mw8YE881g/+NNNpLA1wpBl6/MgukdQGNxnE/WM4uHe/t8GWo9X/io/f5OaFRxA/WGTeL+u+Jnqw0tG4STyRNG31W5APPV2sN5xxJmGkNG84yctq7ehoCiwYUweJxPihNPaVs1ipayrDRk1oAvPd8LG7T4DaleTqN/b4NYuuZRj9/kwrD0gY8hpY5rnOugRta285xBPVa3aT3LA6SdLrIC6nfvADEUWgmodrNceq0b4vduxU6Wo263xrXez0Xxq6DZlwJgXoi+Z2HkFZYuh9nouDXsbUJB673OaAZMRiAHYbR3LVaelBf6jt+F/6/gb1Haemq/vycVbNI17WRSo07lKerRpzE/FUcffdxd3QhLToKvRI1lNzNsmIMbJGC9FoWF9Vz6glgpX3McC2X1IIkSC2Pe60EYjcua0tp19QtpVXU7zmglkG87CesYgHhhlgFtL1CcMFFJeDBJylk3b8nO2ezU8HVGTJcJkxM7h3b12NgtFCi0NpEFxa1ziJMmIi8cyMeawrU1sjDqsZg2MCcXIem6oXicp7BHYuSWqkqjwaw0pNtthVq0nUq9UGSXPc1jYi9dh2yHOEGCVpaMt7nAU3HFgJkn4rpgYZTJnis32Roa5ziQxoc8xmSCXYHdJjjKE0ZpRsPqP6pLrucwCJHyPJRN2qKjwzqz2jmm7xzHms2jXa8S1wcN4KndO8rCjazQx9Eeai4kZoAzvTBx9QlQWHGom1vFB60ptefUooLDdalrEF7T6lL2oeoRQWF6zj4JIP2tu/wACkigs0hZ28Z7vJT1TdyFvHenLyd6w2WS/VQQUKW76wpMpnORHYhL59QnAJ2TzP0T2X5J/q49kEGNhHemqEcDzUW2KpsY7+V3krmaLqn7DuUfNUtGu5D9S30j+fQELe5NqvUImpYKg/Zv/AJT9AqxZJ9513+Gp/atbS7mD0dSfKj9mUhoOxN7ODsCKp2Onsq0yeN8HxbgiKWjS7I0z+7UbPjCM0P8ApdTwZpsLexGaMsNSXapgeGgFwJOAMgYYkg9bIYI46JIGNOr2tNI+Eyp9H9N0rLbXNqCo1r6LD1mmQWvfMhs4QTin/u4NdDTnpSU3XHv8FFWzhlGvVdRuus9J9QThefMNktg4Y4Yd653QHSK2U7Q72UUuswSalMNkYGTdI+0HRmvUBb7Laab6YrUqjagLSA9hlrhB6szvXi3SnRFWxWohrqgwBDgTlh1ZIMgRt4LSCcFiy/VNeoluJLLsz0Wh0t0o4XnWegT+GpWbP2fdF4D3ge8FTHTDSOyzUj2VqnZ8G8jvIXmTel9sZA1zx2xlszbwHJTb01teH684ZYNw24dTeByT4OetfzH6P5PTB0x0rBu0LLTxHWqVKrhGWWGGXMb1yvSzTdqdUv2g2Oo4CAKYc4NG0C9kud/8utRw17oyi62Ng+7/AAjkEbozovWt1oEF5DmtfUfBwkCcmtAEn/Kak4u0G3LUVaqTX7nYG0NfZqLoc3W02VWsDnlgeHODjE5GGj/2HdgM9kCRZ3PDb5D3QHHrEt2uvENgY7Wzvn0OlZ6VCkymCxrabQxt4tENAAzPYhW6bsgrtc+vSc2kCQ1rg8zkCQyYXNLScm5Nnr6XrY6OmoKK496/j5OIpMr0mF1SgaTC24XGAXQGuJc0bTgeEHevNqlYuqtquzfUDweAcMOAAgdy7/8A1A/1Ao1mmjQvOPXvOILBedgYDutgIGQXntjs7XAyYdBgbIDapJJnOQBHELVQwVHNra29LOqOgrWsF7hIiSCdzQSJlRFraT1QYGJJ293asu0OOXYe070TTpnV4QC44kxl4qlGuTJzvhFemtJEsujAOIB4gQ6PAJdGGhznhwDhAcAQDiCRkRsmEBpV7eq0OvEXiYmMY3ngUf0aeLx2QDJHEtgeBSYI6dhA2R3BOXdnJUNnbzyUmYDEyoNC3lzTEcD67lVck+WHrkpMfGZ7ht7kgEQmg7/DyUzU34DiqHEk9XAbz9N6YEiTwUHT8PyKuLtmZVNfDLA+s0CK9YN3gkrNdxSQB0btAvb7r2H95oH0KhqqzM6dF3Zd8wsE2g7zyKjruJ5BRj7miml2X0Og/SQHv2dp7PRV1O12Y+9Ru9w+hXMa08fBK+ePruRiPNdlX7s6siy5hzm9jnj6qs2mm33bTVHabw8VzM9qYDgniidyXk6N+mntyrh37zI+iel0scPeuHsDgfmubu8EiEKPuDnfZfQ6p/SqiR1qc9wI8VnWjTNmd+w5G74DBY0Hglc4/JNxT6iUmujD/wBLhvuCo3sf5BYvSTTFUXarZkNNMkm8brjImRlM8wixS4/LyTOs4Ig4g54YfIJxWLtBKTkqZw50o5E0tKV4lroGXvAfMhdL+gaH3beUfVL9A0Puwt/6jU/7Mw2o+DHp6SqBsutLQ6cgXOgdo2qD9NvGVcnuctv9A0Pu2+P5JxoGh92PHzS3p+R7cfBzY6UWgfbPM+amelloLbpqOIOMXnea6NugKH3QT/oCh90zxRvz8htR8HIO0s45wVp6K6Wmix7bl6+QfeiIEYYLe/QdD7unyHmnGhqH3bP5R5JaurLVg4TdoS0op2jmLd0nNUOBpsF7aBjmDM9yEp2oDHaCTA8IXat0VQGVNn8oVjbJTGTAO5oWd9EaYnFVNI1asYOPYD9FZUo13tu6p3bdg8ziu1wGwDvUTaGja1PJixOGp9HrQf2Z7yPNa+j9GWlnuwyYByM+B3roDaxv5DzUfbfWH0StjoEo0LSPee0jsHzBCJx3tHrjKl7Ydzfn9E3tr/jjsBQA4BPH+b6J7r9gjuhVurOOb3nn9FXA+Entx+aQycne2eZTVC/eTyA8YSvfhPrvSDj8PigCttJ52gfxSn9lPxN5+QKmb24c0g13D12IEQ9kHxN/r/tSVl08P6kkAIOGwHkPzTzwPgPoq9XxPin1A480DLAfV7ySvDhzKhqh6PknNNvolAEr44eu0p9YN48FAFnD12lPrG8OX5IAfXDePXYEtcPQKXtCWv4euaAHD+3kpCp2+uxV6/h65JxWPqUAWXjuPilP4TzAVd87vDzU2secge4eQQA94/D/AFeSe87cPFOLHVP2HcnKQ0bV+A8j9UAVmo7eAlrD8Xz+ivboer8J5AfVXt6P1j9l3MeaAAC47zy81EuO8+C1G9GKvwcyPNWs6MVNzR2u/JAGNJ3pd55LcPRl4HvU+5yFraNLc57gD/2Q3Q0rMws/eTarh4o/2fg7k0f9kvZ3fCeY+kqckNx/t9UAez8An1PZyR/sb9jeZPkmNieMw0dzks0PH3QEKHqAnFEcefktKlZTtDeTh9UXTDdtNp73+OKnciJxMMUOHOVLVHctl1YbKVPvk/VJtp3NpfyDDmU9yPknnwYupPqFIUCtv2x2y53MZ5Kqrb6pMdXhg3H+lLdiOn4Mv2N275pjZDtKIcA73gN8x+QTCysjANw3x2pbqKpe/wBvkGNIDNwHeFG63fPYCfkiy9o2D657k4rj/AMJboV7ff8AwCagbj/K7ySRYqE5N8PzSRuip+Pv/gztQ371nde/tV1OwtP7Tw83BXF8REE7R+eScWoHcDsBRu+w3FFlLQLT9vxp/wB6tZoKmM3gfxN+gKjr4yI8FL2kkZeKe97CwfkmNF0B9snsvH/oFNuj6HwvPMf9lCm1xywHrcmDHbR4/JG6/Abb8l4s9DZRJ7XH5YqLqLD7tNgPPwIQ/wCjjMmOZU2WaNrZjip3JDWn7kxQO9o/hZ/arWUT8cfwtHyCo1BPulv9XbtSNB4PvNx9c1OcysEXFh21HiNziPqoGyycajz/ABP/ALkz2ubkQe/mqhO0xtU5yDFfjLqdkp7cTxJ88VaHNbgJHe6EMIkyd+Ud2H5pwL04H1sU2+tldqDWW13xP7nGEz7VveT/ABH5ISmzCQHYb0nEnYY5J5PyTivARTtTTkZPefmk+uMwJnwhDOBzIOfJJpdGH0+qm7K48FwtA3DvGPbkmdamjt9bAo3HnOPpKg4O2nCNgQH7DutRIPvbdhxURXGePin2b0m1jEb/AA74RSCyJtEnb+Sl7XlDcecJ6b801Rok470cARNUnEt9bwDtTB07PNSuYZ4dyiG4YDkgBi48PUfX5qDnExBGA8VfqscsIjDjgmNICfW3sSCgQvfjiNydjqnxH8ldc3jfhwVxYTlh2nnsQKgMg4g+ZHemuxtd8/minUu/Ldz5BM6kDtnt8EWFFNF5mZO/IZbZU9aTlPI+HinpuAkXgPRSdVZOLuXL6p5DFrd74/hKZMRS3+BSRkBeKgHaOxQfSDvsg8fzSSTsYqVEyZa2BxVmr3NGGPqEkkxjie5OWOkQRG4zPcQUySaQiy4Qcp2/kodYYRxSSRiOiBtJGx3b5K4MneOaSSMQoYUTsAPf64pCyE5jdOISSRSChGyZ4HmEm2Z3qEkkUgodtF42f1eKT6dTc0bsT9EkkUgogaDvwcz8k+qIGYnckklQ6HumfzTtnfhunNJJJhRWaGBjx2clTBmA0+MJJJCotYHDYrDMjA+tySSB0O6kQJ7sk7aRAGRPKU6SQDMoOO7DzCg+iZOOElJJCHRFtExuHrNNqDjidvJJJMKKzYN7jl28e5JljA2zjtPckkhIVIkLEO1I2QH0PUpJICiPsh2FJJJO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quz-EC"/>
          </a:p>
        </p:txBody>
      </p:sp>
      <p:pic>
        <p:nvPicPr>
          <p:cNvPr id="1048" name="Picture 24" descr="http://polepositionradio.files.wordpress.com/2012/08/1714-1-343-dsc-6080.jpg"/>
          <p:cNvPicPr>
            <a:picLocks noChangeAspect="1" noChangeArrowheads="1"/>
          </p:cNvPicPr>
          <p:nvPr/>
        </p:nvPicPr>
        <p:blipFill>
          <a:blip r:embed="rId9" cstate="print"/>
          <a:srcRect/>
          <a:stretch>
            <a:fillRect/>
          </a:stretch>
        </p:blipFill>
        <p:spPr bwMode="auto">
          <a:xfrm>
            <a:off x="6804248" y="3933056"/>
            <a:ext cx="1300616" cy="936104"/>
          </a:xfrm>
          <a:prstGeom prst="rect">
            <a:avLst/>
          </a:prstGeom>
          <a:ln>
            <a:noFill/>
          </a:ln>
          <a:effectLst>
            <a:softEdge rad="112500"/>
          </a:effectLst>
        </p:spPr>
      </p:pic>
      <p:sp>
        <p:nvSpPr>
          <p:cNvPr id="40" name="39 Flecha curvada hacia abajo"/>
          <p:cNvSpPr/>
          <p:nvPr/>
        </p:nvSpPr>
        <p:spPr>
          <a:xfrm>
            <a:off x="5292080" y="3645024"/>
            <a:ext cx="648072" cy="216024"/>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solidFill>
                <a:schemeClr val="tx1"/>
              </a:solidFill>
            </a:endParaRPr>
          </a:p>
        </p:txBody>
      </p:sp>
      <p:sp>
        <p:nvSpPr>
          <p:cNvPr id="41" name="40 Flecha curvada hacia abajo"/>
          <p:cNvSpPr/>
          <p:nvPr/>
        </p:nvSpPr>
        <p:spPr>
          <a:xfrm>
            <a:off x="6588224" y="3645024"/>
            <a:ext cx="648072" cy="216024"/>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solidFill>
                <a:schemeClr val="tx1"/>
              </a:solidFill>
            </a:endParaRPr>
          </a:p>
        </p:txBody>
      </p:sp>
      <p:pic>
        <p:nvPicPr>
          <p:cNvPr id="1052" name="Picture 28" descr="http://static.speedwaymotors.com/RS/SR/Product/9107199_R.jpg"/>
          <p:cNvPicPr>
            <a:picLocks noChangeAspect="1" noChangeArrowheads="1"/>
          </p:cNvPicPr>
          <p:nvPr/>
        </p:nvPicPr>
        <p:blipFill>
          <a:blip r:embed="rId10" cstate="print"/>
          <a:srcRect/>
          <a:stretch>
            <a:fillRect/>
          </a:stretch>
        </p:blipFill>
        <p:spPr bwMode="auto">
          <a:xfrm>
            <a:off x="5436096" y="4941168"/>
            <a:ext cx="1733178" cy="17331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images02.olx.com.pe/ui/9/67/49/1290188041_139465849_1-Fotos-de--ENVIO-DE-EMAILS-PUBLICITARIOS-MAILING-MANTENGA-INFORMADOS-A-SUS-CLIENTES-DE-SUS-OFERTAS-1290188041.jpg"/>
          <p:cNvPicPr>
            <a:picLocks noChangeAspect="1" noChangeArrowheads="1"/>
          </p:cNvPicPr>
          <p:nvPr/>
        </p:nvPicPr>
        <p:blipFill>
          <a:blip r:embed="rId2" cstate="print"/>
          <a:srcRect l="19742" r="15552" b="2947"/>
          <a:stretch>
            <a:fillRect/>
          </a:stretch>
        </p:blipFill>
        <p:spPr bwMode="auto">
          <a:xfrm>
            <a:off x="467544" y="0"/>
            <a:ext cx="8280920" cy="6774067"/>
          </a:xfrm>
          <a:prstGeom prst="rect">
            <a:avLst/>
          </a:prstGeom>
          <a:noFill/>
        </p:spPr>
      </p:pic>
      <p:sp>
        <p:nvSpPr>
          <p:cNvPr id="4" name="3 CuadroTexto"/>
          <p:cNvSpPr txBox="1"/>
          <p:nvPr/>
        </p:nvSpPr>
        <p:spPr>
          <a:xfrm>
            <a:off x="395536" y="332656"/>
            <a:ext cx="1944216" cy="369332"/>
          </a:xfrm>
          <a:prstGeom prst="rect">
            <a:avLst/>
          </a:prstGeom>
          <a:noFill/>
        </p:spPr>
        <p:txBody>
          <a:bodyPr wrap="square" rtlCol="0">
            <a:spAutoFit/>
          </a:bodyPr>
          <a:lstStyle/>
          <a:p>
            <a:r>
              <a:rPr lang="es-EC" dirty="0" err="1" smtClean="0">
                <a:latin typeface="+mn-lt"/>
              </a:rPr>
              <a:t>Mailing</a:t>
            </a:r>
            <a:endParaRPr lang="quz-EC"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1115616" y="692696"/>
            <a:ext cx="5795739" cy="2808312"/>
          </a:xfrm>
          <a:prstGeom prst="rect">
            <a:avLst/>
          </a:prstGeom>
          <a:noFill/>
          <a:ln w="9525">
            <a:noFill/>
            <a:miter lim="800000"/>
            <a:headEnd/>
            <a:tailEnd/>
          </a:ln>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251520" y="26064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Personal</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pic>
        <p:nvPicPr>
          <p:cNvPr id="4102" name="Picture 6" descr="http://us.123rf.com/400wm/400/400/notkoo2008/notkoo20081108/notkoo2008110800221/10374163-empleado-de-la-oficina-de-dibujos-animados.jpg"/>
          <p:cNvPicPr>
            <a:picLocks noChangeAspect="1" noChangeArrowheads="1"/>
          </p:cNvPicPr>
          <p:nvPr/>
        </p:nvPicPr>
        <p:blipFill>
          <a:blip r:embed="rId2" cstate="print"/>
          <a:srcRect/>
          <a:stretch>
            <a:fillRect/>
          </a:stretch>
        </p:blipFill>
        <p:spPr bwMode="auto">
          <a:xfrm>
            <a:off x="1979712" y="0"/>
            <a:ext cx="2808312" cy="2429190"/>
          </a:xfrm>
          <a:prstGeom prst="rect">
            <a:avLst/>
          </a:prstGeom>
          <a:noFill/>
        </p:spPr>
      </p:pic>
      <p:sp>
        <p:nvSpPr>
          <p:cNvPr id="9" name="8 Llamada de nube"/>
          <p:cNvSpPr/>
          <p:nvPr/>
        </p:nvSpPr>
        <p:spPr>
          <a:xfrm>
            <a:off x="5292080" y="332656"/>
            <a:ext cx="3384376" cy="1872208"/>
          </a:xfrm>
          <a:prstGeom prst="cloudCallout">
            <a:avLst>
              <a:gd name="adj1" fmla="val -89557"/>
              <a:gd name="adj2" fmla="val -38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p>
        </p:txBody>
      </p:sp>
      <p:pic>
        <p:nvPicPr>
          <p:cNvPr id="4104" name="Picture 8" descr="http://t1.gstatic.com/images?q=tbn:ANd9GcQpiXGAQgAJneJOkpctetdwKbkW4iJT8blR-HDNrHGNQyzccW6sDg"/>
          <p:cNvPicPr>
            <a:picLocks noChangeAspect="1" noChangeArrowheads="1"/>
          </p:cNvPicPr>
          <p:nvPr/>
        </p:nvPicPr>
        <p:blipFill>
          <a:blip r:embed="rId3" cstate="print"/>
          <a:srcRect b="7512"/>
          <a:stretch>
            <a:fillRect/>
          </a:stretch>
        </p:blipFill>
        <p:spPr bwMode="auto">
          <a:xfrm>
            <a:off x="5580112" y="836712"/>
            <a:ext cx="1109870" cy="720080"/>
          </a:xfrm>
          <a:prstGeom prst="rect">
            <a:avLst/>
          </a:prstGeom>
          <a:noFill/>
        </p:spPr>
      </p:pic>
      <p:pic>
        <p:nvPicPr>
          <p:cNvPr id="4106" name="Picture 10" descr="http://www.gifandgif.es/gifs_animados/Felicidades/Gifs%20Animados%20Felicidades%20(105).gif"/>
          <p:cNvPicPr>
            <a:picLocks noChangeAspect="1" noChangeArrowheads="1" noCrop="1"/>
          </p:cNvPicPr>
          <p:nvPr/>
        </p:nvPicPr>
        <p:blipFill>
          <a:blip r:embed="rId4" cstate="print"/>
          <a:srcRect/>
          <a:stretch>
            <a:fillRect/>
          </a:stretch>
        </p:blipFill>
        <p:spPr bwMode="auto">
          <a:xfrm>
            <a:off x="6588224" y="692696"/>
            <a:ext cx="817243" cy="1152128"/>
          </a:xfrm>
          <a:prstGeom prst="rect">
            <a:avLst/>
          </a:prstGeom>
          <a:noFill/>
        </p:spPr>
      </p:pic>
      <p:pic>
        <p:nvPicPr>
          <p:cNvPr id="4108" name="Picture 12" descr="http://www.imagenesanimadas.net/Alimentos/Comidas/comidas03.gif"/>
          <p:cNvPicPr>
            <a:picLocks noChangeAspect="1" noChangeArrowheads="1" noCrop="1"/>
          </p:cNvPicPr>
          <p:nvPr/>
        </p:nvPicPr>
        <p:blipFill>
          <a:blip r:embed="rId5" cstate="print"/>
          <a:srcRect/>
          <a:stretch>
            <a:fillRect/>
          </a:stretch>
        </p:blipFill>
        <p:spPr bwMode="auto">
          <a:xfrm>
            <a:off x="7380312" y="692696"/>
            <a:ext cx="828091" cy="720080"/>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0" y="2619375"/>
            <a:ext cx="8748464" cy="4124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small" spc="0" normalizeH="0" baseline="0" noProof="0" dirty="0" smtClean="0">
                <a:ln>
                  <a:noFill/>
                </a:ln>
                <a:solidFill>
                  <a:schemeClr val="tx2"/>
                </a:solidFill>
                <a:effectLst/>
                <a:uLnTx/>
                <a:uFillTx/>
                <a:latin typeface="+mj-lt"/>
                <a:ea typeface="+mj-ea"/>
                <a:cs typeface="+mj-cs"/>
              </a:rPr>
              <a:t>PRESUPUESTO</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pic>
        <p:nvPicPr>
          <p:cNvPr id="5" name="4 Imagen"/>
          <p:cNvPicPr/>
          <p:nvPr/>
        </p:nvPicPr>
        <p:blipFill>
          <a:blip r:embed="rId2" cstate="print"/>
          <a:srcRect/>
          <a:stretch>
            <a:fillRect/>
          </a:stretch>
        </p:blipFill>
        <p:spPr bwMode="auto">
          <a:xfrm>
            <a:off x="1691680" y="1196752"/>
            <a:ext cx="4968552" cy="504056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2 Marcador de contenido"/>
          <p:cNvSpPr txBox="1">
            <a:spLocks/>
          </p:cNvSpPr>
          <p:nvPr/>
        </p:nvSpPr>
        <p:spPr bwMode="auto">
          <a:xfrm>
            <a:off x="251520" y="548680"/>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noProof="0" dirty="0" smtClean="0">
                <a:latin typeface="+mn-lt"/>
              </a:rPr>
              <a:t>Presupuesto del Plan Operativo de Marketing </a:t>
            </a:r>
            <a:r>
              <a:rPr lang="es-EC" noProof="0" dirty="0" err="1" smtClean="0">
                <a:latin typeface="+mn-lt"/>
              </a:rPr>
              <a:t>Mix</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a:stretch>
            <a:fillRect/>
          </a:stretch>
        </p:blipFill>
        <p:spPr bwMode="auto">
          <a:xfrm>
            <a:off x="5868144" y="5105400"/>
            <a:ext cx="1857003" cy="1752600"/>
          </a:xfrm>
          <a:prstGeom prst="rect">
            <a:avLst/>
          </a:prstGeom>
          <a:noFill/>
          <a:ln w="9525">
            <a:noFill/>
            <a:miter lim="800000"/>
            <a:headEnd/>
            <a:tailEnd/>
          </a:ln>
        </p:spPr>
      </p:pic>
      <p:sp>
        <p:nvSpPr>
          <p:cNvPr id="4" name="2 Marcador de contenido"/>
          <p:cNvSpPr txBox="1">
            <a:spLocks/>
          </p:cNvSpPr>
          <p:nvPr/>
        </p:nvSpPr>
        <p:spPr bwMode="auto">
          <a:xfrm>
            <a:off x="251520" y="260648"/>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noProof="0" dirty="0" smtClean="0">
                <a:latin typeface="+mn-lt"/>
              </a:rPr>
              <a:t>Flujo de caja</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5" name="4 Rectángulo redondeado"/>
          <p:cNvSpPr/>
          <p:nvPr/>
        </p:nvSpPr>
        <p:spPr>
          <a:xfrm>
            <a:off x="467544" y="836712"/>
            <a:ext cx="3816424" cy="648072"/>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Flujo de Caja sin el Plan Operativo de Marketing</a:t>
            </a:r>
            <a:endParaRPr lang="quz-EC" dirty="0">
              <a:solidFill>
                <a:schemeClr val="tx1"/>
              </a:solidFill>
            </a:endParaRPr>
          </a:p>
        </p:txBody>
      </p:sp>
      <p:pic>
        <p:nvPicPr>
          <p:cNvPr id="7" name="6 Imagen"/>
          <p:cNvPicPr/>
          <p:nvPr/>
        </p:nvPicPr>
        <p:blipFill>
          <a:blip r:embed="rId3" cstate="print"/>
          <a:srcRect b="15395"/>
          <a:stretch>
            <a:fillRect/>
          </a:stretch>
        </p:blipFill>
        <p:spPr bwMode="auto">
          <a:xfrm>
            <a:off x="395536" y="1628800"/>
            <a:ext cx="4038600" cy="2232248"/>
          </a:xfrm>
          <a:prstGeom prst="rect">
            <a:avLst/>
          </a:prstGeom>
          <a:noFill/>
          <a:ln w="9525">
            <a:noFill/>
            <a:miter lim="800000"/>
            <a:headEnd/>
            <a:tailEnd/>
          </a:ln>
        </p:spPr>
      </p:pic>
      <p:sp>
        <p:nvSpPr>
          <p:cNvPr id="8" name="7 Rectángulo redondeado"/>
          <p:cNvSpPr/>
          <p:nvPr/>
        </p:nvSpPr>
        <p:spPr>
          <a:xfrm>
            <a:off x="4860032" y="764704"/>
            <a:ext cx="3816424" cy="648072"/>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Flujo de Caja con el Plan Operativo de Marketing</a:t>
            </a:r>
            <a:endParaRPr lang="quz-EC" b="1" dirty="0" smtClean="0">
              <a:solidFill>
                <a:schemeClr val="tx1"/>
              </a:solidFill>
            </a:endParaRPr>
          </a:p>
        </p:txBody>
      </p:sp>
      <p:pic>
        <p:nvPicPr>
          <p:cNvPr id="10" name="9 Imagen"/>
          <p:cNvPicPr/>
          <p:nvPr/>
        </p:nvPicPr>
        <p:blipFill>
          <a:blip r:embed="rId4" cstate="print"/>
          <a:srcRect b="14155"/>
          <a:stretch>
            <a:fillRect/>
          </a:stretch>
        </p:blipFill>
        <p:spPr bwMode="auto">
          <a:xfrm>
            <a:off x="4644008" y="1628800"/>
            <a:ext cx="4200525" cy="2232248"/>
          </a:xfrm>
          <a:prstGeom prst="rect">
            <a:avLst/>
          </a:prstGeom>
          <a:noFill/>
          <a:ln w="9525">
            <a:noFill/>
            <a:miter lim="800000"/>
            <a:headEnd/>
            <a:tailEnd/>
          </a:ln>
        </p:spPr>
      </p:pic>
      <p:sp>
        <p:nvSpPr>
          <p:cNvPr id="11" name="2 Marcador de contenido"/>
          <p:cNvSpPr txBox="1">
            <a:spLocks/>
          </p:cNvSpPr>
          <p:nvPr/>
        </p:nvSpPr>
        <p:spPr bwMode="auto">
          <a:xfrm>
            <a:off x="323528" y="3933056"/>
            <a:ext cx="74676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hangingPunct="0">
              <a:spcBef>
                <a:spcPts val="600"/>
              </a:spcBef>
              <a:buClr>
                <a:schemeClr val="accent1"/>
              </a:buClr>
              <a:buSzPct val="70000"/>
              <a:buFont typeface="Wingdings" pitchFamily="2" charset="2"/>
              <a:buChar char=""/>
              <a:defRPr/>
            </a:pPr>
            <a:r>
              <a:rPr lang="es-EC" dirty="0" smtClean="0">
                <a:latin typeface="+mn-lt"/>
              </a:rPr>
              <a:t>Razón beneficio costo</a:t>
            </a:r>
            <a:endParaRPr kumimoji="0" lang="quz-EC" sz="1800"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Rectángulo redondeado"/>
          <p:cNvSpPr/>
          <p:nvPr/>
        </p:nvSpPr>
        <p:spPr>
          <a:xfrm>
            <a:off x="467544" y="4365104"/>
            <a:ext cx="3816424"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Razón beneficio costo sin el Plan Operativo de Marketing.</a:t>
            </a:r>
            <a:endParaRPr lang="quz-EC" dirty="0">
              <a:solidFill>
                <a:schemeClr val="tx1"/>
              </a:solidFill>
            </a:endParaRPr>
          </a:p>
        </p:txBody>
      </p:sp>
      <p:sp>
        <p:nvSpPr>
          <p:cNvPr id="13" name="12 Rectángulo redondeado"/>
          <p:cNvSpPr/>
          <p:nvPr/>
        </p:nvSpPr>
        <p:spPr>
          <a:xfrm>
            <a:off x="4788024" y="4365104"/>
            <a:ext cx="3816424" cy="72008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Razón beneficio costo con el Plan Operativo de Marketing.</a:t>
            </a:r>
            <a:endParaRPr lang="quz-EC" b="1" dirty="0" smtClean="0">
              <a:solidFill>
                <a:schemeClr val="tx1"/>
              </a:solidFill>
            </a:endParaRPr>
          </a:p>
        </p:txBody>
      </p:sp>
      <p:pic>
        <p:nvPicPr>
          <p:cNvPr id="55298" name="Picture 2"/>
          <p:cNvPicPr>
            <a:picLocks noChangeAspect="1" noChangeArrowheads="1"/>
          </p:cNvPicPr>
          <p:nvPr/>
        </p:nvPicPr>
        <p:blipFill>
          <a:blip r:embed="rId5" cstate="print"/>
          <a:srcRect/>
          <a:stretch>
            <a:fillRect/>
          </a:stretch>
        </p:blipFill>
        <p:spPr bwMode="auto">
          <a:xfrm>
            <a:off x="1331640" y="5181600"/>
            <a:ext cx="1800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C" sz="2400" cap="small" dirty="0" smtClean="0">
                <a:solidFill>
                  <a:schemeClr val="tx2"/>
                </a:solidFill>
                <a:latin typeface="+mj-lt"/>
                <a:ea typeface="+mj-ea"/>
                <a:cs typeface="+mj-cs"/>
              </a:rPr>
              <a:t>Conclusiones</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5" name="4 Rectángulo redondeado"/>
          <p:cNvSpPr/>
          <p:nvPr/>
        </p:nvSpPr>
        <p:spPr>
          <a:xfrm>
            <a:off x="395536" y="764704"/>
            <a:ext cx="8280920" cy="864096"/>
          </a:xfrm>
          <a:prstGeom prst="roundRect">
            <a:avLst/>
          </a:prstGeom>
          <a:solidFill>
            <a:schemeClr val="bg1"/>
          </a:solidFill>
          <a:ln>
            <a:solidFill>
              <a:srgbClr val="1B0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rPr>
              <a:t>Se encontró un mayor número de fortalezas que debilidades dentro del análisis interno y más oportunidades que amenazas en el análisis externo, por lo tanto, es factible trabajar en este mercado ya que existen posibilidades de crecimiento. </a:t>
            </a:r>
            <a:endParaRPr lang="quz-EC" sz="1400" dirty="0">
              <a:solidFill>
                <a:schemeClr val="tx1"/>
              </a:solidFill>
            </a:endParaRPr>
          </a:p>
        </p:txBody>
      </p:sp>
      <p:sp>
        <p:nvSpPr>
          <p:cNvPr id="6" name="5 Rectángulo redondeado"/>
          <p:cNvSpPr/>
          <p:nvPr/>
        </p:nvSpPr>
        <p:spPr>
          <a:xfrm>
            <a:off x="395536" y="1916832"/>
            <a:ext cx="8280920" cy="864096"/>
          </a:xfrm>
          <a:prstGeom prst="roundRect">
            <a:avLst/>
          </a:prstGeom>
          <a:solidFill>
            <a:schemeClr val="bg1"/>
          </a:solidFill>
          <a:ln>
            <a:solidFill>
              <a:srgbClr val="37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rPr>
              <a:t>El perfil de los clientes del Club, está determinando en su mayoría por el género masculino, de la Ciudad de Quito, que gustan de practicar deportes tuerca y en especial se inclinan a la categoría Rally.</a:t>
            </a:r>
            <a:endParaRPr lang="quz-EC" sz="1400" dirty="0">
              <a:solidFill>
                <a:schemeClr val="tx1"/>
              </a:solidFill>
            </a:endParaRPr>
          </a:p>
        </p:txBody>
      </p:sp>
      <p:sp>
        <p:nvSpPr>
          <p:cNvPr id="7" name="6 Rectángulo redondeado"/>
          <p:cNvSpPr/>
          <p:nvPr/>
        </p:nvSpPr>
        <p:spPr>
          <a:xfrm>
            <a:off x="323528" y="3068960"/>
            <a:ext cx="8352928" cy="936104"/>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rPr>
              <a:t>Se estableció estrategia de enfoque, ya que el nicho al que se dirige tiene la capacidad económica para generar rentabilidad, así como la estrategia de crecimiento intensivo de penetración de mercados, ya que su participación se ha estancado, y la estrategia de competencia en condición de retador con un 3,35%.</a:t>
            </a:r>
            <a:endParaRPr lang="quz-EC" sz="1400" dirty="0">
              <a:solidFill>
                <a:schemeClr val="tx1"/>
              </a:solidFill>
            </a:endParaRPr>
          </a:p>
        </p:txBody>
      </p:sp>
      <p:sp>
        <p:nvSpPr>
          <p:cNvPr id="8" name="7 Rectángulo redondeado"/>
          <p:cNvSpPr/>
          <p:nvPr/>
        </p:nvSpPr>
        <p:spPr>
          <a:xfrm>
            <a:off x="323528" y="4221088"/>
            <a:ext cx="8352928" cy="86409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rPr>
              <a:t>Se determinaron estrategias de marketing </a:t>
            </a:r>
            <a:r>
              <a:rPr lang="es-EC" sz="1400" dirty="0" err="1" smtClean="0">
                <a:solidFill>
                  <a:schemeClr val="tx1"/>
                </a:solidFill>
              </a:rPr>
              <a:t>mix</a:t>
            </a:r>
            <a:r>
              <a:rPr lang="es-EC" sz="1400" dirty="0" smtClean="0">
                <a:solidFill>
                  <a:schemeClr val="tx1"/>
                </a:solidFill>
              </a:rPr>
              <a:t> que permitirán al Club incrementar sus ventas y ganar un mayor posicionamiento en la mente del cliente</a:t>
            </a:r>
            <a:endParaRPr lang="quz-EC" sz="1400" dirty="0">
              <a:solidFill>
                <a:schemeClr val="tx1"/>
              </a:solidFill>
            </a:endParaRPr>
          </a:p>
        </p:txBody>
      </p:sp>
      <p:sp>
        <p:nvSpPr>
          <p:cNvPr id="9" name="8 Rectángulo redondeado"/>
          <p:cNvSpPr/>
          <p:nvPr/>
        </p:nvSpPr>
        <p:spPr>
          <a:xfrm>
            <a:off x="395536" y="5373216"/>
            <a:ext cx="8280920" cy="864096"/>
          </a:xfrm>
          <a:prstGeom prst="roundRect">
            <a:avLst/>
          </a:pr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sz="1400" dirty="0" smtClean="0">
                <a:solidFill>
                  <a:schemeClr val="tx1"/>
                </a:solidFill>
              </a:rPr>
              <a:t>En el presupuesto financiero se determinó que el costo total de aplicar las estrategias para la propuesta de Posicionamiento es de $20.970,40 dólares.</a:t>
            </a:r>
            <a:endParaRPr lang="quz-EC" sz="14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C" sz="2400" cap="small" noProof="0" dirty="0" smtClean="0">
                <a:solidFill>
                  <a:schemeClr val="tx2"/>
                </a:solidFill>
                <a:latin typeface="+mj-lt"/>
                <a:ea typeface="+mj-ea"/>
                <a:cs typeface="+mj-cs"/>
              </a:rPr>
              <a:t>Recomendaciones</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sp>
        <p:nvSpPr>
          <p:cNvPr id="5" name="4 Rectángulo redondeado"/>
          <p:cNvSpPr/>
          <p:nvPr/>
        </p:nvSpPr>
        <p:spPr>
          <a:xfrm>
            <a:off x="251520" y="764704"/>
            <a:ext cx="8424936" cy="864096"/>
          </a:xfrm>
          <a:prstGeom prst="round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rPr>
              <a:t>Innovar efectivamente en todos los aspectos , ayuda a un crecimiento sostenible ya que se obtiene clientes más leales,  menor rotación de los empleados, conseguir un precio superior en el mercado que proporciona la innovación y finalmente generar un mayor cash </a:t>
            </a:r>
            <a:r>
              <a:rPr lang="es-EC" sz="1400" dirty="0" err="1" smtClean="0">
                <a:solidFill>
                  <a:schemeClr val="tx1"/>
                </a:solidFill>
              </a:rPr>
              <a:t>flow</a:t>
            </a:r>
            <a:r>
              <a:rPr lang="es-EC" sz="1400" dirty="0" smtClean="0">
                <a:solidFill>
                  <a:schemeClr val="tx1"/>
                </a:solidFill>
              </a:rPr>
              <a:t>.</a:t>
            </a:r>
            <a:endParaRPr lang="quz-EC" sz="1400" dirty="0">
              <a:solidFill>
                <a:schemeClr val="tx1"/>
              </a:solidFill>
            </a:endParaRPr>
          </a:p>
        </p:txBody>
      </p:sp>
      <p:sp>
        <p:nvSpPr>
          <p:cNvPr id="6" name="5 Rectángulo redondeado"/>
          <p:cNvSpPr/>
          <p:nvPr/>
        </p:nvSpPr>
        <p:spPr>
          <a:xfrm>
            <a:off x="251520" y="1844824"/>
            <a:ext cx="8424936" cy="792088"/>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rPr>
              <a:t>Realizar periódicamente investigaciones de mercado a fin de obtener información de primera mano sobre las necesidades, expectativas del cliente lo cual nos permita aplicar estrategias de promoción adecuadas.</a:t>
            </a:r>
            <a:endParaRPr lang="quz-EC" sz="1400" dirty="0">
              <a:solidFill>
                <a:schemeClr val="tx1"/>
              </a:solidFill>
            </a:endParaRPr>
          </a:p>
        </p:txBody>
      </p:sp>
      <p:sp>
        <p:nvSpPr>
          <p:cNvPr id="7" name="6 Rectángulo redondeado"/>
          <p:cNvSpPr/>
          <p:nvPr/>
        </p:nvSpPr>
        <p:spPr>
          <a:xfrm>
            <a:off x="251520" y="2924944"/>
            <a:ext cx="8424936" cy="864096"/>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rPr>
              <a:t>Ejecutar la propuesta estratégica para el posicionamiento del Club de Automovilismo ya que incrementarán sus ventas, ganarán participación de mercado y un mayor posicionamiento en la mente del cliente. </a:t>
            </a:r>
            <a:endParaRPr lang="quz-EC" sz="1400" dirty="0">
              <a:solidFill>
                <a:schemeClr val="tx1"/>
              </a:solidFill>
            </a:endParaRPr>
          </a:p>
        </p:txBody>
      </p:sp>
      <p:sp>
        <p:nvSpPr>
          <p:cNvPr id="8" name="7 Rectángulo redondeado"/>
          <p:cNvSpPr/>
          <p:nvPr/>
        </p:nvSpPr>
        <p:spPr>
          <a:xfrm>
            <a:off x="251520" y="4005064"/>
            <a:ext cx="8424936" cy="864096"/>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rPr>
              <a:t>Evaluar y controlar periódicamente el cumplimiento de cada una de las actividades establecidas, a fin de gastar estrictamente los valores presupuestados para cada estrategia dentro de la propuesta de posicionamiento. </a:t>
            </a:r>
            <a:endParaRPr lang="quz-EC" sz="1400" dirty="0">
              <a:solidFill>
                <a:schemeClr val="tx1"/>
              </a:solidFill>
            </a:endParaRPr>
          </a:p>
        </p:txBody>
      </p:sp>
      <p:sp>
        <p:nvSpPr>
          <p:cNvPr id="9" name="8 CuadroTexto"/>
          <p:cNvSpPr txBox="1">
            <a:spLocks noChangeArrowheads="1"/>
          </p:cNvSpPr>
          <p:nvPr/>
        </p:nvSpPr>
        <p:spPr bwMode="auto">
          <a:xfrm>
            <a:off x="5076056" y="5103674"/>
            <a:ext cx="2528256" cy="1754326"/>
          </a:xfrm>
          <a:prstGeom prst="rect">
            <a:avLst/>
          </a:prstGeom>
          <a:noFill/>
          <a:ln w="9525">
            <a:noFill/>
            <a:miter lim="800000"/>
            <a:headEnd/>
            <a:tailEnd/>
          </a:ln>
        </p:spPr>
        <p:txBody>
          <a:bodyPr wrap="none">
            <a:spAutoFit/>
          </a:bodyPr>
          <a:lstStyle/>
          <a:p>
            <a:r>
              <a:rPr lang="es-EC" sz="5400" dirty="0">
                <a:latin typeface="Rage Italic" pitchFamily="66" charset="0"/>
              </a:rPr>
              <a:t>Muchas</a:t>
            </a:r>
          </a:p>
          <a:p>
            <a:r>
              <a:rPr lang="es-EC" sz="5400" dirty="0">
                <a:latin typeface="Rage Italic" pitchFamily="66" charset="0"/>
              </a:rPr>
              <a:t>Gracias…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2736304" cy="369332"/>
          </a:xfrm>
          <a:prstGeom prst="rect">
            <a:avLst/>
          </a:prstGeom>
          <a:noFill/>
        </p:spPr>
        <p:txBody>
          <a:bodyPr wrap="square" rtlCol="0">
            <a:spAutoFit/>
          </a:bodyPr>
          <a:lstStyle/>
          <a:p>
            <a:r>
              <a:rPr lang="es-EC" dirty="0" smtClean="0">
                <a:latin typeface="+mn-lt"/>
              </a:rPr>
              <a:t>Clientes Actuales</a:t>
            </a:r>
            <a:endParaRPr lang="quz-EC" dirty="0">
              <a:latin typeface="+mn-lt"/>
            </a:endParaRPr>
          </a:p>
        </p:txBody>
      </p:sp>
      <p:sp>
        <p:nvSpPr>
          <p:cNvPr id="5" name="2 Marcador de contenido"/>
          <p:cNvSpPr txBox="1">
            <a:spLocks/>
          </p:cNvSpPr>
          <p:nvPr/>
        </p:nvSpPr>
        <p:spPr bwMode="auto">
          <a:xfrm>
            <a:off x="323528" y="260648"/>
            <a:ext cx="7467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3"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Char char=""/>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Poder negociación de los Clientes</a:t>
            </a:r>
            <a:endParaRPr kumimoji="0" lang="quz-EC" sz="1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defRPr/>
            </a:pPr>
            <a:endParaRPr kumimoji="0" lang="quz-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Rectángulo redondeado"/>
          <p:cNvSpPr/>
          <p:nvPr/>
        </p:nvSpPr>
        <p:spPr>
          <a:xfrm>
            <a:off x="683568" y="1340768"/>
            <a:ext cx="7848872" cy="57606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smtClean="0">
                <a:solidFill>
                  <a:schemeClr val="tx1"/>
                </a:solidFill>
              </a:rPr>
              <a:t>El Club cuenta con alrededor de 61 pilotos que participan indistintamente en cada una de las válidas.</a:t>
            </a:r>
            <a:endParaRPr lang="quz-EC" sz="1200" b="1" dirty="0" smtClean="0">
              <a:solidFill>
                <a:schemeClr val="tx1"/>
              </a:solidFill>
            </a:endParaRPr>
          </a:p>
        </p:txBody>
      </p:sp>
      <p:pic>
        <p:nvPicPr>
          <p:cNvPr id="18437" name="Picture 5" descr="http://t0.gstatic.com/images?q=tbn:ANd9GcQ3mMjyjmiYHsKetqb1N5OayKp0SHKzJSix02vItDbZY0_nJy2ObA"/>
          <p:cNvPicPr>
            <a:picLocks noChangeAspect="1" noChangeArrowheads="1"/>
          </p:cNvPicPr>
          <p:nvPr/>
        </p:nvPicPr>
        <p:blipFill>
          <a:blip r:embed="rId2" cstate="print"/>
          <a:srcRect/>
          <a:stretch>
            <a:fillRect/>
          </a:stretch>
        </p:blipFill>
        <p:spPr bwMode="auto">
          <a:xfrm>
            <a:off x="1043608" y="4149079"/>
            <a:ext cx="2862833" cy="1680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9" name="Picture 7" descr="http://www.in-quito.com/quito-pichincha-map.JPG"/>
          <p:cNvPicPr>
            <a:picLocks noChangeAspect="1" noChangeArrowheads="1"/>
          </p:cNvPicPr>
          <p:nvPr/>
        </p:nvPicPr>
        <p:blipFill>
          <a:blip r:embed="rId3" cstate="print"/>
          <a:srcRect/>
          <a:stretch>
            <a:fillRect/>
          </a:stretch>
        </p:blipFill>
        <p:spPr bwMode="auto">
          <a:xfrm>
            <a:off x="1043608" y="2276872"/>
            <a:ext cx="290600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7 Tabla"/>
          <p:cNvGraphicFramePr>
            <a:graphicFrameLocks noGrp="1"/>
          </p:cNvGraphicFramePr>
          <p:nvPr/>
        </p:nvGraphicFramePr>
        <p:xfrm>
          <a:off x="4427984" y="2564904"/>
          <a:ext cx="4178300" cy="2400300"/>
        </p:xfrm>
        <a:graphic>
          <a:graphicData uri="http://schemas.openxmlformats.org/drawingml/2006/table">
            <a:tbl>
              <a:tblPr/>
              <a:tblGrid>
                <a:gridCol w="2274746"/>
                <a:gridCol w="1903554"/>
              </a:tblGrid>
              <a:tr h="200025">
                <a:tc gridSpan="2">
                  <a:txBody>
                    <a:bodyPr/>
                    <a:lstStyle/>
                    <a:p>
                      <a:pPr algn="ctr" fontAlgn="b"/>
                      <a:r>
                        <a:rPr lang="quz-EC" sz="1200" b="1" i="0" u="none" strike="noStrike">
                          <a:solidFill>
                            <a:srgbClr val="000000"/>
                          </a:solidFill>
                          <a:latin typeface="Times New Roman"/>
                        </a:rPr>
                        <a:t>QUITO RACING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quz-EC"/>
                    </a:p>
                  </a:txBody>
                  <a:tcPr/>
                </a:tc>
              </a:tr>
              <a:tr h="200025">
                <a:tc gridSpan="2">
                  <a:txBody>
                    <a:bodyPr/>
                    <a:lstStyle/>
                    <a:p>
                      <a:pPr algn="ctr" fontAlgn="b"/>
                      <a:r>
                        <a:rPr lang="quz-EC" sz="1200" b="1" i="0" u="none" strike="noStrike">
                          <a:solidFill>
                            <a:srgbClr val="000000"/>
                          </a:solidFill>
                          <a:latin typeface="Times New Roman"/>
                        </a:rPr>
                        <a:t>CLIENTES ACTUALES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quz-EC"/>
                    </a:p>
                  </a:txBody>
                  <a:tcPr/>
                </a:tc>
              </a:tr>
              <a:tr h="200025">
                <a:tc>
                  <a:txBody>
                    <a:bodyPr/>
                    <a:lstStyle/>
                    <a:p>
                      <a:pPr algn="ctr" fontAlgn="b"/>
                      <a:r>
                        <a:rPr lang="quz-EC" sz="1200" b="0" i="0" u="none" strike="noStrike" dirty="0">
                          <a:solidFill>
                            <a:srgbClr val="000000"/>
                          </a:solidFill>
                          <a:latin typeface="Times New Roman"/>
                        </a:rPr>
                        <a:t>CANTON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NO DE PILOTOS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QUITO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a:solidFill>
                            <a:srgbClr val="000000"/>
                          </a:solidFill>
                          <a:latin typeface="Times New Roman"/>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RUMIÑAHUI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a:solidFill>
                            <a:srgbClr val="000000"/>
                          </a:solidFill>
                          <a:latin typeface="Times New Roman"/>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CAYAMBE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MEJÍA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PEDRO MONCAYO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PUERTO QUITO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PEDRO VICENTE MALDONADO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ES" sz="1200" b="0" i="0" u="none" strike="noStrike">
                          <a:solidFill>
                            <a:srgbClr val="000000"/>
                          </a:solidFill>
                          <a:latin typeface="Times New Roman"/>
                        </a:rPr>
                        <a:t>SAN MIGUEL DE LOS BANCOS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Times New Roman"/>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quz-EC" sz="1200" b="0" i="0" u="none" strike="noStrike">
                          <a:solidFill>
                            <a:srgbClr val="000000"/>
                          </a:solidFill>
                          <a:latin typeface="Times New Roman"/>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quz-EC" sz="1200" b="0" i="0" u="none" strike="noStrike" dirty="0">
                          <a:solidFill>
                            <a:srgbClr val="000000"/>
                          </a:solidFill>
                          <a:latin typeface="Calibri"/>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404664"/>
            <a:ext cx="7467600" cy="388640"/>
          </a:xfrm>
          <a:noFill/>
          <a:ln w="9525">
            <a:noFill/>
            <a:miter lim="800000"/>
            <a:headEnd/>
            <a:tailEnd/>
          </a:ln>
        </p:spPr>
        <p:txBody>
          <a:bodyPr vert="horz" wrap="square" lIns="91440" tIns="45720" rIns="91440" bIns="45720" numCol="1" anchor="t" anchorCtr="0" compatLnSpc="1">
            <a:prstTxWarp prst="textNoShape">
              <a:avLst/>
            </a:prstTxWarp>
          </a:bodyPr>
          <a:lstStyle/>
          <a:p>
            <a:r>
              <a:rPr lang="es-EC" sz="1800" b="1" dirty="0" smtClean="0"/>
              <a:t>Rivalidad entre los competidores existentes.</a:t>
            </a:r>
            <a:endParaRPr lang="quz-EC" sz="1800" b="1" dirty="0" smtClean="0"/>
          </a:p>
        </p:txBody>
      </p:sp>
      <p:graphicFrame>
        <p:nvGraphicFramePr>
          <p:cNvPr id="7" name="6 Gráfico"/>
          <p:cNvGraphicFramePr/>
          <p:nvPr/>
        </p:nvGraphicFramePr>
        <p:xfrm>
          <a:off x="1979712" y="1124744"/>
          <a:ext cx="4968552"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19458" name="Picture 2" descr="http://3.bp.blogspot.com/-3PJFv-OyguA/Tb9DhQQ48_I/AAAAAAAAAKo/sneKVGR0q8s/s1600/Quito+Racing.png"/>
          <p:cNvPicPr>
            <a:picLocks noChangeAspect="1" noChangeArrowheads="1"/>
          </p:cNvPicPr>
          <p:nvPr/>
        </p:nvPicPr>
        <p:blipFill>
          <a:blip r:embed="rId3" cstate="print"/>
          <a:srcRect/>
          <a:stretch>
            <a:fillRect/>
          </a:stretch>
        </p:blipFill>
        <p:spPr bwMode="auto">
          <a:xfrm>
            <a:off x="1217768" y="6020784"/>
            <a:ext cx="1844874" cy="567167"/>
          </a:xfrm>
          <a:prstGeom prst="rect">
            <a:avLst/>
          </a:prstGeom>
          <a:noFill/>
        </p:spPr>
      </p:pic>
      <p:pic>
        <p:nvPicPr>
          <p:cNvPr id="19460" name="Picture 4" descr="http://www.cati.com.ec/cati/images/stories/logo-cati.jpg"/>
          <p:cNvPicPr>
            <a:picLocks noChangeAspect="1" noChangeArrowheads="1"/>
          </p:cNvPicPr>
          <p:nvPr/>
        </p:nvPicPr>
        <p:blipFill>
          <a:blip r:embed="rId4" cstate="print"/>
          <a:srcRect/>
          <a:stretch>
            <a:fillRect/>
          </a:stretch>
        </p:blipFill>
        <p:spPr bwMode="auto">
          <a:xfrm>
            <a:off x="713712" y="5300704"/>
            <a:ext cx="1008112" cy="635886"/>
          </a:xfrm>
          <a:prstGeom prst="rect">
            <a:avLst/>
          </a:prstGeom>
          <a:noFill/>
        </p:spPr>
      </p:pic>
      <p:pic>
        <p:nvPicPr>
          <p:cNvPr id="19462" name="Picture 6" descr="http://t3.gstatic.com/images?q=tbn:ANd9GcSrBKn0wauxO67scmFw6fxdLxNDm8ZwJt1gtKplNBsTn_iaMPK-"/>
          <p:cNvPicPr>
            <a:picLocks noChangeAspect="1" noChangeArrowheads="1"/>
          </p:cNvPicPr>
          <p:nvPr/>
        </p:nvPicPr>
        <p:blipFill>
          <a:blip r:embed="rId5" cstate="print"/>
          <a:srcRect/>
          <a:stretch>
            <a:fillRect/>
          </a:stretch>
        </p:blipFill>
        <p:spPr bwMode="auto">
          <a:xfrm>
            <a:off x="2555776" y="5301208"/>
            <a:ext cx="1440160" cy="420917"/>
          </a:xfrm>
          <a:prstGeom prst="rect">
            <a:avLst/>
          </a:prstGeom>
          <a:noFill/>
        </p:spPr>
      </p:pic>
      <p:pic>
        <p:nvPicPr>
          <p:cNvPr id="19464" name="Picture 8" descr="http://www.cotopaxiautomovilclub.com/imgnot/logocac.png"/>
          <p:cNvPicPr>
            <a:picLocks noChangeAspect="1" noChangeArrowheads="1"/>
          </p:cNvPicPr>
          <p:nvPr/>
        </p:nvPicPr>
        <p:blipFill>
          <a:blip r:embed="rId6" cstate="print"/>
          <a:srcRect/>
          <a:stretch>
            <a:fillRect/>
          </a:stretch>
        </p:blipFill>
        <p:spPr bwMode="auto">
          <a:xfrm>
            <a:off x="3666040" y="6020784"/>
            <a:ext cx="1152128" cy="426289"/>
          </a:xfrm>
          <a:prstGeom prst="rect">
            <a:avLst/>
          </a:prstGeom>
          <a:noFill/>
        </p:spPr>
      </p:pic>
      <p:pic>
        <p:nvPicPr>
          <p:cNvPr id="19466" name="Picture 10" descr="http://1.bp.blogspot.com/_8Namr9moxnM/SpRtFWwFMEI/AAAAAAAAABw/2kjuG_Fsf-Q/S187/logoaca.jpg"/>
          <p:cNvPicPr>
            <a:picLocks noChangeAspect="1" noChangeArrowheads="1"/>
          </p:cNvPicPr>
          <p:nvPr/>
        </p:nvPicPr>
        <p:blipFill>
          <a:blip r:embed="rId7" cstate="print"/>
          <a:srcRect/>
          <a:stretch>
            <a:fillRect/>
          </a:stretch>
        </p:blipFill>
        <p:spPr bwMode="auto">
          <a:xfrm>
            <a:off x="4932040" y="5229200"/>
            <a:ext cx="1512168" cy="582225"/>
          </a:xfrm>
          <a:prstGeom prst="rect">
            <a:avLst/>
          </a:prstGeom>
          <a:noFill/>
        </p:spPr>
      </p:pic>
      <p:pic>
        <p:nvPicPr>
          <p:cNvPr id="19468" name="Picture 12" descr="http://4.bp.blogspot.com/_Kq--linaTys/TKyEKLrNYCI/AAAAAAAAAgY/IyGXtkC16BA/s1600/LOGO+ACCH.bmp"/>
          <p:cNvPicPr>
            <a:picLocks noChangeAspect="1" noChangeArrowheads="1"/>
          </p:cNvPicPr>
          <p:nvPr/>
        </p:nvPicPr>
        <p:blipFill>
          <a:blip r:embed="rId8" cstate="print"/>
          <a:srcRect/>
          <a:stretch>
            <a:fillRect/>
          </a:stretch>
        </p:blipFill>
        <p:spPr bwMode="auto">
          <a:xfrm>
            <a:off x="6546360" y="6020784"/>
            <a:ext cx="1177355" cy="440311"/>
          </a:xfrm>
          <a:prstGeom prst="rect">
            <a:avLst/>
          </a:prstGeom>
          <a:noFill/>
        </p:spPr>
      </p:pic>
      <p:sp>
        <p:nvSpPr>
          <p:cNvPr id="10" name="9 CuadroTexto"/>
          <p:cNvSpPr txBox="1"/>
          <p:nvPr/>
        </p:nvSpPr>
        <p:spPr>
          <a:xfrm>
            <a:off x="2627784" y="836712"/>
            <a:ext cx="1944216" cy="261610"/>
          </a:xfrm>
          <a:prstGeom prst="rect">
            <a:avLst/>
          </a:prstGeom>
          <a:noFill/>
        </p:spPr>
        <p:txBody>
          <a:bodyPr wrap="square" rtlCol="0">
            <a:spAutoFit/>
          </a:bodyPr>
          <a:lstStyle/>
          <a:p>
            <a:r>
              <a:rPr lang="es-EC" sz="1100" dirty="0" smtClean="0">
                <a:latin typeface="+mn-lt"/>
              </a:rPr>
              <a:t>Participación de mercado</a:t>
            </a:r>
            <a:endParaRPr lang="quz-EC" sz="11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323528" y="404664"/>
            <a:ext cx="7467600" cy="388640"/>
          </a:xfrm>
          <a:noFill/>
          <a:ln w="9525">
            <a:noFill/>
            <a:miter lim="800000"/>
            <a:headEnd/>
            <a:tailEnd/>
          </a:ln>
        </p:spPr>
        <p:txBody>
          <a:bodyPr vert="horz" wrap="square" lIns="91440" tIns="45720" rIns="91440" bIns="45720" numCol="1" anchor="t" anchorCtr="0" compatLnSpc="1">
            <a:prstTxWarp prst="textNoShape">
              <a:avLst/>
            </a:prstTxWarp>
          </a:bodyPr>
          <a:lstStyle/>
          <a:p>
            <a:pPr marL="273050" lvl="3" indent="-273050">
              <a:spcBef>
                <a:spcPts val="600"/>
              </a:spcBef>
              <a:buClr>
                <a:schemeClr val="accent1"/>
              </a:buClr>
              <a:buSzPct val="70000"/>
            </a:pPr>
            <a:r>
              <a:rPr lang="es-EC" b="1" dirty="0" smtClean="0"/>
              <a:t>Poder de negociación de los proveedores</a:t>
            </a:r>
            <a:r>
              <a:rPr lang="es-EC" sz="1800" b="1" dirty="0" smtClean="0"/>
              <a:t>.</a:t>
            </a:r>
            <a:endParaRPr lang="quz-EC" sz="1800" b="1" dirty="0" smtClean="0"/>
          </a:p>
        </p:txBody>
      </p:sp>
      <p:pic>
        <p:nvPicPr>
          <p:cNvPr id="20484" name="Picture 4" descr="http://images01.olx.com.ec/ui/3/92/36/1356284282_467038636_2-Laptop-Samsung-Np300e4x-a01ve-I3-De-2da-Generacion-Quito.jpg"/>
          <p:cNvPicPr>
            <a:picLocks noChangeAspect="1" noChangeArrowheads="1"/>
          </p:cNvPicPr>
          <p:nvPr/>
        </p:nvPicPr>
        <p:blipFill>
          <a:blip r:embed="rId2" cstate="print"/>
          <a:srcRect/>
          <a:stretch>
            <a:fillRect/>
          </a:stretch>
        </p:blipFill>
        <p:spPr bwMode="auto">
          <a:xfrm>
            <a:off x="467544" y="4653136"/>
            <a:ext cx="1080120" cy="1008112"/>
          </a:xfrm>
          <a:prstGeom prst="rect">
            <a:avLst/>
          </a:prstGeom>
          <a:noFill/>
        </p:spPr>
      </p:pic>
      <p:pic>
        <p:nvPicPr>
          <p:cNvPr id="20486" name="Picture 6" descr="http://t2.gstatic.com/images?q=tbn:ANd9GcTiSzAzYsn1y0iPMk8hWbsFwKU8xCG7L414jUkRhEi1YqTZ3H_q"/>
          <p:cNvPicPr>
            <a:picLocks noChangeAspect="1" noChangeArrowheads="1"/>
          </p:cNvPicPr>
          <p:nvPr/>
        </p:nvPicPr>
        <p:blipFill>
          <a:blip r:embed="rId3" cstate="print"/>
          <a:srcRect/>
          <a:stretch>
            <a:fillRect/>
          </a:stretch>
        </p:blipFill>
        <p:spPr bwMode="auto">
          <a:xfrm>
            <a:off x="1547664" y="4653136"/>
            <a:ext cx="1224136" cy="1008111"/>
          </a:xfrm>
          <a:prstGeom prst="rect">
            <a:avLst/>
          </a:prstGeom>
          <a:noFill/>
        </p:spPr>
      </p:pic>
      <p:pic>
        <p:nvPicPr>
          <p:cNvPr id="20488" name="Picture 8" descr="http://aduanaenmexico.files.wordpress.com/2011/04/red-flag1.jpg"/>
          <p:cNvPicPr>
            <a:picLocks noChangeAspect="1" noChangeArrowheads="1"/>
          </p:cNvPicPr>
          <p:nvPr/>
        </p:nvPicPr>
        <p:blipFill>
          <a:blip r:embed="rId4" cstate="print"/>
          <a:srcRect/>
          <a:stretch>
            <a:fillRect/>
          </a:stretch>
        </p:blipFill>
        <p:spPr bwMode="auto">
          <a:xfrm>
            <a:off x="2771800" y="4653136"/>
            <a:ext cx="1145704" cy="1001688"/>
          </a:xfrm>
          <a:prstGeom prst="rect">
            <a:avLst/>
          </a:prstGeom>
          <a:noFill/>
        </p:spPr>
      </p:pic>
      <p:pic>
        <p:nvPicPr>
          <p:cNvPr id="20490" name="Picture 10" descr="http://2.bp.blogspot.com/_X4WWyqUyL24/S38XETnPjXI/AAAAAAAAAA8/s_wvvYgC7t4/s320/Image531.gif"/>
          <p:cNvPicPr>
            <a:picLocks noChangeAspect="1" noChangeArrowheads="1"/>
          </p:cNvPicPr>
          <p:nvPr/>
        </p:nvPicPr>
        <p:blipFill>
          <a:blip r:embed="rId5" cstate="print"/>
          <a:srcRect/>
          <a:stretch>
            <a:fillRect/>
          </a:stretch>
        </p:blipFill>
        <p:spPr bwMode="auto">
          <a:xfrm>
            <a:off x="3851920" y="4653136"/>
            <a:ext cx="1080121" cy="1008112"/>
          </a:xfrm>
          <a:prstGeom prst="rect">
            <a:avLst/>
          </a:prstGeom>
          <a:noFill/>
        </p:spPr>
      </p:pic>
      <p:pic>
        <p:nvPicPr>
          <p:cNvPr id="20492" name="Picture 12" descr="http://images04.olx.com.ec/ui/18/78/82/1330009810_321347682_2-VENTA-DE-CONOS-DE-SEGURIDAD-Ambato.jpg"/>
          <p:cNvPicPr>
            <a:picLocks noChangeAspect="1" noChangeArrowheads="1"/>
          </p:cNvPicPr>
          <p:nvPr/>
        </p:nvPicPr>
        <p:blipFill>
          <a:blip r:embed="rId6" cstate="print"/>
          <a:srcRect/>
          <a:stretch>
            <a:fillRect/>
          </a:stretch>
        </p:blipFill>
        <p:spPr bwMode="auto">
          <a:xfrm>
            <a:off x="3851920" y="5733256"/>
            <a:ext cx="1080120" cy="864096"/>
          </a:xfrm>
          <a:prstGeom prst="rect">
            <a:avLst/>
          </a:prstGeom>
          <a:noFill/>
        </p:spPr>
      </p:pic>
      <p:pic>
        <p:nvPicPr>
          <p:cNvPr id="20494" name="Picture 14" descr="http://mx.all.biz/img/mx/catalog/18014.jpeg"/>
          <p:cNvPicPr>
            <a:picLocks noChangeAspect="1" noChangeArrowheads="1"/>
          </p:cNvPicPr>
          <p:nvPr/>
        </p:nvPicPr>
        <p:blipFill>
          <a:blip r:embed="rId7" cstate="print"/>
          <a:srcRect/>
          <a:stretch>
            <a:fillRect/>
          </a:stretch>
        </p:blipFill>
        <p:spPr bwMode="auto">
          <a:xfrm>
            <a:off x="2771800" y="5733256"/>
            <a:ext cx="1152128" cy="864096"/>
          </a:xfrm>
          <a:prstGeom prst="rect">
            <a:avLst/>
          </a:prstGeom>
          <a:noFill/>
        </p:spPr>
      </p:pic>
      <p:pic>
        <p:nvPicPr>
          <p:cNvPr id="20496" name="Picture 16" descr="http://images01.olx.com.ec/ui/4/77/68/68016968_1-Fotos-de-CELULAR-NOKIA-E63-AZUL-o-ROJO-CAM-2MP-WI-FI-310.jpg"/>
          <p:cNvPicPr>
            <a:picLocks noChangeAspect="1" noChangeArrowheads="1"/>
          </p:cNvPicPr>
          <p:nvPr/>
        </p:nvPicPr>
        <p:blipFill>
          <a:blip r:embed="rId8" cstate="print"/>
          <a:srcRect/>
          <a:stretch>
            <a:fillRect/>
          </a:stretch>
        </p:blipFill>
        <p:spPr bwMode="auto">
          <a:xfrm>
            <a:off x="1547664" y="5733256"/>
            <a:ext cx="1240204" cy="864096"/>
          </a:xfrm>
          <a:prstGeom prst="rect">
            <a:avLst/>
          </a:prstGeom>
          <a:noFill/>
        </p:spPr>
      </p:pic>
      <p:pic>
        <p:nvPicPr>
          <p:cNvPr id="20498" name="Picture 18" descr="http://noloveo.com/wp-content/uploads/gasolina.jpg"/>
          <p:cNvPicPr>
            <a:picLocks noChangeAspect="1" noChangeArrowheads="1"/>
          </p:cNvPicPr>
          <p:nvPr/>
        </p:nvPicPr>
        <p:blipFill>
          <a:blip r:embed="rId9" cstate="print"/>
          <a:srcRect/>
          <a:stretch>
            <a:fillRect/>
          </a:stretch>
        </p:blipFill>
        <p:spPr bwMode="auto">
          <a:xfrm>
            <a:off x="467544" y="5733257"/>
            <a:ext cx="1080120" cy="864095"/>
          </a:xfrm>
          <a:prstGeom prst="rect">
            <a:avLst/>
          </a:prstGeom>
          <a:noFill/>
        </p:spPr>
      </p:pic>
      <p:graphicFrame>
        <p:nvGraphicFramePr>
          <p:cNvPr id="13" name="12 Tabla"/>
          <p:cNvGraphicFramePr>
            <a:graphicFrameLocks noGrp="1"/>
          </p:cNvGraphicFramePr>
          <p:nvPr/>
        </p:nvGraphicFramePr>
        <p:xfrm>
          <a:off x="899592" y="1052736"/>
          <a:ext cx="7344816" cy="2808312"/>
        </p:xfrm>
        <a:graphic>
          <a:graphicData uri="http://schemas.openxmlformats.org/drawingml/2006/table">
            <a:tbl>
              <a:tblPr/>
              <a:tblGrid>
                <a:gridCol w="1497955"/>
                <a:gridCol w="1768555"/>
                <a:gridCol w="1768555"/>
                <a:gridCol w="1111386"/>
                <a:gridCol w="1198365"/>
              </a:tblGrid>
              <a:tr h="468052">
                <a:tc>
                  <a:txBody>
                    <a:bodyPr/>
                    <a:lstStyle/>
                    <a:p>
                      <a:pPr algn="ctr" fontAlgn="b"/>
                      <a:r>
                        <a:rPr lang="quz-EC" sz="1050" b="1" i="0" u="none" strike="noStrike">
                          <a:solidFill>
                            <a:srgbClr val="0070C0"/>
                          </a:solidFill>
                          <a:latin typeface="Times New Roman"/>
                        </a:rPr>
                        <a:t>PROVEEDOR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1" i="0" u="none" strike="noStrike">
                          <a:solidFill>
                            <a:srgbClr val="0070C0"/>
                          </a:solidFill>
                          <a:latin typeface="Times New Roman"/>
                        </a:rPr>
                        <a:t>TIPO DE PRODUCTO/SERVICIO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1" i="0" u="none" strike="noStrike">
                          <a:solidFill>
                            <a:srgbClr val="0070C0"/>
                          </a:solidFill>
                          <a:latin typeface="Times New Roman"/>
                        </a:rPr>
                        <a:t>DESCRIPCIÓN PRODUCTO/SERVICIO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1" i="0" u="none" strike="noStrike">
                          <a:solidFill>
                            <a:srgbClr val="0070C0"/>
                          </a:solidFill>
                          <a:latin typeface="Times New Roman"/>
                        </a:rPr>
                        <a:t>ESTRATEGIA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1" i="0" u="none" strike="noStrike">
                          <a:solidFill>
                            <a:srgbClr val="0070C0"/>
                          </a:solidFill>
                          <a:latin typeface="Times New Roman"/>
                        </a:rPr>
                        <a:t>CALIFICACIÓN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02078">
                <a:tc>
                  <a:txBody>
                    <a:bodyPr/>
                    <a:lstStyle/>
                    <a:p>
                      <a:pPr algn="l" fontAlgn="b"/>
                      <a:r>
                        <a:rPr lang="quz-EC" sz="1050" b="0" i="0" u="none" strike="noStrike">
                          <a:solidFill>
                            <a:srgbClr val="000000"/>
                          </a:solidFill>
                          <a:latin typeface="Times New Roman"/>
                        </a:rPr>
                        <a:t>Trendnet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Equipos de computación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50" b="0" i="0" u="none" strike="noStrike">
                          <a:solidFill>
                            <a:srgbClr val="000000"/>
                          </a:solidFill>
                          <a:latin typeface="Times New Roman"/>
                        </a:rPr>
                        <a:t>Computadoras, Red inalámbrico, Modems, Almacenamiento, USB.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Auspicio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Pracomsa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Equipos de comunicación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Radios marca: Motorola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Auspicio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Moyabaca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Llantas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Llantas para competencia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Bajo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Dispetrol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Gasolina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Gasolina Extra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Bajo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Tv Cable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Internet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Paquete de internet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Bajo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Embutidos Juris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Alimentación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Alimentos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Auspicio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Bordados Anita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Banderas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Banderas de colores.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Bajo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026">
                <a:tc>
                  <a:txBody>
                    <a:bodyPr/>
                    <a:lstStyle/>
                    <a:p>
                      <a:pPr algn="l" fontAlgn="b"/>
                      <a:r>
                        <a:rPr lang="quz-EC" sz="1050" b="0" i="0" u="none" strike="noStrike">
                          <a:solidFill>
                            <a:srgbClr val="000000"/>
                          </a:solidFill>
                          <a:latin typeface="Times New Roman"/>
                        </a:rPr>
                        <a:t>Almacen Pika Carcelén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Elementos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quz-EC" sz="1050" b="0" i="0" u="none" strike="noStrike">
                          <a:solidFill>
                            <a:srgbClr val="000000"/>
                          </a:solidFill>
                          <a:latin typeface="Times New Roman"/>
                        </a:rPr>
                        <a:t>Sillas, mesas, carpas.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a:solidFill>
                            <a:srgbClr val="000000"/>
                          </a:solidFill>
                          <a:latin typeface="Times New Roman"/>
                        </a:rPr>
                        <a:t>Bajo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quz-EC" sz="1050" b="0" i="0" u="none" strike="noStrike" dirty="0">
                          <a:solidFill>
                            <a:srgbClr val="000000"/>
                          </a:solidFill>
                          <a:latin typeface="Times New Roman"/>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32770" name="Picture 2" descr="http://i01.i.aliimg.com/wsphoto/v0/958271731_1/Free-shipping-2013-New-Ken-block-handwritten-signature-ghost-claw-modified-car-stickers-for-Ford-and.jpg"/>
          <p:cNvPicPr>
            <a:picLocks noChangeAspect="1" noChangeArrowheads="1"/>
          </p:cNvPicPr>
          <p:nvPr/>
        </p:nvPicPr>
        <p:blipFill>
          <a:blip r:embed="rId10" cstate="print"/>
          <a:srcRect b="6348"/>
          <a:stretch>
            <a:fillRect/>
          </a:stretch>
        </p:blipFill>
        <p:spPr bwMode="auto">
          <a:xfrm>
            <a:off x="4932040" y="4074839"/>
            <a:ext cx="3240360" cy="27831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3528" y="980728"/>
            <a:ext cx="7056784" cy="587727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quz-EC"/>
          </a:p>
        </p:txBody>
      </p:sp>
      <p:sp>
        <p:nvSpPr>
          <p:cNvPr id="4" name="2 Marcador de contenido"/>
          <p:cNvSpPr>
            <a:spLocks noGrp="1"/>
          </p:cNvSpPr>
          <p:nvPr>
            <p:ph sz="quarter" idx="1"/>
          </p:nvPr>
        </p:nvSpPr>
        <p:spPr>
          <a:xfrm>
            <a:off x="323528" y="260648"/>
            <a:ext cx="7467600" cy="388640"/>
          </a:xfrm>
          <a:noFill/>
          <a:ln w="9525">
            <a:noFill/>
            <a:miter lim="800000"/>
            <a:headEnd/>
            <a:tailEnd/>
          </a:ln>
        </p:spPr>
        <p:txBody>
          <a:bodyPr vert="horz" wrap="square" lIns="91440" tIns="45720" rIns="91440" bIns="45720" numCol="1" anchor="t" anchorCtr="0" compatLnSpc="1">
            <a:prstTxWarp prst="textNoShape">
              <a:avLst/>
            </a:prstTxWarp>
          </a:bodyPr>
          <a:lstStyle/>
          <a:p>
            <a:pPr marL="273050" lvl="3" indent="-273050">
              <a:spcBef>
                <a:spcPts val="600"/>
              </a:spcBef>
              <a:buClr>
                <a:schemeClr val="accent1"/>
              </a:buClr>
              <a:buSzPct val="70000"/>
            </a:pPr>
            <a:r>
              <a:rPr lang="es-EC" b="1" dirty="0" smtClean="0"/>
              <a:t>Amenaza de Productos y servicios sustitutos</a:t>
            </a:r>
            <a:r>
              <a:rPr lang="quz-EC" b="1" dirty="0" smtClean="0"/>
              <a:t>.</a:t>
            </a:r>
            <a:endParaRPr lang="quz-EC" dirty="0" smtClean="0"/>
          </a:p>
        </p:txBody>
      </p:sp>
      <p:pic>
        <p:nvPicPr>
          <p:cNvPr id="21506" name="Picture 2" descr="http://4.bp.blogspot.com/-Vm-N83w8JXc/UF-p-kQ0JQI/AAAAAAAABvY/CmBFOadkFuk/s1600/DSCN4639.JPG"/>
          <p:cNvPicPr>
            <a:picLocks noChangeAspect="1" noChangeArrowheads="1"/>
          </p:cNvPicPr>
          <p:nvPr/>
        </p:nvPicPr>
        <p:blipFill>
          <a:blip r:embed="rId2" cstate="print"/>
          <a:srcRect/>
          <a:stretch>
            <a:fillRect/>
          </a:stretch>
        </p:blipFill>
        <p:spPr bwMode="auto">
          <a:xfrm>
            <a:off x="971600" y="1196752"/>
            <a:ext cx="2448272" cy="1676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08" name="Picture 4" descr="http://www.computerworldmexico.mx/postsGenPic.aspx?i=21054"/>
          <p:cNvPicPr>
            <a:picLocks noChangeAspect="1" noChangeArrowheads="1"/>
          </p:cNvPicPr>
          <p:nvPr/>
        </p:nvPicPr>
        <p:blipFill>
          <a:blip r:embed="rId3" cstate="print"/>
          <a:srcRect/>
          <a:stretch>
            <a:fillRect/>
          </a:stretch>
        </p:blipFill>
        <p:spPr bwMode="auto">
          <a:xfrm>
            <a:off x="971600" y="3068960"/>
            <a:ext cx="2448272" cy="18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0" name="Picture 6" descr="http://image.modified.com/f/15580928/0306scc_rallycross06_z.jpg"/>
          <p:cNvPicPr>
            <a:picLocks noChangeAspect="1" noChangeArrowheads="1"/>
          </p:cNvPicPr>
          <p:nvPr/>
        </p:nvPicPr>
        <p:blipFill>
          <a:blip r:embed="rId4" cstate="print"/>
          <a:srcRect/>
          <a:stretch>
            <a:fillRect/>
          </a:stretch>
        </p:blipFill>
        <p:spPr bwMode="auto">
          <a:xfrm>
            <a:off x="971600" y="5129808"/>
            <a:ext cx="2448272"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2" name="Picture 8" descr="http://t1.gstatic.com/images?q=tbn:ANd9GcTBdMB7CDWMP-h6BWO4hkUy3FlSvBSbYg-aZHM5mCkrdiJ5fSjw"/>
          <p:cNvPicPr>
            <a:picLocks noChangeAspect="1" noChangeArrowheads="1"/>
          </p:cNvPicPr>
          <p:nvPr/>
        </p:nvPicPr>
        <p:blipFill>
          <a:blip r:embed="rId5" cstate="print"/>
          <a:srcRect/>
          <a:stretch>
            <a:fillRect/>
          </a:stretch>
        </p:blipFill>
        <p:spPr bwMode="auto">
          <a:xfrm>
            <a:off x="4355976" y="1124744"/>
            <a:ext cx="2488800"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4" name="Picture 10" descr="http://fotos.lahora.com.ec/cache/7/7e/7e9/7e98/karting-por-festividades-de-loja-20121111060432-7e989aebef035a1611a06e71e7b4530f.jpg"/>
          <p:cNvPicPr>
            <a:picLocks noChangeAspect="1" noChangeArrowheads="1"/>
          </p:cNvPicPr>
          <p:nvPr/>
        </p:nvPicPr>
        <p:blipFill>
          <a:blip r:embed="rId6" cstate="print"/>
          <a:srcRect/>
          <a:stretch>
            <a:fillRect/>
          </a:stretch>
        </p:blipFill>
        <p:spPr bwMode="auto">
          <a:xfrm>
            <a:off x="4355976" y="2996952"/>
            <a:ext cx="2448271" cy="1705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6" name="Picture 12" descr="http://www.macas.gov.ec/fotos/albun/4x4.jpg"/>
          <p:cNvPicPr>
            <a:picLocks noChangeAspect="1" noChangeArrowheads="1"/>
          </p:cNvPicPr>
          <p:nvPr/>
        </p:nvPicPr>
        <p:blipFill>
          <a:blip r:embed="rId7" cstate="print"/>
          <a:srcRect/>
          <a:stretch>
            <a:fillRect/>
          </a:stretch>
        </p:blipFill>
        <p:spPr bwMode="auto">
          <a:xfrm>
            <a:off x="4427984" y="4985792"/>
            <a:ext cx="2483034"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795" name="Picture 3" descr="checkered-flag3.gif (6713 bytes)"/>
          <p:cNvPicPr>
            <a:picLocks noChangeAspect="1" noChangeArrowheads="1" noCrop="1"/>
          </p:cNvPicPr>
          <p:nvPr/>
        </p:nvPicPr>
        <p:blipFill>
          <a:blip r:embed="rId8" cstate="print"/>
          <a:srcRect/>
          <a:stretch>
            <a:fillRect/>
          </a:stretch>
        </p:blipFill>
        <p:spPr bwMode="auto">
          <a:xfrm rot="19640401">
            <a:off x="6457476" y="183633"/>
            <a:ext cx="845755" cy="5638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a4.espncdn.com/combiner/i?img=/photo/2013/0417/as_rally_block_car2.jpg&amp;w=576"/>
          <p:cNvPicPr>
            <a:picLocks noChangeAspect="1" noChangeArrowheads="1"/>
          </p:cNvPicPr>
          <p:nvPr/>
        </p:nvPicPr>
        <p:blipFill>
          <a:blip r:embed="rId2" cstate="print"/>
          <a:srcRect/>
          <a:stretch>
            <a:fillRect/>
          </a:stretch>
        </p:blipFill>
        <p:spPr bwMode="auto">
          <a:xfrm>
            <a:off x="395536" y="980728"/>
            <a:ext cx="8352928" cy="5877272"/>
          </a:xfrm>
          <a:prstGeom prst="rect">
            <a:avLst/>
          </a:prstGeom>
          <a:ln>
            <a:noFill/>
          </a:ln>
          <a:effectLst>
            <a:softEdge rad="112500"/>
          </a:effectLst>
        </p:spPr>
      </p:pic>
      <p:sp>
        <p:nvSpPr>
          <p:cNvPr id="4" name="2 Marcador de contenido"/>
          <p:cNvSpPr>
            <a:spLocks noGrp="1"/>
          </p:cNvSpPr>
          <p:nvPr>
            <p:ph sz="quarter" idx="1"/>
          </p:nvPr>
        </p:nvSpPr>
        <p:spPr>
          <a:xfrm>
            <a:off x="323528" y="260648"/>
            <a:ext cx="7467600" cy="388640"/>
          </a:xfrm>
          <a:noFill/>
          <a:ln w="9525">
            <a:noFill/>
            <a:miter lim="800000"/>
            <a:headEnd/>
            <a:tailEnd/>
          </a:ln>
        </p:spPr>
        <p:txBody>
          <a:bodyPr vert="horz" wrap="square" lIns="91440" tIns="45720" rIns="91440" bIns="45720" numCol="1" anchor="t" anchorCtr="0" compatLnSpc="1">
            <a:prstTxWarp prst="textNoShape">
              <a:avLst/>
            </a:prstTxWarp>
          </a:bodyPr>
          <a:lstStyle/>
          <a:p>
            <a:pPr marL="273050" lvl="3" indent="-273050">
              <a:spcBef>
                <a:spcPts val="600"/>
              </a:spcBef>
              <a:buClr>
                <a:schemeClr val="accent1"/>
              </a:buClr>
              <a:buSzPct val="70000"/>
            </a:pPr>
            <a:r>
              <a:rPr lang="es-EC" b="1" dirty="0" smtClean="0"/>
              <a:t>Análisis Marketing Mix </a:t>
            </a:r>
            <a:r>
              <a:rPr lang="quz-EC" b="1" dirty="0" smtClean="0"/>
              <a:t>.</a:t>
            </a:r>
            <a:endParaRPr lang="quz-EC" dirty="0" smtClean="0"/>
          </a:p>
        </p:txBody>
      </p:sp>
      <p:sp>
        <p:nvSpPr>
          <p:cNvPr id="6" name="5 CuadroTexto"/>
          <p:cNvSpPr txBox="1"/>
          <p:nvPr/>
        </p:nvSpPr>
        <p:spPr>
          <a:xfrm>
            <a:off x="611560" y="620688"/>
            <a:ext cx="1440160" cy="369332"/>
          </a:xfrm>
          <a:prstGeom prst="rect">
            <a:avLst/>
          </a:prstGeom>
          <a:noFill/>
        </p:spPr>
        <p:txBody>
          <a:bodyPr wrap="square" rtlCol="0">
            <a:spAutoFit/>
          </a:bodyPr>
          <a:lstStyle/>
          <a:p>
            <a:r>
              <a:rPr lang="es-EC" dirty="0" smtClean="0">
                <a:latin typeface="+mn-lt"/>
              </a:rPr>
              <a:t>Precio</a:t>
            </a:r>
            <a:endParaRPr lang="quz-EC" dirty="0">
              <a:latin typeface="+mn-lt"/>
            </a:endParaRPr>
          </a:p>
        </p:txBody>
      </p:sp>
      <p:sp>
        <p:nvSpPr>
          <p:cNvPr id="7" name="6 Rectángulo redondeado"/>
          <p:cNvSpPr/>
          <p:nvPr/>
        </p:nvSpPr>
        <p:spPr>
          <a:xfrm>
            <a:off x="899592" y="1124744"/>
            <a:ext cx="4752528" cy="864096"/>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q"/>
            </a:pPr>
            <a:r>
              <a:rPr lang="es-EC" sz="1400" dirty="0" smtClean="0">
                <a:solidFill>
                  <a:schemeClr val="bg1"/>
                </a:solidFill>
              </a:rPr>
              <a:t>No manejan una política de precios adecuada.</a:t>
            </a:r>
          </a:p>
          <a:p>
            <a:pPr algn="just">
              <a:buFont typeface="Wingdings" pitchFamily="2" charset="2"/>
              <a:buChar char="q"/>
            </a:pPr>
            <a:r>
              <a:rPr lang="es-EC" sz="1400" dirty="0" smtClean="0">
                <a:solidFill>
                  <a:schemeClr val="bg1"/>
                </a:solidFill>
              </a:rPr>
              <a:t>Faltan aplicar estrategias.</a:t>
            </a:r>
          </a:p>
          <a:p>
            <a:pPr algn="just">
              <a:buFont typeface="Wingdings" pitchFamily="2" charset="2"/>
              <a:buChar char="q"/>
            </a:pPr>
            <a:r>
              <a:rPr lang="es-EC" sz="1400" dirty="0" smtClean="0">
                <a:solidFill>
                  <a:schemeClr val="bg1"/>
                </a:solidFill>
              </a:rPr>
              <a:t>Se tiene un bajo poder de negociación. </a:t>
            </a:r>
            <a:endParaRPr lang="quz-EC" sz="1400" dirty="0">
              <a:solidFill>
                <a:schemeClr val="bg1"/>
              </a:solidFill>
            </a:endParaRPr>
          </a:p>
        </p:txBody>
      </p:sp>
      <p:sp>
        <p:nvSpPr>
          <p:cNvPr id="8" name="7 CuadroTexto"/>
          <p:cNvSpPr txBox="1"/>
          <p:nvPr/>
        </p:nvSpPr>
        <p:spPr>
          <a:xfrm>
            <a:off x="755576" y="2348880"/>
            <a:ext cx="1440160" cy="369332"/>
          </a:xfrm>
          <a:prstGeom prst="rect">
            <a:avLst/>
          </a:prstGeom>
          <a:noFill/>
        </p:spPr>
        <p:txBody>
          <a:bodyPr wrap="square" rtlCol="0">
            <a:spAutoFit/>
          </a:bodyPr>
          <a:lstStyle/>
          <a:p>
            <a:r>
              <a:rPr lang="es-EC" dirty="0" smtClean="0">
                <a:latin typeface="+mn-lt"/>
              </a:rPr>
              <a:t>Promoción</a:t>
            </a:r>
            <a:endParaRPr lang="quz-EC" dirty="0" smtClean="0">
              <a:latin typeface="+mn-lt"/>
            </a:endParaRPr>
          </a:p>
        </p:txBody>
      </p:sp>
      <p:sp>
        <p:nvSpPr>
          <p:cNvPr id="9" name="8 Rectángulo redondeado"/>
          <p:cNvSpPr/>
          <p:nvPr/>
        </p:nvSpPr>
        <p:spPr>
          <a:xfrm>
            <a:off x="899592" y="2924944"/>
            <a:ext cx="5040560" cy="7200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q"/>
            </a:pPr>
            <a:r>
              <a:rPr lang="es-EC" sz="1400" dirty="0" smtClean="0">
                <a:solidFill>
                  <a:schemeClr val="bg1"/>
                </a:solidFill>
              </a:rPr>
              <a:t>Se realiza la promoción a través del Marketing Directo.</a:t>
            </a:r>
          </a:p>
          <a:p>
            <a:pPr algn="just">
              <a:buFont typeface="Wingdings" pitchFamily="2" charset="2"/>
              <a:buChar char="q"/>
            </a:pPr>
            <a:r>
              <a:rPr lang="es-EC" sz="1400" dirty="0" smtClean="0">
                <a:solidFill>
                  <a:schemeClr val="bg1"/>
                </a:solidFill>
              </a:rPr>
              <a:t>Falta de alianzas estratégicas con proveedores</a:t>
            </a:r>
            <a:endParaRPr lang="quz-EC" sz="1400" dirty="0" smtClean="0">
              <a:solidFill>
                <a:schemeClr val="bg1"/>
              </a:solidFill>
            </a:endParaRPr>
          </a:p>
        </p:txBody>
      </p:sp>
      <p:sp>
        <p:nvSpPr>
          <p:cNvPr id="10" name="9 CuadroTexto"/>
          <p:cNvSpPr txBox="1"/>
          <p:nvPr/>
        </p:nvSpPr>
        <p:spPr>
          <a:xfrm>
            <a:off x="827584" y="4077072"/>
            <a:ext cx="1440160" cy="369332"/>
          </a:xfrm>
          <a:prstGeom prst="rect">
            <a:avLst/>
          </a:prstGeom>
          <a:noFill/>
        </p:spPr>
        <p:txBody>
          <a:bodyPr wrap="square" rtlCol="0">
            <a:spAutoFit/>
          </a:bodyPr>
          <a:lstStyle/>
          <a:p>
            <a:r>
              <a:rPr lang="es-EC" dirty="0" smtClean="0">
                <a:latin typeface="+mn-lt"/>
              </a:rPr>
              <a:t>Servicio</a:t>
            </a:r>
            <a:endParaRPr lang="quz-EC" dirty="0" smtClean="0">
              <a:latin typeface="+mn-lt"/>
            </a:endParaRPr>
          </a:p>
        </p:txBody>
      </p:sp>
      <p:sp>
        <p:nvSpPr>
          <p:cNvPr id="11" name="10 Rectángulo redondeado"/>
          <p:cNvSpPr/>
          <p:nvPr/>
        </p:nvSpPr>
        <p:spPr>
          <a:xfrm>
            <a:off x="971600" y="4581128"/>
            <a:ext cx="4968552" cy="504056"/>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q"/>
            </a:pPr>
            <a:r>
              <a:rPr lang="es-EC" sz="1400" dirty="0" smtClean="0">
                <a:solidFill>
                  <a:schemeClr val="bg1"/>
                </a:solidFill>
              </a:rPr>
              <a:t>No se manejan políticas de servicio</a:t>
            </a:r>
            <a:endParaRPr lang="quz-EC" sz="1400" dirty="0" smtClean="0">
              <a:solidFill>
                <a:schemeClr val="bg1"/>
              </a:solidFill>
            </a:endParaRPr>
          </a:p>
        </p:txBody>
      </p:sp>
      <p:sp>
        <p:nvSpPr>
          <p:cNvPr id="14" name="13 CuadroTexto"/>
          <p:cNvSpPr txBox="1"/>
          <p:nvPr/>
        </p:nvSpPr>
        <p:spPr>
          <a:xfrm>
            <a:off x="899592" y="5373216"/>
            <a:ext cx="1440160" cy="369332"/>
          </a:xfrm>
          <a:prstGeom prst="rect">
            <a:avLst/>
          </a:prstGeom>
          <a:noFill/>
        </p:spPr>
        <p:txBody>
          <a:bodyPr wrap="square" rtlCol="0">
            <a:spAutoFit/>
          </a:bodyPr>
          <a:lstStyle/>
          <a:p>
            <a:r>
              <a:rPr lang="es-EC" dirty="0" smtClean="0">
                <a:latin typeface="+mn-lt"/>
              </a:rPr>
              <a:t>Plaza</a:t>
            </a:r>
            <a:endParaRPr lang="quz-EC" dirty="0" smtClean="0">
              <a:latin typeface="+mn-lt"/>
            </a:endParaRPr>
          </a:p>
        </p:txBody>
      </p:sp>
      <p:sp>
        <p:nvSpPr>
          <p:cNvPr id="15" name="14 Rectángulo redondeado"/>
          <p:cNvSpPr/>
          <p:nvPr/>
        </p:nvSpPr>
        <p:spPr>
          <a:xfrm>
            <a:off x="971600" y="5877272"/>
            <a:ext cx="4896544"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q"/>
            </a:pPr>
            <a:r>
              <a:rPr lang="es-EC" sz="1400" dirty="0" smtClean="0">
                <a:solidFill>
                  <a:schemeClr val="bg1"/>
                </a:solidFill>
              </a:rPr>
              <a:t>No existe un punto de distribución física</a:t>
            </a:r>
            <a:endParaRPr lang="quz-EC" sz="14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251520" y="548680"/>
            <a:ext cx="3960440" cy="360040"/>
          </a:xfrm>
        </p:spPr>
        <p:txBody>
          <a:bodyPr/>
          <a:lstStyle/>
          <a:p>
            <a:pPr lvl="1">
              <a:buFont typeface="Courier New" pitchFamily="49" charset="0"/>
              <a:buChar char="o"/>
            </a:pPr>
            <a:r>
              <a:rPr lang="es-EC" sz="1800" dirty="0" smtClean="0"/>
              <a:t>Objetivos de la Investigación </a:t>
            </a:r>
            <a:endParaRPr lang="quz-EC" sz="1800" dirty="0"/>
          </a:p>
        </p:txBody>
      </p:sp>
      <p:sp>
        <p:nvSpPr>
          <p:cNvPr id="6" name="5 Proceso"/>
          <p:cNvSpPr/>
          <p:nvPr/>
        </p:nvSpPr>
        <p:spPr>
          <a:xfrm>
            <a:off x="367320" y="1114864"/>
            <a:ext cx="2304256" cy="648072"/>
          </a:xfrm>
          <a:prstGeom prst="flowChartProcess">
            <a:avLst/>
          </a:prstGeom>
          <a:solidFill>
            <a:srgbClr val="0000FF"/>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C" sz="2800" dirty="0">
                <a:solidFill>
                  <a:schemeClr val="bg1"/>
                </a:solidFill>
              </a:rPr>
              <a:t>General</a:t>
            </a:r>
          </a:p>
        </p:txBody>
      </p:sp>
      <p:sp>
        <p:nvSpPr>
          <p:cNvPr id="7" name="6 Proceso"/>
          <p:cNvSpPr/>
          <p:nvPr/>
        </p:nvSpPr>
        <p:spPr>
          <a:xfrm>
            <a:off x="395536" y="2204864"/>
            <a:ext cx="783704" cy="4320480"/>
          </a:xfrm>
          <a:prstGeom prst="flowChartProcess">
            <a:avLst/>
          </a:prstGeom>
          <a:solidFill>
            <a:srgbClr val="0000FF"/>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sz="2800" dirty="0">
              <a:solidFill>
                <a:schemeClr val="bg1"/>
              </a:solidFill>
            </a:endParaRPr>
          </a:p>
          <a:p>
            <a:pPr algn="ctr">
              <a:defRPr/>
            </a:pPr>
            <a:r>
              <a:rPr lang="es-EC" sz="2400" b="1" dirty="0">
                <a:solidFill>
                  <a:schemeClr val="bg1"/>
                </a:solidFill>
              </a:rPr>
              <a:t>E</a:t>
            </a:r>
          </a:p>
          <a:p>
            <a:pPr algn="ctr">
              <a:defRPr/>
            </a:pPr>
            <a:r>
              <a:rPr lang="es-EC" sz="2400" b="1" dirty="0">
                <a:solidFill>
                  <a:schemeClr val="bg1"/>
                </a:solidFill>
              </a:rPr>
              <a:t>S</a:t>
            </a:r>
          </a:p>
          <a:p>
            <a:pPr algn="ctr">
              <a:defRPr/>
            </a:pPr>
            <a:r>
              <a:rPr lang="es-EC" sz="2400" b="1" dirty="0">
                <a:solidFill>
                  <a:schemeClr val="bg1"/>
                </a:solidFill>
              </a:rPr>
              <a:t>P</a:t>
            </a:r>
          </a:p>
          <a:p>
            <a:pPr algn="ctr">
              <a:defRPr/>
            </a:pPr>
            <a:r>
              <a:rPr lang="es-EC" sz="2400" b="1" dirty="0">
                <a:solidFill>
                  <a:schemeClr val="bg1"/>
                </a:solidFill>
              </a:rPr>
              <a:t>E</a:t>
            </a:r>
          </a:p>
          <a:p>
            <a:pPr algn="ctr">
              <a:defRPr/>
            </a:pPr>
            <a:r>
              <a:rPr lang="es-EC" sz="2400" b="1" dirty="0">
                <a:solidFill>
                  <a:schemeClr val="bg1"/>
                </a:solidFill>
              </a:rPr>
              <a:t>C</a:t>
            </a:r>
          </a:p>
          <a:p>
            <a:pPr algn="ctr">
              <a:defRPr/>
            </a:pPr>
            <a:r>
              <a:rPr lang="es-EC" sz="2400" b="1" dirty="0">
                <a:solidFill>
                  <a:schemeClr val="bg1"/>
                </a:solidFill>
              </a:rPr>
              <a:t>I</a:t>
            </a:r>
          </a:p>
          <a:p>
            <a:pPr algn="ctr">
              <a:defRPr/>
            </a:pPr>
            <a:r>
              <a:rPr lang="es-EC" sz="2400" b="1" dirty="0">
                <a:solidFill>
                  <a:schemeClr val="bg1"/>
                </a:solidFill>
              </a:rPr>
              <a:t>F</a:t>
            </a:r>
          </a:p>
          <a:p>
            <a:pPr algn="ctr">
              <a:defRPr/>
            </a:pPr>
            <a:r>
              <a:rPr lang="es-EC" sz="2400" b="1" dirty="0" smtClean="0">
                <a:solidFill>
                  <a:schemeClr val="bg1"/>
                </a:solidFill>
              </a:rPr>
              <a:t>Í</a:t>
            </a:r>
            <a:endParaRPr lang="es-EC" sz="2400" b="1" dirty="0">
              <a:solidFill>
                <a:schemeClr val="bg1"/>
              </a:solidFill>
            </a:endParaRPr>
          </a:p>
          <a:p>
            <a:pPr algn="ctr">
              <a:defRPr/>
            </a:pPr>
            <a:r>
              <a:rPr lang="es-EC" sz="2400" b="1" dirty="0">
                <a:solidFill>
                  <a:schemeClr val="bg1"/>
                </a:solidFill>
              </a:rPr>
              <a:t>C</a:t>
            </a:r>
          </a:p>
          <a:p>
            <a:pPr algn="ctr">
              <a:defRPr/>
            </a:pPr>
            <a:r>
              <a:rPr lang="es-EC" sz="2400" b="1" dirty="0">
                <a:solidFill>
                  <a:schemeClr val="bg1"/>
                </a:solidFill>
              </a:rPr>
              <a:t>O</a:t>
            </a:r>
          </a:p>
          <a:p>
            <a:pPr algn="ctr">
              <a:defRPr/>
            </a:pPr>
            <a:r>
              <a:rPr lang="es-EC" sz="2400" b="1" dirty="0">
                <a:solidFill>
                  <a:schemeClr val="bg1"/>
                </a:solidFill>
              </a:rPr>
              <a:t>S</a:t>
            </a:r>
          </a:p>
          <a:p>
            <a:pPr algn="ctr">
              <a:defRPr/>
            </a:pPr>
            <a:endParaRPr lang="es-EC" sz="2400" b="1" dirty="0">
              <a:solidFill>
                <a:schemeClr val="bg1"/>
              </a:solidFill>
            </a:endParaRPr>
          </a:p>
        </p:txBody>
      </p:sp>
      <p:cxnSp>
        <p:nvCxnSpPr>
          <p:cNvPr id="9" name="8 Conector recto de flecha"/>
          <p:cNvCxnSpPr/>
          <p:nvPr/>
        </p:nvCxnSpPr>
        <p:spPr>
          <a:xfrm>
            <a:off x="2915816" y="1484784"/>
            <a:ext cx="57606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635896" y="1052736"/>
            <a:ext cx="4968552" cy="954107"/>
          </a:xfrm>
          <a:prstGeom prst="rect">
            <a:avLst/>
          </a:prstGeom>
          <a:noFill/>
          <a:ln>
            <a:solidFill>
              <a:srgbClr val="0000FF"/>
            </a:solidFill>
          </a:ln>
        </p:spPr>
        <p:txBody>
          <a:bodyPr wrap="square" rtlCol="0">
            <a:spAutoFit/>
          </a:bodyPr>
          <a:lstStyle/>
          <a:p>
            <a:pPr algn="just"/>
            <a:r>
              <a:rPr lang="es-EC" sz="1400" dirty="0" smtClean="0">
                <a:solidFill>
                  <a:schemeClr val="tx1"/>
                </a:solidFill>
                <a:cs typeface="Arial" charset="0"/>
              </a:rPr>
              <a:t>Establecer características, necesidades y </a:t>
            </a:r>
            <a:r>
              <a:rPr lang="es-EC" sz="1400" dirty="0" smtClean="0"/>
              <a:t>deseo</a:t>
            </a:r>
            <a:r>
              <a:rPr lang="es-EC" sz="1400" dirty="0" smtClean="0">
                <a:solidFill>
                  <a:schemeClr val="tx1"/>
                </a:solidFill>
                <a:cs typeface="Arial" charset="0"/>
              </a:rPr>
              <a:t>s de la clientela, mediante la investigación de mercados, a fin de que sus resultados sirvan para la toma de decisiones de la propuesta de este plan, en el periodo 2013</a:t>
            </a:r>
            <a:endParaRPr lang="quz-EC" sz="1400" dirty="0">
              <a:solidFill>
                <a:schemeClr val="tx1"/>
              </a:solidFill>
              <a:cs typeface="Arial" charset="0"/>
            </a:endParaRPr>
          </a:p>
        </p:txBody>
      </p:sp>
      <p:cxnSp>
        <p:nvCxnSpPr>
          <p:cNvPr id="11" name="10 Conector recto de flecha"/>
          <p:cNvCxnSpPr/>
          <p:nvPr/>
        </p:nvCxnSpPr>
        <p:spPr>
          <a:xfrm>
            <a:off x="1763688" y="4653136"/>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763688" y="3861048"/>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1691680" y="3140968"/>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691680" y="2420888"/>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763688" y="5373216"/>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635896" y="2132856"/>
            <a:ext cx="4968552" cy="523220"/>
          </a:xfrm>
          <a:prstGeom prst="rect">
            <a:avLst/>
          </a:prstGeom>
          <a:noFill/>
          <a:ln>
            <a:solidFill>
              <a:srgbClr val="0000FF"/>
            </a:solidFill>
          </a:ln>
        </p:spPr>
        <p:txBody>
          <a:bodyPr wrap="square" rtlCol="0">
            <a:spAutoFit/>
          </a:bodyPr>
          <a:lstStyle/>
          <a:p>
            <a:pPr lvl="0" algn="just"/>
            <a:r>
              <a:rPr lang="es-EC" sz="1400" dirty="0" smtClean="0">
                <a:latin typeface="+mn-lt"/>
              </a:rPr>
              <a:t>Establecer el perfil de los clientes del Club de Automovilismo Ciudad de Quito </a:t>
            </a:r>
            <a:r>
              <a:rPr lang="es-EC" sz="1400" dirty="0" err="1" smtClean="0">
                <a:latin typeface="+mn-lt"/>
              </a:rPr>
              <a:t>Racing</a:t>
            </a:r>
            <a:endParaRPr lang="quz-EC" sz="1400" dirty="0">
              <a:latin typeface="+mn-lt"/>
            </a:endParaRPr>
          </a:p>
        </p:txBody>
      </p:sp>
      <p:sp>
        <p:nvSpPr>
          <p:cNvPr id="17" name="16 CuadroTexto"/>
          <p:cNvSpPr txBox="1"/>
          <p:nvPr/>
        </p:nvSpPr>
        <p:spPr>
          <a:xfrm>
            <a:off x="3635896" y="2924944"/>
            <a:ext cx="4968552" cy="523220"/>
          </a:xfrm>
          <a:prstGeom prst="rect">
            <a:avLst/>
          </a:prstGeom>
          <a:noFill/>
          <a:ln>
            <a:solidFill>
              <a:srgbClr val="0000FF"/>
            </a:solidFill>
          </a:ln>
        </p:spPr>
        <p:txBody>
          <a:bodyPr wrap="square" rtlCol="0">
            <a:spAutoFit/>
          </a:bodyPr>
          <a:lstStyle/>
          <a:p>
            <a:pPr algn="just"/>
            <a:r>
              <a:rPr lang="es-EC" sz="1400" dirty="0" smtClean="0">
                <a:latin typeface="+mn-lt"/>
              </a:rPr>
              <a:t>Conocer cuáles son las expectativas de los clientes frente a las competencias automovilísticas.</a:t>
            </a:r>
            <a:endParaRPr lang="quz-EC" sz="1400" dirty="0">
              <a:latin typeface="+mn-lt"/>
            </a:endParaRPr>
          </a:p>
        </p:txBody>
      </p:sp>
      <p:sp>
        <p:nvSpPr>
          <p:cNvPr id="18" name="17 CuadroTexto"/>
          <p:cNvSpPr txBox="1"/>
          <p:nvPr/>
        </p:nvSpPr>
        <p:spPr>
          <a:xfrm>
            <a:off x="3635896" y="3645024"/>
            <a:ext cx="4968552" cy="523220"/>
          </a:xfrm>
          <a:prstGeom prst="rect">
            <a:avLst/>
          </a:prstGeom>
          <a:noFill/>
          <a:ln>
            <a:solidFill>
              <a:srgbClr val="0000FF"/>
            </a:solidFill>
          </a:ln>
        </p:spPr>
        <p:txBody>
          <a:bodyPr wrap="square" rtlCol="0">
            <a:spAutoFit/>
          </a:bodyPr>
          <a:lstStyle/>
          <a:p>
            <a:pPr algn="just"/>
            <a:r>
              <a:rPr lang="es-EC" sz="1400" dirty="0" smtClean="0">
                <a:latin typeface="+mn-lt"/>
              </a:rPr>
              <a:t>Determinar cuáles son los principales competidores del Club de Automovilismo Ciudad de Quito </a:t>
            </a:r>
            <a:r>
              <a:rPr lang="es-EC" sz="1400" dirty="0" err="1" smtClean="0">
                <a:latin typeface="+mn-lt"/>
              </a:rPr>
              <a:t>Racing</a:t>
            </a:r>
            <a:r>
              <a:rPr lang="es-EC" sz="1400" dirty="0" smtClean="0">
                <a:latin typeface="+mn-lt"/>
              </a:rPr>
              <a:t>.</a:t>
            </a:r>
            <a:endParaRPr lang="quz-EC" sz="1400" dirty="0">
              <a:latin typeface="+mn-lt"/>
            </a:endParaRPr>
          </a:p>
        </p:txBody>
      </p:sp>
      <p:sp>
        <p:nvSpPr>
          <p:cNvPr id="19" name="18 CuadroTexto"/>
          <p:cNvSpPr txBox="1"/>
          <p:nvPr/>
        </p:nvSpPr>
        <p:spPr>
          <a:xfrm>
            <a:off x="3635896" y="4365104"/>
            <a:ext cx="4968552" cy="738664"/>
          </a:xfrm>
          <a:prstGeom prst="rect">
            <a:avLst/>
          </a:prstGeom>
          <a:noFill/>
          <a:ln>
            <a:solidFill>
              <a:srgbClr val="0000FF"/>
            </a:solidFill>
          </a:ln>
        </p:spPr>
        <p:txBody>
          <a:bodyPr wrap="square" rtlCol="0">
            <a:spAutoFit/>
          </a:bodyPr>
          <a:lstStyle/>
          <a:p>
            <a:pPr algn="just"/>
            <a:r>
              <a:rPr lang="es-EC" sz="1400" dirty="0" smtClean="0">
                <a:latin typeface="+mn-lt"/>
              </a:rPr>
              <a:t>Determinar cuáles son los principales atributos/características que los clientes toman en cuenta al momento de seleccionar un Club. </a:t>
            </a:r>
            <a:endParaRPr lang="quz-EC" sz="1400" dirty="0">
              <a:latin typeface="+mn-lt"/>
            </a:endParaRPr>
          </a:p>
        </p:txBody>
      </p:sp>
      <p:sp>
        <p:nvSpPr>
          <p:cNvPr id="20" name="19 CuadroTexto"/>
          <p:cNvSpPr txBox="1"/>
          <p:nvPr/>
        </p:nvSpPr>
        <p:spPr>
          <a:xfrm>
            <a:off x="3635896" y="5229200"/>
            <a:ext cx="4968552" cy="523220"/>
          </a:xfrm>
          <a:prstGeom prst="rect">
            <a:avLst/>
          </a:prstGeom>
          <a:noFill/>
          <a:ln>
            <a:solidFill>
              <a:srgbClr val="0000FF"/>
            </a:solidFill>
          </a:ln>
        </p:spPr>
        <p:txBody>
          <a:bodyPr wrap="square" rtlCol="0">
            <a:spAutoFit/>
          </a:bodyPr>
          <a:lstStyle/>
          <a:p>
            <a:pPr algn="just"/>
            <a:r>
              <a:rPr lang="es-EC" sz="1400" dirty="0" smtClean="0">
                <a:latin typeface="+mn-lt"/>
              </a:rPr>
              <a:t>Conocer cuál es el precio que están dispuestos a pagar los clientes por participar en las competencias.</a:t>
            </a:r>
            <a:endParaRPr lang="quz-EC" sz="1400" dirty="0">
              <a:latin typeface="+mn-lt"/>
            </a:endParaRPr>
          </a:p>
        </p:txBody>
      </p:sp>
      <p:sp>
        <p:nvSpPr>
          <p:cNvPr id="21" name="20 CuadroTexto"/>
          <p:cNvSpPr txBox="1"/>
          <p:nvPr/>
        </p:nvSpPr>
        <p:spPr>
          <a:xfrm>
            <a:off x="3635896" y="5877272"/>
            <a:ext cx="4968552" cy="523220"/>
          </a:xfrm>
          <a:prstGeom prst="rect">
            <a:avLst/>
          </a:prstGeom>
          <a:noFill/>
          <a:ln>
            <a:solidFill>
              <a:srgbClr val="0000FF"/>
            </a:solidFill>
          </a:ln>
        </p:spPr>
        <p:txBody>
          <a:bodyPr wrap="square" rtlCol="0">
            <a:spAutoFit/>
          </a:bodyPr>
          <a:lstStyle/>
          <a:p>
            <a:pPr lvl="0" algn="just"/>
            <a:r>
              <a:rPr lang="es-EC" sz="1400" dirty="0" smtClean="0">
                <a:latin typeface="+mn-lt"/>
              </a:rPr>
              <a:t>Identificar mediante que medios les gustaría recibir información de competencias automovilísticas</a:t>
            </a:r>
            <a:endParaRPr lang="quz-EC" sz="1400" dirty="0">
              <a:latin typeface="+mn-lt"/>
            </a:endParaRPr>
          </a:p>
        </p:txBody>
      </p:sp>
      <p:cxnSp>
        <p:nvCxnSpPr>
          <p:cNvPr id="22" name="21 Conector recto de flecha"/>
          <p:cNvCxnSpPr/>
          <p:nvPr/>
        </p:nvCxnSpPr>
        <p:spPr>
          <a:xfrm>
            <a:off x="1763688" y="6021288"/>
            <a:ext cx="57606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1 Título"/>
          <p:cNvSpPr txBox="1">
            <a:spLocks/>
          </p:cNvSpPr>
          <p:nvPr/>
        </p:nvSpPr>
        <p:spPr>
          <a:xfrm>
            <a:off x="683568" y="0"/>
            <a:ext cx="7467600" cy="562074"/>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C" sz="2400" b="0" i="0" u="none" strike="noStrike" kern="1200" cap="small" spc="0" normalizeH="0" baseline="0" noProof="0" dirty="0" smtClean="0">
                <a:ln>
                  <a:noFill/>
                </a:ln>
                <a:solidFill>
                  <a:schemeClr val="tx2"/>
                </a:solidFill>
                <a:effectLst/>
                <a:uLnTx/>
                <a:uFillTx/>
                <a:latin typeface="+mj-lt"/>
                <a:ea typeface="+mj-ea"/>
                <a:cs typeface="+mj-cs"/>
              </a:rPr>
              <a:t>INVESTIGACIÓN</a:t>
            </a:r>
            <a:r>
              <a:rPr kumimoji="0" lang="es-EC" sz="2400" b="0" i="0" u="none" strike="noStrike" kern="1200" cap="small" spc="0" normalizeH="0" noProof="0" dirty="0" smtClean="0">
                <a:ln>
                  <a:noFill/>
                </a:ln>
                <a:solidFill>
                  <a:schemeClr val="tx2"/>
                </a:solidFill>
                <a:effectLst/>
                <a:uLnTx/>
                <a:uFillTx/>
                <a:latin typeface="+mj-lt"/>
                <a:ea typeface="+mj-ea"/>
                <a:cs typeface="+mj-cs"/>
              </a:rPr>
              <a:t> DE MERCADOS</a:t>
            </a:r>
            <a:endParaRPr kumimoji="0" lang="quz-EC" sz="2400" b="0" i="0" u="none" strike="noStrike" kern="1200" cap="small"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3646</TotalTime>
  <Words>1640</Words>
  <Application>Microsoft Office PowerPoint</Application>
  <PresentationFormat>Presentación en pantalla (4:3)</PresentationFormat>
  <Paragraphs>274</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Mirador</vt:lpstr>
      <vt:lpstr>Diapositiva 1</vt:lpstr>
      <vt:lpstr>Introducción</vt:lpstr>
      <vt:lpstr>Análisis microambiente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Gabriela</dc:creator>
  <cp:lastModifiedBy>kritomila</cp:lastModifiedBy>
  <cp:revision>374</cp:revision>
  <dcterms:created xsi:type="dcterms:W3CDTF">2013-05-12T23:01:10Z</dcterms:created>
  <dcterms:modified xsi:type="dcterms:W3CDTF">2013-08-16T13:58:19Z</dcterms:modified>
</cp:coreProperties>
</file>