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3" r:id="rId2"/>
    <p:sldId id="256" r:id="rId3"/>
    <p:sldId id="268" r:id="rId4"/>
    <p:sldId id="257" r:id="rId5"/>
    <p:sldId id="258" r:id="rId6"/>
    <p:sldId id="259" r:id="rId7"/>
    <p:sldId id="272" r:id="rId8"/>
    <p:sldId id="271" r:id="rId9"/>
    <p:sldId id="263" r:id="rId10"/>
    <p:sldId id="265" r:id="rId11"/>
    <p:sldId id="262" r:id="rId12"/>
    <p:sldId id="264" r:id="rId13"/>
    <p:sldId id="270" r:id="rId14"/>
    <p:sldId id="266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671" autoAdjust="0"/>
  </p:normalViewPr>
  <p:slideViewPr>
    <p:cSldViewPr>
      <p:cViewPr varScale="1">
        <p:scale>
          <a:sx n="70" d="100"/>
          <a:sy n="70" d="100"/>
        </p:scale>
        <p:origin x="-9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4B26-AE63-4F52-8985-7E47935ED46A}" type="datetimeFigureOut">
              <a:rPr lang="es-ES" smtClean="0"/>
              <a:t>25/11/2013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6278-C72B-4373-BF64-2B94803EDA78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4B26-AE63-4F52-8985-7E47935ED46A}" type="datetimeFigureOut">
              <a:rPr lang="es-ES" smtClean="0"/>
              <a:t>25/11/2013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6278-C72B-4373-BF64-2B94803EDA7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4B26-AE63-4F52-8985-7E47935ED46A}" type="datetimeFigureOut">
              <a:rPr lang="es-ES" smtClean="0"/>
              <a:t>25/11/2013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6278-C72B-4373-BF64-2B94803EDA7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4B26-AE63-4F52-8985-7E47935ED46A}" type="datetimeFigureOut">
              <a:rPr lang="es-ES" smtClean="0"/>
              <a:t>25/11/2013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6278-C72B-4373-BF64-2B94803EDA78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4B26-AE63-4F52-8985-7E47935ED46A}" type="datetimeFigureOut">
              <a:rPr lang="es-ES" smtClean="0"/>
              <a:t>25/11/2013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6278-C72B-4373-BF64-2B94803EDA7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4B26-AE63-4F52-8985-7E47935ED46A}" type="datetimeFigureOut">
              <a:rPr lang="es-ES" smtClean="0"/>
              <a:t>25/11/2013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6278-C72B-4373-BF64-2B94803EDA7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4B26-AE63-4F52-8985-7E47935ED46A}" type="datetimeFigureOut">
              <a:rPr lang="es-ES" smtClean="0"/>
              <a:t>25/11/2013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6278-C72B-4373-BF64-2B94803EDA7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4B26-AE63-4F52-8985-7E47935ED46A}" type="datetimeFigureOut">
              <a:rPr lang="es-ES" smtClean="0"/>
              <a:t>25/11/2013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6278-C72B-4373-BF64-2B94803EDA7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4B26-AE63-4F52-8985-7E47935ED46A}" type="datetimeFigureOut">
              <a:rPr lang="es-ES" smtClean="0"/>
              <a:t>25/11/2013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6278-C72B-4373-BF64-2B94803EDA7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4B26-AE63-4F52-8985-7E47935ED46A}" type="datetimeFigureOut">
              <a:rPr lang="es-ES" smtClean="0"/>
              <a:t>25/11/2013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6278-C72B-4373-BF64-2B94803EDA7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4B26-AE63-4F52-8985-7E47935ED46A}" type="datetimeFigureOut">
              <a:rPr lang="es-ES" smtClean="0"/>
              <a:t>25/11/2013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6278-C72B-4373-BF64-2B94803EDA7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0A44B26-AE63-4F52-8985-7E47935ED46A}" type="datetimeFigureOut">
              <a:rPr lang="es-ES" smtClean="0"/>
              <a:t>25/11/2013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6616278-C72B-4373-BF64-2B94803EDA78}" type="slidenum">
              <a:rPr lang="es-ES" smtClean="0"/>
              <a:t>‹Nº›</a:t>
            </a:fld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8101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PERMISO AMBIENTAL PARA CONSTRUCCIÓN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Ubicación del Aeródromo</a:t>
            </a:r>
          </a:p>
          <a:p>
            <a:pPr lvl="1"/>
            <a:r>
              <a:rPr lang="es-ES" dirty="0" smtClean="0"/>
              <a:t>Sist. Nacional Áreas protegidas</a:t>
            </a:r>
          </a:p>
          <a:p>
            <a:pPr lvl="1"/>
            <a:r>
              <a:rPr lang="es-ES" dirty="0" smtClean="0"/>
              <a:t>Bosque Protector</a:t>
            </a:r>
          </a:p>
          <a:p>
            <a:pPr lvl="1"/>
            <a:r>
              <a:rPr lang="es-ES" dirty="0" smtClean="0"/>
              <a:t>Patrimonio Forestal del Estado</a:t>
            </a:r>
          </a:p>
          <a:p>
            <a:r>
              <a:rPr lang="es-ES" dirty="0" smtClean="0"/>
              <a:t>Determinación de la Categoría</a:t>
            </a:r>
          </a:p>
          <a:p>
            <a:pPr lvl="1"/>
            <a:r>
              <a:rPr lang="es-ES" dirty="0" smtClean="0"/>
              <a:t>Categoría A</a:t>
            </a:r>
          </a:p>
          <a:p>
            <a:pPr lvl="1"/>
            <a:r>
              <a:rPr lang="es-ES" dirty="0" smtClean="0"/>
              <a:t>Categoría B</a:t>
            </a:r>
          </a:p>
          <a:p>
            <a:pPr lvl="1"/>
            <a:r>
              <a:rPr lang="es-ES" dirty="0" smtClean="0"/>
              <a:t>Categoría C</a:t>
            </a:r>
          </a:p>
          <a:p>
            <a:endParaRPr lang="es-ES" dirty="0"/>
          </a:p>
        </p:txBody>
      </p:sp>
      <p:pic>
        <p:nvPicPr>
          <p:cNvPr id="4" name="3 Imagen" descr="Areas Protegidas del Ecuado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23905"/>
            <a:ext cx="4860032" cy="440935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4" y="1323905"/>
            <a:ext cx="92583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978" y="476672"/>
            <a:ext cx="59436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1888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83568" y="1484784"/>
            <a:ext cx="7850832" cy="4230216"/>
          </a:xfrm>
        </p:spPr>
        <p:txBody>
          <a:bodyPr/>
          <a:lstStyle/>
          <a:p>
            <a:r>
              <a:rPr lang="es-ES" dirty="0" smtClean="0"/>
              <a:t>CESNNA STATIONAIR 206 H, </a:t>
            </a:r>
          </a:p>
          <a:p>
            <a:pPr lvl="1"/>
            <a:r>
              <a:rPr lang="es-ES" dirty="0" smtClean="0"/>
              <a:t>capacidad de carga 3600 lb,</a:t>
            </a:r>
          </a:p>
          <a:p>
            <a:pPr lvl="1"/>
            <a:r>
              <a:rPr lang="es-ES" dirty="0" smtClean="0"/>
              <a:t> 1373 lb carga útil </a:t>
            </a:r>
          </a:p>
          <a:p>
            <a:pPr lvl="1"/>
            <a:r>
              <a:rPr lang="es-ES" dirty="0" smtClean="0"/>
              <a:t>5 personas</a:t>
            </a:r>
          </a:p>
          <a:p>
            <a:pPr lvl="1"/>
            <a:r>
              <a:rPr lang="es-ES" dirty="0" smtClean="0"/>
              <a:t>Envergadura 11 m</a:t>
            </a:r>
          </a:p>
          <a:p>
            <a:pPr lvl="1"/>
            <a:r>
              <a:rPr lang="es-ES" dirty="0" smtClean="0"/>
              <a:t>Distancia de Despegue 425 m</a:t>
            </a:r>
          </a:p>
          <a:p>
            <a:r>
              <a:rPr lang="es-ES" dirty="0" smtClean="0"/>
              <a:t>Ocupación de 2 veces a 3 veces a la semana</a:t>
            </a:r>
          </a:p>
          <a:p>
            <a:pPr marL="457200" lvl="1" indent="0">
              <a:buNone/>
            </a:pPr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24800" cy="1143000"/>
          </a:xfrm>
        </p:spPr>
        <p:txBody>
          <a:bodyPr/>
          <a:lstStyle/>
          <a:p>
            <a:r>
              <a:rPr lang="es-ES" dirty="0" smtClean="0"/>
              <a:t>Aeronave ligera</a:t>
            </a:r>
            <a:endParaRPr lang="es-ES" dirty="0"/>
          </a:p>
        </p:txBody>
      </p:sp>
      <p:pic>
        <p:nvPicPr>
          <p:cNvPr id="5" name="4 Imagen" descr="4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24" y="2674549"/>
            <a:ext cx="3524250" cy="245745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5 Imagen" descr="https://encrypted-tbn2.gstatic.com/images?q=tbn:ANd9GcQubVhTZjNSqIrbx2G7E-EeMbElHyPufpEYLndU86PuzWyJEQyv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226" y="4256548"/>
            <a:ext cx="2088232" cy="155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https://encrypted-tbn0.gstatic.com/images?q=tbn:ANd9GcQJAu3ag6MnpLVqmURqc5YgT9KFoLn2NOHiJJHvUtjYxGl8tz6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6258" y="419259"/>
            <a:ext cx="30243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937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estructura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LEDFAA – FAA (Administración Federal de Aviación)</a:t>
            </a:r>
          </a:p>
          <a:p>
            <a:pPr lvl="1"/>
            <a:r>
              <a:rPr lang="es-ES" dirty="0" smtClean="0"/>
              <a:t>Start Up</a:t>
            </a:r>
          </a:p>
          <a:p>
            <a:pPr lvl="1"/>
            <a:r>
              <a:rPr lang="es-ES" dirty="0" smtClean="0"/>
              <a:t>Structure</a:t>
            </a:r>
          </a:p>
          <a:p>
            <a:pPr lvl="1"/>
            <a:r>
              <a:rPr lang="es-ES" dirty="0" smtClean="0"/>
              <a:t>Aircraft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515" y="1262573"/>
            <a:ext cx="5148580" cy="3900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005" y="1262573"/>
            <a:ext cx="5213985" cy="444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005" y="1262573"/>
            <a:ext cx="5165090" cy="4441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99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11560" y="1916832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 smtClean="0"/>
              <a:t>CONCLUSIONES y </a:t>
            </a:r>
            <a:r>
              <a:rPr lang="es-ES" dirty="0" err="1" smtClean="0"/>
              <a:t>recomensaciones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58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4417963" cy="244827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80" y="1052736"/>
            <a:ext cx="4810760" cy="177927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722035" y="2566136"/>
            <a:ext cx="7924800" cy="1143000"/>
          </a:xfrm>
        </p:spPr>
        <p:txBody>
          <a:bodyPr/>
          <a:lstStyle/>
          <a:p>
            <a:r>
              <a:rPr lang="es-ES" dirty="0" smtClean="0"/>
              <a:t>Los materiales analizados cumplen con los parámetros establecidos en la norma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36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5061878"/>
            <a:ext cx="6400800" cy="985664"/>
          </a:xfrm>
        </p:spPr>
        <p:txBody>
          <a:bodyPr/>
          <a:lstStyle/>
          <a:p>
            <a:r>
              <a:rPr lang="es-ES" dirty="0" smtClean="0"/>
              <a:t>Director : ING. FRANCO ROJAS </a:t>
            </a:r>
            <a:r>
              <a:rPr lang="es-ES" dirty="0" err="1" smtClean="0"/>
              <a:t>Msc</a:t>
            </a:r>
            <a:endParaRPr lang="es-ES" dirty="0" smtClean="0"/>
          </a:p>
          <a:p>
            <a:r>
              <a:rPr lang="es-ES" dirty="0" smtClean="0"/>
              <a:t>Codirector: ING. PATRICIO ROMERO </a:t>
            </a:r>
            <a:r>
              <a:rPr lang="es-ES" dirty="0" err="1" smtClean="0"/>
              <a:t>Msc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862399"/>
            <a:ext cx="7992888" cy="1783753"/>
          </a:xfrm>
        </p:spPr>
        <p:txBody>
          <a:bodyPr/>
          <a:lstStyle/>
          <a:p>
            <a:r>
              <a:rPr lang="es-ES" b="1" dirty="0"/>
              <a:t>METODOLOGÍA, EJEMPLO Y DISEÑO DE PISTAS DE AERÓDROMOS PARA AERONAVES LIGERA EN EL ORIENTE ECUATORIANO</a:t>
            </a:r>
            <a:endParaRPr lang="es-ES" dirty="0"/>
          </a:p>
        </p:txBody>
      </p:sp>
      <p:pic>
        <p:nvPicPr>
          <p:cNvPr id="1026" name="Picture 2" descr="C:\Users\PC\Downloads\Desktop\LOGO CIV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2096417" cy="196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\Downloads\Desktop\LOG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91" y="620688"/>
            <a:ext cx="59626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32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755576" y="2204864"/>
            <a:ext cx="7924800" cy="854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 smtClean="0">
                <a:latin typeface="Arial  "/>
              </a:rPr>
              <a:t>ANTECENDENTES y justificación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502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80920" cy="706090"/>
          </a:xfrm>
        </p:spPr>
        <p:txBody>
          <a:bodyPr/>
          <a:lstStyle/>
          <a:p>
            <a:r>
              <a:rPr lang="es-ES" dirty="0" smtClean="0">
                <a:latin typeface="Arial  "/>
              </a:rPr>
              <a:t>Ubicación del ecuador</a:t>
            </a:r>
            <a:endParaRPr lang="es-ES" dirty="0">
              <a:latin typeface="Arial  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48083"/>
            <a:ext cx="4104456" cy="358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http://www.ecuaworld.com.ec/images/avenid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904" y="4797152"/>
            <a:ext cx="2088232" cy="183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http://www.amazoniaturistica.com/images/stories/Pastaza/amazoni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176" y="2564904"/>
            <a:ext cx="2768910" cy="184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PC\Pictures\filmadora 1\familia\IMGA02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03051"/>
            <a:ext cx="3039886" cy="17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0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Comercio y producción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02932"/>
            <a:ext cx="2520280" cy="181004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4 Imagen" descr="http://www.negociosverdes.mx/wp-content/uploads/2012/08/economia-verd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988" y="2686637"/>
            <a:ext cx="219399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Flecha curvada hacia la derecha"/>
          <p:cNvSpPr/>
          <p:nvPr/>
        </p:nvSpPr>
        <p:spPr>
          <a:xfrm rot="19046532">
            <a:off x="1585714" y="1425011"/>
            <a:ext cx="2444180" cy="6387836"/>
          </a:xfrm>
          <a:prstGeom prst="curvedRightArrow">
            <a:avLst>
              <a:gd name="adj1" fmla="val 25000"/>
              <a:gd name="adj2" fmla="val 50000"/>
              <a:gd name="adj3" fmla="val 3307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4098" name="Picture 2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42821"/>
            <a:ext cx="1780337" cy="178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173054" y="1676182"/>
            <a:ext cx="21433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/>
              <a:t>Carreteras</a:t>
            </a:r>
            <a:endParaRPr lang="es-ES" sz="3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587953" y="2852936"/>
            <a:ext cx="3142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/>
              <a:t>Producción y Comercialización</a:t>
            </a:r>
            <a:endParaRPr lang="es-ES" sz="3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7656859" y="4618929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/>
              <a:t>Dinero</a:t>
            </a:r>
            <a:endParaRPr lang="es-ES" sz="3000" dirty="0"/>
          </a:p>
        </p:txBody>
      </p:sp>
      <p:sp>
        <p:nvSpPr>
          <p:cNvPr id="12" name="11 Rectángulo"/>
          <p:cNvSpPr/>
          <p:nvPr/>
        </p:nvSpPr>
        <p:spPr>
          <a:xfrm rot="2726280">
            <a:off x="1174486" y="3547603"/>
            <a:ext cx="4607485" cy="5539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ECONOMÍA Y DESARROLLO</a:t>
            </a:r>
            <a:endParaRPr lang="es-ES" sz="3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53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Turismo…</a:t>
            </a:r>
            <a:endParaRPr lang="es-ES" dirty="0"/>
          </a:p>
        </p:txBody>
      </p:sp>
      <p:pic>
        <p:nvPicPr>
          <p:cNvPr id="4" name="3 Imagen" descr="http://www.fotopaises.com/Fotos-Paises/t/2005/10/5/1292_11286089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836" y="1340768"/>
            <a:ext cx="3886185" cy="332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2.bp.blogspot.com/-lxskmDdC--o/TWawwhDHl8I/AAAAAAAAAA8/d4d-LGFLGLE/s1600/selva-amazonica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1483516"/>
            <a:ext cx="38100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http://cosmictravelnetwork.com/pics/48-394-amazonia%20ecuador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8021" y="3419475"/>
            <a:ext cx="42576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https://encrypted-tbn2.gstatic.com/images?q=tbn:ANd9GcSxIUMWvnUiz-Bo5pDdOIJN7mU57D1plNLQnoDNk6fb9lbCflW26Lrb5Q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090" y="3709973"/>
            <a:ext cx="3605931" cy="31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http://locuraviajes.com/blog/wp-content/uploads/2010/04/EcuadorAmazonas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600" y="1340768"/>
            <a:ext cx="684076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068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SEGURIDAD NACIONAL</a:t>
            </a:r>
            <a:endParaRPr lang="es-ES" dirty="0"/>
          </a:p>
        </p:txBody>
      </p:sp>
      <p:pic>
        <p:nvPicPr>
          <p:cNvPr id="4" name="3 Imagen" descr="http://www.codigovenezuela.com/sistema/wp-content/uploads/2012/09/FARC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904" y="1423208"/>
            <a:ext cx="52387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www.cubaenmiami.com/images/trafico-de-drogas-cub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1436892"/>
            <a:ext cx="3905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http://estaticos03.cache.el-mundo.net/america/imagenes/2012/03/09/colombia/1331117647_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6087" y="2077804"/>
            <a:ext cx="337399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http://www.publimetro.co/_internal/gxml!0/r0dc21o2f3vste5s7ezej9x3a10rp3w$2ob79bs40i69pm6vxwbcwiejzsjhh65/120-Y995QL5LWWR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65539" y="2494546"/>
            <a:ext cx="3781115" cy="331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http://i.hoy.ec/wp-content/uploads/2010/03/sospechosos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260" y="1423208"/>
            <a:ext cx="35528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http://www.terra.com.co/resumen-2009/img/camp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7704" y="3198667"/>
            <a:ext cx="5612130" cy="25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http://s0.uvnimg.com/noticias/america-latina/fotos/photo/2010-11-17/farc_323x216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70079" y="1465846"/>
            <a:ext cx="30765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https://encrypted-tbn1.gstatic.com/images?q=tbn:ANd9GcTq3U4krkzqjnxsl1uiiySctaY7ynMZsDacY9HRAl0DyIyARadO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8104" y="1454396"/>
            <a:ext cx="3635896" cy="377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http://webnacionalistaecuador.8m.net/tiwintza_siempre_ecuatoriana/ecuador%20ejercito%20comandos,%20amazonia%20ecuatoriana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29215" y="3045315"/>
            <a:ext cx="5612130" cy="353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PC\Downloads\Desktop\Tesis Presentacion\Tesis!!\fotos LIBRO DE GALA AEE\p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084" y="1401852"/>
            <a:ext cx="3246569" cy="421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94808"/>
            <a:ext cx="31337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6 Imagen" descr="https://encrypted-tbn3.gstatic.com/images?q=tbn:ANd9GcRT_TtT6IMyNrglB-a4nGvyzYgXhoHyQR1S1b5xJ38vY86Aj_L0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0260" y="1354799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1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754272" y="198884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 smtClean="0"/>
              <a:t>Parámetros de diseño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501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Material de construcción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 smtClean="0"/>
              <a:t>Material de la zona </a:t>
            </a:r>
          </a:p>
          <a:p>
            <a:r>
              <a:rPr lang="es-ES" dirty="0" smtClean="0"/>
              <a:t>Ensayos de laboratorio</a:t>
            </a:r>
          </a:p>
          <a:p>
            <a:pPr lvl="1"/>
            <a:r>
              <a:rPr lang="es-ES" dirty="0" smtClean="0"/>
              <a:t>Límite Líquido y Plástico</a:t>
            </a:r>
          </a:p>
          <a:p>
            <a:pPr lvl="1"/>
            <a:r>
              <a:rPr lang="es-ES" dirty="0" smtClean="0"/>
              <a:t>Equivalente de Arena</a:t>
            </a:r>
          </a:p>
          <a:p>
            <a:pPr lvl="2"/>
            <a:r>
              <a:rPr lang="es-ES" dirty="0"/>
              <a:t>1/8 pulgada = 69.44 %</a:t>
            </a:r>
          </a:p>
          <a:p>
            <a:pPr lvl="2"/>
            <a:r>
              <a:rPr lang="es-ES" dirty="0"/>
              <a:t>Arena =53.77%</a:t>
            </a:r>
          </a:p>
          <a:p>
            <a:pPr lvl="1"/>
            <a:r>
              <a:rPr lang="es-ES" dirty="0"/>
              <a:t>Peso Especifico Agregado Fino ASTM C 128/ AASHTO T 84</a:t>
            </a:r>
          </a:p>
          <a:p>
            <a:pPr lvl="2"/>
            <a:r>
              <a:rPr lang="es-ES" dirty="0"/>
              <a:t>1/8 pulgada = 2.60 %</a:t>
            </a:r>
          </a:p>
          <a:p>
            <a:pPr lvl="2"/>
            <a:r>
              <a:rPr lang="es-ES" dirty="0"/>
              <a:t>Arena =3.80%</a:t>
            </a:r>
          </a:p>
          <a:p>
            <a:pPr lvl="1"/>
            <a:r>
              <a:rPr lang="es-ES" dirty="0"/>
              <a:t>Peso Especifico Agregado Grueso </a:t>
            </a:r>
            <a:r>
              <a:rPr lang="de-DE" dirty="0"/>
              <a:t>ASTM C 127 / AASHTO T 85</a:t>
            </a:r>
            <a:endParaRPr lang="es-ES" dirty="0"/>
          </a:p>
          <a:p>
            <a:pPr lvl="2"/>
            <a:r>
              <a:rPr lang="es-ES" dirty="0"/>
              <a:t>1 pulgada = 3.70 %</a:t>
            </a:r>
          </a:p>
          <a:p>
            <a:pPr lvl="2"/>
            <a:r>
              <a:rPr lang="es-ES" dirty="0"/>
              <a:t>3/4 =3.80%</a:t>
            </a:r>
          </a:p>
          <a:p>
            <a:pPr lvl="1"/>
            <a:r>
              <a:rPr lang="es-ES" dirty="0" smtClean="0"/>
              <a:t>Resistencia a la </a:t>
            </a:r>
            <a:r>
              <a:rPr lang="es-ES" dirty="0"/>
              <a:t>Abrasión = 33.15%</a:t>
            </a:r>
            <a:endParaRPr lang="es-ES" dirty="0" smtClean="0"/>
          </a:p>
          <a:p>
            <a:pPr lvl="1"/>
            <a:r>
              <a:rPr lang="es-ES" dirty="0" smtClean="0"/>
              <a:t>Porcentaje de Asfalto = 5.33%</a:t>
            </a:r>
          </a:p>
          <a:p>
            <a:pPr lvl="1"/>
            <a:r>
              <a:rPr lang="es-ES" dirty="0" smtClean="0"/>
              <a:t>Recubrimiento = 90%</a:t>
            </a:r>
          </a:p>
          <a:p>
            <a:pPr lvl="1"/>
            <a:r>
              <a:rPr lang="es-ES" dirty="0" smtClean="0"/>
              <a:t>Porcentaje de Agua = 7.3 % </a:t>
            </a:r>
          </a:p>
          <a:p>
            <a:endParaRPr lang="es-ES" dirty="0"/>
          </a:p>
        </p:txBody>
      </p:sp>
      <p:pic>
        <p:nvPicPr>
          <p:cNvPr id="4" name="3 Imagen" descr="Foto06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30424"/>
            <a:ext cx="2276475" cy="303847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5 Imagen" descr="IMG_20130531_1554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210" y="3472483"/>
            <a:ext cx="2520280" cy="237626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6 Imagen" descr="Foto074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80" y="2927212"/>
            <a:ext cx="2400300" cy="180022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8 Imagen" descr="IMG_20130708_1105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832" y="2719248"/>
            <a:ext cx="2748321" cy="218278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0" name="9 Imagen"/>
          <p:cNvPicPr/>
          <p:nvPr/>
        </p:nvPicPr>
        <p:blipFill>
          <a:blip r:embed="rId6"/>
          <a:stretch>
            <a:fillRect/>
          </a:stretch>
        </p:blipFill>
        <p:spPr>
          <a:xfrm>
            <a:off x="4438476" y="1413584"/>
            <a:ext cx="4053036" cy="179939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1" name="10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3849760" cy="179393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2" name="11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76" y="1405761"/>
            <a:ext cx="4053035" cy="152145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3" name="12 Imagen" descr="http://www.viarural.com.ec/mapa/pastaza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30413" y="2060848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IMG_20130506_115456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0968"/>
            <a:ext cx="2181225" cy="25146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5" name="14 Imagen" descr="C:\Users\PC\Downloads\Desktop\FOTOS MAJITO\Foto0673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210" y="1395796"/>
            <a:ext cx="2730302" cy="226367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6" name="15 Imagen" descr="C:\Users\PC\Downloads\Desktop\Foto Tesis\IMG_20130531_121236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61" y="1410926"/>
            <a:ext cx="2362200" cy="2105025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0382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724</TotalTime>
  <Words>237</Words>
  <Application>Microsoft Office PowerPoint</Application>
  <PresentationFormat>Presentación en pantalla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Horizonte</vt:lpstr>
      <vt:lpstr>Presentación de PowerPoint</vt:lpstr>
      <vt:lpstr>METODOLOGÍA, EJEMPLO Y DISEÑO DE PISTAS DE AERÓDROMOS PARA AERONAVES LIGERA EN EL ORIENTE ECUATORIANO</vt:lpstr>
      <vt:lpstr>Presentación de PowerPoint</vt:lpstr>
      <vt:lpstr>Ubicación del ecuador</vt:lpstr>
      <vt:lpstr>Comercio y producción</vt:lpstr>
      <vt:lpstr>Turismo…</vt:lpstr>
      <vt:lpstr>SEGURIDAD NACIONAL</vt:lpstr>
      <vt:lpstr>Presentación de PowerPoint</vt:lpstr>
      <vt:lpstr>Material de construcción</vt:lpstr>
      <vt:lpstr>PERMISO AMBIENTAL PARA CONSTRUCCIÓN</vt:lpstr>
      <vt:lpstr>Aeronave ligera</vt:lpstr>
      <vt:lpstr>estructura</vt:lpstr>
      <vt:lpstr>Presentación de PowerPoint</vt:lpstr>
      <vt:lpstr>Los materiales analizados cumplen con los parámetros establecidos en la norma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PARA DISEÑO DE PISTAS EN AERODROMOS PARA AERONAVES LIGERAS EN LA AMAZONÍA ECUATORIANA</dc:title>
  <dc:creator>PC</dc:creator>
  <cp:lastModifiedBy>PC</cp:lastModifiedBy>
  <cp:revision>28</cp:revision>
  <dcterms:created xsi:type="dcterms:W3CDTF">2013-10-16T16:10:10Z</dcterms:created>
  <dcterms:modified xsi:type="dcterms:W3CDTF">2013-11-26T03:12:33Z</dcterms:modified>
</cp:coreProperties>
</file>