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slides/slide8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3" r:id="rId28"/>
    <p:sldId id="284" r:id="rId29"/>
    <p:sldId id="285" r:id="rId30"/>
    <p:sldId id="289" r:id="rId31"/>
    <p:sldId id="286" r:id="rId32"/>
    <p:sldId id="287" r:id="rId33"/>
    <p:sldId id="288" r:id="rId34"/>
    <p:sldId id="290" r:id="rId35"/>
    <p:sldId id="291" r:id="rId36"/>
    <p:sldId id="292" r:id="rId37"/>
    <p:sldId id="293" r:id="rId38"/>
    <p:sldId id="294" r:id="rId39"/>
    <p:sldId id="295" r:id="rId40"/>
    <p:sldId id="296" r:id="rId41"/>
    <p:sldId id="336" r:id="rId42"/>
    <p:sldId id="337" r:id="rId43"/>
    <p:sldId id="338" r:id="rId44"/>
    <p:sldId id="339" r:id="rId45"/>
    <p:sldId id="340" r:id="rId46"/>
    <p:sldId id="341" r:id="rId47"/>
    <p:sldId id="342" r:id="rId48"/>
    <p:sldId id="300" r:id="rId49"/>
    <p:sldId id="301" r:id="rId50"/>
    <p:sldId id="302" r:id="rId51"/>
    <p:sldId id="303" r:id="rId52"/>
    <p:sldId id="304" r:id="rId53"/>
    <p:sldId id="305" r:id="rId54"/>
    <p:sldId id="306" r:id="rId55"/>
    <p:sldId id="307" r:id="rId56"/>
    <p:sldId id="322" r:id="rId57"/>
    <p:sldId id="323" r:id="rId58"/>
    <p:sldId id="324" r:id="rId59"/>
    <p:sldId id="325" r:id="rId60"/>
    <p:sldId id="326" r:id="rId61"/>
    <p:sldId id="327" r:id="rId62"/>
    <p:sldId id="328" r:id="rId63"/>
    <p:sldId id="329" r:id="rId64"/>
    <p:sldId id="330" r:id="rId65"/>
    <p:sldId id="331" r:id="rId66"/>
    <p:sldId id="332" r:id="rId67"/>
    <p:sldId id="334" r:id="rId68"/>
    <p:sldId id="335" r:id="rId69"/>
    <p:sldId id="308" r:id="rId70"/>
    <p:sldId id="309" r:id="rId71"/>
    <p:sldId id="310" r:id="rId72"/>
    <p:sldId id="311" r:id="rId73"/>
    <p:sldId id="312" r:id="rId74"/>
    <p:sldId id="313" r:id="rId75"/>
    <p:sldId id="314" r:id="rId76"/>
    <p:sldId id="315" r:id="rId77"/>
    <p:sldId id="316" r:id="rId78"/>
    <p:sldId id="317" r:id="rId79"/>
    <p:sldId id="318" r:id="rId80"/>
    <p:sldId id="319" r:id="rId81"/>
    <p:sldId id="320" r:id="rId82"/>
    <p:sldId id="321" r:id="rId83"/>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104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fld id="{FF8C7B3D-90CB-45B4-A571-261B455955DB}" type="datetimeFigureOut">
              <a:rPr lang="es-EC" smtClean="0"/>
              <a:pPr/>
              <a:t>04/11/2013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41B3BE90-5A60-4388-92A5-3D2328EB3D2D}" type="slidenum">
              <a:rPr lang="es-EC" smtClean="0"/>
              <a:pPr/>
              <a:t>‹Nº›</a:t>
            </a:fld>
            <a:endParaRPr lang="es-EC"/>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FF8C7B3D-90CB-45B4-A571-261B455955DB}" type="datetimeFigureOut">
              <a:rPr lang="es-EC" smtClean="0"/>
              <a:pPr/>
              <a:t>04/11/2013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41B3BE90-5A60-4388-92A5-3D2328EB3D2D}" type="slidenum">
              <a:rPr lang="es-EC" smtClean="0"/>
              <a:pPr/>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FF8C7B3D-90CB-45B4-A571-261B455955DB}" type="datetimeFigureOut">
              <a:rPr lang="es-EC" smtClean="0"/>
              <a:pPr/>
              <a:t>04/11/2013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41B3BE90-5A60-4388-92A5-3D2328EB3D2D}" type="slidenum">
              <a:rPr lang="es-EC" smtClean="0"/>
              <a:pPr/>
              <a:t>‹Nº›</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FF8C7B3D-90CB-45B4-A571-261B455955DB}" type="datetimeFigureOut">
              <a:rPr lang="es-EC" smtClean="0"/>
              <a:pPr/>
              <a:t>04/11/2013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41B3BE90-5A60-4388-92A5-3D2328EB3D2D}" type="slidenum">
              <a:rPr lang="es-EC" smtClean="0"/>
              <a:pPr/>
              <a:t>‹Nº›</a:t>
            </a:fld>
            <a:endParaRPr lang="es-EC"/>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FF8C7B3D-90CB-45B4-A571-261B455955DB}" type="datetimeFigureOut">
              <a:rPr lang="es-EC" smtClean="0"/>
              <a:pPr/>
              <a:t>04/11/2013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41B3BE90-5A60-4388-92A5-3D2328EB3D2D}" type="slidenum">
              <a:rPr lang="es-EC" smtClean="0"/>
              <a:pPr/>
              <a:t>‹Nº›</a:t>
            </a:fld>
            <a:endParaRPr lang="es-EC"/>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p>
            <a:fld id="{FF8C7B3D-90CB-45B4-A571-261B455955DB}" type="datetimeFigureOut">
              <a:rPr lang="es-EC" smtClean="0"/>
              <a:pPr/>
              <a:t>04/11/2013</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41B3BE90-5A60-4388-92A5-3D2328EB3D2D}" type="slidenum">
              <a:rPr lang="es-EC" smtClean="0"/>
              <a:pPr/>
              <a:t>‹Nº›</a:t>
            </a:fld>
            <a:endParaRPr lang="es-EC"/>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fld id="{FF8C7B3D-90CB-45B4-A571-261B455955DB}" type="datetimeFigureOut">
              <a:rPr lang="es-EC" smtClean="0"/>
              <a:pPr/>
              <a:t>04/11/2013</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41B3BE90-5A60-4388-92A5-3D2328EB3D2D}" type="slidenum">
              <a:rPr lang="es-EC" smtClean="0"/>
              <a:pPr/>
              <a:t>‹Nº›</a:t>
            </a:fld>
            <a:endParaRPr lang="es-EC"/>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fld id="{FF8C7B3D-90CB-45B4-A571-261B455955DB}" type="datetimeFigureOut">
              <a:rPr lang="es-EC" smtClean="0"/>
              <a:pPr/>
              <a:t>04/11/2013</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41B3BE90-5A60-4388-92A5-3D2328EB3D2D}" type="slidenum">
              <a:rPr lang="es-EC" smtClean="0"/>
              <a:pPr/>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F8C7B3D-90CB-45B4-A571-261B455955DB}" type="datetimeFigureOut">
              <a:rPr lang="es-EC" smtClean="0"/>
              <a:pPr/>
              <a:t>04/11/2013</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41B3BE90-5A60-4388-92A5-3D2328EB3D2D}" type="slidenum">
              <a:rPr lang="es-EC" smtClean="0"/>
              <a:pPr/>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F8C7B3D-90CB-45B4-A571-261B455955DB}" type="datetimeFigureOut">
              <a:rPr lang="es-EC" smtClean="0"/>
              <a:pPr/>
              <a:t>04/11/2013</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41B3BE90-5A60-4388-92A5-3D2328EB3D2D}" type="slidenum">
              <a:rPr lang="es-EC" smtClean="0"/>
              <a:pPr/>
              <a:t>‹Nº›</a:t>
            </a:fld>
            <a:endParaRPr lang="es-EC"/>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F8C7B3D-90CB-45B4-A571-261B455955DB}" type="datetimeFigureOut">
              <a:rPr lang="es-EC" smtClean="0"/>
              <a:pPr/>
              <a:t>04/11/2013</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41B3BE90-5A60-4388-92A5-3D2328EB3D2D}" type="slidenum">
              <a:rPr lang="es-EC" smtClean="0"/>
              <a:pPr/>
              <a:t>‹Nº›</a:t>
            </a:fld>
            <a:endParaRPr lang="es-EC"/>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000" r="-1000"/>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8C7B3D-90CB-45B4-A571-261B455955DB}" type="datetimeFigureOut">
              <a:rPr lang="es-EC" smtClean="0"/>
              <a:pPr/>
              <a:t>04/11/2013</a:t>
            </a:fld>
            <a:endParaRPr lang="es-EC"/>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B3BE90-5A60-4388-92A5-3D2328EB3D2D}" type="slidenum">
              <a:rPr lang="es-EC" smtClean="0"/>
              <a:pPr/>
              <a:t>‹Nº›</a:t>
            </a:fld>
            <a:endParaRPr lang="es-EC"/>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4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SIMULACION2.avi" TargetMode="External"/><Relationship Id="rId2" Type="http://schemas.openxmlformats.org/officeDocument/2006/relationships/hyperlink" Target="SIMULACION1.avi" TargetMode="External"/><Relationship Id="rId1" Type="http://schemas.openxmlformats.org/officeDocument/2006/relationships/slideLayout" Target="../slideLayouts/slideLayout2.xml"/><Relationship Id="rId5" Type="http://schemas.openxmlformats.org/officeDocument/2006/relationships/hyperlink" Target="SIMULACION4.avi" TargetMode="External"/><Relationship Id="rId4" Type="http://schemas.openxmlformats.org/officeDocument/2006/relationships/hyperlink" Target="SIMULACION3.avi"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187624" y="2132856"/>
            <a:ext cx="7772400" cy="1470025"/>
          </a:xfrm>
        </p:spPr>
        <p:txBody>
          <a:bodyPr>
            <a:noAutofit/>
          </a:bodyPr>
          <a:lstStyle/>
          <a:p>
            <a:pPr>
              <a:tabLst>
                <a:tab pos="1962150" algn="l"/>
                <a:tab pos="2879725" algn="ctr"/>
              </a:tabLst>
            </a:pPr>
            <a:r>
              <a:rPr lang="es-ES" sz="1400" b="1" dirty="0" smtClean="0">
                <a:ea typeface="Times New Roman" pitchFamily="18" charset="0"/>
                <a:cs typeface="Arial" charset="0"/>
              </a:rPr>
              <a:t/>
            </a:r>
            <a:br>
              <a:rPr lang="es-ES" sz="1400" b="1" dirty="0" smtClean="0">
                <a:ea typeface="Times New Roman" pitchFamily="18" charset="0"/>
                <a:cs typeface="Arial" charset="0"/>
              </a:rPr>
            </a:br>
            <a:r>
              <a:rPr lang="es-ES" sz="1400" b="1" dirty="0">
                <a:ea typeface="Times New Roman" pitchFamily="18" charset="0"/>
                <a:cs typeface="Arial" charset="0"/>
              </a:rPr>
              <a:t/>
            </a:r>
            <a:br>
              <a:rPr lang="es-ES" sz="1400" b="1" dirty="0">
                <a:ea typeface="Times New Roman" pitchFamily="18" charset="0"/>
                <a:cs typeface="Arial" charset="0"/>
              </a:rPr>
            </a:br>
            <a:r>
              <a:rPr lang="es-ES" sz="1400" b="1" dirty="0" smtClean="0">
                <a:ea typeface="Times New Roman" pitchFamily="18" charset="0"/>
                <a:cs typeface="Arial" charset="0"/>
              </a:rPr>
              <a:t/>
            </a:r>
            <a:br>
              <a:rPr lang="es-ES" sz="1400" b="1" dirty="0" smtClean="0">
                <a:ea typeface="Times New Roman" pitchFamily="18" charset="0"/>
                <a:cs typeface="Arial" charset="0"/>
              </a:rPr>
            </a:br>
            <a:r>
              <a:rPr lang="es-ES" sz="1400" b="1" dirty="0" smtClean="0">
                <a:ea typeface="Times New Roman" pitchFamily="18" charset="0"/>
                <a:cs typeface="Arial" charset="0"/>
              </a:rPr>
              <a:t>DEPARTAMENTO DE CIENCIAS DE LA ENERGÍA Y MECÁNICA</a:t>
            </a:r>
            <a:br>
              <a:rPr lang="es-ES" sz="1400" b="1" dirty="0" smtClean="0">
                <a:ea typeface="Times New Roman" pitchFamily="18" charset="0"/>
                <a:cs typeface="Arial" charset="0"/>
              </a:rPr>
            </a:br>
            <a:r>
              <a:rPr lang="es-ES" sz="1400" b="1" dirty="0" smtClean="0">
                <a:ea typeface="Times New Roman" pitchFamily="18" charset="0"/>
                <a:cs typeface="Arial" charset="0"/>
              </a:rPr>
              <a:t/>
            </a:r>
            <a:br>
              <a:rPr lang="es-ES" sz="1400" b="1" dirty="0" smtClean="0">
                <a:ea typeface="Times New Roman" pitchFamily="18" charset="0"/>
                <a:cs typeface="Arial" charset="0"/>
              </a:rPr>
            </a:br>
            <a:r>
              <a:rPr lang="es-ES" sz="1600" b="1" dirty="0" smtClean="0">
                <a:ea typeface="Times New Roman" pitchFamily="18" charset="0"/>
                <a:cs typeface="Arial" charset="0"/>
              </a:rPr>
              <a:t>CARRERA DE INGENIERÍA MECÁNICA </a:t>
            </a:r>
            <a:br>
              <a:rPr lang="es-ES" sz="1600" b="1" dirty="0" smtClean="0">
                <a:ea typeface="Times New Roman" pitchFamily="18" charset="0"/>
                <a:cs typeface="Arial" charset="0"/>
              </a:rPr>
            </a:br>
            <a:r>
              <a:rPr lang="es-ES" sz="1600" b="1" dirty="0" smtClean="0">
                <a:ea typeface="Times New Roman" pitchFamily="18" charset="0"/>
                <a:cs typeface="Arial" charset="0"/>
              </a:rPr>
              <a:t/>
            </a:r>
            <a:br>
              <a:rPr lang="es-ES" sz="1600" b="1" dirty="0" smtClean="0">
                <a:ea typeface="Times New Roman" pitchFamily="18" charset="0"/>
                <a:cs typeface="Arial" charset="0"/>
              </a:rPr>
            </a:br>
            <a:r>
              <a:rPr lang="es-EC" sz="1400" b="1" dirty="0" smtClean="0">
                <a:ea typeface="Times New Roman" pitchFamily="18" charset="0"/>
                <a:cs typeface="Arial" charset="0"/>
              </a:rPr>
              <a:t>TESIS PRESENTADA COMO REQUISITO PREVIO A LA OBTENCIÓN DEL TÍTULO DE INGENIERO MECÁNICO.</a:t>
            </a:r>
            <a:r>
              <a:rPr lang="es-ES" sz="1400" dirty="0" smtClean="0">
                <a:ea typeface="Times New Roman" pitchFamily="18" charset="0"/>
                <a:cs typeface="Arial" charset="0"/>
              </a:rPr>
              <a:t/>
            </a:r>
            <a:br>
              <a:rPr lang="es-ES" sz="1400" dirty="0" smtClean="0">
                <a:ea typeface="Times New Roman" pitchFamily="18" charset="0"/>
                <a:cs typeface="Arial" charset="0"/>
              </a:rPr>
            </a:br>
            <a:r>
              <a:rPr lang="es-EC" sz="1000" dirty="0" smtClean="0">
                <a:ea typeface="Times New Roman" pitchFamily="18" charset="0"/>
                <a:cs typeface="Arial" charset="0"/>
              </a:rPr>
              <a:t/>
            </a:r>
            <a:br>
              <a:rPr lang="es-EC" sz="1000" dirty="0" smtClean="0">
                <a:ea typeface="Times New Roman" pitchFamily="18" charset="0"/>
                <a:cs typeface="Arial" charset="0"/>
              </a:rPr>
            </a:br>
            <a:r>
              <a:rPr lang="es-EC" sz="1000" dirty="0" smtClean="0">
                <a:ea typeface="Times New Roman" pitchFamily="18" charset="0"/>
                <a:cs typeface="Arial" charset="0"/>
              </a:rPr>
              <a:t/>
            </a:r>
            <a:br>
              <a:rPr lang="es-EC" sz="1000" dirty="0" smtClean="0">
                <a:ea typeface="Times New Roman" pitchFamily="18" charset="0"/>
                <a:cs typeface="Arial" charset="0"/>
              </a:rPr>
            </a:br>
            <a:r>
              <a:rPr lang="es-EC" sz="1400" b="1" dirty="0" smtClean="0">
                <a:latin typeface="Calibri" pitchFamily="34" charset="0"/>
                <a:ea typeface="Calibri" pitchFamily="34" charset="0"/>
                <a:cs typeface="Arial" charset="0"/>
              </a:rPr>
              <a:t>“</a:t>
            </a:r>
            <a:r>
              <a:rPr lang="es-EC" sz="2400" b="1" dirty="0" smtClean="0">
                <a:cs typeface="Arial" charset="0"/>
              </a:rPr>
              <a:t>DISEÑO, CONSTRUCCIÓN Y SIMULACIÓN DE UNA MÁQUINA CLASIFICADORA DE FRUTOS</a:t>
            </a:r>
            <a:r>
              <a:rPr lang="es-EC" sz="1400" b="1" dirty="0" smtClean="0">
                <a:latin typeface="Calibri" pitchFamily="34" charset="0"/>
                <a:cs typeface="Calibri" pitchFamily="34" charset="0"/>
              </a:rPr>
              <a:t>”</a:t>
            </a:r>
            <a:r>
              <a:rPr lang="es-EC" sz="1400" b="1" dirty="0" smtClean="0">
                <a:cs typeface="Calibri" pitchFamily="34" charset="0"/>
              </a:rPr>
              <a:t/>
            </a:r>
            <a:br>
              <a:rPr lang="es-EC" sz="1400" b="1" dirty="0" smtClean="0">
                <a:cs typeface="Calibri" pitchFamily="34" charset="0"/>
              </a:rPr>
            </a:br>
            <a:r>
              <a:rPr lang="es-EC" sz="1400" b="1" dirty="0" smtClean="0">
                <a:cs typeface="Arial" charset="0"/>
              </a:rPr>
              <a:t/>
            </a:r>
            <a:br>
              <a:rPr lang="es-EC" sz="1400" b="1" dirty="0" smtClean="0">
                <a:cs typeface="Arial" charset="0"/>
              </a:rPr>
            </a:br>
            <a:r>
              <a:rPr lang="es-EC" sz="1000" dirty="0" smtClean="0">
                <a:cs typeface="Arial" charset="0"/>
              </a:rPr>
              <a:t/>
            </a:r>
            <a:br>
              <a:rPr lang="es-EC" sz="1000" dirty="0" smtClean="0">
                <a:cs typeface="Arial" charset="0"/>
              </a:rPr>
            </a:br>
            <a:r>
              <a:rPr lang="es-EC" sz="1400" b="1" dirty="0" smtClean="0">
                <a:cs typeface="Calibri" pitchFamily="34" charset="0"/>
              </a:rPr>
              <a:t>AUTORES:</a:t>
            </a:r>
            <a:br>
              <a:rPr lang="es-EC" sz="1400" b="1" dirty="0" smtClean="0">
                <a:cs typeface="Calibri" pitchFamily="34" charset="0"/>
              </a:rPr>
            </a:br>
            <a:r>
              <a:rPr lang="es-EC" sz="1400" b="1" dirty="0" smtClean="0">
                <a:cs typeface="Calibri" pitchFamily="34" charset="0"/>
              </a:rPr>
              <a:t>ANGOS MEDIAVILLA  MARIO                                          CALVOPIÑA ENRIQUEZ HÉCTOR</a:t>
            </a:r>
            <a:br>
              <a:rPr lang="es-EC" sz="1400" b="1" dirty="0" smtClean="0">
                <a:cs typeface="Calibri" pitchFamily="34" charset="0"/>
              </a:rPr>
            </a:br>
            <a:r>
              <a:rPr lang="es-EC" sz="1400" b="1" dirty="0" smtClean="0">
                <a:cs typeface="Calibri" pitchFamily="34" charset="0"/>
              </a:rPr>
              <a:t/>
            </a:r>
            <a:br>
              <a:rPr lang="es-EC" sz="1400" b="1" dirty="0" smtClean="0">
                <a:cs typeface="Calibri" pitchFamily="34" charset="0"/>
              </a:rPr>
            </a:br>
            <a:r>
              <a:rPr lang="es-EC" sz="1400" b="1" dirty="0" smtClean="0">
                <a:cs typeface="Calibri" pitchFamily="34" charset="0"/>
              </a:rPr>
              <a:t>                                             </a:t>
            </a:r>
            <a:r>
              <a:rPr lang="es-EC" sz="1000" dirty="0" smtClean="0">
                <a:cs typeface="Arial" charset="0"/>
              </a:rPr>
              <a:t/>
            </a:r>
            <a:br>
              <a:rPr lang="es-EC" sz="1000" dirty="0" smtClean="0">
                <a:cs typeface="Arial" charset="0"/>
              </a:rPr>
            </a:br>
            <a:r>
              <a:rPr lang="es-EC" sz="1400" dirty="0" smtClean="0">
                <a:cs typeface="Times New Roman" pitchFamily="18" charset="0"/>
              </a:rPr>
              <a:t>     </a:t>
            </a:r>
            <a:r>
              <a:rPr lang="es-EC" sz="1400" b="1" dirty="0" smtClean="0">
                <a:cs typeface="Times New Roman" pitchFamily="18" charset="0"/>
              </a:rPr>
              <a:t>Ing. Naranjo Carlos </a:t>
            </a:r>
            <a:r>
              <a:rPr lang="es-EC" sz="1400" b="1" dirty="0" err="1" smtClean="0">
                <a:cs typeface="Times New Roman" pitchFamily="18" charset="0"/>
              </a:rPr>
              <a:t>Msc.</a:t>
            </a:r>
            <a:r>
              <a:rPr lang="es-EC" sz="1400" b="1" dirty="0" smtClean="0">
                <a:cs typeface="Times New Roman" pitchFamily="18" charset="0"/>
              </a:rPr>
              <a:t>           </a:t>
            </a:r>
            <a:r>
              <a:rPr lang="es-EC" sz="1400" dirty="0" smtClean="0">
                <a:cs typeface="Times New Roman" pitchFamily="18" charset="0"/>
              </a:rPr>
              <a:t>	                   	                   </a:t>
            </a:r>
            <a:r>
              <a:rPr lang="es-EC" sz="1400" b="1" dirty="0" smtClean="0">
                <a:cs typeface="Times New Roman" pitchFamily="18" charset="0"/>
              </a:rPr>
              <a:t>Ing. Salazar </a:t>
            </a:r>
            <a:r>
              <a:rPr lang="es-EC" sz="1400" b="1" dirty="0" smtClean="0">
                <a:cs typeface="Times New Roman" pitchFamily="18" charset="0"/>
              </a:rPr>
              <a:t>Angelita </a:t>
            </a:r>
            <a:r>
              <a:rPr lang="es-EC" sz="1400" b="1" dirty="0" err="1" smtClean="0">
                <a:cs typeface="Times New Roman" pitchFamily="18" charset="0"/>
              </a:rPr>
              <a:t>Msc.</a:t>
            </a:r>
            <a:r>
              <a:rPr lang="es-EC" sz="1400" b="1" dirty="0" smtClean="0">
                <a:cs typeface="Arial" charset="0"/>
              </a:rPr>
              <a:t/>
            </a:r>
            <a:br>
              <a:rPr lang="es-EC" sz="1400" b="1" dirty="0" smtClean="0">
                <a:cs typeface="Arial" charset="0"/>
              </a:rPr>
            </a:br>
            <a:r>
              <a:rPr lang="es-EC" sz="1400" b="1" dirty="0" smtClean="0">
                <a:cs typeface="Calibri" pitchFamily="34" charset="0"/>
              </a:rPr>
              <a:t>     </a:t>
            </a:r>
            <a:r>
              <a:rPr lang="es-EC" sz="1400" b="1" i="1" dirty="0" smtClean="0">
                <a:cs typeface="Calibri" pitchFamily="34" charset="0"/>
              </a:rPr>
              <a:t>DIRECTOR                                                                                      CODIRECTOR</a:t>
            </a:r>
            <a:br>
              <a:rPr lang="es-EC" sz="1400" b="1" i="1" dirty="0" smtClean="0">
                <a:cs typeface="Calibri" pitchFamily="34" charset="0"/>
              </a:rPr>
            </a:br>
            <a:r>
              <a:rPr lang="es-EC" sz="1000" dirty="0" smtClean="0">
                <a:cs typeface="Arial" charset="0"/>
              </a:rPr>
              <a:t/>
            </a:r>
            <a:br>
              <a:rPr lang="es-EC" sz="1000" dirty="0" smtClean="0">
                <a:cs typeface="Arial" charset="0"/>
              </a:rPr>
            </a:br>
            <a:r>
              <a:rPr lang="es-EC" sz="1000" dirty="0" smtClean="0">
                <a:cs typeface="Arial" charset="0"/>
              </a:rPr>
              <a:t/>
            </a:r>
            <a:br>
              <a:rPr lang="es-EC" sz="1000" dirty="0" smtClean="0">
                <a:cs typeface="Arial" charset="0"/>
              </a:rPr>
            </a:br>
            <a:r>
              <a:rPr lang="es-EC" sz="1400" b="1" dirty="0" smtClean="0">
                <a:cs typeface="Calibri" pitchFamily="34" charset="0"/>
              </a:rPr>
              <a:t>SANGOLQU</a:t>
            </a:r>
            <a:r>
              <a:rPr lang="es-EC" sz="1400" b="1" dirty="0" smtClean="0">
                <a:latin typeface="Calibri" pitchFamily="34" charset="0"/>
                <a:cs typeface="Calibri" pitchFamily="34" charset="0"/>
              </a:rPr>
              <a:t>Í</a:t>
            </a:r>
            <a:r>
              <a:rPr lang="es-EC" sz="1400" b="1" dirty="0" smtClean="0">
                <a:cs typeface="Calibri" pitchFamily="34" charset="0"/>
              </a:rPr>
              <a:t>, OCTUBRE 2013</a:t>
            </a:r>
            <a:endParaRPr lang="es-EC" sz="1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C"/>
          </a:p>
        </p:txBody>
      </p:sp>
      <p:sp>
        <p:nvSpPr>
          <p:cNvPr id="2" name="1 Marcador de contenido"/>
          <p:cNvSpPr>
            <a:spLocks noGrp="1"/>
          </p:cNvSpPr>
          <p:nvPr>
            <p:ph idx="1"/>
          </p:nvPr>
        </p:nvSpPr>
        <p:spPr>
          <a:xfrm>
            <a:off x="755576" y="1484784"/>
            <a:ext cx="8229600" cy="4525963"/>
          </a:xfrm>
        </p:spPr>
        <p:txBody>
          <a:bodyPr/>
          <a:lstStyle/>
          <a:p>
            <a:r>
              <a:rPr lang="es-EC" dirty="0" smtClean="0"/>
              <a:t>SELECCIÓN DE ALTERNATIVAS.</a:t>
            </a:r>
          </a:p>
          <a:p>
            <a:endParaRPr lang="es-EC" dirty="0"/>
          </a:p>
        </p:txBody>
      </p:sp>
      <p:pic>
        <p:nvPicPr>
          <p:cNvPr id="11267" name="Picture 3"/>
          <p:cNvPicPr>
            <a:picLocks noChangeAspect="1" noChangeArrowheads="1"/>
          </p:cNvPicPr>
          <p:nvPr/>
        </p:nvPicPr>
        <p:blipFill>
          <a:blip r:embed="rId2" cstate="print"/>
          <a:srcRect l="38778" t="48110" r="33463" b="18815"/>
          <a:stretch>
            <a:fillRect/>
          </a:stretch>
        </p:blipFill>
        <p:spPr bwMode="auto">
          <a:xfrm>
            <a:off x="755576" y="2348880"/>
            <a:ext cx="2900894" cy="2160240"/>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l="36079" t="36674" r="33096" b="25142"/>
          <a:stretch>
            <a:fillRect/>
          </a:stretch>
        </p:blipFill>
        <p:spPr bwMode="auto">
          <a:xfrm>
            <a:off x="3491880" y="2420888"/>
            <a:ext cx="2520280" cy="1951185"/>
          </a:xfrm>
          <a:prstGeom prst="rect">
            <a:avLst/>
          </a:prstGeom>
          <a:noFill/>
          <a:ln w="9525">
            <a:noFill/>
            <a:miter lim="800000"/>
            <a:headEnd/>
            <a:tailEnd/>
          </a:ln>
        </p:spPr>
      </p:pic>
      <p:pic>
        <p:nvPicPr>
          <p:cNvPr id="11268" name="Picture 4"/>
          <p:cNvPicPr>
            <a:picLocks noChangeAspect="1" noChangeArrowheads="1"/>
          </p:cNvPicPr>
          <p:nvPr/>
        </p:nvPicPr>
        <p:blipFill>
          <a:blip r:embed="rId4" cstate="print"/>
          <a:srcRect l="33956" t="36495" r="30607" b="27595"/>
          <a:stretch>
            <a:fillRect/>
          </a:stretch>
        </p:blipFill>
        <p:spPr bwMode="auto">
          <a:xfrm>
            <a:off x="6012160" y="2492896"/>
            <a:ext cx="2736304" cy="173299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33957" t="36495" r="29425" b="23815"/>
          <a:stretch>
            <a:fillRect/>
          </a:stretch>
        </p:blipFill>
        <p:spPr bwMode="auto">
          <a:xfrm>
            <a:off x="1259632" y="908720"/>
            <a:ext cx="6984776" cy="47316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srcRect l="29822" t="25155" r="25000" b="28541"/>
          <a:stretch>
            <a:fillRect/>
          </a:stretch>
        </p:blipFill>
        <p:spPr bwMode="auto">
          <a:xfrm>
            <a:off x="1835696" y="1124744"/>
            <a:ext cx="6552728" cy="41975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539552" y="548680"/>
            <a:ext cx="8229600" cy="1143000"/>
          </a:xfrm>
        </p:spPr>
        <p:txBody>
          <a:bodyPr/>
          <a:lstStyle/>
          <a:p>
            <a:r>
              <a:rPr lang="es-EC" dirty="0" smtClean="0"/>
              <a:t>CAPITULO 3: DISEÑO</a:t>
            </a:r>
            <a:endParaRPr lang="es-EC" dirty="0"/>
          </a:p>
        </p:txBody>
      </p:sp>
      <p:pic>
        <p:nvPicPr>
          <p:cNvPr id="4" name="3 Marcador de contenido"/>
          <p:cNvPicPr>
            <a:picLocks noGrp="1"/>
          </p:cNvPicPr>
          <p:nvPr>
            <p:ph idx="1"/>
          </p:nvPr>
        </p:nvPicPr>
        <p:blipFill>
          <a:blip r:embed="rId2" cstate="print"/>
          <a:srcRect l="20882" t="20683" r="23433" b="17268"/>
          <a:stretch>
            <a:fillRect/>
          </a:stretch>
        </p:blipFill>
        <p:spPr bwMode="auto">
          <a:xfrm>
            <a:off x="2483768" y="1628800"/>
            <a:ext cx="5616624" cy="36724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C"/>
          </a:p>
        </p:txBody>
      </p:sp>
      <p:sp>
        <p:nvSpPr>
          <p:cNvPr id="2" name="1 Marcador de contenido"/>
          <p:cNvSpPr>
            <a:spLocks noGrp="1"/>
          </p:cNvSpPr>
          <p:nvPr>
            <p:ph idx="1"/>
          </p:nvPr>
        </p:nvSpPr>
        <p:spPr>
          <a:xfrm>
            <a:off x="1259632" y="1412776"/>
            <a:ext cx="8229600" cy="4525963"/>
          </a:xfrm>
        </p:spPr>
        <p:txBody>
          <a:bodyPr/>
          <a:lstStyle/>
          <a:p>
            <a:pPr>
              <a:buNone/>
            </a:pPr>
            <a:r>
              <a:rPr lang="es-EC" dirty="0" smtClean="0"/>
              <a:t>DISEÑO MECÁNICO</a:t>
            </a:r>
          </a:p>
          <a:p>
            <a:r>
              <a:rPr lang="es-EC" sz="2400" dirty="0" smtClean="0"/>
              <a:t>SISTEMA MOTRIZ </a:t>
            </a:r>
          </a:p>
          <a:p>
            <a:endParaRPr lang="es-EC" sz="2400" dirty="0" smtClean="0"/>
          </a:p>
          <a:p>
            <a:r>
              <a:rPr lang="es-EC" sz="2400" dirty="0" smtClean="0"/>
              <a:t>SISTEMA MECÁNICO</a:t>
            </a:r>
          </a:p>
          <a:p>
            <a:pPr>
              <a:buNone/>
            </a:pPr>
            <a:endParaRPr lang="es-EC" sz="2400" dirty="0" smtClean="0"/>
          </a:p>
          <a:p>
            <a:r>
              <a:rPr lang="es-EC" sz="2400" dirty="0" smtClean="0"/>
              <a:t>SISTEMA DE CLASIFICACIÓN</a:t>
            </a:r>
          </a:p>
          <a:p>
            <a:pPr>
              <a:buNone/>
            </a:pPr>
            <a:endParaRPr lang="es-EC" sz="2400" dirty="0" smtClean="0"/>
          </a:p>
          <a:p>
            <a:r>
              <a:rPr lang="es-EC" sz="2400" dirty="0" smtClean="0"/>
              <a:t>ESTRUCTURA SOPORTANTE</a:t>
            </a:r>
          </a:p>
          <a:p>
            <a:endParaRPr lang="es-EC" dirty="0" smtClean="0"/>
          </a:p>
          <a:p>
            <a:pPr>
              <a:buNone/>
            </a:pPr>
            <a:endParaRPr lang="es-EC"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914400" y="836712"/>
            <a:ext cx="8229600" cy="5246043"/>
          </a:xfrm>
        </p:spPr>
        <p:txBody>
          <a:bodyPr/>
          <a:lstStyle/>
          <a:p>
            <a:r>
              <a:rPr lang="es-EC" dirty="0" smtClean="0"/>
              <a:t>SISTEMA MOTRIZ.</a:t>
            </a:r>
          </a:p>
          <a:p>
            <a:endParaRPr lang="es-EC" dirty="0"/>
          </a:p>
        </p:txBody>
      </p:sp>
      <p:pic>
        <p:nvPicPr>
          <p:cNvPr id="4" name="3 Imagen"/>
          <p:cNvPicPr/>
          <p:nvPr/>
        </p:nvPicPr>
        <p:blipFill>
          <a:blip r:embed="rId2" cstate="print"/>
          <a:srcRect l="28097" t="18182" r="9912" b="12121"/>
          <a:stretch>
            <a:fillRect/>
          </a:stretch>
        </p:blipFill>
        <p:spPr bwMode="auto">
          <a:xfrm>
            <a:off x="2195736" y="1484784"/>
            <a:ext cx="4968552" cy="40324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914400" y="836712"/>
            <a:ext cx="8229600" cy="5246043"/>
          </a:xfrm>
        </p:spPr>
        <p:txBody>
          <a:bodyPr/>
          <a:lstStyle/>
          <a:p>
            <a:r>
              <a:rPr lang="es-EC" dirty="0" smtClean="0"/>
              <a:t>VELOCIDAD DEL EJE MOTRIZ</a:t>
            </a:r>
          </a:p>
          <a:p>
            <a:endParaRPr lang="es-EC" dirty="0"/>
          </a:p>
        </p:txBody>
      </p:sp>
      <p:sp>
        <p:nvSpPr>
          <p:cNvPr id="1433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14337"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123728" y="2060848"/>
            <a:ext cx="5148572" cy="648072"/>
          </a:xfrm>
          <a:prstGeom prst="rect">
            <a:avLst/>
          </a:prstGeom>
          <a:noFill/>
        </p:spPr>
      </p:pic>
      <p:sp>
        <p:nvSpPr>
          <p:cNvPr id="1434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14339"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835696" y="3356992"/>
            <a:ext cx="6139630" cy="360040"/>
          </a:xfrm>
          <a:prstGeom prst="rect">
            <a:avLst/>
          </a:prstGeom>
          <a:noFill/>
        </p:spPr>
      </p:pic>
      <p:sp>
        <p:nvSpPr>
          <p:cNvPr id="1434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14341" name="Picture 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691680" y="4437112"/>
            <a:ext cx="6740220" cy="792088"/>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p:cNvPicPr>
          <p:nvPr>
            <p:ph idx="1"/>
          </p:nvPr>
        </p:nvPicPr>
        <p:blipFill>
          <a:blip r:embed="rId2" cstate="print"/>
          <a:srcRect l="15395" t="21818" r="2708" b="52121"/>
          <a:stretch>
            <a:fillRect/>
          </a:stretch>
        </p:blipFill>
        <p:spPr bwMode="auto">
          <a:xfrm>
            <a:off x="1331640" y="1196752"/>
            <a:ext cx="7293496" cy="1636748"/>
          </a:xfrm>
          <a:prstGeom prst="rect">
            <a:avLst/>
          </a:prstGeom>
          <a:noFill/>
          <a:ln w="9525">
            <a:noFill/>
            <a:miter lim="800000"/>
            <a:headEnd/>
            <a:tailEnd/>
          </a:ln>
        </p:spPr>
      </p:pic>
      <p:sp>
        <p:nvSpPr>
          <p:cNvPr id="327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2769"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411760" y="3573016"/>
            <a:ext cx="4708215" cy="72008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p:cNvPicPr>
          <p:nvPr>
            <p:ph idx="1"/>
          </p:nvPr>
        </p:nvPicPr>
        <p:blipFill>
          <a:blip r:embed="rId2" cstate="print"/>
          <a:srcRect l="31290" t="27600" r="8395" b="13256"/>
          <a:stretch>
            <a:fillRect/>
          </a:stretch>
        </p:blipFill>
        <p:spPr bwMode="auto">
          <a:xfrm>
            <a:off x="1043608" y="1844824"/>
            <a:ext cx="4392488" cy="2304256"/>
          </a:xfrm>
          <a:prstGeom prst="rect">
            <a:avLst/>
          </a:prstGeom>
          <a:noFill/>
          <a:ln w="9525">
            <a:noFill/>
            <a:miter lim="800000"/>
            <a:headEnd/>
            <a:tailEnd/>
          </a:ln>
        </p:spPr>
      </p:pic>
      <p:sp>
        <p:nvSpPr>
          <p:cNvPr id="3584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5841"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660232" y="1196752"/>
            <a:ext cx="1250665" cy="360040"/>
          </a:xfrm>
          <a:prstGeom prst="rect">
            <a:avLst/>
          </a:prstGeom>
          <a:noFill/>
        </p:spPr>
      </p:pic>
      <p:sp>
        <p:nvSpPr>
          <p:cNvPr id="3584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5843"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868144" y="2276872"/>
            <a:ext cx="2836233" cy="720080"/>
          </a:xfrm>
          <a:prstGeom prst="rect">
            <a:avLst/>
          </a:prstGeom>
          <a:noFill/>
        </p:spPr>
      </p:pic>
      <p:sp>
        <p:nvSpPr>
          <p:cNvPr id="3584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5845" name="Picture 5"/>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796136" y="3717032"/>
            <a:ext cx="2952328" cy="576064"/>
          </a:xfrm>
          <a:prstGeom prst="rect">
            <a:avLst/>
          </a:prstGeom>
          <a:noFill/>
        </p:spPr>
      </p:pic>
      <p:sp>
        <p:nvSpPr>
          <p:cNvPr id="35848"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5847" name="Picture 7"/>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6444208" y="5013176"/>
            <a:ext cx="1629655" cy="36004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1259632" y="1124744"/>
            <a:ext cx="8229600" cy="4525963"/>
          </a:xfrm>
        </p:spPr>
        <p:txBody>
          <a:bodyPr/>
          <a:lstStyle/>
          <a:p>
            <a:pPr>
              <a:buNone/>
            </a:pPr>
            <a:r>
              <a:rPr lang="es-EC" dirty="0" smtClean="0"/>
              <a:t>POTENCIA DEL MOTOR</a:t>
            </a:r>
          </a:p>
          <a:p>
            <a:pPr>
              <a:buNone/>
            </a:pPr>
            <a:endParaRPr lang="es-EC" dirty="0" smtClean="0"/>
          </a:p>
          <a:p>
            <a:pPr lvl="0"/>
            <a:r>
              <a:rPr lang="es-EC" sz="2400" dirty="0" smtClean="0"/>
              <a:t>Inercia de las masas en movimiento (masa del eje).</a:t>
            </a:r>
          </a:p>
          <a:p>
            <a:pPr lvl="0">
              <a:buNone/>
            </a:pPr>
            <a:endParaRPr lang="es-EC" sz="2400" dirty="0" smtClean="0"/>
          </a:p>
          <a:p>
            <a:pPr lvl="0"/>
            <a:r>
              <a:rPr lang="es-EC" sz="2400" dirty="0" smtClean="0"/>
              <a:t>Aceleración angular (como todos los elementos parten del reposo, la aceleración se calcula desde 0 hasta la velocidad angular de trabajo).</a:t>
            </a:r>
          </a:p>
          <a:p>
            <a:pPr lvl="0">
              <a:buNone/>
            </a:pPr>
            <a:endParaRPr lang="es-EC" sz="2400" dirty="0" smtClean="0"/>
          </a:p>
          <a:p>
            <a:pPr lvl="0"/>
            <a:r>
              <a:rPr lang="es-EC" sz="2400" dirty="0" smtClean="0"/>
              <a:t>Torque (se calcula con los parámetros anteriores).</a:t>
            </a:r>
          </a:p>
          <a:p>
            <a:endParaRPr lang="es-EC"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548680"/>
            <a:ext cx="8229600" cy="1143000"/>
          </a:xfrm>
        </p:spPr>
        <p:txBody>
          <a:bodyPr/>
          <a:lstStyle/>
          <a:p>
            <a:r>
              <a:rPr lang="es-EC" dirty="0" smtClean="0"/>
              <a:t>CAPITULO 1: GENERALIDADES</a:t>
            </a:r>
            <a:endParaRPr lang="es-EC" dirty="0"/>
          </a:p>
        </p:txBody>
      </p:sp>
      <p:sp>
        <p:nvSpPr>
          <p:cNvPr id="3" name="2 Marcador de contenido"/>
          <p:cNvSpPr>
            <a:spLocks noGrp="1"/>
          </p:cNvSpPr>
          <p:nvPr>
            <p:ph idx="1"/>
          </p:nvPr>
        </p:nvSpPr>
        <p:spPr/>
        <p:txBody>
          <a:bodyPr/>
          <a:lstStyle/>
          <a:p>
            <a:pPr lvl="1">
              <a:buNone/>
            </a:pPr>
            <a:r>
              <a:rPr lang="es-EC" b="1" dirty="0"/>
              <a:t>DEFINICIÓN DEL PROBLEMA</a:t>
            </a:r>
            <a:endParaRPr lang="es-EC" dirty="0"/>
          </a:p>
          <a:p>
            <a:pPr algn="just"/>
            <a:r>
              <a:rPr lang="es-EC" sz="2000" dirty="0"/>
              <a:t>La realización de este proyecto, obedece a la necesidad de  clasificar </a:t>
            </a:r>
            <a:r>
              <a:rPr lang="es-EC" sz="2000" dirty="0" smtClean="0"/>
              <a:t> frutos redondos de </a:t>
            </a:r>
            <a:r>
              <a:rPr lang="es-EC" sz="2000" dirty="0"/>
              <a:t>una manera más eficiente, el proceso de clasificación es  una actividad que se realiza en todas las haciendas del cantón Pedro </a:t>
            </a:r>
            <a:r>
              <a:rPr lang="es-EC" sz="2000" dirty="0" err="1"/>
              <a:t>Moncayo</a:t>
            </a:r>
            <a:r>
              <a:rPr lang="es-EC" sz="2000" dirty="0"/>
              <a:t>. </a:t>
            </a:r>
          </a:p>
          <a:p>
            <a:endParaRPr lang="es-EC" dirty="0"/>
          </a:p>
        </p:txBody>
      </p:sp>
      <p:pic>
        <p:nvPicPr>
          <p:cNvPr id="2049" name="Picture 1"/>
          <p:cNvPicPr>
            <a:picLocks noChangeAspect="1" noChangeArrowheads="1"/>
          </p:cNvPicPr>
          <p:nvPr/>
        </p:nvPicPr>
        <p:blipFill>
          <a:blip r:embed="rId2" cstate="print"/>
          <a:srcRect l="33956" t="35550" r="31788" b="46075"/>
          <a:stretch>
            <a:fillRect/>
          </a:stretch>
        </p:blipFill>
        <p:spPr bwMode="auto">
          <a:xfrm>
            <a:off x="1907704" y="3356992"/>
            <a:ext cx="6014107" cy="20162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755576" y="908720"/>
            <a:ext cx="8229600" cy="5102027"/>
          </a:xfrm>
        </p:spPr>
        <p:txBody>
          <a:bodyPr/>
          <a:lstStyle/>
          <a:p>
            <a:r>
              <a:rPr lang="es-EC" dirty="0" smtClean="0"/>
              <a:t>CALCULO DE LA INERCIA DEL CILINDRO</a:t>
            </a:r>
          </a:p>
          <a:p>
            <a:endParaRPr lang="es-EC" dirty="0"/>
          </a:p>
        </p:txBody>
      </p:sp>
      <p:sp>
        <p:nvSpPr>
          <p:cNvPr id="3379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3793"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203848" y="1988840"/>
            <a:ext cx="3043975" cy="648072"/>
          </a:xfrm>
          <a:prstGeom prst="rect">
            <a:avLst/>
          </a:prstGeom>
          <a:noFill/>
        </p:spPr>
      </p:pic>
      <p:sp>
        <p:nvSpPr>
          <p:cNvPr id="3379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3795"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411760" y="2996952"/>
            <a:ext cx="4857267" cy="504056"/>
          </a:xfrm>
          <a:prstGeom prst="rect">
            <a:avLst/>
          </a:prstGeom>
          <a:noFill/>
        </p:spPr>
      </p:pic>
      <p:sp>
        <p:nvSpPr>
          <p:cNvPr id="3379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3797" name="Picture 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355976" y="3861048"/>
            <a:ext cx="672075" cy="504056"/>
          </a:xfrm>
          <a:prstGeom prst="rect">
            <a:avLst/>
          </a:prstGeom>
          <a:noFill/>
        </p:spPr>
      </p:pic>
      <p:sp>
        <p:nvSpPr>
          <p:cNvPr id="33800"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3799" name="Picture 7"/>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987824" y="4581128"/>
            <a:ext cx="3864429" cy="504056"/>
          </a:xfrm>
          <a:prstGeom prst="rect">
            <a:avLst/>
          </a:prstGeom>
          <a:noFill/>
        </p:spPr>
      </p:pic>
      <p:sp>
        <p:nvSpPr>
          <p:cNvPr id="33802"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3801" name="Picture 9"/>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4067944" y="5445224"/>
            <a:ext cx="1318883" cy="288032"/>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C"/>
          </a:p>
        </p:txBody>
      </p:sp>
      <p:sp>
        <p:nvSpPr>
          <p:cNvPr id="2" name="1 Marcador de contenido"/>
          <p:cNvSpPr>
            <a:spLocks noGrp="1"/>
          </p:cNvSpPr>
          <p:nvPr>
            <p:ph idx="1"/>
          </p:nvPr>
        </p:nvSpPr>
        <p:spPr>
          <a:xfrm>
            <a:off x="914400" y="1484784"/>
            <a:ext cx="8229600" cy="4525963"/>
          </a:xfrm>
        </p:spPr>
        <p:txBody>
          <a:bodyPr/>
          <a:lstStyle/>
          <a:p>
            <a:r>
              <a:rPr lang="es-EC" dirty="0" smtClean="0"/>
              <a:t>Masa total </a:t>
            </a:r>
            <a:r>
              <a:rPr lang="en-US" dirty="0" smtClean="0"/>
              <a:t>= 4.5 kg.</a:t>
            </a:r>
          </a:p>
          <a:p>
            <a:endParaRPr lang="es-EC" dirty="0"/>
          </a:p>
        </p:txBody>
      </p:sp>
      <p:sp>
        <p:nvSpPr>
          <p:cNvPr id="3891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8913"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563888" y="2204864"/>
            <a:ext cx="2000950" cy="504056"/>
          </a:xfrm>
          <a:prstGeom prst="rect">
            <a:avLst/>
          </a:prstGeom>
          <a:noFill/>
        </p:spPr>
      </p:pic>
      <p:sp>
        <p:nvSpPr>
          <p:cNvPr id="3891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8915"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843808" y="4077072"/>
            <a:ext cx="3456384" cy="423686"/>
          </a:xfrm>
          <a:prstGeom prst="rect">
            <a:avLst/>
          </a:prstGeom>
          <a:noFill/>
        </p:spPr>
      </p:pic>
      <p:sp>
        <p:nvSpPr>
          <p:cNvPr id="3891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8917" name="Picture 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347864" y="2996952"/>
            <a:ext cx="2324260" cy="504056"/>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C"/>
          </a:p>
        </p:txBody>
      </p:sp>
      <p:sp>
        <p:nvSpPr>
          <p:cNvPr id="2" name="1 Marcador de contenido"/>
          <p:cNvSpPr>
            <a:spLocks noGrp="1"/>
          </p:cNvSpPr>
          <p:nvPr>
            <p:ph idx="1"/>
          </p:nvPr>
        </p:nvSpPr>
        <p:spPr>
          <a:xfrm>
            <a:off x="914400" y="1484784"/>
            <a:ext cx="8229600" cy="4525963"/>
          </a:xfrm>
        </p:spPr>
        <p:txBody>
          <a:bodyPr/>
          <a:lstStyle/>
          <a:p>
            <a:r>
              <a:rPr lang="es-EC" b="1" dirty="0" smtClean="0"/>
              <a:t>CÁLCULO DE LA INERCIA DEL EJE</a:t>
            </a:r>
            <a:endParaRPr lang="es-EC" dirty="0" smtClean="0"/>
          </a:p>
          <a:p>
            <a:endParaRPr lang="es-EC" dirty="0"/>
          </a:p>
        </p:txBody>
      </p:sp>
      <p:sp>
        <p:nvSpPr>
          <p:cNvPr id="3789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7889"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907704" y="2204864"/>
            <a:ext cx="1584176" cy="533447"/>
          </a:xfrm>
          <a:prstGeom prst="rect">
            <a:avLst/>
          </a:prstGeom>
          <a:noFill/>
        </p:spPr>
      </p:pic>
      <p:sp>
        <p:nvSpPr>
          <p:cNvPr id="3789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7891"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27584" y="3212976"/>
            <a:ext cx="3956076" cy="504056"/>
          </a:xfrm>
          <a:prstGeom prst="rect">
            <a:avLst/>
          </a:prstGeom>
          <a:noFill/>
        </p:spPr>
      </p:pic>
      <p:sp>
        <p:nvSpPr>
          <p:cNvPr id="3789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7893" name="Picture 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372200" y="2132856"/>
            <a:ext cx="768085" cy="576064"/>
          </a:xfrm>
          <a:prstGeom prst="rect">
            <a:avLst/>
          </a:prstGeom>
          <a:noFill/>
        </p:spPr>
      </p:pic>
      <p:sp>
        <p:nvSpPr>
          <p:cNvPr id="3789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7895" name="Picture 7"/>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279571" y="3140968"/>
            <a:ext cx="3864429" cy="504056"/>
          </a:xfrm>
          <a:prstGeom prst="rect">
            <a:avLst/>
          </a:prstGeom>
          <a:noFill/>
        </p:spPr>
      </p:pic>
      <p:sp>
        <p:nvSpPr>
          <p:cNvPr id="37898"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7897" name="Picture 9"/>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6372200" y="4293096"/>
            <a:ext cx="1500798" cy="432048"/>
          </a:xfrm>
          <a:prstGeom prst="rect">
            <a:avLst/>
          </a:prstGeom>
          <a:noFill/>
        </p:spPr>
      </p:pic>
      <p:sp>
        <p:nvSpPr>
          <p:cNvPr id="37900"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7902"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C"/>
          </a:p>
        </p:txBody>
      </p:sp>
      <p:sp>
        <p:nvSpPr>
          <p:cNvPr id="2" name="1 Marcador de contenido"/>
          <p:cNvSpPr>
            <a:spLocks noGrp="1"/>
          </p:cNvSpPr>
          <p:nvPr>
            <p:ph idx="1"/>
          </p:nvPr>
        </p:nvSpPr>
        <p:spPr>
          <a:xfrm>
            <a:off x="914400" y="1484784"/>
            <a:ext cx="8229600" cy="4525963"/>
          </a:xfrm>
        </p:spPr>
        <p:txBody>
          <a:bodyPr/>
          <a:lstStyle/>
          <a:p>
            <a:r>
              <a:rPr lang="es-EC" dirty="0" smtClean="0"/>
              <a:t>Masa total </a:t>
            </a:r>
            <a:r>
              <a:rPr lang="en-US" dirty="0" smtClean="0"/>
              <a:t>= 2 kg.</a:t>
            </a:r>
          </a:p>
          <a:p>
            <a:endParaRPr lang="en-US" dirty="0" smtClean="0"/>
          </a:p>
          <a:p>
            <a:endParaRPr lang="en-US" dirty="0" smtClean="0"/>
          </a:p>
          <a:p>
            <a:pPr>
              <a:buNone/>
            </a:pPr>
            <a:endParaRPr lang="en-US" dirty="0" smtClean="0"/>
          </a:p>
          <a:p>
            <a:r>
              <a:rPr lang="en-US" dirty="0" smtClean="0"/>
              <a:t>Inercia total</a:t>
            </a:r>
          </a:p>
          <a:p>
            <a:endParaRPr lang="es-EC" dirty="0"/>
          </a:p>
        </p:txBody>
      </p:sp>
      <p:pic>
        <p:nvPicPr>
          <p:cNvPr id="4" name="Picture 1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707904" y="2132856"/>
            <a:ext cx="968835" cy="432048"/>
          </a:xfrm>
          <a:prstGeom prst="rect">
            <a:avLst/>
          </a:prstGeom>
          <a:noFill/>
        </p:spPr>
      </p:pic>
      <p:pic>
        <p:nvPicPr>
          <p:cNvPr id="5" name="Picture 1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059832" y="3501008"/>
            <a:ext cx="2471011" cy="288032"/>
          </a:xfrm>
          <a:prstGeom prst="rect">
            <a:avLst/>
          </a:prstGeom>
          <a:noFill/>
        </p:spPr>
      </p:pic>
      <p:sp>
        <p:nvSpPr>
          <p:cNvPr id="3686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6865" name="Picture 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491880" y="2708920"/>
            <a:ext cx="1284143" cy="432048"/>
          </a:xfrm>
          <a:prstGeom prst="rect">
            <a:avLst/>
          </a:prstGeom>
          <a:noFill/>
        </p:spPr>
      </p:pic>
      <p:sp>
        <p:nvSpPr>
          <p:cNvPr id="3686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687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6869" name="Picture 5"/>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843808" y="4941168"/>
            <a:ext cx="3600400" cy="441339"/>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C"/>
          </a:p>
        </p:txBody>
      </p:sp>
      <p:sp>
        <p:nvSpPr>
          <p:cNvPr id="2" name="1 Marcador de contenido"/>
          <p:cNvSpPr>
            <a:spLocks noGrp="1"/>
          </p:cNvSpPr>
          <p:nvPr>
            <p:ph idx="1"/>
          </p:nvPr>
        </p:nvSpPr>
        <p:spPr>
          <a:xfrm>
            <a:off x="914400" y="1556792"/>
            <a:ext cx="8229600" cy="4525963"/>
          </a:xfrm>
        </p:spPr>
        <p:txBody>
          <a:bodyPr/>
          <a:lstStyle/>
          <a:p>
            <a:r>
              <a:rPr lang="en-US" dirty="0" smtClean="0"/>
              <a:t>Aceleraci</a:t>
            </a:r>
            <a:r>
              <a:rPr lang="es-EC" dirty="0" err="1" smtClean="0"/>
              <a:t>ón</a:t>
            </a:r>
            <a:r>
              <a:rPr lang="es-EC" dirty="0" smtClean="0"/>
              <a:t> Angular</a:t>
            </a:r>
          </a:p>
          <a:p>
            <a:endParaRPr lang="es-EC" dirty="0"/>
          </a:p>
        </p:txBody>
      </p:sp>
      <p:sp>
        <p:nvSpPr>
          <p:cNvPr id="4198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198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41987"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139951" y="2276872"/>
            <a:ext cx="1710191" cy="720080"/>
          </a:xfrm>
          <a:prstGeom prst="rect">
            <a:avLst/>
          </a:prstGeom>
          <a:noFill/>
        </p:spPr>
      </p:pic>
      <p:sp>
        <p:nvSpPr>
          <p:cNvPr id="4199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41989" name="Picture 5"/>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283968" y="3645024"/>
            <a:ext cx="938287" cy="720080"/>
          </a:xfrm>
          <a:prstGeom prst="rect">
            <a:avLst/>
          </a:prstGeom>
          <a:noFill/>
        </p:spPr>
      </p:pic>
      <p:sp>
        <p:nvSpPr>
          <p:cNvPr id="4199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41991" name="Picture 7"/>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851920" y="4797152"/>
            <a:ext cx="1860207" cy="72008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C"/>
          </a:p>
        </p:txBody>
      </p:sp>
      <p:sp>
        <p:nvSpPr>
          <p:cNvPr id="2" name="1 Marcador de contenido"/>
          <p:cNvSpPr>
            <a:spLocks noGrp="1"/>
          </p:cNvSpPr>
          <p:nvPr>
            <p:ph idx="1"/>
          </p:nvPr>
        </p:nvSpPr>
        <p:spPr>
          <a:xfrm>
            <a:off x="683568" y="1556792"/>
            <a:ext cx="8229600" cy="4525963"/>
          </a:xfrm>
        </p:spPr>
        <p:txBody>
          <a:bodyPr/>
          <a:lstStyle/>
          <a:p>
            <a:r>
              <a:rPr lang="es-EC" dirty="0" smtClean="0"/>
              <a:t> Cálculo del Torque</a:t>
            </a:r>
          </a:p>
          <a:p>
            <a:endParaRPr lang="es-EC" dirty="0"/>
          </a:p>
        </p:txBody>
      </p:sp>
      <p:sp>
        <p:nvSpPr>
          <p:cNvPr id="4096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40961"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635897" y="2204864"/>
            <a:ext cx="1296144" cy="397205"/>
          </a:xfrm>
          <a:prstGeom prst="rect">
            <a:avLst/>
          </a:prstGeom>
          <a:noFill/>
        </p:spPr>
      </p:pic>
      <p:sp>
        <p:nvSpPr>
          <p:cNvPr id="4096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40963"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627784" y="2996952"/>
            <a:ext cx="3920436" cy="576064"/>
          </a:xfrm>
          <a:prstGeom prst="rect">
            <a:avLst/>
          </a:prstGeom>
          <a:noFill/>
        </p:spPr>
      </p:pic>
      <p:sp>
        <p:nvSpPr>
          <p:cNvPr id="4096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40965" name="Picture 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347864" y="4293096"/>
            <a:ext cx="2615027" cy="36004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C"/>
          </a:p>
        </p:txBody>
      </p:sp>
      <p:sp>
        <p:nvSpPr>
          <p:cNvPr id="2" name="1 Marcador de contenido"/>
          <p:cNvSpPr>
            <a:spLocks noGrp="1"/>
          </p:cNvSpPr>
          <p:nvPr>
            <p:ph idx="1"/>
          </p:nvPr>
        </p:nvSpPr>
        <p:spPr>
          <a:xfrm>
            <a:off x="755576" y="1484784"/>
            <a:ext cx="8229600" cy="4525963"/>
          </a:xfrm>
        </p:spPr>
        <p:txBody>
          <a:bodyPr/>
          <a:lstStyle/>
          <a:p>
            <a:r>
              <a:rPr lang="es-EC" dirty="0" smtClean="0"/>
              <a:t>Calculo de la Potencia</a:t>
            </a:r>
          </a:p>
          <a:p>
            <a:endParaRPr lang="es-EC" dirty="0"/>
          </a:p>
        </p:txBody>
      </p:sp>
      <p:sp>
        <p:nvSpPr>
          <p:cNvPr id="3993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9937"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067944" y="2348880"/>
            <a:ext cx="1206134" cy="648072"/>
          </a:xfrm>
          <a:prstGeom prst="rect">
            <a:avLst/>
          </a:prstGeom>
          <a:noFill/>
        </p:spPr>
      </p:pic>
      <p:sp>
        <p:nvSpPr>
          <p:cNvPr id="3994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9939"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131840" y="3501008"/>
            <a:ext cx="3350267" cy="576064"/>
          </a:xfrm>
          <a:prstGeom prst="rect">
            <a:avLst/>
          </a:prstGeom>
          <a:noFill/>
        </p:spPr>
      </p:pic>
      <p:sp>
        <p:nvSpPr>
          <p:cNvPr id="3994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9941" name="Picture 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923928" y="4797152"/>
            <a:ext cx="2179189" cy="360040"/>
          </a:xfrm>
          <a:prstGeom prst="rect">
            <a:avLst/>
          </a:prstGeom>
          <a:noFill/>
        </p:spPr>
      </p:pic>
      <p:sp>
        <p:nvSpPr>
          <p:cNvPr id="39944"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9943" name="Picture 7"/>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851920" y="5805264"/>
            <a:ext cx="2387634" cy="36004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C"/>
          </a:p>
        </p:txBody>
      </p:sp>
      <p:sp>
        <p:nvSpPr>
          <p:cNvPr id="2" name="1 Marcador de contenido"/>
          <p:cNvSpPr>
            <a:spLocks noGrp="1"/>
          </p:cNvSpPr>
          <p:nvPr>
            <p:ph idx="1"/>
          </p:nvPr>
        </p:nvSpPr>
        <p:spPr>
          <a:xfrm>
            <a:off x="755576" y="1628800"/>
            <a:ext cx="8229600" cy="4525963"/>
          </a:xfrm>
        </p:spPr>
        <p:txBody>
          <a:bodyPr/>
          <a:lstStyle/>
          <a:p>
            <a:r>
              <a:rPr lang="es-EC" dirty="0" smtClean="0"/>
              <a:t>Potencia eje 1</a:t>
            </a:r>
          </a:p>
          <a:p>
            <a:endParaRPr lang="es-EC" dirty="0" smtClean="0"/>
          </a:p>
          <a:p>
            <a:endParaRPr lang="es-EC" dirty="0" smtClean="0"/>
          </a:p>
          <a:p>
            <a:r>
              <a:rPr lang="es-EC" dirty="0" smtClean="0"/>
              <a:t>Potencia eje 2</a:t>
            </a:r>
          </a:p>
          <a:p>
            <a:endParaRPr lang="es-EC" dirty="0"/>
          </a:p>
        </p:txBody>
      </p:sp>
      <p:pic>
        <p:nvPicPr>
          <p:cNvPr id="4" name="3 Imagen"/>
          <p:cNvPicPr/>
          <p:nvPr/>
        </p:nvPicPr>
        <p:blipFill>
          <a:blip r:embed="rId2" cstate="print"/>
          <a:srcRect l="28097" t="18182" r="9912" b="12121"/>
          <a:stretch>
            <a:fillRect/>
          </a:stretch>
        </p:blipFill>
        <p:spPr bwMode="auto">
          <a:xfrm>
            <a:off x="3995936" y="1556792"/>
            <a:ext cx="4392488" cy="3456384"/>
          </a:xfrm>
          <a:prstGeom prst="rect">
            <a:avLst/>
          </a:prstGeom>
          <a:noFill/>
          <a:ln w="9525">
            <a:noFill/>
            <a:miter lim="800000"/>
            <a:headEnd/>
            <a:tailEnd/>
          </a:ln>
        </p:spPr>
      </p:pic>
      <p:sp>
        <p:nvSpPr>
          <p:cNvPr id="4301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43009"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115616" y="2276872"/>
            <a:ext cx="2046543" cy="288032"/>
          </a:xfrm>
          <a:prstGeom prst="rect">
            <a:avLst/>
          </a:prstGeom>
          <a:noFill/>
        </p:spPr>
      </p:pic>
      <p:sp>
        <p:nvSpPr>
          <p:cNvPr id="4301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43011"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115616" y="4005064"/>
            <a:ext cx="2046543" cy="288032"/>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C"/>
          </a:p>
        </p:txBody>
      </p:sp>
      <p:sp>
        <p:nvSpPr>
          <p:cNvPr id="2" name="1 Marcador de contenido"/>
          <p:cNvSpPr>
            <a:spLocks noGrp="1"/>
          </p:cNvSpPr>
          <p:nvPr>
            <p:ph idx="1"/>
          </p:nvPr>
        </p:nvSpPr>
        <p:spPr>
          <a:xfrm>
            <a:off x="914400" y="1628800"/>
            <a:ext cx="8229600" cy="4525963"/>
          </a:xfrm>
        </p:spPr>
        <p:txBody>
          <a:bodyPr/>
          <a:lstStyle/>
          <a:p>
            <a:r>
              <a:rPr lang="es-EC" dirty="0" smtClean="0"/>
              <a:t>Potencia para mover el fruto</a:t>
            </a:r>
          </a:p>
          <a:p>
            <a:endParaRPr lang="es-EC" dirty="0" smtClean="0"/>
          </a:p>
          <a:p>
            <a:r>
              <a:rPr lang="es-EC" sz="2800" dirty="0" smtClean="0"/>
              <a:t>Donde:</a:t>
            </a:r>
            <a:endParaRPr lang="es-EC" sz="2800" dirty="0"/>
          </a:p>
        </p:txBody>
      </p:sp>
      <p:sp>
        <p:nvSpPr>
          <p:cNvPr id="4505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45057"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059832" y="2276872"/>
            <a:ext cx="3228990" cy="288032"/>
          </a:xfrm>
          <a:prstGeom prst="rect">
            <a:avLst/>
          </a:prstGeom>
          <a:noFill/>
        </p:spPr>
      </p:pic>
      <p:pic>
        <p:nvPicPr>
          <p:cNvPr id="45059" name="Picture 3"/>
          <p:cNvPicPr>
            <a:picLocks noChangeAspect="1" noChangeArrowheads="1"/>
          </p:cNvPicPr>
          <p:nvPr/>
        </p:nvPicPr>
        <p:blipFill>
          <a:blip r:embed="rId3" cstate="print"/>
          <a:srcRect l="42225" t="54450" r="38285" b="22870"/>
          <a:stretch>
            <a:fillRect/>
          </a:stretch>
        </p:blipFill>
        <p:spPr bwMode="auto">
          <a:xfrm>
            <a:off x="2843808" y="2708920"/>
            <a:ext cx="3240360" cy="2356626"/>
          </a:xfrm>
          <a:prstGeom prst="rect">
            <a:avLst/>
          </a:prstGeom>
          <a:noFill/>
          <a:ln w="9525">
            <a:noFill/>
            <a:miter lim="800000"/>
            <a:headEnd/>
            <a:tailEnd/>
          </a:ln>
        </p:spPr>
      </p:pic>
      <p:sp>
        <p:nvSpPr>
          <p:cNvPr id="45061"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45060" name="Picture 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563888" y="5085184"/>
            <a:ext cx="1872208" cy="374442"/>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C"/>
          </a:p>
        </p:txBody>
      </p:sp>
      <p:sp>
        <p:nvSpPr>
          <p:cNvPr id="2" name="1 Marcador de contenido"/>
          <p:cNvSpPr>
            <a:spLocks noGrp="1"/>
          </p:cNvSpPr>
          <p:nvPr>
            <p:ph idx="1"/>
          </p:nvPr>
        </p:nvSpPr>
        <p:spPr>
          <a:xfrm>
            <a:off x="914400" y="1628800"/>
            <a:ext cx="8229600" cy="4525963"/>
          </a:xfrm>
        </p:spPr>
        <p:txBody>
          <a:bodyPr/>
          <a:lstStyle/>
          <a:p>
            <a:r>
              <a:rPr lang="es-EC" dirty="0" smtClean="0"/>
              <a:t>Potencia total</a:t>
            </a:r>
          </a:p>
          <a:p>
            <a:endParaRPr lang="es-EC" dirty="0" smtClean="0"/>
          </a:p>
          <a:p>
            <a:endParaRPr lang="es-EC" dirty="0" smtClean="0"/>
          </a:p>
          <a:p>
            <a:r>
              <a:rPr lang="es-EC" dirty="0" smtClean="0"/>
              <a:t>Potencia necesaria</a:t>
            </a:r>
          </a:p>
          <a:p>
            <a:endParaRPr lang="es-EC" dirty="0" smtClean="0"/>
          </a:p>
          <a:p>
            <a:endParaRPr lang="es-EC" dirty="0"/>
          </a:p>
        </p:txBody>
      </p:sp>
      <p:sp>
        <p:nvSpPr>
          <p:cNvPr id="4608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46081"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275856" y="2636912"/>
            <a:ext cx="2724934" cy="435074"/>
          </a:xfrm>
          <a:prstGeom prst="rect">
            <a:avLst/>
          </a:prstGeom>
          <a:noFill/>
        </p:spPr>
      </p:pic>
      <p:sp>
        <p:nvSpPr>
          <p:cNvPr id="460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46083"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563888" y="4077072"/>
            <a:ext cx="2167820" cy="288032"/>
          </a:xfrm>
          <a:prstGeom prst="rect">
            <a:avLst/>
          </a:prstGeom>
          <a:noFill/>
        </p:spPr>
      </p:pic>
      <p:sp>
        <p:nvSpPr>
          <p:cNvPr id="4608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46085" name="Picture 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923928" y="4797152"/>
            <a:ext cx="1409841" cy="288032"/>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dirty="0"/>
          </a:p>
        </p:txBody>
      </p:sp>
      <p:sp>
        <p:nvSpPr>
          <p:cNvPr id="3" name="2 Marcador de contenido"/>
          <p:cNvSpPr>
            <a:spLocks noGrp="1"/>
          </p:cNvSpPr>
          <p:nvPr>
            <p:ph idx="1"/>
          </p:nvPr>
        </p:nvSpPr>
        <p:spPr>
          <a:xfrm>
            <a:off x="683568" y="1556792"/>
            <a:ext cx="8229600" cy="4525963"/>
          </a:xfrm>
        </p:spPr>
        <p:txBody>
          <a:bodyPr/>
          <a:lstStyle/>
          <a:p>
            <a:pPr marL="365760" lvl="1" indent="-256032" algn="just">
              <a:spcBef>
                <a:spcPts val="400"/>
              </a:spcBef>
              <a:buSzPct val="68000"/>
              <a:buNone/>
            </a:pPr>
            <a:r>
              <a:rPr lang="es-EC" b="1" dirty="0" smtClean="0"/>
              <a:t>JUSTIFICACIÓN</a:t>
            </a:r>
          </a:p>
          <a:p>
            <a:pPr marL="365760" lvl="1" indent="-256032" algn="just">
              <a:spcBef>
                <a:spcPts val="400"/>
              </a:spcBef>
              <a:buSzPct val="68000"/>
              <a:buFont typeface="Wingdings 3"/>
              <a:buChar char=""/>
            </a:pPr>
            <a:r>
              <a:rPr lang="es-EC" dirty="0" smtClean="0"/>
              <a:t> </a:t>
            </a:r>
            <a:r>
              <a:rPr lang="es-EC" sz="2400" dirty="0" smtClean="0"/>
              <a:t>Al implementar una máquina para el proceso de clasificación se disminuirá la mano de obra utilizada para esta tarea, permitiendo de esta manera, que los productores ocupen en otras tareas a sus empleados, con lo cual se ahorrará tiempo y recursos, aumentando de esta manera la productividad de las haciendas. </a:t>
            </a:r>
            <a:endParaRPr lang="es-EC" dirty="0" smtClean="0"/>
          </a:p>
          <a:p>
            <a:endParaRPr lang="es-EC"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1043608" y="-243408"/>
            <a:ext cx="8229600" cy="4525963"/>
          </a:xfrm>
        </p:spPr>
        <p:txBody>
          <a:bodyPr>
            <a:normAutofit fontScale="85000" lnSpcReduction="20000"/>
          </a:bodyPr>
          <a:lstStyle/>
          <a:p>
            <a:endParaRPr lang="es-EC" dirty="0" smtClean="0"/>
          </a:p>
          <a:p>
            <a:endParaRPr lang="en-US" dirty="0" smtClean="0"/>
          </a:p>
          <a:p>
            <a:endParaRPr lang="en-US" dirty="0" smtClean="0"/>
          </a:p>
          <a:p>
            <a:endParaRPr lang="en-US" dirty="0" smtClean="0"/>
          </a:p>
          <a:p>
            <a:endParaRPr lang="en-US" dirty="0" smtClean="0"/>
          </a:p>
          <a:p>
            <a:endParaRPr lang="en-US" dirty="0" smtClean="0"/>
          </a:p>
          <a:p>
            <a:r>
              <a:rPr lang="en-US" dirty="0" err="1" smtClean="0"/>
              <a:t>Potencia</a:t>
            </a:r>
            <a:r>
              <a:rPr lang="en-US" dirty="0" smtClean="0"/>
              <a:t> </a:t>
            </a:r>
            <a:r>
              <a:rPr lang="en-US" dirty="0" smtClean="0"/>
              <a:t>0,25 </a:t>
            </a:r>
            <a:r>
              <a:rPr lang="en-US" dirty="0" smtClean="0"/>
              <a:t>HP</a:t>
            </a:r>
          </a:p>
          <a:p>
            <a:r>
              <a:rPr lang="en-US" dirty="0" smtClean="0"/>
              <a:t>n=1200 RPM</a:t>
            </a:r>
          </a:p>
          <a:p>
            <a:r>
              <a:rPr lang="en-US" dirty="0" err="1" smtClean="0"/>
              <a:t>Relación</a:t>
            </a:r>
            <a:r>
              <a:rPr lang="en-US" dirty="0" smtClean="0"/>
              <a:t> de </a:t>
            </a:r>
            <a:r>
              <a:rPr lang="en-US" dirty="0" err="1" smtClean="0"/>
              <a:t>reducción</a:t>
            </a:r>
            <a:r>
              <a:rPr lang="en-US" dirty="0" smtClean="0"/>
              <a:t> </a:t>
            </a:r>
            <a:r>
              <a:rPr lang="en-US" dirty="0" smtClean="0"/>
              <a:t>10</a:t>
            </a:r>
          </a:p>
          <a:p>
            <a:r>
              <a:rPr lang="en-US" dirty="0" err="1" smtClean="0"/>
              <a:t>Velocidad</a:t>
            </a:r>
            <a:r>
              <a:rPr lang="en-US" dirty="0" smtClean="0"/>
              <a:t> de </a:t>
            </a:r>
            <a:r>
              <a:rPr lang="en-US" dirty="0" err="1" smtClean="0"/>
              <a:t>salida</a:t>
            </a:r>
            <a:r>
              <a:rPr lang="en-US" dirty="0" smtClean="0"/>
              <a:t> = 120 RPM</a:t>
            </a:r>
            <a:endParaRPr lang="en-US" dirty="0" smtClean="0"/>
          </a:p>
          <a:p>
            <a:endParaRPr lang="en-US" dirty="0" smtClean="0"/>
          </a:p>
          <a:p>
            <a:endParaRPr lang="es-EC" dirty="0"/>
          </a:p>
        </p:txBody>
      </p:sp>
      <p:pic>
        <p:nvPicPr>
          <p:cNvPr id="5" name="4 Imagen" descr="C:\Users\user\Desktop\FOTOS MAQUINA\IMG_3067.JPG"/>
          <p:cNvPicPr/>
          <p:nvPr/>
        </p:nvPicPr>
        <p:blipFill>
          <a:blip r:embed="rId2" cstate="print"/>
          <a:srcRect l="7018" t="14234" r="49649" b="8762"/>
          <a:stretch>
            <a:fillRect/>
          </a:stretch>
        </p:blipFill>
        <p:spPr bwMode="auto">
          <a:xfrm>
            <a:off x="6012160" y="1988840"/>
            <a:ext cx="2352675" cy="3143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899592" y="836712"/>
            <a:ext cx="7704856" cy="5616624"/>
          </a:xfrm>
        </p:spPr>
        <p:txBody>
          <a:bodyPr/>
          <a:lstStyle/>
          <a:p>
            <a:r>
              <a:rPr lang="es-EC" b="1" dirty="0" smtClean="0"/>
              <a:t>SELECCIÓN DE </a:t>
            </a:r>
            <a:r>
              <a:rPr lang="es-EC" b="1" dirty="0" smtClean="0"/>
              <a:t>CATALINAS</a:t>
            </a:r>
            <a:endParaRPr lang="es-EC" dirty="0" smtClean="0"/>
          </a:p>
          <a:p>
            <a:pPr lvl="0" algn="just"/>
            <a:r>
              <a:rPr lang="es-EC" sz="2400" dirty="0" smtClean="0"/>
              <a:t>Calcular la capacidad necesaria (Potencia total</a:t>
            </a:r>
            <a:r>
              <a:rPr lang="es-EC" sz="2400" dirty="0" smtClean="0"/>
              <a:t>).</a:t>
            </a:r>
          </a:p>
          <a:p>
            <a:pPr lvl="0" algn="just">
              <a:buNone/>
            </a:pPr>
            <a:endParaRPr lang="es-EC" sz="2400" dirty="0" smtClean="0"/>
          </a:p>
          <a:p>
            <a:pPr lvl="0" algn="just"/>
            <a:r>
              <a:rPr lang="es-EC" sz="2400" dirty="0" smtClean="0"/>
              <a:t>Determinar </a:t>
            </a:r>
            <a:r>
              <a:rPr lang="es-EC" sz="2400" dirty="0" smtClean="0"/>
              <a:t>un factor de seguridad y multiplicarlo por la capacidad necesaria.</a:t>
            </a:r>
          </a:p>
          <a:p>
            <a:pPr lvl="0" algn="just">
              <a:buNone/>
            </a:pPr>
            <a:endParaRPr lang="es-EC" sz="2400" dirty="0" smtClean="0"/>
          </a:p>
          <a:p>
            <a:pPr lvl="0" algn="just"/>
            <a:r>
              <a:rPr lang="es-EC" sz="2400" dirty="0" smtClean="0"/>
              <a:t>Conocer la velocidad de rotación de los ejes.</a:t>
            </a:r>
          </a:p>
          <a:p>
            <a:pPr lvl="0" algn="just">
              <a:buNone/>
            </a:pPr>
            <a:endParaRPr lang="es-EC" sz="2400" dirty="0" smtClean="0"/>
          </a:p>
          <a:p>
            <a:pPr lvl="0" algn="just"/>
            <a:r>
              <a:rPr lang="es-EC" sz="2400" dirty="0" smtClean="0"/>
              <a:t>Conocer las relaciones de transmisión de velocidades entre los ejes.</a:t>
            </a:r>
          </a:p>
          <a:p>
            <a:pPr>
              <a:buNone/>
            </a:pPr>
            <a:endParaRPr lang="es-EC"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914400" y="1484784"/>
            <a:ext cx="8229600" cy="4525963"/>
          </a:xfrm>
        </p:spPr>
        <p:txBody>
          <a:bodyPr/>
          <a:lstStyle/>
          <a:p>
            <a:r>
              <a:rPr lang="es-EC" dirty="0" smtClean="0"/>
              <a:t>Capacidad necesaria</a:t>
            </a:r>
            <a:endParaRPr lang="es-EC" dirty="0"/>
          </a:p>
        </p:txBody>
      </p:sp>
      <p:sp>
        <p:nvSpPr>
          <p:cNvPr id="4915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49153"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195736" y="2420888"/>
            <a:ext cx="5154257" cy="288032"/>
          </a:xfrm>
          <a:prstGeom prst="rect">
            <a:avLst/>
          </a:prstGeom>
          <a:noFill/>
        </p:spPr>
      </p:pic>
      <p:sp>
        <p:nvSpPr>
          <p:cNvPr id="4915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49155"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843808" y="3501008"/>
            <a:ext cx="3168352" cy="288032"/>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descr="C:\Users\user\Desktop\ANEXOS\ANEXO A\IMG_3065.JPG"/>
          <p:cNvPicPr>
            <a:picLocks noGrp="1" noChangeAspect="1" noChangeArrowheads="1"/>
          </p:cNvPicPr>
          <p:nvPr>
            <p:ph idx="1"/>
          </p:nvPr>
        </p:nvPicPr>
        <p:blipFill>
          <a:blip r:embed="rId2" cstate="print"/>
          <a:srcRect l="3823" r="22006" b="68458"/>
          <a:stretch>
            <a:fillRect/>
          </a:stretch>
        </p:blipFill>
        <p:spPr bwMode="auto">
          <a:xfrm>
            <a:off x="179511" y="980728"/>
            <a:ext cx="8762719" cy="4968552"/>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Grp="1" noChangeAspect="1" noChangeArrowheads="1"/>
          </p:cNvPicPr>
          <p:nvPr>
            <p:ph idx="1"/>
          </p:nvPr>
        </p:nvPicPr>
        <p:blipFill>
          <a:blip r:embed="rId2" cstate="print"/>
          <a:srcRect l="31107" t="47811" r="35084" b="14005"/>
          <a:stretch>
            <a:fillRect/>
          </a:stretch>
        </p:blipFill>
        <p:spPr bwMode="auto">
          <a:xfrm>
            <a:off x="2123727" y="908720"/>
            <a:ext cx="5142571" cy="3528392"/>
          </a:xfrm>
          <a:prstGeom prst="rect">
            <a:avLst/>
          </a:prstGeom>
          <a:noFill/>
          <a:ln w="9525">
            <a:noFill/>
            <a:miter lim="800000"/>
            <a:headEnd/>
            <a:tailEnd/>
          </a:ln>
        </p:spPr>
      </p:pic>
      <p:pic>
        <p:nvPicPr>
          <p:cNvPr id="51203" name="Picture 3"/>
          <p:cNvPicPr>
            <a:picLocks noChangeAspect="1" noChangeArrowheads="1"/>
          </p:cNvPicPr>
          <p:nvPr/>
        </p:nvPicPr>
        <p:blipFill>
          <a:blip r:embed="rId3" cstate="print"/>
          <a:srcRect l="33463" t="43385" r="33463" b="39605"/>
          <a:stretch>
            <a:fillRect/>
          </a:stretch>
        </p:blipFill>
        <p:spPr bwMode="auto">
          <a:xfrm>
            <a:off x="2411760" y="4005064"/>
            <a:ext cx="5152572" cy="16561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30413" t="41220" r="25000" b="17201"/>
          <a:stretch>
            <a:fillRect/>
          </a:stretch>
        </p:blipFill>
        <p:spPr bwMode="auto">
          <a:xfrm>
            <a:off x="755576" y="980728"/>
            <a:ext cx="8030596" cy="46805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914400" y="1556792"/>
            <a:ext cx="8229600" cy="4525963"/>
          </a:xfrm>
        </p:spPr>
        <p:txBody>
          <a:bodyPr/>
          <a:lstStyle/>
          <a:p>
            <a:r>
              <a:rPr lang="es-EC" dirty="0" smtClean="0"/>
              <a:t>Calculo de la fuerza tangencial</a:t>
            </a:r>
          </a:p>
          <a:p>
            <a:endParaRPr lang="es-EC" dirty="0"/>
          </a:p>
        </p:txBody>
      </p:sp>
      <p:pic>
        <p:nvPicPr>
          <p:cNvPr id="5" name="Picture 2"/>
          <p:cNvPicPr>
            <a:picLocks noChangeAspect="1" noChangeArrowheads="1"/>
          </p:cNvPicPr>
          <p:nvPr/>
        </p:nvPicPr>
        <p:blipFill>
          <a:blip r:embed="rId2" cstate="print"/>
          <a:srcRect l="31107" t="26310" r="33096" b="34931"/>
          <a:stretch>
            <a:fillRect/>
          </a:stretch>
        </p:blipFill>
        <p:spPr bwMode="auto">
          <a:xfrm>
            <a:off x="1979712" y="2204864"/>
            <a:ext cx="4968552" cy="33622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C"/>
          </a:p>
        </p:txBody>
      </p:sp>
      <p:pic>
        <p:nvPicPr>
          <p:cNvPr id="54275" name="Picture 3"/>
          <p:cNvPicPr>
            <a:picLocks noGrp="1" noChangeAspect="1" noChangeArrowheads="1"/>
          </p:cNvPicPr>
          <p:nvPr>
            <p:ph idx="1"/>
          </p:nvPr>
        </p:nvPicPr>
        <p:blipFill>
          <a:blip r:embed="rId2" cstate="print"/>
          <a:srcRect l="32814" t="54094" r="39343" b="33178"/>
          <a:stretch>
            <a:fillRect/>
          </a:stretch>
        </p:blipFill>
        <p:spPr bwMode="auto">
          <a:xfrm>
            <a:off x="2411760" y="4509120"/>
            <a:ext cx="4032448" cy="1152128"/>
          </a:xfrm>
          <a:prstGeom prst="rect">
            <a:avLst/>
          </a:prstGeom>
          <a:noFill/>
          <a:ln w="9525">
            <a:noFill/>
            <a:miter lim="800000"/>
            <a:headEnd/>
            <a:tailEnd/>
          </a:ln>
        </p:spPr>
      </p:pic>
      <p:pic>
        <p:nvPicPr>
          <p:cNvPr id="54274" name="Picture 2"/>
          <p:cNvPicPr>
            <a:picLocks noChangeAspect="1" noChangeArrowheads="1"/>
          </p:cNvPicPr>
          <p:nvPr/>
        </p:nvPicPr>
        <p:blipFill>
          <a:blip r:embed="rId3" cstate="print"/>
          <a:srcRect l="32775" t="26100" r="37694" b="39880"/>
          <a:stretch>
            <a:fillRect/>
          </a:stretch>
        </p:blipFill>
        <p:spPr bwMode="auto">
          <a:xfrm>
            <a:off x="2339752" y="1628800"/>
            <a:ext cx="4400489" cy="31683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C"/>
          </a:p>
        </p:txBody>
      </p:sp>
      <p:sp>
        <p:nvSpPr>
          <p:cNvPr id="2" name="1 Marcador de contenido"/>
          <p:cNvSpPr>
            <a:spLocks noGrp="1"/>
          </p:cNvSpPr>
          <p:nvPr>
            <p:ph idx="1"/>
          </p:nvPr>
        </p:nvSpPr>
        <p:spPr>
          <a:xfrm>
            <a:off x="914400" y="908720"/>
            <a:ext cx="8229600" cy="4525963"/>
          </a:xfrm>
        </p:spPr>
        <p:txBody>
          <a:bodyPr/>
          <a:lstStyle/>
          <a:p>
            <a:r>
              <a:rPr lang="es-EC" dirty="0" smtClean="0"/>
              <a:t>DISEÑO DE LOS EJES</a:t>
            </a:r>
          </a:p>
          <a:p>
            <a:endParaRPr lang="es-EC" dirty="0"/>
          </a:p>
        </p:txBody>
      </p:sp>
      <p:sp>
        <p:nvSpPr>
          <p:cNvPr id="5530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5530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55304"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55303" name="Picture 7"/>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563888" y="4797152"/>
            <a:ext cx="2579196" cy="432048"/>
          </a:xfrm>
          <a:prstGeom prst="rect">
            <a:avLst/>
          </a:prstGeom>
          <a:noFill/>
        </p:spPr>
      </p:pic>
      <p:sp>
        <p:nvSpPr>
          <p:cNvPr id="55306"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55305" name="Picture 9"/>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707904" y="5805264"/>
            <a:ext cx="2455852" cy="216024"/>
          </a:xfrm>
          <a:prstGeom prst="rect">
            <a:avLst/>
          </a:prstGeom>
          <a:noFill/>
        </p:spPr>
      </p:pic>
      <p:pic>
        <p:nvPicPr>
          <p:cNvPr id="4098" name="Picture 2"/>
          <p:cNvPicPr>
            <a:picLocks noChangeAspect="1" noChangeArrowheads="1"/>
          </p:cNvPicPr>
          <p:nvPr/>
        </p:nvPicPr>
        <p:blipFill>
          <a:blip r:embed="rId4" cstate="print"/>
          <a:srcRect l="29231" t="28935" r="25000" b="10000"/>
          <a:stretch>
            <a:fillRect/>
          </a:stretch>
        </p:blipFill>
        <p:spPr bwMode="auto">
          <a:xfrm>
            <a:off x="2483768" y="1412776"/>
            <a:ext cx="5148064" cy="42928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C"/>
          </a:p>
        </p:txBody>
      </p:sp>
      <p:sp>
        <p:nvSpPr>
          <p:cNvPr id="2" name="1 Marcador de contenido"/>
          <p:cNvSpPr>
            <a:spLocks noGrp="1"/>
          </p:cNvSpPr>
          <p:nvPr>
            <p:ph idx="1"/>
          </p:nvPr>
        </p:nvSpPr>
        <p:spPr>
          <a:xfrm>
            <a:off x="914400" y="1412776"/>
            <a:ext cx="8229600" cy="4525963"/>
          </a:xfrm>
        </p:spPr>
        <p:txBody>
          <a:bodyPr>
            <a:normAutofit/>
          </a:bodyPr>
          <a:lstStyle/>
          <a:p>
            <a:r>
              <a:rPr lang="es-EC" sz="2800" dirty="0" smtClean="0"/>
              <a:t>Se supone un acero AISI </a:t>
            </a:r>
            <a:r>
              <a:rPr lang="es-EC" sz="2800" dirty="0" smtClean="0"/>
              <a:t>1018, </a:t>
            </a:r>
            <a:r>
              <a:rPr lang="es-EC" sz="2800" dirty="0" smtClean="0"/>
              <a:t>con </a:t>
            </a:r>
            <a:r>
              <a:rPr lang="es-EC" sz="2800" dirty="0" smtClean="0"/>
              <a:t>un  </a:t>
            </a:r>
            <a:r>
              <a:rPr lang="es-EC" sz="2800" dirty="0" smtClean="0"/>
              <a:t>S</a:t>
            </a:r>
            <a:r>
              <a:rPr lang="es-EC" sz="2800" baseline="-25000" dirty="0" smtClean="0"/>
              <a:t>y</a:t>
            </a:r>
            <a:r>
              <a:rPr lang="es-EC" sz="2800" dirty="0" smtClean="0"/>
              <a:t> </a:t>
            </a:r>
            <a:r>
              <a:rPr lang="es-EC" sz="2800" dirty="0" smtClean="0"/>
              <a:t>=370 </a:t>
            </a:r>
            <a:r>
              <a:rPr lang="es-EC" sz="2800" dirty="0" smtClean="0"/>
              <a:t>MPa y un S</a:t>
            </a:r>
            <a:r>
              <a:rPr lang="es-EC" sz="2800" baseline="-25000" dirty="0" smtClean="0"/>
              <a:t>u</a:t>
            </a:r>
            <a:r>
              <a:rPr lang="es-EC" sz="2800" dirty="0" smtClean="0"/>
              <a:t> = </a:t>
            </a:r>
            <a:r>
              <a:rPr lang="es-EC" sz="2800" dirty="0" smtClean="0"/>
              <a:t>440MPa</a:t>
            </a:r>
            <a:r>
              <a:rPr lang="es-EC" sz="2800" dirty="0" smtClean="0"/>
              <a:t>.</a:t>
            </a:r>
          </a:p>
          <a:p>
            <a:endParaRPr lang="es-EC" sz="2800" dirty="0" smtClean="0"/>
          </a:p>
          <a:p>
            <a:pPr>
              <a:buNone/>
            </a:pPr>
            <a:endParaRPr lang="es-EC" sz="2800" dirty="0" smtClean="0"/>
          </a:p>
          <a:p>
            <a:r>
              <a:rPr lang="es-EC" sz="2800" dirty="0" smtClean="0"/>
              <a:t>Donde: </a:t>
            </a:r>
            <a:endParaRPr lang="es-EC" sz="2800" dirty="0"/>
          </a:p>
        </p:txBody>
      </p:sp>
      <p:sp>
        <p:nvSpPr>
          <p:cNvPr id="563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56321"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203848" y="2708920"/>
            <a:ext cx="3149403" cy="648072"/>
          </a:xfrm>
          <a:prstGeom prst="rect">
            <a:avLst/>
          </a:prstGeom>
          <a:noFill/>
        </p:spPr>
      </p:pic>
      <p:pic>
        <p:nvPicPr>
          <p:cNvPr id="56323" name="Picture 3"/>
          <p:cNvPicPr>
            <a:picLocks noChangeAspect="1" noChangeArrowheads="1"/>
          </p:cNvPicPr>
          <p:nvPr/>
        </p:nvPicPr>
        <p:blipFill>
          <a:blip r:embed="rId3" cstate="print"/>
          <a:srcRect l="46359" t="43110" r="40647" b="36100"/>
          <a:stretch>
            <a:fillRect/>
          </a:stretch>
        </p:blipFill>
        <p:spPr bwMode="auto">
          <a:xfrm>
            <a:off x="3563888" y="3284984"/>
            <a:ext cx="2448272" cy="24482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C"/>
          </a:p>
        </p:txBody>
      </p:sp>
      <p:sp>
        <p:nvSpPr>
          <p:cNvPr id="2" name="1 Marcador de contenido"/>
          <p:cNvSpPr>
            <a:spLocks noGrp="1"/>
          </p:cNvSpPr>
          <p:nvPr>
            <p:ph idx="1"/>
          </p:nvPr>
        </p:nvSpPr>
        <p:spPr>
          <a:xfrm>
            <a:off x="755576" y="1556792"/>
            <a:ext cx="8229600" cy="4525963"/>
          </a:xfrm>
        </p:spPr>
        <p:txBody>
          <a:bodyPr>
            <a:normAutofit/>
          </a:bodyPr>
          <a:lstStyle/>
          <a:p>
            <a:pPr algn="just">
              <a:buNone/>
            </a:pPr>
            <a:r>
              <a:rPr lang="es-EC" sz="2800" b="1" dirty="0" smtClean="0"/>
              <a:t>OBJETIVO GENERAL</a:t>
            </a:r>
            <a:endParaRPr lang="es-EC" sz="2800" dirty="0" smtClean="0"/>
          </a:p>
          <a:p>
            <a:pPr algn="just"/>
            <a:r>
              <a:rPr lang="es-EC" sz="2800" dirty="0" smtClean="0"/>
              <a:t>Diseñar, simular, construir y probar una máquina que se encargue de la clasificación  de frutos redondos para las haciendas ubicadas en el cantón Pedro </a:t>
            </a:r>
            <a:r>
              <a:rPr lang="es-EC" sz="2800" dirty="0" err="1" smtClean="0"/>
              <a:t>Moncayo</a:t>
            </a:r>
            <a:r>
              <a:rPr lang="es-EC" sz="2800" dirty="0" smtClean="0"/>
              <a:t>.</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C"/>
          </a:p>
        </p:txBody>
      </p:sp>
      <p:sp>
        <p:nvSpPr>
          <p:cNvPr id="6" name="5 Marcador de contenido"/>
          <p:cNvSpPr>
            <a:spLocks noGrp="1"/>
          </p:cNvSpPr>
          <p:nvPr>
            <p:ph idx="1"/>
          </p:nvPr>
        </p:nvSpPr>
        <p:spPr/>
        <p:txBody>
          <a:bodyPr/>
          <a:lstStyle/>
          <a:p>
            <a:endParaRPr lang="es-EC" dirty="0"/>
          </a:p>
        </p:txBody>
      </p:sp>
      <p:pic>
        <p:nvPicPr>
          <p:cNvPr id="5122" name="Picture 2"/>
          <p:cNvPicPr>
            <a:picLocks noChangeAspect="1" noChangeArrowheads="1"/>
          </p:cNvPicPr>
          <p:nvPr/>
        </p:nvPicPr>
        <p:blipFill>
          <a:blip r:embed="rId2" cstate="print"/>
          <a:srcRect l="29232" t="35550" r="29425" b="37045"/>
          <a:stretch>
            <a:fillRect/>
          </a:stretch>
        </p:blipFill>
        <p:spPr bwMode="auto">
          <a:xfrm>
            <a:off x="2555776" y="1124744"/>
            <a:ext cx="5040560" cy="2088232"/>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l="31691" t="29210" r="39369" b="41495"/>
          <a:stretch>
            <a:fillRect/>
          </a:stretch>
        </p:blipFill>
        <p:spPr bwMode="auto">
          <a:xfrm>
            <a:off x="1763688" y="2996952"/>
            <a:ext cx="3528392" cy="22322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endParaRPr lang="es-EC" dirty="0"/>
          </a:p>
        </p:txBody>
      </p:sp>
      <p:pic>
        <p:nvPicPr>
          <p:cNvPr id="6146" name="Picture 2"/>
          <p:cNvPicPr>
            <a:picLocks noChangeAspect="1" noChangeArrowheads="1"/>
          </p:cNvPicPr>
          <p:nvPr/>
        </p:nvPicPr>
        <p:blipFill>
          <a:blip r:embed="rId2" cstate="print"/>
          <a:srcRect l="30413" t="28935" r="34741" b="15311"/>
          <a:stretch>
            <a:fillRect/>
          </a:stretch>
        </p:blipFill>
        <p:spPr bwMode="auto">
          <a:xfrm>
            <a:off x="2627784" y="1124744"/>
            <a:ext cx="4248472" cy="4248472"/>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endParaRPr lang="es-EC" dirty="0"/>
          </a:p>
        </p:txBody>
      </p:sp>
      <p:pic>
        <p:nvPicPr>
          <p:cNvPr id="7170" name="Picture 2"/>
          <p:cNvPicPr>
            <a:picLocks noChangeAspect="1" noChangeArrowheads="1"/>
          </p:cNvPicPr>
          <p:nvPr/>
        </p:nvPicPr>
        <p:blipFill>
          <a:blip r:embed="rId2" cstate="print"/>
          <a:srcRect l="31594" t="25155" r="38285" b="51220"/>
          <a:stretch>
            <a:fillRect/>
          </a:stretch>
        </p:blipFill>
        <p:spPr bwMode="auto">
          <a:xfrm>
            <a:off x="2699792" y="1124744"/>
            <a:ext cx="3672408" cy="180020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31594" t="69570" r="38285" b="10000"/>
          <a:stretch>
            <a:fillRect/>
          </a:stretch>
        </p:blipFill>
        <p:spPr bwMode="auto">
          <a:xfrm>
            <a:off x="2843808" y="2996952"/>
            <a:ext cx="3672408" cy="1556792"/>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a:xfrm>
            <a:off x="755576" y="1484784"/>
            <a:ext cx="8229600" cy="4525963"/>
          </a:xfrm>
        </p:spPr>
        <p:txBody>
          <a:bodyPr/>
          <a:lstStyle/>
          <a:p>
            <a:r>
              <a:rPr lang="es-EC" sz="1600" dirty="0" smtClean="0"/>
              <a:t>El momento máximo se lo calcula multiplicando la carga puntual por la distancia a la que está situada:</a:t>
            </a:r>
          </a:p>
          <a:p>
            <a:endParaRPr lang="es-EC" sz="1600" dirty="0" smtClean="0"/>
          </a:p>
          <a:p>
            <a:endParaRPr lang="es-EC" sz="1600" dirty="0" smtClean="0"/>
          </a:p>
          <a:p>
            <a:endParaRPr lang="es-EC" sz="1600" dirty="0" smtClean="0"/>
          </a:p>
          <a:p>
            <a:endParaRPr lang="es-EC" dirty="0"/>
          </a:p>
        </p:txBody>
      </p:sp>
      <p:pic>
        <p:nvPicPr>
          <p:cNvPr id="8194" name="Picture 2"/>
          <p:cNvPicPr>
            <a:picLocks noChangeAspect="1" noChangeArrowheads="1"/>
          </p:cNvPicPr>
          <p:nvPr/>
        </p:nvPicPr>
        <p:blipFill>
          <a:blip r:embed="rId2" cstate="print"/>
          <a:srcRect l="38656" t="68625" r="35014" b="23815"/>
          <a:stretch>
            <a:fillRect/>
          </a:stretch>
        </p:blipFill>
        <p:spPr bwMode="auto">
          <a:xfrm>
            <a:off x="2483768" y="2636912"/>
            <a:ext cx="5256584" cy="943305"/>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908720"/>
            <a:ext cx="8229600" cy="4525963"/>
          </a:xfrm>
        </p:spPr>
        <p:txBody>
          <a:bodyPr/>
          <a:lstStyle/>
          <a:p>
            <a:r>
              <a:rPr lang="es-EC" b="1" dirty="0" smtClean="0"/>
              <a:t>CÁLCULO DEL </a:t>
            </a:r>
            <a:r>
              <a:rPr lang="es-EC" b="1" dirty="0" smtClean="0"/>
              <a:t>DIÁMETRO</a:t>
            </a:r>
          </a:p>
          <a:p>
            <a:r>
              <a:rPr lang="es-EC" dirty="0" smtClean="0"/>
              <a:t>Se supone un acero AISI 1018, con un S</a:t>
            </a:r>
            <a:r>
              <a:rPr lang="es-EC" baseline="-25000" dirty="0" smtClean="0"/>
              <a:t>y</a:t>
            </a:r>
            <a:r>
              <a:rPr lang="es-EC" dirty="0" smtClean="0"/>
              <a:t> = 370 MPa y un S</a:t>
            </a:r>
            <a:r>
              <a:rPr lang="es-EC" baseline="-25000" dirty="0" smtClean="0"/>
              <a:t>u</a:t>
            </a:r>
            <a:r>
              <a:rPr lang="es-EC" dirty="0" smtClean="0"/>
              <a:t> = 440MPa. </a:t>
            </a:r>
          </a:p>
          <a:p>
            <a:endParaRPr lang="es-EC" dirty="0" smtClean="0"/>
          </a:p>
          <a:p>
            <a:endParaRPr lang="es-EC" dirty="0"/>
          </a:p>
        </p:txBody>
      </p:sp>
      <p:pic>
        <p:nvPicPr>
          <p:cNvPr id="9219" name="Picture 3"/>
          <p:cNvPicPr>
            <a:picLocks noChangeAspect="1" noChangeArrowheads="1"/>
          </p:cNvPicPr>
          <p:nvPr/>
        </p:nvPicPr>
        <p:blipFill>
          <a:blip r:embed="rId2" cstate="print"/>
          <a:srcRect l="40550" t="53780" r="35825" b="32990"/>
          <a:stretch>
            <a:fillRect/>
          </a:stretch>
        </p:blipFill>
        <p:spPr bwMode="auto">
          <a:xfrm>
            <a:off x="2771800" y="3140968"/>
            <a:ext cx="3909006" cy="1368152"/>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endParaRPr lang="es-EC" dirty="0"/>
          </a:p>
        </p:txBody>
      </p:sp>
      <p:pic>
        <p:nvPicPr>
          <p:cNvPr id="10242" name="Picture 2"/>
          <p:cNvPicPr>
            <a:picLocks noChangeAspect="1" noChangeArrowheads="1"/>
          </p:cNvPicPr>
          <p:nvPr/>
        </p:nvPicPr>
        <p:blipFill>
          <a:blip r:embed="rId2" cstate="print"/>
          <a:srcRect l="29822" t="27990" r="28244" b="19091"/>
          <a:stretch>
            <a:fillRect/>
          </a:stretch>
        </p:blipFill>
        <p:spPr bwMode="auto">
          <a:xfrm>
            <a:off x="1979712" y="980728"/>
            <a:ext cx="5660343" cy="4464496"/>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endParaRPr lang="es-EC"/>
          </a:p>
        </p:txBody>
      </p:sp>
      <p:pic>
        <p:nvPicPr>
          <p:cNvPr id="11266" name="Picture 2"/>
          <p:cNvPicPr>
            <a:picLocks noChangeAspect="1" noChangeArrowheads="1"/>
          </p:cNvPicPr>
          <p:nvPr/>
        </p:nvPicPr>
        <p:blipFill>
          <a:blip r:embed="rId2" cstate="print"/>
          <a:srcRect l="31594" t="27990" r="34150" b="19091"/>
          <a:stretch>
            <a:fillRect/>
          </a:stretch>
        </p:blipFill>
        <p:spPr bwMode="auto">
          <a:xfrm>
            <a:off x="2483768" y="908720"/>
            <a:ext cx="4824536" cy="4658173"/>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83568" y="1124744"/>
            <a:ext cx="8229600" cy="4525963"/>
          </a:xfrm>
        </p:spPr>
        <p:txBody>
          <a:bodyPr>
            <a:normAutofit fontScale="62500" lnSpcReduction="20000"/>
          </a:bodyPr>
          <a:lstStyle/>
          <a:p>
            <a:r>
              <a:rPr lang="es-EC" dirty="0" smtClean="0"/>
              <a:t>Factor de seguridad</a:t>
            </a:r>
          </a:p>
          <a:p>
            <a:endParaRPr lang="es-EC" dirty="0" smtClean="0"/>
          </a:p>
          <a:p>
            <a:pPr>
              <a:buNone/>
            </a:pPr>
            <a:endParaRPr lang="es-EC" dirty="0" smtClean="0"/>
          </a:p>
          <a:p>
            <a:endParaRPr lang="es-EC" dirty="0" smtClean="0"/>
          </a:p>
          <a:p>
            <a:endParaRPr lang="es-EC" dirty="0" smtClean="0"/>
          </a:p>
          <a:p>
            <a:endParaRPr lang="es-EC" dirty="0" smtClean="0"/>
          </a:p>
          <a:p>
            <a:r>
              <a:rPr lang="es-EC" dirty="0" smtClean="0"/>
              <a:t>Deformación</a:t>
            </a:r>
          </a:p>
          <a:p>
            <a:endParaRPr lang="es-EC" dirty="0" smtClean="0"/>
          </a:p>
          <a:p>
            <a:endParaRPr lang="es-EC" dirty="0" smtClean="0"/>
          </a:p>
          <a:p>
            <a:endParaRPr lang="es-EC" dirty="0" smtClean="0"/>
          </a:p>
          <a:p>
            <a:endParaRPr lang="es-EC" dirty="0" smtClean="0"/>
          </a:p>
          <a:p>
            <a:endParaRPr lang="es-EC" dirty="0" smtClean="0"/>
          </a:p>
          <a:p>
            <a:endParaRPr lang="es-EC" dirty="0" smtClean="0"/>
          </a:p>
          <a:p>
            <a:r>
              <a:rPr lang="es-EC" dirty="0" smtClean="0"/>
              <a:t>Deflexión permitida </a:t>
            </a:r>
            <a:r>
              <a:rPr lang="es-EC" dirty="0" smtClean="0"/>
              <a:t>0,001 plg/pie, es decir, 0,083 mm/m.</a:t>
            </a:r>
            <a:endParaRPr lang="es-EC" dirty="0"/>
          </a:p>
        </p:txBody>
      </p:sp>
      <p:pic>
        <p:nvPicPr>
          <p:cNvPr id="12290" name="Picture 2"/>
          <p:cNvPicPr>
            <a:picLocks noChangeAspect="1" noChangeArrowheads="1"/>
          </p:cNvPicPr>
          <p:nvPr/>
        </p:nvPicPr>
        <p:blipFill>
          <a:blip r:embed="rId2" cstate="print"/>
          <a:srcRect l="45178" t="35550" r="38875" b="51220"/>
          <a:stretch>
            <a:fillRect/>
          </a:stretch>
        </p:blipFill>
        <p:spPr bwMode="auto">
          <a:xfrm>
            <a:off x="3491880" y="1700808"/>
            <a:ext cx="2221961" cy="1152128"/>
          </a:xfrm>
          <a:prstGeom prst="rect">
            <a:avLst/>
          </a:prstGeom>
          <a:noFill/>
          <a:ln w="9525">
            <a:noFill/>
            <a:miter lim="800000"/>
            <a:headEnd/>
            <a:tailEnd/>
          </a:ln>
        </p:spPr>
      </p:pic>
      <p:pic>
        <p:nvPicPr>
          <p:cNvPr id="12291" name="Picture 3"/>
          <p:cNvPicPr>
            <a:picLocks noChangeAspect="1" noChangeArrowheads="1"/>
          </p:cNvPicPr>
          <p:nvPr/>
        </p:nvPicPr>
        <p:blipFill>
          <a:blip r:embed="rId3" cstate="print"/>
          <a:srcRect l="48228" t="49055" r="41731" b="41495"/>
          <a:stretch>
            <a:fillRect/>
          </a:stretch>
        </p:blipFill>
        <p:spPr bwMode="auto">
          <a:xfrm>
            <a:off x="3779912" y="3212976"/>
            <a:ext cx="1591377" cy="936104"/>
          </a:xfrm>
          <a:prstGeom prst="rect">
            <a:avLst/>
          </a:prstGeom>
          <a:noFill/>
          <a:ln w="9525">
            <a:noFill/>
            <a:miter lim="800000"/>
            <a:headEnd/>
            <a:tailEnd/>
          </a:ln>
        </p:spPr>
      </p:pic>
      <p:pic>
        <p:nvPicPr>
          <p:cNvPr id="12292" name="Picture 4"/>
          <p:cNvPicPr>
            <a:picLocks noChangeAspect="1" noChangeArrowheads="1"/>
          </p:cNvPicPr>
          <p:nvPr/>
        </p:nvPicPr>
        <p:blipFill>
          <a:blip r:embed="rId4" cstate="print"/>
          <a:srcRect l="45477" t="50084" r="40348" b="43301"/>
          <a:stretch>
            <a:fillRect/>
          </a:stretch>
        </p:blipFill>
        <p:spPr bwMode="auto">
          <a:xfrm>
            <a:off x="3491879" y="4293096"/>
            <a:ext cx="2468846" cy="72008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C"/>
          </a:p>
        </p:txBody>
      </p:sp>
      <p:sp>
        <p:nvSpPr>
          <p:cNvPr id="2" name="1 Marcador de contenido"/>
          <p:cNvSpPr>
            <a:spLocks noGrp="1"/>
          </p:cNvSpPr>
          <p:nvPr>
            <p:ph idx="1"/>
          </p:nvPr>
        </p:nvSpPr>
        <p:spPr>
          <a:xfrm>
            <a:off x="914400" y="1556792"/>
            <a:ext cx="8229600" cy="4525963"/>
          </a:xfrm>
        </p:spPr>
        <p:txBody>
          <a:bodyPr/>
          <a:lstStyle/>
          <a:p>
            <a:pPr lvl="0"/>
            <a:r>
              <a:rPr lang="es-EC" b="1" dirty="0" smtClean="0"/>
              <a:t>SISTEMA DE CLASIFICACIÓN</a:t>
            </a:r>
            <a:endParaRPr lang="es-EC" dirty="0" smtClean="0"/>
          </a:p>
          <a:p>
            <a:endParaRPr lang="es-EC" dirty="0"/>
          </a:p>
        </p:txBody>
      </p:sp>
      <p:pic>
        <p:nvPicPr>
          <p:cNvPr id="61442" name="Picture 2"/>
          <p:cNvPicPr>
            <a:picLocks noChangeAspect="1" noChangeArrowheads="1"/>
          </p:cNvPicPr>
          <p:nvPr/>
        </p:nvPicPr>
        <p:blipFill>
          <a:blip r:embed="rId2" cstate="print"/>
          <a:srcRect l="37500" t="45000" r="33560" b="23815"/>
          <a:stretch>
            <a:fillRect/>
          </a:stretch>
        </p:blipFill>
        <p:spPr bwMode="auto">
          <a:xfrm>
            <a:off x="2483768" y="2420888"/>
            <a:ext cx="4276839" cy="28803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C"/>
          </a:p>
        </p:txBody>
      </p:sp>
      <p:sp>
        <p:nvSpPr>
          <p:cNvPr id="2" name="1 Marcador de contenido"/>
          <p:cNvSpPr>
            <a:spLocks noGrp="1"/>
          </p:cNvSpPr>
          <p:nvPr>
            <p:ph idx="1"/>
          </p:nvPr>
        </p:nvSpPr>
        <p:spPr/>
        <p:txBody>
          <a:bodyPr/>
          <a:lstStyle/>
          <a:p>
            <a:endParaRPr lang="es-EC" dirty="0"/>
          </a:p>
        </p:txBody>
      </p:sp>
      <p:pic>
        <p:nvPicPr>
          <p:cNvPr id="62466" name="Picture 2"/>
          <p:cNvPicPr>
            <a:picLocks noChangeAspect="1" noChangeArrowheads="1"/>
          </p:cNvPicPr>
          <p:nvPr/>
        </p:nvPicPr>
        <p:blipFill>
          <a:blip r:embed="rId2" cstate="print"/>
          <a:srcRect l="34547" t="45000" r="30607" b="38935"/>
          <a:stretch>
            <a:fillRect/>
          </a:stretch>
        </p:blipFill>
        <p:spPr bwMode="auto">
          <a:xfrm>
            <a:off x="1475656" y="2420888"/>
            <a:ext cx="6747573" cy="19442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67544" y="548680"/>
            <a:ext cx="8229600" cy="1143000"/>
          </a:xfrm>
        </p:spPr>
        <p:txBody>
          <a:bodyPr/>
          <a:lstStyle/>
          <a:p>
            <a:r>
              <a:rPr lang="es-EC" dirty="0" smtClean="0"/>
              <a:t>CAPITULO 2: MARCO TEÓRICO</a:t>
            </a:r>
            <a:endParaRPr lang="es-EC" dirty="0"/>
          </a:p>
        </p:txBody>
      </p:sp>
      <p:pic>
        <p:nvPicPr>
          <p:cNvPr id="7170" name="Picture 2"/>
          <p:cNvPicPr>
            <a:picLocks noGrp="1" noChangeAspect="1" noChangeArrowheads="1"/>
          </p:cNvPicPr>
          <p:nvPr>
            <p:ph idx="1"/>
          </p:nvPr>
        </p:nvPicPr>
        <p:blipFill>
          <a:blip r:embed="rId2" cstate="print"/>
          <a:srcRect l="32101" t="38265" r="35084" b="26654"/>
          <a:stretch>
            <a:fillRect/>
          </a:stretch>
        </p:blipFill>
        <p:spPr bwMode="auto">
          <a:xfrm>
            <a:off x="1907704" y="1340768"/>
            <a:ext cx="5280587" cy="35283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C"/>
          </a:p>
        </p:txBody>
      </p:sp>
      <p:sp>
        <p:nvSpPr>
          <p:cNvPr id="2" name="1 Marcador de contenido"/>
          <p:cNvSpPr>
            <a:spLocks noGrp="1"/>
          </p:cNvSpPr>
          <p:nvPr>
            <p:ph idx="1"/>
          </p:nvPr>
        </p:nvSpPr>
        <p:spPr/>
        <p:txBody>
          <a:bodyPr/>
          <a:lstStyle/>
          <a:p>
            <a:endParaRPr lang="es-EC" dirty="0"/>
          </a:p>
        </p:txBody>
      </p:sp>
      <p:pic>
        <p:nvPicPr>
          <p:cNvPr id="63490" name="Picture 2"/>
          <p:cNvPicPr>
            <a:picLocks noChangeAspect="1" noChangeArrowheads="1"/>
          </p:cNvPicPr>
          <p:nvPr/>
        </p:nvPicPr>
        <p:blipFill>
          <a:blip r:embed="rId2" cstate="print"/>
          <a:srcRect l="42225" t="21375" r="38285" b="10000"/>
          <a:stretch>
            <a:fillRect/>
          </a:stretch>
        </p:blipFill>
        <p:spPr bwMode="auto">
          <a:xfrm rot="16200000">
            <a:off x="3305606" y="-273158"/>
            <a:ext cx="3168352" cy="697226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C"/>
          </a:p>
        </p:txBody>
      </p:sp>
      <p:sp>
        <p:nvSpPr>
          <p:cNvPr id="2" name="1 Marcador de contenido"/>
          <p:cNvSpPr>
            <a:spLocks noGrp="1"/>
          </p:cNvSpPr>
          <p:nvPr>
            <p:ph idx="1"/>
          </p:nvPr>
        </p:nvSpPr>
        <p:spPr>
          <a:xfrm>
            <a:off x="755576" y="1628800"/>
            <a:ext cx="8229600" cy="4525963"/>
          </a:xfrm>
        </p:spPr>
        <p:txBody>
          <a:bodyPr/>
          <a:lstStyle/>
          <a:p>
            <a:pPr lvl="0"/>
            <a:r>
              <a:rPr lang="es-EC" b="1" dirty="0" smtClean="0"/>
              <a:t>DISEÑO DE LA ESTRUCTURA SOPORTANTE</a:t>
            </a:r>
            <a:endParaRPr lang="es-EC" dirty="0" smtClean="0"/>
          </a:p>
          <a:p>
            <a:endParaRPr lang="es-EC" dirty="0"/>
          </a:p>
        </p:txBody>
      </p:sp>
      <p:pic>
        <p:nvPicPr>
          <p:cNvPr id="64514" name="Picture 2"/>
          <p:cNvPicPr>
            <a:picLocks noChangeAspect="1" noChangeArrowheads="1"/>
          </p:cNvPicPr>
          <p:nvPr/>
        </p:nvPicPr>
        <p:blipFill>
          <a:blip r:embed="rId2" cstate="print"/>
          <a:srcRect l="38681" t="61065" r="33560" b="16255"/>
          <a:stretch>
            <a:fillRect/>
          </a:stretch>
        </p:blipFill>
        <p:spPr bwMode="auto">
          <a:xfrm>
            <a:off x="971600" y="2420888"/>
            <a:ext cx="3744416" cy="1912042"/>
          </a:xfrm>
          <a:prstGeom prst="rect">
            <a:avLst/>
          </a:prstGeom>
          <a:noFill/>
          <a:ln w="9525">
            <a:noFill/>
            <a:miter lim="800000"/>
            <a:headEnd/>
            <a:tailEnd/>
          </a:ln>
        </p:spPr>
      </p:pic>
      <p:pic>
        <p:nvPicPr>
          <p:cNvPr id="64515" name="Picture 3"/>
          <p:cNvPicPr>
            <a:picLocks noChangeAspect="1" noChangeArrowheads="1"/>
          </p:cNvPicPr>
          <p:nvPr/>
        </p:nvPicPr>
        <p:blipFill>
          <a:blip r:embed="rId3" cstate="print"/>
          <a:srcRect l="38681" t="55395" r="34150" b="24760"/>
          <a:stretch>
            <a:fillRect/>
          </a:stretch>
        </p:blipFill>
        <p:spPr bwMode="auto">
          <a:xfrm>
            <a:off x="5076056" y="2420888"/>
            <a:ext cx="3627832" cy="16561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C"/>
          </a:p>
        </p:txBody>
      </p:sp>
      <p:sp>
        <p:nvSpPr>
          <p:cNvPr id="2" name="1 Marcador de contenido"/>
          <p:cNvSpPr>
            <a:spLocks noGrp="1"/>
          </p:cNvSpPr>
          <p:nvPr>
            <p:ph idx="1"/>
          </p:nvPr>
        </p:nvSpPr>
        <p:spPr/>
        <p:txBody>
          <a:bodyPr/>
          <a:lstStyle/>
          <a:p>
            <a:endParaRPr lang="es-EC" dirty="0"/>
          </a:p>
        </p:txBody>
      </p:sp>
      <p:pic>
        <p:nvPicPr>
          <p:cNvPr id="4" name="3 Imagen"/>
          <p:cNvPicPr/>
          <p:nvPr/>
        </p:nvPicPr>
        <p:blipFill>
          <a:blip r:embed="rId2" cstate="print"/>
          <a:srcRect l="2724" t="20548" r="57282" b="43240"/>
          <a:stretch>
            <a:fillRect/>
          </a:stretch>
        </p:blipFill>
        <p:spPr bwMode="auto">
          <a:xfrm>
            <a:off x="2699792" y="908720"/>
            <a:ext cx="4032448" cy="2160240"/>
          </a:xfrm>
          <a:prstGeom prst="rect">
            <a:avLst/>
          </a:prstGeom>
          <a:noFill/>
          <a:ln w="9525">
            <a:noFill/>
            <a:miter lim="800000"/>
            <a:headEnd/>
            <a:tailEnd/>
          </a:ln>
        </p:spPr>
      </p:pic>
      <p:pic>
        <p:nvPicPr>
          <p:cNvPr id="5" name="4 Imagen"/>
          <p:cNvPicPr/>
          <p:nvPr/>
        </p:nvPicPr>
        <p:blipFill>
          <a:blip r:embed="rId3" cstate="print"/>
          <a:srcRect l="2553" t="22192" r="58991" b="44110"/>
          <a:stretch>
            <a:fillRect/>
          </a:stretch>
        </p:blipFill>
        <p:spPr bwMode="auto">
          <a:xfrm>
            <a:off x="2699792" y="3212976"/>
            <a:ext cx="4032448" cy="23762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C"/>
          </a:p>
        </p:txBody>
      </p:sp>
      <p:sp>
        <p:nvSpPr>
          <p:cNvPr id="2" name="1 Marcador de contenido"/>
          <p:cNvSpPr>
            <a:spLocks noGrp="1"/>
          </p:cNvSpPr>
          <p:nvPr>
            <p:ph idx="1"/>
          </p:nvPr>
        </p:nvSpPr>
        <p:spPr/>
        <p:txBody>
          <a:bodyPr/>
          <a:lstStyle/>
          <a:p>
            <a:endParaRPr lang="es-EC" dirty="0"/>
          </a:p>
        </p:txBody>
      </p:sp>
      <p:pic>
        <p:nvPicPr>
          <p:cNvPr id="4" name="3 Imagen"/>
          <p:cNvPicPr/>
          <p:nvPr/>
        </p:nvPicPr>
        <p:blipFill>
          <a:blip r:embed="rId2" cstate="print"/>
          <a:srcRect t="13151" r="54034" b="43019"/>
          <a:stretch>
            <a:fillRect/>
          </a:stretch>
        </p:blipFill>
        <p:spPr bwMode="auto">
          <a:xfrm>
            <a:off x="2771800" y="836712"/>
            <a:ext cx="3888432" cy="2160240"/>
          </a:xfrm>
          <a:prstGeom prst="rect">
            <a:avLst/>
          </a:prstGeom>
          <a:noFill/>
          <a:ln w="9525">
            <a:noFill/>
            <a:miter lim="800000"/>
            <a:headEnd/>
            <a:tailEnd/>
          </a:ln>
        </p:spPr>
      </p:pic>
      <p:pic>
        <p:nvPicPr>
          <p:cNvPr id="5" name="4 Imagen"/>
          <p:cNvPicPr/>
          <p:nvPr/>
        </p:nvPicPr>
        <p:blipFill>
          <a:blip r:embed="rId3" cstate="print"/>
          <a:srcRect l="1015" t="13699" r="55230" b="43389"/>
          <a:stretch>
            <a:fillRect/>
          </a:stretch>
        </p:blipFill>
        <p:spPr bwMode="auto">
          <a:xfrm>
            <a:off x="2771800" y="3068960"/>
            <a:ext cx="3888432" cy="245663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C"/>
          </a:p>
        </p:txBody>
      </p:sp>
      <p:sp>
        <p:nvSpPr>
          <p:cNvPr id="2" name="1 Marcador de contenido"/>
          <p:cNvSpPr>
            <a:spLocks noGrp="1"/>
          </p:cNvSpPr>
          <p:nvPr>
            <p:ph idx="1"/>
          </p:nvPr>
        </p:nvSpPr>
        <p:spPr>
          <a:xfrm>
            <a:off x="1115616" y="1412776"/>
            <a:ext cx="8229600" cy="4525963"/>
          </a:xfrm>
        </p:spPr>
        <p:txBody>
          <a:bodyPr/>
          <a:lstStyle/>
          <a:p>
            <a:pPr lvl="0"/>
            <a:r>
              <a:rPr lang="es-EC" b="1" dirty="0" smtClean="0"/>
              <a:t>SIMULACIÓN DEL SISTEMA MULTICUERPO</a:t>
            </a:r>
            <a:endParaRPr lang="es-EC" dirty="0" smtClean="0"/>
          </a:p>
          <a:p>
            <a:endParaRPr lang="es-EC" dirty="0" smtClean="0"/>
          </a:p>
          <a:p>
            <a:r>
              <a:rPr lang="es-EC" dirty="0" smtClean="0">
                <a:hlinkClick r:id="rId2" action="ppaction://hlinkfile"/>
              </a:rPr>
              <a:t>SIMULACION 1</a:t>
            </a:r>
            <a:endParaRPr lang="es-EC" dirty="0" smtClean="0"/>
          </a:p>
          <a:p>
            <a:r>
              <a:rPr lang="es-EC" dirty="0" smtClean="0">
                <a:hlinkClick r:id="rId3" action="ppaction://hlinkfile"/>
              </a:rPr>
              <a:t>SIMULACION 2</a:t>
            </a:r>
            <a:endParaRPr lang="es-EC" dirty="0" smtClean="0"/>
          </a:p>
          <a:p>
            <a:r>
              <a:rPr lang="es-EC" dirty="0" smtClean="0">
                <a:hlinkClick r:id="rId4" action="ppaction://hlinkfile"/>
              </a:rPr>
              <a:t>SIMULACION 3</a:t>
            </a:r>
            <a:endParaRPr lang="es-EC" dirty="0" smtClean="0"/>
          </a:p>
          <a:p>
            <a:r>
              <a:rPr lang="es-EC" dirty="0" smtClean="0">
                <a:hlinkClick r:id="rId5" action="ppaction://hlinkfile"/>
              </a:rPr>
              <a:t>SIMULACION 4</a:t>
            </a:r>
            <a:endParaRPr lang="es-EC"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539552" y="548680"/>
            <a:ext cx="8229600" cy="1143000"/>
          </a:xfrm>
        </p:spPr>
        <p:txBody>
          <a:bodyPr/>
          <a:lstStyle/>
          <a:p>
            <a:r>
              <a:rPr lang="es-EC" dirty="0" smtClean="0"/>
              <a:t>CAPITULO 4: FABRICACION</a:t>
            </a:r>
            <a:endParaRPr lang="es-EC" dirty="0"/>
          </a:p>
        </p:txBody>
      </p:sp>
      <p:sp>
        <p:nvSpPr>
          <p:cNvPr id="2" name="1 Marcador de contenido"/>
          <p:cNvSpPr>
            <a:spLocks noGrp="1"/>
          </p:cNvSpPr>
          <p:nvPr>
            <p:ph idx="1"/>
          </p:nvPr>
        </p:nvSpPr>
        <p:spPr>
          <a:xfrm>
            <a:off x="1115616" y="1484784"/>
            <a:ext cx="8229600" cy="4525963"/>
          </a:xfrm>
        </p:spPr>
        <p:txBody>
          <a:bodyPr/>
          <a:lstStyle/>
          <a:p>
            <a:pPr lvl="0"/>
            <a:r>
              <a:rPr lang="es-EC" dirty="0" smtClean="0"/>
              <a:t>Estructura soportante</a:t>
            </a:r>
          </a:p>
          <a:p>
            <a:pPr lvl="0"/>
            <a:r>
              <a:rPr lang="es-EC" dirty="0" smtClean="0"/>
              <a:t>Mesa de clasificación</a:t>
            </a:r>
          </a:p>
          <a:p>
            <a:pPr lvl="0"/>
            <a:r>
              <a:rPr lang="es-EC" dirty="0" smtClean="0"/>
              <a:t>Eje de distribución</a:t>
            </a:r>
          </a:p>
          <a:p>
            <a:pPr lvl="0"/>
            <a:r>
              <a:rPr lang="es-EC" dirty="0" smtClean="0"/>
              <a:t>Ejes motrices</a:t>
            </a:r>
          </a:p>
          <a:p>
            <a:pPr lvl="0"/>
            <a:r>
              <a:rPr lang="es-EC" dirty="0" smtClean="0"/>
              <a:t>Cilindros para la banda transportadora</a:t>
            </a:r>
          </a:p>
          <a:p>
            <a:pPr lvl="0"/>
            <a:r>
              <a:rPr lang="es-EC" dirty="0" smtClean="0"/>
              <a:t>Separadores</a:t>
            </a:r>
          </a:p>
          <a:p>
            <a:pPr lvl="0"/>
            <a:r>
              <a:rPr lang="es-EC" dirty="0" smtClean="0"/>
              <a:t>Sistema de clasificación</a:t>
            </a:r>
          </a:p>
          <a:p>
            <a:endParaRPr lang="es-EC"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endParaRPr lang="es-EC"/>
          </a:p>
        </p:txBody>
      </p:sp>
      <p:pic>
        <p:nvPicPr>
          <p:cNvPr id="1026" name="Picture 2"/>
          <p:cNvPicPr>
            <a:picLocks noChangeAspect="1" noChangeArrowheads="1"/>
          </p:cNvPicPr>
          <p:nvPr/>
        </p:nvPicPr>
        <p:blipFill>
          <a:blip r:embed="rId2" cstate="print"/>
          <a:srcRect/>
          <a:stretch>
            <a:fillRect/>
          </a:stretch>
        </p:blipFill>
        <p:spPr bwMode="auto">
          <a:xfrm>
            <a:off x="2483768" y="1484784"/>
            <a:ext cx="4830763" cy="36274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endParaRPr lang="es-EC"/>
          </a:p>
        </p:txBody>
      </p:sp>
      <p:pic>
        <p:nvPicPr>
          <p:cNvPr id="2050" name="Picture 2"/>
          <p:cNvPicPr>
            <a:picLocks noChangeAspect="1" noChangeArrowheads="1"/>
          </p:cNvPicPr>
          <p:nvPr/>
        </p:nvPicPr>
        <p:blipFill>
          <a:blip r:embed="rId2" cstate="print"/>
          <a:srcRect/>
          <a:stretch>
            <a:fillRect/>
          </a:stretch>
        </p:blipFill>
        <p:spPr bwMode="auto">
          <a:xfrm>
            <a:off x="2339975" y="1628775"/>
            <a:ext cx="4830763" cy="36274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endParaRPr lang="es-EC"/>
          </a:p>
        </p:txBody>
      </p:sp>
      <p:pic>
        <p:nvPicPr>
          <p:cNvPr id="3074" name="Picture 2"/>
          <p:cNvPicPr>
            <a:picLocks noChangeAspect="1" noChangeArrowheads="1"/>
          </p:cNvPicPr>
          <p:nvPr/>
        </p:nvPicPr>
        <p:blipFill>
          <a:blip r:embed="rId2" cstate="print"/>
          <a:srcRect/>
          <a:stretch>
            <a:fillRect/>
          </a:stretch>
        </p:blipFill>
        <p:spPr bwMode="auto">
          <a:xfrm>
            <a:off x="2483768" y="1556792"/>
            <a:ext cx="4830762" cy="36274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endParaRPr lang="es-EC"/>
          </a:p>
        </p:txBody>
      </p:sp>
      <p:pic>
        <p:nvPicPr>
          <p:cNvPr id="4098" name="Picture 2"/>
          <p:cNvPicPr>
            <a:picLocks noChangeAspect="1" noChangeArrowheads="1"/>
          </p:cNvPicPr>
          <p:nvPr/>
        </p:nvPicPr>
        <p:blipFill>
          <a:blip r:embed="rId2" cstate="print"/>
          <a:srcRect/>
          <a:stretch>
            <a:fillRect/>
          </a:stretch>
        </p:blipFill>
        <p:spPr bwMode="auto">
          <a:xfrm>
            <a:off x="2555776" y="1484784"/>
            <a:ext cx="4830762" cy="36274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C"/>
          </a:p>
        </p:txBody>
      </p:sp>
      <p:sp>
        <p:nvSpPr>
          <p:cNvPr id="2" name="1 Marcador de contenido"/>
          <p:cNvSpPr>
            <a:spLocks noGrp="1"/>
          </p:cNvSpPr>
          <p:nvPr>
            <p:ph idx="1"/>
          </p:nvPr>
        </p:nvSpPr>
        <p:spPr>
          <a:xfrm>
            <a:off x="683568" y="1484784"/>
            <a:ext cx="8229600" cy="4525963"/>
          </a:xfrm>
        </p:spPr>
        <p:txBody>
          <a:bodyPr/>
          <a:lstStyle/>
          <a:p>
            <a:r>
              <a:rPr lang="es-EC" dirty="0" smtClean="0"/>
              <a:t>TIPOS DE CLASIFICACIÓN</a:t>
            </a:r>
          </a:p>
          <a:p>
            <a:endParaRPr lang="es-EC" dirty="0"/>
          </a:p>
        </p:txBody>
      </p:sp>
      <p:pic>
        <p:nvPicPr>
          <p:cNvPr id="8194" name="Picture 2"/>
          <p:cNvPicPr>
            <a:picLocks noChangeAspect="1" noChangeArrowheads="1"/>
          </p:cNvPicPr>
          <p:nvPr/>
        </p:nvPicPr>
        <p:blipFill>
          <a:blip r:embed="rId2" cstate="print"/>
          <a:srcRect l="40453" t="23265" r="34741" b="31375"/>
          <a:stretch>
            <a:fillRect/>
          </a:stretch>
        </p:blipFill>
        <p:spPr bwMode="auto">
          <a:xfrm>
            <a:off x="1043608" y="2204864"/>
            <a:ext cx="2142238" cy="2448272"/>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l="36079" t="36674" r="33096" b="25142"/>
          <a:stretch>
            <a:fillRect/>
          </a:stretch>
        </p:blipFill>
        <p:spPr bwMode="auto">
          <a:xfrm>
            <a:off x="3275856" y="2060848"/>
            <a:ext cx="2520280" cy="1951185"/>
          </a:xfrm>
          <a:prstGeom prst="rect">
            <a:avLst/>
          </a:prstGeom>
          <a:noFill/>
          <a:ln w="9525">
            <a:noFill/>
            <a:miter lim="800000"/>
            <a:headEnd/>
            <a:tailEnd/>
          </a:ln>
        </p:spPr>
      </p:pic>
      <p:pic>
        <p:nvPicPr>
          <p:cNvPr id="8195" name="Picture 3"/>
          <p:cNvPicPr>
            <a:picLocks noChangeAspect="1" noChangeArrowheads="1"/>
          </p:cNvPicPr>
          <p:nvPr/>
        </p:nvPicPr>
        <p:blipFill>
          <a:blip r:embed="rId4" cstate="print"/>
          <a:srcRect l="38980" t="51029" r="34442" b="17786"/>
          <a:stretch>
            <a:fillRect/>
          </a:stretch>
        </p:blipFill>
        <p:spPr bwMode="auto">
          <a:xfrm>
            <a:off x="5940152" y="1124744"/>
            <a:ext cx="2520280" cy="1848205"/>
          </a:xfrm>
          <a:prstGeom prst="rect">
            <a:avLst/>
          </a:prstGeom>
          <a:noFill/>
          <a:ln w="9525">
            <a:noFill/>
            <a:miter lim="800000"/>
            <a:headEnd/>
            <a:tailEnd/>
          </a:ln>
        </p:spPr>
      </p:pic>
      <p:pic>
        <p:nvPicPr>
          <p:cNvPr id="8196" name="Picture 4"/>
          <p:cNvPicPr>
            <a:picLocks noChangeAspect="1" noChangeArrowheads="1"/>
          </p:cNvPicPr>
          <p:nvPr/>
        </p:nvPicPr>
        <p:blipFill>
          <a:blip r:embed="rId5" cstate="print"/>
          <a:srcRect l="40550" t="23540" r="33463" b="45275"/>
          <a:stretch>
            <a:fillRect/>
          </a:stretch>
        </p:blipFill>
        <p:spPr bwMode="auto">
          <a:xfrm>
            <a:off x="3419872" y="4005064"/>
            <a:ext cx="2496277" cy="1872208"/>
          </a:xfrm>
          <a:prstGeom prst="rect">
            <a:avLst/>
          </a:prstGeom>
          <a:noFill/>
          <a:ln w="9525">
            <a:noFill/>
            <a:miter lim="800000"/>
            <a:headEnd/>
            <a:tailEnd/>
          </a:ln>
        </p:spPr>
      </p:pic>
      <p:pic>
        <p:nvPicPr>
          <p:cNvPr id="8197" name="Picture 5"/>
          <p:cNvPicPr>
            <a:picLocks noChangeAspect="1" noChangeArrowheads="1"/>
          </p:cNvPicPr>
          <p:nvPr/>
        </p:nvPicPr>
        <p:blipFill>
          <a:blip r:embed="rId6" cstate="print"/>
          <a:srcRect l="38188" t="37715" r="32872" b="15036"/>
          <a:stretch>
            <a:fillRect/>
          </a:stretch>
        </p:blipFill>
        <p:spPr bwMode="auto">
          <a:xfrm>
            <a:off x="6156176" y="3212976"/>
            <a:ext cx="2314337" cy="23615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endParaRPr lang="es-EC"/>
          </a:p>
        </p:txBody>
      </p:sp>
      <p:pic>
        <p:nvPicPr>
          <p:cNvPr id="5122" name="Picture 2"/>
          <p:cNvPicPr>
            <a:picLocks noChangeAspect="1" noChangeArrowheads="1"/>
          </p:cNvPicPr>
          <p:nvPr/>
        </p:nvPicPr>
        <p:blipFill>
          <a:blip r:embed="rId2" cstate="print"/>
          <a:srcRect/>
          <a:stretch>
            <a:fillRect/>
          </a:stretch>
        </p:blipFill>
        <p:spPr bwMode="auto">
          <a:xfrm>
            <a:off x="2627784" y="1628800"/>
            <a:ext cx="4830763" cy="36274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endParaRPr lang="es-EC"/>
          </a:p>
        </p:txBody>
      </p:sp>
      <p:pic>
        <p:nvPicPr>
          <p:cNvPr id="6146" name="Picture 2"/>
          <p:cNvPicPr>
            <a:picLocks noChangeAspect="1" noChangeArrowheads="1"/>
          </p:cNvPicPr>
          <p:nvPr/>
        </p:nvPicPr>
        <p:blipFill>
          <a:blip r:embed="rId2" cstate="print"/>
          <a:srcRect/>
          <a:stretch>
            <a:fillRect/>
          </a:stretch>
        </p:blipFill>
        <p:spPr bwMode="auto">
          <a:xfrm>
            <a:off x="2483768" y="1628800"/>
            <a:ext cx="4830762" cy="36274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endParaRPr lang="es-EC"/>
          </a:p>
        </p:txBody>
      </p:sp>
      <p:pic>
        <p:nvPicPr>
          <p:cNvPr id="7170" name="Picture 2"/>
          <p:cNvPicPr>
            <a:picLocks noChangeAspect="1" noChangeArrowheads="1"/>
          </p:cNvPicPr>
          <p:nvPr/>
        </p:nvPicPr>
        <p:blipFill>
          <a:blip r:embed="rId2" cstate="print"/>
          <a:srcRect/>
          <a:stretch>
            <a:fillRect/>
          </a:stretch>
        </p:blipFill>
        <p:spPr bwMode="auto">
          <a:xfrm>
            <a:off x="2627313" y="1484313"/>
            <a:ext cx="4830762" cy="36274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endParaRPr lang="es-EC"/>
          </a:p>
        </p:txBody>
      </p:sp>
      <p:pic>
        <p:nvPicPr>
          <p:cNvPr id="8194" name="Picture 2"/>
          <p:cNvPicPr>
            <a:picLocks noChangeAspect="1" noChangeArrowheads="1"/>
          </p:cNvPicPr>
          <p:nvPr/>
        </p:nvPicPr>
        <p:blipFill>
          <a:blip r:embed="rId2" cstate="print"/>
          <a:srcRect/>
          <a:stretch>
            <a:fillRect/>
          </a:stretch>
        </p:blipFill>
        <p:spPr bwMode="auto">
          <a:xfrm>
            <a:off x="2483768" y="1484784"/>
            <a:ext cx="4830763" cy="36274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endParaRPr lang="es-EC"/>
          </a:p>
        </p:txBody>
      </p:sp>
      <p:pic>
        <p:nvPicPr>
          <p:cNvPr id="9218" name="Picture 2"/>
          <p:cNvPicPr>
            <a:picLocks noChangeAspect="1" noChangeArrowheads="1"/>
          </p:cNvPicPr>
          <p:nvPr/>
        </p:nvPicPr>
        <p:blipFill>
          <a:blip r:embed="rId2" cstate="print"/>
          <a:srcRect/>
          <a:stretch>
            <a:fillRect/>
          </a:stretch>
        </p:blipFill>
        <p:spPr bwMode="auto">
          <a:xfrm>
            <a:off x="2411760" y="1556792"/>
            <a:ext cx="4830762" cy="36274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endParaRPr lang="es-EC"/>
          </a:p>
        </p:txBody>
      </p:sp>
      <p:pic>
        <p:nvPicPr>
          <p:cNvPr id="10242" name="Picture 2"/>
          <p:cNvPicPr>
            <a:picLocks noChangeAspect="1" noChangeArrowheads="1"/>
          </p:cNvPicPr>
          <p:nvPr/>
        </p:nvPicPr>
        <p:blipFill>
          <a:blip r:embed="rId2" cstate="print"/>
          <a:srcRect/>
          <a:stretch>
            <a:fillRect/>
          </a:stretch>
        </p:blipFill>
        <p:spPr bwMode="auto">
          <a:xfrm>
            <a:off x="2484438" y="1557338"/>
            <a:ext cx="4830762" cy="36274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endParaRPr lang="es-EC"/>
          </a:p>
        </p:txBody>
      </p:sp>
      <p:pic>
        <p:nvPicPr>
          <p:cNvPr id="11266" name="Picture 2"/>
          <p:cNvPicPr>
            <a:picLocks noChangeAspect="1" noChangeArrowheads="1"/>
          </p:cNvPicPr>
          <p:nvPr/>
        </p:nvPicPr>
        <p:blipFill>
          <a:blip r:embed="rId2" cstate="print"/>
          <a:srcRect/>
          <a:stretch>
            <a:fillRect/>
          </a:stretch>
        </p:blipFill>
        <p:spPr bwMode="auto">
          <a:xfrm>
            <a:off x="2483768" y="1412776"/>
            <a:ext cx="4830763" cy="36274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endParaRPr lang="es-EC"/>
          </a:p>
        </p:txBody>
      </p:sp>
      <p:pic>
        <p:nvPicPr>
          <p:cNvPr id="12290" name="Picture 2"/>
          <p:cNvPicPr>
            <a:picLocks noChangeAspect="1" noChangeArrowheads="1"/>
          </p:cNvPicPr>
          <p:nvPr/>
        </p:nvPicPr>
        <p:blipFill>
          <a:blip r:embed="rId2" cstate="print"/>
          <a:srcRect/>
          <a:stretch>
            <a:fillRect/>
          </a:stretch>
        </p:blipFill>
        <p:spPr bwMode="auto">
          <a:xfrm>
            <a:off x="2411760" y="980728"/>
            <a:ext cx="4830762" cy="36274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13314" name="Picture 2"/>
          <p:cNvPicPr>
            <a:picLocks noGrp="1" noChangeAspect="1" noChangeArrowheads="1"/>
          </p:cNvPicPr>
          <p:nvPr>
            <p:ph idx="1"/>
          </p:nvPr>
        </p:nvPicPr>
        <p:blipFill>
          <a:blip r:embed="rId2" cstate="print"/>
          <a:srcRect l="24146" t="13360" r="6248" b="7090"/>
          <a:stretch>
            <a:fillRect/>
          </a:stretch>
        </p:blipFill>
        <p:spPr bwMode="auto">
          <a:xfrm>
            <a:off x="1979712" y="1124744"/>
            <a:ext cx="5976664" cy="42690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C"/>
          </a:p>
        </p:txBody>
      </p:sp>
      <p:sp>
        <p:nvSpPr>
          <p:cNvPr id="2" name="1 Marcador de contenido"/>
          <p:cNvSpPr>
            <a:spLocks noGrp="1"/>
          </p:cNvSpPr>
          <p:nvPr>
            <p:ph idx="1"/>
          </p:nvPr>
        </p:nvSpPr>
        <p:spPr>
          <a:xfrm>
            <a:off x="914400" y="1628800"/>
            <a:ext cx="8229600" cy="4525963"/>
          </a:xfrm>
        </p:spPr>
        <p:txBody>
          <a:bodyPr/>
          <a:lstStyle/>
          <a:p>
            <a:r>
              <a:rPr lang="es-EC" dirty="0" smtClean="0"/>
              <a:t>PRUEBAS DE FUNCIONAMIENTO</a:t>
            </a:r>
            <a:endParaRPr lang="es-EC" dirty="0"/>
          </a:p>
        </p:txBody>
      </p:sp>
      <p:pic>
        <p:nvPicPr>
          <p:cNvPr id="65538" name="Picture 2"/>
          <p:cNvPicPr>
            <a:picLocks noChangeAspect="1" noChangeArrowheads="1"/>
          </p:cNvPicPr>
          <p:nvPr/>
        </p:nvPicPr>
        <p:blipFill>
          <a:blip r:embed="rId2" cstate="print"/>
          <a:srcRect l="14466" t="21375" r="19385" b="32320"/>
          <a:stretch>
            <a:fillRect/>
          </a:stretch>
        </p:blipFill>
        <p:spPr bwMode="auto">
          <a:xfrm>
            <a:off x="1187624" y="2132856"/>
            <a:ext cx="7272808" cy="31818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C"/>
          </a:p>
        </p:txBody>
      </p:sp>
      <p:sp>
        <p:nvSpPr>
          <p:cNvPr id="5" name="4 Marcador de contenido"/>
          <p:cNvSpPr>
            <a:spLocks noGrp="1"/>
          </p:cNvSpPr>
          <p:nvPr>
            <p:ph idx="1"/>
          </p:nvPr>
        </p:nvSpPr>
        <p:spPr>
          <a:xfrm>
            <a:off x="1115616" y="1484784"/>
            <a:ext cx="8229600" cy="4525963"/>
          </a:xfrm>
        </p:spPr>
        <p:txBody>
          <a:bodyPr/>
          <a:lstStyle/>
          <a:p>
            <a:pPr lvl="0">
              <a:buNone/>
            </a:pPr>
            <a:r>
              <a:rPr lang="en-US" b="1" dirty="0" smtClean="0"/>
              <a:t>NORMATIVA APLICABLE</a:t>
            </a:r>
            <a:endParaRPr lang="es-EC" dirty="0" smtClean="0"/>
          </a:p>
          <a:p>
            <a:r>
              <a:rPr lang="es-EC" sz="2400" dirty="0" smtClean="0"/>
              <a:t>NORMA CPE INEN 001:87 </a:t>
            </a:r>
            <a:r>
              <a:rPr lang="es-EC" sz="2400" b="1" dirty="0" smtClean="0"/>
              <a:t>CODIGO DE PRÁCTICA PARA LA MANIPULACIÓN DE ALIMENTOS</a:t>
            </a:r>
            <a:r>
              <a:rPr lang="es-EC" sz="2400" dirty="0" smtClean="0"/>
              <a:t>.</a:t>
            </a:r>
          </a:p>
          <a:p>
            <a:r>
              <a:rPr lang="es-EC" sz="2400" dirty="0" smtClean="0"/>
              <a:t>Art. 3.1.2.2 Equipos y recipientes.</a:t>
            </a:r>
          </a:p>
          <a:p>
            <a:r>
              <a:rPr lang="es-EC" sz="2400" dirty="0" smtClean="0"/>
              <a:t>Art. 3.1.2.4 Protección contra la contaminación y daños.</a:t>
            </a:r>
          </a:p>
          <a:p>
            <a:r>
              <a:rPr lang="es-EC" sz="2400" dirty="0" smtClean="0"/>
              <a:t>Art. 3.1.3    Almacenamiento.</a:t>
            </a:r>
          </a:p>
          <a:p>
            <a:r>
              <a:rPr lang="es-EC" sz="2400" b="1" dirty="0" smtClean="0"/>
              <a:t>Art. 3.1.4.2 </a:t>
            </a:r>
            <a:r>
              <a:rPr lang="es-EC" sz="2400" dirty="0" smtClean="0"/>
              <a:t>Procedimiento de Manipulación.</a:t>
            </a:r>
          </a:p>
          <a:p>
            <a:r>
              <a:rPr lang="es-EC" sz="2400" dirty="0" smtClean="0"/>
              <a:t>Art. 3.2.5.1 Materiales.</a:t>
            </a:r>
          </a:p>
          <a:p>
            <a:endParaRPr lang="es-EC" sz="2400" dirty="0" smtClean="0"/>
          </a:p>
          <a:p>
            <a:endParaRPr lang="es-EC" sz="2400" dirty="0" smtClean="0"/>
          </a:p>
          <a:p>
            <a:endParaRPr lang="es-EC" sz="2400" dirty="0" smtClean="0"/>
          </a:p>
          <a:p>
            <a:endParaRPr lang="es-EC" sz="2400" dirty="0" smtClean="0"/>
          </a:p>
          <a:p>
            <a:endParaRPr lang="es-EC" sz="2400" dirty="0" smtClean="0"/>
          </a:p>
          <a:p>
            <a:endParaRPr lang="es-EC"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C"/>
          </a:p>
        </p:txBody>
      </p:sp>
      <p:sp>
        <p:nvSpPr>
          <p:cNvPr id="2" name="1 Marcador de contenido"/>
          <p:cNvSpPr>
            <a:spLocks noGrp="1"/>
          </p:cNvSpPr>
          <p:nvPr>
            <p:ph idx="1"/>
          </p:nvPr>
        </p:nvSpPr>
        <p:spPr/>
        <p:txBody>
          <a:bodyPr/>
          <a:lstStyle/>
          <a:p>
            <a:endParaRPr lang="es-EC" dirty="0"/>
          </a:p>
        </p:txBody>
      </p:sp>
      <p:pic>
        <p:nvPicPr>
          <p:cNvPr id="66562" name="Picture 2"/>
          <p:cNvPicPr>
            <a:picLocks noChangeAspect="1" noChangeArrowheads="1"/>
          </p:cNvPicPr>
          <p:nvPr/>
        </p:nvPicPr>
        <p:blipFill>
          <a:blip r:embed="rId2" cstate="print"/>
          <a:srcRect l="10922" t="27990" r="11116" b="20981"/>
          <a:stretch>
            <a:fillRect/>
          </a:stretch>
        </p:blipFill>
        <p:spPr bwMode="auto">
          <a:xfrm>
            <a:off x="1439144" y="1628800"/>
            <a:ext cx="7704856" cy="3151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C"/>
          </a:p>
        </p:txBody>
      </p:sp>
      <p:sp>
        <p:nvSpPr>
          <p:cNvPr id="2" name="1 Marcador de contenido"/>
          <p:cNvSpPr>
            <a:spLocks noGrp="1"/>
          </p:cNvSpPr>
          <p:nvPr>
            <p:ph idx="1"/>
          </p:nvPr>
        </p:nvSpPr>
        <p:spPr/>
        <p:txBody>
          <a:bodyPr/>
          <a:lstStyle/>
          <a:p>
            <a:endParaRPr lang="es-EC" dirty="0"/>
          </a:p>
        </p:txBody>
      </p:sp>
      <p:pic>
        <p:nvPicPr>
          <p:cNvPr id="67586" name="Picture 2"/>
          <p:cNvPicPr>
            <a:picLocks noChangeAspect="1" noChangeArrowheads="1"/>
          </p:cNvPicPr>
          <p:nvPr/>
        </p:nvPicPr>
        <p:blipFill>
          <a:blip r:embed="rId2" cstate="print"/>
          <a:srcRect l="10040" t="22680" r="6683" b="29126"/>
          <a:stretch>
            <a:fillRect/>
          </a:stretch>
        </p:blipFill>
        <p:spPr bwMode="auto">
          <a:xfrm>
            <a:off x="1115616" y="2132856"/>
            <a:ext cx="7632848" cy="27608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C"/>
          </a:p>
        </p:txBody>
      </p:sp>
      <p:sp>
        <p:nvSpPr>
          <p:cNvPr id="2" name="1 Marcador de contenido"/>
          <p:cNvSpPr>
            <a:spLocks noGrp="1"/>
          </p:cNvSpPr>
          <p:nvPr>
            <p:ph idx="1"/>
          </p:nvPr>
        </p:nvSpPr>
        <p:spPr/>
        <p:txBody>
          <a:bodyPr/>
          <a:lstStyle/>
          <a:p>
            <a:endParaRPr lang="es-EC"/>
          </a:p>
        </p:txBody>
      </p:sp>
      <p:pic>
        <p:nvPicPr>
          <p:cNvPr id="68610" name="Picture 2"/>
          <p:cNvPicPr>
            <a:picLocks noChangeAspect="1" noChangeArrowheads="1"/>
          </p:cNvPicPr>
          <p:nvPr/>
        </p:nvPicPr>
        <p:blipFill>
          <a:blip r:embed="rId2" cstate="print"/>
          <a:srcRect l="12103" t="20430" r="10526" b="35155"/>
          <a:stretch>
            <a:fillRect/>
          </a:stretch>
        </p:blipFill>
        <p:spPr bwMode="auto">
          <a:xfrm>
            <a:off x="1763688" y="2060848"/>
            <a:ext cx="6408712" cy="229930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C"/>
          </a:p>
        </p:txBody>
      </p:sp>
      <p:sp>
        <p:nvSpPr>
          <p:cNvPr id="2" name="1 Marcador de contenido"/>
          <p:cNvSpPr>
            <a:spLocks noGrp="1"/>
          </p:cNvSpPr>
          <p:nvPr>
            <p:ph idx="1"/>
          </p:nvPr>
        </p:nvSpPr>
        <p:spPr/>
        <p:txBody>
          <a:bodyPr/>
          <a:lstStyle/>
          <a:p>
            <a:endParaRPr lang="es-EC"/>
          </a:p>
        </p:txBody>
      </p:sp>
      <p:pic>
        <p:nvPicPr>
          <p:cNvPr id="69634" name="Picture 2"/>
          <p:cNvPicPr>
            <a:picLocks noChangeAspect="1" noChangeArrowheads="1"/>
          </p:cNvPicPr>
          <p:nvPr/>
        </p:nvPicPr>
        <p:blipFill>
          <a:blip r:embed="rId2" cstate="print"/>
          <a:srcRect l="14466" t="25155" r="15841" b="26650"/>
          <a:stretch>
            <a:fillRect/>
          </a:stretch>
        </p:blipFill>
        <p:spPr bwMode="auto">
          <a:xfrm>
            <a:off x="1403648" y="1988840"/>
            <a:ext cx="7344816" cy="31744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539552" y="764704"/>
            <a:ext cx="8229600" cy="1143000"/>
          </a:xfrm>
        </p:spPr>
        <p:txBody>
          <a:bodyPr>
            <a:normAutofit fontScale="90000"/>
          </a:bodyPr>
          <a:lstStyle/>
          <a:p>
            <a:r>
              <a:rPr lang="es-EC" dirty="0" smtClean="0"/>
              <a:t>CAPITULO 5: ANALISIS ECONOMICO FINANCIERO</a:t>
            </a:r>
            <a:endParaRPr lang="es-EC" dirty="0"/>
          </a:p>
        </p:txBody>
      </p:sp>
      <p:sp>
        <p:nvSpPr>
          <p:cNvPr id="2" name="1 Marcador de contenido"/>
          <p:cNvSpPr>
            <a:spLocks noGrp="1"/>
          </p:cNvSpPr>
          <p:nvPr>
            <p:ph idx="1"/>
          </p:nvPr>
        </p:nvSpPr>
        <p:spPr/>
        <p:txBody>
          <a:bodyPr/>
          <a:lstStyle/>
          <a:p>
            <a:endParaRPr lang="es-EC" dirty="0"/>
          </a:p>
        </p:txBody>
      </p:sp>
      <p:pic>
        <p:nvPicPr>
          <p:cNvPr id="70658" name="Picture 2"/>
          <p:cNvPicPr>
            <a:picLocks noChangeAspect="1" noChangeArrowheads="1"/>
          </p:cNvPicPr>
          <p:nvPr/>
        </p:nvPicPr>
        <p:blipFill>
          <a:blip r:embed="rId2" cstate="print"/>
          <a:srcRect l="40453" t="33660" r="37103" b="41770"/>
          <a:stretch>
            <a:fillRect/>
          </a:stretch>
        </p:blipFill>
        <p:spPr bwMode="auto">
          <a:xfrm>
            <a:off x="2843808" y="2060848"/>
            <a:ext cx="3683486" cy="25202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C"/>
          </a:p>
        </p:txBody>
      </p:sp>
      <p:sp>
        <p:nvSpPr>
          <p:cNvPr id="2" name="1 Marcador de contenido"/>
          <p:cNvSpPr>
            <a:spLocks noGrp="1"/>
          </p:cNvSpPr>
          <p:nvPr>
            <p:ph idx="1"/>
          </p:nvPr>
        </p:nvSpPr>
        <p:spPr/>
        <p:txBody>
          <a:bodyPr/>
          <a:lstStyle/>
          <a:p>
            <a:endParaRPr lang="es-EC" dirty="0"/>
          </a:p>
        </p:txBody>
      </p:sp>
      <p:pic>
        <p:nvPicPr>
          <p:cNvPr id="71682" name="Picture 2"/>
          <p:cNvPicPr>
            <a:picLocks noChangeAspect="1" noChangeArrowheads="1"/>
          </p:cNvPicPr>
          <p:nvPr/>
        </p:nvPicPr>
        <p:blipFill>
          <a:blip r:embed="rId2" cstate="print"/>
          <a:srcRect l="33366" t="33660" r="30016" b="28540"/>
          <a:stretch>
            <a:fillRect/>
          </a:stretch>
        </p:blipFill>
        <p:spPr bwMode="auto">
          <a:xfrm>
            <a:off x="1691680" y="980728"/>
            <a:ext cx="6336704" cy="40881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C"/>
          </a:p>
        </p:txBody>
      </p:sp>
      <p:sp>
        <p:nvSpPr>
          <p:cNvPr id="2" name="1 Marcador de contenido"/>
          <p:cNvSpPr>
            <a:spLocks noGrp="1"/>
          </p:cNvSpPr>
          <p:nvPr>
            <p:ph idx="1"/>
          </p:nvPr>
        </p:nvSpPr>
        <p:spPr/>
        <p:txBody>
          <a:bodyPr/>
          <a:lstStyle/>
          <a:p>
            <a:endParaRPr lang="es-EC" dirty="0"/>
          </a:p>
        </p:txBody>
      </p:sp>
      <p:pic>
        <p:nvPicPr>
          <p:cNvPr id="72706" name="Picture 2"/>
          <p:cNvPicPr>
            <a:picLocks noChangeAspect="1" noChangeArrowheads="1"/>
          </p:cNvPicPr>
          <p:nvPr/>
        </p:nvPicPr>
        <p:blipFill>
          <a:blip r:embed="rId2" cstate="print"/>
          <a:srcRect l="43406" t="33660" r="38875" b="49330"/>
          <a:stretch>
            <a:fillRect/>
          </a:stretch>
        </p:blipFill>
        <p:spPr bwMode="auto">
          <a:xfrm>
            <a:off x="2699792" y="2276872"/>
            <a:ext cx="4176464" cy="25058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C"/>
          </a:p>
        </p:txBody>
      </p:sp>
      <p:sp>
        <p:nvSpPr>
          <p:cNvPr id="2" name="1 Marcador de contenido"/>
          <p:cNvSpPr>
            <a:spLocks noGrp="1"/>
          </p:cNvSpPr>
          <p:nvPr>
            <p:ph idx="1"/>
          </p:nvPr>
        </p:nvSpPr>
        <p:spPr/>
        <p:txBody>
          <a:bodyPr/>
          <a:lstStyle/>
          <a:p>
            <a:endParaRPr lang="es-EC"/>
          </a:p>
        </p:txBody>
      </p:sp>
      <p:pic>
        <p:nvPicPr>
          <p:cNvPr id="73730" name="Picture 2"/>
          <p:cNvPicPr>
            <a:picLocks noChangeAspect="1" noChangeArrowheads="1"/>
          </p:cNvPicPr>
          <p:nvPr/>
        </p:nvPicPr>
        <p:blipFill>
          <a:blip r:embed="rId2" cstate="print"/>
          <a:srcRect l="42816" t="57285" r="37694" b="23815"/>
          <a:stretch>
            <a:fillRect/>
          </a:stretch>
        </p:blipFill>
        <p:spPr bwMode="auto">
          <a:xfrm>
            <a:off x="2411760" y="2492896"/>
            <a:ext cx="4396088" cy="26642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539552" y="836712"/>
            <a:ext cx="8229600" cy="1143000"/>
          </a:xfrm>
        </p:spPr>
        <p:txBody>
          <a:bodyPr>
            <a:normAutofit fontScale="90000"/>
          </a:bodyPr>
          <a:lstStyle/>
          <a:p>
            <a:r>
              <a:rPr lang="es-EC" dirty="0" smtClean="0"/>
              <a:t>CAPITULO 6: CONCLUSIONES Y RECOMENDACIONES</a:t>
            </a:r>
            <a:endParaRPr lang="es-EC" dirty="0"/>
          </a:p>
        </p:txBody>
      </p:sp>
      <p:sp>
        <p:nvSpPr>
          <p:cNvPr id="2" name="1 Marcador de contenido"/>
          <p:cNvSpPr>
            <a:spLocks noGrp="1"/>
          </p:cNvSpPr>
          <p:nvPr>
            <p:ph idx="1"/>
          </p:nvPr>
        </p:nvSpPr>
        <p:spPr>
          <a:xfrm>
            <a:off x="1403648" y="1988840"/>
            <a:ext cx="7427168" cy="4525963"/>
          </a:xfrm>
        </p:spPr>
        <p:txBody>
          <a:bodyPr>
            <a:normAutofit/>
          </a:bodyPr>
          <a:lstStyle/>
          <a:p>
            <a:pPr lvl="0" algn="just"/>
            <a:r>
              <a:rPr lang="es-EC" sz="2400" dirty="0" smtClean="0"/>
              <a:t>Se diseñó y construyó una máquina que se encargue de la clasificación por tamaño de diferentes clases de frutos redondos, los tamaños de frutos oscilan entre (0-5.5), (5.5-6), (6-6.5), (6.5-7), (7-7.5), (7.5-10) cm.</a:t>
            </a:r>
          </a:p>
          <a:p>
            <a:pPr lvl="0" algn="just"/>
            <a:r>
              <a:rPr lang="es-EC" sz="2400" dirty="0" smtClean="0"/>
              <a:t>Se determinó que para que el proceso de clasificación sea exitoso, se necesitan frutos redondos y estos deben estar en estado tierno (verde), para garantizar que los frutos tengan una buena resistencia mecánica y no resulten dañados.</a:t>
            </a:r>
          </a:p>
          <a:p>
            <a:pPr algn="just"/>
            <a:endParaRPr lang="es-EC"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C"/>
          </a:p>
        </p:txBody>
      </p:sp>
      <p:sp>
        <p:nvSpPr>
          <p:cNvPr id="2" name="1 Marcador de contenido"/>
          <p:cNvSpPr>
            <a:spLocks noGrp="1"/>
          </p:cNvSpPr>
          <p:nvPr>
            <p:ph idx="1"/>
          </p:nvPr>
        </p:nvSpPr>
        <p:spPr>
          <a:xfrm>
            <a:off x="914400" y="1556792"/>
            <a:ext cx="7906072" cy="4525963"/>
          </a:xfrm>
        </p:spPr>
        <p:txBody>
          <a:bodyPr>
            <a:normAutofit/>
          </a:bodyPr>
          <a:lstStyle/>
          <a:p>
            <a:pPr lvl="0" algn="just"/>
            <a:r>
              <a:rPr lang="es-EC" sz="2000" dirty="0" smtClean="0"/>
              <a:t>Al realizar las  pruebas de funcionamiento se verificó que la máquina clasificadora de frutos satisface a la demanda del cliente. Cumpliendo con una capacidad  de 400 kg/h lo que equivale aproximadamente a una gaveta en 3 minutos. Además se concluye que la máquina no daña ningún fruto en el proceso de clasificación. </a:t>
            </a:r>
          </a:p>
          <a:p>
            <a:pPr lvl="0" algn="just"/>
            <a:r>
              <a:rPr lang="es-EC" sz="2000" dirty="0" smtClean="0"/>
              <a:t>El proceso de selección del modelo de la máquina se realizó con un previo estudio de las máquinas existentes en el mercado, y mediante una matriz de ponderación, con la que se determinó un modelo óptimo que cumplan con los requisitos del cliente.</a:t>
            </a:r>
          </a:p>
          <a:p>
            <a:endParaRPr lang="es-EC"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C"/>
          </a:p>
        </p:txBody>
      </p:sp>
      <p:sp>
        <p:nvSpPr>
          <p:cNvPr id="2" name="1 Marcador de contenido"/>
          <p:cNvSpPr>
            <a:spLocks noGrp="1"/>
          </p:cNvSpPr>
          <p:nvPr>
            <p:ph idx="1"/>
          </p:nvPr>
        </p:nvSpPr>
        <p:spPr>
          <a:xfrm>
            <a:off x="914400" y="1556792"/>
            <a:ext cx="8229600" cy="4525963"/>
          </a:xfrm>
        </p:spPr>
        <p:txBody>
          <a:bodyPr/>
          <a:lstStyle/>
          <a:p>
            <a:r>
              <a:rPr lang="es-EC" dirty="0" smtClean="0"/>
              <a:t>CARACTERIZACIÓN DEL PRODUCTO</a:t>
            </a:r>
          </a:p>
          <a:p>
            <a:endParaRPr lang="es-EC" dirty="0"/>
          </a:p>
        </p:txBody>
      </p:sp>
      <p:pic>
        <p:nvPicPr>
          <p:cNvPr id="10243" name="Picture 3"/>
          <p:cNvPicPr>
            <a:picLocks noChangeAspect="1" noChangeArrowheads="1"/>
          </p:cNvPicPr>
          <p:nvPr/>
        </p:nvPicPr>
        <p:blipFill>
          <a:blip r:embed="rId2" cstate="print"/>
          <a:srcRect l="41141" t="34880" r="36416" b="36770"/>
          <a:stretch>
            <a:fillRect/>
          </a:stretch>
        </p:blipFill>
        <p:spPr bwMode="auto">
          <a:xfrm>
            <a:off x="971600" y="2276872"/>
            <a:ext cx="2736304" cy="2160240"/>
          </a:xfrm>
          <a:prstGeom prst="rect">
            <a:avLst/>
          </a:prstGeom>
          <a:noFill/>
          <a:ln w="9525">
            <a:noFill/>
            <a:miter lim="800000"/>
            <a:headEnd/>
            <a:tailEnd/>
          </a:ln>
        </p:spPr>
      </p:pic>
      <p:pic>
        <p:nvPicPr>
          <p:cNvPr id="10244" name="Picture 4"/>
          <p:cNvPicPr>
            <a:picLocks noChangeAspect="1" noChangeArrowheads="1"/>
          </p:cNvPicPr>
          <p:nvPr/>
        </p:nvPicPr>
        <p:blipFill>
          <a:blip r:embed="rId3" cstate="print"/>
          <a:srcRect l="44685" t="32990" r="38778" b="39605"/>
          <a:stretch>
            <a:fillRect/>
          </a:stretch>
        </p:blipFill>
        <p:spPr bwMode="auto">
          <a:xfrm>
            <a:off x="3851920" y="2420888"/>
            <a:ext cx="2016224" cy="2088232"/>
          </a:xfrm>
          <a:prstGeom prst="rect">
            <a:avLst/>
          </a:prstGeom>
          <a:noFill/>
          <a:ln w="9525">
            <a:noFill/>
            <a:miter lim="800000"/>
            <a:headEnd/>
            <a:tailEnd/>
          </a:ln>
        </p:spPr>
      </p:pic>
      <p:pic>
        <p:nvPicPr>
          <p:cNvPr id="10245" name="Picture 5"/>
          <p:cNvPicPr>
            <a:picLocks noChangeAspect="1" noChangeArrowheads="1"/>
          </p:cNvPicPr>
          <p:nvPr/>
        </p:nvPicPr>
        <p:blipFill>
          <a:blip r:embed="rId4" cstate="print"/>
          <a:srcRect l="44094" t="49055" r="41141" b="27320"/>
          <a:stretch>
            <a:fillRect/>
          </a:stretch>
        </p:blipFill>
        <p:spPr bwMode="auto">
          <a:xfrm>
            <a:off x="6516216" y="2420888"/>
            <a:ext cx="1800200" cy="180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C"/>
          </a:p>
        </p:txBody>
      </p:sp>
      <p:sp>
        <p:nvSpPr>
          <p:cNvPr id="2" name="1 Marcador de contenido"/>
          <p:cNvSpPr>
            <a:spLocks noGrp="1"/>
          </p:cNvSpPr>
          <p:nvPr>
            <p:ph idx="1"/>
          </p:nvPr>
        </p:nvSpPr>
        <p:spPr>
          <a:xfrm>
            <a:off x="914400" y="1484784"/>
            <a:ext cx="7618040" cy="4525963"/>
          </a:xfrm>
        </p:spPr>
        <p:txBody>
          <a:bodyPr>
            <a:normAutofit/>
          </a:bodyPr>
          <a:lstStyle/>
          <a:p>
            <a:pPr lvl="0" algn="just"/>
            <a:r>
              <a:rPr lang="es-EC" sz="1900" dirty="0" smtClean="0"/>
              <a:t>Se determinó que en la Universidad de las Fuerzas Armadas existen estudiantes de la Carrera de Ingeniería Mecánica, que, con el apoyo de mano de obra nacional calificada, tienen el conocimiento técnico para fabricar máquinas de esta naturaleza, que actualmente son importadas al país, demostrando así también que existe la capacidad tecnológica e intelectual en el país para la construcción de nuevas máquinas.</a:t>
            </a:r>
          </a:p>
          <a:p>
            <a:pPr lvl="0" algn="just"/>
            <a:r>
              <a:rPr lang="es-EC" sz="1900" dirty="0" smtClean="0"/>
              <a:t>Previamente antes de la construcción se desarrolló una simulación, la cual se realizó en un programa CAD, y con esta se verificó que el concepto de funcionamiento de la máquina clasificadora de frutos sería exitoso. Los resultados obtenidos de los programas CAD  permitieron establecer los posibles errores que se cometerían; brindando la oportunidad de mejorarlos en el proceso de construcción.</a:t>
            </a:r>
          </a:p>
          <a:p>
            <a:endParaRPr lang="es-EC"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C"/>
          </a:p>
        </p:txBody>
      </p:sp>
      <p:sp>
        <p:nvSpPr>
          <p:cNvPr id="2" name="1 Marcador de contenido"/>
          <p:cNvSpPr>
            <a:spLocks noGrp="1"/>
          </p:cNvSpPr>
          <p:nvPr>
            <p:ph idx="1"/>
          </p:nvPr>
        </p:nvSpPr>
        <p:spPr>
          <a:xfrm>
            <a:off x="683568" y="1772816"/>
            <a:ext cx="8229600" cy="4525963"/>
          </a:xfrm>
        </p:spPr>
        <p:txBody>
          <a:bodyPr>
            <a:normAutofit/>
          </a:bodyPr>
          <a:lstStyle/>
          <a:p>
            <a:pPr lvl="0" algn="just"/>
            <a:r>
              <a:rPr lang="es-EC" sz="1800" dirty="0" smtClean="0"/>
              <a:t>Mediante el análisis de costos se determinó que la maquina clasificadora de frutos por su tamaño tiene un costo de 4000 USD. En materiales  se invirtió 1500 UDS correspondiente al 37,5 % del costo total. También 1000 USD en mano de obra, extras y alquiler del equipo equivalentes a 25,00 %. y finalmente en tutoría y el costo de diseño 1500 USD equivalentes a 37,5%.</a:t>
            </a:r>
          </a:p>
          <a:p>
            <a:pPr lvl="0" algn="just"/>
            <a:r>
              <a:rPr lang="es-EC" sz="1800" dirty="0" smtClean="0"/>
              <a:t>El costo final de la máquina superó la inversión inicial debido q se realizaron mejoras de diseño para garantizar la vida útil de 5 años de la máquina. </a:t>
            </a:r>
          </a:p>
          <a:p>
            <a:endParaRPr lang="es-EC"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C"/>
          </a:p>
        </p:txBody>
      </p:sp>
      <p:sp>
        <p:nvSpPr>
          <p:cNvPr id="2" name="1 Marcador de contenido"/>
          <p:cNvSpPr>
            <a:spLocks noGrp="1"/>
          </p:cNvSpPr>
          <p:nvPr>
            <p:ph idx="1"/>
          </p:nvPr>
        </p:nvSpPr>
        <p:spPr/>
        <p:txBody>
          <a:bodyPr>
            <a:normAutofit/>
          </a:bodyPr>
          <a:lstStyle/>
          <a:p>
            <a:r>
              <a:rPr lang="es-EC" sz="6000" dirty="0" smtClean="0"/>
              <a:t>GRACIAS</a:t>
            </a:r>
            <a:endParaRPr lang="es-EC" sz="60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C"/>
          </a:p>
        </p:txBody>
      </p:sp>
      <p:sp>
        <p:nvSpPr>
          <p:cNvPr id="2" name="1 Marcador de contenido"/>
          <p:cNvSpPr>
            <a:spLocks noGrp="1"/>
          </p:cNvSpPr>
          <p:nvPr>
            <p:ph idx="1"/>
          </p:nvPr>
        </p:nvSpPr>
        <p:spPr>
          <a:xfrm>
            <a:off x="1475656" y="1268760"/>
            <a:ext cx="8229600" cy="4525963"/>
          </a:xfrm>
        </p:spPr>
        <p:txBody>
          <a:bodyPr/>
          <a:lstStyle/>
          <a:p>
            <a:pPr lvl="0">
              <a:buNone/>
            </a:pPr>
            <a:r>
              <a:rPr lang="es-EC" b="1" dirty="0" smtClean="0"/>
              <a:t>REQUISITOS Y RESTRICCIONES </a:t>
            </a:r>
          </a:p>
          <a:p>
            <a:pPr lvl="0">
              <a:buNone/>
            </a:pPr>
            <a:endParaRPr lang="es-EC" dirty="0" smtClean="0"/>
          </a:p>
          <a:p>
            <a:r>
              <a:rPr lang="es-EC" sz="2400" dirty="0" smtClean="0"/>
              <a:t>EVITAR IMPORTACIÓN.</a:t>
            </a:r>
          </a:p>
          <a:p>
            <a:pPr>
              <a:buNone/>
            </a:pPr>
            <a:endParaRPr lang="es-EC" sz="2400" dirty="0" smtClean="0"/>
          </a:p>
          <a:p>
            <a:r>
              <a:rPr lang="es-EC" sz="2400" dirty="0" smtClean="0"/>
              <a:t>5 TAMAÑOS DE CLASIFICACIÓN.</a:t>
            </a:r>
          </a:p>
          <a:p>
            <a:pPr>
              <a:buNone/>
            </a:pPr>
            <a:endParaRPr lang="es-EC" sz="2400" dirty="0" smtClean="0"/>
          </a:p>
          <a:p>
            <a:r>
              <a:rPr lang="es-EC" sz="2400" dirty="0" smtClean="0"/>
              <a:t>CAPACIDAD MÍNIMA 200 kg/hora</a:t>
            </a:r>
          </a:p>
          <a:p>
            <a:pPr>
              <a:buNone/>
            </a:pPr>
            <a:endParaRPr lang="es-EC" sz="2400" dirty="0" smtClean="0"/>
          </a:p>
          <a:p>
            <a:r>
              <a:rPr lang="es-EC" sz="2400" dirty="0" smtClean="0"/>
              <a:t>SELECCIÓN MANUAL DE FRUTOS EN MAL ESTADO.</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3700</TotalTime>
  <Words>969</Words>
  <Application>Microsoft Office PowerPoint</Application>
  <PresentationFormat>Presentación en pantalla (4:3)</PresentationFormat>
  <Paragraphs>144</Paragraphs>
  <Slides>82</Slides>
  <Notes>0</Notes>
  <HiddenSlides>0</HiddenSlides>
  <MMClips>0</MMClips>
  <ScaleCrop>false</ScaleCrop>
  <HeadingPairs>
    <vt:vector size="4" baseType="variant">
      <vt:variant>
        <vt:lpstr>Tema</vt:lpstr>
      </vt:variant>
      <vt:variant>
        <vt:i4>1</vt:i4>
      </vt:variant>
      <vt:variant>
        <vt:lpstr>Títulos de diapositiva</vt:lpstr>
      </vt:variant>
      <vt:variant>
        <vt:i4>82</vt:i4>
      </vt:variant>
    </vt:vector>
  </HeadingPairs>
  <TitlesOfParts>
    <vt:vector size="83" baseType="lpstr">
      <vt:lpstr>Tema de Office</vt:lpstr>
      <vt:lpstr>   DEPARTAMENTO DE CIENCIAS DE LA ENERGÍA Y MECÁNICA  CARRERA DE INGENIERÍA MECÁNICA   TESIS PRESENTADA COMO REQUISITO PREVIO A LA OBTENCIÓN DEL TÍTULO DE INGENIERO MECÁNICO.   “DISEÑO, CONSTRUCCIÓN Y SIMULACIÓN DE UNA MÁQUINA CLASIFICADORA DE FRUTOS”   AUTORES: ANGOS MEDIAVILLA  MARIO                                          CALVOPIÑA ENRIQUEZ HÉCTOR                                                     Ing. Naranjo Carlos Msc.                                                   Ing. Salazar Angelita Msc.      DIRECTOR                                                                                      CODIRECTOR   SANGOLQUÍ, OCTUBRE 2013</vt:lpstr>
      <vt:lpstr>CAPITULO 1: GENERALIDADES</vt:lpstr>
      <vt:lpstr>Diapositiva 3</vt:lpstr>
      <vt:lpstr>Diapositiva 4</vt:lpstr>
      <vt:lpstr>CAPITULO 2: MARCO TEÓRICO</vt:lpstr>
      <vt:lpstr>Diapositiva 6</vt:lpstr>
      <vt:lpstr>Diapositiva 7</vt:lpstr>
      <vt:lpstr>Diapositiva 8</vt:lpstr>
      <vt:lpstr>Diapositiva 9</vt:lpstr>
      <vt:lpstr>Diapositiva 10</vt:lpstr>
      <vt:lpstr>Diapositiva 11</vt:lpstr>
      <vt:lpstr>Diapositiva 12</vt:lpstr>
      <vt:lpstr>CAPITULO 3: DISEÑO</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CAPITULO 4: FABRICACION</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CAPITULO 5: ANALISIS ECONOMICO FINANCIERO</vt:lpstr>
      <vt:lpstr>Diapositiva 75</vt:lpstr>
      <vt:lpstr>Diapositiva 76</vt:lpstr>
      <vt:lpstr>Diapositiva 77</vt:lpstr>
      <vt:lpstr>CAPITULO 6: CONCLUSIONES Y RECOMENDACIONES</vt:lpstr>
      <vt:lpstr>Diapositiva 79</vt:lpstr>
      <vt:lpstr>Diapositiva 80</vt:lpstr>
      <vt:lpstr>Diapositiva 81</vt:lpstr>
      <vt:lpstr>Diapositiva 82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DEPARTAMENTO DE CIENCIAS DE LA ENERGÍA Y MECÁNICA  CARRERA DE INGENIERÍA MECÁNICA   TESIS PRESENTADA COMO REQUISITO PREVIO A LA OBTENCIÓN DEL TÍTULO DE INGENIERO MECÁNICO.   “DISEÑO, CONVERSIÓN Y ADAPTACIÓN DE UNA MOTOCICLETA DE 100 C.C. A GASOLINA EN ELÉCTRICA ”   AUTORES: LENIN ABATTA JÁCOME                            PAUL MOYA LLANO                                                     Ing. Fernando Olmedo                                                    Ing. Wilson Yépez                                           DIRECTOR                                                                              CODIRECTOR   SANGOLQUÍ, JULIO 2.013</dc:title>
  <dc:creator>user</dc:creator>
  <cp:lastModifiedBy>user</cp:lastModifiedBy>
  <cp:revision>21</cp:revision>
  <dcterms:created xsi:type="dcterms:W3CDTF">2013-10-30T04:50:50Z</dcterms:created>
  <dcterms:modified xsi:type="dcterms:W3CDTF">2013-11-07T00:40:51Z</dcterms:modified>
</cp:coreProperties>
</file>