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6" r:id="rId2"/>
    <p:sldId id="256" r:id="rId3"/>
    <p:sldId id="312" r:id="rId4"/>
    <p:sldId id="258" r:id="rId5"/>
    <p:sldId id="257" r:id="rId6"/>
    <p:sldId id="259" r:id="rId7"/>
    <p:sldId id="260" r:id="rId8"/>
    <p:sldId id="262" r:id="rId9"/>
    <p:sldId id="313" r:id="rId10"/>
    <p:sldId id="304" r:id="rId11"/>
    <p:sldId id="264" r:id="rId12"/>
    <p:sldId id="265" r:id="rId13"/>
    <p:sldId id="266" r:id="rId14"/>
    <p:sldId id="267" r:id="rId15"/>
    <p:sldId id="268" r:id="rId16"/>
    <p:sldId id="314" r:id="rId17"/>
    <p:sldId id="315" r:id="rId18"/>
    <p:sldId id="280" r:id="rId19"/>
    <p:sldId id="281" r:id="rId20"/>
    <p:sldId id="282" r:id="rId21"/>
    <p:sldId id="283" r:id="rId22"/>
    <p:sldId id="284" r:id="rId23"/>
    <p:sldId id="285" r:id="rId24"/>
    <p:sldId id="286" r:id="rId25"/>
    <p:sldId id="287" r:id="rId26"/>
    <p:sldId id="288" r:id="rId27"/>
    <p:sldId id="289" r:id="rId28"/>
    <p:sldId id="306" r:id="rId29"/>
    <p:sldId id="290" r:id="rId30"/>
    <p:sldId id="291" r:id="rId31"/>
    <p:sldId id="292" r:id="rId32"/>
    <p:sldId id="293" r:id="rId33"/>
    <p:sldId id="294" r:id="rId34"/>
    <p:sldId id="311" r:id="rId35"/>
    <p:sldId id="295" r:id="rId36"/>
    <p:sldId id="296" r:id="rId37"/>
    <p:sldId id="297" r:id="rId38"/>
    <p:sldId id="301" r:id="rId39"/>
    <p:sldId id="298" r:id="rId40"/>
    <p:sldId id="299" r:id="rId41"/>
    <p:sldId id="310" r:id="rId42"/>
    <p:sldId id="300" r:id="rId43"/>
    <p:sldId id="309" r:id="rId44"/>
    <p:sldId id="302" r:id="rId45"/>
    <p:sldId id="303" r:id="rId46"/>
    <p:sldId id="307" r:id="rId47"/>
    <p:sldId id="308"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ORJA\Documents\OSCARIN\TESIS\TABULACI&#211;N%20DE%20DA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ORJA\Documents\OSCARIN\TESIS\TABULACI&#211;N%20DE%20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v>PROMEDIO</c:v>
          </c:tx>
          <c:invertIfNegative val="0"/>
          <c:cat>
            <c:strRef>
              <c:f>tablas!$T$93:$T$95</c:f>
              <c:strCache>
                <c:ptCount val="3"/>
                <c:pt idx="0">
                  <c:v>PRO. TOTAL</c:v>
                </c:pt>
                <c:pt idx="1">
                  <c:v>PRO. FÍSICAS</c:v>
                </c:pt>
                <c:pt idx="2">
                  <c:v>PRO. TÉCNICAS</c:v>
                </c:pt>
              </c:strCache>
            </c:strRef>
          </c:cat>
          <c:val>
            <c:numRef>
              <c:f>tablas!$U$93:$U$95</c:f>
              <c:numCache>
                <c:formatCode>0</c:formatCode>
                <c:ptCount val="3"/>
                <c:pt idx="0">
                  <c:v>154.19999999999999</c:v>
                </c:pt>
                <c:pt idx="1">
                  <c:v>177.33333333333334</c:v>
                </c:pt>
                <c:pt idx="2">
                  <c:v>119.5</c:v>
                </c:pt>
              </c:numCache>
            </c:numRef>
          </c:val>
        </c:ser>
        <c:dLbls>
          <c:showLegendKey val="0"/>
          <c:showVal val="0"/>
          <c:showCatName val="0"/>
          <c:showSerName val="0"/>
          <c:showPercent val="0"/>
          <c:showBubbleSize val="0"/>
        </c:dLbls>
        <c:gapWidth val="150"/>
        <c:axId val="58859520"/>
        <c:axId val="58861056"/>
      </c:barChart>
      <c:catAx>
        <c:axId val="58859520"/>
        <c:scaling>
          <c:orientation val="minMax"/>
        </c:scaling>
        <c:delete val="0"/>
        <c:axPos val="b"/>
        <c:majorTickMark val="none"/>
        <c:minorTickMark val="none"/>
        <c:tickLblPos val="nextTo"/>
        <c:crossAx val="58861056"/>
        <c:crosses val="autoZero"/>
        <c:auto val="1"/>
        <c:lblAlgn val="ctr"/>
        <c:lblOffset val="100"/>
        <c:noMultiLvlLbl val="0"/>
      </c:catAx>
      <c:valAx>
        <c:axId val="58861056"/>
        <c:scaling>
          <c:orientation val="minMax"/>
        </c:scaling>
        <c:delete val="0"/>
        <c:axPos val="l"/>
        <c:majorGridlines/>
        <c:title>
          <c:tx>
            <c:rich>
              <a:bodyPr/>
              <a:lstStyle/>
              <a:p>
                <a:pPr>
                  <a:defRPr/>
                </a:pPr>
                <a:r>
                  <a:rPr lang="es-ES"/>
                  <a:t>FRECUENCIA CARDIACA</a:t>
                </a:r>
              </a:p>
            </c:rich>
          </c:tx>
          <c:layout/>
          <c:overlay val="0"/>
        </c:title>
        <c:numFmt formatCode="0" sourceLinked="1"/>
        <c:majorTickMark val="none"/>
        <c:minorTickMark val="none"/>
        <c:tickLblPos val="nextTo"/>
        <c:crossAx val="58859520"/>
        <c:crosses val="autoZero"/>
        <c:crossBetween val="between"/>
      </c:valAx>
      <c:dTable>
        <c:showHorzBorder val="1"/>
        <c:showVertBorder val="1"/>
        <c:showOutline val="1"/>
        <c:showKeys val="1"/>
      </c:dTable>
    </c:plotArea>
    <c:plotVisOnly val="1"/>
    <c:dispBlanksAs val="gap"/>
    <c:showDLblsOverMax val="0"/>
  </c:chart>
  <c:txPr>
    <a:bodyPr/>
    <a:lstStyle/>
    <a:p>
      <a:pPr>
        <a:defRPr sz="20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S"/>
              <a:t>0.47</a:t>
            </a:r>
          </a:p>
        </c:rich>
      </c:tx>
      <c:layout/>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DATOS'!$F$7:$F$13</c:f>
              <c:numCache>
                <c:formatCode>General</c:formatCode>
                <c:ptCount val="7"/>
                <c:pt idx="0">
                  <c:v>68.5</c:v>
                </c:pt>
                <c:pt idx="1">
                  <c:v>59</c:v>
                </c:pt>
                <c:pt idx="2">
                  <c:v>61.5</c:v>
                </c:pt>
                <c:pt idx="3">
                  <c:v>74.900000000000006</c:v>
                </c:pt>
                <c:pt idx="4">
                  <c:v>62</c:v>
                </c:pt>
                <c:pt idx="5">
                  <c:v>63.5</c:v>
                </c:pt>
                <c:pt idx="6">
                  <c:v>59</c:v>
                </c:pt>
              </c:numCache>
            </c:numRef>
          </c:xVal>
          <c:yVal>
            <c:numRef>
              <c:f>'INDICADORES 2 DATOS'!$BJ$7:$BJ$13</c:f>
              <c:numCache>
                <c:formatCode>General</c:formatCode>
                <c:ptCount val="7"/>
                <c:pt idx="0">
                  <c:v>1020.5</c:v>
                </c:pt>
                <c:pt idx="1">
                  <c:v>969.5</c:v>
                </c:pt>
                <c:pt idx="2">
                  <c:v>911.5</c:v>
                </c:pt>
                <c:pt idx="3">
                  <c:v>1000.24</c:v>
                </c:pt>
                <c:pt idx="4">
                  <c:v>1047</c:v>
                </c:pt>
                <c:pt idx="5">
                  <c:v>956.4</c:v>
                </c:pt>
                <c:pt idx="6">
                  <c:v>909.5</c:v>
                </c:pt>
              </c:numCache>
            </c:numRef>
          </c:yVal>
          <c:smooth val="0"/>
        </c:ser>
        <c:dLbls>
          <c:showLegendKey val="0"/>
          <c:showVal val="0"/>
          <c:showCatName val="0"/>
          <c:showSerName val="0"/>
          <c:showPercent val="0"/>
          <c:showBubbleSize val="0"/>
        </c:dLbls>
        <c:axId val="60032512"/>
        <c:axId val="60034432"/>
      </c:scatterChart>
      <c:valAx>
        <c:axId val="60032512"/>
        <c:scaling>
          <c:orientation val="minMax"/>
          <c:max val="80"/>
          <c:min val="55"/>
        </c:scaling>
        <c:delete val="0"/>
        <c:axPos val="b"/>
        <c:majorGridlines/>
        <c:title>
          <c:tx>
            <c:rich>
              <a:bodyPr/>
              <a:lstStyle/>
              <a:p>
                <a:pPr>
                  <a:defRPr/>
                </a:pPr>
                <a:r>
                  <a:rPr lang="es-ES"/>
                  <a:t>KILOS</a:t>
                </a:r>
              </a:p>
            </c:rich>
          </c:tx>
          <c:layout/>
          <c:overlay val="0"/>
        </c:title>
        <c:numFmt formatCode="General" sourceLinked="1"/>
        <c:majorTickMark val="none"/>
        <c:minorTickMark val="none"/>
        <c:tickLblPos val="nextTo"/>
        <c:crossAx val="60034432"/>
        <c:crosses val="autoZero"/>
        <c:crossBetween val="midCat"/>
        <c:majorUnit val="2"/>
      </c:valAx>
      <c:valAx>
        <c:axId val="60034432"/>
        <c:scaling>
          <c:orientation val="minMax"/>
        </c:scaling>
        <c:delete val="0"/>
        <c:axPos val="l"/>
        <c:majorGridlines/>
        <c:title>
          <c:tx>
            <c:rich>
              <a:bodyPr/>
              <a:lstStyle/>
              <a:p>
                <a:pPr>
                  <a:defRPr/>
                </a:pPr>
                <a:r>
                  <a:rPr lang="es-ES"/>
                  <a:t>PUNTOS</a:t>
                </a:r>
              </a:p>
            </c:rich>
          </c:tx>
          <c:layout/>
          <c:overlay val="0"/>
        </c:title>
        <c:numFmt formatCode="General" sourceLinked="1"/>
        <c:majorTickMark val="none"/>
        <c:minorTickMark val="none"/>
        <c:tickLblPos val="nextTo"/>
        <c:crossAx val="60032512"/>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s-ES"/>
              <a:t>0,48</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DATOS'!$L$7:$L$13</c:f>
              <c:numCache>
                <c:formatCode>General</c:formatCode>
                <c:ptCount val="7"/>
                <c:pt idx="0">
                  <c:v>9.5</c:v>
                </c:pt>
                <c:pt idx="1">
                  <c:v>8</c:v>
                </c:pt>
                <c:pt idx="2">
                  <c:v>8.5</c:v>
                </c:pt>
                <c:pt idx="3">
                  <c:v>9</c:v>
                </c:pt>
                <c:pt idx="4">
                  <c:v>9.5</c:v>
                </c:pt>
                <c:pt idx="5">
                  <c:v>9.5</c:v>
                </c:pt>
                <c:pt idx="6">
                  <c:v>9</c:v>
                </c:pt>
              </c:numCache>
            </c:numRef>
          </c:xVal>
          <c:yVal>
            <c:numRef>
              <c:f>'INDICADORES 2 DATOS'!$BJ$7:$BJ$13</c:f>
              <c:numCache>
                <c:formatCode>General</c:formatCode>
                <c:ptCount val="7"/>
                <c:pt idx="0">
                  <c:v>1020.5</c:v>
                </c:pt>
                <c:pt idx="1">
                  <c:v>969.5</c:v>
                </c:pt>
                <c:pt idx="2">
                  <c:v>911.5</c:v>
                </c:pt>
                <c:pt idx="3">
                  <c:v>1000.24</c:v>
                </c:pt>
                <c:pt idx="4">
                  <c:v>1047</c:v>
                </c:pt>
                <c:pt idx="5">
                  <c:v>956.4</c:v>
                </c:pt>
                <c:pt idx="6">
                  <c:v>909.5</c:v>
                </c:pt>
              </c:numCache>
            </c:numRef>
          </c:yVal>
          <c:smooth val="0"/>
        </c:ser>
        <c:dLbls>
          <c:showLegendKey val="0"/>
          <c:showVal val="0"/>
          <c:showCatName val="0"/>
          <c:showSerName val="0"/>
          <c:showPercent val="0"/>
          <c:showBubbleSize val="0"/>
        </c:dLbls>
        <c:axId val="60093568"/>
        <c:axId val="60095488"/>
      </c:scatterChart>
      <c:valAx>
        <c:axId val="60093568"/>
        <c:scaling>
          <c:orientation val="minMax"/>
        </c:scaling>
        <c:delete val="0"/>
        <c:axPos val="b"/>
        <c:title>
          <c:tx>
            <c:rich>
              <a:bodyPr/>
              <a:lstStyle/>
              <a:p>
                <a:pPr>
                  <a:defRPr/>
                </a:pPr>
                <a:r>
                  <a:rPr lang="es-ES"/>
                  <a:t>% GRASO</a:t>
                </a:r>
              </a:p>
            </c:rich>
          </c:tx>
          <c:overlay val="0"/>
        </c:title>
        <c:numFmt formatCode="General" sourceLinked="1"/>
        <c:majorTickMark val="none"/>
        <c:minorTickMark val="none"/>
        <c:tickLblPos val="nextTo"/>
        <c:crossAx val="60095488"/>
        <c:crosses val="autoZero"/>
        <c:crossBetween val="midCat"/>
      </c:valAx>
      <c:valAx>
        <c:axId val="60095488"/>
        <c:scaling>
          <c:orientation val="minMax"/>
        </c:scaling>
        <c:delete val="0"/>
        <c:axPos val="l"/>
        <c:majorGridlines/>
        <c:title>
          <c:tx>
            <c:rich>
              <a:bodyPr/>
              <a:lstStyle/>
              <a:p>
                <a:pPr>
                  <a:defRPr/>
                </a:pPr>
                <a:r>
                  <a:rPr lang="es-ES"/>
                  <a:t>PUNTAJE</a:t>
                </a:r>
              </a:p>
            </c:rich>
          </c:tx>
          <c:overlay val="0"/>
        </c:title>
        <c:numFmt formatCode="General" sourceLinked="1"/>
        <c:majorTickMark val="none"/>
        <c:minorTickMark val="none"/>
        <c:tickLblPos val="nextTo"/>
        <c:crossAx val="60093568"/>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S"/>
              <a:t>-0,98</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DATOS'!$AL$7:$AL$13</c:f>
              <c:numCache>
                <c:formatCode>0</c:formatCode>
                <c:ptCount val="7"/>
                <c:pt idx="0">
                  <c:v>92.5</c:v>
                </c:pt>
                <c:pt idx="1">
                  <c:v>100</c:v>
                </c:pt>
                <c:pt idx="2">
                  <c:v>91</c:v>
                </c:pt>
                <c:pt idx="3">
                  <c:v>102</c:v>
                </c:pt>
                <c:pt idx="4">
                  <c:v>98</c:v>
                </c:pt>
                <c:pt idx="5">
                  <c:v>108</c:v>
                </c:pt>
                <c:pt idx="6">
                  <c:v>104</c:v>
                </c:pt>
              </c:numCache>
            </c:numRef>
          </c:xVal>
          <c:yVal>
            <c:numRef>
              <c:f>'INDICADORES 2 DATOS'!$BA$7:$BA$13</c:f>
              <c:numCache>
                <c:formatCode>General</c:formatCode>
                <c:ptCount val="7"/>
                <c:pt idx="0">
                  <c:v>1028.5</c:v>
                </c:pt>
                <c:pt idx="1">
                  <c:v>982</c:v>
                </c:pt>
                <c:pt idx="2">
                  <c:v>1073</c:v>
                </c:pt>
                <c:pt idx="3">
                  <c:v>968.5</c:v>
                </c:pt>
                <c:pt idx="4">
                  <c:v>997</c:v>
                </c:pt>
                <c:pt idx="5">
                  <c:v>923.5</c:v>
                </c:pt>
                <c:pt idx="6">
                  <c:v>949</c:v>
                </c:pt>
              </c:numCache>
            </c:numRef>
          </c:yVal>
          <c:smooth val="0"/>
        </c:ser>
        <c:dLbls>
          <c:showLegendKey val="0"/>
          <c:showVal val="0"/>
          <c:showCatName val="0"/>
          <c:showSerName val="0"/>
          <c:showPercent val="0"/>
          <c:showBubbleSize val="0"/>
        </c:dLbls>
        <c:axId val="68417408"/>
        <c:axId val="68423680"/>
      </c:scatterChart>
      <c:valAx>
        <c:axId val="68417408"/>
        <c:scaling>
          <c:orientation val="minMax"/>
        </c:scaling>
        <c:delete val="0"/>
        <c:axPos val="b"/>
        <c:title>
          <c:tx>
            <c:rich>
              <a:bodyPr/>
              <a:lstStyle/>
              <a:p>
                <a:pPr>
                  <a:defRPr/>
                </a:pPr>
                <a:r>
                  <a:rPr lang="es-ES"/>
                  <a:t>FRECUENCIA CARDIACA</a:t>
                </a:r>
              </a:p>
            </c:rich>
          </c:tx>
          <c:overlay val="0"/>
        </c:title>
        <c:numFmt formatCode="0" sourceLinked="1"/>
        <c:majorTickMark val="none"/>
        <c:minorTickMark val="none"/>
        <c:tickLblPos val="nextTo"/>
        <c:crossAx val="68423680"/>
        <c:crosses val="autoZero"/>
        <c:crossBetween val="midCat"/>
      </c:valAx>
      <c:valAx>
        <c:axId val="68423680"/>
        <c:scaling>
          <c:orientation val="minMax"/>
        </c:scaling>
        <c:delete val="0"/>
        <c:axPos val="l"/>
        <c:majorGridlines/>
        <c:title>
          <c:tx>
            <c:rich>
              <a:bodyPr/>
              <a:lstStyle/>
              <a:p>
                <a:pPr>
                  <a:defRPr/>
                </a:pPr>
                <a:r>
                  <a:rPr lang="es-ES"/>
                  <a:t>PUNTAJE</a:t>
                </a:r>
              </a:p>
            </c:rich>
          </c:tx>
          <c:overlay val="0"/>
        </c:title>
        <c:numFmt formatCode="General" sourceLinked="1"/>
        <c:majorTickMark val="none"/>
        <c:minorTickMark val="none"/>
        <c:tickLblPos val="nextTo"/>
        <c:crossAx val="68417408"/>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s-ES"/>
              <a:t>-0,75</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DATOS'!$AL$7:$AL$13</c:f>
              <c:numCache>
                <c:formatCode>0</c:formatCode>
                <c:ptCount val="7"/>
                <c:pt idx="0">
                  <c:v>92.5</c:v>
                </c:pt>
                <c:pt idx="1">
                  <c:v>100</c:v>
                </c:pt>
                <c:pt idx="2">
                  <c:v>91</c:v>
                </c:pt>
                <c:pt idx="3">
                  <c:v>102</c:v>
                </c:pt>
                <c:pt idx="4">
                  <c:v>98</c:v>
                </c:pt>
                <c:pt idx="5">
                  <c:v>108</c:v>
                </c:pt>
                <c:pt idx="6">
                  <c:v>104</c:v>
                </c:pt>
              </c:numCache>
            </c:numRef>
          </c:xVal>
          <c:yVal>
            <c:numRef>
              <c:f>'INDICADORES 2 DATOS'!$BP$7:$BP$13</c:f>
              <c:numCache>
                <c:formatCode>0</c:formatCode>
                <c:ptCount val="7"/>
                <c:pt idx="0">
                  <c:v>5226.4499999999989</c:v>
                </c:pt>
                <c:pt idx="1">
                  <c:v>5038.2</c:v>
                </c:pt>
                <c:pt idx="2">
                  <c:v>5037.7999999999993</c:v>
                </c:pt>
                <c:pt idx="3">
                  <c:v>5015.83</c:v>
                </c:pt>
                <c:pt idx="4">
                  <c:v>4960.95</c:v>
                </c:pt>
                <c:pt idx="5">
                  <c:v>4892.95</c:v>
                </c:pt>
                <c:pt idx="6">
                  <c:v>4935.5</c:v>
                </c:pt>
              </c:numCache>
            </c:numRef>
          </c:yVal>
          <c:smooth val="0"/>
        </c:ser>
        <c:dLbls>
          <c:showLegendKey val="0"/>
          <c:showVal val="0"/>
          <c:showCatName val="0"/>
          <c:showSerName val="0"/>
          <c:showPercent val="0"/>
          <c:showBubbleSize val="0"/>
        </c:dLbls>
        <c:axId val="68462080"/>
        <c:axId val="68464000"/>
      </c:scatterChart>
      <c:valAx>
        <c:axId val="68462080"/>
        <c:scaling>
          <c:orientation val="minMax"/>
        </c:scaling>
        <c:delete val="0"/>
        <c:axPos val="b"/>
        <c:title>
          <c:tx>
            <c:rich>
              <a:bodyPr/>
              <a:lstStyle/>
              <a:p>
                <a:pPr>
                  <a:defRPr/>
                </a:pPr>
                <a:r>
                  <a:rPr lang="es-ES"/>
                  <a:t>FRECUENCIA CARDIACA</a:t>
                </a:r>
              </a:p>
            </c:rich>
          </c:tx>
          <c:overlay val="0"/>
        </c:title>
        <c:numFmt formatCode="0" sourceLinked="1"/>
        <c:majorTickMark val="none"/>
        <c:minorTickMark val="none"/>
        <c:tickLblPos val="nextTo"/>
        <c:crossAx val="68464000"/>
        <c:crosses val="autoZero"/>
        <c:crossBetween val="midCat"/>
      </c:valAx>
      <c:valAx>
        <c:axId val="68464000"/>
        <c:scaling>
          <c:orientation val="minMax"/>
        </c:scaling>
        <c:delete val="0"/>
        <c:axPos val="l"/>
        <c:majorGridlines/>
        <c:title>
          <c:tx>
            <c:rich>
              <a:bodyPr/>
              <a:lstStyle/>
              <a:p>
                <a:pPr>
                  <a:defRPr/>
                </a:pPr>
                <a:r>
                  <a:rPr lang="es-ES"/>
                  <a:t>PUNTAJE</a:t>
                </a:r>
              </a:p>
            </c:rich>
          </c:tx>
          <c:overlay val="0"/>
        </c:title>
        <c:numFmt formatCode="0" sourceLinked="1"/>
        <c:majorTickMark val="none"/>
        <c:minorTickMark val="none"/>
        <c:tickLblPos val="nextTo"/>
        <c:crossAx val="68462080"/>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lgn="ctr">
              <a:defRPr/>
            </a:pPr>
            <a:r>
              <a:rPr lang="es-ES"/>
              <a:t>0,95</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DATOS'!$AR$7:$AR$13</c:f>
              <c:numCache>
                <c:formatCode>0</c:formatCode>
                <c:ptCount val="7"/>
                <c:pt idx="0">
                  <c:v>163</c:v>
                </c:pt>
                <c:pt idx="1">
                  <c:v>162.5</c:v>
                </c:pt>
                <c:pt idx="2">
                  <c:v>164</c:v>
                </c:pt>
                <c:pt idx="3">
                  <c:v>166</c:v>
                </c:pt>
                <c:pt idx="4">
                  <c:v>159.5</c:v>
                </c:pt>
                <c:pt idx="5">
                  <c:v>156.5</c:v>
                </c:pt>
                <c:pt idx="6">
                  <c:v>164</c:v>
                </c:pt>
              </c:numCache>
            </c:numRef>
          </c:xVal>
          <c:yVal>
            <c:numRef>
              <c:f>'INDICADORES 2 DATOS'!$BG$7:$BG$13</c:f>
              <c:numCache>
                <c:formatCode>General</c:formatCode>
                <c:ptCount val="7"/>
                <c:pt idx="0">
                  <c:v>1067</c:v>
                </c:pt>
                <c:pt idx="1">
                  <c:v>1032</c:v>
                </c:pt>
                <c:pt idx="2">
                  <c:v>1070.5</c:v>
                </c:pt>
                <c:pt idx="3">
                  <c:v>1079.2</c:v>
                </c:pt>
                <c:pt idx="4">
                  <c:v>956.5</c:v>
                </c:pt>
                <c:pt idx="5">
                  <c:v>945.59999999999991</c:v>
                </c:pt>
                <c:pt idx="6">
                  <c:v>1072.5</c:v>
                </c:pt>
              </c:numCache>
            </c:numRef>
          </c:yVal>
          <c:smooth val="0"/>
        </c:ser>
        <c:dLbls>
          <c:showLegendKey val="0"/>
          <c:showVal val="0"/>
          <c:showCatName val="0"/>
          <c:showSerName val="0"/>
          <c:showPercent val="0"/>
          <c:showBubbleSize val="0"/>
        </c:dLbls>
        <c:axId val="68760704"/>
        <c:axId val="68762624"/>
      </c:scatterChart>
      <c:valAx>
        <c:axId val="68760704"/>
        <c:scaling>
          <c:orientation val="minMax"/>
        </c:scaling>
        <c:delete val="0"/>
        <c:axPos val="b"/>
        <c:title>
          <c:tx>
            <c:rich>
              <a:bodyPr/>
              <a:lstStyle/>
              <a:p>
                <a:pPr>
                  <a:defRPr/>
                </a:pPr>
                <a:r>
                  <a:rPr lang="es-ES"/>
                  <a:t>FRECUENCIA CARDIACA</a:t>
                </a:r>
              </a:p>
            </c:rich>
          </c:tx>
          <c:overlay val="0"/>
        </c:title>
        <c:numFmt formatCode="0" sourceLinked="1"/>
        <c:majorTickMark val="none"/>
        <c:minorTickMark val="none"/>
        <c:tickLblPos val="nextTo"/>
        <c:crossAx val="68762624"/>
        <c:crosses val="autoZero"/>
        <c:crossBetween val="midCat"/>
      </c:valAx>
      <c:valAx>
        <c:axId val="68762624"/>
        <c:scaling>
          <c:orientation val="minMax"/>
        </c:scaling>
        <c:delete val="0"/>
        <c:axPos val="l"/>
        <c:majorGridlines/>
        <c:title>
          <c:tx>
            <c:rich>
              <a:bodyPr/>
              <a:lstStyle/>
              <a:p>
                <a:pPr>
                  <a:defRPr/>
                </a:pPr>
                <a:r>
                  <a:rPr lang="es-ES"/>
                  <a:t>PUNTAJE</a:t>
                </a:r>
              </a:p>
            </c:rich>
          </c:tx>
          <c:overlay val="0"/>
        </c:title>
        <c:numFmt formatCode="General" sourceLinked="1"/>
        <c:majorTickMark val="none"/>
        <c:minorTickMark val="none"/>
        <c:tickLblPos val="nextTo"/>
        <c:crossAx val="68760704"/>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s-ES"/>
              <a:t>-0,80</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DATOS'!$AU$7:$AU$13</c:f>
              <c:numCache>
                <c:formatCode>0</c:formatCode>
                <c:ptCount val="7"/>
                <c:pt idx="0">
                  <c:v>139.5</c:v>
                </c:pt>
                <c:pt idx="1">
                  <c:v>144</c:v>
                </c:pt>
                <c:pt idx="2">
                  <c:v>143.5</c:v>
                </c:pt>
                <c:pt idx="3">
                  <c:v>135.5</c:v>
                </c:pt>
                <c:pt idx="4">
                  <c:v>131.5</c:v>
                </c:pt>
                <c:pt idx="5">
                  <c:v>136.5</c:v>
                </c:pt>
                <c:pt idx="6">
                  <c:v>147.5</c:v>
                </c:pt>
              </c:numCache>
            </c:numRef>
          </c:xVal>
          <c:yVal>
            <c:numRef>
              <c:f>'INDICADORES 2 DATOS'!$BJ$7:$BJ$13</c:f>
              <c:numCache>
                <c:formatCode>General</c:formatCode>
                <c:ptCount val="7"/>
                <c:pt idx="0">
                  <c:v>1020.5</c:v>
                </c:pt>
                <c:pt idx="1">
                  <c:v>969.5</c:v>
                </c:pt>
                <c:pt idx="2">
                  <c:v>911.5</c:v>
                </c:pt>
                <c:pt idx="3">
                  <c:v>1000.24</c:v>
                </c:pt>
                <c:pt idx="4">
                  <c:v>1047</c:v>
                </c:pt>
                <c:pt idx="5">
                  <c:v>956.4</c:v>
                </c:pt>
                <c:pt idx="6">
                  <c:v>909.5</c:v>
                </c:pt>
              </c:numCache>
            </c:numRef>
          </c:yVal>
          <c:smooth val="0"/>
        </c:ser>
        <c:dLbls>
          <c:showLegendKey val="0"/>
          <c:showVal val="0"/>
          <c:showCatName val="0"/>
          <c:showSerName val="0"/>
          <c:showPercent val="0"/>
          <c:showBubbleSize val="0"/>
        </c:dLbls>
        <c:axId val="71373568"/>
        <c:axId val="71375488"/>
      </c:scatterChart>
      <c:valAx>
        <c:axId val="71373568"/>
        <c:scaling>
          <c:orientation val="minMax"/>
        </c:scaling>
        <c:delete val="0"/>
        <c:axPos val="b"/>
        <c:title>
          <c:tx>
            <c:rich>
              <a:bodyPr/>
              <a:lstStyle/>
              <a:p>
                <a:pPr>
                  <a:defRPr/>
                </a:pPr>
                <a:r>
                  <a:rPr lang="es-ES"/>
                  <a:t>FRECUENCIA CARDIACA</a:t>
                </a:r>
              </a:p>
            </c:rich>
          </c:tx>
          <c:overlay val="0"/>
        </c:title>
        <c:numFmt formatCode="0" sourceLinked="1"/>
        <c:majorTickMark val="none"/>
        <c:minorTickMark val="none"/>
        <c:tickLblPos val="nextTo"/>
        <c:crossAx val="71375488"/>
        <c:crosses val="autoZero"/>
        <c:crossBetween val="midCat"/>
      </c:valAx>
      <c:valAx>
        <c:axId val="71375488"/>
        <c:scaling>
          <c:orientation val="minMax"/>
        </c:scaling>
        <c:delete val="0"/>
        <c:axPos val="l"/>
        <c:majorGridlines/>
        <c:title>
          <c:tx>
            <c:rich>
              <a:bodyPr/>
              <a:lstStyle/>
              <a:p>
                <a:pPr>
                  <a:defRPr/>
                </a:pPr>
                <a:r>
                  <a:rPr lang="es-ES"/>
                  <a:t>PUNTAJE</a:t>
                </a:r>
              </a:p>
            </c:rich>
          </c:tx>
          <c:overlay val="0"/>
        </c:title>
        <c:numFmt formatCode="General" sourceLinked="1"/>
        <c:majorTickMark val="none"/>
        <c:minorTickMark val="none"/>
        <c:tickLblPos val="nextTo"/>
        <c:crossAx val="71373568"/>
        <c:crosses val="autoZero"/>
        <c:crossBetween val="midCat"/>
      </c:valAx>
    </c:plotArea>
    <c:plotVisOnly val="1"/>
    <c:dispBlanksAs val="gap"/>
    <c:showDLblsOverMax val="0"/>
  </c:chart>
  <c:txPr>
    <a:bodyPr/>
    <a:lstStyle/>
    <a:p>
      <a:pPr>
        <a:defRPr sz="20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s-ES"/>
              <a:t>0,95</a:t>
            </a:r>
          </a:p>
        </c:rich>
      </c:tx>
      <c:overlay val="0"/>
    </c:title>
    <c:autoTitleDeleted val="0"/>
    <c:plotArea>
      <c:layout/>
      <c:scatterChart>
        <c:scatterStyle val="lineMarker"/>
        <c:varyColors val="0"/>
        <c:ser>
          <c:idx val="0"/>
          <c:order val="0"/>
          <c:spPr>
            <a:ln w="47625">
              <a:noFill/>
            </a:ln>
          </c:spPr>
          <c:trendline>
            <c:trendlineType val="linear"/>
            <c:dispRSqr val="0"/>
            <c:dispEq val="0"/>
          </c:trendline>
          <c:xVal>
            <c:numRef>
              <c:f>'INDICADORES 2 DATOS'!$AI$7:$AI$13</c:f>
              <c:numCache>
                <c:formatCode>General</c:formatCode>
                <c:ptCount val="7"/>
                <c:pt idx="0">
                  <c:v>60.333333333333329</c:v>
                </c:pt>
                <c:pt idx="1">
                  <c:v>60.141666666666666</c:v>
                </c:pt>
                <c:pt idx="2">
                  <c:v>59.166666666666671</c:v>
                </c:pt>
                <c:pt idx="3">
                  <c:v>58.975000000000001</c:v>
                </c:pt>
                <c:pt idx="4">
                  <c:v>58.751666666666672</c:v>
                </c:pt>
                <c:pt idx="5">
                  <c:v>62.125</c:v>
                </c:pt>
                <c:pt idx="6">
                  <c:v>59.333333333333329</c:v>
                </c:pt>
              </c:numCache>
            </c:numRef>
          </c:xVal>
          <c:yVal>
            <c:numRef>
              <c:f>'INDICADORES 2 DATOS'!$BM$7:$BM$13</c:f>
              <c:numCache>
                <c:formatCode>General</c:formatCode>
                <c:ptCount val="7"/>
                <c:pt idx="0">
                  <c:v>985.94999999999936</c:v>
                </c:pt>
                <c:pt idx="1">
                  <c:v>950.19999999999982</c:v>
                </c:pt>
                <c:pt idx="2">
                  <c:v>925.29999999999973</c:v>
                </c:pt>
                <c:pt idx="3">
                  <c:v>904.14999999999964</c:v>
                </c:pt>
                <c:pt idx="4">
                  <c:v>915.74999999999977</c:v>
                </c:pt>
                <c:pt idx="5">
                  <c:v>1059.5</c:v>
                </c:pt>
                <c:pt idx="6">
                  <c:v>964.5</c:v>
                </c:pt>
              </c:numCache>
            </c:numRef>
          </c:yVal>
          <c:smooth val="0"/>
        </c:ser>
        <c:dLbls>
          <c:showLegendKey val="0"/>
          <c:showVal val="0"/>
          <c:showCatName val="0"/>
          <c:showSerName val="0"/>
          <c:showPercent val="0"/>
          <c:showBubbleSize val="0"/>
        </c:dLbls>
        <c:axId val="71422336"/>
        <c:axId val="71424256"/>
      </c:scatterChart>
      <c:valAx>
        <c:axId val="71422336"/>
        <c:scaling>
          <c:orientation val="minMax"/>
        </c:scaling>
        <c:delete val="0"/>
        <c:axPos val="b"/>
        <c:title>
          <c:tx>
            <c:rich>
              <a:bodyPr/>
              <a:lstStyle/>
              <a:p>
                <a:pPr>
                  <a:defRPr/>
                </a:pPr>
                <a:r>
                  <a:rPr lang="es-ES"/>
                  <a:t>KG/ML/MIN</a:t>
                </a:r>
              </a:p>
            </c:rich>
          </c:tx>
          <c:overlay val="0"/>
        </c:title>
        <c:numFmt formatCode="General" sourceLinked="1"/>
        <c:majorTickMark val="none"/>
        <c:minorTickMark val="none"/>
        <c:tickLblPos val="nextTo"/>
        <c:crossAx val="71424256"/>
        <c:crosses val="autoZero"/>
        <c:crossBetween val="midCat"/>
      </c:valAx>
      <c:valAx>
        <c:axId val="71424256"/>
        <c:scaling>
          <c:orientation val="minMax"/>
        </c:scaling>
        <c:delete val="0"/>
        <c:axPos val="l"/>
        <c:majorGridlines/>
        <c:title>
          <c:tx>
            <c:rich>
              <a:bodyPr/>
              <a:lstStyle/>
              <a:p>
                <a:pPr>
                  <a:defRPr/>
                </a:pPr>
                <a:r>
                  <a:rPr lang="es-ES"/>
                  <a:t>PUNTAJE</a:t>
                </a:r>
              </a:p>
            </c:rich>
          </c:tx>
          <c:overlay val="0"/>
        </c:title>
        <c:numFmt formatCode="General" sourceLinked="1"/>
        <c:majorTickMark val="none"/>
        <c:minorTickMark val="none"/>
        <c:tickLblPos val="nextTo"/>
        <c:crossAx val="71422336"/>
        <c:crosses val="autoZero"/>
        <c:crossBetween val="midCat"/>
      </c:valAx>
    </c:plotArea>
    <c:plotVisOnly val="1"/>
    <c:dispBlanksAs val="gap"/>
    <c:showDLblsOverMax val="0"/>
  </c:chart>
  <c:txPr>
    <a:bodyPr/>
    <a:lstStyle/>
    <a:p>
      <a:pPr>
        <a:defRPr sz="2400"/>
      </a:pPr>
      <a:endParaRPr lang="es-E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B39D9-0C38-4E47-A4ED-73E9946B6E29}"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S"/>
        </a:p>
      </dgm:t>
    </dgm:pt>
    <dgm:pt modelId="{C812404D-4A02-4D3C-89C2-57376DF1DDB4}">
      <dgm:prSet phldrT="[Texto]" phldr="1"/>
      <dgm:spPr/>
      <dgm:t>
        <a:bodyPr/>
        <a:lstStyle/>
        <a:p>
          <a:endParaRPr lang="es-ES" dirty="0"/>
        </a:p>
      </dgm:t>
    </dgm:pt>
    <dgm:pt modelId="{AF1BAA0C-71A4-4E68-B05C-7E288BBB808F}" type="parTrans" cxnId="{26028410-29CC-4702-996A-953AA45F8D54}">
      <dgm:prSet/>
      <dgm:spPr/>
      <dgm:t>
        <a:bodyPr/>
        <a:lstStyle/>
        <a:p>
          <a:endParaRPr lang="es-ES"/>
        </a:p>
      </dgm:t>
    </dgm:pt>
    <dgm:pt modelId="{A3542C02-F6D5-4529-91A8-039B1F4F0B74}" type="sibTrans" cxnId="{26028410-29CC-4702-996A-953AA45F8D54}">
      <dgm:prSet/>
      <dgm:spPr/>
      <dgm:t>
        <a:bodyPr/>
        <a:lstStyle/>
        <a:p>
          <a:endParaRPr lang="es-ES"/>
        </a:p>
      </dgm:t>
    </dgm:pt>
    <dgm:pt modelId="{5097908D-1656-44A9-811E-E5DA14039BB5}">
      <dgm:prSet phldrT="[Texto]"/>
      <dgm:spPr/>
      <dgm:t>
        <a:bodyPr/>
        <a:lstStyle/>
        <a:p>
          <a:r>
            <a:rPr lang="es-EC" dirty="0" smtClean="0"/>
            <a:t>Determinar los sistemas energéticos.</a:t>
          </a:r>
          <a:endParaRPr lang="es-ES" dirty="0"/>
        </a:p>
      </dgm:t>
    </dgm:pt>
    <dgm:pt modelId="{88EE7FE5-E149-422C-AAE3-D7C3F940BA08}" type="parTrans" cxnId="{CF0D7852-5CD1-48A4-A6E2-9DDF47862470}">
      <dgm:prSet/>
      <dgm:spPr/>
      <dgm:t>
        <a:bodyPr/>
        <a:lstStyle/>
        <a:p>
          <a:endParaRPr lang="es-ES"/>
        </a:p>
      </dgm:t>
    </dgm:pt>
    <dgm:pt modelId="{B7C54348-30A6-4154-9C27-EB24B88D8D88}" type="sibTrans" cxnId="{CF0D7852-5CD1-48A4-A6E2-9DDF47862470}">
      <dgm:prSet/>
      <dgm:spPr/>
      <dgm:t>
        <a:bodyPr/>
        <a:lstStyle/>
        <a:p>
          <a:endParaRPr lang="es-ES"/>
        </a:p>
      </dgm:t>
    </dgm:pt>
    <dgm:pt modelId="{A3596184-4726-4AC2-AC4D-D13ACDF61D1E}">
      <dgm:prSet phldrT="[Texto]" phldr="1"/>
      <dgm:spPr/>
      <dgm:t>
        <a:bodyPr/>
        <a:lstStyle/>
        <a:p>
          <a:endParaRPr lang="es-ES"/>
        </a:p>
      </dgm:t>
    </dgm:pt>
    <dgm:pt modelId="{75DCD9E5-D354-49AD-B077-83720A41F297}" type="parTrans" cxnId="{B345C550-33A4-4D8E-BB89-7905C8070E3C}">
      <dgm:prSet/>
      <dgm:spPr/>
      <dgm:t>
        <a:bodyPr/>
        <a:lstStyle/>
        <a:p>
          <a:endParaRPr lang="es-ES"/>
        </a:p>
      </dgm:t>
    </dgm:pt>
    <dgm:pt modelId="{06CEE980-880F-471A-9C87-835F2A53837C}" type="sibTrans" cxnId="{B345C550-33A4-4D8E-BB89-7905C8070E3C}">
      <dgm:prSet/>
      <dgm:spPr/>
      <dgm:t>
        <a:bodyPr/>
        <a:lstStyle/>
        <a:p>
          <a:endParaRPr lang="es-ES"/>
        </a:p>
      </dgm:t>
    </dgm:pt>
    <dgm:pt modelId="{F2274149-C771-4E01-A399-03FE35A2ABB7}">
      <dgm:prSet phldrT="[Texto]"/>
      <dgm:spPr/>
      <dgm:t>
        <a:bodyPr/>
        <a:lstStyle/>
        <a:p>
          <a:r>
            <a:rPr lang="es-EC" dirty="0" smtClean="0"/>
            <a:t>Determinar  la composición corporal- somatotipo.</a:t>
          </a:r>
          <a:endParaRPr lang="es-ES" dirty="0"/>
        </a:p>
      </dgm:t>
    </dgm:pt>
    <dgm:pt modelId="{BA8CDDE9-BB31-4130-9D5B-5092FA735D70}" type="parTrans" cxnId="{5BBAC199-12B3-44EA-A644-E1ABF87911CE}">
      <dgm:prSet/>
      <dgm:spPr/>
      <dgm:t>
        <a:bodyPr/>
        <a:lstStyle/>
        <a:p>
          <a:endParaRPr lang="es-ES"/>
        </a:p>
      </dgm:t>
    </dgm:pt>
    <dgm:pt modelId="{1BF776D3-4AA0-4B00-968D-AF253562D916}" type="sibTrans" cxnId="{5BBAC199-12B3-44EA-A644-E1ABF87911CE}">
      <dgm:prSet/>
      <dgm:spPr/>
      <dgm:t>
        <a:bodyPr/>
        <a:lstStyle/>
        <a:p>
          <a:endParaRPr lang="es-ES"/>
        </a:p>
      </dgm:t>
    </dgm:pt>
    <dgm:pt modelId="{041C238C-BD55-4397-8B24-955BD1F479BD}">
      <dgm:prSet phldrT="[Texto]" phldr="1"/>
      <dgm:spPr/>
      <dgm:t>
        <a:bodyPr/>
        <a:lstStyle/>
        <a:p>
          <a:endParaRPr lang="es-ES"/>
        </a:p>
      </dgm:t>
    </dgm:pt>
    <dgm:pt modelId="{D71D7B7F-160A-41EE-8D90-06791EAD9853}" type="parTrans" cxnId="{30260D04-213E-44ED-93B4-6CA73EDED93D}">
      <dgm:prSet/>
      <dgm:spPr/>
      <dgm:t>
        <a:bodyPr/>
        <a:lstStyle/>
        <a:p>
          <a:endParaRPr lang="es-ES"/>
        </a:p>
      </dgm:t>
    </dgm:pt>
    <dgm:pt modelId="{DA010AC0-99D9-40FD-AE4D-E27FF1DE2661}" type="sibTrans" cxnId="{30260D04-213E-44ED-93B4-6CA73EDED93D}">
      <dgm:prSet/>
      <dgm:spPr/>
      <dgm:t>
        <a:bodyPr/>
        <a:lstStyle/>
        <a:p>
          <a:endParaRPr lang="es-ES"/>
        </a:p>
      </dgm:t>
    </dgm:pt>
    <dgm:pt modelId="{45E4557A-EE66-4072-B0C4-9FE2F9543F95}">
      <dgm:prSet phldrT="[Texto]"/>
      <dgm:spPr/>
      <dgm:t>
        <a:bodyPr/>
        <a:lstStyle/>
        <a:p>
          <a:r>
            <a:rPr lang="es-EC" dirty="0" smtClean="0"/>
            <a:t>Establecer la incidencia de los sistemas energéticos  y composición corporal- somatotipo en el rendimiento físico.</a:t>
          </a:r>
          <a:endParaRPr lang="es-ES" dirty="0"/>
        </a:p>
      </dgm:t>
    </dgm:pt>
    <dgm:pt modelId="{09D5AE24-9218-4989-AF8A-E6DC792EA602}" type="parTrans" cxnId="{21247AF4-8EA9-4470-A211-C7E30E0D723D}">
      <dgm:prSet/>
      <dgm:spPr/>
      <dgm:t>
        <a:bodyPr/>
        <a:lstStyle/>
        <a:p>
          <a:endParaRPr lang="es-ES"/>
        </a:p>
      </dgm:t>
    </dgm:pt>
    <dgm:pt modelId="{FACB4DAF-07B9-4DE1-B20A-5AA852039027}" type="sibTrans" cxnId="{21247AF4-8EA9-4470-A211-C7E30E0D723D}">
      <dgm:prSet/>
      <dgm:spPr/>
      <dgm:t>
        <a:bodyPr/>
        <a:lstStyle/>
        <a:p>
          <a:endParaRPr lang="es-ES"/>
        </a:p>
      </dgm:t>
    </dgm:pt>
    <dgm:pt modelId="{BC6F4B4D-1615-42AF-A06A-782C7FC9EE3D}" type="pres">
      <dgm:prSet presAssocID="{531B39D9-0C38-4E47-A4ED-73E9946B6E29}" presName="linearFlow" presStyleCnt="0">
        <dgm:presLayoutVars>
          <dgm:dir/>
          <dgm:animLvl val="lvl"/>
          <dgm:resizeHandles val="exact"/>
        </dgm:presLayoutVars>
      </dgm:prSet>
      <dgm:spPr/>
      <dgm:t>
        <a:bodyPr/>
        <a:lstStyle/>
        <a:p>
          <a:endParaRPr lang="es-ES"/>
        </a:p>
      </dgm:t>
    </dgm:pt>
    <dgm:pt modelId="{B70F973E-0C54-4789-9886-FF2418BBACBC}" type="pres">
      <dgm:prSet presAssocID="{C812404D-4A02-4D3C-89C2-57376DF1DDB4}" presName="composite" presStyleCnt="0"/>
      <dgm:spPr/>
    </dgm:pt>
    <dgm:pt modelId="{81260644-F200-48DA-9327-BB30591E08C7}" type="pres">
      <dgm:prSet presAssocID="{C812404D-4A02-4D3C-89C2-57376DF1DDB4}" presName="parentText" presStyleLbl="alignNode1" presStyleIdx="0" presStyleCnt="3">
        <dgm:presLayoutVars>
          <dgm:chMax val="1"/>
          <dgm:bulletEnabled val="1"/>
        </dgm:presLayoutVars>
      </dgm:prSet>
      <dgm:spPr/>
      <dgm:t>
        <a:bodyPr/>
        <a:lstStyle/>
        <a:p>
          <a:endParaRPr lang="es-ES"/>
        </a:p>
      </dgm:t>
    </dgm:pt>
    <dgm:pt modelId="{D2554392-4B33-455A-A3F4-3CE63D5342E1}" type="pres">
      <dgm:prSet presAssocID="{C812404D-4A02-4D3C-89C2-57376DF1DDB4}" presName="descendantText" presStyleLbl="alignAcc1" presStyleIdx="0" presStyleCnt="3">
        <dgm:presLayoutVars>
          <dgm:bulletEnabled val="1"/>
        </dgm:presLayoutVars>
      </dgm:prSet>
      <dgm:spPr/>
      <dgm:t>
        <a:bodyPr/>
        <a:lstStyle/>
        <a:p>
          <a:endParaRPr lang="es-ES"/>
        </a:p>
      </dgm:t>
    </dgm:pt>
    <dgm:pt modelId="{6DCC33B8-5E68-4338-95D7-76211CC3A169}" type="pres">
      <dgm:prSet presAssocID="{A3542C02-F6D5-4529-91A8-039B1F4F0B74}" presName="sp" presStyleCnt="0"/>
      <dgm:spPr/>
    </dgm:pt>
    <dgm:pt modelId="{A12CEEE0-EF1F-4007-A9A4-124B4E577111}" type="pres">
      <dgm:prSet presAssocID="{A3596184-4726-4AC2-AC4D-D13ACDF61D1E}" presName="composite" presStyleCnt="0"/>
      <dgm:spPr/>
    </dgm:pt>
    <dgm:pt modelId="{4CF79B7D-8E5C-48D8-BE0A-3669EBFEB745}" type="pres">
      <dgm:prSet presAssocID="{A3596184-4726-4AC2-AC4D-D13ACDF61D1E}" presName="parentText" presStyleLbl="alignNode1" presStyleIdx="1" presStyleCnt="3">
        <dgm:presLayoutVars>
          <dgm:chMax val="1"/>
          <dgm:bulletEnabled val="1"/>
        </dgm:presLayoutVars>
      </dgm:prSet>
      <dgm:spPr/>
      <dgm:t>
        <a:bodyPr/>
        <a:lstStyle/>
        <a:p>
          <a:endParaRPr lang="es-ES"/>
        </a:p>
      </dgm:t>
    </dgm:pt>
    <dgm:pt modelId="{7635D040-2FDD-4FF8-B05E-38C70495E674}" type="pres">
      <dgm:prSet presAssocID="{A3596184-4726-4AC2-AC4D-D13ACDF61D1E}" presName="descendantText" presStyleLbl="alignAcc1" presStyleIdx="1" presStyleCnt="3">
        <dgm:presLayoutVars>
          <dgm:bulletEnabled val="1"/>
        </dgm:presLayoutVars>
      </dgm:prSet>
      <dgm:spPr/>
      <dgm:t>
        <a:bodyPr/>
        <a:lstStyle/>
        <a:p>
          <a:endParaRPr lang="es-ES"/>
        </a:p>
      </dgm:t>
    </dgm:pt>
    <dgm:pt modelId="{E1992DCC-AB13-49A0-8454-1FE3FA8FF475}" type="pres">
      <dgm:prSet presAssocID="{06CEE980-880F-471A-9C87-835F2A53837C}" presName="sp" presStyleCnt="0"/>
      <dgm:spPr/>
    </dgm:pt>
    <dgm:pt modelId="{C6F2003F-6199-4C82-AB11-773E56B7CEC7}" type="pres">
      <dgm:prSet presAssocID="{041C238C-BD55-4397-8B24-955BD1F479BD}" presName="composite" presStyleCnt="0"/>
      <dgm:spPr/>
    </dgm:pt>
    <dgm:pt modelId="{C6192C35-F59E-4987-8832-9CC87F33D35F}" type="pres">
      <dgm:prSet presAssocID="{041C238C-BD55-4397-8B24-955BD1F479BD}" presName="parentText" presStyleLbl="alignNode1" presStyleIdx="2" presStyleCnt="3">
        <dgm:presLayoutVars>
          <dgm:chMax val="1"/>
          <dgm:bulletEnabled val="1"/>
        </dgm:presLayoutVars>
      </dgm:prSet>
      <dgm:spPr/>
      <dgm:t>
        <a:bodyPr/>
        <a:lstStyle/>
        <a:p>
          <a:endParaRPr lang="es-ES"/>
        </a:p>
      </dgm:t>
    </dgm:pt>
    <dgm:pt modelId="{C709C313-4228-4A40-8CCE-8DB646E00962}" type="pres">
      <dgm:prSet presAssocID="{041C238C-BD55-4397-8B24-955BD1F479BD}" presName="descendantText" presStyleLbl="alignAcc1" presStyleIdx="2" presStyleCnt="3">
        <dgm:presLayoutVars>
          <dgm:bulletEnabled val="1"/>
        </dgm:presLayoutVars>
      </dgm:prSet>
      <dgm:spPr/>
      <dgm:t>
        <a:bodyPr/>
        <a:lstStyle/>
        <a:p>
          <a:endParaRPr lang="es-ES"/>
        </a:p>
      </dgm:t>
    </dgm:pt>
  </dgm:ptLst>
  <dgm:cxnLst>
    <dgm:cxn modelId="{21247AF4-8EA9-4470-A211-C7E30E0D723D}" srcId="{041C238C-BD55-4397-8B24-955BD1F479BD}" destId="{45E4557A-EE66-4072-B0C4-9FE2F9543F95}" srcOrd="0" destOrd="0" parTransId="{09D5AE24-9218-4989-AF8A-E6DC792EA602}" sibTransId="{FACB4DAF-07B9-4DE1-B20A-5AA852039027}"/>
    <dgm:cxn modelId="{A7528086-BF4B-43F3-8B88-AC633466F339}" type="presOf" srcId="{45E4557A-EE66-4072-B0C4-9FE2F9543F95}" destId="{C709C313-4228-4A40-8CCE-8DB646E00962}" srcOrd="0" destOrd="0" presId="urn:microsoft.com/office/officeart/2005/8/layout/chevron2"/>
    <dgm:cxn modelId="{424B495C-38E8-4ACB-851C-7A426415E071}" type="presOf" srcId="{F2274149-C771-4E01-A399-03FE35A2ABB7}" destId="{7635D040-2FDD-4FF8-B05E-38C70495E674}" srcOrd="0" destOrd="0" presId="urn:microsoft.com/office/officeart/2005/8/layout/chevron2"/>
    <dgm:cxn modelId="{3E0AC047-EAC9-4BFE-8DB3-C4607BED0629}" type="presOf" srcId="{531B39D9-0C38-4E47-A4ED-73E9946B6E29}" destId="{BC6F4B4D-1615-42AF-A06A-782C7FC9EE3D}" srcOrd="0" destOrd="0" presId="urn:microsoft.com/office/officeart/2005/8/layout/chevron2"/>
    <dgm:cxn modelId="{26028410-29CC-4702-996A-953AA45F8D54}" srcId="{531B39D9-0C38-4E47-A4ED-73E9946B6E29}" destId="{C812404D-4A02-4D3C-89C2-57376DF1DDB4}" srcOrd="0" destOrd="0" parTransId="{AF1BAA0C-71A4-4E68-B05C-7E288BBB808F}" sibTransId="{A3542C02-F6D5-4529-91A8-039B1F4F0B74}"/>
    <dgm:cxn modelId="{76888F64-F711-4673-BE1D-3F3AE11E6079}" type="presOf" srcId="{5097908D-1656-44A9-811E-E5DA14039BB5}" destId="{D2554392-4B33-455A-A3F4-3CE63D5342E1}" srcOrd="0" destOrd="0" presId="urn:microsoft.com/office/officeart/2005/8/layout/chevron2"/>
    <dgm:cxn modelId="{B345C550-33A4-4D8E-BB89-7905C8070E3C}" srcId="{531B39D9-0C38-4E47-A4ED-73E9946B6E29}" destId="{A3596184-4726-4AC2-AC4D-D13ACDF61D1E}" srcOrd="1" destOrd="0" parTransId="{75DCD9E5-D354-49AD-B077-83720A41F297}" sibTransId="{06CEE980-880F-471A-9C87-835F2A53837C}"/>
    <dgm:cxn modelId="{AE2CF39C-7737-4B18-80DC-26322161CE73}" type="presOf" srcId="{C812404D-4A02-4D3C-89C2-57376DF1DDB4}" destId="{81260644-F200-48DA-9327-BB30591E08C7}" srcOrd="0" destOrd="0" presId="urn:microsoft.com/office/officeart/2005/8/layout/chevron2"/>
    <dgm:cxn modelId="{5BBAC199-12B3-44EA-A644-E1ABF87911CE}" srcId="{A3596184-4726-4AC2-AC4D-D13ACDF61D1E}" destId="{F2274149-C771-4E01-A399-03FE35A2ABB7}" srcOrd="0" destOrd="0" parTransId="{BA8CDDE9-BB31-4130-9D5B-5092FA735D70}" sibTransId="{1BF776D3-4AA0-4B00-968D-AF253562D916}"/>
    <dgm:cxn modelId="{30260D04-213E-44ED-93B4-6CA73EDED93D}" srcId="{531B39D9-0C38-4E47-A4ED-73E9946B6E29}" destId="{041C238C-BD55-4397-8B24-955BD1F479BD}" srcOrd="2" destOrd="0" parTransId="{D71D7B7F-160A-41EE-8D90-06791EAD9853}" sibTransId="{DA010AC0-99D9-40FD-AE4D-E27FF1DE2661}"/>
    <dgm:cxn modelId="{CF0D7852-5CD1-48A4-A6E2-9DDF47862470}" srcId="{C812404D-4A02-4D3C-89C2-57376DF1DDB4}" destId="{5097908D-1656-44A9-811E-E5DA14039BB5}" srcOrd="0" destOrd="0" parTransId="{88EE7FE5-E149-422C-AAE3-D7C3F940BA08}" sibTransId="{B7C54348-30A6-4154-9C27-EB24B88D8D88}"/>
    <dgm:cxn modelId="{1E90F42C-225F-4F78-B511-95FF24A88D43}" type="presOf" srcId="{A3596184-4726-4AC2-AC4D-D13ACDF61D1E}" destId="{4CF79B7D-8E5C-48D8-BE0A-3669EBFEB745}" srcOrd="0" destOrd="0" presId="urn:microsoft.com/office/officeart/2005/8/layout/chevron2"/>
    <dgm:cxn modelId="{C57A4E47-A9E7-4D01-9798-81B7000D5D45}" type="presOf" srcId="{041C238C-BD55-4397-8B24-955BD1F479BD}" destId="{C6192C35-F59E-4987-8832-9CC87F33D35F}" srcOrd="0" destOrd="0" presId="urn:microsoft.com/office/officeart/2005/8/layout/chevron2"/>
    <dgm:cxn modelId="{620CD376-7672-4FD8-9FC7-168089D51AD7}" type="presParOf" srcId="{BC6F4B4D-1615-42AF-A06A-782C7FC9EE3D}" destId="{B70F973E-0C54-4789-9886-FF2418BBACBC}" srcOrd="0" destOrd="0" presId="urn:microsoft.com/office/officeart/2005/8/layout/chevron2"/>
    <dgm:cxn modelId="{B8B98701-0AFF-423F-AAF4-B2A2D8BC4700}" type="presParOf" srcId="{B70F973E-0C54-4789-9886-FF2418BBACBC}" destId="{81260644-F200-48DA-9327-BB30591E08C7}" srcOrd="0" destOrd="0" presId="urn:microsoft.com/office/officeart/2005/8/layout/chevron2"/>
    <dgm:cxn modelId="{F4C456B1-4A75-4279-9310-DAB89451D3FA}" type="presParOf" srcId="{B70F973E-0C54-4789-9886-FF2418BBACBC}" destId="{D2554392-4B33-455A-A3F4-3CE63D5342E1}" srcOrd="1" destOrd="0" presId="urn:microsoft.com/office/officeart/2005/8/layout/chevron2"/>
    <dgm:cxn modelId="{E5238E38-7050-40D4-8F1A-FBAAE8F2C690}" type="presParOf" srcId="{BC6F4B4D-1615-42AF-A06A-782C7FC9EE3D}" destId="{6DCC33B8-5E68-4338-95D7-76211CC3A169}" srcOrd="1" destOrd="0" presId="urn:microsoft.com/office/officeart/2005/8/layout/chevron2"/>
    <dgm:cxn modelId="{757FBEAF-00AC-4BD0-8BC4-E7B0C5C44DFE}" type="presParOf" srcId="{BC6F4B4D-1615-42AF-A06A-782C7FC9EE3D}" destId="{A12CEEE0-EF1F-4007-A9A4-124B4E577111}" srcOrd="2" destOrd="0" presId="urn:microsoft.com/office/officeart/2005/8/layout/chevron2"/>
    <dgm:cxn modelId="{BCA1D076-5AC7-4160-8028-EF28141086A2}" type="presParOf" srcId="{A12CEEE0-EF1F-4007-A9A4-124B4E577111}" destId="{4CF79B7D-8E5C-48D8-BE0A-3669EBFEB745}" srcOrd="0" destOrd="0" presId="urn:microsoft.com/office/officeart/2005/8/layout/chevron2"/>
    <dgm:cxn modelId="{BD06F3A2-D9CF-434A-82C9-5D830372B3DA}" type="presParOf" srcId="{A12CEEE0-EF1F-4007-A9A4-124B4E577111}" destId="{7635D040-2FDD-4FF8-B05E-38C70495E674}" srcOrd="1" destOrd="0" presId="urn:microsoft.com/office/officeart/2005/8/layout/chevron2"/>
    <dgm:cxn modelId="{699B49F1-02A7-4668-989A-E161F2E55A46}" type="presParOf" srcId="{BC6F4B4D-1615-42AF-A06A-782C7FC9EE3D}" destId="{E1992DCC-AB13-49A0-8454-1FE3FA8FF475}" srcOrd="3" destOrd="0" presId="urn:microsoft.com/office/officeart/2005/8/layout/chevron2"/>
    <dgm:cxn modelId="{406B3D87-6345-4756-9B96-4336849C3616}" type="presParOf" srcId="{BC6F4B4D-1615-42AF-A06A-782C7FC9EE3D}" destId="{C6F2003F-6199-4C82-AB11-773E56B7CEC7}" srcOrd="4" destOrd="0" presId="urn:microsoft.com/office/officeart/2005/8/layout/chevron2"/>
    <dgm:cxn modelId="{49FB4FD9-D087-4833-AE35-DDB85C6178C9}" type="presParOf" srcId="{C6F2003F-6199-4C82-AB11-773E56B7CEC7}" destId="{C6192C35-F59E-4987-8832-9CC87F33D35F}" srcOrd="0" destOrd="0" presId="urn:microsoft.com/office/officeart/2005/8/layout/chevron2"/>
    <dgm:cxn modelId="{12993D00-4FB8-42C8-81B2-3D6FEAA40095}" type="presParOf" srcId="{C6F2003F-6199-4C82-AB11-773E56B7CEC7}" destId="{C709C313-4228-4A40-8CCE-8DB646E009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81513-7DA0-4A71-BEBE-2C175E0B4C8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704F5B26-0F15-4E77-B810-3955A9CC80E1}">
      <dgm:prSet phldrT="[Texto]">
        <dgm:style>
          <a:lnRef idx="1">
            <a:schemeClr val="accent2"/>
          </a:lnRef>
          <a:fillRef idx="2">
            <a:schemeClr val="accent2"/>
          </a:fillRef>
          <a:effectRef idx="1">
            <a:schemeClr val="accent2"/>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_tradnl" dirty="0" smtClean="0">
              <a:effectLst>
                <a:outerShdw blurRad="38100" dist="38100" dir="2700000" algn="tl">
                  <a:srgbClr val="000000">
                    <a:alpha val="43137"/>
                  </a:srgbClr>
                </a:outerShdw>
              </a:effectLst>
            </a:rPr>
            <a:t>Sistemas Energéticos</a:t>
          </a:r>
          <a:endParaRPr lang="es-ES" dirty="0">
            <a:effectLst>
              <a:outerShdw blurRad="38100" dist="38100" dir="2700000" algn="tl">
                <a:srgbClr val="000000">
                  <a:alpha val="43137"/>
                </a:srgbClr>
              </a:outerShdw>
            </a:effectLst>
          </a:endParaRPr>
        </a:p>
      </dgm:t>
    </dgm:pt>
    <dgm:pt modelId="{C73849E4-4F8F-4538-B7DF-CB6F8A59778E}" type="parTrans" cxnId="{C474F502-749B-4BEC-AA4D-9AFEC60240FA}">
      <dgm:prSet/>
      <dgm:spPr/>
      <dgm:t>
        <a:bodyPr/>
        <a:lstStyle/>
        <a:p>
          <a:endParaRPr lang="es-ES"/>
        </a:p>
      </dgm:t>
    </dgm:pt>
    <dgm:pt modelId="{99D58C33-E078-480C-9C6E-F6D96432D9D0}" type="sibTrans" cxnId="{C474F502-749B-4BEC-AA4D-9AFEC60240FA}">
      <dgm:prSet/>
      <dgm:spPr/>
      <dgm:t>
        <a:bodyPr/>
        <a:lstStyle/>
        <a:p>
          <a:endParaRPr lang="es-ES"/>
        </a:p>
      </dgm:t>
    </dgm:pt>
    <dgm:pt modelId="{3E192B1E-E8AE-4325-AE3C-20150ACFD06C}">
      <dgm:prSet phldrT="[Texto]"/>
      <dgm:spPr/>
      <dgm:t>
        <a:bodyPr/>
        <a:lstStyle/>
        <a:p>
          <a:r>
            <a:rPr lang="es-ES_tradnl" dirty="0" smtClean="0">
              <a:solidFill>
                <a:srgbClr val="FF0000"/>
              </a:solidFill>
              <a:effectLst>
                <a:outerShdw blurRad="38100" dist="38100" dir="2700000" algn="tl">
                  <a:srgbClr val="000000">
                    <a:alpha val="43137"/>
                  </a:srgbClr>
                </a:outerShdw>
              </a:effectLst>
            </a:rPr>
            <a:t>Anaeróbico </a:t>
          </a:r>
          <a:r>
            <a:rPr lang="es-ES_tradnl" dirty="0" err="1" smtClean="0">
              <a:solidFill>
                <a:srgbClr val="FF0000"/>
              </a:solidFill>
              <a:effectLst>
                <a:outerShdw blurRad="38100" dist="38100" dir="2700000" algn="tl">
                  <a:srgbClr val="000000">
                    <a:alpha val="43137"/>
                  </a:srgbClr>
                </a:outerShdw>
              </a:effectLst>
            </a:rPr>
            <a:t>Aláctico</a:t>
          </a:r>
          <a:endParaRPr lang="es-ES" dirty="0">
            <a:solidFill>
              <a:srgbClr val="FF0000"/>
            </a:solidFill>
            <a:effectLst>
              <a:outerShdw blurRad="38100" dist="38100" dir="2700000" algn="tl">
                <a:srgbClr val="000000">
                  <a:alpha val="43137"/>
                </a:srgbClr>
              </a:outerShdw>
            </a:effectLst>
          </a:endParaRPr>
        </a:p>
      </dgm:t>
    </dgm:pt>
    <dgm:pt modelId="{A1FA8D12-E704-49C5-B332-120F4F79EF3C}" type="parTrans" cxnId="{DA20A4F3-782F-4E4D-979B-7025B694B068}">
      <dgm:prSet/>
      <dgm:spPr/>
      <dgm:t>
        <a:bodyPr/>
        <a:lstStyle/>
        <a:p>
          <a:endParaRPr lang="es-ES"/>
        </a:p>
      </dgm:t>
    </dgm:pt>
    <dgm:pt modelId="{8C1DEBC4-A628-487B-BD04-BD1EF15E5B3D}" type="sibTrans" cxnId="{DA20A4F3-782F-4E4D-979B-7025B694B068}">
      <dgm:prSet/>
      <dgm:spPr/>
      <dgm:t>
        <a:bodyPr/>
        <a:lstStyle/>
        <a:p>
          <a:endParaRPr lang="es-ES"/>
        </a:p>
      </dgm:t>
    </dgm:pt>
    <dgm:pt modelId="{B2578921-57EF-4B02-ABB2-E7E01FA52A69}">
      <dgm:prSet phldrT="[Texto]"/>
      <dgm:spPr/>
      <dgm:t>
        <a:bodyPr/>
        <a:lstStyle/>
        <a:p>
          <a:r>
            <a:rPr lang="es-ES_tradnl" dirty="0" smtClean="0">
              <a:solidFill>
                <a:srgbClr val="FF0000"/>
              </a:solidFill>
              <a:effectLst>
                <a:outerShdw blurRad="38100" dist="38100" dir="2700000" algn="tl">
                  <a:srgbClr val="000000">
                    <a:alpha val="43137"/>
                  </a:srgbClr>
                </a:outerShdw>
              </a:effectLst>
            </a:rPr>
            <a:t>Anaeróbico Láctico</a:t>
          </a:r>
          <a:endParaRPr lang="es-ES" dirty="0">
            <a:solidFill>
              <a:srgbClr val="FF0000"/>
            </a:solidFill>
            <a:effectLst>
              <a:outerShdw blurRad="38100" dist="38100" dir="2700000" algn="tl">
                <a:srgbClr val="000000">
                  <a:alpha val="43137"/>
                </a:srgbClr>
              </a:outerShdw>
            </a:effectLst>
          </a:endParaRPr>
        </a:p>
      </dgm:t>
    </dgm:pt>
    <dgm:pt modelId="{3DC29410-19C2-4FA3-A452-44A3C3C65579}" type="parTrans" cxnId="{6E682119-E5E5-4DE7-BBF9-4C61D5C422AD}">
      <dgm:prSet/>
      <dgm:spPr/>
      <dgm:t>
        <a:bodyPr/>
        <a:lstStyle/>
        <a:p>
          <a:endParaRPr lang="es-ES"/>
        </a:p>
      </dgm:t>
    </dgm:pt>
    <dgm:pt modelId="{6A55C87E-70F8-49A8-94A9-9B109E104071}" type="sibTrans" cxnId="{6E682119-E5E5-4DE7-BBF9-4C61D5C422AD}">
      <dgm:prSet/>
      <dgm:spPr/>
      <dgm:t>
        <a:bodyPr/>
        <a:lstStyle/>
        <a:p>
          <a:endParaRPr lang="es-ES"/>
        </a:p>
      </dgm:t>
    </dgm:pt>
    <dgm:pt modelId="{34BA4A14-2715-41F8-8F28-EA636B3DB39D}">
      <dgm:prSet phldrT="[Texto]"/>
      <dgm:spPr/>
      <dgm:t>
        <a:bodyPr/>
        <a:lstStyle/>
        <a:p>
          <a:r>
            <a:rPr lang="es-ES_tradnl" dirty="0" smtClean="0">
              <a:solidFill>
                <a:srgbClr val="FF0000"/>
              </a:solidFill>
              <a:effectLst>
                <a:outerShdw blurRad="38100" dist="38100" dir="2700000" algn="tl">
                  <a:srgbClr val="000000">
                    <a:alpha val="43137"/>
                  </a:srgbClr>
                </a:outerShdw>
              </a:effectLst>
            </a:rPr>
            <a:t>Aeróbico</a:t>
          </a:r>
          <a:endParaRPr lang="es-ES" dirty="0">
            <a:solidFill>
              <a:srgbClr val="FF0000"/>
            </a:solidFill>
            <a:effectLst>
              <a:outerShdw blurRad="38100" dist="38100" dir="2700000" algn="tl">
                <a:srgbClr val="000000">
                  <a:alpha val="43137"/>
                </a:srgbClr>
              </a:outerShdw>
            </a:effectLst>
          </a:endParaRPr>
        </a:p>
      </dgm:t>
    </dgm:pt>
    <dgm:pt modelId="{E1DC82B5-F1FE-465E-8F5A-78C53E58E394}" type="parTrans" cxnId="{B9579701-CCBE-4653-8670-171496C282E3}">
      <dgm:prSet/>
      <dgm:spPr/>
      <dgm:t>
        <a:bodyPr/>
        <a:lstStyle/>
        <a:p>
          <a:endParaRPr lang="es-ES"/>
        </a:p>
      </dgm:t>
    </dgm:pt>
    <dgm:pt modelId="{C9EF7B80-331B-4B84-9C9F-5EC70A880613}" type="sibTrans" cxnId="{B9579701-CCBE-4653-8670-171496C282E3}">
      <dgm:prSet/>
      <dgm:spPr/>
      <dgm:t>
        <a:bodyPr/>
        <a:lstStyle/>
        <a:p>
          <a:endParaRPr lang="es-ES"/>
        </a:p>
      </dgm:t>
    </dgm:pt>
    <dgm:pt modelId="{E283D954-A07F-46A1-A275-2815F7BA3DEF}" type="pres">
      <dgm:prSet presAssocID="{56B81513-7DA0-4A71-BEBE-2C175E0B4C85}" presName="Name0" presStyleCnt="0">
        <dgm:presLayoutVars>
          <dgm:orgChart val="1"/>
          <dgm:chPref val="1"/>
          <dgm:dir/>
          <dgm:animOne val="branch"/>
          <dgm:animLvl val="lvl"/>
          <dgm:resizeHandles/>
        </dgm:presLayoutVars>
      </dgm:prSet>
      <dgm:spPr/>
      <dgm:t>
        <a:bodyPr/>
        <a:lstStyle/>
        <a:p>
          <a:endParaRPr lang="es-ES"/>
        </a:p>
      </dgm:t>
    </dgm:pt>
    <dgm:pt modelId="{44FC52E0-FF78-4DD8-917B-DF5E4B73D5C9}" type="pres">
      <dgm:prSet presAssocID="{704F5B26-0F15-4E77-B810-3955A9CC80E1}" presName="hierRoot1" presStyleCnt="0">
        <dgm:presLayoutVars>
          <dgm:hierBranch val="init"/>
        </dgm:presLayoutVars>
      </dgm:prSet>
      <dgm:spPr/>
    </dgm:pt>
    <dgm:pt modelId="{006B23F9-8198-4D3C-AAA9-DF71E50D0A93}" type="pres">
      <dgm:prSet presAssocID="{704F5B26-0F15-4E77-B810-3955A9CC80E1}" presName="rootComposite1" presStyleCnt="0"/>
      <dgm:spPr/>
    </dgm:pt>
    <dgm:pt modelId="{5C5212CA-5843-4E58-BA29-A26A2304F69B}" type="pres">
      <dgm:prSet presAssocID="{704F5B26-0F15-4E77-B810-3955A9CC80E1}" presName="rootText1" presStyleLbl="alignAcc1" presStyleIdx="0" presStyleCnt="0" custScaleX="140350" custScaleY="144380">
        <dgm:presLayoutVars>
          <dgm:chPref val="3"/>
        </dgm:presLayoutVars>
      </dgm:prSet>
      <dgm:spPr/>
      <dgm:t>
        <a:bodyPr/>
        <a:lstStyle/>
        <a:p>
          <a:endParaRPr lang="es-ES"/>
        </a:p>
      </dgm:t>
    </dgm:pt>
    <dgm:pt modelId="{ED5FA11D-7BE3-4A1E-AED7-82767E9CA0EF}" type="pres">
      <dgm:prSet presAssocID="{704F5B26-0F15-4E77-B810-3955A9CC80E1}" presName="topArc1" presStyleLbl="parChTrans1D1" presStyleIdx="0" presStyleCnt="8"/>
      <dgm:spPr/>
    </dgm:pt>
    <dgm:pt modelId="{B40385A1-0DE0-495A-BFCD-209B717C9724}" type="pres">
      <dgm:prSet presAssocID="{704F5B26-0F15-4E77-B810-3955A9CC80E1}" presName="bottomArc1" presStyleLbl="parChTrans1D1" presStyleIdx="1" presStyleCnt="8"/>
      <dgm:spPr/>
    </dgm:pt>
    <dgm:pt modelId="{4CBDBE18-BD2B-44BA-B8F5-0D23ED617973}" type="pres">
      <dgm:prSet presAssocID="{704F5B26-0F15-4E77-B810-3955A9CC80E1}" presName="topConnNode1" presStyleLbl="node1" presStyleIdx="0" presStyleCnt="0"/>
      <dgm:spPr/>
      <dgm:t>
        <a:bodyPr/>
        <a:lstStyle/>
        <a:p>
          <a:endParaRPr lang="es-ES"/>
        </a:p>
      </dgm:t>
    </dgm:pt>
    <dgm:pt modelId="{73B1B05C-CE60-4206-8044-2CD4F6AC6000}" type="pres">
      <dgm:prSet presAssocID="{704F5B26-0F15-4E77-B810-3955A9CC80E1}" presName="hierChild2" presStyleCnt="0"/>
      <dgm:spPr/>
    </dgm:pt>
    <dgm:pt modelId="{2D9FBAB3-DB29-4289-836C-77926C7F5750}" type="pres">
      <dgm:prSet presAssocID="{A1FA8D12-E704-49C5-B332-120F4F79EF3C}" presName="Name28" presStyleLbl="parChTrans1D2" presStyleIdx="0" presStyleCnt="3"/>
      <dgm:spPr/>
      <dgm:t>
        <a:bodyPr/>
        <a:lstStyle/>
        <a:p>
          <a:endParaRPr lang="es-ES"/>
        </a:p>
      </dgm:t>
    </dgm:pt>
    <dgm:pt modelId="{6D764AAB-5BE3-4DC1-8B8E-8E6A6890AE5A}" type="pres">
      <dgm:prSet presAssocID="{3E192B1E-E8AE-4325-AE3C-20150ACFD06C}" presName="hierRoot2" presStyleCnt="0">
        <dgm:presLayoutVars>
          <dgm:hierBranch val="init"/>
        </dgm:presLayoutVars>
      </dgm:prSet>
      <dgm:spPr/>
    </dgm:pt>
    <dgm:pt modelId="{8FC20AFF-9C5B-4F20-9CEB-97F0A928DBF8}" type="pres">
      <dgm:prSet presAssocID="{3E192B1E-E8AE-4325-AE3C-20150ACFD06C}" presName="rootComposite2" presStyleCnt="0"/>
      <dgm:spPr/>
    </dgm:pt>
    <dgm:pt modelId="{EC4DDBEC-3831-4096-AB1B-81617331A755}" type="pres">
      <dgm:prSet presAssocID="{3E192B1E-E8AE-4325-AE3C-20150ACFD06C}" presName="rootText2" presStyleLbl="alignAcc1" presStyleIdx="0" presStyleCnt="0">
        <dgm:presLayoutVars>
          <dgm:chPref val="3"/>
        </dgm:presLayoutVars>
      </dgm:prSet>
      <dgm:spPr/>
      <dgm:t>
        <a:bodyPr/>
        <a:lstStyle/>
        <a:p>
          <a:endParaRPr lang="es-ES"/>
        </a:p>
      </dgm:t>
    </dgm:pt>
    <dgm:pt modelId="{714058CE-D0A0-42D1-A50A-2EB8C531F4E3}" type="pres">
      <dgm:prSet presAssocID="{3E192B1E-E8AE-4325-AE3C-20150ACFD06C}" presName="topArc2" presStyleLbl="parChTrans1D1" presStyleIdx="2" presStyleCnt="8"/>
      <dgm:spPr/>
    </dgm:pt>
    <dgm:pt modelId="{4B7A6D5C-3FD6-4D1A-8650-C4D9BD521242}" type="pres">
      <dgm:prSet presAssocID="{3E192B1E-E8AE-4325-AE3C-20150ACFD06C}" presName="bottomArc2" presStyleLbl="parChTrans1D1" presStyleIdx="3" presStyleCnt="8"/>
      <dgm:spPr/>
    </dgm:pt>
    <dgm:pt modelId="{450E7A22-9BF0-4588-B562-994D82BDF498}" type="pres">
      <dgm:prSet presAssocID="{3E192B1E-E8AE-4325-AE3C-20150ACFD06C}" presName="topConnNode2" presStyleLbl="node2" presStyleIdx="0" presStyleCnt="0"/>
      <dgm:spPr/>
      <dgm:t>
        <a:bodyPr/>
        <a:lstStyle/>
        <a:p>
          <a:endParaRPr lang="es-ES"/>
        </a:p>
      </dgm:t>
    </dgm:pt>
    <dgm:pt modelId="{386BF5AC-B158-4F5A-ADED-F41238B933DD}" type="pres">
      <dgm:prSet presAssocID="{3E192B1E-E8AE-4325-AE3C-20150ACFD06C}" presName="hierChild4" presStyleCnt="0"/>
      <dgm:spPr/>
    </dgm:pt>
    <dgm:pt modelId="{AC2DE645-77EA-43BE-8EE8-87C5CA8C1D44}" type="pres">
      <dgm:prSet presAssocID="{3E192B1E-E8AE-4325-AE3C-20150ACFD06C}" presName="hierChild5" presStyleCnt="0"/>
      <dgm:spPr/>
    </dgm:pt>
    <dgm:pt modelId="{BC33F8D4-EB4C-499A-BA48-B7860EE4EC61}" type="pres">
      <dgm:prSet presAssocID="{3DC29410-19C2-4FA3-A452-44A3C3C65579}" presName="Name28" presStyleLbl="parChTrans1D2" presStyleIdx="1" presStyleCnt="3"/>
      <dgm:spPr/>
      <dgm:t>
        <a:bodyPr/>
        <a:lstStyle/>
        <a:p>
          <a:endParaRPr lang="es-ES"/>
        </a:p>
      </dgm:t>
    </dgm:pt>
    <dgm:pt modelId="{9E736DB2-3AD6-4A83-8B19-B11FC16D812D}" type="pres">
      <dgm:prSet presAssocID="{B2578921-57EF-4B02-ABB2-E7E01FA52A69}" presName="hierRoot2" presStyleCnt="0">
        <dgm:presLayoutVars>
          <dgm:hierBranch val="init"/>
        </dgm:presLayoutVars>
      </dgm:prSet>
      <dgm:spPr/>
    </dgm:pt>
    <dgm:pt modelId="{3910C0FF-F498-4647-BA79-7A6D61414876}" type="pres">
      <dgm:prSet presAssocID="{B2578921-57EF-4B02-ABB2-E7E01FA52A69}" presName="rootComposite2" presStyleCnt="0"/>
      <dgm:spPr/>
    </dgm:pt>
    <dgm:pt modelId="{7EC97BF0-50A7-4BEF-9EB6-CD496248B566}" type="pres">
      <dgm:prSet presAssocID="{B2578921-57EF-4B02-ABB2-E7E01FA52A69}" presName="rootText2" presStyleLbl="alignAcc1" presStyleIdx="0" presStyleCnt="0">
        <dgm:presLayoutVars>
          <dgm:chPref val="3"/>
        </dgm:presLayoutVars>
      </dgm:prSet>
      <dgm:spPr/>
      <dgm:t>
        <a:bodyPr/>
        <a:lstStyle/>
        <a:p>
          <a:endParaRPr lang="es-ES"/>
        </a:p>
      </dgm:t>
    </dgm:pt>
    <dgm:pt modelId="{BAF62451-A8B6-4608-93EA-9ECABE412EAF}" type="pres">
      <dgm:prSet presAssocID="{B2578921-57EF-4B02-ABB2-E7E01FA52A69}" presName="topArc2" presStyleLbl="parChTrans1D1" presStyleIdx="4" presStyleCnt="8"/>
      <dgm:spPr/>
    </dgm:pt>
    <dgm:pt modelId="{DFF37664-7228-4F97-B0AB-944C4A5980F4}" type="pres">
      <dgm:prSet presAssocID="{B2578921-57EF-4B02-ABB2-E7E01FA52A69}" presName="bottomArc2" presStyleLbl="parChTrans1D1" presStyleIdx="5" presStyleCnt="8"/>
      <dgm:spPr/>
    </dgm:pt>
    <dgm:pt modelId="{38A51262-5171-4123-9E41-7E8F596D392C}" type="pres">
      <dgm:prSet presAssocID="{B2578921-57EF-4B02-ABB2-E7E01FA52A69}" presName="topConnNode2" presStyleLbl="node2" presStyleIdx="0" presStyleCnt="0"/>
      <dgm:spPr/>
      <dgm:t>
        <a:bodyPr/>
        <a:lstStyle/>
        <a:p>
          <a:endParaRPr lang="es-ES"/>
        </a:p>
      </dgm:t>
    </dgm:pt>
    <dgm:pt modelId="{2C716B37-48B7-4317-BD5F-F21848165737}" type="pres">
      <dgm:prSet presAssocID="{B2578921-57EF-4B02-ABB2-E7E01FA52A69}" presName="hierChild4" presStyleCnt="0"/>
      <dgm:spPr/>
    </dgm:pt>
    <dgm:pt modelId="{6FE5F353-289C-4E6B-9E38-C2079332AB25}" type="pres">
      <dgm:prSet presAssocID="{B2578921-57EF-4B02-ABB2-E7E01FA52A69}" presName="hierChild5" presStyleCnt="0"/>
      <dgm:spPr/>
    </dgm:pt>
    <dgm:pt modelId="{610F136F-752D-43C2-8801-9212B9D8E505}" type="pres">
      <dgm:prSet presAssocID="{E1DC82B5-F1FE-465E-8F5A-78C53E58E394}" presName="Name28" presStyleLbl="parChTrans1D2" presStyleIdx="2" presStyleCnt="3"/>
      <dgm:spPr/>
      <dgm:t>
        <a:bodyPr/>
        <a:lstStyle/>
        <a:p>
          <a:endParaRPr lang="es-ES"/>
        </a:p>
      </dgm:t>
    </dgm:pt>
    <dgm:pt modelId="{D2321859-28D1-4AA9-97D3-CE5B22661A45}" type="pres">
      <dgm:prSet presAssocID="{34BA4A14-2715-41F8-8F28-EA636B3DB39D}" presName="hierRoot2" presStyleCnt="0">
        <dgm:presLayoutVars>
          <dgm:hierBranch val="init"/>
        </dgm:presLayoutVars>
      </dgm:prSet>
      <dgm:spPr/>
    </dgm:pt>
    <dgm:pt modelId="{C9FF1738-B7E4-4F59-BC86-9EF420916C8C}" type="pres">
      <dgm:prSet presAssocID="{34BA4A14-2715-41F8-8F28-EA636B3DB39D}" presName="rootComposite2" presStyleCnt="0"/>
      <dgm:spPr/>
    </dgm:pt>
    <dgm:pt modelId="{337211B1-5A55-43F1-B95F-37346C14C0FB}" type="pres">
      <dgm:prSet presAssocID="{34BA4A14-2715-41F8-8F28-EA636B3DB39D}" presName="rootText2" presStyleLbl="alignAcc1" presStyleIdx="0" presStyleCnt="0">
        <dgm:presLayoutVars>
          <dgm:chPref val="3"/>
        </dgm:presLayoutVars>
      </dgm:prSet>
      <dgm:spPr/>
      <dgm:t>
        <a:bodyPr/>
        <a:lstStyle/>
        <a:p>
          <a:endParaRPr lang="es-ES"/>
        </a:p>
      </dgm:t>
    </dgm:pt>
    <dgm:pt modelId="{E3360554-9C34-4420-87B8-CFCF4811E27E}" type="pres">
      <dgm:prSet presAssocID="{34BA4A14-2715-41F8-8F28-EA636B3DB39D}" presName="topArc2" presStyleLbl="parChTrans1D1" presStyleIdx="6" presStyleCnt="8"/>
      <dgm:spPr/>
    </dgm:pt>
    <dgm:pt modelId="{1973A878-0EC0-43A8-B2C0-F6DC7F6275B3}" type="pres">
      <dgm:prSet presAssocID="{34BA4A14-2715-41F8-8F28-EA636B3DB39D}" presName="bottomArc2" presStyleLbl="parChTrans1D1" presStyleIdx="7" presStyleCnt="8"/>
      <dgm:spPr/>
    </dgm:pt>
    <dgm:pt modelId="{09BFFFFC-9377-45C1-9D92-E511C0B41743}" type="pres">
      <dgm:prSet presAssocID="{34BA4A14-2715-41F8-8F28-EA636B3DB39D}" presName="topConnNode2" presStyleLbl="node2" presStyleIdx="0" presStyleCnt="0"/>
      <dgm:spPr/>
      <dgm:t>
        <a:bodyPr/>
        <a:lstStyle/>
        <a:p>
          <a:endParaRPr lang="es-ES"/>
        </a:p>
      </dgm:t>
    </dgm:pt>
    <dgm:pt modelId="{4D7F80AF-197B-42C3-897A-9B1205EAC58C}" type="pres">
      <dgm:prSet presAssocID="{34BA4A14-2715-41F8-8F28-EA636B3DB39D}" presName="hierChild4" presStyleCnt="0"/>
      <dgm:spPr/>
    </dgm:pt>
    <dgm:pt modelId="{0B5479AD-EA5F-4784-AF00-1F38BDBAA43D}" type="pres">
      <dgm:prSet presAssocID="{34BA4A14-2715-41F8-8F28-EA636B3DB39D}" presName="hierChild5" presStyleCnt="0"/>
      <dgm:spPr/>
    </dgm:pt>
    <dgm:pt modelId="{C2491D57-91F0-451B-97E0-C93B2758B579}" type="pres">
      <dgm:prSet presAssocID="{704F5B26-0F15-4E77-B810-3955A9CC80E1}" presName="hierChild3" presStyleCnt="0"/>
      <dgm:spPr/>
    </dgm:pt>
  </dgm:ptLst>
  <dgm:cxnLst>
    <dgm:cxn modelId="{6E682119-E5E5-4DE7-BBF9-4C61D5C422AD}" srcId="{704F5B26-0F15-4E77-B810-3955A9CC80E1}" destId="{B2578921-57EF-4B02-ABB2-E7E01FA52A69}" srcOrd="1" destOrd="0" parTransId="{3DC29410-19C2-4FA3-A452-44A3C3C65579}" sibTransId="{6A55C87E-70F8-49A8-94A9-9B109E104071}"/>
    <dgm:cxn modelId="{C64710E0-FFB1-455A-BB92-83219C8B85DA}" type="presOf" srcId="{56B81513-7DA0-4A71-BEBE-2C175E0B4C85}" destId="{E283D954-A07F-46A1-A275-2815F7BA3DEF}" srcOrd="0" destOrd="0" presId="urn:microsoft.com/office/officeart/2008/layout/HalfCircleOrganizationChart"/>
    <dgm:cxn modelId="{875BF112-E80D-48C1-B261-A6D7F067AAD0}" type="presOf" srcId="{B2578921-57EF-4B02-ABB2-E7E01FA52A69}" destId="{7EC97BF0-50A7-4BEF-9EB6-CD496248B566}" srcOrd="0" destOrd="0" presId="urn:microsoft.com/office/officeart/2008/layout/HalfCircleOrganizationChart"/>
    <dgm:cxn modelId="{B9579701-CCBE-4653-8670-171496C282E3}" srcId="{704F5B26-0F15-4E77-B810-3955A9CC80E1}" destId="{34BA4A14-2715-41F8-8F28-EA636B3DB39D}" srcOrd="2" destOrd="0" parTransId="{E1DC82B5-F1FE-465E-8F5A-78C53E58E394}" sibTransId="{C9EF7B80-331B-4B84-9C9F-5EC70A880613}"/>
    <dgm:cxn modelId="{DA20A4F3-782F-4E4D-979B-7025B694B068}" srcId="{704F5B26-0F15-4E77-B810-3955A9CC80E1}" destId="{3E192B1E-E8AE-4325-AE3C-20150ACFD06C}" srcOrd="0" destOrd="0" parTransId="{A1FA8D12-E704-49C5-B332-120F4F79EF3C}" sibTransId="{8C1DEBC4-A628-487B-BD04-BD1EF15E5B3D}"/>
    <dgm:cxn modelId="{3A81C443-893F-4C3A-AA92-A0FCF6B29FAB}" type="presOf" srcId="{3E192B1E-E8AE-4325-AE3C-20150ACFD06C}" destId="{450E7A22-9BF0-4588-B562-994D82BDF498}" srcOrd="1" destOrd="0" presId="urn:microsoft.com/office/officeart/2008/layout/HalfCircleOrganizationChart"/>
    <dgm:cxn modelId="{2216F541-196D-4B3D-A01F-CBDB332BBD73}" type="presOf" srcId="{34BA4A14-2715-41F8-8F28-EA636B3DB39D}" destId="{337211B1-5A55-43F1-B95F-37346C14C0FB}" srcOrd="0" destOrd="0" presId="urn:microsoft.com/office/officeart/2008/layout/HalfCircleOrganizationChart"/>
    <dgm:cxn modelId="{C474F502-749B-4BEC-AA4D-9AFEC60240FA}" srcId="{56B81513-7DA0-4A71-BEBE-2C175E0B4C85}" destId="{704F5B26-0F15-4E77-B810-3955A9CC80E1}" srcOrd="0" destOrd="0" parTransId="{C73849E4-4F8F-4538-B7DF-CB6F8A59778E}" sibTransId="{99D58C33-E078-480C-9C6E-F6D96432D9D0}"/>
    <dgm:cxn modelId="{3F48E306-AB5C-4FB1-AEDA-05593516223D}" type="presOf" srcId="{704F5B26-0F15-4E77-B810-3955A9CC80E1}" destId="{4CBDBE18-BD2B-44BA-B8F5-0D23ED617973}" srcOrd="1" destOrd="0" presId="urn:microsoft.com/office/officeart/2008/layout/HalfCircleOrganizationChart"/>
    <dgm:cxn modelId="{6E622079-AC23-45A8-BA37-595B09846758}" type="presOf" srcId="{E1DC82B5-F1FE-465E-8F5A-78C53E58E394}" destId="{610F136F-752D-43C2-8801-9212B9D8E505}" srcOrd="0" destOrd="0" presId="urn:microsoft.com/office/officeart/2008/layout/HalfCircleOrganizationChart"/>
    <dgm:cxn modelId="{784F6CEB-2A3B-49F1-985E-70670EB3920E}" type="presOf" srcId="{B2578921-57EF-4B02-ABB2-E7E01FA52A69}" destId="{38A51262-5171-4123-9E41-7E8F596D392C}" srcOrd="1" destOrd="0" presId="urn:microsoft.com/office/officeart/2008/layout/HalfCircleOrganizationChart"/>
    <dgm:cxn modelId="{867FE867-5056-430A-A05E-AAE1ED212E88}" type="presOf" srcId="{34BA4A14-2715-41F8-8F28-EA636B3DB39D}" destId="{09BFFFFC-9377-45C1-9D92-E511C0B41743}" srcOrd="1" destOrd="0" presId="urn:microsoft.com/office/officeart/2008/layout/HalfCircleOrganizationChart"/>
    <dgm:cxn modelId="{EBA1FE88-F9FE-4600-82B8-4721D22F35C2}" type="presOf" srcId="{704F5B26-0F15-4E77-B810-3955A9CC80E1}" destId="{5C5212CA-5843-4E58-BA29-A26A2304F69B}" srcOrd="0" destOrd="0" presId="urn:microsoft.com/office/officeart/2008/layout/HalfCircleOrganizationChart"/>
    <dgm:cxn modelId="{42784D89-0946-4ECC-B3B2-E7CA1DD92222}" type="presOf" srcId="{3DC29410-19C2-4FA3-A452-44A3C3C65579}" destId="{BC33F8D4-EB4C-499A-BA48-B7860EE4EC61}" srcOrd="0" destOrd="0" presId="urn:microsoft.com/office/officeart/2008/layout/HalfCircleOrganizationChart"/>
    <dgm:cxn modelId="{2699A09F-2DB8-48F2-997C-3C57BAE4C13A}" type="presOf" srcId="{3E192B1E-E8AE-4325-AE3C-20150ACFD06C}" destId="{EC4DDBEC-3831-4096-AB1B-81617331A755}" srcOrd="0" destOrd="0" presId="urn:microsoft.com/office/officeart/2008/layout/HalfCircleOrganizationChart"/>
    <dgm:cxn modelId="{78C0DFAC-C0CB-4E9C-B23E-714815372C30}" type="presOf" srcId="{A1FA8D12-E704-49C5-B332-120F4F79EF3C}" destId="{2D9FBAB3-DB29-4289-836C-77926C7F5750}" srcOrd="0" destOrd="0" presId="urn:microsoft.com/office/officeart/2008/layout/HalfCircleOrganizationChart"/>
    <dgm:cxn modelId="{CA3AC538-A9BE-48CD-8885-80B7340DCFB0}" type="presParOf" srcId="{E283D954-A07F-46A1-A275-2815F7BA3DEF}" destId="{44FC52E0-FF78-4DD8-917B-DF5E4B73D5C9}" srcOrd="0" destOrd="0" presId="urn:microsoft.com/office/officeart/2008/layout/HalfCircleOrganizationChart"/>
    <dgm:cxn modelId="{6FEAF642-3147-4F07-8337-7F646EE1B901}" type="presParOf" srcId="{44FC52E0-FF78-4DD8-917B-DF5E4B73D5C9}" destId="{006B23F9-8198-4D3C-AAA9-DF71E50D0A93}" srcOrd="0" destOrd="0" presId="urn:microsoft.com/office/officeart/2008/layout/HalfCircleOrganizationChart"/>
    <dgm:cxn modelId="{3B766841-3FE9-45D0-89F7-34738F09F8E9}" type="presParOf" srcId="{006B23F9-8198-4D3C-AAA9-DF71E50D0A93}" destId="{5C5212CA-5843-4E58-BA29-A26A2304F69B}" srcOrd="0" destOrd="0" presId="urn:microsoft.com/office/officeart/2008/layout/HalfCircleOrganizationChart"/>
    <dgm:cxn modelId="{76BFC5D1-99A3-4198-B301-BB0D79E6C71C}" type="presParOf" srcId="{006B23F9-8198-4D3C-AAA9-DF71E50D0A93}" destId="{ED5FA11D-7BE3-4A1E-AED7-82767E9CA0EF}" srcOrd="1" destOrd="0" presId="urn:microsoft.com/office/officeart/2008/layout/HalfCircleOrganizationChart"/>
    <dgm:cxn modelId="{AA70C50C-B6AA-4B3E-9F16-59E36645B447}" type="presParOf" srcId="{006B23F9-8198-4D3C-AAA9-DF71E50D0A93}" destId="{B40385A1-0DE0-495A-BFCD-209B717C9724}" srcOrd="2" destOrd="0" presId="urn:microsoft.com/office/officeart/2008/layout/HalfCircleOrganizationChart"/>
    <dgm:cxn modelId="{2A7590C7-F368-4499-BFD9-65AA2B775B02}" type="presParOf" srcId="{006B23F9-8198-4D3C-AAA9-DF71E50D0A93}" destId="{4CBDBE18-BD2B-44BA-B8F5-0D23ED617973}" srcOrd="3" destOrd="0" presId="urn:microsoft.com/office/officeart/2008/layout/HalfCircleOrganizationChart"/>
    <dgm:cxn modelId="{BC86B7F1-1EED-4AEF-8A28-3C21B9E699A4}" type="presParOf" srcId="{44FC52E0-FF78-4DD8-917B-DF5E4B73D5C9}" destId="{73B1B05C-CE60-4206-8044-2CD4F6AC6000}" srcOrd="1" destOrd="0" presId="urn:microsoft.com/office/officeart/2008/layout/HalfCircleOrganizationChart"/>
    <dgm:cxn modelId="{EEF635F3-47CD-401C-8EF3-9062247261A6}" type="presParOf" srcId="{73B1B05C-CE60-4206-8044-2CD4F6AC6000}" destId="{2D9FBAB3-DB29-4289-836C-77926C7F5750}" srcOrd="0" destOrd="0" presId="urn:microsoft.com/office/officeart/2008/layout/HalfCircleOrganizationChart"/>
    <dgm:cxn modelId="{CB7F1FD7-0F74-4BFF-9266-61E702E5FCC4}" type="presParOf" srcId="{73B1B05C-CE60-4206-8044-2CD4F6AC6000}" destId="{6D764AAB-5BE3-4DC1-8B8E-8E6A6890AE5A}" srcOrd="1" destOrd="0" presId="urn:microsoft.com/office/officeart/2008/layout/HalfCircleOrganizationChart"/>
    <dgm:cxn modelId="{22EAF4E8-1946-4726-AB7A-3D86E697AB4F}" type="presParOf" srcId="{6D764AAB-5BE3-4DC1-8B8E-8E6A6890AE5A}" destId="{8FC20AFF-9C5B-4F20-9CEB-97F0A928DBF8}" srcOrd="0" destOrd="0" presId="urn:microsoft.com/office/officeart/2008/layout/HalfCircleOrganizationChart"/>
    <dgm:cxn modelId="{D07A56F2-874F-408A-91F4-DDF5AE01D5C2}" type="presParOf" srcId="{8FC20AFF-9C5B-4F20-9CEB-97F0A928DBF8}" destId="{EC4DDBEC-3831-4096-AB1B-81617331A755}" srcOrd="0" destOrd="0" presId="urn:microsoft.com/office/officeart/2008/layout/HalfCircleOrganizationChart"/>
    <dgm:cxn modelId="{68017E08-4315-4C0F-912D-8257BBCD0721}" type="presParOf" srcId="{8FC20AFF-9C5B-4F20-9CEB-97F0A928DBF8}" destId="{714058CE-D0A0-42D1-A50A-2EB8C531F4E3}" srcOrd="1" destOrd="0" presId="urn:microsoft.com/office/officeart/2008/layout/HalfCircleOrganizationChart"/>
    <dgm:cxn modelId="{9ADBFCA0-EA7F-49A3-929D-8B54FC657D76}" type="presParOf" srcId="{8FC20AFF-9C5B-4F20-9CEB-97F0A928DBF8}" destId="{4B7A6D5C-3FD6-4D1A-8650-C4D9BD521242}" srcOrd="2" destOrd="0" presId="urn:microsoft.com/office/officeart/2008/layout/HalfCircleOrganizationChart"/>
    <dgm:cxn modelId="{2607CA01-615E-4FC4-8171-2D23A94EF264}" type="presParOf" srcId="{8FC20AFF-9C5B-4F20-9CEB-97F0A928DBF8}" destId="{450E7A22-9BF0-4588-B562-994D82BDF498}" srcOrd="3" destOrd="0" presId="urn:microsoft.com/office/officeart/2008/layout/HalfCircleOrganizationChart"/>
    <dgm:cxn modelId="{CD3E83C5-5CE3-41DA-A3E4-7F3429D202DB}" type="presParOf" srcId="{6D764AAB-5BE3-4DC1-8B8E-8E6A6890AE5A}" destId="{386BF5AC-B158-4F5A-ADED-F41238B933DD}" srcOrd="1" destOrd="0" presId="urn:microsoft.com/office/officeart/2008/layout/HalfCircleOrganizationChart"/>
    <dgm:cxn modelId="{F818C981-2C3F-4149-9219-ECF565707785}" type="presParOf" srcId="{6D764AAB-5BE3-4DC1-8B8E-8E6A6890AE5A}" destId="{AC2DE645-77EA-43BE-8EE8-87C5CA8C1D44}" srcOrd="2" destOrd="0" presId="urn:microsoft.com/office/officeart/2008/layout/HalfCircleOrganizationChart"/>
    <dgm:cxn modelId="{120AA0E4-0963-4627-9F7C-3AEBCFD18442}" type="presParOf" srcId="{73B1B05C-CE60-4206-8044-2CD4F6AC6000}" destId="{BC33F8D4-EB4C-499A-BA48-B7860EE4EC61}" srcOrd="2" destOrd="0" presId="urn:microsoft.com/office/officeart/2008/layout/HalfCircleOrganizationChart"/>
    <dgm:cxn modelId="{409F09EF-C7B6-43B7-9FA5-2C1AC90F08BF}" type="presParOf" srcId="{73B1B05C-CE60-4206-8044-2CD4F6AC6000}" destId="{9E736DB2-3AD6-4A83-8B19-B11FC16D812D}" srcOrd="3" destOrd="0" presId="urn:microsoft.com/office/officeart/2008/layout/HalfCircleOrganizationChart"/>
    <dgm:cxn modelId="{6E79A9E1-14BF-4DA3-A279-B0DDBAE2A9FD}" type="presParOf" srcId="{9E736DB2-3AD6-4A83-8B19-B11FC16D812D}" destId="{3910C0FF-F498-4647-BA79-7A6D61414876}" srcOrd="0" destOrd="0" presId="urn:microsoft.com/office/officeart/2008/layout/HalfCircleOrganizationChart"/>
    <dgm:cxn modelId="{3145E220-53DC-415F-8265-BF29297FAA5B}" type="presParOf" srcId="{3910C0FF-F498-4647-BA79-7A6D61414876}" destId="{7EC97BF0-50A7-4BEF-9EB6-CD496248B566}" srcOrd="0" destOrd="0" presId="urn:microsoft.com/office/officeart/2008/layout/HalfCircleOrganizationChart"/>
    <dgm:cxn modelId="{51C1A5B0-C048-4F92-A4CF-D2DE48C1EDE8}" type="presParOf" srcId="{3910C0FF-F498-4647-BA79-7A6D61414876}" destId="{BAF62451-A8B6-4608-93EA-9ECABE412EAF}" srcOrd="1" destOrd="0" presId="urn:microsoft.com/office/officeart/2008/layout/HalfCircleOrganizationChart"/>
    <dgm:cxn modelId="{FAC9A16B-62CA-4B36-9E9E-943B8A24533B}" type="presParOf" srcId="{3910C0FF-F498-4647-BA79-7A6D61414876}" destId="{DFF37664-7228-4F97-B0AB-944C4A5980F4}" srcOrd="2" destOrd="0" presId="urn:microsoft.com/office/officeart/2008/layout/HalfCircleOrganizationChart"/>
    <dgm:cxn modelId="{A7F578DA-4379-4A50-A0B6-EE05274F232B}" type="presParOf" srcId="{3910C0FF-F498-4647-BA79-7A6D61414876}" destId="{38A51262-5171-4123-9E41-7E8F596D392C}" srcOrd="3" destOrd="0" presId="urn:microsoft.com/office/officeart/2008/layout/HalfCircleOrganizationChart"/>
    <dgm:cxn modelId="{3B6EE194-87C2-4876-A861-83E5A3A149A3}" type="presParOf" srcId="{9E736DB2-3AD6-4A83-8B19-B11FC16D812D}" destId="{2C716B37-48B7-4317-BD5F-F21848165737}" srcOrd="1" destOrd="0" presId="urn:microsoft.com/office/officeart/2008/layout/HalfCircleOrganizationChart"/>
    <dgm:cxn modelId="{36F2C3A2-887B-404B-BC54-9FD707A3EF4B}" type="presParOf" srcId="{9E736DB2-3AD6-4A83-8B19-B11FC16D812D}" destId="{6FE5F353-289C-4E6B-9E38-C2079332AB25}" srcOrd="2" destOrd="0" presId="urn:microsoft.com/office/officeart/2008/layout/HalfCircleOrganizationChart"/>
    <dgm:cxn modelId="{9ACCE3DB-8A4D-4D04-867F-71230C72B801}" type="presParOf" srcId="{73B1B05C-CE60-4206-8044-2CD4F6AC6000}" destId="{610F136F-752D-43C2-8801-9212B9D8E505}" srcOrd="4" destOrd="0" presId="urn:microsoft.com/office/officeart/2008/layout/HalfCircleOrganizationChart"/>
    <dgm:cxn modelId="{2B27F006-7ADF-4216-BD1B-F8EA2E8DAC09}" type="presParOf" srcId="{73B1B05C-CE60-4206-8044-2CD4F6AC6000}" destId="{D2321859-28D1-4AA9-97D3-CE5B22661A45}" srcOrd="5" destOrd="0" presId="urn:microsoft.com/office/officeart/2008/layout/HalfCircleOrganizationChart"/>
    <dgm:cxn modelId="{108ED764-8AC0-4CAF-B8A5-0FE9AEB4FF58}" type="presParOf" srcId="{D2321859-28D1-4AA9-97D3-CE5B22661A45}" destId="{C9FF1738-B7E4-4F59-BC86-9EF420916C8C}" srcOrd="0" destOrd="0" presId="urn:microsoft.com/office/officeart/2008/layout/HalfCircleOrganizationChart"/>
    <dgm:cxn modelId="{9F7463A7-2B52-409D-8AE7-B0C6511C857B}" type="presParOf" srcId="{C9FF1738-B7E4-4F59-BC86-9EF420916C8C}" destId="{337211B1-5A55-43F1-B95F-37346C14C0FB}" srcOrd="0" destOrd="0" presId="urn:microsoft.com/office/officeart/2008/layout/HalfCircleOrganizationChart"/>
    <dgm:cxn modelId="{E50F4E3F-31AA-43EF-9312-6DB41C1D90D8}" type="presParOf" srcId="{C9FF1738-B7E4-4F59-BC86-9EF420916C8C}" destId="{E3360554-9C34-4420-87B8-CFCF4811E27E}" srcOrd="1" destOrd="0" presId="urn:microsoft.com/office/officeart/2008/layout/HalfCircleOrganizationChart"/>
    <dgm:cxn modelId="{30CBF657-765C-43A6-878F-D8297904DF70}" type="presParOf" srcId="{C9FF1738-B7E4-4F59-BC86-9EF420916C8C}" destId="{1973A878-0EC0-43A8-B2C0-F6DC7F6275B3}" srcOrd="2" destOrd="0" presId="urn:microsoft.com/office/officeart/2008/layout/HalfCircleOrganizationChart"/>
    <dgm:cxn modelId="{BC467152-3BBB-4B63-B4FC-84FD2228B424}" type="presParOf" srcId="{C9FF1738-B7E4-4F59-BC86-9EF420916C8C}" destId="{09BFFFFC-9377-45C1-9D92-E511C0B41743}" srcOrd="3" destOrd="0" presId="urn:microsoft.com/office/officeart/2008/layout/HalfCircleOrganizationChart"/>
    <dgm:cxn modelId="{CC101B0C-BBFF-4199-9D20-05AD63FA8C56}" type="presParOf" srcId="{D2321859-28D1-4AA9-97D3-CE5B22661A45}" destId="{4D7F80AF-197B-42C3-897A-9B1205EAC58C}" srcOrd="1" destOrd="0" presId="urn:microsoft.com/office/officeart/2008/layout/HalfCircleOrganizationChart"/>
    <dgm:cxn modelId="{DDBC954E-CEBA-4B03-9221-9AB4D0D5DC01}" type="presParOf" srcId="{D2321859-28D1-4AA9-97D3-CE5B22661A45}" destId="{0B5479AD-EA5F-4784-AF00-1F38BDBAA43D}" srcOrd="2" destOrd="0" presId="urn:microsoft.com/office/officeart/2008/layout/HalfCircleOrganizationChart"/>
    <dgm:cxn modelId="{75C5245E-F790-4AB5-B183-E65D72E42310}" type="presParOf" srcId="{44FC52E0-FF78-4DD8-917B-DF5E4B73D5C9}" destId="{C2491D57-91F0-451B-97E0-C93B2758B57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0250A-2BF6-4AFF-854C-41C0D80A83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107900C9-C4AC-465C-A0A4-06D46CFFD754}">
      <dgm:prSet phldrT="[Texto]"/>
      <dgm:spPr/>
      <dgm:t>
        <a:bodyPr/>
        <a:lstStyle/>
        <a:p>
          <a:r>
            <a:rPr lang="es-ES_tradnl" b="1" dirty="0" smtClean="0"/>
            <a:t>GRASA</a:t>
          </a:r>
          <a:endParaRPr lang="es-ES" b="1" dirty="0"/>
        </a:p>
      </dgm:t>
    </dgm:pt>
    <dgm:pt modelId="{08BFFB72-FEAD-4A57-BAA2-18F243620FC5}" type="parTrans" cxnId="{93F1B80E-42ED-4B23-8D44-BC0A01C0D06E}">
      <dgm:prSet/>
      <dgm:spPr/>
      <dgm:t>
        <a:bodyPr/>
        <a:lstStyle/>
        <a:p>
          <a:endParaRPr lang="es-ES"/>
        </a:p>
      </dgm:t>
    </dgm:pt>
    <dgm:pt modelId="{C848F253-C594-4F95-A3FF-05A520459435}" type="sibTrans" cxnId="{93F1B80E-42ED-4B23-8D44-BC0A01C0D06E}">
      <dgm:prSet/>
      <dgm:spPr/>
      <dgm:t>
        <a:bodyPr/>
        <a:lstStyle/>
        <a:p>
          <a:endParaRPr lang="es-ES"/>
        </a:p>
      </dgm:t>
    </dgm:pt>
    <dgm:pt modelId="{4D09626D-97BF-49CC-A643-F14C5BDD910D}">
      <dgm:prSet phldrT="[Texto]"/>
      <dgm:spPr/>
      <dgm:t>
        <a:bodyPr/>
        <a:lstStyle/>
        <a:p>
          <a:r>
            <a:rPr lang="es-ES_tradnl" b="1" dirty="0" smtClean="0">
              <a:solidFill>
                <a:schemeClr val="bg1"/>
              </a:solidFill>
            </a:rPr>
            <a:t>MUSCULAR</a:t>
          </a:r>
          <a:endParaRPr lang="es-ES" b="1" dirty="0">
            <a:solidFill>
              <a:schemeClr val="bg1"/>
            </a:solidFill>
          </a:endParaRPr>
        </a:p>
      </dgm:t>
    </dgm:pt>
    <dgm:pt modelId="{52FF6314-DBC3-404D-9106-04200B80A2FA}" type="parTrans" cxnId="{39CEF858-01E7-40D2-82EC-E7DDE1729A6D}">
      <dgm:prSet/>
      <dgm:spPr/>
      <dgm:t>
        <a:bodyPr/>
        <a:lstStyle/>
        <a:p>
          <a:endParaRPr lang="es-ES"/>
        </a:p>
      </dgm:t>
    </dgm:pt>
    <dgm:pt modelId="{E1C4E799-E5FC-42C8-AB12-DF1812FE7F7E}" type="sibTrans" cxnId="{39CEF858-01E7-40D2-82EC-E7DDE1729A6D}">
      <dgm:prSet/>
      <dgm:spPr/>
      <dgm:t>
        <a:bodyPr/>
        <a:lstStyle/>
        <a:p>
          <a:endParaRPr lang="es-ES"/>
        </a:p>
      </dgm:t>
    </dgm:pt>
    <dgm:pt modelId="{A00F7129-D039-438B-A053-B769B63E9EB9}">
      <dgm:prSet phldrT="[Texto]"/>
      <dgm:spPr/>
      <dgm:t>
        <a:bodyPr/>
        <a:lstStyle/>
        <a:p>
          <a:r>
            <a:rPr lang="es-ES_tradnl" b="1" dirty="0" smtClean="0"/>
            <a:t>OSEO</a:t>
          </a:r>
          <a:endParaRPr lang="es-ES" b="1" dirty="0"/>
        </a:p>
      </dgm:t>
    </dgm:pt>
    <dgm:pt modelId="{F39301F0-C464-4A1D-B644-B9E085EE773B}" type="parTrans" cxnId="{C932B85E-4C9F-43FD-A1D9-5F24B7BF9BB6}">
      <dgm:prSet/>
      <dgm:spPr/>
      <dgm:t>
        <a:bodyPr/>
        <a:lstStyle/>
        <a:p>
          <a:endParaRPr lang="es-ES"/>
        </a:p>
      </dgm:t>
    </dgm:pt>
    <dgm:pt modelId="{71CB5612-B46A-424E-B5C5-70332172DCC5}" type="sibTrans" cxnId="{C932B85E-4C9F-43FD-A1D9-5F24B7BF9BB6}">
      <dgm:prSet/>
      <dgm:spPr/>
      <dgm:t>
        <a:bodyPr/>
        <a:lstStyle/>
        <a:p>
          <a:endParaRPr lang="es-ES"/>
        </a:p>
      </dgm:t>
    </dgm:pt>
    <dgm:pt modelId="{E387762B-24FC-4315-8071-A03D2C6A98F7}">
      <dgm:prSet phldrT="[Texto]"/>
      <dgm:spPr/>
      <dgm:t>
        <a:bodyPr/>
        <a:lstStyle/>
        <a:p>
          <a:r>
            <a:rPr lang="es-ES_tradnl" b="1" dirty="0" smtClean="0">
              <a:solidFill>
                <a:schemeClr val="bg1"/>
              </a:solidFill>
            </a:rPr>
            <a:t>RESIDUAL</a:t>
          </a:r>
          <a:endParaRPr lang="es-ES" b="1" dirty="0">
            <a:solidFill>
              <a:schemeClr val="bg1"/>
            </a:solidFill>
          </a:endParaRPr>
        </a:p>
      </dgm:t>
    </dgm:pt>
    <dgm:pt modelId="{86F0BF19-6BB3-49A1-93A5-A8B6A122EF7C}" type="parTrans" cxnId="{6D029BF5-3162-42C9-A766-8BE28E86AF1C}">
      <dgm:prSet/>
      <dgm:spPr/>
      <dgm:t>
        <a:bodyPr/>
        <a:lstStyle/>
        <a:p>
          <a:endParaRPr lang="es-ES"/>
        </a:p>
      </dgm:t>
    </dgm:pt>
    <dgm:pt modelId="{75FB0972-7F44-43C7-9800-433A8F24E9F7}" type="sibTrans" cxnId="{6D029BF5-3162-42C9-A766-8BE28E86AF1C}">
      <dgm:prSet/>
      <dgm:spPr/>
      <dgm:t>
        <a:bodyPr/>
        <a:lstStyle/>
        <a:p>
          <a:endParaRPr lang="es-ES"/>
        </a:p>
      </dgm:t>
    </dgm:pt>
    <dgm:pt modelId="{AD196DC0-CF8B-4923-AC89-F9EADA174CD5}" type="pres">
      <dgm:prSet presAssocID="{02D0250A-2BF6-4AFF-854C-41C0D80A838F}" presName="Name0" presStyleCnt="0">
        <dgm:presLayoutVars>
          <dgm:dir/>
          <dgm:resizeHandles val="exact"/>
        </dgm:presLayoutVars>
      </dgm:prSet>
      <dgm:spPr/>
      <dgm:t>
        <a:bodyPr/>
        <a:lstStyle/>
        <a:p>
          <a:endParaRPr lang="es-ES"/>
        </a:p>
      </dgm:t>
    </dgm:pt>
    <dgm:pt modelId="{2A1D3AE1-D9C6-4FAA-BDC4-4D1F56768AFF}" type="pres">
      <dgm:prSet presAssocID="{107900C9-C4AC-465C-A0A4-06D46CFFD754}" presName="compNode" presStyleCnt="0"/>
      <dgm:spPr/>
    </dgm:pt>
    <dgm:pt modelId="{34CF2DA7-4301-4F76-9C8D-9337D88A8C5B}" type="pres">
      <dgm:prSet presAssocID="{107900C9-C4AC-465C-A0A4-06D46CFFD754}" presName="pictRect" presStyleLbl="node1" presStyleIdx="0" presStyleCnt="4"/>
      <dgm:spPr>
        <a:blipFill rotWithShape="1">
          <a:blip xmlns:r="http://schemas.openxmlformats.org/officeDocument/2006/relationships" r:embed="rId1"/>
          <a:stretch>
            <a:fillRect/>
          </a:stretch>
        </a:blipFill>
      </dgm:spPr>
    </dgm:pt>
    <dgm:pt modelId="{D05866E5-7DF6-4740-8F70-D13F310DCEB9}" type="pres">
      <dgm:prSet presAssocID="{107900C9-C4AC-465C-A0A4-06D46CFFD754}" presName="textRect" presStyleLbl="revTx" presStyleIdx="0" presStyleCnt="4">
        <dgm:presLayoutVars>
          <dgm:bulletEnabled val="1"/>
        </dgm:presLayoutVars>
      </dgm:prSet>
      <dgm:spPr/>
      <dgm:t>
        <a:bodyPr/>
        <a:lstStyle/>
        <a:p>
          <a:endParaRPr lang="es-ES"/>
        </a:p>
      </dgm:t>
    </dgm:pt>
    <dgm:pt modelId="{A5D68A1B-B3E8-496B-89B3-245C272BE635}" type="pres">
      <dgm:prSet presAssocID="{C848F253-C594-4F95-A3FF-05A520459435}" presName="sibTrans" presStyleLbl="sibTrans2D1" presStyleIdx="0" presStyleCnt="0"/>
      <dgm:spPr/>
      <dgm:t>
        <a:bodyPr/>
        <a:lstStyle/>
        <a:p>
          <a:endParaRPr lang="es-ES"/>
        </a:p>
      </dgm:t>
    </dgm:pt>
    <dgm:pt modelId="{1AADFDC0-B524-4E4D-B915-909486EAC88C}" type="pres">
      <dgm:prSet presAssocID="{4D09626D-97BF-49CC-A643-F14C5BDD910D}" presName="compNode" presStyleCnt="0"/>
      <dgm:spPr/>
    </dgm:pt>
    <dgm:pt modelId="{08B18AAA-E327-4452-91C2-1DD675A25AF8}" type="pres">
      <dgm:prSet presAssocID="{4D09626D-97BF-49CC-A643-F14C5BDD910D}" presName="pictRect" presStyleLbl="node1" presStyleIdx="1" presStyleCnt="4"/>
      <dgm:spPr>
        <a:blipFill rotWithShape="1">
          <a:blip xmlns:r="http://schemas.openxmlformats.org/officeDocument/2006/relationships" r:embed="rId2"/>
          <a:stretch>
            <a:fillRect/>
          </a:stretch>
        </a:blipFill>
      </dgm:spPr>
    </dgm:pt>
    <dgm:pt modelId="{FDCE377A-4A15-4B48-8786-E5C57BE98241}" type="pres">
      <dgm:prSet presAssocID="{4D09626D-97BF-49CC-A643-F14C5BDD910D}" presName="textRect" presStyleLbl="revTx" presStyleIdx="1" presStyleCnt="4">
        <dgm:presLayoutVars>
          <dgm:bulletEnabled val="1"/>
        </dgm:presLayoutVars>
      </dgm:prSet>
      <dgm:spPr/>
      <dgm:t>
        <a:bodyPr/>
        <a:lstStyle/>
        <a:p>
          <a:endParaRPr lang="es-ES"/>
        </a:p>
      </dgm:t>
    </dgm:pt>
    <dgm:pt modelId="{DBA50FBB-D24A-4ED3-B4E2-140FA700007A}" type="pres">
      <dgm:prSet presAssocID="{E1C4E799-E5FC-42C8-AB12-DF1812FE7F7E}" presName="sibTrans" presStyleLbl="sibTrans2D1" presStyleIdx="0" presStyleCnt="0"/>
      <dgm:spPr/>
      <dgm:t>
        <a:bodyPr/>
        <a:lstStyle/>
        <a:p>
          <a:endParaRPr lang="es-ES"/>
        </a:p>
      </dgm:t>
    </dgm:pt>
    <dgm:pt modelId="{C014AF9C-D2F0-44DE-ADBB-E67946A817AA}" type="pres">
      <dgm:prSet presAssocID="{A00F7129-D039-438B-A053-B769B63E9EB9}" presName="compNode" presStyleCnt="0"/>
      <dgm:spPr/>
    </dgm:pt>
    <dgm:pt modelId="{F8DA7941-D869-475E-8E97-3A248DBA7C4B}" type="pres">
      <dgm:prSet presAssocID="{A00F7129-D039-438B-A053-B769B63E9EB9}" presName="pictRect" presStyleLbl="node1" presStyleIdx="2" presStyleCnt="4"/>
      <dgm:spPr>
        <a:blipFill rotWithShape="1">
          <a:blip xmlns:r="http://schemas.openxmlformats.org/officeDocument/2006/relationships" r:embed="rId3"/>
          <a:stretch>
            <a:fillRect/>
          </a:stretch>
        </a:blipFill>
      </dgm:spPr>
    </dgm:pt>
    <dgm:pt modelId="{85A99598-E3B9-4745-BF6C-28042E82054C}" type="pres">
      <dgm:prSet presAssocID="{A00F7129-D039-438B-A053-B769B63E9EB9}" presName="textRect" presStyleLbl="revTx" presStyleIdx="2" presStyleCnt="4">
        <dgm:presLayoutVars>
          <dgm:bulletEnabled val="1"/>
        </dgm:presLayoutVars>
      </dgm:prSet>
      <dgm:spPr/>
      <dgm:t>
        <a:bodyPr/>
        <a:lstStyle/>
        <a:p>
          <a:endParaRPr lang="es-ES"/>
        </a:p>
      </dgm:t>
    </dgm:pt>
    <dgm:pt modelId="{7C930F8A-3929-4C23-A85E-9173F8DF1266}" type="pres">
      <dgm:prSet presAssocID="{71CB5612-B46A-424E-B5C5-70332172DCC5}" presName="sibTrans" presStyleLbl="sibTrans2D1" presStyleIdx="0" presStyleCnt="0"/>
      <dgm:spPr/>
      <dgm:t>
        <a:bodyPr/>
        <a:lstStyle/>
        <a:p>
          <a:endParaRPr lang="es-ES"/>
        </a:p>
      </dgm:t>
    </dgm:pt>
    <dgm:pt modelId="{D184D641-6902-4D83-A30E-1442D6C978E3}" type="pres">
      <dgm:prSet presAssocID="{E387762B-24FC-4315-8071-A03D2C6A98F7}" presName="compNode" presStyleCnt="0"/>
      <dgm:spPr/>
    </dgm:pt>
    <dgm:pt modelId="{47F138E3-A53C-4DEA-8721-4653D2031F9E}" type="pres">
      <dgm:prSet presAssocID="{E387762B-24FC-4315-8071-A03D2C6A98F7}" presName="pictRect" presStyleLbl="node1" presStyleIdx="3" presStyleCnt="4"/>
      <dgm:spPr>
        <a:blipFill rotWithShape="1">
          <a:blip xmlns:r="http://schemas.openxmlformats.org/officeDocument/2006/relationships" r:embed="rId4"/>
          <a:stretch>
            <a:fillRect/>
          </a:stretch>
        </a:blipFill>
      </dgm:spPr>
      <dgm:t>
        <a:bodyPr/>
        <a:lstStyle/>
        <a:p>
          <a:endParaRPr lang="es-ES"/>
        </a:p>
      </dgm:t>
    </dgm:pt>
    <dgm:pt modelId="{328B88B6-C830-45E7-A630-59154F956517}" type="pres">
      <dgm:prSet presAssocID="{E387762B-24FC-4315-8071-A03D2C6A98F7}" presName="textRect" presStyleLbl="revTx" presStyleIdx="3" presStyleCnt="4">
        <dgm:presLayoutVars>
          <dgm:bulletEnabled val="1"/>
        </dgm:presLayoutVars>
      </dgm:prSet>
      <dgm:spPr/>
      <dgm:t>
        <a:bodyPr/>
        <a:lstStyle/>
        <a:p>
          <a:endParaRPr lang="es-ES"/>
        </a:p>
      </dgm:t>
    </dgm:pt>
  </dgm:ptLst>
  <dgm:cxnLst>
    <dgm:cxn modelId="{39CEF858-01E7-40D2-82EC-E7DDE1729A6D}" srcId="{02D0250A-2BF6-4AFF-854C-41C0D80A838F}" destId="{4D09626D-97BF-49CC-A643-F14C5BDD910D}" srcOrd="1" destOrd="0" parTransId="{52FF6314-DBC3-404D-9106-04200B80A2FA}" sibTransId="{E1C4E799-E5FC-42C8-AB12-DF1812FE7F7E}"/>
    <dgm:cxn modelId="{C9AE40E8-01D7-4D17-93FC-13E64892B79F}" type="presOf" srcId="{4D09626D-97BF-49CC-A643-F14C5BDD910D}" destId="{FDCE377A-4A15-4B48-8786-E5C57BE98241}" srcOrd="0" destOrd="0" presId="urn:microsoft.com/office/officeart/2005/8/layout/pList1"/>
    <dgm:cxn modelId="{52361293-0B81-43D7-A79D-FFCCCA854336}" type="presOf" srcId="{107900C9-C4AC-465C-A0A4-06D46CFFD754}" destId="{D05866E5-7DF6-4740-8F70-D13F310DCEB9}" srcOrd="0" destOrd="0" presId="urn:microsoft.com/office/officeart/2005/8/layout/pList1"/>
    <dgm:cxn modelId="{6D029BF5-3162-42C9-A766-8BE28E86AF1C}" srcId="{02D0250A-2BF6-4AFF-854C-41C0D80A838F}" destId="{E387762B-24FC-4315-8071-A03D2C6A98F7}" srcOrd="3" destOrd="0" parTransId="{86F0BF19-6BB3-49A1-93A5-A8B6A122EF7C}" sibTransId="{75FB0972-7F44-43C7-9800-433A8F24E9F7}"/>
    <dgm:cxn modelId="{CDFF57FD-080E-4C15-A3D2-49032AB633CF}" type="presOf" srcId="{71CB5612-B46A-424E-B5C5-70332172DCC5}" destId="{7C930F8A-3929-4C23-A85E-9173F8DF1266}" srcOrd="0" destOrd="0" presId="urn:microsoft.com/office/officeart/2005/8/layout/pList1"/>
    <dgm:cxn modelId="{7AB1994F-E635-4D76-9809-B8083A09286F}" type="presOf" srcId="{E1C4E799-E5FC-42C8-AB12-DF1812FE7F7E}" destId="{DBA50FBB-D24A-4ED3-B4E2-140FA700007A}" srcOrd="0" destOrd="0" presId="urn:microsoft.com/office/officeart/2005/8/layout/pList1"/>
    <dgm:cxn modelId="{86444FCE-9EF0-492E-9388-AB50B05ECCFB}" type="presOf" srcId="{02D0250A-2BF6-4AFF-854C-41C0D80A838F}" destId="{AD196DC0-CF8B-4923-AC89-F9EADA174CD5}" srcOrd="0" destOrd="0" presId="urn:microsoft.com/office/officeart/2005/8/layout/pList1"/>
    <dgm:cxn modelId="{C4B500E0-ACC1-4C4E-B8B6-F2BBF42BE0F9}" type="presOf" srcId="{E387762B-24FC-4315-8071-A03D2C6A98F7}" destId="{328B88B6-C830-45E7-A630-59154F956517}" srcOrd="0" destOrd="0" presId="urn:microsoft.com/office/officeart/2005/8/layout/pList1"/>
    <dgm:cxn modelId="{312E7E8E-254D-42A0-A5C7-6F4AAB9302D1}" type="presOf" srcId="{C848F253-C594-4F95-A3FF-05A520459435}" destId="{A5D68A1B-B3E8-496B-89B3-245C272BE635}" srcOrd="0" destOrd="0" presId="urn:microsoft.com/office/officeart/2005/8/layout/pList1"/>
    <dgm:cxn modelId="{901F19CE-4F61-4074-A4DD-8FF44A3A1DA4}" type="presOf" srcId="{A00F7129-D039-438B-A053-B769B63E9EB9}" destId="{85A99598-E3B9-4745-BF6C-28042E82054C}" srcOrd="0" destOrd="0" presId="urn:microsoft.com/office/officeart/2005/8/layout/pList1"/>
    <dgm:cxn modelId="{93F1B80E-42ED-4B23-8D44-BC0A01C0D06E}" srcId="{02D0250A-2BF6-4AFF-854C-41C0D80A838F}" destId="{107900C9-C4AC-465C-A0A4-06D46CFFD754}" srcOrd="0" destOrd="0" parTransId="{08BFFB72-FEAD-4A57-BAA2-18F243620FC5}" sibTransId="{C848F253-C594-4F95-A3FF-05A520459435}"/>
    <dgm:cxn modelId="{C932B85E-4C9F-43FD-A1D9-5F24B7BF9BB6}" srcId="{02D0250A-2BF6-4AFF-854C-41C0D80A838F}" destId="{A00F7129-D039-438B-A053-B769B63E9EB9}" srcOrd="2" destOrd="0" parTransId="{F39301F0-C464-4A1D-B644-B9E085EE773B}" sibTransId="{71CB5612-B46A-424E-B5C5-70332172DCC5}"/>
    <dgm:cxn modelId="{465CC722-4320-4DB8-8CBB-FA7023D650D4}" type="presParOf" srcId="{AD196DC0-CF8B-4923-AC89-F9EADA174CD5}" destId="{2A1D3AE1-D9C6-4FAA-BDC4-4D1F56768AFF}" srcOrd="0" destOrd="0" presId="urn:microsoft.com/office/officeart/2005/8/layout/pList1"/>
    <dgm:cxn modelId="{4CA9BF85-5CDB-401B-B454-94345D5ED96F}" type="presParOf" srcId="{2A1D3AE1-D9C6-4FAA-BDC4-4D1F56768AFF}" destId="{34CF2DA7-4301-4F76-9C8D-9337D88A8C5B}" srcOrd="0" destOrd="0" presId="urn:microsoft.com/office/officeart/2005/8/layout/pList1"/>
    <dgm:cxn modelId="{C1125855-CA9B-4091-9AFB-6705576FEF63}" type="presParOf" srcId="{2A1D3AE1-D9C6-4FAA-BDC4-4D1F56768AFF}" destId="{D05866E5-7DF6-4740-8F70-D13F310DCEB9}" srcOrd="1" destOrd="0" presId="urn:microsoft.com/office/officeart/2005/8/layout/pList1"/>
    <dgm:cxn modelId="{601367BF-2875-47D2-B14F-44728C1664F4}" type="presParOf" srcId="{AD196DC0-CF8B-4923-AC89-F9EADA174CD5}" destId="{A5D68A1B-B3E8-496B-89B3-245C272BE635}" srcOrd="1" destOrd="0" presId="urn:microsoft.com/office/officeart/2005/8/layout/pList1"/>
    <dgm:cxn modelId="{50E65FC6-73B0-4BD2-B3FA-3507A8142133}" type="presParOf" srcId="{AD196DC0-CF8B-4923-AC89-F9EADA174CD5}" destId="{1AADFDC0-B524-4E4D-B915-909486EAC88C}" srcOrd="2" destOrd="0" presId="urn:microsoft.com/office/officeart/2005/8/layout/pList1"/>
    <dgm:cxn modelId="{2AAFB994-62FF-4C2F-BEC7-28F950527D9A}" type="presParOf" srcId="{1AADFDC0-B524-4E4D-B915-909486EAC88C}" destId="{08B18AAA-E327-4452-91C2-1DD675A25AF8}" srcOrd="0" destOrd="0" presId="urn:microsoft.com/office/officeart/2005/8/layout/pList1"/>
    <dgm:cxn modelId="{A01902A4-0F97-4C6E-8C99-6F15C596C0FE}" type="presParOf" srcId="{1AADFDC0-B524-4E4D-B915-909486EAC88C}" destId="{FDCE377A-4A15-4B48-8786-E5C57BE98241}" srcOrd="1" destOrd="0" presId="urn:microsoft.com/office/officeart/2005/8/layout/pList1"/>
    <dgm:cxn modelId="{43ABCD3B-4DE2-458A-863D-923A8F1E8174}" type="presParOf" srcId="{AD196DC0-CF8B-4923-AC89-F9EADA174CD5}" destId="{DBA50FBB-D24A-4ED3-B4E2-140FA700007A}" srcOrd="3" destOrd="0" presId="urn:microsoft.com/office/officeart/2005/8/layout/pList1"/>
    <dgm:cxn modelId="{09194203-D401-41B0-B59E-23ACE3752C9E}" type="presParOf" srcId="{AD196DC0-CF8B-4923-AC89-F9EADA174CD5}" destId="{C014AF9C-D2F0-44DE-ADBB-E67946A817AA}" srcOrd="4" destOrd="0" presId="urn:microsoft.com/office/officeart/2005/8/layout/pList1"/>
    <dgm:cxn modelId="{E44F9B8F-01E9-4965-B43C-736A774A1BF8}" type="presParOf" srcId="{C014AF9C-D2F0-44DE-ADBB-E67946A817AA}" destId="{F8DA7941-D869-475E-8E97-3A248DBA7C4B}" srcOrd="0" destOrd="0" presId="urn:microsoft.com/office/officeart/2005/8/layout/pList1"/>
    <dgm:cxn modelId="{7C78912A-8FAC-47BF-8124-9DF44D5751D9}" type="presParOf" srcId="{C014AF9C-D2F0-44DE-ADBB-E67946A817AA}" destId="{85A99598-E3B9-4745-BF6C-28042E82054C}" srcOrd="1" destOrd="0" presId="urn:microsoft.com/office/officeart/2005/8/layout/pList1"/>
    <dgm:cxn modelId="{2B3D2AA8-7F15-44DC-A815-28838C59314C}" type="presParOf" srcId="{AD196DC0-CF8B-4923-AC89-F9EADA174CD5}" destId="{7C930F8A-3929-4C23-A85E-9173F8DF1266}" srcOrd="5" destOrd="0" presId="urn:microsoft.com/office/officeart/2005/8/layout/pList1"/>
    <dgm:cxn modelId="{35940BB5-C211-43B6-90CC-5B873A44036C}" type="presParOf" srcId="{AD196DC0-CF8B-4923-AC89-F9EADA174CD5}" destId="{D184D641-6902-4D83-A30E-1442D6C978E3}" srcOrd="6" destOrd="0" presId="urn:microsoft.com/office/officeart/2005/8/layout/pList1"/>
    <dgm:cxn modelId="{4E9295A8-04BE-409E-A931-9D4AB58075EE}" type="presParOf" srcId="{D184D641-6902-4D83-A30E-1442D6C978E3}" destId="{47F138E3-A53C-4DEA-8721-4653D2031F9E}" srcOrd="0" destOrd="0" presId="urn:microsoft.com/office/officeart/2005/8/layout/pList1"/>
    <dgm:cxn modelId="{644C7608-861C-48B7-940C-BA149D3B7095}" type="presParOf" srcId="{D184D641-6902-4D83-A30E-1442D6C978E3}" destId="{328B88B6-C830-45E7-A630-59154F95651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E5658-9EDF-4812-9287-E4B97D630DC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S"/>
        </a:p>
      </dgm:t>
    </dgm:pt>
    <dgm:pt modelId="{CA631F88-48E7-437F-81E5-312B73DC83B8}">
      <dgm:prSet phldrT="[Texto]"/>
      <dgm:spPr/>
      <dgm:t>
        <a:bodyPr/>
        <a:lstStyle/>
        <a:p>
          <a:r>
            <a:rPr lang="es-EC" b="1" dirty="0" smtClean="0"/>
            <a:t>V1: </a:t>
          </a:r>
          <a:r>
            <a:rPr lang="es-EC" dirty="0" smtClean="0"/>
            <a:t>Sistemas energéticos </a:t>
          </a:r>
          <a:r>
            <a:rPr lang="es-EC" b="1" dirty="0" smtClean="0"/>
            <a:t>(independiente)</a:t>
          </a:r>
          <a:endParaRPr lang="es-ES" dirty="0"/>
        </a:p>
      </dgm:t>
    </dgm:pt>
    <dgm:pt modelId="{274E4261-37F7-4FBC-86FE-0462A36AF631}" type="parTrans" cxnId="{6F5A8D0F-39A8-473C-8BA7-AD59B161434B}">
      <dgm:prSet/>
      <dgm:spPr/>
      <dgm:t>
        <a:bodyPr/>
        <a:lstStyle/>
        <a:p>
          <a:endParaRPr lang="es-ES"/>
        </a:p>
      </dgm:t>
    </dgm:pt>
    <dgm:pt modelId="{E0173C1E-8C50-4BD4-9188-9FFE6FF01DF5}" type="sibTrans" cxnId="{6F5A8D0F-39A8-473C-8BA7-AD59B161434B}">
      <dgm:prSet/>
      <dgm:spPr/>
      <dgm:t>
        <a:bodyPr/>
        <a:lstStyle/>
        <a:p>
          <a:endParaRPr lang="es-ES"/>
        </a:p>
      </dgm:t>
    </dgm:pt>
    <dgm:pt modelId="{80F05F1E-30EF-4D41-860A-6C6F7EC3A302}">
      <dgm:prSet phldrT="[Texto]"/>
      <dgm:spPr/>
      <dgm:t>
        <a:bodyPr/>
        <a:lstStyle/>
        <a:p>
          <a:r>
            <a:rPr lang="es-EC" b="1" dirty="0" smtClean="0"/>
            <a:t>V2: </a:t>
          </a:r>
          <a:r>
            <a:rPr lang="es-EC" dirty="0" smtClean="0"/>
            <a:t>Análisis Antropométrico </a:t>
          </a:r>
          <a:r>
            <a:rPr lang="es-EC" b="1" dirty="0" smtClean="0"/>
            <a:t>(independiente)</a:t>
          </a:r>
          <a:endParaRPr lang="es-ES" dirty="0"/>
        </a:p>
      </dgm:t>
    </dgm:pt>
    <dgm:pt modelId="{74596BD5-A192-4C06-A85C-77BB7AF613AD}" type="parTrans" cxnId="{729F394D-368F-464E-A90D-C798C3CC7DAC}">
      <dgm:prSet/>
      <dgm:spPr/>
      <dgm:t>
        <a:bodyPr/>
        <a:lstStyle/>
        <a:p>
          <a:endParaRPr lang="es-ES"/>
        </a:p>
      </dgm:t>
    </dgm:pt>
    <dgm:pt modelId="{8F2B54D9-0F9D-4C7F-A429-15566C025B98}" type="sibTrans" cxnId="{729F394D-368F-464E-A90D-C798C3CC7DAC}">
      <dgm:prSet/>
      <dgm:spPr/>
      <dgm:t>
        <a:bodyPr/>
        <a:lstStyle/>
        <a:p>
          <a:endParaRPr lang="es-ES"/>
        </a:p>
      </dgm:t>
    </dgm:pt>
    <dgm:pt modelId="{F4596A74-D44A-4F07-B48B-F2991EBBBFC9}">
      <dgm:prSet phldrT="[Texto]"/>
      <dgm:spPr/>
      <dgm:t>
        <a:bodyPr/>
        <a:lstStyle/>
        <a:p>
          <a:r>
            <a:rPr lang="es-EC" b="1" dirty="0" smtClean="0"/>
            <a:t>V3:</a:t>
          </a:r>
          <a:r>
            <a:rPr lang="es-EC" dirty="0" smtClean="0"/>
            <a:t> Rendimiento físico</a:t>
          </a:r>
          <a:r>
            <a:rPr lang="es-EC" b="1" dirty="0" smtClean="0"/>
            <a:t> (dependiente)</a:t>
          </a:r>
          <a:endParaRPr lang="es-ES" dirty="0"/>
        </a:p>
      </dgm:t>
    </dgm:pt>
    <dgm:pt modelId="{4124BF8F-86CD-4EB7-BC8A-F6CDE790306F}" type="parTrans" cxnId="{2F3A8D3A-9F60-4BA9-91F9-96B39D882862}">
      <dgm:prSet/>
      <dgm:spPr/>
      <dgm:t>
        <a:bodyPr/>
        <a:lstStyle/>
        <a:p>
          <a:endParaRPr lang="es-ES"/>
        </a:p>
      </dgm:t>
    </dgm:pt>
    <dgm:pt modelId="{264EE231-7860-45DD-83E4-CACF6F801546}" type="sibTrans" cxnId="{2F3A8D3A-9F60-4BA9-91F9-96B39D882862}">
      <dgm:prSet/>
      <dgm:spPr/>
      <dgm:t>
        <a:bodyPr/>
        <a:lstStyle/>
        <a:p>
          <a:endParaRPr lang="es-ES"/>
        </a:p>
      </dgm:t>
    </dgm:pt>
    <dgm:pt modelId="{767A8CEB-3EB7-4428-91A8-3620BAD231D6}" type="pres">
      <dgm:prSet presAssocID="{AE1E5658-9EDF-4812-9287-E4B97D630DC7}" presName="linear" presStyleCnt="0">
        <dgm:presLayoutVars>
          <dgm:dir/>
          <dgm:resizeHandles val="exact"/>
        </dgm:presLayoutVars>
      </dgm:prSet>
      <dgm:spPr/>
      <dgm:t>
        <a:bodyPr/>
        <a:lstStyle/>
        <a:p>
          <a:endParaRPr lang="es-ES"/>
        </a:p>
      </dgm:t>
    </dgm:pt>
    <dgm:pt modelId="{09937279-E110-43D5-8FC1-525EB8260D15}" type="pres">
      <dgm:prSet presAssocID="{CA631F88-48E7-437F-81E5-312B73DC83B8}" presName="comp" presStyleCnt="0"/>
      <dgm:spPr/>
    </dgm:pt>
    <dgm:pt modelId="{B5B18ADC-1755-476B-BB0B-248E8DC08013}" type="pres">
      <dgm:prSet presAssocID="{CA631F88-48E7-437F-81E5-312B73DC83B8}" presName="box" presStyleLbl="node1" presStyleIdx="0" presStyleCnt="3"/>
      <dgm:spPr/>
      <dgm:t>
        <a:bodyPr/>
        <a:lstStyle/>
        <a:p>
          <a:endParaRPr lang="es-ES"/>
        </a:p>
      </dgm:t>
    </dgm:pt>
    <dgm:pt modelId="{7B934DEF-501B-4D75-8FD7-C511D4AF6E65}" type="pres">
      <dgm:prSet presAssocID="{CA631F88-48E7-437F-81E5-312B73DC83B8}" presName="img" presStyleLbl="fgImgPlace1" presStyleIdx="0" presStyleCnt="3"/>
      <dgm:spPr>
        <a:blipFill rotWithShape="1">
          <a:blip xmlns:r="http://schemas.openxmlformats.org/officeDocument/2006/relationships" r:embed="rId1"/>
          <a:stretch>
            <a:fillRect/>
          </a:stretch>
        </a:blipFill>
      </dgm:spPr>
    </dgm:pt>
    <dgm:pt modelId="{F385BF99-F8EA-482D-B44B-288057A44184}" type="pres">
      <dgm:prSet presAssocID="{CA631F88-48E7-437F-81E5-312B73DC83B8}" presName="text" presStyleLbl="node1" presStyleIdx="0" presStyleCnt="3">
        <dgm:presLayoutVars>
          <dgm:bulletEnabled val="1"/>
        </dgm:presLayoutVars>
      </dgm:prSet>
      <dgm:spPr/>
      <dgm:t>
        <a:bodyPr/>
        <a:lstStyle/>
        <a:p>
          <a:endParaRPr lang="es-ES"/>
        </a:p>
      </dgm:t>
    </dgm:pt>
    <dgm:pt modelId="{2623C33D-BF73-4302-91C5-D081E848B2A2}" type="pres">
      <dgm:prSet presAssocID="{E0173C1E-8C50-4BD4-9188-9FFE6FF01DF5}" presName="spacer" presStyleCnt="0"/>
      <dgm:spPr/>
    </dgm:pt>
    <dgm:pt modelId="{AF9471CE-37B8-4F18-9ED5-C3AAEB0F04B4}" type="pres">
      <dgm:prSet presAssocID="{80F05F1E-30EF-4D41-860A-6C6F7EC3A302}" presName="comp" presStyleCnt="0"/>
      <dgm:spPr/>
    </dgm:pt>
    <dgm:pt modelId="{636CD138-D0A5-4945-8D3F-0F13703FE84A}" type="pres">
      <dgm:prSet presAssocID="{80F05F1E-30EF-4D41-860A-6C6F7EC3A302}" presName="box" presStyleLbl="node1" presStyleIdx="1" presStyleCnt="3"/>
      <dgm:spPr/>
      <dgm:t>
        <a:bodyPr/>
        <a:lstStyle/>
        <a:p>
          <a:endParaRPr lang="es-ES"/>
        </a:p>
      </dgm:t>
    </dgm:pt>
    <dgm:pt modelId="{C6D80724-1719-4657-AE2A-08298071AA01}" type="pres">
      <dgm:prSet presAssocID="{80F05F1E-30EF-4D41-860A-6C6F7EC3A302}" presName="img" presStyleLbl="fgImgPlace1" presStyleIdx="1" presStyleCnt="3"/>
      <dgm:spPr>
        <a:blipFill rotWithShape="1">
          <a:blip xmlns:r="http://schemas.openxmlformats.org/officeDocument/2006/relationships" r:embed="rId2"/>
          <a:stretch>
            <a:fillRect/>
          </a:stretch>
        </a:blipFill>
      </dgm:spPr>
    </dgm:pt>
    <dgm:pt modelId="{5CC6CF47-73C3-4443-ABD4-35EEB40C27F4}" type="pres">
      <dgm:prSet presAssocID="{80F05F1E-30EF-4D41-860A-6C6F7EC3A302}" presName="text" presStyleLbl="node1" presStyleIdx="1" presStyleCnt="3">
        <dgm:presLayoutVars>
          <dgm:bulletEnabled val="1"/>
        </dgm:presLayoutVars>
      </dgm:prSet>
      <dgm:spPr/>
      <dgm:t>
        <a:bodyPr/>
        <a:lstStyle/>
        <a:p>
          <a:endParaRPr lang="es-ES"/>
        </a:p>
      </dgm:t>
    </dgm:pt>
    <dgm:pt modelId="{DAB76D70-1A5A-44D9-A155-ECEB8298A1FE}" type="pres">
      <dgm:prSet presAssocID="{8F2B54D9-0F9D-4C7F-A429-15566C025B98}" presName="spacer" presStyleCnt="0"/>
      <dgm:spPr/>
    </dgm:pt>
    <dgm:pt modelId="{6B9CC843-CA0A-4476-A3A2-3FFB80FBEF5D}" type="pres">
      <dgm:prSet presAssocID="{F4596A74-D44A-4F07-B48B-F2991EBBBFC9}" presName="comp" presStyleCnt="0"/>
      <dgm:spPr/>
    </dgm:pt>
    <dgm:pt modelId="{9CC1BB2A-166A-45DE-BA34-D4CA6043FAE5}" type="pres">
      <dgm:prSet presAssocID="{F4596A74-D44A-4F07-B48B-F2991EBBBFC9}" presName="box" presStyleLbl="node1" presStyleIdx="2" presStyleCnt="3"/>
      <dgm:spPr/>
      <dgm:t>
        <a:bodyPr/>
        <a:lstStyle/>
        <a:p>
          <a:endParaRPr lang="es-ES"/>
        </a:p>
      </dgm:t>
    </dgm:pt>
    <dgm:pt modelId="{C6E4876A-27AB-42B0-86AC-784C867CCBCC}" type="pres">
      <dgm:prSet presAssocID="{F4596A74-D44A-4F07-B48B-F2991EBBBFC9}" presName="img" presStyleLbl="fgImgPlace1" presStyleIdx="2" presStyleCnt="3"/>
      <dgm:spPr>
        <a:blipFill rotWithShape="1">
          <a:blip xmlns:r="http://schemas.openxmlformats.org/officeDocument/2006/relationships" r:embed="rId3"/>
          <a:stretch>
            <a:fillRect/>
          </a:stretch>
        </a:blipFill>
      </dgm:spPr>
    </dgm:pt>
    <dgm:pt modelId="{77F6C62F-BFF0-4941-B4A1-00DC5D762120}" type="pres">
      <dgm:prSet presAssocID="{F4596A74-D44A-4F07-B48B-F2991EBBBFC9}" presName="text" presStyleLbl="node1" presStyleIdx="2" presStyleCnt="3">
        <dgm:presLayoutVars>
          <dgm:bulletEnabled val="1"/>
        </dgm:presLayoutVars>
      </dgm:prSet>
      <dgm:spPr/>
      <dgm:t>
        <a:bodyPr/>
        <a:lstStyle/>
        <a:p>
          <a:endParaRPr lang="es-ES"/>
        </a:p>
      </dgm:t>
    </dgm:pt>
  </dgm:ptLst>
  <dgm:cxnLst>
    <dgm:cxn modelId="{09F84555-570B-4770-BD03-5E8B1A813530}" type="presOf" srcId="{80F05F1E-30EF-4D41-860A-6C6F7EC3A302}" destId="{636CD138-D0A5-4945-8D3F-0F13703FE84A}" srcOrd="0" destOrd="0" presId="urn:microsoft.com/office/officeart/2005/8/layout/vList4"/>
    <dgm:cxn modelId="{6F5A8D0F-39A8-473C-8BA7-AD59B161434B}" srcId="{AE1E5658-9EDF-4812-9287-E4B97D630DC7}" destId="{CA631F88-48E7-437F-81E5-312B73DC83B8}" srcOrd="0" destOrd="0" parTransId="{274E4261-37F7-4FBC-86FE-0462A36AF631}" sibTransId="{E0173C1E-8C50-4BD4-9188-9FFE6FF01DF5}"/>
    <dgm:cxn modelId="{11BBCB24-97ED-4342-B445-1030FAF9594A}" type="presOf" srcId="{CA631F88-48E7-437F-81E5-312B73DC83B8}" destId="{F385BF99-F8EA-482D-B44B-288057A44184}" srcOrd="1" destOrd="0" presId="urn:microsoft.com/office/officeart/2005/8/layout/vList4"/>
    <dgm:cxn modelId="{F61C7358-E05D-4AD7-BBC0-B987ED7FCA78}" type="presOf" srcId="{CA631F88-48E7-437F-81E5-312B73DC83B8}" destId="{B5B18ADC-1755-476B-BB0B-248E8DC08013}" srcOrd="0" destOrd="0" presId="urn:microsoft.com/office/officeart/2005/8/layout/vList4"/>
    <dgm:cxn modelId="{2F3A8D3A-9F60-4BA9-91F9-96B39D882862}" srcId="{AE1E5658-9EDF-4812-9287-E4B97D630DC7}" destId="{F4596A74-D44A-4F07-B48B-F2991EBBBFC9}" srcOrd="2" destOrd="0" parTransId="{4124BF8F-86CD-4EB7-BC8A-F6CDE790306F}" sibTransId="{264EE231-7860-45DD-83E4-CACF6F801546}"/>
    <dgm:cxn modelId="{0D802C0A-A1FC-408E-9959-39A759D49C8E}" type="presOf" srcId="{AE1E5658-9EDF-4812-9287-E4B97D630DC7}" destId="{767A8CEB-3EB7-4428-91A8-3620BAD231D6}" srcOrd="0" destOrd="0" presId="urn:microsoft.com/office/officeart/2005/8/layout/vList4"/>
    <dgm:cxn modelId="{2DB373BC-0FE9-4912-A57E-F9CC76C2D1BF}" type="presOf" srcId="{F4596A74-D44A-4F07-B48B-F2991EBBBFC9}" destId="{9CC1BB2A-166A-45DE-BA34-D4CA6043FAE5}" srcOrd="0" destOrd="0" presId="urn:microsoft.com/office/officeart/2005/8/layout/vList4"/>
    <dgm:cxn modelId="{729F394D-368F-464E-A90D-C798C3CC7DAC}" srcId="{AE1E5658-9EDF-4812-9287-E4B97D630DC7}" destId="{80F05F1E-30EF-4D41-860A-6C6F7EC3A302}" srcOrd="1" destOrd="0" parTransId="{74596BD5-A192-4C06-A85C-77BB7AF613AD}" sibTransId="{8F2B54D9-0F9D-4C7F-A429-15566C025B98}"/>
    <dgm:cxn modelId="{F332A174-6428-4525-BF9F-7176D683449C}" type="presOf" srcId="{80F05F1E-30EF-4D41-860A-6C6F7EC3A302}" destId="{5CC6CF47-73C3-4443-ABD4-35EEB40C27F4}" srcOrd="1" destOrd="0" presId="urn:microsoft.com/office/officeart/2005/8/layout/vList4"/>
    <dgm:cxn modelId="{8F5E8665-FB0C-4EAE-82E2-E32754CC4AB6}" type="presOf" srcId="{F4596A74-D44A-4F07-B48B-F2991EBBBFC9}" destId="{77F6C62F-BFF0-4941-B4A1-00DC5D762120}" srcOrd="1" destOrd="0" presId="urn:microsoft.com/office/officeart/2005/8/layout/vList4"/>
    <dgm:cxn modelId="{94C8E6DA-9CDE-4C70-B837-DC2AC8AB5F31}" type="presParOf" srcId="{767A8CEB-3EB7-4428-91A8-3620BAD231D6}" destId="{09937279-E110-43D5-8FC1-525EB8260D15}" srcOrd="0" destOrd="0" presId="urn:microsoft.com/office/officeart/2005/8/layout/vList4"/>
    <dgm:cxn modelId="{D89A8DB9-B21E-47CD-BDA3-B29BDA213C00}" type="presParOf" srcId="{09937279-E110-43D5-8FC1-525EB8260D15}" destId="{B5B18ADC-1755-476B-BB0B-248E8DC08013}" srcOrd="0" destOrd="0" presId="urn:microsoft.com/office/officeart/2005/8/layout/vList4"/>
    <dgm:cxn modelId="{768A48E8-DBBE-4451-B295-A50A139CABC3}" type="presParOf" srcId="{09937279-E110-43D5-8FC1-525EB8260D15}" destId="{7B934DEF-501B-4D75-8FD7-C511D4AF6E65}" srcOrd="1" destOrd="0" presId="urn:microsoft.com/office/officeart/2005/8/layout/vList4"/>
    <dgm:cxn modelId="{75BDE132-A36B-466D-B14B-4B4E5B616B1F}" type="presParOf" srcId="{09937279-E110-43D5-8FC1-525EB8260D15}" destId="{F385BF99-F8EA-482D-B44B-288057A44184}" srcOrd="2" destOrd="0" presId="urn:microsoft.com/office/officeart/2005/8/layout/vList4"/>
    <dgm:cxn modelId="{60C56263-3386-4E17-AA58-68989C1B6B9C}" type="presParOf" srcId="{767A8CEB-3EB7-4428-91A8-3620BAD231D6}" destId="{2623C33D-BF73-4302-91C5-D081E848B2A2}" srcOrd="1" destOrd="0" presId="urn:microsoft.com/office/officeart/2005/8/layout/vList4"/>
    <dgm:cxn modelId="{69B06FD5-CE0C-4363-8701-5C24865E851B}" type="presParOf" srcId="{767A8CEB-3EB7-4428-91A8-3620BAD231D6}" destId="{AF9471CE-37B8-4F18-9ED5-C3AAEB0F04B4}" srcOrd="2" destOrd="0" presId="urn:microsoft.com/office/officeart/2005/8/layout/vList4"/>
    <dgm:cxn modelId="{8E9310E3-8698-4338-BCA7-EF7C6E2B0DEF}" type="presParOf" srcId="{AF9471CE-37B8-4F18-9ED5-C3AAEB0F04B4}" destId="{636CD138-D0A5-4945-8D3F-0F13703FE84A}" srcOrd="0" destOrd="0" presId="urn:microsoft.com/office/officeart/2005/8/layout/vList4"/>
    <dgm:cxn modelId="{AB247405-F8EC-4E84-A1CE-B8D1938DD7A0}" type="presParOf" srcId="{AF9471CE-37B8-4F18-9ED5-C3AAEB0F04B4}" destId="{C6D80724-1719-4657-AE2A-08298071AA01}" srcOrd="1" destOrd="0" presId="urn:microsoft.com/office/officeart/2005/8/layout/vList4"/>
    <dgm:cxn modelId="{0086AC69-FD6E-4D18-8C97-BFCCF2418FAA}" type="presParOf" srcId="{AF9471CE-37B8-4F18-9ED5-C3AAEB0F04B4}" destId="{5CC6CF47-73C3-4443-ABD4-35EEB40C27F4}" srcOrd="2" destOrd="0" presId="urn:microsoft.com/office/officeart/2005/8/layout/vList4"/>
    <dgm:cxn modelId="{A7FE17FB-67AF-4780-B3E2-492225D2392A}" type="presParOf" srcId="{767A8CEB-3EB7-4428-91A8-3620BAD231D6}" destId="{DAB76D70-1A5A-44D9-A155-ECEB8298A1FE}" srcOrd="3" destOrd="0" presId="urn:microsoft.com/office/officeart/2005/8/layout/vList4"/>
    <dgm:cxn modelId="{8038047A-4B53-4356-B804-DC2D36D70281}" type="presParOf" srcId="{767A8CEB-3EB7-4428-91A8-3620BAD231D6}" destId="{6B9CC843-CA0A-4476-A3A2-3FFB80FBEF5D}" srcOrd="4" destOrd="0" presId="urn:microsoft.com/office/officeart/2005/8/layout/vList4"/>
    <dgm:cxn modelId="{7CFB4CA2-F29C-4B6E-800E-9AC3A9F53A56}" type="presParOf" srcId="{6B9CC843-CA0A-4476-A3A2-3FFB80FBEF5D}" destId="{9CC1BB2A-166A-45DE-BA34-D4CA6043FAE5}" srcOrd="0" destOrd="0" presId="urn:microsoft.com/office/officeart/2005/8/layout/vList4"/>
    <dgm:cxn modelId="{11939D10-0D65-4700-B2AF-AA86B0F0EF02}" type="presParOf" srcId="{6B9CC843-CA0A-4476-A3A2-3FFB80FBEF5D}" destId="{C6E4876A-27AB-42B0-86AC-784C867CCBCC}" srcOrd="1" destOrd="0" presId="urn:microsoft.com/office/officeart/2005/8/layout/vList4"/>
    <dgm:cxn modelId="{1CFFCF6E-40A7-4E42-8516-5C464F0D141D}" type="presParOf" srcId="{6B9CC843-CA0A-4476-A3A2-3FFB80FBEF5D}" destId="{77F6C62F-BFF0-4941-B4A1-00DC5D76212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0644-F200-48DA-9327-BB30591E08C7}">
      <dsp:nvSpPr>
        <dsp:cNvPr id="0" name=""/>
        <dsp:cNvSpPr/>
      </dsp:nvSpPr>
      <dsp:spPr>
        <a:xfrm rot="5400000">
          <a:off x="-285293" y="287860"/>
          <a:ext cx="1901953" cy="133136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s-ES" sz="3600" kern="1200" dirty="0"/>
        </a:p>
      </dsp:txBody>
      <dsp:txXfrm rot="-5400000">
        <a:off x="1" y="668251"/>
        <a:ext cx="1331367" cy="570586"/>
      </dsp:txXfrm>
    </dsp:sp>
    <dsp:sp modelId="{D2554392-4B33-455A-A3F4-3CE63D5342E1}">
      <dsp:nvSpPr>
        <dsp:cNvPr id="0" name=""/>
        <dsp:cNvSpPr/>
      </dsp:nvSpPr>
      <dsp:spPr>
        <a:xfrm rot="5400000">
          <a:off x="4162348" y="-2828413"/>
          <a:ext cx="1236269" cy="689823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Determinar los sistemas energéticos.</a:t>
          </a:r>
          <a:endParaRPr lang="es-ES" sz="2500" kern="1200" dirty="0"/>
        </a:p>
      </dsp:txBody>
      <dsp:txXfrm rot="-5400000">
        <a:off x="1331367" y="62918"/>
        <a:ext cx="6837882" cy="1115569"/>
      </dsp:txXfrm>
    </dsp:sp>
    <dsp:sp modelId="{4CF79B7D-8E5C-48D8-BE0A-3669EBFEB745}">
      <dsp:nvSpPr>
        <dsp:cNvPr id="0" name=""/>
        <dsp:cNvSpPr/>
      </dsp:nvSpPr>
      <dsp:spPr>
        <a:xfrm rot="5400000">
          <a:off x="-285293" y="1998612"/>
          <a:ext cx="1901953" cy="1331367"/>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 y="2379003"/>
        <a:ext cx="1331367" cy="570586"/>
      </dsp:txXfrm>
    </dsp:sp>
    <dsp:sp modelId="{7635D040-2FDD-4FF8-B05E-38C70495E674}">
      <dsp:nvSpPr>
        <dsp:cNvPr id="0" name=""/>
        <dsp:cNvSpPr/>
      </dsp:nvSpPr>
      <dsp:spPr>
        <a:xfrm rot="5400000">
          <a:off x="4162348" y="-1117662"/>
          <a:ext cx="1236269" cy="6898232"/>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Determinar  la composición corporal- somatotipo.</a:t>
          </a:r>
          <a:endParaRPr lang="es-ES" sz="2500" kern="1200" dirty="0"/>
        </a:p>
      </dsp:txBody>
      <dsp:txXfrm rot="-5400000">
        <a:off x="1331367" y="1773669"/>
        <a:ext cx="6837882" cy="1115569"/>
      </dsp:txXfrm>
    </dsp:sp>
    <dsp:sp modelId="{C6192C35-F59E-4987-8832-9CC87F33D35F}">
      <dsp:nvSpPr>
        <dsp:cNvPr id="0" name=""/>
        <dsp:cNvSpPr/>
      </dsp:nvSpPr>
      <dsp:spPr>
        <a:xfrm rot="5400000">
          <a:off x="-285293" y="3709363"/>
          <a:ext cx="1901953" cy="1331367"/>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 y="4089754"/>
        <a:ext cx="1331367" cy="570586"/>
      </dsp:txXfrm>
    </dsp:sp>
    <dsp:sp modelId="{C709C313-4228-4A40-8CCE-8DB646E00962}">
      <dsp:nvSpPr>
        <dsp:cNvPr id="0" name=""/>
        <dsp:cNvSpPr/>
      </dsp:nvSpPr>
      <dsp:spPr>
        <a:xfrm rot="5400000">
          <a:off x="4162348" y="593089"/>
          <a:ext cx="1236269" cy="689823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Establecer la incidencia de los sistemas energéticos  y composición corporal- somatotipo en el rendimiento físico.</a:t>
          </a:r>
          <a:endParaRPr lang="es-ES" sz="2500" kern="1200" dirty="0"/>
        </a:p>
      </dsp:txBody>
      <dsp:txXfrm rot="-5400000">
        <a:off x="1331367" y="3484420"/>
        <a:ext cx="6837882" cy="1115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F136F-752D-43C2-8801-9212B9D8E505}">
      <dsp:nvSpPr>
        <dsp:cNvPr id="0" name=""/>
        <dsp:cNvSpPr/>
      </dsp:nvSpPr>
      <dsp:spPr>
        <a:xfrm>
          <a:off x="4518248" y="2572003"/>
          <a:ext cx="3196693" cy="554798"/>
        </a:xfrm>
        <a:custGeom>
          <a:avLst/>
          <a:gdLst/>
          <a:ahLst/>
          <a:cxnLst/>
          <a:rect l="0" t="0" r="0" b="0"/>
          <a:pathLst>
            <a:path>
              <a:moveTo>
                <a:pt x="0" y="0"/>
              </a:moveTo>
              <a:lnTo>
                <a:pt x="0" y="277399"/>
              </a:lnTo>
              <a:lnTo>
                <a:pt x="3196693" y="277399"/>
              </a:lnTo>
              <a:lnTo>
                <a:pt x="3196693" y="554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3F8D4-EB4C-499A-BA48-B7860EE4EC61}">
      <dsp:nvSpPr>
        <dsp:cNvPr id="0" name=""/>
        <dsp:cNvSpPr/>
      </dsp:nvSpPr>
      <dsp:spPr>
        <a:xfrm>
          <a:off x="4472527" y="2572003"/>
          <a:ext cx="91440" cy="554798"/>
        </a:xfrm>
        <a:custGeom>
          <a:avLst/>
          <a:gdLst/>
          <a:ahLst/>
          <a:cxnLst/>
          <a:rect l="0" t="0" r="0" b="0"/>
          <a:pathLst>
            <a:path>
              <a:moveTo>
                <a:pt x="45720" y="0"/>
              </a:moveTo>
              <a:lnTo>
                <a:pt x="45720" y="554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FBAB3-DB29-4289-836C-77926C7F5750}">
      <dsp:nvSpPr>
        <dsp:cNvPr id="0" name=""/>
        <dsp:cNvSpPr/>
      </dsp:nvSpPr>
      <dsp:spPr>
        <a:xfrm>
          <a:off x="1321554" y="2572003"/>
          <a:ext cx="3196693" cy="554798"/>
        </a:xfrm>
        <a:custGeom>
          <a:avLst/>
          <a:gdLst/>
          <a:ahLst/>
          <a:cxnLst/>
          <a:rect l="0" t="0" r="0" b="0"/>
          <a:pathLst>
            <a:path>
              <a:moveTo>
                <a:pt x="3196693" y="0"/>
              </a:moveTo>
              <a:lnTo>
                <a:pt x="3196693" y="277399"/>
              </a:lnTo>
              <a:lnTo>
                <a:pt x="0" y="277399"/>
              </a:lnTo>
              <a:lnTo>
                <a:pt x="0" y="554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FA11D-7BE3-4A1E-AED7-82767E9CA0EF}">
      <dsp:nvSpPr>
        <dsp:cNvPr id="0" name=""/>
        <dsp:cNvSpPr/>
      </dsp:nvSpPr>
      <dsp:spPr>
        <a:xfrm>
          <a:off x="3591272" y="664818"/>
          <a:ext cx="1853950" cy="19071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385A1-0DE0-495A-BFCD-209B717C9724}">
      <dsp:nvSpPr>
        <dsp:cNvPr id="0" name=""/>
        <dsp:cNvSpPr/>
      </dsp:nvSpPr>
      <dsp:spPr>
        <a:xfrm>
          <a:off x="3591272" y="664818"/>
          <a:ext cx="1853950" cy="19071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212CA-5843-4E58-BA29-A26A2304F69B}">
      <dsp:nvSpPr>
        <dsp:cNvPr id="0" name=""/>
        <dsp:cNvSpPr/>
      </dsp:nvSpPr>
      <dsp:spPr>
        <a:xfrm>
          <a:off x="2664297" y="1008112"/>
          <a:ext cx="3707900" cy="1220597"/>
        </a:xfrm>
        <a:prstGeom prst="rect">
          <a:avLst/>
        </a:pr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effectLst>
                <a:outerShdw blurRad="38100" dist="38100" dir="2700000" algn="tl">
                  <a:srgbClr val="000000">
                    <a:alpha val="43137"/>
                  </a:srgbClr>
                </a:outerShdw>
              </a:effectLst>
            </a:rPr>
            <a:t>Sistemas Energéticos</a:t>
          </a:r>
          <a:endParaRPr lang="es-ES" sz="2800" kern="1200" dirty="0">
            <a:effectLst>
              <a:outerShdw blurRad="38100" dist="38100" dir="2700000" algn="tl">
                <a:srgbClr val="000000">
                  <a:alpha val="43137"/>
                </a:srgbClr>
              </a:outerShdw>
            </a:effectLst>
          </a:endParaRPr>
        </a:p>
      </dsp:txBody>
      <dsp:txXfrm>
        <a:off x="2664297" y="1008112"/>
        <a:ext cx="3707900" cy="1220597"/>
      </dsp:txXfrm>
    </dsp:sp>
    <dsp:sp modelId="{714058CE-D0A0-42D1-A50A-2EB8C531F4E3}">
      <dsp:nvSpPr>
        <dsp:cNvPr id="0" name=""/>
        <dsp:cNvSpPr/>
      </dsp:nvSpPr>
      <dsp:spPr>
        <a:xfrm>
          <a:off x="661080" y="3126801"/>
          <a:ext cx="1320947" cy="132094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A6D5C-3FD6-4D1A-8650-C4D9BD521242}">
      <dsp:nvSpPr>
        <dsp:cNvPr id="0" name=""/>
        <dsp:cNvSpPr/>
      </dsp:nvSpPr>
      <dsp:spPr>
        <a:xfrm>
          <a:off x="661080" y="3126801"/>
          <a:ext cx="1320947" cy="132094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DDBEC-3831-4096-AB1B-81617331A755}">
      <dsp:nvSpPr>
        <dsp:cNvPr id="0" name=""/>
        <dsp:cNvSpPr/>
      </dsp:nvSpPr>
      <dsp:spPr>
        <a:xfrm>
          <a:off x="606" y="3364571"/>
          <a:ext cx="2641895" cy="845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solidFill>
                <a:srgbClr val="FF0000"/>
              </a:solidFill>
              <a:effectLst>
                <a:outerShdw blurRad="38100" dist="38100" dir="2700000" algn="tl">
                  <a:srgbClr val="000000">
                    <a:alpha val="43137"/>
                  </a:srgbClr>
                </a:outerShdw>
              </a:effectLst>
            </a:rPr>
            <a:t>Anaeróbico </a:t>
          </a:r>
          <a:r>
            <a:rPr lang="es-ES_tradnl" sz="2800" kern="1200" dirty="0" err="1" smtClean="0">
              <a:solidFill>
                <a:srgbClr val="FF0000"/>
              </a:solidFill>
              <a:effectLst>
                <a:outerShdw blurRad="38100" dist="38100" dir="2700000" algn="tl">
                  <a:srgbClr val="000000">
                    <a:alpha val="43137"/>
                  </a:srgbClr>
                </a:outerShdw>
              </a:effectLst>
            </a:rPr>
            <a:t>Aláctico</a:t>
          </a:r>
          <a:endParaRPr lang="es-ES" sz="2800" kern="1200" dirty="0">
            <a:solidFill>
              <a:srgbClr val="FF0000"/>
            </a:solidFill>
            <a:effectLst>
              <a:outerShdw blurRad="38100" dist="38100" dir="2700000" algn="tl">
                <a:srgbClr val="000000">
                  <a:alpha val="43137"/>
                </a:srgbClr>
              </a:outerShdw>
            </a:effectLst>
          </a:endParaRPr>
        </a:p>
      </dsp:txBody>
      <dsp:txXfrm>
        <a:off x="606" y="3364571"/>
        <a:ext cx="2641895" cy="845406"/>
      </dsp:txXfrm>
    </dsp:sp>
    <dsp:sp modelId="{BAF62451-A8B6-4608-93EA-9ECABE412EAF}">
      <dsp:nvSpPr>
        <dsp:cNvPr id="0" name=""/>
        <dsp:cNvSpPr/>
      </dsp:nvSpPr>
      <dsp:spPr>
        <a:xfrm>
          <a:off x="3857774" y="3126801"/>
          <a:ext cx="1320947" cy="132094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37664-7228-4F97-B0AB-944C4A5980F4}">
      <dsp:nvSpPr>
        <dsp:cNvPr id="0" name=""/>
        <dsp:cNvSpPr/>
      </dsp:nvSpPr>
      <dsp:spPr>
        <a:xfrm>
          <a:off x="3857774" y="3126801"/>
          <a:ext cx="1320947" cy="132094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97BF0-50A7-4BEF-9EB6-CD496248B566}">
      <dsp:nvSpPr>
        <dsp:cNvPr id="0" name=""/>
        <dsp:cNvSpPr/>
      </dsp:nvSpPr>
      <dsp:spPr>
        <a:xfrm>
          <a:off x="3197300" y="3364571"/>
          <a:ext cx="2641895" cy="845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solidFill>
                <a:srgbClr val="FF0000"/>
              </a:solidFill>
              <a:effectLst>
                <a:outerShdw blurRad="38100" dist="38100" dir="2700000" algn="tl">
                  <a:srgbClr val="000000">
                    <a:alpha val="43137"/>
                  </a:srgbClr>
                </a:outerShdw>
              </a:effectLst>
            </a:rPr>
            <a:t>Anaeróbico Láctico</a:t>
          </a:r>
          <a:endParaRPr lang="es-ES" sz="2800" kern="1200" dirty="0">
            <a:solidFill>
              <a:srgbClr val="FF0000"/>
            </a:solidFill>
            <a:effectLst>
              <a:outerShdw blurRad="38100" dist="38100" dir="2700000" algn="tl">
                <a:srgbClr val="000000">
                  <a:alpha val="43137"/>
                </a:srgbClr>
              </a:outerShdw>
            </a:effectLst>
          </a:endParaRPr>
        </a:p>
      </dsp:txBody>
      <dsp:txXfrm>
        <a:off x="3197300" y="3364571"/>
        <a:ext cx="2641895" cy="845406"/>
      </dsp:txXfrm>
    </dsp:sp>
    <dsp:sp modelId="{E3360554-9C34-4420-87B8-CFCF4811E27E}">
      <dsp:nvSpPr>
        <dsp:cNvPr id="0" name=""/>
        <dsp:cNvSpPr/>
      </dsp:nvSpPr>
      <dsp:spPr>
        <a:xfrm>
          <a:off x="7054467" y="3126801"/>
          <a:ext cx="1320947" cy="132094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3A878-0EC0-43A8-B2C0-F6DC7F6275B3}">
      <dsp:nvSpPr>
        <dsp:cNvPr id="0" name=""/>
        <dsp:cNvSpPr/>
      </dsp:nvSpPr>
      <dsp:spPr>
        <a:xfrm>
          <a:off x="7054467" y="3126801"/>
          <a:ext cx="1320947" cy="132094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211B1-5A55-43F1-B95F-37346C14C0FB}">
      <dsp:nvSpPr>
        <dsp:cNvPr id="0" name=""/>
        <dsp:cNvSpPr/>
      </dsp:nvSpPr>
      <dsp:spPr>
        <a:xfrm>
          <a:off x="6393993" y="3364571"/>
          <a:ext cx="2641895" cy="845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solidFill>
                <a:srgbClr val="FF0000"/>
              </a:solidFill>
              <a:effectLst>
                <a:outerShdw blurRad="38100" dist="38100" dir="2700000" algn="tl">
                  <a:srgbClr val="000000">
                    <a:alpha val="43137"/>
                  </a:srgbClr>
                </a:outerShdw>
              </a:effectLst>
            </a:rPr>
            <a:t>Aeróbico</a:t>
          </a:r>
          <a:endParaRPr lang="es-ES" sz="2800" kern="1200" dirty="0">
            <a:solidFill>
              <a:srgbClr val="FF0000"/>
            </a:solidFill>
            <a:effectLst>
              <a:outerShdw blurRad="38100" dist="38100" dir="2700000" algn="tl">
                <a:srgbClr val="000000">
                  <a:alpha val="43137"/>
                </a:srgbClr>
              </a:outerShdw>
            </a:effectLst>
          </a:endParaRPr>
        </a:p>
      </dsp:txBody>
      <dsp:txXfrm>
        <a:off x="6393993" y="3364571"/>
        <a:ext cx="2641895" cy="84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F2DA7-4301-4F76-9C8D-9337D88A8C5B}">
      <dsp:nvSpPr>
        <dsp:cNvPr id="0" name=""/>
        <dsp:cNvSpPr/>
      </dsp:nvSpPr>
      <dsp:spPr>
        <a:xfrm>
          <a:off x="853176" y="289"/>
          <a:ext cx="2038460" cy="1404499"/>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866E5-7DF6-4740-8F70-D13F310DCEB9}">
      <dsp:nvSpPr>
        <dsp:cNvPr id="0" name=""/>
        <dsp:cNvSpPr/>
      </dsp:nvSpPr>
      <dsp:spPr>
        <a:xfrm>
          <a:off x="853176" y="1404789"/>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s-ES_tradnl" sz="2700" b="1" kern="1200" dirty="0" smtClean="0"/>
            <a:t>GRASA</a:t>
          </a:r>
          <a:endParaRPr lang="es-ES" sz="2700" b="1" kern="1200" dirty="0"/>
        </a:p>
      </dsp:txBody>
      <dsp:txXfrm>
        <a:off x="853176" y="1404789"/>
        <a:ext cx="2038460" cy="756268"/>
      </dsp:txXfrm>
    </dsp:sp>
    <dsp:sp modelId="{08B18AAA-E327-4452-91C2-1DD675A25AF8}">
      <dsp:nvSpPr>
        <dsp:cNvPr id="0" name=""/>
        <dsp:cNvSpPr/>
      </dsp:nvSpPr>
      <dsp:spPr>
        <a:xfrm>
          <a:off x="3095569" y="289"/>
          <a:ext cx="2038460" cy="1404499"/>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E377A-4A15-4B48-8786-E5C57BE98241}">
      <dsp:nvSpPr>
        <dsp:cNvPr id="0" name=""/>
        <dsp:cNvSpPr/>
      </dsp:nvSpPr>
      <dsp:spPr>
        <a:xfrm>
          <a:off x="3095569" y="1404789"/>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s-ES_tradnl" sz="2700" b="1" kern="1200" dirty="0" smtClean="0">
              <a:solidFill>
                <a:schemeClr val="bg1"/>
              </a:solidFill>
            </a:rPr>
            <a:t>MUSCULAR</a:t>
          </a:r>
          <a:endParaRPr lang="es-ES" sz="2700" b="1" kern="1200" dirty="0">
            <a:solidFill>
              <a:schemeClr val="bg1"/>
            </a:solidFill>
          </a:endParaRPr>
        </a:p>
      </dsp:txBody>
      <dsp:txXfrm>
        <a:off x="3095569" y="1404789"/>
        <a:ext cx="2038460" cy="756268"/>
      </dsp:txXfrm>
    </dsp:sp>
    <dsp:sp modelId="{F8DA7941-D869-475E-8E97-3A248DBA7C4B}">
      <dsp:nvSpPr>
        <dsp:cNvPr id="0" name=""/>
        <dsp:cNvSpPr/>
      </dsp:nvSpPr>
      <dsp:spPr>
        <a:xfrm>
          <a:off x="5337962" y="289"/>
          <a:ext cx="2038460" cy="1404499"/>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99598-E3B9-4745-BF6C-28042E82054C}">
      <dsp:nvSpPr>
        <dsp:cNvPr id="0" name=""/>
        <dsp:cNvSpPr/>
      </dsp:nvSpPr>
      <dsp:spPr>
        <a:xfrm>
          <a:off x="5337962" y="1404789"/>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s-ES_tradnl" sz="2700" b="1" kern="1200" dirty="0" smtClean="0"/>
            <a:t>OSEO</a:t>
          </a:r>
          <a:endParaRPr lang="es-ES" sz="2700" b="1" kern="1200" dirty="0"/>
        </a:p>
      </dsp:txBody>
      <dsp:txXfrm>
        <a:off x="5337962" y="1404789"/>
        <a:ext cx="2038460" cy="756268"/>
      </dsp:txXfrm>
    </dsp:sp>
    <dsp:sp modelId="{47F138E3-A53C-4DEA-8721-4653D2031F9E}">
      <dsp:nvSpPr>
        <dsp:cNvPr id="0" name=""/>
        <dsp:cNvSpPr/>
      </dsp:nvSpPr>
      <dsp:spPr>
        <a:xfrm>
          <a:off x="3095569" y="2364904"/>
          <a:ext cx="2038460" cy="1404499"/>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B88B6-C830-45E7-A630-59154F956517}">
      <dsp:nvSpPr>
        <dsp:cNvPr id="0" name=""/>
        <dsp:cNvSpPr/>
      </dsp:nvSpPr>
      <dsp:spPr>
        <a:xfrm>
          <a:off x="3095569" y="3769404"/>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s-ES_tradnl" sz="2700" b="1" kern="1200" dirty="0" smtClean="0">
              <a:solidFill>
                <a:schemeClr val="bg1"/>
              </a:solidFill>
            </a:rPr>
            <a:t>RESIDUAL</a:t>
          </a:r>
          <a:endParaRPr lang="es-ES" sz="2700" b="1" kern="1200" dirty="0">
            <a:solidFill>
              <a:schemeClr val="bg1"/>
            </a:solidFill>
          </a:endParaRPr>
        </a:p>
      </dsp:txBody>
      <dsp:txXfrm>
        <a:off x="3095569" y="3769404"/>
        <a:ext cx="2038460" cy="756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18ADC-1755-476B-BB0B-248E8DC08013}">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C" sz="3900" b="1" kern="1200" dirty="0" smtClean="0"/>
            <a:t>V1: </a:t>
          </a:r>
          <a:r>
            <a:rPr lang="es-EC" sz="3900" kern="1200" dirty="0" smtClean="0"/>
            <a:t>Sistemas energéticos </a:t>
          </a:r>
          <a:r>
            <a:rPr lang="es-EC" sz="3900" b="1" kern="1200" dirty="0" smtClean="0"/>
            <a:t>(independiente)</a:t>
          </a:r>
          <a:endParaRPr lang="es-ES" sz="3900" kern="1200" dirty="0"/>
        </a:p>
      </dsp:txBody>
      <dsp:txXfrm>
        <a:off x="1787356" y="0"/>
        <a:ext cx="6442243" cy="1414363"/>
      </dsp:txXfrm>
    </dsp:sp>
    <dsp:sp modelId="{7B934DEF-501B-4D75-8FD7-C511D4AF6E65}">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CD138-D0A5-4945-8D3F-0F13703FE84A}">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C" sz="3900" b="1" kern="1200" dirty="0" smtClean="0"/>
            <a:t>V2: </a:t>
          </a:r>
          <a:r>
            <a:rPr lang="es-EC" sz="3900" kern="1200" dirty="0" smtClean="0"/>
            <a:t>Análisis Antropométrico </a:t>
          </a:r>
          <a:r>
            <a:rPr lang="es-EC" sz="3900" b="1" kern="1200" dirty="0" smtClean="0"/>
            <a:t>(independiente)</a:t>
          </a:r>
          <a:endParaRPr lang="es-ES" sz="3900" kern="1200" dirty="0"/>
        </a:p>
      </dsp:txBody>
      <dsp:txXfrm>
        <a:off x="1787356" y="1555799"/>
        <a:ext cx="6442243" cy="1414363"/>
      </dsp:txXfrm>
    </dsp:sp>
    <dsp:sp modelId="{C6D80724-1719-4657-AE2A-08298071AA01}">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C1BB2A-166A-45DE-BA34-D4CA6043FAE5}">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s-EC" sz="3900" b="1" kern="1200" dirty="0" smtClean="0"/>
            <a:t>V3:</a:t>
          </a:r>
          <a:r>
            <a:rPr lang="es-EC" sz="3900" kern="1200" dirty="0" smtClean="0"/>
            <a:t> Rendimiento físico</a:t>
          </a:r>
          <a:r>
            <a:rPr lang="es-EC" sz="3900" b="1" kern="1200" dirty="0" smtClean="0"/>
            <a:t> (dependiente)</a:t>
          </a:r>
          <a:endParaRPr lang="es-ES" sz="3900" kern="1200" dirty="0"/>
        </a:p>
      </dsp:txBody>
      <dsp:txXfrm>
        <a:off x="1787356" y="3111599"/>
        <a:ext cx="6442243" cy="1414363"/>
      </dsp:txXfrm>
    </dsp:sp>
    <dsp:sp modelId="{C6E4876A-27AB-42B0-86AC-784C867CCBCC}">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0.28679</cdr:x>
      <cdr:y>0.1195</cdr:y>
    </cdr:from>
    <cdr:to>
      <cdr:x>0.39434</cdr:x>
      <cdr:y>0.2327</cdr:y>
    </cdr:to>
    <cdr:sp macro="" textlink="">
      <cdr:nvSpPr>
        <cdr:cNvPr id="2" name="1 Cuadro de texto"/>
        <cdr:cNvSpPr txBox="1"/>
      </cdr:nvSpPr>
      <cdr:spPr>
        <a:xfrm xmlns:a="http://schemas.openxmlformats.org/drawingml/2006/main">
          <a:off x="1311215" y="327803"/>
          <a:ext cx="491705" cy="310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2000" b="1" dirty="0">
              <a:solidFill>
                <a:schemeClr val="bg1"/>
              </a:solidFill>
            </a:rPr>
            <a:t>A2</a:t>
          </a:r>
        </a:p>
      </cdr:txBody>
    </cdr:sp>
  </cdr:relSizeAnchor>
  <cdr:relSizeAnchor xmlns:cdr="http://schemas.openxmlformats.org/drawingml/2006/chartDrawing">
    <cdr:from>
      <cdr:x>0.53962</cdr:x>
      <cdr:y>0.04403</cdr:y>
    </cdr:from>
    <cdr:to>
      <cdr:x>0.65094</cdr:x>
      <cdr:y>0.15723</cdr:y>
    </cdr:to>
    <cdr:sp macro="" textlink="">
      <cdr:nvSpPr>
        <cdr:cNvPr id="3" name="2 Cuadro de texto"/>
        <cdr:cNvSpPr txBox="1"/>
      </cdr:nvSpPr>
      <cdr:spPr>
        <a:xfrm xmlns:a="http://schemas.openxmlformats.org/drawingml/2006/main">
          <a:off x="2467155" y="120771"/>
          <a:ext cx="508959" cy="310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2000" b="1" dirty="0">
              <a:solidFill>
                <a:schemeClr val="bg1"/>
              </a:solidFill>
            </a:rPr>
            <a:t>A4</a:t>
          </a:r>
          <a:endParaRPr lang="es-ES" sz="1400" b="1" dirty="0">
            <a:solidFill>
              <a:schemeClr val="bg1"/>
            </a:solidFill>
          </a:endParaRPr>
        </a:p>
      </cdr:txBody>
    </cdr:sp>
  </cdr:relSizeAnchor>
  <cdr:relSizeAnchor xmlns:cdr="http://schemas.openxmlformats.org/drawingml/2006/chartDrawing">
    <cdr:from>
      <cdr:x>0.8</cdr:x>
      <cdr:y>0.26415</cdr:y>
    </cdr:from>
    <cdr:to>
      <cdr:x>0.90943</cdr:x>
      <cdr:y>0.36478</cdr:y>
    </cdr:to>
    <cdr:sp macro="" textlink="">
      <cdr:nvSpPr>
        <cdr:cNvPr id="4" name="3 Cuadro de texto"/>
        <cdr:cNvSpPr txBox="1"/>
      </cdr:nvSpPr>
      <cdr:spPr>
        <a:xfrm xmlns:a="http://schemas.openxmlformats.org/drawingml/2006/main">
          <a:off x="3657600" y="724619"/>
          <a:ext cx="500332" cy="276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2000" b="1" dirty="0">
              <a:solidFill>
                <a:schemeClr val="bg1"/>
              </a:solidFill>
            </a:rPr>
            <a:t>A1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B4857-C6E2-48A7-878C-8FF73EF8C7A2}" type="datetimeFigureOut">
              <a:rPr lang="es-ES" smtClean="0"/>
              <a:t>04/10/2013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CD9DB-85A9-49EB-BCBC-AA6B7911D902}" type="slidenum">
              <a:rPr lang="es-ES" smtClean="0"/>
              <a:t>‹Nº›</a:t>
            </a:fld>
            <a:endParaRPr lang="es-ES"/>
          </a:p>
        </p:txBody>
      </p:sp>
    </p:spTree>
    <p:extLst>
      <p:ext uri="{BB962C8B-B14F-4D97-AF65-F5344CB8AC3E}">
        <p14:creationId xmlns:p14="http://schemas.microsoft.com/office/powerpoint/2010/main" val="15161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ACD9DB-85A9-49EB-BCBC-AA6B7911D902}" type="slidenum">
              <a:rPr lang="es-ES" smtClean="0"/>
              <a:pPr/>
              <a:t>17</a:t>
            </a:fld>
            <a:endParaRPr lang="es-ES"/>
          </a:p>
        </p:txBody>
      </p:sp>
    </p:spTree>
    <p:extLst>
      <p:ext uri="{BB962C8B-B14F-4D97-AF65-F5344CB8AC3E}">
        <p14:creationId xmlns:p14="http://schemas.microsoft.com/office/powerpoint/2010/main" val="33397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ACD9DB-85A9-49EB-BCBC-AA6B7911D902}" type="slidenum">
              <a:rPr lang="es-ES" smtClean="0"/>
              <a:t>28</a:t>
            </a:fld>
            <a:endParaRPr lang="es-ES"/>
          </a:p>
        </p:txBody>
      </p:sp>
    </p:spTree>
    <p:extLst>
      <p:ext uri="{BB962C8B-B14F-4D97-AF65-F5344CB8AC3E}">
        <p14:creationId xmlns:p14="http://schemas.microsoft.com/office/powerpoint/2010/main" val="182512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ACD9DB-85A9-49EB-BCBC-AA6B7911D902}" type="slidenum">
              <a:rPr lang="es-ES" smtClean="0"/>
              <a:t>47</a:t>
            </a:fld>
            <a:endParaRPr lang="es-ES"/>
          </a:p>
        </p:txBody>
      </p:sp>
    </p:spTree>
    <p:extLst>
      <p:ext uri="{BB962C8B-B14F-4D97-AF65-F5344CB8AC3E}">
        <p14:creationId xmlns:p14="http://schemas.microsoft.com/office/powerpoint/2010/main" val="4265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2840376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5880335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787172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3511247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197960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2889001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1048934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31835575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2859106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2922360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4FA052-974F-41DD-8815-28A16E45B67C}" type="datetimeFigureOut">
              <a:rPr lang="es-ES" smtClean="0"/>
              <a:t>04/10/2013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C93D1-C2E8-4E92-949F-674DF06B4FA1}" type="slidenum">
              <a:rPr lang="es-ES" smtClean="0"/>
              <a:t>‹Nº›</a:t>
            </a:fld>
            <a:endParaRPr lang="es-ES"/>
          </a:p>
        </p:txBody>
      </p:sp>
    </p:spTree>
    <p:extLst>
      <p:ext uri="{BB962C8B-B14F-4D97-AF65-F5344CB8AC3E}">
        <p14:creationId xmlns:p14="http://schemas.microsoft.com/office/powerpoint/2010/main" val="4272181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FA052-974F-41DD-8815-28A16E45B67C}" type="datetimeFigureOut">
              <a:rPr lang="es-ES" smtClean="0"/>
              <a:t>04/10/2013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C93D1-C2E8-4E92-949F-674DF06B4FA1}" type="slidenum">
              <a:rPr lang="es-ES" smtClean="0"/>
              <a:t>‹Nº›</a:t>
            </a:fld>
            <a:endParaRPr lang="es-ES"/>
          </a:p>
        </p:txBody>
      </p:sp>
    </p:spTree>
    <p:extLst>
      <p:ext uri="{BB962C8B-B14F-4D97-AF65-F5344CB8AC3E}">
        <p14:creationId xmlns:p14="http://schemas.microsoft.com/office/powerpoint/2010/main" val="38675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79912" y="4149080"/>
            <a:ext cx="3888432" cy="854968"/>
          </a:xfrm>
          <a:solidFill>
            <a:schemeClr val="accent2">
              <a:lumMod val="75000"/>
            </a:schemeClr>
          </a:solidFill>
        </p:spPr>
        <p:txBody>
          <a:bodyPr/>
          <a:lstStyle/>
          <a:p>
            <a:r>
              <a:rPr lang="es-ES_tradnl" dirty="0" smtClean="0">
                <a:solidFill>
                  <a:srgbClr val="D3F878"/>
                </a:solidFill>
              </a:rPr>
              <a:t>Facundo Cabral</a:t>
            </a:r>
            <a:endParaRPr lang="es-ES" dirty="0">
              <a:solidFill>
                <a:srgbClr val="D3F878"/>
              </a:solidFill>
            </a:endParaRPr>
          </a:p>
        </p:txBody>
      </p:sp>
      <p:sp>
        <p:nvSpPr>
          <p:cNvPr id="3" name="2 Marcador de contenido"/>
          <p:cNvSpPr>
            <a:spLocks noGrp="1"/>
          </p:cNvSpPr>
          <p:nvPr>
            <p:ph idx="1"/>
          </p:nvPr>
        </p:nvSpPr>
        <p:spPr>
          <a:xfrm>
            <a:off x="1547664" y="1412776"/>
            <a:ext cx="6120680" cy="2016224"/>
          </a:xfrm>
          <a:solidFill>
            <a:schemeClr val="accent2">
              <a:lumMod val="75000"/>
            </a:schemeClr>
          </a:solidFill>
        </p:spPr>
        <p:txBody>
          <a:bodyPr>
            <a:noAutofit/>
          </a:bodyPr>
          <a:lstStyle/>
          <a:p>
            <a:pPr algn="just"/>
            <a:r>
              <a:rPr lang="es-ES" sz="3600" b="1" dirty="0">
                <a:solidFill>
                  <a:srgbClr val="D3F878"/>
                </a:solidFill>
              </a:rPr>
              <a:t>«El que no está dispuesto a perderlo todo, no está preparado para ganar nada».</a:t>
            </a:r>
          </a:p>
        </p:txBody>
      </p:sp>
    </p:spTree>
    <p:extLst>
      <p:ext uri="{BB962C8B-B14F-4D97-AF65-F5344CB8AC3E}">
        <p14:creationId xmlns:p14="http://schemas.microsoft.com/office/powerpoint/2010/main" val="3528821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endParaRPr lang="es-ES_tradnl" dirty="0" smtClean="0"/>
          </a:p>
          <a:p>
            <a:endParaRPr lang="es-ES_tradnl" dirty="0"/>
          </a:p>
          <a:p>
            <a:endParaRPr lang="es-ES_tradnl" dirty="0" smtClean="0"/>
          </a:p>
          <a:p>
            <a:endParaRPr lang="es-ES_tradnl" dirty="0"/>
          </a:p>
          <a:p>
            <a:endParaRPr lang="es-ES_tradnl" dirty="0" smtClean="0"/>
          </a:p>
          <a:p>
            <a:endParaRPr lang="es-ES_tradnl" dirty="0"/>
          </a:p>
          <a:p>
            <a:endParaRPr lang="es-ES_tradnl" dirty="0" smtClean="0"/>
          </a:p>
        </p:txBody>
      </p:sp>
      <p:pic>
        <p:nvPicPr>
          <p:cNvPr id="6146" name="Picture 2" descr="http://3.bp.blogspot.com/_y1qFbmcZ1pM/Svzky16pvQI/AAAAAAAAACU/g9QL5f4l2mk/s320/sistema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80920"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6052646"/>
            <a:ext cx="3528392" cy="369332"/>
          </a:xfrm>
          <a:prstGeom prst="rect">
            <a:avLst/>
          </a:prstGeom>
          <a:noFill/>
        </p:spPr>
        <p:txBody>
          <a:bodyPr wrap="square" rtlCol="0">
            <a:spAutoFit/>
          </a:bodyPr>
          <a:lstStyle/>
          <a:p>
            <a:r>
              <a:rPr lang="es-ES_tradnl" b="1" dirty="0" smtClean="0"/>
              <a:t>(CARDENAS, 2009)</a:t>
            </a:r>
            <a:endParaRPr lang="es-ES" b="1" dirty="0"/>
          </a:p>
        </p:txBody>
      </p:sp>
    </p:spTree>
    <p:extLst>
      <p:ext uri="{BB962C8B-B14F-4D97-AF65-F5344CB8AC3E}">
        <p14:creationId xmlns:p14="http://schemas.microsoft.com/office/powerpoint/2010/main" val="28029356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bg1"/>
                </a:solidFill>
              </a:rPr>
              <a:t>COMPOSICIÓN CORPORAL</a:t>
            </a:r>
            <a:endParaRPr lang="es-ES"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63342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565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SOMATOTIPO</a:t>
            </a:r>
            <a:endParaRPr lang="es-ES" b="1" dirty="0"/>
          </a:p>
        </p:txBody>
      </p:sp>
      <p:sp>
        <p:nvSpPr>
          <p:cNvPr id="3" name="2 Marcador de contenido"/>
          <p:cNvSpPr>
            <a:spLocks noGrp="1"/>
          </p:cNvSpPr>
          <p:nvPr>
            <p:ph idx="1"/>
          </p:nvPr>
        </p:nvSpPr>
        <p:spPr/>
        <p:txBody>
          <a:bodyPr/>
          <a:lstStyle/>
          <a:p>
            <a:endParaRPr lang="es-ES" dirty="0"/>
          </a:p>
        </p:txBody>
      </p:sp>
      <p:sp>
        <p:nvSpPr>
          <p:cNvPr id="4" name="AutoShape 4" descr="data:image/jpeg;base64,/9j/4AAQSkZJRgABAQAAAQABAAD/2wCEAAkGBxQTEhQUEhQVFBQVFRUXFRcXGBQYGBcVFhQWFhUWFhcYHSggGBwlGxQUITEhJSksLi4uFx8zODMsNygtLisBCgoKDg0OGhAQGiwcHCQsLCwsLCwsLCwsLCwsLCwsLCwsLCwsLCwsLCwsLCwsLCwsLCwsLCwsLCwsLCwsLCw0LP/AABEIANcA3AMBIgACEQEDEQH/xAAbAAABBQEBAAAAAAAAAAAAAAAAAQIDBAUGB//EAD8QAAIBAgQDBQUGBQIGAwAAAAECEQADBBIhMQVBURMiMmFxBnKRocEUI1JigbEzQpLh8ILRFUOiwtLxJJOy/8QAGQEAAwEBAQAAAAAAAAAAAAAAAAECAwQF/8QAIxEBAQACAgIDAQADAQAAAAAAAAECEQMhBDESMkFRImFxE//aAAwDAQACEQMRAD8A9lNApxFJWhCmsKdRQEUUtLloigGkUGnZaaaAaRTLqkghSFaDBIkAxoSOesVIajvZsrZIz5TlnUZo7s+UxQHG2r6W1tHKga6jO9y53mzgoCGI1YlrnKtT2csn7RiHJtz2dpGCAiWDXDLA+Rjes7hOELZnu8gUyMBKEXHZmldBJI0H4RqYq77LAriMQAyMlxUuIVMkd9g2Y+raDlFc2H3b5fV04FONAWlC10sSBadRSxQQimtT6Y1ANpRSgUZaAQClApRRQBRSxRQDIpGWpKYxoCvdqTh3hPvfQVHdqTh3hPvfQUqcWZpDRSimRtLFKaDQDaSKeaSgEpsU40UBGwqvisUlsDO0Too3Zj+VRqalxl3IjvvkVmj3QTFYVnDZgHck3WUF3G8kaqPwqDyFRnn8VY47V/slzO91GCF2aVdcwK5pScrCGEt/VUnA8QtuXvns3dVWOzK21VWcg55Ik5tZIiBTzg23W5cBnmcwOuoIIpyhFzXCeoLEkgDmOgHWueZau2tk1p0Q8joaCK5j2b4mRhQ+Tui4AVE9xGVXaNJgS0DpWhY4s5DZlVCDEGZGo1Oo6/3rpl3NsbNNK7iApGbSSdeQgE6nltUC8UQho/kOo5+oHTWqVzizQpyA94SozZlWO9c15ETH6VGMe2V4tqCW8BDSwJ0f4RIqibxNJWQeI3YYlB3Xy7N0mTqY39POmf8AGLmsW83e0IDAFY7xjXY5eeoNAbVFQYO8WBJgwSARIDDqAf8ANKnigClopaAIpKWg0A1qaRT4pGoCtep/DvCfe+gqO7UnDvCfe+gpU1g0UUUyOBpTTKJpaB1FNmnUQGkU2KeRTaYZHEL2e6LX8qKHfzZjFtfPwuT/AKaysffLXrdlLhtkq1xmAU6AgBdRGpk+imp8auW44usU7RsyuDlDiIVJPhKgARz0PWqeJizbdHDMTctvbuwxaQwUqxXmoJg8wTpoZ5spvJtj1Olm5hWGty+0LrIFtI0iZgxWXxJMOLEhQYdRJ7zCbgZnjU7S09KtNi0vX1VWGW3bZyCpntMwVe4YJyjMY/MKxsPxERbN46djZuNcKFQim47tm3jNktgTuJqJF7dbwXEziLgAYC5bV+8CO9bbIxg9Q9v+mt+ayODYQibr/wAS4Bp+C2CSqevek+fpWqGrpwmsWGXspplt5AI1pSaSzsNZ03q0pKKKKARhRS0RQBRRRQAaKKKAQ01qcaa1AVr1ScO8J976Cor1S8O8J976ClTWKKKKZCiiigCKKKKAJoopKAju2QylWAZTuCAQf0rDx3DjZA7BwiuwXKys6jQnud4EbbTHSK6Csjj5g2Dy7XX/AOt4qM50rG9uXwvC2W4buJYKAWHdJBJcjVmEELPI+W0VQ+wXUu3EsANauOLZE5VUlQptMGJzd0xPKAI3rpOL4hDYvaq33T6SPwmBv1io8Q9u0lpAyArcsgLmEk9qgIA3ky1c2PtvfToeGYc27VtGOYoiqT1IWKuUylBrrc51QdsFCyImB5AxOp5DSqWL4uBpbAbfvHYen4qrYHieii4MwEQ0aj1FY3yMPl8dtP8Ayy1tqNxBQHJmEEzvmEZu7G+n71bqBFRl0ClWnUbGRB19KmrdkWlFJRQBRSzSCgCiiigEphp5FMINAVr1ScO8J976Co71S8O8J976ClTWopIpaKZEooooBIooooAooooBKy/aO3NknKGyMrkET3VPe092TWpWfx9iMPdgwSuWemchSfg1K+jntzfGOw7NZW2QzqAcqmAHGdtthzPKau4mwo7NFVQXu2wIAGzhzt5KazuKYEWctxMzFTdyIYIHaW3LgDc6gb9Ks4jLb7C4JYhrQUZjBGWJA2nLJmuXqd1ve+nUYi8EGZjA+ZPQDrWFjMa1zfReSg//AK61Dfvs5lzr05DyH+9RGuXyPJuXWPprx8UndKTUds6DWfOnUy1sPTlXE3k6XMJimtmV57g7H/Y+db+Exa3ASu43B3FcuKkt3SplTBGx+h6iuvg8m4dX0xz4pk62iqWAxwuCNnG4+o6iror1ccplNxxZSy6ooooqiFFFFAIaaTS00mgKt6peG+E+8f2FR3afwzwn3j+wpU1yiiikkhorPxnDzccnNAZUG5kZSS0esioBwl9ZcE5s0w0kfgOsRtMUQNem1i3uBu2aLuUPuozQIDBcuuwzN8qe3C207yiFAI11gkgehqja9E1jPwNiSe0KhiCQswCs5QuugGZviKV+CySS2UkaBR3R6c+vxoDYqtxPDdpauW+bowB6Eg5T8Yqva4YEZSpELGp8WgiBGkGTNTcTv5LZI8Td1febur8zP6Ur6OMDB49Xa3cYeC0lwL+K5eU5QPRQ/wDUKx7d4AYZWhQrYhBr+GFQAn8rRTcNbNrE9izhx2dtZClSMqEJ1HeCP/TUFvA2hg0+8XOyaLdJuDM0M4Kg5sxygEjaK4Msrl/i6pNdt2KSaxVxTooIuWiunjvW2WORDiGAjqD6c60sFiM6ZojfzBgxIMCQYmuHPjuLaZbSjempsPSnCm2th6Vmv8KDTg1JNOoI5GgggwRsen+dK6PhuNFxddGG4+o8q5sVJaulSGUwR/kHyNdXj8947q+mXJxzKOsoqvg8SLihh+o6HmKsV6+N3NuKzXQoooNMjTTGqSKjegK901Jw3wn3j+wqG9U3DfCfeP7ClTWqWm06jSdCiig0QQlIyyIIkUW7gYSpBHUEEfEUs0WmjKkajURoPP1NAcbc4251Iaxr3FDkc9mZViu5EDqzRp/emGtXLccx4a/bU3BbtoHIfQ5rmiwCdBCs0f2rQ4nxMp3AD3klWMhpkhpWOQj41kLcFcfk83w6jp4eLc3VFbNvtg1rMwOd7jtm1uQiW4JAmFNzbTU9avBBJYAZjuYE/qacTNFebyZ3K7dMmpowWxMgCeoA/enRSxSE1Gz0aKS3sPSnCmWtl5aUh+HDenKajpQaAkmimA0ooFW+H4vs2nkdGHl+IeYrZxWPCMiwWzhzIkgKuWToPzVzZeK0uGX8ysuVS6Bms5hI0G3xivS8Tkv1rl5sd9rz8UIAJt6EMTDroAob5gior3GwrFWQ5hl2IIOZiuh8hrTu0ZbiItkC2QSYAEswMwdhy31M1JwuWSXtqhBOgXLHPQHoSa9BzIBxruqShGZQRJ5t4QdPKorvHQGKlDmDBdCCJgkkHoO7r51NjeIYWwyrca1bZpyjQdJ0G3jHxq5bVCoyhSvKACI5xyoDGxHFzOUWyYMSDIJ0mDlgjWtXgV7NbJ08R2MjYbGm3VA2AEbRy9Km4asKfe+gpURcilpKDSIMYrkb2LOI7zn7shgtsHulSd26kgemu1daRO9ed21uD7pZRRcIZdRctJJgZmHeBA0Iqo0wi3iW7JWvYdirW5YqvhfKO+jJqJgbgSK7TC3s6I+2ZVaJmMwmPPevOeL2hbtutpwCFAKs4UKrTqSSBJj1OtehcOvo9pGtiLZUZBEd0CBpTp5xZam0s1le0eM7OwxHibuj1P8AaaSccd3Tn+JcS7S4xB7uy+g5/rvUAuTWWHp63Kx5PF+V29bGYyajXS9yPxqQPNZaX6s2rtefy+NlCuC6KDUK3Nv89alBmuTVRZoTTUGgp1MtmVHPQa0h+HBaIpZphudNesVcxqNnwBTc/SkCdddakC108fj3Jhyc8xMS3U9lypBXcGR/nntUZNIHivT4/Hkefn5NtdbZuBlDDZhNPNZXA78hl6d4fruPj+9ac1bXe5uOVU2lvYptLlw3BIBUsQUBVFB5xPrFWOAwt11tQbLoLgjZHnLAHIMBMcipqI/e37hysFViJ/lcqQoE/lKz6sKk4VmS/cRBNtnZ3OUiHIGzzB1G3maf4me2veqbhvhPvH9hUV6peGeE+8f2FTVrlBpJqLE3wil20Cif7DzNItGYvFpbEuwUTp1J6KNyfIVx2MxrNezHudpnyhuQRUUSPxHeKmTM7drd/iMNp0tqdRbX05nmaW7bVhDAMN4InX0NXI3wx0p4HCkMc4V/Ee1MSZPhyxoNeRiuj9lMYtzDqFYNkLJuJAViFB6d2PlWAeG2te4o6gaD0IFT8IxCfarYsspYhluhYP3YBILRpowEep607Dym47CuN9ssTN1E5IpP+pv7D512UV5nxLE9pdd/xMY9JgfICjCbqvHx/wAtqtKDTaWt9OxQx3FXW6tm1bFy4yFzmcW1Cg5d4JJnkBVpOLi3aFzExYMwQWDCZ0ykeKYnaazeOWczKGwpxCgSGVkDI07DMRGkag1m4fAYhDavG2bgt3LpWy1wO6JcVAIdjBYFGOp/nidKyyx2n55Suww/HrDWmvC6ptLOZhJAjeRuOXKo7ftbgxJ+02oXQ6nnMRzI0OoBFcvicBeuWsc3ZZHxCoqWpXN3AwzMQcuZs3X+UV0FrDH7cLuQdn9m7PNCxm7Wcsb+H5Vxcviy9q3ll6XuJcftILLm9bS3cDFZJOcADUZQdBmHxrK4j7T9ilgm5aK4i6wVgWgIozMRCmADlWN+/wCVZFvCYhLWCsut4oLJVrVm6tt+2DTJbMJXLA0NWcDhbtnC2HW2S2Hxt649vtFLBG7VRDsQGIFwGSQTBrnnjzbmzzsdLd9qMIuUviLa5xmXU6odAW07o33jaosb7WYexiOxuuir2Iu9pJIlmgKAqkEFe9M1n4d8RbfEuMGbv2qHALWgUIQWzavS3hBWZXN4jSYDAYjBthitlsQEwYsP2bICri5nmHIldY35V1cfjSOLk57W6OP2Ut57z27S9tctA5iQWtswiSohoQ6ddJNOt+0OGa014X7fZIYZ5gK2mhnWdRp51y+Ls3LK4abRdv8AiWIdUBSWVxiXQgkxsQdTS3+E4i5cfFdgFbt7FwYdmTM62UuoSzAlQ5N2Rr/INenVjhr1HNld+66vhvF7OIBNi6tzLAbKdVnaQdRMH4VbrA4RYuviruJuWewU2ltKrFC7kOWLvkJAjYanc1v1tjOmGV7XOGXstxehMH9dP3iumrjlrp3xf3JuDUhJjqwG3x0rLkmq6+DLeOv457i2a1fPdKrcurDyNAyorZVnViR003rX4O4bD2mUyGQMIM76nX9dazOFAG2GOr7Ox1bMpIJn1nbQUYlTaDXLRKkKSUEZHy66qdjoRIio100322boqfhg7p976CoLpHLUbj0NWOG+E+99BU1S0a5nj2LzXQo8FoBmjWbjTlGm+VdY/OtdLXPcZwLKxu20LB47UKCWkCA6jnoIIGu1NWOtsS7xa2uhz5uSZWDGSAIBG0kCdqb/APIZYYWkJ3Mu0eQAiT5zSYkpeH3bIbttgyzEow5Mp7yyJB23qexiQxggo4AJUxIB5g7EeYq43OsWcsy7OSdS0fAACAKkKlYNuFdSCnSehHQ7UtRnEAOEPiKsw9Fygz/UKdJv3+JBsK15dJtnTmr7ZT5htK88PSugv3iMLfHI4mF+Cs//AFZq500+ONuCaxLNOFMFOJrZscaBUeel1peweDUtt6gp01NxVMltbIcgtPdMgAwD68+XzqVMApVu8xz7mdxtERHl186jw5q5bOg2/Taspxz5OHy71taIBg9NqQN+/LlQlFdHx08W5I7lhHKlgGKNmQ/haCsjzhiP1qWm5emn19aC0b6a/wDqj0PZ1FBpKcQUVLj8UwtIoOUDtWk7ZkUMoI5gAs8dbdRVcwWFF1bls76Mh6MJX9QQYPkay5Z06fHvdhLWFSy122ZVWIYGTDK+kzO8zMczNQDhue4eyZgyeK4zMwzR3LRk6qQSSPTnFYy8WLth7XjyI66DM5X7o5XSRJAQqWGkg1u8DxnZ27xuZpVwQCIdlyKqEA9cpE/lJrHbq12XguMgdk4yxItyeQMNaPmh26qQRXR8N8J94/sK5fB4Y3CHZRBcXHf8TCcgt8yo2zbGK6fhnhPvH9hSqotTVXil5ks3WTV1tuy+8FJHzqxRS2bhnwoZEZCCy5WRz3pBGuYjUhgax3s3ruJXUp2fiZfCBBBC5h3g3cPlladxGrw/CFGuFbjG0XYW7ZjKgVyO6d4MSBV1jWkdDNv4q9bjMgvTMdmHB/Uaj51WW7fuOv3a2AxtozsQ13Izx3QNAddJrVxV4W0e4ZhFZj/pE/SqqWmGrfxbt2yQo1ICuuVR1gBiT5mijfTR9rrK2rVi0ghQXIG+wGpPMy51PWuUrqPbtu/aHRXPxZR/21yd68FAzEAHSTO/IVpx9R0cP0h80ophuLrqO74tdp1BPzpyHn5T+lXtYK0tLS09AlOBpDQKAs4c1ftHTaPL9az8ONavWdqme3H5f1XbW1LSW6cK0eJTIinUGm7UiJljb6/4KcDS0xnAiSNTAnmfL9JoPez60eBtFz1Uj9j9KynxCgEkiF8Wo09em81ocGcG6sGZ6eams+T6teCazihewaW8QbtpAGe+1pyI0ViHJHqQZ96s7hNxmxP2a+gNx3Zndge8iknKhjVIAjXY1sq2Y2yP+ZfuuI5qA5B+AWrl9e/abmtwa84IK/8AdWP46t9tO7VjhvhPvfQVBeqfhvhPvfQVFaLMUlKKDTDisVhbmHZbSlbi5CylpVoVgCCdQx7y8hvULXLpP8NB5l/oFrZ9qGBuWUX+IuZ83JbcqrKRzzGI6ZSeVZWJxAtjM0xIGgJMkwNBrqSKrFvjdxn37dy4/YuyFGtsbiorAwSAqlmY+Lv8v5TXReyeFRVuMqau7ZWg+BQF8R1iQ1YeHw9woBl+/vmG1AykqRp5KPX513ODsC2iINkVVGkeEATFGSc6zuNcCF8BixW4ogEeE89RXFcU4PctfxFOWQQwnKSNteVemRSFQRBAM7zSxysVhzXHr8eR/Zl103EfIgfI09RGnSu/x3s1ZfVZtsfw7H/T/tXP432YvL4QLg/KYPwP0rWck/XTjzYX/TBmngVJewzIYYFSORBH71GK0l20IRSgUtFMk+HGtX7Q0qlhhV+0NP8AOtRvtx+X9VlKUUgpa1eIKKWkAnQST0AJPwFRtXxt9QkU27aDRPIz8o+pq/Z4Xdbll97/AGGtaeG4Mg8Uuemy/Ab1N5I1x4Mv3pz2H4bnJCKTtqDAGgG+2wFdDgOEhCGYktpGXQD05k1pIgAAAAHQbU6KxyztdOHHMf8Arisdw9bWJAQmyBkNvLqsOHRhleQO8qTEbitHAYFnLM164ctwACLQU5QpIgLO5PPlT/a3Dd1LswbRPQyrFCRHrbT51Pwv/mKIGW4Ty7wdQwn4n4UvxX6uXqn4b4T730FUnxSkAzvIHqszy8jVvhNwMhI2LH9hU1S011QQpIk7CdTFMbEJE5ljNlmRGaYyz1nSo8Rg1dlZpldtYH6+mtKcKuum5k+shv3AoJyvHuIWxi8rHIUtFWLd1SSysgUnnBb41l4ziVova72ZA5JKgsufKQiyAQSSZAE7VexFpmOIEhbhu3AWImIMJIP5MtZWFvOUNjFKxYyFZUeHAgBlImCDr+gq3Tj6aOB4tkxGdrN9kFshCEM5mbvFlOuygDn4tK6/AcStXp7N5I3U911P5kbvCuU4XbvuHQKjNbIViWyZhHdYLruJ8pBq/Y4Hce5be4qJ2bBgwIZ4BnKpA0B2NK6RlI6Ptl2zLI3Eieu3xpPtC/iWJiZG/T1qhf4OHzS5ElypA1UuCCRJI5nlQvCY/mHhKeDTIZ5T4td/lUbZ6aBuqBJZQPMjlofnTTfTm6/1Lz/Ws6xwNUZWVzKZsuYAgBjJEaTrJ/XyqTD8GVShzMchJ3OskHkdNuVA1F1mRu6SjeUg7jTT0rOucIwznRUmJ7pjTrAO1C8CAj7wjLGUqACCBGbpME7Ab1YwXDRbyhT3UnKIiCwg68xHKn6VMrPTLveyVo+FnX+kj9qrt7IRtd+KfUNXVUVXyq5y5/1y1v2ZYfzr8DU1v2ecaZl+ddHRRupy5LlNVhW+Bnm4/RT/AOVTpwNebMfTKPoTWtFFP5X+sfhj/FC3wq0P5Z94k/vUaYwCQiEQWA2UdzfUiP8AOVaRFRNg0MyimTJkTr1qVTpVHEYzShhZnUeEEAkdTrt5VHY4yrlQitJQNBIETJIJ6iPnWg2HUwSoJGokDQ0hwqRGReXIcqDZ1njYaMqMZBI32GbfTfuHyofjagwUYEhiNRrG3xOgIrUNsdBzGw2O4+ZqrjLQRHa3aV3AJVAAMzASBMaUEzeLY1XsMSIWEcGRqvaKDP4f70z2aIyN3gxGQSCDORAoP/TWXisc91WtILa3Gylra23DLBDKbzXB3Vkfhk6xU/s5auWruW4La9pbJOSdXt3SSZ6EXvPw0y323bthenmfnv13NWOE2wqEDQBjHwFR3am4ee6fe+gqaa1lpCtFFGwzeKcGF0EqAl0GVeOfRo3UgQayDgb40NnX8roQfiQflRRRK0xti/wXhl1LrXHhZQIFBBJ7xbMx8tQB+Y1thD0/aiilam90FD0pMhoopAZD0oCGiigFymkyGiinshkNGQ0UUSgZaMpoop7KjLRlNFFGy2XLRlooo2Nky0ZaKKNjYy0hU0UUbG2Jh+A3FkdtuSxcIO0YnmWZiJ22EVcwvClt6qstBGZjLGYmSTzgUUUbCV8O3T9qkwdoqDI5+XQUU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data:image/jpeg;base64,/9j/4AAQSkZJRgABAQAAAQABAAD/2wCEAAkGBxQTEhQUEhQVFBQVFRUXFRcXGBQYGBcVFhQWFhUWFhcYHSggGBwlGxQUITEhJSksLi4uFx8zODMsNygtLisBCgoKDg0OGhAQGiwcHCQsLCwsLCwsLCwsLCwsLCwsLCwsLCwsLCwsLCwsLCwsLCwsLCwsLCwsLCwsLCwsLCw0LP/AABEIANcA3AMBIgACEQEDEQH/xAAbAAABBQEBAAAAAAAAAAAAAAAAAQIDBAUGB//EAD8QAAIBAgQDBQUGBQIGAwAAAAECEQADBBIhMQVBURMiMmFxBnKRocEUI1JigbEzQpLh8ILRFUOiwtLxJJOy/8QAGQEAAwEBAQAAAAAAAAAAAAAAAAECAwQF/8QAIxEBAQACAgIDAQADAQAAAAAAAAECEQMhBDESMkFRImFxE//aAAwDAQACEQMRAD8A9lNApxFJWhCmsKdRQEUUtLloigGkUGnZaaaAaRTLqkghSFaDBIkAxoSOesVIajvZsrZIz5TlnUZo7s+UxQHG2r6W1tHKga6jO9y53mzgoCGI1YlrnKtT2csn7RiHJtz2dpGCAiWDXDLA+Rjes7hOELZnu8gUyMBKEXHZmldBJI0H4RqYq77LAriMQAyMlxUuIVMkd9g2Y+raDlFc2H3b5fV04FONAWlC10sSBadRSxQQimtT6Y1ANpRSgUZaAQClApRRQBRSxRQDIpGWpKYxoCvdqTh3hPvfQVHdqTh3hPvfQUqcWZpDRSimRtLFKaDQDaSKeaSgEpsU40UBGwqvisUlsDO0Too3Zj+VRqalxl3IjvvkVmj3QTFYVnDZgHck3WUF3G8kaqPwqDyFRnn8VY47V/slzO91GCF2aVdcwK5pScrCGEt/VUnA8QtuXvns3dVWOzK21VWcg55Ik5tZIiBTzg23W5cBnmcwOuoIIpyhFzXCeoLEkgDmOgHWueZau2tk1p0Q8joaCK5j2b4mRhQ+Tui4AVE9xGVXaNJgS0DpWhY4s5DZlVCDEGZGo1Oo6/3rpl3NsbNNK7iApGbSSdeQgE6nltUC8UQho/kOo5+oHTWqVzizQpyA94SozZlWO9c15ETH6VGMe2V4tqCW8BDSwJ0f4RIqibxNJWQeI3YYlB3Xy7N0mTqY39POmf8AGLmsW83e0IDAFY7xjXY5eeoNAbVFQYO8WBJgwSARIDDqAf8ANKnigClopaAIpKWg0A1qaRT4pGoCtep/DvCfe+gqO7UnDvCfe+gpU1g0UUUyOBpTTKJpaB1FNmnUQGkU2KeRTaYZHEL2e6LX8qKHfzZjFtfPwuT/AKaysffLXrdlLhtkq1xmAU6AgBdRGpk+imp8auW44usU7RsyuDlDiIVJPhKgARz0PWqeJizbdHDMTctvbuwxaQwUqxXmoJg8wTpoZ5spvJtj1Olm5hWGty+0LrIFtI0iZgxWXxJMOLEhQYdRJ7zCbgZnjU7S09KtNi0vX1VWGW3bZyCpntMwVe4YJyjMY/MKxsPxERbN46djZuNcKFQim47tm3jNktgTuJqJF7dbwXEziLgAYC5bV+8CO9bbIxg9Q9v+mt+ayODYQibr/wAS4Bp+C2CSqevek+fpWqGrpwmsWGXspplt5AI1pSaSzsNZ03q0pKKKKARhRS0RQBRRRQAaKKKAQ01qcaa1AVr1ScO8J976Cor1S8O8J976ClTWKKKKZCiiigCKKKKAJoopKAju2QylWAZTuCAQf0rDx3DjZA7BwiuwXKys6jQnud4EbbTHSK6Csjj5g2Dy7XX/AOt4qM50rG9uXwvC2W4buJYKAWHdJBJcjVmEELPI+W0VQ+wXUu3EsANauOLZE5VUlQptMGJzd0xPKAI3rpOL4hDYvaq33T6SPwmBv1io8Q9u0lpAyArcsgLmEk9qgIA3ky1c2PtvfToeGYc27VtGOYoiqT1IWKuUylBrrc51QdsFCyImB5AxOp5DSqWL4uBpbAbfvHYen4qrYHieii4MwEQ0aj1FY3yMPl8dtP8Ayy1tqNxBQHJmEEzvmEZu7G+n71bqBFRl0ClWnUbGRB19KmrdkWlFJRQBRSzSCgCiiigEphp5FMINAVr1ScO8J976Co71S8O8J976ClTWopIpaKZEooooBIooooAooooBKy/aO3NknKGyMrkET3VPe092TWpWfx9iMPdgwSuWemchSfg1K+jntzfGOw7NZW2QzqAcqmAHGdtthzPKau4mwo7NFVQXu2wIAGzhzt5KazuKYEWctxMzFTdyIYIHaW3LgDc6gb9Ks4jLb7C4JYhrQUZjBGWJA2nLJmuXqd1ve+nUYi8EGZjA+ZPQDrWFjMa1zfReSg//AK61Dfvs5lzr05DyH+9RGuXyPJuXWPprx8UndKTUds6DWfOnUy1sPTlXE3k6XMJimtmV57g7H/Y+db+Exa3ASu43B3FcuKkt3SplTBGx+h6iuvg8m4dX0xz4pk62iqWAxwuCNnG4+o6iror1ccplNxxZSy6ooooqiFFFFAIaaTS00mgKt6peG+E+8f2FR3afwzwn3j+wpU1yiiikkhorPxnDzccnNAZUG5kZSS0esioBwl9ZcE5s0w0kfgOsRtMUQNem1i3uBu2aLuUPuozQIDBcuuwzN8qe3C207yiFAI11gkgehqja9E1jPwNiSe0KhiCQswCs5QuugGZviKV+CySS2UkaBR3R6c+vxoDYqtxPDdpauW+bowB6Eg5T8Yqva4YEZSpELGp8WgiBGkGTNTcTv5LZI8Td1febur8zP6Ur6OMDB49Xa3cYeC0lwL+K5eU5QPRQ/wDUKx7d4AYZWhQrYhBr+GFQAn8rRTcNbNrE9izhx2dtZClSMqEJ1HeCP/TUFvA2hg0+8XOyaLdJuDM0M4Kg5sxygEjaK4Msrl/i6pNdt2KSaxVxTooIuWiunjvW2WORDiGAjqD6c60sFiM6ZojfzBgxIMCQYmuHPjuLaZbSjempsPSnCm2th6Vmv8KDTg1JNOoI5GgggwRsen+dK6PhuNFxddGG4+o8q5sVJaulSGUwR/kHyNdXj8947q+mXJxzKOsoqvg8SLihh+o6HmKsV6+N3NuKzXQoooNMjTTGqSKjegK901Jw3wn3j+wqG9U3DfCfeP7ClTWqWm06jSdCiig0QQlIyyIIkUW7gYSpBHUEEfEUs0WmjKkajURoPP1NAcbc4251Iaxr3FDkc9mZViu5EDqzRp/emGtXLccx4a/bU3BbtoHIfQ5rmiwCdBCs0f2rQ4nxMp3AD3klWMhpkhpWOQj41kLcFcfk83w6jp4eLc3VFbNvtg1rMwOd7jtm1uQiW4JAmFNzbTU9avBBJYAZjuYE/qacTNFebyZ3K7dMmpowWxMgCeoA/enRSxSE1Gz0aKS3sPSnCmWtl5aUh+HDenKajpQaAkmimA0ooFW+H4vs2nkdGHl+IeYrZxWPCMiwWzhzIkgKuWToPzVzZeK0uGX8ysuVS6Bms5hI0G3xivS8Tkv1rl5sd9rz8UIAJt6EMTDroAob5gior3GwrFWQ5hl2IIOZiuh8hrTu0ZbiItkC2QSYAEswMwdhy31M1JwuWSXtqhBOgXLHPQHoSa9BzIBxruqShGZQRJ5t4QdPKorvHQGKlDmDBdCCJgkkHoO7r51NjeIYWwyrca1bZpyjQdJ0G3jHxq5bVCoyhSvKACI5xyoDGxHFzOUWyYMSDIJ0mDlgjWtXgV7NbJ08R2MjYbGm3VA2AEbRy9Km4asKfe+gpURcilpKDSIMYrkb2LOI7zn7shgtsHulSd26kgemu1daRO9ed21uD7pZRRcIZdRctJJgZmHeBA0Iqo0wi3iW7JWvYdirW5YqvhfKO+jJqJgbgSK7TC3s6I+2ZVaJmMwmPPevOeL2hbtutpwCFAKs4UKrTqSSBJj1OtehcOvo9pGtiLZUZBEd0CBpTp5xZam0s1le0eM7OwxHibuj1P8AaaSccd3Tn+JcS7S4xB7uy+g5/rvUAuTWWHp63Kx5PF+V29bGYyajXS9yPxqQPNZaX6s2rtefy+NlCuC6KDUK3Nv89alBmuTVRZoTTUGgp1MtmVHPQa0h+HBaIpZphudNesVcxqNnwBTc/SkCdddakC108fj3Jhyc8xMS3U9lypBXcGR/nntUZNIHivT4/Hkefn5NtdbZuBlDDZhNPNZXA78hl6d4fruPj+9ac1bXe5uOVU2lvYptLlw3BIBUsQUBVFB5xPrFWOAwt11tQbLoLgjZHnLAHIMBMcipqI/e37hysFViJ/lcqQoE/lKz6sKk4VmS/cRBNtnZ3OUiHIGzzB1G3maf4me2veqbhvhPvH9hUV6peGeE+8f2FTVrlBpJqLE3wil20Cif7DzNItGYvFpbEuwUTp1J6KNyfIVx2MxrNezHudpnyhuQRUUSPxHeKmTM7drd/iMNp0tqdRbX05nmaW7bVhDAMN4InX0NXI3wx0p4HCkMc4V/Ee1MSZPhyxoNeRiuj9lMYtzDqFYNkLJuJAViFB6d2PlWAeG2te4o6gaD0IFT8IxCfarYsspYhluhYP3YBILRpowEep607Dym47CuN9ssTN1E5IpP+pv7D512UV5nxLE9pdd/xMY9JgfICjCbqvHx/wAtqtKDTaWt9OxQx3FXW6tm1bFy4yFzmcW1Cg5d4JJnkBVpOLi3aFzExYMwQWDCZ0ykeKYnaazeOWczKGwpxCgSGVkDI07DMRGkag1m4fAYhDavG2bgt3LpWy1wO6JcVAIdjBYFGOp/nidKyyx2n55Suww/HrDWmvC6ptLOZhJAjeRuOXKo7ftbgxJ+02oXQ6nnMRzI0OoBFcvicBeuWsc3ZZHxCoqWpXN3AwzMQcuZs3X+UV0FrDH7cLuQdn9m7PNCxm7Wcsb+H5Vxcviy9q3ll6XuJcftILLm9bS3cDFZJOcADUZQdBmHxrK4j7T9ilgm5aK4i6wVgWgIozMRCmADlWN+/wCVZFvCYhLWCsut4oLJVrVm6tt+2DTJbMJXLA0NWcDhbtnC2HW2S2Hxt649vtFLBG7VRDsQGIFwGSQTBrnnjzbmzzsdLd9qMIuUviLa5xmXU6odAW07o33jaosb7WYexiOxuuir2Iu9pJIlmgKAqkEFe9M1n4d8RbfEuMGbv2qHALWgUIQWzavS3hBWZXN4jSYDAYjBthitlsQEwYsP2bICri5nmHIldY35V1cfjSOLk57W6OP2Ut57z27S9tctA5iQWtswiSohoQ6ddJNOt+0OGa014X7fZIYZ5gK2mhnWdRp51y+Ls3LK4abRdv8AiWIdUBSWVxiXQgkxsQdTS3+E4i5cfFdgFbt7FwYdmTM62UuoSzAlQ5N2Rr/INenVjhr1HNld+66vhvF7OIBNi6tzLAbKdVnaQdRMH4VbrA4RYuviruJuWewU2ltKrFC7kOWLvkJAjYanc1v1tjOmGV7XOGXstxehMH9dP3iumrjlrp3xf3JuDUhJjqwG3x0rLkmq6+DLeOv457i2a1fPdKrcurDyNAyorZVnViR003rX4O4bD2mUyGQMIM76nX9dazOFAG2GOr7Ox1bMpIJn1nbQUYlTaDXLRKkKSUEZHy66qdjoRIio100322boqfhg7p976CoLpHLUbj0NWOG+E+99BU1S0a5nj2LzXQo8FoBmjWbjTlGm+VdY/OtdLXPcZwLKxu20LB47UKCWkCA6jnoIIGu1NWOtsS7xa2uhz5uSZWDGSAIBG0kCdqb/APIZYYWkJ3Mu0eQAiT5zSYkpeH3bIbttgyzEow5Mp7yyJB23qexiQxggo4AJUxIB5g7EeYq43OsWcsy7OSdS0fAACAKkKlYNuFdSCnSehHQ7UtRnEAOEPiKsw9Fygz/UKdJv3+JBsK15dJtnTmr7ZT5htK88PSugv3iMLfHI4mF+Cs//AFZq500+ONuCaxLNOFMFOJrZscaBUeel1peweDUtt6gp01NxVMltbIcgtPdMgAwD68+XzqVMApVu8xz7mdxtERHl186jw5q5bOg2/Taspxz5OHy71taIBg9NqQN+/LlQlFdHx08W5I7lhHKlgGKNmQ/haCsjzhiP1qWm5emn19aC0b6a/wDqj0PZ1FBpKcQUVLj8UwtIoOUDtWk7ZkUMoI5gAs8dbdRVcwWFF1bls76Mh6MJX9QQYPkay5Z06fHvdhLWFSy122ZVWIYGTDK+kzO8zMczNQDhue4eyZgyeK4zMwzR3LRk6qQSSPTnFYy8WLth7XjyI66DM5X7o5XSRJAQqWGkg1u8DxnZ27xuZpVwQCIdlyKqEA9cpE/lJrHbq12XguMgdk4yxItyeQMNaPmh26qQRXR8N8J94/sK5fB4Y3CHZRBcXHf8TCcgt8yo2zbGK6fhnhPvH9hSqotTVXil5ks3WTV1tuy+8FJHzqxRS2bhnwoZEZCCy5WRz3pBGuYjUhgax3s3ruJXUp2fiZfCBBBC5h3g3cPlladxGrw/CFGuFbjG0XYW7ZjKgVyO6d4MSBV1jWkdDNv4q9bjMgvTMdmHB/Uaj51WW7fuOv3a2AxtozsQ13Izx3QNAddJrVxV4W0e4ZhFZj/pE/SqqWmGrfxbt2yQo1ICuuVR1gBiT5mijfTR9rrK2rVi0ghQXIG+wGpPMy51PWuUrqPbtu/aHRXPxZR/21yd68FAzEAHSTO/IVpx9R0cP0h80ophuLrqO74tdp1BPzpyHn5T+lXtYK0tLS09AlOBpDQKAs4c1ftHTaPL9az8ONavWdqme3H5f1XbW1LSW6cK0eJTIinUGm7UiJljb6/4KcDS0xnAiSNTAnmfL9JoPez60eBtFz1Uj9j9KynxCgEkiF8Wo09em81ocGcG6sGZ6eams+T6teCazihewaW8QbtpAGe+1pyI0ViHJHqQZ96s7hNxmxP2a+gNx3Zndge8iknKhjVIAjXY1sq2Y2yP+ZfuuI5qA5B+AWrl9e/abmtwa84IK/8AdWP46t9tO7VjhvhPvfQVBeqfhvhPvfQVFaLMUlKKDTDisVhbmHZbSlbi5CylpVoVgCCdQx7y8hvULXLpP8NB5l/oFrZ9qGBuWUX+IuZ83JbcqrKRzzGI6ZSeVZWJxAtjM0xIGgJMkwNBrqSKrFvjdxn37dy4/YuyFGtsbiorAwSAqlmY+Lv8v5TXReyeFRVuMqau7ZWg+BQF8R1iQ1YeHw9woBl+/vmG1AykqRp5KPX513ODsC2iINkVVGkeEATFGSc6zuNcCF8BixW4ogEeE89RXFcU4PctfxFOWQQwnKSNteVemRSFQRBAM7zSxysVhzXHr8eR/Zl103EfIgfI09RGnSu/x3s1ZfVZtsfw7H/T/tXP432YvL4QLg/KYPwP0rWck/XTjzYX/TBmngVJewzIYYFSORBH71GK0l20IRSgUtFMk+HGtX7Q0qlhhV+0NP8AOtRvtx+X9VlKUUgpa1eIKKWkAnQST0AJPwFRtXxt9QkU27aDRPIz8o+pq/Z4Xdbll97/AGGtaeG4Mg8Uuemy/Ab1N5I1x4Mv3pz2H4bnJCKTtqDAGgG+2wFdDgOEhCGYktpGXQD05k1pIgAAAAHQbU6KxyztdOHHMf8Arisdw9bWJAQmyBkNvLqsOHRhleQO8qTEbitHAYFnLM164ctwACLQU5QpIgLO5PPlT/a3Dd1LswbRPQyrFCRHrbT51Pwv/mKIGW4Ty7wdQwn4n4UvxX6uXqn4b4T730FUnxSkAzvIHqszy8jVvhNwMhI2LH9hU1S011QQpIk7CdTFMbEJE5ljNlmRGaYyz1nSo8Rg1dlZpldtYH6+mtKcKuum5k+shv3AoJyvHuIWxi8rHIUtFWLd1SSysgUnnBb41l4ziVova72ZA5JKgsufKQiyAQSSZAE7VexFpmOIEhbhu3AWImIMJIP5MtZWFvOUNjFKxYyFZUeHAgBlImCDr+gq3Tj6aOB4tkxGdrN9kFshCEM5mbvFlOuygDn4tK6/AcStXp7N5I3U911P5kbvCuU4XbvuHQKjNbIViWyZhHdYLruJ8pBq/Y4Hce5be4qJ2bBgwIZ4BnKpA0B2NK6RlI6Ptl2zLI3Eieu3xpPtC/iWJiZG/T1qhf4OHzS5ElypA1UuCCRJI5nlQvCY/mHhKeDTIZ5T4td/lUbZ6aBuqBJZQPMjlofnTTfTm6/1Lz/Ws6xwNUZWVzKZsuYAgBjJEaTrJ/XyqTD8GVShzMchJ3OskHkdNuVA1F1mRu6SjeUg7jTT0rOucIwznRUmJ7pjTrAO1C8CAj7wjLGUqACCBGbpME7Ab1YwXDRbyhT3UnKIiCwg68xHKn6VMrPTLveyVo+FnX+kj9qrt7IRtd+KfUNXVUVXyq5y5/1y1v2ZYfzr8DU1v2ecaZl+ddHRRupy5LlNVhW+Bnm4/RT/AOVTpwNebMfTKPoTWtFFP5X+sfhj/FC3wq0P5Z94k/vUaYwCQiEQWA2UdzfUiP8AOVaRFRNg0MyimTJkTr1qVTpVHEYzShhZnUeEEAkdTrt5VHY4yrlQitJQNBIETJIJ6iPnWg2HUwSoJGokDQ0hwqRGReXIcqDZ1njYaMqMZBI32GbfTfuHyofjagwUYEhiNRrG3xOgIrUNsdBzGw2O4+ZqrjLQRHa3aV3AJVAAMzASBMaUEzeLY1XsMSIWEcGRqvaKDP4f70z2aIyN3gxGQSCDORAoP/TWXisc91WtILa3Gylra23DLBDKbzXB3Vkfhk6xU/s5auWruW4La9pbJOSdXt3SSZ6EXvPw0y323bthenmfnv13NWOE2wqEDQBjHwFR3am4ee6fe+gqaa1lpCtFFGwzeKcGF0EqAl0GVeOfRo3UgQayDgb40NnX8roQfiQflRRRK0xti/wXhl1LrXHhZQIFBBJ7xbMx8tQB+Y1thD0/aiilam90FD0pMhoopAZD0oCGiigFymkyGiinshkNGQ0UUSgZaMpoop7KjLRlNFFGy2XLRlooo2Nky0ZaKKNjYy0hU0UUbG2Jh+A3FkdtuSxcIO0YnmWZiJ22EVcwvClt6qstBGZjLGYmSTzgUUUbCV8O3T9qkwdoqDI5+XQUU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data:image/jpeg;base64,/9j/4AAQSkZJRgABAQAAAQABAAD/2wCEAAkGBxQTEhQUEhQVFBQVFRUXFRcXGBQYGBcVFhQWFhUWFhcYHSggGBwlGxQUITEhJSksLi4uFx8zODMsNygtLisBCgoKDg0OGhAQGiwcHCQsLCwsLCwsLCwsLCwsLCwsLCwsLCwsLCwsLCwsLCwsLCwsLCwsLCwsLCwsLCwsLCw0LP/AABEIANcA3AMBIgACEQEDEQH/xAAbAAABBQEBAAAAAAAAAAAAAAAAAQIDBAUGB//EAD8QAAIBAgQDBQUGBQIGAwAAAAECEQADBBIhMQVBURMiMmFxBnKRocEUI1JigbEzQpLh8ILRFUOiwtLxJJOy/8QAGQEAAwEBAQAAAAAAAAAAAAAAAAECAwQF/8QAIxEBAQACAgIDAQADAQAAAAAAAAECEQMhBDESMkFRImFxE//aAAwDAQACEQMRAD8A9lNApxFJWhCmsKdRQEUUtLloigGkUGnZaaaAaRTLqkghSFaDBIkAxoSOesVIajvZsrZIz5TlnUZo7s+UxQHG2r6W1tHKga6jO9y53mzgoCGI1YlrnKtT2csn7RiHJtz2dpGCAiWDXDLA+Rjes7hOELZnu8gUyMBKEXHZmldBJI0H4RqYq77LAriMQAyMlxUuIVMkd9g2Y+raDlFc2H3b5fV04FONAWlC10sSBadRSxQQimtT6Y1ANpRSgUZaAQClApRRQBRSxRQDIpGWpKYxoCvdqTh3hPvfQVHdqTh3hPvfQUqcWZpDRSimRtLFKaDQDaSKeaSgEpsU40UBGwqvisUlsDO0Too3Zj+VRqalxl3IjvvkVmj3QTFYVnDZgHck3WUF3G8kaqPwqDyFRnn8VY47V/slzO91GCF2aVdcwK5pScrCGEt/VUnA8QtuXvns3dVWOzK21VWcg55Ik5tZIiBTzg23W5cBnmcwOuoIIpyhFzXCeoLEkgDmOgHWueZau2tk1p0Q8joaCK5j2b4mRhQ+Tui4AVE9xGVXaNJgS0DpWhY4s5DZlVCDEGZGo1Oo6/3rpl3NsbNNK7iApGbSSdeQgE6nltUC8UQho/kOo5+oHTWqVzizQpyA94SozZlWO9c15ETH6VGMe2V4tqCW8BDSwJ0f4RIqibxNJWQeI3YYlB3Xy7N0mTqY39POmf8AGLmsW83e0IDAFY7xjXY5eeoNAbVFQYO8WBJgwSARIDDqAf8ANKnigClopaAIpKWg0A1qaRT4pGoCtep/DvCfe+gqO7UnDvCfe+gpU1g0UUUyOBpTTKJpaB1FNmnUQGkU2KeRTaYZHEL2e6LX8qKHfzZjFtfPwuT/AKaysffLXrdlLhtkq1xmAU6AgBdRGpk+imp8auW44usU7RsyuDlDiIVJPhKgARz0PWqeJizbdHDMTctvbuwxaQwUqxXmoJg8wTpoZ5spvJtj1Olm5hWGty+0LrIFtI0iZgxWXxJMOLEhQYdRJ7zCbgZnjU7S09KtNi0vX1VWGW3bZyCpntMwVe4YJyjMY/MKxsPxERbN46djZuNcKFQim47tm3jNktgTuJqJF7dbwXEziLgAYC5bV+8CO9bbIxg9Q9v+mt+ayODYQibr/wAS4Bp+C2CSqevek+fpWqGrpwmsWGXspplt5AI1pSaSzsNZ03q0pKKKKARhRS0RQBRRRQAaKKKAQ01qcaa1AVr1ScO8J976Cor1S8O8J976ClTWKKKKZCiiigCKKKKAJoopKAju2QylWAZTuCAQf0rDx3DjZA7BwiuwXKys6jQnud4EbbTHSK6Csjj5g2Dy7XX/AOt4qM50rG9uXwvC2W4buJYKAWHdJBJcjVmEELPI+W0VQ+wXUu3EsANauOLZE5VUlQptMGJzd0xPKAI3rpOL4hDYvaq33T6SPwmBv1io8Q9u0lpAyArcsgLmEk9qgIA3ky1c2PtvfToeGYc27VtGOYoiqT1IWKuUylBrrc51QdsFCyImB5AxOp5DSqWL4uBpbAbfvHYen4qrYHieii4MwEQ0aj1FY3yMPl8dtP8Ayy1tqNxBQHJmEEzvmEZu7G+n71bqBFRl0ClWnUbGRB19KmrdkWlFJRQBRSzSCgCiiigEphp5FMINAVr1ScO8J976Co71S8O8J976ClTWopIpaKZEooooBIooooAooooBKy/aO3NknKGyMrkET3VPe092TWpWfx9iMPdgwSuWemchSfg1K+jntzfGOw7NZW2QzqAcqmAHGdtthzPKau4mwo7NFVQXu2wIAGzhzt5KazuKYEWctxMzFTdyIYIHaW3LgDc6gb9Ks4jLb7C4JYhrQUZjBGWJA2nLJmuXqd1ve+nUYi8EGZjA+ZPQDrWFjMa1zfReSg//AK61Dfvs5lzr05DyH+9RGuXyPJuXWPprx8UndKTUds6DWfOnUy1sPTlXE3k6XMJimtmV57g7H/Y+db+Exa3ASu43B3FcuKkt3SplTBGx+h6iuvg8m4dX0xz4pk62iqWAxwuCNnG4+o6iror1ccplNxxZSy6ooooqiFFFFAIaaTS00mgKt6peG+E+8f2FR3afwzwn3j+wpU1yiiikkhorPxnDzccnNAZUG5kZSS0esioBwl9ZcE5s0w0kfgOsRtMUQNem1i3uBu2aLuUPuozQIDBcuuwzN8qe3C207yiFAI11gkgehqja9E1jPwNiSe0KhiCQswCs5QuugGZviKV+CySS2UkaBR3R6c+vxoDYqtxPDdpauW+bowB6Eg5T8Yqva4YEZSpELGp8WgiBGkGTNTcTv5LZI8Td1febur8zP6Ur6OMDB49Xa3cYeC0lwL+K5eU5QPRQ/wDUKx7d4AYZWhQrYhBr+GFQAn8rRTcNbNrE9izhx2dtZClSMqEJ1HeCP/TUFvA2hg0+8XOyaLdJuDM0M4Kg5sxygEjaK4Msrl/i6pNdt2KSaxVxTooIuWiunjvW2WORDiGAjqD6c60sFiM6ZojfzBgxIMCQYmuHPjuLaZbSjempsPSnCm2th6Vmv8KDTg1JNOoI5GgggwRsen+dK6PhuNFxddGG4+o8q5sVJaulSGUwR/kHyNdXj8947q+mXJxzKOsoqvg8SLihh+o6HmKsV6+N3NuKzXQoooNMjTTGqSKjegK901Jw3wn3j+wqG9U3DfCfeP7ClTWqWm06jSdCiig0QQlIyyIIkUW7gYSpBHUEEfEUs0WmjKkajURoPP1NAcbc4251Iaxr3FDkc9mZViu5EDqzRp/emGtXLccx4a/bU3BbtoHIfQ5rmiwCdBCs0f2rQ4nxMp3AD3klWMhpkhpWOQj41kLcFcfk83w6jp4eLc3VFbNvtg1rMwOd7jtm1uQiW4JAmFNzbTU9avBBJYAZjuYE/qacTNFebyZ3K7dMmpowWxMgCeoA/enRSxSE1Gz0aKS3sPSnCmWtl5aUh+HDenKajpQaAkmimA0ooFW+H4vs2nkdGHl+IeYrZxWPCMiwWzhzIkgKuWToPzVzZeK0uGX8ysuVS6Bms5hI0G3xivS8Tkv1rl5sd9rz8UIAJt6EMTDroAob5gior3GwrFWQ5hl2IIOZiuh8hrTu0ZbiItkC2QSYAEswMwdhy31M1JwuWSXtqhBOgXLHPQHoSa9BzIBxruqShGZQRJ5t4QdPKorvHQGKlDmDBdCCJgkkHoO7r51NjeIYWwyrca1bZpyjQdJ0G3jHxq5bVCoyhSvKACI5xyoDGxHFzOUWyYMSDIJ0mDlgjWtXgV7NbJ08R2MjYbGm3VA2AEbRy9Km4asKfe+gpURcilpKDSIMYrkb2LOI7zn7shgtsHulSd26kgemu1daRO9ed21uD7pZRRcIZdRctJJgZmHeBA0Iqo0wi3iW7JWvYdirW5YqvhfKO+jJqJgbgSK7TC3s6I+2ZVaJmMwmPPevOeL2hbtutpwCFAKs4UKrTqSSBJj1OtehcOvo9pGtiLZUZBEd0CBpTp5xZam0s1le0eM7OwxHibuj1P8AaaSccd3Tn+JcS7S4xB7uy+g5/rvUAuTWWHp63Kx5PF+V29bGYyajXS9yPxqQPNZaX6s2rtefy+NlCuC6KDUK3Nv89alBmuTVRZoTTUGgp1MtmVHPQa0h+HBaIpZphudNesVcxqNnwBTc/SkCdddakC108fj3Jhyc8xMS3U9lypBXcGR/nntUZNIHivT4/Hkefn5NtdbZuBlDDZhNPNZXA78hl6d4fruPj+9ac1bXe5uOVU2lvYptLlw3BIBUsQUBVFB5xPrFWOAwt11tQbLoLgjZHnLAHIMBMcipqI/e37hysFViJ/lcqQoE/lKz6sKk4VmS/cRBNtnZ3OUiHIGzzB1G3maf4me2veqbhvhPvH9hUV6peGeE+8f2FTVrlBpJqLE3wil20Cif7DzNItGYvFpbEuwUTp1J6KNyfIVx2MxrNezHudpnyhuQRUUSPxHeKmTM7drd/iMNp0tqdRbX05nmaW7bVhDAMN4InX0NXI3wx0p4HCkMc4V/Ee1MSZPhyxoNeRiuj9lMYtzDqFYNkLJuJAViFB6d2PlWAeG2te4o6gaD0IFT8IxCfarYsspYhluhYP3YBILRpowEep607Dym47CuN9ssTN1E5IpP+pv7D512UV5nxLE9pdd/xMY9JgfICjCbqvHx/wAtqtKDTaWt9OxQx3FXW6tm1bFy4yFzmcW1Cg5d4JJnkBVpOLi3aFzExYMwQWDCZ0ykeKYnaazeOWczKGwpxCgSGVkDI07DMRGkag1m4fAYhDavG2bgt3LpWy1wO6JcVAIdjBYFGOp/nidKyyx2n55Suww/HrDWmvC6ptLOZhJAjeRuOXKo7ftbgxJ+02oXQ6nnMRzI0OoBFcvicBeuWsc3ZZHxCoqWpXN3AwzMQcuZs3X+UV0FrDH7cLuQdn9m7PNCxm7Wcsb+H5Vxcviy9q3ll6XuJcftILLm9bS3cDFZJOcADUZQdBmHxrK4j7T9ilgm5aK4i6wVgWgIozMRCmADlWN+/wCVZFvCYhLWCsut4oLJVrVm6tt+2DTJbMJXLA0NWcDhbtnC2HW2S2Hxt649vtFLBG7VRDsQGIFwGSQTBrnnjzbmzzsdLd9qMIuUviLa5xmXU6odAW07o33jaosb7WYexiOxuuir2Iu9pJIlmgKAqkEFe9M1n4d8RbfEuMGbv2qHALWgUIQWzavS3hBWZXN4jSYDAYjBthitlsQEwYsP2bICri5nmHIldY35V1cfjSOLk57W6OP2Ut57z27S9tctA5iQWtswiSohoQ6ddJNOt+0OGa014X7fZIYZ5gK2mhnWdRp51y+Ls3LK4abRdv8AiWIdUBSWVxiXQgkxsQdTS3+E4i5cfFdgFbt7FwYdmTM62UuoSzAlQ5N2Rr/INenVjhr1HNld+66vhvF7OIBNi6tzLAbKdVnaQdRMH4VbrA4RYuviruJuWewU2ltKrFC7kOWLvkJAjYanc1v1tjOmGV7XOGXstxehMH9dP3iumrjlrp3xf3JuDUhJjqwG3x0rLkmq6+DLeOv457i2a1fPdKrcurDyNAyorZVnViR003rX4O4bD2mUyGQMIM76nX9dazOFAG2GOr7Ox1bMpIJn1nbQUYlTaDXLRKkKSUEZHy66qdjoRIio100322boqfhg7p976CoLpHLUbj0NWOG+E+99BU1S0a5nj2LzXQo8FoBmjWbjTlGm+VdY/OtdLXPcZwLKxu20LB47UKCWkCA6jnoIIGu1NWOtsS7xa2uhz5uSZWDGSAIBG0kCdqb/APIZYYWkJ3Mu0eQAiT5zSYkpeH3bIbttgyzEow5Mp7yyJB23qexiQxggo4AJUxIB5g7EeYq43OsWcsy7OSdS0fAACAKkKlYNuFdSCnSehHQ7UtRnEAOEPiKsw9Fygz/UKdJv3+JBsK15dJtnTmr7ZT5htK88PSugv3iMLfHI4mF+Cs//AFZq500+ONuCaxLNOFMFOJrZscaBUeel1peweDUtt6gp01NxVMltbIcgtPdMgAwD68+XzqVMApVu8xz7mdxtERHl186jw5q5bOg2/Taspxz5OHy71taIBg9NqQN+/LlQlFdHx08W5I7lhHKlgGKNmQ/haCsjzhiP1qWm5emn19aC0b6a/wDqj0PZ1FBpKcQUVLj8UwtIoOUDtWk7ZkUMoI5gAs8dbdRVcwWFF1bls76Mh6MJX9QQYPkay5Z06fHvdhLWFSy122ZVWIYGTDK+kzO8zMczNQDhue4eyZgyeK4zMwzR3LRk6qQSSPTnFYy8WLth7XjyI66DM5X7o5XSRJAQqWGkg1u8DxnZ27xuZpVwQCIdlyKqEA9cpE/lJrHbq12XguMgdk4yxItyeQMNaPmh26qQRXR8N8J94/sK5fB4Y3CHZRBcXHf8TCcgt8yo2zbGK6fhnhPvH9hSqotTVXil5ks3WTV1tuy+8FJHzqxRS2bhnwoZEZCCy5WRz3pBGuYjUhgax3s3ruJXUp2fiZfCBBBC5h3g3cPlladxGrw/CFGuFbjG0XYW7ZjKgVyO6d4MSBV1jWkdDNv4q9bjMgvTMdmHB/Uaj51WW7fuOv3a2AxtozsQ13Izx3QNAddJrVxV4W0e4ZhFZj/pE/SqqWmGrfxbt2yQo1ICuuVR1gBiT5mijfTR9rrK2rVi0ghQXIG+wGpPMy51PWuUrqPbtu/aHRXPxZR/21yd68FAzEAHSTO/IVpx9R0cP0h80ophuLrqO74tdp1BPzpyHn5T+lXtYK0tLS09AlOBpDQKAs4c1ftHTaPL9az8ONavWdqme3H5f1XbW1LSW6cK0eJTIinUGm7UiJljb6/4KcDS0xnAiSNTAnmfL9JoPez60eBtFz1Uj9j9KynxCgEkiF8Wo09em81ocGcG6sGZ6eams+T6teCazihewaW8QbtpAGe+1pyI0ViHJHqQZ96s7hNxmxP2a+gNx3Zndge8iknKhjVIAjXY1sq2Y2yP+ZfuuI5qA5B+AWrl9e/abmtwa84IK/8AdWP46t9tO7VjhvhPvfQVBeqfhvhPvfQVFaLMUlKKDTDisVhbmHZbSlbi5CylpVoVgCCdQx7y8hvULXLpP8NB5l/oFrZ9qGBuWUX+IuZ83JbcqrKRzzGI6ZSeVZWJxAtjM0xIGgJMkwNBrqSKrFvjdxn37dy4/YuyFGtsbiorAwSAqlmY+Lv8v5TXReyeFRVuMqau7ZWg+BQF8R1iQ1YeHw9woBl+/vmG1AykqRp5KPX513ODsC2iINkVVGkeEATFGSc6zuNcCF8BixW4ogEeE89RXFcU4PctfxFOWQQwnKSNteVemRSFQRBAM7zSxysVhzXHr8eR/Zl103EfIgfI09RGnSu/x3s1ZfVZtsfw7H/T/tXP432YvL4QLg/KYPwP0rWck/XTjzYX/TBmngVJewzIYYFSORBH71GK0l20IRSgUtFMk+HGtX7Q0qlhhV+0NP8AOtRvtx+X9VlKUUgpa1eIKKWkAnQST0AJPwFRtXxt9QkU27aDRPIz8o+pq/Z4Xdbll97/AGGtaeG4Mg8Uuemy/Ab1N5I1x4Mv3pz2H4bnJCKTtqDAGgG+2wFdDgOEhCGYktpGXQD05k1pIgAAAAHQbU6KxyztdOHHMf8Arisdw9bWJAQmyBkNvLqsOHRhleQO8qTEbitHAYFnLM164ctwACLQU5QpIgLO5PPlT/a3Dd1LswbRPQyrFCRHrbT51Pwv/mKIGW4Ty7wdQwn4n4UvxX6uXqn4b4T730FUnxSkAzvIHqszy8jVvhNwMhI2LH9hU1S011QQpIk7CdTFMbEJE5ljNlmRGaYyz1nSo8Rg1dlZpldtYH6+mtKcKuum5k+shv3AoJyvHuIWxi8rHIUtFWLd1SSysgUnnBb41l4ziVova72ZA5JKgsufKQiyAQSSZAE7VexFpmOIEhbhu3AWImIMJIP5MtZWFvOUNjFKxYyFZUeHAgBlImCDr+gq3Tj6aOB4tkxGdrN9kFshCEM5mbvFlOuygDn4tK6/AcStXp7N5I3U911P5kbvCuU4XbvuHQKjNbIViWyZhHdYLruJ8pBq/Y4Hce5be4qJ2bBgwIZ4BnKpA0B2NK6RlI6Ptl2zLI3Eieu3xpPtC/iWJiZG/T1qhf4OHzS5ElypA1UuCCRJI5nlQvCY/mHhKeDTIZ5T4td/lUbZ6aBuqBJZQPMjlofnTTfTm6/1Lz/Ws6xwNUZWVzKZsuYAgBjJEaTrJ/XyqTD8GVShzMchJ3OskHkdNuVA1F1mRu6SjeUg7jTT0rOucIwznRUmJ7pjTrAO1C8CAj7wjLGUqACCBGbpME7Ab1YwXDRbyhT3UnKIiCwg68xHKn6VMrPTLveyVo+FnX+kj9qrt7IRtd+KfUNXVUVXyq5y5/1y1v2ZYfzr8DU1v2ecaZl+ddHRRupy5LlNVhW+Bnm4/RT/AOVTpwNebMfTKPoTWtFFP5X+sfhj/FC3wq0P5Z94k/vUaYwCQiEQWA2UdzfUiP8AOVaRFRNg0MyimTJkTr1qVTpVHEYzShhZnUeEEAkdTrt5VHY4yrlQitJQNBIETJIJ6iPnWg2HUwSoJGokDQ0hwqRGReXIcqDZ1njYaMqMZBI32GbfTfuHyofjagwUYEhiNRrG3xOgIrUNsdBzGw2O4+ZqrjLQRHa3aV3AJVAAMzASBMaUEzeLY1XsMSIWEcGRqvaKDP4f70z2aIyN3gxGQSCDORAoP/TWXisc91WtILa3Gylra23DLBDKbzXB3Vkfhk6xU/s5auWruW4La9pbJOSdXt3SSZ6EXvPw0y323bthenmfnv13NWOE2wqEDQBjHwFR3am4ee6fe+gqaa1lpCtFFGwzeKcGF0EqAl0GVeOfRo3UgQayDgb40NnX8roQfiQflRRRK0xti/wXhl1LrXHhZQIFBBJ7xbMx8tQB+Y1thD0/aiilam90FD0pMhoopAZD0oCGiigFymkyGiinshkNGQ0UUSgZaMpoop7KjLRlNFFGy2XLRlooo2Nky0ZaKKNjYy0hU0UUbG2Jh+A3FkdtuSxcIO0YnmWZiJ22EVcwvClt6qstBGZjLGYmSTzgUUUbCV8O3T9qkwdoqDI5+XQUU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196" name="Picture 4" descr="http://2.bp.blogspot.com/-rJfLmLIuxOI/UFY_IBySFtI/AAAAAAAAAOo/bpgHSwaKF44/s320/ECTO+MESO+E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055841" cy="472283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2.bp.blogspot.com/_YwDHwFykQyE/S_Xi43RAU9I/AAAAAAAAAao/wCH0jR31Lqs/s320/somatotip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1484784"/>
            <a:ext cx="6055841" cy="483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78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RENDIMIENTO FÍSICO</a:t>
            </a:r>
            <a:endParaRPr lang="es-ES" dirty="0"/>
          </a:p>
        </p:txBody>
      </p:sp>
      <p:sp>
        <p:nvSpPr>
          <p:cNvPr id="3" name="2 Marcador de contenido"/>
          <p:cNvSpPr>
            <a:spLocks noGrp="1"/>
          </p:cNvSpPr>
          <p:nvPr>
            <p:ph idx="1"/>
          </p:nvPr>
        </p:nvSpPr>
        <p:spPr/>
        <p:txBody>
          <a:bodyPr/>
          <a:lstStyle/>
          <a:p>
            <a:endParaRPr lang="es-ES"/>
          </a:p>
        </p:txBody>
      </p:sp>
      <p:pic>
        <p:nvPicPr>
          <p:cNvPr id="2050" name="Picture 2" descr="C:\Users\BORJA\Downloads\PENTA PUNTAJ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39552" y="1340768"/>
            <a:ext cx="8064896" cy="4536504"/>
          </a:xfrm>
          <a:prstGeom prst="rect">
            <a:avLst/>
          </a:prstGeom>
          <a:ln w="127000" cap="sq">
            <a:solidFill>
              <a:srgbClr val="000000"/>
            </a:solidFill>
            <a:miter lim="800000"/>
          </a:ln>
          <a:effectLst>
            <a:outerShdw blurRad="57150" dist="50800" dir="2700000" algn="tl" rotWithShape="0">
              <a:srgbClr val="000000">
                <a:alpha val="40000"/>
              </a:srgbClr>
            </a:outerShdw>
          </a:effectLst>
          <a:extLst/>
        </p:spPr>
      </p:pic>
      <p:sp>
        <p:nvSpPr>
          <p:cNvPr id="4" name="3 CuadroTexto"/>
          <p:cNvSpPr txBox="1"/>
          <p:nvPr/>
        </p:nvSpPr>
        <p:spPr>
          <a:xfrm>
            <a:off x="1090856" y="6183966"/>
            <a:ext cx="4849296" cy="369332"/>
          </a:xfrm>
          <a:prstGeom prst="rect">
            <a:avLst/>
          </a:prstGeom>
          <a:noFill/>
        </p:spPr>
        <p:txBody>
          <a:bodyPr wrap="square" rtlCol="0">
            <a:spAutoFit/>
          </a:bodyPr>
          <a:lstStyle/>
          <a:p>
            <a:r>
              <a:rPr lang="es-ES_tradnl" b="1" dirty="0" smtClean="0"/>
              <a:t>(CISM, 2013)</a:t>
            </a:r>
            <a:endParaRPr lang="es-ES" b="1" dirty="0"/>
          </a:p>
        </p:txBody>
      </p:sp>
    </p:spTree>
    <p:extLst>
      <p:ext uri="{BB962C8B-B14F-4D97-AF65-F5344CB8AC3E}">
        <p14:creationId xmlns:p14="http://schemas.microsoft.com/office/powerpoint/2010/main" val="226375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solidFill>
          <a:ln w="57150">
            <a:solidFill>
              <a:srgbClr val="FFFF00"/>
            </a:solidFill>
          </a:ln>
        </p:spPr>
        <p:txBody>
          <a:bodyPr/>
          <a:lstStyle/>
          <a:p>
            <a:r>
              <a:rPr lang="es-ES_tradnl" b="1" dirty="0" smtClean="0">
                <a:solidFill>
                  <a:srgbClr val="FFFF00"/>
                </a:solidFill>
              </a:rPr>
              <a:t>HIPÓTESIS</a:t>
            </a:r>
            <a:endParaRPr lang="es-ES" b="1" dirty="0">
              <a:solidFill>
                <a:srgbClr val="FFFF00"/>
              </a:solidFill>
            </a:endParaRPr>
          </a:p>
        </p:txBody>
      </p:sp>
      <p:sp>
        <p:nvSpPr>
          <p:cNvPr id="3" name="2 Marcador de contenido"/>
          <p:cNvSpPr>
            <a:spLocks noGrp="1"/>
          </p:cNvSpPr>
          <p:nvPr>
            <p:ph idx="1"/>
          </p:nvPr>
        </p:nvSpPr>
        <p:spPr>
          <a:xfrm>
            <a:off x="457200" y="3933056"/>
            <a:ext cx="8229600" cy="2448272"/>
          </a:xfrm>
          <a:solidFill>
            <a:srgbClr val="FFFF00"/>
          </a:solidFill>
          <a:ln w="57150">
            <a:solidFill>
              <a:schemeClr val="tx1"/>
            </a:solidFill>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just"/>
            <a:r>
              <a:rPr lang="es-ES_tradnl" b="1" dirty="0" smtClean="0"/>
              <a:t>HIPÓTESIS NULA:</a:t>
            </a:r>
          </a:p>
          <a:p>
            <a:pPr lvl="0" algn="just"/>
            <a:r>
              <a:rPr lang="es-EC" b="1" dirty="0"/>
              <a:t>Los sistemas energéticos y la composición corporal-somatotipo, no inciden en el rendimiento físico del equipo de pentatlón militar de la (FEDEME).</a:t>
            </a:r>
            <a:endParaRPr lang="es-ES" b="1" dirty="0"/>
          </a:p>
          <a:p>
            <a:pPr algn="just"/>
            <a:endParaRPr lang="es-ES" dirty="0"/>
          </a:p>
        </p:txBody>
      </p:sp>
      <p:sp>
        <p:nvSpPr>
          <p:cNvPr id="4" name="2 Marcador de contenido"/>
          <p:cNvSpPr txBox="1">
            <a:spLocks/>
          </p:cNvSpPr>
          <p:nvPr/>
        </p:nvSpPr>
        <p:spPr>
          <a:xfrm>
            <a:off x="457200" y="1600201"/>
            <a:ext cx="8229600" cy="1900807"/>
          </a:xfrm>
          <a:prstGeom prst="rect">
            <a:avLst/>
          </a:prstGeom>
          <a:solidFill>
            <a:srgbClr val="C00000"/>
          </a:solidFill>
          <a:ln w="57150">
            <a:solidFill>
              <a:schemeClr val="tx1"/>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b="1" dirty="0" smtClean="0">
                <a:solidFill>
                  <a:srgbClr val="FFFF00"/>
                </a:solidFill>
              </a:rPr>
              <a:t>HIPÓTESIS DE INVESTIGACIÓN:</a:t>
            </a:r>
          </a:p>
          <a:p>
            <a:pPr algn="just"/>
            <a:r>
              <a:rPr lang="es-EC" dirty="0" smtClean="0">
                <a:solidFill>
                  <a:srgbClr val="FFFF00"/>
                </a:solidFill>
              </a:rPr>
              <a:t>Los sistemas energéticos y la composición corporal-somatotipo, inciden en el rendimiento físico del equipo de pentatlón militar de la (FEDEME).</a:t>
            </a:r>
            <a:endParaRPr lang="es-ES" dirty="0" smtClean="0">
              <a:solidFill>
                <a:srgbClr val="FFFF00"/>
              </a:solidFill>
            </a:endParaRPr>
          </a:p>
          <a:p>
            <a:pPr algn="just"/>
            <a:endParaRPr lang="es-ES" dirty="0"/>
          </a:p>
        </p:txBody>
      </p:sp>
    </p:spTree>
    <p:extLst>
      <p:ext uri="{BB962C8B-B14F-4D97-AF65-F5344CB8AC3E}">
        <p14:creationId xmlns:p14="http://schemas.microsoft.com/office/powerpoint/2010/main" val="1774943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50000"/>
            </a:schemeClr>
          </a:solidFill>
          <a:ln w="57150">
            <a:solidFill>
              <a:schemeClr val="accent6">
                <a:lumMod val="60000"/>
                <a:lumOff val="40000"/>
              </a:schemeClr>
            </a:solidFill>
          </a:ln>
        </p:spPr>
        <p:txBody>
          <a:bodyPr/>
          <a:lstStyle/>
          <a:p>
            <a:r>
              <a:rPr lang="es-ES" b="1" dirty="0" smtClean="0">
                <a:solidFill>
                  <a:schemeClr val="accent6">
                    <a:lumMod val="60000"/>
                    <a:lumOff val="40000"/>
                  </a:schemeClr>
                </a:solidFill>
              </a:rPr>
              <a:t>VARIABLES DE  </a:t>
            </a:r>
            <a:r>
              <a:rPr lang="es-ES" b="1" dirty="0" smtClean="0">
                <a:solidFill>
                  <a:schemeClr val="accent6">
                    <a:lumMod val="60000"/>
                    <a:lumOff val="40000"/>
                  </a:schemeClr>
                </a:solidFill>
              </a:rPr>
              <a:t>INVESTIGACIÓN</a:t>
            </a:r>
            <a:endParaRPr lang="es-ES" b="1" dirty="0">
              <a:solidFill>
                <a:schemeClr val="accent6">
                  <a:lumMod val="60000"/>
                  <a:lumOff val="40000"/>
                </a:schemeClr>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085856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337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ln w="76200">
            <a:solidFill>
              <a:schemeClr val="tx1"/>
            </a:solidFill>
          </a:ln>
        </p:spPr>
        <p:txBody>
          <a:bodyPr/>
          <a:lstStyle/>
          <a:p>
            <a:endParaRPr lang="es-ES" dirty="0"/>
          </a:p>
        </p:txBody>
      </p:sp>
      <p:sp>
        <p:nvSpPr>
          <p:cNvPr id="4" name="3 Rectángulo"/>
          <p:cNvSpPr/>
          <p:nvPr/>
        </p:nvSpPr>
        <p:spPr>
          <a:xfrm>
            <a:off x="1259632" y="-27384"/>
            <a:ext cx="6793655"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RESULTADOS</a:t>
            </a:r>
            <a:endParaRPr lang="es-E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219" name="Picture 3" descr="C:\Users\BORJA\Pictures\mes de julio fedeme\DSC007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89040"/>
            <a:ext cx="2736304" cy="23042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0" name="Picture 4" descr="C:\Users\BORJA\Pictures\mes de julio fedeme\DSC008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628800"/>
            <a:ext cx="2736304" cy="22596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21" name="Picture 5" descr="C:\Users\BORJA\Pictures\mes de julio fedeme\DSC009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628800"/>
            <a:ext cx="2664296" cy="22048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222" name="Picture 6" descr="C:\Users\BORJA\Pictures\mes de julio fedeme\DSC009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628800"/>
            <a:ext cx="2736304" cy="22596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3" name="Picture 7" descr="C:\Users\BORJA\Pictures\mes de julio fedeme\julio\IMG_41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789040"/>
            <a:ext cx="2736304" cy="23042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24" name="Picture 8" descr="C:\Users\BORJA\Pictures\mes de julio fedeme\julio\IMG_42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3789040"/>
            <a:ext cx="2808312" cy="233164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8720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bg/>
                                          </p:spTgt>
                                        </p:tgtEl>
                                        <p:attrNameLst>
                                          <p:attrName>style.color</p:attrName>
                                        </p:attrNameLst>
                                      </p:cBhvr>
                                      <p:to>
                                        <a:schemeClr val="bg1"/>
                                      </p:to>
                                    </p:animClr>
                                    <p:animClr clrSpc="rgb" dir="cw">
                                      <p:cBhvr>
                                        <p:cTn id="7" dur="250" autoRev="1" fill="remove"/>
                                        <p:tgtEl>
                                          <p:spTgt spid="3">
                                            <p:bg/>
                                          </p:spTgt>
                                        </p:tgtEl>
                                        <p:attrNameLst>
                                          <p:attrName>fillcolor</p:attrName>
                                        </p:attrNameLst>
                                      </p:cBhvr>
                                      <p:to>
                                        <a:schemeClr val="bg1"/>
                                      </p:to>
                                    </p:animClr>
                                    <p:set>
                                      <p:cBhvr>
                                        <p:cTn id="8" dur="250" autoRev="1" fill="remove"/>
                                        <p:tgtEl>
                                          <p:spTgt spid="3">
                                            <p:bg/>
                                          </p:spTgt>
                                        </p:tgtEl>
                                        <p:attrNameLst>
                                          <p:attrName>fill.type</p:attrName>
                                        </p:attrNameLst>
                                      </p:cBhvr>
                                      <p:to>
                                        <p:strVal val="solid"/>
                                      </p:to>
                                    </p:set>
                                    <p:set>
                                      <p:cBhvr>
                                        <p:cTn id="9" dur="250" autoRev="1" fill="remove"/>
                                        <p:tgtEl>
                                          <p:spTgt spid="3">
                                            <p:bg/>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nodePh="1">
                                  <p:stCondLst>
                                    <p:cond delay="0"/>
                                  </p:stCondLst>
                                  <p:endCondLst>
                                    <p:cond evt="begin" delay="0">
                                      <p:tn val="12"/>
                                    </p:cond>
                                  </p:end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ln w="76200">
            <a:solidFill>
              <a:schemeClr val="tx1"/>
            </a:solidFill>
          </a:ln>
        </p:spPr>
        <p:txBody>
          <a:bodyPr/>
          <a:lstStyle/>
          <a:p>
            <a:endParaRPr lang="es-ES" dirty="0"/>
          </a:p>
        </p:txBody>
      </p:sp>
      <p:sp>
        <p:nvSpPr>
          <p:cNvPr id="4" name="3 Rectángulo"/>
          <p:cNvSpPr/>
          <p:nvPr/>
        </p:nvSpPr>
        <p:spPr>
          <a:xfrm>
            <a:off x="1259632" y="-27384"/>
            <a:ext cx="6793655"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RESULTADOS</a:t>
            </a:r>
            <a:endParaRPr lang="es-E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42" name="Picture 2" descr="C:\Users\BORJA\Pictures\mes de julio fedeme\fotos salinas\DSC033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778"/>
          <a:stretch/>
        </p:blipFill>
        <p:spPr bwMode="auto">
          <a:xfrm>
            <a:off x="467544" y="1647840"/>
            <a:ext cx="2555776" cy="2213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BORJA\Pictures\mes de julio fedeme\fotos salinas\DSC033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067" r="15500"/>
          <a:stretch/>
        </p:blipFill>
        <p:spPr bwMode="auto">
          <a:xfrm>
            <a:off x="3023320" y="1628800"/>
            <a:ext cx="2772816"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C:\Users\BORJA\Pictures\mes de julio fedeme\fotos salinas\DSC0338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56" t="17152"/>
          <a:stretch/>
        </p:blipFill>
        <p:spPr bwMode="auto">
          <a:xfrm>
            <a:off x="5796136" y="1647840"/>
            <a:ext cx="2880320" cy="2213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5" name="Picture 5" descr="C:\Users\BORJA\Pictures\mes de julio fedeme\DSC002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04" y="3861048"/>
            <a:ext cx="2501516"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C:\Users\BORJA\Pictures\mes de julio fedeme\DSC0020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3319" y="3861048"/>
            <a:ext cx="2772817"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Rm0Y3pjwIbqW3VvmiXsrsWmphE3k9LXxh73lu73V18UTOfJPzaKcFzCd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3861048"/>
            <a:ext cx="2859385"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12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bg/>
                                          </p:spTgt>
                                        </p:tgtEl>
                                        <p:attrNameLst>
                                          <p:attrName>style.color</p:attrName>
                                        </p:attrNameLst>
                                      </p:cBhvr>
                                      <p:to>
                                        <a:schemeClr val="bg1"/>
                                      </p:to>
                                    </p:animClr>
                                    <p:animClr clrSpc="rgb" dir="cw">
                                      <p:cBhvr>
                                        <p:cTn id="7" dur="250" autoRev="1" fill="remove"/>
                                        <p:tgtEl>
                                          <p:spTgt spid="3">
                                            <p:bg/>
                                          </p:spTgt>
                                        </p:tgtEl>
                                        <p:attrNameLst>
                                          <p:attrName>fillcolor</p:attrName>
                                        </p:attrNameLst>
                                      </p:cBhvr>
                                      <p:to>
                                        <a:schemeClr val="bg1"/>
                                      </p:to>
                                    </p:animClr>
                                    <p:set>
                                      <p:cBhvr>
                                        <p:cTn id="8" dur="250" autoRev="1" fill="remove"/>
                                        <p:tgtEl>
                                          <p:spTgt spid="3">
                                            <p:bg/>
                                          </p:spTgt>
                                        </p:tgtEl>
                                        <p:attrNameLst>
                                          <p:attrName>fill.type</p:attrName>
                                        </p:attrNameLst>
                                      </p:cBhvr>
                                      <p:to>
                                        <p:strVal val="solid"/>
                                      </p:to>
                                    </p:set>
                                    <p:set>
                                      <p:cBhvr>
                                        <p:cTn id="9" dur="250" autoRev="1" fill="remove"/>
                                        <p:tgtEl>
                                          <p:spTgt spid="3">
                                            <p:bg/>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nodePh="1">
                                  <p:stCondLst>
                                    <p:cond delay="0"/>
                                  </p:stCondLst>
                                  <p:endCondLst>
                                    <p:cond evt="begin" delay="0">
                                      <p:tn val="12"/>
                                    </p:cond>
                                  </p:end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a:ln>
            <a:solidFill>
              <a:schemeClr val="accent1">
                <a:lumMod val="50000"/>
              </a:schemeClr>
            </a:solidFill>
          </a:ln>
        </p:spPr>
        <p:txBody>
          <a:bodyPr>
            <a:normAutofit fontScale="90000"/>
          </a:bodyPr>
          <a:lstStyle/>
          <a:p>
            <a:r>
              <a:rPr lang="es-EC" b="1" dirty="0">
                <a:solidFill>
                  <a:srgbClr val="FFFF00"/>
                </a:solidFill>
              </a:rPr>
              <a:t>COMPARACIÓN DE FRECUENCIA CARDIACA 1 Y 2 TEST</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59939981"/>
              </p:ext>
            </p:extLst>
          </p:nvPr>
        </p:nvGraphicFramePr>
        <p:xfrm>
          <a:off x="827584" y="2060847"/>
          <a:ext cx="7632846" cy="2235404"/>
        </p:xfrm>
        <a:graphic>
          <a:graphicData uri="http://schemas.openxmlformats.org/drawingml/2006/table">
            <a:tbl>
              <a:tblPr firstRow="1" firstCol="1" bandRow="1">
                <a:tableStyleId>{284E427A-3D55-4303-BF80-6455036E1DE7}</a:tableStyleId>
              </a:tblPr>
              <a:tblGrid>
                <a:gridCol w="2015556"/>
                <a:gridCol w="1105575"/>
                <a:gridCol w="1105575"/>
                <a:gridCol w="1105575"/>
                <a:gridCol w="1194990"/>
                <a:gridCol w="1105575"/>
              </a:tblGrid>
              <a:tr h="558851">
                <a:tc>
                  <a:txBody>
                    <a:bodyPr/>
                    <a:lstStyle/>
                    <a:p>
                      <a:pPr algn="ctr">
                        <a:lnSpc>
                          <a:spcPct val="115000"/>
                        </a:lnSpc>
                        <a:spcAft>
                          <a:spcPts val="0"/>
                        </a:spcAft>
                      </a:pPr>
                      <a:r>
                        <a:rPr lang="es-ES" sz="1800" dirty="0">
                          <a:effectLst/>
                        </a:rPr>
                        <a:t>DATOS</a:t>
                      </a:r>
                      <a:endParaRPr lang="es-ES"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TIRO</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PISTA </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NATACIÓN </a:t>
                      </a:r>
                      <a:endParaRPr lang="es-ES"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GRANADA</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CROSS </a:t>
                      </a:r>
                      <a:endParaRPr lang="es-ES" sz="1600">
                        <a:effectLst/>
                        <a:latin typeface="Calibri"/>
                        <a:ea typeface="Calibri"/>
                        <a:cs typeface="Times New Roman"/>
                      </a:endParaRPr>
                    </a:p>
                  </a:txBody>
                  <a:tcPr marL="44450" marR="44450" marT="0" marB="0" anchor="b"/>
                </a:tc>
              </a:tr>
              <a:tr h="558851">
                <a:tc>
                  <a:txBody>
                    <a:bodyPr/>
                    <a:lstStyle/>
                    <a:p>
                      <a:pPr>
                        <a:lnSpc>
                          <a:spcPct val="115000"/>
                        </a:lnSpc>
                        <a:spcAft>
                          <a:spcPts val="0"/>
                        </a:spcAft>
                      </a:pPr>
                      <a:r>
                        <a:rPr lang="es-ES" sz="1800">
                          <a:effectLst/>
                        </a:rPr>
                        <a:t>1 TEST</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effectLst/>
                        </a:rPr>
                        <a:t>102</a:t>
                      </a:r>
                      <a:endParaRPr lang="es-ES"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600">
                          <a:effectLst/>
                        </a:rPr>
                        <a:t>192</a:t>
                      </a:r>
                      <a:endParaRPr lang="es-ES"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600">
                          <a:effectLst/>
                        </a:rPr>
                        <a:t>161</a:t>
                      </a:r>
                      <a:endParaRPr lang="es-ES"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600">
                          <a:effectLst/>
                        </a:rPr>
                        <a:t>144</a:t>
                      </a:r>
                      <a:endParaRPr lang="es-ES"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600">
                          <a:effectLst/>
                        </a:rPr>
                        <a:t>176</a:t>
                      </a:r>
                      <a:endParaRPr lang="es-ES" sz="1600">
                        <a:effectLst/>
                        <a:latin typeface="Calibri"/>
                        <a:ea typeface="Calibri"/>
                        <a:cs typeface="Times New Roman"/>
                      </a:endParaRPr>
                    </a:p>
                  </a:txBody>
                  <a:tcPr marL="44450" marR="44450" marT="0" marB="0" anchor="ctr"/>
                </a:tc>
              </a:tr>
              <a:tr h="558851">
                <a:tc>
                  <a:txBody>
                    <a:bodyPr/>
                    <a:lstStyle/>
                    <a:p>
                      <a:pPr>
                        <a:lnSpc>
                          <a:spcPct val="115000"/>
                        </a:lnSpc>
                        <a:spcAft>
                          <a:spcPts val="0"/>
                        </a:spcAft>
                      </a:pPr>
                      <a:r>
                        <a:rPr lang="es-ES" sz="1800">
                          <a:effectLst/>
                        </a:rPr>
                        <a:t>2 TEST</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97</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191</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164</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136</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179</a:t>
                      </a:r>
                      <a:endParaRPr lang="es-ES" sz="1600">
                        <a:effectLst/>
                        <a:latin typeface="Calibri"/>
                        <a:ea typeface="Calibri"/>
                        <a:cs typeface="Times New Roman"/>
                      </a:endParaRPr>
                    </a:p>
                  </a:txBody>
                  <a:tcPr marL="44450" marR="44450" marT="0" marB="0" anchor="b"/>
                </a:tc>
              </a:tr>
              <a:tr h="558851">
                <a:tc>
                  <a:txBody>
                    <a:bodyPr/>
                    <a:lstStyle/>
                    <a:p>
                      <a:pPr>
                        <a:lnSpc>
                          <a:spcPct val="115000"/>
                        </a:lnSpc>
                        <a:spcAft>
                          <a:spcPts val="0"/>
                        </a:spcAft>
                      </a:pPr>
                      <a:r>
                        <a:rPr lang="es-ES" sz="1800">
                          <a:effectLst/>
                        </a:rPr>
                        <a:t>DIFERENCIA</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-5</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3</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-8</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3</a:t>
                      </a:r>
                      <a:endParaRPr lang="es-ES" sz="16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40460560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COMPARACIÓN DEL VO2MAX 1 Y 2 TEST</a:t>
            </a:r>
            <a:endParaRPr lang="es-ES" dirty="0">
              <a:solidFill>
                <a:srgbClr val="FFFF00"/>
              </a:solidFill>
            </a:endParaRPr>
          </a:p>
        </p:txBody>
      </p:sp>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7632848" cy="4824536"/>
          </a:xfrm>
        </p:spPr>
      </p:pic>
    </p:spTree>
    <p:extLst>
      <p:ext uri="{BB962C8B-B14F-4D97-AF65-F5344CB8AC3E}">
        <p14:creationId xmlns:p14="http://schemas.microsoft.com/office/powerpoint/2010/main" val="3069295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132856"/>
            <a:ext cx="7772400" cy="2664296"/>
          </a:xfrm>
        </p:spPr>
        <p:style>
          <a:lnRef idx="3">
            <a:schemeClr val="lt1"/>
          </a:lnRef>
          <a:fillRef idx="1">
            <a:schemeClr val="accent2"/>
          </a:fillRef>
          <a:effectRef idx="1">
            <a:schemeClr val="accent2"/>
          </a:effectRef>
          <a:fontRef idx="minor">
            <a:schemeClr val="lt1"/>
          </a:fontRef>
        </p:style>
        <p:txBody>
          <a:bodyPr>
            <a:noAutofit/>
          </a:bodyPr>
          <a:lstStyle/>
          <a:p>
            <a:pPr algn="just"/>
            <a:r>
              <a:rPr lang="es-EC" sz="2800" b="1" dirty="0"/>
              <a:t>CONTROL Y SEGUIMIENTO DE LOS SISTEMAS ENERGÉTICOS Y COMPOSICIÓN CORPORAL-SOMATOTIPO EN EL RENDIMIENTO FÍSICO, DEL EQUIPO DE </a:t>
            </a:r>
            <a:r>
              <a:rPr lang="es-EC" sz="2800" b="1" dirty="0" smtClean="0"/>
              <a:t>PENTATLÓN </a:t>
            </a:r>
            <a:r>
              <a:rPr lang="es-EC" sz="2800" b="1" dirty="0"/>
              <a:t>MILITAR DE LA FEDERACIÓN DEPORTIVA MILITAR DEL ECUADOR (FEDEME) EN EL AÑO 2013</a:t>
            </a:r>
            <a:r>
              <a:rPr lang="es-EC" sz="2800" b="1" dirty="0" smtClean="0"/>
              <a:t>.</a:t>
            </a:r>
            <a:endParaRPr lang="es-ES" sz="2800" dirty="0"/>
          </a:p>
        </p:txBody>
      </p:sp>
      <p:pic>
        <p:nvPicPr>
          <p:cNvPr id="1026" name="Picture 2" descr="https://encrypted-tbn2.gstatic.com/images?q=tbn:ANd9GcT82QqZRYX3pYR_XVrtF_zIp3lt1md3Kv4PAA7x1b81Tv0W0c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2" y="0"/>
            <a:ext cx="9130288"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3.gstatic.com/images?q=tbn:ANd9GcTENNTUoXTq_tUA9wSnpFlp7UcQQglAXm-T5OQf67iL-9Sfm338pBlN6Q1b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2" y="5157193"/>
            <a:ext cx="2163172" cy="1700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ShM3SW8UEJNnvddyRL6fF3Iu_sYXsKvfI7OSszL9hQEjths0m2ZhE4HG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5157192"/>
            <a:ext cx="2304256" cy="1700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_7PZ_YdYEC2J1-IVAUSAHmeE7BfK2tksKZQimduF0Ayw8_uz5Xtiv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884" y="5157191"/>
            <a:ext cx="1531020" cy="1700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QnYknBrtuLkIZ7uflTDTGVmve0-XObL7LB6PmmXEUWuILq9YGpkZFeA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157192"/>
            <a:ext cx="1152129" cy="1700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RRlLz92XravhUFlWSRItPU0CLulQ-NCwK2TWZ73oR3dN4R69BV2Jkmh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5157193"/>
            <a:ext cx="1979712"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0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COMPARACIÓN DE LA COMPOSICIÓN CORPORAL 1 Y 2 TEST</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56721329"/>
              </p:ext>
            </p:extLst>
          </p:nvPr>
        </p:nvGraphicFramePr>
        <p:xfrm>
          <a:off x="755577" y="2348880"/>
          <a:ext cx="7632846" cy="1800200"/>
        </p:xfrm>
        <a:graphic>
          <a:graphicData uri="http://schemas.openxmlformats.org/drawingml/2006/table">
            <a:tbl>
              <a:tblPr firstRow="1" firstCol="1" bandRow="1">
                <a:tableStyleId>{284E427A-3D55-4303-BF80-6455036E1DE7}</a:tableStyleId>
              </a:tblPr>
              <a:tblGrid>
                <a:gridCol w="1695745"/>
                <a:gridCol w="1140449"/>
                <a:gridCol w="1467855"/>
                <a:gridCol w="1467855"/>
                <a:gridCol w="1860942"/>
              </a:tblGrid>
              <a:tr h="450050">
                <a:tc>
                  <a:txBody>
                    <a:bodyPr/>
                    <a:lstStyle/>
                    <a:p>
                      <a:pPr>
                        <a:lnSpc>
                          <a:spcPct val="115000"/>
                        </a:lnSpc>
                        <a:spcAft>
                          <a:spcPts val="0"/>
                        </a:spcAft>
                      </a:pPr>
                      <a:r>
                        <a:rPr lang="es-ES" sz="1800" dirty="0">
                          <a:effectLst/>
                        </a:rPr>
                        <a:t>DATOS</a:t>
                      </a:r>
                      <a:endParaRPr lang="es-ES"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800" dirty="0" smtClean="0">
                          <a:effectLst/>
                        </a:rPr>
                        <a:t>PESO REAL</a:t>
                      </a:r>
                      <a:endParaRPr lang="es-ES"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800">
                          <a:effectLst/>
                        </a:rPr>
                        <a:t>PESO IDEAL</a:t>
                      </a:r>
                      <a:endParaRPr lang="es-ES"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800">
                          <a:effectLst/>
                        </a:rPr>
                        <a:t>% GRASO</a:t>
                      </a:r>
                      <a:endParaRPr lang="es-ES"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800">
                          <a:effectLst/>
                        </a:rPr>
                        <a:t>M. MUSCULAR</a:t>
                      </a:r>
                      <a:endParaRPr lang="es-ES" sz="1600">
                        <a:effectLst/>
                        <a:latin typeface="Calibri"/>
                        <a:ea typeface="Calibri"/>
                        <a:cs typeface="Times New Roman"/>
                      </a:endParaRPr>
                    </a:p>
                  </a:txBody>
                  <a:tcPr marL="44450" marR="44450" marT="0" marB="0" anchor="b"/>
                </a:tc>
              </a:tr>
              <a:tr h="450050">
                <a:tc>
                  <a:txBody>
                    <a:bodyPr/>
                    <a:lstStyle/>
                    <a:p>
                      <a:pPr>
                        <a:lnSpc>
                          <a:spcPct val="115000"/>
                        </a:lnSpc>
                        <a:spcAft>
                          <a:spcPts val="0"/>
                        </a:spcAft>
                      </a:pPr>
                      <a:r>
                        <a:rPr lang="es-ES" sz="1800">
                          <a:effectLst/>
                        </a:rPr>
                        <a:t>1 TEST</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65,43</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66,66</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9,71</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47,29</a:t>
                      </a:r>
                      <a:endParaRPr lang="es-ES" sz="1600">
                        <a:effectLst/>
                        <a:latin typeface="Calibri"/>
                        <a:ea typeface="Calibri"/>
                        <a:cs typeface="Times New Roman"/>
                      </a:endParaRPr>
                    </a:p>
                  </a:txBody>
                  <a:tcPr marL="44450" marR="44450" marT="0" marB="0" anchor="b"/>
                </a:tc>
              </a:tr>
              <a:tr h="450050">
                <a:tc>
                  <a:txBody>
                    <a:bodyPr/>
                    <a:lstStyle/>
                    <a:p>
                      <a:pPr>
                        <a:lnSpc>
                          <a:spcPct val="115000"/>
                        </a:lnSpc>
                        <a:spcAft>
                          <a:spcPts val="0"/>
                        </a:spcAft>
                      </a:pPr>
                      <a:r>
                        <a:rPr lang="es-ES" sz="1800">
                          <a:effectLst/>
                        </a:rPr>
                        <a:t>2 TEST</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62,69</a:t>
                      </a:r>
                      <a:endParaRPr lang="es-ES"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64,36</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8,29</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48,29</a:t>
                      </a:r>
                      <a:endParaRPr lang="es-ES" sz="1600">
                        <a:effectLst/>
                        <a:latin typeface="Calibri"/>
                        <a:ea typeface="Calibri"/>
                        <a:cs typeface="Times New Roman"/>
                      </a:endParaRPr>
                    </a:p>
                  </a:txBody>
                  <a:tcPr marL="44450" marR="44450" marT="0" marB="0" anchor="b"/>
                </a:tc>
              </a:tr>
              <a:tr h="450050">
                <a:tc>
                  <a:txBody>
                    <a:bodyPr/>
                    <a:lstStyle/>
                    <a:p>
                      <a:pPr>
                        <a:lnSpc>
                          <a:spcPct val="115000"/>
                        </a:lnSpc>
                        <a:spcAft>
                          <a:spcPts val="0"/>
                        </a:spcAft>
                      </a:pPr>
                      <a:r>
                        <a:rPr lang="es-ES" sz="1800">
                          <a:effectLst/>
                        </a:rPr>
                        <a:t>DIFERENCIA </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-2,74</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-2,29</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-1,43</a:t>
                      </a:r>
                      <a:endParaRPr lang="es-ES"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1,00</a:t>
                      </a:r>
                      <a:endParaRPr lang="es-ES" sz="16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924985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COMPARACIÓN DEL SOMATOTIPO DEL 1 Y 2 TEST</a:t>
            </a:r>
            <a:endParaRPr lang="es-ES" dirty="0">
              <a:solidFill>
                <a:srgbClr val="FFFF00"/>
              </a:solidFill>
            </a:endParaRPr>
          </a:p>
        </p:txBody>
      </p:sp>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272808" cy="4896544"/>
          </a:xfrm>
          <a:solidFill>
            <a:schemeClr val="accent1">
              <a:lumMod val="75000"/>
            </a:schemeClr>
          </a:solidFill>
        </p:spPr>
      </p:pic>
    </p:spTree>
    <p:extLst>
      <p:ext uri="{BB962C8B-B14F-4D97-AF65-F5344CB8AC3E}">
        <p14:creationId xmlns:p14="http://schemas.microsoft.com/office/powerpoint/2010/main" val="1542875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COMPARACIÓN DEL PUNTAJE DEL 1 Y 2 TEST</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81049944"/>
              </p:ext>
            </p:extLst>
          </p:nvPr>
        </p:nvGraphicFramePr>
        <p:xfrm>
          <a:off x="467547" y="2060849"/>
          <a:ext cx="8280916" cy="2322906"/>
        </p:xfrm>
        <a:graphic>
          <a:graphicData uri="http://schemas.openxmlformats.org/drawingml/2006/table">
            <a:tbl>
              <a:tblPr firstRow="1" firstCol="1" bandRow="1">
                <a:tableStyleId>{284E427A-3D55-4303-BF80-6455036E1DE7}</a:tableStyleId>
              </a:tblPr>
              <a:tblGrid>
                <a:gridCol w="1512165"/>
                <a:gridCol w="1080120"/>
                <a:gridCol w="1152128"/>
                <a:gridCol w="1308416"/>
                <a:gridCol w="1132869"/>
                <a:gridCol w="1047609"/>
                <a:gridCol w="1047609"/>
              </a:tblGrid>
              <a:tr h="826065">
                <a:tc>
                  <a:txBody>
                    <a:bodyPr/>
                    <a:lstStyle/>
                    <a:p>
                      <a:pPr>
                        <a:lnSpc>
                          <a:spcPct val="115000"/>
                        </a:lnSpc>
                        <a:spcAft>
                          <a:spcPts val="0"/>
                        </a:spcAft>
                      </a:pPr>
                      <a:r>
                        <a:rPr lang="es-ES" sz="1800" dirty="0">
                          <a:effectLst/>
                        </a:rPr>
                        <a:t>DATOS</a:t>
                      </a:r>
                      <a:endParaRPr lang="es-ES"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TIRO</a:t>
                      </a:r>
                      <a:endParaRPr lang="es-ES"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PISTA</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NATACIÓN</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GRANADA</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CROSS</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TOTAL</a:t>
                      </a:r>
                      <a:endParaRPr lang="es-ES" sz="1800">
                        <a:effectLst/>
                        <a:latin typeface="Calibri"/>
                        <a:ea typeface="Calibri"/>
                        <a:cs typeface="Times New Roman"/>
                      </a:endParaRPr>
                    </a:p>
                  </a:txBody>
                  <a:tcPr marL="44450" marR="44450" marT="0" marB="0" anchor="b"/>
                </a:tc>
              </a:tr>
              <a:tr h="498947">
                <a:tc>
                  <a:txBody>
                    <a:bodyPr/>
                    <a:lstStyle/>
                    <a:p>
                      <a:pPr>
                        <a:lnSpc>
                          <a:spcPct val="115000"/>
                        </a:lnSpc>
                        <a:spcAft>
                          <a:spcPts val="0"/>
                        </a:spcAft>
                      </a:pPr>
                      <a:r>
                        <a:rPr lang="es-ES" sz="1800">
                          <a:effectLst/>
                        </a:rPr>
                        <a:t>1 TEST</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959</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1051</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1024</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967</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915</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4915</a:t>
                      </a:r>
                      <a:endParaRPr lang="es-ES" sz="1800">
                        <a:effectLst/>
                        <a:latin typeface="Calibri"/>
                        <a:ea typeface="Calibri"/>
                        <a:cs typeface="Times New Roman"/>
                      </a:endParaRPr>
                    </a:p>
                  </a:txBody>
                  <a:tcPr marL="44450" marR="44450" marT="0" marB="0" anchor="b"/>
                </a:tc>
              </a:tr>
              <a:tr h="498947">
                <a:tc>
                  <a:txBody>
                    <a:bodyPr/>
                    <a:lstStyle/>
                    <a:p>
                      <a:pPr>
                        <a:lnSpc>
                          <a:spcPct val="115000"/>
                        </a:lnSpc>
                        <a:spcAft>
                          <a:spcPts val="0"/>
                        </a:spcAft>
                      </a:pPr>
                      <a:r>
                        <a:rPr lang="es-EC" sz="1800">
                          <a:effectLst/>
                        </a:rPr>
                        <a:t> </a:t>
                      </a:r>
                      <a:r>
                        <a:rPr lang="es-ES" sz="1800">
                          <a:effectLst/>
                        </a:rPr>
                        <a:t>2 TEST</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1019</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1076</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1040</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980</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1001</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5115</a:t>
                      </a:r>
                      <a:endParaRPr lang="es-ES" sz="1800">
                        <a:effectLst/>
                        <a:latin typeface="Calibri"/>
                        <a:ea typeface="Calibri"/>
                        <a:cs typeface="Times New Roman"/>
                      </a:endParaRPr>
                    </a:p>
                  </a:txBody>
                  <a:tcPr marL="44450" marR="44450" marT="0" marB="0" anchor="b"/>
                </a:tc>
              </a:tr>
              <a:tr h="498947">
                <a:tc>
                  <a:txBody>
                    <a:bodyPr/>
                    <a:lstStyle/>
                    <a:p>
                      <a:pPr>
                        <a:lnSpc>
                          <a:spcPct val="115000"/>
                        </a:lnSpc>
                        <a:spcAft>
                          <a:spcPts val="0"/>
                        </a:spcAft>
                      </a:pPr>
                      <a:r>
                        <a:rPr lang="es-ES" sz="1800">
                          <a:effectLst/>
                        </a:rPr>
                        <a:t>DIFERENCIA </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60</a:t>
                      </a:r>
                      <a:endParaRPr lang="es-ES" sz="18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25</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15</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14</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a:effectLst/>
                        </a:rPr>
                        <a:t>85</a:t>
                      </a:r>
                      <a:endParaRPr lang="es-ES" sz="18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800" dirty="0">
                          <a:effectLst/>
                        </a:rPr>
                        <a:t>200</a:t>
                      </a:r>
                      <a:endParaRPr lang="es-ES" sz="18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243259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MEJORES DEPORTISTAS POR PRUEBA</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99146347"/>
              </p:ext>
            </p:extLst>
          </p:nvPr>
        </p:nvGraphicFramePr>
        <p:xfrm>
          <a:off x="467541" y="1916834"/>
          <a:ext cx="8208914" cy="4320478"/>
        </p:xfrm>
        <a:graphic>
          <a:graphicData uri="http://schemas.openxmlformats.org/drawingml/2006/table">
            <a:tbl>
              <a:tblPr firstRow="1" firstCol="1" bandRow="1">
                <a:tableStyleId>{284E427A-3D55-4303-BF80-6455036E1DE7}</a:tableStyleId>
              </a:tblPr>
              <a:tblGrid>
                <a:gridCol w="1121287"/>
                <a:gridCol w="762323"/>
                <a:gridCol w="701867"/>
                <a:gridCol w="737763"/>
                <a:gridCol w="857732"/>
                <a:gridCol w="1319661"/>
                <a:gridCol w="797276"/>
                <a:gridCol w="435479"/>
                <a:gridCol w="737763"/>
                <a:gridCol w="737763"/>
              </a:tblGrid>
              <a:tr h="663154">
                <a:tc>
                  <a:txBody>
                    <a:bodyPr/>
                    <a:lstStyle/>
                    <a:p>
                      <a:pPr>
                        <a:lnSpc>
                          <a:spcPct val="115000"/>
                        </a:lnSpc>
                        <a:spcAft>
                          <a:spcPts val="0"/>
                        </a:spcAft>
                      </a:pPr>
                      <a:r>
                        <a:rPr lang="es-ES" sz="1200" dirty="0">
                          <a:effectLst/>
                        </a:rPr>
                        <a:t>DATOS</a:t>
                      </a:r>
                      <a:endParaRPr lang="es-ES"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 IDEAL</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 GRASO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M. MUSCULAR</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SOMATOTIPO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VO2MAX</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FCM</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ZONA DE ENTRENA</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PUNTAJE</a:t>
                      </a:r>
                      <a:endParaRPr lang="es-ES" sz="2000">
                        <a:effectLst/>
                        <a:latin typeface="Calibri"/>
                        <a:ea typeface="Calibri"/>
                        <a:cs typeface="Times New Roman"/>
                      </a:endParaRPr>
                    </a:p>
                  </a:txBody>
                  <a:tcPr marL="44450" marR="44450" marT="0" marB="0" anchor="b"/>
                </a:tc>
              </a:tr>
              <a:tr h="663154">
                <a:tc>
                  <a:txBody>
                    <a:bodyPr/>
                    <a:lstStyle/>
                    <a:p>
                      <a:pPr>
                        <a:lnSpc>
                          <a:spcPct val="115000"/>
                        </a:lnSpc>
                        <a:spcAft>
                          <a:spcPts val="0"/>
                        </a:spcAft>
                      </a:pPr>
                      <a:r>
                        <a:rPr lang="es-ES" sz="1200">
                          <a:effectLst/>
                        </a:rPr>
                        <a:t>TIRO/</a:t>
                      </a:r>
                      <a:endParaRPr lang="es-ES" sz="2000">
                        <a:effectLst/>
                      </a:endParaRPr>
                    </a:p>
                    <a:p>
                      <a:pPr>
                        <a:lnSpc>
                          <a:spcPct val="115000"/>
                        </a:lnSpc>
                        <a:spcAft>
                          <a:spcPts val="0"/>
                        </a:spcAft>
                      </a:pPr>
                      <a:r>
                        <a:rPr lang="es-ES" sz="1200">
                          <a:effectLst/>
                        </a:rPr>
                        <a:t>TRUJILLO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61,50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62,99</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8,50</a:t>
                      </a:r>
                      <a:endParaRPr lang="es-ES" sz="2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48,50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59,17</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1073</a:t>
                      </a:r>
                      <a:endParaRPr lang="es-ES" sz="2000">
                        <a:effectLst/>
                        <a:latin typeface="Calibri"/>
                        <a:ea typeface="Calibri"/>
                        <a:cs typeface="Times New Roman"/>
                      </a:endParaRPr>
                    </a:p>
                  </a:txBody>
                  <a:tcPr marL="44450" marR="44450" marT="0" marB="0" anchor="b"/>
                </a:tc>
              </a:tr>
              <a:tr h="663154">
                <a:tc>
                  <a:txBody>
                    <a:bodyPr/>
                    <a:lstStyle/>
                    <a:p>
                      <a:pPr>
                        <a:lnSpc>
                          <a:spcPct val="115000"/>
                        </a:lnSpc>
                        <a:spcAft>
                          <a:spcPts val="0"/>
                        </a:spcAft>
                      </a:pPr>
                      <a:r>
                        <a:rPr lang="es-ES" sz="1200">
                          <a:effectLst/>
                        </a:rPr>
                        <a:t>PISTA/</a:t>
                      </a:r>
                      <a:endParaRPr lang="es-ES" sz="2000">
                        <a:effectLst/>
                      </a:endParaRPr>
                    </a:p>
                    <a:p>
                      <a:pPr>
                        <a:lnSpc>
                          <a:spcPct val="115000"/>
                        </a:lnSpc>
                        <a:spcAft>
                          <a:spcPts val="0"/>
                        </a:spcAft>
                      </a:pPr>
                      <a:r>
                        <a:rPr lang="es-ES" sz="1200">
                          <a:effectLst/>
                        </a:rPr>
                        <a:t>CARRASCO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68,50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69,45</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48,00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60,33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188</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A5</a:t>
                      </a:r>
                      <a:endParaRPr lang="es-ES" sz="2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1125</a:t>
                      </a:r>
                      <a:endParaRPr lang="es-ES" sz="2000">
                        <a:effectLst/>
                        <a:latin typeface="Calibri"/>
                        <a:ea typeface="Calibri"/>
                        <a:cs typeface="Times New Roman"/>
                      </a:endParaRPr>
                    </a:p>
                  </a:txBody>
                  <a:tcPr marL="44450" marR="44450" marT="0" marB="0" anchor="b"/>
                </a:tc>
              </a:tr>
              <a:tr h="663154">
                <a:tc>
                  <a:txBody>
                    <a:bodyPr/>
                    <a:lstStyle/>
                    <a:p>
                      <a:pPr>
                        <a:lnSpc>
                          <a:spcPct val="115000"/>
                        </a:lnSpc>
                        <a:spcAft>
                          <a:spcPts val="0"/>
                        </a:spcAft>
                      </a:pPr>
                      <a:r>
                        <a:rPr lang="es-ES" sz="1200">
                          <a:effectLst/>
                        </a:rPr>
                        <a:t>NATACIÓN/</a:t>
                      </a:r>
                      <a:endParaRPr lang="es-ES" sz="2000">
                        <a:effectLst/>
                      </a:endParaRPr>
                    </a:p>
                    <a:p>
                      <a:pPr>
                        <a:lnSpc>
                          <a:spcPct val="115000"/>
                        </a:lnSpc>
                        <a:spcAft>
                          <a:spcPts val="0"/>
                        </a:spcAft>
                      </a:pPr>
                      <a:r>
                        <a:rPr lang="es-ES" sz="1200">
                          <a:effectLst/>
                        </a:rPr>
                        <a:t>CALAHORRANO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74,90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77,84</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9,00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48,50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58,98</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166</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1079</a:t>
                      </a:r>
                      <a:endParaRPr lang="es-ES" sz="2000">
                        <a:effectLst/>
                        <a:latin typeface="Calibri"/>
                        <a:ea typeface="Calibri"/>
                        <a:cs typeface="Times New Roman"/>
                      </a:endParaRPr>
                    </a:p>
                  </a:txBody>
                  <a:tcPr marL="44450" marR="44450" marT="0" marB="0" anchor="b"/>
                </a:tc>
              </a:tr>
              <a:tr h="663154">
                <a:tc>
                  <a:txBody>
                    <a:bodyPr/>
                    <a:lstStyle/>
                    <a:p>
                      <a:pPr>
                        <a:lnSpc>
                          <a:spcPct val="115000"/>
                        </a:lnSpc>
                        <a:spcAft>
                          <a:spcPts val="0"/>
                        </a:spcAft>
                      </a:pPr>
                      <a:r>
                        <a:rPr lang="es-ES" sz="1200">
                          <a:effectLst/>
                        </a:rPr>
                        <a:t>GRANADA/</a:t>
                      </a:r>
                      <a:endParaRPr lang="es-ES" sz="2000">
                        <a:effectLst/>
                      </a:endParaRPr>
                    </a:p>
                    <a:p>
                      <a:pPr>
                        <a:lnSpc>
                          <a:spcPct val="115000"/>
                        </a:lnSpc>
                        <a:spcAft>
                          <a:spcPts val="0"/>
                        </a:spcAft>
                      </a:pPr>
                      <a:r>
                        <a:rPr lang="es-ES" sz="1200">
                          <a:effectLst/>
                        </a:rPr>
                        <a:t>RIOFRIO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62,00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62,86</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47,50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58,75</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132</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1047</a:t>
                      </a:r>
                      <a:endParaRPr lang="es-ES" sz="2000">
                        <a:effectLst/>
                        <a:latin typeface="Calibri"/>
                        <a:ea typeface="Calibri"/>
                        <a:cs typeface="Times New Roman"/>
                      </a:endParaRPr>
                    </a:p>
                  </a:txBody>
                  <a:tcPr marL="44450" marR="44450" marT="0" marB="0" anchor="b"/>
                </a:tc>
              </a:tr>
              <a:tr h="1004708">
                <a:tc>
                  <a:txBody>
                    <a:bodyPr/>
                    <a:lstStyle/>
                    <a:p>
                      <a:pPr>
                        <a:lnSpc>
                          <a:spcPct val="115000"/>
                        </a:lnSpc>
                        <a:spcAft>
                          <a:spcPts val="0"/>
                        </a:spcAft>
                      </a:pPr>
                      <a:r>
                        <a:rPr lang="es-ES" sz="1200">
                          <a:effectLst/>
                        </a:rPr>
                        <a:t>CROSS COUNTRY/</a:t>
                      </a:r>
                      <a:endParaRPr lang="es-ES" sz="2000">
                        <a:effectLst/>
                      </a:endParaRPr>
                    </a:p>
                    <a:p>
                      <a:pPr>
                        <a:lnSpc>
                          <a:spcPct val="115000"/>
                        </a:lnSpc>
                        <a:spcAft>
                          <a:spcPts val="0"/>
                        </a:spcAft>
                      </a:pPr>
                      <a:r>
                        <a:rPr lang="es-ES" sz="1200">
                          <a:effectLst/>
                        </a:rPr>
                        <a:t>JIMENEZ</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63,50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64,49</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48,50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62,13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176</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A4</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1060</a:t>
                      </a:r>
                      <a:endParaRPr lang="es-ES" sz="20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7887465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DEPORTISTA CON MEJOR PUNTAJE TOTAL</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04507792"/>
              </p:ext>
            </p:extLst>
          </p:nvPr>
        </p:nvGraphicFramePr>
        <p:xfrm>
          <a:off x="611558" y="1988840"/>
          <a:ext cx="7848874" cy="4176464"/>
        </p:xfrm>
        <a:graphic>
          <a:graphicData uri="http://schemas.openxmlformats.org/drawingml/2006/table">
            <a:tbl>
              <a:tblPr firstRow="1" firstCol="1" bandRow="1">
                <a:tableStyleId>{284E427A-3D55-4303-BF80-6455036E1DE7}</a:tableStyleId>
              </a:tblPr>
              <a:tblGrid>
                <a:gridCol w="789625"/>
                <a:gridCol w="463556"/>
                <a:gridCol w="771046"/>
                <a:gridCol w="658640"/>
                <a:gridCol w="877877"/>
                <a:gridCol w="1278263"/>
                <a:gridCol w="688368"/>
                <a:gridCol w="402245"/>
                <a:gridCol w="959627"/>
                <a:gridCol w="959627"/>
              </a:tblGrid>
              <a:tr h="675616">
                <a:tc>
                  <a:txBody>
                    <a:bodyPr/>
                    <a:lstStyle/>
                    <a:p>
                      <a:pPr>
                        <a:lnSpc>
                          <a:spcPct val="115000"/>
                        </a:lnSpc>
                        <a:spcAft>
                          <a:spcPts val="0"/>
                        </a:spcAft>
                      </a:pPr>
                      <a:r>
                        <a:rPr lang="es-ES" sz="1200" dirty="0">
                          <a:effectLst/>
                        </a:rPr>
                        <a:t>DATOS</a:t>
                      </a:r>
                      <a:endParaRPr lang="es-ES"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 IDEAL</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 GRASO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M. MUSCULAR</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SOMATOTIPO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VO2MAX</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FCM</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ZONA DE E.</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PUNTAJE</a:t>
                      </a:r>
                      <a:endParaRPr lang="es-ES" sz="2000">
                        <a:effectLst/>
                        <a:latin typeface="Calibri"/>
                        <a:ea typeface="Calibri"/>
                        <a:cs typeface="Times New Roman"/>
                      </a:endParaRPr>
                    </a:p>
                  </a:txBody>
                  <a:tcPr marL="44450" marR="44450" marT="0" marB="0" anchor="b"/>
                </a:tc>
              </a:tr>
              <a:tr h="537404">
                <a:tc>
                  <a:txBody>
                    <a:bodyPr/>
                    <a:lstStyle/>
                    <a:p>
                      <a:pPr>
                        <a:lnSpc>
                          <a:spcPct val="115000"/>
                        </a:lnSpc>
                        <a:spcAft>
                          <a:spcPts val="0"/>
                        </a:spcAft>
                      </a:pPr>
                      <a:r>
                        <a:rPr lang="es-ES" sz="1200">
                          <a:effectLst/>
                        </a:rPr>
                        <a:t>TIRO</a:t>
                      </a:r>
                      <a:endParaRPr lang="es-ES" sz="2000">
                        <a:effectLst/>
                        <a:latin typeface="Calibri"/>
                        <a:ea typeface="Calibri"/>
                        <a:cs typeface="Times New Roman"/>
                      </a:endParaRPr>
                    </a:p>
                  </a:txBody>
                  <a:tcPr marL="44450" marR="44450" marT="0" marB="0" anchor="b"/>
                </a:tc>
                <a:tc rowSpan="6">
                  <a:txBody>
                    <a:bodyPr/>
                    <a:lstStyle/>
                    <a:p>
                      <a:pPr algn="ctr">
                        <a:lnSpc>
                          <a:spcPct val="115000"/>
                        </a:lnSpc>
                        <a:spcAft>
                          <a:spcPts val="0"/>
                        </a:spcAft>
                      </a:pPr>
                      <a:r>
                        <a:rPr lang="es-ES" sz="1200" dirty="0">
                          <a:effectLst/>
                        </a:rPr>
                        <a:t>68,50</a:t>
                      </a:r>
                      <a:endParaRPr lang="es-ES" sz="2000" dirty="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69,45</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dirty="0">
                          <a:effectLst/>
                        </a:rPr>
                        <a:t>9,50</a:t>
                      </a:r>
                      <a:endParaRPr lang="es-ES" sz="2000" dirty="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48,00</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60,33</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93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1029</a:t>
                      </a:r>
                      <a:endParaRPr lang="es-ES" sz="2000">
                        <a:effectLst/>
                        <a:latin typeface="Calibri"/>
                        <a:ea typeface="Calibri"/>
                        <a:cs typeface="Times New Roman"/>
                      </a:endParaRPr>
                    </a:p>
                  </a:txBody>
                  <a:tcPr marL="44450" marR="44450" marT="0" marB="0" anchor="b"/>
                </a:tc>
              </a:tr>
              <a:tr h="537404">
                <a:tc>
                  <a:txBody>
                    <a:bodyPr/>
                    <a:lstStyle/>
                    <a:p>
                      <a:pPr>
                        <a:lnSpc>
                          <a:spcPct val="115000"/>
                        </a:lnSpc>
                        <a:spcAft>
                          <a:spcPts val="0"/>
                        </a:spcAft>
                      </a:pPr>
                      <a:r>
                        <a:rPr lang="es-ES" sz="1200">
                          <a:effectLst/>
                        </a:rPr>
                        <a:t>PISTA</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188</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A5</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1125</a:t>
                      </a:r>
                      <a:endParaRPr lang="es-ES" sz="2000">
                        <a:effectLst/>
                        <a:latin typeface="Calibri"/>
                        <a:ea typeface="Calibri"/>
                        <a:cs typeface="Times New Roman"/>
                      </a:endParaRPr>
                    </a:p>
                  </a:txBody>
                  <a:tcPr marL="44450" marR="44450" marT="0" marB="0" anchor="b"/>
                </a:tc>
              </a:tr>
              <a:tr h="675616">
                <a:tc>
                  <a:txBody>
                    <a:bodyPr/>
                    <a:lstStyle/>
                    <a:p>
                      <a:pPr>
                        <a:lnSpc>
                          <a:spcPct val="115000"/>
                        </a:lnSpc>
                        <a:spcAft>
                          <a:spcPts val="0"/>
                        </a:spcAft>
                      </a:pPr>
                      <a:r>
                        <a:rPr lang="es-ES" sz="1200">
                          <a:effectLst/>
                        </a:rPr>
                        <a:t>NATACIÓN</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163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1067</a:t>
                      </a:r>
                      <a:endParaRPr lang="es-ES" sz="2000">
                        <a:effectLst/>
                        <a:latin typeface="Calibri"/>
                        <a:ea typeface="Calibri"/>
                        <a:cs typeface="Times New Roman"/>
                      </a:endParaRPr>
                    </a:p>
                  </a:txBody>
                  <a:tcPr marL="44450" marR="44450" marT="0" marB="0" anchor="b"/>
                </a:tc>
              </a:tr>
              <a:tr h="537404">
                <a:tc>
                  <a:txBody>
                    <a:bodyPr/>
                    <a:lstStyle/>
                    <a:p>
                      <a:pPr>
                        <a:lnSpc>
                          <a:spcPct val="115000"/>
                        </a:lnSpc>
                        <a:spcAft>
                          <a:spcPts val="0"/>
                        </a:spcAft>
                      </a:pPr>
                      <a:r>
                        <a:rPr lang="es-ES" sz="1200">
                          <a:effectLst/>
                        </a:rPr>
                        <a:t>GRANADA</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140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1020</a:t>
                      </a:r>
                      <a:endParaRPr lang="es-ES" sz="2000">
                        <a:effectLst/>
                        <a:latin typeface="Calibri"/>
                        <a:ea typeface="Calibri"/>
                        <a:cs typeface="Times New Roman"/>
                      </a:endParaRPr>
                    </a:p>
                  </a:txBody>
                  <a:tcPr marL="44450" marR="44450" marT="0" marB="0" anchor="b"/>
                </a:tc>
              </a:tr>
              <a:tr h="675616">
                <a:tc>
                  <a:txBody>
                    <a:bodyPr/>
                    <a:lstStyle/>
                    <a:p>
                      <a:pPr>
                        <a:lnSpc>
                          <a:spcPct val="115000"/>
                        </a:lnSpc>
                        <a:spcAft>
                          <a:spcPts val="0"/>
                        </a:spcAft>
                      </a:pPr>
                      <a:r>
                        <a:rPr lang="es-ES" sz="1200">
                          <a:effectLst/>
                        </a:rPr>
                        <a:t>CROSS COUNTRY</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179</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A4</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986</a:t>
                      </a:r>
                      <a:endParaRPr lang="es-ES" sz="2000">
                        <a:effectLst/>
                        <a:latin typeface="Calibri"/>
                        <a:ea typeface="Calibri"/>
                        <a:cs typeface="Times New Roman"/>
                      </a:endParaRPr>
                    </a:p>
                  </a:txBody>
                  <a:tcPr marL="44450" marR="44450" marT="0" marB="0" anchor="b"/>
                </a:tc>
              </a:tr>
              <a:tr h="537404">
                <a:tc>
                  <a:txBody>
                    <a:bodyPr/>
                    <a:lstStyle/>
                    <a:p>
                      <a:pPr>
                        <a:lnSpc>
                          <a:spcPct val="115000"/>
                        </a:lnSpc>
                        <a:spcAft>
                          <a:spcPts val="0"/>
                        </a:spcAft>
                      </a:pPr>
                      <a:r>
                        <a:rPr lang="es-ES" sz="1200">
                          <a:effectLst/>
                        </a:rPr>
                        <a:t>TOTAL</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153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A2</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5226</a:t>
                      </a:r>
                      <a:endParaRPr lang="es-ES" sz="20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444418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lstStyle/>
          <a:p>
            <a:r>
              <a:rPr lang="es-EC" b="1" dirty="0">
                <a:solidFill>
                  <a:srgbClr val="FFFF00"/>
                </a:solidFill>
              </a:rPr>
              <a:t>PROMEDIO TOTAL </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97061791"/>
              </p:ext>
            </p:extLst>
          </p:nvPr>
        </p:nvGraphicFramePr>
        <p:xfrm>
          <a:off x="395536" y="2204864"/>
          <a:ext cx="8280917" cy="3171069"/>
        </p:xfrm>
        <a:graphic>
          <a:graphicData uri="http://schemas.openxmlformats.org/drawingml/2006/table">
            <a:tbl>
              <a:tblPr firstRow="1" firstCol="1" bandRow="1">
                <a:tableStyleId>{284E427A-3D55-4303-BF80-6455036E1DE7}</a:tableStyleId>
              </a:tblPr>
              <a:tblGrid>
                <a:gridCol w="891388"/>
                <a:gridCol w="692516"/>
                <a:gridCol w="692516"/>
                <a:gridCol w="692516"/>
                <a:gridCol w="937824"/>
                <a:gridCol w="1442573"/>
                <a:gridCol w="776305"/>
                <a:gridCol w="692516"/>
                <a:gridCol w="692516"/>
                <a:gridCol w="770247"/>
              </a:tblGrid>
              <a:tr h="538947">
                <a:tc>
                  <a:txBody>
                    <a:bodyPr/>
                    <a:lstStyle/>
                    <a:p>
                      <a:pPr>
                        <a:lnSpc>
                          <a:spcPct val="115000"/>
                        </a:lnSpc>
                        <a:spcAft>
                          <a:spcPts val="0"/>
                        </a:spcAft>
                      </a:pPr>
                      <a:r>
                        <a:rPr lang="es-ES" sz="1200" dirty="0">
                          <a:effectLst/>
                        </a:rPr>
                        <a:t>DATOS</a:t>
                      </a:r>
                      <a:endParaRPr lang="es-ES"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 TOTAL</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PESO IDEAL</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 GRASO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M. MUSCULAR</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SOMATOTIPO</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VO2MAX</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FCM</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ZONA DE E.</a:t>
                      </a:r>
                      <a:endParaRPr lang="es-ES"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PUNTAJE</a:t>
                      </a:r>
                      <a:endParaRPr lang="es-ES" sz="2000">
                        <a:effectLst/>
                        <a:latin typeface="Calibri"/>
                        <a:ea typeface="Calibri"/>
                        <a:cs typeface="Times New Roman"/>
                      </a:endParaRPr>
                    </a:p>
                  </a:txBody>
                  <a:tcPr marL="44450" marR="44450" marT="0" marB="0" anchor="b"/>
                </a:tc>
              </a:tr>
              <a:tr h="418635">
                <a:tc>
                  <a:txBody>
                    <a:bodyPr/>
                    <a:lstStyle/>
                    <a:p>
                      <a:pPr>
                        <a:lnSpc>
                          <a:spcPct val="115000"/>
                        </a:lnSpc>
                        <a:spcAft>
                          <a:spcPts val="0"/>
                        </a:spcAft>
                      </a:pPr>
                      <a:r>
                        <a:rPr lang="es-ES" sz="1200">
                          <a:effectLst/>
                        </a:rPr>
                        <a:t>TIRO</a:t>
                      </a:r>
                      <a:endParaRPr lang="es-ES" sz="2000">
                        <a:effectLst/>
                        <a:latin typeface="Calibri"/>
                        <a:ea typeface="Calibri"/>
                        <a:cs typeface="Times New Roman"/>
                      </a:endParaRPr>
                    </a:p>
                  </a:txBody>
                  <a:tcPr marL="44450" marR="44450" marT="0" marB="0" anchor="b"/>
                </a:tc>
                <a:tc rowSpan="6">
                  <a:txBody>
                    <a:bodyPr/>
                    <a:lstStyle/>
                    <a:p>
                      <a:pPr indent="226695" algn="ctr">
                        <a:lnSpc>
                          <a:spcPct val="115000"/>
                        </a:lnSpc>
                        <a:spcAft>
                          <a:spcPts val="0"/>
                        </a:spcAft>
                      </a:pPr>
                      <a:r>
                        <a:rPr lang="es-ES" sz="1200" dirty="0">
                          <a:effectLst/>
                        </a:rPr>
                        <a:t>64,06</a:t>
                      </a:r>
                      <a:endParaRPr lang="es-ES" sz="2000" dirty="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dirty="0">
                          <a:effectLst/>
                        </a:rPr>
                        <a:t>65,51</a:t>
                      </a:r>
                      <a:endParaRPr lang="es-ES" sz="2000" dirty="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9,00</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47,79</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ECTOMESOMORFO</a:t>
                      </a:r>
                      <a:endParaRPr lang="es-ES" sz="20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ES" sz="1200">
                          <a:effectLst/>
                        </a:rPr>
                        <a:t>59,83</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99</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989</a:t>
                      </a:r>
                      <a:endParaRPr lang="es-ES" sz="2000">
                        <a:effectLst/>
                        <a:latin typeface="Calibri"/>
                        <a:ea typeface="Calibri"/>
                        <a:cs typeface="Times New Roman"/>
                      </a:endParaRPr>
                    </a:p>
                  </a:txBody>
                  <a:tcPr marL="44450" marR="44450" marT="0" marB="0" anchor="b"/>
                </a:tc>
              </a:tr>
              <a:tr h="418635">
                <a:tc>
                  <a:txBody>
                    <a:bodyPr/>
                    <a:lstStyle/>
                    <a:p>
                      <a:pPr>
                        <a:lnSpc>
                          <a:spcPct val="115000"/>
                        </a:lnSpc>
                        <a:spcAft>
                          <a:spcPts val="0"/>
                        </a:spcAft>
                      </a:pPr>
                      <a:r>
                        <a:rPr lang="es-ES" sz="1200">
                          <a:effectLst/>
                        </a:rPr>
                        <a:t>PISTA</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192</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A5</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1063</a:t>
                      </a:r>
                      <a:endParaRPr lang="es-ES" sz="2000">
                        <a:effectLst/>
                        <a:latin typeface="Calibri"/>
                        <a:ea typeface="Calibri"/>
                        <a:cs typeface="Times New Roman"/>
                      </a:endParaRPr>
                    </a:p>
                  </a:txBody>
                  <a:tcPr marL="44450" marR="44450" marT="0" marB="0" anchor="b"/>
                </a:tc>
              </a:tr>
              <a:tr h="418635">
                <a:tc>
                  <a:txBody>
                    <a:bodyPr/>
                    <a:lstStyle/>
                    <a:p>
                      <a:pPr>
                        <a:lnSpc>
                          <a:spcPct val="115000"/>
                        </a:lnSpc>
                        <a:spcAft>
                          <a:spcPts val="0"/>
                        </a:spcAft>
                      </a:pPr>
                      <a:r>
                        <a:rPr lang="es-ES" sz="1200">
                          <a:effectLst/>
                        </a:rPr>
                        <a:t>NATACIÓN</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162</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A3</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1032</a:t>
                      </a:r>
                      <a:endParaRPr lang="es-ES" sz="2000">
                        <a:effectLst/>
                        <a:latin typeface="Calibri"/>
                        <a:ea typeface="Calibri"/>
                        <a:cs typeface="Times New Roman"/>
                      </a:endParaRPr>
                    </a:p>
                  </a:txBody>
                  <a:tcPr marL="44450" marR="44450" marT="0" marB="0" anchor="b"/>
                </a:tc>
              </a:tr>
              <a:tr h="418635">
                <a:tc>
                  <a:txBody>
                    <a:bodyPr/>
                    <a:lstStyle/>
                    <a:p>
                      <a:pPr>
                        <a:lnSpc>
                          <a:spcPct val="115000"/>
                        </a:lnSpc>
                        <a:spcAft>
                          <a:spcPts val="0"/>
                        </a:spcAft>
                      </a:pPr>
                      <a:r>
                        <a:rPr lang="es-ES" sz="1200">
                          <a:effectLst/>
                        </a:rPr>
                        <a:t>GRANADA</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140</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A1</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974</a:t>
                      </a:r>
                      <a:endParaRPr lang="es-ES" sz="2000">
                        <a:effectLst/>
                        <a:latin typeface="Calibri"/>
                        <a:ea typeface="Calibri"/>
                        <a:cs typeface="Times New Roman"/>
                      </a:endParaRPr>
                    </a:p>
                  </a:txBody>
                  <a:tcPr marL="44450" marR="44450" marT="0" marB="0" anchor="b"/>
                </a:tc>
              </a:tr>
              <a:tr h="538947">
                <a:tc>
                  <a:txBody>
                    <a:bodyPr/>
                    <a:lstStyle/>
                    <a:p>
                      <a:pPr>
                        <a:lnSpc>
                          <a:spcPct val="115000"/>
                        </a:lnSpc>
                        <a:spcAft>
                          <a:spcPts val="0"/>
                        </a:spcAft>
                      </a:pPr>
                      <a:r>
                        <a:rPr lang="es-ES" sz="1200">
                          <a:effectLst/>
                        </a:rPr>
                        <a:t>CROSS COUNTRY</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178</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A4</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958</a:t>
                      </a:r>
                      <a:endParaRPr lang="es-ES" sz="2000">
                        <a:effectLst/>
                        <a:latin typeface="Calibri"/>
                        <a:ea typeface="Calibri"/>
                        <a:cs typeface="Times New Roman"/>
                      </a:endParaRPr>
                    </a:p>
                  </a:txBody>
                  <a:tcPr marL="44450" marR="44450" marT="0" marB="0" anchor="b"/>
                </a:tc>
              </a:tr>
              <a:tr h="418635">
                <a:tc>
                  <a:txBody>
                    <a:bodyPr/>
                    <a:lstStyle/>
                    <a:p>
                      <a:pPr>
                        <a:lnSpc>
                          <a:spcPct val="115000"/>
                        </a:lnSpc>
                        <a:spcAft>
                          <a:spcPts val="0"/>
                        </a:spcAft>
                      </a:pPr>
                      <a:r>
                        <a:rPr lang="es-ES" sz="1200">
                          <a:effectLst/>
                        </a:rPr>
                        <a:t>TOTAL</a:t>
                      </a:r>
                      <a:endParaRPr lang="es-ES" sz="2000">
                        <a:effectLst/>
                        <a:latin typeface="Calibri"/>
                        <a:ea typeface="Calibri"/>
                        <a:cs typeface="Times New Roman"/>
                      </a:endParaRPr>
                    </a:p>
                  </a:txBody>
                  <a:tcPr marL="44450" marR="44450" marT="0" marB="0" anchor="b"/>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200">
                          <a:effectLst/>
                        </a:rPr>
                        <a:t>154</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A2</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5015</a:t>
                      </a:r>
                      <a:endParaRPr lang="es-ES" sz="20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2587788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PROMEDIOS FRECUENCIAS CARDIACAS</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412601"/>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98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CORRELACIÓN PESO </a:t>
            </a:r>
            <a:r>
              <a:rPr lang="es-EC" b="1" dirty="0" smtClean="0">
                <a:solidFill>
                  <a:srgbClr val="FFFF00"/>
                </a:solidFill>
              </a:rPr>
              <a:t>REAL CON </a:t>
            </a:r>
            <a:r>
              <a:rPr lang="es-EC" b="1" dirty="0">
                <a:solidFill>
                  <a:srgbClr val="FFFF00"/>
                </a:solidFill>
              </a:rPr>
              <a:t>EL LANZAMIENTO DE </a:t>
            </a:r>
            <a:r>
              <a:rPr lang="es-EC" b="1" dirty="0" smtClean="0">
                <a:solidFill>
                  <a:srgbClr val="FFFF00"/>
                </a:solidFill>
              </a:rPr>
              <a:t>GRANADA</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779281"/>
              </p:ext>
            </p:extLst>
          </p:nvPr>
        </p:nvGraphicFramePr>
        <p:xfrm>
          <a:off x="467544" y="191683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203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CORRELACIÓN </a:t>
            </a:r>
            <a:r>
              <a:rPr lang="es-EC" b="1" dirty="0" smtClean="0">
                <a:solidFill>
                  <a:srgbClr val="FFFF00"/>
                </a:solidFill>
              </a:rPr>
              <a:t>% GRASO CON </a:t>
            </a:r>
            <a:r>
              <a:rPr lang="es-EC" b="1" dirty="0">
                <a:solidFill>
                  <a:srgbClr val="FFFF00"/>
                </a:solidFill>
              </a:rPr>
              <a:t>EL LANZAMIENTO DE GRANADA</a:t>
            </a:r>
            <a:endParaRPr lang="es-ES" dirty="0">
              <a:solidFill>
                <a:srgbClr val="FFFF00"/>
              </a:solidFill>
            </a:endParaRPr>
          </a:p>
        </p:txBody>
      </p:sp>
      <p:graphicFrame>
        <p:nvGraphicFramePr>
          <p:cNvPr id="4" name="35 Gráfico"/>
          <p:cNvGraphicFramePr>
            <a:graphicFrameLocks noGrp="1"/>
          </p:cNvGraphicFramePr>
          <p:nvPr>
            <p:ph idx="1"/>
            <p:extLst>
              <p:ext uri="{D42A27DB-BD31-4B8C-83A1-F6EECF244321}">
                <p14:modId xmlns:p14="http://schemas.microsoft.com/office/powerpoint/2010/main" val="563992920"/>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526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CORRELACIÓN FRECUENCIA CARDIACA CON TIRO</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64609978"/>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1515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285501695"/>
              </p:ext>
            </p:extLst>
          </p:nvPr>
        </p:nvGraphicFramePr>
        <p:xfrm>
          <a:off x="708720" y="4581128"/>
          <a:ext cx="8064896" cy="1512168"/>
        </p:xfrm>
        <a:graphic>
          <a:graphicData uri="http://schemas.openxmlformats.org/drawingml/2006/table">
            <a:tbl>
              <a:tblPr firstRow="1" firstCol="1" bandRow="1">
                <a:effectLst/>
                <a:tableStyleId>{5C22544A-7EE6-4342-B048-85BDC9FD1C3A}</a:tableStyleId>
              </a:tblPr>
              <a:tblGrid>
                <a:gridCol w="4032448"/>
                <a:gridCol w="4032448"/>
              </a:tblGrid>
              <a:tr h="1512168">
                <a:tc>
                  <a:txBody>
                    <a:bodyPr/>
                    <a:lstStyle/>
                    <a:p>
                      <a:pPr algn="ctr">
                        <a:lnSpc>
                          <a:spcPct val="150000"/>
                        </a:lnSpc>
                        <a:spcAft>
                          <a:spcPts val="0"/>
                        </a:spcAft>
                      </a:pPr>
                      <a:r>
                        <a:rPr lang="es-EC" sz="2800" b="1" dirty="0">
                          <a:effectLst/>
                        </a:rPr>
                        <a:t>DRA. CARMITA QUIZHPE</a:t>
                      </a:r>
                      <a:endParaRPr lang="es-ES" sz="2400" b="1" dirty="0">
                        <a:effectLst/>
                      </a:endParaRPr>
                    </a:p>
                    <a:p>
                      <a:pPr algn="ctr">
                        <a:lnSpc>
                          <a:spcPct val="150000"/>
                        </a:lnSpc>
                        <a:spcAft>
                          <a:spcPts val="0"/>
                        </a:spcAft>
                      </a:pPr>
                      <a:r>
                        <a:rPr lang="es-EC" sz="2800" b="1" dirty="0">
                          <a:solidFill>
                            <a:srgbClr val="FF0000"/>
                          </a:solidFill>
                          <a:effectLst/>
                        </a:rPr>
                        <a:t>DIRECTORA</a:t>
                      </a:r>
                      <a:endParaRPr lang="es-ES" sz="2400" b="1" dirty="0">
                        <a:solidFill>
                          <a:srgbClr val="FF0000"/>
                        </a:solidFill>
                        <a:effectLst/>
                        <a:latin typeface="Calibri"/>
                        <a:ea typeface="Calibri"/>
                        <a:cs typeface="Times New Roman"/>
                      </a:endParaRPr>
                    </a:p>
                  </a:txBody>
                  <a:tcPr marL="68580" marR="68580" marT="0" marB="0">
                    <a:solidFill>
                      <a:schemeClr val="tx2">
                        <a:lumMod val="50000"/>
                      </a:schemeClr>
                    </a:solidFill>
                  </a:tcPr>
                </a:tc>
                <a:tc>
                  <a:txBody>
                    <a:bodyPr/>
                    <a:lstStyle/>
                    <a:p>
                      <a:pPr algn="ctr">
                        <a:lnSpc>
                          <a:spcPct val="150000"/>
                        </a:lnSpc>
                        <a:spcAft>
                          <a:spcPts val="0"/>
                        </a:spcAft>
                      </a:pPr>
                      <a:r>
                        <a:rPr lang="es-EC" sz="2800" b="1" dirty="0">
                          <a:effectLst/>
                        </a:rPr>
                        <a:t>MSC. OWER </a:t>
                      </a:r>
                      <a:r>
                        <a:rPr lang="es-EC" sz="2800" b="1" dirty="0" smtClean="0">
                          <a:effectLst/>
                        </a:rPr>
                        <a:t>SAVEDRA                                                                    </a:t>
                      </a:r>
                      <a:r>
                        <a:rPr lang="es-EC" sz="2800" b="1" dirty="0">
                          <a:solidFill>
                            <a:srgbClr val="FF0000"/>
                          </a:solidFill>
                          <a:effectLst/>
                        </a:rPr>
                        <a:t>CODIRECTOR</a:t>
                      </a:r>
                      <a:endParaRPr lang="es-ES" sz="2400" b="1" dirty="0">
                        <a:solidFill>
                          <a:srgbClr val="FF0000"/>
                        </a:solidFill>
                        <a:effectLst/>
                        <a:latin typeface="Calibri"/>
                        <a:ea typeface="Calibri"/>
                        <a:cs typeface="Times New Roman"/>
                      </a:endParaRPr>
                    </a:p>
                  </a:txBody>
                  <a:tcPr marL="68580" marR="68580" marT="0" marB="0">
                    <a:solidFill>
                      <a:schemeClr val="tx2">
                        <a:lumMod val="50000"/>
                      </a:schemeClr>
                    </a:solidFill>
                  </a:tcPr>
                </a:tc>
              </a:tr>
            </a:tbl>
          </a:graphicData>
        </a:graphic>
      </p:graphicFrame>
      <p:sp>
        <p:nvSpPr>
          <p:cNvPr id="4" name="2 Subtítulo"/>
          <p:cNvSpPr txBox="1">
            <a:spLocks/>
          </p:cNvSpPr>
          <p:nvPr/>
        </p:nvSpPr>
        <p:spPr>
          <a:xfrm>
            <a:off x="1511776" y="2659360"/>
            <a:ext cx="6400800" cy="1201688"/>
          </a:xfrm>
          <a:prstGeom prst="rect">
            <a:avLst/>
          </a:prstGeom>
          <a:solidFill>
            <a:schemeClr val="tx2">
              <a:lumMod val="5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_tradnl" b="1" dirty="0" smtClean="0">
                <a:solidFill>
                  <a:srgbClr val="FF0000"/>
                </a:solidFill>
              </a:rPr>
              <a:t>AUTOR:</a:t>
            </a:r>
          </a:p>
          <a:p>
            <a:pPr marL="0" indent="0" algn="ctr">
              <a:buNone/>
            </a:pPr>
            <a:r>
              <a:rPr lang="es-ES_tradnl" b="1" dirty="0" smtClean="0">
                <a:solidFill>
                  <a:schemeClr val="bg1"/>
                </a:solidFill>
              </a:rPr>
              <a:t>BORJA SALGUERO OSCAR ROBERTO</a:t>
            </a:r>
            <a:endParaRPr lang="es-ES" b="1" dirty="0">
              <a:solidFill>
                <a:schemeClr val="bg1"/>
              </a:solidFill>
            </a:endParaRPr>
          </a:p>
        </p:txBody>
      </p:sp>
      <p:pic>
        <p:nvPicPr>
          <p:cNvPr id="2050" name="Picture 2" descr="https://encrypted-tbn2.gstatic.com/images?q=tbn:ANd9GcQShZO0_TsHscxb6yhx2hJBL-a2ekhdqk5-C5b2hgx5JVX-vCcnKYuOYrh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69168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Q7dSJdUqjRcOPCi146lpfFnZfEBhhMWpuQOUaeXeU5n7yIc-CuMLwLm5f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7384"/>
            <a:ext cx="151216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gi.espe.edu.ec/images/noticias/noti1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408" b="24622"/>
          <a:stretch/>
        </p:blipFill>
        <p:spPr bwMode="auto">
          <a:xfrm>
            <a:off x="1691680" y="-27384"/>
            <a:ext cx="604867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79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Autofit/>
          </a:bodyPr>
          <a:lstStyle/>
          <a:p>
            <a:r>
              <a:rPr lang="es-EC" sz="3600" b="1" dirty="0">
                <a:solidFill>
                  <a:srgbClr val="FFFF00"/>
                </a:solidFill>
              </a:rPr>
              <a:t>CORRELACIÓN FRECUENCIA CARDIACA DE TIRO CON EL PUNTAJE TOTAL</a:t>
            </a:r>
            <a:endParaRPr lang="es-ES" sz="3600"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63650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34885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CORRELACIÓN FRECUENCIA CARDIACA CON NATACIÓN</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65581982"/>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86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656184"/>
          </a:xfrm>
          <a:solidFill>
            <a:schemeClr val="accent1">
              <a:lumMod val="75000"/>
            </a:schemeClr>
          </a:solidFill>
        </p:spPr>
        <p:txBody>
          <a:bodyPr>
            <a:normAutofit fontScale="90000"/>
          </a:bodyPr>
          <a:lstStyle/>
          <a:p>
            <a:r>
              <a:rPr lang="es-EC" b="1" dirty="0">
                <a:solidFill>
                  <a:srgbClr val="FFFF00"/>
                </a:solidFill>
              </a:rPr>
              <a:t>CORRELACIÓN FRECUENCIA CARDIACA CON LANZAMIENTO DE GRANADA</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54771620"/>
              </p:ext>
            </p:extLst>
          </p:nvPr>
        </p:nvGraphicFramePr>
        <p:xfrm>
          <a:off x="467544" y="206084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3909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75000"/>
            </a:schemeClr>
          </a:solidFill>
        </p:spPr>
        <p:txBody>
          <a:bodyPr>
            <a:normAutofit fontScale="90000"/>
          </a:bodyPr>
          <a:lstStyle/>
          <a:p>
            <a:r>
              <a:rPr lang="es-EC" b="1" dirty="0">
                <a:solidFill>
                  <a:srgbClr val="FFFF00"/>
                </a:solidFill>
              </a:rPr>
              <a:t>CORRELACIÓN VO2MAX CON EL CROSS COUNTRY</a:t>
            </a:r>
            <a:endParaRPr lang="es-ES" dirty="0">
              <a:solidFill>
                <a:srgbClr val="FFFF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22839883"/>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1333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a:ln w="38100">
            <a:solidFill>
              <a:schemeClr val="tx1"/>
            </a:solidFill>
            <a:miter lim="800000"/>
            <a:headEnd/>
            <a:tailEnd/>
          </a:ln>
        </p:spPr>
        <p:txBody>
          <a:bodyPr/>
          <a:lstStyle/>
          <a:p>
            <a:r>
              <a:rPr lang="es-ES" dirty="0" smtClean="0"/>
              <a:t>COMPROBACIÓN DE LA HIPÓTESIS</a:t>
            </a:r>
          </a:p>
        </p:txBody>
      </p:sp>
      <p:sp>
        <p:nvSpPr>
          <p:cNvPr id="5" name="4 Rectángulo redondeado"/>
          <p:cNvSpPr/>
          <p:nvPr/>
        </p:nvSpPr>
        <p:spPr>
          <a:xfrm>
            <a:off x="633413" y="3316763"/>
            <a:ext cx="8001000" cy="1696413"/>
          </a:xfrm>
          <a:prstGeom prst="roundRect">
            <a:avLst/>
          </a:prstGeom>
          <a:solidFill>
            <a:srgbClr val="FF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90000"/>
              </a:lnSpc>
              <a:defRPr/>
            </a:pPr>
            <a:r>
              <a:rPr lang="es-ES_tradnl" sz="2400" b="1" dirty="0" smtClean="0">
                <a:solidFill>
                  <a:schemeClr val="tx1"/>
                </a:solidFill>
                <a:latin typeface="Comic Sans MS" pitchFamily="66" charset="0"/>
              </a:rPr>
              <a:t>SI inciden l</a:t>
            </a:r>
            <a:r>
              <a:rPr lang="es-ES" sz="2400" b="1" dirty="0" smtClean="0">
                <a:solidFill>
                  <a:schemeClr val="tx1"/>
                </a:solidFill>
                <a:latin typeface="Comic Sans MS" pitchFamily="66" charset="0"/>
              </a:rPr>
              <a:t>os </a:t>
            </a:r>
            <a:r>
              <a:rPr lang="es-ES" sz="2400" b="1" dirty="0">
                <a:solidFill>
                  <a:schemeClr val="tx1"/>
                </a:solidFill>
                <a:latin typeface="Comic Sans MS" pitchFamily="66" charset="0"/>
              </a:rPr>
              <a:t>sistemas energéticos y la composición corporal-somatotipo, </a:t>
            </a:r>
            <a:r>
              <a:rPr lang="es-ES" sz="2400" b="1" dirty="0" smtClean="0">
                <a:solidFill>
                  <a:schemeClr val="tx1"/>
                </a:solidFill>
                <a:latin typeface="Comic Sans MS" pitchFamily="66" charset="0"/>
              </a:rPr>
              <a:t>en </a:t>
            </a:r>
            <a:r>
              <a:rPr lang="es-ES" sz="2400" b="1" dirty="0">
                <a:solidFill>
                  <a:schemeClr val="tx1"/>
                </a:solidFill>
                <a:latin typeface="Comic Sans MS" pitchFamily="66" charset="0"/>
              </a:rPr>
              <a:t>el rendimiento físico del equipo de pentatlón militar de la (FEDEME</a:t>
            </a:r>
            <a:r>
              <a:rPr lang="es-ES" sz="2400" b="1" dirty="0" smtClean="0">
                <a:solidFill>
                  <a:schemeClr val="tx1"/>
                </a:solidFill>
                <a:latin typeface="Comic Sans MS" pitchFamily="66" charset="0"/>
              </a:rPr>
              <a:t>).</a:t>
            </a:r>
            <a:endParaRPr lang="es-ES" sz="2400" b="1" dirty="0">
              <a:solidFill>
                <a:schemeClr val="tx1"/>
              </a:solidFill>
              <a:latin typeface="Comic Sans MS" pitchFamily="66" charset="0"/>
            </a:endParaRPr>
          </a:p>
        </p:txBody>
      </p:sp>
      <p:pic>
        <p:nvPicPr>
          <p:cNvPr id="12290" name="Picture 2" descr="https://encrypted-tbn2.gstatic.com/images?q=tbn:ANd9GcQi-f0qHrm9IL9rbj4BEwv8NYL-KpQXlmpjd2bAu_U9n9F3XCQLKCiFQ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00808"/>
            <a:ext cx="1656184" cy="136815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598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solidFill>
            <a:schemeClr val="accent6">
              <a:lumMod val="75000"/>
            </a:schemeClr>
          </a:solidFill>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lvl="0" algn="just"/>
            <a:r>
              <a:rPr lang="es-ES" dirty="0">
                <a:solidFill>
                  <a:schemeClr val="bg1"/>
                </a:solidFill>
              </a:rPr>
              <a:t>En la prueba de tiro se determina que tiene un promedio de  frecuencia cardiaca de 99, que se ubica en la zona de entrenamiento de A1 calentamiento que por su tiempo de duración de 15 minutos utiliza el sistema energético aeróbico.</a:t>
            </a:r>
          </a:p>
          <a:p>
            <a:pPr lvl="0" algn="just"/>
            <a:r>
              <a:rPr lang="es-ES" dirty="0">
                <a:solidFill>
                  <a:schemeClr val="bg1"/>
                </a:solidFill>
              </a:rPr>
              <a:t>En la prueba de pista de pentatlón se determina que tiene un promedio de  frecuencia cardiaca de 192, que se ubica en la zona de entrenamiento de A5 lactato que por su tiempo de duración de 2  minutos  30 segundos utiliza el sistema energético anaeróbico láctico.</a:t>
            </a:r>
          </a:p>
          <a:p>
            <a:pPr algn="just"/>
            <a:endParaRPr lang="es-ES" dirty="0">
              <a:solidFill>
                <a:schemeClr val="bg1"/>
              </a:solidFill>
            </a:endParaRPr>
          </a:p>
        </p:txBody>
      </p:sp>
    </p:spTree>
    <p:extLst>
      <p:ext uri="{BB962C8B-B14F-4D97-AF65-F5344CB8AC3E}">
        <p14:creationId xmlns:p14="http://schemas.microsoft.com/office/powerpoint/2010/main" val="1947500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lvl="0" algn="just"/>
            <a:r>
              <a:rPr lang="es-ES" dirty="0">
                <a:solidFill>
                  <a:schemeClr val="bg1"/>
                </a:solidFill>
              </a:rPr>
              <a:t>En la prueba de natación se determina que tiene un promedio de  frecuencia cardiaca de 162, que se ubica en la zona de entrenamiento de A3 umbral anaeróbico que el sistema energético aeróbico.</a:t>
            </a:r>
          </a:p>
          <a:p>
            <a:pPr lvl="0" algn="just"/>
            <a:r>
              <a:rPr lang="es-ES" dirty="0">
                <a:solidFill>
                  <a:schemeClr val="bg1"/>
                </a:solidFill>
              </a:rPr>
              <a:t>En la prueba de lanzamiento de granada se determina que tiene un promedio de  frecuencia cardiaca de 140, que se ubica en la zona de entrenamiento de A1 calentamiento que por su tiempo de duración de 4 minutos utiliza el sistema energético aeróbico.</a:t>
            </a:r>
          </a:p>
          <a:p>
            <a:pPr algn="just"/>
            <a:endParaRPr lang="es-ES" dirty="0">
              <a:solidFill>
                <a:schemeClr val="bg1"/>
              </a:solidFill>
            </a:endParaRPr>
          </a:p>
        </p:txBody>
      </p:sp>
    </p:spTree>
    <p:extLst>
      <p:ext uri="{BB962C8B-B14F-4D97-AF65-F5344CB8AC3E}">
        <p14:creationId xmlns:p14="http://schemas.microsoft.com/office/powerpoint/2010/main" val="2682499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pPr lvl="0" algn="just"/>
            <a:r>
              <a:rPr lang="es-ES" dirty="0">
                <a:solidFill>
                  <a:schemeClr val="bg1"/>
                </a:solidFill>
              </a:rPr>
              <a:t>En la prueba de </a:t>
            </a:r>
            <a:r>
              <a:rPr lang="es-ES" dirty="0" err="1">
                <a:solidFill>
                  <a:schemeClr val="bg1"/>
                </a:solidFill>
              </a:rPr>
              <a:t>cross</a:t>
            </a:r>
            <a:r>
              <a:rPr lang="es-ES" dirty="0">
                <a:solidFill>
                  <a:schemeClr val="bg1"/>
                </a:solidFill>
              </a:rPr>
              <a:t> country se determina que tiene un promedio de  frecuencia cardiaca de 178, que se ubica en la zona de entrenamiento de A4 potencia aeróbica que por su tiempo de duración de 30 minutos utiliza el sistema energético aeróbico.</a:t>
            </a:r>
          </a:p>
          <a:p>
            <a:pPr lvl="0" algn="just"/>
            <a:r>
              <a:rPr lang="es-ES" dirty="0">
                <a:solidFill>
                  <a:schemeClr val="bg1"/>
                </a:solidFill>
              </a:rPr>
              <a:t>El promedio total de las frecuencias cardiacas de las cinco pruebas de pentatlón militar dan como resultado 154 pulsaciones que corresponde a A2 umbral aeróbico, el promedio de las pruebas físicas pista de obstáculos, natación y </a:t>
            </a:r>
            <a:r>
              <a:rPr lang="es-ES" dirty="0" err="1">
                <a:solidFill>
                  <a:schemeClr val="bg1"/>
                </a:solidFill>
              </a:rPr>
              <a:t>cross</a:t>
            </a:r>
            <a:r>
              <a:rPr lang="es-ES" dirty="0">
                <a:solidFill>
                  <a:schemeClr val="bg1"/>
                </a:solidFill>
              </a:rPr>
              <a:t> country </a:t>
            </a:r>
            <a:r>
              <a:rPr lang="es-ES" dirty="0" smtClean="0">
                <a:solidFill>
                  <a:schemeClr val="bg1"/>
                </a:solidFill>
              </a:rPr>
              <a:t>dan como promedio </a:t>
            </a:r>
            <a:r>
              <a:rPr lang="es-ES" dirty="0">
                <a:solidFill>
                  <a:schemeClr val="bg1"/>
                </a:solidFill>
              </a:rPr>
              <a:t>177 A4 potencia aeróbica o VO2max; y las pruebas que son técnicas como tiro y lanzamiento de granada dan como promedio 120 pulsaciones que corresponde a A1 calentamiento.</a:t>
            </a:r>
          </a:p>
          <a:p>
            <a:pPr algn="just"/>
            <a:endParaRPr lang="es-ES" dirty="0">
              <a:solidFill>
                <a:schemeClr val="bg1"/>
              </a:solidFill>
            </a:endParaRPr>
          </a:p>
        </p:txBody>
      </p:sp>
    </p:spTree>
    <p:extLst>
      <p:ext uri="{BB962C8B-B14F-4D97-AF65-F5344CB8AC3E}">
        <p14:creationId xmlns:p14="http://schemas.microsoft.com/office/powerpoint/2010/main" val="25044515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85000" lnSpcReduction="10000"/>
          </a:bodyPr>
          <a:lstStyle/>
          <a:p>
            <a:pPr lvl="0" algn="just"/>
            <a:r>
              <a:rPr lang="es-ES_tradnl" dirty="0" smtClean="0">
                <a:solidFill>
                  <a:schemeClr val="bg1"/>
                </a:solidFill>
              </a:rPr>
              <a:t>El peso promedio del equipo de peso real es de 64,06 kilos y bajaron 2,74 kilos en relación con el primer test que se encuentra dentro de los rangos normales. </a:t>
            </a:r>
            <a:endParaRPr lang="es-ES" dirty="0" smtClean="0">
              <a:solidFill>
                <a:schemeClr val="bg1"/>
              </a:solidFill>
            </a:endParaRPr>
          </a:p>
          <a:p>
            <a:pPr lvl="0" algn="just"/>
            <a:r>
              <a:rPr lang="es-ES" dirty="0" smtClean="0">
                <a:solidFill>
                  <a:schemeClr val="bg1"/>
                </a:solidFill>
              </a:rPr>
              <a:t>El </a:t>
            </a:r>
            <a:r>
              <a:rPr lang="es-ES" dirty="0">
                <a:solidFill>
                  <a:schemeClr val="bg1"/>
                </a:solidFill>
              </a:rPr>
              <a:t>porcentaje graso se encuentra en parámetros normales en los límites inferiores cerca de la delgadez, que es menos de 8% y el equipo actualmente se encuentra en 8,29%.</a:t>
            </a:r>
          </a:p>
          <a:p>
            <a:pPr lvl="0" algn="just"/>
            <a:r>
              <a:rPr lang="es-ES" dirty="0">
                <a:solidFill>
                  <a:schemeClr val="bg1"/>
                </a:solidFill>
              </a:rPr>
              <a:t>La masa muscular subió el 1% demostrando su alto porcentaje en comparación con los otros elementos de la composición corporal, ubicándose con el 48,29%.</a:t>
            </a:r>
          </a:p>
          <a:p>
            <a:pPr algn="just"/>
            <a:endParaRPr lang="es-ES" dirty="0">
              <a:solidFill>
                <a:schemeClr val="bg1"/>
              </a:solidFill>
            </a:endParaRPr>
          </a:p>
        </p:txBody>
      </p:sp>
    </p:spTree>
    <p:extLst>
      <p:ext uri="{BB962C8B-B14F-4D97-AF65-F5344CB8AC3E}">
        <p14:creationId xmlns:p14="http://schemas.microsoft.com/office/powerpoint/2010/main" val="2402172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85000" lnSpcReduction="10000"/>
          </a:bodyPr>
          <a:lstStyle/>
          <a:p>
            <a:pPr lvl="0" algn="just"/>
            <a:r>
              <a:rPr lang="es-ES" dirty="0">
                <a:solidFill>
                  <a:schemeClr val="bg1"/>
                </a:solidFill>
              </a:rPr>
              <a:t>El somatotipo del equipo es de </a:t>
            </a:r>
            <a:r>
              <a:rPr lang="es-ES" dirty="0" err="1">
                <a:solidFill>
                  <a:schemeClr val="bg1"/>
                </a:solidFill>
              </a:rPr>
              <a:t>ectomesomorfo</a:t>
            </a:r>
            <a:r>
              <a:rPr lang="es-ES" dirty="0">
                <a:solidFill>
                  <a:schemeClr val="bg1"/>
                </a:solidFill>
              </a:rPr>
              <a:t> en los dos test, teniendo una variación de 253 a 153, que reduce su tejido adiposo a 1 y </a:t>
            </a:r>
            <a:r>
              <a:rPr lang="es-ES" dirty="0" smtClean="0">
                <a:solidFill>
                  <a:schemeClr val="bg1"/>
                </a:solidFill>
              </a:rPr>
              <a:t>mantiene su masa muscular y linealidad.</a:t>
            </a:r>
            <a:endParaRPr lang="es-ES" dirty="0">
              <a:solidFill>
                <a:schemeClr val="bg1"/>
              </a:solidFill>
            </a:endParaRPr>
          </a:p>
          <a:p>
            <a:pPr lvl="0" algn="just"/>
            <a:r>
              <a:rPr lang="es-ES" dirty="0">
                <a:solidFill>
                  <a:schemeClr val="bg1"/>
                </a:solidFill>
              </a:rPr>
              <a:t>En todas las pruebas mejoraron en su rendimiento físico, siendo la prueba con mejor rendimiento la pista de pentatlón con 1076 puntos, y la de menor rendimiento </a:t>
            </a:r>
            <a:r>
              <a:rPr lang="es-ES" dirty="0" smtClean="0">
                <a:solidFill>
                  <a:schemeClr val="bg1"/>
                </a:solidFill>
              </a:rPr>
              <a:t>el </a:t>
            </a:r>
            <a:r>
              <a:rPr lang="es-ES" dirty="0" err="1" smtClean="0">
                <a:solidFill>
                  <a:schemeClr val="bg1"/>
                </a:solidFill>
              </a:rPr>
              <a:t>cross</a:t>
            </a:r>
            <a:r>
              <a:rPr lang="es-ES" dirty="0" smtClean="0">
                <a:solidFill>
                  <a:schemeClr val="bg1"/>
                </a:solidFill>
              </a:rPr>
              <a:t> country </a:t>
            </a:r>
            <a:r>
              <a:rPr lang="es-ES" dirty="0">
                <a:solidFill>
                  <a:schemeClr val="bg1"/>
                </a:solidFill>
              </a:rPr>
              <a:t>con </a:t>
            </a:r>
            <a:r>
              <a:rPr lang="es-ES" dirty="0" smtClean="0">
                <a:solidFill>
                  <a:schemeClr val="bg1"/>
                </a:solidFill>
              </a:rPr>
              <a:t>958 </a:t>
            </a:r>
            <a:r>
              <a:rPr lang="es-ES" dirty="0">
                <a:solidFill>
                  <a:schemeClr val="bg1"/>
                </a:solidFill>
              </a:rPr>
              <a:t>puntos. Y las dos pruebas que tuvieron un mejoramiento considerable son: el </a:t>
            </a:r>
            <a:r>
              <a:rPr lang="es-ES" dirty="0" err="1">
                <a:solidFill>
                  <a:schemeClr val="bg1"/>
                </a:solidFill>
              </a:rPr>
              <a:t>cross</a:t>
            </a:r>
            <a:r>
              <a:rPr lang="es-ES" dirty="0">
                <a:solidFill>
                  <a:schemeClr val="bg1"/>
                </a:solidFill>
              </a:rPr>
              <a:t> country con un alza de 85 puntos y el tiro con un alza de 60 puntos.</a:t>
            </a:r>
          </a:p>
        </p:txBody>
      </p:sp>
    </p:spTree>
    <p:extLst>
      <p:ext uri="{BB962C8B-B14F-4D97-AF65-F5344CB8AC3E}">
        <p14:creationId xmlns:p14="http://schemas.microsoft.com/office/powerpoint/2010/main" val="774675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FFFF00"/>
                </a:solidFill>
              </a:rPr>
              <a:t>FORMULACIÓN DEL PROBLEMA</a:t>
            </a:r>
            <a:endParaRPr lang="es-ES" b="1" dirty="0">
              <a:solidFill>
                <a:srgbClr val="FFFF00"/>
              </a:solidFill>
            </a:endParaRPr>
          </a:p>
        </p:txBody>
      </p:sp>
      <p:sp>
        <p:nvSpPr>
          <p:cNvPr id="3" name="2 Marcador de contenido"/>
          <p:cNvSpPr>
            <a:spLocks noGrp="1"/>
          </p:cNvSpPr>
          <p:nvPr>
            <p:ph idx="1"/>
          </p:nvPr>
        </p:nvSpPr>
        <p:spPr>
          <a:xfrm>
            <a:off x="539552" y="1772816"/>
            <a:ext cx="8229600" cy="2404864"/>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algn="just"/>
            <a:r>
              <a:rPr lang="es-EC" dirty="0"/>
              <a:t>¿Como inciden  los sistemas energéticos y composición corporal-somatotipo en el rendimiento físico del equipo de pentatlón militar de la Federación Deportiva Militar del Ecuador (FEDEME)?</a:t>
            </a:r>
            <a:endParaRPr lang="es-ES" dirty="0"/>
          </a:p>
          <a:p>
            <a:pPr algn="just"/>
            <a:endParaRPr lang="es-ES" dirty="0"/>
          </a:p>
        </p:txBody>
      </p:sp>
      <p:pic>
        <p:nvPicPr>
          <p:cNvPr id="3074" name="Picture 2" descr="https://encrypted-tbn1.gstatic.com/images?q=tbn:ANd9GcTJPSImYZ0XQikInrUv_QUNqXk7u8CMMCgRhPH7tOoGlFI9_1lfRv9Ru2j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551392"/>
            <a:ext cx="3096344"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28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xfrm>
            <a:off x="457200" y="1667941"/>
            <a:ext cx="8229600" cy="4785395"/>
          </a:xfrm>
          <a:ln w="57150">
            <a:solidFill>
              <a:schemeClr val="tx1"/>
            </a:solidFill>
          </a:ln>
        </p:spPr>
        <p:style>
          <a:lnRef idx="1">
            <a:schemeClr val="accent6"/>
          </a:lnRef>
          <a:fillRef idx="3">
            <a:schemeClr val="accent6"/>
          </a:fillRef>
          <a:effectRef idx="2">
            <a:schemeClr val="accent6"/>
          </a:effectRef>
          <a:fontRef idx="minor">
            <a:schemeClr val="lt1"/>
          </a:fontRef>
        </p:style>
        <p:txBody>
          <a:bodyPr>
            <a:noAutofit/>
          </a:bodyPr>
          <a:lstStyle/>
          <a:p>
            <a:pPr lvl="0" algn="just"/>
            <a:r>
              <a:rPr lang="es-ES" dirty="0">
                <a:solidFill>
                  <a:schemeClr val="bg1"/>
                </a:solidFill>
              </a:rPr>
              <a:t>El puntaje total de pentatlón militar subió 200 puntos superando de 4915 a 5115 puntos, y considerando que cinco deportistas superan ya la barrera de los 5000 puntos.</a:t>
            </a:r>
          </a:p>
          <a:p>
            <a:pPr lvl="0" algn="just"/>
            <a:r>
              <a:rPr lang="es-ES" dirty="0">
                <a:solidFill>
                  <a:schemeClr val="bg1"/>
                </a:solidFill>
              </a:rPr>
              <a:t>Existe una correlación positiva moderada entre el peso y el rendimiento físico del lanzamiento de granada, que demuestra que cuando mayor es el peso mejor es el resultado</a:t>
            </a:r>
            <a:r>
              <a:rPr lang="es-ES" dirty="0" smtClean="0">
                <a:solidFill>
                  <a:schemeClr val="bg1"/>
                </a:solidFill>
              </a:rPr>
              <a:t>.</a:t>
            </a:r>
          </a:p>
        </p:txBody>
      </p:sp>
    </p:spTree>
    <p:extLst>
      <p:ext uri="{BB962C8B-B14F-4D97-AF65-F5344CB8AC3E}">
        <p14:creationId xmlns:p14="http://schemas.microsoft.com/office/powerpoint/2010/main" val="1516173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xfrm>
            <a:off x="457200" y="1667941"/>
            <a:ext cx="8229600" cy="4785395"/>
          </a:xfrm>
          <a:ln w="57150">
            <a:solidFill>
              <a:schemeClr val="tx1"/>
            </a:solidFill>
          </a:ln>
        </p:spPr>
        <p:style>
          <a:lnRef idx="1">
            <a:schemeClr val="accent6"/>
          </a:lnRef>
          <a:fillRef idx="3">
            <a:schemeClr val="accent6"/>
          </a:fillRef>
          <a:effectRef idx="2">
            <a:schemeClr val="accent6"/>
          </a:effectRef>
          <a:fontRef idx="minor">
            <a:schemeClr val="lt1"/>
          </a:fontRef>
        </p:style>
        <p:txBody>
          <a:bodyPr>
            <a:noAutofit/>
          </a:bodyPr>
          <a:lstStyle/>
          <a:p>
            <a:pPr algn="just"/>
            <a:r>
              <a:rPr lang="es-ES" dirty="0" smtClean="0">
                <a:solidFill>
                  <a:schemeClr val="bg1"/>
                </a:solidFill>
              </a:rPr>
              <a:t>Existe </a:t>
            </a:r>
            <a:r>
              <a:rPr lang="es-ES" dirty="0">
                <a:solidFill>
                  <a:schemeClr val="bg1"/>
                </a:solidFill>
              </a:rPr>
              <a:t>una correlación positiva moderada entre el </a:t>
            </a:r>
            <a:r>
              <a:rPr lang="es-ES" dirty="0" smtClean="0">
                <a:solidFill>
                  <a:schemeClr val="bg1"/>
                </a:solidFill>
              </a:rPr>
              <a:t>% graso </a:t>
            </a:r>
            <a:r>
              <a:rPr lang="es-ES" dirty="0">
                <a:solidFill>
                  <a:schemeClr val="bg1"/>
                </a:solidFill>
              </a:rPr>
              <a:t>y el rendimiento físico del lanzamiento de granada, que demuestra que cuando mayor es el </a:t>
            </a:r>
            <a:r>
              <a:rPr lang="es-ES" dirty="0" smtClean="0">
                <a:solidFill>
                  <a:schemeClr val="bg1"/>
                </a:solidFill>
              </a:rPr>
              <a:t>% graso </a:t>
            </a:r>
            <a:r>
              <a:rPr lang="es-ES" dirty="0">
                <a:solidFill>
                  <a:schemeClr val="bg1"/>
                </a:solidFill>
              </a:rPr>
              <a:t>mejor es el resultado</a:t>
            </a:r>
            <a:r>
              <a:rPr lang="es-ES" dirty="0" smtClean="0">
                <a:solidFill>
                  <a:schemeClr val="bg1"/>
                </a:solidFill>
              </a:rPr>
              <a:t>.</a:t>
            </a:r>
            <a:endParaRPr lang="es-ES" dirty="0">
              <a:solidFill>
                <a:schemeClr val="bg1"/>
              </a:solidFill>
            </a:endParaRPr>
          </a:p>
          <a:p>
            <a:pPr lvl="0" algn="just"/>
            <a:r>
              <a:rPr lang="es-ES" dirty="0">
                <a:solidFill>
                  <a:schemeClr val="bg1"/>
                </a:solidFill>
              </a:rPr>
              <a:t>Existe una correlación negativa muy alta entre la frecuencia cardiaca y el rendimiento físico del tiro, que demuestra que cuando menor es la frecuencia cardiaca mejor es el resultado</a:t>
            </a:r>
            <a:r>
              <a:rPr lang="es-ES" dirty="0" smtClean="0">
                <a:solidFill>
                  <a:schemeClr val="bg1"/>
                </a:solidFill>
              </a:rPr>
              <a:t>.</a:t>
            </a:r>
            <a:endParaRPr lang="es-ES" dirty="0"/>
          </a:p>
        </p:txBody>
      </p:sp>
    </p:spTree>
    <p:extLst>
      <p:ext uri="{BB962C8B-B14F-4D97-AF65-F5344CB8AC3E}">
        <p14:creationId xmlns:p14="http://schemas.microsoft.com/office/powerpoint/2010/main" val="589126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lvl="0" algn="just"/>
            <a:r>
              <a:rPr lang="es-ES" dirty="0">
                <a:solidFill>
                  <a:schemeClr val="bg1"/>
                </a:solidFill>
              </a:rPr>
              <a:t>Existe una correlación negativa alta entre la frecuencia cardiaca del tiro con el puntaje total.</a:t>
            </a:r>
          </a:p>
          <a:p>
            <a:pPr lvl="0" algn="just"/>
            <a:r>
              <a:rPr lang="es-ES" dirty="0">
                <a:solidFill>
                  <a:schemeClr val="bg1"/>
                </a:solidFill>
              </a:rPr>
              <a:t>Existe una correlación positiva muy alta entre la frecuencia cardiaca y la prueba de natación, que demuestra que cuando la frecuencia cardiaca es alta el resultado es mejor</a:t>
            </a:r>
            <a:r>
              <a:rPr lang="es-ES"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872657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a:ln w="57150">
            <a:solidFill>
              <a:schemeClr val="tx1"/>
            </a:solidFill>
          </a:ln>
        </p:spPr>
        <p:txBody>
          <a:bodyPr/>
          <a:lstStyle/>
          <a:p>
            <a:r>
              <a:rPr lang="es-ES_tradnl" b="1" dirty="0" smtClean="0">
                <a:solidFill>
                  <a:schemeClr val="accent1"/>
                </a:solidFill>
              </a:rPr>
              <a:t>CONCLUSIONES</a:t>
            </a:r>
            <a:endParaRPr lang="es-ES" b="1" dirty="0">
              <a:solidFill>
                <a:schemeClr val="accent1"/>
              </a:solidFill>
            </a:endParaRPr>
          </a:p>
        </p:txBody>
      </p:sp>
      <p:sp>
        <p:nvSpPr>
          <p:cNvPr id="3" name="2 Marcador de contenido"/>
          <p:cNvSpPr>
            <a:spLocks noGrp="1"/>
          </p:cNvSpPr>
          <p:nvPr>
            <p:ph idx="1"/>
          </p:nvPr>
        </p:nvSpPr>
        <p:spPr>
          <a:ln w="57150">
            <a:solidFill>
              <a:schemeClr val="tx1"/>
            </a:solidFill>
          </a:ln>
        </p:spPr>
        <p:style>
          <a:lnRef idx="1">
            <a:schemeClr val="accent6"/>
          </a:lnRef>
          <a:fillRef idx="3">
            <a:schemeClr val="accent6"/>
          </a:fillRef>
          <a:effectRef idx="2">
            <a:schemeClr val="accent6"/>
          </a:effectRef>
          <a:fontRef idx="minor">
            <a:schemeClr val="lt1"/>
          </a:fontRef>
        </p:style>
        <p:txBody>
          <a:bodyPr>
            <a:normAutofit lnSpcReduction="10000"/>
          </a:bodyPr>
          <a:lstStyle/>
          <a:p>
            <a:pPr lvl="0" algn="just"/>
            <a:r>
              <a:rPr lang="es-ES" dirty="0" smtClean="0">
                <a:solidFill>
                  <a:schemeClr val="bg1"/>
                </a:solidFill>
              </a:rPr>
              <a:t>Existe </a:t>
            </a:r>
            <a:r>
              <a:rPr lang="es-ES" dirty="0">
                <a:solidFill>
                  <a:schemeClr val="bg1"/>
                </a:solidFill>
              </a:rPr>
              <a:t>una correlación negativa alta entre la frecuencia cardiaca y la prueba de lanzamiento de granada, que demuestra que mientras menor es la frecuencia cardiaca mejor es el resultado.</a:t>
            </a:r>
          </a:p>
          <a:p>
            <a:pPr lvl="0" algn="just"/>
            <a:r>
              <a:rPr lang="es-ES" dirty="0">
                <a:solidFill>
                  <a:schemeClr val="bg1"/>
                </a:solidFill>
              </a:rPr>
              <a:t>Existe una correlación positiva muy alta entre el VO2max y la prueba de </a:t>
            </a:r>
            <a:r>
              <a:rPr lang="es-ES" dirty="0" err="1">
                <a:solidFill>
                  <a:schemeClr val="bg1"/>
                </a:solidFill>
              </a:rPr>
              <a:t>cross</a:t>
            </a:r>
            <a:r>
              <a:rPr lang="es-ES" dirty="0">
                <a:solidFill>
                  <a:schemeClr val="bg1"/>
                </a:solidFill>
              </a:rPr>
              <a:t> country, que demuestra que mientras más alto es el VO2max mejor es el rendimiento físico.</a:t>
            </a:r>
          </a:p>
          <a:p>
            <a:pPr algn="just"/>
            <a:endParaRPr lang="es-ES" dirty="0"/>
          </a:p>
        </p:txBody>
      </p:sp>
    </p:spTree>
    <p:extLst>
      <p:ext uri="{BB962C8B-B14F-4D97-AF65-F5344CB8AC3E}">
        <p14:creationId xmlns:p14="http://schemas.microsoft.com/office/powerpoint/2010/main" val="1355118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solidFill>
          <a:ln w="57150">
            <a:solidFill>
              <a:srgbClr val="FFFF00"/>
            </a:solidFill>
          </a:ln>
        </p:spPr>
        <p:txBody>
          <a:bodyPr>
            <a:normAutofit/>
          </a:bodyPr>
          <a:lstStyle/>
          <a:p>
            <a:r>
              <a:rPr lang="es-ES_tradnl" b="1" dirty="0" smtClean="0">
                <a:solidFill>
                  <a:srgbClr val="FFFF00"/>
                </a:solidFill>
              </a:rPr>
              <a:t>RECOMENDACIONES</a:t>
            </a:r>
            <a:endParaRPr lang="es-ES" b="1" dirty="0">
              <a:solidFill>
                <a:srgbClr val="FFFF00"/>
              </a:solidFill>
            </a:endParaRPr>
          </a:p>
        </p:txBody>
      </p:sp>
      <p:sp>
        <p:nvSpPr>
          <p:cNvPr id="3" name="2 Marcador de contenido"/>
          <p:cNvSpPr>
            <a:spLocks noGrp="1"/>
          </p:cNvSpPr>
          <p:nvPr>
            <p:ph idx="1"/>
          </p:nvPr>
        </p:nvSpPr>
        <p:spPr>
          <a:ln w="57150">
            <a:solidFill>
              <a:schemeClr val="tx1"/>
            </a:solidFill>
          </a:ln>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lvl="0" algn="just"/>
            <a:r>
              <a:rPr lang="es-ES" dirty="0">
                <a:solidFill>
                  <a:schemeClr val="bg1"/>
                </a:solidFill>
              </a:rPr>
              <a:t>Se necesita el uso de </a:t>
            </a:r>
            <a:r>
              <a:rPr lang="es-ES" dirty="0" err="1">
                <a:solidFill>
                  <a:schemeClr val="bg1"/>
                </a:solidFill>
              </a:rPr>
              <a:t>pulsómetros</a:t>
            </a:r>
            <a:r>
              <a:rPr lang="es-ES" dirty="0">
                <a:solidFill>
                  <a:schemeClr val="bg1"/>
                </a:solidFill>
              </a:rPr>
              <a:t> para los entrenamientos en todas las pruebas, y así tener un control más preciso de las intensidades y de todos los deportistas.</a:t>
            </a:r>
          </a:p>
          <a:p>
            <a:pPr lvl="0" algn="just"/>
            <a:r>
              <a:rPr lang="es-ES" dirty="0">
                <a:solidFill>
                  <a:schemeClr val="bg1"/>
                </a:solidFill>
              </a:rPr>
              <a:t>Ya determinados los sistemas energéticos o las zonas de entrenamiento en cada prueba, podemos recomendar un plan nutricional para los entrenamientos y </a:t>
            </a:r>
            <a:r>
              <a:rPr lang="es-ES" dirty="0" err="1">
                <a:solidFill>
                  <a:schemeClr val="bg1"/>
                </a:solidFill>
              </a:rPr>
              <a:t>precompetencia</a:t>
            </a:r>
            <a:r>
              <a:rPr lang="es-ES" dirty="0">
                <a:solidFill>
                  <a:schemeClr val="bg1"/>
                </a:solidFill>
              </a:rPr>
              <a:t> de acuerdo a los requerimientos de cada sistema energético.</a:t>
            </a:r>
          </a:p>
          <a:p>
            <a:pPr lvl="0" algn="just"/>
            <a:r>
              <a:rPr lang="es-ES" dirty="0">
                <a:solidFill>
                  <a:schemeClr val="bg1"/>
                </a:solidFill>
              </a:rPr>
              <a:t>Con el conocimiento de los sistemas energéticos o las zonas de entrenamiento se puede planificar de mejor manera los calentamientos antes de cada prueba</a:t>
            </a:r>
            <a:r>
              <a:rPr lang="es-ES"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2997480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solidFill>
          <a:ln w="57150">
            <a:solidFill>
              <a:srgbClr val="FFFF00"/>
            </a:solidFill>
          </a:ln>
        </p:spPr>
        <p:txBody>
          <a:bodyPr/>
          <a:lstStyle/>
          <a:p>
            <a:r>
              <a:rPr lang="es-ES_tradnl" b="1" dirty="0" smtClean="0">
                <a:solidFill>
                  <a:srgbClr val="FFFF00"/>
                </a:solidFill>
              </a:rPr>
              <a:t>RECOMENDACIONES</a:t>
            </a:r>
            <a:endParaRPr lang="es-ES" b="1" dirty="0">
              <a:solidFill>
                <a:srgbClr val="FFFF00"/>
              </a:solidFill>
            </a:endParaRPr>
          </a:p>
        </p:txBody>
      </p:sp>
      <p:sp>
        <p:nvSpPr>
          <p:cNvPr id="3" name="2 Marcador de contenido"/>
          <p:cNvSpPr>
            <a:spLocks noGrp="1"/>
          </p:cNvSpPr>
          <p:nvPr>
            <p:ph idx="1"/>
          </p:nvPr>
        </p:nvSpPr>
        <p:spPr>
          <a:ln w="57150">
            <a:solidFill>
              <a:schemeClr val="tx1"/>
            </a:solidFill>
          </a:ln>
        </p:spPr>
        <p:style>
          <a:lnRef idx="1">
            <a:schemeClr val="accent1"/>
          </a:lnRef>
          <a:fillRef idx="3">
            <a:schemeClr val="accent1"/>
          </a:fillRef>
          <a:effectRef idx="2">
            <a:schemeClr val="accent1"/>
          </a:effectRef>
          <a:fontRef idx="minor">
            <a:schemeClr val="lt1"/>
          </a:fontRef>
        </p:style>
        <p:txBody>
          <a:bodyPr>
            <a:normAutofit/>
          </a:bodyPr>
          <a:lstStyle/>
          <a:p>
            <a:pPr lvl="0" algn="just"/>
            <a:r>
              <a:rPr lang="es-ES" dirty="0">
                <a:solidFill>
                  <a:schemeClr val="bg1"/>
                </a:solidFill>
              </a:rPr>
              <a:t>Planificar o aplicar nuevas estrategias  en los entrenamientos en la pruebas con menor rendimiento como </a:t>
            </a:r>
            <a:r>
              <a:rPr lang="es-ES" dirty="0" smtClean="0">
                <a:solidFill>
                  <a:schemeClr val="bg1"/>
                </a:solidFill>
              </a:rPr>
              <a:t>el lanzamiento de granada y </a:t>
            </a:r>
            <a:r>
              <a:rPr lang="es-ES" dirty="0" err="1" smtClean="0">
                <a:solidFill>
                  <a:schemeClr val="bg1"/>
                </a:solidFill>
              </a:rPr>
              <a:t>cross</a:t>
            </a:r>
            <a:r>
              <a:rPr lang="es-ES" dirty="0" smtClean="0">
                <a:solidFill>
                  <a:schemeClr val="bg1"/>
                </a:solidFill>
              </a:rPr>
              <a:t> country.</a:t>
            </a:r>
            <a:endParaRPr lang="es-ES" dirty="0">
              <a:solidFill>
                <a:schemeClr val="bg1"/>
              </a:solidFill>
            </a:endParaRPr>
          </a:p>
          <a:p>
            <a:pPr lvl="0" algn="just"/>
            <a:r>
              <a:rPr lang="es-ES" dirty="0" smtClean="0">
                <a:solidFill>
                  <a:schemeClr val="bg1"/>
                </a:solidFill>
              </a:rPr>
              <a:t>Realizar </a:t>
            </a:r>
            <a:r>
              <a:rPr lang="es-ES" dirty="0">
                <a:solidFill>
                  <a:schemeClr val="bg1"/>
                </a:solidFill>
              </a:rPr>
              <a:t>un control y seguimiento de los sistemas energéticos y composición corporal y somatotipo, durante todo el proceso de entrenamiento.</a:t>
            </a:r>
          </a:p>
          <a:p>
            <a:pPr marL="0" indent="0" algn="just">
              <a:buNone/>
            </a:pPr>
            <a:endParaRPr lang="es-ES" dirty="0"/>
          </a:p>
        </p:txBody>
      </p:sp>
    </p:spTree>
    <p:extLst>
      <p:ext uri="{BB962C8B-B14F-4D97-AF65-F5344CB8AC3E}">
        <p14:creationId xmlns:p14="http://schemas.microsoft.com/office/powerpoint/2010/main" val="2643888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solidFill>
          <a:ln w="57150">
            <a:solidFill>
              <a:srgbClr val="FFFF00"/>
            </a:solidFill>
          </a:ln>
        </p:spPr>
        <p:txBody>
          <a:bodyPr/>
          <a:lstStyle/>
          <a:p>
            <a:r>
              <a:rPr lang="es-ES_tradnl" b="1" dirty="0" smtClean="0">
                <a:solidFill>
                  <a:srgbClr val="FFFF00"/>
                </a:solidFill>
              </a:rPr>
              <a:t>BIBLIOGRAFÍA</a:t>
            </a:r>
            <a:endParaRPr lang="es-ES" b="1" dirty="0">
              <a:solidFill>
                <a:srgbClr val="FFFF00"/>
              </a:solidFill>
            </a:endParaRPr>
          </a:p>
        </p:txBody>
      </p:sp>
      <p:sp>
        <p:nvSpPr>
          <p:cNvPr id="3" name="2 Marcador de contenido"/>
          <p:cNvSpPr>
            <a:spLocks noGrp="1"/>
          </p:cNvSpPr>
          <p:nvPr>
            <p:ph idx="1"/>
          </p:nvPr>
        </p:nvSpPr>
        <p:spPr/>
        <p:txBody>
          <a:bodyPr>
            <a:normAutofit fontScale="47500" lnSpcReduction="20000"/>
          </a:bodyPr>
          <a:lstStyle/>
          <a:p>
            <a:r>
              <a:rPr lang="es-EC" dirty="0"/>
              <a:t>Acosta, L., &amp; De La Rosa, M. (s.f.). Fisiología del Ejercicio. </a:t>
            </a:r>
            <a:r>
              <a:rPr lang="es-EC" i="1" dirty="0"/>
              <a:t>Catedra I Fisiología Humana</a:t>
            </a:r>
            <a:r>
              <a:rPr lang="es-EC" dirty="0"/>
              <a:t>. Universidad Nacional del Nordeste.</a:t>
            </a:r>
            <a:endParaRPr lang="es-ES" dirty="0"/>
          </a:p>
          <a:p>
            <a:r>
              <a:rPr lang="es-EC" dirty="0"/>
              <a:t>Aragón, F., &amp; Fernández, A. (1995). </a:t>
            </a:r>
            <a:r>
              <a:rPr lang="es-EC" i="1" dirty="0"/>
              <a:t>Fisiología del ejercicio.</a:t>
            </a:r>
            <a:r>
              <a:rPr lang="es-EC" dirty="0"/>
              <a:t> San José: Universidad de Costa Rica.</a:t>
            </a:r>
            <a:endParaRPr lang="es-ES" dirty="0"/>
          </a:p>
          <a:p>
            <a:r>
              <a:rPr lang="en-US" dirty="0"/>
              <a:t>CISM. (2013). Military Pentathlon, Part B contest regulations. </a:t>
            </a:r>
            <a:r>
              <a:rPr lang="es-EC" i="1" dirty="0"/>
              <a:t>2013</a:t>
            </a:r>
            <a:r>
              <a:rPr lang="es-EC" dirty="0"/>
              <a:t>.</a:t>
            </a:r>
            <a:endParaRPr lang="es-ES" dirty="0"/>
          </a:p>
          <a:p>
            <a:r>
              <a:rPr lang="es-EC" dirty="0"/>
              <a:t>Deportes, C. s. (2003). </a:t>
            </a:r>
            <a:r>
              <a:rPr lang="es-EC" i="1" dirty="0"/>
              <a:t>Métodos de estudio de composición corporal en deportistas.</a:t>
            </a:r>
            <a:r>
              <a:rPr lang="es-EC" dirty="0"/>
              <a:t> Madrid: Ministerio de Educación, Cultura y Deporte.</a:t>
            </a:r>
            <a:endParaRPr lang="es-ES" dirty="0"/>
          </a:p>
          <a:p>
            <a:r>
              <a:rPr lang="es-EC" dirty="0" err="1"/>
              <a:t>Diestrich</a:t>
            </a:r>
            <a:r>
              <a:rPr lang="es-EC" dirty="0"/>
              <a:t>, M., Klaus, C., &amp; Klaus, L. (2007). </a:t>
            </a:r>
            <a:r>
              <a:rPr lang="es-EC" i="1" dirty="0"/>
              <a:t>Manual de metodología del entrenamiento deportivo.</a:t>
            </a:r>
            <a:r>
              <a:rPr lang="es-EC" dirty="0"/>
              <a:t> Barcelona: </a:t>
            </a:r>
            <a:r>
              <a:rPr lang="es-EC" dirty="0" err="1"/>
              <a:t>Paidotribo</a:t>
            </a:r>
            <a:r>
              <a:rPr lang="es-EC" dirty="0"/>
              <a:t>.</a:t>
            </a:r>
            <a:endParaRPr lang="es-ES" dirty="0"/>
          </a:p>
          <a:p>
            <a:r>
              <a:rPr lang="es-EC" dirty="0"/>
              <a:t>FF.AA. (21 de Diciembre de 2009). </a:t>
            </a:r>
            <a:r>
              <a:rPr lang="es-EC" i="1" dirty="0"/>
              <a:t>http://www.ccffaa.mil.ec</a:t>
            </a:r>
            <a:r>
              <a:rPr lang="es-EC" dirty="0"/>
              <a:t>. Recuperado el 15 de 05 de 2013, de http://www.ccffaa.mil.ec/index.php?option=com_content&amp;view=article&amp;id=79&amp;Itemid=74</a:t>
            </a:r>
            <a:endParaRPr lang="es-ES" dirty="0"/>
          </a:p>
          <a:p>
            <a:r>
              <a:rPr lang="es-EC" dirty="0"/>
              <a:t>García, M. (2007). </a:t>
            </a:r>
            <a:r>
              <a:rPr lang="es-EC" i="1" dirty="0"/>
              <a:t>Resistencia y entrenamiento, Una metodología práctica.</a:t>
            </a:r>
            <a:r>
              <a:rPr lang="es-EC" dirty="0"/>
              <a:t> Barcelona: </a:t>
            </a:r>
            <a:r>
              <a:rPr lang="es-EC" dirty="0" err="1"/>
              <a:t>Paidotribo</a:t>
            </a:r>
            <a:r>
              <a:rPr lang="es-EC" dirty="0"/>
              <a:t>.</a:t>
            </a:r>
            <a:endParaRPr lang="es-ES" dirty="0"/>
          </a:p>
          <a:p>
            <a:r>
              <a:rPr lang="es-EC" dirty="0" err="1"/>
              <a:t>Martinez</a:t>
            </a:r>
            <a:r>
              <a:rPr lang="es-EC" dirty="0"/>
              <a:t>, E. (2008). </a:t>
            </a:r>
            <a:r>
              <a:rPr lang="es-EC" i="1" dirty="0"/>
              <a:t>Pruebas de aptitud física.</a:t>
            </a:r>
            <a:r>
              <a:rPr lang="es-EC" dirty="0"/>
              <a:t> Barcelona: </a:t>
            </a:r>
            <a:r>
              <a:rPr lang="es-EC" dirty="0" err="1"/>
              <a:t>Paidotribo</a:t>
            </a:r>
            <a:r>
              <a:rPr lang="es-EC" dirty="0"/>
              <a:t>.</a:t>
            </a:r>
            <a:endParaRPr lang="es-ES" dirty="0"/>
          </a:p>
          <a:p>
            <a:r>
              <a:rPr lang="es-EC" dirty="0" err="1"/>
              <a:t>Naclerio</a:t>
            </a:r>
            <a:r>
              <a:rPr lang="es-EC" dirty="0"/>
              <a:t>, F. (2011). </a:t>
            </a:r>
            <a:r>
              <a:rPr lang="es-EC" i="1" dirty="0"/>
              <a:t>Entrenamiento Deportivo.</a:t>
            </a:r>
            <a:r>
              <a:rPr lang="es-EC" dirty="0"/>
              <a:t> Madrid: Médica Panamericana.</a:t>
            </a:r>
            <a:endParaRPr lang="es-ES" dirty="0"/>
          </a:p>
          <a:p>
            <a:r>
              <a:rPr lang="es-EC" dirty="0" err="1"/>
              <a:t>Platonov</a:t>
            </a:r>
            <a:r>
              <a:rPr lang="es-EC" dirty="0"/>
              <a:t>, V. (2001). </a:t>
            </a:r>
            <a:r>
              <a:rPr lang="es-EC" i="1" dirty="0"/>
              <a:t>Teoría general del entrenamiento deportivo olímpico.</a:t>
            </a:r>
            <a:r>
              <a:rPr lang="es-EC" dirty="0"/>
              <a:t> Barcelona: </a:t>
            </a:r>
            <a:r>
              <a:rPr lang="es-EC" dirty="0" err="1"/>
              <a:t>Paidotribo</a:t>
            </a:r>
            <a:r>
              <a:rPr lang="es-EC" dirty="0"/>
              <a:t>.</a:t>
            </a:r>
            <a:endParaRPr lang="es-ES" dirty="0"/>
          </a:p>
          <a:p>
            <a:r>
              <a:rPr lang="es-EC" dirty="0" err="1"/>
              <a:t>Quizhpe</a:t>
            </a:r>
            <a:r>
              <a:rPr lang="es-EC" dirty="0"/>
              <a:t>, C. (2010). </a:t>
            </a:r>
            <a:r>
              <a:rPr lang="es-EC" dirty="0" err="1"/>
              <a:t>Cineantropometría</a:t>
            </a:r>
            <a:r>
              <a:rPr lang="es-EC" dirty="0"/>
              <a:t>. </a:t>
            </a:r>
            <a:r>
              <a:rPr lang="es-EC" i="1" dirty="0"/>
              <a:t>Composición corporal</a:t>
            </a:r>
            <a:r>
              <a:rPr lang="es-EC" dirty="0"/>
              <a:t>. </a:t>
            </a:r>
            <a:r>
              <a:rPr lang="es-EC" dirty="0" err="1"/>
              <a:t>Sangolquí</a:t>
            </a:r>
            <a:r>
              <a:rPr lang="es-EC" dirty="0"/>
              <a:t>, Pichincha, Ecuador.</a:t>
            </a:r>
            <a:endParaRPr lang="es-ES" dirty="0"/>
          </a:p>
          <a:p>
            <a:r>
              <a:rPr lang="es-EC" dirty="0" err="1"/>
              <a:t>Shephard</a:t>
            </a:r>
            <a:r>
              <a:rPr lang="es-EC" dirty="0"/>
              <a:t>. (1992).</a:t>
            </a:r>
            <a:endParaRPr lang="es-ES" dirty="0"/>
          </a:p>
          <a:p>
            <a:r>
              <a:rPr lang="es-EC" dirty="0"/>
              <a:t>Vargas, R. (1998). </a:t>
            </a:r>
            <a:r>
              <a:rPr lang="es-EC" i="1" dirty="0"/>
              <a:t>Teoría del entrenamiento, Diccionario de conceptos.</a:t>
            </a:r>
            <a:r>
              <a:rPr lang="es-EC" dirty="0"/>
              <a:t> México: Universidad Nacional Autónoma de México.</a:t>
            </a:r>
            <a:endParaRPr lang="es-ES" dirty="0"/>
          </a:p>
          <a:p>
            <a:r>
              <a:rPr lang="es-EC" dirty="0" err="1"/>
              <a:t>Viru</a:t>
            </a:r>
            <a:r>
              <a:rPr lang="es-EC" dirty="0"/>
              <a:t>, A., &amp; </a:t>
            </a:r>
            <a:r>
              <a:rPr lang="es-EC" dirty="0" err="1"/>
              <a:t>Viru</a:t>
            </a:r>
            <a:r>
              <a:rPr lang="es-EC" dirty="0"/>
              <a:t>, M. (2003). </a:t>
            </a:r>
            <a:r>
              <a:rPr lang="es-EC" i="1" dirty="0"/>
              <a:t>Análisis y control del rendimiento deportivo.</a:t>
            </a:r>
            <a:r>
              <a:rPr lang="es-EC" dirty="0"/>
              <a:t> Barcelona: </a:t>
            </a:r>
            <a:r>
              <a:rPr lang="es-EC" dirty="0" err="1"/>
              <a:t>Paidotribo</a:t>
            </a:r>
            <a:r>
              <a:rPr lang="es-EC" dirty="0" smtClean="0"/>
              <a:t>.</a:t>
            </a:r>
            <a:endParaRPr lang="es-ES" dirty="0" smtClean="0"/>
          </a:p>
          <a:p>
            <a:endParaRPr lang="es-ES" dirty="0"/>
          </a:p>
        </p:txBody>
      </p:sp>
    </p:spTree>
    <p:extLst>
      <p:ext uri="{BB962C8B-B14F-4D97-AF65-F5344CB8AC3E}">
        <p14:creationId xmlns:p14="http://schemas.microsoft.com/office/powerpoint/2010/main" val="1654599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GRACIAS POR SU ATENCIÓN</a:t>
            </a:r>
            <a:endParaRPr lang="es-ES" b="1" dirty="0"/>
          </a:p>
        </p:txBody>
      </p:sp>
      <p:sp>
        <p:nvSpPr>
          <p:cNvPr id="3" name="2 Marcador de contenido"/>
          <p:cNvSpPr>
            <a:spLocks noGrp="1"/>
          </p:cNvSpPr>
          <p:nvPr>
            <p:ph idx="1"/>
          </p:nvPr>
        </p:nvSpPr>
        <p:spPr/>
        <p:txBody>
          <a:bodyPr/>
          <a:lstStyle/>
          <a:p>
            <a:endParaRPr lang="es-ES" dirty="0"/>
          </a:p>
        </p:txBody>
      </p:sp>
      <p:pic>
        <p:nvPicPr>
          <p:cNvPr id="11266" name="Picture 2" descr="http://upload.wikimedia.org/wikipedia/commons/5/5f/Pentatlo_Mili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75" y="1556792"/>
            <a:ext cx="4495800" cy="442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6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chemeClr val="bg1"/>
                </a:solidFill>
              </a:rPr>
              <a:t>PLANTEAMIENTO DEL PROBLEMA</a:t>
            </a:r>
            <a:endParaRPr lang="es-ES" b="1" dirty="0">
              <a:solidFill>
                <a:schemeClr val="bg1"/>
              </a:solidFill>
            </a:endParaRPr>
          </a:p>
        </p:txBody>
      </p:sp>
      <p:sp>
        <p:nvSpPr>
          <p:cNvPr id="3" name="2 Marcador de contenido"/>
          <p:cNvSpPr>
            <a:spLocks noGrp="1"/>
          </p:cNvSpPr>
          <p:nvPr>
            <p:ph idx="1"/>
          </p:nvPr>
        </p:nvSpPr>
        <p:spPr>
          <a:xfrm>
            <a:off x="457200" y="1600201"/>
            <a:ext cx="8229600" cy="4205063"/>
          </a:xfrm>
          <a:solidFill>
            <a:schemeClr val="accent6">
              <a:lumMod val="75000"/>
            </a:schemeClr>
          </a:solidFill>
          <a:ln w="57150">
            <a:solidFill>
              <a:schemeClr val="tx1"/>
            </a:solidFill>
          </a:ln>
        </p:spPr>
        <p:txBody>
          <a:bodyPr>
            <a:normAutofit fontScale="85000" lnSpcReduction="10000"/>
          </a:bodyPr>
          <a:lstStyle/>
          <a:p>
            <a:pPr algn="just"/>
            <a:r>
              <a:rPr lang="es-EC" dirty="0" smtClean="0"/>
              <a:t>El entrenamiento </a:t>
            </a:r>
            <a:r>
              <a:rPr lang="es-EC" dirty="0"/>
              <a:t>se dificulta </a:t>
            </a:r>
            <a:r>
              <a:rPr lang="es-EC" dirty="0" smtClean="0"/>
              <a:t>mucho,  </a:t>
            </a:r>
            <a:r>
              <a:rPr lang="es-EC" dirty="0"/>
              <a:t>para su </a:t>
            </a:r>
            <a:r>
              <a:rPr lang="es-EC" dirty="0" err="1"/>
              <a:t>entrenabilidad</a:t>
            </a:r>
            <a:r>
              <a:rPr lang="es-EC" dirty="0"/>
              <a:t> en diferentes intensidades de acuerdo a la utilización de los sistemas energéticos, porque no existe un control y seguimiento de los </a:t>
            </a:r>
            <a:r>
              <a:rPr lang="es-EC" dirty="0" smtClean="0"/>
              <a:t>mismos </a:t>
            </a:r>
            <a:r>
              <a:rPr lang="es-EC" dirty="0"/>
              <a:t>para este deporte que es uno de los más importantes dentro </a:t>
            </a:r>
            <a:r>
              <a:rPr lang="es-EC" dirty="0" smtClean="0"/>
              <a:t>de </a:t>
            </a:r>
            <a:r>
              <a:rPr lang="es-EC" dirty="0"/>
              <a:t>Fuerzas Armadas alrededor del mundo. </a:t>
            </a:r>
            <a:endParaRPr lang="es-ES" dirty="0"/>
          </a:p>
          <a:p>
            <a:pPr algn="just"/>
            <a:r>
              <a:rPr lang="es-EC" dirty="0"/>
              <a:t>Desconocemos la composición corporal y somatotipo que tiene un equipo de pentatlón militar, lo que contribuiría en la selección  de nuevos atletas para el equipo.</a:t>
            </a:r>
            <a:endParaRPr lang="es-ES" dirty="0"/>
          </a:p>
          <a:p>
            <a:pPr algn="just"/>
            <a:endParaRPr lang="es-ES" dirty="0"/>
          </a:p>
        </p:txBody>
      </p:sp>
    </p:spTree>
    <p:extLst>
      <p:ext uri="{BB962C8B-B14F-4D97-AF65-F5344CB8AC3E}">
        <p14:creationId xmlns:p14="http://schemas.microsoft.com/office/powerpoint/2010/main" val="3737956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OBJETIVO GENERAL</a:t>
            </a:r>
            <a:endParaRPr lang="es-ES" b="1" dirty="0"/>
          </a:p>
        </p:txBody>
      </p:sp>
      <p:sp>
        <p:nvSpPr>
          <p:cNvPr id="3" name="2 Marcador de contenido"/>
          <p:cNvSpPr>
            <a:spLocks noGrp="1"/>
          </p:cNvSpPr>
          <p:nvPr>
            <p:ph idx="1"/>
          </p:nvPr>
        </p:nvSpPr>
        <p:spPr>
          <a:xfrm>
            <a:off x="457200" y="1600201"/>
            <a:ext cx="8229600" cy="2116832"/>
          </a:xfrm>
        </p:spPr>
        <p:style>
          <a:lnRef idx="3">
            <a:schemeClr val="lt1"/>
          </a:lnRef>
          <a:fillRef idx="1">
            <a:schemeClr val="accent2"/>
          </a:fillRef>
          <a:effectRef idx="1">
            <a:schemeClr val="accent2"/>
          </a:effectRef>
          <a:fontRef idx="minor">
            <a:schemeClr val="lt1"/>
          </a:fontRef>
        </p:style>
        <p:txBody>
          <a:bodyPr/>
          <a:lstStyle/>
          <a:p>
            <a:pPr lvl="0" algn="just"/>
            <a:r>
              <a:rPr lang="es-EC" b="1" dirty="0"/>
              <a:t>Determinar la incidencia de los sistemas energéticos y composición corporal- somatotipo en el rendimiento físico del equipo de pentatlón militar de la FEDEME.</a:t>
            </a:r>
            <a:endParaRPr lang="es-ES" b="1" dirty="0"/>
          </a:p>
          <a:p>
            <a:pPr algn="just"/>
            <a:endParaRPr lang="es-ES" b="1" dirty="0"/>
          </a:p>
        </p:txBody>
      </p:sp>
      <p:pic>
        <p:nvPicPr>
          <p:cNvPr id="4098" name="Picture 2" descr="https://encrypted-tbn3.gstatic.com/images?q=tbn:ANd9GcTi1aJ1FqPqPJZ5eVk-V0-Dczxla9xPb-qXLtaTJgbGoRmlLXEoFsV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149080"/>
            <a:ext cx="4176464"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92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OBJETIVOS ESPECÍFICOS</a:t>
            </a:r>
            <a:endParaRPr lang="es-ES"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68392725"/>
              </p:ext>
            </p:extLst>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3326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solidFill>
                  <a:schemeClr val="bg1"/>
                </a:solidFill>
              </a:rPr>
              <a:t>JUSTIFICACIÓN</a:t>
            </a:r>
            <a:endParaRPr lang="es-ES" b="1" dirty="0">
              <a:solidFill>
                <a:schemeClr val="bg1"/>
              </a:solidFill>
            </a:endParaRPr>
          </a:p>
        </p:txBody>
      </p:sp>
      <p:sp>
        <p:nvSpPr>
          <p:cNvPr id="3" name="2 Marcador de contenido"/>
          <p:cNvSpPr>
            <a:spLocks noGrp="1"/>
          </p:cNvSpPr>
          <p:nvPr>
            <p:ph idx="1"/>
          </p:nvPr>
        </p:nvSpPr>
        <p:spPr>
          <a:solidFill>
            <a:srgbClr val="FFFF00"/>
          </a:solidFill>
          <a:ln w="76200">
            <a:solidFill>
              <a:schemeClr val="tx1"/>
            </a:solidFill>
          </a:ln>
        </p:spPr>
        <p:txBody>
          <a:bodyPr/>
          <a:lstStyle/>
          <a:p>
            <a:pPr algn="just"/>
            <a:r>
              <a:rPr lang="es-EC" b="1" dirty="0" smtClean="0"/>
              <a:t>Los datos  de sistemas energéticos, composición corporal-somatotipo nos </a:t>
            </a:r>
            <a:r>
              <a:rPr lang="es-EC" b="1" dirty="0"/>
              <a:t>sirven para mejorar el rendimiento físico de los deportistas, y así mejorar las ubicaciones a nivel mundial y mantener los campeonatos  a nivel sudamericano. Manteniendo un control y seguimiento en todas las pruebas, para subir las </a:t>
            </a:r>
            <a:r>
              <a:rPr lang="es-EC" b="1" dirty="0" smtClean="0"/>
              <a:t>marcas en el deporte de Pentatlón Militar.</a:t>
            </a:r>
            <a:endParaRPr lang="es-ES" b="1" dirty="0"/>
          </a:p>
        </p:txBody>
      </p:sp>
    </p:spTree>
    <p:extLst>
      <p:ext uri="{BB962C8B-B14F-4D97-AF65-F5344CB8AC3E}">
        <p14:creationId xmlns:p14="http://schemas.microsoft.com/office/powerpoint/2010/main" val="4099375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965909"/>
              </p:ext>
            </p:extLst>
          </p:nvPr>
        </p:nvGraphicFramePr>
        <p:xfrm>
          <a:off x="107504" y="836712"/>
          <a:ext cx="90364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040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1232</TotalTime>
  <Words>1966</Words>
  <Application>Microsoft Office PowerPoint</Application>
  <PresentationFormat>Presentación en pantalla (4:3)</PresentationFormat>
  <Paragraphs>364</Paragraphs>
  <Slides>47</Slides>
  <Notes>3</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Facundo Cabral</vt:lpstr>
      <vt:lpstr>CONTROL Y SEGUIMIENTO DE LOS SISTEMAS ENERGÉTICOS Y COMPOSICIÓN CORPORAL-SOMATOTIPO EN EL RENDIMIENTO FÍSICO, DEL EQUIPO DE PENTATLÓN MILITAR DE LA FEDERACIÓN DEPORTIVA MILITAR DEL ECUADOR (FEDEME) EN EL AÑO 2013.</vt:lpstr>
      <vt:lpstr>Presentación de PowerPoint</vt:lpstr>
      <vt:lpstr>FORMULACIÓN DEL PROBLEMA</vt:lpstr>
      <vt:lpstr>PLANTEAMIENTO DEL PROBLEMA</vt:lpstr>
      <vt:lpstr>OBJETIVO GENERAL</vt:lpstr>
      <vt:lpstr>OBJETIVOS ESPECÍFICOS</vt:lpstr>
      <vt:lpstr>JUSTIFICACIÓN</vt:lpstr>
      <vt:lpstr>Presentación de PowerPoint</vt:lpstr>
      <vt:lpstr>Presentación de PowerPoint</vt:lpstr>
      <vt:lpstr>COMPOSICIÓN CORPORAL</vt:lpstr>
      <vt:lpstr>SOMATOTIPO</vt:lpstr>
      <vt:lpstr>RENDIMIENTO FÍSICO</vt:lpstr>
      <vt:lpstr>HIPÓTESIS</vt:lpstr>
      <vt:lpstr>VARIABLES DE  INVESTIGACIÓN</vt:lpstr>
      <vt:lpstr>Presentación de PowerPoint</vt:lpstr>
      <vt:lpstr>Presentación de PowerPoint</vt:lpstr>
      <vt:lpstr>COMPARACIÓN DE FRECUENCIA CARDIACA 1 Y 2 TEST</vt:lpstr>
      <vt:lpstr>COMPARACIÓN DEL VO2MAX 1 Y 2 TEST</vt:lpstr>
      <vt:lpstr>COMPARACIÓN DE LA COMPOSICIÓN CORPORAL 1 Y 2 TEST</vt:lpstr>
      <vt:lpstr>COMPARACIÓN DEL SOMATOTIPO DEL 1 Y 2 TEST</vt:lpstr>
      <vt:lpstr>COMPARACIÓN DEL PUNTAJE DEL 1 Y 2 TEST</vt:lpstr>
      <vt:lpstr>MEJORES DEPORTISTAS POR PRUEBA</vt:lpstr>
      <vt:lpstr>DEPORTISTA CON MEJOR PUNTAJE TOTAL</vt:lpstr>
      <vt:lpstr>PROMEDIO TOTAL </vt:lpstr>
      <vt:lpstr>PROMEDIOS FRECUENCIAS CARDIACAS</vt:lpstr>
      <vt:lpstr>CORRELACIÓN PESO REAL CON EL LANZAMIENTO DE GRANADA</vt:lpstr>
      <vt:lpstr>CORRELACIÓN % GRASO CON EL LANZAMIENTO DE GRANADA</vt:lpstr>
      <vt:lpstr>CORRELACIÓN FRECUENCIA CARDIACA CON TIRO</vt:lpstr>
      <vt:lpstr>CORRELACIÓN FRECUENCIA CARDIACA DE TIRO CON EL PUNTAJE TOTAL</vt:lpstr>
      <vt:lpstr>CORRELACIÓN FRECUENCIA CARDIACA CON NATACIÓN</vt:lpstr>
      <vt:lpstr>CORRELACIÓN FRECUENCIA CARDIACA CON LANZAMIENTO DE GRANADA</vt:lpstr>
      <vt:lpstr>CORRELACIÓN VO2MAX CON EL CROSS COUNTRY</vt:lpstr>
      <vt:lpstr>COMPROBACIÓN DE LA HIPÓTESIS</vt:lpstr>
      <vt:lpstr>CONCLUSIONES</vt:lpstr>
      <vt:lpstr>CONCLUSIONES</vt:lpstr>
      <vt:lpstr>CONCLUSIONES</vt:lpstr>
      <vt:lpstr>CONCLUSIONES</vt:lpstr>
      <vt:lpstr>CONCLUSIONES</vt:lpstr>
      <vt:lpstr>CONCLUSIONES</vt:lpstr>
      <vt:lpstr>CONCLUSIONES</vt:lpstr>
      <vt:lpstr>CONCLUSIONES</vt:lpstr>
      <vt:lpstr>CONCLUSIONES</vt:lpstr>
      <vt:lpstr>RECOMENDACIONES</vt:lpstr>
      <vt:lpstr>RECOMENDACIONES</vt:lpstr>
      <vt:lpstr>BIBLIOGRAFÍA</vt:lpstr>
      <vt:lpstr>GRACIAS POR SU ATENCIÓN</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Y SEGUIMIENTO DE LOS SISTEMAS ENERGÉTICOS Y COMPOSICIÓN CORPORAL-SOMATOTIPO EN EL RENDIMIENTO FÍSICO, DEL EQUIPO DE PENTATLON MILITAR DE LA FEDERACIÓN DEPORTIVA MILITAR DEL ECUADOR (FEDEME) EN EL AÑO 2013.</dc:title>
  <dc:creator>Luffi</dc:creator>
  <cp:lastModifiedBy>Luffi</cp:lastModifiedBy>
  <cp:revision>71</cp:revision>
  <dcterms:created xsi:type="dcterms:W3CDTF">2013-09-05T01:05:04Z</dcterms:created>
  <dcterms:modified xsi:type="dcterms:W3CDTF">2013-10-04T15:08:18Z</dcterms:modified>
</cp:coreProperties>
</file>