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9" r:id="rId3"/>
    <p:sldId id="273" r:id="rId4"/>
    <p:sldId id="276" r:id="rId5"/>
    <p:sldId id="277" r:id="rId6"/>
    <p:sldId id="279" r:id="rId7"/>
    <p:sldId id="280" r:id="rId8"/>
    <p:sldId id="292" r:id="rId9"/>
    <p:sldId id="293" r:id="rId10"/>
    <p:sldId id="294" r:id="rId11"/>
    <p:sldId id="296" r:id="rId12"/>
    <p:sldId id="308" r:id="rId13"/>
    <p:sldId id="326" r:id="rId14"/>
    <p:sldId id="325" r:id="rId15"/>
    <p:sldId id="327" r:id="rId16"/>
    <p:sldId id="328" r:id="rId17"/>
    <p:sldId id="329" r:id="rId18"/>
    <p:sldId id="330" r:id="rId19"/>
    <p:sldId id="331" r:id="rId20"/>
    <p:sldId id="332" r:id="rId21"/>
    <p:sldId id="333" r:id="rId22"/>
    <p:sldId id="334" r:id="rId23"/>
    <p:sldId id="335" r:id="rId24"/>
    <p:sldId id="336" r:id="rId25"/>
    <p:sldId id="337" r:id="rId26"/>
    <p:sldId id="338" r:id="rId27"/>
    <p:sldId id="339" r:id="rId28"/>
    <p:sldId id="340" r:id="rId29"/>
    <p:sldId id="341" r:id="rId30"/>
    <p:sldId id="342" r:id="rId31"/>
    <p:sldId id="343" r:id="rId32"/>
    <p:sldId id="344" r:id="rId33"/>
    <p:sldId id="345" r:id="rId34"/>
    <p:sldId id="346" r:id="rId35"/>
    <p:sldId id="349" r:id="rId36"/>
    <p:sldId id="350" r:id="rId37"/>
    <p:sldId id="351" r:id="rId38"/>
    <p:sldId id="352" r:id="rId39"/>
    <p:sldId id="355" r:id="rId40"/>
    <p:sldId id="356" r:id="rId41"/>
    <p:sldId id="357" r:id="rId42"/>
    <p:sldId id="359" r:id="rId43"/>
    <p:sldId id="268" r:id="rId44"/>
    <p:sldId id="347" r:id="rId45"/>
    <p:sldId id="348" r:id="rId46"/>
    <p:sldId id="353" r:id="rId47"/>
    <p:sldId id="35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718" autoAdjust="0"/>
  </p:normalViewPr>
  <p:slideViewPr>
    <p:cSldViewPr>
      <p:cViewPr>
        <p:scale>
          <a:sx n="75" d="100"/>
          <a:sy n="75" d="100"/>
        </p:scale>
        <p:origin x="-12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6.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34BE831-5373-4895-AC50-E940D1A38B58}" type="datetimeFigureOut">
              <a:rPr lang="en-US" smtClean="0"/>
              <a:pPr/>
              <a:t>7/1/2013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55A6EC8-A75D-4E00-8BD9-4A270B7E3E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4BE831-5373-4895-AC50-E940D1A38B58}" type="datetimeFigureOut">
              <a:rPr lang="en-US" smtClean="0"/>
              <a:pPr/>
              <a:t>7/1/2013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5A6EC8-A75D-4E00-8BD9-4A270B7E3E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4BE831-5373-4895-AC50-E940D1A38B58}" type="datetimeFigureOut">
              <a:rPr lang="en-US" smtClean="0"/>
              <a:pPr/>
              <a:t>7/1/2013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5A6EC8-A75D-4E00-8BD9-4A270B7E3E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4BE831-5373-4895-AC50-E940D1A38B58}" type="datetimeFigureOut">
              <a:rPr lang="en-US" smtClean="0"/>
              <a:pPr/>
              <a:t>7/1/2013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5A6EC8-A75D-4E00-8BD9-4A270B7E3E7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34BE831-5373-4895-AC50-E940D1A38B58}" type="datetimeFigureOut">
              <a:rPr lang="en-US" smtClean="0"/>
              <a:pPr/>
              <a:t>7/1/2013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5A6EC8-A75D-4E00-8BD9-4A270B7E3E7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34BE831-5373-4895-AC50-E940D1A38B58}" type="datetimeFigureOut">
              <a:rPr lang="en-US" smtClean="0"/>
              <a:pPr/>
              <a:t>7/1/2013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5A6EC8-A75D-4E00-8BD9-4A270B7E3E7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34BE831-5373-4895-AC50-E940D1A38B58}" type="datetimeFigureOut">
              <a:rPr lang="en-US" smtClean="0"/>
              <a:pPr/>
              <a:t>7/1/2013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55A6EC8-A75D-4E00-8BD9-4A270B7E3E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34BE831-5373-4895-AC50-E940D1A38B58}" type="datetimeFigureOut">
              <a:rPr lang="en-US" smtClean="0"/>
              <a:pPr/>
              <a:t>7/1/2013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55A6EC8-A75D-4E00-8BD9-4A270B7E3E7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34BE831-5373-4895-AC50-E940D1A38B58}" type="datetimeFigureOut">
              <a:rPr lang="en-US" smtClean="0"/>
              <a:pPr/>
              <a:t>7/1/2013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55A6EC8-A75D-4E00-8BD9-4A270B7E3E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34BE831-5373-4895-AC50-E940D1A38B58}" type="datetimeFigureOut">
              <a:rPr lang="en-US" smtClean="0"/>
              <a:pPr/>
              <a:t>7/1/2013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5A6EC8-A75D-4E00-8BD9-4A270B7E3E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4BE831-5373-4895-AC50-E940D1A38B58}" type="datetimeFigureOut">
              <a:rPr lang="en-US" smtClean="0"/>
              <a:pPr/>
              <a:t>7/1/2013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55A6EC8-A75D-4E00-8BD9-4A270B7E3E7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4BE831-5373-4895-AC50-E940D1A38B58}" type="datetimeFigureOut">
              <a:rPr lang="en-US" smtClean="0"/>
              <a:pPr/>
              <a:t>7/1/2013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55A6EC8-A75D-4E00-8BD9-4A270B7E3E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7.emf"/><Relationship Id="rId7" Type="http://schemas.openxmlformats.org/officeDocument/2006/relationships/image" Target="../media/image41.png"/><Relationship Id="rId2" Type="http://schemas.openxmlformats.org/officeDocument/2006/relationships/image" Target="../media/image36.emf"/><Relationship Id="rId1" Type="http://schemas.openxmlformats.org/officeDocument/2006/relationships/slideLayout" Target="../slideLayouts/slideLayout2.xml"/><Relationship Id="rId6" Type="http://schemas.openxmlformats.org/officeDocument/2006/relationships/image" Target="../media/image40.emf"/><Relationship Id="rId5" Type="http://schemas.openxmlformats.org/officeDocument/2006/relationships/image" Target="../media/image39.emf"/><Relationship Id="rId4" Type="http://schemas.openxmlformats.org/officeDocument/2006/relationships/image" Target="../media/image38.png"/></Relationships>
</file>

<file path=ppt/slides/_rels/slide36.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3.emf"/><Relationship Id="rId1" Type="http://schemas.openxmlformats.org/officeDocument/2006/relationships/slideLayout" Target="../slideLayouts/slideLayout2.xml"/><Relationship Id="rId4" Type="http://schemas.openxmlformats.org/officeDocument/2006/relationships/image" Target="../media/image45.emf"/></Relationships>
</file>

<file path=ppt/slides/_rels/slide38.xml.rels><?xml version="1.0" encoding="UTF-8" standalone="yes"?>
<Relationships xmlns="http://schemas.openxmlformats.org/package/2006/relationships"><Relationship Id="rId3" Type="http://schemas.openxmlformats.org/officeDocument/2006/relationships/image" Target="../media/image47.emf"/><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Drawing8/Drawing/~Page-1/12pt.%20text.232" TargetMode="External"/><Relationship Id="rId3" Type="http://schemas.openxmlformats.org/officeDocument/2006/relationships/image" Target="../media/image5.png"/><Relationship Id="rId7" Type="http://schemas.openxmlformats.org/officeDocument/2006/relationships/oleObject" Target="Drawing8/Drawing/~Page-1/12pt.%20text.231"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Drawing8/Drawing/~Page-1/12pt.%20text" TargetMode="External"/><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8.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Drawing8/Drawing/~Page-1/12pt.%20text.232" TargetMode="External"/><Relationship Id="rId5" Type="http://schemas.openxmlformats.org/officeDocument/2006/relationships/oleObject" Target="Drawing8/Drawing/~Page-1/12pt.%20text" TargetMode="Externa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6.png"/><Relationship Id="rId7"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7.png"/><Relationship Id="rId11" Type="http://schemas.openxmlformats.org/officeDocument/2006/relationships/oleObject" Target="Drawing5/Drawing/~Page-1/12pt.%20text.3" TargetMode="External"/><Relationship Id="rId5" Type="http://schemas.openxmlformats.org/officeDocument/2006/relationships/image" Target="../media/image16.png"/><Relationship Id="rId10" Type="http://schemas.openxmlformats.org/officeDocument/2006/relationships/oleObject" Target="Drawing5/Drawing/~Page-1/12pt.%20text.2" TargetMode="External"/><Relationship Id="rId4" Type="http://schemas.openxmlformats.org/officeDocument/2006/relationships/image" Target="../media/image15.png"/><Relationship Id="rId9" Type="http://schemas.openxmlformats.org/officeDocument/2006/relationships/oleObject" Target="Drawing5/Drawing/~Page-1/12pt.%20text.23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44162"/>
          </a:xfrm>
        </p:spPr>
        <p:txBody>
          <a:bodyPr>
            <a:noAutofit/>
          </a:bodyPr>
          <a:lstStyle/>
          <a:p>
            <a:r>
              <a:rPr lang="es-ES" sz="2400" cap="all" dirty="0" smtClean="0"/>
              <a:t>Mercado potencial para incrementar la cartera de servicios de la empresa Alcatel-Lucent, en la sucursal de Quito-Ecuador, para el año 2012, a través de la implementación del servicio de soluciones de telecomunicaciones para clientes corporativos</a:t>
            </a:r>
            <a:endParaRPr lang="en-US" sz="2400" dirty="0"/>
          </a:p>
        </p:txBody>
      </p:sp>
      <p:sp>
        <p:nvSpPr>
          <p:cNvPr id="3" name="Subtitle 2"/>
          <p:cNvSpPr>
            <a:spLocks noGrp="1"/>
          </p:cNvSpPr>
          <p:nvPr>
            <p:ph type="subTitle" idx="1"/>
          </p:nvPr>
        </p:nvSpPr>
        <p:spPr/>
        <p:txBody>
          <a:bodyPr>
            <a:normAutofit fontScale="92500" lnSpcReduction="20000"/>
          </a:bodyPr>
          <a:lstStyle/>
          <a:p>
            <a:r>
              <a:rPr lang="en-US" sz="2000" dirty="0" err="1" smtClean="0"/>
              <a:t>Maestr</a:t>
            </a:r>
            <a:r>
              <a:rPr lang="es-EC" sz="2000" dirty="0" err="1" smtClean="0"/>
              <a:t>ía</a:t>
            </a:r>
            <a:r>
              <a:rPr lang="es-EC" sz="2000" dirty="0" smtClean="0"/>
              <a:t> en Administración de Empresas. MBA. Programa de Habilidades Múltiples.</a:t>
            </a:r>
          </a:p>
          <a:p>
            <a:endParaRPr lang="es-EC" sz="2000" dirty="0" smtClean="0"/>
          </a:p>
          <a:p>
            <a:r>
              <a:rPr lang="es-EC" sz="2000" dirty="0" smtClean="0"/>
              <a:t>Ing. Lorena Chicaiza</a:t>
            </a:r>
            <a:endParaRPr lang="en-US" sz="2000" dirty="0"/>
          </a:p>
        </p:txBody>
      </p:sp>
      <p:sp>
        <p:nvSpPr>
          <p:cNvPr id="4" name="Subtitle 2"/>
          <p:cNvSpPr txBox="1">
            <a:spLocks/>
          </p:cNvSpPr>
          <p:nvPr/>
        </p:nvSpPr>
        <p:spPr>
          <a:xfrm>
            <a:off x="838200" y="5582096"/>
            <a:ext cx="7772400" cy="1199704"/>
          </a:xfrm>
          <a:prstGeom prst="rect">
            <a:avLst/>
          </a:prstGeom>
        </p:spPr>
        <p:txBody>
          <a:bodyPr vert="horz" lIns="45720" rIns="45720">
            <a:normAutofit/>
          </a:bodyPr>
          <a:lstStyle/>
          <a:p>
            <a:pPr marL="0" marR="64008" lvl="0" indent="0" algn="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s-EC" sz="2000" b="0" i="0" u="none" strike="noStrike" kern="1200" cap="none" spc="0" normalizeH="0" baseline="0" noProof="0" dirty="0" smtClean="0">
              <a:ln>
                <a:noFill/>
              </a:ln>
              <a:solidFill>
                <a:schemeClr val="tx2"/>
              </a:solidFill>
              <a:effectLst/>
              <a:uLnTx/>
              <a:uFillTx/>
              <a:latin typeface="+mn-lt"/>
              <a:ea typeface="+mn-ea"/>
              <a:cs typeface="+mn-cs"/>
            </a:endParaRPr>
          </a:p>
          <a:p>
            <a:pPr marL="0" marR="64008" lvl="0" indent="0" algn="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s-EC" sz="2000" b="0" i="0" u="none" strike="noStrike" kern="1200" cap="none" spc="0" normalizeH="0" baseline="0" noProof="0" dirty="0" smtClean="0">
                <a:ln>
                  <a:noFill/>
                </a:ln>
                <a:solidFill>
                  <a:schemeClr val="tx2"/>
                </a:solidFill>
                <a:effectLst/>
                <a:uLnTx/>
                <a:uFillTx/>
                <a:latin typeface="+mn-lt"/>
                <a:ea typeface="+mn-ea"/>
                <a:cs typeface="+mn-cs"/>
              </a:rPr>
              <a:t>Tutor:</a:t>
            </a:r>
            <a:r>
              <a:rPr kumimoji="0" lang="es-EC" sz="2000" b="0" i="0" u="none" strike="noStrike" kern="1200" cap="none" spc="0" normalizeH="0" noProof="0" dirty="0" smtClean="0">
                <a:ln>
                  <a:noFill/>
                </a:ln>
                <a:solidFill>
                  <a:schemeClr val="tx2"/>
                </a:solidFill>
                <a:effectLst/>
                <a:uLnTx/>
                <a:uFillTx/>
                <a:latin typeface="+mn-lt"/>
                <a:ea typeface="+mn-ea"/>
                <a:cs typeface="+mn-cs"/>
              </a:rPr>
              <a:t> </a:t>
            </a:r>
            <a:r>
              <a:rPr kumimoji="0" lang="es-EC" sz="2000" b="0" i="0" u="none" strike="noStrike" kern="1200" cap="none" spc="0" normalizeH="0" baseline="0" noProof="0" dirty="0" smtClean="0">
                <a:ln>
                  <a:noFill/>
                </a:ln>
                <a:solidFill>
                  <a:schemeClr val="tx2"/>
                </a:solidFill>
                <a:effectLst/>
                <a:uLnTx/>
                <a:uFillTx/>
                <a:latin typeface="+mn-lt"/>
                <a:ea typeface="+mn-ea"/>
                <a:cs typeface="+mn-cs"/>
              </a:rPr>
              <a:t>Ing. Eddy A. Castillo. MMT</a:t>
            </a:r>
            <a:r>
              <a:rPr lang="es-EC" sz="2000" dirty="0" smtClean="0">
                <a:solidFill>
                  <a:schemeClr val="tx2"/>
                </a:solidFill>
              </a:rPr>
              <a:t> MBA.</a:t>
            </a:r>
          </a:p>
          <a:p>
            <a:pPr marL="0" marR="64008" lvl="0" indent="0" algn="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s-EC" sz="2000" b="0" i="0" u="none" strike="noStrike" kern="1200" cap="none" spc="0" normalizeH="0" baseline="0" noProof="0" dirty="0" smtClean="0">
                <a:ln>
                  <a:noFill/>
                </a:ln>
                <a:solidFill>
                  <a:schemeClr val="tx2"/>
                </a:solidFill>
                <a:effectLst/>
                <a:uLnTx/>
                <a:uFillTx/>
                <a:latin typeface="+mn-lt"/>
                <a:ea typeface="+mn-ea"/>
                <a:cs typeface="+mn-cs"/>
              </a:rPr>
              <a:t>02 </a:t>
            </a:r>
            <a:r>
              <a:rPr kumimoji="0" lang="es-EC" sz="2000" b="0" i="0" u="none" strike="noStrike" kern="1200" cap="none" spc="0" normalizeH="0" baseline="0" noProof="0" dirty="0" smtClean="0">
                <a:ln>
                  <a:noFill/>
                </a:ln>
                <a:solidFill>
                  <a:schemeClr val="tx2"/>
                </a:solidFill>
                <a:effectLst/>
                <a:uLnTx/>
                <a:uFillTx/>
                <a:latin typeface="+mn-lt"/>
                <a:ea typeface="+mn-ea"/>
                <a:cs typeface="+mn-cs"/>
              </a:rPr>
              <a:t>d</a:t>
            </a:r>
            <a:r>
              <a:rPr lang="es-EC" sz="2000" dirty="0" smtClean="0">
                <a:solidFill>
                  <a:schemeClr val="tx2"/>
                </a:solidFill>
              </a:rPr>
              <a:t>e Julio de </a:t>
            </a:r>
            <a:r>
              <a:rPr lang="es-EC" sz="2000" dirty="0" smtClean="0">
                <a:solidFill>
                  <a:schemeClr val="tx2"/>
                </a:solidFill>
              </a:rPr>
              <a:t>2013</a:t>
            </a:r>
            <a:endParaRPr kumimoji="0" lang="en-US" sz="2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ANÁLISIS </a:t>
            </a:r>
            <a:r>
              <a:rPr lang="en-US" dirty="0" smtClean="0"/>
              <a:t>SITUACIONAL</a:t>
            </a:r>
            <a:endParaRPr lang="en-US" dirty="0"/>
          </a:p>
        </p:txBody>
      </p:sp>
      <p:sp>
        <p:nvSpPr>
          <p:cNvPr id="13" name="Content Placeholder 4"/>
          <p:cNvSpPr>
            <a:spLocks noGrp="1"/>
          </p:cNvSpPr>
          <p:nvPr>
            <p:ph idx="1"/>
          </p:nvPr>
        </p:nvSpPr>
        <p:spPr>
          <a:xfrm>
            <a:off x="457200" y="1481328"/>
            <a:ext cx="8229600" cy="4309871"/>
          </a:xfrm>
        </p:spPr>
        <p:txBody>
          <a:bodyPr>
            <a:normAutofit/>
          </a:bodyPr>
          <a:lstStyle/>
          <a:p>
            <a:pPr marL="624078" indent="-514350">
              <a:buNone/>
            </a:pPr>
            <a:endParaRPr lang="es-EC" dirty="0" smtClean="0"/>
          </a:p>
          <a:p>
            <a:pPr marL="624078" indent="-514350"/>
            <a:endParaRPr lang="es-EC" dirty="0" smtClean="0"/>
          </a:p>
          <a:p>
            <a:pPr marL="624078" indent="-514350"/>
            <a:endParaRPr lang="es-EC" dirty="0" smtClean="0"/>
          </a:p>
          <a:p>
            <a:pPr marL="624078" indent="-514350">
              <a:buFont typeface="+mj-lt"/>
              <a:buAutoNum type="arabicPeriod"/>
            </a:pPr>
            <a:endParaRPr lang="en-US" dirty="0" smtClean="0"/>
          </a:p>
        </p:txBody>
      </p:sp>
      <p:sp>
        <p:nvSpPr>
          <p:cNvPr id="4" name="Title 2"/>
          <p:cNvSpPr txBox="1">
            <a:spLocks/>
          </p:cNvSpPr>
          <p:nvPr/>
        </p:nvSpPr>
        <p:spPr>
          <a:xfrm>
            <a:off x="457200" y="1295400"/>
            <a:ext cx="82296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s-EC"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MATRIZ FODA</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7" name="Picture 6"/>
          <p:cNvPicPr/>
          <p:nvPr/>
        </p:nvPicPr>
        <p:blipFill>
          <a:blip r:embed="rId2" cstate="print"/>
          <a:srcRect/>
          <a:stretch>
            <a:fillRect/>
          </a:stretch>
        </p:blipFill>
        <p:spPr bwMode="auto">
          <a:xfrm>
            <a:off x="2428557" y="1879282"/>
            <a:ext cx="4286885" cy="30994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INVESTIGACIÓN </a:t>
            </a:r>
            <a:r>
              <a:rPr lang="en-US" dirty="0" smtClean="0"/>
              <a:t>DE MERCADOS</a:t>
            </a:r>
            <a:endParaRPr lang="en-US" dirty="0"/>
          </a:p>
        </p:txBody>
      </p:sp>
      <p:sp>
        <p:nvSpPr>
          <p:cNvPr id="13" name="Content Placeholder 4"/>
          <p:cNvSpPr>
            <a:spLocks noGrp="1"/>
          </p:cNvSpPr>
          <p:nvPr>
            <p:ph idx="1"/>
          </p:nvPr>
        </p:nvSpPr>
        <p:spPr>
          <a:xfrm>
            <a:off x="457200" y="1481328"/>
            <a:ext cx="8229600" cy="4309871"/>
          </a:xfrm>
        </p:spPr>
        <p:txBody>
          <a:bodyPr>
            <a:normAutofit/>
          </a:bodyPr>
          <a:lstStyle/>
          <a:p>
            <a:pPr marL="624078" indent="-514350">
              <a:buNone/>
            </a:pPr>
            <a:endParaRPr lang="es-EC" dirty="0" smtClean="0"/>
          </a:p>
          <a:p>
            <a:pPr lvl="0"/>
            <a:endParaRPr lang="es-ES" sz="2800" dirty="0" smtClean="0"/>
          </a:p>
          <a:p>
            <a:pPr lvl="0"/>
            <a:r>
              <a:rPr lang="es-ES" sz="2800" dirty="0" smtClean="0"/>
              <a:t>INVESTIGACIÓN EXPLORATORIA</a:t>
            </a:r>
          </a:p>
          <a:p>
            <a:pPr lvl="0"/>
            <a:r>
              <a:rPr lang="es-ES" sz="2800" dirty="0" smtClean="0"/>
              <a:t>INVESTIGACIÓN DESCRIPTIVA</a:t>
            </a:r>
            <a:endParaRPr lang="es-EC" dirty="0" smtClean="0"/>
          </a:p>
          <a:p>
            <a:pPr marL="880110" lvl="1" indent="-514350"/>
            <a:endParaRPr lang="es-EC" dirty="0" smtClean="0"/>
          </a:p>
          <a:p>
            <a:pPr marL="624078" indent="-514350"/>
            <a:endParaRPr lang="es-EC" dirty="0" smtClean="0"/>
          </a:p>
          <a:p>
            <a:pPr marL="624078" indent="-514350"/>
            <a:endParaRPr lang="es-EC" dirty="0" smtClean="0"/>
          </a:p>
          <a:p>
            <a:pPr marL="624078" indent="-514350"/>
            <a:endParaRPr lang="es-EC" dirty="0" smtClean="0"/>
          </a:p>
          <a:p>
            <a:pPr marL="624078" indent="-51435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INVESTIGACIÓN </a:t>
            </a:r>
            <a:r>
              <a:rPr lang="en-US" dirty="0" smtClean="0"/>
              <a:t>DE MERCADOS</a:t>
            </a:r>
            <a:endParaRPr lang="en-US" dirty="0"/>
          </a:p>
        </p:txBody>
      </p:sp>
      <p:sp>
        <p:nvSpPr>
          <p:cNvPr id="13" name="Content Placeholder 4"/>
          <p:cNvSpPr>
            <a:spLocks noGrp="1"/>
          </p:cNvSpPr>
          <p:nvPr>
            <p:ph idx="1"/>
          </p:nvPr>
        </p:nvSpPr>
        <p:spPr>
          <a:xfrm>
            <a:off x="457200" y="1481328"/>
            <a:ext cx="8229600" cy="4309871"/>
          </a:xfrm>
        </p:spPr>
        <p:txBody>
          <a:bodyPr>
            <a:normAutofit/>
          </a:bodyPr>
          <a:lstStyle/>
          <a:p>
            <a:pPr marL="624078" indent="-514350">
              <a:buNone/>
            </a:pPr>
            <a:endParaRPr lang="es-EC" dirty="0" smtClean="0"/>
          </a:p>
          <a:p>
            <a:pPr lvl="0"/>
            <a:r>
              <a:rPr lang="es-ES" sz="2400" dirty="0" smtClean="0"/>
              <a:t>El mercado potencial más atractivo para el servicio de telecomunicaciones dirigido a clientes corporativos de la Empresa Alcatel-Lucent Ecuador es la industria de la Explotación de Minas y Canteras.</a:t>
            </a:r>
            <a:endParaRPr lang="en-US" sz="2400" dirty="0" smtClean="0"/>
          </a:p>
          <a:p>
            <a:pPr marL="624078" indent="-514350"/>
            <a:endParaRPr lang="es-EC" dirty="0" smtClean="0"/>
          </a:p>
          <a:p>
            <a:pPr marL="624078" indent="-514350">
              <a:buFont typeface="+mj-lt"/>
              <a:buAutoNum type="arabicPeriod"/>
            </a:pPr>
            <a:endParaRPr lang="en-US" dirty="0" smtClean="0"/>
          </a:p>
        </p:txBody>
      </p:sp>
      <p:sp>
        <p:nvSpPr>
          <p:cNvPr id="4" name="Title 2"/>
          <p:cNvSpPr txBox="1">
            <a:spLocks/>
          </p:cNvSpPr>
          <p:nvPr/>
        </p:nvSpPr>
        <p:spPr>
          <a:xfrm>
            <a:off x="457200" y="1295400"/>
            <a:ext cx="82296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dirty="0" smtClean="0">
                <a:solidFill>
                  <a:schemeClr val="tx2"/>
                </a:solidFill>
                <a:effectLst>
                  <a:outerShdw blurRad="31750" dist="25400" dir="5400000" algn="tl" rotWithShape="0">
                    <a:srgbClr val="000000">
                      <a:alpha val="25000"/>
                    </a:srgbClr>
                  </a:outerShdw>
                </a:effectLst>
                <a:latin typeface="+mj-lt"/>
                <a:ea typeface="+mj-ea"/>
                <a:cs typeface="+mj-cs"/>
              </a:rPr>
              <a:t>HIPÓTESIS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5" name="Picture 3"/>
          <p:cNvPicPr>
            <a:picLocks noChangeAspect="1" noChangeArrowheads="1"/>
          </p:cNvPicPr>
          <p:nvPr/>
        </p:nvPicPr>
        <p:blipFill>
          <a:blip r:embed="rId2" cstate="print"/>
          <a:srcRect/>
          <a:stretch>
            <a:fillRect/>
          </a:stretch>
        </p:blipFill>
        <p:spPr bwMode="auto">
          <a:xfrm>
            <a:off x="3505200" y="3988855"/>
            <a:ext cx="2209800" cy="15737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INVESTIGACIÓN </a:t>
            </a:r>
            <a:r>
              <a:rPr lang="en-US" dirty="0" smtClean="0"/>
              <a:t>DE MERCADOS</a:t>
            </a:r>
            <a:endParaRPr lang="en-US" dirty="0"/>
          </a:p>
        </p:txBody>
      </p:sp>
      <p:sp>
        <p:nvSpPr>
          <p:cNvPr id="13" name="Content Placeholder 4"/>
          <p:cNvSpPr>
            <a:spLocks noGrp="1"/>
          </p:cNvSpPr>
          <p:nvPr>
            <p:ph idx="1"/>
          </p:nvPr>
        </p:nvSpPr>
        <p:spPr>
          <a:xfrm>
            <a:off x="457200" y="1481329"/>
            <a:ext cx="8229600" cy="2404872"/>
          </a:xfrm>
        </p:spPr>
        <p:txBody>
          <a:bodyPr>
            <a:normAutofit/>
          </a:bodyPr>
          <a:lstStyle/>
          <a:p>
            <a:pPr marL="624078" indent="-514350">
              <a:buNone/>
            </a:pPr>
            <a:endParaRPr lang="es-EC" dirty="0" smtClean="0"/>
          </a:p>
          <a:p>
            <a:pPr lvl="0"/>
            <a:r>
              <a:rPr lang="es-ES" sz="2400" dirty="0" smtClean="0"/>
              <a:t>Demanda Insatisfecha.</a:t>
            </a:r>
          </a:p>
          <a:p>
            <a:pPr lvl="0"/>
            <a:r>
              <a:rPr lang="es-ES" sz="2400" dirty="0" smtClean="0"/>
              <a:t>Intensión de adquisición del nuevo servicio.</a:t>
            </a:r>
          </a:p>
          <a:p>
            <a:r>
              <a:rPr lang="es-ES" sz="2400" dirty="0" smtClean="0"/>
              <a:t>Presupuesto a asignar.</a:t>
            </a:r>
          </a:p>
          <a:p>
            <a:pPr lvl="0"/>
            <a:r>
              <a:rPr lang="es-EC" sz="2400" dirty="0" smtClean="0"/>
              <a:t>Que tipo de solución necesitan.</a:t>
            </a:r>
            <a:endParaRPr lang="en-US" sz="2400" dirty="0" smtClean="0"/>
          </a:p>
          <a:p>
            <a:pPr marL="624078" indent="-514350"/>
            <a:endParaRPr lang="es-EC" dirty="0" smtClean="0"/>
          </a:p>
          <a:p>
            <a:pPr marL="624078" indent="-514350">
              <a:buFont typeface="+mj-lt"/>
              <a:buAutoNum type="arabicPeriod"/>
            </a:pPr>
            <a:endParaRPr lang="en-US" dirty="0" smtClean="0"/>
          </a:p>
        </p:txBody>
      </p:sp>
      <p:sp>
        <p:nvSpPr>
          <p:cNvPr id="4" name="Title 2"/>
          <p:cNvSpPr txBox="1">
            <a:spLocks/>
          </p:cNvSpPr>
          <p:nvPr/>
        </p:nvSpPr>
        <p:spPr>
          <a:xfrm>
            <a:off x="457200" y="1295400"/>
            <a:ext cx="82296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RESULTADOS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PRONÓSTICOS Y MERCADO META</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PRONÓSTICO DE VENTAS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53250" name="Picture 2"/>
          <p:cNvPicPr>
            <a:picLocks noChangeAspect="1" noChangeArrowheads="1"/>
          </p:cNvPicPr>
          <p:nvPr/>
        </p:nvPicPr>
        <p:blipFill>
          <a:blip r:embed="rId2" cstate="print"/>
          <a:srcRect/>
          <a:stretch>
            <a:fillRect/>
          </a:stretch>
        </p:blipFill>
        <p:spPr bwMode="auto">
          <a:xfrm>
            <a:off x="1756528" y="1752600"/>
            <a:ext cx="5863472" cy="1905000"/>
          </a:xfrm>
          <a:prstGeom prst="rect">
            <a:avLst/>
          </a:prstGeom>
          <a:noFill/>
          <a:ln w="9525">
            <a:noFill/>
            <a:miter lim="800000"/>
            <a:headEnd/>
            <a:tailEnd/>
          </a:ln>
        </p:spPr>
      </p:pic>
      <p:pic>
        <p:nvPicPr>
          <p:cNvPr id="53251" name="Picture 3"/>
          <p:cNvPicPr>
            <a:picLocks noChangeAspect="1" noChangeArrowheads="1"/>
          </p:cNvPicPr>
          <p:nvPr/>
        </p:nvPicPr>
        <p:blipFill>
          <a:blip r:embed="rId3" cstate="print"/>
          <a:srcRect/>
          <a:stretch>
            <a:fillRect/>
          </a:stretch>
        </p:blipFill>
        <p:spPr bwMode="auto">
          <a:xfrm>
            <a:off x="1752600" y="4319644"/>
            <a:ext cx="5867400" cy="1623956"/>
          </a:xfrm>
          <a:prstGeom prst="rect">
            <a:avLst/>
          </a:prstGeom>
          <a:noFill/>
          <a:ln w="9525">
            <a:noFill/>
            <a:miter lim="800000"/>
            <a:headEnd/>
            <a:tailEnd/>
          </a:ln>
        </p:spPr>
      </p:pic>
      <p:sp>
        <p:nvSpPr>
          <p:cNvPr id="7" name="Title 2"/>
          <p:cNvSpPr txBox="1">
            <a:spLocks/>
          </p:cNvSpPr>
          <p:nvPr/>
        </p:nvSpPr>
        <p:spPr>
          <a:xfrm>
            <a:off x="838200" y="38100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dirty="0" smtClean="0">
                <a:solidFill>
                  <a:schemeClr val="tx2"/>
                </a:solidFill>
                <a:effectLst>
                  <a:outerShdw blurRad="31750" dist="25400" dir="5400000" algn="tl" rotWithShape="0">
                    <a:srgbClr val="000000">
                      <a:alpha val="25000"/>
                    </a:srgbClr>
                  </a:outerShdw>
                </a:effectLst>
                <a:latin typeface="+mj-lt"/>
                <a:ea typeface="+mj-ea"/>
                <a:cs typeface="+mj-cs"/>
              </a:rPr>
              <a:t>MERCADO META</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PROPUESTA Y ESTRATEGIA MIX</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MISIÓN</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4274" name="Text Box 2"/>
          <p:cNvSpPr txBox="1">
            <a:spLocks noChangeArrowheads="1"/>
          </p:cNvSpPr>
          <p:nvPr/>
        </p:nvSpPr>
        <p:spPr bwMode="auto">
          <a:xfrm>
            <a:off x="1828800" y="2362200"/>
            <a:ext cx="5638800" cy="2371725"/>
          </a:xfrm>
          <a:prstGeom prst="rect">
            <a:avLst/>
          </a:prstGeom>
          <a:noFill/>
          <a:ln w="76200" cmpd="thickThin">
            <a:solidFill>
              <a:srgbClr val="622423"/>
            </a:solidFill>
            <a:miter lim="800000"/>
            <a:headEnd/>
            <a:tailEnd/>
          </a:ln>
        </p:spPr>
        <p:txBody>
          <a:bodyPr vert="horz" wrap="square" lIns="137160" tIns="91440" rIns="137160" bIns="9144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1" u="none" strike="noStrike" cap="none" normalizeH="0" baseline="0" smtClean="0">
                <a:ln>
                  <a:noFill/>
                </a:ln>
                <a:solidFill>
                  <a:schemeClr val="tx1"/>
                </a:solidFill>
                <a:effectLst/>
                <a:latin typeface="Arial" pitchFamily="34" charset="0"/>
                <a:cs typeface="Arial" pitchFamily="34" charset="0"/>
              </a:rPr>
              <a:t>La misión de Alcatel-Lucent Ecuador es entregar innovación en la atención de las necesidades de soluciones integrales de telecomunicaciones, para crear una infraestructura tecnológica de calidad en las empresas de segmentos verticales específicos de la manera más eficaz y eficiente posible</a:t>
            </a:r>
            <a:r>
              <a:rPr kumimoji="0" lang="en-US" sz="1100" b="0" i="0" u="none" strike="noStrike" cap="none" normalizeH="0" baseline="0" smtClean="0">
                <a:ln>
                  <a:noFill/>
                </a:ln>
                <a:solidFill>
                  <a:schemeClr val="tx1"/>
                </a:solidFill>
                <a:effectLst/>
                <a:latin typeface="Arial" pitchFamily="34" charset="0"/>
                <a:cs typeface="Arial" pitchFamily="34" charset="0"/>
              </a:rPr>
              <a:t>.</a:t>
            </a:r>
            <a:endParaRPr kumimoji="0" lang="en-US" sz="1100" b="0" i="1"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100" b="0" i="1"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1" u="none" strike="noStrike" cap="none" normalizeH="0" baseline="0" smtClean="0">
                <a:ln>
                  <a:noFill/>
                </a:ln>
                <a:solidFill>
                  <a:schemeClr val="tx1"/>
                </a:solidFill>
                <a:effectLst/>
                <a:latin typeface="Arial" pitchFamily="34" charset="0"/>
                <a:cs typeface="Arial" pitchFamily="34" charset="0"/>
              </a:rPr>
              <a:t>La misión de la nueva línea de negocio es brindar consultoría, diseño e implantación de soluciones de telecomunicaciones integrales para facilitar el establecimiento de soluciones tecnológicas en las empresas de segmentos verticales específicos de forma rápida y acorde a las necesidades específicas de sus clientes.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PROPUESTA Y ESTRATEGIA MIX</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dirty="0" smtClean="0">
                <a:solidFill>
                  <a:schemeClr val="tx2"/>
                </a:solidFill>
                <a:effectLst>
                  <a:outerShdw blurRad="31750" dist="25400" dir="5400000" algn="tl" rotWithShape="0">
                    <a:srgbClr val="000000">
                      <a:alpha val="25000"/>
                    </a:srgbClr>
                  </a:outerShdw>
                </a:effectLst>
                <a:latin typeface="+mj-lt"/>
                <a:ea typeface="+mj-ea"/>
                <a:cs typeface="+mj-cs"/>
              </a:rPr>
              <a:t>V</a:t>
            </a: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ISIÓN</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5298" name="Text Box 2"/>
          <p:cNvSpPr txBox="1">
            <a:spLocks noChangeArrowheads="1"/>
          </p:cNvSpPr>
          <p:nvPr/>
        </p:nvSpPr>
        <p:spPr bwMode="auto">
          <a:xfrm>
            <a:off x="1981200" y="2590800"/>
            <a:ext cx="5638800" cy="1733550"/>
          </a:xfrm>
          <a:prstGeom prst="rect">
            <a:avLst/>
          </a:prstGeom>
          <a:noFill/>
          <a:ln w="76200" cmpd="thickThin">
            <a:solidFill>
              <a:srgbClr val="622423"/>
            </a:solidFill>
            <a:miter lim="800000"/>
            <a:headEnd/>
            <a:tailEnd/>
          </a:ln>
        </p:spPr>
        <p:txBody>
          <a:bodyPr vert="horz" wrap="square" lIns="137160" tIns="91440" rIns="137160" bIns="91440" numCol="1" anchor="ctr"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1" u="none" strike="noStrike" cap="none" normalizeH="0" baseline="0" dirty="0" smtClean="0">
                <a:ln>
                  <a:noFill/>
                </a:ln>
                <a:solidFill>
                  <a:schemeClr val="tx1"/>
                </a:solidFill>
                <a:effectLst/>
                <a:latin typeface="Arial" pitchFamily="34" charset="0"/>
                <a:cs typeface="Arial" pitchFamily="34" charset="0"/>
              </a:rPr>
              <a:t>Consolidar la presencia de Alcatel-Lucent Ecuador en el mercado nacional para convertirse en la empresa más rentable y líder en telecomunicaciones en el país.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1" u="none" strike="noStrike" cap="none" normalizeH="0" baseline="0" dirty="0" smtClean="0">
                <a:ln>
                  <a:noFill/>
                </a:ln>
                <a:solidFill>
                  <a:schemeClr val="tx1"/>
                </a:solidFill>
                <a:effectLst/>
                <a:latin typeface="Arial" pitchFamily="34"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1100" b="0" i="1" u="none" strike="noStrike" cap="none" normalizeH="0" baseline="0" dirty="0" smtClean="0">
                <a:ln>
                  <a:noFill/>
                </a:ln>
                <a:solidFill>
                  <a:schemeClr val="tx1"/>
                </a:solidFill>
                <a:effectLst/>
                <a:latin typeface="Arial" pitchFamily="34" charset="0"/>
                <a:cs typeface="Arial" pitchFamily="34" charset="0"/>
              </a:rPr>
              <a:t>La visión de la nueva línea de negocio es aportar mayoritariamente para que la empresa aumente su rentabilidad y se posicione fuertemente en el mercado de las telecomunicaciones.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PROPUESTA Y ESTRATEGIA MIX</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MATRIZ GENERAL ELECTRIC</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56322" name="Picture 2"/>
          <p:cNvPicPr>
            <a:picLocks noChangeAspect="1" noChangeArrowheads="1"/>
          </p:cNvPicPr>
          <p:nvPr/>
        </p:nvPicPr>
        <p:blipFill>
          <a:blip r:embed="rId2" cstate="print"/>
          <a:srcRect/>
          <a:stretch>
            <a:fillRect/>
          </a:stretch>
        </p:blipFill>
        <p:spPr bwMode="auto">
          <a:xfrm>
            <a:off x="914400" y="1981200"/>
            <a:ext cx="7315200" cy="32300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PROPUESTA Y ESTRATEGIA MIX</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MATRIZ DE SÍNTESIS ESTRATÉGICA</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57346" name="Picture 2"/>
          <p:cNvPicPr>
            <a:picLocks noChangeAspect="1" noChangeArrowheads="1"/>
          </p:cNvPicPr>
          <p:nvPr/>
        </p:nvPicPr>
        <p:blipFill>
          <a:blip r:embed="rId2" cstate="print"/>
          <a:srcRect/>
          <a:stretch>
            <a:fillRect/>
          </a:stretch>
        </p:blipFill>
        <p:spPr bwMode="auto">
          <a:xfrm>
            <a:off x="1752600" y="1676400"/>
            <a:ext cx="5861050" cy="452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PROPUESTA Y ESTRATEGIA MIX</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ESTRATEGIAS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8369" name="Object 1"/>
          <p:cNvGraphicFramePr>
            <a:graphicFrameLocks noChangeAspect="1"/>
          </p:cNvGraphicFramePr>
          <p:nvPr/>
        </p:nvGraphicFramePr>
        <p:xfrm>
          <a:off x="2819400" y="1676400"/>
          <a:ext cx="3276600" cy="4335414"/>
        </p:xfrm>
        <a:graphic>
          <a:graphicData uri="http://schemas.openxmlformats.org/presentationml/2006/ole">
            <p:oleObj spid="_x0000_s58369" name="Visio" r:id="rId3" imgW="2971509" imgH="3932932" progId="Visio.Drawing.11">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dirty="0" smtClean="0"/>
              <a:t>Introducción</a:t>
            </a:r>
          </a:p>
          <a:p>
            <a:pPr lvl="1"/>
            <a:r>
              <a:rPr lang="es-ES" dirty="0" err="1" smtClean="0"/>
              <a:t>Revisi</a:t>
            </a:r>
            <a:r>
              <a:rPr lang="es-EC" dirty="0" err="1" smtClean="0"/>
              <a:t>ón</a:t>
            </a:r>
            <a:r>
              <a:rPr lang="es-EC" dirty="0" smtClean="0"/>
              <a:t> Capítulos I, II, III y IV.</a:t>
            </a:r>
          </a:p>
          <a:p>
            <a:pPr lvl="1"/>
            <a:endParaRPr lang="es-ES" dirty="0" smtClean="0"/>
          </a:p>
          <a:p>
            <a:r>
              <a:rPr lang="es-ES" dirty="0" smtClean="0"/>
              <a:t>Capítulo </a:t>
            </a:r>
            <a:r>
              <a:rPr lang="es-ES" dirty="0" smtClean="0"/>
              <a:t>V: Propuesta y Estrategia MIX</a:t>
            </a:r>
            <a:endParaRPr lang="es-ES" dirty="0" smtClean="0"/>
          </a:p>
          <a:p>
            <a:pPr lvl="1"/>
            <a:r>
              <a:rPr lang="es-ES" dirty="0" smtClean="0"/>
              <a:t>Misión, Visión, Valores</a:t>
            </a:r>
          </a:p>
          <a:p>
            <a:pPr lvl="1"/>
            <a:r>
              <a:rPr lang="es-ES" dirty="0" smtClean="0"/>
              <a:t>Matriz General Electric</a:t>
            </a:r>
          </a:p>
          <a:p>
            <a:pPr lvl="1"/>
            <a:r>
              <a:rPr lang="es-ES" dirty="0" smtClean="0"/>
              <a:t>Matriz de Síntesis Estratégica</a:t>
            </a:r>
          </a:p>
          <a:p>
            <a:pPr lvl="1"/>
            <a:r>
              <a:rPr lang="es-ES" dirty="0" smtClean="0"/>
              <a:t>Objetivos</a:t>
            </a:r>
          </a:p>
          <a:p>
            <a:pPr lvl="1"/>
            <a:r>
              <a:rPr lang="es-ES" dirty="0" smtClean="0"/>
              <a:t>Estructura Organizacional</a:t>
            </a:r>
          </a:p>
          <a:p>
            <a:pPr lvl="1"/>
            <a:r>
              <a:rPr lang="es-ES" dirty="0" smtClean="0"/>
              <a:t>Controles</a:t>
            </a:r>
          </a:p>
          <a:p>
            <a:pPr lvl="1"/>
            <a:endParaRPr lang="es-ES" dirty="0" smtClean="0"/>
          </a:p>
        </p:txBody>
      </p:sp>
      <p:sp>
        <p:nvSpPr>
          <p:cNvPr id="3" name="2 Título"/>
          <p:cNvSpPr>
            <a:spLocks noGrp="1"/>
          </p:cNvSpPr>
          <p:nvPr>
            <p:ph type="title"/>
          </p:nvPr>
        </p:nvSpPr>
        <p:spPr/>
        <p:txBody>
          <a:bodyPr/>
          <a:lstStyle/>
          <a:p>
            <a:r>
              <a:rPr lang="es-ES" dirty="0" smtClean="0"/>
              <a:t>AGENDA</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PROPUESTA Y ESTRATEGIA MIX</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dirty="0" smtClean="0">
                <a:solidFill>
                  <a:schemeClr val="tx2"/>
                </a:solidFill>
                <a:effectLst>
                  <a:outerShdw blurRad="31750" dist="25400" dir="5400000" algn="tl" rotWithShape="0">
                    <a:srgbClr val="000000">
                      <a:alpha val="25000"/>
                    </a:srgbClr>
                  </a:outerShdw>
                </a:effectLst>
                <a:latin typeface="+mj-lt"/>
                <a:ea typeface="+mj-ea"/>
                <a:cs typeface="+mj-cs"/>
              </a:rPr>
              <a:t>OBJETIVOS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Content Placeholder 4"/>
          <p:cNvSpPr>
            <a:spLocks noGrp="1"/>
          </p:cNvSpPr>
          <p:nvPr>
            <p:ph idx="1"/>
          </p:nvPr>
        </p:nvSpPr>
        <p:spPr>
          <a:xfrm>
            <a:off x="457200" y="1481328"/>
            <a:ext cx="8229600" cy="4309871"/>
          </a:xfrm>
        </p:spPr>
        <p:txBody>
          <a:bodyPr>
            <a:normAutofit fontScale="55000" lnSpcReduction="20000"/>
          </a:bodyPr>
          <a:lstStyle/>
          <a:p>
            <a:pPr>
              <a:buNone/>
            </a:pPr>
            <a:endParaRPr lang="es-EC" dirty="0" smtClean="0"/>
          </a:p>
          <a:p>
            <a:pPr lvl="0"/>
            <a:r>
              <a:rPr lang="es-ES" dirty="0" smtClean="0"/>
              <a:t>Desarrollar soluciones integrales de telecomunicaciones en 14 empresas del sector económico de Explotación de Minas y Canteras y en siete empresas del sector económico de la Construcción cada cuatrimestre, generando ingresos de  $3.268.000,00 y $1.659.000,00 respectivamente en el primer año</a:t>
            </a:r>
            <a:r>
              <a:rPr lang="es-ES" dirty="0" smtClean="0"/>
              <a:t>.</a:t>
            </a:r>
          </a:p>
          <a:p>
            <a:pPr lvl="0"/>
            <a:endParaRPr lang="en-US" dirty="0" smtClean="0"/>
          </a:p>
          <a:p>
            <a:pPr lvl="0"/>
            <a:r>
              <a:rPr lang="es-ES" dirty="0" smtClean="0"/>
              <a:t>Desarrollar soluciones integrales de telecomunicaciones en 22 empresas del sector económico de Explotación de Minas y Canteras y en 11 empresas del sector económico de la Construcción cada cuatrimestre, generando ingresos de  $4.940.000,00 y $2.528.000,00 respectivamente en el segundo año</a:t>
            </a:r>
            <a:r>
              <a:rPr lang="es-ES" dirty="0" smtClean="0"/>
              <a:t>.</a:t>
            </a:r>
          </a:p>
          <a:p>
            <a:pPr lvl="0"/>
            <a:endParaRPr lang="en-US" dirty="0" smtClean="0"/>
          </a:p>
          <a:p>
            <a:pPr lvl="0"/>
            <a:r>
              <a:rPr lang="es-ES" dirty="0" smtClean="0"/>
              <a:t>Desarrollar soluciones integrales de telecomunicaciones en 14 empresas del sector económico de Explotación de Minas y Canteras y en 16 empresas del sector económico de la Construcción cada cuatrimestre, generando ingresos de  $3.268.000,00 y $3.871.000,00 respectivamente en el tercer año</a:t>
            </a:r>
            <a:r>
              <a:rPr lang="es-ES" dirty="0" smtClean="0"/>
              <a:t>.</a:t>
            </a:r>
          </a:p>
          <a:p>
            <a:pPr lvl="0"/>
            <a:endParaRPr lang="en-US" dirty="0" smtClean="0"/>
          </a:p>
          <a:p>
            <a:pPr lvl="0"/>
            <a:r>
              <a:rPr lang="es-ES" dirty="0" smtClean="0"/>
              <a:t>Desarrollar soluciones integrales de telecomunicaciones en 10 empresas del sector económico de Explotación de Minas y Canteras y en 11 empresas del sector económico de la Construcción cada cuatrimestre, generando ingresos de  $2.204.000,00 y $2.528.000,00 respectivamente en el cuarto año</a:t>
            </a:r>
            <a:r>
              <a:rPr lang="es-ES" dirty="0" smtClean="0"/>
              <a:t>.</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PROPUESTA Y ESTRATEGIA MIX</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ESTRUCTURA ORGANIZACIONAL</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1681" name="Object 1"/>
          <p:cNvGraphicFramePr>
            <a:graphicFrameLocks noChangeAspect="1"/>
          </p:cNvGraphicFramePr>
          <p:nvPr/>
        </p:nvGraphicFramePr>
        <p:xfrm>
          <a:off x="1447800" y="1905000"/>
          <a:ext cx="6934200" cy="3949860"/>
        </p:xfrm>
        <a:graphic>
          <a:graphicData uri="http://schemas.openxmlformats.org/presentationml/2006/ole">
            <p:oleObj spid="_x0000_s71681" name="Visio" r:id="rId3" imgW="8505027" imgH="4847467" progId="Visio.Drawing.11">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PROPUESTA Y ESTRATEGIA MIX</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CONTROLES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Content Placeholder 4"/>
          <p:cNvSpPr>
            <a:spLocks noGrp="1"/>
          </p:cNvSpPr>
          <p:nvPr>
            <p:ph idx="1"/>
          </p:nvPr>
        </p:nvSpPr>
        <p:spPr>
          <a:xfrm>
            <a:off x="457200" y="1481328"/>
            <a:ext cx="8229600" cy="4309871"/>
          </a:xfrm>
        </p:spPr>
        <p:txBody>
          <a:bodyPr>
            <a:normAutofit/>
          </a:bodyPr>
          <a:lstStyle/>
          <a:p>
            <a:pPr>
              <a:buNone/>
            </a:pPr>
            <a:endParaRPr lang="es-EC" dirty="0" smtClean="0"/>
          </a:p>
          <a:p>
            <a:pPr lvl="0"/>
            <a:r>
              <a:rPr lang="es-ES" dirty="0" smtClean="0"/>
              <a:t>Estratégicos</a:t>
            </a:r>
          </a:p>
          <a:p>
            <a:pPr lvl="0"/>
            <a:r>
              <a:rPr lang="es-ES" dirty="0" smtClean="0"/>
              <a:t>Operativos</a:t>
            </a:r>
          </a:p>
          <a:p>
            <a:pPr lvl="0"/>
            <a:r>
              <a:rPr lang="es-ES" dirty="0" smtClean="0"/>
              <a:t>Financieros</a:t>
            </a:r>
          </a:p>
          <a:p>
            <a:pPr lvl="1"/>
            <a:r>
              <a:rPr lang="es-EC" dirty="0" smtClean="0"/>
              <a:t>Ingresos</a:t>
            </a:r>
          </a:p>
          <a:p>
            <a:pPr lvl="2"/>
            <a:r>
              <a:rPr lang="es-ES" sz="2200" dirty="0" smtClean="0"/>
              <a:t>Año 1</a:t>
            </a:r>
            <a:r>
              <a:rPr lang="es-ES" sz="2200" dirty="0" smtClean="0"/>
              <a:t>: </a:t>
            </a:r>
            <a:r>
              <a:rPr lang="es-ES" sz="2200" dirty="0" smtClean="0"/>
              <a:t>ingresos por ventas </a:t>
            </a:r>
            <a:endParaRPr lang="en-US" sz="2200" dirty="0" smtClean="0"/>
          </a:p>
          <a:p>
            <a:pPr lvl="3"/>
            <a:r>
              <a:rPr lang="es-ES" sz="2000" dirty="0" smtClean="0"/>
              <a:t>Cuatrimestre I: 43.3</a:t>
            </a:r>
            <a:r>
              <a:rPr lang="es-ES" sz="2000" dirty="0" smtClean="0"/>
              <a:t>% del total </a:t>
            </a:r>
            <a:r>
              <a:rPr lang="es-ES" sz="2000" dirty="0" smtClean="0"/>
              <a:t>esperado.</a:t>
            </a:r>
            <a:endParaRPr lang="en-US" sz="2000" dirty="0" smtClean="0"/>
          </a:p>
          <a:p>
            <a:pPr lvl="3"/>
            <a:r>
              <a:rPr lang="es-ES" sz="2000" dirty="0" smtClean="0"/>
              <a:t>Cuatrimestre II: 33.3</a:t>
            </a:r>
            <a:r>
              <a:rPr lang="es-ES" sz="2000" dirty="0" smtClean="0"/>
              <a:t>% del total </a:t>
            </a:r>
            <a:r>
              <a:rPr lang="es-ES" sz="2000" dirty="0" smtClean="0"/>
              <a:t>esperado.</a:t>
            </a:r>
            <a:endParaRPr lang="en-US" sz="2000" dirty="0" smtClean="0"/>
          </a:p>
          <a:p>
            <a:pPr lvl="3"/>
            <a:r>
              <a:rPr lang="es-ES" sz="2000" dirty="0" smtClean="0"/>
              <a:t>Cuatrimestre III: 23.3</a:t>
            </a:r>
            <a:r>
              <a:rPr lang="es-ES" sz="2000" dirty="0" smtClean="0"/>
              <a:t>% del total </a:t>
            </a:r>
            <a:r>
              <a:rPr lang="es-ES" sz="2000" dirty="0" smtClean="0"/>
              <a:t>esperado.</a:t>
            </a:r>
            <a:endParaRPr lang="en-US" sz="2000" dirty="0" smtClean="0"/>
          </a:p>
          <a:p>
            <a:pPr lvl="1"/>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PROPUESTA Y ESTRATEGIA MIX</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CONTROLES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Content Placeholder 4"/>
          <p:cNvSpPr>
            <a:spLocks noGrp="1"/>
          </p:cNvSpPr>
          <p:nvPr>
            <p:ph idx="1"/>
          </p:nvPr>
        </p:nvSpPr>
        <p:spPr>
          <a:xfrm>
            <a:off x="457200" y="1481328"/>
            <a:ext cx="8229600" cy="4309871"/>
          </a:xfrm>
        </p:spPr>
        <p:txBody>
          <a:bodyPr>
            <a:normAutofit/>
          </a:bodyPr>
          <a:lstStyle/>
          <a:p>
            <a:pPr lvl="0"/>
            <a:endParaRPr lang="es-ES" dirty="0" smtClean="0"/>
          </a:p>
          <a:p>
            <a:pPr lvl="0"/>
            <a:r>
              <a:rPr lang="es-ES" dirty="0" smtClean="0"/>
              <a:t>Financieros</a:t>
            </a:r>
          </a:p>
          <a:p>
            <a:pPr lvl="1"/>
            <a:r>
              <a:rPr lang="es-EC" dirty="0" smtClean="0"/>
              <a:t>Ingresos</a:t>
            </a:r>
          </a:p>
          <a:p>
            <a:pPr lvl="2"/>
            <a:r>
              <a:rPr lang="es-ES" sz="2200" dirty="0" smtClean="0"/>
              <a:t>Año </a:t>
            </a:r>
            <a:r>
              <a:rPr lang="es-ES" sz="2200" dirty="0" smtClean="0"/>
              <a:t>2: </a:t>
            </a:r>
            <a:r>
              <a:rPr lang="es-ES" sz="2200" dirty="0" smtClean="0"/>
              <a:t>ingresos por ventas </a:t>
            </a:r>
            <a:endParaRPr lang="en-US" sz="2200" dirty="0" smtClean="0"/>
          </a:p>
          <a:p>
            <a:pPr lvl="3"/>
            <a:r>
              <a:rPr lang="es-ES" sz="2000" dirty="0" smtClean="0"/>
              <a:t>Cuatrimestre I: 35% </a:t>
            </a:r>
            <a:r>
              <a:rPr lang="es-ES" sz="2000" dirty="0" smtClean="0"/>
              <a:t>del total </a:t>
            </a:r>
            <a:r>
              <a:rPr lang="es-ES" sz="2000" dirty="0" smtClean="0"/>
              <a:t>esperado.</a:t>
            </a:r>
            <a:endParaRPr lang="en-US" sz="2000" dirty="0" smtClean="0"/>
          </a:p>
          <a:p>
            <a:pPr lvl="3"/>
            <a:r>
              <a:rPr lang="es-ES" sz="2000" dirty="0" smtClean="0"/>
              <a:t>Cuatrimestre II: 35% </a:t>
            </a:r>
            <a:r>
              <a:rPr lang="es-ES" sz="2000" dirty="0" smtClean="0"/>
              <a:t>del total </a:t>
            </a:r>
            <a:r>
              <a:rPr lang="es-ES" sz="2000" dirty="0" smtClean="0"/>
              <a:t>esperado.</a:t>
            </a:r>
            <a:endParaRPr lang="en-US" sz="2000" dirty="0" smtClean="0"/>
          </a:p>
          <a:p>
            <a:pPr lvl="3"/>
            <a:r>
              <a:rPr lang="es-ES" sz="2000" dirty="0" smtClean="0"/>
              <a:t>Cuatrimestre III: 30% </a:t>
            </a:r>
            <a:r>
              <a:rPr lang="es-ES" sz="2000" dirty="0" smtClean="0"/>
              <a:t>del total </a:t>
            </a:r>
            <a:r>
              <a:rPr lang="es-ES" sz="2000" dirty="0" smtClean="0"/>
              <a:t>esperado.</a:t>
            </a:r>
            <a:endParaRPr lang="en-US" sz="2000" dirty="0" smtClean="0"/>
          </a:p>
          <a:p>
            <a:pPr lvl="2"/>
            <a:r>
              <a:rPr lang="es-ES" sz="2200" dirty="0" smtClean="0"/>
              <a:t>Años 3 y 4: </a:t>
            </a:r>
            <a:r>
              <a:rPr lang="es-ES" sz="2200" dirty="0" smtClean="0"/>
              <a:t>ingresos por ventas </a:t>
            </a:r>
            <a:endParaRPr lang="en-US" sz="2200" dirty="0" smtClean="0"/>
          </a:p>
          <a:p>
            <a:pPr lvl="3"/>
            <a:r>
              <a:rPr lang="es-ES" sz="2000" dirty="0" smtClean="0"/>
              <a:t>Cuatrimestre </a:t>
            </a:r>
            <a:r>
              <a:rPr lang="es-ES" sz="2000" dirty="0" smtClean="0"/>
              <a:t>I, II, III: 33,3% </a:t>
            </a:r>
            <a:r>
              <a:rPr lang="es-ES" sz="2000" dirty="0" smtClean="0"/>
              <a:t>del total esperado.</a:t>
            </a:r>
            <a:endParaRPr lang="en-US" sz="2000" dirty="0" smtClean="0"/>
          </a:p>
          <a:p>
            <a:pPr lvl="1"/>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PROPUESTA Y ESTRATEGIA MIX</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CONTROLES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Content Placeholder 4"/>
          <p:cNvSpPr>
            <a:spLocks noGrp="1"/>
          </p:cNvSpPr>
          <p:nvPr>
            <p:ph idx="1"/>
          </p:nvPr>
        </p:nvSpPr>
        <p:spPr>
          <a:xfrm>
            <a:off x="457200" y="1481328"/>
            <a:ext cx="8229600" cy="4309871"/>
          </a:xfrm>
        </p:spPr>
        <p:txBody>
          <a:bodyPr>
            <a:normAutofit/>
          </a:bodyPr>
          <a:lstStyle/>
          <a:p>
            <a:pPr lvl="0"/>
            <a:endParaRPr lang="es-ES" dirty="0" smtClean="0"/>
          </a:p>
          <a:p>
            <a:pPr lvl="0"/>
            <a:r>
              <a:rPr lang="es-ES" dirty="0" smtClean="0"/>
              <a:t>Financieros</a:t>
            </a:r>
          </a:p>
          <a:p>
            <a:pPr lvl="1"/>
            <a:r>
              <a:rPr lang="es-EC" dirty="0" smtClean="0"/>
              <a:t>Costos</a:t>
            </a:r>
          </a:p>
          <a:p>
            <a:pPr lvl="2"/>
            <a:r>
              <a:rPr lang="es-ES" sz="2200" dirty="0" smtClean="0"/>
              <a:t>Año 1</a:t>
            </a:r>
            <a:r>
              <a:rPr lang="es-ES" sz="2200" dirty="0" smtClean="0"/>
              <a:t>: no deberán superar el 65% del total de ingresos por ventas esperados</a:t>
            </a:r>
            <a:endParaRPr lang="en-US" sz="2200" dirty="0" smtClean="0"/>
          </a:p>
          <a:p>
            <a:pPr lvl="3"/>
            <a:r>
              <a:rPr lang="es-ES" sz="2000" dirty="0" smtClean="0"/>
              <a:t>Materia Prima Directa no superará: 52%</a:t>
            </a:r>
            <a:endParaRPr lang="en-US" sz="2000" dirty="0" smtClean="0"/>
          </a:p>
          <a:p>
            <a:pPr lvl="3"/>
            <a:r>
              <a:rPr lang="es-ES" sz="2000" dirty="0" smtClean="0"/>
              <a:t>Mano de Obra Directa no superará: 8,9%</a:t>
            </a:r>
            <a:endParaRPr lang="en-US" sz="2000" dirty="0" smtClean="0"/>
          </a:p>
          <a:p>
            <a:pPr lvl="3"/>
            <a:r>
              <a:rPr lang="es-ES" sz="2000" dirty="0" smtClean="0"/>
              <a:t>Fabricación no superará: 3,9%</a:t>
            </a:r>
            <a:endParaRPr lang="en-US" sz="2000" dirty="0" smtClean="0"/>
          </a:p>
          <a:p>
            <a:pPr lvl="1"/>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PROPUESTA Y ESTRATEGIA MIX</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CONTROLES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Content Placeholder 4"/>
          <p:cNvSpPr>
            <a:spLocks noGrp="1"/>
          </p:cNvSpPr>
          <p:nvPr>
            <p:ph idx="1"/>
          </p:nvPr>
        </p:nvSpPr>
        <p:spPr>
          <a:xfrm>
            <a:off x="457200" y="1481328"/>
            <a:ext cx="8229600" cy="4309871"/>
          </a:xfrm>
        </p:spPr>
        <p:txBody>
          <a:bodyPr>
            <a:normAutofit/>
          </a:bodyPr>
          <a:lstStyle/>
          <a:p>
            <a:pPr lvl="0"/>
            <a:endParaRPr lang="es-ES" dirty="0" smtClean="0"/>
          </a:p>
          <a:p>
            <a:pPr lvl="0"/>
            <a:r>
              <a:rPr lang="es-ES" dirty="0" smtClean="0"/>
              <a:t>Financieros</a:t>
            </a:r>
          </a:p>
          <a:p>
            <a:pPr lvl="1"/>
            <a:r>
              <a:rPr lang="es-EC" dirty="0" smtClean="0"/>
              <a:t>Costos</a:t>
            </a:r>
          </a:p>
          <a:p>
            <a:pPr lvl="2"/>
            <a:r>
              <a:rPr lang="es-ES" sz="2200" dirty="0" smtClean="0"/>
              <a:t>Año </a:t>
            </a:r>
            <a:r>
              <a:rPr lang="es-ES" sz="2200" dirty="0" smtClean="0"/>
              <a:t>2: no deberán superar el 69,6% del total de ingresos por ventas esperados</a:t>
            </a:r>
            <a:endParaRPr lang="en-US" sz="2200" dirty="0" smtClean="0"/>
          </a:p>
          <a:p>
            <a:pPr lvl="2"/>
            <a:r>
              <a:rPr lang="es-ES" sz="2200" dirty="0" smtClean="0"/>
              <a:t>Año </a:t>
            </a:r>
            <a:r>
              <a:rPr lang="es-ES" sz="2200" dirty="0" smtClean="0"/>
              <a:t>3: </a:t>
            </a:r>
            <a:r>
              <a:rPr lang="es-ES" sz="2200" dirty="0" smtClean="0"/>
              <a:t>no deberán superar el </a:t>
            </a:r>
            <a:r>
              <a:rPr lang="es-ES" sz="2200" dirty="0" smtClean="0"/>
              <a:t>72% </a:t>
            </a:r>
            <a:r>
              <a:rPr lang="es-ES" sz="2200" dirty="0" smtClean="0"/>
              <a:t>del total de ingresos por ventas esperados</a:t>
            </a:r>
            <a:endParaRPr lang="en-US" sz="2200" dirty="0" smtClean="0"/>
          </a:p>
          <a:p>
            <a:pPr lvl="2"/>
            <a:r>
              <a:rPr lang="es-ES" sz="2200" dirty="0" smtClean="0"/>
              <a:t>Año </a:t>
            </a:r>
            <a:r>
              <a:rPr lang="es-ES" sz="2200" dirty="0" smtClean="0"/>
              <a:t>4: </a:t>
            </a:r>
            <a:r>
              <a:rPr lang="es-ES" sz="2200" dirty="0" smtClean="0"/>
              <a:t>no deberán superar el </a:t>
            </a:r>
            <a:r>
              <a:rPr lang="es-ES" sz="2200" dirty="0" smtClean="0"/>
              <a:t>79,9% </a:t>
            </a:r>
            <a:r>
              <a:rPr lang="es-ES" sz="2200" dirty="0" smtClean="0"/>
              <a:t>del total de ingresos por ventas esperados</a:t>
            </a:r>
            <a:endParaRPr lang="en-US" sz="2200" dirty="0" smtClean="0"/>
          </a:p>
          <a:p>
            <a:pPr lvl="1"/>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PROPUESTA Y ESTRATEGIA MIX</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CONTROLES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Content Placeholder 4"/>
          <p:cNvSpPr>
            <a:spLocks noGrp="1"/>
          </p:cNvSpPr>
          <p:nvPr>
            <p:ph idx="1"/>
          </p:nvPr>
        </p:nvSpPr>
        <p:spPr>
          <a:xfrm>
            <a:off x="457200" y="1481328"/>
            <a:ext cx="8229600" cy="4309871"/>
          </a:xfrm>
        </p:spPr>
        <p:txBody>
          <a:bodyPr>
            <a:normAutofit/>
          </a:bodyPr>
          <a:lstStyle/>
          <a:p>
            <a:pPr lvl="0"/>
            <a:endParaRPr lang="es-ES" dirty="0" smtClean="0"/>
          </a:p>
          <a:p>
            <a:pPr lvl="0"/>
            <a:r>
              <a:rPr lang="es-ES" dirty="0" smtClean="0"/>
              <a:t>Financieros</a:t>
            </a:r>
          </a:p>
          <a:p>
            <a:pPr lvl="1"/>
            <a:r>
              <a:rPr lang="es-EC" dirty="0" smtClean="0"/>
              <a:t>Gastos</a:t>
            </a:r>
          </a:p>
          <a:p>
            <a:pPr lvl="2"/>
            <a:r>
              <a:rPr lang="es-ES" sz="2200" dirty="0" smtClean="0"/>
              <a:t>Año </a:t>
            </a:r>
            <a:r>
              <a:rPr lang="es-ES" sz="2200" dirty="0" smtClean="0"/>
              <a:t>1: no deberán superar el 5,2% del total de ingresos por ventas esperados</a:t>
            </a:r>
            <a:endParaRPr lang="en-US" sz="2200" dirty="0" smtClean="0"/>
          </a:p>
          <a:p>
            <a:pPr lvl="2"/>
            <a:r>
              <a:rPr lang="es-ES" sz="2200" dirty="0" smtClean="0"/>
              <a:t>Año 2</a:t>
            </a:r>
            <a:r>
              <a:rPr lang="es-ES" sz="2200" dirty="0" smtClean="0"/>
              <a:t>: </a:t>
            </a:r>
            <a:r>
              <a:rPr lang="es-ES" sz="2200" dirty="0" smtClean="0"/>
              <a:t>no deberán superar el </a:t>
            </a:r>
            <a:r>
              <a:rPr lang="es-ES" sz="2200" dirty="0" smtClean="0"/>
              <a:t>4% </a:t>
            </a:r>
            <a:r>
              <a:rPr lang="es-ES" sz="2200" dirty="0" smtClean="0"/>
              <a:t>del total de ingresos por ventas esperados</a:t>
            </a:r>
            <a:endParaRPr lang="en-US" sz="2200" dirty="0" smtClean="0"/>
          </a:p>
          <a:p>
            <a:pPr lvl="2"/>
            <a:r>
              <a:rPr lang="es-ES" sz="2200" dirty="0" smtClean="0"/>
              <a:t>Año 3</a:t>
            </a:r>
            <a:r>
              <a:rPr lang="es-ES" sz="2200" dirty="0" smtClean="0"/>
              <a:t>: </a:t>
            </a:r>
            <a:r>
              <a:rPr lang="es-ES" sz="2200" dirty="0" smtClean="0"/>
              <a:t>no deberán superar el </a:t>
            </a:r>
            <a:r>
              <a:rPr lang="es-ES" sz="2200" dirty="0" smtClean="0"/>
              <a:t>5,8% </a:t>
            </a:r>
            <a:r>
              <a:rPr lang="es-ES" sz="2200" dirty="0" smtClean="0"/>
              <a:t>del total de ingresos por ventas esperados</a:t>
            </a:r>
            <a:endParaRPr lang="en-US" sz="2200" dirty="0" smtClean="0"/>
          </a:p>
          <a:p>
            <a:pPr lvl="2"/>
            <a:r>
              <a:rPr lang="es-ES" sz="2200" dirty="0" smtClean="0"/>
              <a:t>Año 4: </a:t>
            </a:r>
            <a:r>
              <a:rPr lang="es-ES" sz="2200" dirty="0" smtClean="0"/>
              <a:t>no deberán superar el </a:t>
            </a:r>
            <a:r>
              <a:rPr lang="es-ES" sz="2200" dirty="0" smtClean="0"/>
              <a:t>8,6% </a:t>
            </a:r>
            <a:r>
              <a:rPr lang="es-ES" sz="2200" dirty="0" smtClean="0"/>
              <a:t>del total de ingresos por ventas esperados</a:t>
            </a:r>
            <a:endParaRPr lang="en-US" sz="2200" dirty="0" smtClean="0"/>
          </a:p>
          <a:p>
            <a:pPr lvl="1"/>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DESARROLLO DE ESTRATEGIAS</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dirty="0" smtClean="0">
                <a:solidFill>
                  <a:schemeClr val="tx2"/>
                </a:solidFill>
                <a:effectLst>
                  <a:outerShdw blurRad="31750" dist="25400" dir="5400000" algn="tl" rotWithShape="0">
                    <a:srgbClr val="000000">
                      <a:alpha val="25000"/>
                    </a:srgbClr>
                  </a:outerShdw>
                </a:effectLst>
                <a:latin typeface="+mj-lt"/>
                <a:ea typeface="+mj-ea"/>
                <a:cs typeface="+mj-cs"/>
              </a:rPr>
              <a:t>ESTRATEGIAS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3730" name="Picture 2"/>
          <p:cNvPicPr>
            <a:picLocks noChangeAspect="1" noChangeArrowheads="1"/>
          </p:cNvPicPr>
          <p:nvPr/>
        </p:nvPicPr>
        <p:blipFill>
          <a:blip r:embed="rId2" cstate="print"/>
          <a:srcRect/>
          <a:stretch>
            <a:fillRect/>
          </a:stretch>
        </p:blipFill>
        <p:spPr bwMode="auto">
          <a:xfrm>
            <a:off x="1957388" y="1879600"/>
            <a:ext cx="5229225" cy="33147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DESARROLLO DE ESTRATEGIAS</a:t>
            </a:r>
            <a:endParaRPr lang="en-US" dirty="0"/>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2706" name="Picture 2"/>
          <p:cNvPicPr>
            <a:picLocks noChangeAspect="1" noChangeArrowheads="1"/>
          </p:cNvPicPr>
          <p:nvPr/>
        </p:nvPicPr>
        <p:blipFill>
          <a:blip r:embed="rId2" cstate="print"/>
          <a:srcRect/>
          <a:stretch>
            <a:fillRect/>
          </a:stretch>
        </p:blipFill>
        <p:spPr bwMode="auto">
          <a:xfrm>
            <a:off x="1828800" y="1066800"/>
            <a:ext cx="5600700" cy="5657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ANÁLISIS FINANCIERO</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CUOTA DE MERCADO</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4754" name="Picture 2"/>
          <p:cNvPicPr>
            <a:picLocks noChangeAspect="1" noChangeArrowheads="1"/>
          </p:cNvPicPr>
          <p:nvPr/>
        </p:nvPicPr>
        <p:blipFill>
          <a:blip r:embed="rId2" cstate="print"/>
          <a:srcRect/>
          <a:stretch>
            <a:fillRect/>
          </a:stretch>
        </p:blipFill>
        <p:spPr bwMode="auto">
          <a:xfrm>
            <a:off x="2057400" y="2022965"/>
            <a:ext cx="5257800" cy="36920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ES" dirty="0" smtClean="0"/>
              <a:t>Capítulo </a:t>
            </a:r>
            <a:r>
              <a:rPr lang="es-ES" dirty="0" smtClean="0"/>
              <a:t>VI: Desarrollo de Estrategias</a:t>
            </a:r>
            <a:endParaRPr lang="es-ES" dirty="0" smtClean="0"/>
          </a:p>
          <a:p>
            <a:pPr lvl="1"/>
            <a:r>
              <a:rPr lang="es-ES" dirty="0" smtClean="0"/>
              <a:t>Promoci</a:t>
            </a:r>
            <a:r>
              <a:rPr lang="es-ES" dirty="0" smtClean="0"/>
              <a:t>ón</a:t>
            </a:r>
          </a:p>
          <a:p>
            <a:pPr lvl="1"/>
            <a:r>
              <a:rPr lang="es-ES" dirty="0" smtClean="0"/>
              <a:t>Servicio</a:t>
            </a:r>
          </a:p>
          <a:p>
            <a:pPr lvl="1"/>
            <a:r>
              <a:rPr lang="es-ES" dirty="0" smtClean="0"/>
              <a:t>Precio</a:t>
            </a:r>
          </a:p>
          <a:p>
            <a:pPr lvl="1"/>
            <a:r>
              <a:rPr lang="es-ES" dirty="0" smtClean="0"/>
              <a:t>Plaza</a:t>
            </a:r>
            <a:endParaRPr lang="es-ES" dirty="0" smtClean="0"/>
          </a:p>
          <a:p>
            <a:r>
              <a:rPr lang="es-ES" dirty="0" smtClean="0"/>
              <a:t>Capitulo VII: Análisis Financiero</a:t>
            </a:r>
            <a:endParaRPr lang="es-ES" dirty="0" smtClean="0"/>
          </a:p>
          <a:p>
            <a:pPr lvl="1"/>
            <a:r>
              <a:rPr lang="es-ES" dirty="0" smtClean="0"/>
              <a:t>Cuota de Mercado, E</a:t>
            </a:r>
            <a:r>
              <a:rPr lang="es-ES" dirty="0" smtClean="0"/>
              <a:t>strategias e Ingresos</a:t>
            </a:r>
          </a:p>
          <a:p>
            <a:pPr lvl="1"/>
            <a:r>
              <a:rPr lang="es-ES" dirty="0" smtClean="0"/>
              <a:t>Presupuestos</a:t>
            </a:r>
          </a:p>
          <a:p>
            <a:pPr lvl="1"/>
            <a:r>
              <a:rPr lang="es-ES" dirty="0" smtClean="0"/>
              <a:t>Punto de Equilibrio</a:t>
            </a:r>
          </a:p>
          <a:p>
            <a:pPr lvl="1"/>
            <a:r>
              <a:rPr lang="es-ES" dirty="0" smtClean="0"/>
              <a:t>Flujo de Efectivo</a:t>
            </a:r>
          </a:p>
          <a:p>
            <a:pPr lvl="1"/>
            <a:r>
              <a:rPr lang="es-ES" dirty="0" smtClean="0"/>
              <a:t>Evaluaci</a:t>
            </a:r>
            <a:r>
              <a:rPr lang="es-ES" dirty="0" smtClean="0"/>
              <a:t>ón Financiera</a:t>
            </a:r>
          </a:p>
          <a:p>
            <a:pPr lvl="1"/>
            <a:r>
              <a:rPr lang="es-ES" dirty="0" smtClean="0"/>
              <a:t>Estado de Resultados Proforma</a:t>
            </a:r>
          </a:p>
          <a:p>
            <a:pPr lvl="2"/>
            <a:endParaRPr lang="es-ES" dirty="0" smtClean="0"/>
          </a:p>
          <a:p>
            <a:pPr lvl="2"/>
            <a:endParaRPr lang="es-ES" dirty="0" smtClean="0"/>
          </a:p>
        </p:txBody>
      </p:sp>
      <p:sp>
        <p:nvSpPr>
          <p:cNvPr id="3" name="2 Título"/>
          <p:cNvSpPr>
            <a:spLocks noGrp="1"/>
          </p:cNvSpPr>
          <p:nvPr>
            <p:ph type="title"/>
          </p:nvPr>
        </p:nvSpPr>
        <p:spPr/>
        <p:txBody>
          <a:bodyPr/>
          <a:lstStyle/>
          <a:p>
            <a:r>
              <a:rPr lang="es-ES" dirty="0" smtClean="0"/>
              <a:t>AGENDA</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ANÁLISIS FINANCIERO</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CUOTA DE MERCADO</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 name="Picture 2"/>
          <p:cNvPicPr>
            <a:picLocks noChangeAspect="1" noChangeArrowheads="1"/>
          </p:cNvPicPr>
          <p:nvPr/>
        </p:nvPicPr>
        <p:blipFill>
          <a:blip r:embed="rId2" cstate="print"/>
          <a:srcRect/>
          <a:stretch>
            <a:fillRect/>
          </a:stretch>
        </p:blipFill>
        <p:spPr bwMode="auto">
          <a:xfrm>
            <a:off x="1981200" y="2057400"/>
            <a:ext cx="5486400" cy="34064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ANÁLISIS FINANCIERO</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dirty="0" smtClean="0">
                <a:solidFill>
                  <a:schemeClr val="tx2"/>
                </a:solidFill>
                <a:effectLst>
                  <a:outerShdw blurRad="31750" dist="25400" dir="5400000" algn="tl" rotWithShape="0">
                    <a:srgbClr val="000000">
                      <a:alpha val="25000"/>
                    </a:srgbClr>
                  </a:outerShdw>
                </a:effectLst>
                <a:latin typeface="+mj-lt"/>
                <a:ea typeface="+mj-ea"/>
                <a:cs typeface="+mj-cs"/>
              </a:rPr>
              <a:t>ESTRATEGIAS Y APORTACIÓN A LOS INGRESOS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6803" name="Picture 3"/>
          <p:cNvPicPr>
            <a:picLocks noChangeAspect="1" noChangeArrowheads="1"/>
          </p:cNvPicPr>
          <p:nvPr/>
        </p:nvPicPr>
        <p:blipFill>
          <a:blip r:embed="rId2" cstate="print"/>
          <a:srcRect/>
          <a:stretch>
            <a:fillRect/>
          </a:stretch>
        </p:blipFill>
        <p:spPr bwMode="auto">
          <a:xfrm>
            <a:off x="5105400" y="4267200"/>
            <a:ext cx="3657600" cy="2490787"/>
          </a:xfrm>
          <a:prstGeom prst="rect">
            <a:avLst/>
          </a:prstGeom>
          <a:noFill/>
          <a:ln w="9525">
            <a:noFill/>
            <a:miter lim="800000"/>
            <a:headEnd/>
            <a:tailEnd/>
          </a:ln>
        </p:spPr>
      </p:pic>
      <p:pic>
        <p:nvPicPr>
          <p:cNvPr id="76802" name="Picture 2"/>
          <p:cNvPicPr>
            <a:picLocks noChangeAspect="1" noChangeArrowheads="1"/>
          </p:cNvPicPr>
          <p:nvPr/>
        </p:nvPicPr>
        <p:blipFill>
          <a:blip r:embed="rId3" cstate="print"/>
          <a:srcRect/>
          <a:stretch>
            <a:fillRect/>
          </a:stretch>
        </p:blipFill>
        <p:spPr bwMode="auto">
          <a:xfrm>
            <a:off x="533400" y="1752600"/>
            <a:ext cx="5819958"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ANÁLISIS FINANCIERO</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PRESUPUESTOS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7826" name="Picture 2"/>
          <p:cNvPicPr>
            <a:picLocks noChangeAspect="1" noChangeArrowheads="1"/>
          </p:cNvPicPr>
          <p:nvPr/>
        </p:nvPicPr>
        <p:blipFill>
          <a:blip r:embed="rId2" cstate="print"/>
          <a:srcRect/>
          <a:stretch>
            <a:fillRect/>
          </a:stretch>
        </p:blipFill>
        <p:spPr bwMode="auto">
          <a:xfrm>
            <a:off x="1447800" y="1905000"/>
            <a:ext cx="6487657"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ANÁLISIS FINANCIERO</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PRESUPUESTOS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8850" name="Picture 2"/>
          <p:cNvPicPr>
            <a:picLocks noChangeAspect="1" noChangeArrowheads="1"/>
          </p:cNvPicPr>
          <p:nvPr/>
        </p:nvPicPr>
        <p:blipFill>
          <a:blip r:embed="rId2" cstate="print"/>
          <a:srcRect/>
          <a:stretch>
            <a:fillRect/>
          </a:stretch>
        </p:blipFill>
        <p:spPr bwMode="auto">
          <a:xfrm>
            <a:off x="1447800" y="1905000"/>
            <a:ext cx="6629400" cy="364102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ANÁLISIS FINANCIERO</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PRESUPUESTOS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9874" name="Picture 2"/>
          <p:cNvPicPr>
            <a:picLocks noChangeAspect="1" noChangeArrowheads="1"/>
          </p:cNvPicPr>
          <p:nvPr/>
        </p:nvPicPr>
        <p:blipFill>
          <a:blip r:embed="rId2" cstate="print"/>
          <a:srcRect/>
          <a:stretch>
            <a:fillRect/>
          </a:stretch>
        </p:blipFill>
        <p:spPr bwMode="auto">
          <a:xfrm>
            <a:off x="1219200" y="2057400"/>
            <a:ext cx="7057922" cy="31331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ANÁLISIS FINANCIERO</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dirty="0" smtClean="0">
                <a:solidFill>
                  <a:schemeClr val="tx2"/>
                </a:solidFill>
                <a:effectLst>
                  <a:outerShdw blurRad="31750" dist="25400" dir="5400000" algn="tl" rotWithShape="0">
                    <a:srgbClr val="000000">
                      <a:alpha val="25000"/>
                    </a:srgbClr>
                  </a:outerShdw>
                </a:effectLst>
                <a:latin typeface="+mj-lt"/>
                <a:ea typeface="+mj-ea"/>
                <a:cs typeface="+mj-cs"/>
              </a:rPr>
              <a:t>PUNTO DE EQUILIBRIO</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8066" name="Picture 2"/>
          <p:cNvPicPr>
            <a:picLocks noChangeAspect="1" noChangeArrowheads="1"/>
          </p:cNvPicPr>
          <p:nvPr/>
        </p:nvPicPr>
        <p:blipFill>
          <a:blip r:embed="rId2" cstate="print"/>
          <a:srcRect l="27644"/>
          <a:stretch>
            <a:fillRect/>
          </a:stretch>
        </p:blipFill>
        <p:spPr bwMode="auto">
          <a:xfrm>
            <a:off x="4800600" y="1905000"/>
            <a:ext cx="2024063" cy="387350"/>
          </a:xfrm>
          <a:prstGeom prst="rect">
            <a:avLst/>
          </a:prstGeom>
          <a:noFill/>
          <a:ln w="9525">
            <a:noFill/>
            <a:miter lim="800000"/>
            <a:headEnd/>
            <a:tailEnd/>
          </a:ln>
        </p:spPr>
      </p:pic>
      <p:pic>
        <p:nvPicPr>
          <p:cNvPr id="88067" name="Picture 3"/>
          <p:cNvPicPr>
            <a:picLocks noChangeAspect="1" noChangeArrowheads="1"/>
          </p:cNvPicPr>
          <p:nvPr/>
        </p:nvPicPr>
        <p:blipFill>
          <a:blip r:embed="rId3" cstate="print"/>
          <a:srcRect l="39330"/>
          <a:stretch>
            <a:fillRect/>
          </a:stretch>
        </p:blipFill>
        <p:spPr bwMode="auto">
          <a:xfrm>
            <a:off x="4876800" y="2466975"/>
            <a:ext cx="1312862" cy="200025"/>
          </a:xfrm>
          <a:prstGeom prst="rect">
            <a:avLst/>
          </a:prstGeom>
          <a:noFill/>
          <a:ln w="9525">
            <a:noFill/>
            <a:miter lim="800000"/>
            <a:headEnd/>
            <a:tailEnd/>
          </a:ln>
        </p:spPr>
      </p:pic>
      <p:pic>
        <p:nvPicPr>
          <p:cNvPr id="88068" name="Chart 1"/>
          <p:cNvPicPr>
            <a:picLocks noChangeArrowheads="1"/>
          </p:cNvPicPr>
          <p:nvPr/>
        </p:nvPicPr>
        <p:blipFill>
          <a:blip r:embed="rId4" cstate="print"/>
          <a:srcRect/>
          <a:stretch>
            <a:fillRect/>
          </a:stretch>
        </p:blipFill>
        <p:spPr bwMode="auto">
          <a:xfrm>
            <a:off x="762000" y="1905000"/>
            <a:ext cx="3886200" cy="2057400"/>
          </a:xfrm>
          <a:prstGeom prst="rect">
            <a:avLst/>
          </a:prstGeom>
          <a:noFill/>
          <a:ln w="9525">
            <a:noFill/>
            <a:miter lim="800000"/>
            <a:headEnd/>
            <a:tailEnd/>
          </a:ln>
        </p:spPr>
      </p:pic>
      <p:pic>
        <p:nvPicPr>
          <p:cNvPr id="88069" name="Picture 5"/>
          <p:cNvPicPr>
            <a:picLocks noChangeAspect="1" noChangeArrowheads="1"/>
          </p:cNvPicPr>
          <p:nvPr/>
        </p:nvPicPr>
        <p:blipFill>
          <a:blip r:embed="rId5" cstate="print"/>
          <a:srcRect l="28070"/>
          <a:stretch>
            <a:fillRect/>
          </a:stretch>
        </p:blipFill>
        <p:spPr bwMode="auto">
          <a:xfrm>
            <a:off x="2620963" y="5057775"/>
            <a:ext cx="1951037" cy="387350"/>
          </a:xfrm>
          <a:prstGeom prst="rect">
            <a:avLst/>
          </a:prstGeom>
          <a:noFill/>
          <a:ln w="9525">
            <a:noFill/>
            <a:miter lim="800000"/>
            <a:headEnd/>
            <a:tailEnd/>
          </a:ln>
        </p:spPr>
      </p:pic>
      <p:pic>
        <p:nvPicPr>
          <p:cNvPr id="88070" name="Picture 6"/>
          <p:cNvPicPr>
            <a:picLocks noChangeAspect="1" noChangeArrowheads="1"/>
          </p:cNvPicPr>
          <p:nvPr/>
        </p:nvPicPr>
        <p:blipFill>
          <a:blip r:embed="rId6" cstate="print"/>
          <a:srcRect l="39580"/>
          <a:stretch>
            <a:fillRect/>
          </a:stretch>
        </p:blipFill>
        <p:spPr bwMode="auto">
          <a:xfrm>
            <a:off x="2697163" y="5667375"/>
            <a:ext cx="1312862" cy="200025"/>
          </a:xfrm>
          <a:prstGeom prst="rect">
            <a:avLst/>
          </a:prstGeom>
          <a:noFill/>
          <a:ln w="9525">
            <a:noFill/>
            <a:miter lim="800000"/>
            <a:headEnd/>
            <a:tailEnd/>
          </a:ln>
        </p:spPr>
      </p:pic>
      <p:pic>
        <p:nvPicPr>
          <p:cNvPr id="88071" name="Chart 2"/>
          <p:cNvPicPr>
            <a:picLocks noChangeArrowheads="1"/>
          </p:cNvPicPr>
          <p:nvPr/>
        </p:nvPicPr>
        <p:blipFill>
          <a:blip r:embed="rId7" cstate="print"/>
          <a:srcRect/>
          <a:stretch>
            <a:fillRect/>
          </a:stretch>
        </p:blipFill>
        <p:spPr bwMode="auto">
          <a:xfrm>
            <a:off x="4724400" y="4114800"/>
            <a:ext cx="3916363" cy="1920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ANÁLISIS FINANCIERO</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dirty="0" smtClean="0">
                <a:solidFill>
                  <a:schemeClr val="tx2"/>
                </a:solidFill>
                <a:effectLst>
                  <a:outerShdw blurRad="31750" dist="25400" dir="5400000" algn="tl" rotWithShape="0">
                    <a:srgbClr val="000000">
                      <a:alpha val="25000"/>
                    </a:srgbClr>
                  </a:outerShdw>
                </a:effectLst>
                <a:latin typeface="+mj-lt"/>
                <a:ea typeface="+mj-ea"/>
                <a:cs typeface="+mj-cs"/>
              </a:rPr>
              <a:t>FLUJO DE EFECTIVO</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9090" name="Picture 2"/>
          <p:cNvPicPr>
            <a:picLocks noChangeAspect="1" noChangeArrowheads="1"/>
          </p:cNvPicPr>
          <p:nvPr/>
        </p:nvPicPr>
        <p:blipFill>
          <a:blip r:embed="rId2" cstate="print"/>
          <a:srcRect/>
          <a:stretch>
            <a:fillRect/>
          </a:stretch>
        </p:blipFill>
        <p:spPr bwMode="auto">
          <a:xfrm>
            <a:off x="1066799" y="1905000"/>
            <a:ext cx="7152353"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ANÁLISIS FINANCIERO</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dirty="0" smtClean="0">
                <a:solidFill>
                  <a:schemeClr val="tx2"/>
                </a:solidFill>
                <a:effectLst>
                  <a:outerShdw blurRad="31750" dist="25400" dir="5400000" algn="tl" rotWithShape="0">
                    <a:srgbClr val="000000">
                      <a:alpha val="25000"/>
                    </a:srgbClr>
                  </a:outerShdw>
                </a:effectLst>
                <a:latin typeface="+mj-lt"/>
                <a:ea typeface="+mj-ea"/>
                <a:cs typeface="+mj-cs"/>
              </a:rPr>
              <a:t>EVALUACIÓN FINANCIERA</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0114" name="Picture 2"/>
          <p:cNvPicPr>
            <a:picLocks noChangeAspect="1" noChangeArrowheads="1"/>
          </p:cNvPicPr>
          <p:nvPr/>
        </p:nvPicPr>
        <p:blipFill>
          <a:blip r:embed="rId2" cstate="print"/>
          <a:srcRect/>
          <a:stretch>
            <a:fillRect/>
          </a:stretch>
        </p:blipFill>
        <p:spPr bwMode="auto">
          <a:xfrm>
            <a:off x="914400" y="2298700"/>
            <a:ext cx="2441575" cy="669925"/>
          </a:xfrm>
          <a:prstGeom prst="rect">
            <a:avLst/>
          </a:prstGeom>
          <a:noFill/>
          <a:ln w="9525">
            <a:noFill/>
            <a:miter lim="800000"/>
            <a:headEnd/>
            <a:tailEnd/>
          </a:ln>
        </p:spPr>
      </p:pic>
      <p:pic>
        <p:nvPicPr>
          <p:cNvPr id="90115" name="Picture 3"/>
          <p:cNvPicPr>
            <a:picLocks noChangeAspect="1" noChangeArrowheads="1"/>
          </p:cNvPicPr>
          <p:nvPr/>
        </p:nvPicPr>
        <p:blipFill>
          <a:blip r:embed="rId3" cstate="print"/>
          <a:srcRect/>
          <a:stretch>
            <a:fillRect/>
          </a:stretch>
        </p:blipFill>
        <p:spPr bwMode="auto">
          <a:xfrm>
            <a:off x="3200400" y="3136900"/>
            <a:ext cx="2484437" cy="684212"/>
          </a:xfrm>
          <a:prstGeom prst="rect">
            <a:avLst/>
          </a:prstGeom>
          <a:noFill/>
          <a:ln w="9525">
            <a:noFill/>
            <a:miter lim="800000"/>
            <a:headEnd/>
            <a:tailEnd/>
          </a:ln>
        </p:spPr>
      </p:pic>
      <p:pic>
        <p:nvPicPr>
          <p:cNvPr id="90116" name="Picture 4"/>
          <p:cNvPicPr>
            <a:picLocks noChangeAspect="1" noChangeArrowheads="1"/>
          </p:cNvPicPr>
          <p:nvPr/>
        </p:nvPicPr>
        <p:blipFill>
          <a:blip r:embed="rId4" cstate="print"/>
          <a:srcRect/>
          <a:stretch>
            <a:fillRect/>
          </a:stretch>
        </p:blipFill>
        <p:spPr bwMode="auto">
          <a:xfrm>
            <a:off x="5410200" y="3975100"/>
            <a:ext cx="2714625" cy="74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s-EC" dirty="0" smtClean="0"/>
              <a:t>ANÁLISIS FINANCIERO</a:t>
            </a:r>
            <a:endParaRPr lang="en-US" dirty="0"/>
          </a:p>
        </p:txBody>
      </p:sp>
      <p:sp>
        <p:nvSpPr>
          <p:cNvPr id="4" name="Title 2"/>
          <p:cNvSpPr txBox="1">
            <a:spLocks/>
          </p:cNvSpPr>
          <p:nvPr/>
        </p:nvSpPr>
        <p:spPr>
          <a:xfrm>
            <a:off x="762000" y="1219200"/>
            <a:ext cx="76962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dirty="0" smtClean="0">
                <a:solidFill>
                  <a:schemeClr val="tx2"/>
                </a:solidFill>
                <a:effectLst>
                  <a:outerShdw blurRad="31750" dist="25400" dir="5400000" algn="tl" rotWithShape="0">
                    <a:srgbClr val="000000">
                      <a:alpha val="25000"/>
                    </a:srgbClr>
                  </a:outerShdw>
                </a:effectLst>
                <a:latin typeface="+mj-lt"/>
                <a:ea typeface="+mj-ea"/>
                <a:cs typeface="+mj-cs"/>
              </a:rPr>
              <a:t>ESTADO DE RESULTADOS PROFORMA</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1138" name="Picture 2"/>
          <p:cNvPicPr>
            <a:picLocks noChangeAspect="1" noChangeArrowheads="1"/>
          </p:cNvPicPr>
          <p:nvPr/>
        </p:nvPicPr>
        <p:blipFill>
          <a:blip r:embed="rId2" cstate="print"/>
          <a:srcRect/>
          <a:stretch>
            <a:fillRect/>
          </a:stretch>
        </p:blipFill>
        <p:spPr bwMode="auto">
          <a:xfrm>
            <a:off x="914400" y="1905000"/>
            <a:ext cx="3824364" cy="2057400"/>
          </a:xfrm>
          <a:prstGeom prst="rect">
            <a:avLst/>
          </a:prstGeom>
          <a:noFill/>
          <a:ln w="9525">
            <a:noFill/>
            <a:miter lim="800000"/>
            <a:headEnd/>
            <a:tailEnd/>
          </a:ln>
        </p:spPr>
      </p:pic>
      <p:pic>
        <p:nvPicPr>
          <p:cNvPr id="91139" name="Picture 3"/>
          <p:cNvPicPr>
            <a:picLocks noChangeAspect="1" noChangeArrowheads="1"/>
          </p:cNvPicPr>
          <p:nvPr/>
        </p:nvPicPr>
        <p:blipFill>
          <a:blip r:embed="rId3" cstate="print"/>
          <a:srcRect/>
          <a:stretch>
            <a:fillRect/>
          </a:stretch>
        </p:blipFill>
        <p:spPr bwMode="auto">
          <a:xfrm>
            <a:off x="4953000" y="3612295"/>
            <a:ext cx="3429000" cy="20265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s-ES" dirty="0" smtClean="0"/>
              <a:t>La rentabilidad alcanzada en los últimos cinco años en las empresas que pertenecen a la industria de telecomunicaciones, el crecimiento en el país del Producto Interno Bruto PIB en los sectores económicos de Explotación de Minas y Canteras y de la Construcción; y, la aportación de las telecomunicaciones en la economía y en el desarrollo de la sociedad, se convierten en conjunto, en un justificativo válido en las empresas de la industria para seguir invirtiendo en las TIC y ampliar la oferta en un mercado de telecomunicaciones creciente.</a:t>
            </a:r>
            <a:endParaRPr lang="en-US" dirty="0" smtClean="0"/>
          </a:p>
          <a:p>
            <a:endParaRPr lang="en-US" dirty="0"/>
          </a:p>
        </p:txBody>
      </p:sp>
      <p:sp>
        <p:nvSpPr>
          <p:cNvPr id="3" name="Title 2"/>
          <p:cNvSpPr>
            <a:spLocks noGrp="1"/>
          </p:cNvSpPr>
          <p:nvPr>
            <p:ph type="title"/>
          </p:nvPr>
        </p:nvSpPr>
        <p:spPr/>
        <p:txBody>
          <a:bodyPr/>
          <a:lstStyle/>
          <a:p>
            <a:r>
              <a:rPr lang="es-EC" dirty="0" smtClean="0"/>
              <a:t>CONCLUSIONES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INTRODUCCIÓN</a:t>
            </a:r>
            <a:endParaRPr lang="en-US" dirty="0"/>
          </a:p>
        </p:txBody>
      </p:sp>
      <p:pic>
        <p:nvPicPr>
          <p:cNvPr id="1029" name="Picture 5"/>
          <p:cNvPicPr>
            <a:picLocks noChangeAspect="1" noChangeArrowheads="1"/>
          </p:cNvPicPr>
          <p:nvPr/>
        </p:nvPicPr>
        <p:blipFill>
          <a:blip r:embed="rId3" cstate="print"/>
          <a:srcRect/>
          <a:stretch>
            <a:fillRect/>
          </a:stretch>
        </p:blipFill>
        <p:spPr bwMode="auto">
          <a:xfrm>
            <a:off x="304800" y="3514508"/>
            <a:ext cx="2286000" cy="1146392"/>
          </a:xfrm>
          <a:prstGeom prst="rect">
            <a:avLst/>
          </a:prstGeom>
          <a:noFill/>
          <a:ln w="9525">
            <a:noFill/>
            <a:miter lim="800000"/>
            <a:headEnd/>
            <a:tailEnd/>
          </a:ln>
        </p:spPr>
      </p:pic>
      <p:pic>
        <p:nvPicPr>
          <p:cNvPr id="1030" name="Picture 6"/>
          <p:cNvPicPr>
            <a:picLocks noChangeAspect="1" noChangeArrowheads="1"/>
          </p:cNvPicPr>
          <p:nvPr/>
        </p:nvPicPr>
        <p:blipFill>
          <a:blip r:embed="rId4" cstate="print"/>
          <a:srcRect/>
          <a:stretch>
            <a:fillRect/>
          </a:stretch>
        </p:blipFill>
        <p:spPr bwMode="auto">
          <a:xfrm>
            <a:off x="5113973" y="3060700"/>
            <a:ext cx="3953827" cy="2133600"/>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2819400" y="3136900"/>
            <a:ext cx="2209800" cy="1573745"/>
          </a:xfrm>
          <a:prstGeom prst="rect">
            <a:avLst/>
          </a:prstGeom>
          <a:noFill/>
          <a:ln w="9525">
            <a:noFill/>
            <a:miter lim="800000"/>
            <a:headEnd/>
            <a:tailEnd/>
          </a:ln>
        </p:spPr>
      </p:pic>
      <p:graphicFrame>
        <p:nvGraphicFramePr>
          <p:cNvPr id="1032" name="Object 8"/>
          <p:cNvGraphicFramePr>
            <a:graphicFrameLocks noChangeAspect="1"/>
          </p:cNvGraphicFramePr>
          <p:nvPr/>
        </p:nvGraphicFramePr>
        <p:xfrm>
          <a:off x="473075" y="2451100"/>
          <a:ext cx="1812925" cy="303213"/>
        </p:xfrm>
        <a:graphic>
          <a:graphicData uri="http://schemas.openxmlformats.org/presentationml/2006/ole">
            <p:oleObj spid="_x0000_s36866" name="Visio" r:id="rId6" imgW="1812653" imgH="302865" progId="Visio.Drawing.11">
              <p:link updateAutomatic="1"/>
            </p:oleObj>
          </a:graphicData>
        </a:graphic>
      </p:graphicFrame>
      <p:graphicFrame>
        <p:nvGraphicFramePr>
          <p:cNvPr id="1033" name="Object 9"/>
          <p:cNvGraphicFramePr>
            <a:graphicFrameLocks noChangeAspect="1"/>
          </p:cNvGraphicFramePr>
          <p:nvPr/>
        </p:nvGraphicFramePr>
        <p:xfrm>
          <a:off x="2886075" y="2362200"/>
          <a:ext cx="2828925" cy="546100"/>
        </p:xfrm>
        <a:graphic>
          <a:graphicData uri="http://schemas.openxmlformats.org/presentationml/2006/ole">
            <p:oleObj spid="_x0000_s36867" name="Visio" r:id="rId7" imgW="2828710" imgH="546615" progId="Visio.Drawing.11">
              <p:link updateAutomatic="1"/>
            </p:oleObj>
          </a:graphicData>
        </a:graphic>
      </p:graphicFrame>
      <p:graphicFrame>
        <p:nvGraphicFramePr>
          <p:cNvPr id="1034" name="Object 10"/>
          <p:cNvGraphicFramePr>
            <a:graphicFrameLocks noChangeAspect="1"/>
          </p:cNvGraphicFramePr>
          <p:nvPr/>
        </p:nvGraphicFramePr>
        <p:xfrm>
          <a:off x="6329363" y="2452687"/>
          <a:ext cx="1519237" cy="303213"/>
        </p:xfrm>
        <a:graphic>
          <a:graphicData uri="http://schemas.openxmlformats.org/presentationml/2006/ole">
            <p:oleObj spid="_x0000_s36868" name="Visio" r:id="rId8" imgW="1518957" imgH="302865" progId="Visio.Drawing.11">
              <p:link updateAutomatic="1"/>
            </p:oleObj>
          </a:graphicData>
        </a:graphic>
      </p:graphicFrame>
      <p:pic>
        <p:nvPicPr>
          <p:cNvPr id="1035" name="Picture 11"/>
          <p:cNvPicPr>
            <a:picLocks noChangeAspect="1" noChangeArrowheads="1"/>
          </p:cNvPicPr>
          <p:nvPr/>
        </p:nvPicPr>
        <p:blipFill>
          <a:blip r:embed="rId9" cstate="print"/>
          <a:srcRect/>
          <a:stretch>
            <a:fillRect/>
          </a:stretch>
        </p:blipFill>
        <p:spPr bwMode="auto">
          <a:xfrm>
            <a:off x="2286000" y="3429000"/>
            <a:ext cx="533400" cy="269449"/>
          </a:xfrm>
          <a:prstGeom prst="rect">
            <a:avLst/>
          </a:prstGeom>
          <a:noFill/>
          <a:ln w="9525">
            <a:noFill/>
            <a:miter lim="800000"/>
            <a:headEnd/>
            <a:tailEnd/>
          </a:ln>
        </p:spPr>
      </p:pic>
      <p:pic>
        <p:nvPicPr>
          <p:cNvPr id="22" name="Picture 11"/>
          <p:cNvPicPr>
            <a:picLocks noChangeAspect="1" noChangeArrowheads="1"/>
          </p:cNvPicPr>
          <p:nvPr/>
        </p:nvPicPr>
        <p:blipFill>
          <a:blip r:embed="rId9" cstate="print"/>
          <a:srcRect/>
          <a:stretch>
            <a:fillRect/>
          </a:stretch>
        </p:blipFill>
        <p:spPr bwMode="auto">
          <a:xfrm>
            <a:off x="4876800" y="3464351"/>
            <a:ext cx="533400" cy="2694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s-ES" dirty="0" smtClean="0"/>
              <a:t>La existencia del problema alrededor de la determinación de un mercado potencial para ampliar la oferta en la industria en las empresas que atienden a los grandes operadores de  telecomunicaciones, fue corroborada mediante el análisis causa-efecto que demostró que la incertidumbre ocasionada en la determinación de un mercado potencial es causada por el desconocimiento de la oferta, demanda, competencia y portafolio de productos y servicios de telecomunicaciones en el mercado actual.</a:t>
            </a:r>
            <a:endParaRPr lang="en-US" dirty="0" smtClean="0"/>
          </a:p>
          <a:p>
            <a:endParaRPr lang="en-US" dirty="0"/>
          </a:p>
        </p:txBody>
      </p:sp>
      <p:sp>
        <p:nvSpPr>
          <p:cNvPr id="3" name="Title 2"/>
          <p:cNvSpPr>
            <a:spLocks noGrp="1"/>
          </p:cNvSpPr>
          <p:nvPr>
            <p:ph type="title"/>
          </p:nvPr>
        </p:nvSpPr>
        <p:spPr/>
        <p:txBody>
          <a:bodyPr/>
          <a:lstStyle/>
          <a:p>
            <a:r>
              <a:rPr lang="es-EC" dirty="0" smtClean="0"/>
              <a:t>CONCLUSIONES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s-ES" dirty="0" smtClean="0"/>
              <a:t>El propósito de la investigación de mercado fue enfocado a disminuir la incertidumbre en la determinación de un mercado potencial para soluciones de telecomunicaciones integral, y su ejecución permitió obtener datos que disminuyeron notablemente la incertidumbre alcanzada. </a:t>
            </a:r>
            <a:endParaRPr lang="en-US" dirty="0" smtClean="0"/>
          </a:p>
          <a:p>
            <a:pPr>
              <a:buNone/>
            </a:pPr>
            <a:endParaRPr lang="en-US" dirty="0" smtClean="0"/>
          </a:p>
          <a:p>
            <a:endParaRPr lang="en-US" dirty="0"/>
          </a:p>
        </p:txBody>
      </p:sp>
      <p:sp>
        <p:nvSpPr>
          <p:cNvPr id="3" name="Title 2"/>
          <p:cNvSpPr>
            <a:spLocks noGrp="1"/>
          </p:cNvSpPr>
          <p:nvPr>
            <p:ph type="title"/>
          </p:nvPr>
        </p:nvSpPr>
        <p:spPr/>
        <p:txBody>
          <a:bodyPr/>
          <a:lstStyle/>
          <a:p>
            <a:r>
              <a:rPr lang="es-EC" dirty="0" smtClean="0"/>
              <a:t>CONCLUSIONES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s-ES" dirty="0" smtClean="0"/>
              <a:t>Con los hallazgos obtenidos en el presente estudio, en adelante, queda expuesto el planteamiento que considere la reducción de los actores en la cadena de servicios de telecomunicaciones, con el único objetivo de mejorar los procesos para lograr efectividad, eficiencia y eficacia, donde prime la reducción de costos en miras de alcanzar una mejor rentabilidad para las empresas de telecomunicaciones y a la vez un mejor servicio para el usuario final.</a:t>
            </a:r>
            <a:endParaRPr lang="en-US" dirty="0" smtClean="0"/>
          </a:p>
          <a:p>
            <a:pPr>
              <a:buNone/>
            </a:pPr>
            <a:endParaRPr lang="en-US" dirty="0" smtClean="0"/>
          </a:p>
          <a:p>
            <a:endParaRPr lang="en-US" dirty="0"/>
          </a:p>
        </p:txBody>
      </p:sp>
      <p:sp>
        <p:nvSpPr>
          <p:cNvPr id="3" name="Title 2"/>
          <p:cNvSpPr>
            <a:spLocks noGrp="1"/>
          </p:cNvSpPr>
          <p:nvPr>
            <p:ph type="title"/>
          </p:nvPr>
        </p:nvSpPr>
        <p:spPr/>
        <p:txBody>
          <a:bodyPr/>
          <a:lstStyle/>
          <a:p>
            <a:r>
              <a:rPr lang="es-EC" dirty="0" smtClean="0"/>
              <a:t>CONCLUSIONES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667000"/>
            <a:ext cx="8229600" cy="1143000"/>
          </a:xfrm>
        </p:spPr>
        <p:txBody>
          <a:bodyPr>
            <a:normAutofit/>
          </a:bodyPr>
          <a:lstStyle/>
          <a:p>
            <a:pPr algn="ctr"/>
            <a:r>
              <a:rPr lang="es-EC" dirty="0" smtClean="0"/>
              <a:t>GRACIAS!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cstate="print"/>
          <a:srcRect/>
          <a:stretch>
            <a:fillRect/>
          </a:stretch>
        </p:blipFill>
        <p:spPr bwMode="auto">
          <a:xfrm>
            <a:off x="1371600" y="762000"/>
            <a:ext cx="6572250" cy="5019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1" name="Picture 1"/>
          <p:cNvPicPr>
            <a:picLocks noChangeAspect="1" noChangeArrowheads="1"/>
          </p:cNvPicPr>
          <p:nvPr/>
        </p:nvPicPr>
        <p:blipFill>
          <a:blip r:embed="rId2" cstate="print"/>
          <a:srcRect/>
          <a:stretch>
            <a:fillRect/>
          </a:stretch>
        </p:blipFill>
        <p:spPr bwMode="auto">
          <a:xfrm>
            <a:off x="533400" y="609600"/>
            <a:ext cx="4118130" cy="4076700"/>
          </a:xfrm>
          <a:prstGeom prst="rect">
            <a:avLst/>
          </a:prstGeom>
          <a:noFill/>
          <a:ln w="9525">
            <a:noFill/>
            <a:miter lim="800000"/>
            <a:headEnd/>
            <a:tailEnd/>
          </a:ln>
          <a:effectLst/>
        </p:spPr>
      </p:pic>
      <p:pic>
        <p:nvPicPr>
          <p:cNvPr id="81922" name="Picture 2"/>
          <p:cNvPicPr>
            <a:picLocks noChangeAspect="1" noChangeArrowheads="1"/>
          </p:cNvPicPr>
          <p:nvPr/>
        </p:nvPicPr>
        <p:blipFill>
          <a:blip r:embed="rId3" cstate="print"/>
          <a:srcRect/>
          <a:stretch>
            <a:fillRect/>
          </a:stretch>
        </p:blipFill>
        <p:spPr bwMode="auto">
          <a:xfrm>
            <a:off x="4724400" y="1981200"/>
            <a:ext cx="4114800" cy="40734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3" name="Picture 3"/>
          <p:cNvPicPr>
            <a:picLocks noChangeAspect="1" noChangeArrowheads="1"/>
          </p:cNvPicPr>
          <p:nvPr/>
        </p:nvPicPr>
        <p:blipFill>
          <a:blip r:embed="rId2" cstate="print"/>
          <a:srcRect/>
          <a:stretch>
            <a:fillRect/>
          </a:stretch>
        </p:blipFill>
        <p:spPr bwMode="auto">
          <a:xfrm>
            <a:off x="76200" y="609600"/>
            <a:ext cx="8958849" cy="5655462"/>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2"/>
          <p:cNvPicPr>
            <a:picLocks noChangeAspect="1" noChangeArrowheads="1"/>
          </p:cNvPicPr>
          <p:nvPr/>
        </p:nvPicPr>
        <p:blipFill>
          <a:blip r:embed="rId2" cstate="print"/>
          <a:srcRect/>
          <a:stretch>
            <a:fillRect/>
          </a:stretch>
        </p:blipFill>
        <p:spPr bwMode="auto">
          <a:xfrm>
            <a:off x="1219200" y="2514600"/>
            <a:ext cx="6551731" cy="187483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INTRODUCCIÓN</a:t>
            </a:r>
            <a:endParaRPr lang="en-US" dirty="0"/>
          </a:p>
        </p:txBody>
      </p:sp>
      <p:pic>
        <p:nvPicPr>
          <p:cNvPr id="1029" name="Picture 5"/>
          <p:cNvPicPr>
            <a:picLocks noChangeAspect="1" noChangeArrowheads="1"/>
          </p:cNvPicPr>
          <p:nvPr/>
        </p:nvPicPr>
        <p:blipFill>
          <a:blip r:embed="rId3" cstate="print"/>
          <a:srcRect/>
          <a:stretch>
            <a:fillRect/>
          </a:stretch>
        </p:blipFill>
        <p:spPr bwMode="auto">
          <a:xfrm>
            <a:off x="1295400" y="3425608"/>
            <a:ext cx="2286000" cy="1146392"/>
          </a:xfrm>
          <a:prstGeom prst="rect">
            <a:avLst/>
          </a:prstGeom>
          <a:noFill/>
          <a:ln w="9525">
            <a:noFill/>
            <a:miter lim="800000"/>
            <a:headEnd/>
            <a:tailEnd/>
          </a:ln>
        </p:spPr>
      </p:pic>
      <p:pic>
        <p:nvPicPr>
          <p:cNvPr id="1030" name="Picture 6"/>
          <p:cNvPicPr>
            <a:picLocks noChangeAspect="1" noChangeArrowheads="1"/>
          </p:cNvPicPr>
          <p:nvPr/>
        </p:nvPicPr>
        <p:blipFill>
          <a:blip r:embed="rId4" cstate="print"/>
          <a:srcRect/>
          <a:stretch>
            <a:fillRect/>
          </a:stretch>
        </p:blipFill>
        <p:spPr bwMode="auto">
          <a:xfrm>
            <a:off x="4572000" y="2971800"/>
            <a:ext cx="3953827" cy="2133600"/>
          </a:xfrm>
          <a:prstGeom prst="rect">
            <a:avLst/>
          </a:prstGeom>
          <a:noFill/>
          <a:ln w="9525">
            <a:noFill/>
            <a:miter lim="800000"/>
            <a:headEnd/>
            <a:tailEnd/>
          </a:ln>
        </p:spPr>
      </p:pic>
      <p:graphicFrame>
        <p:nvGraphicFramePr>
          <p:cNvPr id="1032" name="Object 8"/>
          <p:cNvGraphicFramePr>
            <a:graphicFrameLocks noChangeAspect="1"/>
          </p:cNvGraphicFramePr>
          <p:nvPr/>
        </p:nvGraphicFramePr>
        <p:xfrm>
          <a:off x="1371600" y="2362200"/>
          <a:ext cx="1812925" cy="303213"/>
        </p:xfrm>
        <a:graphic>
          <a:graphicData uri="http://schemas.openxmlformats.org/presentationml/2006/ole">
            <p:oleObj spid="_x0000_s37890" name="Visio" r:id="rId5" imgW="1812653" imgH="302865" progId="Visio.Drawing.11">
              <p:link updateAutomatic="1"/>
            </p:oleObj>
          </a:graphicData>
        </a:graphic>
      </p:graphicFrame>
      <p:graphicFrame>
        <p:nvGraphicFramePr>
          <p:cNvPr id="1034" name="Object 10"/>
          <p:cNvGraphicFramePr>
            <a:graphicFrameLocks noChangeAspect="1"/>
          </p:cNvGraphicFramePr>
          <p:nvPr/>
        </p:nvGraphicFramePr>
        <p:xfrm>
          <a:off x="5338763" y="2363787"/>
          <a:ext cx="1519237" cy="303213"/>
        </p:xfrm>
        <a:graphic>
          <a:graphicData uri="http://schemas.openxmlformats.org/presentationml/2006/ole">
            <p:oleObj spid="_x0000_s37891" name="Visio" r:id="rId6" imgW="1518957" imgH="302865" progId="Visio.Drawing.11">
              <p:link updateAutomatic="1"/>
            </p:oleObj>
          </a:graphicData>
        </a:graphic>
      </p:graphicFrame>
      <p:pic>
        <p:nvPicPr>
          <p:cNvPr id="1035" name="Picture 11"/>
          <p:cNvPicPr>
            <a:picLocks noChangeAspect="1" noChangeArrowheads="1"/>
          </p:cNvPicPr>
          <p:nvPr/>
        </p:nvPicPr>
        <p:blipFill>
          <a:blip r:embed="rId7" cstate="print"/>
          <a:srcRect/>
          <a:stretch>
            <a:fillRect/>
          </a:stretch>
        </p:blipFill>
        <p:spPr bwMode="auto">
          <a:xfrm>
            <a:off x="3810000" y="3886200"/>
            <a:ext cx="533400" cy="269449"/>
          </a:xfrm>
          <a:prstGeom prst="rect">
            <a:avLst/>
          </a:prstGeom>
          <a:noFill/>
          <a:ln w="9525">
            <a:noFill/>
            <a:miter lim="800000"/>
            <a:headEnd/>
            <a:tailEnd/>
          </a:ln>
        </p:spPr>
      </p:pic>
      <p:pic>
        <p:nvPicPr>
          <p:cNvPr id="3077" name="Picture 5"/>
          <p:cNvPicPr>
            <a:picLocks noChangeAspect="1" noChangeArrowheads="1"/>
          </p:cNvPicPr>
          <p:nvPr/>
        </p:nvPicPr>
        <p:blipFill>
          <a:blip r:embed="rId8" cstate="print"/>
          <a:srcRect/>
          <a:stretch>
            <a:fillRect/>
          </a:stretch>
        </p:blipFill>
        <p:spPr bwMode="auto">
          <a:xfrm>
            <a:off x="7010400" y="2057400"/>
            <a:ext cx="600075" cy="866775"/>
          </a:xfrm>
          <a:prstGeom prst="rect">
            <a:avLst/>
          </a:prstGeom>
          <a:noFill/>
          <a:ln w="9525">
            <a:noFill/>
            <a:miter lim="800000"/>
            <a:headEnd/>
            <a:tailEnd/>
          </a:ln>
        </p:spPr>
      </p:pic>
      <p:sp>
        <p:nvSpPr>
          <p:cNvPr id="9" name="Title 2"/>
          <p:cNvSpPr txBox="1">
            <a:spLocks/>
          </p:cNvSpPr>
          <p:nvPr/>
        </p:nvSpPr>
        <p:spPr>
          <a:xfrm>
            <a:off x="457200" y="1295400"/>
            <a:ext cx="82296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PROBLEMA</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INTRODUCCIÓN</a:t>
            </a:r>
            <a:endParaRPr lang="en-US" dirty="0"/>
          </a:p>
        </p:txBody>
      </p:sp>
      <p:pic>
        <p:nvPicPr>
          <p:cNvPr id="7" name="Picture 6"/>
          <p:cNvPicPr>
            <a:picLocks noChangeAspect="1" noChangeArrowheads="1"/>
          </p:cNvPicPr>
          <p:nvPr/>
        </p:nvPicPr>
        <p:blipFill>
          <a:blip r:embed="rId3" cstate="print"/>
          <a:srcRect/>
          <a:stretch>
            <a:fillRect/>
          </a:stretch>
        </p:blipFill>
        <p:spPr bwMode="auto">
          <a:xfrm>
            <a:off x="457200" y="2590800"/>
            <a:ext cx="2682954" cy="1447800"/>
          </a:xfrm>
          <a:prstGeom prst="rect">
            <a:avLst/>
          </a:prstGeom>
          <a:noFill/>
          <a:ln w="9525">
            <a:noFill/>
            <a:miter lim="800000"/>
            <a:headEnd/>
            <a:tailEnd/>
          </a:ln>
        </p:spPr>
      </p:pic>
      <p:pic>
        <p:nvPicPr>
          <p:cNvPr id="8" name="Picture 2"/>
          <p:cNvPicPr>
            <a:picLocks noChangeAspect="1" noChangeArrowheads="1"/>
          </p:cNvPicPr>
          <p:nvPr/>
        </p:nvPicPr>
        <p:blipFill>
          <a:blip r:embed="rId4" cstate="print"/>
          <a:srcRect/>
          <a:stretch>
            <a:fillRect/>
          </a:stretch>
        </p:blipFill>
        <p:spPr bwMode="auto">
          <a:xfrm>
            <a:off x="4102100" y="2724150"/>
            <a:ext cx="596900" cy="628650"/>
          </a:xfrm>
          <a:prstGeom prst="rect">
            <a:avLst/>
          </a:prstGeom>
          <a:noFill/>
          <a:ln w="9525">
            <a:noFill/>
            <a:miter lim="800000"/>
            <a:headEnd/>
            <a:tailEnd/>
          </a:ln>
        </p:spPr>
      </p:pic>
      <p:pic>
        <p:nvPicPr>
          <p:cNvPr id="9" name="Picture 3"/>
          <p:cNvPicPr>
            <a:picLocks noChangeAspect="1" noChangeArrowheads="1"/>
          </p:cNvPicPr>
          <p:nvPr/>
        </p:nvPicPr>
        <p:blipFill>
          <a:blip r:embed="rId5" cstate="print"/>
          <a:srcRect/>
          <a:stretch>
            <a:fillRect/>
          </a:stretch>
        </p:blipFill>
        <p:spPr bwMode="auto">
          <a:xfrm>
            <a:off x="4597400" y="2971800"/>
            <a:ext cx="660400" cy="514350"/>
          </a:xfrm>
          <a:prstGeom prst="rect">
            <a:avLst/>
          </a:prstGeom>
          <a:noFill/>
          <a:ln w="9525">
            <a:noFill/>
            <a:miter lim="800000"/>
            <a:headEnd/>
            <a:tailEnd/>
          </a:ln>
        </p:spPr>
      </p:pic>
      <p:pic>
        <p:nvPicPr>
          <p:cNvPr id="10" name="Picture 4"/>
          <p:cNvPicPr>
            <a:picLocks noChangeAspect="1" noChangeArrowheads="1"/>
          </p:cNvPicPr>
          <p:nvPr/>
        </p:nvPicPr>
        <p:blipFill>
          <a:blip r:embed="rId6" cstate="print"/>
          <a:srcRect/>
          <a:stretch>
            <a:fillRect/>
          </a:stretch>
        </p:blipFill>
        <p:spPr bwMode="auto">
          <a:xfrm>
            <a:off x="4207804" y="3429000"/>
            <a:ext cx="469900" cy="495300"/>
          </a:xfrm>
          <a:prstGeom prst="rect">
            <a:avLst/>
          </a:prstGeom>
          <a:noFill/>
          <a:ln w="9525">
            <a:noFill/>
            <a:miter lim="800000"/>
            <a:headEnd/>
            <a:tailEnd/>
          </a:ln>
        </p:spPr>
      </p:pic>
      <p:pic>
        <p:nvPicPr>
          <p:cNvPr id="11" name="Picture 5"/>
          <p:cNvPicPr>
            <a:picLocks noChangeAspect="1" noChangeArrowheads="1"/>
          </p:cNvPicPr>
          <p:nvPr/>
        </p:nvPicPr>
        <p:blipFill>
          <a:blip r:embed="rId7" cstate="print"/>
          <a:srcRect/>
          <a:stretch>
            <a:fillRect/>
          </a:stretch>
        </p:blipFill>
        <p:spPr bwMode="auto">
          <a:xfrm>
            <a:off x="5226050" y="3048000"/>
            <a:ext cx="565150" cy="514350"/>
          </a:xfrm>
          <a:prstGeom prst="rect">
            <a:avLst/>
          </a:prstGeom>
          <a:noFill/>
          <a:ln w="9525">
            <a:noFill/>
            <a:miter lim="800000"/>
            <a:headEnd/>
            <a:tailEnd/>
          </a:ln>
        </p:spPr>
      </p:pic>
      <p:pic>
        <p:nvPicPr>
          <p:cNvPr id="12" name="Picture 5"/>
          <p:cNvPicPr>
            <a:picLocks noChangeAspect="1" noChangeArrowheads="1"/>
          </p:cNvPicPr>
          <p:nvPr/>
        </p:nvPicPr>
        <p:blipFill>
          <a:blip r:embed="rId8" cstate="print"/>
          <a:srcRect/>
          <a:stretch>
            <a:fillRect/>
          </a:stretch>
        </p:blipFill>
        <p:spPr bwMode="auto">
          <a:xfrm>
            <a:off x="6400800" y="2816008"/>
            <a:ext cx="2286000" cy="1146392"/>
          </a:xfrm>
          <a:prstGeom prst="rect">
            <a:avLst/>
          </a:prstGeom>
          <a:noFill/>
          <a:ln w="9525">
            <a:noFill/>
            <a:miter lim="800000"/>
            <a:headEnd/>
            <a:tailEnd/>
          </a:ln>
        </p:spPr>
      </p:pic>
      <p:graphicFrame>
        <p:nvGraphicFramePr>
          <p:cNvPr id="6146" name="Object 2"/>
          <p:cNvGraphicFramePr>
            <a:graphicFrameLocks noChangeAspect="1"/>
          </p:cNvGraphicFramePr>
          <p:nvPr/>
        </p:nvGraphicFramePr>
        <p:xfrm>
          <a:off x="685800" y="4419600"/>
          <a:ext cx="2274887" cy="303213"/>
        </p:xfrm>
        <a:graphic>
          <a:graphicData uri="http://schemas.openxmlformats.org/presentationml/2006/ole">
            <p:oleObj spid="_x0000_s39938" name="Visio" r:id="rId9" imgW="2275332" imgH="302865" progId="Visio.Drawing.11">
              <p:link updateAutomatic="1"/>
            </p:oleObj>
          </a:graphicData>
        </a:graphic>
      </p:graphicFrame>
      <p:graphicFrame>
        <p:nvGraphicFramePr>
          <p:cNvPr id="6149" name="Object 5"/>
          <p:cNvGraphicFramePr>
            <a:graphicFrameLocks noChangeAspect="1"/>
          </p:cNvGraphicFramePr>
          <p:nvPr/>
        </p:nvGraphicFramePr>
        <p:xfrm>
          <a:off x="3208337" y="4191000"/>
          <a:ext cx="3268663" cy="790575"/>
        </p:xfrm>
        <a:graphic>
          <a:graphicData uri="http://schemas.openxmlformats.org/presentationml/2006/ole">
            <p:oleObj spid="_x0000_s39939" name="Visio" r:id="rId10" imgW="3269254" imgH="790635" progId="Visio.Drawing.11">
              <p:link updateAutomatic="1"/>
            </p:oleObj>
          </a:graphicData>
        </a:graphic>
      </p:graphicFrame>
      <p:graphicFrame>
        <p:nvGraphicFramePr>
          <p:cNvPr id="6150" name="Object 6"/>
          <p:cNvGraphicFramePr>
            <a:graphicFrameLocks noChangeAspect="1"/>
          </p:cNvGraphicFramePr>
          <p:nvPr/>
        </p:nvGraphicFramePr>
        <p:xfrm>
          <a:off x="6684963" y="4191000"/>
          <a:ext cx="1925637" cy="790575"/>
        </p:xfrm>
        <a:graphic>
          <a:graphicData uri="http://schemas.openxmlformats.org/presentationml/2006/ole">
            <p:oleObj spid="_x0000_s39940" name="Visio" r:id="rId11" imgW="1925758" imgH="790635" progId="Visio.Drawing.11">
              <p:link updateAutomatic="1"/>
            </p:oleObj>
          </a:graphicData>
        </a:graphic>
      </p:graphicFrame>
      <p:sp>
        <p:nvSpPr>
          <p:cNvPr id="13" name="Title 2"/>
          <p:cNvSpPr txBox="1">
            <a:spLocks/>
          </p:cNvSpPr>
          <p:nvPr/>
        </p:nvSpPr>
        <p:spPr>
          <a:xfrm>
            <a:off x="457200" y="1295400"/>
            <a:ext cx="82296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OBJETIVO GENERAL</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INTRODUCCIÓN</a:t>
            </a:r>
            <a:endParaRPr lang="en-US" dirty="0"/>
          </a:p>
        </p:txBody>
      </p:sp>
      <p:sp>
        <p:nvSpPr>
          <p:cNvPr id="13" name="Content Placeholder 4"/>
          <p:cNvSpPr>
            <a:spLocks noGrp="1"/>
          </p:cNvSpPr>
          <p:nvPr>
            <p:ph idx="1"/>
          </p:nvPr>
        </p:nvSpPr>
        <p:spPr>
          <a:xfrm>
            <a:off x="457200" y="1481328"/>
            <a:ext cx="8229600" cy="4309871"/>
          </a:xfrm>
        </p:spPr>
        <p:txBody>
          <a:bodyPr>
            <a:normAutofit/>
          </a:bodyPr>
          <a:lstStyle/>
          <a:p>
            <a:pPr>
              <a:buNone/>
            </a:pPr>
            <a:endParaRPr lang="es-EC" dirty="0" smtClean="0"/>
          </a:p>
          <a:p>
            <a:pPr>
              <a:buNone/>
            </a:pPr>
            <a:endParaRPr lang="es-EC" dirty="0" smtClean="0"/>
          </a:p>
          <a:p>
            <a:pPr marL="624078" indent="-514350">
              <a:buFont typeface="+mj-lt"/>
              <a:buAutoNum type="arabicPeriod"/>
            </a:pPr>
            <a:r>
              <a:rPr lang="es-EC" dirty="0" smtClean="0"/>
              <a:t>Realizar Análisis Situacional Empresa</a:t>
            </a:r>
          </a:p>
          <a:p>
            <a:pPr marL="624078" indent="-514350">
              <a:buFont typeface="+mj-lt"/>
              <a:buAutoNum type="arabicPeriod"/>
            </a:pPr>
            <a:r>
              <a:rPr lang="es-EC" dirty="0" smtClean="0"/>
              <a:t>Ejecutar Investigación de Mercados</a:t>
            </a:r>
          </a:p>
          <a:p>
            <a:pPr marL="624078" indent="-514350">
              <a:buFont typeface="+mj-lt"/>
              <a:buAutoNum type="arabicPeriod"/>
            </a:pPr>
            <a:r>
              <a:rPr lang="es-EC" dirty="0" smtClean="0"/>
              <a:t>Elaborar Pronósticos y Mercado Potencial</a:t>
            </a:r>
          </a:p>
          <a:p>
            <a:pPr marL="624078" indent="-514350">
              <a:buFont typeface="+mj-lt"/>
              <a:buAutoNum type="arabicPeriod"/>
            </a:pPr>
            <a:r>
              <a:rPr lang="es-EC" dirty="0" smtClean="0"/>
              <a:t>Establecer Propuesta Estratégica</a:t>
            </a:r>
          </a:p>
          <a:p>
            <a:pPr marL="624078" indent="-514350">
              <a:buFont typeface="+mj-lt"/>
              <a:buAutoNum type="arabicPeriod"/>
            </a:pPr>
            <a:r>
              <a:rPr lang="es-EC" dirty="0" smtClean="0"/>
              <a:t>Desarrollar Estrategias y Planes de Acción</a:t>
            </a:r>
          </a:p>
          <a:p>
            <a:pPr marL="624078" indent="-514350">
              <a:buFont typeface="+mj-lt"/>
              <a:buAutoNum type="arabicPeriod"/>
            </a:pPr>
            <a:r>
              <a:rPr lang="es-EC" dirty="0" smtClean="0"/>
              <a:t>Realizar Análisis Financiero</a:t>
            </a:r>
          </a:p>
          <a:p>
            <a:pPr marL="624078" indent="-514350">
              <a:buFont typeface="+mj-lt"/>
              <a:buAutoNum type="arabicPeriod"/>
            </a:pPr>
            <a:endParaRPr lang="es-EC" dirty="0" smtClean="0"/>
          </a:p>
          <a:p>
            <a:pPr marL="624078" indent="-514350">
              <a:buFont typeface="+mj-lt"/>
              <a:buAutoNum type="arabicPeriod"/>
            </a:pPr>
            <a:endParaRPr lang="en-US" dirty="0" smtClean="0"/>
          </a:p>
        </p:txBody>
      </p:sp>
      <p:sp>
        <p:nvSpPr>
          <p:cNvPr id="4" name="Title 2"/>
          <p:cNvSpPr txBox="1">
            <a:spLocks/>
          </p:cNvSpPr>
          <p:nvPr/>
        </p:nvSpPr>
        <p:spPr>
          <a:xfrm>
            <a:off x="457200" y="1295400"/>
            <a:ext cx="82296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2400" b="1" noProof="0" dirty="0" smtClean="0">
                <a:solidFill>
                  <a:schemeClr val="tx2"/>
                </a:solidFill>
                <a:effectLst>
                  <a:outerShdw blurRad="31750" dist="25400" dir="5400000" algn="tl" rotWithShape="0">
                    <a:srgbClr val="000000">
                      <a:alpha val="25000"/>
                    </a:srgbClr>
                  </a:outerShdw>
                </a:effectLst>
                <a:latin typeface="+mj-lt"/>
                <a:ea typeface="+mj-ea"/>
                <a:cs typeface="+mj-cs"/>
              </a:rPr>
              <a:t>OBJETIVOS ESPECÍFICOS</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ANÁLISIS </a:t>
            </a:r>
            <a:r>
              <a:rPr lang="en-US" dirty="0" smtClean="0"/>
              <a:t>SITUACIONAL</a:t>
            </a:r>
            <a:endParaRPr lang="en-US" dirty="0"/>
          </a:p>
        </p:txBody>
      </p:sp>
      <p:sp>
        <p:nvSpPr>
          <p:cNvPr id="13" name="Content Placeholder 4"/>
          <p:cNvSpPr>
            <a:spLocks noGrp="1"/>
          </p:cNvSpPr>
          <p:nvPr>
            <p:ph idx="1"/>
          </p:nvPr>
        </p:nvSpPr>
        <p:spPr>
          <a:xfrm>
            <a:off x="457200" y="1481328"/>
            <a:ext cx="8229600" cy="4309871"/>
          </a:xfrm>
        </p:spPr>
        <p:txBody>
          <a:bodyPr>
            <a:normAutofit/>
          </a:bodyPr>
          <a:lstStyle/>
          <a:p>
            <a:pPr marL="624078" indent="-514350">
              <a:buNone/>
            </a:pPr>
            <a:endParaRPr lang="es-EC" dirty="0" smtClean="0"/>
          </a:p>
          <a:p>
            <a:pPr marL="624078" indent="-514350"/>
            <a:endParaRPr lang="es-EC" dirty="0" smtClean="0"/>
          </a:p>
          <a:p>
            <a:pPr marL="624078" indent="-514350"/>
            <a:endParaRPr lang="es-EC" dirty="0" smtClean="0"/>
          </a:p>
          <a:p>
            <a:pPr marL="624078" indent="-514350">
              <a:buFont typeface="+mj-lt"/>
              <a:buAutoNum type="arabicPeriod"/>
            </a:pPr>
            <a:endParaRPr lang="en-US" dirty="0" smtClean="0"/>
          </a:p>
        </p:txBody>
      </p:sp>
      <p:sp>
        <p:nvSpPr>
          <p:cNvPr id="4" name="Title 2"/>
          <p:cNvSpPr txBox="1">
            <a:spLocks/>
          </p:cNvSpPr>
          <p:nvPr/>
        </p:nvSpPr>
        <p:spPr>
          <a:xfrm>
            <a:off x="457200" y="1066800"/>
            <a:ext cx="82296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s-EC"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MATRIZ FODA</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5" name="Picture 4"/>
          <p:cNvPicPr/>
          <p:nvPr/>
        </p:nvPicPr>
        <p:blipFill>
          <a:blip r:embed="rId2" cstate="print"/>
          <a:srcRect b="39458"/>
          <a:stretch>
            <a:fillRect/>
          </a:stretch>
        </p:blipFill>
        <p:spPr bwMode="auto">
          <a:xfrm>
            <a:off x="2514600" y="1524000"/>
            <a:ext cx="4358500" cy="47738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ANÁLISIS </a:t>
            </a:r>
            <a:r>
              <a:rPr lang="en-US" dirty="0" smtClean="0"/>
              <a:t>SITUACIONAL</a:t>
            </a:r>
            <a:endParaRPr lang="en-US" dirty="0"/>
          </a:p>
        </p:txBody>
      </p:sp>
      <p:sp>
        <p:nvSpPr>
          <p:cNvPr id="13" name="Content Placeholder 4"/>
          <p:cNvSpPr>
            <a:spLocks noGrp="1"/>
          </p:cNvSpPr>
          <p:nvPr>
            <p:ph idx="1"/>
          </p:nvPr>
        </p:nvSpPr>
        <p:spPr>
          <a:xfrm>
            <a:off x="457200" y="1481328"/>
            <a:ext cx="8229600" cy="4309871"/>
          </a:xfrm>
        </p:spPr>
        <p:txBody>
          <a:bodyPr>
            <a:normAutofit/>
          </a:bodyPr>
          <a:lstStyle/>
          <a:p>
            <a:pPr marL="624078" indent="-514350">
              <a:buNone/>
            </a:pPr>
            <a:endParaRPr lang="es-EC" dirty="0" smtClean="0"/>
          </a:p>
          <a:p>
            <a:pPr marL="624078" indent="-514350"/>
            <a:endParaRPr lang="es-EC" dirty="0" smtClean="0"/>
          </a:p>
          <a:p>
            <a:pPr marL="624078" indent="-514350"/>
            <a:endParaRPr lang="es-EC" dirty="0" smtClean="0"/>
          </a:p>
          <a:p>
            <a:pPr marL="624078" indent="-514350">
              <a:buFont typeface="+mj-lt"/>
              <a:buAutoNum type="arabicPeriod"/>
            </a:pPr>
            <a:endParaRPr lang="en-US" dirty="0" smtClean="0"/>
          </a:p>
        </p:txBody>
      </p:sp>
      <p:sp>
        <p:nvSpPr>
          <p:cNvPr id="4" name="Title 2"/>
          <p:cNvSpPr txBox="1">
            <a:spLocks/>
          </p:cNvSpPr>
          <p:nvPr/>
        </p:nvSpPr>
        <p:spPr>
          <a:xfrm>
            <a:off x="457200" y="1295400"/>
            <a:ext cx="8229600" cy="533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s-EC" sz="24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MATRIZ FODA</a:t>
            </a:r>
            <a:endParaRPr kumimoji="0" lang="en-US"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7" name="Picture 6"/>
          <p:cNvPicPr/>
          <p:nvPr/>
        </p:nvPicPr>
        <p:blipFill>
          <a:blip r:embed="rId2" cstate="print"/>
          <a:srcRect t="60542"/>
          <a:stretch>
            <a:fillRect/>
          </a:stretch>
        </p:blipFill>
        <p:spPr bwMode="auto">
          <a:xfrm>
            <a:off x="2392750" y="1873332"/>
            <a:ext cx="4358500" cy="31113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2581</TotalTime>
  <Words>1217</Words>
  <Application>Microsoft Office PowerPoint</Application>
  <PresentationFormat>On-screen Show (4:3)</PresentationFormat>
  <Paragraphs>188</Paragraphs>
  <Slides>47</Slides>
  <Notes>0</Notes>
  <HiddenSlides>0</HiddenSlides>
  <MMClips>0</MMClips>
  <ScaleCrop>false</ScaleCrop>
  <HeadingPairs>
    <vt:vector size="8" baseType="variant">
      <vt:variant>
        <vt:lpstr>Theme</vt:lpstr>
      </vt:variant>
      <vt:variant>
        <vt:i4>1</vt:i4>
      </vt:variant>
      <vt:variant>
        <vt:lpstr>Links</vt:lpstr>
      </vt:variant>
      <vt:variant>
        <vt:i4>8</vt:i4>
      </vt:variant>
      <vt:variant>
        <vt:lpstr>Embedded OLE Servers</vt:lpstr>
      </vt:variant>
      <vt:variant>
        <vt:i4>1</vt:i4>
      </vt:variant>
      <vt:variant>
        <vt:lpstr>Slide Titles</vt:lpstr>
      </vt:variant>
      <vt:variant>
        <vt:i4>47</vt:i4>
      </vt:variant>
    </vt:vector>
  </HeadingPairs>
  <TitlesOfParts>
    <vt:vector size="57" baseType="lpstr">
      <vt:lpstr>Concourse</vt:lpstr>
      <vt:lpstr>Drawing8\Drawing\~Page-1\12pt. text</vt:lpstr>
      <vt:lpstr>Drawing8\Drawing\~Page-1\12pt. text.231</vt:lpstr>
      <vt:lpstr>Drawing8\Drawing\~Page-1\12pt. text.232</vt:lpstr>
      <vt:lpstr>Drawing8\Drawing\~Page-1\12pt. text</vt:lpstr>
      <vt:lpstr>Drawing8\Drawing\~Page-1\12pt. text.232</vt:lpstr>
      <vt:lpstr>Drawing5\Drawing\~Page-1\12pt. text.231</vt:lpstr>
      <vt:lpstr>Drawing5\Drawing\~Page-1\12pt. text.2</vt:lpstr>
      <vt:lpstr>Drawing5\Drawing\~Page-1\12pt. text.3</vt:lpstr>
      <vt:lpstr>Microsoft Office Visio Drawing</vt:lpstr>
      <vt:lpstr>Mercado potencial para incrementar la cartera de servicios de la empresa Alcatel-Lucent, en la sucursal de Quito-Ecuador, para el año 2012, a través de la implementación del servicio de soluciones de telecomunicaciones para clientes corporativos</vt:lpstr>
      <vt:lpstr>AGENDA</vt:lpstr>
      <vt:lpstr>AGENDA</vt:lpstr>
      <vt:lpstr>INTRODUCCIÓN</vt:lpstr>
      <vt:lpstr>INTRODUCCIÓN</vt:lpstr>
      <vt:lpstr>INTRODUCCIÓN</vt:lpstr>
      <vt:lpstr>INTRODUCCIÓN</vt:lpstr>
      <vt:lpstr>ANÁLISIS SITUACIONAL</vt:lpstr>
      <vt:lpstr>ANÁLISIS SITUACIONAL</vt:lpstr>
      <vt:lpstr>ANÁLISIS SITUACIONAL</vt:lpstr>
      <vt:lpstr>INVESTIGACIÓN DE MERCADOS</vt:lpstr>
      <vt:lpstr>INVESTIGACIÓN DE MERCADOS</vt:lpstr>
      <vt:lpstr>INVESTIGACIÓN DE MERCADOS</vt:lpstr>
      <vt:lpstr>PRONÓSTICOS Y MERCADO META</vt:lpstr>
      <vt:lpstr>PROPUESTA Y ESTRATEGIA MIX</vt:lpstr>
      <vt:lpstr>PROPUESTA Y ESTRATEGIA MIX</vt:lpstr>
      <vt:lpstr>PROPUESTA Y ESTRATEGIA MIX</vt:lpstr>
      <vt:lpstr>PROPUESTA Y ESTRATEGIA MIX</vt:lpstr>
      <vt:lpstr>PROPUESTA Y ESTRATEGIA MIX</vt:lpstr>
      <vt:lpstr>PROPUESTA Y ESTRATEGIA MIX</vt:lpstr>
      <vt:lpstr>PROPUESTA Y ESTRATEGIA MIX</vt:lpstr>
      <vt:lpstr>PROPUESTA Y ESTRATEGIA MIX</vt:lpstr>
      <vt:lpstr>PROPUESTA Y ESTRATEGIA MIX</vt:lpstr>
      <vt:lpstr>PROPUESTA Y ESTRATEGIA MIX</vt:lpstr>
      <vt:lpstr>PROPUESTA Y ESTRATEGIA MIX</vt:lpstr>
      <vt:lpstr>PROPUESTA Y ESTRATEGIA MIX</vt:lpstr>
      <vt:lpstr>DESARROLLO DE ESTRATEGIAS</vt:lpstr>
      <vt:lpstr>DESARROLLO DE ESTRATEGIAS</vt:lpstr>
      <vt:lpstr>ANÁLISIS FINANCIERO</vt:lpstr>
      <vt:lpstr>ANÁLISIS FINANCIERO</vt:lpstr>
      <vt:lpstr>ANÁLISIS FINANCIERO</vt:lpstr>
      <vt:lpstr>ANÁLISIS FINANCIERO</vt:lpstr>
      <vt:lpstr>ANÁLISIS FINANCIERO</vt:lpstr>
      <vt:lpstr>ANÁLISIS FINANCIERO</vt:lpstr>
      <vt:lpstr>ANÁLISIS FINANCIERO</vt:lpstr>
      <vt:lpstr>ANÁLISIS FINANCIERO</vt:lpstr>
      <vt:lpstr>ANÁLISIS FINANCIERO</vt:lpstr>
      <vt:lpstr>ANÁLISIS FINANCIERO</vt:lpstr>
      <vt:lpstr>CONCLUSIONES</vt:lpstr>
      <vt:lpstr>CONCLUSIONES</vt:lpstr>
      <vt:lpstr>CONCLUSIONES</vt:lpstr>
      <vt:lpstr>CONCLUSIONES</vt:lpstr>
      <vt:lpstr>GRACIAS!</vt:lpstr>
      <vt:lpstr>Slide 44</vt:lpstr>
      <vt:lpstr>Slide 45</vt:lpstr>
      <vt:lpstr>Slide 46</vt:lpstr>
      <vt:lpstr>Slide 47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Determinación del mercado potencial para el servicio dirigido a clientes corporativos de la Empresa Alcatel-Lucent Ecuador.</dc:title>
  <dc:creator>lOrE</dc:creator>
  <cp:lastModifiedBy>lOrE</cp:lastModifiedBy>
  <cp:revision>187</cp:revision>
  <dcterms:created xsi:type="dcterms:W3CDTF">2012-03-17T15:03:29Z</dcterms:created>
  <dcterms:modified xsi:type="dcterms:W3CDTF">2013-07-02T03:14:00Z</dcterms:modified>
</cp:coreProperties>
</file>