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2">
  <p:sldMasterIdLst>
    <p:sldMasterId id="2147484116" r:id="rId1"/>
  </p:sldMasterIdLst>
  <p:sldIdLst>
    <p:sldId id="256" r:id="rId2"/>
    <p:sldId id="257" r:id="rId3"/>
    <p:sldId id="345" r:id="rId4"/>
    <p:sldId id="346" r:id="rId5"/>
    <p:sldId id="347" r:id="rId6"/>
    <p:sldId id="289" r:id="rId7"/>
    <p:sldId id="259" r:id="rId8"/>
    <p:sldId id="348" r:id="rId9"/>
    <p:sldId id="262" r:id="rId10"/>
    <p:sldId id="260" r:id="rId11"/>
    <p:sldId id="261" r:id="rId12"/>
    <p:sldId id="349" r:id="rId13"/>
    <p:sldId id="351" r:id="rId14"/>
    <p:sldId id="352" r:id="rId15"/>
    <p:sldId id="355" r:id="rId16"/>
    <p:sldId id="353" r:id="rId17"/>
    <p:sldId id="354" r:id="rId18"/>
    <p:sldId id="277" r:id="rId19"/>
    <p:sldId id="276" r:id="rId20"/>
    <p:sldId id="356" r:id="rId21"/>
    <p:sldId id="263" r:id="rId22"/>
    <p:sldId id="357" r:id="rId23"/>
    <p:sldId id="264" r:id="rId24"/>
    <p:sldId id="265" r:id="rId25"/>
    <p:sldId id="267" r:id="rId26"/>
    <p:sldId id="358" r:id="rId27"/>
    <p:sldId id="359" r:id="rId28"/>
    <p:sldId id="268" r:id="rId29"/>
    <p:sldId id="360" r:id="rId30"/>
    <p:sldId id="269" r:id="rId31"/>
    <p:sldId id="361" r:id="rId32"/>
    <p:sldId id="290" r:id="rId33"/>
    <p:sldId id="291" r:id="rId34"/>
    <p:sldId id="362" r:id="rId35"/>
    <p:sldId id="363" r:id="rId36"/>
    <p:sldId id="364" r:id="rId37"/>
    <p:sldId id="365" r:id="rId38"/>
    <p:sldId id="366" r:id="rId39"/>
    <p:sldId id="367" r:id="rId40"/>
    <p:sldId id="368" r:id="rId41"/>
    <p:sldId id="375" r:id="rId42"/>
    <p:sldId id="369" r:id="rId43"/>
    <p:sldId id="318" r:id="rId44"/>
    <p:sldId id="370" r:id="rId45"/>
    <p:sldId id="376" r:id="rId46"/>
    <p:sldId id="377" r:id="rId47"/>
    <p:sldId id="378" r:id="rId48"/>
    <p:sldId id="371" r:id="rId49"/>
    <p:sldId id="324" r:id="rId50"/>
    <p:sldId id="325" r:id="rId51"/>
    <p:sldId id="329" r:id="rId52"/>
    <p:sldId id="331" r:id="rId53"/>
    <p:sldId id="383" r:id="rId54"/>
    <p:sldId id="373" r:id="rId55"/>
    <p:sldId id="374" r:id="rId56"/>
    <p:sldId id="372" r:id="rId57"/>
    <p:sldId id="335" r:id="rId58"/>
    <p:sldId id="337" r:id="rId59"/>
    <p:sldId id="379" r:id="rId60"/>
    <p:sldId id="336" r:id="rId61"/>
    <p:sldId id="338" r:id="rId62"/>
    <p:sldId id="339" r:id="rId63"/>
    <p:sldId id="380" r:id="rId64"/>
    <p:sldId id="340" r:id="rId65"/>
    <p:sldId id="341" r:id="rId66"/>
    <p:sldId id="381" r:id="rId67"/>
    <p:sldId id="382" r:id="rId68"/>
    <p:sldId id="342" r:id="rId69"/>
    <p:sldId id="343" r:id="rId70"/>
    <p:sldId id="344" r:id="rId7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3" d="100"/>
          <a:sy n="43" d="100"/>
        </p:scale>
        <p:origin x="-1459" y="-22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A82EB39F-40CA-4380-B987-8431A5E3459A}" type="datetimeFigureOut">
              <a:rPr lang="es-EC" smtClean="0"/>
              <a:pPr/>
              <a:t>30/10/2013</a:t>
            </a:fld>
            <a:endParaRPr lang="es-EC"/>
          </a:p>
        </p:txBody>
      </p:sp>
      <p:sp>
        <p:nvSpPr>
          <p:cNvPr id="19" name="Footer Placeholder 18"/>
          <p:cNvSpPr>
            <a:spLocks noGrp="1"/>
          </p:cNvSpPr>
          <p:nvPr>
            <p:ph type="ftr" sz="quarter" idx="11"/>
          </p:nvPr>
        </p:nvSpPr>
        <p:spPr/>
        <p:txBody>
          <a:bodyPr/>
          <a:lstStyle/>
          <a:p>
            <a:endParaRPr lang="es-EC"/>
          </a:p>
        </p:txBody>
      </p:sp>
      <p:sp>
        <p:nvSpPr>
          <p:cNvPr id="27" name="Slide Number Placeholder 26"/>
          <p:cNvSpPr>
            <a:spLocks noGrp="1"/>
          </p:cNvSpPr>
          <p:nvPr>
            <p:ph type="sldNum" sz="quarter" idx="12"/>
          </p:nvPr>
        </p:nvSpPr>
        <p:spPr/>
        <p:txBody>
          <a:bodyPr/>
          <a:lstStyle/>
          <a:p>
            <a:fld id="{9792CB9F-D90D-4543-AE72-279CB077B8CB}"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pPr/>
              <a:t>30/10/2013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792CB9F-D90D-4543-AE72-279CB077B8CB}"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pPr/>
              <a:t>30/10/2013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792CB9F-D90D-4543-AE72-279CB077B8CB}"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pPr/>
              <a:t>30/10/2013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792CB9F-D90D-4543-AE72-279CB077B8CB}"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A82EB39F-40CA-4380-B987-8431A5E3459A}" type="datetimeFigureOut">
              <a:rPr lang="es-EC" smtClean="0"/>
              <a:pPr/>
              <a:t>30/10/2013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792CB9F-D90D-4543-AE72-279CB077B8CB}"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82EB39F-40CA-4380-B987-8431A5E3459A}" type="datetimeFigureOut">
              <a:rPr lang="es-EC" smtClean="0"/>
              <a:pPr/>
              <a:t>30/10/2013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792CB9F-D90D-4543-AE72-279CB077B8CB}"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A82EB39F-40CA-4380-B987-8431A5E3459A}" type="datetimeFigureOut">
              <a:rPr lang="es-EC" smtClean="0"/>
              <a:pPr/>
              <a:t>30/10/2013</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9792CB9F-D90D-4543-AE72-279CB077B8CB}"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A82EB39F-40CA-4380-B987-8431A5E3459A}" type="datetimeFigureOut">
              <a:rPr lang="es-EC" smtClean="0"/>
              <a:pPr/>
              <a:t>30/10/2013</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9792CB9F-D90D-4543-AE72-279CB077B8CB}"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EB39F-40CA-4380-B987-8431A5E3459A}" type="datetimeFigureOut">
              <a:rPr lang="es-EC" smtClean="0"/>
              <a:pPr/>
              <a:t>30/10/2013</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9792CB9F-D90D-4543-AE72-279CB077B8CB}"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82EB39F-40CA-4380-B987-8431A5E3459A}" type="datetimeFigureOut">
              <a:rPr lang="es-EC" smtClean="0"/>
              <a:pPr/>
              <a:t>30/10/2013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792CB9F-D90D-4543-AE72-279CB077B8CB}"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A82EB39F-40CA-4380-B987-8431A5E3459A}" type="datetimeFigureOut">
              <a:rPr lang="es-EC" smtClean="0"/>
              <a:pPr/>
              <a:t>30/10/2013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a:xfrm>
            <a:off x="8077200" y="6356350"/>
            <a:ext cx="609600" cy="365125"/>
          </a:xfrm>
        </p:spPr>
        <p:txBody>
          <a:bodyPr/>
          <a:lstStyle/>
          <a:p>
            <a:fld id="{9792CB9F-D90D-4543-AE72-279CB077B8CB}" type="slidenum">
              <a:rPr lang="es-EC" smtClean="0"/>
              <a:pPr/>
              <a:t>‹Nº›</a:t>
            </a:fld>
            <a:endParaRPr lang="es-EC"/>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82EB39F-40CA-4380-B987-8431A5E3459A}" type="datetimeFigureOut">
              <a:rPr lang="es-EC" smtClean="0"/>
              <a:pPr/>
              <a:t>30/10/2013</a:t>
            </a:fld>
            <a:endParaRPr lang="es-EC"/>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792CB9F-D90D-4543-AE72-279CB077B8CB}" type="slidenum">
              <a:rPr lang="es-EC" smtClean="0"/>
              <a:pPr/>
              <a:t>‹Nº›</a:t>
            </a:fld>
            <a:endParaRPr lang="es-EC"/>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 Id="rId5" Type="http://schemas.openxmlformats.org/officeDocument/2006/relationships/image" Target="../media/image53.pn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 Id="rId5" Type="http://schemas.openxmlformats.org/officeDocument/2006/relationships/image" Target="../media/image57.png"/><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4.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4.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4.xml"/><Relationship Id="rId4" Type="http://schemas.openxmlformats.org/officeDocument/2006/relationships/image" Target="../media/image70.jpeg"/></Relationships>
</file>

<file path=ppt/slides/_rels/slide4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4.xml"/><Relationship Id="rId4" Type="http://schemas.openxmlformats.org/officeDocument/2006/relationships/image" Target="../media/image74.png"/></Relationships>
</file>

<file path=ppt/slides/_rels/slide4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 Id="rId5" Type="http://schemas.openxmlformats.org/officeDocument/2006/relationships/image" Target="../media/image79.jpeg"/><Relationship Id="rId4" Type="http://schemas.openxmlformats.org/officeDocument/2006/relationships/image" Target="../media/image78.jpeg"/></Relationships>
</file>

<file path=ppt/slides/_rels/slide45.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4.xml"/><Relationship Id="rId5" Type="http://schemas.openxmlformats.org/officeDocument/2006/relationships/image" Target="../media/image86.png"/><Relationship Id="rId4" Type="http://schemas.openxmlformats.org/officeDocument/2006/relationships/image" Target="../media/image85.jpeg"/></Relationships>
</file>

<file path=ppt/slides/_rels/slide4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6.xml"/><Relationship Id="rId5" Type="http://schemas.openxmlformats.org/officeDocument/2006/relationships/image" Target="../media/image93.png"/><Relationship Id="rId4" Type="http://schemas.openxmlformats.org/officeDocument/2006/relationships/image" Target="../media/image92.png"/></Relationships>
</file>

<file path=ppt/slides/_rels/slide5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6.xml"/><Relationship Id="rId5" Type="http://schemas.openxmlformats.org/officeDocument/2006/relationships/image" Target="../media/image97.png"/><Relationship Id="rId4" Type="http://schemas.openxmlformats.org/officeDocument/2006/relationships/image" Target="../media/image96.png"/></Relationships>
</file>

<file path=ppt/slides/_rels/slide5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6.xml"/><Relationship Id="rId4" Type="http://schemas.openxmlformats.org/officeDocument/2006/relationships/image" Target="../media/image100.png"/></Relationships>
</file>

<file path=ppt/slides/_rels/slide54.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2.xml"/><Relationship Id="rId4" Type="http://schemas.openxmlformats.org/officeDocument/2006/relationships/image" Target="../media/image105.jpeg"/></Relationships>
</file>

<file path=ppt/slides/_rels/slide5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0"/>
            <a:duotone>
              <a:schemeClr val="bg2">
                <a:shade val="90000"/>
                <a:satMod val="150000"/>
              </a:schemeClr>
              <a:schemeClr val="bg2">
                <a:tint val="88000"/>
                <a:satMod val="150000"/>
              </a:schemeClr>
            </a:duotone>
            <a:lum/>
          </a:blip>
          <a:srcRect/>
          <a:tile tx="0" ty="0" sx="65000" sy="65000" flip="none" algn="tl"/>
        </a:blipFill>
        <a:effectLst/>
      </p:bgPr>
    </p:bg>
    <p:spTree>
      <p:nvGrpSpPr>
        <p:cNvPr id="1" name=""/>
        <p:cNvGrpSpPr/>
        <p:nvPr/>
      </p:nvGrpSpPr>
      <p:grpSpPr>
        <a:xfrm>
          <a:off x="0" y="0"/>
          <a:ext cx="0" cy="0"/>
          <a:chOff x="0" y="0"/>
          <a:chExt cx="0" cy="0"/>
        </a:xfrm>
      </p:grpSpPr>
      <p:pic>
        <p:nvPicPr>
          <p:cNvPr id="1026" name="Picture 2" descr="https://fbcdn-sphotos-h-a.akamaihd.net/hphotos-ak-prn2/1235466_577467498966695_2124287376_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279" t="13589" r="10937" b="12564"/>
          <a:stretch/>
        </p:blipFill>
        <p:spPr bwMode="auto">
          <a:xfrm>
            <a:off x="1435651" y="332656"/>
            <a:ext cx="6272697" cy="1755055"/>
          </a:xfrm>
          <a:prstGeom prst="rect">
            <a:avLst/>
          </a:prstGeom>
          <a:noFill/>
          <a:extLst>
            <a:ext uri="{909E8E84-426E-40DD-AFC4-6F175D3DCCD1}">
              <a14:hiddenFill xmlns:a14="http://schemas.microsoft.com/office/drawing/2010/main">
                <a:solidFill>
                  <a:srgbClr val="FFFFFF"/>
                </a:solidFill>
              </a14:hiddenFill>
            </a:ext>
          </a:extLst>
        </p:spPr>
      </p:pic>
      <p:pic>
        <p:nvPicPr>
          <p:cNvPr id="6" name="5 Imagen"/>
          <p:cNvPicPr/>
          <p:nvPr/>
        </p:nvPicPr>
        <p:blipFill>
          <a:blip r:embed="rId4" cstate="print"/>
          <a:srcRect l="1963" r="1963"/>
          <a:stretch>
            <a:fillRect/>
          </a:stretch>
        </p:blipFill>
        <p:spPr bwMode="auto">
          <a:xfrm>
            <a:off x="-21352" y="3645024"/>
            <a:ext cx="9144000" cy="3212584"/>
          </a:xfrm>
          <a:prstGeom prst="rect">
            <a:avLst/>
          </a:prstGeom>
          <a:noFill/>
          <a:ln w="9525">
            <a:noFill/>
            <a:miter lim="800000"/>
            <a:headEnd/>
            <a:tailEnd/>
          </a:ln>
        </p:spPr>
      </p:pic>
      <p:sp>
        <p:nvSpPr>
          <p:cNvPr id="8" name="1 Título"/>
          <p:cNvSpPr txBox="1">
            <a:spLocks/>
          </p:cNvSpPr>
          <p:nvPr/>
        </p:nvSpPr>
        <p:spPr>
          <a:xfrm>
            <a:off x="435848" y="1556792"/>
            <a:ext cx="8229600" cy="3046452"/>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endParaRPr lang="es-ES" sz="1800" dirty="0">
              <a:solidFill>
                <a:schemeClr val="tx1"/>
              </a:solidFill>
              <a:effectLst/>
            </a:endParaRPr>
          </a:p>
          <a:p>
            <a:pPr algn="ctr"/>
            <a:r>
              <a:rPr lang="es-EC" sz="2000" dirty="0" smtClean="0">
                <a:solidFill>
                  <a:schemeClr val="tx1"/>
                </a:solidFill>
                <a:effectLst/>
              </a:rPr>
              <a:t>DEPARTAMENTO </a:t>
            </a:r>
            <a:r>
              <a:rPr lang="es-EC" sz="2000" dirty="0">
                <a:solidFill>
                  <a:schemeClr val="tx1"/>
                </a:solidFill>
                <a:effectLst/>
              </a:rPr>
              <a:t>DE CIENCIAS DE LA ENERGÍA</a:t>
            </a:r>
          </a:p>
          <a:p>
            <a:pPr algn="ctr"/>
            <a:r>
              <a:rPr lang="es-EC" sz="2000" dirty="0">
                <a:solidFill>
                  <a:schemeClr val="tx1"/>
                </a:solidFill>
                <a:effectLst/>
              </a:rPr>
              <a:t>Y </a:t>
            </a:r>
            <a:r>
              <a:rPr lang="es-EC" sz="2000" dirty="0" smtClean="0">
                <a:solidFill>
                  <a:schemeClr val="tx1"/>
                </a:solidFill>
                <a:effectLst/>
              </a:rPr>
              <a:t>MECÁNICA</a:t>
            </a:r>
          </a:p>
          <a:p>
            <a:pPr algn="ctr"/>
            <a:endParaRPr lang="es-EC" sz="2000" dirty="0">
              <a:solidFill>
                <a:schemeClr val="tx1"/>
              </a:solidFill>
              <a:effectLst/>
            </a:endParaRPr>
          </a:p>
          <a:p>
            <a:pPr algn="ctr"/>
            <a:r>
              <a:rPr lang="es-ES" sz="2000" dirty="0" smtClean="0">
                <a:solidFill>
                  <a:schemeClr val="tx1"/>
                </a:solidFill>
                <a:effectLst/>
              </a:rPr>
              <a:t>CARRERA DE INGENIERÍA MECÁNICA</a:t>
            </a:r>
            <a:r>
              <a:rPr lang="es-EC" sz="2000" dirty="0" smtClean="0">
                <a:solidFill>
                  <a:schemeClr val="tx1"/>
                </a:solidFill>
                <a:effectLst/>
              </a:rPr>
              <a:t/>
            </a:r>
            <a:br>
              <a:rPr lang="es-EC" sz="2000" dirty="0" smtClean="0">
                <a:solidFill>
                  <a:schemeClr val="tx1"/>
                </a:solidFill>
                <a:effectLst/>
              </a:rPr>
            </a:br>
            <a:r>
              <a:rPr lang="es-ES" sz="2000" dirty="0" smtClean="0">
                <a:solidFill>
                  <a:schemeClr val="tx1"/>
                </a:solidFill>
                <a:effectLst/>
              </a:rPr>
              <a:t> </a:t>
            </a:r>
            <a:r>
              <a:rPr lang="es-EC" sz="2000" dirty="0" smtClean="0">
                <a:solidFill>
                  <a:schemeClr val="tx1"/>
                </a:solidFill>
                <a:effectLst/>
              </a:rPr>
              <a:t/>
            </a:r>
            <a:br>
              <a:rPr lang="es-EC" sz="2000" dirty="0" smtClean="0">
                <a:solidFill>
                  <a:schemeClr val="tx1"/>
                </a:solidFill>
                <a:effectLst/>
              </a:rPr>
            </a:br>
            <a:r>
              <a:rPr lang="es-ES" sz="2000" dirty="0" smtClean="0">
                <a:solidFill>
                  <a:schemeClr val="tx1"/>
                </a:solidFill>
                <a:effectLst/>
              </a:rPr>
              <a:t>PROYECTO PREVIO  A LA OBTENCIÓN DEL TITULO DE INGENIERO MECÁNICO</a:t>
            </a:r>
            <a:r>
              <a:rPr lang="es-EC" sz="2400" dirty="0" smtClean="0"/>
              <a:t/>
            </a:r>
            <a:br>
              <a:rPr lang="es-EC" sz="2400" dirty="0" smtClean="0"/>
            </a:br>
            <a:endParaRPr lang="es-EC" sz="2400" dirty="0"/>
          </a:p>
        </p:txBody>
      </p:sp>
    </p:spTree>
    <p:extLst>
      <p:ext uri="{BB962C8B-B14F-4D97-AF65-F5344CB8AC3E}">
        <p14:creationId xmlns:p14="http://schemas.microsoft.com/office/powerpoint/2010/main" val="3445511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722344"/>
          </a:xfrm>
        </p:spPr>
        <p:txBody>
          <a:bodyPr>
            <a:normAutofit/>
          </a:bodyPr>
          <a:lstStyle/>
          <a:p>
            <a:pPr algn="ctr"/>
            <a:r>
              <a:rPr lang="es-EC" sz="4000" dirty="0" smtClean="0"/>
              <a:t>RECURSOS</a:t>
            </a:r>
            <a:endParaRPr lang="es-EC" sz="4000" dirty="0"/>
          </a:p>
        </p:txBody>
      </p:sp>
      <p:graphicFrame>
        <p:nvGraphicFramePr>
          <p:cNvPr id="6" name="5 Tabla"/>
          <p:cNvGraphicFramePr>
            <a:graphicFrameLocks noGrp="1"/>
          </p:cNvGraphicFramePr>
          <p:nvPr>
            <p:extLst>
              <p:ext uri="{D42A27DB-BD31-4B8C-83A1-F6EECF244321}">
                <p14:modId xmlns:p14="http://schemas.microsoft.com/office/powerpoint/2010/main" val="904882270"/>
              </p:ext>
            </p:extLst>
          </p:nvPr>
        </p:nvGraphicFramePr>
        <p:xfrm>
          <a:off x="395536" y="1547058"/>
          <a:ext cx="2729866" cy="2560320"/>
        </p:xfrm>
        <a:graphic>
          <a:graphicData uri="http://schemas.openxmlformats.org/drawingml/2006/table">
            <a:tbl>
              <a:tblPr firstRow="1" firstCol="1" bandRow="1">
                <a:tableStyleId>{5C22544A-7EE6-4342-B048-85BDC9FD1C3A}</a:tableStyleId>
              </a:tblPr>
              <a:tblGrid>
                <a:gridCol w="1364933"/>
                <a:gridCol w="1364933"/>
              </a:tblGrid>
              <a:tr h="190500">
                <a:tc gridSpan="2">
                  <a:txBody>
                    <a:bodyPr/>
                    <a:lstStyle/>
                    <a:p>
                      <a:pPr algn="ctr">
                        <a:lnSpc>
                          <a:spcPct val="200000"/>
                        </a:lnSpc>
                        <a:spcAft>
                          <a:spcPts val="0"/>
                        </a:spcAft>
                      </a:pPr>
                      <a:r>
                        <a:rPr lang="es-EC" sz="1200" dirty="0">
                          <a:effectLst/>
                        </a:rPr>
                        <a:t>ANÁLISIS QUÍMICO PORCENTUAL</a:t>
                      </a:r>
                      <a:endParaRPr lang="es-EC" sz="1100" dirty="0">
                        <a:effectLst/>
                        <a:latin typeface="Calibri"/>
                        <a:ea typeface="Calibri"/>
                        <a:cs typeface="Times New Roman"/>
                      </a:endParaRPr>
                    </a:p>
                  </a:txBody>
                  <a:tcPr marL="44450" marR="44450" marT="0" marB="0" anchor="ctr"/>
                </a:tc>
                <a:tc hMerge="1">
                  <a:txBody>
                    <a:bodyPr/>
                    <a:lstStyle/>
                    <a:p>
                      <a:endParaRPr lang="es-EC"/>
                    </a:p>
                  </a:txBody>
                  <a:tcPr/>
                </a:tc>
              </a:tr>
              <a:tr h="190500">
                <a:tc rowSpan="3">
                  <a:txBody>
                    <a:bodyPr/>
                    <a:lstStyle/>
                    <a:p>
                      <a:pPr algn="ctr">
                        <a:lnSpc>
                          <a:spcPct val="200000"/>
                        </a:lnSpc>
                        <a:spcAft>
                          <a:spcPts val="0"/>
                        </a:spcAft>
                      </a:pPr>
                      <a:r>
                        <a:rPr lang="es-EC" sz="1200" dirty="0">
                          <a:effectLst/>
                        </a:rPr>
                        <a:t>Compuesto</a:t>
                      </a:r>
                      <a:endParaRPr lang="es-EC" sz="1100" dirty="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200" dirty="0">
                          <a:effectLst/>
                        </a:rPr>
                        <a:t>Sector </a:t>
                      </a:r>
                      <a:r>
                        <a:rPr lang="es-EC" sz="1200" dirty="0" err="1">
                          <a:effectLst/>
                        </a:rPr>
                        <a:t>Yahuarcocha</a:t>
                      </a:r>
                      <a:endParaRPr lang="es-EC" sz="1100">
                        <a:effectLst/>
                        <a:latin typeface="Calibri"/>
                        <a:ea typeface="Calibri"/>
                        <a:cs typeface="Times New Roman"/>
                      </a:endParaRPr>
                    </a:p>
                  </a:txBody>
                  <a:tcPr marL="44450" marR="44450" marT="0" marB="0" anchor="ctr"/>
                </a:tc>
              </a:tr>
              <a:tr h="182880">
                <a:tc vMerge="1">
                  <a:txBody>
                    <a:bodyPr/>
                    <a:lstStyle/>
                    <a:p>
                      <a:endParaRPr lang="es-EC"/>
                    </a:p>
                  </a:txBody>
                  <a:tcPr/>
                </a:tc>
                <a:tc>
                  <a:txBody>
                    <a:bodyPr/>
                    <a:lstStyle/>
                    <a:p>
                      <a:pPr algn="ctr">
                        <a:lnSpc>
                          <a:spcPct val="200000"/>
                        </a:lnSpc>
                        <a:spcAft>
                          <a:spcPts val="0"/>
                        </a:spcAft>
                      </a:pPr>
                      <a:r>
                        <a:rPr lang="es-EC" sz="1200">
                          <a:effectLst/>
                        </a:rPr>
                        <a:t>Diatomita (%)</a:t>
                      </a:r>
                      <a:endParaRPr lang="es-EC" sz="1100">
                        <a:effectLst/>
                        <a:latin typeface="Calibri"/>
                        <a:ea typeface="Calibri"/>
                        <a:cs typeface="Times New Roman"/>
                      </a:endParaRPr>
                    </a:p>
                  </a:txBody>
                  <a:tcPr marL="44450" marR="44450" marT="0" marB="0" anchor="ctr"/>
                </a:tc>
              </a:tr>
              <a:tr h="190500">
                <a:tc vMerge="1">
                  <a:txBody>
                    <a:bodyPr/>
                    <a:lstStyle/>
                    <a:p>
                      <a:endParaRPr lang="es-EC"/>
                    </a:p>
                  </a:txBody>
                  <a:tcPr/>
                </a:tc>
                <a:tc>
                  <a:txBody>
                    <a:bodyPr/>
                    <a:lstStyle/>
                    <a:p>
                      <a:pPr algn="ctr">
                        <a:lnSpc>
                          <a:spcPct val="200000"/>
                        </a:lnSpc>
                        <a:spcAft>
                          <a:spcPts val="0"/>
                        </a:spcAft>
                      </a:pPr>
                      <a:r>
                        <a:rPr lang="es-EC" sz="1200">
                          <a:effectLst/>
                        </a:rPr>
                        <a:t>(En polvo)</a:t>
                      </a:r>
                      <a:endParaRPr lang="es-EC" sz="1100">
                        <a:effectLst/>
                        <a:latin typeface="Calibri"/>
                        <a:ea typeface="Calibri"/>
                        <a:cs typeface="Times New Roman"/>
                      </a:endParaRPr>
                    </a:p>
                  </a:txBody>
                  <a:tcPr marL="44450" marR="44450" marT="0" marB="0" anchor="ctr"/>
                </a:tc>
              </a:tr>
              <a:tr h="182880">
                <a:tc>
                  <a:txBody>
                    <a:bodyPr/>
                    <a:lstStyle/>
                    <a:p>
                      <a:pPr algn="ctr">
                        <a:lnSpc>
                          <a:spcPct val="200000"/>
                        </a:lnSpc>
                        <a:spcAft>
                          <a:spcPts val="0"/>
                        </a:spcAft>
                      </a:pPr>
                      <a:r>
                        <a:rPr lang="es-EC" sz="1200">
                          <a:effectLst/>
                        </a:rPr>
                        <a:t>Si02</a:t>
                      </a:r>
                      <a:endParaRPr lang="es-EC" sz="11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200">
                          <a:effectLst/>
                        </a:rPr>
                        <a:t>70.72 </a:t>
                      </a:r>
                      <a:endParaRPr lang="es-EC" sz="1100">
                        <a:effectLst/>
                        <a:latin typeface="Calibri"/>
                        <a:ea typeface="Calibri"/>
                        <a:cs typeface="Times New Roman"/>
                      </a:endParaRPr>
                    </a:p>
                  </a:txBody>
                  <a:tcPr marL="44450" marR="44450" marT="0" marB="0" anchor="ctr"/>
                </a:tc>
              </a:tr>
              <a:tr h="182880">
                <a:tc>
                  <a:txBody>
                    <a:bodyPr/>
                    <a:lstStyle/>
                    <a:p>
                      <a:pPr algn="ctr">
                        <a:lnSpc>
                          <a:spcPct val="200000"/>
                        </a:lnSpc>
                        <a:spcAft>
                          <a:spcPts val="0"/>
                        </a:spcAft>
                      </a:pPr>
                      <a:r>
                        <a:rPr lang="es-EC" sz="1200">
                          <a:effectLst/>
                        </a:rPr>
                        <a:t>Al2O3</a:t>
                      </a:r>
                      <a:endParaRPr lang="es-EC" sz="11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200">
                          <a:effectLst/>
                        </a:rPr>
                        <a:t> 29.40</a:t>
                      </a:r>
                      <a:endParaRPr lang="es-EC" sz="1100">
                        <a:effectLst/>
                        <a:latin typeface="Calibri"/>
                        <a:ea typeface="Calibri"/>
                        <a:cs typeface="Times New Roman"/>
                      </a:endParaRPr>
                    </a:p>
                  </a:txBody>
                  <a:tcPr marL="44450" marR="44450" marT="0" marB="0" anchor="ctr"/>
                </a:tc>
              </a:tr>
              <a:tr h="190500">
                <a:tc>
                  <a:txBody>
                    <a:bodyPr/>
                    <a:lstStyle/>
                    <a:p>
                      <a:pPr algn="ctr">
                        <a:lnSpc>
                          <a:spcPct val="200000"/>
                        </a:lnSpc>
                        <a:spcAft>
                          <a:spcPts val="0"/>
                        </a:spcAft>
                      </a:pPr>
                      <a:r>
                        <a:rPr lang="es-EC" sz="1200" dirty="0">
                          <a:effectLst/>
                        </a:rPr>
                        <a:t>MgO2</a:t>
                      </a:r>
                      <a:endParaRPr lang="es-EC" sz="1100" dirty="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200" dirty="0">
                          <a:effectLst/>
                        </a:rPr>
                        <a:t> 4.64</a:t>
                      </a:r>
                      <a:endParaRPr lang="es-EC" sz="1100" dirty="0">
                        <a:effectLst/>
                        <a:latin typeface="Calibri"/>
                        <a:ea typeface="Calibri"/>
                        <a:cs typeface="Times New Roman"/>
                      </a:endParaRPr>
                    </a:p>
                  </a:txBody>
                  <a:tcPr marL="44450" marR="44450" marT="0" marB="0" anchor="ctr"/>
                </a:tc>
              </a:tr>
            </a:tbl>
          </a:graphicData>
        </a:graphic>
      </p:graphicFrame>
      <p:sp>
        <p:nvSpPr>
          <p:cNvPr id="7" name="Rectangle 1"/>
          <p:cNvSpPr>
            <a:spLocks noChangeArrowheads="1"/>
          </p:cNvSpPr>
          <p:nvPr/>
        </p:nvSpPr>
        <p:spPr bwMode="auto">
          <a:xfrm>
            <a:off x="0" y="792003"/>
            <a:ext cx="374151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a:t>
            </a:r>
            <a:r>
              <a:rPr kumimoji="0" lang="es-EC" altLang="es-EC" sz="1200" b="1" i="0" u="none" strike="noStrike" cap="none" normalizeH="0" baseline="0" dirty="0" smtClean="0" bmk="">
                <a:ln>
                  <a:noFill/>
                </a:ln>
                <a:solidFill>
                  <a:schemeClr val="tx1"/>
                </a:solidFill>
                <a:effectLst/>
                <a:latin typeface="Arial" pitchFamily="34" charset="0"/>
                <a:ea typeface="Times New Roman" pitchFamily="18" charset="0"/>
                <a:cs typeface="Times New Roman" pitchFamily="18" charset="0"/>
              </a:rPr>
              <a:t>abla 3. </a:t>
            </a:r>
            <a:r>
              <a:rPr kumimoji="0" lang="es-EC" altLang="es-EC" sz="1200" b="1" i="0" u="none" strike="noStrike" cap="none" normalizeH="0" baseline="0" dirty="0" smtClean="0" bmk="_Toc368387126">
                <a:ln>
                  <a:noFill/>
                </a:ln>
                <a:solidFill>
                  <a:schemeClr val="tx1"/>
                </a:solidFill>
                <a:effectLst/>
                <a:latin typeface="Arial" pitchFamily="34" charset="0"/>
                <a:ea typeface="Times New Roman" pitchFamily="18" charset="0"/>
                <a:cs typeface="Times New Roman" pitchFamily="18" charset="0"/>
              </a:rPr>
              <a:t>10</a:t>
            </a:r>
            <a:r>
              <a:rPr kumimoji="0" lang="es-EC" altLang="es-EC" sz="1200" b="0" i="0" u="none" strike="noStrike" cap="none" normalizeH="0" baseline="0" dirty="0" smtClean="0" bmk="_Toc368387126">
                <a:ln>
                  <a:noFill/>
                </a:ln>
                <a:solidFill>
                  <a:schemeClr val="tx1"/>
                </a:solidFill>
                <a:effectLst/>
                <a:latin typeface="Arial" pitchFamily="34" charset="0"/>
                <a:ea typeface="Times New Roman" pitchFamily="18" charset="0"/>
                <a:cs typeface="Arial" pitchFamily="34" charset="0"/>
              </a:rPr>
              <a:t> Análisis Químico Porcentual de la Diatomita</a:t>
            </a:r>
            <a:endParaRPr kumimoji="0" lang="es-EC" alt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Fuente:</a:t>
            </a:r>
            <a:r>
              <a:rPr kumimoji="0" lang="es-EC" altLang="es-EC"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Laboratorio de Cerámicos, E.P.N.; 2013.</a:t>
            </a: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 name="8 Tabla"/>
          <p:cNvGraphicFramePr>
            <a:graphicFrameLocks noGrp="1"/>
          </p:cNvGraphicFramePr>
          <p:nvPr>
            <p:extLst>
              <p:ext uri="{D42A27DB-BD31-4B8C-83A1-F6EECF244321}">
                <p14:modId xmlns:p14="http://schemas.microsoft.com/office/powerpoint/2010/main" val="1246967041"/>
              </p:ext>
            </p:extLst>
          </p:nvPr>
        </p:nvGraphicFramePr>
        <p:xfrm>
          <a:off x="4026922" y="1466493"/>
          <a:ext cx="4798060" cy="2387346"/>
        </p:xfrm>
        <a:graphic>
          <a:graphicData uri="http://schemas.openxmlformats.org/drawingml/2006/table">
            <a:tbl>
              <a:tblPr firstRow="1" firstCol="1" bandRow="1">
                <a:tableStyleId>{5C22544A-7EE6-4342-B048-85BDC9FD1C3A}</a:tableStyleId>
              </a:tblPr>
              <a:tblGrid>
                <a:gridCol w="1398832"/>
                <a:gridCol w="1699614"/>
                <a:gridCol w="1699614"/>
              </a:tblGrid>
              <a:tr h="184785">
                <a:tc gridSpan="3">
                  <a:txBody>
                    <a:bodyPr/>
                    <a:lstStyle/>
                    <a:p>
                      <a:pPr indent="252095" algn="ctr">
                        <a:lnSpc>
                          <a:spcPct val="200000"/>
                        </a:lnSpc>
                        <a:spcAft>
                          <a:spcPts val="0"/>
                        </a:spcAft>
                      </a:pPr>
                      <a:r>
                        <a:rPr lang="es-EC" sz="1200" dirty="0">
                          <a:effectLst/>
                        </a:rPr>
                        <a:t>ANÁLISIS QUÍMICO PORCENTUAL</a:t>
                      </a:r>
                      <a:endParaRPr lang="es-EC" sz="1100" dirty="0">
                        <a:effectLst/>
                        <a:latin typeface="Calibri"/>
                        <a:ea typeface="Calibri"/>
                        <a:cs typeface="Times New Roman"/>
                      </a:endParaRPr>
                    </a:p>
                  </a:txBody>
                  <a:tcPr marL="44450" marR="44450" marT="0" marB="0" anchor="ctr"/>
                </a:tc>
                <a:tc hMerge="1">
                  <a:txBody>
                    <a:bodyPr/>
                    <a:lstStyle/>
                    <a:p>
                      <a:endParaRPr lang="es-EC"/>
                    </a:p>
                  </a:txBody>
                  <a:tcPr/>
                </a:tc>
                <a:tc hMerge="1">
                  <a:txBody>
                    <a:bodyPr/>
                    <a:lstStyle/>
                    <a:p>
                      <a:endParaRPr lang="es-EC"/>
                    </a:p>
                  </a:txBody>
                  <a:tcPr/>
                </a:tc>
              </a:tr>
              <a:tr h="184785">
                <a:tc rowSpan="3">
                  <a:txBody>
                    <a:bodyPr/>
                    <a:lstStyle/>
                    <a:p>
                      <a:pPr indent="252095" algn="ctr">
                        <a:lnSpc>
                          <a:spcPct val="200000"/>
                        </a:lnSpc>
                        <a:spcAft>
                          <a:spcPts val="0"/>
                        </a:spcAft>
                      </a:pPr>
                      <a:r>
                        <a:rPr lang="es-EC" sz="1200">
                          <a:effectLst/>
                        </a:rPr>
                        <a:t>Compuesto</a:t>
                      </a:r>
                      <a:endParaRPr lang="es-EC" sz="1100">
                        <a:effectLst/>
                        <a:latin typeface="Calibri"/>
                        <a:ea typeface="Calibri"/>
                        <a:cs typeface="Times New Roman"/>
                      </a:endParaRPr>
                    </a:p>
                  </a:txBody>
                  <a:tcPr marL="44450" marR="44450" marT="0" marB="0" anchor="ctr"/>
                </a:tc>
                <a:tc>
                  <a:txBody>
                    <a:bodyPr/>
                    <a:lstStyle/>
                    <a:p>
                      <a:pPr indent="252095" algn="ctr">
                        <a:lnSpc>
                          <a:spcPct val="200000"/>
                        </a:lnSpc>
                        <a:spcAft>
                          <a:spcPts val="0"/>
                        </a:spcAft>
                      </a:pPr>
                      <a:r>
                        <a:rPr lang="es-EC" sz="1200" dirty="0">
                          <a:effectLst/>
                        </a:rPr>
                        <a:t>Sector Veracruz</a:t>
                      </a:r>
                      <a:endParaRPr lang="es-EC" sz="1100" dirty="0">
                        <a:effectLst/>
                        <a:latin typeface="Calibri"/>
                        <a:ea typeface="Calibri"/>
                        <a:cs typeface="Times New Roman"/>
                      </a:endParaRPr>
                    </a:p>
                  </a:txBody>
                  <a:tcPr marL="44450" marR="44450" marT="0" marB="0" anchor="ctr"/>
                </a:tc>
                <a:tc>
                  <a:txBody>
                    <a:bodyPr/>
                    <a:lstStyle/>
                    <a:p>
                      <a:pPr indent="252095" algn="ctr">
                        <a:lnSpc>
                          <a:spcPct val="200000"/>
                        </a:lnSpc>
                        <a:spcAft>
                          <a:spcPts val="0"/>
                        </a:spcAft>
                      </a:pPr>
                      <a:r>
                        <a:rPr lang="es-EC" sz="1200">
                          <a:effectLst/>
                        </a:rPr>
                        <a:t>Sector San Antonio</a:t>
                      </a:r>
                      <a:endParaRPr lang="es-EC" sz="1100">
                        <a:effectLst/>
                        <a:latin typeface="Calibri"/>
                        <a:ea typeface="Calibri"/>
                        <a:cs typeface="Times New Roman"/>
                      </a:endParaRPr>
                    </a:p>
                  </a:txBody>
                  <a:tcPr marL="44450" marR="44450" marT="0" marB="0" anchor="ctr"/>
                </a:tc>
              </a:tr>
              <a:tr h="177800">
                <a:tc vMerge="1">
                  <a:txBody>
                    <a:bodyPr/>
                    <a:lstStyle/>
                    <a:p>
                      <a:endParaRPr lang="es-EC"/>
                    </a:p>
                  </a:txBody>
                  <a:tcPr/>
                </a:tc>
                <a:tc>
                  <a:txBody>
                    <a:bodyPr/>
                    <a:lstStyle/>
                    <a:p>
                      <a:pPr indent="252095" algn="ctr">
                        <a:lnSpc>
                          <a:spcPct val="200000"/>
                        </a:lnSpc>
                        <a:spcAft>
                          <a:spcPts val="0"/>
                        </a:spcAft>
                      </a:pPr>
                      <a:r>
                        <a:rPr lang="es-EC" sz="1200">
                          <a:effectLst/>
                        </a:rPr>
                        <a:t>Caolín A (%)</a:t>
                      </a:r>
                      <a:endParaRPr lang="es-EC" sz="1100">
                        <a:effectLst/>
                        <a:latin typeface="Calibri"/>
                        <a:ea typeface="Calibri"/>
                        <a:cs typeface="Times New Roman"/>
                      </a:endParaRPr>
                    </a:p>
                  </a:txBody>
                  <a:tcPr marL="44450" marR="44450" marT="0" marB="0" anchor="ctr"/>
                </a:tc>
                <a:tc>
                  <a:txBody>
                    <a:bodyPr/>
                    <a:lstStyle/>
                    <a:p>
                      <a:pPr indent="252095" algn="ctr">
                        <a:lnSpc>
                          <a:spcPct val="200000"/>
                        </a:lnSpc>
                        <a:spcAft>
                          <a:spcPts val="0"/>
                        </a:spcAft>
                      </a:pPr>
                      <a:r>
                        <a:rPr lang="es-EC" sz="1200">
                          <a:effectLst/>
                        </a:rPr>
                        <a:t>Caolín C (%)</a:t>
                      </a:r>
                      <a:endParaRPr lang="es-EC" sz="1100">
                        <a:effectLst/>
                        <a:latin typeface="Calibri"/>
                        <a:ea typeface="Calibri"/>
                        <a:cs typeface="Times New Roman"/>
                      </a:endParaRPr>
                    </a:p>
                  </a:txBody>
                  <a:tcPr marL="44450" marR="44450" marT="0" marB="0" anchor="ctr"/>
                </a:tc>
              </a:tr>
              <a:tr h="184785">
                <a:tc vMerge="1">
                  <a:txBody>
                    <a:bodyPr/>
                    <a:lstStyle/>
                    <a:p>
                      <a:endParaRPr lang="es-EC"/>
                    </a:p>
                  </a:txBody>
                  <a:tcPr/>
                </a:tc>
                <a:tc>
                  <a:txBody>
                    <a:bodyPr/>
                    <a:lstStyle/>
                    <a:p>
                      <a:pPr>
                        <a:lnSpc>
                          <a:spcPct val="115000"/>
                        </a:lnSpc>
                      </a:pPr>
                      <a:endParaRPr lang="es-EC" sz="1100">
                        <a:effectLst/>
                        <a:latin typeface="Calibri"/>
                      </a:endParaRPr>
                    </a:p>
                  </a:txBody>
                  <a:tcPr marL="44450" marR="44450" marT="0" marB="0" anchor="ctr"/>
                </a:tc>
                <a:tc>
                  <a:txBody>
                    <a:bodyPr/>
                    <a:lstStyle/>
                    <a:p>
                      <a:pPr>
                        <a:lnSpc>
                          <a:spcPct val="115000"/>
                        </a:lnSpc>
                      </a:pPr>
                      <a:endParaRPr lang="es-EC" sz="1100">
                        <a:effectLst/>
                        <a:latin typeface="Calibri"/>
                      </a:endParaRPr>
                    </a:p>
                  </a:txBody>
                  <a:tcPr marL="44450" marR="44450" marT="0" marB="0" anchor="ctr"/>
                </a:tc>
              </a:tr>
              <a:tr h="177800">
                <a:tc>
                  <a:txBody>
                    <a:bodyPr/>
                    <a:lstStyle/>
                    <a:p>
                      <a:pPr indent="252095" algn="ctr">
                        <a:lnSpc>
                          <a:spcPct val="200000"/>
                        </a:lnSpc>
                        <a:spcAft>
                          <a:spcPts val="0"/>
                        </a:spcAft>
                      </a:pPr>
                      <a:r>
                        <a:rPr lang="es-EC" sz="1200">
                          <a:effectLst/>
                        </a:rPr>
                        <a:t>Si02</a:t>
                      </a:r>
                      <a:endParaRPr lang="es-EC" sz="1100">
                        <a:effectLst/>
                        <a:latin typeface="Calibri"/>
                        <a:ea typeface="Calibri"/>
                        <a:cs typeface="Times New Roman"/>
                      </a:endParaRPr>
                    </a:p>
                  </a:txBody>
                  <a:tcPr marL="44450" marR="44450" marT="0" marB="0" anchor="ctr"/>
                </a:tc>
                <a:tc>
                  <a:txBody>
                    <a:bodyPr/>
                    <a:lstStyle/>
                    <a:p>
                      <a:pPr indent="252095" algn="ctr">
                        <a:lnSpc>
                          <a:spcPct val="200000"/>
                        </a:lnSpc>
                        <a:spcAft>
                          <a:spcPts val="0"/>
                        </a:spcAft>
                      </a:pPr>
                      <a:r>
                        <a:rPr lang="es-EC" sz="1200">
                          <a:effectLst/>
                        </a:rPr>
                        <a:t>0.49</a:t>
                      </a:r>
                      <a:endParaRPr lang="es-EC" sz="1100">
                        <a:effectLst/>
                        <a:latin typeface="Calibri"/>
                        <a:ea typeface="Calibri"/>
                        <a:cs typeface="Times New Roman"/>
                      </a:endParaRPr>
                    </a:p>
                  </a:txBody>
                  <a:tcPr marL="44450" marR="44450" marT="0" marB="0" anchor="ctr"/>
                </a:tc>
                <a:tc>
                  <a:txBody>
                    <a:bodyPr/>
                    <a:lstStyle/>
                    <a:p>
                      <a:pPr indent="252095" algn="ctr">
                        <a:lnSpc>
                          <a:spcPct val="200000"/>
                        </a:lnSpc>
                        <a:spcAft>
                          <a:spcPts val="0"/>
                        </a:spcAft>
                      </a:pPr>
                      <a:r>
                        <a:rPr lang="es-EC" sz="1200">
                          <a:effectLst/>
                        </a:rPr>
                        <a:t>60.0 </a:t>
                      </a:r>
                      <a:endParaRPr lang="es-EC" sz="1100">
                        <a:effectLst/>
                        <a:latin typeface="Calibri"/>
                        <a:ea typeface="Calibri"/>
                        <a:cs typeface="Times New Roman"/>
                      </a:endParaRPr>
                    </a:p>
                  </a:txBody>
                  <a:tcPr marL="44450" marR="44450" marT="0" marB="0" anchor="ctr"/>
                </a:tc>
              </a:tr>
              <a:tr h="177800">
                <a:tc>
                  <a:txBody>
                    <a:bodyPr/>
                    <a:lstStyle/>
                    <a:p>
                      <a:pPr indent="252095" algn="ctr">
                        <a:lnSpc>
                          <a:spcPct val="200000"/>
                        </a:lnSpc>
                        <a:spcAft>
                          <a:spcPts val="0"/>
                        </a:spcAft>
                      </a:pPr>
                      <a:r>
                        <a:rPr lang="es-EC" sz="1200">
                          <a:effectLst/>
                        </a:rPr>
                        <a:t>Al2O3</a:t>
                      </a:r>
                      <a:endParaRPr lang="es-EC" sz="1100">
                        <a:effectLst/>
                        <a:latin typeface="Calibri"/>
                        <a:ea typeface="Calibri"/>
                        <a:cs typeface="Times New Roman"/>
                      </a:endParaRPr>
                    </a:p>
                  </a:txBody>
                  <a:tcPr marL="44450" marR="44450" marT="0" marB="0" anchor="ctr"/>
                </a:tc>
                <a:tc>
                  <a:txBody>
                    <a:bodyPr/>
                    <a:lstStyle/>
                    <a:p>
                      <a:pPr indent="252095" algn="ctr">
                        <a:lnSpc>
                          <a:spcPct val="200000"/>
                        </a:lnSpc>
                        <a:spcAft>
                          <a:spcPts val="0"/>
                        </a:spcAft>
                      </a:pPr>
                      <a:r>
                        <a:rPr lang="es-EC" sz="1200">
                          <a:effectLst/>
                        </a:rPr>
                        <a:t>78.21</a:t>
                      </a:r>
                      <a:endParaRPr lang="es-EC" sz="1100">
                        <a:effectLst/>
                        <a:latin typeface="Calibri"/>
                        <a:ea typeface="Calibri"/>
                        <a:cs typeface="Times New Roman"/>
                      </a:endParaRPr>
                    </a:p>
                  </a:txBody>
                  <a:tcPr marL="44450" marR="44450" marT="0" marB="0" anchor="ctr"/>
                </a:tc>
                <a:tc>
                  <a:txBody>
                    <a:bodyPr/>
                    <a:lstStyle/>
                    <a:p>
                      <a:pPr indent="252095" algn="ctr">
                        <a:lnSpc>
                          <a:spcPct val="200000"/>
                        </a:lnSpc>
                        <a:spcAft>
                          <a:spcPts val="0"/>
                        </a:spcAft>
                      </a:pPr>
                      <a:r>
                        <a:rPr lang="es-EC" sz="1200">
                          <a:effectLst/>
                        </a:rPr>
                        <a:t>0.21 </a:t>
                      </a:r>
                      <a:endParaRPr lang="es-EC" sz="1100">
                        <a:effectLst/>
                        <a:latin typeface="Calibri"/>
                        <a:ea typeface="Calibri"/>
                        <a:cs typeface="Times New Roman"/>
                      </a:endParaRPr>
                    </a:p>
                  </a:txBody>
                  <a:tcPr marL="44450" marR="44450" marT="0" marB="0" anchor="ctr"/>
                </a:tc>
              </a:tr>
              <a:tr h="184785">
                <a:tc>
                  <a:txBody>
                    <a:bodyPr/>
                    <a:lstStyle/>
                    <a:p>
                      <a:pPr indent="252095" algn="ctr">
                        <a:lnSpc>
                          <a:spcPct val="200000"/>
                        </a:lnSpc>
                        <a:spcAft>
                          <a:spcPts val="0"/>
                        </a:spcAft>
                      </a:pPr>
                      <a:r>
                        <a:rPr lang="es-EC" sz="1200">
                          <a:effectLst/>
                        </a:rPr>
                        <a:t>MgO2</a:t>
                      </a:r>
                      <a:endParaRPr lang="es-EC" sz="1100">
                        <a:effectLst/>
                        <a:latin typeface="Calibri"/>
                        <a:ea typeface="Calibri"/>
                        <a:cs typeface="Times New Roman"/>
                      </a:endParaRPr>
                    </a:p>
                  </a:txBody>
                  <a:tcPr marL="44450" marR="44450" marT="0" marB="0" anchor="ctr"/>
                </a:tc>
                <a:tc>
                  <a:txBody>
                    <a:bodyPr/>
                    <a:lstStyle/>
                    <a:p>
                      <a:pPr indent="252095" algn="ctr">
                        <a:lnSpc>
                          <a:spcPct val="200000"/>
                        </a:lnSpc>
                        <a:spcAft>
                          <a:spcPts val="0"/>
                        </a:spcAft>
                      </a:pPr>
                      <a:r>
                        <a:rPr lang="es-EC" sz="1200">
                          <a:effectLst/>
                        </a:rPr>
                        <a:t>3.84</a:t>
                      </a:r>
                      <a:endParaRPr lang="es-EC" sz="1100">
                        <a:effectLst/>
                        <a:latin typeface="Calibri"/>
                        <a:ea typeface="Calibri"/>
                        <a:cs typeface="Times New Roman"/>
                      </a:endParaRPr>
                    </a:p>
                  </a:txBody>
                  <a:tcPr marL="44450" marR="44450" marT="0" marB="0" anchor="ctr"/>
                </a:tc>
                <a:tc>
                  <a:txBody>
                    <a:bodyPr/>
                    <a:lstStyle/>
                    <a:p>
                      <a:pPr indent="252095" algn="ctr">
                        <a:lnSpc>
                          <a:spcPct val="200000"/>
                        </a:lnSpc>
                        <a:spcAft>
                          <a:spcPts val="0"/>
                        </a:spcAft>
                      </a:pPr>
                      <a:r>
                        <a:rPr lang="es-EC" sz="1200" dirty="0">
                          <a:effectLst/>
                        </a:rPr>
                        <a:t>30.4 </a:t>
                      </a:r>
                      <a:endParaRPr lang="es-EC" sz="1100" dirty="0">
                        <a:effectLst/>
                        <a:latin typeface="Calibri"/>
                        <a:ea typeface="Calibri"/>
                        <a:cs typeface="Times New Roman"/>
                      </a:endParaRPr>
                    </a:p>
                  </a:txBody>
                  <a:tcPr marL="44450" marR="44450" marT="0" marB="0" anchor="ctr"/>
                </a:tc>
              </a:tr>
            </a:tbl>
          </a:graphicData>
        </a:graphic>
      </p:graphicFrame>
      <p:sp>
        <p:nvSpPr>
          <p:cNvPr id="10" name="Rectangle 2"/>
          <p:cNvSpPr>
            <a:spLocks noChangeArrowheads="1"/>
          </p:cNvSpPr>
          <p:nvPr/>
        </p:nvSpPr>
        <p:spPr bwMode="auto">
          <a:xfrm>
            <a:off x="4355976" y="801578"/>
            <a:ext cx="413995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5241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252413" algn="ctr" defTabSz="914400" rtl="0" eaLnBrk="1" fontAlgn="base" latinLnBrk="0" hangingPunct="1">
              <a:lnSpc>
                <a:spcPct val="100000"/>
              </a:lnSpc>
              <a:spcBef>
                <a:spcPct val="0"/>
              </a:spcBef>
              <a:spcAft>
                <a:spcPct val="0"/>
              </a:spcAft>
              <a:buClrTx/>
              <a:buSzTx/>
              <a:buFontTx/>
              <a:buNone/>
              <a:tabLst/>
            </a:pPr>
            <a:r>
              <a:rPr kumimoji="0" lang="es-EC" altLang="es-EC"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a:t>
            </a:r>
            <a:r>
              <a:rPr kumimoji="0" lang="es-EC" altLang="es-EC" sz="1200" b="1" i="0" u="none" strike="noStrike" cap="none" normalizeH="0" baseline="0" dirty="0" smtClean="0" bmk="">
                <a:ln>
                  <a:noFill/>
                </a:ln>
                <a:solidFill>
                  <a:schemeClr val="tx1"/>
                </a:solidFill>
                <a:effectLst/>
                <a:latin typeface="Arial" pitchFamily="34" charset="0"/>
                <a:ea typeface="Times New Roman" pitchFamily="18" charset="0"/>
                <a:cs typeface="Times New Roman" pitchFamily="18" charset="0"/>
              </a:rPr>
              <a:t>abla 3. </a:t>
            </a:r>
            <a:r>
              <a:rPr kumimoji="0" lang="es-EC" altLang="es-EC" sz="1200" b="1" i="0" u="none" strike="noStrike" cap="none" normalizeH="0" baseline="0" dirty="0" smtClean="0" bmk="_Toc368387127">
                <a:ln>
                  <a:noFill/>
                </a:ln>
                <a:solidFill>
                  <a:schemeClr val="tx1"/>
                </a:solidFill>
                <a:effectLst/>
                <a:latin typeface="Arial" pitchFamily="34" charset="0"/>
                <a:ea typeface="Times New Roman" pitchFamily="18" charset="0"/>
                <a:cs typeface="Times New Roman" pitchFamily="18" charset="0"/>
              </a:rPr>
              <a:t>11 </a:t>
            </a:r>
            <a:r>
              <a:rPr kumimoji="0" lang="es-EC" altLang="es-EC" sz="1200" b="0" i="0" u="none" strike="noStrike" cap="none" normalizeH="0" baseline="0" dirty="0" smtClean="0" bmk="_Toc368387127">
                <a:ln>
                  <a:noFill/>
                </a:ln>
                <a:solidFill>
                  <a:schemeClr val="tx1"/>
                </a:solidFill>
                <a:effectLst/>
                <a:latin typeface="Arial" pitchFamily="34" charset="0"/>
                <a:ea typeface="Times New Roman" pitchFamily="18" charset="0"/>
                <a:cs typeface="Arial" pitchFamily="34" charset="0"/>
              </a:rPr>
              <a:t>Análisis Químico Porcentual de las muestras de caolín.</a:t>
            </a:r>
            <a:endParaRPr kumimoji="0" lang="es-EC" alt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252413" algn="ctr" defTabSz="914400" rtl="0" eaLnBrk="0" fontAlgn="base" latinLnBrk="0" hangingPunct="0">
              <a:lnSpc>
                <a:spcPct val="100000"/>
              </a:lnSpc>
              <a:spcBef>
                <a:spcPct val="0"/>
              </a:spcBef>
              <a:spcAft>
                <a:spcPct val="0"/>
              </a:spcAft>
              <a:buClrTx/>
              <a:buSzTx/>
              <a:buFontTx/>
              <a:buNone/>
              <a:tabLst/>
            </a:pPr>
            <a:r>
              <a:rPr kumimoji="0" lang="es-EC" alt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Fuente:</a:t>
            </a:r>
            <a:r>
              <a:rPr kumimoji="0" lang="es-EC" altLang="es-EC"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Laboratorio de Cerámicos, E.P.N.; 2013.</a:t>
            </a: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1" name="10 Tabla"/>
          <p:cNvGraphicFramePr>
            <a:graphicFrameLocks noGrp="1"/>
          </p:cNvGraphicFramePr>
          <p:nvPr>
            <p:extLst>
              <p:ext uri="{D42A27DB-BD31-4B8C-83A1-F6EECF244321}">
                <p14:modId xmlns:p14="http://schemas.microsoft.com/office/powerpoint/2010/main" val="3911688373"/>
              </p:ext>
            </p:extLst>
          </p:nvPr>
        </p:nvGraphicFramePr>
        <p:xfrm>
          <a:off x="3453758" y="4348150"/>
          <a:ext cx="3172588" cy="2560320"/>
        </p:xfrm>
        <a:graphic>
          <a:graphicData uri="http://schemas.openxmlformats.org/drawingml/2006/table">
            <a:tbl>
              <a:tblPr firstRow="1" firstCol="1" bandRow="1">
                <a:tableStyleId>{5C22544A-7EE6-4342-B048-85BDC9FD1C3A}</a:tableStyleId>
              </a:tblPr>
              <a:tblGrid>
                <a:gridCol w="1586294"/>
                <a:gridCol w="1586294"/>
              </a:tblGrid>
              <a:tr h="65715">
                <a:tc gridSpan="2">
                  <a:txBody>
                    <a:bodyPr/>
                    <a:lstStyle/>
                    <a:p>
                      <a:pPr indent="252095" algn="ctr">
                        <a:lnSpc>
                          <a:spcPct val="200000"/>
                        </a:lnSpc>
                        <a:spcAft>
                          <a:spcPts val="0"/>
                        </a:spcAft>
                      </a:pPr>
                      <a:r>
                        <a:rPr lang="es-EC" sz="1200" dirty="0">
                          <a:effectLst/>
                        </a:rPr>
                        <a:t>ANÁLISIS QUÍMICO PORCENTUAL</a:t>
                      </a:r>
                      <a:endParaRPr lang="es-EC" sz="1100" dirty="0">
                        <a:effectLst/>
                        <a:latin typeface="Calibri"/>
                        <a:ea typeface="Calibri"/>
                        <a:cs typeface="Times New Roman"/>
                      </a:endParaRPr>
                    </a:p>
                  </a:txBody>
                  <a:tcPr marL="44450" marR="44450" marT="0" marB="0" anchor="ctr"/>
                </a:tc>
                <a:tc hMerge="1">
                  <a:txBody>
                    <a:bodyPr/>
                    <a:lstStyle/>
                    <a:p>
                      <a:endParaRPr lang="es-EC"/>
                    </a:p>
                  </a:txBody>
                  <a:tcPr/>
                </a:tc>
              </a:tr>
              <a:tr h="65715">
                <a:tc rowSpan="3">
                  <a:txBody>
                    <a:bodyPr/>
                    <a:lstStyle/>
                    <a:p>
                      <a:pPr indent="252095" algn="ctr">
                        <a:lnSpc>
                          <a:spcPct val="200000"/>
                        </a:lnSpc>
                        <a:spcAft>
                          <a:spcPts val="0"/>
                        </a:spcAft>
                      </a:pPr>
                      <a:r>
                        <a:rPr lang="es-EC" sz="1200">
                          <a:effectLst/>
                        </a:rPr>
                        <a:t>Compuesto</a:t>
                      </a:r>
                      <a:endParaRPr lang="es-EC" sz="1100">
                        <a:effectLst/>
                        <a:latin typeface="Calibri"/>
                        <a:ea typeface="Calibri"/>
                        <a:cs typeface="Times New Roman"/>
                      </a:endParaRPr>
                    </a:p>
                  </a:txBody>
                  <a:tcPr marL="44450" marR="44450" marT="0" marB="0" anchor="ctr"/>
                </a:tc>
                <a:tc>
                  <a:txBody>
                    <a:bodyPr/>
                    <a:lstStyle/>
                    <a:p>
                      <a:pPr indent="252095" algn="ctr">
                        <a:lnSpc>
                          <a:spcPct val="200000"/>
                        </a:lnSpc>
                        <a:spcAft>
                          <a:spcPts val="0"/>
                        </a:spcAft>
                      </a:pPr>
                      <a:r>
                        <a:rPr lang="es-EC" sz="1200">
                          <a:effectLst/>
                        </a:rPr>
                        <a:t>Sector Veracruz</a:t>
                      </a:r>
                      <a:endParaRPr lang="es-EC" sz="1100">
                        <a:effectLst/>
                        <a:latin typeface="Calibri"/>
                        <a:ea typeface="Calibri"/>
                        <a:cs typeface="Times New Roman"/>
                      </a:endParaRPr>
                    </a:p>
                  </a:txBody>
                  <a:tcPr marL="44450" marR="44450" marT="0" marB="0" anchor="ctr"/>
                </a:tc>
              </a:tr>
              <a:tr h="65715">
                <a:tc vMerge="1">
                  <a:txBody>
                    <a:bodyPr/>
                    <a:lstStyle/>
                    <a:p>
                      <a:endParaRPr lang="es-EC"/>
                    </a:p>
                  </a:txBody>
                  <a:tcPr/>
                </a:tc>
                <a:tc>
                  <a:txBody>
                    <a:bodyPr/>
                    <a:lstStyle/>
                    <a:p>
                      <a:pPr indent="252095" algn="ctr">
                        <a:lnSpc>
                          <a:spcPct val="200000"/>
                        </a:lnSpc>
                        <a:spcAft>
                          <a:spcPts val="0"/>
                        </a:spcAft>
                      </a:pPr>
                      <a:r>
                        <a:rPr lang="es-EC" sz="1200">
                          <a:effectLst/>
                        </a:rPr>
                        <a:t>Chamota (%)</a:t>
                      </a:r>
                      <a:endParaRPr lang="es-EC" sz="1100">
                        <a:effectLst/>
                        <a:latin typeface="Calibri"/>
                        <a:ea typeface="Calibri"/>
                        <a:cs typeface="Times New Roman"/>
                      </a:endParaRPr>
                    </a:p>
                  </a:txBody>
                  <a:tcPr marL="44450" marR="44450" marT="0" marB="0" anchor="ctr"/>
                </a:tc>
              </a:tr>
              <a:tr h="65715">
                <a:tc vMerge="1">
                  <a:txBody>
                    <a:bodyPr/>
                    <a:lstStyle/>
                    <a:p>
                      <a:endParaRPr lang="es-EC"/>
                    </a:p>
                  </a:txBody>
                  <a:tcPr/>
                </a:tc>
                <a:tc>
                  <a:txBody>
                    <a:bodyPr/>
                    <a:lstStyle/>
                    <a:p>
                      <a:pPr indent="252095" algn="ctr">
                        <a:lnSpc>
                          <a:spcPct val="200000"/>
                        </a:lnSpc>
                        <a:spcAft>
                          <a:spcPts val="0"/>
                        </a:spcAft>
                      </a:pPr>
                      <a:r>
                        <a:rPr lang="es-EC" sz="1200">
                          <a:effectLst/>
                        </a:rPr>
                        <a:t>(Caolín B)</a:t>
                      </a:r>
                      <a:endParaRPr lang="es-EC" sz="1100">
                        <a:effectLst/>
                        <a:latin typeface="Calibri"/>
                        <a:ea typeface="Calibri"/>
                        <a:cs typeface="Times New Roman"/>
                      </a:endParaRPr>
                    </a:p>
                  </a:txBody>
                  <a:tcPr marL="44450" marR="44450" marT="0" marB="0" anchor="ctr"/>
                </a:tc>
              </a:tr>
              <a:tr h="65715">
                <a:tc>
                  <a:txBody>
                    <a:bodyPr/>
                    <a:lstStyle/>
                    <a:p>
                      <a:pPr indent="252095" algn="ctr">
                        <a:lnSpc>
                          <a:spcPct val="200000"/>
                        </a:lnSpc>
                        <a:spcAft>
                          <a:spcPts val="0"/>
                        </a:spcAft>
                      </a:pPr>
                      <a:r>
                        <a:rPr lang="es-EC" sz="1200">
                          <a:effectLst/>
                        </a:rPr>
                        <a:t>Si02</a:t>
                      </a:r>
                      <a:endParaRPr lang="es-EC" sz="1100">
                        <a:effectLst/>
                        <a:latin typeface="Calibri"/>
                        <a:ea typeface="Calibri"/>
                        <a:cs typeface="Times New Roman"/>
                      </a:endParaRPr>
                    </a:p>
                  </a:txBody>
                  <a:tcPr marL="44450" marR="44450" marT="0" marB="0" anchor="ctr"/>
                </a:tc>
                <a:tc>
                  <a:txBody>
                    <a:bodyPr/>
                    <a:lstStyle/>
                    <a:p>
                      <a:pPr indent="252095" algn="ctr">
                        <a:lnSpc>
                          <a:spcPct val="200000"/>
                        </a:lnSpc>
                        <a:spcAft>
                          <a:spcPts val="0"/>
                        </a:spcAft>
                      </a:pPr>
                      <a:r>
                        <a:rPr lang="es-EC" sz="1200">
                          <a:effectLst/>
                        </a:rPr>
                        <a:t>42.95 </a:t>
                      </a:r>
                      <a:endParaRPr lang="es-EC" sz="1100">
                        <a:effectLst/>
                        <a:latin typeface="Calibri"/>
                        <a:ea typeface="Calibri"/>
                        <a:cs typeface="Times New Roman"/>
                      </a:endParaRPr>
                    </a:p>
                  </a:txBody>
                  <a:tcPr marL="44450" marR="44450" marT="0" marB="0" anchor="ctr"/>
                </a:tc>
              </a:tr>
              <a:tr h="65715">
                <a:tc>
                  <a:txBody>
                    <a:bodyPr/>
                    <a:lstStyle/>
                    <a:p>
                      <a:pPr indent="252095" algn="ctr">
                        <a:lnSpc>
                          <a:spcPct val="200000"/>
                        </a:lnSpc>
                        <a:spcAft>
                          <a:spcPts val="0"/>
                        </a:spcAft>
                      </a:pPr>
                      <a:r>
                        <a:rPr lang="es-EC" sz="1200">
                          <a:effectLst/>
                        </a:rPr>
                        <a:t>Al2O3</a:t>
                      </a:r>
                      <a:endParaRPr lang="es-EC" sz="1100">
                        <a:effectLst/>
                        <a:latin typeface="Calibri"/>
                        <a:ea typeface="Calibri"/>
                        <a:cs typeface="Times New Roman"/>
                      </a:endParaRPr>
                    </a:p>
                  </a:txBody>
                  <a:tcPr marL="44450" marR="44450" marT="0" marB="0" anchor="ctr"/>
                </a:tc>
                <a:tc>
                  <a:txBody>
                    <a:bodyPr/>
                    <a:lstStyle/>
                    <a:p>
                      <a:pPr indent="252095" algn="ctr">
                        <a:lnSpc>
                          <a:spcPct val="200000"/>
                        </a:lnSpc>
                        <a:spcAft>
                          <a:spcPts val="0"/>
                        </a:spcAft>
                      </a:pPr>
                      <a:r>
                        <a:rPr lang="es-EC" sz="1200">
                          <a:effectLst/>
                        </a:rPr>
                        <a:t>42.80 </a:t>
                      </a:r>
                      <a:endParaRPr lang="es-EC" sz="1100">
                        <a:effectLst/>
                        <a:latin typeface="Calibri"/>
                        <a:ea typeface="Calibri"/>
                        <a:cs typeface="Times New Roman"/>
                      </a:endParaRPr>
                    </a:p>
                  </a:txBody>
                  <a:tcPr marL="44450" marR="44450" marT="0" marB="0" anchor="ctr"/>
                </a:tc>
              </a:tr>
              <a:tr h="65715">
                <a:tc>
                  <a:txBody>
                    <a:bodyPr/>
                    <a:lstStyle/>
                    <a:p>
                      <a:pPr indent="252095" algn="ctr">
                        <a:lnSpc>
                          <a:spcPct val="200000"/>
                        </a:lnSpc>
                        <a:spcAft>
                          <a:spcPts val="0"/>
                        </a:spcAft>
                      </a:pPr>
                      <a:r>
                        <a:rPr lang="es-EC" sz="1200">
                          <a:effectLst/>
                        </a:rPr>
                        <a:t>MgO2</a:t>
                      </a:r>
                      <a:endParaRPr lang="es-EC" sz="1100">
                        <a:effectLst/>
                        <a:latin typeface="Calibri"/>
                        <a:ea typeface="Calibri"/>
                        <a:cs typeface="Times New Roman"/>
                      </a:endParaRPr>
                    </a:p>
                  </a:txBody>
                  <a:tcPr marL="44450" marR="44450" marT="0" marB="0" anchor="ctr"/>
                </a:tc>
                <a:tc>
                  <a:txBody>
                    <a:bodyPr/>
                    <a:lstStyle/>
                    <a:p>
                      <a:pPr indent="252095" algn="ctr">
                        <a:lnSpc>
                          <a:spcPct val="200000"/>
                        </a:lnSpc>
                        <a:spcAft>
                          <a:spcPts val="0"/>
                        </a:spcAft>
                      </a:pPr>
                      <a:r>
                        <a:rPr lang="es-EC" sz="1200" dirty="0">
                          <a:effectLst/>
                        </a:rPr>
                        <a:t>0 .00</a:t>
                      </a:r>
                      <a:endParaRPr lang="es-EC" sz="1100" dirty="0">
                        <a:effectLst/>
                        <a:latin typeface="Calibri"/>
                        <a:ea typeface="Calibri"/>
                        <a:cs typeface="Times New Roman"/>
                      </a:endParaRPr>
                    </a:p>
                  </a:txBody>
                  <a:tcPr marL="44450" marR="44450" marT="0" marB="0" anchor="ctr"/>
                </a:tc>
              </a:tr>
            </a:tbl>
          </a:graphicData>
        </a:graphic>
      </p:graphicFrame>
      <p:sp>
        <p:nvSpPr>
          <p:cNvPr id="12" name="Rectangle 3"/>
          <p:cNvSpPr>
            <a:spLocks noChangeArrowheads="1"/>
          </p:cNvSpPr>
          <p:nvPr/>
        </p:nvSpPr>
        <p:spPr bwMode="auto">
          <a:xfrm>
            <a:off x="2699792" y="3886485"/>
            <a:ext cx="46805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5241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252413" algn="ctr" defTabSz="914400" rtl="0" eaLnBrk="1" fontAlgn="base" latinLnBrk="0" hangingPunct="1">
              <a:lnSpc>
                <a:spcPct val="100000"/>
              </a:lnSpc>
              <a:spcBef>
                <a:spcPct val="0"/>
              </a:spcBef>
              <a:spcAft>
                <a:spcPct val="0"/>
              </a:spcAft>
              <a:buClrTx/>
              <a:buSzTx/>
              <a:buFontTx/>
              <a:buNone/>
              <a:tabLst/>
            </a:pPr>
            <a:r>
              <a:rPr kumimoji="0" lang="es-EC" altLang="es-EC"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a:t>
            </a:r>
            <a:r>
              <a:rPr kumimoji="0" lang="es-EC" altLang="es-EC" sz="1200" b="1" i="0" u="none" strike="noStrike" cap="none" normalizeH="0" baseline="0" dirty="0" smtClean="0" bmk="">
                <a:ln>
                  <a:noFill/>
                </a:ln>
                <a:solidFill>
                  <a:schemeClr val="tx1"/>
                </a:solidFill>
                <a:effectLst/>
                <a:latin typeface="Arial" pitchFamily="34" charset="0"/>
                <a:ea typeface="Times New Roman" pitchFamily="18" charset="0"/>
                <a:cs typeface="Times New Roman" pitchFamily="18" charset="0"/>
              </a:rPr>
              <a:t>abla 3. </a:t>
            </a:r>
            <a:r>
              <a:rPr kumimoji="0" lang="es-EC" altLang="es-EC" sz="1200" b="1" i="0" u="none" strike="noStrike" cap="none" normalizeH="0" baseline="0" dirty="0" smtClean="0" bmk="_Toc368387128">
                <a:ln>
                  <a:noFill/>
                </a:ln>
                <a:solidFill>
                  <a:schemeClr val="tx1"/>
                </a:solidFill>
                <a:effectLst/>
                <a:latin typeface="Arial" pitchFamily="34" charset="0"/>
                <a:ea typeface="Times New Roman" pitchFamily="18" charset="0"/>
                <a:cs typeface="Times New Roman" pitchFamily="18" charset="0"/>
              </a:rPr>
              <a:t>12 </a:t>
            </a:r>
            <a:r>
              <a:rPr kumimoji="0" lang="es-EC" altLang="es-EC" sz="1200" b="0" i="0" u="none" strike="noStrike" cap="none" normalizeH="0" baseline="0" dirty="0" smtClean="0" bmk="_Toc368387128">
                <a:ln>
                  <a:noFill/>
                </a:ln>
                <a:solidFill>
                  <a:schemeClr val="tx1"/>
                </a:solidFill>
                <a:effectLst/>
                <a:latin typeface="Arial" pitchFamily="34" charset="0"/>
                <a:ea typeface="Times New Roman" pitchFamily="18" charset="0"/>
                <a:cs typeface="Arial" pitchFamily="34" charset="0"/>
              </a:rPr>
              <a:t>Análisis Químico Porcentual de la Chamota.</a:t>
            </a:r>
            <a:endParaRPr kumimoji="0" lang="es-EC" alt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252413" algn="ctr" defTabSz="914400" rtl="0" eaLnBrk="0" fontAlgn="base" latinLnBrk="0" hangingPunct="0">
              <a:lnSpc>
                <a:spcPct val="100000"/>
              </a:lnSpc>
              <a:spcBef>
                <a:spcPct val="0"/>
              </a:spcBef>
              <a:spcAft>
                <a:spcPct val="0"/>
              </a:spcAft>
              <a:buClrTx/>
              <a:buSzTx/>
              <a:buFontTx/>
              <a:buNone/>
              <a:tabLst/>
            </a:pPr>
            <a:r>
              <a:rPr kumimoji="0" lang="es-EC" alt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Fuente:</a:t>
            </a:r>
            <a:r>
              <a:rPr kumimoji="0" lang="es-EC" altLang="es-EC"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Laboratorio de Cerámicos, E.P.N.; 2013.</a:t>
            </a: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85356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794352"/>
          </a:xfrm>
        </p:spPr>
        <p:txBody>
          <a:bodyPr>
            <a:normAutofit/>
          </a:bodyPr>
          <a:lstStyle/>
          <a:p>
            <a:pPr algn="ctr"/>
            <a:r>
              <a:rPr lang="es-EC" sz="4000" dirty="0" smtClean="0"/>
              <a:t>DOSIFICACIÓN</a:t>
            </a:r>
            <a:endParaRPr lang="es-EC" sz="4000" dirty="0"/>
          </a:p>
        </p:txBody>
      </p:sp>
      <p:sp>
        <p:nvSpPr>
          <p:cNvPr id="4" name="3 Rectángulo"/>
          <p:cNvSpPr/>
          <p:nvPr/>
        </p:nvSpPr>
        <p:spPr>
          <a:xfrm>
            <a:off x="892440" y="1408232"/>
            <a:ext cx="2678938" cy="369332"/>
          </a:xfrm>
          <a:prstGeom prst="rect">
            <a:avLst/>
          </a:prstGeom>
        </p:spPr>
        <p:txBody>
          <a:bodyPr wrap="none">
            <a:spAutoFit/>
          </a:bodyPr>
          <a:lstStyle/>
          <a:p>
            <a:r>
              <a:rPr lang="es-ES" b="1" dirty="0"/>
              <a:t>Método - Fase Cordierita</a:t>
            </a:r>
            <a:endParaRPr lang="es-EC"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5121" name="Imagen 96" descr="cordierita"/>
          <p:cNvPicPr>
            <a:picLocks noChangeAspect="1" noChangeArrowheads="1"/>
          </p:cNvPicPr>
          <p:nvPr/>
        </p:nvPicPr>
        <p:blipFill>
          <a:blip r:embed="rId2" cstate="print">
            <a:extLst>
              <a:ext uri="{28A0092B-C50C-407E-A947-70E740481C1C}">
                <a14:useLocalDpi xmlns:a14="http://schemas.microsoft.com/office/drawing/2010/main" val="0"/>
              </a:ext>
            </a:extLst>
          </a:blip>
          <a:srcRect b="6175"/>
          <a:stretch>
            <a:fillRect/>
          </a:stretch>
        </p:blipFill>
        <p:spPr bwMode="auto">
          <a:xfrm>
            <a:off x="323527" y="1988840"/>
            <a:ext cx="3946525" cy="3703638"/>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383500" y="5805264"/>
            <a:ext cx="4188500" cy="523220"/>
          </a:xfrm>
          <a:prstGeom prst="rect">
            <a:avLst/>
          </a:prstGeom>
        </p:spPr>
        <p:txBody>
          <a:bodyPr wrap="square">
            <a:spAutoFit/>
          </a:bodyPr>
          <a:lstStyle/>
          <a:p>
            <a:pPr algn="ctr"/>
            <a:r>
              <a:rPr lang="es-EC" sz="1400" b="1" dirty="0">
                <a:latin typeface="+mj-lt"/>
              </a:rPr>
              <a:t>Figura 3. 23 </a:t>
            </a:r>
            <a:r>
              <a:rPr lang="es-EC" sz="1400" dirty="0">
                <a:latin typeface="+mj-lt"/>
              </a:rPr>
              <a:t>Sistema MgO-Al2O3-SiO2</a:t>
            </a:r>
            <a:endParaRPr lang="es-EC" sz="1400" b="1" dirty="0">
              <a:latin typeface="+mj-lt"/>
            </a:endParaRPr>
          </a:p>
          <a:p>
            <a:pPr algn="ctr"/>
            <a:r>
              <a:rPr lang="es-ES" sz="1400" b="1" dirty="0">
                <a:latin typeface="+mj-lt"/>
              </a:rPr>
              <a:t>Fuente:</a:t>
            </a:r>
            <a:r>
              <a:rPr lang="es-ES" sz="1400" dirty="0">
                <a:latin typeface="+mj-lt"/>
              </a:rPr>
              <a:t> ROMERO, Carmen; EDESA (2005)</a:t>
            </a:r>
            <a:endParaRPr lang="es-EC" sz="1400" dirty="0">
              <a:latin typeface="+mj-lt"/>
            </a:endParaRPr>
          </a:p>
        </p:txBody>
      </p:sp>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5124" name="Imagen 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560" y="1809964"/>
            <a:ext cx="2955925" cy="301783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a:off x="4494110" y="4880214"/>
            <a:ext cx="433082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Figura 3. 24 </a:t>
            </a:r>
            <a:r>
              <a:rPr kumimoji="0" lang="es-EC" alt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Los cinco puntos eutécticos que  rodean a la cordierita.</a:t>
            </a:r>
            <a:endParaRPr kumimoji="0" lang="es-EC" altLang="es-EC"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C"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Fuente:</a:t>
            </a:r>
            <a:r>
              <a:rPr kumimoji="0" lang="es-ES" altLang="es-EC"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ROMERO, Carmen; EDESA (2005)</a:t>
            </a:r>
            <a:endParaRPr kumimoji="0" lang="es-ES" altLang="es-EC"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30818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794352"/>
          </a:xfrm>
        </p:spPr>
        <p:txBody>
          <a:bodyPr>
            <a:normAutofit/>
          </a:bodyPr>
          <a:lstStyle/>
          <a:p>
            <a:pPr algn="ctr"/>
            <a:r>
              <a:rPr lang="es-EC" sz="4000" dirty="0" smtClean="0"/>
              <a:t>DOSIFICACIÓN</a:t>
            </a:r>
            <a:endParaRPr lang="es-EC" sz="4000"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6" name="5 Rectángulo"/>
              <p:cNvSpPr/>
              <p:nvPr/>
            </p:nvSpPr>
            <p:spPr>
              <a:xfrm>
                <a:off x="323528" y="1340768"/>
                <a:ext cx="3654152" cy="711285"/>
              </a:xfrm>
              <a:prstGeom prst="rect">
                <a:avLst/>
              </a:prstGeom>
            </p:spPr>
            <p:txBody>
              <a:bodyPr wrap="square">
                <a:spAutoFit/>
              </a:bodyPr>
              <a:lstStyle/>
              <a:p>
                <a:pPr algn="ctr"/>
                <a:r>
                  <a:rPr lang="es-EC" b="1" dirty="0"/>
                  <a:t>Formula de la cordierita</a:t>
                </a:r>
              </a:p>
              <a:p>
                <a:pPr algn="ctr"/>
                <a14:m>
                  <m:oMathPara xmlns:m="http://schemas.openxmlformats.org/officeDocument/2006/math">
                    <m:oMathParaPr>
                      <m:jc m:val="center"/>
                    </m:oMathParaPr>
                    <m:oMath xmlns:m="http://schemas.openxmlformats.org/officeDocument/2006/math">
                      <m:sSub>
                        <m:sSubPr>
                          <m:ctrlPr>
                            <a:rPr lang="es-EC" i="1">
                              <a:latin typeface="Cambria Math"/>
                            </a:rPr>
                          </m:ctrlPr>
                        </m:sSubPr>
                        <m:e>
                          <m:sSub>
                            <m:sSubPr>
                              <m:ctrlPr>
                                <a:rPr lang="es-EC" i="1">
                                  <a:latin typeface="Cambria Math"/>
                                </a:rPr>
                              </m:ctrlPr>
                            </m:sSubPr>
                            <m:e>
                              <m:r>
                                <a:rPr lang="es-EC">
                                  <a:latin typeface="Cambria Math"/>
                                </a:rPr>
                                <m:t>2</m:t>
                              </m:r>
                              <m:r>
                                <m:rPr>
                                  <m:sty m:val="p"/>
                                </m:rPr>
                                <a:rPr lang="es-EC">
                                  <a:latin typeface="Cambria Math"/>
                                </a:rPr>
                                <m:t>MgO</m:t>
                              </m:r>
                              <m:r>
                                <a:rPr lang="es-EC">
                                  <a:latin typeface="Cambria Math"/>
                                </a:rPr>
                                <m:t>.2</m:t>
                              </m:r>
                              <m:r>
                                <m:rPr>
                                  <m:sty m:val="p"/>
                                </m:rPr>
                                <a:rPr lang="es-EC">
                                  <a:latin typeface="Cambria Math"/>
                                </a:rPr>
                                <m:t>Al</m:t>
                              </m:r>
                            </m:e>
                            <m:sub>
                              <m:r>
                                <a:rPr lang="es-EC">
                                  <a:latin typeface="Cambria Math"/>
                                </a:rPr>
                                <m:t>2</m:t>
                              </m:r>
                            </m:sub>
                          </m:sSub>
                          <m:sSub>
                            <m:sSubPr>
                              <m:ctrlPr>
                                <a:rPr lang="es-EC" i="1">
                                  <a:latin typeface="Cambria Math"/>
                                </a:rPr>
                              </m:ctrlPr>
                            </m:sSubPr>
                            <m:e>
                              <m:r>
                                <m:rPr>
                                  <m:sty m:val="p"/>
                                </m:rPr>
                                <a:rPr lang="es-EC">
                                  <a:latin typeface="Cambria Math"/>
                                </a:rPr>
                                <m:t>O</m:t>
                              </m:r>
                            </m:e>
                            <m:sub>
                              <m:r>
                                <a:rPr lang="es-EC">
                                  <a:latin typeface="Cambria Math"/>
                                </a:rPr>
                                <m:t>3</m:t>
                              </m:r>
                            </m:sub>
                          </m:sSub>
                          <m:r>
                            <a:rPr lang="es-EC">
                              <a:latin typeface="Cambria Math"/>
                            </a:rPr>
                            <m:t>.5</m:t>
                          </m:r>
                          <m:r>
                            <m:rPr>
                              <m:sty m:val="p"/>
                            </m:rPr>
                            <a:rPr lang="es-EC">
                              <a:latin typeface="Cambria Math"/>
                            </a:rPr>
                            <m:t>SiO</m:t>
                          </m:r>
                        </m:e>
                        <m:sub>
                          <m:r>
                            <a:rPr lang="es-EC" i="1">
                              <a:latin typeface="Cambria Math"/>
                            </a:rPr>
                            <m:t>2</m:t>
                          </m:r>
                        </m:sub>
                      </m:sSub>
                    </m:oMath>
                  </m:oMathPara>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323528" y="1340768"/>
                <a:ext cx="3654152" cy="711285"/>
              </a:xfrm>
              <a:prstGeom prst="rect">
                <a:avLst/>
              </a:prstGeom>
              <a:blipFill rotWithShape="1">
                <a:blip r:embed="rId2" cstate="print"/>
                <a:stretch>
                  <a:fillRect t="-4274" b="-855"/>
                </a:stretch>
              </a:blipFill>
            </p:spPr>
            <p:txBody>
              <a:bodyPr/>
              <a:lstStyle/>
              <a:p>
                <a:r>
                  <a:rPr lang="es-EC">
                    <a:noFill/>
                  </a:rPr>
                  <a:t> </a:t>
                </a:r>
              </a:p>
            </p:txBody>
          </p:sp>
        </mc:Fallback>
      </mc:AlternateContent>
      <p:sp>
        <p:nvSpPr>
          <p:cNvPr id="10" name="9 Rectángulo"/>
          <p:cNvSpPr/>
          <p:nvPr/>
        </p:nvSpPr>
        <p:spPr>
          <a:xfrm>
            <a:off x="623236" y="2230408"/>
            <a:ext cx="3354444" cy="646331"/>
          </a:xfrm>
          <a:prstGeom prst="rect">
            <a:avLst/>
          </a:prstGeom>
        </p:spPr>
        <p:txBody>
          <a:bodyPr wrap="none">
            <a:spAutoFit/>
          </a:bodyPr>
          <a:lstStyle/>
          <a:p>
            <a:pPr algn="ctr"/>
            <a:r>
              <a:rPr lang="es-EC" b="1" dirty="0"/>
              <a:t>Peso molecular de la </a:t>
            </a:r>
            <a:r>
              <a:rPr lang="es-EC" b="1" dirty="0" smtClean="0"/>
              <a:t>cordierita</a:t>
            </a:r>
            <a:r>
              <a:rPr lang="es-EC" dirty="0" smtClean="0"/>
              <a:t> </a:t>
            </a:r>
          </a:p>
          <a:p>
            <a:pPr algn="ctr"/>
            <a:r>
              <a:rPr lang="es-EC" dirty="0" smtClean="0"/>
              <a:t>584.99 </a:t>
            </a:r>
            <a:r>
              <a:rPr lang="es-EC" dirty="0"/>
              <a:t>gr/mol</a:t>
            </a:r>
          </a:p>
        </p:txBody>
      </p:sp>
      <mc:AlternateContent xmlns:mc="http://schemas.openxmlformats.org/markup-compatibility/2006" xmlns:a14="http://schemas.microsoft.com/office/drawing/2010/main">
        <mc:Choice Requires="a14">
          <p:sp>
            <p:nvSpPr>
              <p:cNvPr id="11" name="10 Rectángulo"/>
              <p:cNvSpPr/>
              <p:nvPr/>
            </p:nvSpPr>
            <p:spPr>
              <a:xfrm>
                <a:off x="3779912" y="1484784"/>
                <a:ext cx="5472608" cy="4582601"/>
              </a:xfrm>
              <a:prstGeom prst="rect">
                <a:avLst/>
              </a:prstGeom>
            </p:spPr>
            <p:txBody>
              <a:bodyPr wrap="square">
                <a:spAutoFit/>
              </a:bodyPr>
              <a:lstStyle/>
              <a:p>
                <a:r>
                  <a:rPr lang="es-EC" dirty="0"/>
                  <a:t> </a:t>
                </a:r>
                <a:endParaRPr lang="es-EC" sz="1600" dirty="0"/>
              </a:p>
              <a:p>
                <a:pPr/>
                <a14:m>
                  <m:oMathPara xmlns:m="http://schemas.openxmlformats.org/officeDocument/2006/math">
                    <m:oMathParaPr>
                      <m:jc m:val="centerGroup"/>
                    </m:oMathParaPr>
                    <m:oMath xmlns:m="http://schemas.openxmlformats.org/officeDocument/2006/math">
                      <m:r>
                        <a:rPr lang="es-EC" sz="1600" b="1" i="1">
                          <a:latin typeface="Cambria Math"/>
                        </a:rPr>
                        <m:t>𝐌𝐠𝐎</m:t>
                      </m:r>
                      <m:r>
                        <a:rPr lang="es-EC" sz="1600">
                          <a:latin typeface="Cambria Math"/>
                        </a:rPr>
                        <m:t>=</m:t>
                      </m:r>
                      <m:f>
                        <m:fPr>
                          <m:ctrlPr>
                            <a:rPr lang="es-EC" sz="1600" i="1">
                              <a:latin typeface="Cambria Math"/>
                            </a:rPr>
                          </m:ctrlPr>
                        </m:fPr>
                        <m:num>
                          <m:f>
                            <m:fPr>
                              <m:type m:val="skw"/>
                              <m:ctrlPr>
                                <a:rPr lang="es-EC" sz="1600" i="1">
                                  <a:latin typeface="Cambria Math"/>
                                </a:rPr>
                              </m:ctrlPr>
                            </m:fPr>
                            <m:num>
                              <m:r>
                                <a:rPr lang="es-EC" sz="1600">
                                  <a:latin typeface="Cambria Math"/>
                                </a:rPr>
                                <m:t>80.62</m:t>
                              </m:r>
                              <m:r>
                                <m:rPr>
                                  <m:sty m:val="p"/>
                                </m:rPr>
                                <a:rPr lang="es-EC" sz="1600">
                                  <a:latin typeface="Cambria Math"/>
                                </a:rPr>
                                <m:t>gr</m:t>
                              </m:r>
                              <m:r>
                                <a:rPr lang="es-EC" sz="1600">
                                  <a:latin typeface="Cambria Math"/>
                                </a:rPr>
                                <m:t>. </m:t>
                              </m:r>
                              <m:r>
                                <m:rPr>
                                  <m:sty m:val="p"/>
                                </m:rPr>
                                <a:rPr lang="es-EC" sz="1600">
                                  <a:latin typeface="Cambria Math"/>
                                </a:rPr>
                                <m:t>MgO</m:t>
                              </m:r>
                            </m:num>
                            <m:den>
                              <m:r>
                                <m:rPr>
                                  <m:sty m:val="p"/>
                                </m:rPr>
                                <a:rPr lang="es-EC" sz="1600">
                                  <a:latin typeface="Cambria Math"/>
                                </a:rPr>
                                <m:t>molCodierita</m:t>
                              </m:r>
                            </m:den>
                          </m:f>
                        </m:num>
                        <m:den>
                          <m:f>
                            <m:fPr>
                              <m:type m:val="skw"/>
                              <m:ctrlPr>
                                <a:rPr lang="es-EC" sz="1600" i="1">
                                  <a:latin typeface="Cambria Math"/>
                                </a:rPr>
                              </m:ctrlPr>
                            </m:fPr>
                            <m:num>
                              <m:r>
                                <a:rPr lang="es-EC" sz="1600">
                                  <a:latin typeface="Cambria Math"/>
                                </a:rPr>
                                <m:t>584.99</m:t>
                              </m:r>
                              <m:r>
                                <m:rPr>
                                  <m:sty m:val="p"/>
                                </m:rPr>
                                <a:rPr lang="es-EC" sz="1600">
                                  <a:latin typeface="Cambria Math"/>
                                </a:rPr>
                                <m:t>gr</m:t>
                              </m:r>
                              <m:r>
                                <a:rPr lang="es-EC" sz="1600">
                                  <a:latin typeface="Cambria Math"/>
                                </a:rPr>
                                <m:t>. </m:t>
                              </m:r>
                              <m:r>
                                <m:rPr>
                                  <m:sty m:val="p"/>
                                </m:rPr>
                                <a:rPr lang="es-EC" sz="1600">
                                  <a:latin typeface="Cambria Math"/>
                                </a:rPr>
                                <m:t>Cordierita</m:t>
                              </m:r>
                            </m:num>
                            <m:den>
                              <m:r>
                                <m:rPr>
                                  <m:sty m:val="p"/>
                                </m:rPr>
                                <a:rPr lang="es-EC" sz="1600">
                                  <a:latin typeface="Cambria Math"/>
                                </a:rPr>
                                <m:t>molCordierita</m:t>
                              </m:r>
                            </m:den>
                          </m:f>
                        </m:den>
                      </m:f>
                      <m:r>
                        <a:rPr lang="es-EC" sz="1600" i="1">
                          <a:latin typeface="Cambria Math"/>
                        </a:rPr>
                        <m:t>∗</m:t>
                      </m:r>
                      <m:r>
                        <a:rPr lang="es-EC" sz="1600">
                          <a:latin typeface="Cambria Math"/>
                        </a:rPr>
                        <m:t>100%=13.</m:t>
                      </m:r>
                      <m:r>
                        <a:rPr lang="es-EC" sz="1600" i="1">
                          <a:latin typeface="Cambria Math"/>
                        </a:rPr>
                        <m:t>78%</m:t>
                      </m:r>
                    </m:oMath>
                  </m:oMathPara>
                </a14:m>
                <a:endParaRPr lang="es-EC" sz="1600" dirty="0" smtClean="0"/>
              </a:p>
              <a:p>
                <a:endParaRPr lang="es-EC" sz="1600" dirty="0"/>
              </a:p>
              <a:p>
                <a:r>
                  <a:rPr lang="es-EC" sz="1600" dirty="0"/>
                  <a:t> </a:t>
                </a:r>
              </a:p>
              <a:p>
                <a:pPr/>
                <a14:m>
                  <m:oMathPara xmlns:m="http://schemas.openxmlformats.org/officeDocument/2006/math">
                    <m:oMathParaPr>
                      <m:jc m:val="centerGroup"/>
                    </m:oMathParaPr>
                    <m:oMath xmlns:m="http://schemas.openxmlformats.org/officeDocument/2006/math">
                      <m:sSub>
                        <m:sSubPr>
                          <m:ctrlPr>
                            <a:rPr lang="es-EC" sz="1600" b="1" i="1">
                              <a:latin typeface="Cambria Math"/>
                            </a:rPr>
                          </m:ctrlPr>
                        </m:sSubPr>
                        <m:e>
                          <m:r>
                            <a:rPr lang="es-EC" sz="1600" b="1" i="0">
                              <a:latin typeface="Cambria Math"/>
                            </a:rPr>
                            <m:t>𝐀𝐥</m:t>
                          </m:r>
                        </m:e>
                        <m:sub>
                          <m:r>
                            <a:rPr lang="es-EC" sz="1600" b="1" i="0">
                              <a:latin typeface="Cambria Math"/>
                            </a:rPr>
                            <m:t>𝟐</m:t>
                          </m:r>
                        </m:sub>
                      </m:sSub>
                      <m:sSub>
                        <m:sSubPr>
                          <m:ctrlPr>
                            <a:rPr lang="es-EC" sz="1600" b="1" i="1">
                              <a:latin typeface="Cambria Math"/>
                            </a:rPr>
                          </m:ctrlPr>
                        </m:sSubPr>
                        <m:e>
                          <m:r>
                            <a:rPr lang="es-EC" sz="1600" b="1" i="0">
                              <a:latin typeface="Cambria Math"/>
                            </a:rPr>
                            <m:t>𝐎</m:t>
                          </m:r>
                        </m:e>
                        <m:sub>
                          <m:r>
                            <a:rPr lang="es-EC" sz="1600" b="1" i="0">
                              <a:latin typeface="Cambria Math"/>
                            </a:rPr>
                            <m:t>𝟑</m:t>
                          </m:r>
                        </m:sub>
                      </m:sSub>
                      <m:r>
                        <a:rPr lang="es-EC" sz="1600">
                          <a:latin typeface="Cambria Math"/>
                        </a:rPr>
                        <m:t>=</m:t>
                      </m:r>
                      <m:f>
                        <m:fPr>
                          <m:ctrlPr>
                            <a:rPr lang="es-EC" sz="1600" i="1">
                              <a:latin typeface="Cambria Math"/>
                            </a:rPr>
                          </m:ctrlPr>
                        </m:fPr>
                        <m:num>
                          <m:f>
                            <m:fPr>
                              <m:type m:val="skw"/>
                              <m:ctrlPr>
                                <a:rPr lang="es-EC" sz="1600" i="1">
                                  <a:latin typeface="Cambria Math"/>
                                </a:rPr>
                              </m:ctrlPr>
                            </m:fPr>
                            <m:num>
                              <m:r>
                                <a:rPr lang="es-EC" sz="1600">
                                  <a:latin typeface="Cambria Math"/>
                                </a:rPr>
                                <m:t>203.92</m:t>
                              </m:r>
                              <m:r>
                                <m:rPr>
                                  <m:sty m:val="p"/>
                                </m:rPr>
                                <a:rPr lang="es-EC" sz="1600">
                                  <a:latin typeface="Cambria Math"/>
                                </a:rPr>
                                <m:t>gr</m:t>
                              </m:r>
                              <m:r>
                                <a:rPr lang="es-EC" sz="1600">
                                  <a:latin typeface="Cambria Math"/>
                                </a:rPr>
                                <m:t>. </m:t>
                              </m:r>
                              <m:sSub>
                                <m:sSubPr>
                                  <m:ctrlPr>
                                    <a:rPr lang="es-EC" sz="1600" i="1">
                                      <a:latin typeface="Cambria Math"/>
                                    </a:rPr>
                                  </m:ctrlPr>
                                </m:sSubPr>
                                <m:e>
                                  <m:r>
                                    <m:rPr>
                                      <m:sty m:val="p"/>
                                    </m:rPr>
                                    <a:rPr lang="es-EC" sz="1600">
                                      <a:latin typeface="Cambria Math"/>
                                    </a:rPr>
                                    <m:t>Al</m:t>
                                  </m:r>
                                </m:e>
                                <m:sub>
                                  <m:r>
                                    <a:rPr lang="es-EC" sz="1600">
                                      <a:latin typeface="Cambria Math"/>
                                    </a:rPr>
                                    <m:t>2</m:t>
                                  </m:r>
                                </m:sub>
                              </m:sSub>
                              <m:sSub>
                                <m:sSubPr>
                                  <m:ctrlPr>
                                    <a:rPr lang="es-EC" sz="1600" i="1">
                                      <a:latin typeface="Cambria Math"/>
                                    </a:rPr>
                                  </m:ctrlPr>
                                </m:sSubPr>
                                <m:e>
                                  <m:r>
                                    <m:rPr>
                                      <m:sty m:val="p"/>
                                    </m:rPr>
                                    <a:rPr lang="es-EC" sz="1600">
                                      <a:latin typeface="Cambria Math"/>
                                    </a:rPr>
                                    <m:t>O</m:t>
                                  </m:r>
                                </m:e>
                                <m:sub>
                                  <m:r>
                                    <a:rPr lang="es-EC" sz="1600">
                                      <a:latin typeface="Cambria Math"/>
                                    </a:rPr>
                                    <m:t>3</m:t>
                                  </m:r>
                                </m:sub>
                              </m:sSub>
                            </m:num>
                            <m:den>
                              <m:r>
                                <m:rPr>
                                  <m:sty m:val="p"/>
                                </m:rPr>
                                <a:rPr lang="es-EC" sz="1600">
                                  <a:latin typeface="Cambria Math"/>
                                </a:rPr>
                                <m:t>molCodierita</m:t>
                              </m:r>
                            </m:den>
                          </m:f>
                        </m:num>
                        <m:den>
                          <m:f>
                            <m:fPr>
                              <m:type m:val="skw"/>
                              <m:ctrlPr>
                                <a:rPr lang="es-EC" sz="1600" i="1">
                                  <a:latin typeface="Cambria Math"/>
                                </a:rPr>
                              </m:ctrlPr>
                            </m:fPr>
                            <m:num>
                              <m:r>
                                <a:rPr lang="es-EC" sz="1600">
                                  <a:latin typeface="Cambria Math"/>
                                </a:rPr>
                                <m:t>584.99</m:t>
                              </m:r>
                              <m:r>
                                <m:rPr>
                                  <m:sty m:val="p"/>
                                </m:rPr>
                                <a:rPr lang="es-EC" sz="1600">
                                  <a:latin typeface="Cambria Math"/>
                                </a:rPr>
                                <m:t>gr</m:t>
                              </m:r>
                              <m:r>
                                <a:rPr lang="es-EC" sz="1600">
                                  <a:latin typeface="Cambria Math"/>
                                </a:rPr>
                                <m:t>. </m:t>
                              </m:r>
                              <m:r>
                                <m:rPr>
                                  <m:sty m:val="p"/>
                                </m:rPr>
                                <a:rPr lang="es-EC" sz="1600">
                                  <a:latin typeface="Cambria Math"/>
                                </a:rPr>
                                <m:t>Cordierita</m:t>
                              </m:r>
                            </m:num>
                            <m:den>
                              <m:r>
                                <m:rPr>
                                  <m:sty m:val="p"/>
                                </m:rPr>
                                <a:rPr lang="es-EC" sz="1600">
                                  <a:latin typeface="Cambria Math"/>
                                </a:rPr>
                                <m:t>molCordierita</m:t>
                              </m:r>
                            </m:den>
                          </m:f>
                        </m:den>
                      </m:f>
                      <m:r>
                        <a:rPr lang="es-EC" sz="1600" i="1">
                          <a:latin typeface="Cambria Math"/>
                        </a:rPr>
                        <m:t>∗</m:t>
                      </m:r>
                      <m:r>
                        <a:rPr lang="es-EC" sz="1600">
                          <a:latin typeface="Cambria Math"/>
                        </a:rPr>
                        <m:t>100%=34.86%</m:t>
                      </m:r>
                    </m:oMath>
                  </m:oMathPara>
                </a14:m>
                <a:endParaRPr lang="es-EC" sz="1600" dirty="0" smtClean="0"/>
              </a:p>
              <a:p>
                <a:endParaRPr lang="es-EC" sz="1600" dirty="0"/>
              </a:p>
              <a:p>
                <a:r>
                  <a:rPr lang="es-EC" sz="1600" dirty="0"/>
                  <a:t> </a:t>
                </a:r>
              </a:p>
              <a:p>
                <a:pPr/>
                <a14:m>
                  <m:oMathPara xmlns:m="http://schemas.openxmlformats.org/officeDocument/2006/math">
                    <m:oMathParaPr>
                      <m:jc m:val="centerGroup"/>
                    </m:oMathParaPr>
                    <m:oMath xmlns:m="http://schemas.openxmlformats.org/officeDocument/2006/math">
                      <m:sSub>
                        <m:sSubPr>
                          <m:ctrlPr>
                            <a:rPr lang="es-EC" sz="1600" b="1" i="1">
                              <a:latin typeface="Cambria Math"/>
                            </a:rPr>
                          </m:ctrlPr>
                        </m:sSubPr>
                        <m:e>
                          <m:r>
                            <a:rPr lang="es-EC" sz="1600" b="1" i="0">
                              <a:latin typeface="Cambria Math"/>
                            </a:rPr>
                            <m:t>𝐒𝐢𝐎</m:t>
                          </m:r>
                        </m:e>
                        <m:sub>
                          <m:r>
                            <a:rPr lang="es-EC" sz="1600" b="1" i="0">
                              <a:latin typeface="Cambria Math"/>
                            </a:rPr>
                            <m:t>𝟐</m:t>
                          </m:r>
                        </m:sub>
                      </m:sSub>
                      <m:r>
                        <a:rPr lang="es-EC" sz="1600">
                          <a:latin typeface="Cambria Math"/>
                        </a:rPr>
                        <m:t>=</m:t>
                      </m:r>
                      <m:f>
                        <m:fPr>
                          <m:ctrlPr>
                            <a:rPr lang="es-EC" sz="1600" i="1">
                              <a:latin typeface="Cambria Math"/>
                            </a:rPr>
                          </m:ctrlPr>
                        </m:fPr>
                        <m:num>
                          <m:f>
                            <m:fPr>
                              <m:type m:val="skw"/>
                              <m:ctrlPr>
                                <a:rPr lang="es-EC" sz="1600" i="1">
                                  <a:latin typeface="Cambria Math"/>
                                </a:rPr>
                              </m:ctrlPr>
                            </m:fPr>
                            <m:num>
                              <m:r>
                                <a:rPr lang="es-EC" sz="1600">
                                  <a:latin typeface="Cambria Math"/>
                                </a:rPr>
                                <m:t>300.45</m:t>
                              </m:r>
                              <m:r>
                                <m:rPr>
                                  <m:sty m:val="p"/>
                                </m:rPr>
                                <a:rPr lang="es-EC" sz="1600">
                                  <a:latin typeface="Cambria Math"/>
                                </a:rPr>
                                <m:t>gr</m:t>
                              </m:r>
                              <m:r>
                                <a:rPr lang="es-EC" sz="1600">
                                  <a:latin typeface="Cambria Math"/>
                                </a:rPr>
                                <m:t>. </m:t>
                              </m:r>
                              <m:sSub>
                                <m:sSubPr>
                                  <m:ctrlPr>
                                    <a:rPr lang="es-EC" sz="1600" i="1">
                                      <a:latin typeface="Cambria Math"/>
                                    </a:rPr>
                                  </m:ctrlPr>
                                </m:sSubPr>
                                <m:e>
                                  <m:r>
                                    <m:rPr>
                                      <m:sty m:val="p"/>
                                    </m:rPr>
                                    <a:rPr lang="es-EC" sz="1600">
                                      <a:latin typeface="Cambria Math"/>
                                    </a:rPr>
                                    <m:t>SiO</m:t>
                                  </m:r>
                                </m:e>
                                <m:sub>
                                  <m:r>
                                    <a:rPr lang="es-EC" sz="1600" i="1">
                                      <a:latin typeface="Cambria Math"/>
                                    </a:rPr>
                                    <m:t>2</m:t>
                                  </m:r>
                                </m:sub>
                              </m:sSub>
                            </m:num>
                            <m:den>
                              <m:r>
                                <m:rPr>
                                  <m:sty m:val="p"/>
                                </m:rPr>
                                <a:rPr lang="es-EC" sz="1600">
                                  <a:latin typeface="Cambria Math"/>
                                </a:rPr>
                                <m:t>molCodierita</m:t>
                              </m:r>
                            </m:den>
                          </m:f>
                        </m:num>
                        <m:den>
                          <m:f>
                            <m:fPr>
                              <m:type m:val="skw"/>
                              <m:ctrlPr>
                                <a:rPr lang="es-EC" sz="1600" i="1">
                                  <a:latin typeface="Cambria Math"/>
                                </a:rPr>
                              </m:ctrlPr>
                            </m:fPr>
                            <m:num>
                              <m:r>
                                <a:rPr lang="es-EC" sz="1600">
                                  <a:latin typeface="Cambria Math"/>
                                </a:rPr>
                                <m:t>584.99</m:t>
                              </m:r>
                              <m:r>
                                <m:rPr>
                                  <m:sty m:val="p"/>
                                </m:rPr>
                                <a:rPr lang="es-EC" sz="1600">
                                  <a:latin typeface="Cambria Math"/>
                                </a:rPr>
                                <m:t>gr</m:t>
                              </m:r>
                              <m:r>
                                <a:rPr lang="es-EC" sz="1600">
                                  <a:latin typeface="Cambria Math"/>
                                </a:rPr>
                                <m:t>. </m:t>
                              </m:r>
                              <m:r>
                                <m:rPr>
                                  <m:sty m:val="p"/>
                                </m:rPr>
                                <a:rPr lang="es-EC" sz="1600">
                                  <a:latin typeface="Cambria Math"/>
                                </a:rPr>
                                <m:t>Cordierita</m:t>
                              </m:r>
                            </m:num>
                            <m:den>
                              <m:r>
                                <m:rPr>
                                  <m:sty m:val="p"/>
                                </m:rPr>
                                <a:rPr lang="es-EC" sz="1600">
                                  <a:latin typeface="Cambria Math"/>
                                </a:rPr>
                                <m:t>molCordierita</m:t>
                              </m:r>
                            </m:den>
                          </m:f>
                        </m:den>
                      </m:f>
                      <m:r>
                        <a:rPr lang="es-EC" sz="1600" i="1">
                          <a:latin typeface="Cambria Math"/>
                        </a:rPr>
                        <m:t>∗</m:t>
                      </m:r>
                      <m:r>
                        <a:rPr lang="es-EC" sz="1600">
                          <a:latin typeface="Cambria Math"/>
                        </a:rPr>
                        <m:t>100%=51.36%</m:t>
                      </m:r>
                    </m:oMath>
                  </m:oMathPara>
                </a14:m>
                <a:endParaRPr lang="es-EC" sz="1600" dirty="0"/>
              </a:p>
            </p:txBody>
          </p:sp>
        </mc:Choice>
        <mc:Fallback xmlns="">
          <p:sp>
            <p:nvSpPr>
              <p:cNvPr id="11" name="10 Rectángulo"/>
              <p:cNvSpPr>
                <a:spLocks noRot="1" noChangeAspect="1" noMove="1" noResize="1" noEditPoints="1" noAdjustHandles="1" noChangeArrowheads="1" noChangeShapeType="1" noTextEdit="1"/>
              </p:cNvSpPr>
              <p:nvPr/>
            </p:nvSpPr>
            <p:spPr>
              <a:xfrm>
                <a:off x="3779912" y="1484784"/>
                <a:ext cx="5472608" cy="4582601"/>
              </a:xfrm>
              <a:prstGeom prst="rect">
                <a:avLst/>
              </a:prstGeom>
              <a:blipFill rotWithShape="1">
                <a:blip r:embed="rId3" cstate="print"/>
                <a:stretch>
                  <a:fillRect/>
                </a:stretch>
              </a:blipFill>
            </p:spPr>
            <p:txBody>
              <a:bodyPr/>
              <a:lstStyle/>
              <a:p>
                <a:r>
                  <a:rPr lang="es-EC">
                    <a:noFill/>
                  </a:rPr>
                  <a:t> </a:t>
                </a:r>
              </a:p>
            </p:txBody>
          </p:sp>
        </mc:Fallback>
      </mc:AlternateContent>
      <p:graphicFrame>
        <p:nvGraphicFramePr>
          <p:cNvPr id="12" name="11 Tabla"/>
          <p:cNvGraphicFramePr>
            <a:graphicFrameLocks noGrp="1"/>
          </p:cNvGraphicFramePr>
          <p:nvPr>
            <p:extLst>
              <p:ext uri="{D42A27DB-BD31-4B8C-83A1-F6EECF244321}">
                <p14:modId xmlns:p14="http://schemas.microsoft.com/office/powerpoint/2010/main" val="379833522"/>
              </p:ext>
            </p:extLst>
          </p:nvPr>
        </p:nvGraphicFramePr>
        <p:xfrm>
          <a:off x="609916" y="4099250"/>
          <a:ext cx="3169996" cy="2551552"/>
        </p:xfrm>
        <a:graphic>
          <a:graphicData uri="http://schemas.openxmlformats.org/drawingml/2006/table">
            <a:tbl>
              <a:tblPr firstRow="1" firstCol="1" bandRow="1">
                <a:tableStyleId>{5C22544A-7EE6-4342-B048-85BDC9FD1C3A}</a:tableStyleId>
              </a:tblPr>
              <a:tblGrid>
                <a:gridCol w="2071269"/>
                <a:gridCol w="1098727"/>
              </a:tblGrid>
              <a:tr h="1069879">
                <a:tc>
                  <a:txBody>
                    <a:bodyPr/>
                    <a:lstStyle/>
                    <a:p>
                      <a:pPr algn="ctr">
                        <a:lnSpc>
                          <a:spcPct val="200000"/>
                        </a:lnSpc>
                        <a:spcAft>
                          <a:spcPts val="0"/>
                        </a:spcAft>
                      </a:pPr>
                      <a:r>
                        <a:rPr lang="es-EC" sz="1200">
                          <a:effectLst/>
                        </a:rPr>
                        <a:t>Composición Química</a:t>
                      </a:r>
                      <a:endParaRPr lang="es-EC" sz="11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200">
                          <a:effectLst/>
                        </a:rPr>
                        <a:t>Porcentaje</a:t>
                      </a:r>
                      <a:endParaRPr lang="es-EC" sz="1100">
                        <a:effectLst/>
                      </a:endParaRPr>
                    </a:p>
                    <a:p>
                      <a:pPr algn="ctr">
                        <a:lnSpc>
                          <a:spcPct val="200000"/>
                        </a:lnSpc>
                        <a:spcAft>
                          <a:spcPts val="0"/>
                        </a:spcAft>
                      </a:pPr>
                      <a:r>
                        <a:rPr lang="es-EC" sz="1200">
                          <a:effectLst/>
                        </a:rPr>
                        <a:t>(%)</a:t>
                      </a:r>
                      <a:endParaRPr lang="es-EC" sz="1100">
                        <a:effectLst/>
                        <a:latin typeface="Calibri"/>
                        <a:ea typeface="Calibri"/>
                        <a:cs typeface="Times New Roman"/>
                      </a:endParaRPr>
                    </a:p>
                  </a:txBody>
                  <a:tcPr marL="44450" marR="44450" marT="0" marB="0" anchor="ctr"/>
                </a:tc>
              </a:tr>
              <a:tr h="493891">
                <a:tc>
                  <a:txBody>
                    <a:bodyPr/>
                    <a:lstStyle/>
                    <a:p>
                      <a:pPr algn="ctr">
                        <a:lnSpc>
                          <a:spcPct val="200000"/>
                        </a:lnSpc>
                        <a:spcAft>
                          <a:spcPts val="0"/>
                        </a:spcAft>
                      </a:pPr>
                      <a:r>
                        <a:rPr lang="es-EC" sz="1200">
                          <a:effectLst/>
                        </a:rPr>
                        <a:t>SiO2</a:t>
                      </a:r>
                      <a:endParaRPr lang="es-EC" sz="11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200">
                          <a:effectLst/>
                        </a:rPr>
                        <a:t>51.36</a:t>
                      </a:r>
                      <a:endParaRPr lang="es-EC" sz="1100">
                        <a:effectLst/>
                        <a:latin typeface="Calibri"/>
                        <a:ea typeface="Calibri"/>
                        <a:cs typeface="Times New Roman"/>
                      </a:endParaRPr>
                    </a:p>
                  </a:txBody>
                  <a:tcPr marL="44450" marR="44450" marT="0" marB="0" anchor="ctr"/>
                </a:tc>
              </a:tr>
              <a:tr h="493891">
                <a:tc>
                  <a:txBody>
                    <a:bodyPr/>
                    <a:lstStyle/>
                    <a:p>
                      <a:pPr algn="ctr">
                        <a:lnSpc>
                          <a:spcPct val="200000"/>
                        </a:lnSpc>
                        <a:spcAft>
                          <a:spcPts val="0"/>
                        </a:spcAft>
                      </a:pPr>
                      <a:r>
                        <a:rPr lang="es-EC" sz="1200">
                          <a:effectLst/>
                        </a:rPr>
                        <a:t>Al2O3</a:t>
                      </a:r>
                      <a:endParaRPr lang="es-EC" sz="11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200">
                          <a:effectLst/>
                        </a:rPr>
                        <a:t>34.86 </a:t>
                      </a:r>
                      <a:endParaRPr lang="es-EC" sz="1100">
                        <a:effectLst/>
                        <a:latin typeface="Calibri"/>
                        <a:ea typeface="Calibri"/>
                        <a:cs typeface="Times New Roman"/>
                      </a:endParaRPr>
                    </a:p>
                  </a:txBody>
                  <a:tcPr marL="44450" marR="44450" marT="0" marB="0" anchor="ctr"/>
                </a:tc>
              </a:tr>
              <a:tr h="493891">
                <a:tc>
                  <a:txBody>
                    <a:bodyPr/>
                    <a:lstStyle/>
                    <a:p>
                      <a:pPr algn="ctr">
                        <a:lnSpc>
                          <a:spcPct val="200000"/>
                        </a:lnSpc>
                        <a:spcAft>
                          <a:spcPts val="0"/>
                        </a:spcAft>
                      </a:pPr>
                      <a:r>
                        <a:rPr lang="es-EC" sz="1200">
                          <a:effectLst/>
                        </a:rPr>
                        <a:t>MgO</a:t>
                      </a:r>
                      <a:endParaRPr lang="es-EC" sz="11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200" dirty="0">
                          <a:effectLst/>
                        </a:rPr>
                        <a:t>13.78 </a:t>
                      </a:r>
                      <a:endParaRPr lang="es-EC" sz="1100" dirty="0">
                        <a:effectLst/>
                        <a:latin typeface="Calibri"/>
                        <a:ea typeface="Calibri"/>
                        <a:cs typeface="Times New Roman"/>
                      </a:endParaRPr>
                    </a:p>
                  </a:txBody>
                  <a:tcPr marL="44450" marR="44450" marT="0" marB="0" anchor="ctr"/>
                </a:tc>
              </a:tr>
            </a:tbl>
          </a:graphicData>
        </a:graphic>
      </p:graphicFrame>
      <p:sp>
        <p:nvSpPr>
          <p:cNvPr id="13" name="Rectangle 1"/>
          <p:cNvSpPr>
            <a:spLocks noChangeArrowheads="1"/>
          </p:cNvSpPr>
          <p:nvPr/>
        </p:nvSpPr>
        <p:spPr bwMode="auto">
          <a:xfrm>
            <a:off x="335360" y="3452918"/>
            <a:ext cx="361235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a:t>
            </a:r>
            <a:r>
              <a:rPr kumimoji="0" lang="es-EC" altLang="es-EC" sz="1200" b="1" i="0" u="none" strike="noStrike" cap="none" normalizeH="0" baseline="0" dirty="0" smtClean="0" bmk="">
                <a:ln>
                  <a:noFill/>
                </a:ln>
                <a:solidFill>
                  <a:schemeClr val="tx1"/>
                </a:solidFill>
                <a:effectLst/>
                <a:latin typeface="Arial" pitchFamily="34" charset="0"/>
                <a:ea typeface="Times New Roman" pitchFamily="18" charset="0"/>
                <a:cs typeface="Times New Roman" pitchFamily="18" charset="0"/>
              </a:rPr>
              <a:t>abla 3. </a:t>
            </a:r>
            <a:r>
              <a:rPr kumimoji="0" lang="es-EC" altLang="es-EC" sz="1200" b="1" i="0" u="none" strike="noStrike" cap="none" normalizeH="0" baseline="0" dirty="0" smtClean="0" bmk="_Toc368387125">
                <a:ln>
                  <a:noFill/>
                </a:ln>
                <a:solidFill>
                  <a:schemeClr val="tx1"/>
                </a:solidFill>
                <a:effectLst/>
                <a:latin typeface="Arial" pitchFamily="34" charset="0"/>
                <a:ea typeface="Times New Roman" pitchFamily="18" charset="0"/>
                <a:cs typeface="Times New Roman" pitchFamily="18" charset="0"/>
              </a:rPr>
              <a:t>9</a:t>
            </a:r>
            <a:r>
              <a:rPr kumimoji="0" lang="es-EC" altLang="es-EC" sz="1200" b="0" i="0" u="none" strike="noStrike" cap="none" normalizeH="0" baseline="0" dirty="0" smtClean="0" bmk="_Toc368387125">
                <a:ln>
                  <a:noFill/>
                </a:ln>
                <a:solidFill>
                  <a:schemeClr val="tx1"/>
                </a:solidFill>
                <a:effectLst/>
                <a:latin typeface="Arial" pitchFamily="34" charset="0"/>
                <a:ea typeface="Times New Roman" pitchFamily="18" charset="0"/>
                <a:cs typeface="Arial" pitchFamily="34" charset="0"/>
              </a:rPr>
              <a:t> Composición en Peso de la Cordierita.</a:t>
            </a:r>
            <a:endParaRPr kumimoji="0" lang="es-EC" alt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Fuente:</a:t>
            </a:r>
            <a:r>
              <a:rPr kumimoji="0" lang="es-EC" altLang="es-EC"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Llano, M.; Cuichán A.; Ladrillo Refractario Alternativo, 2013.</a:t>
            </a: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22267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8229600" cy="794352"/>
          </a:xfrm>
        </p:spPr>
        <p:txBody>
          <a:bodyPr>
            <a:normAutofit/>
          </a:bodyPr>
          <a:lstStyle/>
          <a:p>
            <a:pPr algn="ctr"/>
            <a:r>
              <a:rPr lang="es-EC" sz="3600" dirty="0" smtClean="0"/>
              <a:t>FORMULACIÓN- MEZCLA A</a:t>
            </a:r>
            <a:endParaRPr lang="es-EC" sz="3600"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2 Rectángulo"/>
          <p:cNvSpPr/>
          <p:nvPr/>
        </p:nvSpPr>
        <p:spPr>
          <a:xfrm>
            <a:off x="251520" y="1338415"/>
            <a:ext cx="8892480" cy="646331"/>
          </a:xfrm>
          <a:prstGeom prst="rect">
            <a:avLst/>
          </a:prstGeom>
        </p:spPr>
        <p:txBody>
          <a:bodyPr wrap="square">
            <a:spAutoFit/>
          </a:bodyPr>
          <a:lstStyle/>
          <a:p>
            <a:r>
              <a:rPr lang="es-ES" sz="1600" b="1" dirty="0"/>
              <a:t>- </a:t>
            </a:r>
            <a:r>
              <a:rPr lang="es-EC" b="1" dirty="0"/>
              <a:t>Cálculo de Dosificación  de la Materia Prima (Muestra </a:t>
            </a:r>
            <a:r>
              <a:rPr lang="es-EC" b="1" dirty="0" smtClean="0"/>
              <a:t>A)</a:t>
            </a:r>
            <a:r>
              <a:rPr lang="es-EC" dirty="0" smtClean="0"/>
              <a:t>.- Peso </a:t>
            </a:r>
            <a:r>
              <a:rPr lang="es-EC" dirty="0"/>
              <a:t>referencial de 2 kilogramos de mezcla</a:t>
            </a:r>
            <a:r>
              <a:rPr lang="es-EC" dirty="0" smtClean="0"/>
              <a:t>. Elementos que intervienen son Caolín A, Diatomita y Chamota.</a:t>
            </a:r>
          </a:p>
        </p:txBody>
      </p:sp>
      <mc:AlternateContent xmlns:mc="http://schemas.openxmlformats.org/markup-compatibility/2006" xmlns:a14="http://schemas.microsoft.com/office/drawing/2010/main">
        <mc:Choice Requires="a14">
          <p:sp>
            <p:nvSpPr>
              <p:cNvPr id="15" name="14 Rectángulo"/>
              <p:cNvSpPr/>
              <p:nvPr/>
            </p:nvSpPr>
            <p:spPr>
              <a:xfrm>
                <a:off x="139864" y="2204864"/>
                <a:ext cx="4572000" cy="2585323"/>
              </a:xfrm>
              <a:prstGeom prst="rect">
                <a:avLst/>
              </a:prstGeom>
            </p:spPr>
            <p:txBody>
              <a:bodyPr>
                <a:spAutoFit/>
              </a:bodyPr>
              <a:lstStyle/>
              <a:p>
                <a:r>
                  <a:rPr lang="es-EC" b="1" dirty="0"/>
                  <a:t>Calculo de los componentes en la Mezcla  </a:t>
                </a:r>
                <a:endParaRPr lang="es-EC" dirty="0"/>
              </a:p>
              <a:p>
                <a:r>
                  <a:rPr lang="es-EC" dirty="0"/>
                  <a:t>- Peso del SiO</a:t>
                </a:r>
                <a:r>
                  <a:rPr lang="es-EC" baseline="-25000" dirty="0"/>
                  <a:t>2 </a:t>
                </a:r>
                <a:r>
                  <a:rPr lang="es-EC" dirty="0"/>
                  <a:t> en la mezcla (P SiO</a:t>
                </a:r>
                <a:r>
                  <a:rPr lang="es-EC" baseline="-25000" dirty="0"/>
                  <a:t>2</a:t>
                </a:r>
                <a:r>
                  <a:rPr lang="es-EC" dirty="0" smtClean="0"/>
                  <a:t>)</a:t>
                </a:r>
                <a:endParaRPr lang="es-EC" dirty="0"/>
              </a:p>
              <a:p>
                <a:pPr/>
                <a14:m>
                  <m:oMathPara xmlns:m="http://schemas.openxmlformats.org/officeDocument/2006/math">
                    <m:oMathParaPr>
                      <m:jc m:val="left"/>
                    </m:oMathParaPr>
                    <m:oMath xmlns:m="http://schemas.openxmlformats.org/officeDocument/2006/math">
                      <m:r>
                        <m:rPr>
                          <m:sty m:val="p"/>
                        </m:rPr>
                        <a:rPr lang="es-ES">
                          <a:latin typeface="Cambria Math"/>
                        </a:rPr>
                        <m:t>P</m:t>
                      </m:r>
                      <m:r>
                        <a:rPr lang="es-ES">
                          <a:latin typeface="Cambria Math"/>
                        </a:rPr>
                        <m:t> </m:t>
                      </m:r>
                      <m:sSub>
                        <m:sSubPr>
                          <m:ctrlPr>
                            <a:rPr lang="es-EC" i="1">
                              <a:latin typeface="Cambria Math"/>
                            </a:rPr>
                          </m:ctrlPr>
                        </m:sSubPr>
                        <m:e>
                          <m:r>
                            <m:rPr>
                              <m:sty m:val="p"/>
                            </m:rPr>
                            <a:rPr lang="es-EC">
                              <a:latin typeface="Cambria Math"/>
                            </a:rPr>
                            <m:t>SiO</m:t>
                          </m:r>
                        </m:e>
                        <m:sub>
                          <m:r>
                            <a:rPr lang="es-EC">
                              <a:latin typeface="Cambria Math"/>
                            </a:rPr>
                            <m:t>2</m:t>
                          </m:r>
                        </m:sub>
                      </m:sSub>
                      <m:r>
                        <a:rPr lang="es-EC">
                          <a:latin typeface="Cambria Math"/>
                        </a:rPr>
                        <m:t>=1.028 (</m:t>
                      </m:r>
                      <m:r>
                        <m:rPr>
                          <m:sty m:val="p"/>
                        </m:rPr>
                        <a:rPr lang="es-EC">
                          <a:latin typeface="Cambria Math"/>
                        </a:rPr>
                        <m:t>Kg</m:t>
                      </m:r>
                      <m:r>
                        <a:rPr lang="es-EC">
                          <a:latin typeface="Cambria Math"/>
                        </a:rPr>
                        <m:t>)</m:t>
                      </m:r>
                    </m:oMath>
                  </m:oMathPara>
                </a14:m>
                <a:endParaRPr lang="es-EC" dirty="0"/>
              </a:p>
              <a:p>
                <a:r>
                  <a:rPr lang="es-ES" dirty="0"/>
                  <a:t> </a:t>
                </a:r>
                <a:endParaRPr lang="es-EC" dirty="0"/>
              </a:p>
              <a:p>
                <a:r>
                  <a:rPr lang="es-EC" dirty="0"/>
                  <a:t>- Peso del Al</a:t>
                </a:r>
                <a:r>
                  <a:rPr lang="es-EC" baseline="-25000" dirty="0"/>
                  <a:t>2</a:t>
                </a:r>
                <a:r>
                  <a:rPr lang="es-EC" dirty="0"/>
                  <a:t>O</a:t>
                </a:r>
                <a:r>
                  <a:rPr lang="es-EC" baseline="-25000" dirty="0"/>
                  <a:t>3</a:t>
                </a:r>
                <a:r>
                  <a:rPr lang="es-EC" dirty="0"/>
                  <a:t> en la mezcla  (P Al</a:t>
                </a:r>
                <a:r>
                  <a:rPr lang="es-EC" baseline="-25000" dirty="0"/>
                  <a:t>2</a:t>
                </a:r>
                <a:r>
                  <a:rPr lang="es-EC" dirty="0"/>
                  <a:t>O</a:t>
                </a:r>
                <a:r>
                  <a:rPr lang="es-EC" baseline="-25000" dirty="0"/>
                  <a:t>3</a:t>
                </a:r>
                <a:r>
                  <a:rPr lang="es-EC" dirty="0"/>
                  <a:t>)</a:t>
                </a:r>
                <a:endParaRPr lang="es-EC" dirty="0" smtClean="0"/>
              </a:p>
              <a:p>
                <a:pPr/>
                <a14:m>
                  <m:oMathPara xmlns:m="http://schemas.openxmlformats.org/officeDocument/2006/math">
                    <m:oMathParaPr>
                      <m:jc m:val="left"/>
                    </m:oMathParaPr>
                    <m:oMath xmlns:m="http://schemas.openxmlformats.org/officeDocument/2006/math">
                      <m:r>
                        <m:rPr>
                          <m:sty m:val="p"/>
                        </m:rPr>
                        <a:rPr lang="es-ES">
                          <a:latin typeface="Cambria Math"/>
                        </a:rPr>
                        <m:t>P</m:t>
                      </m:r>
                      <m:r>
                        <a:rPr lang="es-ES">
                          <a:latin typeface="Cambria Math"/>
                        </a:rPr>
                        <m:t> </m:t>
                      </m:r>
                      <m:sSub>
                        <m:sSubPr>
                          <m:ctrlPr>
                            <a:rPr lang="es-EC" i="1">
                              <a:latin typeface="Cambria Math"/>
                            </a:rPr>
                          </m:ctrlPr>
                        </m:sSubPr>
                        <m:e>
                          <m:r>
                            <m:rPr>
                              <m:sty m:val="p"/>
                            </m:rPr>
                            <a:rPr lang="es-EC">
                              <a:latin typeface="Cambria Math"/>
                            </a:rPr>
                            <m:t>Al</m:t>
                          </m:r>
                        </m:e>
                        <m:sub>
                          <m:r>
                            <a:rPr lang="es-EC">
                              <a:latin typeface="Cambria Math"/>
                            </a:rPr>
                            <m:t>2</m:t>
                          </m:r>
                        </m:sub>
                      </m:sSub>
                      <m:sSub>
                        <m:sSubPr>
                          <m:ctrlPr>
                            <a:rPr lang="es-EC" i="1">
                              <a:latin typeface="Cambria Math"/>
                            </a:rPr>
                          </m:ctrlPr>
                        </m:sSubPr>
                        <m:e>
                          <m:r>
                            <m:rPr>
                              <m:sty m:val="p"/>
                            </m:rPr>
                            <a:rPr lang="es-EC">
                              <a:latin typeface="Cambria Math"/>
                            </a:rPr>
                            <m:t>O</m:t>
                          </m:r>
                        </m:e>
                        <m:sub>
                          <m:r>
                            <a:rPr lang="es-EC">
                              <a:latin typeface="Cambria Math"/>
                            </a:rPr>
                            <m:t>3</m:t>
                          </m:r>
                        </m:sub>
                      </m:sSub>
                      <m:r>
                        <a:rPr lang="es-EC">
                          <a:latin typeface="Cambria Math"/>
                        </a:rPr>
                        <m:t>=0.696 (</m:t>
                      </m:r>
                      <m:r>
                        <m:rPr>
                          <m:sty m:val="p"/>
                        </m:rPr>
                        <a:rPr lang="es-EC">
                          <a:latin typeface="Cambria Math"/>
                        </a:rPr>
                        <m:t>Kg</m:t>
                      </m:r>
                      <m:r>
                        <a:rPr lang="es-EC">
                          <a:latin typeface="Cambria Math"/>
                        </a:rPr>
                        <m:t>)</m:t>
                      </m:r>
                    </m:oMath>
                  </m:oMathPara>
                </a14:m>
                <a:endParaRPr lang="es-EC" dirty="0"/>
              </a:p>
              <a:p>
                <a:r>
                  <a:rPr lang="es-EC" dirty="0"/>
                  <a:t> </a:t>
                </a:r>
              </a:p>
              <a:p>
                <a:r>
                  <a:rPr lang="es-EC" dirty="0" smtClean="0"/>
                  <a:t>- Peso del MgO</a:t>
                </a:r>
                <a:r>
                  <a:rPr lang="es-EC" baseline="-25000" dirty="0"/>
                  <a:t>2 </a:t>
                </a:r>
                <a:r>
                  <a:rPr lang="es-EC" dirty="0"/>
                  <a:t>en la mezcla  (P MgO</a:t>
                </a:r>
                <a:r>
                  <a:rPr lang="es-EC" baseline="-25000" dirty="0"/>
                  <a:t>2</a:t>
                </a:r>
                <a:r>
                  <a:rPr lang="es-EC" dirty="0" smtClean="0"/>
                  <a:t>)</a:t>
                </a:r>
                <a:endParaRPr lang="es-EC" dirty="0"/>
              </a:p>
              <a:p>
                <a:pPr/>
                <a14:m>
                  <m:oMathPara xmlns:m="http://schemas.openxmlformats.org/officeDocument/2006/math">
                    <m:oMathParaPr>
                      <m:jc m:val="left"/>
                    </m:oMathParaPr>
                    <m:oMath xmlns:m="http://schemas.openxmlformats.org/officeDocument/2006/math">
                      <m:r>
                        <m:rPr>
                          <m:sty m:val="p"/>
                        </m:rPr>
                        <a:rPr lang="es-ES">
                          <a:latin typeface="Cambria Math"/>
                        </a:rPr>
                        <m:t>P</m:t>
                      </m:r>
                      <m:r>
                        <a:rPr lang="es-ES">
                          <a:latin typeface="Cambria Math"/>
                        </a:rPr>
                        <m:t> </m:t>
                      </m:r>
                      <m:r>
                        <m:rPr>
                          <m:sty m:val="p"/>
                        </m:rPr>
                        <a:rPr lang="es-EC">
                          <a:latin typeface="Cambria Math"/>
                        </a:rPr>
                        <m:t>Mg</m:t>
                      </m:r>
                      <m:sSub>
                        <m:sSubPr>
                          <m:ctrlPr>
                            <a:rPr lang="es-EC" i="1">
                              <a:latin typeface="Cambria Math"/>
                            </a:rPr>
                          </m:ctrlPr>
                        </m:sSubPr>
                        <m:e>
                          <m:r>
                            <m:rPr>
                              <m:sty m:val="p"/>
                            </m:rPr>
                            <a:rPr lang="es-EC">
                              <a:latin typeface="Cambria Math"/>
                            </a:rPr>
                            <m:t>O</m:t>
                          </m:r>
                        </m:e>
                        <m:sub>
                          <m:r>
                            <a:rPr lang="es-EC">
                              <a:latin typeface="Cambria Math"/>
                            </a:rPr>
                            <m:t>2</m:t>
                          </m:r>
                        </m:sub>
                      </m:sSub>
                      <m:r>
                        <a:rPr lang="es-EC">
                          <a:latin typeface="Cambria Math"/>
                        </a:rPr>
                        <m:t>=0.276 (</m:t>
                      </m:r>
                      <m:r>
                        <m:rPr>
                          <m:sty m:val="p"/>
                        </m:rPr>
                        <a:rPr lang="es-EC">
                          <a:latin typeface="Cambria Math"/>
                        </a:rPr>
                        <m:t>Kg</m:t>
                      </m:r>
                      <m:r>
                        <a:rPr lang="es-EC">
                          <a:latin typeface="Cambria Math"/>
                        </a:rPr>
                        <m:t>)</m:t>
                      </m:r>
                    </m:oMath>
                  </m:oMathPara>
                </a14:m>
                <a:endParaRPr lang="es-EC" dirty="0"/>
              </a:p>
            </p:txBody>
          </p:sp>
        </mc:Choice>
        <mc:Fallback xmlns="">
          <p:sp>
            <p:nvSpPr>
              <p:cNvPr id="15" name="14 Rectángulo"/>
              <p:cNvSpPr>
                <a:spLocks noRot="1" noChangeAspect="1" noMove="1" noResize="1" noEditPoints="1" noAdjustHandles="1" noChangeArrowheads="1" noChangeShapeType="1" noTextEdit="1"/>
              </p:cNvSpPr>
              <p:nvPr/>
            </p:nvSpPr>
            <p:spPr>
              <a:xfrm>
                <a:off x="139864" y="2204864"/>
                <a:ext cx="4572000" cy="2585323"/>
              </a:xfrm>
              <a:prstGeom prst="rect">
                <a:avLst/>
              </a:prstGeom>
              <a:blipFill rotWithShape="1">
                <a:blip r:embed="rId2" cstate="print"/>
                <a:stretch>
                  <a:fillRect l="-1200" t="-1179" b="-1179"/>
                </a:stretch>
              </a:blipFill>
            </p:spPr>
            <p:txBody>
              <a:bodyPr/>
              <a:lstStyle/>
              <a:p>
                <a:r>
                  <a:rPr lang="es-EC">
                    <a:noFill/>
                  </a:rPr>
                  <a:t> </a:t>
                </a:r>
              </a:p>
            </p:txBody>
          </p:sp>
        </mc:Fallback>
      </mc:AlternateContent>
      <p:graphicFrame>
        <p:nvGraphicFramePr>
          <p:cNvPr id="16" name="15 Tabla"/>
          <p:cNvGraphicFramePr>
            <a:graphicFrameLocks noGrp="1"/>
          </p:cNvGraphicFramePr>
          <p:nvPr>
            <p:extLst>
              <p:ext uri="{D42A27DB-BD31-4B8C-83A1-F6EECF244321}">
                <p14:modId xmlns:p14="http://schemas.microsoft.com/office/powerpoint/2010/main" val="3412132270"/>
              </p:ext>
            </p:extLst>
          </p:nvPr>
        </p:nvGraphicFramePr>
        <p:xfrm>
          <a:off x="4697760" y="3789040"/>
          <a:ext cx="3546634" cy="2312923"/>
        </p:xfrm>
        <a:graphic>
          <a:graphicData uri="http://schemas.openxmlformats.org/drawingml/2006/table">
            <a:tbl>
              <a:tblPr firstRow="1" firstCol="1" bandRow="1">
                <a:tableStyleId>{5C22544A-7EE6-4342-B048-85BDC9FD1C3A}</a:tableStyleId>
              </a:tblPr>
              <a:tblGrid>
                <a:gridCol w="2069247"/>
                <a:gridCol w="1477387"/>
              </a:tblGrid>
              <a:tr h="1073793">
                <a:tc>
                  <a:txBody>
                    <a:bodyPr/>
                    <a:lstStyle/>
                    <a:p>
                      <a:pPr algn="ctr">
                        <a:lnSpc>
                          <a:spcPct val="200000"/>
                        </a:lnSpc>
                        <a:spcAft>
                          <a:spcPts val="1000"/>
                        </a:spcAft>
                      </a:pPr>
                      <a:r>
                        <a:rPr lang="es-EC" sz="1200" dirty="0">
                          <a:effectLst/>
                        </a:rPr>
                        <a:t>Materia Prima</a:t>
                      </a:r>
                      <a:endParaRPr lang="es-EC" sz="1100" dirty="0">
                        <a:effectLst/>
                        <a:latin typeface="Calibri"/>
                        <a:ea typeface="Calibri"/>
                        <a:cs typeface="Times New Roman"/>
                      </a:endParaRPr>
                    </a:p>
                  </a:txBody>
                  <a:tcPr marL="68580" marR="68580" marT="0" marB="0" anchor="ctr"/>
                </a:tc>
                <a:tc>
                  <a:txBody>
                    <a:bodyPr/>
                    <a:lstStyle/>
                    <a:p>
                      <a:pPr algn="ctr">
                        <a:lnSpc>
                          <a:spcPct val="200000"/>
                        </a:lnSpc>
                        <a:spcAft>
                          <a:spcPts val="1000"/>
                        </a:spcAft>
                      </a:pPr>
                      <a:r>
                        <a:rPr lang="es-EC" sz="1200" dirty="0">
                          <a:effectLst/>
                        </a:rPr>
                        <a:t>Peso (Kg)</a:t>
                      </a:r>
                      <a:endParaRPr lang="es-EC" sz="1100" dirty="0">
                        <a:effectLst/>
                        <a:latin typeface="Calibri"/>
                        <a:ea typeface="Calibri"/>
                        <a:cs typeface="Times New Roman"/>
                      </a:endParaRPr>
                    </a:p>
                  </a:txBody>
                  <a:tcPr marL="68580" marR="68580" marT="0" marB="0" anchor="ctr"/>
                </a:tc>
              </a:tr>
              <a:tr h="619565">
                <a:tc>
                  <a:txBody>
                    <a:bodyPr/>
                    <a:lstStyle/>
                    <a:p>
                      <a:pPr algn="ctr">
                        <a:lnSpc>
                          <a:spcPct val="200000"/>
                        </a:lnSpc>
                        <a:spcAft>
                          <a:spcPts val="1000"/>
                        </a:spcAft>
                      </a:pPr>
                      <a:r>
                        <a:rPr lang="es-EC" sz="1200">
                          <a:effectLst/>
                        </a:rPr>
                        <a:t>Diatomita</a:t>
                      </a:r>
                      <a:endParaRPr lang="es-EC" sz="1100">
                        <a:effectLst/>
                        <a:latin typeface="Calibri"/>
                        <a:ea typeface="Calibri"/>
                        <a:cs typeface="Times New Roman"/>
                      </a:endParaRPr>
                    </a:p>
                  </a:txBody>
                  <a:tcPr marL="68580" marR="68580" marT="0" marB="0" anchor="ctr"/>
                </a:tc>
                <a:tc>
                  <a:txBody>
                    <a:bodyPr/>
                    <a:lstStyle/>
                    <a:p>
                      <a:pPr algn="ctr">
                        <a:lnSpc>
                          <a:spcPct val="200000"/>
                        </a:lnSpc>
                        <a:spcAft>
                          <a:spcPts val="1000"/>
                        </a:spcAft>
                      </a:pPr>
                      <a:r>
                        <a:rPr lang="es-EC" sz="1200">
                          <a:effectLst/>
                        </a:rPr>
                        <a:t>1.454</a:t>
                      </a:r>
                      <a:endParaRPr lang="es-EC" sz="1100">
                        <a:effectLst/>
                        <a:latin typeface="Calibri"/>
                        <a:ea typeface="Calibri"/>
                        <a:cs typeface="Times New Roman"/>
                      </a:endParaRPr>
                    </a:p>
                  </a:txBody>
                  <a:tcPr marL="68580" marR="68580" marT="0" marB="0" anchor="ctr"/>
                </a:tc>
              </a:tr>
              <a:tr h="619565">
                <a:tc>
                  <a:txBody>
                    <a:bodyPr/>
                    <a:lstStyle/>
                    <a:p>
                      <a:pPr algn="ctr">
                        <a:lnSpc>
                          <a:spcPct val="200000"/>
                        </a:lnSpc>
                        <a:spcAft>
                          <a:spcPts val="1000"/>
                        </a:spcAft>
                      </a:pPr>
                      <a:r>
                        <a:rPr lang="es-EC" sz="1200" dirty="0" err="1" smtClean="0">
                          <a:effectLst/>
                        </a:rPr>
                        <a:t>Caolínv</a:t>
                      </a:r>
                      <a:r>
                        <a:rPr lang="es-EC" sz="1200" baseline="0" dirty="0" smtClean="0">
                          <a:effectLst/>
                        </a:rPr>
                        <a:t> A</a:t>
                      </a:r>
                      <a:endParaRPr lang="es-EC" sz="1100" dirty="0">
                        <a:effectLst/>
                        <a:latin typeface="Calibri"/>
                        <a:ea typeface="Calibri"/>
                        <a:cs typeface="Times New Roman"/>
                      </a:endParaRPr>
                    </a:p>
                  </a:txBody>
                  <a:tcPr marL="68580" marR="68580" marT="0" marB="0" anchor="ctr"/>
                </a:tc>
                <a:tc>
                  <a:txBody>
                    <a:bodyPr/>
                    <a:lstStyle/>
                    <a:p>
                      <a:pPr algn="ctr">
                        <a:lnSpc>
                          <a:spcPct val="200000"/>
                        </a:lnSpc>
                        <a:spcAft>
                          <a:spcPts val="1000"/>
                        </a:spcAft>
                      </a:pPr>
                      <a:r>
                        <a:rPr lang="es-EC" sz="1200" dirty="0">
                          <a:effectLst/>
                        </a:rPr>
                        <a:t>5.503</a:t>
                      </a:r>
                      <a:endParaRPr lang="es-EC" sz="1100" dirty="0">
                        <a:effectLst/>
                        <a:latin typeface="Calibri"/>
                        <a:ea typeface="Calibri"/>
                        <a:cs typeface="Times New Roman"/>
                      </a:endParaRPr>
                    </a:p>
                  </a:txBody>
                  <a:tcPr marL="68580" marR="68580" marT="0" marB="0" anchor="ctr"/>
                </a:tc>
              </a:tr>
            </a:tbl>
          </a:graphicData>
        </a:graphic>
      </p:graphicFrame>
      <p:sp>
        <p:nvSpPr>
          <p:cNvPr id="17" name="Rectangle 2"/>
          <p:cNvSpPr>
            <a:spLocks noChangeArrowheads="1"/>
          </p:cNvSpPr>
          <p:nvPr/>
        </p:nvSpPr>
        <p:spPr bwMode="auto">
          <a:xfrm>
            <a:off x="4670884" y="2204864"/>
            <a:ext cx="324036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a:t>
            </a:r>
            <a:r>
              <a:rPr kumimoji="0" lang="es-EC" altLang="es-EC" sz="1600" b="1" i="0" u="none" strike="noStrike" cap="none" normalizeH="0" baseline="0" dirty="0" smtClean="0" bmk="">
                <a:ln>
                  <a:noFill/>
                </a:ln>
                <a:solidFill>
                  <a:schemeClr val="tx1"/>
                </a:solidFill>
                <a:effectLst/>
                <a:latin typeface="Arial" pitchFamily="34" charset="0"/>
                <a:ea typeface="Times New Roman" pitchFamily="18" charset="0"/>
                <a:cs typeface="Times New Roman" pitchFamily="18" charset="0"/>
              </a:rPr>
              <a:t>abla 3. </a:t>
            </a:r>
            <a:r>
              <a:rPr kumimoji="0" lang="es-EC" altLang="es-EC" sz="1600" b="1" i="0" u="none" strike="noStrike" cap="none" normalizeH="0" baseline="0" dirty="0" smtClean="0" bmk="_Toc368387130">
                <a:ln>
                  <a:noFill/>
                </a:ln>
                <a:solidFill>
                  <a:schemeClr val="tx1"/>
                </a:solidFill>
                <a:effectLst/>
                <a:latin typeface="Arial" pitchFamily="34" charset="0"/>
                <a:ea typeface="Times New Roman" pitchFamily="18" charset="0"/>
                <a:cs typeface="Times New Roman" pitchFamily="18" charset="0"/>
              </a:rPr>
              <a:t>14 </a:t>
            </a:r>
            <a:r>
              <a:rPr kumimoji="0" lang="es-EC" altLang="es-EC" sz="1600" b="0" i="0" u="none" strike="noStrike" cap="none" normalizeH="0" baseline="0" dirty="0" smtClean="0" bmk="_Toc368387130">
                <a:ln>
                  <a:noFill/>
                </a:ln>
                <a:solidFill>
                  <a:schemeClr val="tx1"/>
                </a:solidFill>
                <a:effectLst/>
                <a:latin typeface="Arial" pitchFamily="34" charset="0"/>
                <a:ea typeface="Times New Roman" pitchFamily="18" charset="0"/>
                <a:cs typeface="Arial" pitchFamily="34" charset="0"/>
              </a:rPr>
              <a:t>Pesos requeridos de materia prima.</a:t>
            </a:r>
            <a:endParaRPr kumimoji="0" lang="es-EC" altLang="es-EC"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Fuente:</a:t>
            </a:r>
            <a:r>
              <a:rPr kumimoji="0" lang="es-EC" altLang="es-EC"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Llano, M.; Cuichán A.; Ladrillo Refractario Alternativo, 2013</a:t>
            </a:r>
            <a:r>
              <a:rPr kumimoji="0" lang="es-EC" altLang="es-EC"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76082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8336" y="188640"/>
            <a:ext cx="8229600" cy="578328"/>
          </a:xfrm>
        </p:spPr>
        <p:txBody>
          <a:bodyPr>
            <a:normAutofit fontScale="90000"/>
          </a:bodyPr>
          <a:lstStyle/>
          <a:p>
            <a:pPr algn="ctr"/>
            <a:r>
              <a:rPr lang="es-EC" sz="4000" dirty="0" smtClean="0"/>
              <a:t>FORMULACIÓN- </a:t>
            </a:r>
            <a:r>
              <a:rPr lang="es-EC" sz="4000" dirty="0"/>
              <a:t>MEZCLA </a:t>
            </a:r>
            <a:r>
              <a:rPr lang="es-EC" sz="4000" dirty="0" smtClean="0"/>
              <a:t>B</a:t>
            </a:r>
            <a:endParaRPr lang="es-EC" sz="4000" dirty="0"/>
          </a:p>
        </p:txBody>
      </p:sp>
      <mc:AlternateContent xmlns:mc="http://schemas.openxmlformats.org/markup-compatibility/2006" xmlns:a14="http://schemas.microsoft.com/office/drawing/2010/main">
        <mc:Choice Requires="a14">
          <p:sp>
            <p:nvSpPr>
              <p:cNvPr id="4" name="3 Rectángulo"/>
              <p:cNvSpPr/>
              <p:nvPr/>
            </p:nvSpPr>
            <p:spPr>
              <a:xfrm>
                <a:off x="141000" y="980728"/>
                <a:ext cx="4572000" cy="1229824"/>
              </a:xfrm>
              <a:prstGeom prst="rect">
                <a:avLst/>
              </a:prstGeom>
            </p:spPr>
            <p:txBody>
              <a:bodyPr>
                <a:spAutoFit/>
              </a:bodyPr>
              <a:lstStyle/>
              <a:p>
                <a:r>
                  <a:rPr lang="es-EC" b="1" dirty="0" smtClean="0"/>
                  <a:t>Calculo del peso del Caolín C (</a:t>
                </a:r>
                <a:r>
                  <a:rPr lang="es-EC" b="1" dirty="0" err="1"/>
                  <a:t>PCaoC</a:t>
                </a:r>
                <a:r>
                  <a:rPr lang="es-EC" b="1" dirty="0"/>
                  <a:t>) </a:t>
                </a:r>
                <a:endParaRPr lang="es-EC" dirty="0"/>
              </a:p>
              <a:p>
                <a:pPr/>
                <a14:m>
                  <m:oMathPara xmlns:m="http://schemas.openxmlformats.org/officeDocument/2006/math">
                    <m:oMathParaPr>
                      <m:jc m:val="centerGroup"/>
                    </m:oMathParaPr>
                    <m:oMath xmlns:m="http://schemas.openxmlformats.org/officeDocument/2006/math">
                      <m:r>
                        <m:rPr>
                          <m:sty m:val="p"/>
                        </m:rPr>
                        <a:rPr lang="es-EC">
                          <a:latin typeface="Cambria Math"/>
                        </a:rPr>
                        <m:t>P</m:t>
                      </m:r>
                      <m:r>
                        <a:rPr lang="es-EC">
                          <a:latin typeface="Cambria Math"/>
                        </a:rPr>
                        <m:t> </m:t>
                      </m:r>
                      <m:r>
                        <m:rPr>
                          <m:sty m:val="p"/>
                        </m:rPr>
                        <a:rPr lang="es-EC">
                          <a:latin typeface="Cambria Math"/>
                        </a:rPr>
                        <m:t>CaoC</m:t>
                      </m:r>
                      <m:r>
                        <a:rPr lang="es-EC">
                          <a:latin typeface="Cambria Math"/>
                        </a:rPr>
                        <m:t>=</m:t>
                      </m:r>
                      <m:f>
                        <m:fPr>
                          <m:ctrlPr>
                            <a:rPr lang="es-EC" i="1">
                              <a:latin typeface="Cambria Math"/>
                            </a:rPr>
                          </m:ctrlPr>
                        </m:fPr>
                        <m:num>
                          <m:r>
                            <m:rPr>
                              <m:sty m:val="p"/>
                            </m:rPr>
                            <a:rPr lang="es-ES">
                              <a:latin typeface="Cambria Math"/>
                            </a:rPr>
                            <m:t>Pm</m:t>
                          </m:r>
                          <m:r>
                            <a:rPr lang="es-ES">
                              <a:latin typeface="Cambria Math"/>
                            </a:rPr>
                            <m:t> ∗</m:t>
                          </m:r>
                          <m:sSub>
                            <m:sSubPr>
                              <m:ctrlPr>
                                <a:rPr lang="es-EC" i="1">
                                  <a:latin typeface="Cambria Math"/>
                                </a:rPr>
                              </m:ctrlPr>
                            </m:sSubPr>
                            <m:e>
                              <m:r>
                                <m:rPr>
                                  <m:sty m:val="p"/>
                                </m:rPr>
                                <a:rPr lang="es-EC">
                                  <a:latin typeface="Cambria Math"/>
                                </a:rPr>
                                <m:t>MgO</m:t>
                              </m:r>
                            </m:e>
                            <m:sub>
                              <m:r>
                                <a:rPr lang="es-EC">
                                  <a:latin typeface="Cambria Math"/>
                                </a:rPr>
                                <m:t>2</m:t>
                              </m:r>
                            </m:sub>
                          </m:sSub>
                        </m:num>
                        <m:den>
                          <m:r>
                            <m:rPr>
                              <m:sty m:val="p"/>
                            </m:rPr>
                            <a:rPr lang="es-EC">
                              <a:latin typeface="Cambria Math"/>
                            </a:rPr>
                            <m:t>CaoC</m:t>
                          </m:r>
                          <m:r>
                            <a:rPr lang="es-EC">
                              <a:latin typeface="Cambria Math"/>
                            </a:rPr>
                            <m:t> </m:t>
                          </m:r>
                          <m:r>
                            <m:rPr>
                              <m:sty m:val="p"/>
                            </m:rPr>
                            <a:rPr lang="es-EC">
                              <a:latin typeface="Cambria Math"/>
                            </a:rPr>
                            <m:t>Mg</m:t>
                          </m:r>
                          <m:sSub>
                            <m:sSubPr>
                              <m:ctrlPr>
                                <a:rPr lang="es-EC" i="1">
                                  <a:latin typeface="Cambria Math"/>
                                </a:rPr>
                              </m:ctrlPr>
                            </m:sSubPr>
                            <m:e>
                              <m:r>
                                <m:rPr>
                                  <m:sty m:val="p"/>
                                </m:rPr>
                                <a:rPr lang="es-EC">
                                  <a:latin typeface="Cambria Math"/>
                                </a:rPr>
                                <m:t>O</m:t>
                              </m:r>
                            </m:e>
                            <m:sub>
                              <m:r>
                                <a:rPr lang="es-EC">
                                  <a:latin typeface="Cambria Math"/>
                                </a:rPr>
                                <m:t>2</m:t>
                              </m:r>
                            </m:sub>
                          </m:sSub>
                        </m:den>
                      </m:f>
                    </m:oMath>
                  </m:oMathPara>
                </a14:m>
                <a:endParaRPr lang="es-EC" dirty="0"/>
              </a:p>
              <a:p>
                <a:pPr/>
                <a14:m>
                  <m:oMathPara xmlns:m="http://schemas.openxmlformats.org/officeDocument/2006/math">
                    <m:oMathParaPr>
                      <m:jc m:val="centerGroup"/>
                    </m:oMathParaPr>
                    <m:oMath xmlns:m="http://schemas.openxmlformats.org/officeDocument/2006/math">
                      <m:r>
                        <m:rPr>
                          <m:sty m:val="p"/>
                        </m:rPr>
                        <a:rPr lang="es-EC" smtClean="0">
                          <a:solidFill>
                            <a:srgbClr val="FF0000"/>
                          </a:solidFill>
                          <a:latin typeface="Cambria Math"/>
                        </a:rPr>
                        <m:t>P</m:t>
                      </m:r>
                      <m:r>
                        <a:rPr lang="es-EC" smtClean="0">
                          <a:solidFill>
                            <a:srgbClr val="FF0000"/>
                          </a:solidFill>
                          <a:latin typeface="Cambria Math"/>
                        </a:rPr>
                        <m:t> </m:t>
                      </m:r>
                      <m:r>
                        <m:rPr>
                          <m:sty m:val="p"/>
                        </m:rPr>
                        <a:rPr lang="es-EC" smtClean="0">
                          <a:solidFill>
                            <a:srgbClr val="FF0000"/>
                          </a:solidFill>
                          <a:latin typeface="Cambria Math"/>
                        </a:rPr>
                        <m:t>CaoC</m:t>
                      </m:r>
                      <m:r>
                        <a:rPr lang="es-EC" smtClean="0">
                          <a:solidFill>
                            <a:srgbClr val="FF0000"/>
                          </a:solidFill>
                          <a:latin typeface="Cambria Math"/>
                        </a:rPr>
                        <m:t>=0.908 (</m:t>
                      </m:r>
                      <m:r>
                        <m:rPr>
                          <m:sty m:val="p"/>
                        </m:rPr>
                        <a:rPr lang="es-EC" smtClean="0">
                          <a:solidFill>
                            <a:srgbClr val="FF0000"/>
                          </a:solidFill>
                          <a:latin typeface="Cambria Math"/>
                        </a:rPr>
                        <m:t>Kg</m:t>
                      </m:r>
                      <m:r>
                        <a:rPr lang="es-EC" smtClean="0">
                          <a:solidFill>
                            <a:srgbClr val="FF0000"/>
                          </a:solidFill>
                          <a:latin typeface="Cambria Math"/>
                        </a:rPr>
                        <m:t>)</m:t>
                      </m:r>
                    </m:oMath>
                  </m:oMathPara>
                </a14:m>
                <a:endParaRPr lang="es-EC" dirty="0">
                  <a:solidFill>
                    <a:srgbClr val="FF0000"/>
                  </a:solidFill>
                </a:endParaRPr>
              </a:p>
            </p:txBody>
          </p:sp>
        </mc:Choice>
        <mc:Fallback xmlns="">
          <p:sp>
            <p:nvSpPr>
              <p:cNvPr id="4" name="3 Rectángulo"/>
              <p:cNvSpPr>
                <a:spLocks noRot="1" noChangeAspect="1" noMove="1" noResize="1" noEditPoints="1" noAdjustHandles="1" noChangeArrowheads="1" noChangeShapeType="1" noTextEdit="1"/>
              </p:cNvSpPr>
              <p:nvPr/>
            </p:nvSpPr>
            <p:spPr>
              <a:xfrm>
                <a:off x="141000" y="980728"/>
                <a:ext cx="4572000" cy="1229824"/>
              </a:xfrm>
              <a:prstGeom prst="rect">
                <a:avLst/>
              </a:prstGeom>
              <a:blipFill rotWithShape="1">
                <a:blip r:embed="rId2"/>
                <a:stretch>
                  <a:fillRect l="-1067" t="-2475" b="-247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4713000" y="1019934"/>
                <a:ext cx="4572000" cy="1200329"/>
              </a:xfrm>
              <a:prstGeom prst="rect">
                <a:avLst/>
              </a:prstGeom>
            </p:spPr>
            <p:txBody>
              <a:bodyPr>
                <a:spAutoFit/>
              </a:bodyPr>
              <a:lstStyle/>
              <a:p>
                <a:r>
                  <a:rPr lang="es-EC" b="1" dirty="0"/>
                  <a:t>Cálculo del peso de Oxido de Sílice en el Caolín C (</a:t>
                </a:r>
                <a:r>
                  <a:rPr lang="es-EC" b="1" dirty="0" err="1"/>
                  <a:t>PCaoC</a:t>
                </a:r>
                <a:r>
                  <a:rPr lang="es-EC" b="1" dirty="0"/>
                  <a:t> SiO</a:t>
                </a:r>
                <a:r>
                  <a:rPr lang="es-EC" b="1" baseline="-25000" dirty="0"/>
                  <a:t>2)</a:t>
                </a:r>
                <a:endParaRPr lang="es-EC" dirty="0"/>
              </a:p>
              <a:p>
                <a:pPr/>
                <a14:m>
                  <m:oMathPara xmlns:m="http://schemas.openxmlformats.org/officeDocument/2006/math">
                    <m:oMathParaPr>
                      <m:jc m:val="centerGroup"/>
                    </m:oMathParaPr>
                    <m:oMath xmlns:m="http://schemas.openxmlformats.org/officeDocument/2006/math">
                      <m:r>
                        <m:rPr>
                          <m:sty m:val="p"/>
                        </m:rPr>
                        <a:rPr lang="es-EC">
                          <a:latin typeface="Cambria Math"/>
                        </a:rPr>
                        <m:t>PCaoC</m:t>
                      </m:r>
                      <m:r>
                        <a:rPr lang="es-EC">
                          <a:latin typeface="Cambria Math"/>
                        </a:rPr>
                        <m:t> </m:t>
                      </m:r>
                      <m:r>
                        <m:rPr>
                          <m:sty m:val="p"/>
                        </m:rPr>
                        <a:rPr lang="es-EC">
                          <a:latin typeface="Cambria Math"/>
                        </a:rPr>
                        <m:t>Si</m:t>
                      </m:r>
                      <m:sSub>
                        <m:sSubPr>
                          <m:ctrlPr>
                            <a:rPr lang="es-EC" i="1">
                              <a:latin typeface="Cambria Math"/>
                            </a:rPr>
                          </m:ctrlPr>
                        </m:sSubPr>
                        <m:e>
                          <m:r>
                            <m:rPr>
                              <m:sty m:val="p"/>
                            </m:rPr>
                            <a:rPr lang="es-EC">
                              <a:latin typeface="Cambria Math"/>
                            </a:rPr>
                            <m:t>O</m:t>
                          </m:r>
                        </m:e>
                        <m:sub>
                          <m:r>
                            <a:rPr lang="es-EC">
                              <a:latin typeface="Cambria Math"/>
                            </a:rPr>
                            <m:t>2</m:t>
                          </m:r>
                        </m:sub>
                      </m:sSub>
                      <m:r>
                        <a:rPr lang="es-EC">
                          <a:latin typeface="Cambria Math"/>
                        </a:rPr>
                        <m:t>=</m:t>
                      </m:r>
                      <m:r>
                        <m:rPr>
                          <m:sty m:val="p"/>
                        </m:rPr>
                        <a:rPr lang="es-EC">
                          <a:latin typeface="Cambria Math"/>
                        </a:rPr>
                        <m:t>P</m:t>
                      </m:r>
                      <m:r>
                        <a:rPr lang="es-EC">
                          <a:latin typeface="Cambria Math"/>
                        </a:rPr>
                        <m:t> </m:t>
                      </m:r>
                      <m:r>
                        <m:rPr>
                          <m:sty m:val="p"/>
                        </m:rPr>
                        <a:rPr lang="es-EC">
                          <a:latin typeface="Cambria Math"/>
                        </a:rPr>
                        <m:t>CaoC</m:t>
                      </m:r>
                      <m:r>
                        <a:rPr lang="es-EC" i="1">
                          <a:latin typeface="Cambria Math"/>
                        </a:rPr>
                        <m:t>∗</m:t>
                      </m:r>
                      <m:r>
                        <m:rPr>
                          <m:sty m:val="p"/>
                        </m:rPr>
                        <a:rPr lang="es-EC">
                          <a:latin typeface="Cambria Math"/>
                        </a:rPr>
                        <m:t>CaoC</m:t>
                      </m:r>
                      <m:r>
                        <a:rPr lang="es-EC">
                          <a:latin typeface="Cambria Math"/>
                        </a:rPr>
                        <m:t> </m:t>
                      </m:r>
                      <m:r>
                        <m:rPr>
                          <m:sty m:val="p"/>
                        </m:rPr>
                        <a:rPr lang="es-EC">
                          <a:latin typeface="Cambria Math"/>
                        </a:rPr>
                        <m:t>Si</m:t>
                      </m:r>
                      <m:sSub>
                        <m:sSubPr>
                          <m:ctrlPr>
                            <a:rPr lang="es-EC" i="1">
                              <a:latin typeface="Cambria Math"/>
                            </a:rPr>
                          </m:ctrlPr>
                        </m:sSubPr>
                        <m:e>
                          <m:r>
                            <m:rPr>
                              <m:sty m:val="p"/>
                            </m:rPr>
                            <a:rPr lang="es-EC">
                              <a:latin typeface="Cambria Math"/>
                            </a:rPr>
                            <m:t>O</m:t>
                          </m:r>
                        </m:e>
                        <m:sub>
                          <m:r>
                            <a:rPr lang="es-EC">
                              <a:latin typeface="Cambria Math"/>
                            </a:rPr>
                            <m:t>2</m:t>
                          </m:r>
                        </m:sub>
                      </m:sSub>
                    </m:oMath>
                  </m:oMathPara>
                </a14:m>
                <a:endParaRPr lang="es-EC" dirty="0"/>
              </a:p>
              <a:p>
                <a:pPr/>
                <a14:m>
                  <m:oMathPara xmlns:m="http://schemas.openxmlformats.org/officeDocument/2006/math">
                    <m:oMathParaPr>
                      <m:jc m:val="centerGroup"/>
                    </m:oMathParaPr>
                    <m:oMath xmlns:m="http://schemas.openxmlformats.org/officeDocument/2006/math">
                      <m:r>
                        <m:rPr>
                          <m:sty m:val="p"/>
                        </m:rPr>
                        <a:rPr lang="es-EC">
                          <a:latin typeface="Cambria Math"/>
                        </a:rPr>
                        <m:t>PCaoC</m:t>
                      </m:r>
                      <m:r>
                        <a:rPr lang="es-EC">
                          <a:latin typeface="Cambria Math"/>
                        </a:rPr>
                        <m:t> </m:t>
                      </m:r>
                      <m:r>
                        <m:rPr>
                          <m:sty m:val="p"/>
                        </m:rPr>
                        <a:rPr lang="es-EC">
                          <a:latin typeface="Cambria Math"/>
                        </a:rPr>
                        <m:t>Si</m:t>
                      </m:r>
                      <m:sSub>
                        <m:sSubPr>
                          <m:ctrlPr>
                            <a:rPr lang="es-EC" i="1">
                              <a:latin typeface="Cambria Math"/>
                            </a:rPr>
                          </m:ctrlPr>
                        </m:sSubPr>
                        <m:e>
                          <m:r>
                            <m:rPr>
                              <m:sty m:val="p"/>
                            </m:rPr>
                            <a:rPr lang="es-EC">
                              <a:latin typeface="Cambria Math"/>
                            </a:rPr>
                            <m:t>O</m:t>
                          </m:r>
                        </m:e>
                        <m:sub>
                          <m:r>
                            <a:rPr lang="es-EC">
                              <a:latin typeface="Cambria Math"/>
                            </a:rPr>
                            <m:t>2</m:t>
                          </m:r>
                        </m:sub>
                      </m:sSub>
                      <m:r>
                        <a:rPr lang="es-EC">
                          <a:latin typeface="Cambria Math"/>
                        </a:rPr>
                        <m:t>=0.545 (</m:t>
                      </m:r>
                      <m:r>
                        <m:rPr>
                          <m:sty m:val="p"/>
                        </m:rPr>
                        <a:rPr lang="es-EC">
                          <a:latin typeface="Cambria Math"/>
                        </a:rPr>
                        <m:t>Kg</m:t>
                      </m:r>
                      <m:r>
                        <a:rPr lang="es-EC">
                          <a:latin typeface="Cambria Math"/>
                        </a:rPr>
                        <m:t>)</m:t>
                      </m:r>
                    </m:oMath>
                  </m:oMathPara>
                </a14:m>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4713000" y="1019934"/>
                <a:ext cx="4572000" cy="1200329"/>
              </a:xfrm>
              <a:prstGeom prst="rect">
                <a:avLst/>
              </a:prstGeom>
              <a:blipFill rotWithShape="1">
                <a:blip r:embed="rId3" cstate="print"/>
                <a:stretch>
                  <a:fillRect l="-1067" t="-2538" b="-355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161136" y="2420888"/>
                <a:ext cx="4572000" cy="1200329"/>
              </a:xfrm>
              <a:prstGeom prst="rect">
                <a:avLst/>
              </a:prstGeom>
            </p:spPr>
            <p:txBody>
              <a:bodyPr>
                <a:spAutoFit/>
              </a:bodyPr>
              <a:lstStyle/>
              <a:p>
                <a:r>
                  <a:rPr lang="es-EC" b="1" dirty="0"/>
                  <a:t>Cálculo del peso total de Oxido de Sílice  (PT SiO</a:t>
                </a:r>
                <a:r>
                  <a:rPr lang="es-EC" b="1" baseline="-25000" dirty="0"/>
                  <a:t>2)</a:t>
                </a:r>
                <a:r>
                  <a:rPr lang="es-EC" b="1" dirty="0"/>
                  <a:t>.</a:t>
                </a:r>
                <a:endParaRPr lang="es-EC" dirty="0"/>
              </a:p>
              <a:p>
                <a:pPr/>
                <a14:m>
                  <m:oMathPara xmlns:m="http://schemas.openxmlformats.org/officeDocument/2006/math">
                    <m:oMathParaPr>
                      <m:jc m:val="centerGroup"/>
                    </m:oMathParaPr>
                    <m:oMath xmlns:m="http://schemas.openxmlformats.org/officeDocument/2006/math">
                      <m:r>
                        <m:rPr>
                          <m:sty m:val="p"/>
                        </m:rPr>
                        <a:rPr lang="es-EC">
                          <a:latin typeface="Cambria Math"/>
                        </a:rPr>
                        <m:t>PT</m:t>
                      </m:r>
                      <m:r>
                        <a:rPr lang="es-EC">
                          <a:latin typeface="Cambria Math"/>
                        </a:rPr>
                        <m:t> </m:t>
                      </m:r>
                      <m:r>
                        <m:rPr>
                          <m:sty m:val="p"/>
                        </m:rPr>
                        <a:rPr lang="es-EC">
                          <a:latin typeface="Cambria Math"/>
                        </a:rPr>
                        <m:t>Si</m:t>
                      </m:r>
                      <m:sSub>
                        <m:sSubPr>
                          <m:ctrlPr>
                            <a:rPr lang="es-EC" i="1">
                              <a:latin typeface="Cambria Math"/>
                            </a:rPr>
                          </m:ctrlPr>
                        </m:sSubPr>
                        <m:e>
                          <m:r>
                            <m:rPr>
                              <m:sty m:val="p"/>
                            </m:rPr>
                            <a:rPr lang="es-EC">
                              <a:latin typeface="Cambria Math"/>
                            </a:rPr>
                            <m:t>O</m:t>
                          </m:r>
                        </m:e>
                        <m:sub>
                          <m:r>
                            <a:rPr lang="es-EC">
                              <a:latin typeface="Cambria Math"/>
                            </a:rPr>
                            <m:t>2</m:t>
                          </m:r>
                        </m:sub>
                      </m:sSub>
                      <m:r>
                        <a:rPr lang="es-EC">
                          <a:latin typeface="Cambria Math"/>
                        </a:rPr>
                        <m:t>=</m:t>
                      </m:r>
                      <m:r>
                        <m:rPr>
                          <m:sty m:val="p"/>
                        </m:rPr>
                        <a:rPr lang="es-EC">
                          <a:latin typeface="Cambria Math"/>
                        </a:rPr>
                        <m:t>P</m:t>
                      </m:r>
                      <m:r>
                        <a:rPr lang="es-EC">
                          <a:latin typeface="Cambria Math"/>
                        </a:rPr>
                        <m:t> </m:t>
                      </m:r>
                      <m:r>
                        <m:rPr>
                          <m:sty m:val="p"/>
                        </m:rPr>
                        <a:rPr lang="es-EC">
                          <a:latin typeface="Cambria Math"/>
                        </a:rPr>
                        <m:t>Si</m:t>
                      </m:r>
                      <m:sSub>
                        <m:sSubPr>
                          <m:ctrlPr>
                            <a:rPr lang="es-EC" i="1">
                              <a:latin typeface="Cambria Math"/>
                            </a:rPr>
                          </m:ctrlPr>
                        </m:sSubPr>
                        <m:e>
                          <m:r>
                            <m:rPr>
                              <m:sty m:val="p"/>
                            </m:rPr>
                            <a:rPr lang="es-EC">
                              <a:latin typeface="Cambria Math"/>
                            </a:rPr>
                            <m:t>O</m:t>
                          </m:r>
                        </m:e>
                        <m:sub>
                          <m:r>
                            <a:rPr lang="es-EC">
                              <a:latin typeface="Cambria Math"/>
                            </a:rPr>
                            <m:t>2</m:t>
                          </m:r>
                        </m:sub>
                      </m:sSub>
                      <m:r>
                        <a:rPr lang="es-EC" i="1">
                          <a:latin typeface="Cambria Math"/>
                        </a:rPr>
                        <m:t>−</m:t>
                      </m:r>
                      <m:r>
                        <a:rPr lang="es-EC">
                          <a:latin typeface="Cambria Math"/>
                        </a:rPr>
                        <m:t> </m:t>
                      </m:r>
                      <m:r>
                        <m:rPr>
                          <m:sty m:val="p"/>
                        </m:rPr>
                        <a:rPr lang="es-EC">
                          <a:latin typeface="Cambria Math"/>
                        </a:rPr>
                        <m:t>PCaoC</m:t>
                      </m:r>
                      <m:r>
                        <a:rPr lang="es-EC">
                          <a:latin typeface="Cambria Math"/>
                        </a:rPr>
                        <m:t> </m:t>
                      </m:r>
                      <m:r>
                        <m:rPr>
                          <m:sty m:val="p"/>
                        </m:rPr>
                        <a:rPr lang="es-EC">
                          <a:latin typeface="Cambria Math"/>
                        </a:rPr>
                        <m:t>Si</m:t>
                      </m:r>
                      <m:sSub>
                        <m:sSubPr>
                          <m:ctrlPr>
                            <a:rPr lang="es-EC" i="1">
                              <a:latin typeface="Cambria Math"/>
                            </a:rPr>
                          </m:ctrlPr>
                        </m:sSubPr>
                        <m:e>
                          <m:r>
                            <m:rPr>
                              <m:sty m:val="p"/>
                            </m:rPr>
                            <a:rPr lang="es-EC">
                              <a:latin typeface="Cambria Math"/>
                            </a:rPr>
                            <m:t>O</m:t>
                          </m:r>
                        </m:e>
                        <m:sub>
                          <m:r>
                            <a:rPr lang="es-EC">
                              <a:latin typeface="Cambria Math"/>
                            </a:rPr>
                            <m:t>2</m:t>
                          </m:r>
                        </m:sub>
                      </m:sSub>
                    </m:oMath>
                  </m:oMathPara>
                </a14:m>
                <a:endParaRPr lang="es-EC" dirty="0"/>
              </a:p>
              <a:p>
                <a:pPr/>
                <a14:m>
                  <m:oMathPara xmlns:m="http://schemas.openxmlformats.org/officeDocument/2006/math">
                    <m:oMathParaPr>
                      <m:jc m:val="centerGroup"/>
                    </m:oMathParaPr>
                    <m:oMath xmlns:m="http://schemas.openxmlformats.org/officeDocument/2006/math">
                      <m:r>
                        <m:rPr>
                          <m:sty m:val="p"/>
                        </m:rPr>
                        <a:rPr lang="es-EC">
                          <a:latin typeface="Cambria Math"/>
                        </a:rPr>
                        <m:t>PT</m:t>
                      </m:r>
                      <m:r>
                        <a:rPr lang="es-EC">
                          <a:latin typeface="Cambria Math"/>
                        </a:rPr>
                        <m:t> </m:t>
                      </m:r>
                      <m:r>
                        <m:rPr>
                          <m:sty m:val="p"/>
                        </m:rPr>
                        <a:rPr lang="es-EC">
                          <a:latin typeface="Cambria Math"/>
                        </a:rPr>
                        <m:t>Si</m:t>
                      </m:r>
                      <m:sSub>
                        <m:sSubPr>
                          <m:ctrlPr>
                            <a:rPr lang="es-EC" i="1">
                              <a:latin typeface="Cambria Math"/>
                            </a:rPr>
                          </m:ctrlPr>
                        </m:sSubPr>
                        <m:e>
                          <m:r>
                            <m:rPr>
                              <m:sty m:val="p"/>
                            </m:rPr>
                            <a:rPr lang="es-EC">
                              <a:latin typeface="Cambria Math"/>
                            </a:rPr>
                            <m:t>O</m:t>
                          </m:r>
                        </m:e>
                        <m:sub>
                          <m:r>
                            <a:rPr lang="es-EC">
                              <a:latin typeface="Cambria Math"/>
                            </a:rPr>
                            <m:t>2</m:t>
                          </m:r>
                        </m:sub>
                      </m:sSub>
                      <m:r>
                        <a:rPr lang="es-EC">
                          <a:latin typeface="Cambria Math"/>
                        </a:rPr>
                        <m:t>=0.483 (</m:t>
                      </m:r>
                      <m:r>
                        <m:rPr>
                          <m:sty m:val="p"/>
                        </m:rPr>
                        <a:rPr lang="es-EC">
                          <a:latin typeface="Cambria Math"/>
                        </a:rPr>
                        <m:t>Kg</m:t>
                      </m:r>
                      <m:r>
                        <a:rPr lang="es-EC">
                          <a:latin typeface="Cambria Math"/>
                        </a:rPr>
                        <m:t>)</m:t>
                      </m:r>
                    </m:oMath>
                  </m:oMathPara>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161136" y="2420888"/>
                <a:ext cx="4572000" cy="1200329"/>
              </a:xfrm>
              <a:prstGeom prst="rect">
                <a:avLst/>
              </a:prstGeom>
              <a:blipFill rotWithShape="1">
                <a:blip r:embed="rId4" cstate="print"/>
                <a:stretch>
                  <a:fillRect l="-1067" t="-2538" r="-2000" b="-355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4713000" y="2420888"/>
                <a:ext cx="4572000" cy="1212063"/>
              </a:xfrm>
              <a:prstGeom prst="rect">
                <a:avLst/>
              </a:prstGeom>
            </p:spPr>
            <p:txBody>
              <a:bodyPr>
                <a:spAutoFit/>
              </a:bodyPr>
              <a:lstStyle/>
              <a:p>
                <a:r>
                  <a:rPr lang="es-EC" b="1" dirty="0"/>
                  <a:t>Calculo del peso de la Diatomita (</a:t>
                </a:r>
                <a:r>
                  <a:rPr lang="es-EC" b="1" dirty="0" err="1"/>
                  <a:t>PDia</a:t>
                </a:r>
                <a:r>
                  <a:rPr lang="es-EC" b="1" dirty="0"/>
                  <a:t>)</a:t>
                </a:r>
                <a:endParaRPr lang="es-EC" dirty="0"/>
              </a:p>
              <a:p>
                <a:pPr/>
                <a14:m>
                  <m:oMathPara xmlns:m="http://schemas.openxmlformats.org/officeDocument/2006/math">
                    <m:oMathParaPr>
                      <m:jc m:val="centerGroup"/>
                    </m:oMathParaPr>
                    <m:oMath xmlns:m="http://schemas.openxmlformats.org/officeDocument/2006/math">
                      <m:r>
                        <m:rPr>
                          <m:sty m:val="p"/>
                        </m:rPr>
                        <a:rPr lang="es-EC">
                          <a:latin typeface="Cambria Math"/>
                        </a:rPr>
                        <m:t>PDia</m:t>
                      </m:r>
                      <m:r>
                        <a:rPr lang="es-EC">
                          <a:latin typeface="Cambria Math"/>
                        </a:rPr>
                        <m:t>=</m:t>
                      </m:r>
                      <m:f>
                        <m:fPr>
                          <m:ctrlPr>
                            <a:rPr lang="es-EC" i="1">
                              <a:latin typeface="Cambria Math"/>
                            </a:rPr>
                          </m:ctrlPr>
                        </m:fPr>
                        <m:num>
                          <m:r>
                            <m:rPr>
                              <m:sty m:val="p"/>
                            </m:rPr>
                            <a:rPr lang="es-ES">
                              <a:latin typeface="Cambria Math"/>
                            </a:rPr>
                            <m:t>PT</m:t>
                          </m:r>
                          <m:r>
                            <a:rPr lang="es-ES">
                              <a:latin typeface="Cambria Math"/>
                            </a:rPr>
                            <m:t> </m:t>
                          </m:r>
                          <m:r>
                            <m:rPr>
                              <m:sty m:val="p"/>
                            </m:rPr>
                            <a:rPr lang="es-EC">
                              <a:latin typeface="Cambria Math"/>
                            </a:rPr>
                            <m:t>Si</m:t>
                          </m:r>
                          <m:sSub>
                            <m:sSubPr>
                              <m:ctrlPr>
                                <a:rPr lang="es-EC" i="1">
                                  <a:latin typeface="Cambria Math"/>
                                </a:rPr>
                              </m:ctrlPr>
                            </m:sSubPr>
                            <m:e>
                              <m:r>
                                <m:rPr>
                                  <m:sty m:val="p"/>
                                </m:rPr>
                                <a:rPr lang="es-EC">
                                  <a:latin typeface="Cambria Math"/>
                                </a:rPr>
                                <m:t>O</m:t>
                              </m:r>
                            </m:e>
                            <m:sub>
                              <m:r>
                                <a:rPr lang="es-EC">
                                  <a:latin typeface="Cambria Math"/>
                                </a:rPr>
                                <m:t>2</m:t>
                              </m:r>
                            </m:sub>
                          </m:sSub>
                        </m:num>
                        <m:den>
                          <m:r>
                            <m:rPr>
                              <m:sty m:val="p"/>
                            </m:rPr>
                            <a:rPr lang="es-EC">
                              <a:latin typeface="Cambria Math"/>
                            </a:rPr>
                            <m:t>D</m:t>
                          </m:r>
                          <m:r>
                            <a:rPr lang="es-EC">
                              <a:latin typeface="Cambria Math"/>
                            </a:rPr>
                            <m:t> </m:t>
                          </m:r>
                          <m:r>
                            <m:rPr>
                              <m:sty m:val="p"/>
                            </m:rPr>
                            <a:rPr lang="es-EC">
                              <a:latin typeface="Cambria Math"/>
                            </a:rPr>
                            <m:t>Si</m:t>
                          </m:r>
                          <m:sSub>
                            <m:sSubPr>
                              <m:ctrlPr>
                                <a:rPr lang="es-EC" i="1">
                                  <a:latin typeface="Cambria Math"/>
                                </a:rPr>
                              </m:ctrlPr>
                            </m:sSubPr>
                            <m:e>
                              <m:r>
                                <m:rPr>
                                  <m:sty m:val="p"/>
                                </m:rPr>
                                <a:rPr lang="es-EC">
                                  <a:latin typeface="Cambria Math"/>
                                </a:rPr>
                                <m:t>O</m:t>
                              </m:r>
                            </m:e>
                            <m:sub>
                              <m:r>
                                <a:rPr lang="es-EC">
                                  <a:latin typeface="Cambria Math"/>
                                </a:rPr>
                                <m:t>2</m:t>
                              </m:r>
                            </m:sub>
                          </m:sSub>
                        </m:den>
                      </m:f>
                    </m:oMath>
                  </m:oMathPara>
                </a14:m>
                <a:endParaRPr lang="es-EC" dirty="0"/>
              </a:p>
              <a:p>
                <a:pPr/>
                <a14:m>
                  <m:oMathPara xmlns:m="http://schemas.openxmlformats.org/officeDocument/2006/math">
                    <m:oMathParaPr>
                      <m:jc m:val="centerGroup"/>
                    </m:oMathParaPr>
                    <m:oMath xmlns:m="http://schemas.openxmlformats.org/officeDocument/2006/math">
                      <m:r>
                        <m:rPr>
                          <m:sty m:val="p"/>
                        </m:rPr>
                        <a:rPr lang="es-EC" smtClean="0">
                          <a:solidFill>
                            <a:srgbClr val="FF0000"/>
                          </a:solidFill>
                          <a:latin typeface="Cambria Math"/>
                        </a:rPr>
                        <m:t>PDia</m:t>
                      </m:r>
                      <m:r>
                        <a:rPr lang="es-EC" smtClean="0">
                          <a:solidFill>
                            <a:srgbClr val="FF0000"/>
                          </a:solidFill>
                          <a:latin typeface="Cambria Math"/>
                        </a:rPr>
                        <m:t>=0.201(</m:t>
                      </m:r>
                      <m:r>
                        <m:rPr>
                          <m:sty m:val="p"/>
                        </m:rPr>
                        <a:rPr lang="es-EC" smtClean="0">
                          <a:solidFill>
                            <a:srgbClr val="FF0000"/>
                          </a:solidFill>
                          <a:latin typeface="Cambria Math"/>
                        </a:rPr>
                        <m:t>Kg</m:t>
                      </m:r>
                      <m:r>
                        <a:rPr lang="es-EC" smtClean="0">
                          <a:solidFill>
                            <a:srgbClr val="FF0000"/>
                          </a:solidFill>
                          <a:latin typeface="Cambria Math"/>
                        </a:rPr>
                        <m:t>)</m:t>
                      </m:r>
                    </m:oMath>
                  </m:oMathPara>
                </a14:m>
                <a:endParaRPr lang="es-EC" dirty="0">
                  <a:solidFill>
                    <a:srgbClr val="FF0000"/>
                  </a:solidFill>
                </a:endParaRPr>
              </a:p>
            </p:txBody>
          </p:sp>
        </mc:Choice>
        <mc:Fallback xmlns="">
          <p:sp>
            <p:nvSpPr>
              <p:cNvPr id="7" name="6 Rectángulo"/>
              <p:cNvSpPr>
                <a:spLocks noRot="1" noChangeAspect="1" noMove="1" noResize="1" noEditPoints="1" noAdjustHandles="1" noChangeArrowheads="1" noChangeShapeType="1" noTextEdit="1"/>
              </p:cNvSpPr>
              <p:nvPr/>
            </p:nvSpPr>
            <p:spPr>
              <a:xfrm>
                <a:off x="4713000" y="2420888"/>
                <a:ext cx="4572000" cy="1212063"/>
              </a:xfrm>
              <a:prstGeom prst="rect">
                <a:avLst/>
              </a:prstGeom>
              <a:blipFill rotWithShape="1">
                <a:blip r:embed="rId5" cstate="print"/>
                <a:stretch>
                  <a:fillRect l="-1067" t="-2513" b="-3518"/>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161136" y="3861048"/>
                <a:ext cx="4572000" cy="1477328"/>
              </a:xfrm>
              <a:prstGeom prst="rect">
                <a:avLst/>
              </a:prstGeom>
            </p:spPr>
            <p:txBody>
              <a:bodyPr>
                <a:spAutoFit/>
              </a:bodyPr>
              <a:lstStyle/>
              <a:p>
                <a:r>
                  <a:rPr lang="es-EC" b="1" dirty="0"/>
                  <a:t>Cálculo del peso de Oxido de Aluminio en la diatomita (PD Al</a:t>
                </a:r>
                <a:r>
                  <a:rPr lang="es-EC" b="1" baseline="-25000" dirty="0"/>
                  <a:t>2</a:t>
                </a:r>
                <a:r>
                  <a:rPr lang="es-EC" b="1" dirty="0"/>
                  <a:t>O</a:t>
                </a:r>
                <a:r>
                  <a:rPr lang="es-EC" b="1" baseline="-25000" dirty="0"/>
                  <a:t>3</a:t>
                </a:r>
                <a:r>
                  <a:rPr lang="es-EC" b="1" dirty="0"/>
                  <a:t>)</a:t>
                </a:r>
                <a:endParaRPr lang="es-EC" dirty="0"/>
              </a:p>
              <a:p>
                <a:pPr/>
                <a14:m>
                  <m:oMathPara xmlns:m="http://schemas.openxmlformats.org/officeDocument/2006/math">
                    <m:oMathParaPr>
                      <m:jc m:val="centerGroup"/>
                    </m:oMathParaPr>
                    <m:oMath xmlns:m="http://schemas.openxmlformats.org/officeDocument/2006/math">
                      <m:r>
                        <m:rPr>
                          <m:sty m:val="p"/>
                        </m:rPr>
                        <a:rPr lang="es-EC">
                          <a:latin typeface="Cambria Math"/>
                        </a:rPr>
                        <m:t>PD</m:t>
                      </m:r>
                      <m:r>
                        <a:rPr lang="es-EC">
                          <a:latin typeface="Cambria Math"/>
                        </a:rPr>
                        <m:t> </m:t>
                      </m:r>
                      <m:sSub>
                        <m:sSubPr>
                          <m:ctrlPr>
                            <a:rPr lang="es-EC" i="1">
                              <a:latin typeface="Cambria Math"/>
                            </a:rPr>
                          </m:ctrlPr>
                        </m:sSubPr>
                        <m:e>
                          <m:r>
                            <m:rPr>
                              <m:sty m:val="p"/>
                            </m:rPr>
                            <a:rPr lang="es-EC">
                              <a:latin typeface="Cambria Math"/>
                            </a:rPr>
                            <m:t>Al</m:t>
                          </m:r>
                        </m:e>
                        <m:sub>
                          <m:r>
                            <a:rPr lang="es-EC">
                              <a:latin typeface="Cambria Math"/>
                            </a:rPr>
                            <m:t>2</m:t>
                          </m:r>
                        </m:sub>
                      </m:sSub>
                      <m:sSub>
                        <m:sSubPr>
                          <m:ctrlPr>
                            <a:rPr lang="es-EC" i="1">
                              <a:latin typeface="Cambria Math"/>
                            </a:rPr>
                          </m:ctrlPr>
                        </m:sSubPr>
                        <m:e>
                          <m:r>
                            <m:rPr>
                              <m:sty m:val="p"/>
                            </m:rPr>
                            <a:rPr lang="es-EC">
                              <a:latin typeface="Cambria Math"/>
                            </a:rPr>
                            <m:t>O</m:t>
                          </m:r>
                        </m:e>
                        <m:sub>
                          <m:r>
                            <a:rPr lang="es-EC">
                              <a:latin typeface="Cambria Math"/>
                            </a:rPr>
                            <m:t>3</m:t>
                          </m:r>
                        </m:sub>
                      </m:sSub>
                      <m:r>
                        <a:rPr lang="es-EC">
                          <a:latin typeface="Cambria Math"/>
                        </a:rPr>
                        <m:t>=</m:t>
                      </m:r>
                      <m:r>
                        <m:rPr>
                          <m:sty m:val="p"/>
                        </m:rPr>
                        <a:rPr lang="es-EC">
                          <a:latin typeface="Cambria Math"/>
                        </a:rPr>
                        <m:t>PDia</m:t>
                      </m:r>
                      <m:r>
                        <a:rPr lang="es-EC" i="1">
                          <a:latin typeface="Cambria Math"/>
                        </a:rPr>
                        <m:t>∗</m:t>
                      </m:r>
                      <m:r>
                        <m:rPr>
                          <m:sty m:val="p"/>
                        </m:rPr>
                        <a:rPr lang="es-EC">
                          <a:latin typeface="Cambria Math"/>
                        </a:rPr>
                        <m:t>D</m:t>
                      </m:r>
                      <m:r>
                        <a:rPr lang="es-EC">
                          <a:latin typeface="Cambria Math"/>
                        </a:rPr>
                        <m:t> </m:t>
                      </m:r>
                      <m:sSub>
                        <m:sSubPr>
                          <m:ctrlPr>
                            <a:rPr lang="es-EC" i="1">
                              <a:latin typeface="Cambria Math"/>
                            </a:rPr>
                          </m:ctrlPr>
                        </m:sSubPr>
                        <m:e>
                          <m:r>
                            <m:rPr>
                              <m:sty m:val="p"/>
                            </m:rPr>
                            <a:rPr lang="es-EC">
                              <a:latin typeface="Cambria Math"/>
                            </a:rPr>
                            <m:t>Al</m:t>
                          </m:r>
                        </m:e>
                        <m:sub>
                          <m:r>
                            <a:rPr lang="es-EC">
                              <a:latin typeface="Cambria Math"/>
                            </a:rPr>
                            <m:t>2</m:t>
                          </m:r>
                        </m:sub>
                      </m:sSub>
                      <m:sSub>
                        <m:sSubPr>
                          <m:ctrlPr>
                            <a:rPr lang="es-EC" i="1">
                              <a:latin typeface="Cambria Math"/>
                            </a:rPr>
                          </m:ctrlPr>
                        </m:sSubPr>
                        <m:e>
                          <m:r>
                            <m:rPr>
                              <m:sty m:val="p"/>
                            </m:rPr>
                            <a:rPr lang="es-EC">
                              <a:latin typeface="Cambria Math"/>
                            </a:rPr>
                            <m:t>O</m:t>
                          </m:r>
                        </m:e>
                        <m:sub>
                          <m:r>
                            <a:rPr lang="es-EC">
                              <a:latin typeface="Cambria Math"/>
                            </a:rPr>
                            <m:t>3</m:t>
                          </m:r>
                        </m:sub>
                      </m:sSub>
                    </m:oMath>
                  </m:oMathPara>
                </a14:m>
                <a:endParaRPr lang="es-EC" dirty="0"/>
              </a:p>
              <a:p>
                <a:pPr/>
                <a14:m>
                  <m:oMathPara xmlns:m="http://schemas.openxmlformats.org/officeDocument/2006/math">
                    <m:oMathParaPr>
                      <m:jc m:val="centerGroup"/>
                    </m:oMathParaPr>
                    <m:oMath xmlns:m="http://schemas.openxmlformats.org/officeDocument/2006/math">
                      <m:r>
                        <m:rPr>
                          <m:sty m:val="p"/>
                        </m:rPr>
                        <a:rPr lang="es-EC">
                          <a:latin typeface="Cambria Math"/>
                        </a:rPr>
                        <m:t>PD</m:t>
                      </m:r>
                      <m:r>
                        <a:rPr lang="es-EC">
                          <a:latin typeface="Cambria Math"/>
                        </a:rPr>
                        <m:t> </m:t>
                      </m:r>
                      <m:sSub>
                        <m:sSubPr>
                          <m:ctrlPr>
                            <a:rPr lang="es-EC" i="1">
                              <a:latin typeface="Cambria Math"/>
                            </a:rPr>
                          </m:ctrlPr>
                        </m:sSubPr>
                        <m:e>
                          <m:r>
                            <m:rPr>
                              <m:sty m:val="p"/>
                            </m:rPr>
                            <a:rPr lang="es-EC">
                              <a:latin typeface="Cambria Math"/>
                            </a:rPr>
                            <m:t>Al</m:t>
                          </m:r>
                        </m:e>
                        <m:sub>
                          <m:r>
                            <a:rPr lang="es-EC">
                              <a:latin typeface="Cambria Math"/>
                            </a:rPr>
                            <m:t>2</m:t>
                          </m:r>
                        </m:sub>
                      </m:sSub>
                      <m:sSub>
                        <m:sSubPr>
                          <m:ctrlPr>
                            <a:rPr lang="es-EC" i="1">
                              <a:latin typeface="Cambria Math"/>
                            </a:rPr>
                          </m:ctrlPr>
                        </m:sSubPr>
                        <m:e>
                          <m:r>
                            <m:rPr>
                              <m:sty m:val="p"/>
                            </m:rPr>
                            <a:rPr lang="es-EC">
                              <a:latin typeface="Cambria Math"/>
                            </a:rPr>
                            <m:t>O</m:t>
                          </m:r>
                        </m:e>
                        <m:sub>
                          <m:r>
                            <a:rPr lang="es-EC">
                              <a:latin typeface="Cambria Math"/>
                            </a:rPr>
                            <m:t>3</m:t>
                          </m:r>
                        </m:sub>
                      </m:sSub>
                      <m:r>
                        <a:rPr lang="es-EC">
                          <a:latin typeface="Cambria Math"/>
                        </a:rPr>
                        <m:t>=0.201 (</m:t>
                      </m:r>
                      <m:r>
                        <m:rPr>
                          <m:sty m:val="p"/>
                        </m:rPr>
                        <a:rPr lang="es-EC">
                          <a:latin typeface="Cambria Math"/>
                        </a:rPr>
                        <m:t>Kg</m:t>
                      </m:r>
                      <m:r>
                        <a:rPr lang="es-EC">
                          <a:latin typeface="Cambria Math"/>
                        </a:rPr>
                        <m:t>)</m:t>
                      </m:r>
                    </m:oMath>
                  </m:oMathPara>
                </a14:m>
                <a:endParaRPr lang="es-EC" dirty="0"/>
              </a:p>
              <a:p>
                <a:r>
                  <a:rPr lang="es-EC" dirty="0"/>
                  <a:t> </a:t>
                </a:r>
              </a:p>
            </p:txBody>
          </p:sp>
        </mc:Choice>
        <mc:Fallback xmlns="">
          <p:sp>
            <p:nvSpPr>
              <p:cNvPr id="8" name="7 Rectángulo"/>
              <p:cNvSpPr>
                <a:spLocks noRot="1" noChangeAspect="1" noMove="1" noResize="1" noEditPoints="1" noAdjustHandles="1" noChangeArrowheads="1" noChangeShapeType="1" noTextEdit="1"/>
              </p:cNvSpPr>
              <p:nvPr/>
            </p:nvSpPr>
            <p:spPr>
              <a:xfrm>
                <a:off x="161136" y="3861048"/>
                <a:ext cx="4572000" cy="1477328"/>
              </a:xfrm>
              <a:prstGeom prst="rect">
                <a:avLst/>
              </a:prstGeom>
              <a:blipFill rotWithShape="1">
                <a:blip r:embed="rId6" cstate="print"/>
                <a:stretch>
                  <a:fillRect l="-1067" t="-2058" r="-40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4733136" y="3861048"/>
                <a:ext cx="4572000" cy="1200329"/>
              </a:xfrm>
              <a:prstGeom prst="rect">
                <a:avLst/>
              </a:prstGeom>
            </p:spPr>
            <p:txBody>
              <a:bodyPr>
                <a:spAutoFit/>
              </a:bodyPr>
              <a:lstStyle/>
              <a:p>
                <a:r>
                  <a:rPr lang="es-EC" b="1" dirty="0"/>
                  <a:t>Cálculo del peso total de Oxido de Aluminio (PT Al</a:t>
                </a:r>
                <a:r>
                  <a:rPr lang="es-EC" b="1" baseline="-25000" dirty="0"/>
                  <a:t>2</a:t>
                </a:r>
                <a:r>
                  <a:rPr lang="es-EC" b="1" dirty="0"/>
                  <a:t>O</a:t>
                </a:r>
                <a:r>
                  <a:rPr lang="es-EC" b="1" baseline="-25000" dirty="0"/>
                  <a:t>3</a:t>
                </a:r>
                <a:r>
                  <a:rPr lang="es-EC" b="1" dirty="0"/>
                  <a:t>)</a:t>
                </a:r>
                <a:endParaRPr lang="es-EC" dirty="0"/>
              </a:p>
              <a:p>
                <a:pPr/>
                <a14:m>
                  <m:oMathPara xmlns:m="http://schemas.openxmlformats.org/officeDocument/2006/math">
                    <m:oMathParaPr>
                      <m:jc m:val="centerGroup"/>
                    </m:oMathParaPr>
                    <m:oMath xmlns:m="http://schemas.openxmlformats.org/officeDocument/2006/math">
                      <m:r>
                        <m:rPr>
                          <m:sty m:val="p"/>
                        </m:rPr>
                        <a:rPr lang="es-EC">
                          <a:latin typeface="Cambria Math"/>
                        </a:rPr>
                        <m:t>PT</m:t>
                      </m:r>
                      <m:r>
                        <a:rPr lang="es-EC">
                          <a:latin typeface="Cambria Math"/>
                        </a:rPr>
                        <m:t> </m:t>
                      </m:r>
                      <m:sSub>
                        <m:sSubPr>
                          <m:ctrlPr>
                            <a:rPr lang="es-EC" i="1">
                              <a:latin typeface="Cambria Math"/>
                            </a:rPr>
                          </m:ctrlPr>
                        </m:sSubPr>
                        <m:e>
                          <m:r>
                            <m:rPr>
                              <m:sty m:val="p"/>
                            </m:rPr>
                            <a:rPr lang="es-EC">
                              <a:latin typeface="Cambria Math"/>
                            </a:rPr>
                            <m:t>Al</m:t>
                          </m:r>
                        </m:e>
                        <m:sub>
                          <m:r>
                            <a:rPr lang="es-EC">
                              <a:latin typeface="Cambria Math"/>
                            </a:rPr>
                            <m:t>2</m:t>
                          </m:r>
                        </m:sub>
                      </m:sSub>
                      <m:sSub>
                        <m:sSubPr>
                          <m:ctrlPr>
                            <a:rPr lang="es-EC" i="1">
                              <a:latin typeface="Cambria Math"/>
                            </a:rPr>
                          </m:ctrlPr>
                        </m:sSubPr>
                        <m:e>
                          <m:r>
                            <m:rPr>
                              <m:sty m:val="p"/>
                            </m:rPr>
                            <a:rPr lang="es-EC">
                              <a:latin typeface="Cambria Math"/>
                            </a:rPr>
                            <m:t>O</m:t>
                          </m:r>
                        </m:e>
                        <m:sub>
                          <m:r>
                            <a:rPr lang="es-EC">
                              <a:latin typeface="Cambria Math"/>
                            </a:rPr>
                            <m:t>3</m:t>
                          </m:r>
                        </m:sub>
                      </m:sSub>
                      <m:r>
                        <a:rPr lang="es-EC">
                          <a:latin typeface="Cambria Math"/>
                        </a:rPr>
                        <m:t>=</m:t>
                      </m:r>
                      <m:r>
                        <m:rPr>
                          <m:sty m:val="p"/>
                        </m:rPr>
                        <a:rPr lang="es-EC">
                          <a:latin typeface="Cambria Math"/>
                        </a:rPr>
                        <m:t>P</m:t>
                      </m:r>
                      <m:r>
                        <a:rPr lang="es-EC">
                          <a:latin typeface="Cambria Math"/>
                        </a:rPr>
                        <m:t> </m:t>
                      </m:r>
                      <m:sSub>
                        <m:sSubPr>
                          <m:ctrlPr>
                            <a:rPr lang="es-EC" i="1">
                              <a:latin typeface="Cambria Math"/>
                            </a:rPr>
                          </m:ctrlPr>
                        </m:sSubPr>
                        <m:e>
                          <m:r>
                            <m:rPr>
                              <m:sty m:val="p"/>
                            </m:rPr>
                            <a:rPr lang="es-EC">
                              <a:latin typeface="Cambria Math"/>
                            </a:rPr>
                            <m:t>Al</m:t>
                          </m:r>
                        </m:e>
                        <m:sub>
                          <m:r>
                            <a:rPr lang="es-EC">
                              <a:latin typeface="Cambria Math"/>
                            </a:rPr>
                            <m:t>2</m:t>
                          </m:r>
                        </m:sub>
                      </m:sSub>
                      <m:sSub>
                        <m:sSubPr>
                          <m:ctrlPr>
                            <a:rPr lang="es-EC" i="1">
                              <a:latin typeface="Cambria Math"/>
                            </a:rPr>
                          </m:ctrlPr>
                        </m:sSubPr>
                        <m:e>
                          <m:r>
                            <m:rPr>
                              <m:sty m:val="p"/>
                            </m:rPr>
                            <a:rPr lang="es-EC">
                              <a:latin typeface="Cambria Math"/>
                            </a:rPr>
                            <m:t>O</m:t>
                          </m:r>
                        </m:e>
                        <m:sub>
                          <m:r>
                            <a:rPr lang="es-EC">
                              <a:latin typeface="Cambria Math"/>
                            </a:rPr>
                            <m:t>3</m:t>
                          </m:r>
                        </m:sub>
                      </m:sSub>
                      <m:r>
                        <a:rPr lang="es-EC" i="1">
                          <a:latin typeface="Cambria Math"/>
                        </a:rPr>
                        <m:t>−</m:t>
                      </m:r>
                      <m:r>
                        <a:rPr lang="es-EC">
                          <a:latin typeface="Cambria Math"/>
                        </a:rPr>
                        <m:t> </m:t>
                      </m:r>
                      <m:r>
                        <m:rPr>
                          <m:sty m:val="p"/>
                        </m:rPr>
                        <a:rPr lang="es-EC">
                          <a:latin typeface="Cambria Math"/>
                        </a:rPr>
                        <m:t>PD</m:t>
                      </m:r>
                      <m:r>
                        <a:rPr lang="es-EC">
                          <a:latin typeface="Cambria Math"/>
                        </a:rPr>
                        <m:t> </m:t>
                      </m:r>
                      <m:sSub>
                        <m:sSubPr>
                          <m:ctrlPr>
                            <a:rPr lang="es-EC" i="1">
                              <a:latin typeface="Cambria Math"/>
                            </a:rPr>
                          </m:ctrlPr>
                        </m:sSubPr>
                        <m:e>
                          <m:r>
                            <m:rPr>
                              <m:sty m:val="p"/>
                            </m:rPr>
                            <a:rPr lang="es-EC">
                              <a:latin typeface="Cambria Math"/>
                            </a:rPr>
                            <m:t>Al</m:t>
                          </m:r>
                        </m:e>
                        <m:sub>
                          <m:r>
                            <a:rPr lang="es-EC">
                              <a:latin typeface="Cambria Math"/>
                            </a:rPr>
                            <m:t>2</m:t>
                          </m:r>
                        </m:sub>
                      </m:sSub>
                      <m:sSub>
                        <m:sSubPr>
                          <m:ctrlPr>
                            <a:rPr lang="es-EC" i="1">
                              <a:latin typeface="Cambria Math"/>
                            </a:rPr>
                          </m:ctrlPr>
                        </m:sSubPr>
                        <m:e>
                          <m:r>
                            <m:rPr>
                              <m:sty m:val="p"/>
                            </m:rPr>
                            <a:rPr lang="es-EC">
                              <a:latin typeface="Cambria Math"/>
                            </a:rPr>
                            <m:t>O</m:t>
                          </m:r>
                        </m:e>
                        <m:sub>
                          <m:r>
                            <a:rPr lang="es-EC">
                              <a:latin typeface="Cambria Math"/>
                            </a:rPr>
                            <m:t>3</m:t>
                          </m:r>
                        </m:sub>
                      </m:sSub>
                    </m:oMath>
                  </m:oMathPara>
                </a14:m>
                <a:endParaRPr lang="es-EC" dirty="0"/>
              </a:p>
              <a:p>
                <a:pPr/>
                <a14:m>
                  <m:oMathPara xmlns:m="http://schemas.openxmlformats.org/officeDocument/2006/math">
                    <m:oMathParaPr>
                      <m:jc m:val="centerGroup"/>
                    </m:oMathParaPr>
                    <m:oMath xmlns:m="http://schemas.openxmlformats.org/officeDocument/2006/math">
                      <m:r>
                        <m:rPr>
                          <m:sty m:val="p"/>
                        </m:rPr>
                        <a:rPr lang="es-EC">
                          <a:latin typeface="Cambria Math"/>
                        </a:rPr>
                        <m:t>PT</m:t>
                      </m:r>
                      <m:r>
                        <a:rPr lang="es-EC">
                          <a:latin typeface="Cambria Math"/>
                        </a:rPr>
                        <m:t> </m:t>
                      </m:r>
                      <m:sSub>
                        <m:sSubPr>
                          <m:ctrlPr>
                            <a:rPr lang="es-EC" i="1">
                              <a:latin typeface="Cambria Math"/>
                            </a:rPr>
                          </m:ctrlPr>
                        </m:sSubPr>
                        <m:e>
                          <m:r>
                            <m:rPr>
                              <m:sty m:val="p"/>
                            </m:rPr>
                            <a:rPr lang="es-EC">
                              <a:latin typeface="Cambria Math"/>
                            </a:rPr>
                            <m:t>Al</m:t>
                          </m:r>
                        </m:e>
                        <m:sub>
                          <m:r>
                            <a:rPr lang="es-EC">
                              <a:latin typeface="Cambria Math"/>
                            </a:rPr>
                            <m:t>2</m:t>
                          </m:r>
                        </m:sub>
                      </m:sSub>
                      <m:sSub>
                        <m:sSubPr>
                          <m:ctrlPr>
                            <a:rPr lang="es-EC" i="1">
                              <a:latin typeface="Cambria Math"/>
                            </a:rPr>
                          </m:ctrlPr>
                        </m:sSubPr>
                        <m:e>
                          <m:r>
                            <m:rPr>
                              <m:sty m:val="p"/>
                            </m:rPr>
                            <a:rPr lang="es-EC">
                              <a:latin typeface="Cambria Math"/>
                            </a:rPr>
                            <m:t>O</m:t>
                          </m:r>
                        </m:e>
                        <m:sub>
                          <m:r>
                            <a:rPr lang="es-EC">
                              <a:latin typeface="Cambria Math"/>
                            </a:rPr>
                            <m:t>3</m:t>
                          </m:r>
                        </m:sub>
                      </m:sSub>
                      <m:r>
                        <a:rPr lang="es-EC">
                          <a:latin typeface="Cambria Math"/>
                        </a:rPr>
                        <m:t>=0.495 (</m:t>
                      </m:r>
                      <m:r>
                        <m:rPr>
                          <m:sty m:val="p"/>
                        </m:rPr>
                        <a:rPr lang="es-EC">
                          <a:latin typeface="Cambria Math"/>
                        </a:rPr>
                        <m:t>Kg</m:t>
                      </m:r>
                      <m:r>
                        <a:rPr lang="es-EC">
                          <a:latin typeface="Cambria Math"/>
                        </a:rPr>
                        <m:t>)</m:t>
                      </m:r>
                    </m:oMath>
                  </m:oMathPara>
                </a14:m>
                <a:endParaRPr lang="es-EC" dirty="0"/>
              </a:p>
            </p:txBody>
          </p:sp>
        </mc:Choice>
        <mc:Fallback xmlns="">
          <p:sp>
            <p:nvSpPr>
              <p:cNvPr id="9" name="8 Rectángulo"/>
              <p:cNvSpPr>
                <a:spLocks noRot="1" noChangeAspect="1" noMove="1" noResize="1" noEditPoints="1" noAdjustHandles="1" noChangeArrowheads="1" noChangeShapeType="1" noTextEdit="1"/>
              </p:cNvSpPr>
              <p:nvPr/>
            </p:nvSpPr>
            <p:spPr>
              <a:xfrm>
                <a:off x="4733136" y="3861048"/>
                <a:ext cx="4572000" cy="1200329"/>
              </a:xfrm>
              <a:prstGeom prst="rect">
                <a:avLst/>
              </a:prstGeom>
              <a:blipFill rotWithShape="1">
                <a:blip r:embed="rId7" cstate="print"/>
                <a:stretch>
                  <a:fillRect l="-1067" t="-2538" b="-355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9 Rectángulo"/>
              <p:cNvSpPr/>
              <p:nvPr/>
            </p:nvSpPr>
            <p:spPr>
              <a:xfrm>
                <a:off x="2427000" y="5327512"/>
                <a:ext cx="4572000" cy="1218988"/>
              </a:xfrm>
              <a:prstGeom prst="rect">
                <a:avLst/>
              </a:prstGeom>
            </p:spPr>
            <p:txBody>
              <a:bodyPr>
                <a:spAutoFit/>
              </a:bodyPr>
              <a:lstStyle/>
              <a:p>
                <a:r>
                  <a:rPr lang="es-EC" b="1" dirty="0"/>
                  <a:t>Calculo del peso del caolín A (</a:t>
                </a:r>
                <a:r>
                  <a:rPr lang="es-EC" b="1" dirty="0" err="1"/>
                  <a:t>PCaoA</a:t>
                </a:r>
                <a:r>
                  <a:rPr lang="es-EC" b="1" dirty="0"/>
                  <a:t>)</a:t>
                </a:r>
                <a:endParaRPr lang="es-EC" dirty="0"/>
              </a:p>
              <a:p>
                <a:pPr/>
                <a14:m>
                  <m:oMathPara xmlns:m="http://schemas.openxmlformats.org/officeDocument/2006/math">
                    <m:oMathParaPr>
                      <m:jc m:val="centerGroup"/>
                    </m:oMathParaPr>
                    <m:oMath xmlns:m="http://schemas.openxmlformats.org/officeDocument/2006/math">
                      <m:r>
                        <m:rPr>
                          <m:sty m:val="p"/>
                        </m:rPr>
                        <a:rPr lang="es-EC">
                          <a:latin typeface="Cambria Math"/>
                        </a:rPr>
                        <m:t>PCaoA</m:t>
                      </m:r>
                      <m:r>
                        <a:rPr lang="es-EC">
                          <a:latin typeface="Cambria Math"/>
                        </a:rPr>
                        <m:t>=</m:t>
                      </m:r>
                      <m:f>
                        <m:fPr>
                          <m:ctrlPr>
                            <a:rPr lang="es-EC" i="1">
                              <a:latin typeface="Cambria Math"/>
                            </a:rPr>
                          </m:ctrlPr>
                        </m:fPr>
                        <m:num>
                          <m:r>
                            <m:rPr>
                              <m:sty m:val="p"/>
                            </m:rPr>
                            <a:rPr lang="es-ES">
                              <a:latin typeface="Cambria Math"/>
                            </a:rPr>
                            <m:t>PT</m:t>
                          </m:r>
                          <m:r>
                            <a:rPr lang="es-ES">
                              <a:latin typeface="Cambria Math"/>
                            </a:rPr>
                            <m:t> </m:t>
                          </m:r>
                          <m:sSub>
                            <m:sSubPr>
                              <m:ctrlPr>
                                <a:rPr lang="es-EC" i="1">
                                  <a:latin typeface="Cambria Math"/>
                                </a:rPr>
                              </m:ctrlPr>
                            </m:sSubPr>
                            <m:e>
                              <m:r>
                                <m:rPr>
                                  <m:sty m:val="p"/>
                                </m:rPr>
                                <a:rPr lang="es-EC">
                                  <a:latin typeface="Cambria Math"/>
                                </a:rPr>
                                <m:t>Al</m:t>
                              </m:r>
                            </m:e>
                            <m:sub>
                              <m:r>
                                <a:rPr lang="es-EC">
                                  <a:latin typeface="Cambria Math"/>
                                </a:rPr>
                                <m:t>2</m:t>
                              </m:r>
                            </m:sub>
                          </m:sSub>
                          <m:sSub>
                            <m:sSubPr>
                              <m:ctrlPr>
                                <a:rPr lang="es-EC" i="1">
                                  <a:latin typeface="Cambria Math"/>
                                </a:rPr>
                              </m:ctrlPr>
                            </m:sSubPr>
                            <m:e>
                              <m:r>
                                <m:rPr>
                                  <m:sty m:val="p"/>
                                </m:rPr>
                                <a:rPr lang="es-EC">
                                  <a:latin typeface="Cambria Math"/>
                                </a:rPr>
                                <m:t>O</m:t>
                              </m:r>
                            </m:e>
                            <m:sub>
                              <m:r>
                                <a:rPr lang="es-EC">
                                  <a:latin typeface="Cambria Math"/>
                                </a:rPr>
                                <m:t>3</m:t>
                              </m:r>
                            </m:sub>
                          </m:sSub>
                        </m:num>
                        <m:den>
                          <m:r>
                            <m:rPr>
                              <m:sty m:val="p"/>
                            </m:rPr>
                            <a:rPr lang="es-EC">
                              <a:latin typeface="Cambria Math"/>
                            </a:rPr>
                            <m:t>Cao</m:t>
                          </m:r>
                          <m:sSub>
                            <m:sSubPr>
                              <m:ctrlPr>
                                <a:rPr lang="es-EC" i="1">
                                  <a:latin typeface="Cambria Math"/>
                                </a:rPr>
                              </m:ctrlPr>
                            </m:sSubPr>
                            <m:e>
                              <m:r>
                                <a:rPr lang="es-EC">
                                  <a:latin typeface="Cambria Math"/>
                                </a:rPr>
                                <m:t> </m:t>
                              </m:r>
                              <m:r>
                                <m:rPr>
                                  <m:sty m:val="p"/>
                                </m:rPr>
                                <a:rPr lang="es-EC">
                                  <a:latin typeface="Cambria Math"/>
                                </a:rPr>
                                <m:t>Al</m:t>
                              </m:r>
                            </m:e>
                            <m:sub>
                              <m:r>
                                <a:rPr lang="es-EC">
                                  <a:latin typeface="Cambria Math"/>
                                </a:rPr>
                                <m:t>2</m:t>
                              </m:r>
                            </m:sub>
                          </m:sSub>
                          <m:sSub>
                            <m:sSubPr>
                              <m:ctrlPr>
                                <a:rPr lang="es-EC" i="1">
                                  <a:latin typeface="Cambria Math"/>
                                </a:rPr>
                              </m:ctrlPr>
                            </m:sSubPr>
                            <m:e>
                              <m:r>
                                <m:rPr>
                                  <m:sty m:val="p"/>
                                </m:rPr>
                                <a:rPr lang="es-EC">
                                  <a:latin typeface="Cambria Math"/>
                                </a:rPr>
                                <m:t>O</m:t>
                              </m:r>
                            </m:e>
                            <m:sub>
                              <m:r>
                                <a:rPr lang="es-EC">
                                  <a:latin typeface="Cambria Math"/>
                                </a:rPr>
                                <m:t>3</m:t>
                              </m:r>
                            </m:sub>
                          </m:sSub>
                        </m:den>
                      </m:f>
                    </m:oMath>
                  </m:oMathPara>
                </a14:m>
                <a:endParaRPr lang="es-EC" dirty="0"/>
              </a:p>
              <a:p>
                <a:pPr/>
                <a14:m>
                  <m:oMathPara xmlns:m="http://schemas.openxmlformats.org/officeDocument/2006/math">
                    <m:oMathParaPr>
                      <m:jc m:val="centerGroup"/>
                    </m:oMathParaPr>
                    <m:oMath xmlns:m="http://schemas.openxmlformats.org/officeDocument/2006/math">
                      <m:r>
                        <m:rPr>
                          <m:sty m:val="p"/>
                        </m:rPr>
                        <a:rPr lang="es-EC" smtClean="0">
                          <a:solidFill>
                            <a:srgbClr val="FF0000"/>
                          </a:solidFill>
                          <a:latin typeface="Cambria Math"/>
                        </a:rPr>
                        <m:t>PCaoA</m:t>
                      </m:r>
                      <m:r>
                        <a:rPr lang="es-EC" smtClean="0">
                          <a:solidFill>
                            <a:srgbClr val="FF0000"/>
                          </a:solidFill>
                          <a:latin typeface="Cambria Math"/>
                        </a:rPr>
                        <m:t>=0.633  (</m:t>
                      </m:r>
                      <m:r>
                        <m:rPr>
                          <m:sty m:val="p"/>
                        </m:rPr>
                        <a:rPr lang="es-EC" smtClean="0">
                          <a:solidFill>
                            <a:srgbClr val="FF0000"/>
                          </a:solidFill>
                          <a:latin typeface="Cambria Math"/>
                        </a:rPr>
                        <m:t>Kg</m:t>
                      </m:r>
                      <m:r>
                        <a:rPr lang="es-EC" smtClean="0">
                          <a:solidFill>
                            <a:srgbClr val="FF0000"/>
                          </a:solidFill>
                          <a:latin typeface="Cambria Math"/>
                        </a:rPr>
                        <m:t>)</m:t>
                      </m:r>
                    </m:oMath>
                  </m:oMathPara>
                </a14:m>
                <a:endParaRPr lang="es-EC" dirty="0">
                  <a:solidFill>
                    <a:srgbClr val="FF0000"/>
                  </a:solidFill>
                </a:endParaRPr>
              </a:p>
            </p:txBody>
          </p:sp>
        </mc:Choice>
        <mc:Fallback xmlns="">
          <p:sp>
            <p:nvSpPr>
              <p:cNvPr id="10" name="9 Rectángulo"/>
              <p:cNvSpPr>
                <a:spLocks noRot="1" noChangeAspect="1" noMove="1" noResize="1" noEditPoints="1" noAdjustHandles="1" noChangeArrowheads="1" noChangeShapeType="1" noTextEdit="1"/>
              </p:cNvSpPr>
              <p:nvPr/>
            </p:nvSpPr>
            <p:spPr>
              <a:xfrm>
                <a:off x="2427000" y="5327512"/>
                <a:ext cx="4572000" cy="1218988"/>
              </a:xfrm>
              <a:prstGeom prst="rect">
                <a:avLst/>
              </a:prstGeom>
              <a:blipFill rotWithShape="1">
                <a:blip r:embed="rId8" cstate="print"/>
                <a:stretch>
                  <a:fillRect l="-1067" t="-2500" b="-3500"/>
                </a:stretch>
              </a:blipFill>
            </p:spPr>
            <p:txBody>
              <a:bodyPr/>
              <a:lstStyle/>
              <a:p>
                <a:r>
                  <a:rPr lang="es-EC">
                    <a:noFill/>
                  </a:rPr>
                  <a:t> </a:t>
                </a:r>
              </a:p>
            </p:txBody>
          </p:sp>
        </mc:Fallback>
      </mc:AlternateContent>
    </p:spTree>
    <p:extLst>
      <p:ext uri="{BB962C8B-B14F-4D97-AF65-F5344CB8AC3E}">
        <p14:creationId xmlns:p14="http://schemas.microsoft.com/office/powerpoint/2010/main" val="1098781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8229600" cy="722344"/>
          </a:xfrm>
        </p:spPr>
        <p:txBody>
          <a:bodyPr>
            <a:normAutofit/>
          </a:bodyPr>
          <a:lstStyle/>
          <a:p>
            <a:pPr algn="ctr"/>
            <a:r>
              <a:rPr lang="es-EC" sz="4000" dirty="0" smtClean="0"/>
              <a:t>PRUEBAS</a:t>
            </a:r>
            <a:endParaRPr lang="es-EC" sz="4000" dirty="0"/>
          </a:p>
        </p:txBody>
      </p:sp>
      <p:pic>
        <p:nvPicPr>
          <p:cNvPr id="4" name="3 Imagen" descr="E:\BlackBerry\pictures\IMG00558-20130724-094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2700" y="1988840"/>
            <a:ext cx="3113236" cy="2213610"/>
          </a:xfrm>
          <a:prstGeom prst="rect">
            <a:avLst/>
          </a:prstGeom>
          <a:noFill/>
          <a:ln>
            <a:noFill/>
          </a:ln>
        </p:spPr>
      </p:pic>
      <p:pic>
        <p:nvPicPr>
          <p:cNvPr id="5" name="4 Imagen" descr="E:\BlackBerry\pictures\IMG00562-20130724-094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4006" y="1988840"/>
            <a:ext cx="3249528" cy="2213610"/>
          </a:xfrm>
          <a:prstGeom prst="rect">
            <a:avLst/>
          </a:prstGeom>
          <a:noFill/>
          <a:ln>
            <a:noFill/>
          </a:ln>
        </p:spPr>
      </p:pic>
      <p:pic>
        <p:nvPicPr>
          <p:cNvPr id="6" name="5 Imagen" descr="E:\BlackBerry\pictures\IMG00567-20130724-095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9879" y="4509120"/>
            <a:ext cx="3024336" cy="2211338"/>
          </a:xfrm>
          <a:prstGeom prst="rect">
            <a:avLst/>
          </a:prstGeom>
          <a:noFill/>
          <a:ln>
            <a:noFill/>
          </a:ln>
        </p:spPr>
      </p:pic>
      <p:pic>
        <p:nvPicPr>
          <p:cNvPr id="7" name="6 Imagen" descr="E:\BlackBerry\pictures\IMG00568-20130724-1008.jpg"/>
          <p:cNvPicPr/>
          <p:nvPr/>
        </p:nvPicPr>
        <p:blipFill rotWithShape="1">
          <a:blip r:embed="rId5" cstate="print">
            <a:extLst>
              <a:ext uri="{28A0092B-C50C-407E-A947-70E740481C1C}">
                <a14:useLocalDpi xmlns:a14="http://schemas.microsoft.com/office/drawing/2010/main" val="0"/>
              </a:ext>
            </a:extLst>
          </a:blip>
          <a:srcRect l="6213" t="4734" r="19019" b="37277"/>
          <a:stretch/>
        </p:blipFill>
        <p:spPr bwMode="auto">
          <a:xfrm>
            <a:off x="4494006" y="4499172"/>
            <a:ext cx="3240360" cy="2213610"/>
          </a:xfrm>
          <a:prstGeom prst="rect">
            <a:avLst/>
          </a:prstGeom>
          <a:noFill/>
          <a:ln>
            <a:noFill/>
          </a:ln>
          <a:extLst>
            <a:ext uri="{53640926-AAD7-44D8-BBD7-CCE9431645EC}">
              <a14:shadowObscured xmlns:a14="http://schemas.microsoft.com/office/drawing/2010/main"/>
            </a:ext>
          </a:extLst>
        </p:spPr>
      </p:pic>
      <p:sp>
        <p:nvSpPr>
          <p:cNvPr id="3" name="2 Rectángulo"/>
          <p:cNvSpPr/>
          <p:nvPr/>
        </p:nvSpPr>
        <p:spPr>
          <a:xfrm>
            <a:off x="539552" y="1196752"/>
            <a:ext cx="8280920" cy="369332"/>
          </a:xfrm>
          <a:prstGeom prst="rect">
            <a:avLst/>
          </a:prstGeom>
        </p:spPr>
        <p:txBody>
          <a:bodyPr wrap="square">
            <a:spAutoFit/>
          </a:bodyPr>
          <a:lstStyle/>
          <a:p>
            <a:r>
              <a:rPr lang="es-EC" b="1" dirty="0"/>
              <a:t>Fuente: </a:t>
            </a:r>
            <a:r>
              <a:rPr lang="es-EC" dirty="0"/>
              <a:t>Llano, M.; Cuichán A.; Ladrillo Refractario </a:t>
            </a:r>
            <a:r>
              <a:rPr lang="es-EC" dirty="0" smtClean="0"/>
              <a:t>Alternativo, DECEM, ESPE, 2013.</a:t>
            </a:r>
            <a:endParaRPr lang="es-EC" dirty="0"/>
          </a:p>
        </p:txBody>
      </p:sp>
    </p:spTree>
    <p:extLst>
      <p:ext uri="{BB962C8B-B14F-4D97-AF65-F5344CB8AC3E}">
        <p14:creationId xmlns:p14="http://schemas.microsoft.com/office/powerpoint/2010/main" val="127434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8336" y="188640"/>
            <a:ext cx="8229600" cy="1008112"/>
          </a:xfrm>
        </p:spPr>
        <p:txBody>
          <a:bodyPr>
            <a:normAutofit/>
          </a:bodyPr>
          <a:lstStyle/>
          <a:p>
            <a:pPr algn="ctr"/>
            <a:r>
              <a:rPr lang="es-EC" sz="4000" dirty="0" smtClean="0"/>
              <a:t>RESULTADOS MEZCLA A Y B</a:t>
            </a:r>
            <a:endParaRPr lang="es-EC" sz="4000" dirty="0"/>
          </a:p>
        </p:txBody>
      </p:sp>
      <p:graphicFrame>
        <p:nvGraphicFramePr>
          <p:cNvPr id="3" name="2 Tabla"/>
          <p:cNvGraphicFramePr>
            <a:graphicFrameLocks noGrp="1"/>
          </p:cNvGraphicFramePr>
          <p:nvPr>
            <p:extLst>
              <p:ext uri="{D42A27DB-BD31-4B8C-83A1-F6EECF244321}">
                <p14:modId xmlns:p14="http://schemas.microsoft.com/office/powerpoint/2010/main" val="3761245657"/>
              </p:ext>
            </p:extLst>
          </p:nvPr>
        </p:nvGraphicFramePr>
        <p:xfrm>
          <a:off x="1839912" y="1988840"/>
          <a:ext cx="5900756" cy="4693920"/>
        </p:xfrm>
        <a:graphic>
          <a:graphicData uri="http://schemas.openxmlformats.org/drawingml/2006/table">
            <a:tbl>
              <a:tblPr firstRow="1" firstCol="1" bandRow="1">
                <a:tableStyleId>{5C22544A-7EE6-4342-B048-85BDC9FD1C3A}</a:tableStyleId>
              </a:tblPr>
              <a:tblGrid>
                <a:gridCol w="1425858"/>
                <a:gridCol w="1342065"/>
                <a:gridCol w="1053513"/>
                <a:gridCol w="1053513"/>
                <a:gridCol w="1025807"/>
              </a:tblGrid>
              <a:tr h="361605">
                <a:tc rowSpan="2">
                  <a:txBody>
                    <a:bodyPr/>
                    <a:lstStyle/>
                    <a:p>
                      <a:pPr algn="ctr">
                        <a:lnSpc>
                          <a:spcPct val="200000"/>
                        </a:lnSpc>
                        <a:spcAft>
                          <a:spcPts val="0"/>
                        </a:spcAft>
                      </a:pPr>
                      <a:r>
                        <a:rPr lang="es-EC" sz="1400" dirty="0">
                          <a:effectLst/>
                        </a:rPr>
                        <a:t>Composición</a:t>
                      </a:r>
                      <a:endParaRPr lang="es-EC" sz="1200" dirty="0">
                        <a:effectLst/>
                        <a:latin typeface="Calibri"/>
                        <a:ea typeface="Calibri"/>
                        <a:cs typeface="Times New Roman"/>
                      </a:endParaRPr>
                    </a:p>
                  </a:txBody>
                  <a:tcPr marL="44450" marR="44450" marT="0" marB="0" anchor="ctr"/>
                </a:tc>
                <a:tc rowSpan="2">
                  <a:txBody>
                    <a:bodyPr/>
                    <a:lstStyle/>
                    <a:p>
                      <a:pPr algn="ctr">
                        <a:lnSpc>
                          <a:spcPct val="200000"/>
                        </a:lnSpc>
                        <a:spcAft>
                          <a:spcPts val="0"/>
                        </a:spcAft>
                      </a:pPr>
                      <a:r>
                        <a:rPr lang="es-EC" sz="1400" dirty="0">
                          <a:effectLst/>
                        </a:rPr>
                        <a:t>Ladrillo Refractario silico-aluminoso ERECOS </a:t>
                      </a:r>
                      <a:endParaRPr lang="es-EC" sz="1200" dirty="0">
                        <a:effectLst/>
                        <a:latin typeface="Calibri"/>
                        <a:ea typeface="Calibri"/>
                        <a:cs typeface="Times New Roman"/>
                      </a:endParaRPr>
                    </a:p>
                  </a:txBody>
                  <a:tcPr marL="44450" marR="44450" marT="0" marB="0" anchor="ctr"/>
                </a:tc>
                <a:tc gridSpan="3">
                  <a:txBody>
                    <a:bodyPr/>
                    <a:lstStyle/>
                    <a:p>
                      <a:pPr algn="ctr">
                        <a:lnSpc>
                          <a:spcPct val="200000"/>
                        </a:lnSpc>
                        <a:spcAft>
                          <a:spcPts val="0"/>
                        </a:spcAft>
                      </a:pPr>
                      <a:r>
                        <a:rPr lang="es-EC" sz="1400">
                          <a:effectLst/>
                        </a:rPr>
                        <a:t>Composición</a:t>
                      </a:r>
                      <a:endParaRPr lang="es-EC" sz="1200">
                        <a:effectLst/>
                        <a:latin typeface="Calibri"/>
                        <a:ea typeface="Calibri"/>
                        <a:cs typeface="Times New Roman"/>
                      </a:endParaRPr>
                    </a:p>
                  </a:txBody>
                  <a:tcPr marL="44450" marR="44450" marT="0" marB="0" anchor="ctr"/>
                </a:tc>
                <a:tc hMerge="1">
                  <a:txBody>
                    <a:bodyPr/>
                    <a:lstStyle/>
                    <a:p>
                      <a:endParaRPr lang="es-EC"/>
                    </a:p>
                  </a:txBody>
                  <a:tcPr/>
                </a:tc>
                <a:tc hMerge="1">
                  <a:txBody>
                    <a:bodyPr/>
                    <a:lstStyle/>
                    <a:p>
                      <a:endParaRPr lang="es-EC"/>
                    </a:p>
                  </a:txBody>
                  <a:tcPr/>
                </a:tc>
              </a:tr>
              <a:tr h="1265138">
                <a:tc vMerge="1">
                  <a:txBody>
                    <a:bodyPr/>
                    <a:lstStyle/>
                    <a:p>
                      <a:endParaRPr lang="es-EC"/>
                    </a:p>
                  </a:txBody>
                  <a:tcPr/>
                </a:tc>
                <a:tc vMerge="1">
                  <a:txBody>
                    <a:bodyPr/>
                    <a:lstStyle/>
                    <a:p>
                      <a:endParaRPr lang="es-EC"/>
                    </a:p>
                  </a:txBody>
                  <a:tcPr/>
                </a:tc>
                <a:tc>
                  <a:txBody>
                    <a:bodyPr/>
                    <a:lstStyle/>
                    <a:p>
                      <a:pPr algn="ctr">
                        <a:lnSpc>
                          <a:spcPct val="200000"/>
                        </a:lnSpc>
                        <a:spcAft>
                          <a:spcPts val="0"/>
                        </a:spcAft>
                      </a:pPr>
                      <a:r>
                        <a:rPr lang="es-EC" sz="1400">
                          <a:effectLst/>
                        </a:rPr>
                        <a:t>Cordierita</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Muestra A</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Muestra B</a:t>
                      </a:r>
                      <a:endParaRPr lang="es-EC" sz="1200">
                        <a:effectLst/>
                        <a:latin typeface="Calibri"/>
                        <a:ea typeface="Calibri"/>
                        <a:cs typeface="Times New Roman"/>
                      </a:endParaRPr>
                    </a:p>
                  </a:txBody>
                  <a:tcPr marL="44450" marR="44450" marT="0" marB="0" anchor="ctr"/>
                </a:tc>
              </a:tr>
              <a:tr h="361605">
                <a:tc>
                  <a:txBody>
                    <a:bodyPr/>
                    <a:lstStyle/>
                    <a:p>
                      <a:pPr algn="ctr">
                        <a:lnSpc>
                          <a:spcPct val="200000"/>
                        </a:lnSpc>
                        <a:spcAft>
                          <a:spcPts val="0"/>
                        </a:spcAft>
                      </a:pPr>
                      <a:r>
                        <a:rPr lang="es-EC" sz="1400">
                          <a:effectLst/>
                        </a:rPr>
                        <a:t>Al2O3</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40.0 - 42.5</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34.86</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34.27</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46.54</a:t>
                      </a:r>
                      <a:endParaRPr lang="es-EC" sz="1200">
                        <a:effectLst/>
                        <a:latin typeface="Calibri"/>
                        <a:ea typeface="Calibri"/>
                        <a:cs typeface="Times New Roman"/>
                      </a:endParaRPr>
                    </a:p>
                  </a:txBody>
                  <a:tcPr marL="44450" marR="44450" marT="0" marB="0"/>
                </a:tc>
              </a:tr>
              <a:tr h="361605">
                <a:tc>
                  <a:txBody>
                    <a:bodyPr/>
                    <a:lstStyle/>
                    <a:p>
                      <a:pPr algn="ctr">
                        <a:lnSpc>
                          <a:spcPct val="200000"/>
                        </a:lnSpc>
                        <a:spcAft>
                          <a:spcPts val="0"/>
                        </a:spcAft>
                      </a:pPr>
                      <a:r>
                        <a:rPr lang="es-EC" sz="1400">
                          <a:effectLst/>
                        </a:rPr>
                        <a:t>SiO2</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52.5 - 54.5</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51.36</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 33.62</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23.54</a:t>
                      </a:r>
                      <a:endParaRPr lang="es-EC" sz="1200">
                        <a:effectLst/>
                        <a:latin typeface="Calibri"/>
                        <a:ea typeface="Calibri"/>
                        <a:cs typeface="Times New Roman"/>
                      </a:endParaRPr>
                    </a:p>
                  </a:txBody>
                  <a:tcPr marL="44450" marR="44450" marT="0" marB="0"/>
                </a:tc>
              </a:tr>
              <a:tr h="361605">
                <a:tc>
                  <a:txBody>
                    <a:bodyPr/>
                    <a:lstStyle/>
                    <a:p>
                      <a:pPr algn="ctr">
                        <a:lnSpc>
                          <a:spcPct val="200000"/>
                        </a:lnSpc>
                        <a:spcAft>
                          <a:spcPts val="0"/>
                        </a:spcAft>
                      </a:pPr>
                      <a:r>
                        <a:rPr lang="es-EC" sz="1400">
                          <a:effectLst/>
                        </a:rPr>
                        <a:t>Fe2O3</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1.4 - 2.4</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0</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 0</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0</a:t>
                      </a:r>
                      <a:endParaRPr lang="es-EC" sz="1200">
                        <a:effectLst/>
                        <a:latin typeface="Calibri"/>
                        <a:ea typeface="Calibri"/>
                        <a:cs typeface="Times New Roman"/>
                      </a:endParaRPr>
                    </a:p>
                  </a:txBody>
                  <a:tcPr marL="44450" marR="44450" marT="0" marB="0"/>
                </a:tc>
              </a:tr>
              <a:tr h="361605">
                <a:tc>
                  <a:txBody>
                    <a:bodyPr/>
                    <a:lstStyle/>
                    <a:p>
                      <a:pPr algn="ctr">
                        <a:lnSpc>
                          <a:spcPct val="200000"/>
                        </a:lnSpc>
                        <a:spcAft>
                          <a:spcPts val="0"/>
                        </a:spcAft>
                      </a:pPr>
                      <a:r>
                        <a:rPr lang="es-EC" sz="1400">
                          <a:effectLst/>
                        </a:rPr>
                        <a:t>TiO2</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1.6 - 2.1</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0</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 0</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0</a:t>
                      </a:r>
                      <a:endParaRPr lang="es-EC" sz="1200">
                        <a:effectLst/>
                        <a:latin typeface="Calibri"/>
                        <a:ea typeface="Calibri"/>
                        <a:cs typeface="Times New Roman"/>
                      </a:endParaRPr>
                    </a:p>
                  </a:txBody>
                  <a:tcPr marL="44450" marR="44450" marT="0" marB="0"/>
                </a:tc>
              </a:tr>
              <a:tr h="361605">
                <a:tc>
                  <a:txBody>
                    <a:bodyPr/>
                    <a:lstStyle/>
                    <a:p>
                      <a:pPr algn="ctr">
                        <a:lnSpc>
                          <a:spcPct val="200000"/>
                        </a:lnSpc>
                        <a:spcAft>
                          <a:spcPts val="0"/>
                        </a:spcAft>
                      </a:pPr>
                      <a:r>
                        <a:rPr lang="es-EC" sz="1400">
                          <a:effectLst/>
                        </a:rPr>
                        <a:t>CaO</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0.2 - 0.4</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0</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 0</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0</a:t>
                      </a:r>
                      <a:endParaRPr lang="es-EC" sz="1200">
                        <a:effectLst/>
                        <a:latin typeface="Calibri"/>
                        <a:ea typeface="Calibri"/>
                        <a:cs typeface="Times New Roman"/>
                      </a:endParaRPr>
                    </a:p>
                  </a:txBody>
                  <a:tcPr marL="44450" marR="44450" marT="0" marB="0"/>
                </a:tc>
              </a:tr>
              <a:tr h="361605">
                <a:tc>
                  <a:txBody>
                    <a:bodyPr/>
                    <a:lstStyle/>
                    <a:p>
                      <a:pPr algn="ctr">
                        <a:lnSpc>
                          <a:spcPct val="200000"/>
                        </a:lnSpc>
                        <a:spcAft>
                          <a:spcPts val="0"/>
                        </a:spcAft>
                      </a:pPr>
                      <a:r>
                        <a:rPr lang="es-EC" sz="1400">
                          <a:effectLst/>
                        </a:rPr>
                        <a:t>MgO</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0.3 - 0.6</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13.78</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 8.68</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14.39</a:t>
                      </a:r>
                      <a:endParaRPr lang="es-EC" sz="1200">
                        <a:effectLst/>
                        <a:latin typeface="Calibri"/>
                        <a:ea typeface="Calibri"/>
                        <a:cs typeface="Times New Roman"/>
                      </a:endParaRPr>
                    </a:p>
                  </a:txBody>
                  <a:tcPr marL="44450" marR="44450" marT="0" marB="0"/>
                </a:tc>
              </a:tr>
              <a:tr h="361605">
                <a:tc>
                  <a:txBody>
                    <a:bodyPr/>
                    <a:lstStyle/>
                    <a:p>
                      <a:pPr algn="ctr">
                        <a:lnSpc>
                          <a:spcPct val="200000"/>
                        </a:lnSpc>
                        <a:spcAft>
                          <a:spcPts val="0"/>
                        </a:spcAft>
                      </a:pPr>
                      <a:r>
                        <a:rPr lang="es-EC" sz="1400">
                          <a:effectLst/>
                        </a:rPr>
                        <a:t>Sumatoria</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100</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100</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76.57 </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dirty="0">
                          <a:effectLst/>
                        </a:rPr>
                        <a:t>84.47</a:t>
                      </a:r>
                      <a:endParaRPr lang="es-EC" sz="1200" dirty="0">
                        <a:effectLst/>
                        <a:latin typeface="Calibri"/>
                        <a:ea typeface="Calibri"/>
                        <a:cs typeface="Times New Roman"/>
                      </a:endParaRPr>
                    </a:p>
                  </a:txBody>
                  <a:tcPr marL="44450" marR="44450" marT="0" marB="0"/>
                </a:tc>
              </a:tr>
            </a:tbl>
          </a:graphicData>
        </a:graphic>
      </p:graphicFrame>
      <p:sp>
        <p:nvSpPr>
          <p:cNvPr id="11" name="Rectangle 1"/>
          <p:cNvSpPr>
            <a:spLocks noChangeArrowheads="1"/>
          </p:cNvSpPr>
          <p:nvPr/>
        </p:nvSpPr>
        <p:spPr bwMode="auto">
          <a:xfrm>
            <a:off x="1547664" y="1307758"/>
            <a:ext cx="66205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a:t>
            </a:r>
            <a:r>
              <a:rPr kumimoji="0" lang="es-EC" altLang="es-EC" sz="1400" b="1" i="0" u="none" strike="noStrike" cap="none" normalizeH="0" baseline="0" dirty="0" smtClean="0" bmk="">
                <a:ln>
                  <a:noFill/>
                </a:ln>
                <a:solidFill>
                  <a:schemeClr val="tx1"/>
                </a:solidFill>
                <a:effectLst/>
                <a:latin typeface="Arial" pitchFamily="34" charset="0"/>
                <a:ea typeface="Times New Roman" pitchFamily="18" charset="0"/>
                <a:cs typeface="Times New Roman" pitchFamily="18" charset="0"/>
              </a:rPr>
              <a:t>abla 3. </a:t>
            </a:r>
            <a:r>
              <a:rPr kumimoji="0" lang="es-EC" altLang="es-EC" sz="1400" b="1" i="0" u="none" strike="noStrike" cap="none" normalizeH="0" baseline="0" dirty="0" smtClean="0" bmk="_Toc368387132">
                <a:ln>
                  <a:noFill/>
                </a:ln>
                <a:solidFill>
                  <a:schemeClr val="tx1"/>
                </a:solidFill>
                <a:effectLst/>
                <a:latin typeface="Arial" pitchFamily="34" charset="0"/>
                <a:ea typeface="Times New Roman" pitchFamily="18" charset="0"/>
                <a:cs typeface="Times New Roman" pitchFamily="18" charset="0"/>
              </a:rPr>
              <a:t>16</a:t>
            </a:r>
            <a:r>
              <a:rPr kumimoji="0" lang="es-EC" altLang="es-EC" sz="1400" b="0" i="0" u="none" strike="noStrike" cap="none" normalizeH="0" baseline="0" dirty="0" smtClean="0" bmk="_Toc368387132">
                <a:ln>
                  <a:noFill/>
                </a:ln>
                <a:solidFill>
                  <a:schemeClr val="tx1"/>
                </a:solidFill>
                <a:effectLst/>
                <a:latin typeface="Arial" pitchFamily="34" charset="0"/>
                <a:ea typeface="Times New Roman" pitchFamily="18" charset="0"/>
                <a:cs typeface="Arial" pitchFamily="34" charset="0"/>
              </a:rPr>
              <a:t> Tabla Comparativa- Composición Química de la  Muestra A</a:t>
            </a:r>
            <a:endParaRPr kumimoji="0" lang="es-EC" alt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Fuente:</a:t>
            </a:r>
            <a:r>
              <a:rPr kumimoji="0" lang="es-EC" altLang="es-EC"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Llano, M.; Cuichán A.; Ladrillo Refractario Alternativo, 2013.</a:t>
            </a:r>
            <a:endParaRPr kumimoji="0" lang="es-EC" altLang="es-EC"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59981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8336" y="188640"/>
            <a:ext cx="8229600" cy="1008112"/>
          </a:xfrm>
        </p:spPr>
        <p:txBody>
          <a:bodyPr>
            <a:normAutofit/>
          </a:bodyPr>
          <a:lstStyle/>
          <a:p>
            <a:pPr algn="ctr"/>
            <a:r>
              <a:rPr lang="es-EC" sz="4000" dirty="0" smtClean="0"/>
              <a:t>RESULTADOS MEZCLA A Y B</a:t>
            </a:r>
            <a:endParaRPr lang="es-EC" sz="4000" dirty="0"/>
          </a:p>
        </p:txBody>
      </p:sp>
      <p:sp>
        <p:nvSpPr>
          <p:cNvPr id="7" name="Rectangle 2"/>
          <p:cNvSpPr>
            <a:spLocks noChangeArrowheads="1"/>
          </p:cNvSpPr>
          <p:nvPr/>
        </p:nvSpPr>
        <p:spPr bwMode="auto">
          <a:xfrm>
            <a:off x="1763688" y="1374142"/>
            <a:ext cx="64087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a:t>
            </a:r>
            <a:r>
              <a:rPr kumimoji="0" lang="es-EC" altLang="es-EC" sz="1600" b="1" i="0" u="none" strike="noStrike" cap="none" normalizeH="0" baseline="0" dirty="0" smtClean="0" bmk="">
                <a:ln>
                  <a:noFill/>
                </a:ln>
                <a:solidFill>
                  <a:schemeClr val="tx1"/>
                </a:solidFill>
                <a:effectLst/>
                <a:latin typeface="Arial" pitchFamily="34" charset="0"/>
                <a:ea typeface="Times New Roman" pitchFamily="18" charset="0"/>
                <a:cs typeface="Times New Roman" pitchFamily="18" charset="0"/>
              </a:rPr>
              <a:t>abla 3. </a:t>
            </a:r>
            <a:r>
              <a:rPr kumimoji="0" lang="es-EC" altLang="es-EC" sz="1600" b="1" i="0" u="none" strike="noStrike" cap="none" normalizeH="0" baseline="0" dirty="0" smtClean="0" bmk="_Toc368387133">
                <a:ln>
                  <a:noFill/>
                </a:ln>
                <a:solidFill>
                  <a:schemeClr val="tx1"/>
                </a:solidFill>
                <a:effectLst/>
                <a:latin typeface="Arial" pitchFamily="34" charset="0"/>
                <a:ea typeface="Times New Roman" pitchFamily="18" charset="0"/>
                <a:cs typeface="Times New Roman" pitchFamily="18" charset="0"/>
              </a:rPr>
              <a:t>17</a:t>
            </a:r>
            <a:r>
              <a:rPr kumimoji="0" lang="es-EC" altLang="es-EC" sz="1600" b="0" i="0" u="none" strike="noStrike" cap="none" normalizeH="0" baseline="0" dirty="0" smtClean="0" bmk="_Toc368387133">
                <a:ln>
                  <a:noFill/>
                </a:ln>
                <a:solidFill>
                  <a:schemeClr val="tx1"/>
                </a:solidFill>
                <a:effectLst/>
                <a:latin typeface="Arial" pitchFamily="34" charset="0"/>
                <a:ea typeface="Times New Roman" pitchFamily="18" charset="0"/>
                <a:cs typeface="Arial" pitchFamily="34" charset="0"/>
              </a:rPr>
              <a:t> Propiedades Físicas de las  Muestra A y B.</a:t>
            </a:r>
            <a:endParaRPr kumimoji="0" lang="es-EC" altLang="es-EC"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Fuente:</a:t>
            </a:r>
            <a:r>
              <a:rPr kumimoji="0" lang="es-EC" altLang="es-EC"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Llano, M.; Cuichán A.; Ladrillo Refractario Alternativo, 2013.</a:t>
            </a:r>
            <a:r>
              <a:rPr kumimoji="0" lang="es-EC" altLang="es-EC" sz="1000" b="0" i="0" u="none" strike="noStrike" cap="none" normalizeH="0" baseline="0" dirty="0" smtClean="0">
                <a:ln>
                  <a:noFill/>
                </a:ln>
                <a:solidFill>
                  <a:schemeClr val="tx1"/>
                </a:solidFill>
                <a:effectLst/>
                <a:latin typeface="Arial" pitchFamily="34" charset="0"/>
                <a:cs typeface="Arial" pitchFamily="34" charset="0"/>
              </a:rPr>
              <a:t> </a:t>
            </a:r>
            <a:endParaRPr kumimoji="0" lang="es-EC" altLang="es-EC" sz="2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1773810810"/>
              </p:ext>
            </p:extLst>
          </p:nvPr>
        </p:nvGraphicFramePr>
        <p:xfrm>
          <a:off x="1479558" y="2204864"/>
          <a:ext cx="6660232" cy="4006200"/>
        </p:xfrm>
        <a:graphic>
          <a:graphicData uri="http://schemas.openxmlformats.org/drawingml/2006/table">
            <a:tbl>
              <a:tblPr firstRow="1" firstCol="1" bandRow="1">
                <a:tableStyleId>{5C22544A-7EE6-4342-B048-85BDC9FD1C3A}</a:tableStyleId>
              </a:tblPr>
              <a:tblGrid>
                <a:gridCol w="3085360"/>
                <a:gridCol w="1595160"/>
                <a:gridCol w="1979712"/>
              </a:tblGrid>
              <a:tr h="360925">
                <a:tc gridSpan="3">
                  <a:txBody>
                    <a:bodyPr/>
                    <a:lstStyle/>
                    <a:p>
                      <a:pPr algn="ctr">
                        <a:lnSpc>
                          <a:spcPct val="200000"/>
                        </a:lnSpc>
                        <a:spcAft>
                          <a:spcPts val="0"/>
                        </a:spcAft>
                      </a:pPr>
                      <a:r>
                        <a:rPr lang="es-EC" sz="1600" dirty="0">
                          <a:effectLst/>
                        </a:rPr>
                        <a:t>Propiedades Físicas</a:t>
                      </a:r>
                      <a:endParaRPr lang="es-EC" sz="1600" dirty="0">
                        <a:effectLst/>
                        <a:latin typeface="Calibri"/>
                        <a:ea typeface="Calibri"/>
                        <a:cs typeface="Times New Roman"/>
                      </a:endParaRPr>
                    </a:p>
                  </a:txBody>
                  <a:tcPr marL="11542" marR="11542" marT="0" marB="0" anchor="b"/>
                </a:tc>
                <a:tc hMerge="1">
                  <a:txBody>
                    <a:bodyPr/>
                    <a:lstStyle/>
                    <a:p>
                      <a:endParaRPr lang="es-EC"/>
                    </a:p>
                  </a:txBody>
                  <a:tcPr/>
                </a:tc>
                <a:tc hMerge="1">
                  <a:txBody>
                    <a:bodyPr/>
                    <a:lstStyle/>
                    <a:p>
                      <a:endParaRPr lang="es-EC"/>
                    </a:p>
                  </a:txBody>
                  <a:tcPr/>
                </a:tc>
              </a:tr>
              <a:tr h="423940">
                <a:tc>
                  <a:txBody>
                    <a:bodyPr/>
                    <a:lstStyle/>
                    <a:p>
                      <a:pPr algn="ctr">
                        <a:lnSpc>
                          <a:spcPct val="200000"/>
                        </a:lnSpc>
                        <a:spcAft>
                          <a:spcPts val="0"/>
                        </a:spcAft>
                      </a:pPr>
                      <a:r>
                        <a:rPr lang="es-EC" sz="1600" dirty="0">
                          <a:effectLst/>
                        </a:rPr>
                        <a:t> </a:t>
                      </a:r>
                      <a:endParaRPr lang="es-EC" sz="1600" dirty="0">
                        <a:effectLst/>
                        <a:latin typeface="Calibri"/>
                        <a:ea typeface="Calibri"/>
                        <a:cs typeface="Times New Roman"/>
                      </a:endParaRPr>
                    </a:p>
                  </a:txBody>
                  <a:tcPr marL="11542" marR="11542" marT="0" marB="0" anchor="b"/>
                </a:tc>
                <a:tc>
                  <a:txBody>
                    <a:bodyPr/>
                    <a:lstStyle/>
                    <a:p>
                      <a:pPr algn="ctr">
                        <a:lnSpc>
                          <a:spcPct val="200000"/>
                        </a:lnSpc>
                        <a:spcAft>
                          <a:spcPts val="0"/>
                        </a:spcAft>
                      </a:pPr>
                      <a:r>
                        <a:rPr lang="es-EC" sz="1600" dirty="0">
                          <a:effectLst/>
                        </a:rPr>
                        <a:t>    </a:t>
                      </a:r>
                      <a:r>
                        <a:rPr lang="es-EC" sz="1600" dirty="0" smtClean="0">
                          <a:effectLst/>
                        </a:rPr>
                        <a:t>Muestra </a:t>
                      </a:r>
                      <a:r>
                        <a:rPr lang="es-EC" sz="1600" dirty="0">
                          <a:effectLst/>
                        </a:rPr>
                        <a:t>A</a:t>
                      </a:r>
                      <a:endParaRPr lang="es-EC" sz="1600" dirty="0">
                        <a:effectLst/>
                        <a:latin typeface="Calibri"/>
                        <a:ea typeface="Calibri"/>
                        <a:cs typeface="Times New Roman"/>
                      </a:endParaRPr>
                    </a:p>
                  </a:txBody>
                  <a:tcPr marL="11542" marR="11542" marT="0" marB="0" anchor="b"/>
                </a:tc>
                <a:tc>
                  <a:txBody>
                    <a:bodyPr/>
                    <a:lstStyle/>
                    <a:p>
                      <a:pPr algn="ctr">
                        <a:lnSpc>
                          <a:spcPct val="200000"/>
                        </a:lnSpc>
                        <a:spcAft>
                          <a:spcPts val="0"/>
                        </a:spcAft>
                      </a:pPr>
                      <a:r>
                        <a:rPr lang="es-EC" sz="1600" dirty="0">
                          <a:effectLst/>
                        </a:rPr>
                        <a:t>Muestra B</a:t>
                      </a:r>
                      <a:endParaRPr lang="es-EC" sz="1600" dirty="0">
                        <a:effectLst/>
                        <a:latin typeface="Calibri"/>
                        <a:ea typeface="Calibri"/>
                        <a:cs typeface="Times New Roman"/>
                      </a:endParaRPr>
                    </a:p>
                  </a:txBody>
                  <a:tcPr marL="11542" marR="11542" marT="0" marB="0" anchor="b"/>
                </a:tc>
              </a:tr>
              <a:tr h="504056">
                <a:tc>
                  <a:txBody>
                    <a:bodyPr/>
                    <a:lstStyle/>
                    <a:p>
                      <a:pPr algn="ctr">
                        <a:lnSpc>
                          <a:spcPct val="200000"/>
                        </a:lnSpc>
                        <a:spcAft>
                          <a:spcPts val="0"/>
                        </a:spcAft>
                      </a:pPr>
                      <a:r>
                        <a:rPr lang="es-EC" sz="1600" dirty="0">
                          <a:effectLst/>
                        </a:rPr>
                        <a:t>Densidad Especifica</a:t>
                      </a:r>
                      <a:endParaRPr lang="es-EC" sz="1600" dirty="0">
                        <a:effectLst/>
                        <a:latin typeface="Calibri"/>
                        <a:ea typeface="Calibri"/>
                        <a:cs typeface="Times New Roman"/>
                      </a:endParaRPr>
                    </a:p>
                  </a:txBody>
                  <a:tcPr marL="11542" marR="11542" marT="0" marB="0" anchor="b"/>
                </a:tc>
                <a:tc>
                  <a:txBody>
                    <a:bodyPr/>
                    <a:lstStyle/>
                    <a:p>
                      <a:pPr algn="ctr">
                        <a:lnSpc>
                          <a:spcPct val="200000"/>
                        </a:lnSpc>
                        <a:spcAft>
                          <a:spcPts val="0"/>
                        </a:spcAft>
                      </a:pPr>
                      <a:r>
                        <a:rPr lang="es-EC" sz="1600" dirty="0">
                          <a:effectLst/>
                        </a:rPr>
                        <a:t>0.33025 gr/cm</a:t>
                      </a:r>
                      <a:r>
                        <a:rPr lang="es-EC" sz="1600" baseline="30000" dirty="0">
                          <a:effectLst/>
                        </a:rPr>
                        <a:t>3</a:t>
                      </a:r>
                      <a:endParaRPr lang="es-EC" sz="1600" dirty="0">
                        <a:effectLst/>
                        <a:latin typeface="Calibri"/>
                        <a:ea typeface="Calibri"/>
                        <a:cs typeface="Times New Roman"/>
                      </a:endParaRPr>
                    </a:p>
                  </a:txBody>
                  <a:tcPr marL="11542" marR="11542" marT="0" marB="0" anchor="ctr"/>
                </a:tc>
                <a:tc>
                  <a:txBody>
                    <a:bodyPr/>
                    <a:lstStyle/>
                    <a:p>
                      <a:pPr algn="ctr">
                        <a:lnSpc>
                          <a:spcPct val="200000"/>
                        </a:lnSpc>
                        <a:spcAft>
                          <a:spcPts val="0"/>
                        </a:spcAft>
                      </a:pPr>
                      <a:r>
                        <a:rPr lang="es-EC" sz="1600" dirty="0">
                          <a:effectLst/>
                        </a:rPr>
                        <a:t>------</a:t>
                      </a:r>
                      <a:endParaRPr lang="es-EC" sz="1600" dirty="0">
                        <a:effectLst/>
                        <a:latin typeface="Calibri"/>
                        <a:ea typeface="Calibri"/>
                        <a:cs typeface="Times New Roman"/>
                      </a:endParaRPr>
                    </a:p>
                  </a:txBody>
                  <a:tcPr marL="11542" marR="11542" marT="0" marB="0" anchor="ctr"/>
                </a:tc>
              </a:tr>
              <a:tr h="432048">
                <a:tc>
                  <a:txBody>
                    <a:bodyPr/>
                    <a:lstStyle/>
                    <a:p>
                      <a:pPr algn="ctr">
                        <a:lnSpc>
                          <a:spcPct val="200000"/>
                        </a:lnSpc>
                        <a:spcAft>
                          <a:spcPts val="0"/>
                        </a:spcAft>
                      </a:pPr>
                      <a:r>
                        <a:rPr lang="es-EC" sz="1600">
                          <a:effectLst/>
                        </a:rPr>
                        <a:t>Plasticidad (Limite Liquido )</a:t>
                      </a:r>
                      <a:endParaRPr lang="es-EC" sz="1600">
                        <a:effectLst/>
                        <a:latin typeface="Calibri"/>
                        <a:ea typeface="Calibri"/>
                        <a:cs typeface="Times New Roman"/>
                      </a:endParaRPr>
                    </a:p>
                  </a:txBody>
                  <a:tcPr marL="11542" marR="11542" marT="0" marB="0" anchor="b"/>
                </a:tc>
                <a:tc>
                  <a:txBody>
                    <a:bodyPr/>
                    <a:lstStyle/>
                    <a:p>
                      <a:pPr algn="ctr">
                        <a:lnSpc>
                          <a:spcPct val="200000"/>
                        </a:lnSpc>
                        <a:spcAft>
                          <a:spcPts val="0"/>
                        </a:spcAft>
                      </a:pPr>
                      <a:r>
                        <a:rPr lang="es-EC" sz="1600">
                          <a:effectLst/>
                        </a:rPr>
                        <a:t>Plástica-Tiesa</a:t>
                      </a:r>
                      <a:endParaRPr lang="es-EC" sz="1600">
                        <a:effectLst/>
                        <a:latin typeface="Calibri"/>
                        <a:ea typeface="Calibri"/>
                        <a:cs typeface="Times New Roman"/>
                      </a:endParaRPr>
                    </a:p>
                  </a:txBody>
                  <a:tcPr marL="11542" marR="11542" marT="0" marB="0" anchor="ctr"/>
                </a:tc>
                <a:tc>
                  <a:txBody>
                    <a:bodyPr/>
                    <a:lstStyle/>
                    <a:p>
                      <a:pPr algn="ctr">
                        <a:lnSpc>
                          <a:spcPct val="200000"/>
                        </a:lnSpc>
                        <a:spcAft>
                          <a:spcPts val="0"/>
                        </a:spcAft>
                      </a:pPr>
                      <a:r>
                        <a:rPr lang="es-EC" sz="1600" dirty="0">
                          <a:effectLst/>
                        </a:rPr>
                        <a:t>60%</a:t>
                      </a:r>
                      <a:endParaRPr lang="es-EC" sz="1600" dirty="0">
                        <a:effectLst/>
                        <a:latin typeface="Calibri"/>
                        <a:ea typeface="Calibri"/>
                        <a:cs typeface="Times New Roman"/>
                      </a:endParaRPr>
                    </a:p>
                  </a:txBody>
                  <a:tcPr marL="11542" marR="11542" marT="0" marB="0" anchor="ctr"/>
                </a:tc>
              </a:tr>
              <a:tr h="576064">
                <a:tc>
                  <a:txBody>
                    <a:bodyPr/>
                    <a:lstStyle/>
                    <a:p>
                      <a:pPr algn="ctr">
                        <a:lnSpc>
                          <a:spcPct val="200000"/>
                        </a:lnSpc>
                        <a:spcAft>
                          <a:spcPts val="0"/>
                        </a:spcAft>
                      </a:pPr>
                      <a:r>
                        <a:rPr lang="es-EC" sz="1600">
                          <a:effectLst/>
                        </a:rPr>
                        <a:t>Plasticidad (Limite Plástico )</a:t>
                      </a:r>
                      <a:endParaRPr lang="es-EC" sz="1600">
                        <a:effectLst/>
                        <a:latin typeface="Calibri"/>
                        <a:ea typeface="Calibri"/>
                        <a:cs typeface="Times New Roman"/>
                      </a:endParaRPr>
                    </a:p>
                  </a:txBody>
                  <a:tcPr marL="11542" marR="11542" marT="0" marB="0" anchor="b"/>
                </a:tc>
                <a:tc>
                  <a:txBody>
                    <a:bodyPr/>
                    <a:lstStyle/>
                    <a:p>
                      <a:pPr algn="ctr">
                        <a:lnSpc>
                          <a:spcPct val="200000"/>
                        </a:lnSpc>
                        <a:spcAft>
                          <a:spcPts val="0"/>
                        </a:spcAft>
                      </a:pPr>
                      <a:r>
                        <a:rPr lang="es-EC" sz="1600">
                          <a:effectLst/>
                        </a:rPr>
                        <a:t>43.34%</a:t>
                      </a:r>
                      <a:endParaRPr lang="es-EC" sz="1600">
                        <a:effectLst/>
                        <a:latin typeface="Calibri"/>
                        <a:ea typeface="Calibri"/>
                        <a:cs typeface="Times New Roman"/>
                      </a:endParaRPr>
                    </a:p>
                  </a:txBody>
                  <a:tcPr marL="11542" marR="11542" marT="0" marB="0" anchor="ctr"/>
                </a:tc>
                <a:tc>
                  <a:txBody>
                    <a:bodyPr/>
                    <a:lstStyle/>
                    <a:p>
                      <a:pPr algn="ctr">
                        <a:lnSpc>
                          <a:spcPct val="200000"/>
                        </a:lnSpc>
                        <a:spcAft>
                          <a:spcPts val="0"/>
                        </a:spcAft>
                      </a:pPr>
                      <a:r>
                        <a:rPr lang="es-EC" sz="1600" dirty="0">
                          <a:effectLst/>
                        </a:rPr>
                        <a:t>68.77%</a:t>
                      </a:r>
                      <a:endParaRPr lang="es-EC" sz="1600" dirty="0">
                        <a:effectLst/>
                        <a:latin typeface="Calibri"/>
                        <a:ea typeface="Calibri"/>
                        <a:cs typeface="Times New Roman"/>
                      </a:endParaRPr>
                    </a:p>
                  </a:txBody>
                  <a:tcPr marL="11542" marR="11542" marT="0" marB="0" anchor="ctr"/>
                </a:tc>
              </a:tr>
              <a:tr h="360925">
                <a:tc>
                  <a:txBody>
                    <a:bodyPr/>
                    <a:lstStyle/>
                    <a:p>
                      <a:pPr algn="ctr">
                        <a:lnSpc>
                          <a:spcPct val="200000"/>
                        </a:lnSpc>
                        <a:spcAft>
                          <a:spcPts val="0"/>
                        </a:spcAft>
                      </a:pPr>
                      <a:r>
                        <a:rPr lang="es-EC" sz="1600">
                          <a:effectLst/>
                        </a:rPr>
                        <a:t>Índice Plástico</a:t>
                      </a:r>
                      <a:endParaRPr lang="es-EC" sz="1600">
                        <a:effectLst/>
                        <a:latin typeface="Calibri"/>
                        <a:ea typeface="Calibri"/>
                        <a:cs typeface="Times New Roman"/>
                      </a:endParaRPr>
                    </a:p>
                  </a:txBody>
                  <a:tcPr marL="11542" marR="11542" marT="0" marB="0" anchor="b"/>
                </a:tc>
                <a:tc>
                  <a:txBody>
                    <a:bodyPr/>
                    <a:lstStyle/>
                    <a:p>
                      <a:pPr algn="ctr">
                        <a:lnSpc>
                          <a:spcPct val="200000"/>
                        </a:lnSpc>
                        <a:spcAft>
                          <a:spcPts val="0"/>
                        </a:spcAft>
                      </a:pPr>
                      <a:r>
                        <a:rPr lang="es-EC" sz="1600">
                          <a:effectLst/>
                        </a:rPr>
                        <a:t>0%</a:t>
                      </a:r>
                      <a:endParaRPr lang="es-EC" sz="1600">
                        <a:effectLst/>
                        <a:latin typeface="Calibri"/>
                        <a:ea typeface="Calibri"/>
                        <a:cs typeface="Times New Roman"/>
                      </a:endParaRPr>
                    </a:p>
                  </a:txBody>
                  <a:tcPr marL="11542" marR="11542" marT="0" marB="0" anchor="ctr"/>
                </a:tc>
                <a:tc>
                  <a:txBody>
                    <a:bodyPr/>
                    <a:lstStyle/>
                    <a:p>
                      <a:pPr algn="ctr">
                        <a:lnSpc>
                          <a:spcPct val="200000"/>
                        </a:lnSpc>
                        <a:spcAft>
                          <a:spcPts val="0"/>
                        </a:spcAft>
                      </a:pPr>
                      <a:r>
                        <a:rPr lang="es-EC" sz="1600" dirty="0">
                          <a:effectLst/>
                        </a:rPr>
                        <a:t>8.77%</a:t>
                      </a:r>
                      <a:endParaRPr lang="es-EC" sz="1600" dirty="0">
                        <a:effectLst/>
                        <a:latin typeface="Calibri"/>
                        <a:ea typeface="Calibri"/>
                        <a:cs typeface="Times New Roman"/>
                      </a:endParaRPr>
                    </a:p>
                  </a:txBody>
                  <a:tcPr marL="11542" marR="11542" marT="0" marB="0" anchor="ctr"/>
                </a:tc>
              </a:tr>
              <a:tr h="376416">
                <a:tc>
                  <a:txBody>
                    <a:bodyPr/>
                    <a:lstStyle/>
                    <a:p>
                      <a:pPr algn="ctr">
                        <a:lnSpc>
                          <a:spcPct val="200000"/>
                        </a:lnSpc>
                        <a:spcAft>
                          <a:spcPts val="0"/>
                        </a:spcAft>
                      </a:pPr>
                      <a:r>
                        <a:rPr lang="es-EC" sz="1600">
                          <a:effectLst/>
                        </a:rPr>
                        <a:t>Absorción del Agua</a:t>
                      </a:r>
                      <a:endParaRPr lang="es-EC" sz="1600">
                        <a:effectLst/>
                        <a:latin typeface="Calibri"/>
                        <a:ea typeface="Calibri"/>
                        <a:cs typeface="Times New Roman"/>
                      </a:endParaRPr>
                    </a:p>
                  </a:txBody>
                  <a:tcPr marL="11542" marR="11542" marT="0" marB="0" anchor="b"/>
                </a:tc>
                <a:tc>
                  <a:txBody>
                    <a:bodyPr/>
                    <a:lstStyle/>
                    <a:p>
                      <a:pPr algn="ctr">
                        <a:lnSpc>
                          <a:spcPct val="200000"/>
                        </a:lnSpc>
                        <a:spcAft>
                          <a:spcPts val="0"/>
                        </a:spcAft>
                      </a:pPr>
                      <a:r>
                        <a:rPr lang="es-EC" sz="1600">
                          <a:effectLst/>
                        </a:rPr>
                        <a:t>------</a:t>
                      </a:r>
                      <a:endParaRPr lang="es-EC" sz="1600">
                        <a:effectLst/>
                        <a:latin typeface="Calibri"/>
                        <a:ea typeface="Calibri"/>
                        <a:cs typeface="Times New Roman"/>
                      </a:endParaRPr>
                    </a:p>
                  </a:txBody>
                  <a:tcPr marL="11542" marR="11542" marT="0" marB="0" anchor="b"/>
                </a:tc>
                <a:tc>
                  <a:txBody>
                    <a:bodyPr/>
                    <a:lstStyle/>
                    <a:p>
                      <a:pPr algn="ctr">
                        <a:lnSpc>
                          <a:spcPct val="200000"/>
                        </a:lnSpc>
                        <a:spcAft>
                          <a:spcPts val="0"/>
                        </a:spcAft>
                      </a:pPr>
                      <a:r>
                        <a:rPr lang="es-EC" sz="1600" dirty="0">
                          <a:effectLst/>
                        </a:rPr>
                        <a:t>------</a:t>
                      </a:r>
                      <a:endParaRPr lang="es-EC" sz="1600" dirty="0">
                        <a:effectLst/>
                        <a:latin typeface="Calibri"/>
                        <a:ea typeface="Calibri"/>
                        <a:cs typeface="Times New Roman"/>
                      </a:endParaRPr>
                    </a:p>
                  </a:txBody>
                  <a:tcPr marL="11542" marR="11542" marT="0" marB="0" anchor="b"/>
                </a:tc>
              </a:tr>
              <a:tr h="390380">
                <a:tc>
                  <a:txBody>
                    <a:bodyPr/>
                    <a:lstStyle/>
                    <a:p>
                      <a:pPr algn="ctr">
                        <a:lnSpc>
                          <a:spcPct val="200000"/>
                        </a:lnSpc>
                        <a:spcAft>
                          <a:spcPts val="0"/>
                        </a:spcAft>
                      </a:pPr>
                      <a:r>
                        <a:rPr lang="es-EC" sz="1600">
                          <a:effectLst/>
                        </a:rPr>
                        <a:t>Porosidad Aparente</a:t>
                      </a:r>
                      <a:endParaRPr lang="es-EC" sz="1600">
                        <a:effectLst/>
                        <a:latin typeface="Calibri"/>
                        <a:ea typeface="Calibri"/>
                        <a:cs typeface="Times New Roman"/>
                      </a:endParaRPr>
                    </a:p>
                  </a:txBody>
                  <a:tcPr marL="11542" marR="11542" marT="0" marB="0" anchor="b"/>
                </a:tc>
                <a:tc>
                  <a:txBody>
                    <a:bodyPr/>
                    <a:lstStyle/>
                    <a:p>
                      <a:pPr algn="ctr">
                        <a:lnSpc>
                          <a:spcPct val="200000"/>
                        </a:lnSpc>
                        <a:spcAft>
                          <a:spcPts val="0"/>
                        </a:spcAft>
                      </a:pPr>
                      <a:r>
                        <a:rPr lang="es-EC" sz="1600">
                          <a:effectLst/>
                        </a:rPr>
                        <a:t>------</a:t>
                      </a:r>
                      <a:endParaRPr lang="es-EC" sz="1600">
                        <a:effectLst/>
                        <a:latin typeface="Calibri"/>
                        <a:ea typeface="Calibri"/>
                        <a:cs typeface="Times New Roman"/>
                      </a:endParaRPr>
                    </a:p>
                  </a:txBody>
                  <a:tcPr marL="11542" marR="11542" marT="0" marB="0" anchor="b"/>
                </a:tc>
                <a:tc>
                  <a:txBody>
                    <a:bodyPr/>
                    <a:lstStyle/>
                    <a:p>
                      <a:pPr algn="ctr">
                        <a:lnSpc>
                          <a:spcPct val="200000"/>
                        </a:lnSpc>
                        <a:spcAft>
                          <a:spcPts val="0"/>
                        </a:spcAft>
                      </a:pPr>
                      <a:r>
                        <a:rPr lang="es-EC" sz="1600" dirty="0">
                          <a:effectLst/>
                        </a:rPr>
                        <a:t>------</a:t>
                      </a:r>
                      <a:endParaRPr lang="es-EC" sz="1600" dirty="0">
                        <a:effectLst/>
                        <a:latin typeface="Calibri"/>
                        <a:ea typeface="Calibri"/>
                        <a:cs typeface="Times New Roman"/>
                      </a:endParaRPr>
                    </a:p>
                  </a:txBody>
                  <a:tcPr marL="11542" marR="11542" marT="0" marB="0" anchor="b"/>
                </a:tc>
              </a:tr>
            </a:tbl>
          </a:graphicData>
        </a:graphic>
      </p:graphicFrame>
    </p:spTree>
    <p:extLst>
      <p:ext uri="{BB962C8B-B14F-4D97-AF65-F5344CB8AC3E}">
        <p14:creationId xmlns:p14="http://schemas.microsoft.com/office/powerpoint/2010/main" val="8086614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48680"/>
            <a:ext cx="8229600" cy="722344"/>
          </a:xfrm>
        </p:spPr>
        <p:txBody>
          <a:bodyPr>
            <a:normAutofit/>
          </a:bodyPr>
          <a:lstStyle/>
          <a:p>
            <a:pPr algn="ctr"/>
            <a:r>
              <a:rPr lang="es-EC" sz="4000" dirty="0" smtClean="0"/>
              <a:t>MEJORAMIENTO- MEZCLA C</a:t>
            </a:r>
            <a:endParaRPr lang="es-EC" sz="4000" dirty="0"/>
          </a:p>
        </p:txBody>
      </p:sp>
      <p:sp>
        <p:nvSpPr>
          <p:cNvPr id="5" name="4 Rectángulo"/>
          <p:cNvSpPr/>
          <p:nvPr/>
        </p:nvSpPr>
        <p:spPr>
          <a:xfrm>
            <a:off x="173440" y="1844824"/>
            <a:ext cx="4176464" cy="1477328"/>
          </a:xfrm>
          <a:prstGeom prst="rect">
            <a:avLst/>
          </a:prstGeom>
        </p:spPr>
        <p:txBody>
          <a:bodyPr wrap="square">
            <a:spAutoFit/>
          </a:bodyPr>
          <a:lstStyle/>
          <a:p>
            <a:r>
              <a:rPr lang="es-EC" b="1" dirty="0"/>
              <a:t>Composición Porcentual de la Mezcla B (Resultado de Pruebas)</a:t>
            </a:r>
            <a:endParaRPr lang="es-EC" dirty="0"/>
          </a:p>
          <a:p>
            <a:r>
              <a:rPr lang="es-EC" dirty="0"/>
              <a:t>Oxido de Sílice (MB SiO</a:t>
            </a:r>
            <a:r>
              <a:rPr lang="es-EC" baseline="-25000" dirty="0"/>
              <a:t>2</a:t>
            </a:r>
            <a:r>
              <a:rPr lang="es-EC" dirty="0"/>
              <a:t>) = 0.235</a:t>
            </a:r>
          </a:p>
          <a:p>
            <a:r>
              <a:rPr lang="es-EC" dirty="0"/>
              <a:t>Oxido de Aluminio (MB Al</a:t>
            </a:r>
            <a:r>
              <a:rPr lang="es-EC" baseline="-25000" dirty="0"/>
              <a:t>2</a:t>
            </a:r>
            <a:r>
              <a:rPr lang="es-EC" dirty="0"/>
              <a:t>O</a:t>
            </a:r>
            <a:r>
              <a:rPr lang="es-EC" baseline="-25000" dirty="0"/>
              <a:t>3</a:t>
            </a:r>
            <a:r>
              <a:rPr lang="es-EC" dirty="0"/>
              <a:t>) = 0.465</a:t>
            </a:r>
          </a:p>
          <a:p>
            <a:r>
              <a:rPr lang="es-EC" dirty="0"/>
              <a:t>Oxido de Magnesio (MB MgO</a:t>
            </a:r>
            <a:r>
              <a:rPr lang="es-EC" baseline="-25000" dirty="0"/>
              <a:t>2</a:t>
            </a:r>
            <a:r>
              <a:rPr lang="es-EC" dirty="0"/>
              <a:t>) = 0.144</a:t>
            </a:r>
          </a:p>
        </p:txBody>
      </p:sp>
      <mc:AlternateContent xmlns:mc="http://schemas.openxmlformats.org/markup-compatibility/2006" xmlns:a14="http://schemas.microsoft.com/office/drawing/2010/main">
        <mc:Choice Requires="a14">
          <p:sp>
            <p:nvSpPr>
              <p:cNvPr id="6" name="5 Rectángulo"/>
              <p:cNvSpPr/>
              <p:nvPr/>
            </p:nvSpPr>
            <p:spPr>
              <a:xfrm>
                <a:off x="4578072" y="1833090"/>
                <a:ext cx="4572000" cy="1489062"/>
              </a:xfrm>
              <a:prstGeom prst="rect">
                <a:avLst/>
              </a:prstGeom>
            </p:spPr>
            <p:txBody>
              <a:bodyPr>
                <a:spAutoFit/>
              </a:bodyPr>
              <a:lstStyle/>
              <a:p>
                <a:r>
                  <a:rPr lang="es-EC" b="1" dirty="0"/>
                  <a:t>Calculo del peso de la Diatomita para la  Mezcla C ( </a:t>
                </a:r>
                <a:r>
                  <a:rPr lang="es-EC" b="1" dirty="0" err="1"/>
                  <a:t>PMC</a:t>
                </a:r>
                <a:r>
                  <a:rPr lang="es-EC" b="1" dirty="0"/>
                  <a:t> Dia) </a:t>
                </a:r>
                <a:endParaRPr lang="es-EC" dirty="0"/>
              </a:p>
              <a:p>
                <a:pPr/>
                <a14:m>
                  <m:oMathPara xmlns:m="http://schemas.openxmlformats.org/officeDocument/2006/math">
                    <m:oMathParaPr>
                      <m:jc m:val="centerGroup"/>
                    </m:oMathParaPr>
                    <m:oMath xmlns:m="http://schemas.openxmlformats.org/officeDocument/2006/math">
                      <m:r>
                        <m:rPr>
                          <m:sty m:val="p"/>
                        </m:rPr>
                        <a:rPr lang="es-EC">
                          <a:latin typeface="Cambria Math"/>
                        </a:rPr>
                        <m:t>PMC</m:t>
                      </m:r>
                      <m:r>
                        <a:rPr lang="es-EC">
                          <a:latin typeface="Cambria Math"/>
                        </a:rPr>
                        <m:t> </m:t>
                      </m:r>
                      <m:r>
                        <m:rPr>
                          <m:sty m:val="p"/>
                        </m:rPr>
                        <a:rPr lang="es-EC">
                          <a:latin typeface="Cambria Math"/>
                        </a:rPr>
                        <m:t>Dia</m:t>
                      </m:r>
                      <m:r>
                        <a:rPr lang="es-EC">
                          <a:latin typeface="Cambria Math"/>
                        </a:rPr>
                        <m:t>=</m:t>
                      </m:r>
                      <m:f>
                        <m:fPr>
                          <m:ctrlPr>
                            <a:rPr lang="es-EC" i="1">
                              <a:latin typeface="Cambria Math"/>
                            </a:rPr>
                          </m:ctrlPr>
                        </m:fPr>
                        <m:num>
                          <m:r>
                            <a:rPr lang="es-ES">
                              <a:latin typeface="Cambria Math"/>
                            </a:rPr>
                            <m:t> </m:t>
                          </m:r>
                          <m:r>
                            <m:rPr>
                              <m:sty m:val="p"/>
                            </m:rPr>
                            <a:rPr lang="es-ES">
                              <a:latin typeface="Cambria Math"/>
                            </a:rPr>
                            <m:t>PDia</m:t>
                          </m:r>
                          <m:r>
                            <a:rPr lang="es-ES" i="1">
                              <a:latin typeface="Cambria Math"/>
                            </a:rPr>
                            <m:t>∗</m:t>
                          </m:r>
                          <m:sSub>
                            <m:sSubPr>
                              <m:ctrlPr>
                                <a:rPr lang="es-EC" i="1">
                                  <a:latin typeface="Cambria Math"/>
                                </a:rPr>
                              </m:ctrlPr>
                            </m:sSubPr>
                            <m:e>
                              <m:r>
                                <m:rPr>
                                  <m:sty m:val="p"/>
                                </m:rPr>
                                <a:rPr lang="es-EC">
                                  <a:latin typeface="Cambria Math"/>
                                </a:rPr>
                                <m:t>SiO</m:t>
                              </m:r>
                            </m:e>
                            <m:sub>
                              <m:r>
                                <a:rPr lang="es-EC">
                                  <a:latin typeface="Cambria Math"/>
                                </a:rPr>
                                <m:t>2 </m:t>
                              </m:r>
                            </m:sub>
                          </m:sSub>
                        </m:num>
                        <m:den>
                          <m:r>
                            <m:rPr>
                              <m:sty m:val="p"/>
                            </m:rPr>
                            <a:rPr lang="es-EC">
                              <a:latin typeface="Cambria Math"/>
                            </a:rPr>
                            <m:t>MB</m:t>
                          </m:r>
                          <m:r>
                            <a:rPr lang="es-EC">
                              <a:latin typeface="Cambria Math"/>
                            </a:rPr>
                            <m:t> </m:t>
                          </m:r>
                          <m:r>
                            <m:rPr>
                              <m:sty m:val="p"/>
                            </m:rPr>
                            <a:rPr lang="es-EC">
                              <a:latin typeface="Cambria Math"/>
                            </a:rPr>
                            <m:t>Si</m:t>
                          </m:r>
                          <m:sSub>
                            <m:sSubPr>
                              <m:ctrlPr>
                                <a:rPr lang="es-EC" i="1">
                                  <a:latin typeface="Cambria Math"/>
                                </a:rPr>
                              </m:ctrlPr>
                            </m:sSubPr>
                            <m:e>
                              <m:r>
                                <m:rPr>
                                  <m:sty m:val="p"/>
                                </m:rPr>
                                <a:rPr lang="es-EC">
                                  <a:latin typeface="Cambria Math"/>
                                </a:rPr>
                                <m:t>O</m:t>
                              </m:r>
                            </m:e>
                            <m:sub>
                              <m:r>
                                <a:rPr lang="es-EC">
                                  <a:latin typeface="Cambria Math"/>
                                </a:rPr>
                                <m:t>2</m:t>
                              </m:r>
                            </m:sub>
                          </m:sSub>
                        </m:den>
                      </m:f>
                    </m:oMath>
                  </m:oMathPara>
                </a14:m>
                <a:endParaRPr lang="es-EC" dirty="0"/>
              </a:p>
              <a:p>
                <a:pPr/>
                <a14:m>
                  <m:oMathPara xmlns:m="http://schemas.openxmlformats.org/officeDocument/2006/math">
                    <m:oMathParaPr>
                      <m:jc m:val="centerGroup"/>
                    </m:oMathParaPr>
                    <m:oMath xmlns:m="http://schemas.openxmlformats.org/officeDocument/2006/math">
                      <m:r>
                        <m:rPr>
                          <m:sty m:val="p"/>
                        </m:rPr>
                        <a:rPr lang="es-EC">
                          <a:latin typeface="Cambria Math"/>
                        </a:rPr>
                        <m:t>PMC</m:t>
                      </m:r>
                      <m:r>
                        <a:rPr lang="es-EC">
                          <a:latin typeface="Cambria Math"/>
                        </a:rPr>
                        <m:t> </m:t>
                      </m:r>
                      <m:r>
                        <m:rPr>
                          <m:sty m:val="p"/>
                        </m:rPr>
                        <a:rPr lang="es-EC">
                          <a:latin typeface="Cambria Math"/>
                        </a:rPr>
                        <m:t>Dia</m:t>
                      </m:r>
                      <m:r>
                        <a:rPr lang="es-EC">
                          <a:latin typeface="Cambria Math"/>
                        </a:rPr>
                        <m:t>=1.496 (</m:t>
                      </m:r>
                      <m:r>
                        <m:rPr>
                          <m:sty m:val="p"/>
                        </m:rPr>
                        <a:rPr lang="es-EC">
                          <a:latin typeface="Cambria Math"/>
                        </a:rPr>
                        <m:t>Kg</m:t>
                      </m:r>
                      <m:r>
                        <a:rPr lang="es-EC">
                          <a:latin typeface="Cambria Math"/>
                        </a:rPr>
                        <m:t>)</m:t>
                      </m:r>
                    </m:oMath>
                  </m:oMathPara>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4578072" y="1833090"/>
                <a:ext cx="4572000" cy="1489062"/>
              </a:xfrm>
              <a:prstGeom prst="rect">
                <a:avLst/>
              </a:prstGeom>
              <a:blipFill rotWithShape="1">
                <a:blip r:embed="rId2" cstate="print"/>
                <a:stretch>
                  <a:fillRect l="-1200" t="-2049" b="-286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0" y="4221088"/>
                <a:ext cx="4572000" cy="1544654"/>
              </a:xfrm>
              <a:prstGeom prst="rect">
                <a:avLst/>
              </a:prstGeom>
            </p:spPr>
            <p:txBody>
              <a:bodyPr>
                <a:spAutoFit/>
              </a:bodyPr>
              <a:lstStyle/>
              <a:p>
                <a:r>
                  <a:rPr lang="es-EC" b="1" dirty="0"/>
                  <a:t>Calculo del peso del Caolín A para la Mezcla C ( </a:t>
                </a:r>
                <a:r>
                  <a:rPr lang="es-EC" b="1" dirty="0" err="1"/>
                  <a:t>PMC</a:t>
                </a:r>
                <a:r>
                  <a:rPr lang="es-EC" b="1" dirty="0"/>
                  <a:t> </a:t>
                </a:r>
                <a:r>
                  <a:rPr lang="es-EC" b="1" dirty="0" err="1"/>
                  <a:t>CaoA</a:t>
                </a:r>
                <a:r>
                  <a:rPr lang="es-EC" b="1" dirty="0"/>
                  <a:t>) </a:t>
                </a:r>
                <a:endParaRPr lang="es-EC" dirty="0"/>
              </a:p>
              <a:p>
                <a:pPr/>
                <a14:m>
                  <m:oMathPara xmlns:m="http://schemas.openxmlformats.org/officeDocument/2006/math">
                    <m:oMathParaPr>
                      <m:jc m:val="centerGroup"/>
                    </m:oMathParaPr>
                    <m:oMath xmlns:m="http://schemas.openxmlformats.org/officeDocument/2006/math">
                      <m:r>
                        <m:rPr>
                          <m:sty m:val="p"/>
                        </m:rPr>
                        <a:rPr lang="es-EC">
                          <a:latin typeface="Cambria Math"/>
                        </a:rPr>
                        <m:t>PMC</m:t>
                      </m:r>
                      <m:r>
                        <a:rPr lang="es-EC">
                          <a:latin typeface="Cambria Math"/>
                        </a:rPr>
                        <m:t> </m:t>
                      </m:r>
                      <m:r>
                        <m:rPr>
                          <m:sty m:val="p"/>
                        </m:rPr>
                        <a:rPr lang="es-EC">
                          <a:latin typeface="Cambria Math"/>
                        </a:rPr>
                        <m:t>CaoA</m:t>
                      </m:r>
                      <m:r>
                        <a:rPr lang="es-EC">
                          <a:latin typeface="Cambria Math"/>
                        </a:rPr>
                        <m:t>=</m:t>
                      </m:r>
                      <m:f>
                        <m:fPr>
                          <m:ctrlPr>
                            <a:rPr lang="es-EC" i="1">
                              <a:latin typeface="Cambria Math"/>
                            </a:rPr>
                          </m:ctrlPr>
                        </m:fPr>
                        <m:num>
                          <m:r>
                            <a:rPr lang="es-ES">
                              <a:latin typeface="Cambria Math"/>
                            </a:rPr>
                            <m:t> </m:t>
                          </m:r>
                          <m:r>
                            <m:rPr>
                              <m:sty m:val="p"/>
                            </m:rPr>
                            <a:rPr lang="es-ES">
                              <a:latin typeface="Cambria Math"/>
                            </a:rPr>
                            <m:t>PCaoA</m:t>
                          </m:r>
                          <m:r>
                            <a:rPr lang="es-ES" i="1">
                              <a:latin typeface="Cambria Math"/>
                            </a:rPr>
                            <m:t>∗</m:t>
                          </m:r>
                          <m:sSub>
                            <m:sSubPr>
                              <m:ctrlPr>
                                <a:rPr lang="es-EC" i="1">
                                  <a:latin typeface="Cambria Math"/>
                                </a:rPr>
                              </m:ctrlPr>
                            </m:sSubPr>
                            <m:e>
                              <m:sSub>
                                <m:sSubPr>
                                  <m:ctrlPr>
                                    <a:rPr lang="es-EC" i="1">
                                      <a:latin typeface="Cambria Math"/>
                                    </a:rPr>
                                  </m:ctrlPr>
                                </m:sSubPr>
                                <m:e>
                                  <m:r>
                                    <m:rPr>
                                      <m:sty m:val="p"/>
                                    </m:rPr>
                                    <a:rPr lang="es-EC">
                                      <a:latin typeface="Cambria Math"/>
                                    </a:rPr>
                                    <m:t>Al</m:t>
                                  </m:r>
                                </m:e>
                                <m:sub>
                                  <m:r>
                                    <a:rPr lang="es-EC">
                                      <a:latin typeface="Cambria Math"/>
                                    </a:rPr>
                                    <m:t>2</m:t>
                                  </m:r>
                                </m:sub>
                              </m:sSub>
                              <m:r>
                                <m:rPr>
                                  <m:sty m:val="p"/>
                                </m:rPr>
                                <a:rPr lang="es-EC">
                                  <a:latin typeface="Cambria Math"/>
                                </a:rPr>
                                <m:t>O</m:t>
                              </m:r>
                            </m:e>
                            <m:sub>
                              <m:r>
                                <a:rPr lang="es-EC">
                                  <a:latin typeface="Cambria Math"/>
                                </a:rPr>
                                <m:t>3 </m:t>
                              </m:r>
                            </m:sub>
                          </m:sSub>
                        </m:num>
                        <m:den>
                          <m:r>
                            <m:rPr>
                              <m:sty m:val="p"/>
                            </m:rPr>
                            <a:rPr lang="es-EC">
                              <a:latin typeface="Cambria Math"/>
                            </a:rPr>
                            <m:t>MB</m:t>
                          </m:r>
                          <m:r>
                            <a:rPr lang="es-EC">
                              <a:latin typeface="Cambria Math"/>
                            </a:rPr>
                            <m:t> </m:t>
                          </m:r>
                          <m:sSub>
                            <m:sSubPr>
                              <m:ctrlPr>
                                <a:rPr lang="es-EC" i="1">
                                  <a:latin typeface="Cambria Math"/>
                                </a:rPr>
                              </m:ctrlPr>
                            </m:sSubPr>
                            <m:e>
                              <m:sSub>
                                <m:sSubPr>
                                  <m:ctrlPr>
                                    <a:rPr lang="es-EC" i="1">
                                      <a:latin typeface="Cambria Math"/>
                                    </a:rPr>
                                  </m:ctrlPr>
                                </m:sSubPr>
                                <m:e>
                                  <m:r>
                                    <m:rPr>
                                      <m:sty m:val="p"/>
                                    </m:rPr>
                                    <a:rPr lang="es-EC">
                                      <a:latin typeface="Cambria Math"/>
                                    </a:rPr>
                                    <m:t>Al</m:t>
                                  </m:r>
                                </m:e>
                                <m:sub>
                                  <m:r>
                                    <a:rPr lang="es-EC">
                                      <a:latin typeface="Cambria Math"/>
                                    </a:rPr>
                                    <m:t>2</m:t>
                                  </m:r>
                                </m:sub>
                              </m:sSub>
                              <m:r>
                                <m:rPr>
                                  <m:sty m:val="p"/>
                                </m:rPr>
                                <a:rPr lang="es-EC">
                                  <a:latin typeface="Cambria Math"/>
                                </a:rPr>
                                <m:t>O</m:t>
                              </m:r>
                            </m:e>
                            <m:sub>
                              <m:r>
                                <a:rPr lang="es-EC">
                                  <a:latin typeface="Cambria Math"/>
                                </a:rPr>
                                <m:t>3 </m:t>
                              </m:r>
                            </m:sub>
                          </m:sSub>
                        </m:den>
                      </m:f>
                    </m:oMath>
                  </m:oMathPara>
                </a14:m>
                <a:endParaRPr lang="es-EC" dirty="0"/>
              </a:p>
              <a:p>
                <a:pPr/>
                <a14:m>
                  <m:oMathPara xmlns:m="http://schemas.openxmlformats.org/officeDocument/2006/math">
                    <m:oMathParaPr>
                      <m:jc m:val="centerGroup"/>
                    </m:oMathParaPr>
                    <m:oMath xmlns:m="http://schemas.openxmlformats.org/officeDocument/2006/math">
                      <m:r>
                        <m:rPr>
                          <m:sty m:val="p"/>
                        </m:rPr>
                        <a:rPr lang="es-EC">
                          <a:latin typeface="Cambria Math"/>
                        </a:rPr>
                        <m:t>PMC</m:t>
                      </m:r>
                      <m:r>
                        <a:rPr lang="es-EC">
                          <a:latin typeface="Cambria Math"/>
                        </a:rPr>
                        <m:t> </m:t>
                      </m:r>
                      <m:r>
                        <m:rPr>
                          <m:sty m:val="p"/>
                        </m:rPr>
                        <a:rPr lang="es-EC">
                          <a:latin typeface="Cambria Math"/>
                        </a:rPr>
                        <m:t>CaoA</m:t>
                      </m:r>
                      <m:r>
                        <a:rPr lang="es-EC">
                          <a:latin typeface="Cambria Math"/>
                        </a:rPr>
                        <m:t>=0.474 (</m:t>
                      </m:r>
                      <m:r>
                        <m:rPr>
                          <m:sty m:val="p"/>
                        </m:rPr>
                        <a:rPr lang="es-EC">
                          <a:latin typeface="Cambria Math"/>
                        </a:rPr>
                        <m:t>Kg</m:t>
                      </m:r>
                      <m:r>
                        <a:rPr lang="es-EC">
                          <a:latin typeface="Cambria Math"/>
                        </a:rPr>
                        <m:t>)</m:t>
                      </m:r>
                    </m:oMath>
                  </m:oMathPara>
                </a14:m>
                <a:endParaRPr lang="es-EC" dirty="0"/>
              </a:p>
            </p:txBody>
          </p:sp>
        </mc:Choice>
        <mc:Fallback xmlns="">
          <p:sp>
            <p:nvSpPr>
              <p:cNvPr id="7" name="6 Rectángulo"/>
              <p:cNvSpPr>
                <a:spLocks noRot="1" noChangeAspect="1" noMove="1" noResize="1" noEditPoints="1" noAdjustHandles="1" noChangeArrowheads="1" noChangeShapeType="1" noTextEdit="1"/>
              </p:cNvSpPr>
              <p:nvPr/>
            </p:nvSpPr>
            <p:spPr>
              <a:xfrm>
                <a:off x="0" y="4221088"/>
                <a:ext cx="4572000" cy="1544654"/>
              </a:xfrm>
              <a:prstGeom prst="rect">
                <a:avLst/>
              </a:prstGeom>
              <a:blipFill rotWithShape="1">
                <a:blip r:embed="rId3" cstate="print"/>
                <a:stretch>
                  <a:fillRect l="-1067" t="-1969" r="-1333" b="-2362"/>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4632176" y="4222691"/>
                <a:ext cx="4572000" cy="1543051"/>
              </a:xfrm>
              <a:prstGeom prst="rect">
                <a:avLst/>
              </a:prstGeom>
            </p:spPr>
            <p:txBody>
              <a:bodyPr>
                <a:spAutoFit/>
              </a:bodyPr>
              <a:lstStyle/>
              <a:p>
                <a:r>
                  <a:rPr lang="es-EC" b="1" dirty="0"/>
                  <a:t>Calculo del peso del Caolín C para la Mezcla C ( </a:t>
                </a:r>
                <a:r>
                  <a:rPr lang="es-EC" b="1" dirty="0" err="1"/>
                  <a:t>PMC</a:t>
                </a:r>
                <a:r>
                  <a:rPr lang="es-EC" b="1" dirty="0"/>
                  <a:t> </a:t>
                </a:r>
                <a:r>
                  <a:rPr lang="es-EC" b="1" dirty="0" err="1"/>
                  <a:t>CaoC</a:t>
                </a:r>
                <a:r>
                  <a:rPr lang="es-EC" b="1" dirty="0"/>
                  <a:t>) </a:t>
                </a:r>
                <a:endParaRPr lang="es-EC" dirty="0"/>
              </a:p>
              <a:p>
                <a:pPr/>
                <a14:m>
                  <m:oMathPara xmlns:m="http://schemas.openxmlformats.org/officeDocument/2006/math">
                    <m:oMathParaPr>
                      <m:jc m:val="centerGroup"/>
                    </m:oMathParaPr>
                    <m:oMath xmlns:m="http://schemas.openxmlformats.org/officeDocument/2006/math">
                      <m:r>
                        <m:rPr>
                          <m:sty m:val="p"/>
                        </m:rPr>
                        <a:rPr lang="es-EC">
                          <a:latin typeface="Cambria Math"/>
                        </a:rPr>
                        <m:t>PMC</m:t>
                      </m:r>
                      <m:r>
                        <a:rPr lang="es-EC">
                          <a:latin typeface="Cambria Math"/>
                        </a:rPr>
                        <m:t> </m:t>
                      </m:r>
                      <m:r>
                        <m:rPr>
                          <m:sty m:val="p"/>
                        </m:rPr>
                        <a:rPr lang="es-EC">
                          <a:latin typeface="Cambria Math"/>
                        </a:rPr>
                        <m:t>CaoC</m:t>
                      </m:r>
                      <m:r>
                        <a:rPr lang="es-EC">
                          <a:latin typeface="Cambria Math"/>
                        </a:rPr>
                        <m:t>=</m:t>
                      </m:r>
                      <m:f>
                        <m:fPr>
                          <m:ctrlPr>
                            <a:rPr lang="es-EC" i="1">
                              <a:latin typeface="Cambria Math"/>
                            </a:rPr>
                          </m:ctrlPr>
                        </m:fPr>
                        <m:num>
                          <m:r>
                            <a:rPr lang="es-ES">
                              <a:latin typeface="Cambria Math"/>
                            </a:rPr>
                            <m:t> </m:t>
                          </m:r>
                          <m:r>
                            <m:rPr>
                              <m:sty m:val="p"/>
                            </m:rPr>
                            <a:rPr lang="es-ES">
                              <a:latin typeface="Cambria Math"/>
                            </a:rPr>
                            <m:t>PCaoC</m:t>
                          </m:r>
                          <m:r>
                            <a:rPr lang="es-ES" i="1">
                              <a:latin typeface="Cambria Math"/>
                            </a:rPr>
                            <m:t>∗</m:t>
                          </m:r>
                          <m:sSub>
                            <m:sSubPr>
                              <m:ctrlPr>
                                <a:rPr lang="es-EC" i="1">
                                  <a:latin typeface="Cambria Math"/>
                                </a:rPr>
                              </m:ctrlPr>
                            </m:sSubPr>
                            <m:e>
                              <m:r>
                                <m:rPr>
                                  <m:sty m:val="p"/>
                                </m:rPr>
                                <a:rPr lang="es-EC">
                                  <a:latin typeface="Cambria Math"/>
                                </a:rPr>
                                <m:t>MgO</m:t>
                              </m:r>
                            </m:e>
                            <m:sub>
                              <m:r>
                                <a:rPr lang="es-EC">
                                  <a:latin typeface="Cambria Math"/>
                                </a:rPr>
                                <m:t>2 </m:t>
                              </m:r>
                            </m:sub>
                          </m:sSub>
                        </m:num>
                        <m:den>
                          <m:r>
                            <m:rPr>
                              <m:sty m:val="p"/>
                            </m:rPr>
                            <a:rPr lang="es-EC">
                              <a:latin typeface="Cambria Math"/>
                            </a:rPr>
                            <m:t>MB</m:t>
                          </m:r>
                          <m:r>
                            <a:rPr lang="es-EC">
                              <a:latin typeface="Cambria Math"/>
                            </a:rPr>
                            <m:t> </m:t>
                          </m:r>
                          <m:sSub>
                            <m:sSubPr>
                              <m:ctrlPr>
                                <a:rPr lang="es-EC" i="1">
                                  <a:latin typeface="Cambria Math"/>
                                </a:rPr>
                              </m:ctrlPr>
                            </m:sSubPr>
                            <m:e>
                              <m:r>
                                <m:rPr>
                                  <m:sty m:val="p"/>
                                </m:rPr>
                                <a:rPr lang="es-EC">
                                  <a:latin typeface="Cambria Math"/>
                                </a:rPr>
                                <m:t>MgO</m:t>
                              </m:r>
                            </m:e>
                            <m:sub>
                              <m:r>
                                <a:rPr lang="es-EC">
                                  <a:latin typeface="Cambria Math"/>
                                </a:rPr>
                                <m:t>2 </m:t>
                              </m:r>
                            </m:sub>
                          </m:sSub>
                        </m:den>
                      </m:f>
                    </m:oMath>
                  </m:oMathPara>
                </a14:m>
                <a:endParaRPr lang="es-EC" dirty="0"/>
              </a:p>
              <a:p>
                <a:pPr/>
                <a14:m>
                  <m:oMathPara xmlns:m="http://schemas.openxmlformats.org/officeDocument/2006/math">
                    <m:oMathParaPr>
                      <m:jc m:val="centerGroup"/>
                    </m:oMathParaPr>
                    <m:oMath xmlns:m="http://schemas.openxmlformats.org/officeDocument/2006/math">
                      <m:r>
                        <m:rPr>
                          <m:sty m:val="p"/>
                        </m:rPr>
                        <a:rPr lang="es-EC">
                          <a:latin typeface="Cambria Math"/>
                        </a:rPr>
                        <m:t>PMC</m:t>
                      </m:r>
                      <m:r>
                        <a:rPr lang="es-EC">
                          <a:latin typeface="Cambria Math"/>
                        </a:rPr>
                        <m:t> </m:t>
                      </m:r>
                      <m:r>
                        <m:rPr>
                          <m:sty m:val="p"/>
                        </m:rPr>
                        <a:rPr lang="es-EC">
                          <a:latin typeface="Cambria Math"/>
                        </a:rPr>
                        <m:t>CaoC</m:t>
                      </m:r>
                      <m:r>
                        <a:rPr lang="es-EC">
                          <a:latin typeface="Cambria Math"/>
                        </a:rPr>
                        <m:t>=0.870(</m:t>
                      </m:r>
                      <m:r>
                        <m:rPr>
                          <m:sty m:val="p"/>
                        </m:rPr>
                        <a:rPr lang="es-EC">
                          <a:latin typeface="Cambria Math"/>
                        </a:rPr>
                        <m:t>Kg</m:t>
                      </m:r>
                      <m:r>
                        <a:rPr lang="es-EC">
                          <a:latin typeface="Cambria Math"/>
                        </a:rPr>
                        <m:t>)</m:t>
                      </m:r>
                    </m:oMath>
                  </m:oMathPara>
                </a14:m>
                <a:endParaRPr lang="es-EC" dirty="0"/>
              </a:p>
            </p:txBody>
          </p:sp>
        </mc:Choice>
        <mc:Fallback xmlns="">
          <p:sp>
            <p:nvSpPr>
              <p:cNvPr id="8" name="7 Rectángulo"/>
              <p:cNvSpPr>
                <a:spLocks noRot="1" noChangeAspect="1" noMove="1" noResize="1" noEditPoints="1" noAdjustHandles="1" noChangeArrowheads="1" noChangeShapeType="1" noTextEdit="1"/>
              </p:cNvSpPr>
              <p:nvPr/>
            </p:nvSpPr>
            <p:spPr>
              <a:xfrm>
                <a:off x="4632176" y="4222691"/>
                <a:ext cx="4572000" cy="1543051"/>
              </a:xfrm>
              <a:prstGeom prst="rect">
                <a:avLst/>
              </a:prstGeom>
              <a:blipFill rotWithShape="1">
                <a:blip r:embed="rId4" cstate="print"/>
                <a:stretch>
                  <a:fillRect l="-1200" t="-1976" r="-1867" b="-2767"/>
                </a:stretch>
              </a:blipFill>
            </p:spPr>
            <p:txBody>
              <a:bodyPr/>
              <a:lstStyle/>
              <a:p>
                <a:r>
                  <a:rPr lang="es-EC">
                    <a:noFill/>
                  </a:rPr>
                  <a:t> </a:t>
                </a:r>
              </a:p>
            </p:txBody>
          </p:sp>
        </mc:Fallback>
      </mc:AlternateContent>
    </p:spTree>
    <p:extLst>
      <p:ext uri="{BB962C8B-B14F-4D97-AF65-F5344CB8AC3E}">
        <p14:creationId xmlns:p14="http://schemas.microsoft.com/office/powerpoint/2010/main" val="1135487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539552" y="548680"/>
            <a:ext cx="8229600" cy="722344"/>
          </a:xfrm>
        </p:spPr>
        <p:txBody>
          <a:bodyPr>
            <a:normAutofit/>
          </a:bodyPr>
          <a:lstStyle/>
          <a:p>
            <a:pPr algn="ctr"/>
            <a:r>
              <a:rPr lang="es-EC" sz="4000" dirty="0" smtClean="0"/>
              <a:t>MEJORAMIENTO- MEZCLA C</a:t>
            </a:r>
            <a:endParaRPr lang="es-EC" sz="4000" dirty="0"/>
          </a:p>
        </p:txBody>
      </p:sp>
      <p:sp>
        <p:nvSpPr>
          <p:cNvPr id="6" name="Rectangle 2"/>
          <p:cNvSpPr>
            <a:spLocks noChangeArrowheads="1"/>
          </p:cNvSpPr>
          <p:nvPr/>
        </p:nvSpPr>
        <p:spPr bwMode="auto">
          <a:xfrm>
            <a:off x="2408761" y="1444135"/>
            <a:ext cx="486782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Figura 3. 31  </a:t>
            </a:r>
            <a:r>
              <a:rPr kumimoji="0" lang="es-EC" altLang="es-EC"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Porcentaje de materia Prima requerido para la mezcla</a:t>
            </a:r>
            <a:endParaRPr kumimoji="0" lang="es-EC" altLang="es-EC"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Imagen 387"/>
          <p:cNvPicPr>
            <a:picLocks noChangeAspect="1" noChangeArrowheads="1"/>
          </p:cNvPicPr>
          <p:nvPr/>
        </p:nvPicPr>
        <p:blipFill>
          <a:blip r:embed="rId2" cstate="print">
            <a:extLst>
              <a:ext uri="{28A0092B-C50C-407E-A947-70E740481C1C}">
                <a14:useLocalDpi xmlns:a14="http://schemas.microsoft.com/office/drawing/2010/main" val="0"/>
              </a:ext>
            </a:extLst>
          </a:blip>
          <a:srcRect l="24452" t="11188" r="22977" b="8136"/>
          <a:stretch>
            <a:fillRect/>
          </a:stretch>
        </p:blipFill>
        <p:spPr bwMode="auto">
          <a:xfrm>
            <a:off x="2937761" y="2064335"/>
            <a:ext cx="3809825" cy="351480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2914841" y="5674420"/>
            <a:ext cx="423838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b="1" i="0" u="none" strike="noStrike" cap="none" normalizeH="0" baseline="0" dirty="0" smtClean="0">
                <a:ln>
                  <a:noFill/>
                </a:ln>
                <a:solidFill>
                  <a:schemeClr val="tx1"/>
                </a:solidFill>
                <a:effectLst/>
                <a:latin typeface="Arial" pitchFamily="34" charset="0"/>
                <a:ea typeface="Calibri" pitchFamily="34" charset="0"/>
                <a:cs typeface="Arial" pitchFamily="34" charset="0"/>
              </a:rPr>
              <a:t>Fuente:</a:t>
            </a:r>
            <a:r>
              <a:rPr kumimoji="0" lang="es-EC" altLang="es-EC" b="0" i="0" u="none" strike="noStrike" cap="none" normalizeH="0" baseline="0" dirty="0" smtClean="0">
                <a:ln>
                  <a:noFill/>
                </a:ln>
                <a:solidFill>
                  <a:schemeClr val="tx1"/>
                </a:solidFill>
                <a:effectLst/>
                <a:latin typeface="Arial" pitchFamily="34" charset="0"/>
                <a:ea typeface="Calibri" pitchFamily="34" charset="0"/>
                <a:cs typeface="Arial" pitchFamily="34" charset="0"/>
              </a:rPr>
              <a:t> Llano, M.; Cuichán A.; Ladrillo Refractario Alternativo, 2013.</a:t>
            </a:r>
            <a:endParaRPr kumimoji="0" lang="es-EC" altLang="es-EC"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8480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3573016"/>
            <a:ext cx="8229600" cy="2736304"/>
          </a:xfrm>
        </p:spPr>
        <p:txBody>
          <a:bodyPr>
            <a:noAutofit/>
          </a:bodyPr>
          <a:lstStyle/>
          <a:p>
            <a:pPr marL="0" indent="0" algn="ctr">
              <a:buNone/>
            </a:pPr>
            <a:r>
              <a:rPr lang="es-ES" sz="2000" b="1" dirty="0" smtClean="0">
                <a:latin typeface="Arial" panose="020B0604020202020204" pitchFamily="34" charset="0"/>
                <a:cs typeface="Arial" panose="020B0604020202020204" pitchFamily="34" charset="0"/>
              </a:rPr>
              <a:t>ELABORADO </a:t>
            </a:r>
            <a:r>
              <a:rPr lang="es-ES" sz="2000" b="1" dirty="0">
                <a:latin typeface="Arial" panose="020B0604020202020204" pitchFamily="34" charset="0"/>
                <a:cs typeface="Arial" panose="020B0604020202020204" pitchFamily="34" charset="0"/>
              </a:rPr>
              <a:t>POR:</a:t>
            </a:r>
            <a:endParaRPr lang="es-EC" sz="2000" b="1" dirty="0">
              <a:latin typeface="Arial" panose="020B0604020202020204" pitchFamily="34" charset="0"/>
              <a:cs typeface="Arial" panose="020B0604020202020204" pitchFamily="34" charset="0"/>
            </a:endParaRPr>
          </a:p>
          <a:p>
            <a:pPr marL="0" indent="0" algn="ctr">
              <a:buNone/>
            </a:pPr>
            <a:r>
              <a:rPr lang="es-ES" sz="2000" b="1" dirty="0">
                <a:latin typeface="Arial" panose="020B0604020202020204" pitchFamily="34" charset="0"/>
                <a:cs typeface="Arial" panose="020B0604020202020204" pitchFamily="34" charset="0"/>
              </a:rPr>
              <a:t>CUICHÁN ALULEMA ALEJANDRO PAOLO</a:t>
            </a:r>
            <a:endParaRPr lang="es-EC" sz="2000" b="1" dirty="0">
              <a:latin typeface="Arial" panose="020B0604020202020204" pitchFamily="34" charset="0"/>
              <a:cs typeface="Arial" panose="020B0604020202020204" pitchFamily="34" charset="0"/>
            </a:endParaRPr>
          </a:p>
          <a:p>
            <a:pPr marL="0" indent="0" algn="ctr">
              <a:buNone/>
            </a:pPr>
            <a:r>
              <a:rPr lang="es-ES" sz="2000" b="1" dirty="0">
                <a:latin typeface="Arial" panose="020B0604020202020204" pitchFamily="34" charset="0"/>
                <a:cs typeface="Arial" panose="020B0604020202020204" pitchFamily="34" charset="0"/>
              </a:rPr>
              <a:t>LLANO GUANOCHANGA MAYRA JANET</a:t>
            </a:r>
            <a:endParaRPr lang="es-EC" sz="2000" b="1" dirty="0">
              <a:latin typeface="Arial" panose="020B0604020202020204" pitchFamily="34" charset="0"/>
              <a:cs typeface="Arial" panose="020B0604020202020204" pitchFamily="34" charset="0"/>
            </a:endParaRPr>
          </a:p>
          <a:p>
            <a:pPr marL="0" indent="0" algn="ctr">
              <a:buNone/>
            </a:pPr>
            <a:endParaRPr lang="es-EC" sz="2000" b="1" dirty="0">
              <a:latin typeface="Arial" panose="020B0604020202020204" pitchFamily="34" charset="0"/>
              <a:cs typeface="Arial" panose="020B0604020202020204" pitchFamily="34" charset="0"/>
            </a:endParaRPr>
          </a:p>
          <a:p>
            <a:pPr marL="0" indent="0" algn="ctr">
              <a:buNone/>
            </a:pPr>
            <a:r>
              <a:rPr lang="es-ES" sz="2000" b="1" dirty="0">
                <a:latin typeface="Arial" panose="020B0604020202020204" pitchFamily="34" charset="0"/>
                <a:cs typeface="Arial" panose="020B0604020202020204" pitchFamily="34" charset="0"/>
              </a:rPr>
              <a:t>DIRECTOR: MSc. JOSÉ GUASUMBA</a:t>
            </a:r>
            <a:endParaRPr lang="es-EC" sz="2000" b="1" dirty="0">
              <a:latin typeface="Arial" panose="020B0604020202020204" pitchFamily="34" charset="0"/>
              <a:cs typeface="Arial" panose="020B0604020202020204" pitchFamily="34" charset="0"/>
            </a:endParaRPr>
          </a:p>
          <a:p>
            <a:pPr marL="0" indent="0" algn="ctr">
              <a:buNone/>
            </a:pPr>
            <a:r>
              <a:rPr lang="es-ES" sz="2000" b="1" dirty="0" smtClean="0">
                <a:latin typeface="Arial" panose="020B0604020202020204" pitchFamily="34" charset="0"/>
                <a:cs typeface="Arial" panose="020B0604020202020204" pitchFamily="34" charset="0"/>
              </a:rPr>
              <a:t>CO-DIRECTOR</a:t>
            </a:r>
            <a:r>
              <a:rPr lang="es-ES" sz="2000" b="1" dirty="0">
                <a:latin typeface="Arial" panose="020B0604020202020204" pitchFamily="34" charset="0"/>
                <a:cs typeface="Arial" panose="020B0604020202020204" pitchFamily="34" charset="0"/>
              </a:rPr>
              <a:t>: ING. PATRICIO </a:t>
            </a:r>
            <a:r>
              <a:rPr lang="es-ES" sz="2000" b="1" dirty="0" smtClean="0">
                <a:latin typeface="Arial" panose="020B0604020202020204" pitchFamily="34" charset="0"/>
                <a:cs typeface="Arial" panose="020B0604020202020204" pitchFamily="34" charset="0"/>
              </a:rPr>
              <a:t>QUEZADA</a:t>
            </a:r>
            <a:endParaRPr lang="es-EC" sz="2000" b="1" dirty="0">
              <a:latin typeface="Arial" panose="020B0604020202020204" pitchFamily="34" charset="0"/>
              <a:cs typeface="Arial" panose="020B0604020202020204" pitchFamily="34" charset="0"/>
            </a:endParaRPr>
          </a:p>
        </p:txBody>
      </p:sp>
      <p:sp>
        <p:nvSpPr>
          <p:cNvPr id="4" name="1 Título"/>
          <p:cNvSpPr txBox="1">
            <a:spLocks/>
          </p:cNvSpPr>
          <p:nvPr/>
        </p:nvSpPr>
        <p:spPr>
          <a:xfrm>
            <a:off x="611560" y="980728"/>
            <a:ext cx="8373616" cy="2304256"/>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s-EC" sz="2400" b="1" dirty="0" smtClean="0">
                <a:solidFill>
                  <a:schemeClr val="tx1"/>
                </a:solidFill>
              </a:rPr>
              <a:t>“DISEÑO Y ELABORACIÓN DE LADRILLO REFRACTARIO (22x11x6cm) EMPLEANDO MATERIAS PRIMAS NACIONALES, UTILIZADOS EN LA CONSTRUCCIÓN, MANTENIMIENTO Y REPARACIONES DE HORNOS DE CRISOL Y CUBILOTE</a:t>
            </a:r>
            <a:r>
              <a:rPr lang="es-EC" sz="3200" b="1" dirty="0" smtClean="0">
                <a:solidFill>
                  <a:schemeClr val="tx1"/>
                </a:solidFill>
              </a:rPr>
              <a:t>”</a:t>
            </a:r>
            <a:r>
              <a:rPr lang="es-EC" sz="2400" b="1" dirty="0" smtClean="0"/>
              <a:t/>
            </a:r>
            <a:br>
              <a:rPr lang="es-EC" sz="2400" b="1" dirty="0" smtClean="0"/>
            </a:br>
            <a:endParaRPr lang="es-EC" sz="2400" b="1" dirty="0"/>
          </a:p>
        </p:txBody>
      </p:sp>
    </p:spTree>
    <p:extLst>
      <p:ext uri="{BB962C8B-B14F-4D97-AF65-F5344CB8AC3E}">
        <p14:creationId xmlns:p14="http://schemas.microsoft.com/office/powerpoint/2010/main" val="16320465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9356" y="0"/>
            <a:ext cx="8229600" cy="794352"/>
          </a:xfrm>
        </p:spPr>
        <p:txBody>
          <a:bodyPr>
            <a:normAutofit/>
          </a:bodyPr>
          <a:lstStyle/>
          <a:p>
            <a:pPr algn="ctr"/>
            <a:r>
              <a:rPr lang="es-EC" sz="4000" dirty="0"/>
              <a:t>MEJORAMIENTO- MEZCLA C</a:t>
            </a:r>
          </a:p>
        </p:txBody>
      </p:sp>
      <p:graphicFrame>
        <p:nvGraphicFramePr>
          <p:cNvPr id="4" name="3 Tabla"/>
          <p:cNvGraphicFramePr>
            <a:graphicFrameLocks noGrp="1"/>
          </p:cNvGraphicFramePr>
          <p:nvPr>
            <p:extLst>
              <p:ext uri="{D42A27DB-BD31-4B8C-83A1-F6EECF244321}">
                <p14:modId xmlns:p14="http://schemas.microsoft.com/office/powerpoint/2010/main" val="2183370375"/>
              </p:ext>
            </p:extLst>
          </p:nvPr>
        </p:nvGraphicFramePr>
        <p:xfrm>
          <a:off x="1619672" y="1277471"/>
          <a:ext cx="6163311" cy="5120640"/>
        </p:xfrm>
        <a:graphic>
          <a:graphicData uri="http://schemas.openxmlformats.org/drawingml/2006/table">
            <a:tbl>
              <a:tblPr firstRow="1" firstCol="1" bandRow="1">
                <a:tableStyleId>{5C22544A-7EE6-4342-B048-85BDC9FD1C3A}</a:tableStyleId>
              </a:tblPr>
              <a:tblGrid>
                <a:gridCol w="1095483"/>
                <a:gridCol w="1096092"/>
                <a:gridCol w="872735"/>
                <a:gridCol w="872735"/>
                <a:gridCol w="1113133"/>
                <a:gridCol w="1113133"/>
              </a:tblGrid>
              <a:tr h="156210">
                <a:tc rowSpan="2">
                  <a:txBody>
                    <a:bodyPr/>
                    <a:lstStyle/>
                    <a:p>
                      <a:pPr algn="ctr">
                        <a:lnSpc>
                          <a:spcPct val="200000"/>
                        </a:lnSpc>
                        <a:spcAft>
                          <a:spcPts val="0"/>
                        </a:spcAft>
                      </a:pPr>
                      <a:r>
                        <a:rPr lang="es-EC" sz="1400" dirty="0">
                          <a:effectLst/>
                        </a:rPr>
                        <a:t>Composición</a:t>
                      </a:r>
                      <a:endParaRPr lang="es-EC" sz="1200" dirty="0">
                        <a:effectLst/>
                        <a:latin typeface="Calibri"/>
                        <a:ea typeface="Calibri"/>
                        <a:cs typeface="Times New Roman"/>
                      </a:endParaRPr>
                    </a:p>
                  </a:txBody>
                  <a:tcPr marL="44450" marR="44450" marT="0" marB="0" anchor="ctr"/>
                </a:tc>
                <a:tc rowSpan="2">
                  <a:txBody>
                    <a:bodyPr/>
                    <a:lstStyle/>
                    <a:p>
                      <a:pPr algn="ctr">
                        <a:lnSpc>
                          <a:spcPct val="200000"/>
                        </a:lnSpc>
                        <a:spcAft>
                          <a:spcPts val="0"/>
                        </a:spcAft>
                      </a:pPr>
                      <a:r>
                        <a:rPr lang="es-EC" sz="1400" dirty="0">
                          <a:effectLst/>
                        </a:rPr>
                        <a:t>Ladrillo Refractario silico-aluminoso ERECOS</a:t>
                      </a:r>
                      <a:endParaRPr lang="es-EC" sz="1200" dirty="0">
                        <a:effectLst/>
                        <a:latin typeface="Calibri"/>
                        <a:ea typeface="Calibri"/>
                        <a:cs typeface="Times New Roman"/>
                      </a:endParaRPr>
                    </a:p>
                  </a:txBody>
                  <a:tcPr marL="44450" marR="44450" marT="0" marB="0" anchor="ctr"/>
                </a:tc>
                <a:tc gridSpan="4">
                  <a:txBody>
                    <a:bodyPr/>
                    <a:lstStyle/>
                    <a:p>
                      <a:pPr algn="ctr">
                        <a:lnSpc>
                          <a:spcPct val="200000"/>
                        </a:lnSpc>
                        <a:spcAft>
                          <a:spcPts val="0"/>
                        </a:spcAft>
                      </a:pPr>
                      <a:r>
                        <a:rPr lang="es-EC" sz="1400">
                          <a:effectLst/>
                        </a:rPr>
                        <a:t>Composición</a:t>
                      </a:r>
                      <a:endParaRPr lang="es-EC" sz="1200">
                        <a:effectLst/>
                        <a:latin typeface="Calibri"/>
                        <a:ea typeface="Calibri"/>
                        <a:cs typeface="Times New Roman"/>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156210">
                <a:tc vMerge="1">
                  <a:txBody>
                    <a:bodyPr/>
                    <a:lstStyle/>
                    <a:p>
                      <a:endParaRPr lang="es-EC"/>
                    </a:p>
                  </a:txBody>
                  <a:tcPr/>
                </a:tc>
                <a:tc vMerge="1">
                  <a:txBody>
                    <a:bodyPr/>
                    <a:lstStyle/>
                    <a:p>
                      <a:endParaRPr lang="es-EC"/>
                    </a:p>
                  </a:txBody>
                  <a:tcPr/>
                </a:tc>
                <a:tc>
                  <a:txBody>
                    <a:bodyPr/>
                    <a:lstStyle/>
                    <a:p>
                      <a:pPr algn="ctr">
                        <a:lnSpc>
                          <a:spcPct val="200000"/>
                        </a:lnSpc>
                        <a:spcAft>
                          <a:spcPts val="0"/>
                        </a:spcAft>
                      </a:pPr>
                      <a:r>
                        <a:rPr lang="es-EC" sz="1400" dirty="0">
                          <a:effectLst/>
                        </a:rPr>
                        <a:t>Cordierita</a:t>
                      </a:r>
                      <a:endParaRPr lang="es-EC" sz="1200" dirty="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Muestra A</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Muestra B</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Muestra C</a:t>
                      </a:r>
                      <a:endParaRPr lang="es-EC" sz="1200">
                        <a:effectLst/>
                        <a:latin typeface="Calibri"/>
                        <a:ea typeface="Calibri"/>
                        <a:cs typeface="Times New Roman"/>
                      </a:endParaRPr>
                    </a:p>
                  </a:txBody>
                  <a:tcPr marL="44450" marR="44450" marT="0" marB="0" anchor="ctr"/>
                </a:tc>
              </a:tr>
              <a:tr h="156210">
                <a:tc>
                  <a:txBody>
                    <a:bodyPr/>
                    <a:lstStyle/>
                    <a:p>
                      <a:pPr algn="ctr">
                        <a:lnSpc>
                          <a:spcPct val="200000"/>
                        </a:lnSpc>
                        <a:spcAft>
                          <a:spcPts val="0"/>
                        </a:spcAft>
                      </a:pPr>
                      <a:r>
                        <a:rPr lang="es-EC" sz="1400">
                          <a:effectLst/>
                        </a:rPr>
                        <a:t>Al2O3</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40.0 - 42.5</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dirty="0">
                          <a:effectLst/>
                        </a:rPr>
                        <a:t>34.86</a:t>
                      </a:r>
                      <a:endParaRPr lang="es-EC" sz="1200" dirty="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34.27</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46.54</a:t>
                      </a:r>
                      <a:endParaRPr lang="es-EC" sz="1200">
                        <a:effectLst/>
                        <a:latin typeface="Calibri"/>
                        <a:ea typeface="Calibri"/>
                        <a:cs typeface="Times New Roman"/>
                      </a:endParaRPr>
                    </a:p>
                  </a:txBody>
                  <a:tcPr marL="44450" marR="44450" marT="0" marB="0"/>
                </a:tc>
                <a:tc>
                  <a:txBody>
                    <a:bodyPr/>
                    <a:lstStyle/>
                    <a:p>
                      <a:pPr algn="ctr">
                        <a:lnSpc>
                          <a:spcPct val="200000"/>
                        </a:lnSpc>
                        <a:spcAft>
                          <a:spcPts val="0"/>
                        </a:spcAft>
                      </a:pPr>
                      <a:r>
                        <a:rPr lang="es-EC" sz="1400">
                          <a:effectLst/>
                        </a:rPr>
                        <a:t>35.25</a:t>
                      </a:r>
                      <a:endParaRPr lang="es-EC" sz="1200">
                        <a:effectLst/>
                        <a:latin typeface="Calibri"/>
                        <a:ea typeface="Calibri"/>
                        <a:cs typeface="Times New Roman"/>
                      </a:endParaRPr>
                    </a:p>
                  </a:txBody>
                  <a:tcPr marL="44450" marR="44450" marT="0" marB="0" anchor="ctr"/>
                </a:tc>
              </a:tr>
              <a:tr h="156210">
                <a:tc>
                  <a:txBody>
                    <a:bodyPr/>
                    <a:lstStyle/>
                    <a:p>
                      <a:pPr algn="ctr">
                        <a:lnSpc>
                          <a:spcPct val="200000"/>
                        </a:lnSpc>
                        <a:spcAft>
                          <a:spcPts val="0"/>
                        </a:spcAft>
                      </a:pPr>
                      <a:r>
                        <a:rPr lang="es-EC" sz="1400">
                          <a:effectLst/>
                        </a:rPr>
                        <a:t>SiO2</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52.5 - 54.5</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dirty="0">
                          <a:effectLst/>
                        </a:rPr>
                        <a:t>51.36</a:t>
                      </a:r>
                      <a:endParaRPr lang="es-EC" sz="1200" dirty="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dirty="0">
                          <a:effectLst/>
                        </a:rPr>
                        <a:t> 33.62</a:t>
                      </a:r>
                      <a:endParaRPr lang="es-EC" sz="1200" dirty="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23.54</a:t>
                      </a:r>
                      <a:endParaRPr lang="es-EC" sz="1200">
                        <a:effectLst/>
                        <a:latin typeface="Calibri"/>
                        <a:ea typeface="Calibri"/>
                        <a:cs typeface="Times New Roman"/>
                      </a:endParaRPr>
                    </a:p>
                  </a:txBody>
                  <a:tcPr marL="44450" marR="44450" marT="0" marB="0"/>
                </a:tc>
                <a:tc>
                  <a:txBody>
                    <a:bodyPr/>
                    <a:lstStyle/>
                    <a:p>
                      <a:pPr algn="ctr">
                        <a:lnSpc>
                          <a:spcPct val="200000"/>
                        </a:lnSpc>
                        <a:spcAft>
                          <a:spcPts val="0"/>
                        </a:spcAft>
                      </a:pPr>
                      <a:r>
                        <a:rPr lang="es-EC" sz="1400">
                          <a:effectLst/>
                        </a:rPr>
                        <a:t>50.02</a:t>
                      </a:r>
                      <a:endParaRPr lang="es-EC" sz="1200">
                        <a:effectLst/>
                        <a:latin typeface="Calibri"/>
                        <a:ea typeface="Calibri"/>
                        <a:cs typeface="Times New Roman"/>
                      </a:endParaRPr>
                    </a:p>
                  </a:txBody>
                  <a:tcPr marL="44450" marR="44450" marT="0" marB="0" anchor="ctr"/>
                </a:tc>
              </a:tr>
              <a:tr h="156210">
                <a:tc>
                  <a:txBody>
                    <a:bodyPr/>
                    <a:lstStyle/>
                    <a:p>
                      <a:pPr algn="ctr">
                        <a:lnSpc>
                          <a:spcPct val="200000"/>
                        </a:lnSpc>
                        <a:spcAft>
                          <a:spcPts val="0"/>
                        </a:spcAft>
                      </a:pPr>
                      <a:r>
                        <a:rPr lang="es-EC" sz="1400">
                          <a:effectLst/>
                        </a:rPr>
                        <a:t>Fe2O3</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1.4 - 2.4</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dirty="0">
                          <a:effectLst/>
                        </a:rPr>
                        <a:t> --</a:t>
                      </a:r>
                      <a:endParaRPr lang="es-EC" sz="1200" dirty="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a:t>
                      </a:r>
                      <a:endParaRPr lang="es-EC" sz="1200">
                        <a:effectLst/>
                        <a:latin typeface="Calibri"/>
                        <a:ea typeface="Calibri"/>
                        <a:cs typeface="Times New Roman"/>
                      </a:endParaRPr>
                    </a:p>
                  </a:txBody>
                  <a:tcPr marL="44450" marR="44450" marT="0" marB="0"/>
                </a:tc>
                <a:tc>
                  <a:txBody>
                    <a:bodyPr/>
                    <a:lstStyle/>
                    <a:p>
                      <a:pPr algn="ctr">
                        <a:lnSpc>
                          <a:spcPct val="200000"/>
                        </a:lnSpc>
                        <a:spcAft>
                          <a:spcPts val="0"/>
                        </a:spcAft>
                      </a:pPr>
                      <a:r>
                        <a:rPr lang="es-EC" sz="1400">
                          <a:effectLst/>
                        </a:rPr>
                        <a:t>--</a:t>
                      </a:r>
                      <a:endParaRPr lang="es-EC" sz="1200">
                        <a:effectLst/>
                        <a:latin typeface="Calibri"/>
                        <a:ea typeface="Calibri"/>
                        <a:cs typeface="Times New Roman"/>
                      </a:endParaRPr>
                    </a:p>
                  </a:txBody>
                  <a:tcPr marL="44450" marR="44450" marT="0" marB="0" anchor="ctr"/>
                </a:tc>
              </a:tr>
              <a:tr h="156210">
                <a:tc>
                  <a:txBody>
                    <a:bodyPr/>
                    <a:lstStyle/>
                    <a:p>
                      <a:pPr algn="ctr">
                        <a:lnSpc>
                          <a:spcPct val="200000"/>
                        </a:lnSpc>
                        <a:spcAft>
                          <a:spcPts val="0"/>
                        </a:spcAft>
                      </a:pPr>
                      <a:r>
                        <a:rPr lang="es-EC" sz="1400">
                          <a:effectLst/>
                        </a:rPr>
                        <a:t>TiO2</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1.6 - 2.1</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dirty="0">
                          <a:effectLst/>
                        </a:rPr>
                        <a:t> --</a:t>
                      </a:r>
                      <a:endParaRPr lang="es-EC" sz="1200" dirty="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a:t>
                      </a:r>
                      <a:endParaRPr lang="es-EC" sz="1200">
                        <a:effectLst/>
                        <a:latin typeface="Calibri"/>
                        <a:ea typeface="Calibri"/>
                        <a:cs typeface="Times New Roman"/>
                      </a:endParaRPr>
                    </a:p>
                  </a:txBody>
                  <a:tcPr marL="44450" marR="44450" marT="0" marB="0"/>
                </a:tc>
                <a:tc>
                  <a:txBody>
                    <a:bodyPr/>
                    <a:lstStyle/>
                    <a:p>
                      <a:pPr algn="ctr">
                        <a:lnSpc>
                          <a:spcPct val="200000"/>
                        </a:lnSpc>
                        <a:spcAft>
                          <a:spcPts val="0"/>
                        </a:spcAft>
                      </a:pPr>
                      <a:r>
                        <a:rPr lang="es-EC" sz="1400">
                          <a:effectLst/>
                        </a:rPr>
                        <a:t>--</a:t>
                      </a:r>
                      <a:endParaRPr lang="es-EC" sz="1200">
                        <a:effectLst/>
                        <a:latin typeface="Calibri"/>
                        <a:ea typeface="Calibri"/>
                        <a:cs typeface="Times New Roman"/>
                      </a:endParaRPr>
                    </a:p>
                  </a:txBody>
                  <a:tcPr marL="44450" marR="44450" marT="0" marB="0" anchor="ctr"/>
                </a:tc>
              </a:tr>
              <a:tr h="156210">
                <a:tc>
                  <a:txBody>
                    <a:bodyPr/>
                    <a:lstStyle/>
                    <a:p>
                      <a:pPr algn="ctr">
                        <a:lnSpc>
                          <a:spcPct val="200000"/>
                        </a:lnSpc>
                        <a:spcAft>
                          <a:spcPts val="0"/>
                        </a:spcAft>
                      </a:pPr>
                      <a:r>
                        <a:rPr lang="es-EC" sz="1400">
                          <a:effectLst/>
                        </a:rPr>
                        <a:t>CaO</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0.2 - 0.4</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 --</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a:t>
                      </a:r>
                      <a:endParaRPr lang="es-EC" sz="1200">
                        <a:effectLst/>
                        <a:latin typeface="Calibri"/>
                        <a:ea typeface="Calibri"/>
                        <a:cs typeface="Times New Roman"/>
                      </a:endParaRPr>
                    </a:p>
                  </a:txBody>
                  <a:tcPr marL="44450" marR="44450" marT="0" marB="0"/>
                </a:tc>
                <a:tc>
                  <a:txBody>
                    <a:bodyPr/>
                    <a:lstStyle/>
                    <a:p>
                      <a:pPr algn="ctr">
                        <a:lnSpc>
                          <a:spcPct val="200000"/>
                        </a:lnSpc>
                        <a:spcAft>
                          <a:spcPts val="0"/>
                        </a:spcAft>
                      </a:pPr>
                      <a:r>
                        <a:rPr lang="es-EC" sz="1400">
                          <a:effectLst/>
                        </a:rPr>
                        <a:t>--</a:t>
                      </a:r>
                      <a:endParaRPr lang="es-EC" sz="1200">
                        <a:effectLst/>
                        <a:latin typeface="Calibri"/>
                        <a:ea typeface="Calibri"/>
                        <a:cs typeface="Times New Roman"/>
                      </a:endParaRPr>
                    </a:p>
                  </a:txBody>
                  <a:tcPr marL="44450" marR="44450" marT="0" marB="0" anchor="ctr"/>
                </a:tc>
              </a:tr>
              <a:tr h="156210">
                <a:tc>
                  <a:txBody>
                    <a:bodyPr/>
                    <a:lstStyle/>
                    <a:p>
                      <a:pPr algn="ctr">
                        <a:lnSpc>
                          <a:spcPct val="200000"/>
                        </a:lnSpc>
                        <a:spcAft>
                          <a:spcPts val="0"/>
                        </a:spcAft>
                      </a:pPr>
                      <a:r>
                        <a:rPr lang="es-EC" sz="1400">
                          <a:effectLst/>
                        </a:rPr>
                        <a:t>MgO</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0.3 - 0.6</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13.78</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 8.68</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14.39</a:t>
                      </a:r>
                      <a:endParaRPr lang="es-EC" sz="1200">
                        <a:effectLst/>
                        <a:latin typeface="Calibri"/>
                        <a:ea typeface="Calibri"/>
                        <a:cs typeface="Times New Roman"/>
                      </a:endParaRPr>
                    </a:p>
                  </a:txBody>
                  <a:tcPr marL="44450" marR="44450" marT="0" marB="0"/>
                </a:tc>
                <a:tc>
                  <a:txBody>
                    <a:bodyPr/>
                    <a:lstStyle/>
                    <a:p>
                      <a:pPr algn="ctr">
                        <a:lnSpc>
                          <a:spcPct val="200000"/>
                        </a:lnSpc>
                        <a:spcAft>
                          <a:spcPts val="0"/>
                        </a:spcAft>
                      </a:pPr>
                      <a:r>
                        <a:rPr lang="es-EC" sz="1400">
                          <a:effectLst/>
                        </a:rPr>
                        <a:t>13.67</a:t>
                      </a:r>
                      <a:endParaRPr lang="es-EC" sz="1200">
                        <a:effectLst/>
                        <a:latin typeface="Calibri"/>
                        <a:ea typeface="Calibri"/>
                        <a:cs typeface="Times New Roman"/>
                      </a:endParaRPr>
                    </a:p>
                  </a:txBody>
                  <a:tcPr marL="44450" marR="44450" marT="0" marB="0" anchor="ctr"/>
                </a:tc>
              </a:tr>
              <a:tr h="156210">
                <a:tc>
                  <a:txBody>
                    <a:bodyPr/>
                    <a:lstStyle/>
                    <a:p>
                      <a:pPr algn="ctr">
                        <a:lnSpc>
                          <a:spcPct val="200000"/>
                        </a:lnSpc>
                        <a:spcAft>
                          <a:spcPts val="0"/>
                        </a:spcAft>
                      </a:pPr>
                      <a:r>
                        <a:rPr lang="es-EC" sz="1400">
                          <a:effectLst/>
                        </a:rPr>
                        <a:t>Sumatoria</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100</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100</a:t>
                      </a:r>
                      <a:endParaRPr lang="es-EC" sz="12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dirty="0">
                          <a:effectLst/>
                        </a:rPr>
                        <a:t>76.57 </a:t>
                      </a:r>
                      <a:endParaRPr lang="es-EC" sz="1200" dirty="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400">
                          <a:effectLst/>
                        </a:rPr>
                        <a:t>84.47</a:t>
                      </a:r>
                      <a:endParaRPr lang="es-EC" sz="1200">
                        <a:effectLst/>
                        <a:latin typeface="Calibri"/>
                        <a:ea typeface="Calibri"/>
                        <a:cs typeface="Times New Roman"/>
                      </a:endParaRPr>
                    </a:p>
                  </a:txBody>
                  <a:tcPr marL="44450" marR="44450" marT="0" marB="0"/>
                </a:tc>
                <a:tc>
                  <a:txBody>
                    <a:bodyPr/>
                    <a:lstStyle/>
                    <a:p>
                      <a:pPr algn="ctr">
                        <a:lnSpc>
                          <a:spcPct val="200000"/>
                        </a:lnSpc>
                        <a:spcAft>
                          <a:spcPts val="0"/>
                        </a:spcAft>
                      </a:pPr>
                      <a:r>
                        <a:rPr lang="es-EC" sz="1400" dirty="0">
                          <a:effectLst/>
                        </a:rPr>
                        <a:t>98.94</a:t>
                      </a:r>
                      <a:endParaRPr lang="es-EC" sz="1200" dirty="0">
                        <a:effectLst/>
                        <a:latin typeface="Calibri"/>
                        <a:ea typeface="Calibri"/>
                        <a:cs typeface="Times New Roman"/>
                      </a:endParaRPr>
                    </a:p>
                  </a:txBody>
                  <a:tcPr marL="44450" marR="44450" marT="0" marB="0" anchor="ctr"/>
                </a:tc>
              </a:tr>
            </a:tbl>
          </a:graphicData>
        </a:graphic>
      </p:graphicFrame>
      <p:sp>
        <p:nvSpPr>
          <p:cNvPr id="5" name="Rectangle 1"/>
          <p:cNvSpPr>
            <a:spLocks noChangeArrowheads="1"/>
          </p:cNvSpPr>
          <p:nvPr/>
        </p:nvSpPr>
        <p:spPr bwMode="auto">
          <a:xfrm>
            <a:off x="1043608" y="692696"/>
            <a:ext cx="71410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t>
            </a:r>
            <a:r>
              <a:rPr kumimoji="0" lang="es-EC" altLang="es-EC" sz="1600" b="1"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abla 3. </a:t>
            </a:r>
            <a:r>
              <a:rPr kumimoji="0" lang="es-EC" altLang="es-EC" sz="1600" b="1" i="0" u="none" strike="noStrike" cap="none" normalizeH="0" baseline="0" dirty="0" smtClean="0" bmk="_Toc368387135">
                <a:ln>
                  <a:noFill/>
                </a:ln>
                <a:solidFill>
                  <a:schemeClr val="tx1"/>
                </a:solidFill>
                <a:effectLst/>
                <a:latin typeface="Arial" pitchFamily="34" charset="0"/>
                <a:ea typeface="Times New Roman" pitchFamily="18" charset="0"/>
                <a:cs typeface="Arial" pitchFamily="34" charset="0"/>
              </a:rPr>
              <a:t>19 </a:t>
            </a:r>
            <a:r>
              <a:rPr kumimoji="0" lang="es-EC" altLang="es-EC" sz="1600" b="0" i="0" u="none" strike="noStrike" cap="none" normalizeH="0" baseline="0" dirty="0" smtClean="0" bmk="_Toc368387135">
                <a:ln>
                  <a:noFill/>
                </a:ln>
                <a:solidFill>
                  <a:schemeClr val="tx1"/>
                </a:solidFill>
                <a:effectLst/>
                <a:latin typeface="Arial" pitchFamily="34" charset="0"/>
                <a:ea typeface="Times New Roman" pitchFamily="18" charset="0"/>
                <a:cs typeface="Arial" pitchFamily="34" charset="0"/>
              </a:rPr>
              <a:t>Tabla Comparativa- Composición Química,  Muestras A y B.</a:t>
            </a:r>
            <a:endParaRPr kumimoji="0" lang="es-EC" altLang="es-EC"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Fuente:</a:t>
            </a:r>
            <a:r>
              <a:rPr kumimoji="0" lang="es-EC" altLang="es-EC"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Llano, M.; Cuichán A.; Ladrillo Refractario Alternativo, 2013.</a:t>
            </a:r>
            <a:endParaRPr kumimoji="0" lang="es-EC" altLang="es-EC"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112235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476672"/>
            <a:ext cx="8229600" cy="650336"/>
          </a:xfrm>
        </p:spPr>
        <p:txBody>
          <a:bodyPr>
            <a:normAutofit fontScale="90000"/>
          </a:bodyPr>
          <a:lstStyle/>
          <a:p>
            <a:pPr algn="ctr"/>
            <a:r>
              <a:rPr lang="es-EC" sz="4000" dirty="0"/>
              <a:t>MEJORAMIENTO- MEZCLA C</a:t>
            </a:r>
          </a:p>
        </p:txBody>
      </p:sp>
      <p:sp>
        <p:nvSpPr>
          <p:cNvPr id="5" name="Rectangle 1"/>
          <p:cNvSpPr>
            <a:spLocks noChangeArrowheads="1"/>
          </p:cNvSpPr>
          <p:nvPr/>
        </p:nvSpPr>
        <p:spPr bwMode="auto">
          <a:xfrm>
            <a:off x="1331640" y="1290070"/>
            <a:ext cx="7200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a:t>
            </a:r>
            <a:r>
              <a:rPr kumimoji="0" lang="es-EC" altLang="es-EC" b="1" i="0" u="none" strike="noStrike" cap="none" normalizeH="0" baseline="0" dirty="0" smtClean="0" bmk="">
                <a:ln>
                  <a:noFill/>
                </a:ln>
                <a:solidFill>
                  <a:schemeClr val="tx1"/>
                </a:solidFill>
                <a:effectLst/>
                <a:latin typeface="Arial" pitchFamily="34" charset="0"/>
                <a:ea typeface="Times New Roman" pitchFamily="18" charset="0"/>
                <a:cs typeface="Times New Roman" pitchFamily="18" charset="0"/>
              </a:rPr>
              <a:t>abla 3. </a:t>
            </a:r>
            <a:r>
              <a:rPr kumimoji="0" lang="es-EC" altLang="es-EC" b="1" i="0" u="none" strike="noStrike" cap="none" normalizeH="0" baseline="0" dirty="0" smtClean="0" bmk="_Toc368387136">
                <a:ln>
                  <a:noFill/>
                </a:ln>
                <a:solidFill>
                  <a:schemeClr val="tx1"/>
                </a:solidFill>
                <a:effectLst/>
                <a:latin typeface="Arial" pitchFamily="34" charset="0"/>
                <a:ea typeface="Times New Roman" pitchFamily="18" charset="0"/>
                <a:cs typeface="Times New Roman" pitchFamily="18" charset="0"/>
              </a:rPr>
              <a:t>20</a:t>
            </a:r>
            <a:r>
              <a:rPr kumimoji="0" lang="es-EC" altLang="es-EC" b="0" i="0" u="none" strike="noStrike" cap="none" normalizeH="0" baseline="0" dirty="0" smtClean="0" bmk="_Toc368387136">
                <a:ln>
                  <a:noFill/>
                </a:ln>
                <a:solidFill>
                  <a:schemeClr val="tx1"/>
                </a:solidFill>
                <a:effectLst/>
                <a:latin typeface="Arial" pitchFamily="34" charset="0"/>
                <a:ea typeface="Times New Roman" pitchFamily="18" charset="0"/>
                <a:cs typeface="Arial" pitchFamily="34" charset="0"/>
              </a:rPr>
              <a:t> Propiedades Físicas de las  Muestra A, B y C.</a:t>
            </a:r>
            <a:endParaRPr kumimoji="0" lang="es-EC" altLang="es-EC"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b="1" i="0" u="none" strike="noStrike" cap="none" normalizeH="0" baseline="0" dirty="0" smtClean="0">
                <a:ln>
                  <a:noFill/>
                </a:ln>
                <a:solidFill>
                  <a:schemeClr val="tx1"/>
                </a:solidFill>
                <a:effectLst/>
                <a:latin typeface="Arial" pitchFamily="34" charset="0"/>
                <a:ea typeface="Calibri" pitchFamily="34" charset="0"/>
                <a:cs typeface="Arial" pitchFamily="34" charset="0"/>
              </a:rPr>
              <a:t>Fuente:</a:t>
            </a:r>
            <a:r>
              <a:rPr kumimoji="0" lang="es-EC" altLang="es-EC" b="0" i="0" u="none" strike="noStrike" cap="none" normalizeH="0" baseline="0" dirty="0" smtClean="0">
                <a:ln>
                  <a:noFill/>
                </a:ln>
                <a:solidFill>
                  <a:schemeClr val="tx1"/>
                </a:solidFill>
                <a:effectLst/>
                <a:latin typeface="Arial" pitchFamily="34" charset="0"/>
                <a:ea typeface="Calibri" pitchFamily="34" charset="0"/>
                <a:cs typeface="Arial" pitchFamily="34" charset="0"/>
              </a:rPr>
              <a:t> Llano, M.; Cuichán A.; Ladrillo Refractario Alternativo, 2013.</a:t>
            </a:r>
            <a:endParaRPr kumimoji="0" lang="es-EC" altLang="es-EC" sz="2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80637589"/>
              </p:ext>
            </p:extLst>
          </p:nvPr>
        </p:nvGraphicFramePr>
        <p:xfrm>
          <a:off x="1907704" y="2060848"/>
          <a:ext cx="6048673" cy="4596666"/>
        </p:xfrm>
        <a:graphic>
          <a:graphicData uri="http://schemas.openxmlformats.org/drawingml/2006/table">
            <a:tbl>
              <a:tblPr firstRow="1" firstCol="1" bandRow="1">
                <a:tableStyleId>{5C22544A-7EE6-4342-B048-85BDC9FD1C3A}</a:tableStyleId>
              </a:tblPr>
              <a:tblGrid>
                <a:gridCol w="1944216"/>
                <a:gridCol w="1584176"/>
                <a:gridCol w="1207713"/>
                <a:gridCol w="1312568"/>
              </a:tblGrid>
              <a:tr h="417646">
                <a:tc gridSpan="4">
                  <a:txBody>
                    <a:bodyPr/>
                    <a:lstStyle/>
                    <a:p>
                      <a:pPr algn="ctr">
                        <a:lnSpc>
                          <a:spcPct val="200000"/>
                        </a:lnSpc>
                        <a:spcAft>
                          <a:spcPts val="0"/>
                        </a:spcAft>
                      </a:pPr>
                      <a:r>
                        <a:rPr lang="es-EC" sz="1600" dirty="0">
                          <a:effectLst/>
                        </a:rPr>
                        <a:t>Propiedades Físicas</a:t>
                      </a:r>
                      <a:endParaRPr lang="es-EC" sz="1400" dirty="0">
                        <a:effectLst/>
                        <a:latin typeface="Calibri"/>
                        <a:ea typeface="Calibri"/>
                        <a:cs typeface="Times New Roman"/>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835293">
                <a:tc>
                  <a:txBody>
                    <a:bodyPr/>
                    <a:lstStyle/>
                    <a:p>
                      <a:pPr algn="ctr">
                        <a:lnSpc>
                          <a:spcPct val="200000"/>
                        </a:lnSpc>
                        <a:spcAft>
                          <a:spcPts val="0"/>
                        </a:spcAft>
                      </a:pPr>
                      <a:r>
                        <a:rPr lang="es-EC" sz="1600">
                          <a:effectLst/>
                        </a:rPr>
                        <a:t> </a:t>
                      </a:r>
                      <a:endParaRPr lang="es-EC" sz="14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600" dirty="0">
                          <a:effectLst/>
                        </a:rPr>
                        <a:t>Muestra A</a:t>
                      </a:r>
                      <a:endParaRPr lang="es-EC" sz="1400" dirty="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600">
                          <a:effectLst/>
                        </a:rPr>
                        <a:t>Muestra B</a:t>
                      </a:r>
                      <a:endParaRPr lang="es-EC" sz="14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600">
                          <a:effectLst/>
                        </a:rPr>
                        <a:t>Muestra C</a:t>
                      </a:r>
                      <a:endParaRPr lang="es-EC" sz="1400">
                        <a:effectLst/>
                        <a:latin typeface="Calibri"/>
                        <a:ea typeface="Calibri"/>
                        <a:cs typeface="Times New Roman"/>
                      </a:endParaRPr>
                    </a:p>
                  </a:txBody>
                  <a:tcPr marL="44450" marR="44450" marT="0" marB="0" anchor="ctr"/>
                </a:tc>
              </a:tr>
              <a:tr h="835293">
                <a:tc>
                  <a:txBody>
                    <a:bodyPr/>
                    <a:lstStyle/>
                    <a:p>
                      <a:pPr algn="ctr">
                        <a:lnSpc>
                          <a:spcPct val="200000"/>
                        </a:lnSpc>
                        <a:spcAft>
                          <a:spcPts val="0"/>
                        </a:spcAft>
                      </a:pPr>
                      <a:r>
                        <a:rPr lang="es-EC" sz="1600">
                          <a:effectLst/>
                        </a:rPr>
                        <a:t>Densidad Especifica</a:t>
                      </a:r>
                      <a:endParaRPr lang="es-EC" sz="14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600" dirty="0">
                          <a:effectLst/>
                        </a:rPr>
                        <a:t>0.33025 gr/cm</a:t>
                      </a:r>
                      <a:r>
                        <a:rPr lang="es-EC" sz="1600" baseline="30000" dirty="0">
                          <a:effectLst/>
                        </a:rPr>
                        <a:t>3</a:t>
                      </a:r>
                      <a:endParaRPr lang="es-EC" sz="1400" dirty="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600" dirty="0">
                          <a:effectLst/>
                        </a:rPr>
                        <a:t>------</a:t>
                      </a:r>
                      <a:endParaRPr lang="es-EC" sz="1400" dirty="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600">
                          <a:effectLst/>
                        </a:rPr>
                        <a:t>1.61 gr/cm</a:t>
                      </a:r>
                      <a:r>
                        <a:rPr lang="es-EC" sz="1600" baseline="30000">
                          <a:effectLst/>
                        </a:rPr>
                        <a:t>3</a:t>
                      </a:r>
                      <a:endParaRPr lang="es-EC" sz="1400">
                        <a:effectLst/>
                        <a:latin typeface="Calibri"/>
                        <a:ea typeface="Calibri"/>
                        <a:cs typeface="Times New Roman"/>
                      </a:endParaRPr>
                    </a:p>
                  </a:txBody>
                  <a:tcPr marL="44450" marR="44450" marT="0" marB="0" anchor="ctr"/>
                </a:tc>
              </a:tr>
              <a:tr h="835293">
                <a:tc>
                  <a:txBody>
                    <a:bodyPr/>
                    <a:lstStyle/>
                    <a:p>
                      <a:pPr algn="ctr">
                        <a:lnSpc>
                          <a:spcPct val="200000"/>
                        </a:lnSpc>
                        <a:spcAft>
                          <a:spcPts val="0"/>
                        </a:spcAft>
                      </a:pPr>
                      <a:r>
                        <a:rPr lang="es-EC" sz="1600">
                          <a:effectLst/>
                        </a:rPr>
                        <a:t>Plasticidad (Limite Liquido )</a:t>
                      </a:r>
                      <a:endParaRPr lang="es-EC" sz="14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600" dirty="0">
                          <a:effectLst/>
                        </a:rPr>
                        <a:t>Plástica-Tiesa</a:t>
                      </a:r>
                      <a:endParaRPr lang="es-EC" sz="1400" dirty="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600" dirty="0">
                          <a:effectLst/>
                        </a:rPr>
                        <a:t>60%</a:t>
                      </a:r>
                      <a:endParaRPr lang="es-EC" sz="1400" dirty="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600">
                          <a:effectLst/>
                        </a:rPr>
                        <a:t>Plástica-Tiesa</a:t>
                      </a:r>
                      <a:endParaRPr lang="es-EC" sz="1400">
                        <a:effectLst/>
                        <a:latin typeface="Calibri"/>
                        <a:ea typeface="Calibri"/>
                        <a:cs typeface="Times New Roman"/>
                      </a:endParaRPr>
                    </a:p>
                  </a:txBody>
                  <a:tcPr marL="44450" marR="44450" marT="0" marB="0" anchor="ctr"/>
                </a:tc>
              </a:tr>
              <a:tr h="835293">
                <a:tc>
                  <a:txBody>
                    <a:bodyPr/>
                    <a:lstStyle/>
                    <a:p>
                      <a:pPr algn="ctr">
                        <a:lnSpc>
                          <a:spcPct val="200000"/>
                        </a:lnSpc>
                        <a:spcAft>
                          <a:spcPts val="0"/>
                        </a:spcAft>
                      </a:pPr>
                      <a:r>
                        <a:rPr lang="es-EC" sz="1600">
                          <a:effectLst/>
                        </a:rPr>
                        <a:t>Plasticidad (Limite Plástico )</a:t>
                      </a:r>
                      <a:endParaRPr lang="es-EC" sz="14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600" dirty="0">
                          <a:effectLst/>
                        </a:rPr>
                        <a:t>43.34%</a:t>
                      </a:r>
                      <a:endParaRPr lang="es-EC" sz="1400" dirty="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600" dirty="0">
                          <a:effectLst/>
                        </a:rPr>
                        <a:t>68.77%</a:t>
                      </a:r>
                      <a:endParaRPr lang="es-EC" sz="1400" dirty="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600" dirty="0">
                          <a:effectLst/>
                        </a:rPr>
                        <a:t>49.45%</a:t>
                      </a:r>
                      <a:endParaRPr lang="es-EC" sz="1400" dirty="0">
                        <a:effectLst/>
                        <a:latin typeface="Calibri"/>
                        <a:ea typeface="Calibri"/>
                        <a:cs typeface="Times New Roman"/>
                      </a:endParaRPr>
                    </a:p>
                  </a:txBody>
                  <a:tcPr marL="44450" marR="44450" marT="0" marB="0" anchor="ctr"/>
                </a:tc>
              </a:tr>
              <a:tr h="417646">
                <a:tc>
                  <a:txBody>
                    <a:bodyPr/>
                    <a:lstStyle/>
                    <a:p>
                      <a:pPr algn="ctr">
                        <a:lnSpc>
                          <a:spcPct val="200000"/>
                        </a:lnSpc>
                        <a:spcAft>
                          <a:spcPts val="0"/>
                        </a:spcAft>
                      </a:pPr>
                      <a:r>
                        <a:rPr lang="es-EC" sz="1600">
                          <a:effectLst/>
                        </a:rPr>
                        <a:t>Índice Plástico</a:t>
                      </a:r>
                      <a:endParaRPr lang="es-EC" sz="14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600">
                          <a:effectLst/>
                        </a:rPr>
                        <a:t>0%</a:t>
                      </a:r>
                      <a:endParaRPr lang="es-EC" sz="14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600" dirty="0">
                          <a:effectLst/>
                        </a:rPr>
                        <a:t>8.77%</a:t>
                      </a:r>
                      <a:endParaRPr lang="es-EC" sz="1400" dirty="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600" dirty="0">
                          <a:effectLst/>
                        </a:rPr>
                        <a:t>0%</a:t>
                      </a:r>
                      <a:endParaRPr lang="es-EC" sz="1400"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2145382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77280" y="557808"/>
            <a:ext cx="8229600" cy="710952"/>
          </a:xfrm>
        </p:spPr>
        <p:txBody>
          <a:bodyPr>
            <a:normAutofit fontScale="90000"/>
          </a:bodyPr>
          <a:lstStyle/>
          <a:p>
            <a:pPr algn="ctr"/>
            <a:r>
              <a:rPr lang="es-EC" sz="4000" dirty="0" smtClean="0"/>
              <a:t>TÉCNICAS</a:t>
            </a:r>
            <a:r>
              <a:rPr lang="es-EC" dirty="0" smtClean="0"/>
              <a:t> </a:t>
            </a:r>
            <a:r>
              <a:rPr lang="es-EC" sz="4000" dirty="0" smtClean="0"/>
              <a:t>APLICABLES</a:t>
            </a:r>
            <a:endParaRPr lang="es-EC" sz="4000" dirty="0"/>
          </a:p>
        </p:txBody>
      </p:sp>
      <p:sp>
        <p:nvSpPr>
          <p:cNvPr id="3" name="2 Marcador de contenido"/>
          <p:cNvSpPr>
            <a:spLocks noGrp="1"/>
          </p:cNvSpPr>
          <p:nvPr>
            <p:ph idx="1"/>
          </p:nvPr>
        </p:nvSpPr>
        <p:spPr>
          <a:xfrm>
            <a:off x="179512" y="2269860"/>
            <a:ext cx="1810544" cy="2573640"/>
          </a:xfrm>
        </p:spPr>
        <p:txBody>
          <a:bodyPr/>
          <a:lstStyle/>
          <a:p>
            <a:r>
              <a:rPr lang="es-EC" dirty="0" smtClean="0"/>
              <a:t>Molienda</a:t>
            </a:r>
          </a:p>
          <a:p>
            <a:r>
              <a:rPr lang="es-EC" dirty="0" smtClean="0"/>
              <a:t>Tamizado</a:t>
            </a:r>
          </a:p>
          <a:p>
            <a:r>
              <a:rPr lang="es-EC" dirty="0" smtClean="0"/>
              <a:t>Secado</a:t>
            </a:r>
          </a:p>
          <a:p>
            <a:r>
              <a:rPr lang="es-EC" dirty="0" smtClean="0"/>
              <a:t>Cocción</a:t>
            </a:r>
          </a:p>
          <a:p>
            <a:r>
              <a:rPr lang="es-EC" dirty="0" smtClean="0"/>
              <a:t>Prototipo</a:t>
            </a:r>
          </a:p>
          <a:p>
            <a:endParaRPr lang="es-EC" dirty="0" smtClean="0"/>
          </a:p>
          <a:p>
            <a:endParaRPr lang="es-EC" dirty="0"/>
          </a:p>
        </p:txBody>
      </p:sp>
      <p:pic>
        <p:nvPicPr>
          <p:cNvPr id="4" name="3 Imagen" descr="H:\DCIM\101MSDCF\DSC0117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5532" y="1824790"/>
            <a:ext cx="3024336" cy="2160240"/>
          </a:xfrm>
          <a:prstGeom prst="rect">
            <a:avLst/>
          </a:prstGeom>
          <a:noFill/>
          <a:ln>
            <a:noFill/>
          </a:ln>
        </p:spPr>
      </p:pic>
      <p:pic>
        <p:nvPicPr>
          <p:cNvPr id="5" name="4 Imagen" descr="C:\Users\HENRY\Pictures\BlackBerry\PERSONAL PAOLO\CARPETA FOTOS\cumple 26\DSC0118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8173" y="1844824"/>
            <a:ext cx="2891771" cy="2160240"/>
          </a:xfrm>
          <a:prstGeom prst="rect">
            <a:avLst/>
          </a:prstGeom>
          <a:noFill/>
          <a:ln>
            <a:noFill/>
          </a:ln>
        </p:spPr>
      </p:pic>
      <p:pic>
        <p:nvPicPr>
          <p:cNvPr id="22530" name="Picture 2" descr="E:\BlackBerry\pictures\IMG00200-20130830-134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7744" y="4221088"/>
            <a:ext cx="3063776" cy="2297832"/>
          </a:xfrm>
          <a:prstGeom prst="rect">
            <a:avLst/>
          </a:prstGeom>
          <a:noFill/>
          <a:extLst>
            <a:ext uri="{909E8E84-426E-40DD-AFC4-6F175D3DCCD1}">
              <a14:hiddenFill xmlns:a14="http://schemas.microsoft.com/office/drawing/2010/main">
                <a:solidFill>
                  <a:srgbClr val="FFFFFF"/>
                </a:solidFill>
              </a14:hiddenFill>
            </a:ext>
          </a:extLst>
        </p:spPr>
      </p:pic>
      <p:pic>
        <p:nvPicPr>
          <p:cNvPr id="22531" name="Picture 3" descr="E:\BlackBerry\pictures\IMG00281-20130917-075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4128" y="4183643"/>
            <a:ext cx="2915816" cy="2335277"/>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1979712" y="1383159"/>
            <a:ext cx="7020272" cy="369332"/>
          </a:xfrm>
          <a:prstGeom prst="rect">
            <a:avLst/>
          </a:prstGeom>
        </p:spPr>
        <p:txBody>
          <a:bodyPr wrap="square">
            <a:spAutoFit/>
          </a:bodyPr>
          <a:lstStyle/>
          <a:p>
            <a:r>
              <a:rPr lang="es-EC" b="1" dirty="0"/>
              <a:t>Fuente: </a:t>
            </a:r>
            <a:r>
              <a:rPr lang="es-EC" dirty="0"/>
              <a:t>Llano, M.; Cuichán A.; Ladrillo Refractario </a:t>
            </a:r>
            <a:r>
              <a:rPr lang="es-EC" dirty="0" smtClean="0"/>
              <a:t>Alternativo, 2013.</a:t>
            </a:r>
            <a:endParaRPr lang="es-EC" dirty="0"/>
          </a:p>
        </p:txBody>
      </p:sp>
    </p:spTree>
    <p:extLst>
      <p:ext uri="{BB962C8B-B14F-4D97-AF65-F5344CB8AC3E}">
        <p14:creationId xmlns:p14="http://schemas.microsoft.com/office/powerpoint/2010/main" val="2808473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31840" y="260648"/>
            <a:ext cx="3106688" cy="650336"/>
          </a:xfrm>
        </p:spPr>
        <p:txBody>
          <a:bodyPr>
            <a:normAutofit fontScale="90000"/>
          </a:bodyPr>
          <a:lstStyle/>
          <a:p>
            <a:pPr algn="ctr"/>
            <a:r>
              <a:rPr lang="es-EC" sz="4000" dirty="0" smtClean="0"/>
              <a:t>MOLIENDA</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2699947613"/>
              </p:ext>
            </p:extLst>
          </p:nvPr>
        </p:nvGraphicFramePr>
        <p:xfrm>
          <a:off x="323528" y="2708920"/>
          <a:ext cx="4248472" cy="3203527"/>
        </p:xfrm>
        <a:graphic>
          <a:graphicData uri="http://schemas.openxmlformats.org/drawingml/2006/table">
            <a:tbl>
              <a:tblPr firstRow="1" firstCol="1" bandRow="1">
                <a:tableStyleId>{5C22544A-7EE6-4342-B048-85BDC9FD1C3A}</a:tableStyleId>
              </a:tblPr>
              <a:tblGrid>
                <a:gridCol w="1185329"/>
                <a:gridCol w="904651"/>
                <a:gridCol w="2158492"/>
              </a:tblGrid>
              <a:tr h="765127">
                <a:tc gridSpan="3">
                  <a:txBody>
                    <a:bodyPr/>
                    <a:lstStyle/>
                    <a:p>
                      <a:pPr algn="ctr">
                        <a:lnSpc>
                          <a:spcPct val="200000"/>
                        </a:lnSpc>
                        <a:spcAft>
                          <a:spcPts val="0"/>
                        </a:spcAft>
                      </a:pPr>
                      <a:r>
                        <a:rPr lang="es-EC" sz="1600" dirty="0">
                          <a:effectLst/>
                        </a:rPr>
                        <a:t>TIEMPO ESTIMADO DE TRITURACIÓN </a:t>
                      </a:r>
                      <a:endParaRPr lang="es-EC" sz="1400" dirty="0">
                        <a:effectLst/>
                        <a:latin typeface="Calibri"/>
                        <a:ea typeface="Calibri"/>
                        <a:cs typeface="Times New Roman"/>
                      </a:endParaRPr>
                    </a:p>
                  </a:txBody>
                  <a:tcPr marL="44450" marR="44450" marT="0" marB="0" anchor="ctr"/>
                </a:tc>
                <a:tc hMerge="1">
                  <a:txBody>
                    <a:bodyPr/>
                    <a:lstStyle/>
                    <a:p>
                      <a:endParaRPr lang="es-EC"/>
                    </a:p>
                  </a:txBody>
                  <a:tcPr/>
                </a:tc>
                <a:tc hMerge="1">
                  <a:txBody>
                    <a:bodyPr/>
                    <a:lstStyle/>
                    <a:p>
                      <a:endParaRPr lang="es-EC"/>
                    </a:p>
                  </a:txBody>
                  <a:tcPr/>
                </a:tc>
              </a:tr>
              <a:tr h="839661">
                <a:tc>
                  <a:txBody>
                    <a:bodyPr/>
                    <a:lstStyle/>
                    <a:p>
                      <a:pPr>
                        <a:lnSpc>
                          <a:spcPct val="200000"/>
                        </a:lnSpc>
                        <a:spcAft>
                          <a:spcPts val="0"/>
                        </a:spcAft>
                      </a:pPr>
                      <a:r>
                        <a:rPr lang="es-EC" sz="1600">
                          <a:effectLst/>
                        </a:rPr>
                        <a:t>Designación</a:t>
                      </a:r>
                      <a:endParaRPr lang="es-EC" sz="1400">
                        <a:effectLst/>
                        <a:latin typeface="Calibri"/>
                        <a:ea typeface="Calibri"/>
                        <a:cs typeface="Times New Roman"/>
                      </a:endParaRPr>
                    </a:p>
                  </a:txBody>
                  <a:tcPr marL="44450" marR="44450" marT="0" marB="0" anchor="b"/>
                </a:tc>
                <a:tc>
                  <a:txBody>
                    <a:bodyPr/>
                    <a:lstStyle/>
                    <a:p>
                      <a:pPr>
                        <a:lnSpc>
                          <a:spcPct val="200000"/>
                        </a:lnSpc>
                        <a:spcAft>
                          <a:spcPts val="0"/>
                        </a:spcAft>
                      </a:pPr>
                      <a:r>
                        <a:rPr lang="es-EC" sz="1600">
                          <a:effectLst/>
                        </a:rPr>
                        <a:t>Peso(Kg)</a:t>
                      </a:r>
                      <a:endParaRPr lang="es-EC" sz="1400">
                        <a:effectLst/>
                        <a:latin typeface="Calibri"/>
                        <a:ea typeface="Calibri"/>
                        <a:cs typeface="Times New Roman"/>
                      </a:endParaRPr>
                    </a:p>
                  </a:txBody>
                  <a:tcPr marL="44450" marR="44450" marT="0" marB="0" anchor="b"/>
                </a:tc>
                <a:tc>
                  <a:txBody>
                    <a:bodyPr/>
                    <a:lstStyle/>
                    <a:p>
                      <a:pPr algn="ctr">
                        <a:lnSpc>
                          <a:spcPct val="200000"/>
                        </a:lnSpc>
                        <a:spcAft>
                          <a:spcPts val="0"/>
                        </a:spcAft>
                      </a:pPr>
                      <a:r>
                        <a:rPr lang="es-EC" sz="1600" dirty="0">
                          <a:effectLst/>
                        </a:rPr>
                        <a:t>Tiempo Estimado(Horas) </a:t>
                      </a:r>
                      <a:endParaRPr lang="es-EC" sz="1400" dirty="0">
                        <a:effectLst/>
                        <a:latin typeface="Calibri"/>
                        <a:ea typeface="Calibri"/>
                        <a:cs typeface="Times New Roman"/>
                      </a:endParaRPr>
                    </a:p>
                  </a:txBody>
                  <a:tcPr marL="44450" marR="44450" marT="0" marB="0" anchor="b"/>
                </a:tc>
              </a:tr>
              <a:tr h="419830">
                <a:tc>
                  <a:txBody>
                    <a:bodyPr/>
                    <a:lstStyle/>
                    <a:p>
                      <a:pPr algn="ctr">
                        <a:lnSpc>
                          <a:spcPct val="200000"/>
                        </a:lnSpc>
                        <a:spcAft>
                          <a:spcPts val="0"/>
                        </a:spcAft>
                      </a:pPr>
                      <a:r>
                        <a:rPr lang="es-EC" sz="1600">
                          <a:effectLst/>
                        </a:rPr>
                        <a:t>Diatomita</a:t>
                      </a:r>
                      <a:endParaRPr lang="es-EC" sz="14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600">
                          <a:effectLst/>
                        </a:rPr>
                        <a:t>26.69</a:t>
                      </a:r>
                      <a:endParaRPr lang="es-EC" sz="14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600">
                          <a:effectLst/>
                        </a:rPr>
                        <a:t>1</a:t>
                      </a:r>
                      <a:endParaRPr lang="es-EC" sz="1400">
                        <a:effectLst/>
                        <a:latin typeface="Calibri"/>
                        <a:ea typeface="Calibri"/>
                        <a:cs typeface="Times New Roman"/>
                      </a:endParaRPr>
                    </a:p>
                  </a:txBody>
                  <a:tcPr marL="44450" marR="44450" marT="0" marB="0" anchor="ctr"/>
                </a:tc>
              </a:tr>
              <a:tr h="419830">
                <a:tc>
                  <a:txBody>
                    <a:bodyPr/>
                    <a:lstStyle/>
                    <a:p>
                      <a:pPr algn="ctr">
                        <a:lnSpc>
                          <a:spcPct val="200000"/>
                        </a:lnSpc>
                        <a:spcAft>
                          <a:spcPts val="0"/>
                        </a:spcAft>
                      </a:pPr>
                      <a:r>
                        <a:rPr lang="es-EC" sz="1600">
                          <a:effectLst/>
                        </a:rPr>
                        <a:t>Caolín A</a:t>
                      </a:r>
                      <a:endParaRPr lang="es-EC" sz="14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600">
                          <a:effectLst/>
                        </a:rPr>
                        <a:t>8.47</a:t>
                      </a:r>
                      <a:endParaRPr lang="es-EC" sz="14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600">
                          <a:effectLst/>
                        </a:rPr>
                        <a:t>2.5</a:t>
                      </a:r>
                      <a:endParaRPr lang="es-EC" sz="1400">
                        <a:effectLst/>
                        <a:latin typeface="Calibri"/>
                        <a:ea typeface="Calibri"/>
                        <a:cs typeface="Times New Roman"/>
                      </a:endParaRPr>
                    </a:p>
                  </a:txBody>
                  <a:tcPr marL="44450" marR="44450" marT="0" marB="0" anchor="ctr"/>
                </a:tc>
              </a:tr>
              <a:tr h="419830">
                <a:tc>
                  <a:txBody>
                    <a:bodyPr/>
                    <a:lstStyle/>
                    <a:p>
                      <a:pPr algn="ctr">
                        <a:lnSpc>
                          <a:spcPct val="200000"/>
                        </a:lnSpc>
                        <a:spcAft>
                          <a:spcPts val="0"/>
                        </a:spcAft>
                      </a:pPr>
                      <a:r>
                        <a:rPr lang="es-EC" sz="1600">
                          <a:effectLst/>
                        </a:rPr>
                        <a:t>Caolín B</a:t>
                      </a:r>
                      <a:endParaRPr lang="es-EC" sz="14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600">
                          <a:effectLst/>
                        </a:rPr>
                        <a:t>15.52</a:t>
                      </a:r>
                      <a:endParaRPr lang="es-EC" sz="1400">
                        <a:effectLst/>
                        <a:latin typeface="Calibri"/>
                        <a:ea typeface="Calibri"/>
                        <a:cs typeface="Times New Roman"/>
                      </a:endParaRPr>
                    </a:p>
                  </a:txBody>
                  <a:tcPr marL="44450" marR="44450" marT="0" marB="0" anchor="ctr"/>
                </a:tc>
                <a:tc>
                  <a:txBody>
                    <a:bodyPr/>
                    <a:lstStyle/>
                    <a:p>
                      <a:pPr algn="ctr">
                        <a:lnSpc>
                          <a:spcPct val="200000"/>
                        </a:lnSpc>
                        <a:spcAft>
                          <a:spcPts val="0"/>
                        </a:spcAft>
                      </a:pPr>
                      <a:r>
                        <a:rPr lang="es-EC" sz="1600" dirty="0">
                          <a:effectLst/>
                        </a:rPr>
                        <a:t>3</a:t>
                      </a:r>
                      <a:endParaRPr lang="es-EC" sz="1400" dirty="0">
                        <a:effectLst/>
                        <a:latin typeface="Calibri"/>
                        <a:ea typeface="Calibri"/>
                        <a:cs typeface="Times New Roman"/>
                      </a:endParaRPr>
                    </a:p>
                  </a:txBody>
                  <a:tcPr marL="44450" marR="44450" marT="0" marB="0" anchor="ctr"/>
                </a:tc>
              </a:tr>
            </a:tbl>
          </a:graphicData>
        </a:graphic>
      </p:graphicFrame>
      <p:sp>
        <p:nvSpPr>
          <p:cNvPr id="5" name="Rectangle 1"/>
          <p:cNvSpPr>
            <a:spLocks noChangeArrowheads="1"/>
          </p:cNvSpPr>
          <p:nvPr/>
        </p:nvSpPr>
        <p:spPr bwMode="auto">
          <a:xfrm>
            <a:off x="378933" y="1196752"/>
            <a:ext cx="453650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a:t>
            </a:r>
            <a:r>
              <a:rPr kumimoji="0" lang="es-EC" altLang="es-EC" b="1" i="0" u="none" strike="noStrike" cap="none" normalizeH="0" baseline="0" dirty="0" smtClean="0" bmk="">
                <a:ln>
                  <a:noFill/>
                </a:ln>
                <a:solidFill>
                  <a:schemeClr val="tx1"/>
                </a:solidFill>
                <a:effectLst/>
                <a:latin typeface="Arial" pitchFamily="34" charset="0"/>
                <a:ea typeface="Times New Roman" pitchFamily="18" charset="0"/>
                <a:cs typeface="Times New Roman" pitchFamily="18" charset="0"/>
              </a:rPr>
              <a:t>abla 3. </a:t>
            </a:r>
            <a:r>
              <a:rPr kumimoji="0" lang="es-EC" altLang="es-EC" b="1" i="0" u="none" strike="noStrike" cap="none" normalizeH="0" baseline="0" dirty="0" smtClean="0" bmk="_Toc368387119">
                <a:ln>
                  <a:noFill/>
                </a:ln>
                <a:solidFill>
                  <a:schemeClr val="tx1"/>
                </a:solidFill>
                <a:effectLst/>
                <a:latin typeface="Arial" pitchFamily="34" charset="0"/>
                <a:ea typeface="Times New Roman" pitchFamily="18" charset="0"/>
                <a:cs typeface="Times New Roman" pitchFamily="18" charset="0"/>
              </a:rPr>
              <a:t>3</a:t>
            </a:r>
            <a:r>
              <a:rPr kumimoji="0" lang="es-EC" altLang="es-EC" b="0" i="0" u="none" strike="noStrike" cap="none" normalizeH="0" baseline="0" dirty="0" smtClean="0" bmk="_Toc368387119">
                <a:ln>
                  <a:noFill/>
                </a:ln>
                <a:solidFill>
                  <a:schemeClr val="tx1"/>
                </a:solidFill>
                <a:effectLst/>
                <a:latin typeface="Arial" pitchFamily="34" charset="0"/>
                <a:ea typeface="Times New Roman" pitchFamily="18" charset="0"/>
                <a:cs typeface="Arial" pitchFamily="34" charset="0"/>
              </a:rPr>
              <a:t> Tiempo de Trituración de materia prima 10 ladrillos.</a:t>
            </a:r>
            <a:endParaRPr kumimoji="0" lang="es-EC" altLang="es-EC"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C"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Fuente: </a:t>
            </a:r>
            <a:r>
              <a:rPr kumimoji="0" lang="es-ES" altLang="es-EC"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Llano, M.; Cuichán A.; Ladrillo Refractario Alternativo, 2013</a:t>
            </a:r>
            <a:endParaRPr kumimoji="0" lang="es-ES" altLang="es-EC"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362" name="Picture 2" descr="C:\Users\HENRY\Pictures\BlackBerry\PERSONAL PAOLO\CARPETA FOTOS\cumple 26\DSC011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2852936"/>
            <a:ext cx="3456384"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2421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60648"/>
            <a:ext cx="8229600" cy="722344"/>
          </a:xfrm>
        </p:spPr>
        <p:txBody>
          <a:bodyPr/>
          <a:lstStyle/>
          <a:p>
            <a:pPr algn="ctr"/>
            <a:r>
              <a:rPr lang="es-EC" sz="4000" dirty="0" smtClean="0"/>
              <a:t>TAMIZADO</a:t>
            </a:r>
            <a:endParaRPr lang="es-EC" sz="4000" dirty="0"/>
          </a:p>
        </p:txBody>
      </p:sp>
      <p:sp>
        <p:nvSpPr>
          <p:cNvPr id="4" name="3 Rectángulo"/>
          <p:cNvSpPr/>
          <p:nvPr/>
        </p:nvSpPr>
        <p:spPr>
          <a:xfrm>
            <a:off x="395536" y="1196752"/>
            <a:ext cx="4572000" cy="923330"/>
          </a:xfrm>
          <a:prstGeom prst="rect">
            <a:avLst/>
          </a:prstGeom>
        </p:spPr>
        <p:txBody>
          <a:bodyPr>
            <a:spAutoFit/>
          </a:bodyPr>
          <a:lstStyle/>
          <a:p>
            <a:r>
              <a:rPr lang="es-EC" dirty="0"/>
              <a:t>La porosidad aparente referencial de un ladrillo refractario posee el siguiente rango: 16 % - 26%, fuente extraída de </a:t>
            </a:r>
            <a:r>
              <a:rPr lang="es-EC" dirty="0" err="1"/>
              <a:t>Erecos</a:t>
            </a:r>
            <a:r>
              <a:rPr lang="es-EC" dirty="0"/>
              <a:t>, Enero(1993).</a:t>
            </a:r>
          </a:p>
        </p:txBody>
      </p:sp>
      <p:sp>
        <p:nvSpPr>
          <p:cNvPr id="5" name="4 Rectángulo"/>
          <p:cNvSpPr/>
          <p:nvPr/>
        </p:nvSpPr>
        <p:spPr>
          <a:xfrm>
            <a:off x="290976" y="2708920"/>
            <a:ext cx="4572000" cy="1754326"/>
          </a:xfrm>
          <a:prstGeom prst="rect">
            <a:avLst/>
          </a:prstGeom>
        </p:spPr>
        <p:txBody>
          <a:bodyPr>
            <a:spAutoFit/>
          </a:bodyPr>
          <a:lstStyle/>
          <a:p>
            <a:pPr lvl="0"/>
            <a:r>
              <a:rPr lang="es-ES" b="1" dirty="0"/>
              <a:t>Tamiz 5:</a:t>
            </a:r>
            <a:r>
              <a:rPr lang="es-ES" dirty="0"/>
              <a:t> Para obtener grano grueso, con el 54.6% de cada materia prima.</a:t>
            </a:r>
            <a:endParaRPr lang="es-EC" dirty="0"/>
          </a:p>
          <a:p>
            <a:pPr lvl="0"/>
            <a:r>
              <a:rPr lang="es-ES" b="1" dirty="0"/>
              <a:t>Tamiz 100:</a:t>
            </a:r>
            <a:r>
              <a:rPr lang="es-ES" dirty="0"/>
              <a:t> Para obtener grano medio, con el 27.2% de cada materia prima.</a:t>
            </a:r>
            <a:endParaRPr lang="es-EC" dirty="0"/>
          </a:p>
          <a:p>
            <a:pPr lvl="0"/>
            <a:r>
              <a:rPr lang="es-ES" b="1" dirty="0"/>
              <a:t>Tamiz 200:</a:t>
            </a:r>
            <a:r>
              <a:rPr lang="es-ES" dirty="0"/>
              <a:t> Para obtener grano fino, con el 18.2% de cada materia prima.</a:t>
            </a:r>
            <a:endParaRPr lang="es-EC" dirty="0"/>
          </a:p>
        </p:txBody>
      </p:sp>
      <p:pic>
        <p:nvPicPr>
          <p:cNvPr id="16386" name="Picture 2" descr="C:\Users\HENRY\Pictures\BlackBerry\PERSONAL PAOLO\CARPETA FOTOS\cumple 26\DSC0118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2120495"/>
            <a:ext cx="4266545" cy="3199909"/>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395536" y="5612750"/>
            <a:ext cx="3726341" cy="369332"/>
          </a:xfrm>
          <a:prstGeom prst="rect">
            <a:avLst/>
          </a:prstGeom>
        </p:spPr>
        <p:txBody>
          <a:bodyPr wrap="none">
            <a:spAutoFit/>
          </a:bodyPr>
          <a:lstStyle/>
          <a:p>
            <a:r>
              <a:rPr lang="es-EC" b="1" dirty="0"/>
              <a:t>Fuente:</a:t>
            </a:r>
            <a:r>
              <a:rPr lang="es-EC" dirty="0"/>
              <a:t> </a:t>
            </a:r>
            <a:r>
              <a:rPr lang="es-ES" dirty="0"/>
              <a:t>Avgustinik, A.I. 1983, pp.162</a:t>
            </a:r>
            <a:endParaRPr lang="es-EC" dirty="0"/>
          </a:p>
        </p:txBody>
      </p:sp>
      <p:sp>
        <p:nvSpPr>
          <p:cNvPr id="7" name="6 Rectángulo"/>
          <p:cNvSpPr/>
          <p:nvPr/>
        </p:nvSpPr>
        <p:spPr>
          <a:xfrm>
            <a:off x="368565" y="4869160"/>
            <a:ext cx="4572000" cy="646331"/>
          </a:xfrm>
          <a:prstGeom prst="rect">
            <a:avLst/>
          </a:prstGeom>
        </p:spPr>
        <p:txBody>
          <a:bodyPr>
            <a:spAutoFit/>
          </a:bodyPr>
          <a:lstStyle/>
          <a:p>
            <a:r>
              <a:rPr lang="es-EC" b="1" dirty="0"/>
              <a:t>Anexo C: </a:t>
            </a:r>
            <a:r>
              <a:rPr lang="es-EC" dirty="0"/>
              <a:t>Serie de Tamices Standard Norma ASTM E-11/95</a:t>
            </a:r>
          </a:p>
        </p:txBody>
      </p:sp>
      <p:sp>
        <p:nvSpPr>
          <p:cNvPr id="8" name="7 Rectángulo"/>
          <p:cNvSpPr/>
          <p:nvPr/>
        </p:nvSpPr>
        <p:spPr>
          <a:xfrm>
            <a:off x="4554577" y="5520417"/>
            <a:ext cx="4427984" cy="646331"/>
          </a:xfrm>
          <a:prstGeom prst="rect">
            <a:avLst/>
          </a:prstGeom>
        </p:spPr>
        <p:txBody>
          <a:bodyPr wrap="square">
            <a:spAutoFit/>
          </a:bodyPr>
          <a:lstStyle/>
          <a:p>
            <a:r>
              <a:rPr lang="es-EC" b="1" dirty="0"/>
              <a:t>Fuente: </a:t>
            </a:r>
            <a:r>
              <a:rPr lang="es-EC" dirty="0"/>
              <a:t>Llano, M.; Cuichán A.; Ladrillo Refractario </a:t>
            </a:r>
            <a:r>
              <a:rPr lang="es-EC" dirty="0" smtClean="0"/>
              <a:t>Alternativo, 2013.</a:t>
            </a:r>
            <a:endParaRPr lang="es-EC" dirty="0"/>
          </a:p>
        </p:txBody>
      </p:sp>
    </p:spTree>
    <p:extLst>
      <p:ext uri="{BB962C8B-B14F-4D97-AF65-F5344CB8AC3E}">
        <p14:creationId xmlns:p14="http://schemas.microsoft.com/office/powerpoint/2010/main" val="3640091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548680"/>
            <a:ext cx="8229600" cy="722344"/>
          </a:xfrm>
        </p:spPr>
        <p:txBody>
          <a:bodyPr>
            <a:normAutofit/>
          </a:bodyPr>
          <a:lstStyle/>
          <a:p>
            <a:pPr algn="ctr"/>
            <a:r>
              <a:rPr lang="es-EC" sz="4000" dirty="0" smtClean="0"/>
              <a:t>CONFORMADO</a:t>
            </a:r>
            <a:endParaRPr lang="es-EC" sz="4000" dirty="0"/>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7409" name="Imagen 1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1345456"/>
            <a:ext cx="3746643" cy="436261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5148064" y="5949280"/>
            <a:ext cx="38267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5241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252413" algn="ctr" defTabSz="914400" rtl="0" eaLnBrk="1" fontAlgn="base" latinLnBrk="0" hangingPunct="1">
              <a:lnSpc>
                <a:spcPct val="100000"/>
              </a:lnSpc>
              <a:spcBef>
                <a:spcPct val="0"/>
              </a:spcBef>
              <a:spcAft>
                <a:spcPct val="0"/>
              </a:spcAft>
              <a:buClrTx/>
              <a:buSzTx/>
              <a:buFontTx/>
              <a:buNone/>
              <a:tabLst/>
            </a:pPr>
            <a:r>
              <a:rPr kumimoji="0" lang="es-EC" altLang="es-EC"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F</a:t>
            </a:r>
            <a:r>
              <a:rPr kumimoji="0" lang="es-EC" altLang="es-EC" sz="1200" b="1" i="0" u="none" strike="noStrike" cap="none" normalizeH="0" baseline="0" dirty="0" smtClean="0" bmk="">
                <a:ln>
                  <a:noFill/>
                </a:ln>
                <a:solidFill>
                  <a:schemeClr val="tx1"/>
                </a:solidFill>
                <a:effectLst/>
                <a:latin typeface="Arial" pitchFamily="34" charset="0"/>
                <a:ea typeface="Times New Roman" pitchFamily="18" charset="0"/>
                <a:cs typeface="Times New Roman" pitchFamily="18" charset="0"/>
              </a:rPr>
              <a:t>igura 3. </a:t>
            </a:r>
            <a:r>
              <a:rPr kumimoji="0" lang="es-EC" altLang="es-EC" sz="1200" b="1" i="0" u="none" strike="noStrike" cap="none" normalizeH="0" baseline="0" dirty="0" smtClean="0" bmk="_Toc368392113">
                <a:ln>
                  <a:noFill/>
                </a:ln>
                <a:solidFill>
                  <a:schemeClr val="tx1"/>
                </a:solidFill>
                <a:effectLst/>
                <a:latin typeface="Arial" pitchFamily="34" charset="0"/>
                <a:ea typeface="Times New Roman" pitchFamily="18" charset="0"/>
                <a:cs typeface="Times New Roman" pitchFamily="18" charset="0"/>
              </a:rPr>
              <a:t>15</a:t>
            </a:r>
            <a:r>
              <a:rPr kumimoji="0" lang="es-EC" altLang="es-EC" sz="1200" b="0" i="0" u="none" strike="noStrike" cap="none" normalizeH="0" baseline="0" dirty="0" smtClean="0" bmk="_Toc368392113">
                <a:ln>
                  <a:noFill/>
                </a:ln>
                <a:solidFill>
                  <a:schemeClr val="tx1"/>
                </a:solidFill>
                <a:effectLst/>
                <a:latin typeface="Arial" pitchFamily="34" charset="0"/>
                <a:ea typeface="Times New Roman" pitchFamily="18" charset="0"/>
                <a:cs typeface="Arial" pitchFamily="34" charset="0"/>
              </a:rPr>
              <a:t> Curvas de Contracción de cocción.</a:t>
            </a:r>
            <a:endParaRPr kumimoji="0" lang="es-EC" alt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252413" algn="ctr" defTabSz="914400" rtl="0" eaLnBrk="0" fontAlgn="base" latinLnBrk="0" hangingPunct="0">
              <a:lnSpc>
                <a:spcPct val="100000"/>
              </a:lnSpc>
              <a:spcBef>
                <a:spcPct val="0"/>
              </a:spcBef>
              <a:spcAft>
                <a:spcPct val="0"/>
              </a:spcAft>
              <a:buClrTx/>
              <a:buSzTx/>
              <a:buFontTx/>
              <a:buNone/>
              <a:tabLst/>
            </a:pPr>
            <a:r>
              <a:rPr kumimoji="0" lang="es-ES" alt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Fuente:</a:t>
            </a:r>
            <a:r>
              <a:rPr kumimoji="0" lang="es-ES" altLang="es-EC"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Avgustinik, A.I., Ed. 1983, pp.184.</a:t>
            </a:r>
            <a:endParaRPr kumimoji="0" lang="es-ES"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7 Rectángulo"/>
          <p:cNvSpPr/>
          <p:nvPr/>
        </p:nvSpPr>
        <p:spPr>
          <a:xfrm>
            <a:off x="251520" y="2060848"/>
            <a:ext cx="4572000" cy="3416320"/>
          </a:xfrm>
          <a:prstGeom prst="rect">
            <a:avLst/>
          </a:prstGeom>
        </p:spPr>
        <p:txBody>
          <a:bodyPr>
            <a:spAutoFit/>
          </a:bodyPr>
          <a:lstStyle/>
          <a:p>
            <a:pPr algn="just"/>
            <a:r>
              <a:rPr lang="es-ES" dirty="0">
                <a:solidFill>
                  <a:srgbClr val="FF0000"/>
                </a:solidFill>
              </a:rPr>
              <a:t>La curva A es un caolín sedimentario pulverizado y moldeado a baja presión en forma de lingote</a:t>
            </a:r>
            <a:r>
              <a:rPr lang="es-ES" dirty="0" smtClean="0">
                <a:solidFill>
                  <a:srgbClr val="FF0000"/>
                </a:solidFill>
              </a:rPr>
              <a:t>.</a:t>
            </a:r>
          </a:p>
          <a:p>
            <a:pPr algn="just"/>
            <a:endParaRPr lang="es-EC" dirty="0"/>
          </a:p>
          <a:p>
            <a:pPr algn="just"/>
            <a:r>
              <a:rPr lang="es-ES" dirty="0"/>
              <a:t>La curva B se refiere a la arcilla magra triturada y moldeada con agua a baja presión</a:t>
            </a:r>
            <a:r>
              <a:rPr lang="es-ES" dirty="0" smtClean="0"/>
              <a:t>.</a:t>
            </a:r>
          </a:p>
          <a:p>
            <a:pPr algn="just"/>
            <a:endParaRPr lang="es-EC" dirty="0"/>
          </a:p>
          <a:p>
            <a:pPr algn="just"/>
            <a:r>
              <a:rPr lang="es-ES" dirty="0"/>
              <a:t>La curva C corresponde al mismo caolín de la curva A, pero en este caso fue moldeado con una presión </a:t>
            </a:r>
            <a:r>
              <a:rPr lang="es-ES" dirty="0" smtClean="0"/>
              <a:t>de </a:t>
            </a:r>
            <a:r>
              <a:rPr lang="es-ES" dirty="0"/>
              <a:t>20000 psi. </a:t>
            </a:r>
            <a:endParaRPr lang="es-ES" dirty="0" smtClean="0"/>
          </a:p>
          <a:p>
            <a:pPr algn="just"/>
            <a:endParaRPr lang="es-ES" dirty="0"/>
          </a:p>
          <a:p>
            <a:pPr algn="just"/>
            <a:r>
              <a:rPr lang="es-ES" sz="2000" b="1" dirty="0" smtClean="0">
                <a:solidFill>
                  <a:schemeClr val="accent1"/>
                </a:solidFill>
              </a:rPr>
              <a:t>Factor de contracción: 14.3%</a:t>
            </a:r>
            <a:endParaRPr lang="es-EC" sz="2000" b="1" dirty="0">
              <a:solidFill>
                <a:schemeClr val="accent1"/>
              </a:solidFill>
            </a:endParaRPr>
          </a:p>
        </p:txBody>
      </p:sp>
    </p:spTree>
    <p:extLst>
      <p:ext uri="{BB962C8B-B14F-4D97-AF65-F5344CB8AC3E}">
        <p14:creationId xmlns:p14="http://schemas.microsoft.com/office/powerpoint/2010/main" val="28598352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48680"/>
            <a:ext cx="8229600" cy="722344"/>
          </a:xfrm>
        </p:spPr>
        <p:txBody>
          <a:bodyPr/>
          <a:lstStyle/>
          <a:p>
            <a:pPr algn="ctr"/>
            <a:r>
              <a:rPr lang="es-EC" sz="4000" dirty="0" smtClean="0"/>
              <a:t>CONFORMADO</a:t>
            </a:r>
            <a:endParaRPr lang="es-EC" dirty="0"/>
          </a:p>
        </p:txBody>
      </p:sp>
      <p:sp>
        <p:nvSpPr>
          <p:cNvPr id="4" name="3 Rectángulo"/>
          <p:cNvSpPr/>
          <p:nvPr/>
        </p:nvSpPr>
        <p:spPr>
          <a:xfrm>
            <a:off x="220605" y="1412776"/>
            <a:ext cx="4572000" cy="1754326"/>
          </a:xfrm>
          <a:prstGeom prst="rect">
            <a:avLst/>
          </a:prstGeom>
        </p:spPr>
        <p:txBody>
          <a:bodyPr>
            <a:spAutoFit/>
          </a:bodyPr>
          <a:lstStyle/>
          <a:p>
            <a:r>
              <a:rPr lang="es-EC" dirty="0"/>
              <a:t> El contenido de agua requerida para la mezcla </a:t>
            </a:r>
            <a:r>
              <a:rPr lang="es-EC" dirty="0" smtClean="0"/>
              <a:t>  </a:t>
            </a:r>
            <a:r>
              <a:rPr lang="es-EC" dirty="0"/>
              <a:t>debe estar entre  12-15 % del peso total de la misma (</a:t>
            </a:r>
            <a:r>
              <a:rPr lang="es-EC" dirty="0" err="1"/>
              <a:t>IDEM</a:t>
            </a:r>
            <a:r>
              <a:rPr lang="es-EC" dirty="0"/>
              <a:t>, 2008) </a:t>
            </a:r>
            <a:r>
              <a:rPr lang="es-EC" dirty="0" smtClean="0"/>
              <a:t>. (7,6 litros)</a:t>
            </a:r>
          </a:p>
          <a:p>
            <a:endParaRPr lang="es-EC" dirty="0" smtClean="0"/>
          </a:p>
          <a:p>
            <a:r>
              <a:rPr lang="es-EC" dirty="0" smtClean="0"/>
              <a:t>Disolver 250gr </a:t>
            </a:r>
            <a:r>
              <a:rPr lang="es-EC" dirty="0"/>
              <a:t>de C.M.C. en tres litro de agua. </a:t>
            </a:r>
          </a:p>
          <a:p>
            <a:endParaRPr lang="es-EC" dirty="0"/>
          </a:p>
        </p:txBody>
      </p:sp>
      <p:pic>
        <p:nvPicPr>
          <p:cNvPr id="5" name="4 Imagen" descr="C:\Users\HENRY\Documents\Bluetooth Folder\IMG00551-20130724-082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2273" y="4058952"/>
            <a:ext cx="3301879" cy="2276254"/>
          </a:xfrm>
          <a:prstGeom prst="rect">
            <a:avLst/>
          </a:prstGeom>
          <a:noFill/>
          <a:ln>
            <a:noFill/>
          </a:ln>
        </p:spPr>
      </p:pic>
      <p:sp>
        <p:nvSpPr>
          <p:cNvPr id="6" name="5 Rectángulo"/>
          <p:cNvSpPr/>
          <p:nvPr/>
        </p:nvSpPr>
        <p:spPr>
          <a:xfrm>
            <a:off x="535749" y="6465695"/>
            <a:ext cx="3954929" cy="369332"/>
          </a:xfrm>
          <a:prstGeom prst="rect">
            <a:avLst/>
          </a:prstGeom>
        </p:spPr>
        <p:txBody>
          <a:bodyPr wrap="none">
            <a:spAutoFit/>
          </a:bodyPr>
          <a:lstStyle/>
          <a:p>
            <a:r>
              <a:rPr lang="es-EC" b="1" dirty="0"/>
              <a:t>Figura 3. 14 </a:t>
            </a:r>
            <a:r>
              <a:rPr lang="es-EC" dirty="0"/>
              <a:t>Preparación del aglutinante</a:t>
            </a:r>
          </a:p>
        </p:txBody>
      </p:sp>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8433" name="Imagen 103" descr="IMG00182-20130830-1338"/>
          <p:cNvPicPr>
            <a:picLocks noChangeAspect="1" noChangeArrowheads="1"/>
          </p:cNvPicPr>
          <p:nvPr/>
        </p:nvPicPr>
        <p:blipFill>
          <a:blip r:embed="rId3" cstate="print">
            <a:extLst>
              <a:ext uri="{28A0092B-C50C-407E-A947-70E740481C1C}">
                <a14:useLocalDpi xmlns:a14="http://schemas.microsoft.com/office/drawing/2010/main" val="0"/>
              </a:ext>
            </a:extLst>
          </a:blip>
          <a:srcRect r="15375"/>
          <a:stretch>
            <a:fillRect/>
          </a:stretch>
        </p:blipFill>
        <p:spPr bwMode="auto">
          <a:xfrm>
            <a:off x="5361467" y="1988839"/>
            <a:ext cx="3456384" cy="4140227"/>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5262877" y="6320412"/>
            <a:ext cx="3653564" cy="369332"/>
          </a:xfrm>
          <a:prstGeom prst="rect">
            <a:avLst/>
          </a:prstGeom>
        </p:spPr>
        <p:txBody>
          <a:bodyPr wrap="none">
            <a:spAutoFit/>
          </a:bodyPr>
          <a:lstStyle/>
          <a:p>
            <a:r>
              <a:rPr lang="es-EC" b="1" dirty="0"/>
              <a:t>Figura 3. 18</a:t>
            </a:r>
            <a:r>
              <a:rPr lang="es-EC" dirty="0"/>
              <a:t>  </a:t>
            </a:r>
            <a:r>
              <a:rPr lang="es-EC" dirty="0" smtClean="0"/>
              <a:t>Prensado a 6 toneladas.</a:t>
            </a:r>
            <a:endParaRPr lang="es-EC" dirty="0"/>
          </a:p>
        </p:txBody>
      </p:sp>
      <p:sp>
        <p:nvSpPr>
          <p:cNvPr id="10" name="9 Rectángulo"/>
          <p:cNvSpPr/>
          <p:nvPr/>
        </p:nvSpPr>
        <p:spPr>
          <a:xfrm>
            <a:off x="4824544" y="1308337"/>
            <a:ext cx="4561220" cy="646331"/>
          </a:xfrm>
          <a:prstGeom prst="rect">
            <a:avLst/>
          </a:prstGeom>
        </p:spPr>
        <p:txBody>
          <a:bodyPr wrap="square">
            <a:spAutoFit/>
          </a:bodyPr>
          <a:lstStyle/>
          <a:p>
            <a:r>
              <a:rPr lang="es-EC" b="1" dirty="0"/>
              <a:t>Fuente: </a:t>
            </a:r>
            <a:r>
              <a:rPr lang="es-EC" dirty="0"/>
              <a:t>Llano, M.; Cuichán A.; Ladrillo Refractario </a:t>
            </a:r>
            <a:r>
              <a:rPr lang="es-EC" dirty="0" smtClean="0"/>
              <a:t>Alternativo, DECEM, ESPE, 2013.</a:t>
            </a:r>
            <a:endParaRPr lang="es-EC" dirty="0"/>
          </a:p>
        </p:txBody>
      </p:sp>
      <p:sp>
        <p:nvSpPr>
          <p:cNvPr id="11" name="10 Rectángulo"/>
          <p:cNvSpPr/>
          <p:nvPr/>
        </p:nvSpPr>
        <p:spPr>
          <a:xfrm>
            <a:off x="252544" y="3412621"/>
            <a:ext cx="4572000" cy="646331"/>
          </a:xfrm>
          <a:prstGeom prst="rect">
            <a:avLst/>
          </a:prstGeom>
        </p:spPr>
        <p:txBody>
          <a:bodyPr wrap="square">
            <a:spAutoFit/>
          </a:bodyPr>
          <a:lstStyle/>
          <a:p>
            <a:r>
              <a:rPr lang="es-EC" b="1" dirty="0"/>
              <a:t>Fuente: </a:t>
            </a:r>
            <a:r>
              <a:rPr lang="es-EC" dirty="0"/>
              <a:t>Llano, M.; Cuichán A.; Ladrillo Refractario </a:t>
            </a:r>
            <a:r>
              <a:rPr lang="es-EC" dirty="0" smtClean="0"/>
              <a:t>Alternativo, DECEM, ESPE, 2013.</a:t>
            </a:r>
            <a:endParaRPr lang="es-EC" dirty="0"/>
          </a:p>
        </p:txBody>
      </p:sp>
    </p:spTree>
    <p:extLst>
      <p:ext uri="{BB962C8B-B14F-4D97-AF65-F5344CB8AC3E}">
        <p14:creationId xmlns:p14="http://schemas.microsoft.com/office/powerpoint/2010/main" val="31666310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04664"/>
            <a:ext cx="8229600" cy="794352"/>
          </a:xfrm>
        </p:spPr>
        <p:txBody>
          <a:bodyPr>
            <a:normAutofit/>
          </a:bodyPr>
          <a:lstStyle/>
          <a:p>
            <a:pPr algn="ctr"/>
            <a:r>
              <a:rPr lang="es-EC" sz="4000" dirty="0" smtClean="0"/>
              <a:t>SECADO</a:t>
            </a:r>
            <a:endParaRPr lang="es-EC" sz="4000" dirty="0"/>
          </a:p>
        </p:txBody>
      </p:sp>
      <p:sp>
        <p:nvSpPr>
          <p:cNvPr id="4" name="3 Rectángulo"/>
          <p:cNvSpPr/>
          <p:nvPr/>
        </p:nvSpPr>
        <p:spPr>
          <a:xfrm>
            <a:off x="250974" y="1405140"/>
            <a:ext cx="4572000" cy="707886"/>
          </a:xfrm>
          <a:prstGeom prst="rect">
            <a:avLst/>
          </a:prstGeom>
        </p:spPr>
        <p:txBody>
          <a:bodyPr>
            <a:spAutoFit/>
          </a:bodyPr>
          <a:lstStyle/>
          <a:p>
            <a:pPr algn="just"/>
            <a:r>
              <a:rPr lang="es-EC" sz="2000" dirty="0"/>
              <a:t>R</a:t>
            </a:r>
            <a:r>
              <a:rPr lang="es-EC" sz="2000" dirty="0" smtClean="0"/>
              <a:t>eposar  el refractario al </a:t>
            </a:r>
            <a:r>
              <a:rPr lang="es-EC" sz="2000" dirty="0"/>
              <a:t>ambiente durante 48 horas después del proceso de prensado</a:t>
            </a: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9457" name="Imagen 111" descr="IMG00192-20130830-13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123" y="3008173"/>
            <a:ext cx="3456384" cy="306234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500087" y="6134774"/>
            <a:ext cx="4104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F</a:t>
            </a:r>
            <a:r>
              <a:rPr kumimoji="0" lang="es-EC" altLang="es-EC" b="1" i="0" u="none" strike="noStrike" cap="none" normalizeH="0" baseline="0" dirty="0" smtClean="0" bmk="">
                <a:ln>
                  <a:noFill/>
                </a:ln>
                <a:solidFill>
                  <a:schemeClr val="tx1"/>
                </a:solidFill>
                <a:effectLst/>
                <a:latin typeface="Arial" pitchFamily="34" charset="0"/>
                <a:ea typeface="Times New Roman" pitchFamily="18" charset="0"/>
                <a:cs typeface="Times New Roman" pitchFamily="18" charset="0"/>
              </a:rPr>
              <a:t>igura 3. </a:t>
            </a:r>
            <a:r>
              <a:rPr kumimoji="0" lang="es-EC" altLang="es-EC" b="1" i="0" u="none" strike="noStrike" cap="none" normalizeH="0" baseline="0" dirty="0" smtClean="0" bmk="_Toc368392117">
                <a:ln>
                  <a:noFill/>
                </a:ln>
                <a:solidFill>
                  <a:schemeClr val="tx1"/>
                </a:solidFill>
                <a:effectLst/>
                <a:latin typeface="Arial" pitchFamily="34" charset="0"/>
                <a:ea typeface="Times New Roman" pitchFamily="18" charset="0"/>
                <a:cs typeface="Times New Roman" pitchFamily="18" charset="0"/>
              </a:rPr>
              <a:t>19</a:t>
            </a:r>
            <a:r>
              <a:rPr kumimoji="0" lang="es-EC" altLang="es-EC" b="0" i="0" u="none" strike="noStrike" cap="none" normalizeH="0" baseline="0" dirty="0" smtClean="0" bmk="_Toc368392117">
                <a:ln>
                  <a:noFill/>
                </a:ln>
                <a:solidFill>
                  <a:schemeClr val="tx1"/>
                </a:solidFill>
                <a:effectLst/>
                <a:latin typeface="Arial" pitchFamily="34" charset="0"/>
                <a:ea typeface="Times New Roman" pitchFamily="18" charset="0"/>
                <a:cs typeface="Arial" pitchFamily="34" charset="0"/>
              </a:rPr>
              <a:t> Secado al ambiente.</a:t>
            </a:r>
            <a:endParaRPr kumimoji="0" lang="es-EC" altLang="es-EC"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Rectángulo"/>
          <p:cNvSpPr/>
          <p:nvPr/>
        </p:nvSpPr>
        <p:spPr>
          <a:xfrm>
            <a:off x="5077325" y="1251251"/>
            <a:ext cx="3920389" cy="1015663"/>
          </a:xfrm>
          <a:prstGeom prst="rect">
            <a:avLst/>
          </a:prstGeom>
        </p:spPr>
        <p:txBody>
          <a:bodyPr wrap="square">
            <a:spAutoFit/>
          </a:bodyPr>
          <a:lstStyle/>
          <a:p>
            <a:pPr algn="just"/>
            <a:r>
              <a:rPr lang="es-EC" sz="2000" dirty="0"/>
              <a:t>El horno se debe calentar a una </a:t>
            </a:r>
            <a:r>
              <a:rPr lang="es-EC" sz="2000" dirty="0" smtClean="0"/>
              <a:t>temperatura </a:t>
            </a:r>
            <a:r>
              <a:rPr lang="es-EC" sz="2000" dirty="0"/>
              <a:t>constante de 120°C por el lapso de 48 horas.</a:t>
            </a:r>
          </a:p>
        </p:txBody>
      </p:sp>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9460" name="Imagen 121" descr="IMG00613-20130912-13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1846" y="3206293"/>
            <a:ext cx="3084610" cy="292848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a:off x="5026083" y="6185792"/>
            <a:ext cx="394631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altLang="es-EC"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Figura 3. </a:t>
            </a:r>
            <a:r>
              <a:rPr kumimoji="0" lang="es-EC" altLang="es-EC"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20</a:t>
            </a:r>
            <a:r>
              <a:rPr kumimoji="0" lang="es-EC" altLang="es-EC"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Secado en horno eléctrico</a:t>
            </a:r>
            <a:r>
              <a:rPr kumimoji="0" lang="es-EC" altLang="es-EC"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es-EC" altLang="es-EC" sz="800" b="0" i="0" u="none" strike="noStrike" cap="none" normalizeH="0" baseline="0" dirty="0" smtClean="0">
                <a:ln>
                  <a:noFill/>
                </a:ln>
                <a:solidFill>
                  <a:schemeClr val="tx1"/>
                </a:solidFill>
                <a:effectLst/>
                <a:latin typeface="Arial" pitchFamily="34" charset="0"/>
                <a:cs typeface="Arial" pitchFamily="34" charset="0"/>
              </a:rPr>
              <a:t> </a:t>
            </a: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10 Rectángulo"/>
          <p:cNvSpPr/>
          <p:nvPr/>
        </p:nvSpPr>
        <p:spPr>
          <a:xfrm>
            <a:off x="250974" y="2338458"/>
            <a:ext cx="4572000" cy="646331"/>
          </a:xfrm>
          <a:prstGeom prst="rect">
            <a:avLst/>
          </a:prstGeom>
        </p:spPr>
        <p:txBody>
          <a:bodyPr wrap="square">
            <a:spAutoFit/>
          </a:bodyPr>
          <a:lstStyle/>
          <a:p>
            <a:r>
              <a:rPr lang="es-EC" b="1" dirty="0"/>
              <a:t>Fuente: </a:t>
            </a:r>
            <a:r>
              <a:rPr lang="es-EC" dirty="0"/>
              <a:t>Llano, M.; Cuichán A.; Ladrillo Refractario </a:t>
            </a:r>
            <a:r>
              <a:rPr lang="es-EC" dirty="0" smtClean="0"/>
              <a:t>Alternativo, DECEM, ESPE, 2013.</a:t>
            </a:r>
            <a:endParaRPr lang="es-EC" dirty="0"/>
          </a:p>
        </p:txBody>
      </p:sp>
      <p:sp>
        <p:nvSpPr>
          <p:cNvPr id="12" name="11 Rectángulo"/>
          <p:cNvSpPr/>
          <p:nvPr/>
        </p:nvSpPr>
        <p:spPr>
          <a:xfrm>
            <a:off x="5004941" y="2380632"/>
            <a:ext cx="4572000" cy="646331"/>
          </a:xfrm>
          <a:prstGeom prst="rect">
            <a:avLst/>
          </a:prstGeom>
        </p:spPr>
        <p:txBody>
          <a:bodyPr wrap="square">
            <a:spAutoFit/>
          </a:bodyPr>
          <a:lstStyle/>
          <a:p>
            <a:r>
              <a:rPr lang="es-EC" b="1" dirty="0"/>
              <a:t>Fuente: </a:t>
            </a:r>
            <a:r>
              <a:rPr lang="es-EC" dirty="0"/>
              <a:t>Llano, M.; Cuichán A.; Ladrillo Refractario </a:t>
            </a:r>
            <a:r>
              <a:rPr lang="es-EC" dirty="0" smtClean="0"/>
              <a:t>Alternativo, </a:t>
            </a:r>
            <a:r>
              <a:rPr lang="es-EC" dirty="0" err="1" smtClean="0"/>
              <a:t>EPN</a:t>
            </a:r>
            <a:r>
              <a:rPr lang="es-EC" dirty="0" smtClean="0"/>
              <a:t>, 2013.</a:t>
            </a:r>
            <a:endParaRPr lang="es-EC" dirty="0"/>
          </a:p>
        </p:txBody>
      </p:sp>
    </p:spTree>
    <p:extLst>
      <p:ext uri="{BB962C8B-B14F-4D97-AF65-F5344CB8AC3E}">
        <p14:creationId xmlns:p14="http://schemas.microsoft.com/office/powerpoint/2010/main" val="39727370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95736" y="55937"/>
            <a:ext cx="8229600" cy="722344"/>
          </a:xfrm>
        </p:spPr>
        <p:txBody>
          <a:bodyPr>
            <a:normAutofit fontScale="90000"/>
          </a:bodyPr>
          <a:lstStyle/>
          <a:p>
            <a:pPr algn="ctr"/>
            <a:r>
              <a:rPr lang="es-EC" dirty="0" smtClean="0"/>
              <a:t>COCCIÓN</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200431074"/>
              </p:ext>
            </p:extLst>
          </p:nvPr>
        </p:nvGraphicFramePr>
        <p:xfrm>
          <a:off x="800438" y="901374"/>
          <a:ext cx="3248014" cy="5852160"/>
        </p:xfrm>
        <a:graphic>
          <a:graphicData uri="http://schemas.openxmlformats.org/drawingml/2006/table">
            <a:tbl>
              <a:tblPr firstRow="1" firstCol="1" bandRow="1">
                <a:tableStyleId>{5C22544A-7EE6-4342-B048-85BDC9FD1C3A}</a:tableStyleId>
              </a:tblPr>
              <a:tblGrid>
                <a:gridCol w="867614"/>
                <a:gridCol w="594977"/>
                <a:gridCol w="594977"/>
                <a:gridCol w="594977"/>
                <a:gridCol w="595469"/>
              </a:tblGrid>
              <a:tr h="668615">
                <a:tc gridSpan="5">
                  <a:txBody>
                    <a:bodyPr/>
                    <a:lstStyle/>
                    <a:p>
                      <a:pPr algn="ctr">
                        <a:lnSpc>
                          <a:spcPct val="200000"/>
                        </a:lnSpc>
                        <a:spcAft>
                          <a:spcPts val="0"/>
                        </a:spcAft>
                      </a:pPr>
                      <a:r>
                        <a:rPr lang="es-EC" sz="1200" dirty="0">
                          <a:effectLst/>
                        </a:rPr>
                        <a:t>CICLO DE COCCIÓN PARA TEMPERATURAS MÁXIMAS</a:t>
                      </a:r>
                      <a:endParaRPr lang="es-EC" sz="1100" dirty="0">
                        <a:effectLst/>
                        <a:latin typeface="Calibri"/>
                        <a:ea typeface="Calibri"/>
                        <a:cs typeface="Times New Roman"/>
                      </a:endParaRPr>
                    </a:p>
                  </a:txBody>
                  <a:tcPr marL="35563" marR="35563"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34307">
                <a:tc>
                  <a:txBody>
                    <a:bodyPr/>
                    <a:lstStyle/>
                    <a:p>
                      <a:pPr algn="ctr">
                        <a:lnSpc>
                          <a:spcPct val="200000"/>
                        </a:lnSpc>
                        <a:spcAft>
                          <a:spcPts val="0"/>
                        </a:spcAft>
                      </a:pPr>
                      <a:r>
                        <a:rPr lang="es-EC" sz="1200" dirty="0">
                          <a:effectLst/>
                        </a:rPr>
                        <a:t>Tiempo(H)</a:t>
                      </a:r>
                      <a:endParaRPr lang="es-EC" sz="1100" dirty="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a:effectLst/>
                        </a:rPr>
                        <a:t>1250°C</a:t>
                      </a:r>
                      <a:endParaRPr lang="es-EC" sz="110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a:effectLst/>
                        </a:rPr>
                        <a:t>1300°C</a:t>
                      </a:r>
                      <a:endParaRPr lang="es-EC" sz="110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b="1" dirty="0">
                          <a:effectLst/>
                        </a:rPr>
                        <a:t>1350°C</a:t>
                      </a:r>
                      <a:endParaRPr lang="es-EC" sz="1100" b="1" dirty="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a:effectLst/>
                        </a:rPr>
                        <a:t>1400°C</a:t>
                      </a:r>
                      <a:endParaRPr lang="es-EC" sz="1100">
                        <a:effectLst/>
                        <a:latin typeface="Calibri"/>
                        <a:ea typeface="Calibri"/>
                        <a:cs typeface="Times New Roman"/>
                      </a:endParaRPr>
                    </a:p>
                  </a:txBody>
                  <a:tcPr marL="35563" marR="35563" marT="0" marB="0" anchor="ctr"/>
                </a:tc>
              </a:tr>
              <a:tr h="334307">
                <a:tc>
                  <a:txBody>
                    <a:bodyPr/>
                    <a:lstStyle/>
                    <a:p>
                      <a:pPr algn="ctr">
                        <a:lnSpc>
                          <a:spcPct val="200000"/>
                        </a:lnSpc>
                        <a:spcAft>
                          <a:spcPts val="0"/>
                        </a:spcAft>
                      </a:pPr>
                      <a:r>
                        <a:rPr lang="es-EC" sz="1200">
                          <a:effectLst/>
                        </a:rPr>
                        <a:t>0</a:t>
                      </a:r>
                      <a:endParaRPr lang="es-EC" sz="110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a:effectLst/>
                        </a:rPr>
                        <a:t>31</a:t>
                      </a:r>
                      <a:endParaRPr lang="es-EC" sz="110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a:effectLst/>
                        </a:rPr>
                        <a:t>31</a:t>
                      </a:r>
                      <a:endParaRPr lang="es-EC" sz="110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b="1" dirty="0">
                          <a:effectLst/>
                        </a:rPr>
                        <a:t>31</a:t>
                      </a:r>
                      <a:endParaRPr lang="es-EC" sz="1100" b="1" dirty="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a:effectLst/>
                        </a:rPr>
                        <a:t>31</a:t>
                      </a:r>
                      <a:endParaRPr lang="es-EC" sz="1100">
                        <a:effectLst/>
                        <a:latin typeface="Calibri"/>
                        <a:ea typeface="Calibri"/>
                        <a:cs typeface="Times New Roman"/>
                      </a:endParaRPr>
                    </a:p>
                  </a:txBody>
                  <a:tcPr marL="35563" marR="35563" marT="0" marB="0" anchor="ctr"/>
                </a:tc>
              </a:tr>
              <a:tr h="334307">
                <a:tc>
                  <a:txBody>
                    <a:bodyPr/>
                    <a:lstStyle/>
                    <a:p>
                      <a:pPr algn="ctr">
                        <a:lnSpc>
                          <a:spcPct val="200000"/>
                        </a:lnSpc>
                        <a:spcAft>
                          <a:spcPts val="0"/>
                        </a:spcAft>
                      </a:pPr>
                      <a:r>
                        <a:rPr lang="es-EC" sz="1200">
                          <a:effectLst/>
                        </a:rPr>
                        <a:t>1.23</a:t>
                      </a:r>
                      <a:endParaRPr lang="es-EC" sz="110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dirty="0">
                          <a:effectLst/>
                        </a:rPr>
                        <a:t>269</a:t>
                      </a:r>
                      <a:endParaRPr lang="es-EC" sz="1100" dirty="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a:effectLst/>
                        </a:rPr>
                        <a:t>269</a:t>
                      </a:r>
                      <a:endParaRPr lang="es-EC" sz="110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b="1" dirty="0">
                          <a:effectLst/>
                        </a:rPr>
                        <a:t>269</a:t>
                      </a:r>
                      <a:endParaRPr lang="es-EC" sz="1100" b="1" dirty="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a:effectLst/>
                        </a:rPr>
                        <a:t>269</a:t>
                      </a:r>
                      <a:endParaRPr lang="es-EC" sz="1100">
                        <a:effectLst/>
                        <a:latin typeface="Calibri"/>
                        <a:ea typeface="Calibri"/>
                        <a:cs typeface="Times New Roman"/>
                      </a:endParaRPr>
                    </a:p>
                  </a:txBody>
                  <a:tcPr marL="35563" marR="35563" marT="0" marB="0" anchor="ctr"/>
                </a:tc>
              </a:tr>
              <a:tr h="334307">
                <a:tc>
                  <a:txBody>
                    <a:bodyPr/>
                    <a:lstStyle/>
                    <a:p>
                      <a:pPr algn="ctr">
                        <a:lnSpc>
                          <a:spcPct val="200000"/>
                        </a:lnSpc>
                        <a:spcAft>
                          <a:spcPts val="0"/>
                        </a:spcAft>
                      </a:pPr>
                      <a:r>
                        <a:rPr lang="es-EC" sz="1200">
                          <a:effectLst/>
                        </a:rPr>
                        <a:t>3.68</a:t>
                      </a:r>
                      <a:endParaRPr lang="es-EC" sz="110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dirty="0">
                          <a:effectLst/>
                        </a:rPr>
                        <a:t>667</a:t>
                      </a:r>
                      <a:endParaRPr lang="es-EC" sz="1100" dirty="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a:effectLst/>
                        </a:rPr>
                        <a:t>667</a:t>
                      </a:r>
                      <a:endParaRPr lang="es-EC" sz="110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b="1" dirty="0">
                          <a:effectLst/>
                        </a:rPr>
                        <a:t>667</a:t>
                      </a:r>
                      <a:endParaRPr lang="es-EC" sz="1100" b="1" dirty="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a:effectLst/>
                        </a:rPr>
                        <a:t>667</a:t>
                      </a:r>
                      <a:endParaRPr lang="es-EC" sz="1100">
                        <a:effectLst/>
                        <a:latin typeface="Calibri"/>
                        <a:ea typeface="Calibri"/>
                        <a:cs typeface="Times New Roman"/>
                      </a:endParaRPr>
                    </a:p>
                  </a:txBody>
                  <a:tcPr marL="35563" marR="35563" marT="0" marB="0" anchor="ctr"/>
                </a:tc>
              </a:tr>
              <a:tr h="334307">
                <a:tc>
                  <a:txBody>
                    <a:bodyPr/>
                    <a:lstStyle/>
                    <a:p>
                      <a:pPr algn="ctr">
                        <a:lnSpc>
                          <a:spcPct val="200000"/>
                        </a:lnSpc>
                        <a:spcAft>
                          <a:spcPts val="0"/>
                        </a:spcAft>
                      </a:pPr>
                      <a:r>
                        <a:rPr lang="es-EC" sz="1200">
                          <a:effectLst/>
                        </a:rPr>
                        <a:t>5.75</a:t>
                      </a:r>
                      <a:endParaRPr lang="es-EC" sz="110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a:effectLst/>
                        </a:rPr>
                        <a:t>1250</a:t>
                      </a:r>
                      <a:endParaRPr lang="es-EC" sz="110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dirty="0">
                          <a:effectLst/>
                        </a:rPr>
                        <a:t>1300</a:t>
                      </a:r>
                      <a:endParaRPr lang="es-EC" sz="1100" dirty="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b="1" dirty="0">
                          <a:effectLst/>
                        </a:rPr>
                        <a:t>1200</a:t>
                      </a:r>
                      <a:endParaRPr lang="es-EC" sz="1100" b="1" dirty="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a:effectLst/>
                        </a:rPr>
                        <a:t>1200</a:t>
                      </a:r>
                      <a:endParaRPr lang="es-EC" sz="1100">
                        <a:effectLst/>
                        <a:latin typeface="Calibri"/>
                        <a:ea typeface="Calibri"/>
                        <a:cs typeface="Times New Roman"/>
                      </a:endParaRPr>
                    </a:p>
                  </a:txBody>
                  <a:tcPr marL="35563" marR="35563" marT="0" marB="0" anchor="ctr"/>
                </a:tc>
              </a:tr>
              <a:tr h="334307">
                <a:tc>
                  <a:txBody>
                    <a:bodyPr/>
                    <a:lstStyle/>
                    <a:p>
                      <a:pPr algn="ctr">
                        <a:lnSpc>
                          <a:spcPct val="200000"/>
                        </a:lnSpc>
                        <a:spcAft>
                          <a:spcPts val="0"/>
                        </a:spcAft>
                      </a:pPr>
                      <a:r>
                        <a:rPr lang="es-EC" sz="1200">
                          <a:effectLst/>
                        </a:rPr>
                        <a:t>6.25</a:t>
                      </a:r>
                      <a:endParaRPr lang="es-EC" sz="110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a:effectLst/>
                        </a:rPr>
                        <a:t>1280</a:t>
                      </a:r>
                      <a:endParaRPr lang="es-EC" sz="110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a:effectLst/>
                        </a:rPr>
                        <a:t>1325</a:t>
                      </a:r>
                      <a:endParaRPr lang="es-EC" sz="110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b="1" dirty="0">
                          <a:effectLst/>
                        </a:rPr>
                        <a:t>1350</a:t>
                      </a:r>
                      <a:endParaRPr lang="es-EC" sz="1100" b="1" dirty="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a:effectLst/>
                        </a:rPr>
                        <a:t>1400</a:t>
                      </a:r>
                      <a:endParaRPr lang="es-EC" sz="1100">
                        <a:effectLst/>
                        <a:latin typeface="Calibri"/>
                        <a:ea typeface="Calibri"/>
                        <a:cs typeface="Times New Roman"/>
                      </a:endParaRPr>
                    </a:p>
                  </a:txBody>
                  <a:tcPr marL="35563" marR="35563" marT="0" marB="0" anchor="ctr"/>
                </a:tc>
              </a:tr>
              <a:tr h="334307">
                <a:tc>
                  <a:txBody>
                    <a:bodyPr/>
                    <a:lstStyle/>
                    <a:p>
                      <a:pPr algn="ctr">
                        <a:lnSpc>
                          <a:spcPct val="200000"/>
                        </a:lnSpc>
                        <a:spcAft>
                          <a:spcPts val="0"/>
                        </a:spcAft>
                      </a:pPr>
                      <a:r>
                        <a:rPr lang="es-EC" sz="1200">
                          <a:effectLst/>
                        </a:rPr>
                        <a:t>6.75</a:t>
                      </a:r>
                      <a:endParaRPr lang="es-EC" sz="110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a:effectLst/>
                        </a:rPr>
                        <a:t>1250</a:t>
                      </a:r>
                      <a:endParaRPr lang="es-EC" sz="110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dirty="0">
                          <a:effectLst/>
                        </a:rPr>
                        <a:t>1300</a:t>
                      </a:r>
                      <a:endParaRPr lang="es-EC" sz="1100" dirty="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b="1" dirty="0">
                          <a:effectLst/>
                        </a:rPr>
                        <a:t>1400</a:t>
                      </a:r>
                      <a:endParaRPr lang="es-EC" sz="1100" b="1" dirty="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a:effectLst/>
                        </a:rPr>
                        <a:t>1440</a:t>
                      </a:r>
                      <a:endParaRPr lang="es-EC" sz="1100">
                        <a:effectLst/>
                        <a:latin typeface="Calibri"/>
                        <a:ea typeface="Calibri"/>
                        <a:cs typeface="Times New Roman"/>
                      </a:endParaRPr>
                    </a:p>
                  </a:txBody>
                  <a:tcPr marL="35563" marR="35563" marT="0" marB="0" anchor="ctr"/>
                </a:tc>
              </a:tr>
              <a:tr h="334307">
                <a:tc>
                  <a:txBody>
                    <a:bodyPr/>
                    <a:lstStyle/>
                    <a:p>
                      <a:pPr algn="ctr">
                        <a:lnSpc>
                          <a:spcPct val="200000"/>
                        </a:lnSpc>
                        <a:spcAft>
                          <a:spcPts val="0"/>
                        </a:spcAft>
                      </a:pPr>
                      <a:r>
                        <a:rPr lang="es-EC" sz="1200">
                          <a:effectLst/>
                        </a:rPr>
                        <a:t>7.25</a:t>
                      </a:r>
                      <a:endParaRPr lang="es-EC" sz="110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a:effectLst/>
                        </a:rPr>
                        <a:t>1160</a:t>
                      </a:r>
                      <a:endParaRPr lang="es-EC" sz="110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a:effectLst/>
                        </a:rPr>
                        <a:t>1160</a:t>
                      </a:r>
                      <a:endParaRPr lang="es-EC" sz="110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b="1" dirty="0">
                          <a:effectLst/>
                        </a:rPr>
                        <a:t>1350</a:t>
                      </a:r>
                      <a:endParaRPr lang="es-EC" sz="1100" b="1" dirty="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a:effectLst/>
                        </a:rPr>
                        <a:t>1400</a:t>
                      </a:r>
                      <a:endParaRPr lang="es-EC" sz="1100">
                        <a:effectLst/>
                        <a:latin typeface="Calibri"/>
                        <a:ea typeface="Calibri"/>
                        <a:cs typeface="Times New Roman"/>
                      </a:endParaRPr>
                    </a:p>
                  </a:txBody>
                  <a:tcPr marL="35563" marR="35563" marT="0" marB="0" anchor="ctr"/>
                </a:tc>
              </a:tr>
              <a:tr h="334307">
                <a:tc>
                  <a:txBody>
                    <a:bodyPr/>
                    <a:lstStyle/>
                    <a:p>
                      <a:pPr algn="ctr">
                        <a:lnSpc>
                          <a:spcPct val="200000"/>
                        </a:lnSpc>
                        <a:spcAft>
                          <a:spcPts val="0"/>
                        </a:spcAft>
                      </a:pPr>
                      <a:r>
                        <a:rPr lang="es-EC" sz="1200">
                          <a:effectLst/>
                        </a:rPr>
                        <a:t>8.86</a:t>
                      </a:r>
                      <a:endParaRPr lang="es-EC" sz="110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a:effectLst/>
                        </a:rPr>
                        <a:t>600</a:t>
                      </a:r>
                      <a:endParaRPr lang="es-EC" sz="110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a:effectLst/>
                        </a:rPr>
                        <a:t>600</a:t>
                      </a:r>
                      <a:endParaRPr lang="es-EC" sz="110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b="1" dirty="0">
                          <a:effectLst/>
                        </a:rPr>
                        <a:t>920</a:t>
                      </a:r>
                      <a:endParaRPr lang="es-EC" sz="1100" b="1" dirty="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a:effectLst/>
                        </a:rPr>
                        <a:t>930</a:t>
                      </a:r>
                      <a:endParaRPr lang="es-EC" sz="1100">
                        <a:effectLst/>
                        <a:latin typeface="Calibri"/>
                        <a:ea typeface="Calibri"/>
                        <a:cs typeface="Times New Roman"/>
                      </a:endParaRPr>
                    </a:p>
                  </a:txBody>
                  <a:tcPr marL="35563" marR="35563" marT="0" marB="0" anchor="ctr"/>
                </a:tc>
              </a:tr>
              <a:tr h="334307">
                <a:tc>
                  <a:txBody>
                    <a:bodyPr/>
                    <a:lstStyle/>
                    <a:p>
                      <a:pPr algn="ctr">
                        <a:lnSpc>
                          <a:spcPct val="200000"/>
                        </a:lnSpc>
                        <a:spcAft>
                          <a:spcPts val="0"/>
                        </a:spcAft>
                      </a:pPr>
                      <a:r>
                        <a:rPr lang="es-EC" sz="1200">
                          <a:effectLst/>
                        </a:rPr>
                        <a:t>9.92</a:t>
                      </a:r>
                      <a:endParaRPr lang="es-EC" sz="110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a:effectLst/>
                        </a:rPr>
                        <a:t>550</a:t>
                      </a:r>
                      <a:endParaRPr lang="es-EC" sz="110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a:effectLst/>
                        </a:rPr>
                        <a:t>550</a:t>
                      </a:r>
                      <a:endParaRPr lang="es-EC" sz="110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b="1" dirty="0">
                          <a:effectLst/>
                        </a:rPr>
                        <a:t>600</a:t>
                      </a:r>
                      <a:endParaRPr lang="es-EC" sz="1100" b="1" dirty="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a:effectLst/>
                        </a:rPr>
                        <a:t>600</a:t>
                      </a:r>
                      <a:endParaRPr lang="es-EC" sz="1100">
                        <a:effectLst/>
                        <a:latin typeface="Calibri"/>
                        <a:ea typeface="Calibri"/>
                        <a:cs typeface="Times New Roman"/>
                      </a:endParaRPr>
                    </a:p>
                  </a:txBody>
                  <a:tcPr marL="35563" marR="35563" marT="0" marB="0" anchor="ctr"/>
                </a:tc>
              </a:tr>
              <a:tr h="334307">
                <a:tc>
                  <a:txBody>
                    <a:bodyPr/>
                    <a:lstStyle/>
                    <a:p>
                      <a:pPr algn="ctr">
                        <a:lnSpc>
                          <a:spcPct val="200000"/>
                        </a:lnSpc>
                        <a:spcAft>
                          <a:spcPts val="0"/>
                        </a:spcAft>
                      </a:pPr>
                      <a:r>
                        <a:rPr lang="es-EC" sz="1200">
                          <a:effectLst/>
                        </a:rPr>
                        <a:t>9.96</a:t>
                      </a:r>
                      <a:endParaRPr lang="es-EC" sz="110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a:effectLst/>
                        </a:rPr>
                        <a:t>545</a:t>
                      </a:r>
                      <a:endParaRPr lang="es-EC" sz="110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a:effectLst/>
                        </a:rPr>
                        <a:t>545</a:t>
                      </a:r>
                      <a:endParaRPr lang="es-EC" sz="110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b="1" dirty="0">
                          <a:effectLst/>
                        </a:rPr>
                        <a:t>600</a:t>
                      </a:r>
                      <a:endParaRPr lang="es-EC" sz="1100" b="1" dirty="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a:effectLst/>
                        </a:rPr>
                        <a:t>600</a:t>
                      </a:r>
                      <a:endParaRPr lang="es-EC" sz="1100">
                        <a:effectLst/>
                        <a:latin typeface="Calibri"/>
                        <a:ea typeface="Calibri"/>
                        <a:cs typeface="Times New Roman"/>
                      </a:endParaRPr>
                    </a:p>
                  </a:txBody>
                  <a:tcPr marL="35563" marR="35563" marT="0" marB="0" anchor="ctr"/>
                </a:tc>
              </a:tr>
              <a:tr h="334307">
                <a:tc>
                  <a:txBody>
                    <a:bodyPr/>
                    <a:lstStyle/>
                    <a:p>
                      <a:pPr algn="ctr">
                        <a:lnSpc>
                          <a:spcPct val="200000"/>
                        </a:lnSpc>
                        <a:spcAft>
                          <a:spcPts val="0"/>
                        </a:spcAft>
                      </a:pPr>
                      <a:r>
                        <a:rPr lang="es-EC" sz="1200">
                          <a:effectLst/>
                        </a:rPr>
                        <a:t>10.82</a:t>
                      </a:r>
                      <a:endParaRPr lang="es-EC" sz="110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a:effectLst/>
                        </a:rPr>
                        <a:t>480</a:t>
                      </a:r>
                      <a:endParaRPr lang="es-EC" sz="110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a:effectLst/>
                        </a:rPr>
                        <a:t>480</a:t>
                      </a:r>
                      <a:endParaRPr lang="es-EC" sz="110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b="1" dirty="0">
                          <a:effectLst/>
                        </a:rPr>
                        <a:t>550</a:t>
                      </a:r>
                      <a:endParaRPr lang="es-EC" sz="1100" b="1" dirty="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dirty="0">
                          <a:effectLst/>
                        </a:rPr>
                        <a:t>550</a:t>
                      </a:r>
                      <a:endParaRPr lang="es-EC" sz="1100" dirty="0">
                        <a:effectLst/>
                        <a:latin typeface="Calibri"/>
                        <a:ea typeface="Calibri"/>
                        <a:cs typeface="Times New Roman"/>
                      </a:endParaRPr>
                    </a:p>
                  </a:txBody>
                  <a:tcPr marL="35563" marR="35563" marT="0" marB="0" anchor="ctr"/>
                </a:tc>
              </a:tr>
              <a:tr h="334307">
                <a:tc>
                  <a:txBody>
                    <a:bodyPr/>
                    <a:lstStyle/>
                    <a:p>
                      <a:pPr algn="ctr">
                        <a:lnSpc>
                          <a:spcPct val="200000"/>
                        </a:lnSpc>
                        <a:spcAft>
                          <a:spcPts val="0"/>
                        </a:spcAft>
                      </a:pPr>
                      <a:r>
                        <a:rPr lang="es-EC" sz="1200">
                          <a:effectLst/>
                        </a:rPr>
                        <a:t>13.51</a:t>
                      </a:r>
                      <a:endParaRPr lang="es-EC" sz="110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a:effectLst/>
                        </a:rPr>
                        <a:t>23</a:t>
                      </a:r>
                      <a:endParaRPr lang="es-EC" sz="110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a:effectLst/>
                        </a:rPr>
                        <a:t>23</a:t>
                      </a:r>
                      <a:endParaRPr lang="es-EC" sz="110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b="1" dirty="0">
                          <a:effectLst/>
                        </a:rPr>
                        <a:t>160</a:t>
                      </a:r>
                      <a:endParaRPr lang="es-EC" sz="1100" b="1" dirty="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dirty="0">
                          <a:effectLst/>
                        </a:rPr>
                        <a:t>160</a:t>
                      </a:r>
                      <a:endParaRPr lang="es-EC" sz="1100" dirty="0">
                        <a:effectLst/>
                        <a:latin typeface="Calibri"/>
                        <a:ea typeface="Calibri"/>
                        <a:cs typeface="Times New Roman"/>
                      </a:endParaRPr>
                    </a:p>
                  </a:txBody>
                  <a:tcPr marL="35563" marR="35563" marT="0" marB="0" anchor="ctr"/>
                </a:tc>
              </a:tr>
              <a:tr h="334307">
                <a:tc>
                  <a:txBody>
                    <a:bodyPr/>
                    <a:lstStyle/>
                    <a:p>
                      <a:pPr algn="ctr">
                        <a:lnSpc>
                          <a:spcPct val="200000"/>
                        </a:lnSpc>
                        <a:spcAft>
                          <a:spcPts val="0"/>
                        </a:spcAft>
                      </a:pPr>
                      <a:r>
                        <a:rPr lang="es-EC" sz="1200">
                          <a:effectLst/>
                        </a:rPr>
                        <a:t>14.51</a:t>
                      </a:r>
                      <a:endParaRPr lang="es-EC" sz="110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a:effectLst/>
                        </a:rPr>
                        <a:t> 0</a:t>
                      </a:r>
                      <a:endParaRPr lang="es-EC" sz="110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a:effectLst/>
                        </a:rPr>
                        <a:t>0 </a:t>
                      </a:r>
                      <a:endParaRPr lang="es-EC" sz="110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b="1" dirty="0">
                          <a:effectLst/>
                        </a:rPr>
                        <a:t>23</a:t>
                      </a:r>
                      <a:endParaRPr lang="es-EC" sz="1100" b="1" dirty="0">
                        <a:effectLst/>
                        <a:latin typeface="Calibri"/>
                        <a:ea typeface="Calibri"/>
                        <a:cs typeface="Times New Roman"/>
                      </a:endParaRPr>
                    </a:p>
                  </a:txBody>
                  <a:tcPr marL="35563" marR="35563" marT="0" marB="0" anchor="ctr"/>
                </a:tc>
                <a:tc>
                  <a:txBody>
                    <a:bodyPr/>
                    <a:lstStyle/>
                    <a:p>
                      <a:pPr algn="ctr">
                        <a:lnSpc>
                          <a:spcPct val="200000"/>
                        </a:lnSpc>
                        <a:spcAft>
                          <a:spcPts val="0"/>
                        </a:spcAft>
                      </a:pPr>
                      <a:r>
                        <a:rPr lang="es-EC" sz="1200" dirty="0">
                          <a:effectLst/>
                        </a:rPr>
                        <a:t>23</a:t>
                      </a:r>
                      <a:endParaRPr lang="es-EC" sz="1100" dirty="0">
                        <a:effectLst/>
                        <a:latin typeface="Calibri"/>
                        <a:ea typeface="Calibri"/>
                        <a:cs typeface="Times New Roman"/>
                      </a:endParaRPr>
                    </a:p>
                  </a:txBody>
                  <a:tcPr marL="35563" marR="35563" marT="0" marB="0" anchor="ctr"/>
                </a:tc>
              </a:tr>
            </a:tbl>
          </a:graphicData>
        </a:graphic>
      </p:graphicFrame>
      <p:sp>
        <p:nvSpPr>
          <p:cNvPr id="5" name="Rectangle 1"/>
          <p:cNvSpPr>
            <a:spLocks noChangeArrowheads="1"/>
          </p:cNvSpPr>
          <p:nvPr/>
        </p:nvSpPr>
        <p:spPr bwMode="auto">
          <a:xfrm>
            <a:off x="120189" y="444174"/>
            <a:ext cx="46085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a:t>
            </a:r>
            <a:r>
              <a:rPr kumimoji="0" lang="es-EC" altLang="es-EC" sz="1200" b="1" i="0" u="none" strike="noStrike" cap="none" normalizeH="0" baseline="0" dirty="0" smtClean="0" bmk="">
                <a:ln>
                  <a:noFill/>
                </a:ln>
                <a:solidFill>
                  <a:schemeClr val="tx1"/>
                </a:solidFill>
                <a:effectLst/>
                <a:latin typeface="Arial" pitchFamily="34" charset="0"/>
                <a:ea typeface="Times New Roman" pitchFamily="18" charset="0"/>
                <a:cs typeface="Times New Roman" pitchFamily="18" charset="0"/>
              </a:rPr>
              <a:t>abla 3. </a:t>
            </a:r>
            <a:r>
              <a:rPr kumimoji="0" lang="es-EC" altLang="es-EC" sz="1200" b="1" i="0" u="none" strike="noStrike" cap="none" normalizeH="0" baseline="0" dirty="0" smtClean="0" bmk="_Toc368387121">
                <a:ln>
                  <a:noFill/>
                </a:ln>
                <a:solidFill>
                  <a:schemeClr val="tx1"/>
                </a:solidFill>
                <a:effectLst/>
                <a:latin typeface="Arial" pitchFamily="34" charset="0"/>
                <a:ea typeface="Times New Roman" pitchFamily="18" charset="0"/>
                <a:cs typeface="Times New Roman" pitchFamily="18" charset="0"/>
              </a:rPr>
              <a:t>5 </a:t>
            </a:r>
            <a:r>
              <a:rPr kumimoji="0" lang="es-EC" altLang="es-EC" sz="1200" b="0" i="0" u="none" strike="noStrike" cap="none" normalizeH="0" baseline="0" dirty="0" smtClean="0" bmk="_Toc368387121">
                <a:ln>
                  <a:noFill/>
                </a:ln>
                <a:solidFill>
                  <a:schemeClr val="tx1"/>
                </a:solidFill>
                <a:effectLst/>
                <a:latin typeface="Arial" pitchFamily="34" charset="0"/>
                <a:ea typeface="Times New Roman" pitchFamily="18" charset="0"/>
                <a:cs typeface="Arial" pitchFamily="34" charset="0"/>
              </a:rPr>
              <a:t>Ciclo de Cocción para Temperaturas Máximas</a:t>
            </a:r>
            <a:endParaRPr kumimoji="0" lang="es-EC" alt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Fuente:</a:t>
            </a:r>
            <a:r>
              <a:rPr kumimoji="0" lang="es-EC" altLang="es-EC"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ROMERO, Carmen; EDESA (2005); </a:t>
            </a:r>
            <a:r>
              <a:rPr kumimoji="0" lang="es-EC" altLang="es-EC"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pp</a:t>
            </a:r>
            <a:r>
              <a:rPr kumimoji="0" lang="es-EC" altLang="es-EC"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34-38</a:t>
            </a: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0482" name="Imagen 352" descr="IMG00284-20130917-075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2312" y="2140212"/>
            <a:ext cx="2880320" cy="384042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4896520" y="5980639"/>
            <a:ext cx="34919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b="1" i="0" u="none" strike="noStrike" cap="none" normalizeH="0" baseline="0" dirty="0" smtClean="0">
                <a:ln>
                  <a:noFill/>
                </a:ln>
                <a:solidFill>
                  <a:srgbClr val="000000"/>
                </a:solidFill>
                <a:effectLst/>
                <a:latin typeface="Arial" pitchFamily="34" charset="0"/>
                <a:ea typeface="Calibri" pitchFamily="34" charset="0"/>
                <a:cs typeface="Arial" pitchFamily="34" charset="0"/>
              </a:rPr>
              <a:t>Figura 3. 22</a:t>
            </a:r>
            <a:r>
              <a:rPr kumimoji="0" lang="es-EC" altLang="es-EC"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EC" altLang="es-EC" b="0" i="0" u="none" strike="noStrike" cap="none" normalizeH="0" baseline="0" dirty="0" smtClean="0">
                <a:ln>
                  <a:noFill/>
                </a:ln>
                <a:solidFill>
                  <a:schemeClr val="tx1"/>
                </a:solidFill>
                <a:effectLst/>
                <a:latin typeface="Arial" pitchFamily="34" charset="0"/>
                <a:ea typeface="Calibri" pitchFamily="34" charset="0"/>
                <a:cs typeface="Arial" pitchFamily="34" charset="0"/>
              </a:rPr>
              <a:t>Ladrillos en proceso de cocción.</a:t>
            </a:r>
            <a:r>
              <a:rPr kumimoji="0" lang="es-EC" altLang="es-EC" sz="1050" b="0" i="0" u="none" strike="noStrike" cap="none" normalizeH="0" baseline="0" dirty="0" smtClean="0">
                <a:ln>
                  <a:noFill/>
                </a:ln>
                <a:solidFill>
                  <a:schemeClr val="tx1"/>
                </a:solidFill>
                <a:effectLst/>
                <a:latin typeface="Arial" pitchFamily="34" charset="0"/>
                <a:cs typeface="Arial" pitchFamily="34" charset="0"/>
              </a:rPr>
              <a:t> </a:t>
            </a:r>
            <a:endParaRPr kumimoji="0" lang="es-EC" altLang="es-EC"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7 Rectángulo"/>
          <p:cNvSpPr/>
          <p:nvPr/>
        </p:nvSpPr>
        <p:spPr>
          <a:xfrm>
            <a:off x="4728701" y="1106486"/>
            <a:ext cx="4572000" cy="646331"/>
          </a:xfrm>
          <a:prstGeom prst="rect">
            <a:avLst/>
          </a:prstGeom>
        </p:spPr>
        <p:txBody>
          <a:bodyPr wrap="square">
            <a:spAutoFit/>
          </a:bodyPr>
          <a:lstStyle/>
          <a:p>
            <a:r>
              <a:rPr lang="es-EC" b="1" dirty="0"/>
              <a:t>Fuente: </a:t>
            </a:r>
            <a:r>
              <a:rPr lang="es-EC" dirty="0"/>
              <a:t>Llano, M.; Cuichán A.; Ladrillo Refractario </a:t>
            </a:r>
            <a:r>
              <a:rPr lang="es-EC" dirty="0" smtClean="0"/>
              <a:t>Alternativo, </a:t>
            </a:r>
            <a:r>
              <a:rPr lang="es-EC" dirty="0" err="1" smtClean="0"/>
              <a:t>EPN</a:t>
            </a:r>
            <a:r>
              <a:rPr lang="es-EC" dirty="0" smtClean="0"/>
              <a:t>, 2013.</a:t>
            </a:r>
            <a:endParaRPr lang="es-EC" dirty="0"/>
          </a:p>
        </p:txBody>
      </p:sp>
    </p:spTree>
    <p:extLst>
      <p:ext uri="{BB962C8B-B14F-4D97-AF65-F5344CB8AC3E}">
        <p14:creationId xmlns:p14="http://schemas.microsoft.com/office/powerpoint/2010/main" val="19471109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539552" y="260648"/>
            <a:ext cx="8229600" cy="722344"/>
          </a:xfrm>
        </p:spPr>
        <p:txBody>
          <a:bodyPr>
            <a:normAutofit fontScale="90000"/>
          </a:bodyPr>
          <a:lstStyle/>
          <a:p>
            <a:pPr algn="ctr"/>
            <a:r>
              <a:rPr lang="es-EC" dirty="0" smtClean="0"/>
              <a:t>COCCIÓN</a:t>
            </a:r>
            <a:endParaRPr lang="es-EC"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3"/>
          <p:cNvSpPr>
            <a:spLocks noChangeArrowheads="1"/>
          </p:cNvSpPr>
          <p:nvPr/>
        </p:nvSpPr>
        <p:spPr bwMode="auto">
          <a:xfrm>
            <a:off x="0" y="3771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Figura 3. 21 </a:t>
            </a:r>
            <a:r>
              <a:rPr kumimoji="0" lang="es-EC" alt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Curvas Temperatura de cocción vs Tiempo.</a:t>
            </a: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50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708" y="1196752"/>
            <a:ext cx="788893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331640" y="6063807"/>
            <a:ext cx="7602024" cy="369332"/>
          </a:xfrm>
          <a:prstGeom prst="rect">
            <a:avLst/>
          </a:prstGeom>
        </p:spPr>
        <p:txBody>
          <a:bodyPr wrap="square">
            <a:spAutoFit/>
          </a:bodyPr>
          <a:lstStyle/>
          <a:p>
            <a:r>
              <a:rPr lang="es-EC" b="1" dirty="0"/>
              <a:t>Fuente: </a:t>
            </a:r>
            <a:r>
              <a:rPr lang="es-EC" dirty="0"/>
              <a:t>Llano, M.; Cuichán A.; Ladrillo Refractario </a:t>
            </a:r>
            <a:r>
              <a:rPr lang="es-EC" dirty="0" smtClean="0"/>
              <a:t>Alternativo,  2013.</a:t>
            </a:r>
            <a:endParaRPr lang="es-EC" dirty="0"/>
          </a:p>
        </p:txBody>
      </p:sp>
    </p:spTree>
    <p:extLst>
      <p:ext uri="{BB962C8B-B14F-4D97-AF65-F5344CB8AC3E}">
        <p14:creationId xmlns:p14="http://schemas.microsoft.com/office/powerpoint/2010/main" val="3169104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650336"/>
          </a:xfrm>
        </p:spPr>
        <p:txBody>
          <a:bodyPr>
            <a:normAutofit fontScale="90000"/>
          </a:bodyPr>
          <a:lstStyle/>
          <a:p>
            <a:pPr algn="ctr"/>
            <a:r>
              <a:rPr lang="es-EC" sz="4000" dirty="0" smtClean="0"/>
              <a:t>OBJETIVO GENERAL</a:t>
            </a:r>
            <a:endParaRPr lang="es-EC" sz="4000" dirty="0"/>
          </a:p>
        </p:txBody>
      </p:sp>
      <p:sp>
        <p:nvSpPr>
          <p:cNvPr id="3" name="2 Marcador de contenido"/>
          <p:cNvSpPr>
            <a:spLocks noGrp="1"/>
          </p:cNvSpPr>
          <p:nvPr>
            <p:ph idx="1"/>
          </p:nvPr>
        </p:nvSpPr>
        <p:spPr/>
        <p:txBody>
          <a:bodyPr>
            <a:normAutofit/>
          </a:bodyPr>
          <a:lstStyle/>
          <a:p>
            <a:pPr marL="0" indent="0" algn="just">
              <a:buNone/>
            </a:pPr>
            <a:r>
              <a:rPr lang="es-EC" sz="3200" dirty="0"/>
              <a:t>Diseñar y elaborar ladrillo refractario (22x11x6cm) empleando materias primas nacionales, utilizados en la construcción, mantenimiento y reparaciones de hornos de crisol y cubilote, para el laboratorio de fundición de la </a:t>
            </a:r>
            <a:r>
              <a:rPr lang="es-ES" sz="3200" dirty="0"/>
              <a:t>Universidad de las Fuerzas Armadas – ESPE</a:t>
            </a:r>
            <a:r>
              <a:rPr lang="es-EC" sz="3200" dirty="0"/>
              <a:t>.</a:t>
            </a:r>
          </a:p>
        </p:txBody>
      </p:sp>
    </p:spTree>
    <p:extLst>
      <p:ext uri="{BB962C8B-B14F-4D97-AF65-F5344CB8AC3E}">
        <p14:creationId xmlns:p14="http://schemas.microsoft.com/office/powerpoint/2010/main" val="38179886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6672"/>
            <a:ext cx="8229600" cy="650336"/>
          </a:xfrm>
        </p:spPr>
        <p:txBody>
          <a:bodyPr>
            <a:normAutofit fontScale="90000"/>
          </a:bodyPr>
          <a:lstStyle/>
          <a:p>
            <a:pPr algn="ctr"/>
            <a:r>
              <a:rPr lang="es-EC" sz="4000" dirty="0" smtClean="0"/>
              <a:t>PROTOTIPO</a:t>
            </a:r>
            <a:endParaRPr lang="es-EC" sz="4000" dirty="0"/>
          </a:p>
        </p:txBody>
      </p:sp>
      <mc:AlternateContent xmlns:mc="http://schemas.openxmlformats.org/markup-compatibility/2006" xmlns:a14="http://schemas.microsoft.com/office/drawing/2010/main">
        <mc:Choice Requires="a14">
          <p:sp>
            <p:nvSpPr>
              <p:cNvPr id="4" name="3 Rectángulo"/>
              <p:cNvSpPr/>
              <p:nvPr/>
            </p:nvSpPr>
            <p:spPr>
              <a:xfrm>
                <a:off x="4391968" y="1267520"/>
                <a:ext cx="4752528" cy="948208"/>
              </a:xfrm>
              <a:prstGeom prst="rect">
                <a:avLst/>
              </a:prstGeom>
            </p:spPr>
            <p:txBody>
              <a:bodyPr wrap="square">
                <a:spAutoFit/>
              </a:bodyPr>
              <a:lstStyle/>
              <a:p>
                <a:r>
                  <a:rPr lang="es-EC" b="1" dirty="0"/>
                  <a:t>Masa Real antes de la contracción (</a:t>
                </a:r>
                <a:r>
                  <a:rPr lang="es-EC" b="1" dirty="0" err="1"/>
                  <a:t>V</a:t>
                </a:r>
                <a:r>
                  <a:rPr lang="es-EC" b="1" baseline="-25000" dirty="0" err="1"/>
                  <a:t>Rl</a:t>
                </a:r>
                <a:r>
                  <a:rPr lang="es-EC" b="1" dirty="0"/>
                  <a:t>)</a:t>
                </a:r>
                <a:endParaRPr lang="es-EC" dirty="0"/>
              </a:p>
              <a:p>
                <a14:m>
                  <m:oMath xmlns:m="http://schemas.openxmlformats.org/officeDocument/2006/math">
                    <m:sSub>
                      <m:sSubPr>
                        <m:ctrlPr>
                          <a:rPr lang="es-EC" b="1" i="1">
                            <a:latin typeface="Cambria Math"/>
                          </a:rPr>
                        </m:ctrlPr>
                      </m:sSubPr>
                      <m:e>
                        <m:r>
                          <a:rPr lang="es-EC" b="1" i="1">
                            <a:latin typeface="Cambria Math"/>
                          </a:rPr>
                          <m:t>𝐌</m:t>
                        </m:r>
                      </m:e>
                      <m:sub>
                        <m:r>
                          <a:rPr lang="es-EC" b="1" i="1">
                            <a:latin typeface="Cambria Math"/>
                          </a:rPr>
                          <m:t>𝐫𝐥</m:t>
                        </m:r>
                      </m:sub>
                    </m:sSub>
                    <m:r>
                      <a:rPr lang="es-EC" b="1">
                        <a:latin typeface="Cambria Math"/>
                      </a:rPr>
                      <m:t>=</m:t>
                    </m:r>
                    <m:sSub>
                      <m:sSubPr>
                        <m:ctrlPr>
                          <a:rPr lang="es-EC" i="1">
                            <a:latin typeface="Cambria Math"/>
                          </a:rPr>
                        </m:ctrlPr>
                      </m:sSubPr>
                      <m:e>
                        <m:r>
                          <m:rPr>
                            <m:sty m:val="p"/>
                          </m:rPr>
                          <a:rPr lang="es-EC">
                            <a:latin typeface="Cambria Math"/>
                          </a:rPr>
                          <m:t>M</m:t>
                        </m:r>
                      </m:e>
                      <m:sub>
                        <m:r>
                          <m:rPr>
                            <m:sty m:val="p"/>
                          </m:rPr>
                          <a:rPr lang="es-EC">
                            <a:latin typeface="Cambria Math"/>
                          </a:rPr>
                          <m:t>apl</m:t>
                        </m:r>
                      </m:sub>
                    </m:sSub>
                    <m:r>
                      <a:rPr lang="es-EC" i="1">
                        <a:latin typeface="Cambria Math"/>
                      </a:rPr>
                      <m:t>∗</m:t>
                    </m:r>
                    <m:sSub>
                      <m:sSubPr>
                        <m:ctrlPr>
                          <a:rPr lang="es-EC" i="1">
                            <a:latin typeface="Cambria Math"/>
                          </a:rPr>
                        </m:ctrlPr>
                      </m:sSubPr>
                      <m:e>
                        <m:r>
                          <m:rPr>
                            <m:sty m:val="p"/>
                          </m:rPr>
                          <a:rPr lang="es-EC">
                            <a:latin typeface="Cambria Math"/>
                          </a:rPr>
                          <m:t>f</m:t>
                        </m:r>
                      </m:e>
                      <m:sub>
                        <m:r>
                          <m:rPr>
                            <m:sty m:val="p"/>
                          </m:rPr>
                          <a:rPr lang="es-EC">
                            <a:latin typeface="Cambria Math"/>
                          </a:rPr>
                          <m:t>cm</m:t>
                        </m:r>
                      </m:sub>
                    </m:sSub>
                  </m:oMath>
                </a14:m>
                <a:r>
                  <a:rPr lang="es-EC" dirty="0"/>
                  <a:t> 		</a:t>
                </a:r>
              </a:p>
              <a:p>
                <a14:m>
                  <m:oMath xmlns:m="http://schemas.openxmlformats.org/officeDocument/2006/math">
                    <m:sSub>
                      <m:sSubPr>
                        <m:ctrlPr>
                          <a:rPr lang="es-EC" b="1" i="1">
                            <a:latin typeface="Cambria Math"/>
                          </a:rPr>
                        </m:ctrlPr>
                      </m:sSubPr>
                      <m:e>
                        <m:r>
                          <a:rPr lang="es-EC" b="1" i="1">
                            <a:latin typeface="Cambria Math"/>
                          </a:rPr>
                          <m:t>𝐌</m:t>
                        </m:r>
                      </m:e>
                      <m:sub>
                        <m:r>
                          <a:rPr lang="es-EC" b="1" i="1">
                            <a:latin typeface="Cambria Math"/>
                          </a:rPr>
                          <m:t>𝐫𝐥</m:t>
                        </m:r>
                      </m:sub>
                    </m:sSub>
                    <m:r>
                      <a:rPr lang="es-EC" b="1">
                        <a:latin typeface="Cambria Math"/>
                      </a:rPr>
                      <m:t>=</m:t>
                    </m:r>
                    <m:r>
                      <a:rPr lang="es-EC">
                        <a:latin typeface="Cambria Math"/>
                      </a:rPr>
                      <m:t>3.569 (</m:t>
                    </m:r>
                    <m:r>
                      <m:rPr>
                        <m:sty m:val="p"/>
                      </m:rPr>
                      <a:rPr lang="es-EC">
                        <a:latin typeface="Cambria Math"/>
                      </a:rPr>
                      <m:t>kg</m:t>
                    </m:r>
                    <m:r>
                      <a:rPr lang="es-EC">
                        <a:latin typeface="Cambria Math"/>
                      </a:rPr>
                      <m:t>)</m:t>
                    </m:r>
                  </m:oMath>
                </a14:m>
                <a:r>
                  <a:rPr lang="es-EC" dirty="0"/>
                  <a:t> 	</a:t>
                </a:r>
                <a:r>
                  <a:rPr lang="es-EC" dirty="0" smtClean="0"/>
                  <a:t>Masa </a:t>
                </a:r>
                <a:r>
                  <a:rPr lang="es-EC" dirty="0"/>
                  <a:t>Real del Ladrillo </a:t>
                </a:r>
                <a:r>
                  <a:rPr lang="es-EC" dirty="0" smtClean="0"/>
                  <a:t>(</a:t>
                </a:r>
                <a:r>
                  <a:rPr lang="es-EC" dirty="0" err="1"/>
                  <a:t>Mrl</a:t>
                </a:r>
                <a:r>
                  <a:rPr lang="es-EC" dirty="0"/>
                  <a:t>)</a:t>
                </a:r>
              </a:p>
            </p:txBody>
          </p:sp>
        </mc:Choice>
        <mc:Fallback xmlns="">
          <p:sp>
            <p:nvSpPr>
              <p:cNvPr id="4" name="3 Rectángulo"/>
              <p:cNvSpPr>
                <a:spLocks noRot="1" noChangeAspect="1" noMove="1" noResize="1" noEditPoints="1" noAdjustHandles="1" noChangeArrowheads="1" noChangeShapeType="1" noTextEdit="1"/>
              </p:cNvSpPr>
              <p:nvPr/>
            </p:nvSpPr>
            <p:spPr>
              <a:xfrm>
                <a:off x="4391968" y="1267520"/>
                <a:ext cx="4752528" cy="948208"/>
              </a:xfrm>
              <a:prstGeom prst="rect">
                <a:avLst/>
              </a:prstGeom>
              <a:blipFill rotWithShape="1">
                <a:blip r:embed="rId2" cstate="print"/>
                <a:stretch>
                  <a:fillRect l="-1026" t="-3226" b="-967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4396573" y="2420888"/>
                <a:ext cx="4572000" cy="1589794"/>
              </a:xfrm>
              <a:prstGeom prst="rect">
                <a:avLst/>
              </a:prstGeom>
            </p:spPr>
            <p:txBody>
              <a:bodyPr>
                <a:spAutoFit/>
              </a:bodyPr>
              <a:lstStyle/>
              <a:p>
                <a:r>
                  <a:rPr lang="es-EC" b="1" dirty="0"/>
                  <a:t>Volumen Real antes de la contracción (</a:t>
                </a:r>
                <a:r>
                  <a:rPr lang="es-EC" b="1" dirty="0" err="1"/>
                  <a:t>V</a:t>
                </a:r>
                <a:r>
                  <a:rPr lang="es-EC" b="1" baseline="-25000" dirty="0" err="1"/>
                  <a:t>Rl</a:t>
                </a:r>
                <a:r>
                  <a:rPr lang="es-EC" b="1" dirty="0"/>
                  <a:t>)</a:t>
                </a:r>
                <a:endParaRPr lang="es-EC" dirty="0"/>
              </a:p>
              <a:p>
                <a:pPr/>
                <a14:m>
                  <m:oMathPara xmlns:m="http://schemas.openxmlformats.org/officeDocument/2006/math">
                    <m:oMathParaPr>
                      <m:jc m:val="left"/>
                    </m:oMathParaPr>
                    <m:oMath xmlns:m="http://schemas.openxmlformats.org/officeDocument/2006/math">
                      <m:sSub>
                        <m:sSubPr>
                          <m:ctrlPr>
                            <a:rPr lang="es-EC" b="1" i="1">
                              <a:latin typeface="Cambria Math"/>
                            </a:rPr>
                          </m:ctrlPr>
                        </m:sSubPr>
                        <m:e>
                          <m:r>
                            <a:rPr lang="es-ES" b="1" i="1">
                              <a:latin typeface="Cambria Math"/>
                            </a:rPr>
                            <m:t>𝐌</m:t>
                          </m:r>
                        </m:e>
                        <m:sub>
                          <m:r>
                            <a:rPr lang="es-ES" b="1" i="1">
                              <a:latin typeface="Cambria Math"/>
                            </a:rPr>
                            <m:t>𝐫𝐥</m:t>
                          </m:r>
                        </m:sub>
                      </m:sSub>
                      <m:r>
                        <a:rPr lang="es-ES" b="1">
                          <a:latin typeface="Cambria Math"/>
                        </a:rPr>
                        <m:t>=</m:t>
                      </m:r>
                      <m:sSub>
                        <m:sSubPr>
                          <m:ctrlPr>
                            <a:rPr lang="es-EC" i="1">
                              <a:latin typeface="Cambria Math"/>
                            </a:rPr>
                          </m:ctrlPr>
                        </m:sSubPr>
                        <m:e>
                          <m:r>
                            <m:rPr>
                              <m:sty m:val="p"/>
                            </m:rPr>
                            <a:rPr lang="es-ES">
                              <a:latin typeface="Cambria Math"/>
                            </a:rPr>
                            <m:t>D</m:t>
                          </m:r>
                        </m:e>
                        <m:sub>
                          <m:r>
                            <m:rPr>
                              <m:sty m:val="p"/>
                            </m:rPr>
                            <a:rPr lang="es-ES">
                              <a:latin typeface="Cambria Math"/>
                            </a:rPr>
                            <m:t>ap</m:t>
                          </m:r>
                        </m:sub>
                      </m:sSub>
                      <m:r>
                        <m:rPr>
                          <m:sty m:val="p"/>
                        </m:rPr>
                        <a:rPr lang="es-ES">
                          <a:latin typeface="Cambria Math"/>
                        </a:rPr>
                        <m:t>x</m:t>
                      </m:r>
                      <m:sSub>
                        <m:sSubPr>
                          <m:ctrlPr>
                            <a:rPr lang="es-EC" i="1">
                              <a:latin typeface="Cambria Math"/>
                            </a:rPr>
                          </m:ctrlPr>
                        </m:sSubPr>
                        <m:e>
                          <m:r>
                            <m:rPr>
                              <m:sty m:val="p"/>
                            </m:rPr>
                            <a:rPr lang="es-ES">
                              <a:latin typeface="Cambria Math"/>
                            </a:rPr>
                            <m:t>V</m:t>
                          </m:r>
                        </m:e>
                        <m:sub>
                          <m:r>
                            <m:rPr>
                              <m:sty m:val="p"/>
                            </m:rPr>
                            <a:rPr lang="es-ES">
                              <a:latin typeface="Cambria Math"/>
                            </a:rPr>
                            <m:t>Rl</m:t>
                          </m:r>
                        </m:sub>
                      </m:sSub>
                    </m:oMath>
                  </m:oMathPara>
                </a14:m>
                <a:endParaRPr lang="es-EC" dirty="0"/>
              </a:p>
              <a:p>
                <a:pPr/>
                <a14:m>
                  <m:oMathPara xmlns:m="http://schemas.openxmlformats.org/officeDocument/2006/math">
                    <m:oMathParaPr>
                      <m:jc m:val="left"/>
                    </m:oMathParaPr>
                    <m:oMath xmlns:m="http://schemas.openxmlformats.org/officeDocument/2006/math">
                      <m:sSub>
                        <m:sSubPr>
                          <m:ctrlPr>
                            <a:rPr lang="es-EC" b="1" i="1">
                              <a:latin typeface="Cambria Math"/>
                            </a:rPr>
                          </m:ctrlPr>
                        </m:sSubPr>
                        <m:e>
                          <m:r>
                            <a:rPr lang="es-ES" b="1" i="1">
                              <a:latin typeface="Cambria Math"/>
                            </a:rPr>
                            <m:t>𝐕</m:t>
                          </m:r>
                        </m:e>
                        <m:sub>
                          <m:r>
                            <a:rPr lang="es-ES" b="1" i="1">
                              <a:latin typeface="Cambria Math"/>
                            </a:rPr>
                            <m:t>𝐑𝐥</m:t>
                          </m:r>
                        </m:sub>
                      </m:sSub>
                      <m:r>
                        <a:rPr lang="es-ES">
                          <a:latin typeface="Cambria Math"/>
                        </a:rPr>
                        <m:t>=</m:t>
                      </m:r>
                      <m:sSub>
                        <m:sSubPr>
                          <m:ctrlPr>
                            <a:rPr lang="es-EC" i="1">
                              <a:latin typeface="Cambria Math"/>
                            </a:rPr>
                          </m:ctrlPr>
                        </m:sSubPr>
                        <m:e>
                          <m:f>
                            <m:fPr>
                              <m:ctrlPr>
                                <a:rPr lang="es-EC" i="1">
                                  <a:latin typeface="Cambria Math"/>
                                </a:rPr>
                              </m:ctrlPr>
                            </m:fPr>
                            <m:num>
                              <m:sSub>
                                <m:sSubPr>
                                  <m:ctrlPr>
                                    <a:rPr lang="es-EC" i="1">
                                      <a:latin typeface="Cambria Math"/>
                                    </a:rPr>
                                  </m:ctrlPr>
                                </m:sSubPr>
                                <m:e>
                                  <m:r>
                                    <m:rPr>
                                      <m:sty m:val="p"/>
                                    </m:rPr>
                                    <a:rPr lang="es-ES">
                                      <a:latin typeface="Cambria Math"/>
                                    </a:rPr>
                                    <m:t>M</m:t>
                                  </m:r>
                                </m:e>
                                <m:sub>
                                  <m:r>
                                    <m:rPr>
                                      <m:sty m:val="p"/>
                                    </m:rPr>
                                    <a:rPr lang="es-ES">
                                      <a:latin typeface="Cambria Math"/>
                                    </a:rPr>
                                    <m:t>rl</m:t>
                                  </m:r>
                                </m:sub>
                              </m:sSub>
                            </m:num>
                            <m:den>
                              <m:sSub>
                                <m:sSubPr>
                                  <m:ctrlPr>
                                    <a:rPr lang="es-EC" i="1">
                                      <a:latin typeface="Cambria Math"/>
                                    </a:rPr>
                                  </m:ctrlPr>
                                </m:sSubPr>
                                <m:e>
                                  <m:r>
                                    <m:rPr>
                                      <m:sty m:val="p"/>
                                    </m:rPr>
                                    <a:rPr lang="es-ES">
                                      <a:latin typeface="Cambria Math"/>
                                    </a:rPr>
                                    <m:t>D</m:t>
                                  </m:r>
                                </m:e>
                                <m:sub>
                                  <m:r>
                                    <m:rPr>
                                      <m:sty m:val="p"/>
                                    </m:rPr>
                                    <a:rPr lang="es-ES">
                                      <a:latin typeface="Cambria Math"/>
                                    </a:rPr>
                                    <m:t>ap</m:t>
                                  </m:r>
                                </m:sub>
                              </m:sSub>
                            </m:den>
                          </m:f>
                        </m:e>
                        <m:sub/>
                      </m:sSub>
                    </m:oMath>
                  </m:oMathPara>
                </a14:m>
                <a:endParaRPr lang="es-EC" dirty="0"/>
              </a:p>
              <a:p>
                <a:pPr/>
                <a14:m>
                  <m:oMathPara xmlns:m="http://schemas.openxmlformats.org/officeDocument/2006/math">
                    <m:oMathParaPr>
                      <m:jc m:val="left"/>
                    </m:oMathParaPr>
                    <m:oMath xmlns:m="http://schemas.openxmlformats.org/officeDocument/2006/math">
                      <m:sSub>
                        <m:sSubPr>
                          <m:ctrlPr>
                            <a:rPr lang="es-EC" b="1" i="1">
                              <a:latin typeface="Cambria Math"/>
                            </a:rPr>
                          </m:ctrlPr>
                        </m:sSubPr>
                        <m:e>
                          <m:r>
                            <a:rPr lang="es-ES" b="1" i="1">
                              <a:latin typeface="Cambria Math"/>
                            </a:rPr>
                            <m:t>𝐕</m:t>
                          </m:r>
                        </m:e>
                        <m:sub>
                          <m:r>
                            <a:rPr lang="es-ES" b="1" i="1">
                              <a:latin typeface="Cambria Math"/>
                            </a:rPr>
                            <m:t>𝐑𝐥</m:t>
                          </m:r>
                        </m:sub>
                      </m:sSub>
                      <m:r>
                        <a:rPr lang="es-ES">
                          <a:latin typeface="Cambria Math"/>
                        </a:rPr>
                        <m:t>=1660 </m:t>
                      </m:r>
                      <m:sSup>
                        <m:sSupPr>
                          <m:ctrlPr>
                            <a:rPr lang="es-EC" i="1">
                              <a:latin typeface="Cambria Math"/>
                            </a:rPr>
                          </m:ctrlPr>
                        </m:sSupPr>
                        <m:e>
                          <m:r>
                            <m:rPr>
                              <m:sty m:val="p"/>
                            </m:rPr>
                            <a:rPr lang="es-ES">
                              <a:latin typeface="Cambria Math"/>
                            </a:rPr>
                            <m:t>cm</m:t>
                          </m:r>
                        </m:e>
                        <m:sup>
                          <m:r>
                            <a:rPr lang="es-ES">
                              <a:latin typeface="Cambria Math"/>
                            </a:rPr>
                            <m:t>3</m:t>
                          </m:r>
                        </m:sup>
                      </m:sSup>
                    </m:oMath>
                  </m:oMathPara>
                </a14:m>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4396573" y="2420888"/>
                <a:ext cx="4572000" cy="1589794"/>
              </a:xfrm>
              <a:prstGeom prst="rect">
                <a:avLst/>
              </a:prstGeom>
              <a:blipFill rotWithShape="1">
                <a:blip r:embed="rId3" cstate="print"/>
                <a:stretch>
                  <a:fillRect l="-1067" t="-1916"/>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4396573" y="4472715"/>
                <a:ext cx="4572000" cy="1200329"/>
              </a:xfrm>
              <a:prstGeom prst="rect">
                <a:avLst/>
              </a:prstGeom>
            </p:spPr>
            <p:txBody>
              <a:bodyPr>
                <a:spAutoFit/>
              </a:bodyPr>
              <a:lstStyle/>
              <a:p>
                <a:r>
                  <a:rPr lang="es-ES" b="1" dirty="0"/>
                  <a:t>Masa Total para elaborar 10 ladrillos refractarios (M</a:t>
                </a:r>
                <a:r>
                  <a:rPr lang="es-ES" b="1" baseline="-25000" dirty="0"/>
                  <a:t>TL</a:t>
                </a:r>
                <a:r>
                  <a:rPr lang="es-ES" b="1" dirty="0"/>
                  <a:t>)</a:t>
                </a:r>
                <a:endParaRPr lang="es-EC" dirty="0"/>
              </a:p>
              <a:p>
                <a:pPr/>
                <a14:m>
                  <m:oMathPara xmlns:m="http://schemas.openxmlformats.org/officeDocument/2006/math">
                    <m:oMathParaPr>
                      <m:jc m:val="left"/>
                    </m:oMathParaPr>
                    <m:oMath xmlns:m="http://schemas.openxmlformats.org/officeDocument/2006/math">
                      <m:sSub>
                        <m:sSubPr>
                          <m:ctrlPr>
                            <a:rPr lang="es-EC" b="1" i="1">
                              <a:latin typeface="Cambria Math"/>
                            </a:rPr>
                          </m:ctrlPr>
                        </m:sSubPr>
                        <m:e>
                          <m:r>
                            <a:rPr lang="es-ES" b="1" i="1">
                              <a:latin typeface="Cambria Math"/>
                            </a:rPr>
                            <m:t>𝐌</m:t>
                          </m:r>
                        </m:e>
                        <m:sub>
                          <m:r>
                            <a:rPr lang="es-ES" b="1" i="1">
                              <a:latin typeface="Cambria Math"/>
                            </a:rPr>
                            <m:t>𝐓𝐋</m:t>
                          </m:r>
                        </m:sub>
                      </m:sSub>
                      <m:r>
                        <a:rPr lang="es-ES">
                          <a:latin typeface="Cambria Math"/>
                        </a:rPr>
                        <m:t>=</m:t>
                      </m:r>
                      <m:r>
                        <m:rPr>
                          <m:sty m:val="p"/>
                        </m:rPr>
                        <a:rPr lang="es-ES">
                          <a:latin typeface="Cambria Math"/>
                        </a:rPr>
                        <m:t>n</m:t>
                      </m:r>
                      <m:r>
                        <a:rPr lang="es-ES" i="1">
                          <a:latin typeface="Cambria Math"/>
                        </a:rPr>
                        <m:t>∗</m:t>
                      </m:r>
                      <m:sSub>
                        <m:sSubPr>
                          <m:ctrlPr>
                            <a:rPr lang="es-EC" b="1" i="1">
                              <a:latin typeface="Cambria Math"/>
                            </a:rPr>
                          </m:ctrlPr>
                        </m:sSubPr>
                        <m:e>
                          <m:r>
                            <a:rPr lang="es-ES" b="1" i="1">
                              <a:latin typeface="Cambria Math"/>
                            </a:rPr>
                            <m:t>𝐌</m:t>
                          </m:r>
                        </m:e>
                        <m:sub>
                          <m:r>
                            <a:rPr lang="es-ES" b="1" i="1">
                              <a:latin typeface="Cambria Math"/>
                            </a:rPr>
                            <m:t>𝐫𝐥</m:t>
                          </m:r>
                        </m:sub>
                      </m:sSub>
                    </m:oMath>
                  </m:oMathPara>
                </a14:m>
                <a:endParaRPr lang="es-EC" dirty="0"/>
              </a:p>
              <a:p>
                <a:pPr/>
                <a14:m>
                  <m:oMathPara xmlns:m="http://schemas.openxmlformats.org/officeDocument/2006/math">
                    <m:oMathParaPr>
                      <m:jc m:val="left"/>
                    </m:oMathParaPr>
                    <m:oMath xmlns:m="http://schemas.openxmlformats.org/officeDocument/2006/math">
                      <m:sSub>
                        <m:sSubPr>
                          <m:ctrlPr>
                            <a:rPr lang="es-EC" b="1" i="1">
                              <a:latin typeface="Cambria Math"/>
                            </a:rPr>
                          </m:ctrlPr>
                        </m:sSubPr>
                        <m:e>
                          <m:r>
                            <a:rPr lang="es-ES" b="1" i="1">
                              <a:latin typeface="Cambria Math"/>
                            </a:rPr>
                            <m:t>𝐌</m:t>
                          </m:r>
                        </m:e>
                        <m:sub>
                          <m:r>
                            <a:rPr lang="es-ES" b="1" i="1">
                              <a:latin typeface="Cambria Math"/>
                            </a:rPr>
                            <m:t>𝐓𝐋</m:t>
                          </m:r>
                        </m:sub>
                      </m:sSub>
                      <m:r>
                        <a:rPr lang="es-ES">
                          <a:latin typeface="Cambria Math"/>
                        </a:rPr>
                        <m:t>=35.686 (</m:t>
                      </m:r>
                      <m:r>
                        <m:rPr>
                          <m:sty m:val="p"/>
                        </m:rPr>
                        <a:rPr lang="es-ES">
                          <a:latin typeface="Cambria Math"/>
                        </a:rPr>
                        <m:t>Kg</m:t>
                      </m:r>
                      <m:r>
                        <a:rPr lang="es-ES">
                          <a:latin typeface="Cambria Math"/>
                        </a:rPr>
                        <m:t>)</m:t>
                      </m:r>
                    </m:oMath>
                  </m:oMathPara>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4396573" y="4472715"/>
                <a:ext cx="4572000" cy="1200329"/>
              </a:xfrm>
              <a:prstGeom prst="rect">
                <a:avLst/>
              </a:prstGeom>
              <a:blipFill rotWithShape="1">
                <a:blip r:embed="rId4" cstate="print"/>
                <a:stretch>
                  <a:fillRect l="-1067" t="-2538" b="-355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179512" y="1263966"/>
                <a:ext cx="3816424" cy="5115631"/>
              </a:xfrm>
              <a:prstGeom prst="rect">
                <a:avLst/>
              </a:prstGeom>
            </p:spPr>
            <p:txBody>
              <a:bodyPr wrap="square">
                <a:spAutoFit/>
              </a:bodyPr>
              <a:lstStyle/>
              <a:p>
                <a:r>
                  <a:rPr lang="es-ES" b="1" dirty="0"/>
                  <a:t>DATOS OBTENIDOS</a:t>
                </a:r>
                <a:endParaRPr lang="es-EC" dirty="0"/>
              </a:p>
              <a:p>
                <a14:m>
                  <m:oMath xmlns:m="http://schemas.openxmlformats.org/officeDocument/2006/math">
                    <m:r>
                      <a:rPr lang="es-EC" b="1" i="1">
                        <a:latin typeface="Cambria Math"/>
                      </a:rPr>
                      <m:t>𝐀</m:t>
                    </m:r>
                    <m:r>
                      <a:rPr lang="es-EC" b="1">
                        <a:latin typeface="Cambria Math"/>
                      </a:rPr>
                      <m:t>=</m:t>
                    </m:r>
                    <m:r>
                      <a:rPr lang="es-EC">
                        <a:latin typeface="Cambria Math"/>
                      </a:rPr>
                      <m:t>11 </m:t>
                    </m:r>
                    <m:r>
                      <m:rPr>
                        <m:sty m:val="p"/>
                      </m:rPr>
                      <a:rPr lang="es-EC">
                        <a:latin typeface="Cambria Math"/>
                      </a:rPr>
                      <m:t>cm</m:t>
                    </m:r>
                  </m:oMath>
                </a14:m>
                <a:r>
                  <a:rPr lang="es-EC" dirty="0"/>
                  <a:t>	</a:t>
                </a:r>
                <a:r>
                  <a:rPr lang="es-EC" dirty="0" smtClean="0"/>
                  <a:t>Ancho </a:t>
                </a:r>
                <a:r>
                  <a:rPr lang="es-EC" dirty="0"/>
                  <a:t>del Ladrillo </a:t>
                </a:r>
              </a:p>
              <a:p>
                <a14:m>
                  <m:oMath xmlns:m="http://schemas.openxmlformats.org/officeDocument/2006/math">
                    <m:r>
                      <a:rPr lang="es-EC" b="1" i="1">
                        <a:latin typeface="Cambria Math"/>
                      </a:rPr>
                      <m:t>𝐋</m:t>
                    </m:r>
                    <m:r>
                      <a:rPr lang="es-EC" b="1">
                        <a:latin typeface="Cambria Math"/>
                      </a:rPr>
                      <m:t>=</m:t>
                    </m:r>
                    <m:r>
                      <a:rPr lang="es-EC">
                        <a:latin typeface="Cambria Math"/>
                      </a:rPr>
                      <m:t>22 </m:t>
                    </m:r>
                    <m:r>
                      <m:rPr>
                        <m:sty m:val="p"/>
                      </m:rPr>
                      <a:rPr lang="es-EC">
                        <a:latin typeface="Cambria Math"/>
                      </a:rPr>
                      <m:t>cm</m:t>
                    </m:r>
                  </m:oMath>
                </a14:m>
                <a:r>
                  <a:rPr lang="es-EC" dirty="0"/>
                  <a:t>	</a:t>
                </a:r>
                <a:r>
                  <a:rPr lang="es-EC" dirty="0" smtClean="0"/>
                  <a:t>Largo </a:t>
                </a:r>
                <a:r>
                  <a:rPr lang="es-EC" dirty="0"/>
                  <a:t>del ladrillo</a:t>
                </a:r>
              </a:p>
              <a:p>
                <a14:m>
                  <m:oMath xmlns:m="http://schemas.openxmlformats.org/officeDocument/2006/math">
                    <m:r>
                      <a:rPr lang="es-EC" b="1" i="1">
                        <a:latin typeface="Cambria Math"/>
                      </a:rPr>
                      <m:t>𝐄</m:t>
                    </m:r>
                    <m:r>
                      <a:rPr lang="es-EC" b="1">
                        <a:latin typeface="Cambria Math"/>
                      </a:rPr>
                      <m:t>=</m:t>
                    </m:r>
                    <m:r>
                      <a:rPr lang="es-EC">
                        <a:latin typeface="Cambria Math"/>
                      </a:rPr>
                      <m:t>6 </m:t>
                    </m:r>
                    <m:r>
                      <m:rPr>
                        <m:sty m:val="p"/>
                      </m:rPr>
                      <a:rPr lang="es-EC">
                        <a:latin typeface="Cambria Math"/>
                      </a:rPr>
                      <m:t>cm</m:t>
                    </m:r>
                  </m:oMath>
                </a14:m>
                <a:r>
                  <a:rPr lang="es-EC" dirty="0"/>
                  <a:t>	</a:t>
                </a:r>
                <a:r>
                  <a:rPr lang="es-EC" dirty="0" smtClean="0"/>
                  <a:t>	Espesor </a:t>
                </a:r>
                <a:r>
                  <a:rPr lang="es-EC" dirty="0"/>
                  <a:t>del ladrillo</a:t>
                </a:r>
              </a:p>
              <a:p>
                <a14:m>
                  <m:oMath xmlns:m="http://schemas.openxmlformats.org/officeDocument/2006/math">
                    <m:sSub>
                      <m:sSubPr>
                        <m:ctrlPr>
                          <a:rPr lang="es-EC" b="1" i="1">
                            <a:latin typeface="Cambria Math"/>
                          </a:rPr>
                        </m:ctrlPr>
                      </m:sSubPr>
                      <m:e>
                        <m:r>
                          <a:rPr lang="es-EC" b="1" i="1">
                            <a:latin typeface="Cambria Math"/>
                          </a:rPr>
                          <m:t>𝐕</m:t>
                        </m:r>
                      </m:e>
                      <m:sub>
                        <m:r>
                          <a:rPr lang="es-EC" b="1" i="1">
                            <a:latin typeface="Cambria Math"/>
                          </a:rPr>
                          <m:t>𝐥</m:t>
                        </m:r>
                      </m:sub>
                    </m:sSub>
                    <m:r>
                      <a:rPr lang="es-EC" b="1">
                        <a:latin typeface="Cambria Math"/>
                      </a:rPr>
                      <m:t>=</m:t>
                    </m:r>
                    <m:r>
                      <a:rPr lang="es-EC">
                        <a:latin typeface="Cambria Math"/>
                      </a:rPr>
                      <m:t>1452 </m:t>
                    </m:r>
                    <m:sSup>
                      <m:sSupPr>
                        <m:ctrlPr>
                          <a:rPr lang="es-EC" i="1">
                            <a:latin typeface="Cambria Math"/>
                          </a:rPr>
                        </m:ctrlPr>
                      </m:sSupPr>
                      <m:e>
                        <m:r>
                          <m:rPr>
                            <m:sty m:val="p"/>
                          </m:rPr>
                          <a:rPr lang="es-EC">
                            <a:latin typeface="Cambria Math"/>
                          </a:rPr>
                          <m:t>cm</m:t>
                        </m:r>
                      </m:e>
                      <m:sup>
                        <m:r>
                          <a:rPr lang="es-EC">
                            <a:latin typeface="Cambria Math"/>
                          </a:rPr>
                          <m:t>3</m:t>
                        </m:r>
                      </m:sup>
                    </m:sSup>
                  </m:oMath>
                </a14:m>
                <a:r>
                  <a:rPr lang="es-EC" dirty="0"/>
                  <a:t> 	</a:t>
                </a:r>
                <a:endParaRPr lang="es-EC" dirty="0" smtClean="0"/>
              </a:p>
              <a:p>
                <a14:m>
                  <m:oMath xmlns:m="http://schemas.openxmlformats.org/officeDocument/2006/math">
                    <m:r>
                      <a:rPr lang="es-EC" b="1" i="1">
                        <a:latin typeface="Cambria Math"/>
                      </a:rPr>
                      <m:t>𝐃𝐚𝐩</m:t>
                    </m:r>
                    <m:r>
                      <a:rPr lang="es-EC" b="1">
                        <a:latin typeface="Cambria Math"/>
                      </a:rPr>
                      <m:t>=</m:t>
                    </m:r>
                    <m:r>
                      <a:rPr lang="es-EC">
                        <a:latin typeface="Cambria Math"/>
                      </a:rPr>
                      <m:t>2150 (</m:t>
                    </m:r>
                    <m:r>
                      <m:rPr>
                        <m:sty m:val="p"/>
                      </m:rPr>
                      <a:rPr lang="es-EC">
                        <a:latin typeface="Cambria Math"/>
                      </a:rPr>
                      <m:t>kg</m:t>
                    </m:r>
                    <m:r>
                      <a:rPr lang="es-EC">
                        <a:latin typeface="Cambria Math"/>
                      </a:rPr>
                      <m:t>/</m:t>
                    </m:r>
                    <m:sSup>
                      <m:sSupPr>
                        <m:ctrlPr>
                          <a:rPr lang="es-EC" i="1">
                            <a:latin typeface="Cambria Math"/>
                          </a:rPr>
                        </m:ctrlPr>
                      </m:sSupPr>
                      <m:e>
                        <m:r>
                          <m:rPr>
                            <m:sty m:val="p"/>
                          </m:rPr>
                          <a:rPr lang="es-EC">
                            <a:latin typeface="Cambria Math"/>
                          </a:rPr>
                          <m:t>cm</m:t>
                        </m:r>
                      </m:e>
                      <m:sup>
                        <m:r>
                          <a:rPr lang="es-EC">
                            <a:latin typeface="Cambria Math"/>
                          </a:rPr>
                          <m:t>3</m:t>
                        </m:r>
                      </m:sup>
                    </m:sSup>
                    <m:r>
                      <a:rPr lang="es-EC" i="1">
                        <a:latin typeface="Cambria Math"/>
                      </a:rPr>
                      <m:t>)</m:t>
                    </m:r>
                  </m:oMath>
                </a14:m>
                <a:r>
                  <a:rPr lang="es-EC" dirty="0"/>
                  <a:t>	</a:t>
                </a:r>
                <a:endParaRPr lang="es-EC" dirty="0" smtClean="0"/>
              </a:p>
              <a:p>
                <a14:m>
                  <m:oMath xmlns:m="http://schemas.openxmlformats.org/officeDocument/2006/math">
                    <m:sSub>
                      <m:sSubPr>
                        <m:ctrlPr>
                          <a:rPr lang="es-EC" b="1" i="1">
                            <a:latin typeface="Cambria Math"/>
                          </a:rPr>
                        </m:ctrlPr>
                      </m:sSubPr>
                      <m:e>
                        <m:r>
                          <a:rPr lang="es-EC" b="1" i="1">
                            <a:latin typeface="Cambria Math"/>
                          </a:rPr>
                          <m:t>𝐌</m:t>
                        </m:r>
                      </m:e>
                      <m:sub>
                        <m:r>
                          <a:rPr lang="es-EC" b="1" i="1">
                            <a:latin typeface="Cambria Math"/>
                          </a:rPr>
                          <m:t>𝐚𝐩𝐥</m:t>
                        </m:r>
                      </m:sub>
                    </m:sSub>
                    <m:r>
                      <a:rPr lang="es-EC" b="1">
                        <a:latin typeface="Cambria Math"/>
                      </a:rPr>
                      <m:t>=</m:t>
                    </m:r>
                    <m:r>
                      <a:rPr lang="es-EC">
                        <a:latin typeface="Cambria Math"/>
                      </a:rPr>
                      <m:t>3.122 (</m:t>
                    </m:r>
                    <m:r>
                      <m:rPr>
                        <m:sty m:val="p"/>
                      </m:rPr>
                      <a:rPr lang="es-EC">
                        <a:latin typeface="Cambria Math"/>
                      </a:rPr>
                      <m:t>kg</m:t>
                    </m:r>
                    <m:r>
                      <a:rPr lang="es-EC">
                        <a:latin typeface="Cambria Math"/>
                      </a:rPr>
                      <m:t>)</m:t>
                    </m:r>
                  </m:oMath>
                </a14:m>
                <a:r>
                  <a:rPr lang="es-EC" dirty="0" smtClean="0"/>
                  <a:t> 		</a:t>
                </a:r>
                <a:endParaRPr lang="es-EC" dirty="0"/>
              </a:p>
              <a:p>
                <a14:m>
                  <m:oMath xmlns:m="http://schemas.openxmlformats.org/officeDocument/2006/math">
                    <m:sSub>
                      <m:sSubPr>
                        <m:ctrlPr>
                          <a:rPr lang="es-EC" b="1" i="1">
                            <a:latin typeface="Cambria Math"/>
                          </a:rPr>
                        </m:ctrlPr>
                      </m:sSubPr>
                      <m:e>
                        <m:r>
                          <a:rPr lang="es-EC" b="1" i="1">
                            <a:latin typeface="Cambria Math"/>
                          </a:rPr>
                          <m:t>𝐟</m:t>
                        </m:r>
                      </m:e>
                      <m:sub>
                        <m:r>
                          <a:rPr lang="es-EC" b="1" i="1">
                            <a:latin typeface="Cambria Math"/>
                          </a:rPr>
                          <m:t>𝐜𝐦</m:t>
                        </m:r>
                      </m:sub>
                    </m:sSub>
                    <m:r>
                      <a:rPr lang="es-EC" b="1">
                        <a:latin typeface="Cambria Math"/>
                      </a:rPr>
                      <m:t>=</m:t>
                    </m:r>
                    <m:r>
                      <a:rPr lang="es-EC">
                        <a:latin typeface="Cambria Math"/>
                      </a:rPr>
                      <m:t>1.143</m:t>
                    </m:r>
                  </m:oMath>
                </a14:m>
                <a:r>
                  <a:rPr lang="es-EC" dirty="0"/>
                  <a:t>   			</a:t>
                </a:r>
                <a:endParaRPr lang="es-EC" dirty="0" smtClean="0"/>
              </a:p>
              <a:p>
                <a14:m>
                  <m:oMath xmlns:m="http://schemas.openxmlformats.org/officeDocument/2006/math">
                    <m:r>
                      <a:rPr lang="es-EC" b="1" i="1">
                        <a:latin typeface="Cambria Math"/>
                      </a:rPr>
                      <m:t>𝐧</m:t>
                    </m:r>
                    <m:r>
                      <a:rPr lang="es-EC" b="1">
                        <a:latin typeface="Cambria Math"/>
                      </a:rPr>
                      <m:t>=</m:t>
                    </m:r>
                    <m:r>
                      <a:rPr lang="es-EC">
                        <a:latin typeface="Cambria Math"/>
                      </a:rPr>
                      <m:t>10</m:t>
                    </m:r>
                  </m:oMath>
                </a14:m>
                <a:r>
                  <a:rPr lang="es-EC" dirty="0"/>
                  <a:t>			</a:t>
                </a:r>
              </a:p>
              <a:p>
                <a14:m>
                  <m:oMath xmlns:m="http://schemas.openxmlformats.org/officeDocument/2006/math">
                    <m:r>
                      <a:rPr lang="es-EC" b="1" i="1" smtClean="0">
                        <a:latin typeface="Cambria Math"/>
                      </a:rPr>
                      <m:t>𝐏𝐌𝐂</m:t>
                    </m:r>
                    <m:r>
                      <a:rPr lang="es-EC" b="1">
                        <a:latin typeface="Cambria Math"/>
                      </a:rPr>
                      <m:t> </m:t>
                    </m:r>
                    <m:r>
                      <a:rPr lang="es-EC" b="1" i="1">
                        <a:latin typeface="Cambria Math"/>
                      </a:rPr>
                      <m:t>𝐃𝐢𝐚</m:t>
                    </m:r>
                    <m:r>
                      <a:rPr lang="es-EC" b="1">
                        <a:latin typeface="Cambria Math"/>
                      </a:rPr>
                      <m:t>=</m:t>
                    </m:r>
                    <m:r>
                      <a:rPr lang="es-EC">
                        <a:latin typeface="Cambria Math"/>
                      </a:rPr>
                      <m:t>1.496 (</m:t>
                    </m:r>
                    <m:r>
                      <m:rPr>
                        <m:sty m:val="p"/>
                      </m:rPr>
                      <a:rPr lang="es-EC">
                        <a:latin typeface="Cambria Math"/>
                      </a:rPr>
                      <m:t>Kg</m:t>
                    </m:r>
                    <m:r>
                      <a:rPr lang="es-EC">
                        <a:latin typeface="Cambria Math"/>
                      </a:rPr>
                      <m:t>)</m:t>
                    </m:r>
                  </m:oMath>
                </a14:m>
                <a:r>
                  <a:rPr lang="es-EC" dirty="0"/>
                  <a:t>	</a:t>
                </a:r>
              </a:p>
              <a:p>
                <a:r>
                  <a:rPr lang="es-EC" dirty="0"/>
                  <a:t> </a:t>
                </a:r>
              </a:p>
              <a:p>
                <a14:m>
                  <m:oMath xmlns:m="http://schemas.openxmlformats.org/officeDocument/2006/math">
                    <m:r>
                      <a:rPr lang="es-EC" b="1" i="1">
                        <a:latin typeface="Cambria Math"/>
                      </a:rPr>
                      <m:t>𝐏𝐌𝐂</m:t>
                    </m:r>
                    <m:r>
                      <a:rPr lang="es-EC" b="1">
                        <a:latin typeface="Cambria Math"/>
                      </a:rPr>
                      <m:t> </m:t>
                    </m:r>
                    <m:r>
                      <a:rPr lang="es-EC" b="1" i="1">
                        <a:latin typeface="Cambria Math"/>
                      </a:rPr>
                      <m:t>𝐂𝐚𝐨𝐀</m:t>
                    </m:r>
                    <m:r>
                      <a:rPr lang="es-EC">
                        <a:latin typeface="Cambria Math"/>
                      </a:rPr>
                      <m:t>=0.474 (</m:t>
                    </m:r>
                    <m:r>
                      <m:rPr>
                        <m:sty m:val="p"/>
                      </m:rPr>
                      <a:rPr lang="es-EC">
                        <a:latin typeface="Cambria Math"/>
                      </a:rPr>
                      <m:t>Kg</m:t>
                    </m:r>
                    <m:r>
                      <a:rPr lang="es-EC">
                        <a:latin typeface="Cambria Math"/>
                      </a:rPr>
                      <m:t>)</m:t>
                    </m:r>
                  </m:oMath>
                </a14:m>
                <a:r>
                  <a:rPr lang="es-EC" dirty="0"/>
                  <a:t>	</a:t>
                </a:r>
              </a:p>
              <a:p>
                <a:r>
                  <a:rPr lang="es-EC" dirty="0"/>
                  <a:t> </a:t>
                </a:r>
              </a:p>
              <a:p>
                <a14:m>
                  <m:oMath xmlns:m="http://schemas.openxmlformats.org/officeDocument/2006/math">
                    <m:r>
                      <a:rPr lang="es-EC" b="1" i="1">
                        <a:latin typeface="Cambria Math"/>
                      </a:rPr>
                      <m:t>𝐏𝐌𝐂</m:t>
                    </m:r>
                    <m:r>
                      <a:rPr lang="es-EC" b="1">
                        <a:latin typeface="Cambria Math"/>
                      </a:rPr>
                      <m:t> </m:t>
                    </m:r>
                    <m:r>
                      <a:rPr lang="es-EC" b="1" i="1">
                        <a:latin typeface="Cambria Math"/>
                      </a:rPr>
                      <m:t>𝐂𝐚𝐨𝐂</m:t>
                    </m:r>
                    <m:r>
                      <a:rPr lang="es-EC">
                        <a:latin typeface="Cambria Math"/>
                      </a:rPr>
                      <m:t>=0.870(</m:t>
                    </m:r>
                    <m:r>
                      <m:rPr>
                        <m:sty m:val="p"/>
                      </m:rPr>
                      <a:rPr lang="es-EC">
                        <a:latin typeface="Cambria Math"/>
                      </a:rPr>
                      <m:t>Kg</m:t>
                    </m:r>
                    <m:r>
                      <a:rPr lang="es-EC">
                        <a:latin typeface="Cambria Math"/>
                      </a:rPr>
                      <m:t>)</m:t>
                    </m:r>
                  </m:oMath>
                </a14:m>
                <a:r>
                  <a:rPr lang="es-EC" dirty="0"/>
                  <a:t>	</a:t>
                </a:r>
              </a:p>
              <a:p>
                <a:r>
                  <a:rPr lang="es-EC" dirty="0"/>
                  <a:t> </a:t>
                </a:r>
              </a:p>
              <a:p>
                <a14:m>
                  <m:oMath xmlns:m="http://schemas.openxmlformats.org/officeDocument/2006/math">
                    <m:r>
                      <a:rPr lang="es-EC" b="1" i="1">
                        <a:latin typeface="Cambria Math"/>
                      </a:rPr>
                      <m:t>𝐏𝐦</m:t>
                    </m:r>
                    <m:r>
                      <a:rPr lang="es-EC">
                        <a:latin typeface="Cambria Math"/>
                      </a:rPr>
                      <m:t>=2 (</m:t>
                    </m:r>
                    <m:r>
                      <m:rPr>
                        <m:sty m:val="p"/>
                      </m:rPr>
                      <a:rPr lang="es-EC">
                        <a:latin typeface="Cambria Math"/>
                      </a:rPr>
                      <m:t>Kg</m:t>
                    </m:r>
                    <m:r>
                      <a:rPr lang="es-EC">
                        <a:latin typeface="Cambria Math"/>
                      </a:rPr>
                      <m:t>)</m:t>
                    </m:r>
                  </m:oMath>
                </a14:m>
                <a:r>
                  <a:rPr lang="es-EC" dirty="0"/>
                  <a:t>	</a:t>
                </a:r>
                <a:r>
                  <a:rPr lang="es-EC" dirty="0" smtClean="0"/>
                  <a:t>Peso </a:t>
                </a:r>
                <a:r>
                  <a:rPr lang="es-EC" dirty="0"/>
                  <a:t>de muestra</a:t>
                </a:r>
              </a:p>
            </p:txBody>
          </p:sp>
        </mc:Choice>
        <mc:Fallback xmlns="">
          <p:sp>
            <p:nvSpPr>
              <p:cNvPr id="9" name="8 Rectángulo"/>
              <p:cNvSpPr>
                <a:spLocks noRot="1" noChangeAspect="1" noMove="1" noResize="1" noEditPoints="1" noAdjustHandles="1" noChangeArrowheads="1" noChangeShapeType="1" noTextEdit="1"/>
              </p:cNvSpPr>
              <p:nvPr/>
            </p:nvSpPr>
            <p:spPr>
              <a:xfrm>
                <a:off x="179512" y="1263966"/>
                <a:ext cx="3816424" cy="5115631"/>
              </a:xfrm>
              <a:prstGeom prst="rect">
                <a:avLst/>
              </a:prstGeom>
              <a:blipFill rotWithShape="1">
                <a:blip r:embed="rId5" cstate="print"/>
                <a:stretch>
                  <a:fillRect l="-1276" t="-595" r="-1116" b="-833"/>
                </a:stretch>
              </a:blipFill>
            </p:spPr>
            <p:txBody>
              <a:bodyPr/>
              <a:lstStyle/>
              <a:p>
                <a:r>
                  <a:rPr lang="es-EC">
                    <a:noFill/>
                  </a:rPr>
                  <a:t> </a:t>
                </a:r>
              </a:p>
            </p:txBody>
          </p:sp>
        </mc:Fallback>
      </mc:AlternateContent>
    </p:spTree>
    <p:extLst>
      <p:ext uri="{BB962C8B-B14F-4D97-AF65-F5344CB8AC3E}">
        <p14:creationId xmlns:p14="http://schemas.microsoft.com/office/powerpoint/2010/main" val="26433902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3 Rectángulo"/>
              <p:cNvSpPr/>
              <p:nvPr/>
            </p:nvSpPr>
            <p:spPr>
              <a:xfrm>
                <a:off x="251520" y="980728"/>
                <a:ext cx="5076056" cy="3121111"/>
              </a:xfrm>
              <a:prstGeom prst="rect">
                <a:avLst/>
              </a:prstGeom>
            </p:spPr>
            <p:txBody>
              <a:bodyPr wrap="square">
                <a:spAutoFit/>
              </a:bodyPr>
              <a:lstStyle/>
              <a:p>
                <a:r>
                  <a:rPr lang="es-EC" b="1" dirty="0"/>
                  <a:t>CALCULO DIMENSIONAL DEL MOLDE</a:t>
                </a:r>
                <a:endParaRPr lang="es-EC" dirty="0"/>
              </a:p>
              <a:p>
                <a:r>
                  <a:rPr lang="es-EC" b="1" dirty="0"/>
                  <a:t>Factor de sobredimensionamiento (</a:t>
                </a:r>
                <a:r>
                  <a:rPr lang="es-EC" b="1" dirty="0" err="1"/>
                  <a:t>f</a:t>
                </a:r>
                <a:r>
                  <a:rPr lang="es-EC" b="1" baseline="-25000" dirty="0" err="1"/>
                  <a:t>s</a:t>
                </a:r>
                <a:r>
                  <a:rPr lang="es-EC" b="1" dirty="0"/>
                  <a:t>)</a:t>
                </a:r>
                <a:endParaRPr lang="es-EC" dirty="0"/>
              </a:p>
              <a:p>
                <a:pPr/>
                <a14:m>
                  <m:oMathPara xmlns:m="http://schemas.openxmlformats.org/officeDocument/2006/math">
                    <m:oMathParaPr>
                      <m:jc m:val="left"/>
                    </m:oMathParaPr>
                    <m:oMath xmlns:m="http://schemas.openxmlformats.org/officeDocument/2006/math">
                      <m:sSub>
                        <m:sSubPr>
                          <m:ctrlPr>
                            <a:rPr lang="es-EC" b="1" i="1">
                              <a:latin typeface="Cambria Math"/>
                            </a:rPr>
                          </m:ctrlPr>
                        </m:sSubPr>
                        <m:e>
                          <m:r>
                            <a:rPr lang="es-ES" b="1" i="1">
                              <a:latin typeface="Cambria Math"/>
                            </a:rPr>
                            <m:t>𝐕</m:t>
                          </m:r>
                        </m:e>
                        <m:sub>
                          <m:r>
                            <a:rPr lang="es-ES" b="1" i="1">
                              <a:latin typeface="Cambria Math"/>
                            </a:rPr>
                            <m:t>𝐑𝐥</m:t>
                          </m:r>
                        </m:sub>
                      </m:sSub>
                      <m:r>
                        <a:rPr lang="es-ES">
                          <a:latin typeface="Cambria Math"/>
                        </a:rPr>
                        <m:t>=(</m:t>
                      </m:r>
                      <m:r>
                        <m:rPr>
                          <m:sty m:val="p"/>
                        </m:rPr>
                        <a:rPr lang="es-ES">
                          <a:latin typeface="Cambria Math"/>
                        </a:rPr>
                        <m:t>A</m:t>
                      </m:r>
                      <m:r>
                        <a:rPr lang="es-ES">
                          <a:latin typeface="Cambria Math"/>
                        </a:rPr>
                        <m:t>.</m:t>
                      </m:r>
                      <m:sSub>
                        <m:sSubPr>
                          <m:ctrlPr>
                            <a:rPr lang="es-EC" i="1">
                              <a:latin typeface="Cambria Math"/>
                            </a:rPr>
                          </m:ctrlPr>
                        </m:sSubPr>
                        <m:e>
                          <m:r>
                            <m:rPr>
                              <m:sty m:val="p"/>
                            </m:rPr>
                            <a:rPr lang="es-ES">
                              <a:latin typeface="Cambria Math"/>
                            </a:rPr>
                            <m:t>f</m:t>
                          </m:r>
                        </m:e>
                        <m:sub>
                          <m:r>
                            <m:rPr>
                              <m:sty m:val="p"/>
                            </m:rPr>
                            <a:rPr lang="es-ES">
                              <a:latin typeface="Cambria Math"/>
                            </a:rPr>
                            <m:t>s</m:t>
                          </m:r>
                        </m:sub>
                      </m:sSub>
                      <m:r>
                        <a:rPr lang="es-ES">
                          <a:latin typeface="Cambria Math"/>
                        </a:rPr>
                        <m:t>)(</m:t>
                      </m:r>
                      <m:r>
                        <m:rPr>
                          <m:sty m:val="p"/>
                        </m:rPr>
                        <a:rPr lang="es-ES">
                          <a:latin typeface="Cambria Math"/>
                        </a:rPr>
                        <m:t>L</m:t>
                      </m:r>
                      <m:r>
                        <a:rPr lang="es-ES">
                          <a:latin typeface="Cambria Math"/>
                        </a:rPr>
                        <m:t>.</m:t>
                      </m:r>
                      <m:sSub>
                        <m:sSubPr>
                          <m:ctrlPr>
                            <a:rPr lang="es-EC" i="1">
                              <a:latin typeface="Cambria Math"/>
                            </a:rPr>
                          </m:ctrlPr>
                        </m:sSubPr>
                        <m:e>
                          <m:r>
                            <m:rPr>
                              <m:sty m:val="p"/>
                            </m:rPr>
                            <a:rPr lang="es-ES">
                              <a:latin typeface="Cambria Math"/>
                            </a:rPr>
                            <m:t>f</m:t>
                          </m:r>
                        </m:e>
                        <m:sub>
                          <m:r>
                            <m:rPr>
                              <m:sty m:val="p"/>
                            </m:rPr>
                            <a:rPr lang="es-ES">
                              <a:latin typeface="Cambria Math"/>
                            </a:rPr>
                            <m:t>s</m:t>
                          </m:r>
                        </m:sub>
                      </m:sSub>
                      <m:r>
                        <a:rPr lang="es-ES">
                          <a:latin typeface="Cambria Math"/>
                        </a:rPr>
                        <m:t>)(</m:t>
                      </m:r>
                      <m:r>
                        <m:rPr>
                          <m:sty m:val="p"/>
                        </m:rPr>
                        <a:rPr lang="es-ES">
                          <a:latin typeface="Cambria Math"/>
                        </a:rPr>
                        <m:t>E</m:t>
                      </m:r>
                      <m:r>
                        <a:rPr lang="es-ES">
                          <a:latin typeface="Cambria Math"/>
                        </a:rPr>
                        <m:t>.</m:t>
                      </m:r>
                      <m:sSub>
                        <m:sSubPr>
                          <m:ctrlPr>
                            <a:rPr lang="es-EC" i="1">
                              <a:latin typeface="Cambria Math"/>
                            </a:rPr>
                          </m:ctrlPr>
                        </m:sSubPr>
                        <m:e>
                          <m:r>
                            <m:rPr>
                              <m:sty m:val="p"/>
                            </m:rPr>
                            <a:rPr lang="es-ES">
                              <a:latin typeface="Cambria Math"/>
                            </a:rPr>
                            <m:t>f</m:t>
                          </m:r>
                        </m:e>
                        <m:sub>
                          <m:r>
                            <m:rPr>
                              <m:sty m:val="p"/>
                            </m:rPr>
                            <a:rPr lang="es-ES">
                              <a:latin typeface="Cambria Math"/>
                            </a:rPr>
                            <m:t>s</m:t>
                          </m:r>
                        </m:sub>
                      </m:sSub>
                      <m:r>
                        <a:rPr lang="es-ES">
                          <a:latin typeface="Cambria Math"/>
                        </a:rPr>
                        <m:t>)</m:t>
                      </m:r>
                    </m:oMath>
                  </m:oMathPara>
                </a14:m>
                <a:endParaRPr lang="es-EC" dirty="0"/>
              </a:p>
              <a:p>
                <a:pPr/>
                <a14:m>
                  <m:oMathPara xmlns:m="http://schemas.openxmlformats.org/officeDocument/2006/math">
                    <m:oMathParaPr>
                      <m:jc m:val="left"/>
                    </m:oMathParaPr>
                    <m:oMath xmlns:m="http://schemas.openxmlformats.org/officeDocument/2006/math">
                      <m:sSub>
                        <m:sSubPr>
                          <m:ctrlPr>
                            <a:rPr lang="es-EC" b="1" i="1">
                              <a:latin typeface="Cambria Math"/>
                            </a:rPr>
                          </m:ctrlPr>
                        </m:sSubPr>
                        <m:e>
                          <m:r>
                            <a:rPr lang="es-ES" b="1" i="1">
                              <a:latin typeface="Cambria Math"/>
                            </a:rPr>
                            <m:t>𝐕</m:t>
                          </m:r>
                        </m:e>
                        <m:sub>
                          <m:r>
                            <a:rPr lang="es-ES" b="1" i="1">
                              <a:latin typeface="Cambria Math"/>
                            </a:rPr>
                            <m:t>𝐑𝐥</m:t>
                          </m:r>
                        </m:sub>
                      </m:sSub>
                      <m:r>
                        <a:rPr lang="es-ES">
                          <a:latin typeface="Cambria Math"/>
                        </a:rPr>
                        <m:t>=(</m:t>
                      </m:r>
                      <m:r>
                        <m:rPr>
                          <m:sty m:val="p"/>
                        </m:rPr>
                        <a:rPr lang="es-ES">
                          <a:latin typeface="Cambria Math"/>
                        </a:rPr>
                        <m:t>A</m:t>
                      </m:r>
                      <m:r>
                        <a:rPr lang="es-ES">
                          <a:latin typeface="Cambria Math"/>
                        </a:rPr>
                        <m:t>.</m:t>
                      </m:r>
                      <m:r>
                        <m:rPr>
                          <m:sty m:val="p"/>
                        </m:rPr>
                        <a:rPr lang="es-ES">
                          <a:latin typeface="Cambria Math"/>
                        </a:rPr>
                        <m:t>L</m:t>
                      </m:r>
                      <m:r>
                        <a:rPr lang="es-ES">
                          <a:latin typeface="Cambria Math"/>
                        </a:rPr>
                        <m:t>.</m:t>
                      </m:r>
                      <m:r>
                        <m:rPr>
                          <m:sty m:val="p"/>
                        </m:rPr>
                        <a:rPr lang="es-ES">
                          <a:latin typeface="Cambria Math"/>
                        </a:rPr>
                        <m:t>E</m:t>
                      </m:r>
                      <m:r>
                        <a:rPr lang="es-ES">
                          <a:latin typeface="Cambria Math"/>
                        </a:rPr>
                        <m:t>.</m:t>
                      </m:r>
                      <m:sSup>
                        <m:sSupPr>
                          <m:ctrlPr>
                            <a:rPr lang="es-EC" i="1">
                              <a:latin typeface="Cambria Math"/>
                            </a:rPr>
                          </m:ctrlPr>
                        </m:sSupPr>
                        <m:e>
                          <m:sSub>
                            <m:sSubPr>
                              <m:ctrlPr>
                                <a:rPr lang="es-EC" i="1">
                                  <a:latin typeface="Cambria Math"/>
                                </a:rPr>
                              </m:ctrlPr>
                            </m:sSubPr>
                            <m:e>
                              <m:r>
                                <m:rPr>
                                  <m:sty m:val="p"/>
                                </m:rPr>
                                <a:rPr lang="es-ES">
                                  <a:latin typeface="Cambria Math"/>
                                </a:rPr>
                                <m:t>f</m:t>
                              </m:r>
                            </m:e>
                            <m:sub>
                              <m:r>
                                <m:rPr>
                                  <m:sty m:val="p"/>
                                </m:rPr>
                                <a:rPr lang="es-ES">
                                  <a:latin typeface="Cambria Math"/>
                                </a:rPr>
                                <m:t>s</m:t>
                              </m:r>
                            </m:sub>
                          </m:sSub>
                        </m:e>
                        <m:sup>
                          <m:r>
                            <a:rPr lang="es-ES">
                              <a:latin typeface="Cambria Math"/>
                            </a:rPr>
                            <m:t>3</m:t>
                          </m:r>
                        </m:sup>
                      </m:sSup>
                      <m:r>
                        <a:rPr lang="es-ES">
                          <a:latin typeface="Cambria Math"/>
                        </a:rPr>
                        <m:t>)</m:t>
                      </m:r>
                    </m:oMath>
                  </m:oMathPara>
                </a14:m>
                <a:endParaRPr lang="es-EC" dirty="0"/>
              </a:p>
              <a:p>
                <a:pPr/>
                <a14:m>
                  <m:oMathPara xmlns:m="http://schemas.openxmlformats.org/officeDocument/2006/math">
                    <m:oMathParaPr>
                      <m:jc m:val="left"/>
                    </m:oMathParaPr>
                    <m:oMath xmlns:m="http://schemas.openxmlformats.org/officeDocument/2006/math">
                      <m:sSup>
                        <m:sSupPr>
                          <m:ctrlPr>
                            <a:rPr lang="es-EC" b="1" i="1">
                              <a:latin typeface="Cambria Math"/>
                            </a:rPr>
                          </m:ctrlPr>
                        </m:sSupPr>
                        <m:e>
                          <m:sSub>
                            <m:sSubPr>
                              <m:ctrlPr>
                                <a:rPr lang="es-EC" b="1" i="1">
                                  <a:latin typeface="Cambria Math"/>
                                </a:rPr>
                              </m:ctrlPr>
                            </m:sSubPr>
                            <m:e>
                              <m:r>
                                <a:rPr lang="es-ES" b="1" i="1">
                                  <a:latin typeface="Cambria Math"/>
                                </a:rPr>
                                <m:t>𝐟</m:t>
                              </m:r>
                            </m:e>
                            <m:sub>
                              <m:r>
                                <a:rPr lang="es-ES" b="1" i="1">
                                  <a:latin typeface="Cambria Math"/>
                                </a:rPr>
                                <m:t>𝐬</m:t>
                              </m:r>
                            </m:sub>
                          </m:sSub>
                        </m:e>
                        <m:sup>
                          <m:r>
                            <a:rPr lang="es-ES" b="1" i="1">
                              <a:latin typeface="Cambria Math"/>
                            </a:rPr>
                            <m:t>𝟑</m:t>
                          </m:r>
                        </m:sup>
                      </m:sSup>
                      <m:r>
                        <a:rPr lang="es-ES">
                          <a:latin typeface="Cambria Math"/>
                        </a:rPr>
                        <m:t>=</m:t>
                      </m:r>
                      <m:f>
                        <m:fPr>
                          <m:ctrlPr>
                            <a:rPr lang="es-EC" i="1">
                              <a:latin typeface="Cambria Math"/>
                            </a:rPr>
                          </m:ctrlPr>
                        </m:fPr>
                        <m:num>
                          <m:sSub>
                            <m:sSubPr>
                              <m:ctrlPr>
                                <a:rPr lang="es-EC" b="1" i="1">
                                  <a:latin typeface="Cambria Math"/>
                                </a:rPr>
                              </m:ctrlPr>
                            </m:sSubPr>
                            <m:e>
                              <m:r>
                                <a:rPr lang="es-ES" b="1" i="1">
                                  <a:latin typeface="Cambria Math"/>
                                </a:rPr>
                                <m:t>𝐕</m:t>
                              </m:r>
                            </m:e>
                            <m:sub>
                              <m:r>
                                <a:rPr lang="es-ES" b="1" i="1">
                                  <a:latin typeface="Cambria Math"/>
                                </a:rPr>
                                <m:t>𝐑𝐥</m:t>
                              </m:r>
                            </m:sub>
                          </m:sSub>
                        </m:num>
                        <m:den>
                          <m:r>
                            <m:rPr>
                              <m:sty m:val="p"/>
                            </m:rPr>
                            <a:rPr lang="es-ES">
                              <a:latin typeface="Cambria Math"/>
                            </a:rPr>
                            <m:t>A</m:t>
                          </m:r>
                          <m:r>
                            <a:rPr lang="es-ES">
                              <a:latin typeface="Cambria Math"/>
                            </a:rPr>
                            <m:t>.</m:t>
                          </m:r>
                          <m:r>
                            <m:rPr>
                              <m:sty m:val="p"/>
                            </m:rPr>
                            <a:rPr lang="es-ES">
                              <a:latin typeface="Cambria Math"/>
                            </a:rPr>
                            <m:t>L</m:t>
                          </m:r>
                          <m:r>
                            <a:rPr lang="es-ES">
                              <a:latin typeface="Cambria Math"/>
                            </a:rPr>
                            <m:t>.</m:t>
                          </m:r>
                          <m:r>
                            <m:rPr>
                              <m:sty m:val="p"/>
                            </m:rPr>
                            <a:rPr lang="es-ES">
                              <a:latin typeface="Cambria Math"/>
                            </a:rPr>
                            <m:t>E</m:t>
                          </m:r>
                        </m:den>
                      </m:f>
                    </m:oMath>
                  </m:oMathPara>
                </a14:m>
                <a:endParaRPr lang="es-EC" dirty="0"/>
              </a:p>
              <a:p>
                <a:r>
                  <a:rPr lang="es-ES" dirty="0"/>
                  <a:t> </a:t>
                </a:r>
                <a:endParaRPr lang="es-EC" dirty="0"/>
              </a:p>
              <a:p>
                <a:pPr/>
                <a14:m>
                  <m:oMathPara xmlns:m="http://schemas.openxmlformats.org/officeDocument/2006/math">
                    <m:oMathParaPr>
                      <m:jc m:val="left"/>
                    </m:oMathParaPr>
                    <m:oMath xmlns:m="http://schemas.openxmlformats.org/officeDocument/2006/math">
                      <m:sSub>
                        <m:sSubPr>
                          <m:ctrlPr>
                            <a:rPr lang="es-EC" b="1" i="1">
                              <a:latin typeface="Cambria Math"/>
                            </a:rPr>
                          </m:ctrlPr>
                        </m:sSubPr>
                        <m:e>
                          <m:r>
                            <a:rPr lang="es-ES" b="1" i="1">
                              <a:latin typeface="Cambria Math"/>
                            </a:rPr>
                            <m:t>𝐟</m:t>
                          </m:r>
                        </m:e>
                        <m:sub>
                          <m:r>
                            <a:rPr lang="es-ES" b="1" i="1">
                              <a:latin typeface="Cambria Math"/>
                            </a:rPr>
                            <m:t>𝐬</m:t>
                          </m:r>
                        </m:sub>
                      </m:sSub>
                      <m:r>
                        <a:rPr lang="es-ES">
                          <a:latin typeface="Cambria Math"/>
                        </a:rPr>
                        <m:t>=</m:t>
                      </m:r>
                      <m:rad>
                        <m:radPr>
                          <m:ctrlPr>
                            <a:rPr lang="es-EC" i="1">
                              <a:latin typeface="Cambria Math"/>
                            </a:rPr>
                          </m:ctrlPr>
                        </m:radPr>
                        <m:deg>
                          <m:r>
                            <a:rPr lang="es-ES">
                              <a:latin typeface="Cambria Math"/>
                            </a:rPr>
                            <m:t>3</m:t>
                          </m:r>
                        </m:deg>
                        <m:e>
                          <m:f>
                            <m:fPr>
                              <m:ctrlPr>
                                <a:rPr lang="es-EC" i="1">
                                  <a:latin typeface="Cambria Math"/>
                                </a:rPr>
                              </m:ctrlPr>
                            </m:fPr>
                            <m:num>
                              <m:sSub>
                                <m:sSubPr>
                                  <m:ctrlPr>
                                    <a:rPr lang="es-EC" b="1" i="1">
                                      <a:latin typeface="Cambria Math"/>
                                    </a:rPr>
                                  </m:ctrlPr>
                                </m:sSubPr>
                                <m:e>
                                  <m:r>
                                    <a:rPr lang="es-ES" b="1" i="1">
                                      <a:latin typeface="Cambria Math"/>
                                    </a:rPr>
                                    <m:t>𝐕</m:t>
                                  </m:r>
                                </m:e>
                                <m:sub>
                                  <m:r>
                                    <a:rPr lang="es-ES" b="1" i="1">
                                      <a:latin typeface="Cambria Math"/>
                                    </a:rPr>
                                    <m:t>𝐑𝐥</m:t>
                                  </m:r>
                                </m:sub>
                              </m:sSub>
                            </m:num>
                            <m:den>
                              <m:r>
                                <m:rPr>
                                  <m:sty m:val="p"/>
                                </m:rPr>
                                <a:rPr lang="es-ES">
                                  <a:latin typeface="Cambria Math"/>
                                </a:rPr>
                                <m:t>A</m:t>
                              </m:r>
                              <m:r>
                                <a:rPr lang="es-ES">
                                  <a:latin typeface="Cambria Math"/>
                                </a:rPr>
                                <m:t>.</m:t>
                              </m:r>
                              <m:r>
                                <m:rPr>
                                  <m:sty m:val="p"/>
                                </m:rPr>
                                <a:rPr lang="es-ES">
                                  <a:latin typeface="Cambria Math"/>
                                </a:rPr>
                                <m:t>L</m:t>
                              </m:r>
                              <m:r>
                                <a:rPr lang="es-ES">
                                  <a:latin typeface="Cambria Math"/>
                                </a:rPr>
                                <m:t>.</m:t>
                              </m:r>
                              <m:r>
                                <m:rPr>
                                  <m:sty m:val="p"/>
                                </m:rPr>
                                <a:rPr lang="es-ES">
                                  <a:latin typeface="Cambria Math"/>
                                </a:rPr>
                                <m:t>E</m:t>
                              </m:r>
                            </m:den>
                          </m:f>
                        </m:e>
                      </m:rad>
                    </m:oMath>
                  </m:oMathPara>
                </a14:m>
                <a:endParaRPr lang="es-EC" dirty="0"/>
              </a:p>
              <a:p>
                <a:pPr/>
                <a14:m>
                  <m:oMathPara xmlns:m="http://schemas.openxmlformats.org/officeDocument/2006/math">
                    <m:oMathParaPr>
                      <m:jc m:val="left"/>
                    </m:oMathParaPr>
                    <m:oMath xmlns:m="http://schemas.openxmlformats.org/officeDocument/2006/math">
                      <m:sSub>
                        <m:sSubPr>
                          <m:ctrlPr>
                            <a:rPr lang="es-EC" b="1" i="1">
                              <a:latin typeface="Cambria Math"/>
                            </a:rPr>
                          </m:ctrlPr>
                        </m:sSubPr>
                        <m:e>
                          <m:r>
                            <a:rPr lang="es-ES" b="1" i="1">
                              <a:latin typeface="Cambria Math"/>
                            </a:rPr>
                            <m:t>𝐟</m:t>
                          </m:r>
                        </m:e>
                        <m:sub>
                          <m:r>
                            <a:rPr lang="es-ES" b="1" i="1">
                              <a:latin typeface="Cambria Math"/>
                            </a:rPr>
                            <m:t>𝐬</m:t>
                          </m:r>
                        </m:sub>
                      </m:sSub>
                      <m:r>
                        <a:rPr lang="es-ES">
                          <a:latin typeface="Cambria Math"/>
                        </a:rPr>
                        <m:t>=1.046</m:t>
                      </m:r>
                    </m:oMath>
                  </m:oMathPara>
                </a14:m>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251520" y="980728"/>
                <a:ext cx="5076056" cy="3121111"/>
              </a:xfrm>
              <a:prstGeom prst="rect">
                <a:avLst/>
              </a:prstGeom>
              <a:blipFill rotWithShape="1">
                <a:blip r:embed="rId2" cstate="print"/>
                <a:stretch>
                  <a:fillRect l="-960" t="-977"/>
                </a:stretch>
              </a:blipFill>
            </p:spPr>
            <p:txBody>
              <a:bodyPr/>
              <a:lstStyle/>
              <a:p>
                <a:r>
                  <a:rPr lang="es-EC">
                    <a:noFill/>
                  </a:rPr>
                  <a:t> </a:t>
                </a:r>
              </a:p>
            </p:txBody>
          </p:sp>
        </mc:Fallback>
      </mc:AlternateContent>
      <p:sp>
        <p:nvSpPr>
          <p:cNvPr id="5" name="1 Título"/>
          <p:cNvSpPr>
            <a:spLocks noGrp="1"/>
          </p:cNvSpPr>
          <p:nvPr>
            <p:ph type="title"/>
          </p:nvPr>
        </p:nvSpPr>
        <p:spPr>
          <a:xfrm>
            <a:off x="683568" y="116632"/>
            <a:ext cx="8229600" cy="650336"/>
          </a:xfrm>
        </p:spPr>
        <p:txBody>
          <a:bodyPr>
            <a:normAutofit fontScale="90000"/>
          </a:bodyPr>
          <a:lstStyle/>
          <a:p>
            <a:pPr algn="ctr"/>
            <a:r>
              <a:rPr lang="es-EC" sz="4000" dirty="0" smtClean="0"/>
              <a:t>PROTOTIPO</a:t>
            </a:r>
            <a:endParaRPr lang="es-EC" sz="4000" dirty="0"/>
          </a:p>
        </p:txBody>
      </p:sp>
      <mc:AlternateContent xmlns:mc="http://schemas.openxmlformats.org/markup-compatibility/2006" xmlns:a14="http://schemas.microsoft.com/office/drawing/2010/main">
        <mc:Choice Requires="a14">
          <p:sp>
            <p:nvSpPr>
              <p:cNvPr id="6" name="5 Rectángulo"/>
              <p:cNvSpPr/>
              <p:nvPr/>
            </p:nvSpPr>
            <p:spPr>
              <a:xfrm>
                <a:off x="259408" y="4088878"/>
                <a:ext cx="4572000" cy="2585323"/>
              </a:xfrm>
              <a:prstGeom prst="rect">
                <a:avLst/>
              </a:prstGeom>
            </p:spPr>
            <p:txBody>
              <a:bodyPr>
                <a:spAutoFit/>
              </a:bodyPr>
              <a:lstStyle/>
              <a:p>
                <a:r>
                  <a:rPr lang="es-EC" b="1" dirty="0"/>
                  <a:t>Dimensiones del Molde </a:t>
                </a:r>
                <a:endParaRPr lang="es-EC" dirty="0"/>
              </a:p>
              <a:p>
                <a:pPr/>
                <a14:m>
                  <m:oMathPara xmlns:m="http://schemas.openxmlformats.org/officeDocument/2006/math">
                    <m:oMathParaPr>
                      <m:jc m:val="left"/>
                    </m:oMathParaPr>
                    <m:oMath xmlns:m="http://schemas.openxmlformats.org/officeDocument/2006/math">
                      <m:sSub>
                        <m:sSubPr>
                          <m:ctrlPr>
                            <a:rPr lang="es-EC" b="1" i="1">
                              <a:latin typeface="Cambria Math"/>
                            </a:rPr>
                          </m:ctrlPr>
                        </m:sSubPr>
                        <m:e>
                          <m:r>
                            <a:rPr lang="es-ES" b="1" i="1">
                              <a:latin typeface="Cambria Math"/>
                            </a:rPr>
                            <m:t>𝐀</m:t>
                          </m:r>
                        </m:e>
                        <m:sub>
                          <m:r>
                            <a:rPr lang="es-ES" b="1" i="1">
                              <a:latin typeface="Cambria Math"/>
                            </a:rPr>
                            <m:t>𝐌</m:t>
                          </m:r>
                        </m:sub>
                      </m:sSub>
                      <m:r>
                        <a:rPr lang="es-ES">
                          <a:latin typeface="Cambria Math"/>
                        </a:rPr>
                        <m:t>=</m:t>
                      </m:r>
                      <m:r>
                        <m:rPr>
                          <m:sty m:val="p"/>
                        </m:rPr>
                        <a:rPr lang="es-ES">
                          <a:latin typeface="Cambria Math"/>
                        </a:rPr>
                        <m:t>A</m:t>
                      </m:r>
                      <m:r>
                        <a:rPr lang="es-ES">
                          <a:latin typeface="Cambria Math"/>
                        </a:rPr>
                        <m:t>.</m:t>
                      </m:r>
                      <m:sSub>
                        <m:sSubPr>
                          <m:ctrlPr>
                            <a:rPr lang="es-EC" i="1">
                              <a:latin typeface="Cambria Math"/>
                            </a:rPr>
                          </m:ctrlPr>
                        </m:sSubPr>
                        <m:e>
                          <m:r>
                            <m:rPr>
                              <m:sty m:val="p"/>
                            </m:rPr>
                            <a:rPr lang="es-ES">
                              <a:latin typeface="Cambria Math"/>
                            </a:rPr>
                            <m:t>f</m:t>
                          </m:r>
                        </m:e>
                        <m:sub>
                          <m:r>
                            <a:rPr lang="es-ES" i="1">
                              <a:latin typeface="Cambria Math"/>
                            </a:rPr>
                            <m:t>𝑠</m:t>
                          </m:r>
                        </m:sub>
                      </m:sSub>
                    </m:oMath>
                  </m:oMathPara>
                </a14:m>
                <a:endParaRPr lang="es-EC" dirty="0"/>
              </a:p>
              <a:p>
                <a:pPr/>
                <a14:m>
                  <m:oMathPara xmlns:m="http://schemas.openxmlformats.org/officeDocument/2006/math">
                    <m:oMathParaPr>
                      <m:jc m:val="left"/>
                    </m:oMathParaPr>
                    <m:oMath xmlns:m="http://schemas.openxmlformats.org/officeDocument/2006/math">
                      <m:sSub>
                        <m:sSubPr>
                          <m:ctrlPr>
                            <a:rPr lang="es-EC" b="1" i="1">
                              <a:latin typeface="Cambria Math"/>
                            </a:rPr>
                          </m:ctrlPr>
                        </m:sSubPr>
                        <m:e>
                          <m:r>
                            <a:rPr lang="es-ES" b="1" i="1">
                              <a:latin typeface="Cambria Math"/>
                            </a:rPr>
                            <m:t>𝐀</m:t>
                          </m:r>
                        </m:e>
                        <m:sub>
                          <m:r>
                            <a:rPr lang="es-ES" b="1" i="1">
                              <a:latin typeface="Cambria Math"/>
                            </a:rPr>
                            <m:t>𝐌</m:t>
                          </m:r>
                        </m:sub>
                      </m:sSub>
                      <m:r>
                        <a:rPr lang="es-ES">
                          <a:latin typeface="Cambria Math"/>
                        </a:rPr>
                        <m:t>=11.5 </m:t>
                      </m:r>
                      <m:r>
                        <m:rPr>
                          <m:sty m:val="p"/>
                        </m:rPr>
                        <a:rPr lang="es-ES">
                          <a:latin typeface="Cambria Math"/>
                        </a:rPr>
                        <m:t>cm</m:t>
                      </m:r>
                    </m:oMath>
                  </m:oMathPara>
                </a14:m>
                <a:endParaRPr lang="es-EC" dirty="0"/>
              </a:p>
              <a:p>
                <a:r>
                  <a:rPr lang="es-ES" dirty="0"/>
                  <a:t> </a:t>
                </a:r>
                <a:endParaRPr lang="es-EC" dirty="0"/>
              </a:p>
              <a:p>
                <a:pPr/>
                <a14:m>
                  <m:oMathPara xmlns:m="http://schemas.openxmlformats.org/officeDocument/2006/math">
                    <m:oMathParaPr>
                      <m:jc m:val="left"/>
                    </m:oMathParaPr>
                    <m:oMath xmlns:m="http://schemas.openxmlformats.org/officeDocument/2006/math">
                      <m:sSub>
                        <m:sSubPr>
                          <m:ctrlPr>
                            <a:rPr lang="es-EC" b="1" i="1">
                              <a:latin typeface="Cambria Math"/>
                            </a:rPr>
                          </m:ctrlPr>
                        </m:sSubPr>
                        <m:e>
                          <m:r>
                            <a:rPr lang="es-ES" b="1" i="1">
                              <a:latin typeface="Cambria Math"/>
                            </a:rPr>
                            <m:t>𝐋</m:t>
                          </m:r>
                        </m:e>
                        <m:sub>
                          <m:r>
                            <a:rPr lang="es-ES" b="1" i="1">
                              <a:latin typeface="Cambria Math"/>
                            </a:rPr>
                            <m:t>𝐌</m:t>
                          </m:r>
                        </m:sub>
                      </m:sSub>
                      <m:r>
                        <a:rPr lang="es-ES">
                          <a:latin typeface="Cambria Math"/>
                        </a:rPr>
                        <m:t>=</m:t>
                      </m:r>
                      <m:r>
                        <m:rPr>
                          <m:sty m:val="p"/>
                        </m:rPr>
                        <a:rPr lang="es-ES">
                          <a:latin typeface="Cambria Math"/>
                        </a:rPr>
                        <m:t>L</m:t>
                      </m:r>
                      <m:r>
                        <a:rPr lang="es-ES">
                          <a:latin typeface="Cambria Math"/>
                        </a:rPr>
                        <m:t>.</m:t>
                      </m:r>
                      <m:sSub>
                        <m:sSubPr>
                          <m:ctrlPr>
                            <a:rPr lang="es-EC" i="1">
                              <a:latin typeface="Cambria Math"/>
                            </a:rPr>
                          </m:ctrlPr>
                        </m:sSubPr>
                        <m:e>
                          <m:r>
                            <m:rPr>
                              <m:sty m:val="p"/>
                            </m:rPr>
                            <a:rPr lang="es-ES">
                              <a:latin typeface="Cambria Math"/>
                            </a:rPr>
                            <m:t>f</m:t>
                          </m:r>
                        </m:e>
                        <m:sub>
                          <m:r>
                            <a:rPr lang="es-ES" i="1">
                              <a:latin typeface="Cambria Math"/>
                            </a:rPr>
                            <m:t>𝑠</m:t>
                          </m:r>
                        </m:sub>
                      </m:sSub>
                    </m:oMath>
                  </m:oMathPara>
                </a14:m>
                <a:endParaRPr lang="es-EC" dirty="0"/>
              </a:p>
              <a:p>
                <a:pPr/>
                <a14:m>
                  <m:oMathPara xmlns:m="http://schemas.openxmlformats.org/officeDocument/2006/math">
                    <m:oMathParaPr>
                      <m:jc m:val="left"/>
                    </m:oMathParaPr>
                    <m:oMath xmlns:m="http://schemas.openxmlformats.org/officeDocument/2006/math">
                      <m:sSub>
                        <m:sSubPr>
                          <m:ctrlPr>
                            <a:rPr lang="es-EC" b="1" i="1">
                              <a:latin typeface="Cambria Math"/>
                            </a:rPr>
                          </m:ctrlPr>
                        </m:sSubPr>
                        <m:e>
                          <m:r>
                            <a:rPr lang="es-ES" b="1" i="1">
                              <a:latin typeface="Cambria Math"/>
                            </a:rPr>
                            <m:t>𝐋</m:t>
                          </m:r>
                        </m:e>
                        <m:sub>
                          <m:r>
                            <a:rPr lang="es-ES" b="1" i="1">
                              <a:latin typeface="Cambria Math"/>
                            </a:rPr>
                            <m:t>𝐌</m:t>
                          </m:r>
                        </m:sub>
                      </m:sSub>
                      <m:r>
                        <a:rPr lang="es-ES">
                          <a:latin typeface="Cambria Math"/>
                        </a:rPr>
                        <m:t>=23 </m:t>
                      </m:r>
                      <m:r>
                        <m:rPr>
                          <m:sty m:val="p"/>
                        </m:rPr>
                        <a:rPr lang="es-ES">
                          <a:latin typeface="Cambria Math"/>
                        </a:rPr>
                        <m:t>cm</m:t>
                      </m:r>
                    </m:oMath>
                  </m:oMathPara>
                </a14:m>
                <a:endParaRPr lang="es-EC" dirty="0"/>
              </a:p>
              <a:p>
                <a:r>
                  <a:rPr lang="es-EC" b="1" dirty="0"/>
                  <a:t> </a:t>
                </a:r>
                <a:endParaRPr lang="es-EC" dirty="0"/>
              </a:p>
              <a:p>
                <a:pPr/>
                <a14:m>
                  <m:oMathPara xmlns:m="http://schemas.openxmlformats.org/officeDocument/2006/math">
                    <m:oMathParaPr>
                      <m:jc m:val="left"/>
                    </m:oMathParaPr>
                    <m:oMath xmlns:m="http://schemas.openxmlformats.org/officeDocument/2006/math">
                      <m:sSub>
                        <m:sSubPr>
                          <m:ctrlPr>
                            <a:rPr lang="es-EC" b="1" i="1">
                              <a:latin typeface="Cambria Math"/>
                            </a:rPr>
                          </m:ctrlPr>
                        </m:sSubPr>
                        <m:e>
                          <m:r>
                            <a:rPr lang="es-ES" b="1" i="1">
                              <a:latin typeface="Cambria Math"/>
                            </a:rPr>
                            <m:t>𝐄</m:t>
                          </m:r>
                        </m:e>
                        <m:sub>
                          <m:r>
                            <a:rPr lang="es-ES" b="1" i="1">
                              <a:latin typeface="Cambria Math"/>
                            </a:rPr>
                            <m:t>𝐌</m:t>
                          </m:r>
                        </m:sub>
                      </m:sSub>
                      <m:r>
                        <a:rPr lang="es-ES">
                          <a:latin typeface="Cambria Math"/>
                        </a:rPr>
                        <m:t>=</m:t>
                      </m:r>
                      <m:r>
                        <m:rPr>
                          <m:sty m:val="p"/>
                        </m:rPr>
                        <a:rPr lang="es-ES">
                          <a:latin typeface="Cambria Math"/>
                        </a:rPr>
                        <m:t>E</m:t>
                      </m:r>
                      <m:r>
                        <a:rPr lang="es-ES">
                          <a:latin typeface="Cambria Math"/>
                        </a:rPr>
                        <m:t>.</m:t>
                      </m:r>
                      <m:sSub>
                        <m:sSubPr>
                          <m:ctrlPr>
                            <a:rPr lang="es-EC" i="1">
                              <a:latin typeface="Cambria Math"/>
                            </a:rPr>
                          </m:ctrlPr>
                        </m:sSubPr>
                        <m:e>
                          <m:r>
                            <m:rPr>
                              <m:sty m:val="p"/>
                            </m:rPr>
                            <a:rPr lang="es-ES">
                              <a:latin typeface="Cambria Math"/>
                            </a:rPr>
                            <m:t>f</m:t>
                          </m:r>
                        </m:e>
                        <m:sub>
                          <m:r>
                            <a:rPr lang="es-ES" i="1">
                              <a:latin typeface="Cambria Math"/>
                            </a:rPr>
                            <m:t>𝑠</m:t>
                          </m:r>
                        </m:sub>
                      </m:sSub>
                    </m:oMath>
                  </m:oMathPara>
                </a14:m>
                <a:endParaRPr lang="es-EC" dirty="0"/>
              </a:p>
              <a:p>
                <a:pPr/>
                <a14:m>
                  <m:oMathPara xmlns:m="http://schemas.openxmlformats.org/officeDocument/2006/math">
                    <m:oMathParaPr>
                      <m:jc m:val="left"/>
                    </m:oMathParaPr>
                    <m:oMath xmlns:m="http://schemas.openxmlformats.org/officeDocument/2006/math">
                      <m:sSub>
                        <m:sSubPr>
                          <m:ctrlPr>
                            <a:rPr lang="es-EC" b="1" i="1">
                              <a:latin typeface="Cambria Math"/>
                            </a:rPr>
                          </m:ctrlPr>
                        </m:sSubPr>
                        <m:e>
                          <m:r>
                            <a:rPr lang="es-ES" b="1" i="1">
                              <a:latin typeface="Cambria Math"/>
                            </a:rPr>
                            <m:t>𝐄</m:t>
                          </m:r>
                        </m:e>
                        <m:sub>
                          <m:r>
                            <a:rPr lang="es-ES" b="1" i="1">
                              <a:latin typeface="Cambria Math"/>
                            </a:rPr>
                            <m:t>𝐌</m:t>
                          </m:r>
                        </m:sub>
                      </m:sSub>
                      <m:r>
                        <a:rPr lang="es-ES">
                          <a:latin typeface="Cambria Math"/>
                        </a:rPr>
                        <m:t>=6.28 </m:t>
                      </m:r>
                      <m:r>
                        <m:rPr>
                          <m:sty m:val="p"/>
                        </m:rPr>
                        <a:rPr lang="es-ES">
                          <a:latin typeface="Cambria Math"/>
                        </a:rPr>
                        <m:t>cm</m:t>
                      </m:r>
                    </m:oMath>
                  </m:oMathPara>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259408" y="4088878"/>
                <a:ext cx="4572000" cy="2585323"/>
              </a:xfrm>
              <a:prstGeom prst="rect">
                <a:avLst/>
              </a:prstGeom>
              <a:blipFill rotWithShape="1">
                <a:blip r:embed="rId3" cstate="print"/>
                <a:stretch>
                  <a:fillRect l="-1200" t="-1179"/>
                </a:stretch>
              </a:blipFill>
            </p:spPr>
            <p:txBody>
              <a:bodyPr/>
              <a:lstStyle/>
              <a:p>
                <a:r>
                  <a:rPr lang="es-EC">
                    <a:noFill/>
                  </a:rPr>
                  <a:t> </a:t>
                </a:r>
              </a:p>
            </p:txBody>
          </p:sp>
        </mc:Fallback>
      </mc:AlternateContent>
      <p:pic>
        <p:nvPicPr>
          <p:cNvPr id="7" name="6 Imagen" descr="C:\Users\HENRY\Documents\Bluetooth Folder\IMG00158-20130830-1327.jpg"/>
          <p:cNvPicPr/>
          <p:nvPr/>
        </p:nvPicPr>
        <p:blipFill rotWithShape="1">
          <a:blip r:embed="rId4" cstate="print">
            <a:extLst>
              <a:ext uri="{28A0092B-C50C-407E-A947-70E740481C1C}">
                <a14:useLocalDpi xmlns:a14="http://schemas.microsoft.com/office/drawing/2010/main" val="0"/>
              </a:ext>
            </a:extLst>
          </a:blip>
          <a:srcRect l="8333" t="10002" b="10817"/>
          <a:stretch/>
        </p:blipFill>
        <p:spPr bwMode="auto">
          <a:xfrm>
            <a:off x="3489212" y="2849772"/>
            <a:ext cx="5101575" cy="3465164"/>
          </a:xfrm>
          <a:prstGeom prst="rect">
            <a:avLst/>
          </a:prstGeom>
          <a:noFill/>
          <a:ln>
            <a:noFill/>
          </a:ln>
          <a:extLst>
            <a:ext uri="{53640926-AAD7-44D8-BBD7-CCE9431645EC}">
              <a14:shadowObscured xmlns:a14="http://schemas.microsoft.com/office/drawing/2010/main"/>
            </a:ext>
          </a:extLst>
        </p:spPr>
      </p:pic>
      <p:sp>
        <p:nvSpPr>
          <p:cNvPr id="8" name="7 Rectángulo"/>
          <p:cNvSpPr/>
          <p:nvPr/>
        </p:nvSpPr>
        <p:spPr>
          <a:xfrm>
            <a:off x="3491880" y="6314936"/>
            <a:ext cx="4778872" cy="400110"/>
          </a:xfrm>
          <a:prstGeom prst="rect">
            <a:avLst/>
          </a:prstGeom>
        </p:spPr>
        <p:txBody>
          <a:bodyPr wrap="none">
            <a:spAutoFit/>
          </a:bodyPr>
          <a:lstStyle/>
          <a:p>
            <a:r>
              <a:rPr lang="es-EC" sz="2000" b="1" dirty="0"/>
              <a:t>Figura 3. 32  </a:t>
            </a:r>
            <a:r>
              <a:rPr lang="es-EC" sz="2000" dirty="0"/>
              <a:t>Molde del Ladrillo Refractario</a:t>
            </a:r>
            <a:endParaRPr lang="es-EC" sz="2000" b="1" dirty="0"/>
          </a:p>
        </p:txBody>
      </p:sp>
      <p:sp>
        <p:nvSpPr>
          <p:cNvPr id="9" name="8 Rectángulo"/>
          <p:cNvSpPr/>
          <p:nvPr/>
        </p:nvSpPr>
        <p:spPr>
          <a:xfrm>
            <a:off x="3753999" y="1752001"/>
            <a:ext cx="4572000" cy="646331"/>
          </a:xfrm>
          <a:prstGeom prst="rect">
            <a:avLst/>
          </a:prstGeom>
        </p:spPr>
        <p:txBody>
          <a:bodyPr wrap="square">
            <a:spAutoFit/>
          </a:bodyPr>
          <a:lstStyle/>
          <a:p>
            <a:r>
              <a:rPr lang="es-EC" b="1" dirty="0"/>
              <a:t>Fuente: </a:t>
            </a:r>
            <a:r>
              <a:rPr lang="es-EC" dirty="0"/>
              <a:t>Llano, M.; Cuichán A.; Ladrillo Refractario </a:t>
            </a:r>
            <a:r>
              <a:rPr lang="es-EC" dirty="0" smtClean="0"/>
              <a:t>Alternativo, DECEM, ESPE, 2013.</a:t>
            </a:r>
            <a:endParaRPr lang="es-EC" dirty="0"/>
          </a:p>
        </p:txBody>
      </p:sp>
    </p:spTree>
    <p:extLst>
      <p:ext uri="{BB962C8B-B14F-4D97-AF65-F5344CB8AC3E}">
        <p14:creationId xmlns:p14="http://schemas.microsoft.com/office/powerpoint/2010/main" val="17743355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1298408"/>
          </a:xfrm>
        </p:spPr>
        <p:txBody>
          <a:bodyPr>
            <a:normAutofit fontScale="90000"/>
          </a:bodyPr>
          <a:lstStyle/>
          <a:p>
            <a:pPr algn="ctr"/>
            <a:r>
              <a:rPr lang="es-EC" sz="3100" b="1" dirty="0">
                <a:solidFill>
                  <a:schemeClr val="tx1"/>
                </a:solidFill>
              </a:rPr>
              <a:t>PRUEBAS Y ENSAYOS DEL LADRILLO REFRACTARIO</a:t>
            </a:r>
            <a:r>
              <a:rPr lang="es-EC" sz="1600" b="1" dirty="0"/>
              <a:t/>
            </a:r>
            <a:br>
              <a:rPr lang="es-EC" sz="1600" b="1" dirty="0"/>
            </a:br>
            <a:r>
              <a:rPr lang="es-EC" sz="1600" b="1" dirty="0"/>
              <a:t/>
            </a:r>
            <a:br>
              <a:rPr lang="es-EC" sz="1600" b="1" dirty="0"/>
            </a:br>
            <a:endParaRPr lang="es-EC" sz="1600" dirty="0"/>
          </a:p>
        </p:txBody>
      </p:sp>
      <p:sp>
        <p:nvSpPr>
          <p:cNvPr id="3" name="2 Marcador de contenido"/>
          <p:cNvSpPr>
            <a:spLocks noGrp="1"/>
          </p:cNvSpPr>
          <p:nvPr>
            <p:ph idx="1"/>
          </p:nvPr>
        </p:nvSpPr>
        <p:spPr/>
        <p:txBody>
          <a:bodyPr>
            <a:normAutofit/>
          </a:bodyPr>
          <a:lstStyle/>
          <a:p>
            <a:pPr algn="just">
              <a:buNone/>
            </a:pPr>
            <a:r>
              <a:rPr lang="es-EC" b="1" dirty="0" smtClean="0">
                <a:latin typeface="+mj-lt"/>
              </a:rPr>
              <a:t>Propiedades del ladrillo refractario</a:t>
            </a:r>
          </a:p>
          <a:p>
            <a:pPr algn="just">
              <a:buNone/>
            </a:pPr>
            <a:endParaRPr lang="es-EC" dirty="0" smtClean="0">
              <a:latin typeface="+mj-lt"/>
            </a:endParaRPr>
          </a:p>
          <a:p>
            <a:pPr algn="just">
              <a:buFont typeface="Arial" pitchFamily="34" charset="0"/>
              <a:buChar char="•"/>
            </a:pPr>
            <a:r>
              <a:rPr lang="es-EC" dirty="0" smtClean="0">
                <a:latin typeface="+mj-lt"/>
              </a:rPr>
              <a:t>En esta parte se realiza cada una de las pruebas con sus debidos procedimientos que nos ayudaran a determinar las características físico - mecánicas que posee el ladrillo refractario</a:t>
            </a:r>
          </a:p>
          <a:p>
            <a:pPr algn="just">
              <a:buFont typeface="Arial" pitchFamily="34" charset="0"/>
              <a:buChar char="•"/>
            </a:pPr>
            <a:r>
              <a:rPr lang="es-EC" dirty="0" smtClean="0">
                <a:latin typeface="+mj-lt"/>
              </a:rPr>
              <a:t>Para determinar la composición Química del Ladrillo Refractario  se utiliza  la Norma INEN 576.</a:t>
            </a:r>
          </a:p>
          <a:p>
            <a:pPr algn="just">
              <a:buFont typeface="Arial" pitchFamily="34" charset="0"/>
              <a:buChar char="•"/>
            </a:pPr>
            <a:endParaRPr lang="es-EC" dirty="0">
              <a:latin typeface="+mj-lt"/>
            </a:endParaRPr>
          </a:p>
        </p:txBody>
      </p:sp>
    </p:spTree>
    <p:extLst>
      <p:ext uri="{BB962C8B-B14F-4D97-AF65-F5344CB8AC3E}">
        <p14:creationId xmlns:p14="http://schemas.microsoft.com/office/powerpoint/2010/main" val="28551196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792088"/>
          </a:xfrm>
        </p:spPr>
        <p:txBody>
          <a:bodyPr/>
          <a:lstStyle/>
          <a:p>
            <a:pPr lvl="2" algn="ctr" rtl="0">
              <a:spcBef>
                <a:spcPct val="0"/>
              </a:spcBef>
            </a:pPr>
            <a:r>
              <a:rPr lang="es-ES" sz="2800" b="1" dirty="0" smtClean="0">
                <a:latin typeface="Arial" panose="020B0604020202020204" pitchFamily="34" charset="0"/>
                <a:cs typeface="Arial" panose="020B0604020202020204" pitchFamily="34" charset="0"/>
              </a:rPr>
              <a:t>COMPOSICIÓN QUÍMICA </a:t>
            </a:r>
            <a:r>
              <a:rPr lang="es-EC" sz="1600" dirty="0"/>
              <a:t/>
            </a:r>
            <a:br>
              <a:rPr lang="es-EC" sz="1600" dirty="0"/>
            </a:br>
            <a:endParaRPr lang="es-EC" dirty="0"/>
          </a:p>
        </p:txBody>
      </p:sp>
      <p:pic>
        <p:nvPicPr>
          <p:cNvPr id="12291" name="Picture 3"/>
          <p:cNvPicPr>
            <a:picLocks noGrp="1" noChangeAspect="1" noChangeArrowheads="1"/>
          </p:cNvPicPr>
          <p:nvPr>
            <p:ph idx="1"/>
          </p:nvPr>
        </p:nvPicPr>
        <p:blipFill>
          <a:blip r:embed="rId2" cstate="print"/>
          <a:srcRect/>
          <a:stretch>
            <a:fillRect/>
          </a:stretch>
        </p:blipFill>
        <p:spPr bwMode="auto">
          <a:xfrm>
            <a:off x="1907704" y="1772816"/>
            <a:ext cx="5400600" cy="3960440"/>
          </a:xfrm>
          <a:prstGeom prst="rect">
            <a:avLst/>
          </a:prstGeom>
          <a:noFill/>
          <a:ln w="9525">
            <a:noFill/>
            <a:miter lim="800000"/>
            <a:headEnd/>
            <a:tailEnd/>
          </a:ln>
        </p:spPr>
      </p:pic>
      <p:sp>
        <p:nvSpPr>
          <p:cNvPr id="4" name="3 Rectángulo"/>
          <p:cNvSpPr/>
          <p:nvPr/>
        </p:nvSpPr>
        <p:spPr>
          <a:xfrm>
            <a:off x="2771800" y="6021287"/>
            <a:ext cx="4193696" cy="646331"/>
          </a:xfrm>
          <a:prstGeom prst="rect">
            <a:avLst/>
          </a:prstGeom>
        </p:spPr>
        <p:txBody>
          <a:bodyPr wrap="square">
            <a:spAutoFit/>
          </a:bodyPr>
          <a:lstStyle/>
          <a:p>
            <a:r>
              <a:rPr lang="es-EC" b="1" dirty="0"/>
              <a:t>Fuente: </a:t>
            </a:r>
            <a:r>
              <a:rPr lang="es-EC" dirty="0"/>
              <a:t>Llano, M.; Cuichán A.; Ladrillo Refractario </a:t>
            </a:r>
            <a:r>
              <a:rPr lang="es-EC" dirty="0" smtClean="0"/>
              <a:t>Alternativo, 2013.</a:t>
            </a:r>
            <a:endParaRPr lang="es-EC" dirty="0"/>
          </a:p>
        </p:txBody>
      </p:sp>
    </p:spTree>
    <p:extLst>
      <p:ext uri="{BB962C8B-B14F-4D97-AF65-F5344CB8AC3E}">
        <p14:creationId xmlns:p14="http://schemas.microsoft.com/office/powerpoint/2010/main" val="30772161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Título"/>
          <p:cNvSpPr>
            <a:spLocks noGrp="1"/>
          </p:cNvSpPr>
          <p:nvPr>
            <p:ph type="title"/>
          </p:nvPr>
        </p:nvSpPr>
        <p:spPr>
          <a:xfrm>
            <a:off x="467544" y="476672"/>
            <a:ext cx="8229600" cy="492664"/>
          </a:xfrm>
        </p:spPr>
        <p:txBody>
          <a:bodyPr>
            <a:normAutofit fontScale="90000"/>
          </a:bodyPr>
          <a:lstStyle/>
          <a:p>
            <a:pPr algn="ctr"/>
            <a:r>
              <a:rPr lang="es-ES" sz="2000" b="1" dirty="0">
                <a:solidFill>
                  <a:schemeClr val="tx1"/>
                </a:solidFill>
              </a:rPr>
              <a:t>NORMA </a:t>
            </a:r>
            <a:r>
              <a:rPr lang="es-ES" sz="2000" b="1" dirty="0" smtClean="0">
                <a:solidFill>
                  <a:schemeClr val="tx1"/>
                </a:solidFill>
              </a:rPr>
              <a:t>INEN 573</a:t>
            </a:r>
            <a:br>
              <a:rPr lang="es-ES" sz="2000" b="1" dirty="0" smtClean="0">
                <a:solidFill>
                  <a:schemeClr val="tx1"/>
                </a:solidFill>
              </a:rPr>
            </a:br>
            <a:r>
              <a:rPr lang="es-ES" sz="2000" b="1" dirty="0" smtClean="0">
                <a:solidFill>
                  <a:schemeClr val="tx1"/>
                </a:solidFill>
              </a:rPr>
              <a:t>POROSIDAD, ABSORCIÓN DE AGUA Y DENSIDAD APARENTE</a:t>
            </a:r>
            <a:endParaRPr lang="es-EC" sz="2000" b="1" dirty="0">
              <a:solidFill>
                <a:schemeClr val="tx1"/>
              </a:solidFill>
            </a:endParaRPr>
          </a:p>
        </p:txBody>
      </p:sp>
      <p:sp>
        <p:nvSpPr>
          <p:cNvPr id="15" name="14 Marcador de contenido"/>
          <p:cNvSpPr>
            <a:spLocks noGrp="1"/>
          </p:cNvSpPr>
          <p:nvPr>
            <p:ph sz="half" idx="1"/>
          </p:nvPr>
        </p:nvSpPr>
        <p:spPr>
          <a:xfrm>
            <a:off x="457200" y="1052736"/>
            <a:ext cx="4038600" cy="5302189"/>
          </a:xfrm>
        </p:spPr>
        <p:txBody>
          <a:bodyPr/>
          <a:lstStyle/>
          <a:p>
            <a:pPr>
              <a:buNone/>
            </a:pPr>
            <a:endParaRPr lang="es-EC" dirty="0" smtClean="0"/>
          </a:p>
          <a:p>
            <a:endParaRPr lang="es-EC" dirty="0" smtClean="0"/>
          </a:p>
          <a:p>
            <a:endParaRPr lang="es-EC" dirty="0" smtClean="0"/>
          </a:p>
          <a:p>
            <a:endParaRPr lang="es-EC" dirty="0" smtClean="0"/>
          </a:p>
          <a:p>
            <a:endParaRPr lang="es-EC" dirty="0"/>
          </a:p>
        </p:txBody>
      </p:sp>
      <p:pic>
        <p:nvPicPr>
          <p:cNvPr id="17" name="16 Imagen" descr="E:\BlackBerry\pictures\IMG00291-20130917-081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268760"/>
            <a:ext cx="1806785" cy="1944216"/>
          </a:xfrm>
          <a:prstGeom prst="rect">
            <a:avLst/>
          </a:prstGeom>
          <a:noFill/>
          <a:ln>
            <a:noFill/>
          </a:ln>
        </p:spPr>
      </p:pic>
      <p:pic>
        <p:nvPicPr>
          <p:cNvPr id="18" name="17 Imagen" descr="E:\BlackBerry\pictures\IMG00304-20130917-0832.jpg"/>
          <p:cNvPicPr/>
          <p:nvPr/>
        </p:nvPicPr>
        <p:blipFill rotWithShape="1">
          <a:blip r:embed="rId3" cstate="print">
            <a:extLst>
              <a:ext uri="{28A0092B-C50C-407E-A947-70E740481C1C}">
                <a14:useLocalDpi xmlns:a14="http://schemas.microsoft.com/office/drawing/2010/main" val="0"/>
              </a:ext>
            </a:extLst>
          </a:blip>
          <a:srcRect t="11655" r="16690" b="7459"/>
          <a:stretch/>
        </p:blipFill>
        <p:spPr bwMode="auto">
          <a:xfrm>
            <a:off x="2483768" y="1268761"/>
            <a:ext cx="1860396" cy="1944216"/>
          </a:xfrm>
          <a:prstGeom prst="rect">
            <a:avLst/>
          </a:prstGeom>
          <a:noFill/>
          <a:ln>
            <a:noFill/>
          </a:ln>
          <a:extLst>
            <a:ext uri="{53640926-AAD7-44D8-BBD7-CCE9431645EC}">
              <a14:shadowObscured xmlns:a14="http://schemas.microsoft.com/office/drawing/2010/main"/>
            </a:ext>
          </a:extLst>
        </p:spPr>
      </p:pic>
      <p:pic>
        <p:nvPicPr>
          <p:cNvPr id="19" name="18 Imagen" descr="E:\BlackBerry\pictures\IMG00310-20130918-111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3501008"/>
            <a:ext cx="1800200" cy="2304256"/>
          </a:xfrm>
          <a:prstGeom prst="rect">
            <a:avLst/>
          </a:prstGeom>
          <a:noFill/>
          <a:ln>
            <a:noFill/>
          </a:ln>
        </p:spPr>
      </p:pic>
      <p:pic>
        <p:nvPicPr>
          <p:cNvPr id="20" name="19 Imagen" descr="E:\BlackBerry\pictures\IMG00311-20130918-112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3768" y="3501008"/>
            <a:ext cx="1872208" cy="2304256"/>
          </a:xfrm>
          <a:prstGeom prst="rect">
            <a:avLst/>
          </a:prstGeom>
          <a:noFill/>
          <a:ln>
            <a:noFill/>
          </a:ln>
        </p:spPr>
      </p:pic>
      <p:pic>
        <p:nvPicPr>
          <p:cNvPr id="1028" name="Picture 4"/>
          <p:cNvPicPr>
            <a:picLocks noGrp="1" noChangeAspect="1" noChangeArrowheads="1"/>
          </p:cNvPicPr>
          <p:nvPr>
            <p:ph sz="half" idx="2"/>
          </p:nvPr>
        </p:nvPicPr>
        <p:blipFill>
          <a:blip r:embed="rId6" cstate="print"/>
          <a:srcRect/>
          <a:stretch>
            <a:fillRect/>
          </a:stretch>
        </p:blipFill>
        <p:spPr bwMode="auto">
          <a:xfrm>
            <a:off x="5149091" y="1340768"/>
            <a:ext cx="3455356" cy="3960440"/>
          </a:xfrm>
          <a:prstGeom prst="rect">
            <a:avLst/>
          </a:prstGeom>
          <a:noFill/>
          <a:ln w="9525">
            <a:noFill/>
            <a:miter lim="800000"/>
            <a:headEnd/>
            <a:tailEnd/>
          </a:ln>
        </p:spPr>
      </p:pic>
      <p:sp>
        <p:nvSpPr>
          <p:cNvPr id="2" name="1 Rectángulo"/>
          <p:cNvSpPr/>
          <p:nvPr/>
        </p:nvSpPr>
        <p:spPr>
          <a:xfrm>
            <a:off x="539552" y="5879722"/>
            <a:ext cx="6606480" cy="923330"/>
          </a:xfrm>
          <a:prstGeom prst="rect">
            <a:avLst/>
          </a:prstGeom>
        </p:spPr>
        <p:txBody>
          <a:bodyPr wrap="square">
            <a:spAutoFit/>
          </a:bodyPr>
          <a:lstStyle/>
          <a:p>
            <a:r>
              <a:rPr lang="es-ES" b="1" dirty="0"/>
              <a:t>G.- </a:t>
            </a:r>
            <a:r>
              <a:rPr lang="es-ES" dirty="0"/>
              <a:t>Masa de la Muestra </a:t>
            </a:r>
            <a:r>
              <a:rPr lang="es-ES" dirty="0" smtClean="0"/>
              <a:t>Seca.</a:t>
            </a:r>
          </a:p>
          <a:p>
            <a:r>
              <a:rPr lang="es-ES" b="1" dirty="0" smtClean="0"/>
              <a:t>Ga</a:t>
            </a:r>
            <a:r>
              <a:rPr lang="es-ES" b="1" dirty="0"/>
              <a:t>.- </a:t>
            </a:r>
            <a:r>
              <a:rPr lang="es-ES" dirty="0"/>
              <a:t>Masa de la muestra saturada de </a:t>
            </a:r>
            <a:r>
              <a:rPr lang="es-ES" dirty="0" smtClean="0"/>
              <a:t>superficie húmeda. </a:t>
            </a:r>
          </a:p>
          <a:p>
            <a:r>
              <a:rPr lang="es-ES" b="1" dirty="0" smtClean="0"/>
              <a:t>Gs</a:t>
            </a:r>
            <a:r>
              <a:rPr lang="es-ES" b="1" dirty="0"/>
              <a:t>.- </a:t>
            </a:r>
            <a:r>
              <a:rPr lang="es-ES" dirty="0"/>
              <a:t>Masa de la muestra saturada en </a:t>
            </a:r>
            <a:r>
              <a:rPr lang="es-ES" dirty="0" smtClean="0"/>
              <a:t>agua</a:t>
            </a:r>
            <a:r>
              <a:rPr lang="es-ES" dirty="0"/>
              <a:t>.</a:t>
            </a:r>
            <a:endParaRPr lang="es-EC" dirty="0"/>
          </a:p>
        </p:txBody>
      </p:sp>
      <p:sp>
        <p:nvSpPr>
          <p:cNvPr id="10" name="9 Rectángulo"/>
          <p:cNvSpPr/>
          <p:nvPr/>
        </p:nvSpPr>
        <p:spPr>
          <a:xfrm>
            <a:off x="4716016" y="5374956"/>
            <a:ext cx="4193696" cy="646331"/>
          </a:xfrm>
          <a:prstGeom prst="rect">
            <a:avLst/>
          </a:prstGeom>
        </p:spPr>
        <p:txBody>
          <a:bodyPr wrap="square">
            <a:spAutoFit/>
          </a:bodyPr>
          <a:lstStyle/>
          <a:p>
            <a:r>
              <a:rPr lang="es-EC" b="1" dirty="0"/>
              <a:t>Fuente: </a:t>
            </a:r>
            <a:r>
              <a:rPr lang="es-EC" dirty="0"/>
              <a:t>Llano, M.; Cuichán A.; Ladrillo Refractario </a:t>
            </a:r>
            <a:r>
              <a:rPr lang="es-EC" dirty="0" smtClean="0"/>
              <a:t>Alternativo, 2013.</a:t>
            </a:r>
            <a:endParaRPr lang="es-EC"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67544" y="692696"/>
            <a:ext cx="8229600" cy="506320"/>
          </a:xfrm>
        </p:spPr>
        <p:txBody>
          <a:bodyPr>
            <a:normAutofit/>
          </a:bodyPr>
          <a:lstStyle/>
          <a:p>
            <a:pPr algn="ctr"/>
            <a:r>
              <a:rPr lang="es-EC" sz="2800" b="1" dirty="0" smtClean="0">
                <a:solidFill>
                  <a:schemeClr val="tx1"/>
                </a:solidFill>
              </a:rPr>
              <a:t>POROSIDAD APARENTE</a:t>
            </a:r>
            <a:endParaRPr lang="es-EC" sz="2800" dirty="0"/>
          </a:p>
        </p:txBody>
      </p:sp>
      <p:sp>
        <p:nvSpPr>
          <p:cNvPr id="6" name="5 Marcador de contenido"/>
          <p:cNvSpPr>
            <a:spLocks noGrp="1"/>
          </p:cNvSpPr>
          <p:nvPr>
            <p:ph sz="half" idx="1"/>
          </p:nvPr>
        </p:nvSpPr>
        <p:spPr>
          <a:xfrm>
            <a:off x="457200" y="1412776"/>
            <a:ext cx="3538736" cy="4942149"/>
          </a:xfrm>
        </p:spPr>
        <p:txBody>
          <a:bodyPr/>
          <a:lstStyle/>
          <a:p>
            <a:pPr algn="just"/>
            <a:r>
              <a:rPr lang="es-EC" sz="2000" dirty="0" smtClean="0">
                <a:latin typeface="+mj-lt"/>
              </a:rPr>
              <a:t>Se calcula con la siguiente expresión</a:t>
            </a:r>
            <a:r>
              <a:rPr lang="es-EC" sz="2000" dirty="0" smtClean="0"/>
              <a:t>:</a:t>
            </a:r>
          </a:p>
          <a:p>
            <a:pPr>
              <a:buNone/>
            </a:pPr>
            <a:endParaRPr lang="es-EC" dirty="0"/>
          </a:p>
        </p:txBody>
      </p:sp>
      <p:pic>
        <p:nvPicPr>
          <p:cNvPr id="8" name="Picture 2"/>
          <p:cNvPicPr>
            <a:picLocks noChangeAspect="1" noChangeArrowheads="1"/>
          </p:cNvPicPr>
          <p:nvPr/>
        </p:nvPicPr>
        <p:blipFill>
          <a:blip r:embed="rId2" cstate="print"/>
          <a:srcRect/>
          <a:stretch>
            <a:fillRect/>
          </a:stretch>
        </p:blipFill>
        <p:spPr bwMode="auto">
          <a:xfrm>
            <a:off x="1403648" y="2492896"/>
            <a:ext cx="1944216" cy="864096"/>
          </a:xfrm>
          <a:prstGeom prst="rect">
            <a:avLst/>
          </a:prstGeom>
          <a:noFill/>
          <a:ln w="9525">
            <a:noFill/>
            <a:miter lim="800000"/>
            <a:headEnd/>
            <a:tailEnd/>
          </a:ln>
        </p:spPr>
      </p:pic>
      <p:pic>
        <p:nvPicPr>
          <p:cNvPr id="9" name="Picture 3"/>
          <p:cNvPicPr>
            <a:picLocks noChangeAspect="1" noChangeArrowheads="1"/>
          </p:cNvPicPr>
          <p:nvPr/>
        </p:nvPicPr>
        <p:blipFill>
          <a:blip r:embed="rId3" cstate="print"/>
          <a:srcRect/>
          <a:stretch>
            <a:fillRect/>
          </a:stretch>
        </p:blipFill>
        <p:spPr bwMode="auto">
          <a:xfrm>
            <a:off x="971600" y="3645024"/>
            <a:ext cx="2808311" cy="952872"/>
          </a:xfrm>
          <a:prstGeom prst="rect">
            <a:avLst/>
          </a:prstGeom>
          <a:noFill/>
          <a:ln w="9525">
            <a:noFill/>
            <a:miter lim="800000"/>
            <a:headEnd/>
            <a:tailEnd/>
          </a:ln>
        </p:spPr>
      </p:pic>
      <p:pic>
        <p:nvPicPr>
          <p:cNvPr id="10" name="Picture 4"/>
          <p:cNvPicPr>
            <a:picLocks noChangeAspect="1" noChangeArrowheads="1"/>
          </p:cNvPicPr>
          <p:nvPr/>
        </p:nvPicPr>
        <p:blipFill>
          <a:blip r:embed="rId4" cstate="print"/>
          <a:srcRect/>
          <a:stretch>
            <a:fillRect/>
          </a:stretch>
        </p:blipFill>
        <p:spPr bwMode="auto">
          <a:xfrm>
            <a:off x="1475656" y="4941168"/>
            <a:ext cx="1656184" cy="264989"/>
          </a:xfrm>
          <a:prstGeom prst="rect">
            <a:avLst/>
          </a:prstGeom>
          <a:noFill/>
          <a:ln w="9525">
            <a:noFill/>
            <a:miter lim="800000"/>
            <a:headEnd/>
            <a:tailEnd/>
          </a:ln>
        </p:spPr>
      </p:pic>
      <p:pic>
        <p:nvPicPr>
          <p:cNvPr id="2050" name="Picture 2"/>
          <p:cNvPicPr>
            <a:picLocks noGrp="1" noChangeAspect="1" noChangeArrowheads="1"/>
          </p:cNvPicPr>
          <p:nvPr>
            <p:ph sz="half" idx="2"/>
          </p:nvPr>
        </p:nvPicPr>
        <p:blipFill>
          <a:blip r:embed="rId5" cstate="print"/>
          <a:srcRect/>
          <a:stretch>
            <a:fillRect/>
          </a:stretch>
        </p:blipFill>
        <p:spPr bwMode="auto">
          <a:xfrm>
            <a:off x="4067944" y="1628800"/>
            <a:ext cx="4752528" cy="4320480"/>
          </a:xfrm>
          <a:prstGeom prst="rect">
            <a:avLst/>
          </a:prstGeom>
          <a:noFill/>
          <a:ln w="9525">
            <a:noFill/>
            <a:miter lim="800000"/>
            <a:headEnd/>
            <a:tailEnd/>
          </a:ln>
        </p:spPr>
      </p:pic>
      <p:sp>
        <p:nvSpPr>
          <p:cNvPr id="11" name="10 Rectángulo"/>
          <p:cNvSpPr/>
          <p:nvPr/>
        </p:nvSpPr>
        <p:spPr>
          <a:xfrm>
            <a:off x="4427984" y="6021287"/>
            <a:ext cx="4193696" cy="646331"/>
          </a:xfrm>
          <a:prstGeom prst="rect">
            <a:avLst/>
          </a:prstGeom>
        </p:spPr>
        <p:txBody>
          <a:bodyPr wrap="square">
            <a:spAutoFit/>
          </a:bodyPr>
          <a:lstStyle/>
          <a:p>
            <a:r>
              <a:rPr lang="es-EC" b="1" dirty="0"/>
              <a:t>Fuente: </a:t>
            </a:r>
            <a:r>
              <a:rPr lang="es-EC" dirty="0"/>
              <a:t>Llano, M.; Cuichán A.; Ladrillo Refractario </a:t>
            </a:r>
            <a:r>
              <a:rPr lang="es-EC" dirty="0" smtClean="0"/>
              <a:t>Alternativo, 2013.</a:t>
            </a:r>
            <a:endParaRPr lang="es-EC"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395536" y="692696"/>
            <a:ext cx="8229600" cy="506320"/>
          </a:xfrm>
        </p:spPr>
        <p:txBody>
          <a:bodyPr>
            <a:normAutofit/>
          </a:bodyPr>
          <a:lstStyle/>
          <a:p>
            <a:pPr algn="ctr"/>
            <a:r>
              <a:rPr lang="es-EC" sz="2800" b="1" dirty="0" smtClean="0">
                <a:solidFill>
                  <a:schemeClr val="tx1"/>
                </a:solidFill>
              </a:rPr>
              <a:t>ABSORCION DE AGUA</a:t>
            </a:r>
            <a:endParaRPr lang="es-EC" sz="2800" dirty="0"/>
          </a:p>
        </p:txBody>
      </p:sp>
      <p:sp>
        <p:nvSpPr>
          <p:cNvPr id="6" name="5 Marcador de contenido"/>
          <p:cNvSpPr>
            <a:spLocks noGrp="1"/>
          </p:cNvSpPr>
          <p:nvPr>
            <p:ph sz="half" idx="1"/>
          </p:nvPr>
        </p:nvSpPr>
        <p:spPr>
          <a:xfrm>
            <a:off x="457200" y="1412776"/>
            <a:ext cx="3682752" cy="4942149"/>
          </a:xfrm>
        </p:spPr>
        <p:txBody>
          <a:bodyPr>
            <a:normAutofit/>
          </a:bodyPr>
          <a:lstStyle/>
          <a:p>
            <a:pPr algn="just"/>
            <a:r>
              <a:rPr lang="es-EC" sz="2000" dirty="0" smtClean="0">
                <a:latin typeface="+mj-lt"/>
              </a:rPr>
              <a:t>Se calcula con la siguiente expresión:</a:t>
            </a:r>
          </a:p>
          <a:p>
            <a:pPr algn="just">
              <a:buNone/>
            </a:pPr>
            <a:endParaRPr lang="es-EC" sz="2000" dirty="0">
              <a:latin typeface="+mj-lt"/>
            </a:endParaRPr>
          </a:p>
        </p:txBody>
      </p:sp>
      <p:pic>
        <p:nvPicPr>
          <p:cNvPr id="8" name="Picture 2"/>
          <p:cNvPicPr>
            <a:picLocks noChangeAspect="1" noChangeArrowheads="1"/>
          </p:cNvPicPr>
          <p:nvPr/>
        </p:nvPicPr>
        <p:blipFill>
          <a:blip r:embed="rId2" cstate="print"/>
          <a:srcRect/>
          <a:stretch>
            <a:fillRect/>
          </a:stretch>
        </p:blipFill>
        <p:spPr bwMode="auto">
          <a:xfrm>
            <a:off x="1475656" y="2204864"/>
            <a:ext cx="1800200" cy="864096"/>
          </a:xfrm>
          <a:prstGeom prst="rect">
            <a:avLst/>
          </a:prstGeom>
          <a:noFill/>
          <a:ln w="9525">
            <a:noFill/>
            <a:miter lim="800000"/>
            <a:headEnd/>
            <a:tailEnd/>
          </a:ln>
        </p:spPr>
      </p:pic>
      <p:pic>
        <p:nvPicPr>
          <p:cNvPr id="9" name="Picture 3"/>
          <p:cNvPicPr>
            <a:picLocks noChangeAspect="1" noChangeArrowheads="1"/>
          </p:cNvPicPr>
          <p:nvPr/>
        </p:nvPicPr>
        <p:blipFill>
          <a:blip r:embed="rId3" cstate="print"/>
          <a:srcRect/>
          <a:stretch>
            <a:fillRect/>
          </a:stretch>
        </p:blipFill>
        <p:spPr bwMode="auto">
          <a:xfrm>
            <a:off x="1115616" y="3501008"/>
            <a:ext cx="2592288" cy="936104"/>
          </a:xfrm>
          <a:prstGeom prst="rect">
            <a:avLst/>
          </a:prstGeom>
          <a:noFill/>
          <a:ln w="9525">
            <a:noFill/>
            <a:miter lim="800000"/>
            <a:headEnd/>
            <a:tailEnd/>
          </a:ln>
        </p:spPr>
      </p:pic>
      <p:pic>
        <p:nvPicPr>
          <p:cNvPr id="10" name="Picture 4"/>
          <p:cNvPicPr>
            <a:picLocks noChangeAspect="1" noChangeArrowheads="1"/>
          </p:cNvPicPr>
          <p:nvPr/>
        </p:nvPicPr>
        <p:blipFill>
          <a:blip r:embed="rId4" cstate="print"/>
          <a:srcRect/>
          <a:stretch>
            <a:fillRect/>
          </a:stretch>
        </p:blipFill>
        <p:spPr bwMode="auto">
          <a:xfrm>
            <a:off x="1835696" y="4725144"/>
            <a:ext cx="1152128" cy="360040"/>
          </a:xfrm>
          <a:prstGeom prst="rect">
            <a:avLst/>
          </a:prstGeom>
          <a:noFill/>
          <a:ln w="9525">
            <a:noFill/>
            <a:miter lim="800000"/>
            <a:headEnd/>
            <a:tailEnd/>
          </a:ln>
        </p:spPr>
      </p:pic>
      <p:pic>
        <p:nvPicPr>
          <p:cNvPr id="3074" name="Picture 2"/>
          <p:cNvPicPr>
            <a:picLocks noGrp="1" noChangeAspect="1" noChangeArrowheads="1"/>
          </p:cNvPicPr>
          <p:nvPr>
            <p:ph sz="half" idx="2"/>
          </p:nvPr>
        </p:nvPicPr>
        <p:blipFill>
          <a:blip r:embed="rId5" cstate="print"/>
          <a:srcRect/>
          <a:stretch>
            <a:fillRect/>
          </a:stretch>
        </p:blipFill>
        <p:spPr bwMode="auto">
          <a:xfrm>
            <a:off x="4442152" y="1628800"/>
            <a:ext cx="4378319" cy="4176464"/>
          </a:xfrm>
          <a:prstGeom prst="rect">
            <a:avLst/>
          </a:prstGeom>
          <a:noFill/>
          <a:ln w="9525">
            <a:noFill/>
            <a:miter lim="800000"/>
            <a:headEnd/>
            <a:tailEnd/>
          </a:ln>
        </p:spPr>
      </p:pic>
      <p:sp>
        <p:nvSpPr>
          <p:cNvPr id="11" name="10 Rectángulo"/>
          <p:cNvSpPr/>
          <p:nvPr/>
        </p:nvSpPr>
        <p:spPr>
          <a:xfrm>
            <a:off x="4499992" y="6021288"/>
            <a:ext cx="4193696" cy="646331"/>
          </a:xfrm>
          <a:prstGeom prst="rect">
            <a:avLst/>
          </a:prstGeom>
        </p:spPr>
        <p:txBody>
          <a:bodyPr wrap="square">
            <a:spAutoFit/>
          </a:bodyPr>
          <a:lstStyle/>
          <a:p>
            <a:r>
              <a:rPr lang="es-EC" b="1" dirty="0"/>
              <a:t>Fuente: </a:t>
            </a:r>
            <a:r>
              <a:rPr lang="es-EC" dirty="0"/>
              <a:t>Llano, M.; Cuichán A.; Ladrillo Refractario </a:t>
            </a:r>
            <a:r>
              <a:rPr lang="es-EC" dirty="0" smtClean="0"/>
              <a:t>Alternativo, 2013.</a:t>
            </a:r>
            <a:endParaRPr lang="es-EC"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67544" y="620688"/>
            <a:ext cx="8229600" cy="434312"/>
          </a:xfrm>
        </p:spPr>
        <p:txBody>
          <a:bodyPr>
            <a:normAutofit fontScale="90000"/>
          </a:bodyPr>
          <a:lstStyle/>
          <a:p>
            <a:pPr algn="ctr"/>
            <a:r>
              <a:rPr lang="es-EC" sz="2800" b="1" dirty="0" smtClean="0">
                <a:solidFill>
                  <a:schemeClr val="tx1"/>
                </a:solidFill>
              </a:rPr>
              <a:t>DENSIDAD APARENTE</a:t>
            </a:r>
            <a:endParaRPr lang="es-EC" sz="2800" dirty="0"/>
          </a:p>
        </p:txBody>
      </p:sp>
      <p:sp>
        <p:nvSpPr>
          <p:cNvPr id="6" name="5 Marcador de contenido"/>
          <p:cNvSpPr>
            <a:spLocks noGrp="1"/>
          </p:cNvSpPr>
          <p:nvPr>
            <p:ph sz="half" idx="1"/>
          </p:nvPr>
        </p:nvSpPr>
        <p:spPr>
          <a:xfrm>
            <a:off x="457200" y="1196752"/>
            <a:ext cx="3610744" cy="5158173"/>
          </a:xfrm>
        </p:spPr>
        <p:txBody>
          <a:bodyPr/>
          <a:lstStyle/>
          <a:p>
            <a:pPr algn="just"/>
            <a:r>
              <a:rPr lang="es-EC" sz="2000" dirty="0" smtClean="0">
                <a:latin typeface="+mj-lt"/>
              </a:rPr>
              <a:t>Se calcula con la siguiente expresión</a:t>
            </a:r>
            <a:r>
              <a:rPr lang="es-EC" sz="2800" dirty="0" smtClean="0"/>
              <a:t>:</a:t>
            </a:r>
            <a:endParaRPr lang="es-EC" dirty="0"/>
          </a:p>
        </p:txBody>
      </p:sp>
      <p:pic>
        <p:nvPicPr>
          <p:cNvPr id="8" name="Picture 2"/>
          <p:cNvPicPr>
            <a:picLocks noChangeAspect="1" noChangeArrowheads="1"/>
          </p:cNvPicPr>
          <p:nvPr/>
        </p:nvPicPr>
        <p:blipFill>
          <a:blip r:embed="rId2" cstate="print"/>
          <a:srcRect/>
          <a:stretch>
            <a:fillRect/>
          </a:stretch>
        </p:blipFill>
        <p:spPr bwMode="auto">
          <a:xfrm>
            <a:off x="1619672" y="2132856"/>
            <a:ext cx="1224136" cy="792088"/>
          </a:xfrm>
          <a:prstGeom prst="rect">
            <a:avLst/>
          </a:prstGeom>
          <a:noFill/>
          <a:ln w="9525">
            <a:noFill/>
            <a:miter lim="800000"/>
            <a:headEnd/>
            <a:tailEnd/>
          </a:ln>
        </p:spPr>
      </p:pic>
      <p:pic>
        <p:nvPicPr>
          <p:cNvPr id="9" name="Picture 3"/>
          <p:cNvPicPr>
            <a:picLocks noChangeAspect="1" noChangeArrowheads="1"/>
          </p:cNvPicPr>
          <p:nvPr/>
        </p:nvPicPr>
        <p:blipFill>
          <a:blip r:embed="rId3" cstate="print"/>
          <a:srcRect/>
          <a:stretch>
            <a:fillRect/>
          </a:stretch>
        </p:blipFill>
        <p:spPr bwMode="auto">
          <a:xfrm>
            <a:off x="1331640" y="3140968"/>
            <a:ext cx="1944216" cy="936104"/>
          </a:xfrm>
          <a:prstGeom prst="rect">
            <a:avLst/>
          </a:prstGeom>
          <a:noFill/>
          <a:ln w="9525">
            <a:noFill/>
            <a:miter lim="800000"/>
            <a:headEnd/>
            <a:tailEnd/>
          </a:ln>
        </p:spPr>
      </p:pic>
      <p:pic>
        <p:nvPicPr>
          <p:cNvPr id="10" name="Picture 4"/>
          <p:cNvPicPr>
            <a:picLocks noChangeAspect="1" noChangeArrowheads="1"/>
          </p:cNvPicPr>
          <p:nvPr/>
        </p:nvPicPr>
        <p:blipFill>
          <a:blip r:embed="rId4" cstate="print"/>
          <a:srcRect/>
          <a:stretch>
            <a:fillRect/>
          </a:stretch>
        </p:blipFill>
        <p:spPr bwMode="auto">
          <a:xfrm>
            <a:off x="1547664" y="4509120"/>
            <a:ext cx="1512168" cy="360040"/>
          </a:xfrm>
          <a:prstGeom prst="rect">
            <a:avLst/>
          </a:prstGeom>
          <a:noFill/>
          <a:ln w="9525">
            <a:noFill/>
            <a:miter lim="800000"/>
            <a:headEnd/>
            <a:tailEnd/>
          </a:ln>
        </p:spPr>
      </p:pic>
      <p:pic>
        <p:nvPicPr>
          <p:cNvPr id="4098" name="Picture 2"/>
          <p:cNvPicPr>
            <a:picLocks noGrp="1" noChangeAspect="1" noChangeArrowheads="1"/>
          </p:cNvPicPr>
          <p:nvPr>
            <p:ph sz="half" idx="2"/>
          </p:nvPr>
        </p:nvPicPr>
        <p:blipFill>
          <a:blip r:embed="rId5" cstate="print"/>
          <a:srcRect/>
          <a:stretch>
            <a:fillRect/>
          </a:stretch>
        </p:blipFill>
        <p:spPr bwMode="auto">
          <a:xfrm>
            <a:off x="4067944" y="1412776"/>
            <a:ext cx="4824536" cy="4392487"/>
          </a:xfrm>
          <a:prstGeom prst="rect">
            <a:avLst/>
          </a:prstGeom>
          <a:noFill/>
          <a:ln w="9525">
            <a:noFill/>
            <a:miter lim="800000"/>
            <a:headEnd/>
            <a:tailEnd/>
          </a:ln>
        </p:spPr>
      </p:pic>
      <p:sp>
        <p:nvSpPr>
          <p:cNvPr id="11" name="10 Rectángulo"/>
          <p:cNvSpPr/>
          <p:nvPr/>
        </p:nvSpPr>
        <p:spPr>
          <a:xfrm>
            <a:off x="4427984" y="5993466"/>
            <a:ext cx="4193696" cy="646331"/>
          </a:xfrm>
          <a:prstGeom prst="rect">
            <a:avLst/>
          </a:prstGeom>
        </p:spPr>
        <p:txBody>
          <a:bodyPr wrap="square">
            <a:spAutoFit/>
          </a:bodyPr>
          <a:lstStyle/>
          <a:p>
            <a:r>
              <a:rPr lang="es-EC" b="1" dirty="0"/>
              <a:t>Fuente: </a:t>
            </a:r>
            <a:r>
              <a:rPr lang="es-EC" dirty="0"/>
              <a:t>Llano, M.; Cuichán A.; Ladrillo Refractario </a:t>
            </a:r>
            <a:r>
              <a:rPr lang="es-EC" dirty="0" smtClean="0"/>
              <a:t>Alternativo, 2013.</a:t>
            </a:r>
            <a:endParaRPr lang="es-EC"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67544" y="116632"/>
            <a:ext cx="8229600" cy="866360"/>
          </a:xfrm>
        </p:spPr>
        <p:txBody>
          <a:bodyPr>
            <a:normAutofit/>
          </a:bodyPr>
          <a:lstStyle/>
          <a:p>
            <a:pPr algn="ctr"/>
            <a:r>
              <a:rPr lang="es-ES" sz="2000" b="1" dirty="0" smtClean="0">
                <a:solidFill>
                  <a:schemeClr val="tx1"/>
                </a:solidFill>
              </a:rPr>
              <a:t>NORMA INEN 574</a:t>
            </a:r>
            <a:br>
              <a:rPr lang="es-ES" sz="2000" b="1" dirty="0" smtClean="0">
                <a:solidFill>
                  <a:schemeClr val="tx1"/>
                </a:solidFill>
              </a:rPr>
            </a:br>
            <a:r>
              <a:rPr lang="es-ES" sz="2000" b="1" dirty="0" smtClean="0">
                <a:solidFill>
                  <a:schemeClr val="tx1"/>
                </a:solidFill>
              </a:rPr>
              <a:t>RESISTENCIA A LA ROTURA POR COMPRESIÓN  EN FRIO</a:t>
            </a:r>
            <a:endParaRPr lang="es-EC" sz="2000" b="1" dirty="0">
              <a:solidFill>
                <a:schemeClr val="tx1"/>
              </a:solidFill>
            </a:endParaRPr>
          </a:p>
        </p:txBody>
      </p:sp>
      <p:sp>
        <p:nvSpPr>
          <p:cNvPr id="7" name="6 Marcador de contenido"/>
          <p:cNvSpPr>
            <a:spLocks noGrp="1"/>
          </p:cNvSpPr>
          <p:nvPr>
            <p:ph sz="half" idx="2"/>
          </p:nvPr>
        </p:nvSpPr>
        <p:spPr>
          <a:xfrm>
            <a:off x="3851920" y="1124744"/>
            <a:ext cx="4834880" cy="5230181"/>
          </a:xfrm>
        </p:spPr>
        <p:txBody>
          <a:bodyPr>
            <a:normAutofit/>
          </a:bodyPr>
          <a:lstStyle/>
          <a:p>
            <a:r>
              <a:rPr lang="es-ES" sz="1400" b="1" dirty="0" smtClean="0">
                <a:latin typeface="+mj-lt"/>
              </a:rPr>
              <a:t>Datos Obtenidos Experimentalmente</a:t>
            </a:r>
            <a:r>
              <a:rPr lang="es-EC" sz="1400" dirty="0" smtClean="0">
                <a:latin typeface="+mj-lt"/>
              </a:rPr>
              <a:t/>
            </a:r>
            <a:br>
              <a:rPr lang="es-EC" sz="1400" dirty="0" smtClean="0">
                <a:latin typeface="+mj-lt"/>
              </a:rPr>
            </a:br>
            <a:r>
              <a:rPr lang="es-ES" sz="1400" b="1" dirty="0" smtClean="0">
                <a:latin typeface="+mj-lt"/>
              </a:rPr>
              <a:t>G: </a:t>
            </a:r>
            <a:r>
              <a:rPr lang="es-ES" sz="1400" dirty="0" smtClean="0">
                <a:latin typeface="+mj-lt"/>
              </a:rPr>
              <a:t>20000 kg.</a:t>
            </a:r>
            <a:r>
              <a:rPr lang="es-EC" sz="1400" dirty="0" smtClean="0">
                <a:latin typeface="+mj-lt"/>
              </a:rPr>
              <a:t/>
            </a:r>
            <a:br>
              <a:rPr lang="es-EC" sz="1400" dirty="0" smtClean="0">
                <a:latin typeface="+mj-lt"/>
              </a:rPr>
            </a:br>
            <a:r>
              <a:rPr lang="es-ES" sz="1400" b="1" dirty="0" smtClean="0">
                <a:latin typeface="+mj-lt"/>
              </a:rPr>
              <a:t>a: </a:t>
            </a:r>
            <a:r>
              <a:rPr lang="es-ES" sz="1400" dirty="0" smtClean="0">
                <a:latin typeface="+mj-lt"/>
              </a:rPr>
              <a:t>11.5 cm</a:t>
            </a:r>
            <a:r>
              <a:rPr lang="es-EC" sz="1400" dirty="0" smtClean="0">
                <a:latin typeface="+mj-lt"/>
              </a:rPr>
              <a:t/>
            </a:r>
            <a:br>
              <a:rPr lang="es-EC" sz="1400" dirty="0" smtClean="0">
                <a:latin typeface="+mj-lt"/>
              </a:rPr>
            </a:br>
            <a:r>
              <a:rPr lang="es-ES" sz="1400" b="1" dirty="0" smtClean="0">
                <a:latin typeface="+mj-lt"/>
              </a:rPr>
              <a:t>e: </a:t>
            </a:r>
            <a:r>
              <a:rPr lang="es-ES" sz="1400" dirty="0" smtClean="0">
                <a:latin typeface="+mj-lt"/>
              </a:rPr>
              <a:t>6.5 cm</a:t>
            </a:r>
            <a:br>
              <a:rPr lang="es-ES" sz="1400" dirty="0" smtClean="0">
                <a:latin typeface="+mj-lt"/>
              </a:rPr>
            </a:br>
            <a:r>
              <a:rPr lang="es-ES" sz="1400" dirty="0" smtClean="0">
                <a:latin typeface="+mj-lt"/>
              </a:rPr>
              <a:t>Se calcula con la siguiente expresión.</a:t>
            </a:r>
            <a:endParaRPr lang="es-EC" sz="1400" dirty="0">
              <a:latin typeface="+mj-lt"/>
            </a:endParaRPr>
          </a:p>
        </p:txBody>
      </p:sp>
      <p:pic>
        <p:nvPicPr>
          <p:cNvPr id="8" name="7 Marcador de contenido" descr="E:\BlackBerry\pictures\IMG00588-20130911-1001.jpg"/>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124744"/>
            <a:ext cx="2304256" cy="2088232"/>
          </a:xfrm>
          <a:prstGeom prst="rect">
            <a:avLst/>
          </a:prstGeom>
          <a:noFill/>
          <a:ln>
            <a:noFill/>
          </a:ln>
        </p:spPr>
      </p:pic>
      <p:pic>
        <p:nvPicPr>
          <p:cNvPr id="9" name="8 Imagen" descr="E:\BlackBerry\pictures\IMG00586-20130911-1000.jpg"/>
          <p:cNvPicPr/>
          <p:nvPr/>
        </p:nvPicPr>
        <p:blipFill rotWithShape="1">
          <a:blip r:embed="rId3" cstate="print">
            <a:extLst>
              <a:ext uri="{28A0092B-C50C-407E-A947-70E740481C1C}">
                <a14:useLocalDpi xmlns:a14="http://schemas.microsoft.com/office/drawing/2010/main" val="0"/>
              </a:ext>
            </a:extLst>
          </a:blip>
          <a:srcRect l="19018"/>
          <a:stretch/>
        </p:blipFill>
        <p:spPr bwMode="auto">
          <a:xfrm>
            <a:off x="1403648" y="3573016"/>
            <a:ext cx="2304256" cy="2294136"/>
          </a:xfrm>
          <a:prstGeom prst="rect">
            <a:avLst/>
          </a:prstGeom>
          <a:noFill/>
          <a:ln>
            <a:noFill/>
          </a:ln>
          <a:extLst>
            <a:ext uri="{53640926-AAD7-44D8-BBD7-CCE9431645EC}">
              <a14:shadowObscured xmlns:a14="http://schemas.microsoft.com/office/drawing/2010/main"/>
            </a:ext>
          </a:extLst>
        </p:spPr>
      </p:pic>
      <p:pic>
        <p:nvPicPr>
          <p:cNvPr id="10" name="Picture 2"/>
          <p:cNvPicPr>
            <a:picLocks noChangeAspect="1" noChangeArrowheads="1"/>
          </p:cNvPicPr>
          <p:nvPr/>
        </p:nvPicPr>
        <p:blipFill>
          <a:blip r:embed="rId4" cstate="print"/>
          <a:srcRect/>
          <a:stretch>
            <a:fillRect/>
          </a:stretch>
        </p:blipFill>
        <p:spPr bwMode="auto">
          <a:xfrm>
            <a:off x="5724128" y="2492896"/>
            <a:ext cx="1172517" cy="660648"/>
          </a:xfrm>
          <a:prstGeom prst="rect">
            <a:avLst/>
          </a:prstGeom>
          <a:noFill/>
          <a:ln w="9525">
            <a:noFill/>
            <a:miter lim="800000"/>
            <a:headEnd/>
            <a:tailEnd/>
          </a:ln>
        </p:spPr>
      </p:pic>
      <p:pic>
        <p:nvPicPr>
          <p:cNvPr id="11" name="Picture 3"/>
          <p:cNvPicPr>
            <a:picLocks noChangeAspect="1" noChangeArrowheads="1"/>
          </p:cNvPicPr>
          <p:nvPr/>
        </p:nvPicPr>
        <p:blipFill>
          <a:blip r:embed="rId5" cstate="print"/>
          <a:srcRect/>
          <a:stretch>
            <a:fillRect/>
          </a:stretch>
        </p:blipFill>
        <p:spPr bwMode="auto">
          <a:xfrm>
            <a:off x="5436096" y="3429000"/>
            <a:ext cx="1872208" cy="792088"/>
          </a:xfrm>
          <a:prstGeom prst="rect">
            <a:avLst/>
          </a:prstGeom>
          <a:noFill/>
          <a:ln w="9525">
            <a:noFill/>
            <a:miter lim="800000"/>
            <a:headEnd/>
            <a:tailEnd/>
          </a:ln>
        </p:spPr>
      </p:pic>
      <p:pic>
        <p:nvPicPr>
          <p:cNvPr id="12" name="Picture 4"/>
          <p:cNvPicPr>
            <a:picLocks noChangeAspect="1" noChangeArrowheads="1"/>
          </p:cNvPicPr>
          <p:nvPr/>
        </p:nvPicPr>
        <p:blipFill>
          <a:blip r:embed="rId6" cstate="print"/>
          <a:srcRect/>
          <a:stretch>
            <a:fillRect/>
          </a:stretch>
        </p:blipFill>
        <p:spPr bwMode="auto">
          <a:xfrm>
            <a:off x="5508104" y="4581128"/>
            <a:ext cx="1728192" cy="360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395536" y="548680"/>
            <a:ext cx="8229600" cy="506320"/>
          </a:xfrm>
        </p:spPr>
        <p:txBody>
          <a:bodyPr>
            <a:normAutofit fontScale="90000"/>
          </a:bodyPr>
          <a:lstStyle/>
          <a:p>
            <a:pPr algn="ctr"/>
            <a:r>
              <a:rPr lang="es-ES" sz="2400" b="1" dirty="0">
                <a:solidFill>
                  <a:schemeClr val="tx1"/>
                </a:solidFill>
              </a:rPr>
              <a:t>NORMA INEN 574</a:t>
            </a:r>
            <a:br>
              <a:rPr lang="es-ES" sz="2400" b="1" dirty="0">
                <a:solidFill>
                  <a:schemeClr val="tx1"/>
                </a:solidFill>
              </a:rPr>
            </a:br>
            <a:r>
              <a:rPr lang="es-ES" sz="2400" b="1" dirty="0">
                <a:solidFill>
                  <a:schemeClr val="tx1"/>
                </a:solidFill>
              </a:rPr>
              <a:t>RESISTENCIA  </a:t>
            </a:r>
            <a:r>
              <a:rPr lang="es-ES" sz="2400" b="1" dirty="0" smtClean="0">
                <a:solidFill>
                  <a:schemeClr val="tx1"/>
                </a:solidFill>
              </a:rPr>
              <a:t>A LA  ROTURA POR FLEXIÓN EN FRIO</a:t>
            </a:r>
            <a:endParaRPr lang="es-EC" sz="2400" dirty="0"/>
          </a:p>
        </p:txBody>
      </p:sp>
      <p:sp>
        <p:nvSpPr>
          <p:cNvPr id="7" name="6 Marcador de contenido"/>
          <p:cNvSpPr>
            <a:spLocks noGrp="1"/>
          </p:cNvSpPr>
          <p:nvPr>
            <p:ph sz="half" idx="2"/>
          </p:nvPr>
        </p:nvSpPr>
        <p:spPr>
          <a:xfrm>
            <a:off x="3707904" y="1196752"/>
            <a:ext cx="4978896" cy="5158173"/>
          </a:xfrm>
        </p:spPr>
        <p:txBody>
          <a:bodyPr>
            <a:normAutofit/>
          </a:bodyPr>
          <a:lstStyle/>
          <a:p>
            <a:r>
              <a:rPr lang="es-ES" sz="1400" b="1" dirty="0" smtClean="0">
                <a:latin typeface="+mj-lt"/>
              </a:rPr>
              <a:t>Datos Obtenidos Experimentalmente</a:t>
            </a:r>
            <a:r>
              <a:rPr lang="es-EC" sz="1400" dirty="0" smtClean="0">
                <a:latin typeface="+mj-lt"/>
              </a:rPr>
              <a:t/>
            </a:r>
            <a:br>
              <a:rPr lang="es-EC" sz="1400" dirty="0" smtClean="0">
                <a:latin typeface="+mj-lt"/>
              </a:rPr>
            </a:br>
            <a:r>
              <a:rPr lang="es-ES" sz="1400" b="1" dirty="0" smtClean="0">
                <a:latin typeface="+mj-lt"/>
              </a:rPr>
              <a:t>G:</a:t>
            </a:r>
            <a:r>
              <a:rPr lang="es-ES" sz="1400" dirty="0" smtClean="0">
                <a:latin typeface="+mj-lt"/>
              </a:rPr>
              <a:t> 1730 kg = 16971.3 N</a:t>
            </a:r>
            <a:r>
              <a:rPr lang="es-EC" sz="1400" dirty="0" smtClean="0">
                <a:latin typeface="+mj-lt"/>
              </a:rPr>
              <a:t/>
            </a:r>
            <a:br>
              <a:rPr lang="es-EC" sz="1400" dirty="0" smtClean="0">
                <a:latin typeface="+mj-lt"/>
              </a:rPr>
            </a:br>
            <a:r>
              <a:rPr lang="es-ES" sz="1400" b="1" dirty="0" smtClean="0">
                <a:latin typeface="+mj-lt"/>
              </a:rPr>
              <a:t>L: </a:t>
            </a:r>
            <a:r>
              <a:rPr lang="es-ES" sz="1400" dirty="0" smtClean="0">
                <a:latin typeface="+mj-lt"/>
              </a:rPr>
              <a:t>170 mm</a:t>
            </a:r>
            <a:r>
              <a:rPr lang="es-EC" sz="1400" dirty="0" smtClean="0">
                <a:latin typeface="+mj-lt"/>
              </a:rPr>
              <a:t/>
            </a:r>
            <a:br>
              <a:rPr lang="es-EC" sz="1400" dirty="0" smtClean="0">
                <a:latin typeface="+mj-lt"/>
              </a:rPr>
            </a:br>
            <a:r>
              <a:rPr lang="es-ES" sz="1400" b="1" dirty="0" smtClean="0">
                <a:latin typeface="+mj-lt"/>
              </a:rPr>
              <a:t>a: </a:t>
            </a:r>
            <a:r>
              <a:rPr lang="es-ES" sz="1400" dirty="0" smtClean="0">
                <a:latin typeface="+mj-lt"/>
              </a:rPr>
              <a:t>115 mm</a:t>
            </a:r>
            <a:r>
              <a:rPr lang="es-EC" sz="1400" dirty="0" smtClean="0">
                <a:latin typeface="+mj-lt"/>
              </a:rPr>
              <a:t/>
            </a:r>
            <a:br>
              <a:rPr lang="es-EC" sz="1400" dirty="0" smtClean="0">
                <a:latin typeface="+mj-lt"/>
              </a:rPr>
            </a:br>
            <a:r>
              <a:rPr lang="es-ES" sz="1400" b="1" dirty="0" smtClean="0">
                <a:latin typeface="+mj-lt"/>
              </a:rPr>
              <a:t>e:  </a:t>
            </a:r>
            <a:r>
              <a:rPr lang="es-ES" sz="1400" dirty="0" smtClean="0">
                <a:latin typeface="+mj-lt"/>
              </a:rPr>
              <a:t>65 mm</a:t>
            </a:r>
            <a:r>
              <a:rPr lang="es-EC" sz="1400" dirty="0" smtClean="0">
                <a:latin typeface="+mj-lt"/>
              </a:rPr>
              <a:t/>
            </a:r>
            <a:br>
              <a:rPr lang="es-EC" sz="1400" dirty="0" smtClean="0">
                <a:latin typeface="+mj-lt"/>
              </a:rPr>
            </a:br>
            <a:r>
              <a:rPr lang="es-ES" sz="1400" b="1" dirty="0" smtClean="0">
                <a:latin typeface="+mj-lt"/>
              </a:rPr>
              <a:t> Calculo de M</a:t>
            </a:r>
            <a:r>
              <a:rPr lang="es-ES" sz="1400" b="1" baseline="-25000" dirty="0" smtClean="0">
                <a:latin typeface="+mj-lt"/>
              </a:rPr>
              <a:t>f</a:t>
            </a:r>
            <a:endParaRPr lang="es-EC" sz="1400" dirty="0">
              <a:latin typeface="+mj-lt"/>
            </a:endParaRPr>
          </a:p>
        </p:txBody>
      </p:sp>
      <p:pic>
        <p:nvPicPr>
          <p:cNvPr id="8" name="7 Marcador de contenido" descr="E:\BlackBerry\pictures\IMG00605-20130912-0841.jpg"/>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997750" y="1389782"/>
            <a:ext cx="2304256" cy="2028366"/>
          </a:xfrm>
          <a:prstGeom prst="rect">
            <a:avLst/>
          </a:prstGeom>
          <a:noFill/>
          <a:ln>
            <a:noFill/>
          </a:ln>
        </p:spPr>
      </p:pic>
      <p:pic>
        <p:nvPicPr>
          <p:cNvPr id="9" name="8 Imagen" descr="E:\BlackBerry\pictures\IMG00241-20130912-085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3717032"/>
            <a:ext cx="2376264" cy="2376264"/>
          </a:xfrm>
          <a:prstGeom prst="rect">
            <a:avLst/>
          </a:prstGeom>
          <a:noFill/>
          <a:ln>
            <a:noFill/>
          </a:ln>
        </p:spPr>
      </p:pic>
      <p:pic>
        <p:nvPicPr>
          <p:cNvPr id="10" name="Picture 2"/>
          <p:cNvPicPr>
            <a:picLocks noChangeAspect="1" noChangeArrowheads="1"/>
          </p:cNvPicPr>
          <p:nvPr/>
        </p:nvPicPr>
        <p:blipFill>
          <a:blip r:embed="rId4" cstate="print"/>
          <a:srcRect/>
          <a:stretch>
            <a:fillRect/>
          </a:stretch>
        </p:blipFill>
        <p:spPr bwMode="auto">
          <a:xfrm>
            <a:off x="5436096" y="2708920"/>
            <a:ext cx="1152128" cy="648072"/>
          </a:xfrm>
          <a:prstGeom prst="rect">
            <a:avLst/>
          </a:prstGeom>
          <a:noFill/>
          <a:ln w="9525">
            <a:noFill/>
            <a:miter lim="800000"/>
            <a:headEnd/>
            <a:tailEnd/>
          </a:ln>
        </p:spPr>
      </p:pic>
      <p:pic>
        <p:nvPicPr>
          <p:cNvPr id="11" name="Picture 3"/>
          <p:cNvPicPr>
            <a:picLocks noChangeAspect="1" noChangeArrowheads="1"/>
          </p:cNvPicPr>
          <p:nvPr/>
        </p:nvPicPr>
        <p:blipFill>
          <a:blip r:embed="rId5" cstate="print"/>
          <a:srcRect/>
          <a:stretch>
            <a:fillRect/>
          </a:stretch>
        </p:blipFill>
        <p:spPr bwMode="auto">
          <a:xfrm>
            <a:off x="5004048" y="3717032"/>
            <a:ext cx="2304256" cy="720080"/>
          </a:xfrm>
          <a:prstGeom prst="rect">
            <a:avLst/>
          </a:prstGeom>
          <a:noFill/>
          <a:ln w="9525">
            <a:noFill/>
            <a:miter lim="800000"/>
            <a:headEnd/>
            <a:tailEnd/>
          </a:ln>
        </p:spPr>
      </p:pic>
      <p:pic>
        <p:nvPicPr>
          <p:cNvPr id="12" name="Picture 5"/>
          <p:cNvPicPr>
            <a:picLocks noChangeAspect="1" noChangeArrowheads="1"/>
          </p:cNvPicPr>
          <p:nvPr/>
        </p:nvPicPr>
        <p:blipFill>
          <a:blip r:embed="rId6" cstate="print"/>
          <a:srcRect/>
          <a:stretch>
            <a:fillRect/>
          </a:stretch>
        </p:blipFill>
        <p:spPr bwMode="auto">
          <a:xfrm>
            <a:off x="5436096" y="4941168"/>
            <a:ext cx="1600200" cy="360040"/>
          </a:xfrm>
          <a:prstGeom prst="rect">
            <a:avLst/>
          </a:prstGeom>
          <a:noFill/>
          <a:ln w="9525">
            <a:noFill/>
            <a:miter lim="800000"/>
            <a:headEnd/>
            <a:tailEnd/>
          </a:ln>
        </p:spPr>
      </p:pic>
      <p:sp>
        <p:nvSpPr>
          <p:cNvPr id="13" name="12 Rectángulo"/>
          <p:cNvSpPr/>
          <p:nvPr/>
        </p:nvSpPr>
        <p:spPr>
          <a:xfrm>
            <a:off x="134892" y="6093296"/>
            <a:ext cx="4581124" cy="646331"/>
          </a:xfrm>
          <a:prstGeom prst="rect">
            <a:avLst/>
          </a:prstGeom>
        </p:spPr>
        <p:txBody>
          <a:bodyPr wrap="square">
            <a:spAutoFit/>
          </a:bodyPr>
          <a:lstStyle/>
          <a:p>
            <a:r>
              <a:rPr lang="es-EC" b="1" dirty="0"/>
              <a:t>Fuente: </a:t>
            </a:r>
            <a:r>
              <a:rPr lang="es-EC" dirty="0"/>
              <a:t>Llano, M.; Cuichán A.; Ladrillo Refractario </a:t>
            </a:r>
            <a:r>
              <a:rPr lang="es-EC" dirty="0" smtClean="0"/>
              <a:t>Alternativo, DECEM, ESPE 2013.</a:t>
            </a:r>
            <a:endParaRPr lang="es-EC"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8229600" cy="794352"/>
          </a:xfrm>
        </p:spPr>
        <p:txBody>
          <a:bodyPr>
            <a:normAutofit/>
          </a:bodyPr>
          <a:lstStyle/>
          <a:p>
            <a:pPr algn="ctr"/>
            <a:r>
              <a:rPr lang="es-EC" sz="4000" dirty="0" smtClean="0"/>
              <a:t>OBJETIVOS ESPECÍFICOS</a:t>
            </a:r>
            <a:endParaRPr lang="es-EC" sz="4000" dirty="0"/>
          </a:p>
        </p:txBody>
      </p:sp>
      <p:sp>
        <p:nvSpPr>
          <p:cNvPr id="3" name="2 Marcador de contenido"/>
          <p:cNvSpPr>
            <a:spLocks noGrp="1"/>
          </p:cNvSpPr>
          <p:nvPr>
            <p:ph idx="1"/>
          </p:nvPr>
        </p:nvSpPr>
        <p:spPr>
          <a:xfrm>
            <a:off x="457200" y="1340768"/>
            <a:ext cx="8229600" cy="4983832"/>
          </a:xfrm>
        </p:spPr>
        <p:txBody>
          <a:bodyPr>
            <a:normAutofit lnSpcReduction="10000"/>
          </a:bodyPr>
          <a:lstStyle/>
          <a:p>
            <a:pPr lvl="0" algn="just"/>
            <a:r>
              <a:rPr lang="es-ES" dirty="0"/>
              <a:t>Estudiar la elaboración de refractarios y las normas internacionales de fabricación que rigen dichos elementos</a:t>
            </a:r>
            <a:r>
              <a:rPr lang="es-ES" dirty="0" smtClean="0"/>
              <a:t>.</a:t>
            </a:r>
          </a:p>
          <a:p>
            <a:pPr marL="0" lvl="0" indent="0" algn="just">
              <a:buNone/>
            </a:pPr>
            <a:r>
              <a:rPr lang="es-ES" dirty="0" smtClean="0"/>
              <a:t> </a:t>
            </a:r>
            <a:endParaRPr lang="es-EC" dirty="0"/>
          </a:p>
          <a:p>
            <a:pPr lvl="0" algn="just"/>
            <a:r>
              <a:rPr lang="es-ES" dirty="0"/>
              <a:t>Analizar  los  requerimientos del Laboratorio de Fundición  del DECEM y  los procesos que se realizan en el mismo</a:t>
            </a:r>
            <a:r>
              <a:rPr lang="es-ES" dirty="0" smtClean="0"/>
              <a:t>.</a:t>
            </a:r>
          </a:p>
          <a:p>
            <a:pPr lvl="0" algn="just"/>
            <a:endParaRPr lang="es-EC" dirty="0"/>
          </a:p>
          <a:p>
            <a:pPr lvl="0" algn="just"/>
            <a:r>
              <a:rPr lang="es-ES" dirty="0"/>
              <a:t>Elaborar y comprobar prototipos de ladrillo refractario con materias primas </a:t>
            </a:r>
            <a:r>
              <a:rPr lang="es-ES" dirty="0" smtClean="0"/>
              <a:t>nacionales.</a:t>
            </a:r>
          </a:p>
          <a:p>
            <a:pPr lvl="0" algn="just"/>
            <a:endParaRPr lang="es-EC" dirty="0"/>
          </a:p>
          <a:p>
            <a:pPr lvl="0" algn="just"/>
            <a:r>
              <a:rPr lang="es-ES" dirty="0"/>
              <a:t>Analizar y Validar los resultados obtenidos por los distintos ensayos realizados a los prototipos</a:t>
            </a:r>
            <a:r>
              <a:rPr lang="es-ES" dirty="0" smtClean="0"/>
              <a:t>.</a:t>
            </a:r>
            <a:endParaRPr lang="es-EC" dirty="0"/>
          </a:p>
        </p:txBody>
      </p:sp>
    </p:spTree>
    <p:extLst>
      <p:ext uri="{BB962C8B-B14F-4D97-AF65-F5344CB8AC3E}">
        <p14:creationId xmlns:p14="http://schemas.microsoft.com/office/powerpoint/2010/main" val="1687219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67544" y="548680"/>
            <a:ext cx="8229600" cy="434312"/>
          </a:xfrm>
        </p:spPr>
        <p:txBody>
          <a:bodyPr>
            <a:normAutofit fontScale="90000"/>
          </a:bodyPr>
          <a:lstStyle/>
          <a:p>
            <a:pPr algn="ctr"/>
            <a:r>
              <a:rPr lang="es-ES" sz="2800" b="1" dirty="0">
                <a:solidFill>
                  <a:schemeClr val="tx1"/>
                </a:solidFill>
              </a:rPr>
              <a:t>NORMA INEN </a:t>
            </a:r>
            <a:r>
              <a:rPr lang="es-ES" sz="2800" b="1" dirty="0" smtClean="0">
                <a:solidFill>
                  <a:schemeClr val="tx1"/>
                </a:solidFill>
              </a:rPr>
              <a:t>575</a:t>
            </a:r>
            <a:r>
              <a:rPr lang="es-ES" sz="2800" b="1" dirty="0">
                <a:solidFill>
                  <a:schemeClr val="tx1"/>
                </a:solidFill>
              </a:rPr>
              <a:t/>
            </a:r>
            <a:br>
              <a:rPr lang="es-ES" sz="2800" b="1" dirty="0">
                <a:solidFill>
                  <a:schemeClr val="tx1"/>
                </a:solidFill>
              </a:rPr>
            </a:br>
            <a:r>
              <a:rPr lang="es-ES" sz="2800" b="1" dirty="0">
                <a:solidFill>
                  <a:schemeClr val="tx1"/>
                </a:solidFill>
              </a:rPr>
              <a:t>CONO </a:t>
            </a:r>
            <a:r>
              <a:rPr lang="es-ES" sz="2800" b="1" dirty="0" smtClean="0">
                <a:solidFill>
                  <a:schemeClr val="tx1"/>
                </a:solidFill>
              </a:rPr>
              <a:t>PIROMÉTRICO EQUIVALENTE</a:t>
            </a:r>
            <a:endParaRPr lang="es-EC" sz="2800" b="1" dirty="0">
              <a:solidFill>
                <a:schemeClr val="tx1"/>
              </a:solidFill>
            </a:endParaRPr>
          </a:p>
        </p:txBody>
      </p:sp>
      <p:pic>
        <p:nvPicPr>
          <p:cNvPr id="8" name="7 Marcador de contenido" descr="E:\BlackBerry\pictures\IMG00370-20130923-1142.jpg"/>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1268760"/>
            <a:ext cx="1872208" cy="1944216"/>
          </a:xfrm>
          <a:prstGeom prst="rect">
            <a:avLst/>
          </a:prstGeom>
          <a:noFill/>
          <a:ln>
            <a:noFill/>
          </a:ln>
        </p:spPr>
      </p:pic>
      <p:pic>
        <p:nvPicPr>
          <p:cNvPr id="9" name="8 Imagen" descr="E:\BlackBerry\pictures\IMG00364-20130923-1139.jpg"/>
          <p:cNvPicPr/>
          <p:nvPr/>
        </p:nvPicPr>
        <p:blipFill rotWithShape="1">
          <a:blip r:embed="rId3" cstate="print">
            <a:extLst>
              <a:ext uri="{28A0092B-C50C-407E-A947-70E740481C1C}">
                <a14:useLocalDpi xmlns:a14="http://schemas.microsoft.com/office/drawing/2010/main" val="0"/>
              </a:ext>
            </a:extLst>
          </a:blip>
          <a:srcRect l="6724" r="12381" b="10870"/>
          <a:stretch/>
        </p:blipFill>
        <p:spPr bwMode="auto">
          <a:xfrm>
            <a:off x="251521" y="1268761"/>
            <a:ext cx="2016224" cy="1944216"/>
          </a:xfrm>
          <a:prstGeom prst="rect">
            <a:avLst/>
          </a:prstGeom>
          <a:noFill/>
          <a:ln>
            <a:noFill/>
          </a:ln>
          <a:extLst>
            <a:ext uri="{53640926-AAD7-44D8-BBD7-CCE9431645EC}">
              <a14:shadowObscured xmlns:a14="http://schemas.microsoft.com/office/drawing/2010/main"/>
            </a:ext>
          </a:extLst>
        </p:spPr>
      </p:pic>
      <p:pic>
        <p:nvPicPr>
          <p:cNvPr id="10" name="9 Imagen" descr="C:\Users\HENRY\Documents\Bluetooth Folder\IMG00376-20130923-174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3356992"/>
            <a:ext cx="2823076" cy="2721935"/>
          </a:xfrm>
          <a:prstGeom prst="rect">
            <a:avLst/>
          </a:prstGeom>
          <a:noFill/>
          <a:ln>
            <a:noFill/>
          </a:ln>
        </p:spPr>
      </p:pic>
      <p:graphicFrame>
        <p:nvGraphicFramePr>
          <p:cNvPr id="3" name="2 Tabla"/>
          <p:cNvGraphicFramePr>
            <a:graphicFrameLocks noGrp="1"/>
          </p:cNvGraphicFramePr>
          <p:nvPr>
            <p:extLst>
              <p:ext uri="{D42A27DB-BD31-4B8C-83A1-F6EECF244321}">
                <p14:modId xmlns:p14="http://schemas.microsoft.com/office/powerpoint/2010/main" val="423911205"/>
              </p:ext>
            </p:extLst>
          </p:nvPr>
        </p:nvGraphicFramePr>
        <p:xfrm>
          <a:off x="5652119" y="1545749"/>
          <a:ext cx="2664297" cy="4965070"/>
        </p:xfrm>
        <a:graphic>
          <a:graphicData uri="http://schemas.openxmlformats.org/drawingml/2006/table">
            <a:tbl>
              <a:tblPr firstRow="1" firstCol="1" bandRow="1">
                <a:tableStyleId>{5C22544A-7EE6-4342-B048-85BDC9FD1C3A}</a:tableStyleId>
              </a:tblPr>
              <a:tblGrid>
                <a:gridCol w="1035555"/>
                <a:gridCol w="1628742"/>
              </a:tblGrid>
              <a:tr h="697412">
                <a:tc>
                  <a:txBody>
                    <a:bodyPr/>
                    <a:lstStyle/>
                    <a:p>
                      <a:pPr algn="ctr">
                        <a:lnSpc>
                          <a:spcPct val="200000"/>
                        </a:lnSpc>
                        <a:spcAft>
                          <a:spcPts val="0"/>
                        </a:spcAft>
                      </a:pPr>
                      <a:r>
                        <a:rPr lang="es-EC" sz="1400" dirty="0">
                          <a:effectLst/>
                        </a:rPr>
                        <a:t>Muestras</a:t>
                      </a:r>
                      <a:endParaRPr lang="es-EC" sz="1400" dirty="0">
                        <a:effectLst/>
                        <a:latin typeface="Calibri"/>
                        <a:ea typeface="Calibri"/>
                        <a:cs typeface="Times New Roman"/>
                      </a:endParaRPr>
                    </a:p>
                  </a:txBody>
                  <a:tcPr marL="63907" marR="63907" marT="0" marB="0" anchor="ctr"/>
                </a:tc>
                <a:tc>
                  <a:txBody>
                    <a:bodyPr/>
                    <a:lstStyle/>
                    <a:p>
                      <a:pPr algn="ctr">
                        <a:lnSpc>
                          <a:spcPct val="200000"/>
                        </a:lnSpc>
                        <a:spcAft>
                          <a:spcPts val="0"/>
                        </a:spcAft>
                      </a:pPr>
                      <a:r>
                        <a:rPr lang="es-EC" sz="1400" dirty="0">
                          <a:effectLst/>
                        </a:rPr>
                        <a:t>Tiempo de Encorvamiento</a:t>
                      </a:r>
                      <a:endParaRPr lang="es-EC" sz="1400" dirty="0">
                        <a:effectLst/>
                        <a:latin typeface="Calibri"/>
                        <a:ea typeface="Calibri"/>
                        <a:cs typeface="Times New Roman"/>
                      </a:endParaRPr>
                    </a:p>
                  </a:txBody>
                  <a:tcPr marL="63907" marR="63907" marT="0" marB="0" anchor="ctr"/>
                </a:tc>
              </a:tr>
              <a:tr h="348706">
                <a:tc>
                  <a:txBody>
                    <a:bodyPr/>
                    <a:lstStyle/>
                    <a:p>
                      <a:pPr algn="ctr">
                        <a:lnSpc>
                          <a:spcPct val="200000"/>
                        </a:lnSpc>
                        <a:spcAft>
                          <a:spcPts val="0"/>
                        </a:spcAft>
                      </a:pPr>
                      <a:r>
                        <a:rPr lang="es-EC" sz="1400" dirty="0">
                          <a:effectLst/>
                        </a:rPr>
                        <a:t>1</a:t>
                      </a:r>
                      <a:endParaRPr lang="es-EC" sz="1400" dirty="0">
                        <a:effectLst/>
                        <a:latin typeface="Calibri"/>
                        <a:ea typeface="Calibri"/>
                        <a:cs typeface="Times New Roman"/>
                      </a:endParaRPr>
                    </a:p>
                  </a:txBody>
                  <a:tcPr marL="63907" marR="63907" marT="0" marB="0" anchor="b"/>
                </a:tc>
                <a:tc>
                  <a:txBody>
                    <a:bodyPr/>
                    <a:lstStyle/>
                    <a:p>
                      <a:pPr algn="ctr">
                        <a:lnSpc>
                          <a:spcPct val="200000"/>
                        </a:lnSpc>
                        <a:spcAft>
                          <a:spcPts val="0"/>
                        </a:spcAft>
                      </a:pPr>
                      <a:r>
                        <a:rPr lang="es-EC" sz="1400">
                          <a:effectLst/>
                        </a:rPr>
                        <a:t>1h 58min</a:t>
                      </a:r>
                      <a:endParaRPr lang="es-EC" sz="1400">
                        <a:effectLst/>
                        <a:latin typeface="Calibri"/>
                        <a:ea typeface="Calibri"/>
                        <a:cs typeface="Times New Roman"/>
                      </a:endParaRPr>
                    </a:p>
                  </a:txBody>
                  <a:tcPr marL="63907" marR="63907" marT="0" marB="0" anchor="ctr"/>
                </a:tc>
              </a:tr>
              <a:tr h="348706">
                <a:tc>
                  <a:txBody>
                    <a:bodyPr/>
                    <a:lstStyle/>
                    <a:p>
                      <a:pPr algn="ctr">
                        <a:lnSpc>
                          <a:spcPct val="200000"/>
                        </a:lnSpc>
                        <a:spcAft>
                          <a:spcPts val="0"/>
                        </a:spcAft>
                      </a:pPr>
                      <a:r>
                        <a:rPr lang="es-EC" sz="1400" dirty="0">
                          <a:effectLst/>
                        </a:rPr>
                        <a:t>2</a:t>
                      </a:r>
                      <a:endParaRPr lang="es-EC" sz="1400" dirty="0">
                        <a:effectLst/>
                        <a:latin typeface="Calibri"/>
                        <a:ea typeface="Calibri"/>
                        <a:cs typeface="Times New Roman"/>
                      </a:endParaRPr>
                    </a:p>
                  </a:txBody>
                  <a:tcPr marL="63907" marR="63907" marT="0" marB="0" anchor="b"/>
                </a:tc>
                <a:tc>
                  <a:txBody>
                    <a:bodyPr/>
                    <a:lstStyle/>
                    <a:p>
                      <a:pPr algn="ctr">
                        <a:lnSpc>
                          <a:spcPct val="200000"/>
                        </a:lnSpc>
                        <a:spcAft>
                          <a:spcPts val="0"/>
                        </a:spcAft>
                      </a:pPr>
                      <a:r>
                        <a:rPr lang="es-EC" sz="1400">
                          <a:effectLst/>
                        </a:rPr>
                        <a:t>1h 56min</a:t>
                      </a:r>
                      <a:endParaRPr lang="es-EC" sz="1400">
                        <a:effectLst/>
                        <a:latin typeface="Calibri"/>
                        <a:ea typeface="Calibri"/>
                        <a:cs typeface="Times New Roman"/>
                      </a:endParaRPr>
                    </a:p>
                  </a:txBody>
                  <a:tcPr marL="63907" marR="63907" marT="0" marB="0" anchor="ctr"/>
                </a:tc>
              </a:tr>
              <a:tr h="348706">
                <a:tc>
                  <a:txBody>
                    <a:bodyPr/>
                    <a:lstStyle/>
                    <a:p>
                      <a:pPr algn="ctr">
                        <a:lnSpc>
                          <a:spcPct val="200000"/>
                        </a:lnSpc>
                        <a:spcAft>
                          <a:spcPts val="0"/>
                        </a:spcAft>
                      </a:pPr>
                      <a:r>
                        <a:rPr lang="es-EC" sz="1400" dirty="0">
                          <a:effectLst/>
                        </a:rPr>
                        <a:t>3</a:t>
                      </a:r>
                      <a:endParaRPr lang="es-EC" sz="1400" dirty="0">
                        <a:effectLst/>
                        <a:latin typeface="Calibri"/>
                        <a:ea typeface="Calibri"/>
                        <a:cs typeface="Times New Roman"/>
                      </a:endParaRPr>
                    </a:p>
                  </a:txBody>
                  <a:tcPr marL="63907" marR="63907" marT="0" marB="0" anchor="b"/>
                </a:tc>
                <a:tc>
                  <a:txBody>
                    <a:bodyPr/>
                    <a:lstStyle/>
                    <a:p>
                      <a:pPr algn="ctr">
                        <a:lnSpc>
                          <a:spcPct val="200000"/>
                        </a:lnSpc>
                        <a:spcAft>
                          <a:spcPts val="0"/>
                        </a:spcAft>
                      </a:pPr>
                      <a:r>
                        <a:rPr lang="es-EC" sz="1400">
                          <a:effectLst/>
                        </a:rPr>
                        <a:t>1h 57min</a:t>
                      </a:r>
                      <a:endParaRPr lang="es-EC" sz="1400">
                        <a:effectLst/>
                        <a:latin typeface="Calibri"/>
                        <a:ea typeface="Calibri"/>
                        <a:cs typeface="Times New Roman"/>
                      </a:endParaRPr>
                    </a:p>
                  </a:txBody>
                  <a:tcPr marL="63907" marR="63907" marT="0" marB="0" anchor="ctr"/>
                </a:tc>
              </a:tr>
              <a:tr h="348706">
                <a:tc>
                  <a:txBody>
                    <a:bodyPr/>
                    <a:lstStyle/>
                    <a:p>
                      <a:pPr algn="ctr">
                        <a:lnSpc>
                          <a:spcPct val="200000"/>
                        </a:lnSpc>
                        <a:spcAft>
                          <a:spcPts val="0"/>
                        </a:spcAft>
                      </a:pPr>
                      <a:r>
                        <a:rPr lang="es-EC" sz="1400">
                          <a:effectLst/>
                        </a:rPr>
                        <a:t>4</a:t>
                      </a:r>
                      <a:endParaRPr lang="es-EC" sz="1400">
                        <a:effectLst/>
                        <a:latin typeface="Calibri"/>
                        <a:ea typeface="Calibri"/>
                        <a:cs typeface="Times New Roman"/>
                      </a:endParaRPr>
                    </a:p>
                  </a:txBody>
                  <a:tcPr marL="63907" marR="63907" marT="0" marB="0" anchor="b"/>
                </a:tc>
                <a:tc>
                  <a:txBody>
                    <a:bodyPr/>
                    <a:lstStyle/>
                    <a:p>
                      <a:pPr algn="ctr">
                        <a:lnSpc>
                          <a:spcPct val="200000"/>
                        </a:lnSpc>
                        <a:spcAft>
                          <a:spcPts val="0"/>
                        </a:spcAft>
                      </a:pPr>
                      <a:r>
                        <a:rPr lang="es-EC" sz="1400" dirty="0">
                          <a:effectLst/>
                        </a:rPr>
                        <a:t>1h 65min</a:t>
                      </a:r>
                      <a:endParaRPr lang="es-EC" sz="1400" dirty="0">
                        <a:effectLst/>
                        <a:latin typeface="Calibri"/>
                        <a:ea typeface="Calibri"/>
                        <a:cs typeface="Times New Roman"/>
                      </a:endParaRPr>
                    </a:p>
                  </a:txBody>
                  <a:tcPr marL="63907" marR="63907" marT="0" marB="0" anchor="ctr"/>
                </a:tc>
              </a:tr>
              <a:tr h="348706">
                <a:tc>
                  <a:txBody>
                    <a:bodyPr/>
                    <a:lstStyle/>
                    <a:p>
                      <a:pPr algn="ctr">
                        <a:lnSpc>
                          <a:spcPct val="200000"/>
                        </a:lnSpc>
                        <a:spcAft>
                          <a:spcPts val="0"/>
                        </a:spcAft>
                      </a:pPr>
                      <a:r>
                        <a:rPr lang="es-EC" sz="1400">
                          <a:effectLst/>
                        </a:rPr>
                        <a:t>5</a:t>
                      </a:r>
                      <a:endParaRPr lang="es-EC" sz="1400">
                        <a:effectLst/>
                        <a:latin typeface="Calibri"/>
                        <a:ea typeface="Calibri"/>
                        <a:cs typeface="Times New Roman"/>
                      </a:endParaRPr>
                    </a:p>
                  </a:txBody>
                  <a:tcPr marL="63907" marR="63907" marT="0" marB="0" anchor="b"/>
                </a:tc>
                <a:tc>
                  <a:txBody>
                    <a:bodyPr/>
                    <a:lstStyle/>
                    <a:p>
                      <a:pPr algn="ctr">
                        <a:lnSpc>
                          <a:spcPct val="200000"/>
                        </a:lnSpc>
                        <a:spcAft>
                          <a:spcPts val="0"/>
                        </a:spcAft>
                      </a:pPr>
                      <a:r>
                        <a:rPr lang="es-EC" sz="1400" dirty="0">
                          <a:effectLst/>
                        </a:rPr>
                        <a:t>1h 45min</a:t>
                      </a:r>
                      <a:endParaRPr lang="es-EC" sz="1400" dirty="0">
                        <a:effectLst/>
                        <a:latin typeface="Calibri"/>
                        <a:ea typeface="Calibri"/>
                        <a:cs typeface="Times New Roman"/>
                      </a:endParaRPr>
                    </a:p>
                  </a:txBody>
                  <a:tcPr marL="63907" marR="63907" marT="0" marB="0" anchor="ctr"/>
                </a:tc>
              </a:tr>
              <a:tr h="348706">
                <a:tc>
                  <a:txBody>
                    <a:bodyPr/>
                    <a:lstStyle/>
                    <a:p>
                      <a:pPr algn="ctr">
                        <a:lnSpc>
                          <a:spcPct val="200000"/>
                        </a:lnSpc>
                        <a:spcAft>
                          <a:spcPts val="0"/>
                        </a:spcAft>
                      </a:pPr>
                      <a:r>
                        <a:rPr lang="es-EC" sz="1400">
                          <a:effectLst/>
                        </a:rPr>
                        <a:t>6</a:t>
                      </a:r>
                      <a:endParaRPr lang="es-EC" sz="1400">
                        <a:effectLst/>
                        <a:latin typeface="Calibri"/>
                        <a:ea typeface="Calibri"/>
                        <a:cs typeface="Times New Roman"/>
                      </a:endParaRPr>
                    </a:p>
                  </a:txBody>
                  <a:tcPr marL="63907" marR="63907" marT="0" marB="0" anchor="b"/>
                </a:tc>
                <a:tc>
                  <a:txBody>
                    <a:bodyPr/>
                    <a:lstStyle/>
                    <a:p>
                      <a:pPr algn="ctr">
                        <a:lnSpc>
                          <a:spcPct val="200000"/>
                        </a:lnSpc>
                        <a:spcAft>
                          <a:spcPts val="0"/>
                        </a:spcAft>
                      </a:pPr>
                      <a:r>
                        <a:rPr lang="es-EC" sz="1400" dirty="0">
                          <a:effectLst/>
                        </a:rPr>
                        <a:t>1h 55min</a:t>
                      </a:r>
                      <a:endParaRPr lang="es-EC" sz="1400" dirty="0">
                        <a:effectLst/>
                        <a:latin typeface="Calibri"/>
                        <a:ea typeface="Calibri"/>
                        <a:cs typeface="Times New Roman"/>
                      </a:endParaRPr>
                    </a:p>
                  </a:txBody>
                  <a:tcPr marL="63907" marR="63907" marT="0" marB="0" anchor="ctr"/>
                </a:tc>
              </a:tr>
              <a:tr h="348706">
                <a:tc>
                  <a:txBody>
                    <a:bodyPr/>
                    <a:lstStyle/>
                    <a:p>
                      <a:pPr algn="ctr">
                        <a:lnSpc>
                          <a:spcPct val="200000"/>
                        </a:lnSpc>
                        <a:spcAft>
                          <a:spcPts val="0"/>
                        </a:spcAft>
                      </a:pPr>
                      <a:r>
                        <a:rPr lang="es-EC" sz="1400">
                          <a:effectLst/>
                        </a:rPr>
                        <a:t>7</a:t>
                      </a:r>
                      <a:endParaRPr lang="es-EC" sz="1400">
                        <a:effectLst/>
                        <a:latin typeface="Calibri"/>
                        <a:ea typeface="Calibri"/>
                        <a:cs typeface="Times New Roman"/>
                      </a:endParaRPr>
                    </a:p>
                  </a:txBody>
                  <a:tcPr marL="63907" marR="63907" marT="0" marB="0" anchor="b"/>
                </a:tc>
                <a:tc>
                  <a:txBody>
                    <a:bodyPr/>
                    <a:lstStyle/>
                    <a:p>
                      <a:pPr algn="ctr">
                        <a:lnSpc>
                          <a:spcPct val="200000"/>
                        </a:lnSpc>
                        <a:spcAft>
                          <a:spcPts val="0"/>
                        </a:spcAft>
                      </a:pPr>
                      <a:r>
                        <a:rPr lang="es-EC" sz="1400" dirty="0">
                          <a:effectLst/>
                        </a:rPr>
                        <a:t>1h 70min</a:t>
                      </a:r>
                      <a:endParaRPr lang="es-EC" sz="1400" dirty="0">
                        <a:effectLst/>
                        <a:latin typeface="Calibri"/>
                        <a:ea typeface="Calibri"/>
                        <a:cs typeface="Times New Roman"/>
                      </a:endParaRPr>
                    </a:p>
                  </a:txBody>
                  <a:tcPr marL="63907" marR="63907" marT="0" marB="0" anchor="ctr"/>
                </a:tc>
              </a:tr>
              <a:tr h="348706">
                <a:tc>
                  <a:txBody>
                    <a:bodyPr/>
                    <a:lstStyle/>
                    <a:p>
                      <a:pPr algn="ctr">
                        <a:lnSpc>
                          <a:spcPct val="200000"/>
                        </a:lnSpc>
                        <a:spcAft>
                          <a:spcPts val="0"/>
                        </a:spcAft>
                      </a:pPr>
                      <a:r>
                        <a:rPr lang="es-EC" sz="1400">
                          <a:effectLst/>
                        </a:rPr>
                        <a:t>8</a:t>
                      </a:r>
                      <a:endParaRPr lang="es-EC" sz="1400">
                        <a:effectLst/>
                        <a:latin typeface="Calibri"/>
                        <a:ea typeface="Calibri"/>
                        <a:cs typeface="Times New Roman"/>
                      </a:endParaRPr>
                    </a:p>
                  </a:txBody>
                  <a:tcPr marL="63907" marR="63907" marT="0" marB="0" anchor="b"/>
                </a:tc>
                <a:tc>
                  <a:txBody>
                    <a:bodyPr/>
                    <a:lstStyle/>
                    <a:p>
                      <a:pPr algn="ctr">
                        <a:lnSpc>
                          <a:spcPct val="200000"/>
                        </a:lnSpc>
                        <a:spcAft>
                          <a:spcPts val="0"/>
                        </a:spcAft>
                      </a:pPr>
                      <a:r>
                        <a:rPr lang="es-EC" sz="1400" dirty="0">
                          <a:effectLst/>
                        </a:rPr>
                        <a:t>1h 50min </a:t>
                      </a:r>
                      <a:endParaRPr lang="es-EC" sz="1400" dirty="0">
                        <a:effectLst/>
                        <a:latin typeface="Calibri"/>
                        <a:ea typeface="Calibri"/>
                        <a:cs typeface="Times New Roman"/>
                      </a:endParaRPr>
                    </a:p>
                  </a:txBody>
                  <a:tcPr marL="63907" marR="63907" marT="0" marB="0" anchor="ctr"/>
                </a:tc>
              </a:tr>
              <a:tr h="1046118">
                <a:tc>
                  <a:txBody>
                    <a:bodyPr/>
                    <a:lstStyle/>
                    <a:p>
                      <a:pPr algn="ctr">
                        <a:lnSpc>
                          <a:spcPct val="150000"/>
                        </a:lnSpc>
                        <a:spcAft>
                          <a:spcPts val="0"/>
                        </a:spcAft>
                      </a:pPr>
                      <a:r>
                        <a:rPr lang="es-EC" sz="1400">
                          <a:effectLst/>
                        </a:rPr>
                        <a:t>Tiempo de Encorvamiento Promedio</a:t>
                      </a:r>
                      <a:endParaRPr lang="es-EC" sz="1400">
                        <a:effectLst/>
                        <a:latin typeface="Calibri"/>
                        <a:ea typeface="Calibri"/>
                        <a:cs typeface="Times New Roman"/>
                      </a:endParaRPr>
                    </a:p>
                  </a:txBody>
                  <a:tcPr marL="63907" marR="63907" marT="0" marB="0" anchor="b"/>
                </a:tc>
                <a:tc>
                  <a:txBody>
                    <a:bodyPr/>
                    <a:lstStyle/>
                    <a:p>
                      <a:pPr algn="ctr">
                        <a:lnSpc>
                          <a:spcPct val="150000"/>
                        </a:lnSpc>
                        <a:spcAft>
                          <a:spcPts val="0"/>
                        </a:spcAft>
                      </a:pPr>
                      <a:r>
                        <a:rPr lang="es-EC" sz="1400" dirty="0">
                          <a:effectLst/>
                        </a:rPr>
                        <a:t>1h 57min</a:t>
                      </a:r>
                      <a:endParaRPr lang="es-EC" sz="1400" dirty="0">
                        <a:effectLst/>
                        <a:latin typeface="Calibri"/>
                        <a:ea typeface="Calibri"/>
                        <a:cs typeface="Times New Roman"/>
                      </a:endParaRPr>
                    </a:p>
                  </a:txBody>
                  <a:tcPr marL="63907" marR="63907" marT="0" marB="0" anchor="ctr"/>
                </a:tc>
              </a:tr>
            </a:tbl>
          </a:graphicData>
        </a:graphic>
      </p:graphicFrame>
      <p:sp>
        <p:nvSpPr>
          <p:cNvPr id="4" name="Rectangle 1"/>
          <p:cNvSpPr>
            <a:spLocks noChangeArrowheads="1"/>
          </p:cNvSpPr>
          <p:nvPr/>
        </p:nvSpPr>
        <p:spPr bwMode="auto">
          <a:xfrm>
            <a:off x="3995936" y="976788"/>
            <a:ext cx="574587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Tiempo de Encorvamiento</a:t>
            </a:r>
            <a:endParaRPr kumimoji="0" lang="es-EC" alt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a:t>
            </a:r>
            <a:r>
              <a:rPr kumimoji="0" lang="es-EC" altLang="es-EC" sz="1200" b="1" i="0" u="none" strike="noStrike" cap="none" normalizeH="0" baseline="0" dirty="0" smtClean="0" bmk="">
                <a:ln>
                  <a:noFill/>
                </a:ln>
                <a:solidFill>
                  <a:srgbClr val="000000"/>
                </a:solidFill>
                <a:effectLst/>
                <a:latin typeface="Arial" pitchFamily="34" charset="0"/>
                <a:ea typeface="Times New Roman" pitchFamily="18" charset="0"/>
                <a:cs typeface="Arial" pitchFamily="34" charset="0"/>
              </a:rPr>
              <a:t>abla 4. </a:t>
            </a:r>
            <a:r>
              <a:rPr kumimoji="0" lang="es-EC" altLang="es-EC" sz="1200" b="1" i="0" u="none" strike="noStrike" cap="none" normalizeH="0" baseline="0" dirty="0" smtClean="0" bmk="_Toc369518681">
                <a:ln>
                  <a:noFill/>
                </a:ln>
                <a:solidFill>
                  <a:srgbClr val="000000"/>
                </a:solidFill>
                <a:effectLst/>
                <a:latin typeface="Arial" pitchFamily="34" charset="0"/>
                <a:ea typeface="Times New Roman" pitchFamily="18" charset="0"/>
                <a:cs typeface="Arial" pitchFamily="34" charset="0"/>
              </a:rPr>
              <a:t>2  </a:t>
            </a:r>
            <a:r>
              <a:rPr kumimoji="0" lang="es-EC" altLang="es-EC" sz="1200" b="0" i="0" u="none" strike="noStrike" cap="none" normalizeH="0" baseline="0" dirty="0" smtClean="0" bmk="_Toc369518681">
                <a:ln>
                  <a:noFill/>
                </a:ln>
                <a:solidFill>
                  <a:srgbClr val="000000"/>
                </a:solidFill>
                <a:effectLst/>
                <a:latin typeface="Arial" pitchFamily="34" charset="0"/>
                <a:ea typeface="Times New Roman" pitchFamily="18" charset="0"/>
                <a:cs typeface="Arial" pitchFamily="34" charset="0"/>
              </a:rPr>
              <a:t>Tiempos de encorvamientos.</a:t>
            </a:r>
            <a:endParaRPr kumimoji="0" lang="es-EC" alt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Fuente:</a:t>
            </a:r>
            <a:r>
              <a:rPr kumimoji="0" lang="es-EC" altLang="es-EC"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Llano, M.; Cuichán A.; Ladrillo Refractario Alternativo, 2013.</a:t>
            </a: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10 Rectángulo"/>
          <p:cNvSpPr/>
          <p:nvPr/>
        </p:nvSpPr>
        <p:spPr>
          <a:xfrm>
            <a:off x="214282" y="6183848"/>
            <a:ext cx="4573742" cy="646331"/>
          </a:xfrm>
          <a:prstGeom prst="rect">
            <a:avLst/>
          </a:prstGeom>
        </p:spPr>
        <p:txBody>
          <a:bodyPr wrap="square">
            <a:spAutoFit/>
          </a:bodyPr>
          <a:lstStyle/>
          <a:p>
            <a:r>
              <a:rPr lang="es-EC" b="1" dirty="0"/>
              <a:t>Fuente: </a:t>
            </a:r>
            <a:r>
              <a:rPr lang="es-EC" dirty="0"/>
              <a:t>Llano, M.; Cuichán A.; Ladrillo Refractario </a:t>
            </a:r>
            <a:r>
              <a:rPr lang="es-EC" dirty="0" smtClean="0"/>
              <a:t>Alternativo, DECEM, ESPE 2013.</a:t>
            </a:r>
            <a:endParaRPr lang="es-EC"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67544" y="548680"/>
            <a:ext cx="8229600" cy="434312"/>
          </a:xfrm>
        </p:spPr>
        <p:txBody>
          <a:bodyPr>
            <a:normAutofit fontScale="90000"/>
          </a:bodyPr>
          <a:lstStyle/>
          <a:p>
            <a:pPr algn="ctr"/>
            <a:r>
              <a:rPr lang="es-ES" sz="2800" b="1" dirty="0">
                <a:solidFill>
                  <a:schemeClr val="tx1"/>
                </a:solidFill>
              </a:rPr>
              <a:t>NORMA INEN </a:t>
            </a:r>
            <a:r>
              <a:rPr lang="es-ES" sz="2800" b="1" dirty="0" smtClean="0">
                <a:solidFill>
                  <a:schemeClr val="tx1"/>
                </a:solidFill>
              </a:rPr>
              <a:t>575</a:t>
            </a:r>
            <a:r>
              <a:rPr lang="es-ES" sz="2800" b="1" dirty="0">
                <a:solidFill>
                  <a:schemeClr val="tx1"/>
                </a:solidFill>
              </a:rPr>
              <a:t/>
            </a:r>
            <a:br>
              <a:rPr lang="es-ES" sz="2800" b="1" dirty="0">
                <a:solidFill>
                  <a:schemeClr val="tx1"/>
                </a:solidFill>
              </a:rPr>
            </a:br>
            <a:r>
              <a:rPr lang="es-ES" sz="2800" b="1" dirty="0">
                <a:solidFill>
                  <a:schemeClr val="tx1"/>
                </a:solidFill>
              </a:rPr>
              <a:t>CONO </a:t>
            </a:r>
            <a:r>
              <a:rPr lang="es-ES" sz="2800" b="1" dirty="0" smtClean="0">
                <a:solidFill>
                  <a:schemeClr val="tx1"/>
                </a:solidFill>
              </a:rPr>
              <a:t>PIROMÉTRICO EQUIVALENTE</a:t>
            </a:r>
            <a:endParaRPr lang="es-EC" sz="2800" b="1" dirty="0">
              <a:solidFill>
                <a:schemeClr val="tx1"/>
              </a:solidFill>
            </a:endParaRPr>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323528" y="1196752"/>
            <a:ext cx="4392934" cy="4896544"/>
          </a:xfrm>
          <a:prstGeom prst="rect">
            <a:avLst/>
          </a:prstGeom>
          <a:noFill/>
          <a:ln w="9525">
            <a:noFill/>
            <a:miter lim="800000"/>
            <a:headEnd/>
            <a:tailEnd/>
          </a:ln>
        </p:spPr>
      </p:pic>
      <p:graphicFrame>
        <p:nvGraphicFramePr>
          <p:cNvPr id="3" name="2 Tabla"/>
          <p:cNvGraphicFramePr>
            <a:graphicFrameLocks noGrp="1"/>
          </p:cNvGraphicFramePr>
          <p:nvPr>
            <p:extLst>
              <p:ext uri="{D42A27DB-BD31-4B8C-83A1-F6EECF244321}">
                <p14:modId xmlns:p14="http://schemas.microsoft.com/office/powerpoint/2010/main" val="919701202"/>
              </p:ext>
            </p:extLst>
          </p:nvPr>
        </p:nvGraphicFramePr>
        <p:xfrm>
          <a:off x="5292080" y="1988840"/>
          <a:ext cx="3372725" cy="4604756"/>
        </p:xfrm>
        <a:graphic>
          <a:graphicData uri="http://schemas.openxmlformats.org/drawingml/2006/table">
            <a:tbl>
              <a:tblPr firstRow="1" firstCol="1" bandRow="1">
                <a:tableStyleId>{5C22544A-7EE6-4342-B048-85BDC9FD1C3A}</a:tableStyleId>
              </a:tblPr>
              <a:tblGrid>
                <a:gridCol w="513250"/>
                <a:gridCol w="650033"/>
                <a:gridCol w="454688"/>
                <a:gridCol w="650033"/>
                <a:gridCol w="454688"/>
                <a:gridCol w="650033"/>
              </a:tblGrid>
              <a:tr h="415619">
                <a:tc>
                  <a:txBody>
                    <a:bodyPr/>
                    <a:lstStyle/>
                    <a:p>
                      <a:pPr algn="ctr">
                        <a:lnSpc>
                          <a:spcPct val="115000"/>
                        </a:lnSpc>
                        <a:spcAft>
                          <a:spcPts val="0"/>
                        </a:spcAft>
                      </a:pPr>
                      <a:r>
                        <a:rPr lang="es-EC" sz="1200" dirty="0">
                          <a:effectLst/>
                        </a:rPr>
                        <a:t>Cono Orto No.</a:t>
                      </a:r>
                      <a:endParaRPr lang="es-EC" sz="1100" dirty="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Temperatura</a:t>
                      </a:r>
                      <a:endParaRPr lang="es-EC" sz="110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Cono Orto No.</a:t>
                      </a:r>
                      <a:endParaRPr lang="es-EC" sz="110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Temperatura</a:t>
                      </a:r>
                      <a:endParaRPr lang="es-EC" sz="110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Cono Orto No.</a:t>
                      </a:r>
                      <a:endParaRPr lang="es-EC" sz="110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Temperatura</a:t>
                      </a:r>
                      <a:endParaRPr lang="es-EC" sz="1100">
                        <a:effectLst/>
                        <a:latin typeface="Calibri"/>
                        <a:ea typeface="Calibri"/>
                        <a:cs typeface="Times New Roman"/>
                      </a:endParaRPr>
                    </a:p>
                  </a:txBody>
                  <a:tcPr marL="29281" marR="29281" marT="0" marB="0" anchor="ctr"/>
                </a:tc>
              </a:tr>
              <a:tr h="397382">
                <a:tc>
                  <a:txBody>
                    <a:bodyPr/>
                    <a:lstStyle/>
                    <a:p>
                      <a:pPr algn="ctr">
                        <a:lnSpc>
                          <a:spcPct val="115000"/>
                        </a:lnSpc>
                        <a:spcAft>
                          <a:spcPts val="0"/>
                        </a:spcAft>
                      </a:pPr>
                      <a:r>
                        <a:rPr lang="es-EC" sz="1200" dirty="0">
                          <a:effectLst/>
                        </a:rPr>
                        <a:t>12</a:t>
                      </a:r>
                      <a:endParaRPr lang="es-EC" sz="1100" dirty="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dirty="0">
                          <a:effectLst/>
                        </a:rPr>
                        <a:t>1337</a:t>
                      </a:r>
                      <a:endParaRPr lang="es-EC" sz="1100" dirty="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26</a:t>
                      </a:r>
                      <a:endParaRPr lang="es-EC" sz="110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1621</a:t>
                      </a:r>
                      <a:endParaRPr lang="es-EC" sz="110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34</a:t>
                      </a:r>
                      <a:endParaRPr lang="es-EC" sz="110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1763</a:t>
                      </a:r>
                      <a:endParaRPr lang="es-EC" sz="1100">
                        <a:effectLst/>
                        <a:latin typeface="Calibri"/>
                        <a:ea typeface="Calibri"/>
                        <a:cs typeface="Times New Roman"/>
                      </a:endParaRPr>
                    </a:p>
                  </a:txBody>
                  <a:tcPr marL="29281" marR="29281" marT="0" marB="0" anchor="ctr"/>
                </a:tc>
              </a:tr>
              <a:tr h="397382">
                <a:tc>
                  <a:txBody>
                    <a:bodyPr/>
                    <a:lstStyle/>
                    <a:p>
                      <a:pPr algn="ctr">
                        <a:lnSpc>
                          <a:spcPct val="115000"/>
                        </a:lnSpc>
                        <a:spcAft>
                          <a:spcPts val="0"/>
                        </a:spcAft>
                      </a:pPr>
                      <a:r>
                        <a:rPr lang="es-EC" sz="1200" dirty="0">
                          <a:effectLst/>
                        </a:rPr>
                        <a:t>13</a:t>
                      </a:r>
                      <a:endParaRPr lang="es-EC" sz="1100" dirty="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1349</a:t>
                      </a:r>
                      <a:endParaRPr lang="es-EC" sz="110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27</a:t>
                      </a:r>
                      <a:endParaRPr lang="es-EC" sz="110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1640</a:t>
                      </a:r>
                      <a:endParaRPr lang="es-EC" sz="110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35</a:t>
                      </a:r>
                      <a:endParaRPr lang="es-EC" sz="110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1785</a:t>
                      </a:r>
                      <a:endParaRPr lang="es-EC" sz="1100">
                        <a:effectLst/>
                        <a:latin typeface="Calibri"/>
                        <a:ea typeface="Calibri"/>
                        <a:cs typeface="Times New Roman"/>
                      </a:endParaRPr>
                    </a:p>
                  </a:txBody>
                  <a:tcPr marL="29281" marR="29281" marT="0" marB="0" anchor="ctr"/>
                </a:tc>
              </a:tr>
              <a:tr h="397382">
                <a:tc>
                  <a:txBody>
                    <a:bodyPr/>
                    <a:lstStyle/>
                    <a:p>
                      <a:pPr algn="ctr">
                        <a:lnSpc>
                          <a:spcPct val="115000"/>
                        </a:lnSpc>
                        <a:spcAft>
                          <a:spcPts val="0"/>
                        </a:spcAft>
                      </a:pPr>
                      <a:r>
                        <a:rPr lang="es-EC" sz="1200" dirty="0">
                          <a:effectLst/>
                        </a:rPr>
                        <a:t>14</a:t>
                      </a:r>
                      <a:endParaRPr lang="es-EC" sz="1100" dirty="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1398</a:t>
                      </a:r>
                      <a:endParaRPr lang="es-EC" sz="110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28</a:t>
                      </a:r>
                      <a:endParaRPr lang="es-EC" sz="110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1646</a:t>
                      </a:r>
                      <a:endParaRPr lang="es-EC" sz="110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36</a:t>
                      </a:r>
                      <a:endParaRPr lang="es-EC" sz="110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1804</a:t>
                      </a:r>
                      <a:endParaRPr lang="es-EC" sz="1100">
                        <a:effectLst/>
                        <a:latin typeface="Calibri"/>
                        <a:ea typeface="Calibri"/>
                        <a:cs typeface="Times New Roman"/>
                      </a:endParaRPr>
                    </a:p>
                  </a:txBody>
                  <a:tcPr marL="29281" marR="29281" marT="0" marB="0" anchor="ctr"/>
                </a:tc>
              </a:tr>
              <a:tr h="397382">
                <a:tc>
                  <a:txBody>
                    <a:bodyPr/>
                    <a:lstStyle/>
                    <a:p>
                      <a:pPr algn="ctr">
                        <a:lnSpc>
                          <a:spcPct val="115000"/>
                        </a:lnSpc>
                        <a:spcAft>
                          <a:spcPts val="0"/>
                        </a:spcAft>
                      </a:pPr>
                      <a:r>
                        <a:rPr lang="es-EC" sz="1200" dirty="0">
                          <a:effectLst/>
                        </a:rPr>
                        <a:t>15</a:t>
                      </a:r>
                      <a:endParaRPr lang="es-EC" sz="1100" dirty="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1430</a:t>
                      </a:r>
                      <a:endParaRPr lang="es-EC" sz="110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29</a:t>
                      </a:r>
                      <a:endParaRPr lang="es-EC" sz="110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1659</a:t>
                      </a:r>
                      <a:endParaRPr lang="es-EC" sz="110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37</a:t>
                      </a:r>
                      <a:endParaRPr lang="es-EC" sz="110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1820</a:t>
                      </a:r>
                      <a:endParaRPr lang="es-EC" sz="1100">
                        <a:effectLst/>
                        <a:latin typeface="Calibri"/>
                        <a:ea typeface="Calibri"/>
                        <a:cs typeface="Times New Roman"/>
                      </a:endParaRPr>
                    </a:p>
                  </a:txBody>
                  <a:tcPr marL="29281" marR="29281" marT="0" marB="0" anchor="ctr"/>
                </a:tc>
              </a:tr>
              <a:tr h="397382">
                <a:tc>
                  <a:txBody>
                    <a:bodyPr/>
                    <a:lstStyle/>
                    <a:p>
                      <a:pPr algn="ctr">
                        <a:lnSpc>
                          <a:spcPct val="115000"/>
                        </a:lnSpc>
                        <a:spcAft>
                          <a:spcPts val="0"/>
                        </a:spcAft>
                      </a:pPr>
                      <a:r>
                        <a:rPr lang="es-EC" sz="1200" dirty="0">
                          <a:effectLst/>
                        </a:rPr>
                        <a:t>16</a:t>
                      </a:r>
                      <a:endParaRPr lang="es-EC" sz="1100" dirty="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1491</a:t>
                      </a:r>
                      <a:endParaRPr lang="es-EC" sz="110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30</a:t>
                      </a:r>
                      <a:endParaRPr lang="es-EC" sz="110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1665</a:t>
                      </a:r>
                      <a:endParaRPr lang="es-EC" sz="110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38</a:t>
                      </a:r>
                      <a:endParaRPr lang="es-EC" sz="110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1835</a:t>
                      </a:r>
                      <a:endParaRPr lang="es-EC" sz="1100">
                        <a:effectLst/>
                        <a:latin typeface="Calibri"/>
                        <a:ea typeface="Calibri"/>
                        <a:cs typeface="Times New Roman"/>
                      </a:endParaRPr>
                    </a:p>
                  </a:txBody>
                  <a:tcPr marL="29281" marR="29281" marT="0" marB="0" anchor="ctr"/>
                </a:tc>
              </a:tr>
              <a:tr h="397382">
                <a:tc>
                  <a:txBody>
                    <a:bodyPr/>
                    <a:lstStyle/>
                    <a:p>
                      <a:pPr algn="ctr">
                        <a:lnSpc>
                          <a:spcPct val="115000"/>
                        </a:lnSpc>
                        <a:spcAft>
                          <a:spcPts val="0"/>
                        </a:spcAft>
                      </a:pPr>
                      <a:r>
                        <a:rPr lang="es-EC" sz="1200" dirty="0">
                          <a:effectLst/>
                        </a:rPr>
                        <a:t>17</a:t>
                      </a:r>
                      <a:endParaRPr lang="es-EC" sz="1100" dirty="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1512</a:t>
                      </a:r>
                      <a:endParaRPr lang="es-EC" sz="110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31</a:t>
                      </a:r>
                      <a:endParaRPr lang="es-EC" sz="110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1683</a:t>
                      </a:r>
                      <a:endParaRPr lang="es-EC" sz="110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39</a:t>
                      </a:r>
                      <a:endParaRPr lang="es-EC" sz="110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1865</a:t>
                      </a:r>
                      <a:endParaRPr lang="es-EC" sz="1100">
                        <a:effectLst/>
                        <a:latin typeface="Calibri"/>
                        <a:ea typeface="Calibri"/>
                        <a:cs typeface="Times New Roman"/>
                      </a:endParaRPr>
                    </a:p>
                  </a:txBody>
                  <a:tcPr marL="29281" marR="29281" marT="0" marB="0" anchor="ctr"/>
                </a:tc>
              </a:tr>
              <a:tr h="397382">
                <a:tc>
                  <a:txBody>
                    <a:bodyPr/>
                    <a:lstStyle/>
                    <a:p>
                      <a:pPr algn="ctr">
                        <a:lnSpc>
                          <a:spcPct val="115000"/>
                        </a:lnSpc>
                        <a:spcAft>
                          <a:spcPts val="0"/>
                        </a:spcAft>
                      </a:pPr>
                      <a:r>
                        <a:rPr lang="es-EC" sz="1200" dirty="0">
                          <a:effectLst/>
                        </a:rPr>
                        <a:t>18</a:t>
                      </a:r>
                      <a:endParaRPr lang="es-EC" sz="1100" dirty="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1522</a:t>
                      </a:r>
                      <a:endParaRPr lang="es-EC" sz="110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31 1/2</a:t>
                      </a:r>
                      <a:endParaRPr lang="es-EC" sz="110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1699</a:t>
                      </a:r>
                      <a:endParaRPr lang="es-EC" sz="110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40</a:t>
                      </a:r>
                      <a:endParaRPr lang="es-EC" sz="110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1885</a:t>
                      </a:r>
                      <a:endParaRPr lang="es-EC" sz="1100">
                        <a:effectLst/>
                        <a:latin typeface="Calibri"/>
                        <a:ea typeface="Calibri"/>
                        <a:cs typeface="Times New Roman"/>
                      </a:endParaRPr>
                    </a:p>
                  </a:txBody>
                  <a:tcPr marL="29281" marR="29281" marT="0" marB="0" anchor="ctr"/>
                </a:tc>
              </a:tr>
              <a:tr h="397382">
                <a:tc>
                  <a:txBody>
                    <a:bodyPr/>
                    <a:lstStyle/>
                    <a:p>
                      <a:pPr algn="ctr">
                        <a:lnSpc>
                          <a:spcPct val="115000"/>
                        </a:lnSpc>
                        <a:spcAft>
                          <a:spcPts val="0"/>
                        </a:spcAft>
                      </a:pPr>
                      <a:r>
                        <a:rPr lang="es-EC" sz="1200" dirty="0">
                          <a:effectLst/>
                        </a:rPr>
                        <a:t>19</a:t>
                      </a:r>
                      <a:endParaRPr lang="es-EC" sz="1100" dirty="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1541</a:t>
                      </a:r>
                      <a:endParaRPr lang="es-EC" sz="110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32</a:t>
                      </a:r>
                      <a:endParaRPr lang="es-EC" sz="110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1717</a:t>
                      </a:r>
                      <a:endParaRPr lang="es-EC" sz="110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41</a:t>
                      </a:r>
                      <a:endParaRPr lang="es-EC" sz="110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1970</a:t>
                      </a:r>
                      <a:endParaRPr lang="es-EC" sz="1100">
                        <a:effectLst/>
                        <a:latin typeface="Calibri"/>
                        <a:ea typeface="Calibri"/>
                        <a:cs typeface="Times New Roman"/>
                      </a:endParaRPr>
                    </a:p>
                  </a:txBody>
                  <a:tcPr marL="29281" marR="29281" marT="0" marB="0" anchor="ctr"/>
                </a:tc>
              </a:tr>
              <a:tr h="397382">
                <a:tc>
                  <a:txBody>
                    <a:bodyPr/>
                    <a:lstStyle/>
                    <a:p>
                      <a:pPr algn="ctr">
                        <a:lnSpc>
                          <a:spcPct val="115000"/>
                        </a:lnSpc>
                        <a:spcAft>
                          <a:spcPts val="0"/>
                        </a:spcAft>
                      </a:pPr>
                      <a:r>
                        <a:rPr lang="es-EC" sz="1200" dirty="0">
                          <a:effectLst/>
                        </a:rPr>
                        <a:t>20</a:t>
                      </a:r>
                      <a:endParaRPr lang="es-EC" sz="1100" dirty="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1564</a:t>
                      </a:r>
                      <a:endParaRPr lang="es-EC" sz="110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32 1/2</a:t>
                      </a:r>
                      <a:endParaRPr lang="es-EC" sz="110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1727</a:t>
                      </a:r>
                      <a:endParaRPr lang="es-EC" sz="110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42</a:t>
                      </a:r>
                      <a:endParaRPr lang="es-EC" sz="110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2015</a:t>
                      </a:r>
                      <a:endParaRPr lang="es-EC" sz="1100">
                        <a:effectLst/>
                        <a:latin typeface="Calibri"/>
                        <a:ea typeface="Calibri"/>
                        <a:cs typeface="Times New Roman"/>
                      </a:endParaRPr>
                    </a:p>
                  </a:txBody>
                  <a:tcPr marL="29281" marR="29281" marT="0" marB="0" anchor="ctr"/>
                </a:tc>
              </a:tr>
              <a:tr h="397382">
                <a:tc>
                  <a:txBody>
                    <a:bodyPr/>
                    <a:lstStyle/>
                    <a:p>
                      <a:pPr algn="ctr">
                        <a:lnSpc>
                          <a:spcPct val="115000"/>
                        </a:lnSpc>
                        <a:spcAft>
                          <a:spcPts val="0"/>
                        </a:spcAft>
                      </a:pPr>
                      <a:r>
                        <a:rPr lang="es-EC" sz="1200" dirty="0">
                          <a:effectLst/>
                        </a:rPr>
                        <a:t>23</a:t>
                      </a:r>
                      <a:endParaRPr lang="es-EC" sz="1100" dirty="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a:effectLst/>
                        </a:rPr>
                        <a:t>1605</a:t>
                      </a:r>
                      <a:endParaRPr lang="es-EC" sz="110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dirty="0">
                          <a:effectLst/>
                        </a:rPr>
                        <a:t>33</a:t>
                      </a:r>
                      <a:endParaRPr lang="es-EC" sz="1100" dirty="0">
                        <a:effectLst/>
                        <a:latin typeface="Calibri"/>
                        <a:ea typeface="Calibri"/>
                        <a:cs typeface="Times New Roman"/>
                      </a:endParaRPr>
                    </a:p>
                  </a:txBody>
                  <a:tcPr marL="29281" marR="29281" marT="0" marB="0" anchor="ctr">
                    <a:solidFill>
                      <a:srgbClr val="FF0000"/>
                    </a:solidFill>
                  </a:tcPr>
                </a:tc>
                <a:tc>
                  <a:txBody>
                    <a:bodyPr/>
                    <a:lstStyle/>
                    <a:p>
                      <a:pPr algn="ctr">
                        <a:lnSpc>
                          <a:spcPct val="115000"/>
                        </a:lnSpc>
                        <a:spcAft>
                          <a:spcPts val="0"/>
                        </a:spcAft>
                      </a:pPr>
                      <a:r>
                        <a:rPr lang="es-EC" sz="1200" dirty="0">
                          <a:effectLst/>
                        </a:rPr>
                        <a:t>1743</a:t>
                      </a:r>
                      <a:endParaRPr lang="es-EC" sz="1100" dirty="0">
                        <a:effectLst/>
                        <a:latin typeface="Calibri"/>
                        <a:ea typeface="Calibri"/>
                        <a:cs typeface="Times New Roman"/>
                      </a:endParaRPr>
                    </a:p>
                  </a:txBody>
                  <a:tcPr marL="29281" marR="29281" marT="0" marB="0" anchor="ctr">
                    <a:solidFill>
                      <a:srgbClr val="FF0000"/>
                    </a:solidFill>
                  </a:tcPr>
                </a:tc>
                <a:tc>
                  <a:txBody>
                    <a:bodyPr/>
                    <a:lstStyle/>
                    <a:p>
                      <a:pPr algn="ctr">
                        <a:lnSpc>
                          <a:spcPct val="115000"/>
                        </a:lnSpc>
                        <a:spcAft>
                          <a:spcPts val="0"/>
                        </a:spcAft>
                      </a:pPr>
                      <a:r>
                        <a:rPr lang="es-EC" sz="1200">
                          <a:effectLst/>
                        </a:rPr>
                        <a:t>--</a:t>
                      </a:r>
                      <a:endParaRPr lang="es-EC" sz="1100">
                        <a:effectLst/>
                        <a:latin typeface="Calibri"/>
                        <a:ea typeface="Calibri"/>
                        <a:cs typeface="Times New Roman"/>
                      </a:endParaRPr>
                    </a:p>
                  </a:txBody>
                  <a:tcPr marL="29281" marR="29281" marT="0" marB="0" anchor="ctr"/>
                </a:tc>
                <a:tc>
                  <a:txBody>
                    <a:bodyPr/>
                    <a:lstStyle/>
                    <a:p>
                      <a:pPr algn="ctr">
                        <a:lnSpc>
                          <a:spcPct val="115000"/>
                        </a:lnSpc>
                        <a:spcAft>
                          <a:spcPts val="0"/>
                        </a:spcAft>
                      </a:pPr>
                      <a:r>
                        <a:rPr lang="es-EC" sz="1200" dirty="0">
                          <a:effectLst/>
                        </a:rPr>
                        <a:t>---</a:t>
                      </a:r>
                      <a:endParaRPr lang="es-EC" sz="1100" dirty="0">
                        <a:effectLst/>
                        <a:latin typeface="Calibri"/>
                        <a:ea typeface="Calibri"/>
                        <a:cs typeface="Times New Roman"/>
                      </a:endParaRPr>
                    </a:p>
                  </a:txBody>
                  <a:tcPr marL="29281" marR="29281" marT="0" marB="0" anchor="ctr"/>
                </a:tc>
              </a:tr>
            </a:tbl>
          </a:graphicData>
        </a:graphic>
      </p:graphicFrame>
      <p:sp>
        <p:nvSpPr>
          <p:cNvPr id="4" name="Rectangle 1"/>
          <p:cNvSpPr>
            <a:spLocks noChangeArrowheads="1"/>
          </p:cNvSpPr>
          <p:nvPr/>
        </p:nvSpPr>
        <p:spPr bwMode="auto">
          <a:xfrm>
            <a:off x="5292080" y="1052736"/>
            <a:ext cx="316835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2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Tabla 5. 7 </a:t>
            </a:r>
            <a:r>
              <a:rPr kumimoji="0" lang="es-EC" altLang="es-EC"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Temperatura de Equivalencia de Conos Pirométrico </a:t>
            </a:r>
            <a:endParaRPr kumimoji="0" lang="es-EC" alt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Fuente: </a:t>
            </a:r>
            <a:r>
              <a:rPr kumimoji="0" lang="es-ES" altLang="es-EC"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Instituto Ecuatoriano de Normalización, Norma INEN 575</a:t>
            </a:r>
            <a:endParaRPr kumimoji="0" lang="es-ES" altLang="es-EC"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376073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323528" y="548680"/>
            <a:ext cx="8229600" cy="506320"/>
          </a:xfrm>
        </p:spPr>
        <p:txBody>
          <a:bodyPr>
            <a:normAutofit fontScale="90000"/>
          </a:bodyPr>
          <a:lstStyle/>
          <a:p>
            <a:pPr algn="ctr"/>
            <a:r>
              <a:rPr lang="es-EC" sz="2800" b="1" dirty="0" smtClean="0">
                <a:solidFill>
                  <a:schemeClr val="tx1"/>
                </a:solidFill>
              </a:rPr>
              <a:t>ENSAYOS ESPECIALES</a:t>
            </a:r>
            <a:br>
              <a:rPr lang="es-EC" sz="2800" b="1" dirty="0" smtClean="0">
                <a:solidFill>
                  <a:schemeClr val="tx1"/>
                </a:solidFill>
              </a:rPr>
            </a:br>
            <a:r>
              <a:rPr lang="es-EC" sz="2800" b="1" dirty="0" smtClean="0">
                <a:solidFill>
                  <a:schemeClr val="tx1"/>
                </a:solidFill>
              </a:rPr>
              <a:t>DUREZA</a:t>
            </a:r>
            <a:endParaRPr lang="es-EC" sz="2800" dirty="0"/>
          </a:p>
        </p:txBody>
      </p:sp>
      <p:pic>
        <p:nvPicPr>
          <p:cNvPr id="8" name="6 Marcador de contenido" descr="E:\BlackBerry\pictures\IMG00232-20130912-0731.jpg"/>
          <p:cNvPicPr>
            <a:picLocks noGrp="1"/>
          </p:cNvPicPr>
          <p:nvPr>
            <p:ph sz="half" idx="1"/>
          </p:nvPr>
        </p:nvPicPr>
        <p:blipFill rotWithShape="1">
          <a:blip r:embed="rId2" cstate="print">
            <a:extLst>
              <a:ext uri="{28A0092B-C50C-407E-A947-70E740481C1C}">
                <a14:useLocalDpi xmlns:a14="http://schemas.microsoft.com/office/drawing/2010/main" val="0"/>
              </a:ext>
            </a:extLst>
          </a:blip>
          <a:srcRect b="8872"/>
          <a:stretch/>
        </p:blipFill>
        <p:spPr bwMode="auto">
          <a:xfrm>
            <a:off x="755576" y="1124744"/>
            <a:ext cx="3099726" cy="1728192"/>
          </a:xfrm>
          <a:prstGeom prst="rect">
            <a:avLst/>
          </a:prstGeom>
          <a:noFill/>
          <a:ln>
            <a:noFill/>
          </a:ln>
          <a:extLst>
            <a:ext uri="{53640926-AAD7-44D8-BBD7-CCE9431645EC}">
              <a14:shadowObscured xmlns:a14="http://schemas.microsoft.com/office/drawing/2010/main"/>
            </a:ext>
          </a:extLst>
        </p:spPr>
      </p:pic>
      <p:pic>
        <p:nvPicPr>
          <p:cNvPr id="9" name="8 Imagen" descr="E:\BlackBerry\pictures\IMG00239-20130912-075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284984"/>
            <a:ext cx="3287486" cy="2393143"/>
          </a:xfrm>
          <a:prstGeom prst="rect">
            <a:avLst/>
          </a:prstGeom>
          <a:noFill/>
          <a:ln>
            <a:noFill/>
          </a:ln>
        </p:spPr>
      </p:pic>
      <p:pic>
        <p:nvPicPr>
          <p:cNvPr id="6146" name="Picture 2"/>
          <p:cNvPicPr>
            <a:picLocks noGrp="1" noChangeAspect="1" noChangeArrowheads="1"/>
          </p:cNvPicPr>
          <p:nvPr>
            <p:ph sz="half" idx="2"/>
          </p:nvPr>
        </p:nvPicPr>
        <p:blipFill>
          <a:blip r:embed="rId4" cstate="print"/>
          <a:srcRect/>
          <a:stretch>
            <a:fillRect/>
          </a:stretch>
        </p:blipFill>
        <p:spPr bwMode="auto">
          <a:xfrm>
            <a:off x="3995936" y="1268760"/>
            <a:ext cx="4896544" cy="4104456"/>
          </a:xfrm>
          <a:prstGeom prst="rect">
            <a:avLst/>
          </a:prstGeom>
          <a:noFill/>
          <a:ln w="9525">
            <a:noFill/>
            <a:miter lim="800000"/>
            <a:headEnd/>
            <a:tailEnd/>
          </a:ln>
        </p:spPr>
      </p:pic>
      <p:sp>
        <p:nvSpPr>
          <p:cNvPr id="6" name="5 Rectángulo"/>
          <p:cNvSpPr/>
          <p:nvPr/>
        </p:nvSpPr>
        <p:spPr>
          <a:xfrm>
            <a:off x="4427984" y="5374956"/>
            <a:ext cx="4193696" cy="646331"/>
          </a:xfrm>
          <a:prstGeom prst="rect">
            <a:avLst/>
          </a:prstGeom>
        </p:spPr>
        <p:txBody>
          <a:bodyPr wrap="square">
            <a:spAutoFit/>
          </a:bodyPr>
          <a:lstStyle/>
          <a:p>
            <a:r>
              <a:rPr lang="es-EC" b="1" dirty="0"/>
              <a:t>Fuente: </a:t>
            </a:r>
            <a:r>
              <a:rPr lang="es-EC" dirty="0"/>
              <a:t>Llano, M.; Cuichán A.; Ladrillo Refractario </a:t>
            </a:r>
            <a:r>
              <a:rPr lang="es-EC" dirty="0" smtClean="0"/>
              <a:t>Alternativo, 2013.</a:t>
            </a:r>
            <a:endParaRPr lang="es-EC" dirty="0"/>
          </a:p>
        </p:txBody>
      </p:sp>
      <p:sp>
        <p:nvSpPr>
          <p:cNvPr id="7" name="6 Rectángulo"/>
          <p:cNvSpPr/>
          <p:nvPr/>
        </p:nvSpPr>
        <p:spPr>
          <a:xfrm>
            <a:off x="230462" y="6021286"/>
            <a:ext cx="4557562" cy="646331"/>
          </a:xfrm>
          <a:prstGeom prst="rect">
            <a:avLst/>
          </a:prstGeom>
        </p:spPr>
        <p:txBody>
          <a:bodyPr wrap="square">
            <a:spAutoFit/>
          </a:bodyPr>
          <a:lstStyle/>
          <a:p>
            <a:r>
              <a:rPr lang="es-EC" b="1" dirty="0"/>
              <a:t>Fuente: </a:t>
            </a:r>
            <a:r>
              <a:rPr lang="es-EC" dirty="0"/>
              <a:t>Llano, M.; Cuichán A.; Ladrillo Refractario </a:t>
            </a:r>
            <a:r>
              <a:rPr lang="es-EC" dirty="0" smtClean="0"/>
              <a:t>Alternativo, DECEM, ESPE 2013.</a:t>
            </a:r>
            <a:endParaRPr lang="es-EC"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39552" y="692696"/>
            <a:ext cx="8229600" cy="578328"/>
          </a:xfrm>
        </p:spPr>
        <p:txBody>
          <a:bodyPr>
            <a:normAutofit/>
          </a:bodyPr>
          <a:lstStyle/>
          <a:p>
            <a:pPr algn="ctr"/>
            <a:r>
              <a:rPr lang="es-EC" sz="2800" b="1" dirty="0" smtClean="0">
                <a:solidFill>
                  <a:schemeClr val="tx1"/>
                </a:solidFill>
              </a:rPr>
              <a:t>RANGO DE DUREZA</a:t>
            </a:r>
            <a:endParaRPr lang="es-EC" sz="2800" b="1" dirty="0">
              <a:solidFill>
                <a:schemeClr val="tx1"/>
              </a:solidFill>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25" name="Imagen 1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12776"/>
            <a:ext cx="7715400" cy="410445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025621" y="5949280"/>
            <a:ext cx="712259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F</a:t>
            </a:r>
            <a:r>
              <a:rPr kumimoji="0" lang="es-EC" altLang="es-EC" b="1" i="0" u="none" strike="noStrike" cap="none" normalizeH="0" baseline="0" dirty="0" smtClean="0" bmk="">
                <a:ln>
                  <a:noFill/>
                </a:ln>
                <a:solidFill>
                  <a:schemeClr val="tx1"/>
                </a:solidFill>
                <a:effectLst/>
                <a:latin typeface="Arial" pitchFamily="34" charset="0"/>
                <a:ea typeface="Times New Roman" pitchFamily="18" charset="0"/>
                <a:cs typeface="Times New Roman" pitchFamily="18" charset="0"/>
              </a:rPr>
              <a:t>igura 4. </a:t>
            </a:r>
            <a:r>
              <a:rPr kumimoji="0" lang="es-EC" altLang="es-EC" b="1" i="0" u="none" strike="noStrike" cap="none" normalizeH="0" baseline="0" dirty="0" smtClean="0" bmk="_Toc369518931">
                <a:ln>
                  <a:noFill/>
                </a:ln>
                <a:solidFill>
                  <a:schemeClr val="tx1"/>
                </a:solidFill>
                <a:effectLst/>
                <a:latin typeface="Arial" pitchFamily="34" charset="0"/>
                <a:ea typeface="Times New Roman" pitchFamily="18" charset="0"/>
                <a:cs typeface="Times New Roman" pitchFamily="18" charset="0"/>
              </a:rPr>
              <a:t>5 </a:t>
            </a:r>
            <a:r>
              <a:rPr kumimoji="0" lang="es-EC" altLang="es-EC" b="0" i="0" u="none" strike="noStrike" cap="none" normalizeH="0" baseline="0" dirty="0" smtClean="0" bmk="_Toc369518931">
                <a:ln>
                  <a:noFill/>
                </a:ln>
                <a:solidFill>
                  <a:schemeClr val="tx1"/>
                </a:solidFill>
                <a:effectLst/>
                <a:latin typeface="Arial" pitchFamily="34" charset="0"/>
                <a:ea typeface="Times New Roman" pitchFamily="18" charset="0"/>
                <a:cs typeface="Arial" pitchFamily="34" charset="0"/>
              </a:rPr>
              <a:t>Ensayo de Dureza</a:t>
            </a:r>
            <a:endParaRPr kumimoji="0" lang="es-EC" altLang="es-EC"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b="1" i="0" u="none" strike="noStrike" cap="none" normalizeH="0" baseline="0" dirty="0" smtClean="0">
                <a:ln>
                  <a:noFill/>
                </a:ln>
                <a:solidFill>
                  <a:schemeClr val="tx1"/>
                </a:solidFill>
                <a:effectLst/>
                <a:latin typeface="Arial" pitchFamily="34" charset="0"/>
                <a:ea typeface="Calibri" pitchFamily="34" charset="0"/>
                <a:cs typeface="Arial" pitchFamily="34" charset="0"/>
              </a:rPr>
              <a:t>Fuente: </a:t>
            </a:r>
            <a:r>
              <a:rPr kumimoji="0" lang="es-EC" altLang="es-EC" b="0" i="0" u="none" strike="noStrike" cap="none" normalizeH="0" baseline="0" dirty="0" smtClean="0">
                <a:ln>
                  <a:noFill/>
                </a:ln>
                <a:solidFill>
                  <a:schemeClr val="tx1"/>
                </a:solidFill>
                <a:effectLst/>
                <a:latin typeface="Arial" pitchFamily="34" charset="0"/>
                <a:ea typeface="Calibri" pitchFamily="34" charset="0"/>
                <a:cs typeface="Arial" pitchFamily="34" charset="0"/>
              </a:rPr>
              <a:t>Llano, M.; Cuichán A.; Ladrillo Refractario Alternativo, 2013</a:t>
            </a:r>
            <a:endParaRPr kumimoji="0" lang="es-EC" altLang="es-EC"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444363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548680"/>
            <a:ext cx="8229600" cy="506320"/>
          </a:xfrm>
        </p:spPr>
        <p:txBody>
          <a:bodyPr>
            <a:normAutofit/>
          </a:bodyPr>
          <a:lstStyle/>
          <a:p>
            <a:pPr algn="ctr"/>
            <a:r>
              <a:rPr lang="es-EC" sz="2800" b="1" dirty="0" smtClean="0">
                <a:solidFill>
                  <a:schemeClr val="tx1"/>
                </a:solidFill>
              </a:rPr>
              <a:t>TAMAÑO DE GRAMO</a:t>
            </a:r>
            <a:endParaRPr lang="es-EC" sz="2800" dirty="0"/>
          </a:p>
        </p:txBody>
      </p:sp>
      <p:pic>
        <p:nvPicPr>
          <p:cNvPr id="4" name="8 Marcador de contenido" descr="E:\BlackBerry\pictures\IMG00251-20130913-0902.jpg"/>
          <p:cNvPicPr>
            <a:picLocks noGrp="1"/>
          </p:cNvPicPr>
          <p:nvPr>
            <p:ph idx="1"/>
          </p:nvPr>
        </p:nvPicPr>
        <p:blipFill rotWithShape="1">
          <a:blip r:embed="rId2" cstate="print">
            <a:extLst>
              <a:ext uri="{28A0092B-C50C-407E-A947-70E740481C1C}">
                <a14:useLocalDpi xmlns:a14="http://schemas.microsoft.com/office/drawing/2010/main" val="0"/>
              </a:ext>
            </a:extLst>
          </a:blip>
          <a:srcRect t="12615"/>
          <a:stretch/>
        </p:blipFill>
        <p:spPr bwMode="auto">
          <a:xfrm>
            <a:off x="827584" y="1556792"/>
            <a:ext cx="2664296" cy="2088232"/>
          </a:xfrm>
          <a:prstGeom prst="rect">
            <a:avLst/>
          </a:prstGeom>
          <a:noFill/>
          <a:ln>
            <a:noFill/>
          </a:ln>
          <a:extLst>
            <a:ext uri="{53640926-AAD7-44D8-BBD7-CCE9431645EC}">
              <a14:shadowObscured xmlns:a14="http://schemas.microsoft.com/office/drawing/2010/main"/>
            </a:ext>
          </a:extLst>
        </p:spPr>
      </p:pic>
      <p:pic>
        <p:nvPicPr>
          <p:cNvPr id="5" name="4 Imagen" descr="E:\REFRACTARIOS\50\uvs130913-11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628800"/>
            <a:ext cx="2736304" cy="1944216"/>
          </a:xfrm>
          <a:prstGeom prst="rect">
            <a:avLst/>
          </a:prstGeom>
          <a:noFill/>
          <a:ln>
            <a:noFill/>
          </a:ln>
        </p:spPr>
      </p:pic>
      <p:pic>
        <p:nvPicPr>
          <p:cNvPr id="7" name="6 Imagen" descr="E:\REFRACTARIOS\uvs130913-04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4261738"/>
            <a:ext cx="3096344" cy="1996159"/>
          </a:xfrm>
          <a:prstGeom prst="rect">
            <a:avLst/>
          </a:prstGeom>
          <a:noFill/>
          <a:ln>
            <a:noFill/>
          </a:ln>
        </p:spPr>
      </p:pic>
      <p:sp>
        <p:nvSpPr>
          <p:cNvPr id="8" name="7 CuadroTexto"/>
          <p:cNvSpPr txBox="1"/>
          <p:nvPr/>
        </p:nvSpPr>
        <p:spPr>
          <a:xfrm>
            <a:off x="827584" y="1124744"/>
            <a:ext cx="2672526" cy="369332"/>
          </a:xfrm>
          <a:prstGeom prst="rect">
            <a:avLst/>
          </a:prstGeom>
          <a:noFill/>
        </p:spPr>
        <p:txBody>
          <a:bodyPr wrap="none" rtlCol="0">
            <a:spAutoFit/>
          </a:bodyPr>
          <a:lstStyle/>
          <a:p>
            <a:r>
              <a:rPr lang="es-EC" dirty="0" smtClean="0">
                <a:latin typeface="+mj-lt"/>
              </a:rPr>
              <a:t>Microscopio metalúrgico</a:t>
            </a:r>
            <a:endParaRPr lang="es-EC" dirty="0">
              <a:latin typeface="+mj-lt"/>
            </a:endParaRPr>
          </a:p>
        </p:txBody>
      </p:sp>
      <p:sp>
        <p:nvSpPr>
          <p:cNvPr id="9" name="8 CuadroTexto"/>
          <p:cNvSpPr txBox="1"/>
          <p:nvPr/>
        </p:nvSpPr>
        <p:spPr>
          <a:xfrm>
            <a:off x="4499992" y="1196752"/>
            <a:ext cx="4083169" cy="369332"/>
          </a:xfrm>
          <a:prstGeom prst="rect">
            <a:avLst/>
          </a:prstGeom>
          <a:noFill/>
        </p:spPr>
        <p:txBody>
          <a:bodyPr wrap="none" rtlCol="0">
            <a:spAutoFit/>
          </a:bodyPr>
          <a:lstStyle/>
          <a:p>
            <a:r>
              <a:rPr lang="es-EC" dirty="0" smtClean="0">
                <a:latin typeface="+mj-lt"/>
              </a:rPr>
              <a:t>Presencia de grietas (ampliación 50X)</a:t>
            </a:r>
            <a:endParaRPr lang="es-EC" dirty="0">
              <a:latin typeface="+mj-lt"/>
            </a:endParaRPr>
          </a:p>
        </p:txBody>
      </p:sp>
      <p:sp>
        <p:nvSpPr>
          <p:cNvPr id="10" name="9 CuadroTexto"/>
          <p:cNvSpPr txBox="1"/>
          <p:nvPr/>
        </p:nvSpPr>
        <p:spPr>
          <a:xfrm>
            <a:off x="528477" y="3892406"/>
            <a:ext cx="3634328" cy="369332"/>
          </a:xfrm>
          <a:prstGeom prst="rect">
            <a:avLst/>
          </a:prstGeom>
          <a:noFill/>
        </p:spPr>
        <p:txBody>
          <a:bodyPr wrap="none" rtlCol="0">
            <a:spAutoFit/>
          </a:bodyPr>
          <a:lstStyle/>
          <a:p>
            <a:r>
              <a:rPr lang="es-EC" dirty="0" smtClean="0">
                <a:latin typeface="+mj-lt"/>
              </a:rPr>
              <a:t>Parte superficial (ampliación 50X)</a:t>
            </a:r>
            <a:endParaRPr lang="es-EC" dirty="0">
              <a:latin typeface="+mj-lt"/>
            </a:endParaRPr>
          </a:p>
        </p:txBody>
      </p:sp>
      <p:sp>
        <p:nvSpPr>
          <p:cNvPr id="11" name="10 CuadroTexto"/>
          <p:cNvSpPr txBox="1"/>
          <p:nvPr/>
        </p:nvSpPr>
        <p:spPr>
          <a:xfrm>
            <a:off x="4824754" y="3907432"/>
            <a:ext cx="3147015" cy="369332"/>
          </a:xfrm>
          <a:prstGeom prst="rect">
            <a:avLst/>
          </a:prstGeom>
          <a:noFill/>
        </p:spPr>
        <p:txBody>
          <a:bodyPr wrap="none" rtlCol="0">
            <a:spAutoFit/>
          </a:bodyPr>
          <a:lstStyle/>
          <a:p>
            <a:r>
              <a:rPr lang="es-EC" dirty="0" smtClean="0">
                <a:latin typeface="+mj-lt"/>
              </a:rPr>
              <a:t>Porosidad (ampliación 200X)</a:t>
            </a:r>
            <a:endParaRPr lang="es-EC" dirty="0">
              <a:latin typeface="+mj-lt"/>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5121" name="Imagen 346" descr="uvs130913-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2" y="4276764"/>
            <a:ext cx="3036117" cy="2021101"/>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1418322" y="6419700"/>
            <a:ext cx="6812864" cy="369332"/>
          </a:xfrm>
          <a:prstGeom prst="rect">
            <a:avLst/>
          </a:prstGeom>
        </p:spPr>
        <p:txBody>
          <a:bodyPr wrap="square">
            <a:spAutoFit/>
          </a:bodyPr>
          <a:lstStyle/>
          <a:p>
            <a:r>
              <a:rPr lang="es-EC" b="1" dirty="0"/>
              <a:t>Fuente: </a:t>
            </a:r>
            <a:r>
              <a:rPr lang="es-EC" dirty="0"/>
              <a:t>Llano, M.; Cuichán A.; Ladrillo Refractario </a:t>
            </a:r>
            <a:r>
              <a:rPr lang="es-EC" dirty="0" smtClean="0"/>
              <a:t>Alternativo, 2013.</a:t>
            </a:r>
            <a:endParaRPr lang="es-EC"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548680"/>
            <a:ext cx="8229600" cy="506320"/>
          </a:xfrm>
        </p:spPr>
        <p:txBody>
          <a:bodyPr>
            <a:normAutofit/>
          </a:bodyPr>
          <a:lstStyle/>
          <a:p>
            <a:pPr algn="ctr"/>
            <a:r>
              <a:rPr lang="es-EC" sz="2800" b="1" dirty="0" smtClean="0">
                <a:solidFill>
                  <a:schemeClr val="tx1"/>
                </a:solidFill>
              </a:rPr>
              <a:t>TAMAÑO DE GRAMO</a:t>
            </a:r>
            <a:endParaRPr lang="es-EC" sz="2800" dirty="0"/>
          </a:p>
        </p:txBody>
      </p:sp>
      <p:sp>
        <p:nvSpPr>
          <p:cNvPr id="12" name="11 Rectángulo"/>
          <p:cNvSpPr/>
          <p:nvPr/>
        </p:nvSpPr>
        <p:spPr>
          <a:xfrm>
            <a:off x="251520" y="1085564"/>
            <a:ext cx="8640960" cy="923330"/>
          </a:xfrm>
          <a:prstGeom prst="rect">
            <a:avLst/>
          </a:prstGeom>
        </p:spPr>
        <p:txBody>
          <a:bodyPr wrap="square">
            <a:spAutoFit/>
          </a:bodyPr>
          <a:lstStyle/>
          <a:p>
            <a:pPr lvl="0"/>
            <a:r>
              <a:rPr lang="es-EC" dirty="0"/>
              <a:t>Presencia de gran cantidad cordierita (color negro) a 100X, en la parte superficial  del refractario.</a:t>
            </a:r>
          </a:p>
          <a:p>
            <a:r>
              <a:rPr lang="es-EC" dirty="0"/>
              <a:t> </a:t>
            </a:r>
          </a:p>
        </p:txBody>
      </p:sp>
      <p:pic>
        <p:nvPicPr>
          <p:cNvPr id="13" name="12 Imagen" descr="E:\REFRACTARIOS\uvs130913-005.JPG"/>
          <p:cNvPicPr/>
          <p:nvPr/>
        </p:nvPicPr>
        <p:blipFill>
          <a:blip r:embed="rId2">
            <a:extLst>
              <a:ext uri="{28A0092B-C50C-407E-A947-70E740481C1C}">
                <a14:useLocalDpi xmlns:a14="http://schemas.microsoft.com/office/drawing/2010/main" val="0"/>
              </a:ext>
            </a:extLst>
          </a:blip>
          <a:srcRect/>
          <a:stretch>
            <a:fillRect/>
          </a:stretch>
        </p:blipFill>
        <p:spPr bwMode="auto">
          <a:xfrm>
            <a:off x="1691679" y="1844824"/>
            <a:ext cx="6360497" cy="4248472"/>
          </a:xfrm>
          <a:prstGeom prst="rect">
            <a:avLst/>
          </a:prstGeom>
          <a:noFill/>
          <a:ln>
            <a:noFill/>
          </a:ln>
        </p:spPr>
      </p:pic>
      <p:sp>
        <p:nvSpPr>
          <p:cNvPr id="5" name="4 Rectángulo"/>
          <p:cNvSpPr/>
          <p:nvPr/>
        </p:nvSpPr>
        <p:spPr>
          <a:xfrm>
            <a:off x="1043608" y="6251812"/>
            <a:ext cx="7344816" cy="369332"/>
          </a:xfrm>
          <a:prstGeom prst="rect">
            <a:avLst/>
          </a:prstGeom>
        </p:spPr>
        <p:txBody>
          <a:bodyPr wrap="square">
            <a:spAutoFit/>
          </a:bodyPr>
          <a:lstStyle/>
          <a:p>
            <a:r>
              <a:rPr lang="es-EC" b="1" dirty="0"/>
              <a:t>Fuente: </a:t>
            </a:r>
            <a:r>
              <a:rPr lang="es-EC" dirty="0"/>
              <a:t>Llano, M.; Cuichán A.; Ladrillo Refractario </a:t>
            </a:r>
            <a:r>
              <a:rPr lang="es-EC" dirty="0" smtClean="0"/>
              <a:t>Alternativo, 2013.</a:t>
            </a:r>
            <a:endParaRPr lang="es-EC" dirty="0"/>
          </a:p>
        </p:txBody>
      </p:sp>
      <p:cxnSp>
        <p:nvCxnSpPr>
          <p:cNvPr id="4" name="3 Conector recto de flecha"/>
          <p:cNvCxnSpPr/>
          <p:nvPr/>
        </p:nvCxnSpPr>
        <p:spPr>
          <a:xfrm flipV="1">
            <a:off x="2771800" y="1412776"/>
            <a:ext cx="457200" cy="2016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6904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548680"/>
            <a:ext cx="8229600" cy="506320"/>
          </a:xfrm>
        </p:spPr>
        <p:txBody>
          <a:bodyPr>
            <a:normAutofit/>
          </a:bodyPr>
          <a:lstStyle/>
          <a:p>
            <a:pPr algn="ctr"/>
            <a:r>
              <a:rPr lang="es-EC" sz="2800" b="1" dirty="0" smtClean="0">
                <a:solidFill>
                  <a:schemeClr val="tx1"/>
                </a:solidFill>
              </a:rPr>
              <a:t>TAMAÑO DE GRAMO</a:t>
            </a:r>
            <a:endParaRPr lang="es-EC" sz="2800" dirty="0"/>
          </a:p>
        </p:txBody>
      </p:sp>
      <p:sp>
        <p:nvSpPr>
          <p:cNvPr id="13" name="12 Rectángulo"/>
          <p:cNvSpPr/>
          <p:nvPr/>
        </p:nvSpPr>
        <p:spPr>
          <a:xfrm>
            <a:off x="467544" y="1196752"/>
            <a:ext cx="8496944" cy="646331"/>
          </a:xfrm>
          <a:prstGeom prst="rect">
            <a:avLst/>
          </a:prstGeom>
        </p:spPr>
        <p:txBody>
          <a:bodyPr wrap="square">
            <a:spAutoFit/>
          </a:bodyPr>
          <a:lstStyle/>
          <a:p>
            <a:pPr lvl="0"/>
            <a:r>
              <a:rPr lang="es-EC" dirty="0"/>
              <a:t>Presencia de cordierita (color negro) y fosterita (blanca) a 100X en similares cantidades, en la parte intermedia del refractario.</a:t>
            </a:r>
          </a:p>
        </p:txBody>
      </p:sp>
      <p:pic>
        <p:nvPicPr>
          <p:cNvPr id="14" name="13 Imagen" descr="E:\REFRACTARIOS\50\uvs130913-108.JPG"/>
          <p:cNvPicPr/>
          <p:nvPr/>
        </p:nvPicPr>
        <p:blipFill>
          <a:blip r:embed="rId2">
            <a:extLst>
              <a:ext uri="{28A0092B-C50C-407E-A947-70E740481C1C}">
                <a14:useLocalDpi xmlns:a14="http://schemas.microsoft.com/office/drawing/2010/main" val="0"/>
              </a:ext>
            </a:extLst>
          </a:blip>
          <a:srcRect/>
          <a:stretch>
            <a:fillRect/>
          </a:stretch>
        </p:blipFill>
        <p:spPr bwMode="auto">
          <a:xfrm>
            <a:off x="1313638" y="1988840"/>
            <a:ext cx="6804756" cy="4233410"/>
          </a:xfrm>
          <a:prstGeom prst="rect">
            <a:avLst/>
          </a:prstGeom>
          <a:noFill/>
          <a:ln>
            <a:noFill/>
          </a:ln>
        </p:spPr>
      </p:pic>
      <p:sp>
        <p:nvSpPr>
          <p:cNvPr id="5" name="4 Rectángulo"/>
          <p:cNvSpPr/>
          <p:nvPr/>
        </p:nvSpPr>
        <p:spPr>
          <a:xfrm>
            <a:off x="1341026" y="6368510"/>
            <a:ext cx="6777368" cy="369332"/>
          </a:xfrm>
          <a:prstGeom prst="rect">
            <a:avLst/>
          </a:prstGeom>
        </p:spPr>
        <p:txBody>
          <a:bodyPr wrap="square">
            <a:spAutoFit/>
          </a:bodyPr>
          <a:lstStyle/>
          <a:p>
            <a:r>
              <a:rPr lang="es-EC" b="1" dirty="0"/>
              <a:t>Fuente: </a:t>
            </a:r>
            <a:r>
              <a:rPr lang="es-EC" dirty="0"/>
              <a:t>Llano, M.; Cuichán A.; Ladrillo Refractario </a:t>
            </a:r>
            <a:r>
              <a:rPr lang="es-EC" dirty="0" smtClean="0"/>
              <a:t>Alternativo, 2013.</a:t>
            </a:r>
            <a:endParaRPr lang="es-EC" dirty="0"/>
          </a:p>
        </p:txBody>
      </p:sp>
      <p:cxnSp>
        <p:nvCxnSpPr>
          <p:cNvPr id="4" name="3 Conector recto de flecha"/>
          <p:cNvCxnSpPr/>
          <p:nvPr/>
        </p:nvCxnSpPr>
        <p:spPr>
          <a:xfrm flipH="1" flipV="1">
            <a:off x="2267744" y="1519917"/>
            <a:ext cx="144016" cy="14050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flipV="1">
            <a:off x="4716016" y="1519917"/>
            <a:ext cx="0" cy="28451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67411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548680"/>
            <a:ext cx="8229600" cy="506320"/>
          </a:xfrm>
        </p:spPr>
        <p:txBody>
          <a:bodyPr>
            <a:normAutofit/>
          </a:bodyPr>
          <a:lstStyle/>
          <a:p>
            <a:pPr algn="ctr"/>
            <a:r>
              <a:rPr lang="es-EC" sz="2800" b="1" dirty="0" smtClean="0">
                <a:solidFill>
                  <a:schemeClr val="tx1"/>
                </a:solidFill>
              </a:rPr>
              <a:t>TAMAÑO DE GRAMO</a:t>
            </a:r>
            <a:endParaRPr lang="es-EC" sz="2800" dirty="0"/>
          </a:p>
        </p:txBody>
      </p:sp>
      <p:sp>
        <p:nvSpPr>
          <p:cNvPr id="3" name="Rectangle 2"/>
          <p:cNvSpPr>
            <a:spLocks noChangeArrowheads="1"/>
          </p:cNvSpPr>
          <p:nvPr/>
        </p:nvSpPr>
        <p:spPr bwMode="auto">
          <a:xfrm>
            <a:off x="0" y="1238491"/>
            <a:ext cx="9044464"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s-ES" altLang="es-EC"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Presencia de gran cantidad de  fosterita en la parte interna, a una ampliación de 100X</a:t>
            </a:r>
            <a:r>
              <a:rPr kumimoji="0" lang="es-ES" altLang="es-EC"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s-EC" alt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5" name="Imagen 348" descr="uvs130913-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875623"/>
            <a:ext cx="6375276" cy="42460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57200" y="2644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5 Rectángulo"/>
          <p:cNvSpPr/>
          <p:nvPr/>
        </p:nvSpPr>
        <p:spPr>
          <a:xfrm>
            <a:off x="1331640" y="6306364"/>
            <a:ext cx="7712824" cy="369332"/>
          </a:xfrm>
          <a:prstGeom prst="rect">
            <a:avLst/>
          </a:prstGeom>
        </p:spPr>
        <p:txBody>
          <a:bodyPr wrap="square">
            <a:spAutoFit/>
          </a:bodyPr>
          <a:lstStyle/>
          <a:p>
            <a:r>
              <a:rPr lang="es-EC" b="1" dirty="0"/>
              <a:t>Fuente: </a:t>
            </a:r>
            <a:r>
              <a:rPr lang="es-EC" dirty="0"/>
              <a:t>Llano, M.; Cuichán A.; Ladrillo Refractario </a:t>
            </a:r>
            <a:r>
              <a:rPr lang="es-EC" dirty="0" smtClean="0"/>
              <a:t>Alternativo, 2013.</a:t>
            </a:r>
            <a:endParaRPr lang="es-EC" dirty="0"/>
          </a:p>
        </p:txBody>
      </p:sp>
      <p:cxnSp>
        <p:nvCxnSpPr>
          <p:cNvPr id="7" name="6 Conector recto de flecha"/>
          <p:cNvCxnSpPr/>
          <p:nvPr/>
        </p:nvCxnSpPr>
        <p:spPr>
          <a:xfrm flipH="1" flipV="1">
            <a:off x="3779912" y="1577045"/>
            <a:ext cx="742320" cy="22119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42226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95536" y="548680"/>
            <a:ext cx="8229600" cy="506320"/>
          </a:xfrm>
        </p:spPr>
        <p:txBody>
          <a:bodyPr>
            <a:normAutofit/>
          </a:bodyPr>
          <a:lstStyle/>
          <a:p>
            <a:pPr algn="ctr"/>
            <a:r>
              <a:rPr lang="es-ES" sz="2800" b="1" dirty="0" smtClean="0">
                <a:solidFill>
                  <a:schemeClr val="tx1"/>
                </a:solidFill>
              </a:rPr>
              <a:t>CONDUCTIVIDAD TÉRMICA</a:t>
            </a:r>
            <a:endParaRPr lang="es-EC" sz="2800" b="1" dirty="0">
              <a:solidFill>
                <a:schemeClr val="tx1"/>
              </a:solidFill>
            </a:endParaRPr>
          </a:p>
        </p:txBody>
      </p:sp>
      <p:pic>
        <p:nvPicPr>
          <p:cNvPr id="7" name="6 Marcador de contenido" descr="E:\BlackBerry\pictures\IMG00332-20130920-0957.jpg"/>
          <p:cNvPicPr>
            <a:picLocks noGrp="1"/>
          </p:cNvPicPr>
          <p:nvPr>
            <p:ph sz="half" idx="1"/>
          </p:nvPr>
        </p:nvPicPr>
        <p:blipFill rotWithShape="1">
          <a:blip r:embed="rId2" cstate="print">
            <a:extLst>
              <a:ext uri="{28A0092B-C50C-407E-A947-70E740481C1C}">
                <a14:useLocalDpi xmlns:a14="http://schemas.microsoft.com/office/drawing/2010/main" val="0"/>
              </a:ext>
            </a:extLst>
          </a:blip>
          <a:srcRect r="12069" b="18375"/>
          <a:stretch/>
        </p:blipFill>
        <p:spPr bwMode="auto">
          <a:xfrm>
            <a:off x="395536" y="1340768"/>
            <a:ext cx="1944216" cy="1800200"/>
          </a:xfrm>
          <a:prstGeom prst="rect">
            <a:avLst/>
          </a:prstGeom>
          <a:noFill/>
          <a:ln>
            <a:noFill/>
          </a:ln>
          <a:extLst>
            <a:ext uri="{53640926-AAD7-44D8-BBD7-CCE9431645EC}">
              <a14:shadowObscured xmlns:a14="http://schemas.microsoft.com/office/drawing/2010/main"/>
            </a:ext>
          </a:extLst>
        </p:spPr>
      </p:pic>
      <p:pic>
        <p:nvPicPr>
          <p:cNvPr id="8" name="7 Imagen" descr="E:\BlackBerry\pictures\IMG00352-20130920-1134.jpg"/>
          <p:cNvPicPr/>
          <p:nvPr/>
        </p:nvPicPr>
        <p:blipFill rotWithShape="1">
          <a:blip r:embed="rId3" cstate="print">
            <a:extLst>
              <a:ext uri="{28A0092B-C50C-407E-A947-70E740481C1C}">
                <a14:useLocalDpi xmlns:a14="http://schemas.microsoft.com/office/drawing/2010/main" val="0"/>
              </a:ext>
            </a:extLst>
          </a:blip>
          <a:srcRect t="19489"/>
          <a:stretch/>
        </p:blipFill>
        <p:spPr bwMode="auto">
          <a:xfrm>
            <a:off x="2483768" y="1340768"/>
            <a:ext cx="2001681" cy="1813182"/>
          </a:xfrm>
          <a:prstGeom prst="rect">
            <a:avLst/>
          </a:prstGeom>
          <a:noFill/>
          <a:ln>
            <a:noFill/>
          </a:ln>
          <a:extLst>
            <a:ext uri="{53640926-AAD7-44D8-BBD7-CCE9431645EC}">
              <a14:shadowObscured xmlns:a14="http://schemas.microsoft.com/office/drawing/2010/main"/>
            </a:ext>
          </a:extLst>
        </p:spPr>
      </p:pic>
      <p:pic>
        <p:nvPicPr>
          <p:cNvPr id="9" name="8 Imagen" descr="E:\BlackBerry\pictures\IMG00354-20130920-1135.jpg"/>
          <p:cNvPicPr/>
          <p:nvPr/>
        </p:nvPicPr>
        <p:blipFill rotWithShape="1">
          <a:blip r:embed="rId4" cstate="print">
            <a:extLst>
              <a:ext uri="{28A0092B-C50C-407E-A947-70E740481C1C}">
                <a14:useLocalDpi xmlns:a14="http://schemas.microsoft.com/office/drawing/2010/main" val="0"/>
              </a:ext>
            </a:extLst>
          </a:blip>
          <a:srcRect b="23873"/>
          <a:stretch/>
        </p:blipFill>
        <p:spPr bwMode="auto">
          <a:xfrm>
            <a:off x="1472426" y="3315957"/>
            <a:ext cx="2343537" cy="2088232"/>
          </a:xfrm>
          <a:prstGeom prst="rect">
            <a:avLst/>
          </a:prstGeom>
          <a:noFill/>
          <a:ln>
            <a:noFill/>
          </a:ln>
          <a:extLst>
            <a:ext uri="{53640926-AAD7-44D8-BBD7-CCE9431645EC}">
              <a14:shadowObscured xmlns:a14="http://schemas.microsoft.com/office/drawing/2010/main"/>
            </a:ext>
          </a:extLst>
        </p:spPr>
      </p:pic>
      <p:pic>
        <p:nvPicPr>
          <p:cNvPr id="7170" name="Picture 2"/>
          <p:cNvPicPr>
            <a:picLocks noGrp="1" noChangeAspect="1" noChangeArrowheads="1"/>
          </p:cNvPicPr>
          <p:nvPr>
            <p:ph sz="half" idx="2"/>
          </p:nvPr>
        </p:nvPicPr>
        <p:blipFill>
          <a:blip r:embed="rId5" cstate="print"/>
          <a:srcRect/>
          <a:stretch>
            <a:fillRect/>
          </a:stretch>
        </p:blipFill>
        <p:spPr bwMode="auto">
          <a:xfrm>
            <a:off x="4572000" y="1916832"/>
            <a:ext cx="4392488" cy="3384376"/>
          </a:xfrm>
          <a:prstGeom prst="rect">
            <a:avLst/>
          </a:prstGeom>
          <a:noFill/>
          <a:ln w="9525">
            <a:noFill/>
            <a:miter lim="800000"/>
            <a:headEnd/>
            <a:tailEnd/>
          </a:ln>
        </p:spPr>
      </p:pic>
      <p:sp>
        <p:nvSpPr>
          <p:cNvPr id="10" name="9 Rectángulo"/>
          <p:cNvSpPr/>
          <p:nvPr/>
        </p:nvSpPr>
        <p:spPr>
          <a:xfrm>
            <a:off x="4788024" y="5404189"/>
            <a:ext cx="4193696" cy="646331"/>
          </a:xfrm>
          <a:prstGeom prst="rect">
            <a:avLst/>
          </a:prstGeom>
        </p:spPr>
        <p:txBody>
          <a:bodyPr wrap="square">
            <a:spAutoFit/>
          </a:bodyPr>
          <a:lstStyle/>
          <a:p>
            <a:r>
              <a:rPr lang="es-EC" b="1" dirty="0"/>
              <a:t>Fuente: </a:t>
            </a:r>
            <a:r>
              <a:rPr lang="es-EC" dirty="0"/>
              <a:t>Llano, M.; Cuichán A.; Ladrillo Refractario </a:t>
            </a:r>
            <a:r>
              <a:rPr lang="es-EC" dirty="0" smtClean="0"/>
              <a:t>Alternativo, 2013.</a:t>
            </a:r>
            <a:endParaRPr lang="es-EC" dirty="0"/>
          </a:p>
        </p:txBody>
      </p:sp>
      <p:sp>
        <p:nvSpPr>
          <p:cNvPr id="11" name="10 Rectángulo"/>
          <p:cNvSpPr/>
          <p:nvPr/>
        </p:nvSpPr>
        <p:spPr>
          <a:xfrm>
            <a:off x="107504" y="5404189"/>
            <a:ext cx="4680519" cy="646331"/>
          </a:xfrm>
          <a:prstGeom prst="rect">
            <a:avLst/>
          </a:prstGeom>
        </p:spPr>
        <p:txBody>
          <a:bodyPr wrap="square">
            <a:spAutoFit/>
          </a:bodyPr>
          <a:lstStyle/>
          <a:p>
            <a:r>
              <a:rPr lang="es-EC" b="1" dirty="0"/>
              <a:t>Fuente: </a:t>
            </a:r>
            <a:r>
              <a:rPr lang="es-EC" dirty="0"/>
              <a:t>Llano, M.; Cuichán A.; Ladrillo Refractario </a:t>
            </a:r>
            <a:r>
              <a:rPr lang="es-EC" dirty="0" smtClean="0"/>
              <a:t>Alternativo, DECEM, ESPE, 2013.</a:t>
            </a:r>
            <a:endParaRPr lang="es-EC"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09972" y="562962"/>
            <a:ext cx="8305800" cy="6192688"/>
          </a:xfrm>
        </p:spPr>
        <p:txBody>
          <a:bodyPr>
            <a:normAutofit fontScale="90000"/>
          </a:bodyPr>
          <a:lstStyle/>
          <a:p>
            <a:r>
              <a:rPr lang="es-EC" sz="2700" b="1" dirty="0" smtClean="0">
                <a:solidFill>
                  <a:schemeClr val="tx1"/>
                </a:solidFill>
              </a:rPr>
              <a:t>CALCULOS DE LA CONDUCTIVIDAD TÉRMICA</a:t>
            </a:r>
            <a:r>
              <a:rPr lang="es-EC" sz="2700" dirty="0" smtClean="0">
                <a:solidFill>
                  <a:schemeClr val="tx1"/>
                </a:solidFill>
              </a:rPr>
              <a:t/>
            </a:r>
            <a:br>
              <a:rPr lang="es-EC" sz="2700" dirty="0" smtClean="0">
                <a:solidFill>
                  <a:schemeClr val="tx1"/>
                </a:solidFill>
              </a:rPr>
            </a:br>
            <a:r>
              <a:rPr lang="es-EC" sz="2700" dirty="0" smtClean="0">
                <a:solidFill>
                  <a:schemeClr val="tx1"/>
                </a:solidFill>
              </a:rPr>
              <a:t>Datos:</a:t>
            </a:r>
            <a:br>
              <a:rPr lang="es-EC" sz="2700" dirty="0" smtClean="0">
                <a:solidFill>
                  <a:schemeClr val="tx1"/>
                </a:solidFill>
              </a:rPr>
            </a:br>
            <a:r>
              <a:rPr lang="es-EC" sz="2200" dirty="0" smtClean="0"/>
              <a:t/>
            </a:r>
            <a:br>
              <a:rPr lang="es-EC" sz="2200" dirty="0" smtClean="0"/>
            </a:br>
            <a:r>
              <a:rPr lang="es-EC" sz="2200" dirty="0" smtClean="0"/>
              <a:t/>
            </a:r>
            <a:br>
              <a:rPr lang="es-EC" sz="2200"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endParaRPr lang="es-EC" dirty="0"/>
          </a:p>
        </p:txBody>
      </p:sp>
      <mc:AlternateContent xmlns:mc="http://schemas.openxmlformats.org/markup-compatibility/2006">
        <mc:Choice xmlns:a14="http://schemas.microsoft.com/office/drawing/2010/main" Requires="a14">
          <p:sp>
            <p:nvSpPr>
              <p:cNvPr id="2" name="1 Rectángulo"/>
              <p:cNvSpPr/>
              <p:nvPr/>
            </p:nvSpPr>
            <p:spPr>
              <a:xfrm>
                <a:off x="899592" y="1484784"/>
                <a:ext cx="7326560" cy="5270866"/>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s-EC" sz="1700" b="1" i="1"/>
                        <m:t>𝐭𝟏</m:t>
                      </m:r>
                      <m:r>
                        <a:rPr lang="es-EC" sz="1700"/>
                        <m:t>=486.6  °</m:t>
                      </m:r>
                      <m:r>
                        <m:rPr>
                          <m:sty m:val="p"/>
                        </m:rPr>
                        <a:rPr lang="es-EC" sz="1700"/>
                        <m:t>C</m:t>
                      </m:r>
                    </m:oMath>
                  </m:oMathPara>
                </a14:m>
                <a:endParaRPr lang="es-EC" sz="1700" dirty="0"/>
              </a:p>
              <a:p>
                <a14:m>
                  <m:oMathPara xmlns:m="http://schemas.openxmlformats.org/officeDocument/2006/math">
                    <m:oMathParaPr>
                      <m:jc m:val="centerGroup"/>
                    </m:oMathParaPr>
                    <m:oMath xmlns:m="http://schemas.openxmlformats.org/officeDocument/2006/math">
                      <m:r>
                        <a:rPr lang="es-EC" sz="1700" b="1" i="1"/>
                        <m:t>𝐭𝟐</m:t>
                      </m:r>
                      <m:r>
                        <a:rPr lang="es-EC" sz="1700"/>
                        <m:t>=477.6  °</m:t>
                      </m:r>
                      <m:r>
                        <m:rPr>
                          <m:sty m:val="p"/>
                        </m:rPr>
                        <a:rPr lang="es-EC" sz="1700"/>
                        <m:t>C</m:t>
                      </m:r>
                    </m:oMath>
                  </m:oMathPara>
                </a14:m>
                <a:endParaRPr lang="es-EC" sz="1700" dirty="0"/>
              </a:p>
              <a:p>
                <a14:m>
                  <m:oMathPara xmlns:m="http://schemas.openxmlformats.org/officeDocument/2006/math">
                    <m:oMathParaPr>
                      <m:jc m:val="centerGroup"/>
                    </m:oMathParaPr>
                    <m:oMath xmlns:m="http://schemas.openxmlformats.org/officeDocument/2006/math">
                      <m:r>
                        <a:rPr lang="es-EC" sz="1700" b="1" i="1"/>
                        <m:t>𝐭𝟑</m:t>
                      </m:r>
                      <m:r>
                        <a:rPr lang="es-EC" sz="1700"/>
                        <m:t>=210.8 °</m:t>
                      </m:r>
                      <m:r>
                        <m:rPr>
                          <m:sty m:val="p"/>
                        </m:rPr>
                        <a:rPr lang="es-EC" sz="1700"/>
                        <m:t>C</m:t>
                      </m:r>
                    </m:oMath>
                  </m:oMathPara>
                </a14:m>
                <a:endParaRPr lang="es-EC" sz="1700" dirty="0"/>
              </a:p>
              <a:p>
                <a14:m>
                  <m:oMathPara xmlns:m="http://schemas.openxmlformats.org/officeDocument/2006/math">
                    <m:oMathParaPr>
                      <m:jc m:val="centerGroup"/>
                    </m:oMathParaPr>
                    <m:oMath xmlns:m="http://schemas.openxmlformats.org/officeDocument/2006/math">
                      <m:r>
                        <a:rPr lang="es-EC" sz="1700" b="1" i="1"/>
                        <m:t>𝐭𝟒</m:t>
                      </m:r>
                      <m:r>
                        <a:rPr lang="es-EC" sz="1700"/>
                        <m:t>=198  °</m:t>
                      </m:r>
                      <m:r>
                        <m:rPr>
                          <m:sty m:val="p"/>
                        </m:rPr>
                        <a:rPr lang="es-EC" sz="1700"/>
                        <m:t>C</m:t>
                      </m:r>
                    </m:oMath>
                  </m:oMathPara>
                </a14:m>
                <a:endParaRPr lang="es-EC" sz="1700" dirty="0"/>
              </a:p>
              <a:p>
                <a14:m>
                  <m:oMath xmlns:m="http://schemas.openxmlformats.org/officeDocument/2006/math">
                    <m:r>
                      <a:rPr lang="es-EC" sz="1700" b="1" i="1"/>
                      <m:t>𝐭𝐚</m:t>
                    </m:r>
                    <m:r>
                      <a:rPr lang="es-EC" sz="1700"/>
                      <m:t>=20  °</m:t>
                    </m:r>
                    <m:r>
                      <m:rPr>
                        <m:sty m:val="p"/>
                      </m:rPr>
                      <a:rPr lang="es-EC" sz="1700"/>
                      <m:t>C</m:t>
                    </m:r>
                  </m:oMath>
                </a14:m>
                <a:r>
                  <a:rPr lang="es-EC" sz="1700" dirty="0"/>
                  <a:t> 				(Temperatura del ambiente)</a:t>
                </a:r>
              </a:p>
              <a:p>
                <a14:m>
                  <m:oMath xmlns:m="http://schemas.openxmlformats.org/officeDocument/2006/math">
                    <m:r>
                      <a:rPr lang="es-EC" sz="1700" b="1" i="1"/>
                      <m:t>𝐭𝐚𝐛𝐬</m:t>
                    </m:r>
                    <m:r>
                      <a:rPr lang="es-EC" sz="1700"/>
                      <m:t>=80  ° </m:t>
                    </m:r>
                    <m:r>
                      <m:rPr>
                        <m:sty m:val="p"/>
                      </m:rPr>
                      <a:rPr lang="es-EC" sz="1700"/>
                      <m:t>C</m:t>
                    </m:r>
                    <m:r>
                      <a:rPr lang="es-EC" sz="1700"/>
                      <m:t>        </m:t>
                    </m:r>
                  </m:oMath>
                </a14:m>
                <a:r>
                  <a:rPr lang="es-EC" sz="1700" b="1" dirty="0"/>
                  <a:t> </a:t>
                </a:r>
                <a14:m>
                  <m:oMath xmlns:m="http://schemas.openxmlformats.org/officeDocument/2006/math">
                    <m:r>
                      <a:rPr lang="es-EC" sz="1700" b="1" i="1"/>
                      <m:t>𝐭𝐚𝐛𝐬</m:t>
                    </m:r>
                    <m:r>
                      <a:rPr lang="es-EC" sz="1700"/>
                      <m:t>=353  °</m:t>
                    </m:r>
                    <m:r>
                      <m:rPr>
                        <m:sty m:val="p"/>
                      </m:rPr>
                      <a:rPr lang="es-EC" sz="1700"/>
                      <m:t>K</m:t>
                    </m:r>
                  </m:oMath>
                </a14:m>
                <a:r>
                  <a:rPr lang="es-EC" sz="1700" dirty="0"/>
                  <a:t>  (Temperatura de absorción del medio)</a:t>
                </a:r>
              </a:p>
              <a:p>
                <a14:m>
                  <m:oMath xmlns:m="http://schemas.openxmlformats.org/officeDocument/2006/math">
                    <m:r>
                      <a:rPr lang="es-EC" sz="1700" b="1" i="1"/>
                      <m:t>𝐭𝐬</m:t>
                    </m:r>
                    <m:r>
                      <a:rPr lang="es-EC" sz="1700"/>
                      <m:t>=198  ° </m:t>
                    </m:r>
                    <m:r>
                      <m:rPr>
                        <m:sty m:val="p"/>
                      </m:rPr>
                      <a:rPr lang="es-EC" sz="1700"/>
                      <m:t>C</m:t>
                    </m:r>
                    <m:r>
                      <a:rPr lang="es-EC" sz="1700"/>
                      <m:t>        </m:t>
                    </m:r>
                  </m:oMath>
                </a14:m>
                <a:r>
                  <a:rPr lang="es-EC" sz="1700" dirty="0"/>
                  <a:t> </a:t>
                </a:r>
                <a14:m>
                  <m:oMath xmlns:m="http://schemas.openxmlformats.org/officeDocument/2006/math">
                    <m:r>
                      <a:rPr lang="es-EC" sz="1700" b="1" i="1"/>
                      <m:t>𝐭𝐬</m:t>
                    </m:r>
                    <m:r>
                      <a:rPr lang="es-EC" sz="1700"/>
                      <m:t>=471  °</m:t>
                    </m:r>
                    <m:r>
                      <m:rPr>
                        <m:sty m:val="p"/>
                      </m:rPr>
                      <a:rPr lang="es-EC" sz="1700"/>
                      <m:t>K</m:t>
                    </m:r>
                  </m:oMath>
                </a14:m>
                <a:r>
                  <a:rPr lang="es-EC" sz="1700" dirty="0"/>
                  <a:t>  	(Temperatura de superficie o placa B)</a:t>
                </a:r>
              </a:p>
              <a:p>
                <a14:m>
                  <m:oMath xmlns:m="http://schemas.openxmlformats.org/officeDocument/2006/math">
                    <m:r>
                      <a:rPr lang="es-EC" sz="1700" b="1" i="1"/>
                      <m:t>𝐪𝐓</m:t>
                    </m:r>
                    <m:r>
                      <a:rPr lang="es-EC" sz="1700"/>
                      <m:t>=1500  </m:t>
                    </m:r>
                    <m:r>
                      <m:rPr>
                        <m:sty m:val="p"/>
                      </m:rPr>
                      <a:rPr lang="es-EC" sz="1700"/>
                      <m:t>W</m:t>
                    </m:r>
                  </m:oMath>
                </a14:m>
                <a:r>
                  <a:rPr lang="es-EC" sz="1700" dirty="0"/>
                  <a:t> 			(Calor generado por la estufa)</a:t>
                </a:r>
              </a:p>
              <a:p>
                <a14:m>
                  <m:oMath xmlns:m="http://schemas.openxmlformats.org/officeDocument/2006/math">
                    <m:r>
                      <a:rPr lang="es-EC" sz="1700" b="1" i="1"/>
                      <m:t>𝐤𝟏</m:t>
                    </m:r>
                    <m:r>
                      <a:rPr lang="es-EC" sz="1700"/>
                      <m:t>=40    </m:t>
                    </m:r>
                    <m:f>
                      <m:fPr>
                        <m:ctrlPr>
                          <a:rPr lang="es-EC" sz="1700" i="1"/>
                        </m:ctrlPr>
                      </m:fPr>
                      <m:num>
                        <m:r>
                          <m:rPr>
                            <m:sty m:val="p"/>
                          </m:rPr>
                          <a:rPr lang="es-EC" sz="1700"/>
                          <m:t>W</m:t>
                        </m:r>
                      </m:num>
                      <m:den>
                        <m:sSup>
                          <m:sSupPr>
                            <m:ctrlPr>
                              <a:rPr lang="es-EC" sz="1700" i="1"/>
                            </m:ctrlPr>
                          </m:sSupPr>
                          <m:e>
                            <m:r>
                              <m:rPr>
                                <m:sty m:val="p"/>
                              </m:rPr>
                              <a:rPr lang="es-EC" sz="1700"/>
                              <m:t>m</m:t>
                            </m:r>
                          </m:e>
                          <m:sup/>
                        </m:sSup>
                        <m:r>
                          <a:rPr lang="es-EC" sz="1700" i="1"/>
                          <m:t>∗</m:t>
                        </m:r>
                        <m:r>
                          <a:rPr lang="es-EC" sz="1700"/>
                          <m:t>°</m:t>
                        </m:r>
                        <m:r>
                          <m:rPr>
                            <m:sty m:val="p"/>
                          </m:rPr>
                          <a:rPr lang="es-EC" sz="1700"/>
                          <m:t>K</m:t>
                        </m:r>
                      </m:den>
                    </m:f>
                  </m:oMath>
                </a14:m>
                <a:r>
                  <a:rPr lang="es-EC" sz="1700" dirty="0"/>
                  <a:t> 			(Coeficiente de conducción del  acero)</a:t>
                </a:r>
              </a:p>
              <a:p>
                <a14:m>
                  <m:oMath xmlns:m="http://schemas.openxmlformats.org/officeDocument/2006/math">
                    <m:r>
                      <a:rPr lang="es-EC" sz="1700" b="1" i="1"/>
                      <m:t>𝐤𝟑</m:t>
                    </m:r>
                    <m:r>
                      <a:rPr lang="es-EC" sz="1700"/>
                      <m:t>=40    </m:t>
                    </m:r>
                    <m:f>
                      <m:fPr>
                        <m:ctrlPr>
                          <a:rPr lang="es-EC" sz="1700" i="1"/>
                        </m:ctrlPr>
                      </m:fPr>
                      <m:num>
                        <m:r>
                          <m:rPr>
                            <m:sty m:val="p"/>
                          </m:rPr>
                          <a:rPr lang="es-EC" sz="1700"/>
                          <m:t>W</m:t>
                        </m:r>
                      </m:num>
                      <m:den>
                        <m:sSup>
                          <m:sSupPr>
                            <m:ctrlPr>
                              <a:rPr lang="es-EC" sz="1700" i="1"/>
                            </m:ctrlPr>
                          </m:sSupPr>
                          <m:e>
                            <m:r>
                              <m:rPr>
                                <m:sty m:val="p"/>
                              </m:rPr>
                              <a:rPr lang="es-EC" sz="1700"/>
                              <m:t>m</m:t>
                            </m:r>
                          </m:e>
                          <m:sup/>
                        </m:sSup>
                        <m:r>
                          <a:rPr lang="es-EC" sz="1700" i="1"/>
                          <m:t>∗</m:t>
                        </m:r>
                        <m:r>
                          <a:rPr lang="es-EC" sz="1700"/>
                          <m:t>°</m:t>
                        </m:r>
                        <m:r>
                          <m:rPr>
                            <m:sty m:val="p"/>
                          </m:rPr>
                          <a:rPr lang="es-EC" sz="1700"/>
                          <m:t>K</m:t>
                        </m:r>
                      </m:den>
                    </m:f>
                  </m:oMath>
                </a14:m>
                <a:r>
                  <a:rPr lang="es-EC" sz="1700" dirty="0"/>
                  <a:t>			(Coeficiente de conducción del  acero)</a:t>
                </a:r>
              </a:p>
              <a:p>
                <a14:m>
                  <m:oMath xmlns:m="http://schemas.openxmlformats.org/officeDocument/2006/math">
                    <m:r>
                      <a:rPr lang="es-EC" sz="1700" b="1" i="1"/>
                      <m:t>𝐡𝟒</m:t>
                    </m:r>
                    <m:r>
                      <a:rPr lang="es-EC" sz="1700"/>
                      <m:t>=15    </m:t>
                    </m:r>
                    <m:f>
                      <m:fPr>
                        <m:ctrlPr>
                          <a:rPr lang="es-EC" sz="1700" i="1"/>
                        </m:ctrlPr>
                      </m:fPr>
                      <m:num>
                        <m:r>
                          <m:rPr>
                            <m:sty m:val="p"/>
                          </m:rPr>
                          <a:rPr lang="es-EC" sz="1700"/>
                          <m:t>W</m:t>
                        </m:r>
                      </m:num>
                      <m:den>
                        <m:sSup>
                          <m:sSupPr>
                            <m:ctrlPr>
                              <a:rPr lang="es-EC" sz="1700" i="1"/>
                            </m:ctrlPr>
                          </m:sSupPr>
                          <m:e>
                            <m:r>
                              <m:rPr>
                                <m:sty m:val="p"/>
                              </m:rPr>
                              <a:rPr lang="es-EC" sz="1700"/>
                              <m:t>m</m:t>
                            </m:r>
                          </m:e>
                          <m:sup>
                            <m:r>
                              <a:rPr lang="es-EC" sz="1700"/>
                              <m:t>2</m:t>
                            </m:r>
                          </m:sup>
                        </m:sSup>
                        <m:r>
                          <a:rPr lang="es-EC" sz="1700" i="1"/>
                          <m:t>∗</m:t>
                        </m:r>
                        <m:r>
                          <a:rPr lang="es-EC" sz="1700"/>
                          <m:t>°</m:t>
                        </m:r>
                        <m:r>
                          <m:rPr>
                            <m:sty m:val="p"/>
                          </m:rPr>
                          <a:rPr lang="es-EC" sz="1700"/>
                          <m:t>K</m:t>
                        </m:r>
                      </m:den>
                    </m:f>
                  </m:oMath>
                </a14:m>
                <a:r>
                  <a:rPr lang="es-EC" sz="1700" dirty="0"/>
                  <a:t>			(Coeficiente de convección del  ambiente)</a:t>
                </a:r>
              </a:p>
              <a:p>
                <a14:m>
                  <m:oMath xmlns:m="http://schemas.openxmlformats.org/officeDocument/2006/math">
                    <m:r>
                      <a:rPr lang="es-EC" sz="1700" b="1" i="1"/>
                      <m:t>𝐋𝟏</m:t>
                    </m:r>
                    <m:r>
                      <a:rPr lang="es-EC" sz="1700"/>
                      <m:t>=0.006  </m:t>
                    </m:r>
                    <m:r>
                      <m:rPr>
                        <m:sty m:val="p"/>
                      </m:rPr>
                      <a:rPr lang="es-EC" sz="1700"/>
                      <m:t>m</m:t>
                    </m:r>
                  </m:oMath>
                </a14:m>
                <a:r>
                  <a:rPr lang="es-EC" sz="1700" dirty="0"/>
                  <a:t>			(Espesor de la placa A)</a:t>
                </a:r>
              </a:p>
              <a:p>
                <a14:m>
                  <m:oMath xmlns:m="http://schemas.openxmlformats.org/officeDocument/2006/math">
                    <m:r>
                      <a:rPr lang="es-EC" sz="1700" b="1" i="1"/>
                      <m:t>𝐋𝟐</m:t>
                    </m:r>
                    <m:r>
                      <a:rPr lang="es-EC" sz="1700"/>
                      <m:t>=0.03  </m:t>
                    </m:r>
                    <m:r>
                      <m:rPr>
                        <m:sty m:val="p"/>
                      </m:rPr>
                      <a:rPr lang="es-EC" sz="1700"/>
                      <m:t>m</m:t>
                    </m:r>
                  </m:oMath>
                </a14:m>
                <a:r>
                  <a:rPr lang="es-EC" sz="1700" dirty="0"/>
                  <a:t>				(Espesor del refractario)</a:t>
                </a:r>
              </a:p>
              <a:p>
                <a14:m>
                  <m:oMath xmlns:m="http://schemas.openxmlformats.org/officeDocument/2006/math">
                    <m:r>
                      <a:rPr lang="es-EC" sz="1700" b="1" i="1"/>
                      <m:t>𝐋𝟑</m:t>
                    </m:r>
                    <m:r>
                      <a:rPr lang="es-EC" sz="1700"/>
                      <m:t>=0.006  </m:t>
                    </m:r>
                    <m:r>
                      <m:rPr>
                        <m:sty m:val="p"/>
                      </m:rPr>
                      <a:rPr lang="es-EC" sz="1700"/>
                      <m:t>m</m:t>
                    </m:r>
                  </m:oMath>
                </a14:m>
                <a:r>
                  <a:rPr lang="es-EC" sz="1700" dirty="0"/>
                  <a:t>			(Espesor de la placa B)</a:t>
                </a:r>
              </a:p>
              <a:p>
                <a14:m>
                  <m:oMath xmlns:m="http://schemas.openxmlformats.org/officeDocument/2006/math">
                    <m:r>
                      <a:rPr lang="es-EC" sz="1700" b="1" i="1"/>
                      <m:t>𝐀𝟏</m:t>
                    </m:r>
                    <m:r>
                      <a:rPr lang="es-EC" sz="1700"/>
                      <m:t>=0.00935</m:t>
                    </m:r>
                    <m:sSup>
                      <m:sSupPr>
                        <m:ctrlPr>
                          <a:rPr lang="es-EC" sz="1700" i="1"/>
                        </m:ctrlPr>
                      </m:sSupPr>
                      <m:e>
                        <m:r>
                          <a:rPr lang="es-EC" sz="1700"/>
                          <m:t>   </m:t>
                        </m:r>
                        <m:r>
                          <m:rPr>
                            <m:sty m:val="p"/>
                          </m:rPr>
                          <a:rPr lang="es-EC" sz="1700"/>
                          <m:t>m</m:t>
                        </m:r>
                      </m:e>
                      <m:sup>
                        <m:r>
                          <a:rPr lang="es-EC" sz="1700"/>
                          <m:t>2</m:t>
                        </m:r>
                      </m:sup>
                    </m:sSup>
                  </m:oMath>
                </a14:m>
                <a:r>
                  <a:rPr lang="es-EC" sz="1700" dirty="0"/>
                  <a:t>			(Area de contacto)</a:t>
                </a:r>
              </a:p>
              <a:p>
                <a14:m>
                  <m:oMath xmlns:m="http://schemas.openxmlformats.org/officeDocument/2006/math">
                    <m:r>
                      <a:rPr lang="es-EC" sz="1700" b="1" i="1"/>
                      <m:t>𝛌</m:t>
                    </m:r>
                    <m:r>
                      <a:rPr lang="es-EC" sz="1700"/>
                      <m:t>=</m:t>
                    </m:r>
                    <m:sSup>
                      <m:sSupPr>
                        <m:ctrlPr>
                          <a:rPr lang="es-EC" sz="1700" i="1"/>
                        </m:ctrlPr>
                      </m:sSupPr>
                      <m:e>
                        <m:r>
                          <a:rPr lang="es-EC" sz="1700"/>
                          <m:t>   5.76</m:t>
                        </m:r>
                        <m:r>
                          <m:rPr>
                            <m:sty m:val="p"/>
                          </m:rPr>
                          <a:rPr lang="es-EC" sz="1700"/>
                          <m:t>x</m:t>
                        </m:r>
                        <m:r>
                          <a:rPr lang="es-EC" sz="1700"/>
                          <m:t>10</m:t>
                        </m:r>
                      </m:e>
                      <m:sup>
                        <m:r>
                          <a:rPr lang="es-EC" sz="1700" i="1"/>
                          <m:t>−</m:t>
                        </m:r>
                        <m:r>
                          <a:rPr lang="es-EC" sz="1700"/>
                          <m:t>8</m:t>
                        </m:r>
                      </m:sup>
                    </m:sSup>
                    <m:r>
                      <a:rPr lang="es-EC" sz="1700"/>
                      <m:t>   </m:t>
                    </m:r>
                    <m:f>
                      <m:fPr>
                        <m:ctrlPr>
                          <a:rPr lang="es-EC" sz="1700" i="1"/>
                        </m:ctrlPr>
                      </m:fPr>
                      <m:num>
                        <m:r>
                          <m:rPr>
                            <m:sty m:val="p"/>
                          </m:rPr>
                          <a:rPr lang="es-EC" sz="1700"/>
                          <m:t>W</m:t>
                        </m:r>
                      </m:num>
                      <m:den>
                        <m:sSup>
                          <m:sSupPr>
                            <m:ctrlPr>
                              <a:rPr lang="es-EC" sz="1700" i="1"/>
                            </m:ctrlPr>
                          </m:sSupPr>
                          <m:e>
                            <m:r>
                              <m:rPr>
                                <m:sty m:val="p"/>
                              </m:rPr>
                              <a:rPr lang="es-EC" sz="1700"/>
                              <m:t>m</m:t>
                            </m:r>
                          </m:e>
                          <m:sup>
                            <m:r>
                              <a:rPr lang="es-EC" sz="1700"/>
                              <m:t>2</m:t>
                            </m:r>
                          </m:sup>
                        </m:sSup>
                        <m:r>
                          <a:rPr lang="es-EC" sz="1700" i="1"/>
                          <m:t>∗</m:t>
                        </m:r>
                        <m:sSup>
                          <m:sSupPr>
                            <m:ctrlPr>
                              <a:rPr lang="es-EC" sz="1700" i="1"/>
                            </m:ctrlPr>
                          </m:sSupPr>
                          <m:e>
                            <m:r>
                              <a:rPr lang="es-EC" sz="1700"/>
                              <m:t>°</m:t>
                            </m:r>
                            <m:r>
                              <m:rPr>
                                <m:sty m:val="p"/>
                              </m:rPr>
                              <a:rPr lang="es-EC" sz="1700"/>
                              <m:t>K</m:t>
                            </m:r>
                          </m:e>
                          <m:sup>
                            <m:r>
                              <a:rPr lang="es-EC" sz="1700"/>
                              <m:t>4</m:t>
                            </m:r>
                          </m:sup>
                        </m:sSup>
                      </m:den>
                    </m:f>
                  </m:oMath>
                </a14:m>
                <a:r>
                  <a:rPr lang="es-EC" sz="1700" dirty="0"/>
                  <a:t>	(Constante de Boltzman)</a:t>
                </a:r>
              </a:p>
              <a:p>
                <a14:m>
                  <m:oMath xmlns:m="http://schemas.openxmlformats.org/officeDocument/2006/math">
                    <m:r>
                      <a:rPr lang="es-EC" sz="1700" b="1" i="1"/>
                      <m:t>𝛆</m:t>
                    </m:r>
                    <m:r>
                      <a:rPr lang="es-EC" sz="1700"/>
                      <m:t>=0.47</m:t>
                    </m:r>
                  </m:oMath>
                </a14:m>
                <a:r>
                  <a:rPr lang="es-EC" sz="1700" dirty="0"/>
                  <a:t>				(Constante de Emisividad del acero)</a:t>
                </a:r>
                <a:endParaRPr lang="es-EC" sz="1700" dirty="0"/>
              </a:p>
            </p:txBody>
          </p:sp>
        </mc:Choice>
        <mc:Fallback>
          <p:sp>
            <p:nvSpPr>
              <p:cNvPr id="2" name="1 Rectángulo"/>
              <p:cNvSpPr>
                <a:spLocks noRot="1" noChangeAspect="1" noMove="1" noResize="1" noEditPoints="1" noAdjustHandles="1" noChangeArrowheads="1" noChangeShapeType="1" noTextEdit="1"/>
              </p:cNvSpPr>
              <p:nvPr/>
            </p:nvSpPr>
            <p:spPr>
              <a:xfrm>
                <a:off x="899592" y="1484784"/>
                <a:ext cx="7326560" cy="5270866"/>
              </a:xfrm>
              <a:prstGeom prst="rect">
                <a:avLst/>
              </a:prstGeom>
              <a:blipFill rotWithShape="1">
                <a:blip r:embed="rId2"/>
                <a:stretch>
                  <a:fillRect l="-583" b="-810"/>
                </a:stretch>
              </a:blipFill>
            </p:spPr>
            <p:txBody>
              <a:bodyPr/>
              <a:lstStyle/>
              <a:p>
                <a:r>
                  <a:rPr lang="es-EC">
                    <a:noFill/>
                  </a:rPr>
                  <a:t> </a:t>
                </a:r>
              </a:p>
            </p:txBody>
          </p:sp>
        </mc:Fallback>
      </mc:AlternateContent>
    </p:spTree>
    <p:extLst>
      <p:ext uri="{BB962C8B-B14F-4D97-AF65-F5344CB8AC3E}">
        <p14:creationId xmlns:p14="http://schemas.microsoft.com/office/powerpoint/2010/main" val="2181237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794352"/>
          </a:xfrm>
        </p:spPr>
        <p:txBody>
          <a:bodyPr>
            <a:normAutofit/>
          </a:bodyPr>
          <a:lstStyle/>
          <a:p>
            <a:pPr algn="ctr"/>
            <a:r>
              <a:rPr lang="es-EC" sz="4000" dirty="0" smtClean="0"/>
              <a:t>ALCANCE</a:t>
            </a:r>
            <a:endParaRPr lang="es-EC" sz="4000" dirty="0"/>
          </a:p>
        </p:txBody>
      </p:sp>
      <p:sp>
        <p:nvSpPr>
          <p:cNvPr id="3" name="2 Marcador de contenido"/>
          <p:cNvSpPr>
            <a:spLocks noGrp="1"/>
          </p:cNvSpPr>
          <p:nvPr>
            <p:ph idx="1"/>
          </p:nvPr>
        </p:nvSpPr>
        <p:spPr>
          <a:xfrm>
            <a:off x="457200" y="1484784"/>
            <a:ext cx="8291264" cy="4839816"/>
          </a:xfrm>
        </p:spPr>
        <p:txBody>
          <a:bodyPr>
            <a:normAutofit fontScale="92500" lnSpcReduction="10000"/>
          </a:bodyPr>
          <a:lstStyle/>
          <a:p>
            <a:pPr algn="just"/>
            <a:r>
              <a:rPr lang="es-ES" dirty="0"/>
              <a:t> </a:t>
            </a:r>
            <a:r>
              <a:rPr lang="es-ES" dirty="0" smtClean="0"/>
              <a:t>Se enfoca </a:t>
            </a:r>
            <a:r>
              <a:rPr lang="es-ES" dirty="0"/>
              <a:t>en diseñar y elaborar ladrillos refractarios empleando materias primas nacionales; evaluando la necesidades del laboratorio de fundición para la selección del refractario más idóneo para satisfacer su requerimientos en cuanto a sus necesidades técnicas y posterior a eso determinar cada uno de los componentes de los refractarios e investigar las fuentes más próximas de las cuales se puede extraer los materiales bases, seguido a esto mediante la Norma: Norma INEN 0635  (ladrillos refractarios), Norma INEN 576 (composición química) y otras que se vayan adhiriendo,  realizar la respectiva fabricación de los prototipos de ladrillo refractario, y realizar pruebas y ensayos de compresión y de transferencia de calor, para ser analizados y validados bajo parámetros internacionales.</a:t>
            </a:r>
            <a:endParaRPr lang="es-EC" dirty="0"/>
          </a:p>
        </p:txBody>
      </p:sp>
    </p:spTree>
    <p:extLst>
      <p:ext uri="{BB962C8B-B14F-4D97-AF65-F5344CB8AC3E}">
        <p14:creationId xmlns:p14="http://schemas.microsoft.com/office/powerpoint/2010/main" val="38645735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HENRY\Downloads\ESQUEMA-Model-page-0.jpg"/>
          <p:cNvPicPr>
            <a:picLocks noChangeAspect="1" noChangeArrowheads="1"/>
          </p:cNvPicPr>
          <p:nvPr/>
        </p:nvPicPr>
        <p:blipFill rotWithShape="1">
          <a:blip r:embed="rId2">
            <a:extLst>
              <a:ext uri="{28A0092B-C50C-407E-A947-70E740481C1C}">
                <a14:useLocalDpi xmlns:a14="http://schemas.microsoft.com/office/drawing/2010/main" val="0"/>
              </a:ext>
            </a:extLst>
          </a:blip>
          <a:srcRect t="17302" r="6963" b="54103"/>
          <a:stretch/>
        </p:blipFill>
        <p:spPr bwMode="auto">
          <a:xfrm>
            <a:off x="397206" y="1340769"/>
            <a:ext cx="4508902" cy="445592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HENRY\Downloads\ESQUEMA-Model-page-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61" t="47949" r="17416"/>
          <a:stretch/>
        </p:blipFill>
        <p:spPr bwMode="auto">
          <a:xfrm>
            <a:off x="5076056" y="1340768"/>
            <a:ext cx="3727938" cy="4455921"/>
          </a:xfrm>
          <a:prstGeom prst="rect">
            <a:avLst/>
          </a:prstGeom>
          <a:noFill/>
          <a:extLst>
            <a:ext uri="{909E8E84-426E-40DD-AFC4-6F175D3DCCD1}">
              <a14:hiddenFill xmlns:a14="http://schemas.microsoft.com/office/drawing/2010/main">
                <a:solidFill>
                  <a:srgbClr val="FFFFFF"/>
                </a:solidFill>
              </a14:hiddenFill>
            </a:ext>
          </a:extLst>
        </p:spPr>
      </p:pic>
      <p:sp>
        <p:nvSpPr>
          <p:cNvPr id="6" name="3 Título"/>
          <p:cNvSpPr>
            <a:spLocks noGrp="1"/>
          </p:cNvSpPr>
          <p:nvPr>
            <p:ph type="title"/>
          </p:nvPr>
        </p:nvSpPr>
        <p:spPr>
          <a:xfrm>
            <a:off x="395536" y="548680"/>
            <a:ext cx="8229600" cy="506320"/>
          </a:xfrm>
        </p:spPr>
        <p:txBody>
          <a:bodyPr>
            <a:normAutofit/>
          </a:bodyPr>
          <a:lstStyle/>
          <a:p>
            <a:pPr algn="ctr"/>
            <a:r>
              <a:rPr lang="es-ES" sz="2800" b="1" dirty="0" smtClean="0">
                <a:solidFill>
                  <a:schemeClr val="tx1"/>
                </a:solidFill>
              </a:rPr>
              <a:t>MODELO TERMO-FÍSICO</a:t>
            </a:r>
            <a:endParaRPr lang="es-EC" sz="2800" b="1" dirty="0">
              <a:solidFill>
                <a:schemeClr val="tx1"/>
              </a:solidFill>
            </a:endParaRPr>
          </a:p>
        </p:txBody>
      </p:sp>
    </p:spTree>
    <p:extLst>
      <p:ext uri="{BB962C8B-B14F-4D97-AF65-F5344CB8AC3E}">
        <p14:creationId xmlns:p14="http://schemas.microsoft.com/office/powerpoint/2010/main" val="26573116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1 Rectángulo"/>
              <p:cNvSpPr/>
              <p:nvPr/>
            </p:nvSpPr>
            <p:spPr>
              <a:xfrm>
                <a:off x="251520" y="1005163"/>
                <a:ext cx="8640960" cy="1481368"/>
              </a:xfrm>
              <a:prstGeom prst="rect">
                <a:avLst/>
              </a:prstGeom>
            </p:spPr>
            <p:txBody>
              <a:bodyPr wrap="square">
                <a:spAutoFit/>
              </a:bodyPr>
              <a:lstStyle/>
              <a:p>
                <a:r>
                  <a:rPr lang="es-EC" sz="1600" b="1" dirty="0"/>
                  <a:t>Calculo</a:t>
                </a:r>
                <a:r>
                  <a:rPr lang="es-EC" sz="1400" b="1" dirty="0"/>
                  <a:t> del coeficiente de radiación (</a:t>
                </a:r>
                <a:r>
                  <a:rPr lang="es-EC" sz="1400" b="1" dirty="0" err="1"/>
                  <a:t>hr</a:t>
                </a:r>
                <a:r>
                  <a:rPr lang="es-EC" sz="1400" b="1" dirty="0"/>
                  <a:t>)</a:t>
                </a:r>
                <a:endParaRPr lang="es-EC" sz="1400" dirty="0"/>
              </a:p>
              <a:p>
                <a14:m>
                  <m:oMathPara xmlns:m="http://schemas.openxmlformats.org/officeDocument/2006/math">
                    <m:oMathParaPr>
                      <m:jc m:val="centerGroup"/>
                    </m:oMathParaPr>
                    <m:oMath xmlns:m="http://schemas.openxmlformats.org/officeDocument/2006/math">
                      <m:r>
                        <a:rPr lang="es-EC" sz="1400" b="1" i="1"/>
                        <m:t>𝐡𝐫</m:t>
                      </m:r>
                      <m:r>
                        <a:rPr lang="es-EC" sz="1400" b="1"/>
                        <m:t>=</m:t>
                      </m:r>
                      <m:r>
                        <a:rPr lang="es-EC" sz="1400"/>
                        <m:t> </m:t>
                      </m:r>
                      <m:r>
                        <m:rPr>
                          <m:sty m:val="p"/>
                        </m:rPr>
                        <a:rPr lang="es-EC" sz="1400"/>
                        <m:t>ε</m:t>
                      </m:r>
                      <m:r>
                        <a:rPr lang="es-EC" sz="1400" i="1"/>
                        <m:t>∗</m:t>
                      </m:r>
                      <m:r>
                        <m:rPr>
                          <m:sty m:val="p"/>
                        </m:rPr>
                        <a:rPr lang="es-EC" sz="1400"/>
                        <m:t>λ</m:t>
                      </m:r>
                      <m:r>
                        <a:rPr lang="es-EC" sz="1400"/>
                        <m:t> </m:t>
                      </m:r>
                      <m:d>
                        <m:dPr>
                          <m:ctrlPr>
                            <a:rPr lang="es-EC" sz="1400" i="1"/>
                          </m:ctrlPr>
                        </m:dPr>
                        <m:e>
                          <m:sSup>
                            <m:sSupPr>
                              <m:ctrlPr>
                                <a:rPr lang="es-EC" sz="1400" i="1"/>
                              </m:ctrlPr>
                            </m:sSupPr>
                            <m:e>
                              <m:r>
                                <m:rPr>
                                  <m:sty m:val="p"/>
                                </m:rPr>
                                <a:rPr lang="es-EC" sz="1400"/>
                                <m:t>ts</m:t>
                              </m:r>
                            </m:e>
                            <m:sup>
                              <m:r>
                                <a:rPr lang="es-EC" sz="1400"/>
                                <m:t>2</m:t>
                              </m:r>
                            </m:sup>
                          </m:sSup>
                          <m:r>
                            <a:rPr lang="es-EC" sz="1400"/>
                            <m:t>+</m:t>
                          </m:r>
                          <m:sSup>
                            <m:sSupPr>
                              <m:ctrlPr>
                                <a:rPr lang="es-EC" sz="1400" i="1"/>
                              </m:ctrlPr>
                            </m:sSupPr>
                            <m:e>
                              <m:r>
                                <m:rPr>
                                  <m:sty m:val="p"/>
                                </m:rPr>
                                <a:rPr lang="es-EC" sz="1400"/>
                                <m:t>tab</m:t>
                              </m:r>
                            </m:e>
                            <m:sup>
                              <m:r>
                                <a:rPr lang="es-EC" sz="1400"/>
                                <m:t>2</m:t>
                              </m:r>
                            </m:sup>
                          </m:sSup>
                        </m:e>
                      </m:d>
                      <m:r>
                        <a:rPr lang="es-EC" sz="1400" i="1"/>
                        <m:t>∗</m:t>
                      </m:r>
                      <m:r>
                        <a:rPr lang="es-EC" sz="1400"/>
                        <m:t>(</m:t>
                      </m:r>
                      <m:r>
                        <m:rPr>
                          <m:sty m:val="p"/>
                        </m:rPr>
                        <a:rPr lang="es-EC" sz="1400"/>
                        <m:t>ts</m:t>
                      </m:r>
                      <m:r>
                        <a:rPr lang="es-EC" sz="1400"/>
                        <m:t>+</m:t>
                      </m:r>
                      <m:r>
                        <m:rPr>
                          <m:sty m:val="p"/>
                        </m:rPr>
                        <a:rPr lang="es-EC" sz="1400"/>
                        <m:t>tab</m:t>
                      </m:r>
                      <m:r>
                        <a:rPr lang="es-EC" sz="1400"/>
                        <m:t>)</m:t>
                      </m:r>
                    </m:oMath>
                  </m:oMathPara>
                </a14:m>
                <a:endParaRPr lang="es-EC" sz="1400" dirty="0"/>
              </a:p>
              <a:p>
                <a14:m>
                  <m:oMathPara xmlns:m="http://schemas.openxmlformats.org/officeDocument/2006/math">
                    <m:oMathParaPr>
                      <m:jc m:val="centerGroup"/>
                    </m:oMathParaPr>
                    <m:oMath xmlns:m="http://schemas.openxmlformats.org/officeDocument/2006/math">
                      <m:r>
                        <a:rPr lang="es-EC" sz="1400" b="1" i="1"/>
                        <m:t>𝐡𝐫</m:t>
                      </m:r>
                      <m:r>
                        <a:rPr lang="es-EC" sz="1400" b="1"/>
                        <m:t>=</m:t>
                      </m:r>
                      <m:d>
                        <m:dPr>
                          <m:ctrlPr>
                            <a:rPr lang="es-EC" sz="1400" i="1"/>
                          </m:ctrlPr>
                        </m:dPr>
                        <m:e>
                          <m:r>
                            <a:rPr lang="es-EC" sz="1400"/>
                            <m:t>0.47</m:t>
                          </m:r>
                        </m:e>
                      </m:d>
                      <m:d>
                        <m:dPr>
                          <m:ctrlPr>
                            <a:rPr lang="es-EC" sz="1400" i="1"/>
                          </m:ctrlPr>
                        </m:dPr>
                        <m:e>
                          <m:sSup>
                            <m:sSupPr>
                              <m:ctrlPr>
                                <a:rPr lang="es-EC" sz="1400" i="1"/>
                              </m:ctrlPr>
                            </m:sSupPr>
                            <m:e>
                              <m:r>
                                <a:rPr lang="es-EC" sz="1400"/>
                                <m:t>   5.76</m:t>
                              </m:r>
                              <m:r>
                                <m:rPr>
                                  <m:sty m:val="p"/>
                                </m:rPr>
                                <a:rPr lang="es-EC" sz="1400"/>
                                <m:t>x</m:t>
                              </m:r>
                              <m:r>
                                <a:rPr lang="es-EC" sz="1400"/>
                                <m:t>10</m:t>
                              </m:r>
                            </m:e>
                            <m:sup>
                              <m:r>
                                <a:rPr lang="es-EC" sz="1400" i="1"/>
                                <m:t>−</m:t>
                              </m:r>
                              <m:r>
                                <a:rPr lang="es-EC" sz="1400"/>
                                <m:t>8</m:t>
                              </m:r>
                            </m:sup>
                          </m:sSup>
                          <m:r>
                            <a:rPr lang="es-EC" sz="1400"/>
                            <m:t>   </m:t>
                          </m:r>
                          <m:f>
                            <m:fPr>
                              <m:ctrlPr>
                                <a:rPr lang="es-EC" sz="1400" i="1"/>
                              </m:ctrlPr>
                            </m:fPr>
                            <m:num>
                              <m:r>
                                <m:rPr>
                                  <m:sty m:val="p"/>
                                </m:rPr>
                                <a:rPr lang="es-EC" sz="1400"/>
                                <m:t>W</m:t>
                              </m:r>
                            </m:num>
                            <m:den>
                              <m:sSup>
                                <m:sSupPr>
                                  <m:ctrlPr>
                                    <a:rPr lang="es-EC" sz="1400" i="1"/>
                                  </m:ctrlPr>
                                </m:sSupPr>
                                <m:e>
                                  <m:r>
                                    <m:rPr>
                                      <m:sty m:val="p"/>
                                    </m:rPr>
                                    <a:rPr lang="es-EC" sz="1400"/>
                                    <m:t>m</m:t>
                                  </m:r>
                                </m:e>
                                <m:sup>
                                  <m:r>
                                    <a:rPr lang="es-EC" sz="1400"/>
                                    <m:t>2</m:t>
                                  </m:r>
                                </m:sup>
                              </m:sSup>
                              <m:r>
                                <a:rPr lang="es-EC" sz="1400" i="1"/>
                                <m:t>∗</m:t>
                              </m:r>
                              <m:sSup>
                                <m:sSupPr>
                                  <m:ctrlPr>
                                    <a:rPr lang="es-EC" sz="1400" i="1"/>
                                  </m:ctrlPr>
                                </m:sSupPr>
                                <m:e>
                                  <m:r>
                                    <a:rPr lang="es-EC" sz="1400"/>
                                    <m:t>°</m:t>
                                  </m:r>
                                  <m:r>
                                    <m:rPr>
                                      <m:sty m:val="p"/>
                                    </m:rPr>
                                    <a:rPr lang="es-EC" sz="1400"/>
                                    <m:t>K</m:t>
                                  </m:r>
                                </m:e>
                                <m:sup>
                                  <m:r>
                                    <a:rPr lang="es-EC" sz="1400"/>
                                    <m:t>4</m:t>
                                  </m:r>
                                </m:sup>
                              </m:sSup>
                            </m:den>
                          </m:f>
                        </m:e>
                      </m:d>
                      <m:r>
                        <a:rPr lang="es-EC" sz="1400"/>
                        <m:t>[(</m:t>
                      </m:r>
                      <m:d>
                        <m:dPr>
                          <m:ctrlPr>
                            <a:rPr lang="es-EC" sz="1400" i="1"/>
                          </m:ctrlPr>
                        </m:dPr>
                        <m:e>
                          <m:r>
                            <a:rPr lang="es-EC" sz="1400"/>
                            <m:t>471 </m:t>
                          </m:r>
                          <m:sSup>
                            <m:sSupPr>
                              <m:ctrlPr>
                                <a:rPr lang="es-EC" sz="1400" i="1"/>
                              </m:ctrlPr>
                            </m:sSupPr>
                            <m:e>
                              <m:r>
                                <a:rPr lang="es-EC" sz="1400"/>
                                <m:t>) </m:t>
                              </m:r>
                            </m:e>
                            <m:sup>
                              <m:r>
                                <a:rPr lang="es-EC" sz="1400"/>
                                <m:t>2</m:t>
                              </m:r>
                            </m:sup>
                          </m:sSup>
                          <m:r>
                            <a:rPr lang="es-EC" sz="1400"/>
                            <m:t>+</m:t>
                          </m:r>
                          <m:sSup>
                            <m:sSupPr>
                              <m:ctrlPr>
                                <a:rPr lang="es-EC" sz="1400" i="1"/>
                              </m:ctrlPr>
                            </m:sSupPr>
                            <m:e>
                              <m:d>
                                <m:dPr>
                                  <m:ctrlPr>
                                    <a:rPr lang="es-EC" sz="1400" i="1"/>
                                  </m:ctrlPr>
                                </m:dPr>
                                <m:e>
                                  <m:r>
                                    <a:rPr lang="es-EC" sz="1400"/>
                                    <m:t>353 </m:t>
                                  </m:r>
                                </m:e>
                              </m:d>
                            </m:e>
                            <m:sup>
                              <m:r>
                                <a:rPr lang="es-EC" sz="1400"/>
                                <m:t>2</m:t>
                              </m:r>
                            </m:sup>
                          </m:sSup>
                        </m:e>
                      </m:d>
                      <m:r>
                        <a:rPr lang="es-EC" sz="1400" i="1"/>
                        <m:t>∗</m:t>
                      </m:r>
                      <m:d>
                        <m:dPr>
                          <m:ctrlPr>
                            <a:rPr lang="es-EC" sz="1400" i="1"/>
                          </m:ctrlPr>
                        </m:dPr>
                        <m:e>
                          <m:r>
                            <a:rPr lang="es-EC" sz="1400"/>
                            <m:t>471+353  </m:t>
                          </m:r>
                        </m:e>
                      </m:d>
                      <m:d>
                        <m:dPr>
                          <m:ctrlPr>
                            <a:rPr lang="es-EC" sz="1400" i="1"/>
                          </m:ctrlPr>
                        </m:dPr>
                        <m:e>
                          <m:r>
                            <a:rPr lang="es-EC" sz="1400"/>
                            <m:t>°</m:t>
                          </m:r>
                          <m:r>
                            <m:rPr>
                              <m:sty m:val="p"/>
                            </m:rPr>
                            <a:rPr lang="es-EC" sz="1400"/>
                            <m:t>K</m:t>
                          </m:r>
                        </m:e>
                      </m:d>
                      <m:r>
                        <a:rPr lang="es-EC" sz="1400"/>
                        <m:t>]</m:t>
                      </m:r>
                    </m:oMath>
                  </m:oMathPara>
                </a14:m>
                <a:endParaRPr lang="es-EC" sz="1400" dirty="0"/>
              </a:p>
              <a:p>
                <a14:m>
                  <m:oMathPara xmlns:m="http://schemas.openxmlformats.org/officeDocument/2006/math">
                    <m:oMathParaPr>
                      <m:jc m:val="centerGroup"/>
                    </m:oMathParaPr>
                    <m:oMath xmlns:m="http://schemas.openxmlformats.org/officeDocument/2006/math">
                      <m:r>
                        <a:rPr lang="es-EC" sz="1400" b="1" i="1"/>
                        <m:t>𝐡𝐫</m:t>
                      </m:r>
                      <m:r>
                        <a:rPr lang="es-EC" sz="1400" b="1"/>
                        <m:t>=</m:t>
                      </m:r>
                      <m:r>
                        <a:rPr lang="es-EC" sz="1400" b="1" i="1"/>
                        <m:t>𝟕</m:t>
                      </m:r>
                      <m:r>
                        <a:rPr lang="es-EC" sz="1400" b="1"/>
                        <m:t>.</m:t>
                      </m:r>
                      <m:r>
                        <a:rPr lang="es-EC" sz="1400" b="1" i="1"/>
                        <m:t>𝟔𝟎𝟖</m:t>
                      </m:r>
                      <m:r>
                        <a:rPr lang="es-EC" sz="1400" b="1"/>
                        <m:t>   </m:t>
                      </m:r>
                      <m:f>
                        <m:fPr>
                          <m:ctrlPr>
                            <a:rPr lang="es-EC" sz="1400" b="1" i="1"/>
                          </m:ctrlPr>
                        </m:fPr>
                        <m:num>
                          <m:r>
                            <a:rPr lang="es-EC" sz="1400" b="1" i="1"/>
                            <m:t>𝐖</m:t>
                          </m:r>
                        </m:num>
                        <m:den>
                          <m:sSup>
                            <m:sSupPr>
                              <m:ctrlPr>
                                <a:rPr lang="es-EC" sz="1400" b="1" i="1"/>
                              </m:ctrlPr>
                            </m:sSupPr>
                            <m:e>
                              <m:r>
                                <a:rPr lang="es-EC" sz="1400" b="1" i="1"/>
                                <m:t>𝐦</m:t>
                              </m:r>
                            </m:e>
                            <m:sup>
                              <m:r>
                                <a:rPr lang="es-EC" sz="1400" b="1" i="1"/>
                                <m:t>𝟐</m:t>
                              </m:r>
                            </m:sup>
                          </m:sSup>
                          <m:r>
                            <a:rPr lang="es-EC" sz="1400" b="1" i="1"/>
                            <m:t>∗</m:t>
                          </m:r>
                          <m:r>
                            <a:rPr lang="es-EC" sz="1400" b="1"/>
                            <m:t>°</m:t>
                          </m:r>
                          <m:r>
                            <a:rPr lang="es-EC" sz="1400" b="1" i="1"/>
                            <m:t>𝐊</m:t>
                          </m:r>
                        </m:den>
                      </m:f>
                    </m:oMath>
                  </m:oMathPara>
                </a14:m>
                <a:endParaRPr lang="es-EC" sz="1400" dirty="0"/>
              </a:p>
            </p:txBody>
          </p:sp>
        </mc:Choice>
        <mc:Fallback>
          <p:sp>
            <p:nvSpPr>
              <p:cNvPr id="2" name="1 Rectángulo"/>
              <p:cNvSpPr>
                <a:spLocks noRot="1" noChangeAspect="1" noMove="1" noResize="1" noEditPoints="1" noAdjustHandles="1" noChangeArrowheads="1" noChangeShapeType="1" noTextEdit="1"/>
              </p:cNvSpPr>
              <p:nvPr/>
            </p:nvSpPr>
            <p:spPr>
              <a:xfrm>
                <a:off x="251520" y="1005163"/>
                <a:ext cx="8640960" cy="1481368"/>
              </a:xfrm>
              <a:prstGeom prst="rect">
                <a:avLst/>
              </a:prstGeom>
              <a:blipFill rotWithShape="1">
                <a:blip r:embed="rId2"/>
                <a:stretch>
                  <a:fillRect l="-353" t="-1235"/>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4" name="3 Rectángulo"/>
              <p:cNvSpPr/>
              <p:nvPr/>
            </p:nvSpPr>
            <p:spPr>
              <a:xfrm>
                <a:off x="4472499" y="2773470"/>
                <a:ext cx="4680520" cy="2250103"/>
              </a:xfrm>
              <a:prstGeom prst="rect">
                <a:avLst/>
              </a:prstGeom>
            </p:spPr>
            <p:txBody>
              <a:bodyPr wrap="square">
                <a:spAutoFit/>
              </a:bodyPr>
              <a:lstStyle/>
              <a:p>
                <a:r>
                  <a:rPr lang="es-ES" sz="1600" b="1" dirty="0"/>
                  <a:t>Resistencia Refractario-Placa B </a:t>
                </a:r>
                <a:endParaRPr lang="es-EC" sz="1600" dirty="0"/>
              </a:p>
              <a:p>
                <a14:m>
                  <m:oMathPara xmlns:m="http://schemas.openxmlformats.org/officeDocument/2006/math">
                    <m:oMathParaPr>
                      <m:jc m:val="centerGroup"/>
                    </m:oMathParaPr>
                    <m:oMath xmlns:m="http://schemas.openxmlformats.org/officeDocument/2006/math">
                      <m:r>
                        <a:rPr lang="es-ES" sz="1600" b="1" i="1"/>
                        <m:t>𝐑𝟑</m:t>
                      </m:r>
                      <m:r>
                        <a:rPr lang="es-ES" sz="1600" b="1"/>
                        <m:t>=</m:t>
                      </m:r>
                      <m:f>
                        <m:fPr>
                          <m:ctrlPr>
                            <a:rPr lang="es-EC" sz="1600" i="1"/>
                          </m:ctrlPr>
                        </m:fPr>
                        <m:num>
                          <m:r>
                            <m:rPr>
                              <m:sty m:val="p"/>
                            </m:rPr>
                            <a:rPr lang="es-ES" sz="1600"/>
                            <m:t>L</m:t>
                          </m:r>
                          <m:r>
                            <a:rPr lang="es-ES" sz="1600"/>
                            <m:t>3</m:t>
                          </m:r>
                        </m:num>
                        <m:den>
                          <m:r>
                            <m:rPr>
                              <m:sty m:val="p"/>
                            </m:rPr>
                            <a:rPr lang="es-ES" sz="1600"/>
                            <m:t>k</m:t>
                          </m:r>
                          <m:r>
                            <a:rPr lang="es-ES" sz="1600"/>
                            <m:t>3</m:t>
                          </m:r>
                          <m:r>
                            <a:rPr lang="es-ES" sz="1600" i="1"/>
                            <m:t>∗</m:t>
                          </m:r>
                          <m:r>
                            <m:rPr>
                              <m:sty m:val="p"/>
                            </m:rPr>
                            <a:rPr lang="es-ES" sz="1600"/>
                            <m:t>A</m:t>
                          </m:r>
                          <m:r>
                            <a:rPr lang="es-ES" sz="1600"/>
                            <m:t>1</m:t>
                          </m:r>
                        </m:den>
                      </m:f>
                    </m:oMath>
                  </m:oMathPara>
                </a14:m>
                <a:endParaRPr lang="es-EC" sz="1600" dirty="0"/>
              </a:p>
              <a:p>
                <a14:m>
                  <m:oMathPara xmlns:m="http://schemas.openxmlformats.org/officeDocument/2006/math">
                    <m:oMathParaPr>
                      <m:jc m:val="centerGroup"/>
                    </m:oMathParaPr>
                    <m:oMath xmlns:m="http://schemas.openxmlformats.org/officeDocument/2006/math">
                      <m:r>
                        <a:rPr lang="es-ES" sz="1600" b="1" i="1"/>
                        <m:t>𝐑𝟑</m:t>
                      </m:r>
                      <m:r>
                        <a:rPr lang="es-ES" sz="1600" b="1"/>
                        <m:t>=</m:t>
                      </m:r>
                      <m:f>
                        <m:fPr>
                          <m:ctrlPr>
                            <a:rPr lang="es-EC" sz="1600" i="1"/>
                          </m:ctrlPr>
                        </m:fPr>
                        <m:num>
                          <m:r>
                            <a:rPr lang="es-ES" sz="1600"/>
                            <m:t>0.006 </m:t>
                          </m:r>
                          <m:r>
                            <m:rPr>
                              <m:sty m:val="p"/>
                            </m:rPr>
                            <a:rPr lang="es-ES" sz="1600"/>
                            <m:t>m</m:t>
                          </m:r>
                        </m:num>
                        <m:den>
                          <m:d>
                            <m:dPr>
                              <m:ctrlPr>
                                <a:rPr lang="es-EC" sz="1600" i="1"/>
                              </m:ctrlPr>
                            </m:dPr>
                            <m:e>
                              <m:r>
                                <a:rPr lang="es-ES" sz="1600"/>
                                <m:t>40</m:t>
                              </m:r>
                              <m:f>
                                <m:fPr>
                                  <m:ctrlPr>
                                    <a:rPr lang="es-EC" sz="1600" i="1"/>
                                  </m:ctrlPr>
                                </m:fPr>
                                <m:num>
                                  <m:r>
                                    <m:rPr>
                                      <m:sty m:val="p"/>
                                    </m:rPr>
                                    <a:rPr lang="es-ES" sz="1600"/>
                                    <m:t>W</m:t>
                                  </m:r>
                                </m:num>
                                <m:den>
                                  <m:r>
                                    <m:rPr>
                                      <m:sty m:val="p"/>
                                    </m:rPr>
                                    <a:rPr lang="es-ES" sz="1600"/>
                                    <m:t>m</m:t>
                                  </m:r>
                                  <m:r>
                                    <a:rPr lang="es-ES" sz="1600" i="1"/>
                                    <m:t>∗</m:t>
                                  </m:r>
                                  <m:r>
                                    <a:rPr lang="en-US" sz="1600"/>
                                    <m:t>°</m:t>
                                  </m:r>
                                  <m:r>
                                    <m:rPr>
                                      <m:sty m:val="p"/>
                                    </m:rPr>
                                    <a:rPr lang="es-ES" sz="1600"/>
                                    <m:t>k</m:t>
                                  </m:r>
                                </m:den>
                              </m:f>
                            </m:e>
                          </m:d>
                          <m:r>
                            <a:rPr lang="es-ES" sz="1600" i="1"/>
                            <m:t>∗</m:t>
                          </m:r>
                          <m:r>
                            <a:rPr lang="es-ES" sz="1600"/>
                            <m:t>(9.35</m:t>
                          </m:r>
                          <m:sSup>
                            <m:sSupPr>
                              <m:ctrlPr>
                                <a:rPr lang="es-EC" sz="1600" i="1"/>
                              </m:ctrlPr>
                            </m:sSupPr>
                            <m:e>
                              <m:r>
                                <m:rPr>
                                  <m:sty m:val="p"/>
                                </m:rPr>
                                <a:rPr lang="es-ES" sz="1600"/>
                                <m:t>x</m:t>
                              </m:r>
                            </m:e>
                            <m:sup>
                              <m:r>
                                <a:rPr lang="es-ES" sz="1600" i="1"/>
                                <m:t>−</m:t>
                              </m:r>
                              <m:r>
                                <a:rPr lang="es-ES" sz="1600"/>
                                <m:t>3</m:t>
                              </m:r>
                            </m:sup>
                          </m:sSup>
                          <m:sSup>
                            <m:sSupPr>
                              <m:ctrlPr>
                                <a:rPr lang="es-EC" sz="1600" i="1"/>
                              </m:ctrlPr>
                            </m:sSupPr>
                            <m:e>
                              <m:r>
                                <m:rPr>
                                  <m:sty m:val="p"/>
                                </m:rPr>
                                <a:rPr lang="es-ES" sz="1600"/>
                                <m:t>m</m:t>
                              </m:r>
                            </m:e>
                            <m:sup>
                              <m:r>
                                <a:rPr lang="es-ES" sz="1600"/>
                                <m:t>2</m:t>
                              </m:r>
                            </m:sup>
                          </m:sSup>
                          <m:r>
                            <a:rPr lang="es-ES" sz="1600"/>
                            <m:t>)</m:t>
                          </m:r>
                        </m:den>
                      </m:f>
                    </m:oMath>
                  </m:oMathPara>
                </a14:m>
                <a:endParaRPr lang="es-EC" sz="1600" dirty="0"/>
              </a:p>
              <a:p>
                <a14:m>
                  <m:oMathPara xmlns:m="http://schemas.openxmlformats.org/officeDocument/2006/math">
                    <m:oMathParaPr>
                      <m:jc m:val="centerGroup"/>
                    </m:oMathParaPr>
                    <m:oMath xmlns:m="http://schemas.openxmlformats.org/officeDocument/2006/math">
                      <m:r>
                        <a:rPr lang="es-ES" sz="1600" b="1" i="1"/>
                        <m:t>𝐑𝟑</m:t>
                      </m:r>
                      <m:r>
                        <a:rPr lang="es-ES" sz="1600" b="1"/>
                        <m:t>=</m:t>
                      </m:r>
                      <m:r>
                        <a:rPr lang="es-ES" sz="1600" b="1" i="1"/>
                        <m:t>𝟎</m:t>
                      </m:r>
                      <m:r>
                        <a:rPr lang="es-ES" sz="1600" b="1"/>
                        <m:t>.</m:t>
                      </m:r>
                      <m:r>
                        <a:rPr lang="es-ES" sz="1600" b="1" i="1"/>
                        <m:t>𝟎𝟏𝟔</m:t>
                      </m:r>
                      <m:r>
                        <a:rPr lang="es-ES" sz="1600" b="1"/>
                        <m:t> (</m:t>
                      </m:r>
                      <m:f>
                        <m:fPr>
                          <m:ctrlPr>
                            <a:rPr lang="es-EC" sz="1600" b="1" i="1"/>
                          </m:ctrlPr>
                        </m:fPr>
                        <m:num>
                          <m:sSup>
                            <m:sSupPr>
                              <m:ctrlPr>
                                <a:rPr lang="es-EC" sz="1600" b="1" i="1"/>
                              </m:ctrlPr>
                            </m:sSupPr>
                            <m:e>
                              <m:r>
                                <a:rPr lang="es-EC" sz="1600" b="1" i="1"/>
                                <m:t>𝐦</m:t>
                              </m:r>
                            </m:e>
                            <m:sup>
                              <m:r>
                                <a:rPr lang="es-EC" sz="1600" b="1" i="1"/>
                                <m:t>𝟐</m:t>
                              </m:r>
                            </m:sup>
                          </m:sSup>
                          <m:r>
                            <a:rPr lang="es-EC" sz="1600" b="1" i="1"/>
                            <m:t>∗</m:t>
                          </m:r>
                          <m:r>
                            <a:rPr lang="es-EC" sz="1600" b="1"/>
                            <m:t>°</m:t>
                          </m:r>
                          <m:r>
                            <a:rPr lang="es-EC" sz="1600" b="1" i="1"/>
                            <m:t>𝐊</m:t>
                          </m:r>
                        </m:num>
                        <m:den>
                          <m:r>
                            <a:rPr lang="es-ES" sz="1600" b="1" i="1"/>
                            <m:t>𝐖</m:t>
                          </m:r>
                        </m:den>
                      </m:f>
                      <m:r>
                        <a:rPr lang="es-ES" sz="1600" b="1"/>
                        <m:t>)</m:t>
                      </m:r>
                    </m:oMath>
                  </m:oMathPara>
                </a14:m>
                <a:endParaRPr lang="es-EC" sz="1600" dirty="0"/>
              </a:p>
              <a:p>
                <a:r>
                  <a:rPr lang="es-ES" sz="1600" b="1" dirty="0"/>
                  <a:t> </a:t>
                </a:r>
                <a:endParaRPr lang="es-EC" sz="1600" dirty="0"/>
              </a:p>
            </p:txBody>
          </p:sp>
        </mc:Choice>
        <mc:Fallback>
          <p:sp>
            <p:nvSpPr>
              <p:cNvPr id="4" name="3 Rectángulo"/>
              <p:cNvSpPr>
                <a:spLocks noRot="1" noChangeAspect="1" noMove="1" noResize="1" noEditPoints="1" noAdjustHandles="1" noChangeArrowheads="1" noChangeShapeType="1" noTextEdit="1"/>
              </p:cNvSpPr>
              <p:nvPr/>
            </p:nvSpPr>
            <p:spPr>
              <a:xfrm>
                <a:off x="4472499" y="2773470"/>
                <a:ext cx="4680520" cy="2250103"/>
              </a:xfrm>
              <a:prstGeom prst="rect">
                <a:avLst/>
              </a:prstGeom>
              <a:blipFill rotWithShape="1">
                <a:blip r:embed="rId3"/>
                <a:stretch>
                  <a:fillRect l="-782" t="-813"/>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5" name="4 Rectángulo"/>
              <p:cNvSpPr/>
              <p:nvPr/>
            </p:nvSpPr>
            <p:spPr>
              <a:xfrm>
                <a:off x="634262" y="2708920"/>
                <a:ext cx="3816424" cy="2064668"/>
              </a:xfrm>
              <a:prstGeom prst="rect">
                <a:avLst/>
              </a:prstGeom>
            </p:spPr>
            <p:txBody>
              <a:bodyPr wrap="square">
                <a:spAutoFit/>
              </a:bodyPr>
              <a:lstStyle/>
              <a:p>
                <a:r>
                  <a:rPr lang="es-ES" sz="1600" b="1" dirty="0" smtClean="0"/>
                  <a:t>Resistencia </a:t>
                </a:r>
                <a:r>
                  <a:rPr lang="es-ES" sz="1600" b="1" dirty="0"/>
                  <a:t>Estufa-Placa A</a:t>
                </a:r>
                <a:endParaRPr lang="es-EC" sz="1600" dirty="0"/>
              </a:p>
              <a:p>
                <a:pPr/>
                <a14:m>
                  <m:oMathPara xmlns:m="http://schemas.openxmlformats.org/officeDocument/2006/math">
                    <m:oMathParaPr>
                      <m:jc m:val="centerGroup"/>
                    </m:oMathParaPr>
                    <m:oMath xmlns:m="http://schemas.openxmlformats.org/officeDocument/2006/math">
                      <m:r>
                        <a:rPr lang="es-ES" sz="1600" b="1" i="1">
                          <a:latin typeface="Cambria Math"/>
                        </a:rPr>
                        <m:t>𝐑𝟏</m:t>
                      </m:r>
                      <m:r>
                        <a:rPr lang="es-ES" sz="1600" b="1">
                          <a:latin typeface="Cambria Math"/>
                        </a:rPr>
                        <m:t>=</m:t>
                      </m:r>
                      <m:f>
                        <m:fPr>
                          <m:ctrlPr>
                            <a:rPr lang="es-EC" sz="1600" i="1">
                              <a:latin typeface="Cambria Math"/>
                            </a:rPr>
                          </m:ctrlPr>
                        </m:fPr>
                        <m:num>
                          <m:r>
                            <m:rPr>
                              <m:sty m:val="p"/>
                            </m:rPr>
                            <a:rPr lang="es-ES" sz="1600">
                              <a:latin typeface="Cambria Math"/>
                            </a:rPr>
                            <m:t>L</m:t>
                          </m:r>
                          <m:r>
                            <a:rPr lang="es-ES" sz="1600">
                              <a:latin typeface="Cambria Math"/>
                            </a:rPr>
                            <m:t>1</m:t>
                          </m:r>
                        </m:num>
                        <m:den>
                          <m:r>
                            <m:rPr>
                              <m:sty m:val="p"/>
                            </m:rPr>
                            <a:rPr lang="es-ES" sz="1600">
                              <a:latin typeface="Cambria Math"/>
                            </a:rPr>
                            <m:t>k</m:t>
                          </m:r>
                          <m:r>
                            <a:rPr lang="es-ES" sz="1600">
                              <a:latin typeface="Cambria Math"/>
                            </a:rPr>
                            <m:t>1</m:t>
                          </m:r>
                          <m:r>
                            <a:rPr lang="es-ES" sz="1600" i="1">
                              <a:latin typeface="Cambria Math"/>
                            </a:rPr>
                            <m:t>∗</m:t>
                          </m:r>
                          <m:r>
                            <m:rPr>
                              <m:sty m:val="p"/>
                            </m:rPr>
                            <a:rPr lang="es-ES" sz="1600">
                              <a:latin typeface="Cambria Math"/>
                            </a:rPr>
                            <m:t>A</m:t>
                          </m:r>
                          <m:r>
                            <a:rPr lang="es-ES" sz="1600">
                              <a:latin typeface="Cambria Math"/>
                            </a:rPr>
                            <m:t>1</m:t>
                          </m:r>
                        </m:den>
                      </m:f>
                    </m:oMath>
                  </m:oMathPara>
                </a14:m>
                <a:endParaRPr lang="es-EC" sz="1600" dirty="0"/>
              </a:p>
              <a:p>
                <a:pPr/>
                <a14:m>
                  <m:oMathPara xmlns:m="http://schemas.openxmlformats.org/officeDocument/2006/math">
                    <m:oMathParaPr>
                      <m:jc m:val="centerGroup"/>
                    </m:oMathParaPr>
                    <m:oMath xmlns:m="http://schemas.openxmlformats.org/officeDocument/2006/math">
                      <m:r>
                        <a:rPr lang="es-ES" sz="1600" b="1" i="1">
                          <a:latin typeface="Cambria Math"/>
                        </a:rPr>
                        <m:t>𝐑𝟏</m:t>
                      </m:r>
                      <m:r>
                        <a:rPr lang="es-ES" sz="1600" b="1">
                          <a:latin typeface="Cambria Math"/>
                        </a:rPr>
                        <m:t>=</m:t>
                      </m:r>
                      <m:f>
                        <m:fPr>
                          <m:ctrlPr>
                            <a:rPr lang="es-EC" sz="1600" i="1">
                              <a:latin typeface="Cambria Math"/>
                            </a:rPr>
                          </m:ctrlPr>
                        </m:fPr>
                        <m:num>
                          <m:r>
                            <a:rPr lang="es-ES" sz="1600">
                              <a:latin typeface="Cambria Math"/>
                            </a:rPr>
                            <m:t>0.006 </m:t>
                          </m:r>
                          <m:r>
                            <m:rPr>
                              <m:sty m:val="p"/>
                            </m:rPr>
                            <a:rPr lang="es-ES" sz="1600">
                              <a:latin typeface="Cambria Math"/>
                            </a:rPr>
                            <m:t>m</m:t>
                          </m:r>
                        </m:num>
                        <m:den>
                          <m:d>
                            <m:dPr>
                              <m:ctrlPr>
                                <a:rPr lang="es-EC" sz="1600" i="1">
                                  <a:latin typeface="Cambria Math"/>
                                </a:rPr>
                              </m:ctrlPr>
                            </m:dPr>
                            <m:e>
                              <m:r>
                                <a:rPr lang="es-ES" sz="1600">
                                  <a:latin typeface="Cambria Math"/>
                                </a:rPr>
                                <m:t>40</m:t>
                              </m:r>
                              <m:f>
                                <m:fPr>
                                  <m:ctrlPr>
                                    <a:rPr lang="es-EC" sz="1600" i="1">
                                      <a:latin typeface="Cambria Math"/>
                                    </a:rPr>
                                  </m:ctrlPr>
                                </m:fPr>
                                <m:num>
                                  <m:r>
                                    <m:rPr>
                                      <m:sty m:val="p"/>
                                    </m:rPr>
                                    <a:rPr lang="es-ES" sz="1600">
                                      <a:latin typeface="Cambria Math"/>
                                    </a:rPr>
                                    <m:t>W</m:t>
                                  </m:r>
                                </m:num>
                                <m:den>
                                  <m:r>
                                    <m:rPr>
                                      <m:sty m:val="p"/>
                                    </m:rPr>
                                    <a:rPr lang="es-ES" sz="1600">
                                      <a:latin typeface="Cambria Math"/>
                                    </a:rPr>
                                    <m:t>m</m:t>
                                  </m:r>
                                  <m:r>
                                    <a:rPr lang="es-ES" sz="1600" i="1">
                                      <a:latin typeface="Cambria Math"/>
                                    </a:rPr>
                                    <m:t>∗</m:t>
                                  </m:r>
                                  <m:r>
                                    <a:rPr lang="en-US" sz="1600">
                                      <a:latin typeface="Cambria Math"/>
                                    </a:rPr>
                                    <m:t>°</m:t>
                                  </m:r>
                                  <m:r>
                                    <m:rPr>
                                      <m:sty m:val="p"/>
                                    </m:rPr>
                                    <a:rPr lang="es-ES" sz="1600">
                                      <a:latin typeface="Cambria Math"/>
                                    </a:rPr>
                                    <m:t>k</m:t>
                                  </m:r>
                                </m:den>
                              </m:f>
                            </m:e>
                          </m:d>
                          <m:r>
                            <a:rPr lang="es-ES" sz="1600" i="1">
                              <a:latin typeface="Cambria Math"/>
                            </a:rPr>
                            <m:t>∗</m:t>
                          </m:r>
                          <m:r>
                            <a:rPr lang="es-ES" sz="1600">
                              <a:latin typeface="Cambria Math"/>
                            </a:rPr>
                            <m:t>(9.35</m:t>
                          </m:r>
                          <m:sSup>
                            <m:sSupPr>
                              <m:ctrlPr>
                                <a:rPr lang="es-EC" sz="1600" i="1">
                                  <a:latin typeface="Cambria Math"/>
                                </a:rPr>
                              </m:ctrlPr>
                            </m:sSupPr>
                            <m:e>
                              <m:r>
                                <m:rPr>
                                  <m:sty m:val="p"/>
                                </m:rPr>
                                <a:rPr lang="es-ES" sz="1600">
                                  <a:latin typeface="Cambria Math"/>
                                </a:rPr>
                                <m:t>x</m:t>
                              </m:r>
                            </m:e>
                            <m:sup>
                              <m:r>
                                <a:rPr lang="es-ES" sz="1600" i="1">
                                  <a:latin typeface="Cambria Math"/>
                                </a:rPr>
                                <m:t>−</m:t>
                              </m:r>
                              <m:r>
                                <a:rPr lang="es-ES" sz="1600">
                                  <a:latin typeface="Cambria Math"/>
                                </a:rPr>
                                <m:t>3</m:t>
                              </m:r>
                            </m:sup>
                          </m:sSup>
                          <m:sSup>
                            <m:sSupPr>
                              <m:ctrlPr>
                                <a:rPr lang="es-EC" sz="1600" i="1">
                                  <a:latin typeface="Cambria Math"/>
                                </a:rPr>
                              </m:ctrlPr>
                            </m:sSupPr>
                            <m:e>
                              <m:r>
                                <m:rPr>
                                  <m:sty m:val="p"/>
                                </m:rPr>
                                <a:rPr lang="es-ES" sz="1600">
                                  <a:latin typeface="Cambria Math"/>
                                </a:rPr>
                                <m:t>m</m:t>
                              </m:r>
                            </m:e>
                            <m:sup>
                              <m:r>
                                <a:rPr lang="es-ES" sz="1600">
                                  <a:latin typeface="Cambria Math"/>
                                </a:rPr>
                                <m:t>2</m:t>
                              </m:r>
                            </m:sup>
                          </m:sSup>
                          <m:r>
                            <a:rPr lang="es-ES" sz="1600">
                              <a:latin typeface="Cambria Math"/>
                            </a:rPr>
                            <m:t>)</m:t>
                          </m:r>
                        </m:den>
                      </m:f>
                    </m:oMath>
                  </m:oMathPara>
                </a14:m>
                <a:endParaRPr lang="es-EC" sz="1600" dirty="0"/>
              </a:p>
              <a:p>
                <a:pPr/>
                <a14:m>
                  <m:oMathPara xmlns:m="http://schemas.openxmlformats.org/officeDocument/2006/math">
                    <m:oMathParaPr>
                      <m:jc m:val="centerGroup"/>
                    </m:oMathParaPr>
                    <m:oMath xmlns:m="http://schemas.openxmlformats.org/officeDocument/2006/math">
                      <m:r>
                        <a:rPr lang="es-ES" sz="1600" b="1" i="1">
                          <a:latin typeface="Cambria Math"/>
                        </a:rPr>
                        <m:t>𝐑𝟏</m:t>
                      </m:r>
                      <m:r>
                        <a:rPr lang="es-ES" sz="1600" b="1">
                          <a:latin typeface="Cambria Math"/>
                        </a:rPr>
                        <m:t>=</m:t>
                      </m:r>
                      <m:r>
                        <a:rPr lang="es-ES" sz="1600" b="1" i="1">
                          <a:latin typeface="Cambria Math"/>
                        </a:rPr>
                        <m:t>𝟎</m:t>
                      </m:r>
                      <m:r>
                        <a:rPr lang="es-ES" sz="1600" b="1">
                          <a:latin typeface="Cambria Math"/>
                        </a:rPr>
                        <m:t>.</m:t>
                      </m:r>
                      <m:r>
                        <a:rPr lang="es-ES" sz="1600" b="1" i="1">
                          <a:latin typeface="Cambria Math"/>
                        </a:rPr>
                        <m:t>𝟎𝟏𝟔</m:t>
                      </m:r>
                      <m:r>
                        <a:rPr lang="es-ES" sz="1600" b="1">
                          <a:latin typeface="Cambria Math"/>
                        </a:rPr>
                        <m:t> (</m:t>
                      </m:r>
                      <m:f>
                        <m:fPr>
                          <m:ctrlPr>
                            <a:rPr lang="es-EC" sz="1600" b="1" i="1">
                              <a:latin typeface="Cambria Math"/>
                            </a:rPr>
                          </m:ctrlPr>
                        </m:fPr>
                        <m:num>
                          <m:sSup>
                            <m:sSupPr>
                              <m:ctrlPr>
                                <a:rPr lang="es-EC" sz="1600" b="1" i="1">
                                  <a:latin typeface="Cambria Math"/>
                                </a:rPr>
                              </m:ctrlPr>
                            </m:sSupPr>
                            <m:e>
                              <m:r>
                                <a:rPr lang="es-EC" sz="1600" b="1" i="1">
                                  <a:latin typeface="Cambria Math"/>
                                </a:rPr>
                                <m:t>𝐦</m:t>
                              </m:r>
                            </m:e>
                            <m:sup>
                              <m:r>
                                <a:rPr lang="es-EC" sz="1600" b="1" i="1">
                                  <a:latin typeface="Cambria Math"/>
                                </a:rPr>
                                <m:t>𝟐</m:t>
                              </m:r>
                            </m:sup>
                          </m:sSup>
                          <m:r>
                            <a:rPr lang="es-EC" sz="1600" b="1" i="1">
                              <a:latin typeface="Cambria Math"/>
                            </a:rPr>
                            <m:t>∗</m:t>
                          </m:r>
                          <m:r>
                            <a:rPr lang="es-EC" sz="1600" b="1">
                              <a:latin typeface="Cambria Math"/>
                            </a:rPr>
                            <m:t>°</m:t>
                          </m:r>
                          <m:r>
                            <a:rPr lang="es-EC" sz="1600" b="1" i="1">
                              <a:latin typeface="Cambria Math"/>
                            </a:rPr>
                            <m:t>𝐊</m:t>
                          </m:r>
                        </m:num>
                        <m:den>
                          <m:r>
                            <a:rPr lang="es-ES" sz="1600" b="1" i="1">
                              <a:latin typeface="Cambria Math"/>
                            </a:rPr>
                            <m:t>𝐖</m:t>
                          </m:r>
                        </m:den>
                      </m:f>
                      <m:r>
                        <a:rPr lang="es-ES" sz="1600" b="1">
                          <a:latin typeface="Cambria Math"/>
                        </a:rPr>
                        <m:t>)</m:t>
                      </m:r>
                    </m:oMath>
                  </m:oMathPara>
                </a14:m>
                <a:endParaRPr lang="es-EC" sz="1600" dirty="0"/>
              </a:p>
            </p:txBody>
          </p:sp>
        </mc:Choice>
        <mc:Fallback>
          <p:sp>
            <p:nvSpPr>
              <p:cNvPr id="5" name="4 Rectángulo"/>
              <p:cNvSpPr>
                <a:spLocks noRot="1" noChangeAspect="1" noMove="1" noResize="1" noEditPoints="1" noAdjustHandles="1" noChangeArrowheads="1" noChangeShapeType="1" noTextEdit="1"/>
              </p:cNvSpPr>
              <p:nvPr/>
            </p:nvSpPr>
            <p:spPr>
              <a:xfrm>
                <a:off x="634262" y="2708920"/>
                <a:ext cx="3816424" cy="2064668"/>
              </a:xfrm>
              <a:prstGeom prst="rect">
                <a:avLst/>
              </a:prstGeom>
              <a:blipFill rotWithShape="1">
                <a:blip r:embed="rId4"/>
                <a:stretch>
                  <a:fillRect l="-799" t="-885"/>
                </a:stretch>
              </a:blipFill>
            </p:spPr>
            <p:txBody>
              <a:bodyPr/>
              <a:lstStyle/>
              <a:p>
                <a:r>
                  <a:rPr lang="es-EC">
                    <a:noFill/>
                  </a:rPr>
                  <a:t> </a:t>
                </a:r>
              </a:p>
            </p:txBody>
          </p:sp>
        </mc:Fallback>
      </mc:AlternateContent>
      <p:sp>
        <p:nvSpPr>
          <p:cNvPr id="7" name="3 Título"/>
          <p:cNvSpPr>
            <a:spLocks noGrp="1"/>
          </p:cNvSpPr>
          <p:nvPr>
            <p:ph type="title"/>
          </p:nvPr>
        </p:nvSpPr>
        <p:spPr>
          <a:xfrm>
            <a:off x="457200" y="404664"/>
            <a:ext cx="8229600" cy="506320"/>
          </a:xfrm>
        </p:spPr>
        <p:txBody>
          <a:bodyPr>
            <a:normAutofit/>
          </a:bodyPr>
          <a:lstStyle/>
          <a:p>
            <a:pPr algn="ctr"/>
            <a:r>
              <a:rPr lang="es-EC" sz="2400" b="1" dirty="0" smtClean="0"/>
              <a:t>CALCULO DE LAS RESISTENCIAS TÉRMICAS</a:t>
            </a:r>
            <a:r>
              <a:rPr lang="es-EC" sz="2400" dirty="0" smtClean="0"/>
              <a:t>  </a:t>
            </a:r>
            <a:endParaRPr lang="es-EC" sz="2400" dirty="0"/>
          </a:p>
        </p:txBody>
      </p:sp>
      <mc:AlternateContent xmlns:mc="http://schemas.openxmlformats.org/markup-compatibility/2006">
        <mc:Choice xmlns:a14="http://schemas.microsoft.com/office/drawing/2010/main" Requires="a14">
          <p:sp>
            <p:nvSpPr>
              <p:cNvPr id="6" name="5 Rectángulo"/>
              <p:cNvSpPr/>
              <p:nvPr/>
            </p:nvSpPr>
            <p:spPr>
              <a:xfrm>
                <a:off x="2164686" y="4595708"/>
                <a:ext cx="5575666" cy="2248501"/>
              </a:xfrm>
              <a:prstGeom prst="rect">
                <a:avLst/>
              </a:prstGeom>
            </p:spPr>
            <p:txBody>
              <a:bodyPr wrap="square">
                <a:spAutoFit/>
              </a:bodyPr>
              <a:lstStyle/>
              <a:p>
                <a:endParaRPr lang="es-EC" sz="1600" dirty="0"/>
              </a:p>
              <a:p>
                <a:r>
                  <a:rPr lang="es-ES" sz="1600" b="1" dirty="0"/>
                  <a:t>Resistencia Placa B - Ambiente</a:t>
                </a:r>
                <a:endParaRPr lang="es-EC" sz="1600" dirty="0"/>
              </a:p>
              <a:p>
                <a:pPr/>
                <a14:m>
                  <m:oMathPara xmlns:m="http://schemas.openxmlformats.org/officeDocument/2006/math">
                    <m:oMathParaPr>
                      <m:jc m:val="centerGroup"/>
                    </m:oMathParaPr>
                    <m:oMath xmlns:m="http://schemas.openxmlformats.org/officeDocument/2006/math">
                      <m:r>
                        <a:rPr lang="es-ES" sz="1600" b="1" i="1">
                          <a:latin typeface="Cambria Math"/>
                        </a:rPr>
                        <m:t>𝐑𝟒</m:t>
                      </m:r>
                      <m:r>
                        <a:rPr lang="es-ES" sz="1600" b="1">
                          <a:latin typeface="Cambria Math"/>
                        </a:rPr>
                        <m:t>=</m:t>
                      </m:r>
                      <m:f>
                        <m:fPr>
                          <m:ctrlPr>
                            <a:rPr lang="es-EC" sz="1600" i="1">
                              <a:latin typeface="Cambria Math"/>
                            </a:rPr>
                          </m:ctrlPr>
                        </m:fPr>
                        <m:num>
                          <m:r>
                            <a:rPr lang="es-ES" sz="1600">
                              <a:latin typeface="Cambria Math"/>
                            </a:rPr>
                            <m:t>1</m:t>
                          </m:r>
                        </m:num>
                        <m:den>
                          <m:r>
                            <m:rPr>
                              <m:sty m:val="p"/>
                            </m:rPr>
                            <a:rPr lang="es-ES" sz="1600">
                              <a:latin typeface="Cambria Math"/>
                            </a:rPr>
                            <m:t>h</m:t>
                          </m:r>
                          <m:r>
                            <a:rPr lang="es-ES" sz="1600">
                              <a:latin typeface="Cambria Math"/>
                            </a:rPr>
                            <m:t>4</m:t>
                          </m:r>
                          <m:r>
                            <a:rPr lang="es-ES" sz="1600" i="1">
                              <a:latin typeface="Cambria Math"/>
                            </a:rPr>
                            <m:t>∗</m:t>
                          </m:r>
                          <m:r>
                            <m:rPr>
                              <m:sty m:val="p"/>
                            </m:rPr>
                            <a:rPr lang="es-ES" sz="1600">
                              <a:latin typeface="Cambria Math"/>
                            </a:rPr>
                            <m:t>A</m:t>
                          </m:r>
                          <m:r>
                            <a:rPr lang="es-ES" sz="1600">
                              <a:latin typeface="Cambria Math"/>
                            </a:rPr>
                            <m:t>1</m:t>
                          </m:r>
                        </m:den>
                      </m:f>
                    </m:oMath>
                  </m:oMathPara>
                </a14:m>
                <a:endParaRPr lang="es-EC" sz="1600" dirty="0"/>
              </a:p>
              <a:p>
                <a:pPr/>
                <a14:m>
                  <m:oMathPara xmlns:m="http://schemas.openxmlformats.org/officeDocument/2006/math">
                    <m:oMathParaPr>
                      <m:jc m:val="centerGroup"/>
                    </m:oMathParaPr>
                    <m:oMath xmlns:m="http://schemas.openxmlformats.org/officeDocument/2006/math">
                      <m:r>
                        <a:rPr lang="es-ES" sz="1600" b="1" i="1">
                          <a:latin typeface="Cambria Math"/>
                        </a:rPr>
                        <m:t>𝐑𝟒</m:t>
                      </m:r>
                      <m:r>
                        <a:rPr lang="es-ES" sz="1600" b="1">
                          <a:latin typeface="Cambria Math"/>
                        </a:rPr>
                        <m:t>=</m:t>
                      </m:r>
                      <m:f>
                        <m:fPr>
                          <m:ctrlPr>
                            <a:rPr lang="es-EC" sz="1600" i="1">
                              <a:latin typeface="Cambria Math"/>
                            </a:rPr>
                          </m:ctrlPr>
                        </m:fPr>
                        <m:num>
                          <m:r>
                            <a:rPr lang="es-ES" sz="1600">
                              <a:latin typeface="Cambria Math"/>
                            </a:rPr>
                            <m:t>1</m:t>
                          </m:r>
                        </m:num>
                        <m:den>
                          <m:d>
                            <m:dPr>
                              <m:ctrlPr>
                                <a:rPr lang="es-EC" sz="1600" i="1">
                                  <a:latin typeface="Cambria Math"/>
                                </a:rPr>
                              </m:ctrlPr>
                            </m:dPr>
                            <m:e>
                              <m:r>
                                <a:rPr lang="es-ES" sz="1600">
                                  <a:latin typeface="Cambria Math"/>
                                </a:rPr>
                                <m:t>15</m:t>
                              </m:r>
                              <m:f>
                                <m:fPr>
                                  <m:ctrlPr>
                                    <a:rPr lang="es-EC" sz="1600" i="1">
                                      <a:latin typeface="Cambria Math"/>
                                    </a:rPr>
                                  </m:ctrlPr>
                                </m:fPr>
                                <m:num>
                                  <m:r>
                                    <m:rPr>
                                      <m:sty m:val="p"/>
                                    </m:rPr>
                                    <a:rPr lang="es-ES" sz="1600">
                                      <a:latin typeface="Cambria Math"/>
                                    </a:rPr>
                                    <m:t>W</m:t>
                                  </m:r>
                                </m:num>
                                <m:den>
                                  <m:sSup>
                                    <m:sSupPr>
                                      <m:ctrlPr>
                                        <a:rPr lang="es-EC" sz="1600" i="1">
                                          <a:latin typeface="Cambria Math"/>
                                        </a:rPr>
                                      </m:ctrlPr>
                                    </m:sSupPr>
                                    <m:e>
                                      <m:r>
                                        <m:rPr>
                                          <m:sty m:val="p"/>
                                        </m:rPr>
                                        <a:rPr lang="es-ES" sz="1600">
                                          <a:latin typeface="Cambria Math"/>
                                        </a:rPr>
                                        <m:t>m</m:t>
                                      </m:r>
                                    </m:e>
                                    <m:sup>
                                      <m:r>
                                        <a:rPr lang="es-ES" sz="1600">
                                          <a:latin typeface="Cambria Math"/>
                                        </a:rPr>
                                        <m:t>2</m:t>
                                      </m:r>
                                    </m:sup>
                                  </m:sSup>
                                  <m:r>
                                    <a:rPr lang="es-ES" sz="1600" i="1">
                                      <a:latin typeface="Cambria Math"/>
                                    </a:rPr>
                                    <m:t>∗</m:t>
                                  </m:r>
                                  <m:r>
                                    <a:rPr lang="en-US" sz="1600">
                                      <a:latin typeface="Cambria Math"/>
                                    </a:rPr>
                                    <m:t>°</m:t>
                                  </m:r>
                                  <m:r>
                                    <m:rPr>
                                      <m:sty m:val="p"/>
                                    </m:rPr>
                                    <a:rPr lang="es-ES" sz="1600">
                                      <a:latin typeface="Cambria Math"/>
                                    </a:rPr>
                                    <m:t>k</m:t>
                                  </m:r>
                                </m:den>
                              </m:f>
                            </m:e>
                          </m:d>
                          <m:r>
                            <a:rPr lang="es-ES" sz="1600" i="1">
                              <a:latin typeface="Cambria Math"/>
                            </a:rPr>
                            <m:t>∗</m:t>
                          </m:r>
                          <m:r>
                            <a:rPr lang="es-ES" sz="1600">
                              <a:latin typeface="Cambria Math"/>
                            </a:rPr>
                            <m:t>(9.35</m:t>
                          </m:r>
                          <m:sSup>
                            <m:sSupPr>
                              <m:ctrlPr>
                                <a:rPr lang="es-EC" sz="1600" i="1">
                                  <a:latin typeface="Cambria Math"/>
                                </a:rPr>
                              </m:ctrlPr>
                            </m:sSupPr>
                            <m:e>
                              <m:r>
                                <m:rPr>
                                  <m:sty m:val="p"/>
                                </m:rPr>
                                <a:rPr lang="es-ES" sz="1600">
                                  <a:latin typeface="Cambria Math"/>
                                </a:rPr>
                                <m:t>x</m:t>
                              </m:r>
                            </m:e>
                            <m:sup>
                              <m:r>
                                <a:rPr lang="es-ES" sz="1600" i="1">
                                  <a:latin typeface="Cambria Math"/>
                                </a:rPr>
                                <m:t>−</m:t>
                              </m:r>
                              <m:r>
                                <a:rPr lang="es-ES" sz="1600">
                                  <a:latin typeface="Cambria Math"/>
                                </a:rPr>
                                <m:t>3</m:t>
                              </m:r>
                            </m:sup>
                          </m:sSup>
                          <m:sSup>
                            <m:sSupPr>
                              <m:ctrlPr>
                                <a:rPr lang="es-EC" sz="1600" i="1">
                                  <a:latin typeface="Cambria Math"/>
                                </a:rPr>
                              </m:ctrlPr>
                            </m:sSupPr>
                            <m:e>
                              <m:r>
                                <m:rPr>
                                  <m:sty m:val="p"/>
                                </m:rPr>
                                <a:rPr lang="es-ES" sz="1600">
                                  <a:latin typeface="Cambria Math"/>
                                </a:rPr>
                                <m:t>m</m:t>
                              </m:r>
                            </m:e>
                            <m:sup>
                              <m:r>
                                <a:rPr lang="es-ES" sz="1600">
                                  <a:latin typeface="Cambria Math"/>
                                </a:rPr>
                                <m:t>2</m:t>
                              </m:r>
                            </m:sup>
                          </m:sSup>
                          <m:r>
                            <a:rPr lang="es-ES" sz="1600">
                              <a:latin typeface="Cambria Math"/>
                            </a:rPr>
                            <m:t>)</m:t>
                          </m:r>
                        </m:den>
                      </m:f>
                    </m:oMath>
                  </m:oMathPara>
                </a14:m>
                <a:endParaRPr lang="es-EC" sz="1600" dirty="0"/>
              </a:p>
              <a:p>
                <a:pPr/>
                <a14:m>
                  <m:oMathPara xmlns:m="http://schemas.openxmlformats.org/officeDocument/2006/math">
                    <m:oMathParaPr>
                      <m:jc m:val="centerGroup"/>
                    </m:oMathParaPr>
                    <m:oMath xmlns:m="http://schemas.openxmlformats.org/officeDocument/2006/math">
                      <m:r>
                        <a:rPr lang="es-ES" sz="1600" b="1" i="1">
                          <a:latin typeface="Cambria Math"/>
                        </a:rPr>
                        <m:t>𝐑𝟒</m:t>
                      </m:r>
                      <m:r>
                        <a:rPr lang="es-ES" sz="1600" b="1">
                          <a:latin typeface="Cambria Math"/>
                        </a:rPr>
                        <m:t>=</m:t>
                      </m:r>
                      <m:r>
                        <a:rPr lang="es-ES" sz="1600" b="1" i="1">
                          <a:latin typeface="Cambria Math"/>
                        </a:rPr>
                        <m:t>𝟕</m:t>
                      </m:r>
                      <m:r>
                        <a:rPr lang="es-ES" sz="1600" b="1">
                          <a:latin typeface="Cambria Math"/>
                        </a:rPr>
                        <m:t>.</m:t>
                      </m:r>
                      <m:r>
                        <a:rPr lang="es-ES" sz="1600" b="1" i="1">
                          <a:latin typeface="Cambria Math"/>
                        </a:rPr>
                        <m:t>𝟏𝟑</m:t>
                      </m:r>
                      <m:r>
                        <a:rPr lang="es-ES" sz="1600" b="1">
                          <a:latin typeface="Cambria Math"/>
                        </a:rPr>
                        <m:t> (</m:t>
                      </m:r>
                      <m:f>
                        <m:fPr>
                          <m:ctrlPr>
                            <a:rPr lang="es-EC" sz="1600" b="1" i="1">
                              <a:latin typeface="Cambria Math"/>
                            </a:rPr>
                          </m:ctrlPr>
                        </m:fPr>
                        <m:num>
                          <m:sSup>
                            <m:sSupPr>
                              <m:ctrlPr>
                                <a:rPr lang="es-EC" sz="1600" b="1" i="1">
                                  <a:latin typeface="Cambria Math"/>
                                </a:rPr>
                              </m:ctrlPr>
                            </m:sSupPr>
                            <m:e>
                              <m:r>
                                <a:rPr lang="es-EC" sz="1600" b="1" i="1">
                                  <a:latin typeface="Cambria Math"/>
                                </a:rPr>
                                <m:t>𝐦</m:t>
                              </m:r>
                            </m:e>
                            <m:sup>
                              <m:r>
                                <a:rPr lang="es-EC" sz="1600" b="1" i="1">
                                  <a:latin typeface="Cambria Math"/>
                                </a:rPr>
                                <m:t>𝟐</m:t>
                              </m:r>
                            </m:sup>
                          </m:sSup>
                          <m:r>
                            <a:rPr lang="es-EC" sz="1600" b="1" i="1">
                              <a:latin typeface="Cambria Math"/>
                            </a:rPr>
                            <m:t>∗</m:t>
                          </m:r>
                          <m:r>
                            <a:rPr lang="es-EC" sz="1600" b="1">
                              <a:latin typeface="Cambria Math"/>
                            </a:rPr>
                            <m:t>°</m:t>
                          </m:r>
                          <m:r>
                            <a:rPr lang="es-EC" sz="1600" b="1" i="1">
                              <a:latin typeface="Cambria Math"/>
                            </a:rPr>
                            <m:t>𝐊</m:t>
                          </m:r>
                        </m:num>
                        <m:den>
                          <m:r>
                            <a:rPr lang="es-ES" sz="1600" b="1" i="1">
                              <a:latin typeface="Cambria Math"/>
                            </a:rPr>
                            <m:t>𝐖</m:t>
                          </m:r>
                        </m:den>
                      </m:f>
                      <m:r>
                        <a:rPr lang="es-ES" sz="1600" b="1">
                          <a:latin typeface="Cambria Math"/>
                        </a:rPr>
                        <m:t>)</m:t>
                      </m:r>
                    </m:oMath>
                  </m:oMathPara>
                </a14:m>
                <a:endParaRPr lang="es-EC" sz="1600" dirty="0"/>
              </a:p>
            </p:txBody>
          </p:sp>
        </mc:Choice>
        <mc:Fallback>
          <p:sp>
            <p:nvSpPr>
              <p:cNvPr id="6" name="5 Rectángulo"/>
              <p:cNvSpPr>
                <a:spLocks noRot="1" noChangeAspect="1" noMove="1" noResize="1" noEditPoints="1" noAdjustHandles="1" noChangeArrowheads="1" noChangeShapeType="1" noTextEdit="1"/>
              </p:cNvSpPr>
              <p:nvPr/>
            </p:nvSpPr>
            <p:spPr>
              <a:xfrm>
                <a:off x="2164686" y="4595708"/>
                <a:ext cx="5575666" cy="2248501"/>
              </a:xfrm>
              <a:prstGeom prst="rect">
                <a:avLst/>
              </a:prstGeom>
              <a:blipFill rotWithShape="1">
                <a:blip r:embed="rId5"/>
                <a:stretch>
                  <a:fillRect l="-546"/>
                </a:stretch>
              </a:blipFill>
            </p:spPr>
            <p:txBody>
              <a:bodyPr/>
              <a:lstStyle/>
              <a:p>
                <a:r>
                  <a:rPr lang="es-EC">
                    <a:noFill/>
                  </a:rPr>
                  <a:t> </a:t>
                </a:r>
              </a:p>
            </p:txBody>
          </p:sp>
        </mc:Fallback>
      </mc:AlternateContent>
    </p:spTree>
    <p:extLst>
      <p:ext uri="{BB962C8B-B14F-4D97-AF65-F5344CB8AC3E}">
        <p14:creationId xmlns:p14="http://schemas.microsoft.com/office/powerpoint/2010/main" val="28550543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2 Rectángulo"/>
              <p:cNvSpPr/>
              <p:nvPr/>
            </p:nvSpPr>
            <p:spPr>
              <a:xfrm>
                <a:off x="179512" y="1124744"/>
                <a:ext cx="4572000" cy="2517933"/>
              </a:xfrm>
              <a:prstGeom prst="rect">
                <a:avLst/>
              </a:prstGeom>
            </p:spPr>
            <p:txBody>
              <a:bodyPr>
                <a:spAutoFit/>
              </a:bodyPr>
              <a:lstStyle/>
              <a:p>
                <a:r>
                  <a:rPr lang="es-ES" b="1" dirty="0"/>
                  <a:t>Resistencia Equivalente por Radiación</a:t>
                </a:r>
                <a:endParaRPr lang="es-EC" dirty="0"/>
              </a:p>
              <a:p>
                <a14:m>
                  <m:oMathPara xmlns:m="http://schemas.openxmlformats.org/officeDocument/2006/math">
                    <m:oMathParaPr>
                      <m:jc m:val="centerGroup"/>
                    </m:oMathParaPr>
                    <m:oMath xmlns:m="http://schemas.openxmlformats.org/officeDocument/2006/math">
                      <m:r>
                        <a:rPr lang="es-ES" b="1" i="1"/>
                        <m:t>𝐑𝟓</m:t>
                      </m:r>
                      <m:r>
                        <a:rPr lang="es-ES" b="1"/>
                        <m:t>=</m:t>
                      </m:r>
                      <m:f>
                        <m:fPr>
                          <m:ctrlPr>
                            <a:rPr lang="es-EC" i="1"/>
                          </m:ctrlPr>
                        </m:fPr>
                        <m:num>
                          <m:r>
                            <a:rPr lang="es-ES"/>
                            <m:t>1</m:t>
                          </m:r>
                        </m:num>
                        <m:den>
                          <m:r>
                            <m:rPr>
                              <m:sty m:val="p"/>
                            </m:rPr>
                            <a:rPr lang="es-ES"/>
                            <m:t>hr</m:t>
                          </m:r>
                          <m:r>
                            <a:rPr lang="es-ES" i="1"/>
                            <m:t>∗</m:t>
                          </m:r>
                          <m:r>
                            <m:rPr>
                              <m:sty m:val="p"/>
                            </m:rPr>
                            <a:rPr lang="es-ES"/>
                            <m:t>A</m:t>
                          </m:r>
                          <m:r>
                            <a:rPr lang="es-ES"/>
                            <m:t>1</m:t>
                          </m:r>
                        </m:den>
                      </m:f>
                    </m:oMath>
                  </m:oMathPara>
                </a14:m>
                <a:endParaRPr lang="es-EC" dirty="0"/>
              </a:p>
              <a:p>
                <a14:m>
                  <m:oMathPara xmlns:m="http://schemas.openxmlformats.org/officeDocument/2006/math">
                    <m:oMathParaPr>
                      <m:jc m:val="centerGroup"/>
                    </m:oMathParaPr>
                    <m:oMath xmlns:m="http://schemas.openxmlformats.org/officeDocument/2006/math">
                      <m:r>
                        <a:rPr lang="es-ES" b="1" i="1"/>
                        <m:t>𝐑𝟓</m:t>
                      </m:r>
                      <m:r>
                        <a:rPr lang="es-ES" b="1"/>
                        <m:t>=</m:t>
                      </m:r>
                      <m:f>
                        <m:fPr>
                          <m:ctrlPr>
                            <a:rPr lang="es-EC" i="1"/>
                          </m:ctrlPr>
                        </m:fPr>
                        <m:num>
                          <m:r>
                            <a:rPr lang="es-ES"/>
                            <m:t>1</m:t>
                          </m:r>
                        </m:num>
                        <m:den>
                          <m:d>
                            <m:dPr>
                              <m:ctrlPr>
                                <a:rPr lang="es-EC" i="1"/>
                              </m:ctrlPr>
                            </m:dPr>
                            <m:e>
                              <m:r>
                                <a:rPr lang="es-ES"/>
                                <m:t>7.608</m:t>
                              </m:r>
                              <m:f>
                                <m:fPr>
                                  <m:ctrlPr>
                                    <a:rPr lang="es-EC" i="1"/>
                                  </m:ctrlPr>
                                </m:fPr>
                                <m:num>
                                  <m:r>
                                    <m:rPr>
                                      <m:sty m:val="p"/>
                                    </m:rPr>
                                    <a:rPr lang="es-ES"/>
                                    <m:t>W</m:t>
                                  </m:r>
                                </m:num>
                                <m:den>
                                  <m:sSup>
                                    <m:sSupPr>
                                      <m:ctrlPr>
                                        <a:rPr lang="es-EC" i="1"/>
                                      </m:ctrlPr>
                                    </m:sSupPr>
                                    <m:e>
                                      <m:r>
                                        <m:rPr>
                                          <m:sty m:val="p"/>
                                        </m:rPr>
                                        <a:rPr lang="es-ES"/>
                                        <m:t>m</m:t>
                                      </m:r>
                                    </m:e>
                                    <m:sup>
                                      <m:r>
                                        <a:rPr lang="es-ES"/>
                                        <m:t>2</m:t>
                                      </m:r>
                                    </m:sup>
                                  </m:sSup>
                                  <m:r>
                                    <a:rPr lang="es-ES" i="1"/>
                                    <m:t>∗</m:t>
                                  </m:r>
                                  <m:r>
                                    <a:rPr lang="en-US"/>
                                    <m:t>°</m:t>
                                  </m:r>
                                  <m:r>
                                    <m:rPr>
                                      <m:sty m:val="p"/>
                                    </m:rPr>
                                    <a:rPr lang="es-ES"/>
                                    <m:t>k</m:t>
                                  </m:r>
                                </m:den>
                              </m:f>
                            </m:e>
                          </m:d>
                          <m:r>
                            <a:rPr lang="es-ES" i="1"/>
                            <m:t>∗</m:t>
                          </m:r>
                          <m:r>
                            <a:rPr lang="es-ES"/>
                            <m:t>(9.35</m:t>
                          </m:r>
                          <m:sSup>
                            <m:sSupPr>
                              <m:ctrlPr>
                                <a:rPr lang="es-EC" i="1"/>
                              </m:ctrlPr>
                            </m:sSupPr>
                            <m:e>
                              <m:r>
                                <m:rPr>
                                  <m:sty m:val="p"/>
                                </m:rPr>
                                <a:rPr lang="es-ES"/>
                                <m:t>x</m:t>
                              </m:r>
                            </m:e>
                            <m:sup>
                              <m:r>
                                <a:rPr lang="es-ES" i="1"/>
                                <m:t>−</m:t>
                              </m:r>
                              <m:r>
                                <a:rPr lang="es-ES"/>
                                <m:t>3</m:t>
                              </m:r>
                            </m:sup>
                          </m:sSup>
                          <m:sSup>
                            <m:sSupPr>
                              <m:ctrlPr>
                                <a:rPr lang="es-EC" i="1"/>
                              </m:ctrlPr>
                            </m:sSupPr>
                            <m:e>
                              <m:r>
                                <m:rPr>
                                  <m:sty m:val="p"/>
                                </m:rPr>
                                <a:rPr lang="es-ES"/>
                                <m:t>m</m:t>
                              </m:r>
                            </m:e>
                            <m:sup>
                              <m:r>
                                <a:rPr lang="es-ES"/>
                                <m:t>2</m:t>
                              </m:r>
                            </m:sup>
                          </m:sSup>
                          <m:r>
                            <a:rPr lang="es-ES"/>
                            <m:t>)</m:t>
                          </m:r>
                        </m:den>
                      </m:f>
                    </m:oMath>
                  </m:oMathPara>
                </a14:m>
                <a:endParaRPr lang="es-EC" dirty="0"/>
              </a:p>
              <a:p>
                <a14:m>
                  <m:oMathPara xmlns:m="http://schemas.openxmlformats.org/officeDocument/2006/math">
                    <m:oMathParaPr>
                      <m:jc m:val="centerGroup"/>
                    </m:oMathParaPr>
                    <m:oMath xmlns:m="http://schemas.openxmlformats.org/officeDocument/2006/math">
                      <m:r>
                        <a:rPr lang="es-ES" b="1" i="1"/>
                        <m:t>𝐑𝟓</m:t>
                      </m:r>
                      <m:r>
                        <a:rPr lang="es-ES" b="1"/>
                        <m:t>=</m:t>
                      </m:r>
                      <m:r>
                        <a:rPr lang="es-ES" b="1" i="1"/>
                        <m:t>𝟏𝟒</m:t>
                      </m:r>
                      <m:r>
                        <a:rPr lang="es-ES" b="1"/>
                        <m:t>.</m:t>
                      </m:r>
                      <m:r>
                        <a:rPr lang="es-ES" b="1" i="1"/>
                        <m:t>𝟎𝟓𝟗</m:t>
                      </m:r>
                      <m:r>
                        <a:rPr lang="es-ES" b="1"/>
                        <m:t> (</m:t>
                      </m:r>
                      <m:f>
                        <m:fPr>
                          <m:ctrlPr>
                            <a:rPr lang="es-EC" b="1" i="1"/>
                          </m:ctrlPr>
                        </m:fPr>
                        <m:num>
                          <m:sSup>
                            <m:sSupPr>
                              <m:ctrlPr>
                                <a:rPr lang="es-EC" b="1" i="1"/>
                              </m:ctrlPr>
                            </m:sSupPr>
                            <m:e>
                              <m:r>
                                <a:rPr lang="es-EC" b="1" i="1"/>
                                <m:t>𝐦</m:t>
                              </m:r>
                            </m:e>
                            <m:sup>
                              <m:r>
                                <a:rPr lang="es-EC" b="1" i="1"/>
                                <m:t>𝟐</m:t>
                              </m:r>
                            </m:sup>
                          </m:sSup>
                          <m:r>
                            <a:rPr lang="es-EC" b="1" i="1"/>
                            <m:t>∗</m:t>
                          </m:r>
                          <m:r>
                            <a:rPr lang="es-EC" b="1"/>
                            <m:t>°</m:t>
                          </m:r>
                          <m:r>
                            <a:rPr lang="es-EC" b="1" i="1"/>
                            <m:t>𝐊</m:t>
                          </m:r>
                        </m:num>
                        <m:den>
                          <m:r>
                            <a:rPr lang="es-ES" b="1" i="1"/>
                            <m:t>𝐖</m:t>
                          </m:r>
                        </m:den>
                      </m:f>
                      <m:r>
                        <a:rPr lang="es-ES" b="1"/>
                        <m:t>)</m:t>
                      </m:r>
                    </m:oMath>
                  </m:oMathPara>
                </a14:m>
                <a:endParaRPr lang="es-EC" dirty="0"/>
              </a:p>
              <a:p>
                <a:r>
                  <a:rPr lang="es-ES" b="1" dirty="0"/>
                  <a:t>  </a:t>
                </a:r>
                <a:endParaRPr lang="es-EC" dirty="0"/>
              </a:p>
            </p:txBody>
          </p:sp>
        </mc:Choice>
        <mc:Fallback>
          <p:sp>
            <p:nvSpPr>
              <p:cNvPr id="3" name="2 Rectángulo"/>
              <p:cNvSpPr>
                <a:spLocks noRot="1" noChangeAspect="1" noMove="1" noResize="1" noEditPoints="1" noAdjustHandles="1" noChangeArrowheads="1" noChangeShapeType="1" noTextEdit="1"/>
              </p:cNvSpPr>
              <p:nvPr/>
            </p:nvSpPr>
            <p:spPr>
              <a:xfrm>
                <a:off x="179512" y="1124744"/>
                <a:ext cx="4572000" cy="2517933"/>
              </a:xfrm>
              <a:prstGeom prst="rect">
                <a:avLst/>
              </a:prstGeom>
              <a:blipFill rotWithShape="1">
                <a:blip r:embed="rId2"/>
                <a:stretch>
                  <a:fillRect l="-1067" t="-1211"/>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4" name="3 Rectángulo"/>
              <p:cNvSpPr/>
              <p:nvPr/>
            </p:nvSpPr>
            <p:spPr>
              <a:xfrm>
                <a:off x="4572000" y="3860293"/>
                <a:ext cx="4572000" cy="1684307"/>
              </a:xfrm>
              <a:prstGeom prst="rect">
                <a:avLst/>
              </a:prstGeom>
            </p:spPr>
            <p:txBody>
              <a:bodyPr>
                <a:spAutoFit/>
              </a:bodyPr>
              <a:lstStyle/>
              <a:p>
                <a:r>
                  <a:rPr lang="es-ES" b="1" dirty="0"/>
                  <a:t>Sección: Placa B - Ambiente</a:t>
                </a:r>
                <a:endParaRPr lang="es-EC" dirty="0"/>
              </a:p>
              <a:p>
                <a:pPr/>
                <a14:m>
                  <m:oMathPara xmlns:m="http://schemas.openxmlformats.org/officeDocument/2006/math">
                    <m:oMathParaPr>
                      <m:jc m:val="centerGroup"/>
                    </m:oMathParaPr>
                    <m:oMath xmlns:m="http://schemas.openxmlformats.org/officeDocument/2006/math">
                      <m:sSub>
                        <m:sSubPr>
                          <m:ctrlPr>
                            <a:rPr lang="es-EC" b="1" i="1">
                              <a:latin typeface="Cambria Math"/>
                            </a:rPr>
                          </m:ctrlPr>
                        </m:sSubPr>
                        <m:e>
                          <m:r>
                            <a:rPr lang="es-ES" b="1" i="1">
                              <a:latin typeface="Cambria Math"/>
                            </a:rPr>
                            <m:t>𝐪</m:t>
                          </m:r>
                        </m:e>
                        <m:sub>
                          <m:r>
                            <a:rPr lang="es-ES" b="1" i="1">
                              <a:latin typeface="Cambria Math"/>
                            </a:rPr>
                            <m:t>𝐜𝐯</m:t>
                          </m:r>
                        </m:sub>
                      </m:sSub>
                      <m:r>
                        <a:rPr lang="es-ES" b="1">
                          <a:latin typeface="Cambria Math"/>
                        </a:rPr>
                        <m:t>=</m:t>
                      </m:r>
                      <m:f>
                        <m:fPr>
                          <m:ctrlPr>
                            <a:rPr lang="es-EC" i="1">
                              <a:latin typeface="Cambria Math"/>
                            </a:rPr>
                          </m:ctrlPr>
                        </m:fPr>
                        <m:num>
                          <m:r>
                            <m:rPr>
                              <m:sty m:val="p"/>
                            </m:rPr>
                            <a:rPr lang="es-ES">
                              <a:latin typeface="Cambria Math"/>
                            </a:rPr>
                            <m:t>t</m:t>
                          </m:r>
                          <m:r>
                            <a:rPr lang="es-ES">
                              <a:latin typeface="Cambria Math"/>
                            </a:rPr>
                            <m:t>4</m:t>
                          </m:r>
                          <m:r>
                            <a:rPr lang="es-ES" i="1">
                              <a:latin typeface="Cambria Math"/>
                            </a:rPr>
                            <m:t>−</m:t>
                          </m:r>
                          <m:r>
                            <m:rPr>
                              <m:sty m:val="p"/>
                            </m:rPr>
                            <a:rPr lang="es-ES">
                              <a:latin typeface="Cambria Math"/>
                            </a:rPr>
                            <m:t>ta</m:t>
                          </m:r>
                        </m:num>
                        <m:den>
                          <m:r>
                            <m:rPr>
                              <m:sty m:val="p"/>
                            </m:rPr>
                            <a:rPr lang="es-ES">
                              <a:latin typeface="Cambria Math"/>
                            </a:rPr>
                            <m:t>R</m:t>
                          </m:r>
                          <m:r>
                            <a:rPr lang="es-ES">
                              <a:latin typeface="Cambria Math"/>
                            </a:rPr>
                            <m:t>4</m:t>
                          </m:r>
                        </m:den>
                      </m:f>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b="1" i="1">
                              <a:latin typeface="Cambria Math"/>
                            </a:rPr>
                          </m:ctrlPr>
                        </m:sSubPr>
                        <m:e>
                          <m:r>
                            <a:rPr lang="es-ES" b="1" i="1">
                              <a:latin typeface="Cambria Math"/>
                            </a:rPr>
                            <m:t>𝐪</m:t>
                          </m:r>
                        </m:e>
                        <m:sub>
                          <m:r>
                            <a:rPr lang="es-ES" b="1" i="1">
                              <a:latin typeface="Cambria Math"/>
                            </a:rPr>
                            <m:t>𝐜𝐯</m:t>
                          </m:r>
                        </m:sub>
                      </m:sSub>
                      <m:r>
                        <a:rPr lang="es-ES" b="1">
                          <a:latin typeface="Cambria Math"/>
                        </a:rPr>
                        <m:t>=</m:t>
                      </m:r>
                      <m:f>
                        <m:fPr>
                          <m:ctrlPr>
                            <a:rPr lang="es-EC" i="1">
                              <a:latin typeface="Cambria Math"/>
                            </a:rPr>
                          </m:ctrlPr>
                        </m:fPr>
                        <m:num>
                          <m:r>
                            <a:rPr lang="es-ES">
                              <a:latin typeface="Cambria Math"/>
                            </a:rPr>
                            <m:t>198 </m:t>
                          </m:r>
                          <m:r>
                            <a:rPr lang="es-ES" i="1">
                              <a:latin typeface="Cambria Math"/>
                            </a:rPr>
                            <m:t>−</m:t>
                          </m:r>
                          <m:r>
                            <a:rPr lang="es-ES">
                              <a:latin typeface="Cambria Math"/>
                            </a:rPr>
                            <m:t>20</m:t>
                          </m:r>
                        </m:num>
                        <m:den>
                          <m:r>
                            <a:rPr lang="es-ES">
                              <a:latin typeface="Cambria Math"/>
                            </a:rPr>
                            <m:t>7.13</m:t>
                          </m:r>
                        </m:den>
                      </m:f>
                      <m:r>
                        <a:rPr lang="es-ES">
                          <a:latin typeface="Cambria Math"/>
                        </a:rPr>
                        <m:t>  </m:t>
                      </m:r>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b="1" i="1">
                              <a:latin typeface="Cambria Math"/>
                            </a:rPr>
                          </m:ctrlPr>
                        </m:sSubPr>
                        <m:e>
                          <m:r>
                            <a:rPr lang="es-ES" b="1" i="1">
                              <a:latin typeface="Cambria Math"/>
                            </a:rPr>
                            <m:t>𝐪</m:t>
                          </m:r>
                        </m:e>
                        <m:sub>
                          <m:r>
                            <a:rPr lang="es-ES" b="1" i="1">
                              <a:latin typeface="Cambria Math"/>
                            </a:rPr>
                            <m:t>𝐜𝐯</m:t>
                          </m:r>
                        </m:sub>
                      </m:sSub>
                      <m:r>
                        <a:rPr lang="es-ES" b="1">
                          <a:latin typeface="Cambria Math"/>
                        </a:rPr>
                        <m:t>=</m:t>
                      </m:r>
                      <m:r>
                        <a:rPr lang="es-ES" b="1" i="1">
                          <a:latin typeface="Cambria Math"/>
                        </a:rPr>
                        <m:t>𝟐𝟒</m:t>
                      </m:r>
                      <m:r>
                        <a:rPr lang="es-ES" b="1">
                          <a:latin typeface="Cambria Math"/>
                        </a:rPr>
                        <m:t>.</m:t>
                      </m:r>
                      <m:r>
                        <a:rPr lang="es-ES" b="1" i="1">
                          <a:latin typeface="Cambria Math"/>
                        </a:rPr>
                        <m:t>𝟗𝟕</m:t>
                      </m:r>
                      <m:r>
                        <a:rPr lang="es-ES" b="1">
                          <a:latin typeface="Cambria Math"/>
                        </a:rPr>
                        <m:t> (</m:t>
                      </m:r>
                      <m:r>
                        <a:rPr lang="es-ES" b="1" i="1">
                          <a:latin typeface="Cambria Math"/>
                        </a:rPr>
                        <m:t>𝐖</m:t>
                      </m:r>
                      <m:r>
                        <a:rPr lang="es-ES" b="1">
                          <a:latin typeface="Cambria Math"/>
                        </a:rPr>
                        <m:t>)</m:t>
                      </m:r>
                    </m:oMath>
                  </m:oMathPara>
                </a14:m>
                <a:endParaRPr lang="es-EC" dirty="0"/>
              </a:p>
            </p:txBody>
          </p:sp>
        </mc:Choice>
        <mc:Fallback>
          <p:sp>
            <p:nvSpPr>
              <p:cNvPr id="4" name="3 Rectángulo"/>
              <p:cNvSpPr>
                <a:spLocks noRot="1" noChangeAspect="1" noMove="1" noResize="1" noEditPoints="1" noAdjustHandles="1" noChangeArrowheads="1" noChangeShapeType="1" noTextEdit="1"/>
              </p:cNvSpPr>
              <p:nvPr/>
            </p:nvSpPr>
            <p:spPr>
              <a:xfrm>
                <a:off x="4572000" y="3860293"/>
                <a:ext cx="4572000" cy="1684307"/>
              </a:xfrm>
              <a:prstGeom prst="rect">
                <a:avLst/>
              </a:prstGeom>
              <a:blipFill rotWithShape="1">
                <a:blip r:embed="rId3"/>
                <a:stretch>
                  <a:fillRect l="-1067" t="-1805" b="-2166"/>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5" name="4 Rectángulo"/>
              <p:cNvSpPr/>
              <p:nvPr/>
            </p:nvSpPr>
            <p:spPr>
              <a:xfrm>
                <a:off x="467544" y="3789040"/>
                <a:ext cx="4572000" cy="1687129"/>
              </a:xfrm>
              <a:prstGeom prst="rect">
                <a:avLst/>
              </a:prstGeom>
            </p:spPr>
            <p:txBody>
              <a:bodyPr>
                <a:spAutoFit/>
              </a:bodyPr>
              <a:lstStyle/>
              <a:p>
                <a:r>
                  <a:rPr lang="es-ES" b="1" dirty="0"/>
                  <a:t>Sección: Refractario-Placa B</a:t>
                </a:r>
                <a:endParaRPr lang="es-EC" dirty="0"/>
              </a:p>
              <a:p>
                <a:pPr/>
                <a14:m>
                  <m:oMathPara xmlns:m="http://schemas.openxmlformats.org/officeDocument/2006/math">
                    <m:oMathParaPr>
                      <m:jc m:val="centerGroup"/>
                    </m:oMathParaPr>
                    <m:oMath xmlns:m="http://schemas.openxmlformats.org/officeDocument/2006/math">
                      <m:sSub>
                        <m:sSubPr>
                          <m:ctrlPr>
                            <a:rPr lang="es-EC" b="1" i="1">
                              <a:latin typeface="Cambria Math"/>
                            </a:rPr>
                          </m:ctrlPr>
                        </m:sSubPr>
                        <m:e>
                          <m:r>
                            <a:rPr lang="es-ES" b="1" i="1">
                              <a:latin typeface="Cambria Math"/>
                            </a:rPr>
                            <m:t>𝐪</m:t>
                          </m:r>
                        </m:e>
                        <m:sub>
                          <m:r>
                            <a:rPr lang="es-ES" b="1" i="1">
                              <a:latin typeface="Cambria Math"/>
                            </a:rPr>
                            <m:t>𝟑</m:t>
                          </m:r>
                        </m:sub>
                      </m:sSub>
                      <m:r>
                        <a:rPr lang="es-ES" b="1">
                          <a:latin typeface="Cambria Math"/>
                        </a:rPr>
                        <m:t>=</m:t>
                      </m:r>
                      <m:f>
                        <m:fPr>
                          <m:ctrlPr>
                            <a:rPr lang="es-EC" i="1">
                              <a:latin typeface="Cambria Math"/>
                            </a:rPr>
                          </m:ctrlPr>
                        </m:fPr>
                        <m:num>
                          <m:r>
                            <m:rPr>
                              <m:sty m:val="p"/>
                            </m:rPr>
                            <a:rPr lang="es-ES">
                              <a:latin typeface="Cambria Math"/>
                            </a:rPr>
                            <m:t>t</m:t>
                          </m:r>
                          <m:r>
                            <a:rPr lang="es-ES">
                              <a:latin typeface="Cambria Math"/>
                            </a:rPr>
                            <m:t>3</m:t>
                          </m:r>
                          <m:r>
                            <a:rPr lang="es-ES" i="1">
                              <a:latin typeface="Cambria Math"/>
                            </a:rPr>
                            <m:t>−</m:t>
                          </m:r>
                          <m:r>
                            <m:rPr>
                              <m:sty m:val="p"/>
                            </m:rPr>
                            <a:rPr lang="es-ES">
                              <a:latin typeface="Cambria Math"/>
                            </a:rPr>
                            <m:t>t</m:t>
                          </m:r>
                          <m:r>
                            <a:rPr lang="es-ES">
                              <a:latin typeface="Cambria Math"/>
                            </a:rPr>
                            <m:t>4</m:t>
                          </m:r>
                        </m:num>
                        <m:den>
                          <m:r>
                            <m:rPr>
                              <m:sty m:val="p"/>
                            </m:rPr>
                            <a:rPr lang="es-ES">
                              <a:latin typeface="Cambria Math"/>
                            </a:rPr>
                            <m:t>R</m:t>
                          </m:r>
                          <m:r>
                            <a:rPr lang="es-ES">
                              <a:latin typeface="Cambria Math"/>
                            </a:rPr>
                            <m:t>3</m:t>
                          </m:r>
                        </m:den>
                      </m:f>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b="1" i="1">
                              <a:latin typeface="Cambria Math"/>
                            </a:rPr>
                          </m:ctrlPr>
                        </m:sSubPr>
                        <m:e>
                          <m:r>
                            <a:rPr lang="es-ES" b="1" i="1">
                              <a:latin typeface="Cambria Math"/>
                            </a:rPr>
                            <m:t>𝐪</m:t>
                          </m:r>
                        </m:e>
                        <m:sub>
                          <m:r>
                            <a:rPr lang="es-ES" b="1" i="1">
                              <a:latin typeface="Cambria Math"/>
                            </a:rPr>
                            <m:t>𝟑</m:t>
                          </m:r>
                        </m:sub>
                      </m:sSub>
                      <m:r>
                        <a:rPr lang="es-ES" b="1">
                          <a:latin typeface="Cambria Math"/>
                        </a:rPr>
                        <m:t>=</m:t>
                      </m:r>
                      <m:f>
                        <m:fPr>
                          <m:ctrlPr>
                            <a:rPr lang="es-EC" i="1">
                              <a:latin typeface="Cambria Math"/>
                            </a:rPr>
                          </m:ctrlPr>
                        </m:fPr>
                        <m:num>
                          <m:r>
                            <a:rPr lang="es-ES">
                              <a:latin typeface="Cambria Math"/>
                            </a:rPr>
                            <m:t>210.8 </m:t>
                          </m:r>
                          <m:r>
                            <a:rPr lang="es-ES" i="1">
                              <a:latin typeface="Cambria Math"/>
                            </a:rPr>
                            <m:t>−</m:t>
                          </m:r>
                          <m:r>
                            <a:rPr lang="es-ES">
                              <a:latin typeface="Cambria Math"/>
                            </a:rPr>
                            <m:t>198</m:t>
                          </m:r>
                        </m:num>
                        <m:den>
                          <m:r>
                            <a:rPr lang="es-ES">
                              <a:latin typeface="Cambria Math"/>
                            </a:rPr>
                            <m:t>0.0016</m:t>
                          </m:r>
                        </m:den>
                      </m:f>
                      <m:r>
                        <a:rPr lang="es-ES">
                          <a:latin typeface="Cambria Math"/>
                        </a:rPr>
                        <m:t>  </m:t>
                      </m:r>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b="1" i="1">
                              <a:latin typeface="Cambria Math"/>
                            </a:rPr>
                          </m:ctrlPr>
                        </m:sSubPr>
                        <m:e>
                          <m:r>
                            <a:rPr lang="es-ES" b="1" i="1">
                              <a:latin typeface="Cambria Math"/>
                            </a:rPr>
                            <m:t>𝐪</m:t>
                          </m:r>
                        </m:e>
                        <m:sub>
                          <m:r>
                            <a:rPr lang="es-ES" b="1" i="1">
                              <a:latin typeface="Cambria Math"/>
                            </a:rPr>
                            <m:t>𝟑</m:t>
                          </m:r>
                        </m:sub>
                      </m:sSub>
                      <m:r>
                        <a:rPr lang="es-ES" b="1">
                          <a:latin typeface="Cambria Math"/>
                        </a:rPr>
                        <m:t>= </m:t>
                      </m:r>
                      <m:r>
                        <a:rPr lang="es-ES" b="1" i="1">
                          <a:latin typeface="Cambria Math"/>
                        </a:rPr>
                        <m:t>𝟕𝟗𝟕</m:t>
                      </m:r>
                      <m:r>
                        <a:rPr lang="es-ES" b="1">
                          <a:latin typeface="Cambria Math"/>
                        </a:rPr>
                        <m:t>.</m:t>
                      </m:r>
                      <m:r>
                        <a:rPr lang="es-ES" b="1" i="1">
                          <a:latin typeface="Cambria Math"/>
                        </a:rPr>
                        <m:t>𝟖𝟕</m:t>
                      </m:r>
                      <m:r>
                        <a:rPr lang="es-ES" b="1">
                          <a:latin typeface="Cambria Math"/>
                        </a:rPr>
                        <m:t> (</m:t>
                      </m:r>
                      <m:r>
                        <a:rPr lang="es-ES" b="1" i="1">
                          <a:latin typeface="Cambria Math"/>
                        </a:rPr>
                        <m:t>𝐖</m:t>
                      </m:r>
                      <m:r>
                        <a:rPr lang="es-ES" b="1">
                          <a:latin typeface="Cambria Math"/>
                        </a:rPr>
                        <m:t>)</m:t>
                      </m:r>
                    </m:oMath>
                  </m:oMathPara>
                </a14:m>
                <a:endParaRPr lang="es-EC" dirty="0"/>
              </a:p>
            </p:txBody>
          </p:sp>
        </mc:Choice>
        <mc:Fallback>
          <p:sp>
            <p:nvSpPr>
              <p:cNvPr id="5" name="4 Rectángulo"/>
              <p:cNvSpPr>
                <a:spLocks noRot="1" noChangeAspect="1" noMove="1" noResize="1" noEditPoints="1" noAdjustHandles="1" noChangeArrowheads="1" noChangeShapeType="1" noTextEdit="1"/>
              </p:cNvSpPr>
              <p:nvPr/>
            </p:nvSpPr>
            <p:spPr>
              <a:xfrm>
                <a:off x="467544" y="3789040"/>
                <a:ext cx="4572000" cy="1687129"/>
              </a:xfrm>
              <a:prstGeom prst="rect">
                <a:avLst/>
              </a:prstGeom>
              <a:blipFill rotWithShape="1">
                <a:blip r:embed="rId4"/>
                <a:stretch>
                  <a:fillRect l="-1200" t="-1812" b="-2536"/>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6" name="5 Rectángulo"/>
              <p:cNvSpPr/>
              <p:nvPr/>
            </p:nvSpPr>
            <p:spPr>
              <a:xfrm>
                <a:off x="4549298" y="1124744"/>
                <a:ext cx="4572000" cy="2239331"/>
              </a:xfrm>
              <a:prstGeom prst="rect">
                <a:avLst/>
              </a:prstGeom>
            </p:spPr>
            <p:txBody>
              <a:bodyPr>
                <a:spAutoFit/>
              </a:bodyPr>
              <a:lstStyle/>
              <a:p>
                <a:r>
                  <a:rPr lang="es-ES" b="1" dirty="0"/>
                  <a:t>Cálculo del Calor Generado por cada una de las secciones</a:t>
                </a:r>
                <a:endParaRPr lang="es-EC" dirty="0"/>
              </a:p>
              <a:p>
                <a:r>
                  <a:rPr lang="es-ES" b="1" dirty="0"/>
                  <a:t>Sección: Estufa-Placa A</a:t>
                </a:r>
                <a:endParaRPr lang="es-EC" dirty="0"/>
              </a:p>
              <a:p>
                <a:pPr/>
                <a14:m>
                  <m:oMathPara xmlns:m="http://schemas.openxmlformats.org/officeDocument/2006/math">
                    <m:oMathParaPr>
                      <m:jc m:val="centerGroup"/>
                    </m:oMathParaPr>
                    <m:oMath xmlns:m="http://schemas.openxmlformats.org/officeDocument/2006/math">
                      <m:sSub>
                        <m:sSubPr>
                          <m:ctrlPr>
                            <a:rPr lang="es-EC" b="1" i="1">
                              <a:latin typeface="Cambria Math"/>
                            </a:rPr>
                          </m:ctrlPr>
                        </m:sSubPr>
                        <m:e>
                          <m:r>
                            <a:rPr lang="es-ES" b="1" i="1">
                              <a:latin typeface="Cambria Math"/>
                            </a:rPr>
                            <m:t>𝐪</m:t>
                          </m:r>
                        </m:e>
                        <m:sub>
                          <m:r>
                            <a:rPr lang="es-ES" b="1" i="1">
                              <a:latin typeface="Cambria Math"/>
                            </a:rPr>
                            <m:t>𝟏</m:t>
                          </m:r>
                        </m:sub>
                      </m:sSub>
                      <m:r>
                        <a:rPr lang="es-ES" b="1">
                          <a:latin typeface="Cambria Math"/>
                        </a:rPr>
                        <m:t>=</m:t>
                      </m:r>
                      <m:f>
                        <m:fPr>
                          <m:ctrlPr>
                            <a:rPr lang="es-EC" i="1">
                              <a:latin typeface="Cambria Math"/>
                            </a:rPr>
                          </m:ctrlPr>
                        </m:fPr>
                        <m:num>
                          <m:r>
                            <m:rPr>
                              <m:sty m:val="p"/>
                            </m:rPr>
                            <a:rPr lang="es-ES">
                              <a:latin typeface="Cambria Math"/>
                            </a:rPr>
                            <m:t>t</m:t>
                          </m:r>
                          <m:r>
                            <a:rPr lang="es-ES">
                              <a:latin typeface="Cambria Math"/>
                            </a:rPr>
                            <m:t>1</m:t>
                          </m:r>
                          <m:r>
                            <a:rPr lang="es-ES" i="1">
                              <a:latin typeface="Cambria Math"/>
                            </a:rPr>
                            <m:t>−</m:t>
                          </m:r>
                          <m:r>
                            <m:rPr>
                              <m:sty m:val="p"/>
                            </m:rPr>
                            <a:rPr lang="es-ES">
                              <a:latin typeface="Cambria Math"/>
                            </a:rPr>
                            <m:t>t</m:t>
                          </m:r>
                          <m:r>
                            <a:rPr lang="es-ES">
                              <a:latin typeface="Cambria Math"/>
                            </a:rPr>
                            <m:t>2</m:t>
                          </m:r>
                        </m:num>
                        <m:den>
                          <m:r>
                            <m:rPr>
                              <m:sty m:val="p"/>
                            </m:rPr>
                            <a:rPr lang="es-ES">
                              <a:latin typeface="Cambria Math"/>
                            </a:rPr>
                            <m:t>R</m:t>
                          </m:r>
                          <m:r>
                            <a:rPr lang="es-ES">
                              <a:latin typeface="Cambria Math"/>
                            </a:rPr>
                            <m:t>1</m:t>
                          </m:r>
                        </m:den>
                      </m:f>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b="1" i="1">
                              <a:latin typeface="Cambria Math"/>
                            </a:rPr>
                          </m:ctrlPr>
                        </m:sSubPr>
                        <m:e>
                          <m:r>
                            <a:rPr lang="es-ES" b="1" i="1">
                              <a:latin typeface="Cambria Math"/>
                            </a:rPr>
                            <m:t>𝐪</m:t>
                          </m:r>
                        </m:e>
                        <m:sub>
                          <m:r>
                            <a:rPr lang="es-ES" b="1" i="1">
                              <a:latin typeface="Cambria Math"/>
                            </a:rPr>
                            <m:t>𝟏</m:t>
                          </m:r>
                        </m:sub>
                      </m:sSub>
                      <m:r>
                        <a:rPr lang="es-ES" b="1">
                          <a:latin typeface="Cambria Math"/>
                        </a:rPr>
                        <m:t>=</m:t>
                      </m:r>
                      <m:f>
                        <m:fPr>
                          <m:ctrlPr>
                            <a:rPr lang="es-EC" i="1">
                              <a:latin typeface="Cambria Math"/>
                            </a:rPr>
                          </m:ctrlPr>
                        </m:fPr>
                        <m:num>
                          <m:r>
                            <a:rPr lang="es-ES">
                              <a:latin typeface="Cambria Math"/>
                            </a:rPr>
                            <m:t>486.6 </m:t>
                          </m:r>
                          <m:r>
                            <a:rPr lang="es-ES" i="1">
                              <a:latin typeface="Cambria Math"/>
                            </a:rPr>
                            <m:t>−</m:t>
                          </m:r>
                          <m:r>
                            <a:rPr lang="es-ES">
                              <a:latin typeface="Cambria Math"/>
                            </a:rPr>
                            <m:t>477.6</m:t>
                          </m:r>
                        </m:num>
                        <m:den>
                          <m:r>
                            <a:rPr lang="es-ES">
                              <a:latin typeface="Cambria Math"/>
                            </a:rPr>
                            <m:t>0.0016</m:t>
                          </m:r>
                        </m:den>
                      </m:f>
                      <m:r>
                        <a:rPr lang="es-ES">
                          <a:latin typeface="Cambria Math"/>
                        </a:rPr>
                        <m:t>  </m:t>
                      </m:r>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b="1" i="1">
                              <a:latin typeface="Cambria Math"/>
                            </a:rPr>
                          </m:ctrlPr>
                        </m:sSubPr>
                        <m:e>
                          <m:r>
                            <a:rPr lang="es-ES" b="1" i="1">
                              <a:latin typeface="Cambria Math"/>
                            </a:rPr>
                            <m:t>𝐪</m:t>
                          </m:r>
                        </m:e>
                        <m:sub>
                          <m:r>
                            <a:rPr lang="es-ES" b="1" i="1">
                              <a:latin typeface="Cambria Math"/>
                            </a:rPr>
                            <m:t>𝟏</m:t>
                          </m:r>
                        </m:sub>
                      </m:sSub>
                      <m:r>
                        <a:rPr lang="es-ES" b="1">
                          <a:latin typeface="Cambria Math"/>
                        </a:rPr>
                        <m:t>= </m:t>
                      </m:r>
                      <m:r>
                        <a:rPr lang="es-ES" b="1" i="1">
                          <a:latin typeface="Cambria Math"/>
                        </a:rPr>
                        <m:t>𝟓𝟔𝟏</m:t>
                      </m:r>
                      <m:r>
                        <a:rPr lang="es-ES" b="1">
                          <a:latin typeface="Cambria Math"/>
                        </a:rPr>
                        <m:t> (</m:t>
                      </m:r>
                      <m:r>
                        <a:rPr lang="es-ES" b="1" i="1">
                          <a:latin typeface="Cambria Math"/>
                        </a:rPr>
                        <m:t>𝐖</m:t>
                      </m:r>
                      <m:r>
                        <a:rPr lang="es-ES" b="1">
                          <a:latin typeface="Cambria Math"/>
                        </a:rPr>
                        <m:t>)</m:t>
                      </m:r>
                    </m:oMath>
                  </m:oMathPara>
                </a14:m>
                <a:endParaRPr lang="es-EC" dirty="0"/>
              </a:p>
            </p:txBody>
          </p:sp>
        </mc:Choice>
        <mc:Fallback>
          <p:sp>
            <p:nvSpPr>
              <p:cNvPr id="6" name="5 Rectángulo"/>
              <p:cNvSpPr>
                <a:spLocks noRot="1" noChangeAspect="1" noMove="1" noResize="1" noEditPoints="1" noAdjustHandles="1" noChangeArrowheads="1" noChangeShapeType="1" noTextEdit="1"/>
              </p:cNvSpPr>
              <p:nvPr/>
            </p:nvSpPr>
            <p:spPr>
              <a:xfrm>
                <a:off x="4549298" y="1124744"/>
                <a:ext cx="4572000" cy="2239331"/>
              </a:xfrm>
              <a:prstGeom prst="rect">
                <a:avLst/>
              </a:prstGeom>
              <a:blipFill rotWithShape="1">
                <a:blip r:embed="rId5"/>
                <a:stretch>
                  <a:fillRect l="-1067" t="-1362" r="-1733" b="-1635"/>
                </a:stretch>
              </a:blipFill>
            </p:spPr>
            <p:txBody>
              <a:bodyPr/>
              <a:lstStyle/>
              <a:p>
                <a:r>
                  <a:rPr lang="es-EC">
                    <a:noFill/>
                  </a:rPr>
                  <a:t> </a:t>
                </a:r>
              </a:p>
            </p:txBody>
          </p:sp>
        </mc:Fallback>
      </mc:AlternateContent>
      <p:sp>
        <p:nvSpPr>
          <p:cNvPr id="7" name="3 Título"/>
          <p:cNvSpPr>
            <a:spLocks noGrp="1"/>
          </p:cNvSpPr>
          <p:nvPr>
            <p:ph type="title"/>
          </p:nvPr>
        </p:nvSpPr>
        <p:spPr>
          <a:xfrm>
            <a:off x="457200" y="404664"/>
            <a:ext cx="8229600" cy="506320"/>
          </a:xfrm>
        </p:spPr>
        <p:txBody>
          <a:bodyPr>
            <a:normAutofit/>
          </a:bodyPr>
          <a:lstStyle/>
          <a:p>
            <a:pPr algn="ctr"/>
            <a:r>
              <a:rPr lang="es-EC" sz="2400" b="1" dirty="0" smtClean="0"/>
              <a:t>CALCULO DE LAS RESISTENCIAS TÉRMICAS</a:t>
            </a:r>
            <a:r>
              <a:rPr lang="es-EC" sz="2400" dirty="0" smtClean="0"/>
              <a:t>  </a:t>
            </a:r>
            <a:endParaRPr lang="es-EC" sz="2400" dirty="0"/>
          </a:p>
        </p:txBody>
      </p:sp>
    </p:spTree>
    <p:extLst>
      <p:ext uri="{BB962C8B-B14F-4D97-AF65-F5344CB8AC3E}">
        <p14:creationId xmlns:p14="http://schemas.microsoft.com/office/powerpoint/2010/main" val="5168658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a:spLocks noGrp="1"/>
          </p:cNvSpPr>
          <p:nvPr>
            <p:ph type="title"/>
          </p:nvPr>
        </p:nvSpPr>
        <p:spPr>
          <a:xfrm>
            <a:off x="457200" y="404664"/>
            <a:ext cx="8229600" cy="506320"/>
          </a:xfrm>
        </p:spPr>
        <p:txBody>
          <a:bodyPr>
            <a:normAutofit/>
          </a:bodyPr>
          <a:lstStyle/>
          <a:p>
            <a:pPr algn="ctr"/>
            <a:r>
              <a:rPr lang="es-EC" sz="2400" b="1" dirty="0" smtClean="0"/>
              <a:t>CALCULO DE LAS RESISTENCIAS TÉRMICAS</a:t>
            </a:r>
            <a:r>
              <a:rPr lang="es-EC" sz="2400" dirty="0" smtClean="0"/>
              <a:t>  </a:t>
            </a:r>
            <a:endParaRPr lang="es-EC" sz="2400" dirty="0"/>
          </a:p>
        </p:txBody>
      </p:sp>
      <mc:AlternateContent xmlns:mc="http://schemas.openxmlformats.org/markup-compatibility/2006">
        <mc:Choice xmlns:a14="http://schemas.microsoft.com/office/drawing/2010/main" Requires="a14">
          <p:sp>
            <p:nvSpPr>
              <p:cNvPr id="4" name="3 Rectángulo"/>
              <p:cNvSpPr/>
              <p:nvPr/>
            </p:nvSpPr>
            <p:spPr>
              <a:xfrm>
                <a:off x="0" y="1289012"/>
                <a:ext cx="4734272" cy="2279278"/>
              </a:xfrm>
              <a:prstGeom prst="rect">
                <a:avLst/>
              </a:prstGeom>
            </p:spPr>
            <p:txBody>
              <a:bodyPr wrap="square">
                <a:spAutoFit/>
              </a:bodyPr>
              <a:lstStyle/>
              <a:p>
                <a:r>
                  <a:rPr lang="es-ES" b="1" dirty="0"/>
                  <a:t>Sección: Calor Generador por Radiación</a:t>
                </a:r>
                <a:endParaRPr lang="es-EC" dirty="0"/>
              </a:p>
              <a:p>
                <a14:m>
                  <m:oMathPara xmlns:m="http://schemas.openxmlformats.org/officeDocument/2006/math">
                    <m:oMathParaPr>
                      <m:jc m:val="centerGroup"/>
                    </m:oMathParaPr>
                    <m:oMath xmlns:m="http://schemas.openxmlformats.org/officeDocument/2006/math">
                      <m:sSub>
                        <m:sSubPr>
                          <m:ctrlPr>
                            <a:rPr lang="es-EC" b="1" i="1"/>
                          </m:ctrlPr>
                        </m:sSubPr>
                        <m:e>
                          <m:r>
                            <a:rPr lang="es-ES" b="1" i="1"/>
                            <m:t>𝐪</m:t>
                          </m:r>
                        </m:e>
                        <m:sub>
                          <m:r>
                            <a:rPr lang="es-ES" b="1" i="1"/>
                            <m:t>𝐫</m:t>
                          </m:r>
                        </m:sub>
                      </m:sSub>
                      <m:r>
                        <a:rPr lang="es-ES" b="1"/>
                        <m:t>=</m:t>
                      </m:r>
                      <m:f>
                        <m:fPr>
                          <m:ctrlPr>
                            <a:rPr lang="es-EC" i="1"/>
                          </m:ctrlPr>
                        </m:fPr>
                        <m:num>
                          <m:r>
                            <m:rPr>
                              <m:sty m:val="p"/>
                            </m:rPr>
                            <a:rPr lang="es-ES"/>
                            <m:t>ts</m:t>
                          </m:r>
                          <m:r>
                            <a:rPr lang="es-ES" i="1"/>
                            <m:t>−</m:t>
                          </m:r>
                          <m:r>
                            <m:rPr>
                              <m:sty m:val="p"/>
                            </m:rPr>
                            <a:rPr lang="es-ES"/>
                            <m:t>tabs</m:t>
                          </m:r>
                        </m:num>
                        <m:den>
                          <m:r>
                            <m:rPr>
                              <m:sty m:val="p"/>
                            </m:rPr>
                            <a:rPr lang="es-ES"/>
                            <m:t>R</m:t>
                          </m:r>
                          <m:r>
                            <a:rPr lang="es-ES"/>
                            <m:t>5</m:t>
                          </m:r>
                        </m:den>
                      </m:f>
                    </m:oMath>
                  </m:oMathPara>
                </a14:m>
                <a:endParaRPr lang="es-EC" dirty="0"/>
              </a:p>
              <a:p>
                <a14:m>
                  <m:oMathPara xmlns:m="http://schemas.openxmlformats.org/officeDocument/2006/math">
                    <m:oMathParaPr>
                      <m:jc m:val="centerGroup"/>
                    </m:oMathParaPr>
                    <m:oMath xmlns:m="http://schemas.openxmlformats.org/officeDocument/2006/math">
                      <m:sSub>
                        <m:sSubPr>
                          <m:ctrlPr>
                            <a:rPr lang="es-EC" b="1" i="1"/>
                          </m:ctrlPr>
                        </m:sSubPr>
                        <m:e>
                          <m:r>
                            <a:rPr lang="es-ES" b="1" i="1"/>
                            <m:t>𝐪</m:t>
                          </m:r>
                        </m:e>
                        <m:sub>
                          <m:r>
                            <a:rPr lang="es-ES" b="1" i="1"/>
                            <m:t>𝐫</m:t>
                          </m:r>
                        </m:sub>
                      </m:sSub>
                      <m:r>
                        <a:rPr lang="es-ES" b="1"/>
                        <m:t>=</m:t>
                      </m:r>
                      <m:f>
                        <m:fPr>
                          <m:ctrlPr>
                            <a:rPr lang="es-EC" i="1"/>
                          </m:ctrlPr>
                        </m:fPr>
                        <m:num>
                          <m:r>
                            <a:rPr lang="es-ES"/>
                            <m:t>471 </m:t>
                          </m:r>
                          <m:r>
                            <a:rPr lang="es-ES" i="1"/>
                            <m:t>−</m:t>
                          </m:r>
                          <m:r>
                            <a:rPr lang="es-ES"/>
                            <m:t>353</m:t>
                          </m:r>
                        </m:num>
                        <m:den>
                          <m:r>
                            <a:rPr lang="es-ES"/>
                            <m:t>14.06</m:t>
                          </m:r>
                        </m:den>
                      </m:f>
                      <m:r>
                        <a:rPr lang="es-ES"/>
                        <m:t>  </m:t>
                      </m:r>
                    </m:oMath>
                  </m:oMathPara>
                </a14:m>
                <a:endParaRPr lang="es-EC" dirty="0"/>
              </a:p>
              <a:p>
                <a14:m>
                  <m:oMathPara xmlns:m="http://schemas.openxmlformats.org/officeDocument/2006/math">
                    <m:oMathParaPr>
                      <m:jc m:val="centerGroup"/>
                    </m:oMathParaPr>
                    <m:oMath xmlns:m="http://schemas.openxmlformats.org/officeDocument/2006/math">
                      <m:sSub>
                        <m:sSubPr>
                          <m:ctrlPr>
                            <a:rPr lang="es-EC" b="1" i="1"/>
                          </m:ctrlPr>
                        </m:sSubPr>
                        <m:e>
                          <m:r>
                            <a:rPr lang="es-ES" b="1" i="1"/>
                            <m:t>𝐪</m:t>
                          </m:r>
                        </m:e>
                        <m:sub>
                          <m:r>
                            <a:rPr lang="es-ES" b="1" i="1"/>
                            <m:t>𝐫</m:t>
                          </m:r>
                        </m:sub>
                      </m:sSub>
                      <m:r>
                        <a:rPr lang="es-ES" b="1"/>
                        <m:t>=</m:t>
                      </m:r>
                      <m:r>
                        <a:rPr lang="es-ES" b="1" i="1"/>
                        <m:t>𝟖</m:t>
                      </m:r>
                      <m:r>
                        <a:rPr lang="es-ES" b="1"/>
                        <m:t>.</m:t>
                      </m:r>
                      <m:r>
                        <a:rPr lang="es-ES" b="1" i="1"/>
                        <m:t>𝟑𝟗𝟑</m:t>
                      </m:r>
                      <m:r>
                        <a:rPr lang="es-ES" b="1"/>
                        <m:t> (</m:t>
                      </m:r>
                      <m:r>
                        <a:rPr lang="es-ES" b="1" i="1"/>
                        <m:t>𝐖</m:t>
                      </m:r>
                      <m:r>
                        <a:rPr lang="es-ES" b="1"/>
                        <m:t>)</m:t>
                      </m:r>
                    </m:oMath>
                  </m:oMathPara>
                </a14:m>
                <a:endParaRPr lang="es-EC" dirty="0"/>
              </a:p>
              <a:p>
                <a:r>
                  <a:rPr lang="es-ES" b="1" dirty="0"/>
                  <a:t> </a:t>
                </a:r>
                <a:endParaRPr lang="es-EC" dirty="0"/>
              </a:p>
              <a:p>
                <a:endParaRPr lang="es-EC" dirty="0"/>
              </a:p>
            </p:txBody>
          </p:sp>
        </mc:Choice>
        <mc:Fallback>
          <p:sp>
            <p:nvSpPr>
              <p:cNvPr id="4" name="3 Rectángulo"/>
              <p:cNvSpPr>
                <a:spLocks noRot="1" noChangeAspect="1" noMove="1" noResize="1" noEditPoints="1" noAdjustHandles="1" noChangeArrowheads="1" noChangeShapeType="1" noTextEdit="1"/>
              </p:cNvSpPr>
              <p:nvPr/>
            </p:nvSpPr>
            <p:spPr>
              <a:xfrm>
                <a:off x="0" y="1289012"/>
                <a:ext cx="4734272" cy="2279278"/>
              </a:xfrm>
              <a:prstGeom prst="rect">
                <a:avLst/>
              </a:prstGeom>
              <a:blipFill rotWithShape="1">
                <a:blip r:embed="rId2"/>
                <a:stretch>
                  <a:fillRect l="-1030" t="-1337"/>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5" name="4 Rectángulo"/>
              <p:cNvSpPr/>
              <p:nvPr/>
            </p:nvSpPr>
            <p:spPr>
              <a:xfrm>
                <a:off x="1475656" y="4437112"/>
                <a:ext cx="4572000" cy="2309415"/>
              </a:xfrm>
              <a:prstGeom prst="rect">
                <a:avLst/>
              </a:prstGeom>
            </p:spPr>
            <p:txBody>
              <a:bodyPr>
                <a:spAutoFit/>
              </a:bodyPr>
              <a:lstStyle/>
              <a:p>
                <a:r>
                  <a:rPr lang="es-ES" b="1" dirty="0"/>
                  <a:t>Calculo del Coeficiente de Conducción térmica del Ladrillo Refractario</a:t>
                </a:r>
                <a:endParaRPr lang="es-EC" dirty="0"/>
              </a:p>
              <a:p>
                <a:pPr/>
                <a14:m>
                  <m:oMathPara xmlns:m="http://schemas.openxmlformats.org/officeDocument/2006/math">
                    <m:oMathParaPr>
                      <m:jc m:val="centerGroup"/>
                    </m:oMathParaPr>
                    <m:oMath xmlns:m="http://schemas.openxmlformats.org/officeDocument/2006/math">
                      <m:r>
                        <a:rPr lang="es-EC" b="1" i="1">
                          <a:latin typeface="Cambria Math"/>
                        </a:rPr>
                        <m:t>𝐤𝟐</m:t>
                      </m:r>
                      <m:r>
                        <a:rPr lang="es-EC">
                          <a:latin typeface="Cambria Math"/>
                        </a:rPr>
                        <m:t>=</m:t>
                      </m:r>
                      <m:f>
                        <m:fPr>
                          <m:ctrlPr>
                            <a:rPr lang="es-EC" i="1">
                              <a:latin typeface="Cambria Math"/>
                            </a:rPr>
                          </m:ctrlPr>
                        </m:fPr>
                        <m:num>
                          <m:r>
                            <m:rPr>
                              <m:sty m:val="p"/>
                            </m:rPr>
                            <a:rPr lang="es-EC">
                              <a:latin typeface="Cambria Math"/>
                            </a:rPr>
                            <m:t>q</m:t>
                          </m:r>
                          <m:r>
                            <a:rPr lang="es-EC">
                              <a:latin typeface="Cambria Math"/>
                            </a:rPr>
                            <m:t>2</m:t>
                          </m:r>
                          <m:r>
                            <a:rPr lang="es-EC" i="1">
                              <a:latin typeface="Cambria Math"/>
                            </a:rPr>
                            <m:t>∗</m:t>
                          </m:r>
                          <m:r>
                            <m:rPr>
                              <m:sty m:val="p"/>
                            </m:rPr>
                            <a:rPr lang="es-EC">
                              <a:latin typeface="Cambria Math"/>
                            </a:rPr>
                            <m:t>L</m:t>
                          </m:r>
                          <m:r>
                            <a:rPr lang="es-EC">
                              <a:latin typeface="Cambria Math"/>
                            </a:rPr>
                            <m:t>2</m:t>
                          </m:r>
                        </m:num>
                        <m:den>
                          <m:d>
                            <m:dPr>
                              <m:ctrlPr>
                                <a:rPr lang="es-EC" i="1">
                                  <a:latin typeface="Cambria Math"/>
                                </a:rPr>
                              </m:ctrlPr>
                            </m:dPr>
                            <m:e>
                              <m:r>
                                <m:rPr>
                                  <m:sty m:val="p"/>
                                </m:rPr>
                                <a:rPr lang="es-EC">
                                  <a:latin typeface="Cambria Math"/>
                                </a:rPr>
                                <m:t>A</m:t>
                              </m:r>
                              <m:r>
                                <a:rPr lang="es-EC">
                                  <a:latin typeface="Cambria Math"/>
                                </a:rPr>
                                <m:t>1</m:t>
                              </m:r>
                            </m:e>
                          </m:d>
                          <m:r>
                            <a:rPr lang="es-EC">
                              <a:latin typeface="Cambria Math"/>
                            </a:rPr>
                            <m:t>(</m:t>
                          </m:r>
                          <m:r>
                            <m:rPr>
                              <m:sty m:val="p"/>
                            </m:rPr>
                            <a:rPr lang="es-EC">
                              <a:latin typeface="Cambria Math"/>
                            </a:rPr>
                            <m:t>t</m:t>
                          </m:r>
                          <m:r>
                            <a:rPr lang="es-EC">
                              <a:latin typeface="Cambria Math"/>
                            </a:rPr>
                            <m:t>2</m:t>
                          </m:r>
                          <m:r>
                            <a:rPr lang="es-EC" i="1">
                              <a:latin typeface="Cambria Math"/>
                            </a:rPr>
                            <m:t>−</m:t>
                          </m:r>
                          <m:r>
                            <m:rPr>
                              <m:sty m:val="p"/>
                            </m:rPr>
                            <a:rPr lang="es-EC">
                              <a:latin typeface="Cambria Math"/>
                            </a:rPr>
                            <m:t>t</m:t>
                          </m:r>
                          <m:r>
                            <a:rPr lang="es-EC">
                              <a:latin typeface="Cambria Math"/>
                            </a:rPr>
                            <m:t>3)</m:t>
                          </m:r>
                        </m:den>
                      </m:f>
                    </m:oMath>
                  </m:oMathPara>
                </a14:m>
                <a:endParaRPr lang="es-EC" dirty="0"/>
              </a:p>
              <a:p>
                <a:pPr/>
                <a14:m>
                  <m:oMathPara xmlns:m="http://schemas.openxmlformats.org/officeDocument/2006/math">
                    <m:oMathParaPr>
                      <m:jc m:val="centerGroup"/>
                    </m:oMathParaPr>
                    <m:oMath xmlns:m="http://schemas.openxmlformats.org/officeDocument/2006/math">
                      <m:r>
                        <a:rPr lang="es-EC" b="1" i="1">
                          <a:latin typeface="Cambria Math"/>
                        </a:rPr>
                        <m:t>𝐤𝟐</m:t>
                      </m:r>
                      <m:r>
                        <a:rPr lang="es-EC">
                          <a:latin typeface="Cambria Math"/>
                        </a:rPr>
                        <m:t>=</m:t>
                      </m:r>
                      <m:f>
                        <m:fPr>
                          <m:ctrlPr>
                            <a:rPr lang="es-EC" i="1">
                              <a:latin typeface="Cambria Math"/>
                            </a:rPr>
                          </m:ctrlPr>
                        </m:fPr>
                        <m:num>
                          <m:r>
                            <a:rPr lang="es-EC">
                              <a:latin typeface="Cambria Math"/>
                            </a:rPr>
                            <m:t>107.775 </m:t>
                          </m:r>
                          <m:d>
                            <m:dPr>
                              <m:ctrlPr>
                                <a:rPr lang="es-EC" i="1">
                                  <a:latin typeface="Cambria Math"/>
                                </a:rPr>
                              </m:ctrlPr>
                            </m:dPr>
                            <m:e>
                              <m:r>
                                <m:rPr>
                                  <m:sty m:val="p"/>
                                </m:rPr>
                                <a:rPr lang="es-EC">
                                  <a:latin typeface="Cambria Math"/>
                                </a:rPr>
                                <m:t>W</m:t>
                              </m:r>
                            </m:e>
                          </m:d>
                          <m:r>
                            <a:rPr lang="es-EC" i="1">
                              <a:latin typeface="Cambria Math"/>
                            </a:rPr>
                            <m:t>∗</m:t>
                          </m:r>
                          <m:r>
                            <a:rPr lang="es-EC">
                              <a:latin typeface="Cambria Math"/>
                            </a:rPr>
                            <m:t>0.03  </m:t>
                          </m:r>
                          <m:r>
                            <m:rPr>
                              <m:sty m:val="p"/>
                            </m:rPr>
                            <a:rPr lang="es-EC">
                              <a:latin typeface="Cambria Math"/>
                            </a:rPr>
                            <m:t>m</m:t>
                          </m:r>
                        </m:num>
                        <m:den>
                          <m:d>
                            <m:dPr>
                              <m:ctrlPr>
                                <a:rPr lang="es-EC" i="1">
                                  <a:latin typeface="Cambria Math"/>
                                </a:rPr>
                              </m:ctrlPr>
                            </m:dPr>
                            <m:e>
                              <m:r>
                                <a:rPr lang="es-EC">
                                  <a:latin typeface="Cambria Math"/>
                                </a:rPr>
                                <m:t>0.00935</m:t>
                              </m:r>
                              <m:sSup>
                                <m:sSupPr>
                                  <m:ctrlPr>
                                    <a:rPr lang="es-EC" i="1">
                                      <a:latin typeface="Cambria Math"/>
                                    </a:rPr>
                                  </m:ctrlPr>
                                </m:sSupPr>
                                <m:e>
                                  <m:r>
                                    <a:rPr lang="es-EC">
                                      <a:latin typeface="Cambria Math"/>
                                    </a:rPr>
                                    <m:t>   </m:t>
                                  </m:r>
                                  <m:r>
                                    <m:rPr>
                                      <m:sty m:val="p"/>
                                    </m:rPr>
                                    <a:rPr lang="es-EC">
                                      <a:latin typeface="Cambria Math"/>
                                    </a:rPr>
                                    <m:t>m</m:t>
                                  </m:r>
                                </m:e>
                                <m:sup>
                                  <m:r>
                                    <a:rPr lang="es-EC">
                                      <a:latin typeface="Cambria Math"/>
                                    </a:rPr>
                                    <m:t>2</m:t>
                                  </m:r>
                                </m:sup>
                              </m:sSup>
                            </m:e>
                          </m:d>
                          <m:d>
                            <m:dPr>
                              <m:ctrlPr>
                                <a:rPr lang="es-EC" i="1">
                                  <a:latin typeface="Cambria Math"/>
                                </a:rPr>
                              </m:ctrlPr>
                            </m:dPr>
                            <m:e>
                              <m:r>
                                <a:rPr lang="es-EC">
                                  <a:latin typeface="Cambria Math"/>
                                </a:rPr>
                                <m:t>477.6  ° </m:t>
                              </m:r>
                              <m:r>
                                <m:rPr>
                                  <m:sty m:val="p"/>
                                </m:rPr>
                                <a:rPr lang="es-EC">
                                  <a:latin typeface="Cambria Math"/>
                                </a:rPr>
                                <m:t>C</m:t>
                              </m:r>
                              <m:r>
                                <a:rPr lang="es-EC" i="1">
                                  <a:latin typeface="Cambria Math"/>
                                </a:rPr>
                                <m:t>−</m:t>
                              </m:r>
                              <m:r>
                                <a:rPr lang="es-EC">
                                  <a:latin typeface="Cambria Math"/>
                                </a:rPr>
                                <m:t>210.8 ° </m:t>
                              </m:r>
                              <m:r>
                                <m:rPr>
                                  <m:sty m:val="p"/>
                                </m:rPr>
                                <a:rPr lang="es-EC">
                                  <a:latin typeface="Cambria Math"/>
                                </a:rPr>
                                <m:t>C</m:t>
                              </m:r>
                            </m:e>
                          </m:d>
                        </m:den>
                      </m:f>
                    </m:oMath>
                  </m:oMathPara>
                </a14:m>
                <a:endParaRPr lang="es-EC" dirty="0"/>
              </a:p>
              <a:p>
                <a:pPr/>
                <a14:m>
                  <m:oMathPara xmlns:m="http://schemas.openxmlformats.org/officeDocument/2006/math">
                    <m:oMathParaPr>
                      <m:jc m:val="centerGroup"/>
                    </m:oMathParaPr>
                    <m:oMath xmlns:m="http://schemas.openxmlformats.org/officeDocument/2006/math">
                      <m:r>
                        <a:rPr lang="es-EC" b="1" i="1" smtClean="0">
                          <a:solidFill>
                            <a:srgbClr val="FF0000"/>
                          </a:solidFill>
                          <a:latin typeface="Cambria Math"/>
                        </a:rPr>
                        <m:t>𝐤𝟐</m:t>
                      </m:r>
                      <m:r>
                        <a:rPr lang="es-EC" b="1">
                          <a:solidFill>
                            <a:srgbClr val="FF0000"/>
                          </a:solidFill>
                          <a:latin typeface="Cambria Math"/>
                        </a:rPr>
                        <m:t>=</m:t>
                      </m:r>
                      <m:r>
                        <a:rPr lang="es-EC" b="1" i="1">
                          <a:solidFill>
                            <a:srgbClr val="FF0000"/>
                          </a:solidFill>
                          <a:latin typeface="Cambria Math"/>
                        </a:rPr>
                        <m:t>𝟏</m:t>
                      </m:r>
                      <m:r>
                        <a:rPr lang="es-EC" b="1">
                          <a:solidFill>
                            <a:srgbClr val="FF0000"/>
                          </a:solidFill>
                          <a:latin typeface="Cambria Math"/>
                        </a:rPr>
                        <m:t>.</m:t>
                      </m:r>
                      <m:r>
                        <a:rPr lang="es-EC" b="1" i="1">
                          <a:solidFill>
                            <a:srgbClr val="FF0000"/>
                          </a:solidFill>
                          <a:latin typeface="Cambria Math"/>
                        </a:rPr>
                        <m:t>𝟐𝟗𝟔</m:t>
                      </m:r>
                      <m:r>
                        <a:rPr lang="es-EC" b="1">
                          <a:solidFill>
                            <a:srgbClr val="FF0000"/>
                          </a:solidFill>
                          <a:latin typeface="Cambria Math"/>
                        </a:rPr>
                        <m:t>    </m:t>
                      </m:r>
                      <m:f>
                        <m:fPr>
                          <m:ctrlPr>
                            <a:rPr lang="es-EC" b="1" i="1">
                              <a:solidFill>
                                <a:srgbClr val="FF0000"/>
                              </a:solidFill>
                              <a:latin typeface="Cambria Math"/>
                            </a:rPr>
                          </m:ctrlPr>
                        </m:fPr>
                        <m:num>
                          <m:r>
                            <a:rPr lang="es-EC" b="1" i="1">
                              <a:solidFill>
                                <a:srgbClr val="FF0000"/>
                              </a:solidFill>
                              <a:latin typeface="Cambria Math"/>
                            </a:rPr>
                            <m:t>𝐖</m:t>
                          </m:r>
                        </m:num>
                        <m:den>
                          <m:r>
                            <a:rPr lang="es-EC" b="1" i="1">
                              <a:solidFill>
                                <a:srgbClr val="FF0000"/>
                              </a:solidFill>
                              <a:latin typeface="Cambria Math"/>
                            </a:rPr>
                            <m:t>𝐦</m:t>
                          </m:r>
                          <m:r>
                            <a:rPr lang="es-EC" b="1" i="1">
                              <a:solidFill>
                                <a:srgbClr val="FF0000"/>
                              </a:solidFill>
                              <a:latin typeface="Cambria Math"/>
                            </a:rPr>
                            <m:t>∗</m:t>
                          </m:r>
                          <m:r>
                            <a:rPr lang="es-EC" b="1">
                              <a:solidFill>
                                <a:srgbClr val="FF0000"/>
                              </a:solidFill>
                              <a:latin typeface="Cambria Math"/>
                            </a:rPr>
                            <m:t>°</m:t>
                          </m:r>
                          <m:r>
                            <a:rPr lang="es-EC" b="1" i="1">
                              <a:solidFill>
                                <a:srgbClr val="FF0000"/>
                              </a:solidFill>
                              <a:latin typeface="Cambria Math"/>
                            </a:rPr>
                            <m:t>𝐊</m:t>
                          </m:r>
                        </m:den>
                      </m:f>
                    </m:oMath>
                  </m:oMathPara>
                </a14:m>
                <a:endParaRPr lang="es-EC" dirty="0"/>
              </a:p>
            </p:txBody>
          </p:sp>
        </mc:Choice>
        <mc:Fallback>
          <p:sp>
            <p:nvSpPr>
              <p:cNvPr id="5" name="4 Rectángulo"/>
              <p:cNvSpPr>
                <a:spLocks noRot="1" noChangeAspect="1" noMove="1" noResize="1" noEditPoints="1" noAdjustHandles="1" noChangeArrowheads="1" noChangeShapeType="1" noTextEdit="1"/>
              </p:cNvSpPr>
              <p:nvPr/>
            </p:nvSpPr>
            <p:spPr>
              <a:xfrm>
                <a:off x="1475656" y="4437112"/>
                <a:ext cx="4572000" cy="2309415"/>
              </a:xfrm>
              <a:prstGeom prst="rect">
                <a:avLst/>
              </a:prstGeom>
              <a:blipFill rotWithShape="1">
                <a:blip r:embed="rId3"/>
                <a:stretch>
                  <a:fillRect l="-1067" t="-1319"/>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6" name="5 Rectángulo"/>
              <p:cNvSpPr/>
              <p:nvPr/>
            </p:nvSpPr>
            <p:spPr>
              <a:xfrm>
                <a:off x="3770004" y="2264668"/>
                <a:ext cx="5112568" cy="1846659"/>
              </a:xfrm>
              <a:prstGeom prst="rect">
                <a:avLst/>
              </a:prstGeom>
            </p:spPr>
            <p:txBody>
              <a:bodyPr wrap="square">
                <a:spAutoFit/>
              </a:bodyPr>
              <a:lstStyle/>
              <a:p>
                <a:r>
                  <a:rPr lang="es-ES" sz="1600" b="1" dirty="0"/>
                  <a:t>Calculo del Calor Generado en el Refractario</a:t>
                </a:r>
                <a:endParaRPr lang="es-EC" sz="1600" dirty="0"/>
              </a:p>
              <a:p>
                <a14:m>
                  <m:oMath xmlns:m="http://schemas.openxmlformats.org/officeDocument/2006/math">
                    <m:r>
                      <a:rPr lang="es-EC" sz="1600" b="1" i="1">
                        <a:latin typeface="Cambria Math"/>
                      </a:rPr>
                      <m:t>𝐪𝐓</m:t>
                    </m:r>
                    <m:r>
                      <a:rPr lang="es-EC" sz="1600">
                        <a:latin typeface="Cambria Math"/>
                      </a:rPr>
                      <m:t>=</m:t>
                    </m:r>
                    <m:r>
                      <m:rPr>
                        <m:sty m:val="p"/>
                      </m:rPr>
                      <a:rPr lang="es-EC" sz="1600">
                        <a:latin typeface="Cambria Math"/>
                      </a:rPr>
                      <m:t>q</m:t>
                    </m:r>
                    <m:r>
                      <a:rPr lang="es-EC" sz="1600">
                        <a:latin typeface="Cambria Math"/>
                      </a:rPr>
                      <m:t>1+</m:t>
                    </m:r>
                    <m:r>
                      <m:rPr>
                        <m:sty m:val="p"/>
                      </m:rPr>
                      <a:rPr lang="es-EC" sz="1600">
                        <a:latin typeface="Cambria Math"/>
                      </a:rPr>
                      <m:t>q</m:t>
                    </m:r>
                    <m:r>
                      <a:rPr lang="es-EC" sz="1600">
                        <a:latin typeface="Cambria Math"/>
                      </a:rPr>
                      <m:t>2+</m:t>
                    </m:r>
                    <m:r>
                      <m:rPr>
                        <m:sty m:val="p"/>
                      </m:rPr>
                      <a:rPr lang="es-EC" sz="1600">
                        <a:latin typeface="Cambria Math"/>
                      </a:rPr>
                      <m:t>q</m:t>
                    </m:r>
                    <m:r>
                      <a:rPr lang="es-EC" sz="1600">
                        <a:latin typeface="Cambria Math"/>
                      </a:rPr>
                      <m:t>3+</m:t>
                    </m:r>
                    <m:r>
                      <m:rPr>
                        <m:sty m:val="p"/>
                      </m:rPr>
                      <a:rPr lang="es-EC" sz="1600">
                        <a:latin typeface="Cambria Math"/>
                      </a:rPr>
                      <m:t>q</m:t>
                    </m:r>
                    <m:r>
                      <a:rPr lang="es-EC" sz="1600">
                        <a:latin typeface="Cambria Math"/>
                      </a:rPr>
                      <m:t>4+</m:t>
                    </m:r>
                    <m:r>
                      <m:rPr>
                        <m:sty m:val="p"/>
                      </m:rPr>
                      <a:rPr lang="es-EC" sz="1600">
                        <a:latin typeface="Cambria Math"/>
                      </a:rPr>
                      <m:t>qr</m:t>
                    </m:r>
                  </m:oMath>
                </a14:m>
                <a:r>
                  <a:rPr lang="es-EC" sz="1600" dirty="0"/>
                  <a:t> 		(Calor Total Generado)</a:t>
                </a:r>
              </a:p>
              <a:p>
                <a:pPr/>
                <a14:m>
                  <m:oMathPara xmlns:m="http://schemas.openxmlformats.org/officeDocument/2006/math">
                    <m:oMathParaPr>
                      <m:jc m:val="centerGroup"/>
                    </m:oMathParaPr>
                    <m:oMath xmlns:m="http://schemas.openxmlformats.org/officeDocument/2006/math">
                      <m:r>
                        <a:rPr lang="es-EC" sz="1600" b="1" i="1">
                          <a:latin typeface="Cambria Math"/>
                        </a:rPr>
                        <m:t>𝐪𝟐</m:t>
                      </m:r>
                      <m:r>
                        <a:rPr lang="es-EC" sz="1600">
                          <a:latin typeface="Cambria Math"/>
                        </a:rPr>
                        <m:t>=</m:t>
                      </m:r>
                      <m:r>
                        <m:rPr>
                          <m:sty m:val="p"/>
                        </m:rPr>
                        <a:rPr lang="es-EC" sz="1600">
                          <a:latin typeface="Cambria Math"/>
                        </a:rPr>
                        <m:t>qt</m:t>
                      </m:r>
                      <m:r>
                        <a:rPr lang="es-EC" sz="1600" i="1">
                          <a:latin typeface="Cambria Math"/>
                        </a:rPr>
                        <m:t>−</m:t>
                      </m:r>
                      <m:r>
                        <m:rPr>
                          <m:sty m:val="p"/>
                        </m:rPr>
                        <a:rPr lang="es-EC" sz="1600">
                          <a:latin typeface="Cambria Math"/>
                        </a:rPr>
                        <m:t>q</m:t>
                      </m:r>
                      <m:r>
                        <a:rPr lang="es-EC" sz="1600">
                          <a:latin typeface="Cambria Math"/>
                        </a:rPr>
                        <m:t>1</m:t>
                      </m:r>
                      <m:r>
                        <a:rPr lang="es-EC" sz="1600" i="1">
                          <a:latin typeface="Cambria Math"/>
                        </a:rPr>
                        <m:t>−</m:t>
                      </m:r>
                      <m:r>
                        <m:rPr>
                          <m:sty m:val="p"/>
                        </m:rPr>
                        <a:rPr lang="es-EC" sz="1600">
                          <a:latin typeface="Cambria Math"/>
                        </a:rPr>
                        <m:t>q</m:t>
                      </m:r>
                      <m:r>
                        <a:rPr lang="es-EC" sz="1600">
                          <a:latin typeface="Cambria Math"/>
                        </a:rPr>
                        <m:t>3</m:t>
                      </m:r>
                      <m:r>
                        <a:rPr lang="es-EC" sz="1600" i="1">
                          <a:latin typeface="Cambria Math"/>
                        </a:rPr>
                        <m:t>−</m:t>
                      </m:r>
                      <m:r>
                        <m:rPr>
                          <m:sty m:val="p"/>
                        </m:rPr>
                        <a:rPr lang="es-EC" sz="1600">
                          <a:latin typeface="Cambria Math"/>
                        </a:rPr>
                        <m:t>q</m:t>
                      </m:r>
                      <m:r>
                        <a:rPr lang="es-EC" sz="1600">
                          <a:latin typeface="Cambria Math"/>
                        </a:rPr>
                        <m:t>4</m:t>
                      </m:r>
                      <m:r>
                        <a:rPr lang="es-EC" sz="1600" i="1">
                          <a:latin typeface="Cambria Math"/>
                        </a:rPr>
                        <m:t>−</m:t>
                      </m:r>
                      <m:r>
                        <m:rPr>
                          <m:sty m:val="p"/>
                        </m:rPr>
                        <a:rPr lang="es-EC" sz="1600">
                          <a:latin typeface="Cambria Math"/>
                        </a:rPr>
                        <m:t>qr</m:t>
                      </m:r>
                    </m:oMath>
                  </m:oMathPara>
                </a14:m>
                <a:endParaRPr lang="es-EC" sz="1600" dirty="0"/>
              </a:p>
              <a:p>
                <a:r>
                  <a:rPr lang="es-EC" sz="1600" dirty="0"/>
                  <a:t> </a:t>
                </a:r>
              </a:p>
              <a:p>
                <a:pPr/>
                <a14:m>
                  <m:oMathPara xmlns:m="http://schemas.openxmlformats.org/officeDocument/2006/math">
                    <m:oMathParaPr>
                      <m:jc m:val="centerGroup"/>
                    </m:oMathParaPr>
                    <m:oMath xmlns:m="http://schemas.openxmlformats.org/officeDocument/2006/math">
                      <m:r>
                        <a:rPr lang="es-EC" sz="1600" b="1" i="1">
                          <a:latin typeface="Cambria Math"/>
                        </a:rPr>
                        <m:t>𝐪𝟐</m:t>
                      </m:r>
                      <m:r>
                        <a:rPr lang="es-EC" sz="1600">
                          <a:latin typeface="Cambria Math"/>
                        </a:rPr>
                        <m:t>=</m:t>
                      </m:r>
                      <m:d>
                        <m:dPr>
                          <m:ctrlPr>
                            <a:rPr lang="es-EC" sz="1600" i="1">
                              <a:latin typeface="Cambria Math"/>
                            </a:rPr>
                          </m:ctrlPr>
                        </m:dPr>
                        <m:e>
                          <m:r>
                            <a:rPr lang="es-EC" sz="1600">
                              <a:latin typeface="Cambria Math"/>
                            </a:rPr>
                            <m:t>1500</m:t>
                          </m:r>
                          <m:r>
                            <a:rPr lang="es-EC" sz="1600" i="1">
                              <a:latin typeface="Cambria Math"/>
                            </a:rPr>
                            <m:t>−</m:t>
                          </m:r>
                          <m:r>
                            <a:rPr lang="es-EC" sz="1600">
                              <a:latin typeface="Cambria Math"/>
                            </a:rPr>
                            <m:t>561</m:t>
                          </m:r>
                          <m:r>
                            <a:rPr lang="es-EC" sz="1600" i="1">
                              <a:latin typeface="Cambria Math"/>
                            </a:rPr>
                            <m:t>−</m:t>
                          </m:r>
                          <m:r>
                            <a:rPr lang="es-EC" sz="1600">
                              <a:latin typeface="Cambria Math"/>
                            </a:rPr>
                            <m:t>735.533</m:t>
                          </m:r>
                          <m:r>
                            <a:rPr lang="es-EC" sz="1600" i="1">
                              <a:latin typeface="Cambria Math"/>
                            </a:rPr>
                            <m:t>−</m:t>
                          </m:r>
                          <m:r>
                            <a:rPr lang="es-EC" sz="1600">
                              <a:latin typeface="Cambria Math"/>
                            </a:rPr>
                            <m:t>24.965</m:t>
                          </m:r>
                          <m:r>
                            <a:rPr lang="es-EC" sz="1600" i="1">
                              <a:latin typeface="Cambria Math"/>
                            </a:rPr>
                            <m:t>−</m:t>
                          </m:r>
                          <m:r>
                            <a:rPr lang="es-EC" sz="1600">
                              <a:latin typeface="Cambria Math"/>
                            </a:rPr>
                            <m:t>8.393</m:t>
                          </m:r>
                        </m:e>
                      </m:d>
                      <m:r>
                        <a:rPr lang="es-EC" sz="1600">
                          <a:latin typeface="Cambria Math"/>
                        </a:rPr>
                        <m:t>  </m:t>
                      </m:r>
                      <m:d>
                        <m:dPr>
                          <m:ctrlPr>
                            <a:rPr lang="es-EC" sz="1600" i="1">
                              <a:latin typeface="Cambria Math"/>
                            </a:rPr>
                          </m:ctrlPr>
                        </m:dPr>
                        <m:e>
                          <m:r>
                            <m:rPr>
                              <m:sty m:val="p"/>
                            </m:rPr>
                            <a:rPr lang="es-EC" sz="1600">
                              <a:latin typeface="Cambria Math"/>
                            </a:rPr>
                            <m:t>W</m:t>
                          </m:r>
                        </m:e>
                      </m:d>
                    </m:oMath>
                  </m:oMathPara>
                </a14:m>
                <a:endParaRPr lang="es-EC" sz="1600" dirty="0"/>
              </a:p>
              <a:p>
                <a:pPr/>
                <a14:m>
                  <m:oMathPara xmlns:m="http://schemas.openxmlformats.org/officeDocument/2006/math">
                    <m:oMathParaPr>
                      <m:jc m:val="centerGroup"/>
                    </m:oMathParaPr>
                    <m:oMath xmlns:m="http://schemas.openxmlformats.org/officeDocument/2006/math">
                      <m:r>
                        <a:rPr lang="es-EC" sz="1600" b="1" i="1">
                          <a:latin typeface="Cambria Math"/>
                        </a:rPr>
                        <m:t>𝐪𝟐</m:t>
                      </m:r>
                      <m:r>
                        <a:rPr lang="es-EC" sz="1600" b="1">
                          <a:latin typeface="Cambria Math"/>
                        </a:rPr>
                        <m:t>=</m:t>
                      </m:r>
                      <m:r>
                        <a:rPr lang="es-EC" sz="1600" b="1" i="1">
                          <a:latin typeface="Cambria Math"/>
                        </a:rPr>
                        <m:t>𝟏𝟎𝟕</m:t>
                      </m:r>
                      <m:r>
                        <a:rPr lang="es-EC" sz="1600" b="1">
                          <a:latin typeface="Cambria Math"/>
                        </a:rPr>
                        <m:t>.</m:t>
                      </m:r>
                      <m:r>
                        <a:rPr lang="es-EC" sz="1600" b="1" i="1">
                          <a:latin typeface="Cambria Math"/>
                        </a:rPr>
                        <m:t>𝟕𝟕𝟓</m:t>
                      </m:r>
                      <m:r>
                        <a:rPr lang="es-EC" sz="1600" b="1">
                          <a:latin typeface="Cambria Math"/>
                        </a:rPr>
                        <m:t> (</m:t>
                      </m:r>
                      <m:r>
                        <a:rPr lang="es-EC" sz="1600" b="1" i="1">
                          <a:latin typeface="Cambria Math"/>
                        </a:rPr>
                        <m:t>𝐖</m:t>
                      </m:r>
                      <m:r>
                        <a:rPr lang="es-EC" sz="1600" b="1">
                          <a:latin typeface="Cambria Math"/>
                        </a:rPr>
                        <m:t>)</m:t>
                      </m:r>
                    </m:oMath>
                  </m:oMathPara>
                </a14:m>
                <a:endParaRPr lang="es-EC" sz="1600" dirty="0"/>
              </a:p>
            </p:txBody>
          </p:sp>
        </mc:Choice>
        <mc:Fallback>
          <p:sp>
            <p:nvSpPr>
              <p:cNvPr id="6" name="5 Rectángulo"/>
              <p:cNvSpPr>
                <a:spLocks noRot="1" noChangeAspect="1" noMove="1" noResize="1" noEditPoints="1" noAdjustHandles="1" noChangeArrowheads="1" noChangeShapeType="1" noTextEdit="1"/>
              </p:cNvSpPr>
              <p:nvPr/>
            </p:nvSpPr>
            <p:spPr>
              <a:xfrm>
                <a:off x="3770004" y="2264668"/>
                <a:ext cx="5112568" cy="1846659"/>
              </a:xfrm>
              <a:prstGeom prst="rect">
                <a:avLst/>
              </a:prstGeom>
              <a:blipFill rotWithShape="1">
                <a:blip r:embed="rId4"/>
                <a:stretch>
                  <a:fillRect l="-596" t="-993"/>
                </a:stretch>
              </a:blipFill>
            </p:spPr>
            <p:txBody>
              <a:bodyPr/>
              <a:lstStyle/>
              <a:p>
                <a:r>
                  <a:rPr lang="es-EC">
                    <a:noFill/>
                  </a:rPr>
                  <a:t> </a:t>
                </a:r>
              </a:p>
            </p:txBody>
          </p:sp>
        </mc:Fallback>
      </mc:AlternateContent>
    </p:spTree>
    <p:extLst>
      <p:ext uri="{BB962C8B-B14F-4D97-AF65-F5344CB8AC3E}">
        <p14:creationId xmlns:p14="http://schemas.microsoft.com/office/powerpoint/2010/main" val="4691374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620688"/>
            <a:ext cx="8229600" cy="792088"/>
          </a:xfrm>
        </p:spPr>
        <p:txBody>
          <a:bodyPr>
            <a:normAutofit fontScale="90000"/>
          </a:bodyPr>
          <a:lstStyle/>
          <a:p>
            <a:pPr lvl="1" algn="ctr"/>
            <a:r>
              <a:rPr lang="es-ES" b="1" dirty="0" smtClean="0"/>
              <a:t>COMPARACIÓN DE RESULTADOS BAJO NORMA INEN 0635 Y PARAMETROS STANDARS</a:t>
            </a:r>
            <a:r>
              <a:rPr lang="es-EC" sz="1600" dirty="0"/>
              <a:t/>
            </a:r>
            <a:br>
              <a:rPr lang="es-EC" sz="1600" dirty="0"/>
            </a:br>
            <a:endParaRPr lang="es-EC"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2967772" y="1196753"/>
            <a:ext cx="3651002" cy="4752527"/>
          </a:xfrm>
          <a:prstGeom prst="rect">
            <a:avLst/>
          </a:prstGeom>
          <a:noFill/>
          <a:ln w="9525">
            <a:noFill/>
            <a:miter lim="800000"/>
            <a:headEnd/>
            <a:tailEnd/>
          </a:ln>
        </p:spPr>
      </p:pic>
      <p:sp>
        <p:nvSpPr>
          <p:cNvPr id="4" name="3 Rectángulo"/>
          <p:cNvSpPr/>
          <p:nvPr/>
        </p:nvSpPr>
        <p:spPr>
          <a:xfrm>
            <a:off x="1043608" y="6210700"/>
            <a:ext cx="7704855" cy="369332"/>
          </a:xfrm>
          <a:prstGeom prst="rect">
            <a:avLst/>
          </a:prstGeom>
        </p:spPr>
        <p:txBody>
          <a:bodyPr wrap="square">
            <a:spAutoFit/>
          </a:bodyPr>
          <a:lstStyle/>
          <a:p>
            <a:r>
              <a:rPr lang="es-EC" b="1" dirty="0"/>
              <a:t>Fuente: </a:t>
            </a:r>
            <a:r>
              <a:rPr lang="es-EC" dirty="0"/>
              <a:t>Llano, M.; Cuichán A.; Ladrillo Refractario </a:t>
            </a:r>
            <a:r>
              <a:rPr lang="es-EC" dirty="0" smtClean="0"/>
              <a:t>Alternativo, 2013.</a:t>
            </a:r>
            <a:endParaRPr lang="es-EC"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rcRect/>
          <a:stretch>
            <a:fillRect/>
          </a:stretch>
        </p:blipFill>
        <p:spPr bwMode="auto">
          <a:xfrm>
            <a:off x="1633537" y="836712"/>
            <a:ext cx="6034807" cy="5184576"/>
          </a:xfrm>
          <a:prstGeom prst="rect">
            <a:avLst/>
          </a:prstGeom>
          <a:noFill/>
          <a:ln w="9525">
            <a:noFill/>
            <a:miter lim="800000"/>
            <a:headEnd/>
            <a:tailEnd/>
          </a:ln>
        </p:spPr>
      </p:pic>
      <p:sp>
        <p:nvSpPr>
          <p:cNvPr id="3" name="2 Rectángulo"/>
          <p:cNvSpPr/>
          <p:nvPr/>
        </p:nvSpPr>
        <p:spPr>
          <a:xfrm>
            <a:off x="2627784" y="6032935"/>
            <a:ext cx="4193696" cy="646331"/>
          </a:xfrm>
          <a:prstGeom prst="rect">
            <a:avLst/>
          </a:prstGeom>
        </p:spPr>
        <p:txBody>
          <a:bodyPr wrap="square">
            <a:spAutoFit/>
          </a:bodyPr>
          <a:lstStyle/>
          <a:p>
            <a:r>
              <a:rPr lang="es-EC" b="1" dirty="0"/>
              <a:t>Fuente: </a:t>
            </a:r>
            <a:r>
              <a:rPr lang="es-EC" dirty="0"/>
              <a:t>Llano, M.; Cuichán A.; Ladrillo Refractario </a:t>
            </a:r>
            <a:r>
              <a:rPr lang="es-EC" dirty="0" smtClean="0"/>
              <a:t>Alternativo, 2013.</a:t>
            </a:r>
            <a:endParaRPr lang="es-EC"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620688"/>
            <a:ext cx="8229600" cy="434312"/>
          </a:xfrm>
        </p:spPr>
        <p:txBody>
          <a:bodyPr>
            <a:normAutofit fontScale="90000"/>
          </a:bodyPr>
          <a:lstStyle/>
          <a:p>
            <a:pPr algn="ctr"/>
            <a:r>
              <a:rPr lang="es-EC" sz="2800" b="1" dirty="0" smtClean="0">
                <a:solidFill>
                  <a:schemeClr val="tx1"/>
                </a:solidFill>
              </a:rPr>
              <a:t>EVALUACION EN EL PROCESO DE OPERACION</a:t>
            </a:r>
            <a:endParaRPr lang="es-EC" sz="2800" dirty="0"/>
          </a:p>
        </p:txBody>
      </p:sp>
      <p:pic>
        <p:nvPicPr>
          <p:cNvPr id="5" name="4 Marcador de contenido" descr="E:\BlackBerry\pictures\IMG00345-20130920-1012.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772816"/>
            <a:ext cx="2952328" cy="1728192"/>
          </a:xfrm>
          <a:prstGeom prst="rect">
            <a:avLst/>
          </a:prstGeom>
          <a:noFill/>
          <a:ln>
            <a:noFill/>
          </a:ln>
        </p:spPr>
      </p:pic>
      <p:pic>
        <p:nvPicPr>
          <p:cNvPr id="6" name="5 Imagen" descr="E:\BlackBerry\pictures\IMG00336-20130920-101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1772816"/>
            <a:ext cx="2979931" cy="1728192"/>
          </a:xfrm>
          <a:prstGeom prst="rect">
            <a:avLst/>
          </a:prstGeom>
          <a:noFill/>
          <a:ln>
            <a:noFill/>
          </a:ln>
        </p:spPr>
      </p:pic>
      <p:pic>
        <p:nvPicPr>
          <p:cNvPr id="7" name="6 Imagen" descr="E:\BlackBerry\pictures\IMG00343-20130920-101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0377" y="4149080"/>
            <a:ext cx="3467100" cy="1979637"/>
          </a:xfrm>
          <a:prstGeom prst="rect">
            <a:avLst/>
          </a:prstGeom>
          <a:noFill/>
          <a:ln>
            <a:noFill/>
          </a:ln>
        </p:spPr>
      </p:pic>
      <p:sp>
        <p:nvSpPr>
          <p:cNvPr id="8" name="7 CuadroTexto"/>
          <p:cNvSpPr txBox="1"/>
          <p:nvPr/>
        </p:nvSpPr>
        <p:spPr>
          <a:xfrm>
            <a:off x="1619672" y="1340768"/>
            <a:ext cx="1928733" cy="369332"/>
          </a:xfrm>
          <a:prstGeom prst="rect">
            <a:avLst/>
          </a:prstGeom>
          <a:noFill/>
        </p:spPr>
        <p:txBody>
          <a:bodyPr wrap="none" rtlCol="0">
            <a:spAutoFit/>
          </a:bodyPr>
          <a:lstStyle/>
          <a:p>
            <a:r>
              <a:rPr lang="es-EC" dirty="0" smtClean="0">
                <a:latin typeface="+mj-lt"/>
              </a:rPr>
              <a:t>Cambio de color </a:t>
            </a:r>
            <a:endParaRPr lang="es-EC" dirty="0">
              <a:latin typeface="+mj-lt"/>
            </a:endParaRPr>
          </a:p>
        </p:txBody>
      </p:sp>
      <p:sp>
        <p:nvSpPr>
          <p:cNvPr id="9" name="8 CuadroTexto"/>
          <p:cNvSpPr txBox="1"/>
          <p:nvPr/>
        </p:nvSpPr>
        <p:spPr>
          <a:xfrm>
            <a:off x="6084168" y="1340768"/>
            <a:ext cx="998991" cy="369332"/>
          </a:xfrm>
          <a:prstGeom prst="rect">
            <a:avLst/>
          </a:prstGeom>
          <a:noFill/>
        </p:spPr>
        <p:txBody>
          <a:bodyPr wrap="none" rtlCol="0">
            <a:spAutoFit/>
          </a:bodyPr>
          <a:lstStyle/>
          <a:p>
            <a:r>
              <a:rPr lang="es-EC" dirty="0" smtClean="0">
                <a:latin typeface="+mj-lt"/>
              </a:rPr>
              <a:t>Fisuras</a:t>
            </a:r>
            <a:r>
              <a:rPr lang="es-EC" dirty="0" smtClean="0"/>
              <a:t> </a:t>
            </a:r>
            <a:endParaRPr lang="es-EC" dirty="0"/>
          </a:p>
        </p:txBody>
      </p:sp>
      <p:sp>
        <p:nvSpPr>
          <p:cNvPr id="10" name="9 CuadroTexto"/>
          <p:cNvSpPr txBox="1"/>
          <p:nvPr/>
        </p:nvSpPr>
        <p:spPr>
          <a:xfrm>
            <a:off x="3347864" y="3779748"/>
            <a:ext cx="2364750" cy="369332"/>
          </a:xfrm>
          <a:prstGeom prst="rect">
            <a:avLst/>
          </a:prstGeom>
          <a:noFill/>
        </p:spPr>
        <p:txBody>
          <a:bodyPr wrap="none" rtlCol="0">
            <a:spAutoFit/>
          </a:bodyPr>
          <a:lstStyle/>
          <a:p>
            <a:r>
              <a:rPr lang="es-EC" dirty="0" smtClean="0">
                <a:latin typeface="+mj-lt"/>
              </a:rPr>
              <a:t>Resquebrajamientos </a:t>
            </a:r>
            <a:endParaRPr lang="es-EC" dirty="0">
              <a:latin typeface="+mj-lt"/>
            </a:endParaRPr>
          </a:p>
        </p:txBody>
      </p:sp>
      <p:sp>
        <p:nvSpPr>
          <p:cNvPr id="11" name="10 Rectángulo"/>
          <p:cNvSpPr/>
          <p:nvPr/>
        </p:nvSpPr>
        <p:spPr>
          <a:xfrm>
            <a:off x="1223628" y="6210700"/>
            <a:ext cx="7704855" cy="369332"/>
          </a:xfrm>
          <a:prstGeom prst="rect">
            <a:avLst/>
          </a:prstGeom>
        </p:spPr>
        <p:txBody>
          <a:bodyPr wrap="square">
            <a:spAutoFit/>
          </a:bodyPr>
          <a:lstStyle/>
          <a:p>
            <a:r>
              <a:rPr lang="es-EC" b="1" dirty="0"/>
              <a:t>Fuente: </a:t>
            </a:r>
            <a:r>
              <a:rPr lang="es-EC" dirty="0"/>
              <a:t>Llano, M.; Cuichán A.; Ladrillo Refractario </a:t>
            </a:r>
            <a:r>
              <a:rPr lang="es-EC" dirty="0" smtClean="0"/>
              <a:t>Alternativo, 2013.</a:t>
            </a:r>
            <a:endParaRPr lang="es-EC"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0"/>
            <a:ext cx="8305800" cy="6525344"/>
          </a:xfrm>
        </p:spPr>
        <p:txBody>
          <a:bodyPr>
            <a:normAutofit fontScale="90000"/>
          </a:bodyPr>
          <a:lstStyle/>
          <a:p>
            <a:pPr lvl="2" algn="ctr"/>
            <a:r>
              <a:rPr lang="es-EC" sz="3100" b="1" dirty="0" smtClean="0"/>
              <a:t>ANALISIS ECONOMICO</a:t>
            </a:r>
            <a:r>
              <a:rPr lang="es-EC" sz="2000" dirty="0" smtClean="0"/>
              <a:t/>
            </a:r>
            <a:br>
              <a:rPr lang="es-EC" sz="2000" dirty="0" smtClean="0"/>
            </a:br>
            <a:r>
              <a:rPr lang="es-EC" sz="2000" dirty="0" smtClean="0"/>
              <a:t> Los Costos Indirectos de Fabricación (C.I.F.) son la sumatoria de la Mano de obra Indirecta  (M.O.I.) y Materia Prima Indirecta (M.P.I.).</a:t>
            </a:r>
            <a:br>
              <a:rPr lang="es-EC" sz="2000" dirty="0" smtClean="0"/>
            </a:br>
            <a:r>
              <a:rPr lang="es-ES" b="1" dirty="0" smtClean="0"/>
              <a:t/>
            </a:r>
            <a:br>
              <a:rPr lang="es-ES" b="1" dirty="0" smtClean="0"/>
            </a:br>
            <a:r>
              <a:rPr lang="es-ES" b="1" dirty="0" smtClean="0"/>
              <a:t/>
            </a:r>
            <a:br>
              <a:rPr lang="es-ES" b="1" dirty="0" smtClean="0"/>
            </a:br>
            <a:r>
              <a:rPr lang="es-ES" b="1" dirty="0"/>
              <a:t/>
            </a:r>
            <a:br>
              <a:rPr lang="es-ES" b="1" dirty="0"/>
            </a:br>
            <a:r>
              <a:rPr lang="es-ES" b="1" dirty="0" smtClean="0"/>
              <a:t/>
            </a:r>
            <a:br>
              <a:rPr lang="es-ES" b="1" dirty="0" smtClean="0"/>
            </a:br>
            <a:r>
              <a:rPr lang="es-ES" b="1" dirty="0"/>
              <a:t/>
            </a:r>
            <a:br>
              <a:rPr lang="es-ES" b="1" dirty="0"/>
            </a:br>
            <a:r>
              <a:rPr lang="es-EC" sz="1600" dirty="0"/>
              <a:t/>
            </a:r>
            <a:br>
              <a:rPr lang="es-EC" sz="1600" dirty="0"/>
            </a:br>
            <a:r>
              <a:rPr lang="es-ES" dirty="0" smtClean="0"/>
              <a:t/>
            </a:r>
            <a:br>
              <a:rPr lang="es-ES" dirty="0" smtClean="0"/>
            </a:br>
            <a:r>
              <a:rPr lang="es-ES" dirty="0"/>
              <a:t/>
            </a:r>
            <a:br>
              <a:rPr lang="es-ES" dirty="0"/>
            </a:br>
            <a:r>
              <a:rPr lang="es-ES" sz="2200" b="1" dirty="0" smtClean="0"/>
              <a:t>COSTO TOTAL.- </a:t>
            </a:r>
            <a:r>
              <a:rPr lang="es-ES" sz="2200" dirty="0" smtClean="0"/>
              <a:t>Para </a:t>
            </a:r>
            <a:r>
              <a:rPr lang="es-ES" sz="2200" dirty="0"/>
              <a:t>el cálculo del Costo Total (C.T.) se sumaran los resultados de los Costos Directos (M.O.D. y  M.P.D.) e Indirectos de Fabricación (C.I.F</a:t>
            </a:r>
            <a:r>
              <a:rPr lang="es-ES" sz="2200" dirty="0" smtClean="0"/>
              <a:t>.).</a:t>
            </a:r>
            <a:br>
              <a:rPr lang="es-ES" sz="2200" dirty="0" smtClean="0"/>
            </a:br>
            <a:r>
              <a:rPr lang="es-ES" sz="2200" dirty="0"/>
              <a:t/>
            </a:r>
            <a:br>
              <a:rPr lang="es-ES" sz="2200" dirty="0"/>
            </a:br>
            <a:r>
              <a:rPr lang="es-ES" dirty="0" smtClean="0"/>
              <a:t/>
            </a:r>
            <a:br>
              <a:rPr lang="es-ES" dirty="0" smtClean="0"/>
            </a:br>
            <a:r>
              <a:rPr lang="es-ES" dirty="0"/>
              <a:t/>
            </a:r>
            <a:br>
              <a:rPr lang="es-ES" dirty="0"/>
            </a:br>
            <a:r>
              <a:rPr lang="es-ES" dirty="0" smtClean="0"/>
              <a:t/>
            </a:r>
            <a:br>
              <a:rPr lang="es-ES" dirty="0" smtClean="0"/>
            </a:br>
            <a:r>
              <a:rPr lang="es-ES" dirty="0"/>
              <a:t/>
            </a:r>
            <a:br>
              <a:rPr lang="es-ES" dirty="0"/>
            </a:br>
            <a:r>
              <a:rPr lang="es-EC" sz="1600" dirty="0"/>
              <a:t/>
            </a:r>
            <a:br>
              <a:rPr lang="es-EC" sz="1600" dirty="0"/>
            </a:br>
            <a:r>
              <a:rPr lang="es-EC" sz="3200" dirty="0" smtClean="0"/>
              <a:t/>
            </a:r>
            <a:br>
              <a:rPr lang="es-EC" sz="3200" dirty="0" smtClean="0"/>
            </a:br>
            <a:endParaRPr lang="es-EC" sz="3200" dirty="0"/>
          </a:p>
        </p:txBody>
      </p:sp>
      <p:pic>
        <p:nvPicPr>
          <p:cNvPr id="1026" name="Picture 2"/>
          <p:cNvPicPr>
            <a:picLocks noChangeAspect="1" noChangeArrowheads="1"/>
          </p:cNvPicPr>
          <p:nvPr/>
        </p:nvPicPr>
        <p:blipFill>
          <a:blip r:embed="rId2" cstate="print"/>
          <a:srcRect/>
          <a:stretch>
            <a:fillRect/>
          </a:stretch>
        </p:blipFill>
        <p:spPr bwMode="auto">
          <a:xfrm>
            <a:off x="3275856" y="1412776"/>
            <a:ext cx="2088232" cy="144016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2843808" y="4437112"/>
            <a:ext cx="3528392" cy="1440160"/>
          </a:xfrm>
          <a:prstGeom prst="rect">
            <a:avLst/>
          </a:prstGeom>
          <a:noFill/>
          <a:ln w="9525">
            <a:noFill/>
            <a:miter lim="800000"/>
            <a:headEnd/>
            <a:tailEnd/>
          </a:ln>
        </p:spPr>
      </p:pic>
    </p:spTree>
    <p:extLst>
      <p:ext uri="{BB962C8B-B14F-4D97-AF65-F5344CB8AC3E}">
        <p14:creationId xmlns:p14="http://schemas.microsoft.com/office/powerpoint/2010/main" val="22431119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229600" cy="852704"/>
          </a:xfrm>
        </p:spPr>
        <p:txBody>
          <a:bodyPr>
            <a:normAutofit fontScale="90000"/>
          </a:bodyPr>
          <a:lstStyle/>
          <a:p>
            <a:pPr lvl="1" algn="ctr" rtl="0">
              <a:spcBef>
                <a:spcPct val="0"/>
              </a:spcBef>
            </a:pPr>
            <a:r>
              <a:rPr lang="es-ES" sz="2800" b="1" dirty="0" smtClean="0"/>
              <a:t>PRECIO INDIVIDUAL DEL LADRILLO REFRACTARIO</a:t>
            </a:r>
            <a:r>
              <a:rPr lang="es-EC" sz="1400" dirty="0" smtClean="0"/>
              <a:t/>
            </a:r>
            <a:br>
              <a:rPr lang="es-EC" sz="1400" dirty="0" smtClean="0"/>
            </a:br>
            <a:r>
              <a:rPr lang="es-EC" sz="1600" dirty="0"/>
              <a:t/>
            </a:r>
            <a:br>
              <a:rPr lang="es-EC" sz="1600" dirty="0"/>
            </a:b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2358132678"/>
              </p:ext>
            </p:extLst>
          </p:nvPr>
        </p:nvGraphicFramePr>
        <p:xfrm>
          <a:off x="2428056" y="2276872"/>
          <a:ext cx="5112567" cy="3839414"/>
        </p:xfrm>
        <a:graphic>
          <a:graphicData uri="http://schemas.openxmlformats.org/drawingml/2006/table">
            <a:tbl>
              <a:tblPr firstRow="1" firstCol="1" bandRow="1">
                <a:tableStyleId>{5C22544A-7EE6-4342-B048-85BDC9FD1C3A}</a:tableStyleId>
              </a:tblPr>
              <a:tblGrid>
                <a:gridCol w="1746365"/>
                <a:gridCol w="1858989"/>
                <a:gridCol w="1507213"/>
              </a:tblGrid>
              <a:tr h="528400">
                <a:tc gridSpan="3">
                  <a:txBody>
                    <a:bodyPr/>
                    <a:lstStyle/>
                    <a:p>
                      <a:pPr algn="ctr">
                        <a:lnSpc>
                          <a:spcPct val="115000"/>
                        </a:lnSpc>
                        <a:spcAft>
                          <a:spcPts val="0"/>
                        </a:spcAft>
                      </a:pPr>
                      <a:r>
                        <a:rPr lang="es-EC" sz="1600" dirty="0">
                          <a:effectLst/>
                        </a:rPr>
                        <a:t>CONFORMACIÓN DEL COSTO DEL LADRILLO REFRACTARIO</a:t>
                      </a:r>
                      <a:endParaRPr lang="es-EC" sz="1600" dirty="0">
                        <a:effectLst/>
                        <a:latin typeface="Calibri"/>
                        <a:ea typeface="Calibri"/>
                        <a:cs typeface="Times New Roman"/>
                      </a:endParaRPr>
                    </a:p>
                  </a:txBody>
                  <a:tcPr marL="44450" marR="44450" marT="0" marB="0" anchor="ctr"/>
                </a:tc>
                <a:tc hMerge="1">
                  <a:txBody>
                    <a:bodyPr/>
                    <a:lstStyle/>
                    <a:p>
                      <a:endParaRPr lang="es-EC"/>
                    </a:p>
                  </a:txBody>
                  <a:tcPr/>
                </a:tc>
                <a:tc hMerge="1">
                  <a:txBody>
                    <a:bodyPr/>
                    <a:lstStyle/>
                    <a:p>
                      <a:endParaRPr lang="es-EC"/>
                    </a:p>
                  </a:txBody>
                  <a:tcPr/>
                </a:tc>
              </a:tr>
              <a:tr h="318466">
                <a:tc>
                  <a:txBody>
                    <a:bodyPr/>
                    <a:lstStyle/>
                    <a:p>
                      <a:pPr>
                        <a:lnSpc>
                          <a:spcPct val="115000"/>
                        </a:lnSpc>
                      </a:pPr>
                      <a:endParaRPr lang="es-EC" sz="1600" dirty="0">
                        <a:effectLst/>
                        <a:latin typeface="Calibri"/>
                      </a:endParaRPr>
                    </a:p>
                  </a:txBody>
                  <a:tcPr marL="44450" marR="44450" marT="0" marB="0" anchor="ctr"/>
                </a:tc>
                <a:tc>
                  <a:txBody>
                    <a:bodyPr/>
                    <a:lstStyle/>
                    <a:p>
                      <a:pPr>
                        <a:lnSpc>
                          <a:spcPct val="115000"/>
                        </a:lnSpc>
                      </a:pPr>
                      <a:endParaRPr lang="es-EC" sz="1600">
                        <a:effectLst/>
                        <a:latin typeface="Calibri"/>
                      </a:endParaRPr>
                    </a:p>
                  </a:txBody>
                  <a:tcPr marL="44450" marR="44450" marT="0" marB="0" anchor="ctr"/>
                </a:tc>
                <a:tc>
                  <a:txBody>
                    <a:bodyPr/>
                    <a:lstStyle/>
                    <a:p>
                      <a:pPr>
                        <a:lnSpc>
                          <a:spcPct val="115000"/>
                        </a:lnSpc>
                      </a:pPr>
                      <a:endParaRPr lang="es-EC" sz="1600">
                        <a:effectLst/>
                        <a:latin typeface="Calibri"/>
                      </a:endParaRPr>
                    </a:p>
                  </a:txBody>
                  <a:tcPr marL="44450" marR="44450" marT="0" marB="0" anchor="ctr"/>
                </a:tc>
              </a:tr>
              <a:tr h="255550">
                <a:tc gridSpan="2">
                  <a:txBody>
                    <a:bodyPr/>
                    <a:lstStyle/>
                    <a:p>
                      <a:pPr algn="ctr">
                        <a:lnSpc>
                          <a:spcPct val="115000"/>
                        </a:lnSpc>
                        <a:spcAft>
                          <a:spcPts val="0"/>
                        </a:spcAft>
                      </a:pPr>
                      <a:r>
                        <a:rPr lang="es-EC" sz="1600" dirty="0">
                          <a:effectLst/>
                        </a:rPr>
                        <a:t>Numero de Ladrillos Producidos</a:t>
                      </a:r>
                      <a:endParaRPr lang="es-EC" sz="1600" dirty="0">
                        <a:effectLst/>
                        <a:latin typeface="Calibri"/>
                        <a:ea typeface="Calibri"/>
                        <a:cs typeface="Times New Roman"/>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C" sz="1600">
                          <a:effectLst/>
                        </a:rPr>
                        <a:t>1,300</a:t>
                      </a:r>
                      <a:endParaRPr lang="es-EC" sz="1600">
                        <a:effectLst/>
                        <a:latin typeface="Calibri"/>
                        <a:ea typeface="Calibri"/>
                        <a:cs typeface="Times New Roman"/>
                      </a:endParaRPr>
                    </a:p>
                  </a:txBody>
                  <a:tcPr marL="44450" marR="44450" marT="0" marB="0" anchor="ctr"/>
                </a:tc>
              </a:tr>
              <a:tr h="272850">
                <a:tc>
                  <a:txBody>
                    <a:bodyPr/>
                    <a:lstStyle/>
                    <a:p>
                      <a:pPr>
                        <a:lnSpc>
                          <a:spcPct val="115000"/>
                        </a:lnSpc>
                      </a:pPr>
                      <a:endParaRPr lang="es-EC" sz="1600" dirty="0">
                        <a:effectLst/>
                        <a:latin typeface="Calibri"/>
                      </a:endParaRPr>
                    </a:p>
                  </a:txBody>
                  <a:tcPr marL="44450" marR="44450" marT="0" marB="0" anchor="ctr"/>
                </a:tc>
                <a:tc>
                  <a:txBody>
                    <a:bodyPr/>
                    <a:lstStyle/>
                    <a:p>
                      <a:pPr>
                        <a:lnSpc>
                          <a:spcPct val="115000"/>
                        </a:lnSpc>
                      </a:pPr>
                      <a:endParaRPr lang="es-EC" sz="1600">
                        <a:effectLst/>
                        <a:latin typeface="Calibri"/>
                      </a:endParaRPr>
                    </a:p>
                  </a:txBody>
                  <a:tcPr marL="44450" marR="44450" marT="0" marB="0" anchor="ctr"/>
                </a:tc>
                <a:tc>
                  <a:txBody>
                    <a:bodyPr/>
                    <a:lstStyle/>
                    <a:p>
                      <a:pPr>
                        <a:lnSpc>
                          <a:spcPct val="115000"/>
                        </a:lnSpc>
                      </a:pPr>
                      <a:endParaRPr lang="es-EC" sz="1600">
                        <a:effectLst/>
                        <a:latin typeface="Calibri"/>
                      </a:endParaRPr>
                    </a:p>
                  </a:txBody>
                  <a:tcPr marL="44450" marR="44450" marT="0" marB="0" anchor="ctr"/>
                </a:tc>
              </a:tr>
              <a:tr h="255550">
                <a:tc>
                  <a:txBody>
                    <a:bodyPr/>
                    <a:lstStyle/>
                    <a:p>
                      <a:pPr algn="ctr">
                        <a:lnSpc>
                          <a:spcPct val="115000"/>
                        </a:lnSpc>
                        <a:spcAft>
                          <a:spcPts val="0"/>
                        </a:spcAft>
                      </a:pPr>
                      <a:r>
                        <a:rPr lang="es-EC" sz="1600">
                          <a:effectLst/>
                        </a:rPr>
                        <a:t>Concepto</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dirty="0">
                          <a:effectLst/>
                        </a:rPr>
                        <a:t>Precio Unitario</a:t>
                      </a:r>
                      <a:endParaRPr lang="es-EC" sz="16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a:effectLst/>
                        </a:rPr>
                        <a:t>Precio Total</a:t>
                      </a:r>
                      <a:endParaRPr lang="es-EC" sz="1600">
                        <a:effectLst/>
                        <a:latin typeface="Calibri"/>
                        <a:ea typeface="Calibri"/>
                        <a:cs typeface="Times New Roman"/>
                      </a:endParaRPr>
                    </a:p>
                  </a:txBody>
                  <a:tcPr marL="44450" marR="44450" marT="0" marB="0" anchor="ctr"/>
                </a:tc>
              </a:tr>
              <a:tr h="272850">
                <a:tc>
                  <a:txBody>
                    <a:bodyPr/>
                    <a:lstStyle/>
                    <a:p>
                      <a:pPr algn="ctr">
                        <a:lnSpc>
                          <a:spcPct val="115000"/>
                        </a:lnSpc>
                        <a:spcAft>
                          <a:spcPts val="0"/>
                        </a:spcAft>
                      </a:pPr>
                      <a:r>
                        <a:rPr lang="es-EC" sz="1600">
                          <a:effectLst/>
                        </a:rPr>
                        <a:t>Costos</a:t>
                      </a:r>
                      <a:endParaRPr lang="es-EC" sz="1600">
                        <a:effectLst/>
                        <a:latin typeface="Calibri"/>
                        <a:ea typeface="Calibri"/>
                        <a:cs typeface="Times New Roman"/>
                      </a:endParaRPr>
                    </a:p>
                  </a:txBody>
                  <a:tcPr marL="44450" marR="44450" marT="0" marB="0" anchor="ctr"/>
                </a:tc>
                <a:tc>
                  <a:txBody>
                    <a:bodyPr/>
                    <a:lstStyle/>
                    <a:p>
                      <a:pPr>
                        <a:lnSpc>
                          <a:spcPct val="115000"/>
                        </a:lnSpc>
                      </a:pPr>
                      <a:endParaRPr lang="es-EC" sz="1600">
                        <a:effectLst/>
                        <a:latin typeface="Calibri"/>
                      </a:endParaRPr>
                    </a:p>
                  </a:txBody>
                  <a:tcPr marL="44450" marR="44450" marT="0" marB="0" anchor="ctr"/>
                </a:tc>
                <a:tc>
                  <a:txBody>
                    <a:bodyPr/>
                    <a:lstStyle/>
                    <a:p>
                      <a:pPr>
                        <a:lnSpc>
                          <a:spcPct val="115000"/>
                        </a:lnSpc>
                      </a:pPr>
                      <a:endParaRPr lang="es-EC" sz="1600">
                        <a:effectLst/>
                        <a:latin typeface="Calibri"/>
                      </a:endParaRPr>
                    </a:p>
                  </a:txBody>
                  <a:tcPr marL="44450" marR="44450" marT="0" marB="0" anchor="ctr"/>
                </a:tc>
              </a:tr>
              <a:tr h="255550">
                <a:tc>
                  <a:txBody>
                    <a:bodyPr/>
                    <a:lstStyle/>
                    <a:p>
                      <a:pPr algn="ctr">
                        <a:lnSpc>
                          <a:spcPct val="115000"/>
                        </a:lnSpc>
                        <a:spcAft>
                          <a:spcPts val="0"/>
                        </a:spcAft>
                      </a:pPr>
                      <a:r>
                        <a:rPr lang="es-EC" sz="1600">
                          <a:effectLst/>
                        </a:rPr>
                        <a:t>M.P.D.</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dirty="0">
                          <a:effectLst/>
                        </a:rPr>
                        <a:t>0.87</a:t>
                      </a:r>
                      <a:endParaRPr lang="es-EC" sz="16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a:effectLst/>
                        </a:rPr>
                        <a:t>1,132.95</a:t>
                      </a:r>
                      <a:endParaRPr lang="es-EC" sz="1600">
                        <a:effectLst/>
                        <a:latin typeface="Calibri"/>
                        <a:ea typeface="Calibri"/>
                        <a:cs typeface="Times New Roman"/>
                      </a:endParaRPr>
                    </a:p>
                  </a:txBody>
                  <a:tcPr marL="44450" marR="44450" marT="0" marB="0" anchor="ctr"/>
                </a:tc>
              </a:tr>
              <a:tr h="255550">
                <a:tc>
                  <a:txBody>
                    <a:bodyPr/>
                    <a:lstStyle/>
                    <a:p>
                      <a:pPr algn="ctr">
                        <a:lnSpc>
                          <a:spcPct val="115000"/>
                        </a:lnSpc>
                        <a:spcAft>
                          <a:spcPts val="0"/>
                        </a:spcAft>
                      </a:pPr>
                      <a:r>
                        <a:rPr lang="es-EC" sz="1600">
                          <a:effectLst/>
                        </a:rPr>
                        <a:t>M.O.D.</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dirty="0">
                          <a:effectLst/>
                        </a:rPr>
                        <a:t>0.80</a:t>
                      </a:r>
                      <a:endParaRPr lang="es-EC" sz="16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a:effectLst/>
                        </a:rPr>
                        <a:t>1,033.50</a:t>
                      </a:r>
                      <a:endParaRPr lang="es-EC" sz="1600">
                        <a:effectLst/>
                        <a:latin typeface="Calibri"/>
                        <a:ea typeface="Calibri"/>
                        <a:cs typeface="Times New Roman"/>
                      </a:endParaRPr>
                    </a:p>
                  </a:txBody>
                  <a:tcPr marL="44450" marR="44450" marT="0" marB="0" anchor="ctr"/>
                </a:tc>
              </a:tr>
              <a:tr h="255550">
                <a:tc>
                  <a:txBody>
                    <a:bodyPr/>
                    <a:lstStyle/>
                    <a:p>
                      <a:pPr algn="ctr">
                        <a:lnSpc>
                          <a:spcPct val="115000"/>
                        </a:lnSpc>
                        <a:spcAft>
                          <a:spcPts val="0"/>
                        </a:spcAft>
                      </a:pPr>
                      <a:r>
                        <a:rPr lang="es-EC" sz="1600">
                          <a:effectLst/>
                        </a:rPr>
                        <a:t>C.I.F.</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dirty="0">
                          <a:effectLst/>
                        </a:rPr>
                        <a:t>1.58</a:t>
                      </a:r>
                      <a:endParaRPr lang="es-EC" sz="16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a:effectLst/>
                        </a:rPr>
                        <a:t>2,057.25</a:t>
                      </a:r>
                      <a:endParaRPr lang="es-EC" sz="1600">
                        <a:effectLst/>
                        <a:latin typeface="Calibri"/>
                        <a:ea typeface="Calibri"/>
                        <a:cs typeface="Times New Roman"/>
                      </a:endParaRPr>
                    </a:p>
                  </a:txBody>
                  <a:tcPr marL="44450" marR="44450" marT="0" marB="0" anchor="ctr"/>
                </a:tc>
              </a:tr>
              <a:tr h="255550">
                <a:tc>
                  <a:txBody>
                    <a:bodyPr/>
                    <a:lstStyle/>
                    <a:p>
                      <a:pPr algn="ctr">
                        <a:lnSpc>
                          <a:spcPct val="115000"/>
                        </a:lnSpc>
                        <a:spcAft>
                          <a:spcPts val="0"/>
                        </a:spcAft>
                      </a:pPr>
                      <a:r>
                        <a:rPr lang="es-EC" sz="1600">
                          <a:effectLst/>
                        </a:rPr>
                        <a:t>TOTAL COSTOS</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dirty="0">
                          <a:effectLst/>
                        </a:rPr>
                        <a:t>3.25</a:t>
                      </a:r>
                      <a:endParaRPr lang="es-EC" sz="16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a:effectLst/>
                        </a:rPr>
                        <a:t>4,223.70</a:t>
                      </a:r>
                      <a:endParaRPr lang="es-EC" sz="1600">
                        <a:effectLst/>
                        <a:latin typeface="Calibri"/>
                        <a:ea typeface="Calibri"/>
                        <a:cs typeface="Times New Roman"/>
                      </a:endParaRPr>
                    </a:p>
                  </a:txBody>
                  <a:tcPr marL="44450" marR="44450" marT="0" marB="0" anchor="ctr"/>
                </a:tc>
              </a:tr>
              <a:tr h="272850">
                <a:tc>
                  <a:txBody>
                    <a:bodyPr/>
                    <a:lstStyle/>
                    <a:p>
                      <a:pPr>
                        <a:lnSpc>
                          <a:spcPct val="115000"/>
                        </a:lnSpc>
                      </a:pPr>
                      <a:endParaRPr lang="es-EC" sz="1600">
                        <a:effectLst/>
                        <a:latin typeface="Calibri"/>
                      </a:endParaRPr>
                    </a:p>
                  </a:txBody>
                  <a:tcPr marL="44450" marR="44450" marT="0" marB="0" anchor="ctr"/>
                </a:tc>
                <a:tc>
                  <a:txBody>
                    <a:bodyPr/>
                    <a:lstStyle/>
                    <a:p>
                      <a:pPr>
                        <a:lnSpc>
                          <a:spcPct val="115000"/>
                        </a:lnSpc>
                      </a:pPr>
                      <a:endParaRPr lang="es-EC" sz="1600" dirty="0">
                        <a:effectLst/>
                        <a:latin typeface="Calibri"/>
                      </a:endParaRPr>
                    </a:p>
                  </a:txBody>
                  <a:tcPr marL="44450" marR="44450" marT="0" marB="0" anchor="ctr"/>
                </a:tc>
                <a:tc>
                  <a:txBody>
                    <a:bodyPr/>
                    <a:lstStyle/>
                    <a:p>
                      <a:pPr>
                        <a:lnSpc>
                          <a:spcPct val="115000"/>
                        </a:lnSpc>
                      </a:pPr>
                      <a:endParaRPr lang="es-EC" sz="1600">
                        <a:effectLst/>
                        <a:latin typeface="Calibri"/>
                      </a:endParaRPr>
                    </a:p>
                  </a:txBody>
                  <a:tcPr marL="44450" marR="44450" marT="0" marB="0" anchor="ctr"/>
                </a:tc>
              </a:tr>
              <a:tr h="272850">
                <a:tc>
                  <a:txBody>
                    <a:bodyPr/>
                    <a:lstStyle/>
                    <a:p>
                      <a:pPr algn="ctr">
                        <a:lnSpc>
                          <a:spcPct val="115000"/>
                        </a:lnSpc>
                        <a:spcAft>
                          <a:spcPts val="0"/>
                        </a:spcAft>
                      </a:pPr>
                      <a:r>
                        <a:rPr lang="es-EC" sz="1600">
                          <a:effectLst/>
                        </a:rPr>
                        <a:t>% de Rentabilidad</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dirty="0">
                          <a:effectLst/>
                        </a:rPr>
                        <a:t>15%</a:t>
                      </a:r>
                      <a:endParaRPr lang="es-EC" sz="1600" dirty="0">
                        <a:effectLst/>
                        <a:latin typeface="Calibri"/>
                        <a:ea typeface="Calibri"/>
                        <a:cs typeface="Times New Roman"/>
                      </a:endParaRPr>
                    </a:p>
                  </a:txBody>
                  <a:tcPr marL="44450" marR="44450" marT="0" marB="0" anchor="ctr"/>
                </a:tc>
                <a:tc>
                  <a:txBody>
                    <a:bodyPr/>
                    <a:lstStyle/>
                    <a:p>
                      <a:pPr>
                        <a:lnSpc>
                          <a:spcPct val="115000"/>
                        </a:lnSpc>
                      </a:pPr>
                      <a:endParaRPr lang="es-EC" sz="1600">
                        <a:effectLst/>
                        <a:latin typeface="Calibri"/>
                      </a:endParaRPr>
                    </a:p>
                  </a:txBody>
                  <a:tcPr marL="44450" marR="44450" marT="0" marB="0" anchor="ctr"/>
                </a:tc>
              </a:tr>
              <a:tr h="272850">
                <a:tc>
                  <a:txBody>
                    <a:bodyPr/>
                    <a:lstStyle/>
                    <a:p>
                      <a:pPr algn="ctr">
                        <a:lnSpc>
                          <a:spcPct val="115000"/>
                        </a:lnSpc>
                        <a:spcAft>
                          <a:spcPts val="0"/>
                        </a:spcAft>
                      </a:pPr>
                      <a:r>
                        <a:rPr lang="es-EC" sz="1600">
                          <a:effectLst/>
                        </a:rPr>
                        <a:t>Precio Unitario</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a:effectLst/>
                        </a:rPr>
                        <a:t>3.74</a:t>
                      </a:r>
                      <a:endParaRPr lang="es-EC" sz="1600">
                        <a:effectLst/>
                        <a:latin typeface="Calibri"/>
                        <a:ea typeface="Calibri"/>
                        <a:cs typeface="Times New Roman"/>
                      </a:endParaRPr>
                    </a:p>
                  </a:txBody>
                  <a:tcPr marL="44450" marR="44450" marT="0" marB="0" anchor="ctr"/>
                </a:tc>
                <a:tc>
                  <a:txBody>
                    <a:bodyPr/>
                    <a:lstStyle/>
                    <a:p>
                      <a:pPr>
                        <a:lnSpc>
                          <a:spcPct val="115000"/>
                        </a:lnSpc>
                      </a:pPr>
                      <a:endParaRPr lang="es-EC" sz="1600" dirty="0">
                        <a:effectLst/>
                        <a:latin typeface="Calibri"/>
                      </a:endParaRPr>
                    </a:p>
                  </a:txBody>
                  <a:tcPr marL="44450" marR="44450" marT="0" marB="0" anchor="ctr"/>
                </a:tc>
              </a:tr>
            </a:tbl>
          </a:graphicData>
        </a:graphic>
      </p:graphicFrame>
      <p:sp>
        <p:nvSpPr>
          <p:cNvPr id="5" name="Rectangle 1"/>
          <p:cNvSpPr>
            <a:spLocks noChangeArrowheads="1"/>
          </p:cNvSpPr>
          <p:nvPr/>
        </p:nvSpPr>
        <p:spPr bwMode="auto">
          <a:xfrm>
            <a:off x="1771878" y="1436368"/>
            <a:ext cx="635436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6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T</a:t>
            </a:r>
            <a:r>
              <a:rPr kumimoji="0" lang="es-EC" altLang="es-EC" sz="1600" b="1" i="0" u="none" strike="noStrike" cap="none" normalizeH="0" baseline="0" dirty="0" smtClean="0" bmk="">
                <a:ln>
                  <a:noFill/>
                </a:ln>
                <a:solidFill>
                  <a:srgbClr val="000000"/>
                </a:solidFill>
                <a:effectLst/>
                <a:latin typeface="Arial" pitchFamily="34" charset="0"/>
                <a:ea typeface="Times New Roman" pitchFamily="18" charset="0"/>
                <a:cs typeface="Times New Roman" pitchFamily="18" charset="0"/>
              </a:rPr>
              <a:t>abla 6. </a:t>
            </a:r>
            <a:r>
              <a:rPr kumimoji="0" lang="es-EC" altLang="es-EC" sz="1600" b="1" i="0" u="none" strike="noStrike" cap="none" normalizeH="0" baseline="0" dirty="0" smtClean="0" bmk="_Toc367782987">
                <a:ln>
                  <a:noFill/>
                </a:ln>
                <a:solidFill>
                  <a:srgbClr val="000000"/>
                </a:solidFill>
                <a:effectLst/>
                <a:latin typeface="Arial" pitchFamily="34" charset="0"/>
                <a:ea typeface="Times New Roman" pitchFamily="18" charset="0"/>
                <a:cs typeface="Times New Roman" pitchFamily="18" charset="0"/>
              </a:rPr>
              <a:t>8</a:t>
            </a:r>
            <a:r>
              <a:rPr kumimoji="0" lang="es-EC" altLang="es-EC" sz="1600" b="0" i="0" u="none" strike="noStrike" cap="none" normalizeH="0" baseline="0" dirty="0" smtClean="0" bmk="_Toc367782987">
                <a:ln>
                  <a:noFill/>
                </a:ln>
                <a:solidFill>
                  <a:srgbClr val="000000"/>
                </a:solidFill>
                <a:effectLst/>
                <a:latin typeface="Arial" pitchFamily="34" charset="0"/>
                <a:ea typeface="Times New Roman" pitchFamily="18" charset="0"/>
                <a:cs typeface="Arial" pitchFamily="34" charset="0"/>
              </a:rPr>
              <a:t> Conformación del Costo del Ladrillo Refractario</a:t>
            </a:r>
            <a:endParaRPr kumimoji="0" lang="es-EC" altLang="es-EC"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Fuente: </a:t>
            </a:r>
            <a:r>
              <a:rPr kumimoji="0" lang="es-EC" altLang="es-EC"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Llano, M.; Cuichán A.; Ladrillo Refractario Alternativo, 2013</a:t>
            </a:r>
            <a:endParaRPr kumimoji="0" lang="es-EC" altLang="es-EC"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50410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394116412"/>
              </p:ext>
            </p:extLst>
          </p:nvPr>
        </p:nvGraphicFramePr>
        <p:xfrm>
          <a:off x="1599585" y="2204864"/>
          <a:ext cx="5924686" cy="3471968"/>
        </p:xfrm>
        <a:graphic>
          <a:graphicData uri="http://schemas.openxmlformats.org/drawingml/2006/table">
            <a:tbl>
              <a:tblPr firstRow="1" firstCol="1" bandRow="1">
                <a:tableStyleId>{5C22544A-7EE6-4342-B048-85BDC9FD1C3A}</a:tableStyleId>
              </a:tblPr>
              <a:tblGrid>
                <a:gridCol w="3347918"/>
                <a:gridCol w="2576768"/>
              </a:tblGrid>
              <a:tr h="433996">
                <a:tc>
                  <a:txBody>
                    <a:bodyPr/>
                    <a:lstStyle/>
                    <a:p>
                      <a:pPr algn="ctr">
                        <a:lnSpc>
                          <a:spcPct val="115000"/>
                        </a:lnSpc>
                        <a:spcAft>
                          <a:spcPts val="0"/>
                        </a:spcAft>
                      </a:pPr>
                      <a:r>
                        <a:rPr lang="es-EC" sz="1600" dirty="0">
                          <a:effectLst/>
                        </a:rPr>
                        <a:t>Resumen de Inversiones</a:t>
                      </a:r>
                      <a:endParaRPr lang="es-EC" sz="16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a:effectLst/>
                        </a:rPr>
                        <a:t>Año 0</a:t>
                      </a:r>
                      <a:endParaRPr lang="es-EC" sz="1600">
                        <a:effectLst/>
                        <a:latin typeface="Calibri"/>
                        <a:ea typeface="Calibri"/>
                        <a:cs typeface="Times New Roman"/>
                      </a:endParaRPr>
                    </a:p>
                  </a:txBody>
                  <a:tcPr marL="44450" marR="44450" marT="0" marB="0" anchor="ctr"/>
                </a:tc>
              </a:tr>
              <a:tr h="433996">
                <a:tc>
                  <a:txBody>
                    <a:bodyPr/>
                    <a:lstStyle/>
                    <a:p>
                      <a:pPr algn="ctr">
                        <a:lnSpc>
                          <a:spcPct val="115000"/>
                        </a:lnSpc>
                        <a:spcAft>
                          <a:spcPts val="0"/>
                        </a:spcAft>
                      </a:pPr>
                      <a:r>
                        <a:rPr lang="es-EC" sz="1600" dirty="0">
                          <a:effectLst/>
                        </a:rPr>
                        <a:t>Molino de Bolas</a:t>
                      </a:r>
                      <a:endParaRPr lang="es-EC" sz="16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a:effectLst/>
                        </a:rPr>
                        <a:t>10,000.00</a:t>
                      </a:r>
                      <a:endParaRPr lang="es-EC" sz="1600">
                        <a:effectLst/>
                        <a:latin typeface="Calibri"/>
                        <a:ea typeface="Calibri"/>
                        <a:cs typeface="Times New Roman"/>
                      </a:endParaRPr>
                    </a:p>
                  </a:txBody>
                  <a:tcPr marL="44450" marR="44450" marT="0" marB="0" anchor="ctr"/>
                </a:tc>
              </a:tr>
              <a:tr h="433996">
                <a:tc>
                  <a:txBody>
                    <a:bodyPr/>
                    <a:lstStyle/>
                    <a:p>
                      <a:pPr algn="ctr">
                        <a:lnSpc>
                          <a:spcPct val="115000"/>
                        </a:lnSpc>
                        <a:spcAft>
                          <a:spcPts val="0"/>
                        </a:spcAft>
                      </a:pPr>
                      <a:r>
                        <a:rPr lang="es-EC" sz="1600" dirty="0">
                          <a:effectLst/>
                        </a:rPr>
                        <a:t>Concretera</a:t>
                      </a:r>
                      <a:endParaRPr lang="es-EC" sz="16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a:effectLst/>
                        </a:rPr>
                        <a:t>1,880.00</a:t>
                      </a:r>
                      <a:endParaRPr lang="es-EC" sz="1600">
                        <a:effectLst/>
                        <a:latin typeface="Calibri"/>
                        <a:ea typeface="Calibri"/>
                        <a:cs typeface="Times New Roman"/>
                      </a:endParaRPr>
                    </a:p>
                  </a:txBody>
                  <a:tcPr marL="44450" marR="44450" marT="0" marB="0" anchor="ctr"/>
                </a:tc>
              </a:tr>
              <a:tr h="433996">
                <a:tc>
                  <a:txBody>
                    <a:bodyPr/>
                    <a:lstStyle/>
                    <a:p>
                      <a:pPr algn="ctr">
                        <a:lnSpc>
                          <a:spcPct val="115000"/>
                        </a:lnSpc>
                        <a:spcAft>
                          <a:spcPts val="0"/>
                        </a:spcAft>
                      </a:pPr>
                      <a:r>
                        <a:rPr lang="es-EC" sz="1600" dirty="0">
                          <a:effectLst/>
                        </a:rPr>
                        <a:t>Prensa Hidráulica manual</a:t>
                      </a:r>
                      <a:endParaRPr lang="es-EC" sz="16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dirty="0">
                          <a:effectLst/>
                        </a:rPr>
                        <a:t>850.00</a:t>
                      </a:r>
                      <a:endParaRPr lang="es-EC" sz="1600" dirty="0">
                        <a:effectLst/>
                        <a:latin typeface="Calibri"/>
                        <a:ea typeface="Calibri"/>
                        <a:cs typeface="Times New Roman"/>
                      </a:endParaRPr>
                    </a:p>
                  </a:txBody>
                  <a:tcPr marL="44450" marR="44450" marT="0" marB="0" anchor="ctr"/>
                </a:tc>
              </a:tr>
              <a:tr h="433996">
                <a:tc>
                  <a:txBody>
                    <a:bodyPr/>
                    <a:lstStyle/>
                    <a:p>
                      <a:pPr algn="ctr">
                        <a:lnSpc>
                          <a:spcPct val="115000"/>
                        </a:lnSpc>
                        <a:spcAft>
                          <a:spcPts val="0"/>
                        </a:spcAft>
                      </a:pPr>
                      <a:r>
                        <a:rPr lang="es-EC" sz="1600">
                          <a:effectLst/>
                        </a:rPr>
                        <a:t>Horno Eléctrico</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dirty="0">
                          <a:effectLst/>
                        </a:rPr>
                        <a:t>8,800.00</a:t>
                      </a:r>
                      <a:endParaRPr lang="es-EC" sz="1600" dirty="0">
                        <a:effectLst/>
                        <a:latin typeface="Calibri"/>
                        <a:ea typeface="Calibri"/>
                        <a:cs typeface="Times New Roman"/>
                      </a:endParaRPr>
                    </a:p>
                  </a:txBody>
                  <a:tcPr marL="44450" marR="44450" marT="0" marB="0" anchor="ctr"/>
                </a:tc>
              </a:tr>
              <a:tr h="433996">
                <a:tc>
                  <a:txBody>
                    <a:bodyPr/>
                    <a:lstStyle/>
                    <a:p>
                      <a:pPr algn="ctr">
                        <a:lnSpc>
                          <a:spcPct val="115000"/>
                        </a:lnSpc>
                        <a:spcAft>
                          <a:spcPts val="0"/>
                        </a:spcAft>
                      </a:pPr>
                      <a:r>
                        <a:rPr lang="es-EC" sz="1600">
                          <a:effectLst/>
                        </a:rPr>
                        <a:t>Gastos de investigación</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dirty="0">
                          <a:effectLst/>
                        </a:rPr>
                        <a:t>5,723.28</a:t>
                      </a:r>
                      <a:endParaRPr lang="es-EC" sz="1600" dirty="0">
                        <a:effectLst/>
                        <a:latin typeface="Calibri"/>
                        <a:ea typeface="Calibri"/>
                        <a:cs typeface="Times New Roman"/>
                      </a:endParaRPr>
                    </a:p>
                  </a:txBody>
                  <a:tcPr marL="44450" marR="44450" marT="0" marB="0" anchor="ctr"/>
                </a:tc>
              </a:tr>
              <a:tr h="433996">
                <a:tc>
                  <a:txBody>
                    <a:bodyPr/>
                    <a:lstStyle/>
                    <a:p>
                      <a:pPr algn="ctr">
                        <a:lnSpc>
                          <a:spcPct val="115000"/>
                        </a:lnSpc>
                        <a:spcAft>
                          <a:spcPts val="0"/>
                        </a:spcAft>
                      </a:pPr>
                      <a:r>
                        <a:rPr lang="es-EC" sz="1600">
                          <a:effectLst/>
                        </a:rPr>
                        <a:t>Gastos de instalación y adecuación</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dirty="0">
                          <a:effectLst/>
                        </a:rPr>
                        <a:t>780.00</a:t>
                      </a:r>
                      <a:endParaRPr lang="es-EC" sz="1600" dirty="0">
                        <a:effectLst/>
                        <a:latin typeface="Calibri"/>
                        <a:ea typeface="Calibri"/>
                        <a:cs typeface="Times New Roman"/>
                      </a:endParaRPr>
                    </a:p>
                  </a:txBody>
                  <a:tcPr marL="44450" marR="44450" marT="0" marB="0" anchor="ctr"/>
                </a:tc>
              </a:tr>
              <a:tr h="433996">
                <a:tc>
                  <a:txBody>
                    <a:bodyPr/>
                    <a:lstStyle/>
                    <a:p>
                      <a:pPr algn="ctr">
                        <a:lnSpc>
                          <a:spcPct val="150000"/>
                        </a:lnSpc>
                        <a:spcAft>
                          <a:spcPts val="0"/>
                        </a:spcAft>
                      </a:pPr>
                      <a:r>
                        <a:rPr lang="es-EC" sz="1600" dirty="0">
                          <a:effectLst/>
                        </a:rPr>
                        <a:t>TOTAL</a:t>
                      </a:r>
                      <a:endParaRPr lang="es-EC" sz="1600" dirty="0">
                        <a:effectLst/>
                        <a:latin typeface="Calibri"/>
                        <a:ea typeface="Calibri"/>
                        <a:cs typeface="Times New Roman"/>
                      </a:endParaRPr>
                    </a:p>
                  </a:txBody>
                  <a:tcPr marL="44450" marR="44450" marT="0" marB="0" anchor="ctr"/>
                </a:tc>
                <a:tc>
                  <a:txBody>
                    <a:bodyPr/>
                    <a:lstStyle/>
                    <a:p>
                      <a:pPr algn="ctr">
                        <a:lnSpc>
                          <a:spcPct val="150000"/>
                        </a:lnSpc>
                        <a:spcAft>
                          <a:spcPts val="0"/>
                        </a:spcAft>
                      </a:pPr>
                      <a:r>
                        <a:rPr lang="es-EC" sz="1600" dirty="0">
                          <a:effectLst/>
                        </a:rPr>
                        <a:t>28,033.28</a:t>
                      </a:r>
                      <a:endParaRPr lang="es-EC" sz="1600" dirty="0">
                        <a:effectLst/>
                        <a:latin typeface="Calibri"/>
                        <a:ea typeface="Calibri"/>
                        <a:cs typeface="Times New Roman"/>
                      </a:endParaRPr>
                    </a:p>
                  </a:txBody>
                  <a:tcPr marL="44450" marR="44450" marT="0" marB="0" anchor="ctr"/>
                </a:tc>
              </a:tr>
            </a:tbl>
          </a:graphicData>
        </a:graphic>
      </p:graphicFrame>
      <p:sp>
        <p:nvSpPr>
          <p:cNvPr id="5" name="Rectangle 1"/>
          <p:cNvSpPr>
            <a:spLocks noChangeArrowheads="1"/>
          </p:cNvSpPr>
          <p:nvPr/>
        </p:nvSpPr>
        <p:spPr bwMode="auto">
          <a:xfrm>
            <a:off x="1763688" y="1196752"/>
            <a:ext cx="60947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6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T</a:t>
            </a:r>
            <a:r>
              <a:rPr kumimoji="0" lang="es-EC" altLang="es-EC" sz="1600" b="1" i="0" u="none" strike="noStrike" cap="none" normalizeH="0" baseline="0" dirty="0" smtClean="0" bmk="">
                <a:ln>
                  <a:noFill/>
                </a:ln>
                <a:solidFill>
                  <a:srgbClr val="000000"/>
                </a:solidFill>
                <a:effectLst/>
                <a:latin typeface="Arial" pitchFamily="34" charset="0"/>
                <a:ea typeface="Times New Roman" pitchFamily="18" charset="0"/>
                <a:cs typeface="Times New Roman" pitchFamily="18" charset="0"/>
              </a:rPr>
              <a:t>abla 6. </a:t>
            </a:r>
            <a:r>
              <a:rPr kumimoji="0" lang="es-EC" altLang="es-EC" sz="1600" b="1" i="0" u="none" strike="noStrike" cap="none" normalizeH="0" baseline="0" dirty="0" smtClean="0" bmk="_Toc367782991">
                <a:ln>
                  <a:noFill/>
                </a:ln>
                <a:solidFill>
                  <a:srgbClr val="000000"/>
                </a:solidFill>
                <a:effectLst/>
                <a:latin typeface="Arial" pitchFamily="34" charset="0"/>
                <a:ea typeface="Times New Roman" pitchFamily="18" charset="0"/>
                <a:cs typeface="Times New Roman" pitchFamily="18" charset="0"/>
              </a:rPr>
              <a:t>12 </a:t>
            </a:r>
            <a:r>
              <a:rPr kumimoji="0" lang="es-EC" altLang="es-EC" sz="1600" b="0" i="0" u="none" strike="noStrike" cap="none" normalizeH="0" baseline="0" dirty="0" smtClean="0" bmk="_Toc367782991">
                <a:ln>
                  <a:noFill/>
                </a:ln>
                <a:solidFill>
                  <a:srgbClr val="000000"/>
                </a:solidFill>
                <a:effectLst/>
                <a:latin typeface="Arial" pitchFamily="34" charset="0"/>
                <a:ea typeface="Times New Roman" pitchFamily="18" charset="0"/>
                <a:cs typeface="Arial" pitchFamily="34" charset="0"/>
              </a:rPr>
              <a:t> Activos Intangibles</a:t>
            </a:r>
            <a:endParaRPr kumimoji="0" lang="es-EC" altLang="es-EC"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Fuente: </a:t>
            </a:r>
            <a:r>
              <a:rPr kumimoji="0" lang="es-EC" altLang="es-EC"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Llano, M.; Cuichán A.; Ladrillo Refractario Alternativo, 2013</a:t>
            </a:r>
            <a:r>
              <a:rPr kumimoji="0" lang="es-EC" altLang="es-EC" sz="1000" b="0" i="0" u="none" strike="noStrike" cap="none" normalizeH="0" baseline="0" dirty="0" smtClean="0">
                <a:ln>
                  <a:noFill/>
                </a:ln>
                <a:solidFill>
                  <a:schemeClr val="tx1"/>
                </a:solidFill>
                <a:effectLst/>
                <a:latin typeface="Arial" pitchFamily="34" charset="0"/>
                <a:cs typeface="Arial" pitchFamily="34" charset="0"/>
              </a:rPr>
              <a:t> </a:t>
            </a:r>
            <a:endParaRPr kumimoji="0" lang="es-EC" altLang="es-EC"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179512" y="511800"/>
            <a:ext cx="8424936" cy="923330"/>
          </a:xfrm>
          <a:prstGeom prst="rect">
            <a:avLst/>
          </a:prstGeom>
        </p:spPr>
        <p:txBody>
          <a:bodyPr wrap="square">
            <a:spAutoFit/>
          </a:bodyPr>
          <a:lstStyle/>
          <a:p>
            <a:pPr lvl="2" algn="ctr"/>
            <a:r>
              <a:rPr lang="es-EC" sz="3600" b="1" dirty="0"/>
              <a:t>Capital de Trabajo </a:t>
            </a:r>
            <a:endParaRPr lang="es-EC" sz="3600" b="1" i="1" dirty="0"/>
          </a:p>
          <a:p>
            <a:r>
              <a:rPr lang="es-EC" dirty="0"/>
              <a:t>     </a:t>
            </a:r>
            <a:endParaRPr lang="es-EC" sz="1600" dirty="0"/>
          </a:p>
        </p:txBody>
      </p:sp>
    </p:spTree>
    <p:extLst>
      <p:ext uri="{BB962C8B-B14F-4D97-AF65-F5344CB8AC3E}">
        <p14:creationId xmlns:p14="http://schemas.microsoft.com/office/powerpoint/2010/main" val="1228181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722344"/>
          </a:xfrm>
        </p:spPr>
        <p:txBody>
          <a:bodyPr>
            <a:normAutofit/>
          </a:bodyPr>
          <a:lstStyle/>
          <a:p>
            <a:pPr algn="ctr"/>
            <a:r>
              <a:rPr lang="es-EC" sz="4000" dirty="0" smtClean="0"/>
              <a:t>REFRACTARIO</a:t>
            </a:r>
            <a:endParaRPr lang="es-EC" sz="4000" dirty="0"/>
          </a:p>
        </p:txBody>
      </p:sp>
      <p:sp>
        <p:nvSpPr>
          <p:cNvPr id="3" name="2 Marcador de contenido"/>
          <p:cNvSpPr>
            <a:spLocks noGrp="1"/>
          </p:cNvSpPr>
          <p:nvPr>
            <p:ph idx="1"/>
          </p:nvPr>
        </p:nvSpPr>
        <p:spPr>
          <a:xfrm>
            <a:off x="457200" y="1935480"/>
            <a:ext cx="3898776" cy="4389120"/>
          </a:xfrm>
        </p:spPr>
        <p:txBody>
          <a:bodyPr/>
          <a:lstStyle/>
          <a:p>
            <a:pPr marL="0" indent="0">
              <a:buNone/>
            </a:pPr>
            <a:r>
              <a:rPr lang="es-EC" dirty="0"/>
              <a:t>S</a:t>
            </a:r>
            <a:r>
              <a:rPr lang="es-EC" dirty="0" smtClean="0"/>
              <a:t>on </a:t>
            </a:r>
            <a:r>
              <a:rPr lang="es-EC" dirty="0"/>
              <a:t>materiales </a:t>
            </a:r>
            <a:r>
              <a:rPr lang="es-EC" dirty="0" smtClean="0"/>
              <a:t>cerámicos.</a:t>
            </a:r>
          </a:p>
          <a:p>
            <a:pPr marL="0" indent="0">
              <a:buNone/>
            </a:pPr>
            <a:endParaRPr lang="es-EC" dirty="0"/>
          </a:p>
          <a:p>
            <a:pPr marL="0" indent="0">
              <a:buNone/>
            </a:pPr>
            <a:r>
              <a:rPr lang="es-EC" dirty="0" smtClean="0"/>
              <a:t>Condiciones de trabajo:</a:t>
            </a:r>
          </a:p>
          <a:p>
            <a:pPr marL="0" indent="0">
              <a:buNone/>
            </a:pPr>
            <a:r>
              <a:rPr lang="es-EC" dirty="0" smtClean="0"/>
              <a:t>- Temperaturas </a:t>
            </a:r>
          </a:p>
          <a:p>
            <a:pPr marL="0" indent="0">
              <a:buNone/>
            </a:pPr>
            <a:r>
              <a:rPr lang="es-EC" dirty="0" smtClean="0"/>
              <a:t>- Líquidos </a:t>
            </a:r>
          </a:p>
          <a:p>
            <a:pPr marL="0" indent="0">
              <a:buNone/>
            </a:pPr>
            <a:r>
              <a:rPr lang="es-EC" dirty="0" smtClean="0"/>
              <a:t>- Gases corrosivos </a:t>
            </a:r>
          </a:p>
          <a:p>
            <a:pPr marL="0" indent="0">
              <a:buNone/>
            </a:pPr>
            <a:r>
              <a:rPr lang="es-EC" dirty="0" smtClean="0"/>
              <a:t>- Abrasión </a:t>
            </a:r>
          </a:p>
          <a:p>
            <a:pPr marL="0" indent="0">
              <a:buNone/>
            </a:pPr>
            <a:r>
              <a:rPr lang="es-EC" dirty="0" smtClean="0"/>
              <a:t>- Esfuerzos </a:t>
            </a:r>
            <a:r>
              <a:rPr lang="es-EC" dirty="0"/>
              <a:t>mecánicos y térmicos inducidos.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2785451"/>
            <a:ext cx="4545382"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65719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692696"/>
            <a:ext cx="8229600" cy="566936"/>
          </a:xfrm>
        </p:spPr>
        <p:txBody>
          <a:bodyPr>
            <a:normAutofit/>
          </a:bodyPr>
          <a:lstStyle/>
          <a:p>
            <a:pPr algn="ctr"/>
            <a:r>
              <a:rPr lang="es-EC" sz="2800" b="1" dirty="0" smtClean="0">
                <a:solidFill>
                  <a:schemeClr val="tx1"/>
                </a:solidFill>
              </a:rPr>
              <a:t>LA VAN Y LA TIR</a:t>
            </a:r>
            <a:endParaRPr lang="es-EC" sz="2800" b="1" dirty="0">
              <a:solidFill>
                <a:schemeClr val="tx1"/>
              </a:solidFill>
            </a:endParaRPr>
          </a:p>
        </p:txBody>
      </p:sp>
      <p:pic>
        <p:nvPicPr>
          <p:cNvPr id="11266" name="Picture 2"/>
          <p:cNvPicPr>
            <a:picLocks noGrp="1" noChangeAspect="1" noChangeArrowheads="1"/>
          </p:cNvPicPr>
          <p:nvPr>
            <p:ph idx="1"/>
          </p:nvPr>
        </p:nvPicPr>
        <p:blipFill>
          <a:blip r:embed="rId2" cstate="print"/>
          <a:srcRect/>
          <a:stretch>
            <a:fillRect/>
          </a:stretch>
        </p:blipFill>
        <p:spPr bwMode="auto">
          <a:xfrm>
            <a:off x="1691680" y="1412776"/>
            <a:ext cx="5760639" cy="3888432"/>
          </a:xfrm>
          <a:prstGeom prst="rect">
            <a:avLst/>
          </a:prstGeom>
          <a:noFill/>
          <a:ln w="9525">
            <a:noFill/>
            <a:miter lim="800000"/>
            <a:headEnd/>
            <a:tailEnd/>
          </a:ln>
        </p:spPr>
      </p:pic>
      <p:sp>
        <p:nvSpPr>
          <p:cNvPr id="2" name="1 Rectángulo"/>
          <p:cNvSpPr/>
          <p:nvPr/>
        </p:nvSpPr>
        <p:spPr>
          <a:xfrm>
            <a:off x="2280102" y="5860722"/>
            <a:ext cx="4572000" cy="830997"/>
          </a:xfrm>
          <a:prstGeom prst="rect">
            <a:avLst/>
          </a:prstGeom>
        </p:spPr>
        <p:txBody>
          <a:bodyPr>
            <a:spAutoFit/>
          </a:bodyPr>
          <a:lstStyle/>
          <a:p>
            <a:r>
              <a:rPr lang="es-EC" sz="2400" dirty="0"/>
              <a:t>Por tanto el tiempo de recuperación es de: </a:t>
            </a:r>
            <a:r>
              <a:rPr lang="es-EC" sz="2400" b="1" dirty="0"/>
              <a:t>4 años 7  meses y 27 días.</a:t>
            </a:r>
            <a:endParaRPr lang="es-EC" sz="2400" dirty="0"/>
          </a:p>
        </p:txBody>
      </p:sp>
      <p:sp>
        <p:nvSpPr>
          <p:cNvPr id="5" name="4 Rectángulo"/>
          <p:cNvSpPr/>
          <p:nvPr/>
        </p:nvSpPr>
        <p:spPr>
          <a:xfrm>
            <a:off x="1115616" y="5400709"/>
            <a:ext cx="7704855" cy="369332"/>
          </a:xfrm>
          <a:prstGeom prst="rect">
            <a:avLst/>
          </a:prstGeom>
        </p:spPr>
        <p:txBody>
          <a:bodyPr wrap="square">
            <a:spAutoFit/>
          </a:bodyPr>
          <a:lstStyle/>
          <a:p>
            <a:r>
              <a:rPr lang="es-EC" b="1" dirty="0"/>
              <a:t>Fuente: </a:t>
            </a:r>
            <a:r>
              <a:rPr lang="es-EC" dirty="0"/>
              <a:t>Llano, M.; Cuichán A.; Ladrillo Refractario </a:t>
            </a:r>
            <a:r>
              <a:rPr lang="es-EC" dirty="0" smtClean="0"/>
              <a:t>Alternativo, 2013.</a:t>
            </a:r>
            <a:endParaRPr lang="es-EC" dirty="0"/>
          </a:p>
        </p:txBody>
      </p:sp>
    </p:spTree>
    <p:extLst>
      <p:ext uri="{BB962C8B-B14F-4D97-AF65-F5344CB8AC3E}">
        <p14:creationId xmlns:p14="http://schemas.microsoft.com/office/powerpoint/2010/main" val="21593398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650336"/>
          </a:xfrm>
        </p:spPr>
        <p:txBody>
          <a:bodyPr>
            <a:normAutofit/>
          </a:bodyPr>
          <a:lstStyle/>
          <a:p>
            <a:pPr algn="ctr"/>
            <a:r>
              <a:rPr lang="es-EC" sz="2800" b="1" dirty="0" smtClean="0">
                <a:solidFill>
                  <a:schemeClr val="tx1"/>
                </a:solidFill>
              </a:rPr>
              <a:t>CONCLUSIONES</a:t>
            </a:r>
            <a:endParaRPr lang="es-EC" sz="2800" b="1" dirty="0">
              <a:solidFill>
                <a:schemeClr val="tx1"/>
              </a:solidFill>
            </a:endParaRPr>
          </a:p>
        </p:txBody>
      </p:sp>
      <p:sp>
        <p:nvSpPr>
          <p:cNvPr id="3" name="2 Marcador de contenido"/>
          <p:cNvSpPr>
            <a:spLocks noGrp="1"/>
          </p:cNvSpPr>
          <p:nvPr>
            <p:ph idx="1"/>
          </p:nvPr>
        </p:nvSpPr>
        <p:spPr>
          <a:xfrm>
            <a:off x="457200" y="1484784"/>
            <a:ext cx="8229600" cy="4839816"/>
          </a:xfrm>
        </p:spPr>
        <p:txBody>
          <a:bodyPr>
            <a:noAutofit/>
          </a:bodyPr>
          <a:lstStyle/>
          <a:p>
            <a:pPr algn="just"/>
            <a:r>
              <a:rPr lang="es-EC" sz="2800" dirty="0" smtClean="0">
                <a:latin typeface="+mj-lt"/>
              </a:rPr>
              <a:t>Una vez obtenido el ladrillo refractario, se puede concluir que su fabricación es factible, en cuanto tiene que ver con la adquisición de materias primas, debido a que en el país se cuenta con yacimientos de dicho material y son de fácil acceso, por otra parte cabe mencionar que estos lugares no están concesionados, motivo por el cual las arcillas tienen un bajo costo.</a:t>
            </a:r>
            <a:endParaRPr lang="es-EC" sz="2800" dirty="0">
              <a:latin typeface="+mj-lt"/>
            </a:endParaRPr>
          </a:p>
        </p:txBody>
      </p:sp>
    </p:spTree>
    <p:extLst>
      <p:ext uri="{BB962C8B-B14F-4D97-AF65-F5344CB8AC3E}">
        <p14:creationId xmlns:p14="http://schemas.microsoft.com/office/powerpoint/2010/main" val="42516921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457200" y="692696"/>
            <a:ext cx="8229600" cy="5631904"/>
          </a:xfrm>
        </p:spPr>
        <p:txBody>
          <a:bodyPr/>
          <a:lstStyle/>
          <a:p>
            <a:pPr algn="just"/>
            <a:r>
              <a:rPr lang="es-EC" dirty="0" smtClean="0"/>
              <a:t> </a:t>
            </a:r>
            <a:r>
              <a:rPr lang="es-EC" dirty="0" smtClean="0">
                <a:latin typeface="+mj-lt"/>
              </a:rPr>
              <a:t>Dos de los parámetros más importantes a controlar es la formulación de la fase cordierita y el proceso de presando. La primera determina la  refractabilidad del ladrillo,  que para este caso se obtuvo con la mezcla C, un ciclo de cocción adecuado (T°máx 1400°C  y tiempo de cocción de 14 horas). Y la segunda proporciona las propiedades físico-mecánicas del refractario, entre las que se destacan la resistencia a la flexión y compresión en frio, parámetros que fueron controlados con una presión de prensado de 6 toneladas, concluyendo  así, que a mayor presión de prensado, mayores serás dichas propiedades.</a:t>
            </a:r>
            <a:endParaRPr lang="es-EC" dirty="0">
              <a:latin typeface="+mj-lt"/>
            </a:endParaRPr>
          </a:p>
        </p:txBody>
      </p:sp>
    </p:spTree>
    <p:extLst>
      <p:ext uri="{BB962C8B-B14F-4D97-AF65-F5344CB8AC3E}">
        <p14:creationId xmlns:p14="http://schemas.microsoft.com/office/powerpoint/2010/main" val="29793662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484784"/>
            <a:ext cx="8229600" cy="4389120"/>
          </a:xfrm>
        </p:spPr>
        <p:txBody>
          <a:bodyPr>
            <a:normAutofit lnSpcReduction="10000"/>
          </a:bodyPr>
          <a:lstStyle/>
          <a:p>
            <a:pPr algn="just">
              <a:lnSpc>
                <a:spcPct val="150000"/>
              </a:lnSpc>
            </a:pPr>
            <a:r>
              <a:rPr lang="es-EC" sz="2800" dirty="0"/>
              <a:t>U</a:t>
            </a:r>
            <a:r>
              <a:rPr lang="es-EC" sz="2800" dirty="0" smtClean="0"/>
              <a:t>no </a:t>
            </a:r>
            <a:r>
              <a:rPr lang="es-EC" sz="2800" dirty="0"/>
              <a:t>de los aspectos adicionales que se tomó en cuenta es el medio ambiente, pues la producción de ladrillo refractario tiene un mínimo impacto en el ecosistema en donde se lo vaya a elaborar, pues cada uno de los elementos que conforman la materia prima se los puede reciclar, para posteriormente reutilizarlos en dicho proceso.</a:t>
            </a:r>
          </a:p>
          <a:p>
            <a:endParaRPr lang="es-EC" dirty="0"/>
          </a:p>
        </p:txBody>
      </p:sp>
    </p:spTree>
    <p:extLst>
      <p:ext uri="{BB962C8B-B14F-4D97-AF65-F5344CB8AC3E}">
        <p14:creationId xmlns:p14="http://schemas.microsoft.com/office/powerpoint/2010/main" val="25747617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idx="1"/>
          </p:nvPr>
        </p:nvSpPr>
        <p:spPr>
          <a:xfrm>
            <a:off x="467544" y="1412776"/>
            <a:ext cx="8229600" cy="3959969"/>
          </a:xfrm>
        </p:spPr>
        <p:txBody>
          <a:bodyPr>
            <a:normAutofit fontScale="77500" lnSpcReduction="20000"/>
          </a:bodyPr>
          <a:lstStyle/>
          <a:p>
            <a:pPr algn="just">
              <a:lnSpc>
                <a:spcPct val="150000"/>
              </a:lnSpc>
            </a:pPr>
            <a:r>
              <a:rPr lang="es-EC" sz="3200" dirty="0"/>
              <a:t>Para finalizar al realizar   un estudio económico y financiero a dicho  proyecto, se puede concluir que el mismo es rentable, ya que el precio obtenido para el ladrillo refractario después de todas las inversiones realizadas es razonable en comparación con otros  existentes en el mercado, cabe recalcar que el producto es de buena calidad y cumple con los Standards requeridos.</a:t>
            </a:r>
            <a:endParaRPr lang="es-EC" dirty="0"/>
          </a:p>
        </p:txBody>
      </p:sp>
    </p:spTree>
    <p:extLst>
      <p:ext uri="{BB962C8B-B14F-4D97-AF65-F5344CB8AC3E}">
        <p14:creationId xmlns:p14="http://schemas.microsoft.com/office/powerpoint/2010/main" val="400851948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578328"/>
          </a:xfrm>
        </p:spPr>
        <p:txBody>
          <a:bodyPr>
            <a:normAutofit/>
          </a:bodyPr>
          <a:lstStyle/>
          <a:p>
            <a:pPr algn="ctr"/>
            <a:r>
              <a:rPr lang="es-EC" sz="2800" b="1" dirty="0" smtClean="0">
                <a:solidFill>
                  <a:schemeClr val="tx1"/>
                </a:solidFill>
              </a:rPr>
              <a:t>RECOMENDACIONES</a:t>
            </a:r>
            <a:endParaRPr lang="es-EC" sz="2800" b="1" dirty="0">
              <a:solidFill>
                <a:schemeClr val="tx1"/>
              </a:solidFill>
            </a:endParaRPr>
          </a:p>
        </p:txBody>
      </p:sp>
      <p:sp>
        <p:nvSpPr>
          <p:cNvPr id="3" name="2 Marcador de contenido"/>
          <p:cNvSpPr>
            <a:spLocks noGrp="1"/>
          </p:cNvSpPr>
          <p:nvPr>
            <p:ph idx="1"/>
          </p:nvPr>
        </p:nvSpPr>
        <p:spPr>
          <a:xfrm>
            <a:off x="467544" y="1484784"/>
            <a:ext cx="8229600" cy="3960440"/>
          </a:xfrm>
        </p:spPr>
        <p:txBody>
          <a:bodyPr>
            <a:noAutofit/>
          </a:bodyPr>
          <a:lstStyle/>
          <a:p>
            <a:pPr algn="just">
              <a:lnSpc>
                <a:spcPct val="160000"/>
              </a:lnSpc>
            </a:pPr>
            <a:r>
              <a:rPr lang="es-EC" sz="2400" dirty="0"/>
              <a:t>A pesar de que existe conocimiento en cuanto a la ubicación de yacimientos de las materias primas principales para este proyecto, se recomienda realizar estudios técnicos que puedan revelar la magnitud de las mismas y el proceso adecuado de extracción para disminuir el impacto ambiental, pues la extracción artesanal que en este momento se realiza es en realidad la que va en contra de la integridad del ecosistema. </a:t>
            </a:r>
          </a:p>
        </p:txBody>
      </p:sp>
    </p:spTree>
    <p:extLst>
      <p:ext uri="{BB962C8B-B14F-4D97-AF65-F5344CB8AC3E}">
        <p14:creationId xmlns:p14="http://schemas.microsoft.com/office/powerpoint/2010/main" val="37947147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lnSpc>
                <a:spcPct val="150000"/>
              </a:lnSpc>
            </a:pPr>
            <a:r>
              <a:rPr lang="es-EC" sz="2800" dirty="0"/>
              <a:t>Es recomendable  no exceder los límites en cuanto al porcentaje de humedad que debe contener los refractarios pues un exceso y a un rango de temperatura de cocción de 90°C a 110°C,  los mismos pueden adquirir la singularidad de explotar y afectar el medio en donde se está produciendo la cocción</a:t>
            </a:r>
          </a:p>
        </p:txBody>
      </p:sp>
    </p:spTree>
    <p:extLst>
      <p:ext uri="{BB962C8B-B14F-4D97-AF65-F5344CB8AC3E}">
        <p14:creationId xmlns:p14="http://schemas.microsoft.com/office/powerpoint/2010/main" val="15807001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s-EC" sz="3200" dirty="0"/>
              <a:t>Es importante recomendar que durante el proceso de elaboración de ladrillo refractario, las personas involucradas en el mismo, utilicen todas medidas que involucran equipos  y normas  de seguridad industrial, para de esta manera  prever y solucionar  cualquier accidente que se presentara en dicho proceso.</a:t>
            </a:r>
          </a:p>
          <a:p>
            <a:endParaRPr lang="es-EC" dirty="0"/>
          </a:p>
        </p:txBody>
      </p:sp>
    </p:spTree>
    <p:extLst>
      <p:ext uri="{BB962C8B-B14F-4D97-AF65-F5344CB8AC3E}">
        <p14:creationId xmlns:p14="http://schemas.microsoft.com/office/powerpoint/2010/main" val="3787205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BIBLIOGRAFÍA</a:t>
            </a:r>
            <a:endParaRPr lang="es-EC" dirty="0"/>
          </a:p>
        </p:txBody>
      </p:sp>
      <p:sp>
        <p:nvSpPr>
          <p:cNvPr id="3" name="2 Marcador de contenido"/>
          <p:cNvSpPr>
            <a:spLocks noGrp="1"/>
          </p:cNvSpPr>
          <p:nvPr>
            <p:ph idx="1"/>
          </p:nvPr>
        </p:nvSpPr>
        <p:spPr/>
        <p:txBody>
          <a:bodyPr>
            <a:normAutofit fontScale="62500" lnSpcReduction="20000"/>
          </a:bodyPr>
          <a:lstStyle/>
          <a:p>
            <a:pPr lvl="0"/>
            <a:r>
              <a:rPr lang="es-EC" dirty="0" err="1"/>
              <a:t>A.N.Q.E</a:t>
            </a:r>
            <a:r>
              <a:rPr lang="es-EC" dirty="0"/>
              <a:t>. (1985). Manual Curso de Refractarios. En A. N. España, </a:t>
            </a:r>
            <a:r>
              <a:rPr lang="es-EC" i="1" dirty="0"/>
              <a:t>Manual Curso de Refractarios.</a:t>
            </a:r>
            <a:r>
              <a:rPr lang="es-EC" dirty="0"/>
              <a:t> Asturias: S.N.</a:t>
            </a:r>
          </a:p>
          <a:p>
            <a:pPr lvl="0"/>
            <a:r>
              <a:rPr lang="es-EC" dirty="0"/>
              <a:t>APOLO, A. (2009). </a:t>
            </a:r>
            <a:r>
              <a:rPr lang="es-EC" i="1" dirty="0"/>
              <a:t>Optimización de una metodología para modificar a nivel </a:t>
            </a:r>
            <a:r>
              <a:rPr lang="es-EC" i="1" dirty="0" err="1"/>
              <a:t>nanomolecular</a:t>
            </a:r>
            <a:r>
              <a:rPr lang="es-EC" i="1" dirty="0"/>
              <a:t> las propiedades de las arcillas tipo </a:t>
            </a:r>
            <a:r>
              <a:rPr lang="es-EC" i="1" dirty="0" err="1"/>
              <a:t>montmorillonita</a:t>
            </a:r>
            <a:r>
              <a:rPr lang="es-EC" i="1" dirty="0"/>
              <a:t>.</a:t>
            </a:r>
            <a:r>
              <a:rPr lang="es-EC" dirty="0"/>
              <a:t> Guayaquil: </a:t>
            </a:r>
            <a:r>
              <a:rPr lang="es-EC" dirty="0" err="1"/>
              <a:t>E.S.P.O.L</a:t>
            </a:r>
            <a:r>
              <a:rPr lang="es-EC" dirty="0"/>
              <a:t>.</a:t>
            </a:r>
          </a:p>
          <a:p>
            <a:pPr lvl="0"/>
            <a:r>
              <a:rPr lang="en-US" dirty="0" err="1"/>
              <a:t>ATKIN</a:t>
            </a:r>
            <a:r>
              <a:rPr lang="en-US" dirty="0"/>
              <a:t>, Raymond John; FOX, Norman. </a:t>
            </a:r>
            <a:r>
              <a:rPr lang="es-EC" dirty="0"/>
              <a:t>(2013 de abril de 2013). </a:t>
            </a:r>
            <a:r>
              <a:rPr lang="es-EC" i="1" dirty="0"/>
              <a:t>www.wikipedia.com</a:t>
            </a:r>
            <a:r>
              <a:rPr lang="es-EC" dirty="0"/>
              <a:t>. Obtenido de http://www.wikipedia.org</a:t>
            </a:r>
          </a:p>
          <a:p>
            <a:pPr lvl="0"/>
            <a:r>
              <a:rPr lang="es-EC" dirty="0"/>
              <a:t>AVGUSTINIK, A. (1983). </a:t>
            </a:r>
            <a:r>
              <a:rPr lang="es-EC" dirty="0" err="1"/>
              <a:t>Ceramicos</a:t>
            </a:r>
            <a:r>
              <a:rPr lang="es-EC" dirty="0"/>
              <a:t>. Barcelona: S.N.</a:t>
            </a:r>
          </a:p>
          <a:p>
            <a:pPr lvl="0"/>
            <a:r>
              <a:rPr lang="es-EC" dirty="0"/>
              <a:t>BENDER, Joel. (1985). Enciclopedia de Salud y Seguridad en el Trabajo. Vidrio, Cerámica y Materiales afines. Asturias: S.N.</a:t>
            </a:r>
          </a:p>
          <a:p>
            <a:pPr lvl="0"/>
            <a:r>
              <a:rPr lang="es-EC" dirty="0" err="1"/>
              <a:t>BOZZO</a:t>
            </a:r>
            <a:r>
              <a:rPr lang="es-EC" dirty="0"/>
              <a:t>, L., &amp; </a:t>
            </a:r>
            <a:r>
              <a:rPr lang="es-EC" dirty="0" err="1"/>
              <a:t>BARBAT</a:t>
            </a:r>
            <a:r>
              <a:rPr lang="es-EC" dirty="0"/>
              <a:t>, A. (1990). Diseño </a:t>
            </a:r>
            <a:r>
              <a:rPr lang="es-EC" dirty="0" err="1"/>
              <a:t>Sismoresistente</a:t>
            </a:r>
            <a:r>
              <a:rPr lang="es-EC" dirty="0"/>
              <a:t> de Edificios. Lima: S.N.</a:t>
            </a:r>
          </a:p>
          <a:p>
            <a:pPr lvl="0"/>
            <a:r>
              <a:rPr lang="es-EC" dirty="0"/>
              <a:t>CALLEN, H. B. (20 de Agosto de 2013). Obtenido de http://www.wikipedia.org</a:t>
            </a:r>
          </a:p>
          <a:p>
            <a:pPr lvl="0"/>
            <a:r>
              <a:rPr lang="es-EC" dirty="0" err="1"/>
              <a:t>CHAPMAN</a:t>
            </a:r>
            <a:r>
              <a:rPr lang="es-EC" dirty="0"/>
              <a:t>, A. (15 de agosto de 2012). </a:t>
            </a:r>
            <a:r>
              <a:rPr lang="es-EC" i="1" dirty="0"/>
              <a:t>Wikipedia </a:t>
            </a:r>
            <a:r>
              <a:rPr lang="es-EC" i="1" dirty="0" err="1"/>
              <a:t>Org</a:t>
            </a:r>
            <a:r>
              <a:rPr lang="es-EC" i="1" dirty="0"/>
              <a:t>.</a:t>
            </a:r>
            <a:r>
              <a:rPr lang="es-EC" dirty="0"/>
              <a:t> Obtenido de http://www.wikipedia.org</a:t>
            </a:r>
          </a:p>
          <a:p>
            <a:pPr lvl="0"/>
            <a:r>
              <a:rPr lang="es-EC" dirty="0" err="1"/>
              <a:t>DAVILA</a:t>
            </a:r>
            <a:r>
              <a:rPr lang="es-EC" dirty="0"/>
              <a:t>, F. (2009). </a:t>
            </a:r>
            <a:r>
              <a:rPr lang="es-EC" dirty="0" err="1"/>
              <a:t>Tecnologia</a:t>
            </a:r>
            <a:r>
              <a:rPr lang="es-EC" dirty="0"/>
              <a:t> Refractaria. Nuevo </a:t>
            </a:r>
            <a:r>
              <a:rPr lang="es-EC" dirty="0" err="1"/>
              <a:t>Leon</a:t>
            </a:r>
            <a:r>
              <a:rPr lang="es-EC" dirty="0"/>
              <a:t>: S.N.</a:t>
            </a:r>
          </a:p>
          <a:p>
            <a:pPr lvl="0"/>
            <a:r>
              <a:rPr lang="es-EC" dirty="0"/>
              <a:t>Diccionario Enciclopédico Popular Salvat. (29 de Diciembre de 2011). </a:t>
            </a:r>
            <a:r>
              <a:rPr lang="es-EC" i="1" dirty="0"/>
              <a:t>Wikipedia </a:t>
            </a:r>
            <a:r>
              <a:rPr lang="es-EC" i="1" dirty="0" err="1"/>
              <a:t>Org</a:t>
            </a:r>
            <a:r>
              <a:rPr lang="es-EC" i="1" dirty="0"/>
              <a:t>.</a:t>
            </a:r>
            <a:r>
              <a:rPr lang="es-EC" dirty="0"/>
              <a:t> Obtenido de http://</a:t>
            </a:r>
            <a:r>
              <a:rPr lang="es-EC" dirty="0" smtClean="0"/>
              <a:t>www.wikipedia.org</a:t>
            </a:r>
            <a:endParaRPr lang="es-EC" dirty="0"/>
          </a:p>
        </p:txBody>
      </p:sp>
    </p:spTree>
    <p:extLst>
      <p:ext uri="{BB962C8B-B14F-4D97-AF65-F5344CB8AC3E}">
        <p14:creationId xmlns:p14="http://schemas.microsoft.com/office/powerpoint/2010/main" val="13538984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BIBLIOGRAFÍA</a:t>
            </a:r>
            <a:endParaRPr lang="es-EC" dirty="0"/>
          </a:p>
        </p:txBody>
      </p:sp>
      <p:sp>
        <p:nvSpPr>
          <p:cNvPr id="3" name="2 Marcador de contenido"/>
          <p:cNvSpPr>
            <a:spLocks noGrp="1"/>
          </p:cNvSpPr>
          <p:nvPr>
            <p:ph idx="1"/>
          </p:nvPr>
        </p:nvSpPr>
        <p:spPr/>
        <p:txBody>
          <a:bodyPr>
            <a:normAutofit fontScale="62500" lnSpcReduction="20000"/>
          </a:bodyPr>
          <a:lstStyle/>
          <a:p>
            <a:pPr lvl="0"/>
            <a:r>
              <a:rPr lang="es-EC" dirty="0" err="1" smtClean="0"/>
              <a:t>I.N.E.N</a:t>
            </a:r>
            <a:r>
              <a:rPr lang="es-EC" dirty="0"/>
              <a:t>. (1981). Materiales Refractarios </a:t>
            </a:r>
            <a:r>
              <a:rPr lang="es-EC" dirty="0" err="1"/>
              <a:t>Terminologia</a:t>
            </a:r>
            <a:r>
              <a:rPr lang="es-EC" dirty="0"/>
              <a:t> (INEN 608). Quito, Ecuador: INEN.</a:t>
            </a:r>
          </a:p>
          <a:p>
            <a:pPr lvl="0"/>
            <a:r>
              <a:rPr lang="es-EC" dirty="0" err="1"/>
              <a:t>I.N.E.N</a:t>
            </a:r>
            <a:r>
              <a:rPr lang="es-EC" dirty="0"/>
              <a:t>. (1981). Materiales Refractarios </a:t>
            </a:r>
            <a:r>
              <a:rPr lang="es-EC" dirty="0" err="1"/>
              <a:t>Determiancion</a:t>
            </a:r>
            <a:r>
              <a:rPr lang="es-EC" dirty="0"/>
              <a:t> de la Porosidad, </a:t>
            </a:r>
            <a:r>
              <a:rPr lang="es-EC" dirty="0" err="1"/>
              <a:t>Absorcion</a:t>
            </a:r>
            <a:r>
              <a:rPr lang="es-EC" dirty="0"/>
              <a:t> de Agua y Densidad Aparente (INEN 573). Quito, Ecuador: INEN.</a:t>
            </a:r>
          </a:p>
          <a:p>
            <a:pPr lvl="0"/>
            <a:r>
              <a:rPr lang="es-EC" dirty="0" err="1"/>
              <a:t>I.N.E.N</a:t>
            </a:r>
            <a:r>
              <a:rPr lang="es-EC" dirty="0"/>
              <a:t>. (1981). Materiales Refractarios Determinación de la Resistencia a la rotura por Compresión y por Flexión, en frio (INEN 574. Quito, Ecuador: INEN.</a:t>
            </a:r>
          </a:p>
          <a:p>
            <a:pPr lvl="0"/>
            <a:r>
              <a:rPr lang="es-EC" dirty="0" err="1"/>
              <a:t>I.N.E.N</a:t>
            </a:r>
            <a:r>
              <a:rPr lang="es-EC" dirty="0"/>
              <a:t>. (1981). Materiales Refractarios Determinación del Cono Pirométrico Equivalente (INEN 575). Quito, Ecuador: INEN.</a:t>
            </a:r>
          </a:p>
          <a:p>
            <a:pPr lvl="0"/>
            <a:r>
              <a:rPr lang="es-EC" dirty="0" err="1"/>
              <a:t>I.N.E.N</a:t>
            </a:r>
            <a:r>
              <a:rPr lang="es-EC" dirty="0"/>
              <a:t>. (1981). Materiales Refractarios Silico-Aluminosos Análisis </a:t>
            </a:r>
            <a:r>
              <a:rPr lang="es-EC" dirty="0" err="1"/>
              <a:t>Qumico</a:t>
            </a:r>
            <a:r>
              <a:rPr lang="es-EC" dirty="0"/>
              <a:t> (INEN 576). Quito, Ecuador: </a:t>
            </a:r>
            <a:r>
              <a:rPr lang="es-EC" dirty="0" err="1"/>
              <a:t>I.N.E.N</a:t>
            </a:r>
            <a:r>
              <a:rPr lang="es-EC" dirty="0"/>
              <a:t>.</a:t>
            </a:r>
          </a:p>
          <a:p>
            <a:pPr lvl="0"/>
            <a:r>
              <a:rPr lang="es-EC" dirty="0" err="1"/>
              <a:t>IDEM</a:t>
            </a:r>
            <a:r>
              <a:rPr lang="es-EC" dirty="0"/>
              <a:t>. (2008). Cerámicos Refractarios. Quito: E.P.N.</a:t>
            </a:r>
          </a:p>
          <a:p>
            <a:pPr lvl="0"/>
            <a:r>
              <a:rPr lang="es-EC" dirty="0" err="1"/>
              <a:t>INCROPERA</a:t>
            </a:r>
            <a:r>
              <a:rPr lang="es-EC" dirty="0"/>
              <a:t>, F. (2000). Fundamentos de Transferencia de Calor. Madrid: </a:t>
            </a:r>
            <a:r>
              <a:rPr lang="es-EC" dirty="0" err="1"/>
              <a:t>Prendice</a:t>
            </a:r>
            <a:r>
              <a:rPr lang="es-EC" dirty="0"/>
              <a:t> Hall.</a:t>
            </a:r>
          </a:p>
          <a:p>
            <a:pPr lvl="0"/>
            <a:r>
              <a:rPr lang="es-EC" dirty="0" err="1"/>
              <a:t>JIMENEZ</a:t>
            </a:r>
            <a:r>
              <a:rPr lang="es-EC" dirty="0"/>
              <a:t>, </a:t>
            </a:r>
            <a:r>
              <a:rPr lang="es-EC" dirty="0" err="1"/>
              <a:t>Rocio</a:t>
            </a:r>
            <a:r>
              <a:rPr lang="es-EC" dirty="0"/>
              <a:t>. (13 de mayo de 2013). </a:t>
            </a:r>
            <a:r>
              <a:rPr lang="es-EC" i="1" dirty="0"/>
              <a:t>Wikipedia</a:t>
            </a:r>
            <a:r>
              <a:rPr lang="es-EC" dirty="0"/>
              <a:t>. Obtenido de http://www.wikipedia.org</a:t>
            </a:r>
          </a:p>
          <a:p>
            <a:pPr lvl="0"/>
            <a:r>
              <a:rPr lang="en-US" dirty="0"/>
              <a:t>LENZ, G., &amp; </a:t>
            </a:r>
            <a:r>
              <a:rPr lang="en-US" dirty="0" err="1"/>
              <a:t>BITTERNCOURT</a:t>
            </a:r>
            <a:r>
              <a:rPr lang="en-US" dirty="0"/>
              <a:t>, L. (2017). </a:t>
            </a:r>
            <a:r>
              <a:rPr lang="en-US" i="1" dirty="0"/>
              <a:t>Recycling of Spent Refractories From Metallurgical Processing.</a:t>
            </a:r>
            <a:r>
              <a:rPr lang="en-US" dirty="0"/>
              <a:t> </a:t>
            </a:r>
            <a:r>
              <a:rPr lang="es-EC" dirty="0" err="1"/>
              <a:t>Dresden</a:t>
            </a:r>
            <a:r>
              <a:rPr lang="es-EC" dirty="0"/>
              <a:t>: UNITECR.</a:t>
            </a:r>
          </a:p>
          <a:p>
            <a:pPr lvl="0"/>
            <a:r>
              <a:rPr lang="es-EC" dirty="0"/>
              <a:t>MANTILLA, W. (1998). Tecnología de Fundición. Quito: E.P.N.</a:t>
            </a:r>
          </a:p>
          <a:p>
            <a:pPr lvl="0"/>
            <a:r>
              <a:rPr lang="es-EC" dirty="0" err="1"/>
              <a:t>Megazine</a:t>
            </a:r>
            <a:r>
              <a:rPr lang="es-EC" dirty="0"/>
              <a:t>. (17 de julio de 2013). </a:t>
            </a:r>
            <a:r>
              <a:rPr lang="es-EC" i="1" dirty="0"/>
              <a:t>www.megazine.com</a:t>
            </a:r>
            <a:r>
              <a:rPr lang="es-EC" dirty="0"/>
              <a:t>. Obtenido de http://www.megazine.com</a:t>
            </a:r>
          </a:p>
          <a:p>
            <a:pPr lvl="0"/>
            <a:r>
              <a:rPr lang="es-EC" dirty="0"/>
              <a:t>MORALES, J. (10 de ABRIL de 2013). Obtenido de http://</a:t>
            </a:r>
            <a:r>
              <a:rPr lang="es-EC" dirty="0" smtClean="0"/>
              <a:t>www.wikipedia.com</a:t>
            </a:r>
            <a:endParaRPr lang="es-EC" dirty="0"/>
          </a:p>
        </p:txBody>
      </p:sp>
    </p:spTree>
    <p:extLst>
      <p:ext uri="{BB962C8B-B14F-4D97-AF65-F5344CB8AC3E}">
        <p14:creationId xmlns:p14="http://schemas.microsoft.com/office/powerpoint/2010/main" val="1680267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188640"/>
            <a:ext cx="9036496" cy="578328"/>
          </a:xfrm>
        </p:spPr>
        <p:txBody>
          <a:bodyPr>
            <a:noAutofit/>
          </a:bodyPr>
          <a:lstStyle/>
          <a:p>
            <a:pPr algn="ctr"/>
            <a:r>
              <a:rPr lang="es-EC" sz="3200" dirty="0" smtClean="0"/>
              <a:t>DIAGRAMA DE FLUJO - PROYECTO</a:t>
            </a:r>
            <a:endParaRPr lang="es-EC" sz="3200" dirty="0"/>
          </a:p>
        </p:txBody>
      </p:sp>
      <p:pic>
        <p:nvPicPr>
          <p:cNvPr id="103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775752"/>
            <a:ext cx="4004729" cy="601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548422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BIBLIOGRAFÍA</a:t>
            </a:r>
            <a:endParaRPr lang="es-EC" dirty="0"/>
          </a:p>
        </p:txBody>
      </p:sp>
      <p:sp>
        <p:nvSpPr>
          <p:cNvPr id="3" name="2 Marcador de contenido"/>
          <p:cNvSpPr>
            <a:spLocks noGrp="1"/>
          </p:cNvSpPr>
          <p:nvPr>
            <p:ph idx="1"/>
          </p:nvPr>
        </p:nvSpPr>
        <p:spPr/>
        <p:txBody>
          <a:bodyPr>
            <a:normAutofit fontScale="70000" lnSpcReduction="20000"/>
          </a:bodyPr>
          <a:lstStyle/>
          <a:p>
            <a:pPr lvl="0"/>
            <a:r>
              <a:rPr lang="es-EC" dirty="0" smtClean="0"/>
              <a:t>NORTON</a:t>
            </a:r>
            <a:r>
              <a:rPr lang="es-EC" dirty="0"/>
              <a:t>, F. (1971). Refractarios. Barcelona: </a:t>
            </a:r>
            <a:r>
              <a:rPr lang="es-EC" dirty="0" err="1"/>
              <a:t>BLUME</a:t>
            </a:r>
            <a:r>
              <a:rPr lang="es-EC" dirty="0"/>
              <a:t>.</a:t>
            </a:r>
          </a:p>
          <a:p>
            <a:pPr lvl="0"/>
            <a:r>
              <a:rPr lang="es-EC" dirty="0"/>
              <a:t>Organización de </a:t>
            </a:r>
            <a:r>
              <a:rPr lang="es-EC" dirty="0" err="1"/>
              <a:t>Ceramicos</a:t>
            </a:r>
            <a:r>
              <a:rPr lang="es-EC" dirty="0"/>
              <a:t>. (3 de marzo de 2010). </a:t>
            </a:r>
            <a:r>
              <a:rPr lang="es-EC" i="1" dirty="0" err="1"/>
              <a:t>Ceramics</a:t>
            </a:r>
            <a:r>
              <a:rPr lang="es-EC" i="1" dirty="0"/>
              <a:t> </a:t>
            </a:r>
            <a:r>
              <a:rPr lang="es-EC" i="1" dirty="0" err="1"/>
              <a:t>Org</a:t>
            </a:r>
            <a:r>
              <a:rPr lang="es-EC" i="1" dirty="0"/>
              <a:t>.</a:t>
            </a:r>
            <a:r>
              <a:rPr lang="es-EC" dirty="0"/>
              <a:t> Obtenido de http://www.ceramics.org</a:t>
            </a:r>
          </a:p>
          <a:p>
            <a:pPr lvl="0"/>
            <a:r>
              <a:rPr lang="es-EC" dirty="0"/>
              <a:t>PDVSA. (20 de Julio de 1997). Obtenido de http://www.pdvsa.com</a:t>
            </a:r>
          </a:p>
          <a:p>
            <a:pPr lvl="0"/>
            <a:r>
              <a:rPr lang="es-EC" dirty="0"/>
              <a:t>SACMI. (2012). </a:t>
            </a:r>
            <a:r>
              <a:rPr lang="es-EC" i="1" dirty="0"/>
              <a:t>Tecnología de Fabricación de Azulejos.</a:t>
            </a:r>
            <a:r>
              <a:rPr lang="es-EC" dirty="0"/>
              <a:t> </a:t>
            </a:r>
            <a:r>
              <a:rPr lang="es-EC" dirty="0" err="1"/>
              <a:t>Imola</a:t>
            </a:r>
            <a:r>
              <a:rPr lang="es-EC" dirty="0"/>
              <a:t>: S.N.</a:t>
            </a:r>
          </a:p>
          <a:p>
            <a:pPr lvl="0"/>
            <a:r>
              <a:rPr lang="es-EC" dirty="0" err="1"/>
              <a:t>TIMOSHENKO</a:t>
            </a:r>
            <a:r>
              <a:rPr lang="es-EC" dirty="0"/>
              <a:t>, Stephen; </a:t>
            </a:r>
            <a:r>
              <a:rPr lang="es-EC" dirty="0" err="1"/>
              <a:t>GODIER</a:t>
            </a:r>
            <a:r>
              <a:rPr lang="es-EC" dirty="0"/>
              <a:t>, </a:t>
            </a:r>
            <a:r>
              <a:rPr lang="es-EC" dirty="0" err="1"/>
              <a:t>J.N</a:t>
            </a:r>
            <a:r>
              <a:rPr lang="es-EC" dirty="0"/>
              <a:t>. (15 de abril de 1999). </a:t>
            </a:r>
            <a:r>
              <a:rPr lang="es-EC" dirty="0" err="1"/>
              <a:t>Analisis</a:t>
            </a:r>
            <a:r>
              <a:rPr lang="es-EC" dirty="0"/>
              <a:t> de Vigas, Arcos, Placas y Laminas. En </a:t>
            </a:r>
            <a:r>
              <a:rPr lang="es-EC" i="1" dirty="0"/>
              <a:t>Resistencia de Materiales.</a:t>
            </a:r>
            <a:r>
              <a:rPr lang="es-EC" dirty="0"/>
              <a:t> Madrid: </a:t>
            </a:r>
            <a:r>
              <a:rPr lang="es-EC" dirty="0" err="1"/>
              <a:t>UPV</a:t>
            </a:r>
            <a:r>
              <a:rPr lang="es-EC" dirty="0"/>
              <a:t>. Obtenido de http://www.wikipedia.org</a:t>
            </a:r>
          </a:p>
          <a:p>
            <a:pPr lvl="0"/>
            <a:r>
              <a:rPr lang="es-EC" dirty="0" err="1"/>
              <a:t>Univerdidad</a:t>
            </a:r>
            <a:r>
              <a:rPr lang="es-EC" dirty="0"/>
              <a:t> </a:t>
            </a:r>
            <a:r>
              <a:rPr lang="es-EC" dirty="0" err="1"/>
              <a:t>Tecnica</a:t>
            </a:r>
            <a:r>
              <a:rPr lang="es-EC" dirty="0"/>
              <a:t> Federico Santa </a:t>
            </a:r>
            <a:r>
              <a:rPr lang="es-EC" dirty="0" err="1"/>
              <a:t>Maria</a:t>
            </a:r>
            <a:r>
              <a:rPr lang="es-EC" dirty="0"/>
              <a:t>. (13 de abril de 2013). Obtenido de http://www.descom.jmc.utfsm.cl/</a:t>
            </a:r>
          </a:p>
          <a:p>
            <a:pPr lvl="0"/>
            <a:r>
              <a:rPr lang="es-EC" dirty="0"/>
              <a:t>VARGAS, V. (24 de junio de 2011). </a:t>
            </a:r>
            <a:r>
              <a:rPr lang="es-EC" i="1" dirty="0" err="1"/>
              <a:t>Slideshare</a:t>
            </a:r>
            <a:r>
              <a:rPr lang="es-EC" dirty="0"/>
              <a:t>. Obtenido de http://www.slideshare.net/</a:t>
            </a:r>
          </a:p>
          <a:p>
            <a:pPr lvl="0"/>
            <a:r>
              <a:rPr lang="es-EC" dirty="0"/>
              <a:t>www.comprarmicroscopio.blogspot.com. (24 de junio de 2012). Obtenido de http://www.comprarmicroscopio.blogspot.com/</a:t>
            </a:r>
          </a:p>
          <a:p>
            <a:pPr lvl="0"/>
            <a:r>
              <a:rPr lang="es-EC" dirty="0" err="1"/>
              <a:t>ZENITH</a:t>
            </a:r>
            <a:r>
              <a:rPr lang="es-EC" dirty="0"/>
              <a:t> S.A. (24 de Junio de 2013). Obtenido de http://www.zenithcrusher.com</a:t>
            </a:r>
          </a:p>
        </p:txBody>
      </p:sp>
    </p:spTree>
    <p:extLst>
      <p:ext uri="{BB962C8B-B14F-4D97-AF65-F5344CB8AC3E}">
        <p14:creationId xmlns:p14="http://schemas.microsoft.com/office/powerpoint/2010/main" val="2143271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578328"/>
          </a:xfrm>
        </p:spPr>
        <p:txBody>
          <a:bodyPr>
            <a:normAutofit fontScale="90000"/>
          </a:bodyPr>
          <a:lstStyle/>
          <a:p>
            <a:pPr algn="ctr"/>
            <a:r>
              <a:rPr lang="es-EC" sz="3200" dirty="0"/>
              <a:t>DIAGRAMA DE FLUJO </a:t>
            </a:r>
            <a:r>
              <a:rPr lang="es-EC" sz="3200" dirty="0" smtClean="0"/>
              <a:t>– ELABORACIÓN REFRACTARIOS</a:t>
            </a:r>
            <a:endParaRPr lang="es-EC" sz="32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435265"/>
            <a:ext cx="8015162"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9394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04664"/>
            <a:ext cx="8229600" cy="722344"/>
          </a:xfrm>
        </p:spPr>
        <p:txBody>
          <a:bodyPr>
            <a:normAutofit/>
          </a:bodyPr>
          <a:lstStyle/>
          <a:p>
            <a:pPr algn="r"/>
            <a:r>
              <a:rPr lang="es-EC" sz="4000" dirty="0" smtClean="0"/>
              <a:t>FORMULACIÓN DE LA HIPÓTESIS</a:t>
            </a:r>
            <a:endParaRPr lang="es-EC" sz="4000" dirty="0"/>
          </a:p>
        </p:txBody>
      </p:sp>
      <p:graphicFrame>
        <p:nvGraphicFramePr>
          <p:cNvPr id="4" name="3 Tabla"/>
          <p:cNvGraphicFramePr>
            <a:graphicFrameLocks noGrp="1"/>
          </p:cNvGraphicFramePr>
          <p:nvPr>
            <p:extLst>
              <p:ext uri="{D42A27DB-BD31-4B8C-83A1-F6EECF244321}">
                <p14:modId xmlns:p14="http://schemas.microsoft.com/office/powerpoint/2010/main" val="2206143095"/>
              </p:ext>
            </p:extLst>
          </p:nvPr>
        </p:nvGraphicFramePr>
        <p:xfrm>
          <a:off x="323528" y="2852936"/>
          <a:ext cx="3871382" cy="2664298"/>
        </p:xfrm>
        <a:graphic>
          <a:graphicData uri="http://schemas.openxmlformats.org/drawingml/2006/table">
            <a:tbl>
              <a:tblPr firstRow="1" firstCol="1" bandRow="1">
                <a:tableStyleId>{5C22544A-7EE6-4342-B048-85BDC9FD1C3A}</a:tableStyleId>
              </a:tblPr>
              <a:tblGrid>
                <a:gridCol w="2732911"/>
                <a:gridCol w="1138471"/>
              </a:tblGrid>
              <a:tr h="457054">
                <a:tc gridSpan="2">
                  <a:txBody>
                    <a:bodyPr/>
                    <a:lstStyle/>
                    <a:p>
                      <a:pPr algn="ctr">
                        <a:lnSpc>
                          <a:spcPct val="200000"/>
                        </a:lnSpc>
                        <a:spcAft>
                          <a:spcPts val="0"/>
                        </a:spcAft>
                      </a:pPr>
                      <a:r>
                        <a:rPr lang="es-EC" sz="1200" dirty="0">
                          <a:effectLst/>
                        </a:rPr>
                        <a:t>Composición Química</a:t>
                      </a:r>
                      <a:endParaRPr lang="es-EC" sz="1100" dirty="0">
                        <a:effectLst/>
                        <a:latin typeface="Calibri"/>
                        <a:ea typeface="Calibri"/>
                        <a:cs typeface="Times New Roman"/>
                      </a:endParaRPr>
                    </a:p>
                  </a:txBody>
                  <a:tcPr marL="44450" marR="44450" marT="0" marB="0" anchor="ctr"/>
                </a:tc>
                <a:tc hMerge="1">
                  <a:txBody>
                    <a:bodyPr/>
                    <a:lstStyle/>
                    <a:p>
                      <a:endParaRPr lang="es-EC"/>
                    </a:p>
                  </a:txBody>
                  <a:tcPr/>
                </a:tc>
              </a:tr>
              <a:tr h="367874">
                <a:tc>
                  <a:txBody>
                    <a:bodyPr/>
                    <a:lstStyle/>
                    <a:p>
                      <a:pPr>
                        <a:lnSpc>
                          <a:spcPct val="200000"/>
                        </a:lnSpc>
                        <a:spcAft>
                          <a:spcPts val="0"/>
                        </a:spcAft>
                      </a:pPr>
                      <a:r>
                        <a:rPr lang="es-EC" sz="1200" dirty="0">
                          <a:effectLst/>
                        </a:rPr>
                        <a:t>Compuesto</a:t>
                      </a:r>
                      <a:endParaRPr lang="es-EC" sz="1100" dirty="0">
                        <a:effectLst/>
                        <a:latin typeface="Calibri"/>
                        <a:ea typeface="Calibri"/>
                        <a:cs typeface="Times New Roman"/>
                      </a:endParaRPr>
                    </a:p>
                  </a:txBody>
                  <a:tcPr marL="44450" marR="44450" marT="0" marB="0" anchor="b"/>
                </a:tc>
                <a:tc>
                  <a:txBody>
                    <a:bodyPr/>
                    <a:lstStyle/>
                    <a:p>
                      <a:pPr>
                        <a:lnSpc>
                          <a:spcPct val="200000"/>
                        </a:lnSpc>
                        <a:spcAft>
                          <a:spcPts val="0"/>
                        </a:spcAft>
                      </a:pPr>
                      <a:r>
                        <a:rPr lang="es-EC" sz="1200" dirty="0">
                          <a:effectLst/>
                        </a:rPr>
                        <a:t>Porcentaje</a:t>
                      </a:r>
                      <a:endParaRPr lang="es-EC" sz="1100" dirty="0">
                        <a:effectLst/>
                        <a:latin typeface="Calibri"/>
                        <a:ea typeface="Calibri"/>
                        <a:cs typeface="Times New Roman"/>
                      </a:endParaRPr>
                    </a:p>
                  </a:txBody>
                  <a:tcPr marL="44450" marR="44450" marT="0" marB="0" anchor="b"/>
                </a:tc>
              </a:tr>
              <a:tr h="367874">
                <a:tc>
                  <a:txBody>
                    <a:bodyPr/>
                    <a:lstStyle/>
                    <a:p>
                      <a:pPr>
                        <a:lnSpc>
                          <a:spcPct val="200000"/>
                        </a:lnSpc>
                        <a:spcAft>
                          <a:spcPts val="0"/>
                        </a:spcAft>
                      </a:pPr>
                      <a:r>
                        <a:rPr lang="es-EC" sz="1200" dirty="0">
                          <a:effectLst/>
                        </a:rPr>
                        <a:t>Sílice(SiO2)</a:t>
                      </a:r>
                      <a:endParaRPr lang="es-EC" sz="1100" dirty="0">
                        <a:effectLst/>
                        <a:latin typeface="Calibri"/>
                        <a:ea typeface="Calibri"/>
                        <a:cs typeface="Times New Roman"/>
                      </a:endParaRPr>
                    </a:p>
                  </a:txBody>
                  <a:tcPr marL="44450" marR="44450" marT="0" marB="0" anchor="b"/>
                </a:tc>
                <a:tc>
                  <a:txBody>
                    <a:bodyPr/>
                    <a:lstStyle/>
                    <a:p>
                      <a:pPr>
                        <a:lnSpc>
                          <a:spcPct val="200000"/>
                        </a:lnSpc>
                        <a:spcAft>
                          <a:spcPts val="0"/>
                        </a:spcAft>
                      </a:pPr>
                      <a:r>
                        <a:rPr lang="es-EC" sz="1200" dirty="0">
                          <a:effectLst/>
                        </a:rPr>
                        <a:t>52.5 - 54.5 %</a:t>
                      </a:r>
                      <a:endParaRPr lang="es-EC" sz="1100" dirty="0">
                        <a:effectLst/>
                        <a:latin typeface="Calibri"/>
                        <a:ea typeface="Calibri"/>
                        <a:cs typeface="Times New Roman"/>
                      </a:endParaRPr>
                    </a:p>
                  </a:txBody>
                  <a:tcPr marL="44450" marR="44450" marT="0" marB="0" anchor="b"/>
                </a:tc>
              </a:tr>
              <a:tr h="367874">
                <a:tc>
                  <a:txBody>
                    <a:bodyPr/>
                    <a:lstStyle/>
                    <a:p>
                      <a:pPr>
                        <a:lnSpc>
                          <a:spcPct val="200000"/>
                        </a:lnSpc>
                        <a:spcAft>
                          <a:spcPts val="0"/>
                        </a:spcAft>
                      </a:pPr>
                      <a:r>
                        <a:rPr lang="es-EC" sz="1200" dirty="0">
                          <a:effectLst/>
                        </a:rPr>
                        <a:t>Alumina(Al2O3)</a:t>
                      </a:r>
                      <a:endParaRPr lang="es-EC" sz="1100" dirty="0">
                        <a:effectLst/>
                        <a:latin typeface="Calibri"/>
                        <a:ea typeface="Calibri"/>
                        <a:cs typeface="Times New Roman"/>
                      </a:endParaRPr>
                    </a:p>
                  </a:txBody>
                  <a:tcPr marL="44450" marR="44450" marT="0" marB="0" anchor="b"/>
                </a:tc>
                <a:tc>
                  <a:txBody>
                    <a:bodyPr/>
                    <a:lstStyle/>
                    <a:p>
                      <a:pPr>
                        <a:lnSpc>
                          <a:spcPct val="200000"/>
                        </a:lnSpc>
                        <a:spcAft>
                          <a:spcPts val="0"/>
                        </a:spcAft>
                      </a:pPr>
                      <a:r>
                        <a:rPr lang="es-EC" sz="1200" dirty="0">
                          <a:effectLst/>
                        </a:rPr>
                        <a:t>40 - 42.5%</a:t>
                      </a:r>
                      <a:endParaRPr lang="es-EC" sz="1100" dirty="0">
                        <a:effectLst/>
                        <a:latin typeface="Calibri"/>
                        <a:ea typeface="Calibri"/>
                        <a:cs typeface="Times New Roman"/>
                      </a:endParaRPr>
                    </a:p>
                  </a:txBody>
                  <a:tcPr marL="44450" marR="44450" marT="0" marB="0" anchor="b"/>
                </a:tc>
              </a:tr>
              <a:tr h="367874">
                <a:tc>
                  <a:txBody>
                    <a:bodyPr/>
                    <a:lstStyle/>
                    <a:p>
                      <a:pPr>
                        <a:lnSpc>
                          <a:spcPct val="200000"/>
                        </a:lnSpc>
                        <a:spcAft>
                          <a:spcPts val="0"/>
                        </a:spcAft>
                      </a:pPr>
                      <a:r>
                        <a:rPr lang="es-EC" sz="1200" dirty="0">
                          <a:effectLst/>
                        </a:rPr>
                        <a:t>Oxido de Hierro (Fe2O3)</a:t>
                      </a:r>
                      <a:endParaRPr lang="es-EC" sz="1100" dirty="0">
                        <a:effectLst/>
                        <a:latin typeface="Calibri"/>
                        <a:ea typeface="Calibri"/>
                        <a:cs typeface="Times New Roman"/>
                      </a:endParaRPr>
                    </a:p>
                  </a:txBody>
                  <a:tcPr marL="44450" marR="44450" marT="0" marB="0" anchor="b"/>
                </a:tc>
                <a:tc>
                  <a:txBody>
                    <a:bodyPr/>
                    <a:lstStyle/>
                    <a:p>
                      <a:pPr>
                        <a:lnSpc>
                          <a:spcPct val="200000"/>
                        </a:lnSpc>
                        <a:spcAft>
                          <a:spcPts val="0"/>
                        </a:spcAft>
                      </a:pPr>
                      <a:r>
                        <a:rPr lang="es-EC" sz="1200" dirty="0">
                          <a:effectLst/>
                        </a:rPr>
                        <a:t>1.4 - 2.4%</a:t>
                      </a:r>
                      <a:endParaRPr lang="es-EC" sz="1100" dirty="0">
                        <a:effectLst/>
                        <a:latin typeface="Calibri"/>
                        <a:ea typeface="Calibri"/>
                        <a:cs typeface="Times New Roman"/>
                      </a:endParaRPr>
                    </a:p>
                  </a:txBody>
                  <a:tcPr marL="44450" marR="44450" marT="0" marB="0" anchor="b"/>
                </a:tc>
              </a:tr>
              <a:tr h="367874">
                <a:tc>
                  <a:txBody>
                    <a:bodyPr/>
                    <a:lstStyle/>
                    <a:p>
                      <a:pPr>
                        <a:lnSpc>
                          <a:spcPct val="200000"/>
                        </a:lnSpc>
                        <a:spcAft>
                          <a:spcPts val="0"/>
                        </a:spcAft>
                      </a:pPr>
                      <a:r>
                        <a:rPr lang="es-EC" sz="1200" dirty="0">
                          <a:effectLst/>
                        </a:rPr>
                        <a:t>Oxido de Titanio (TiO2)</a:t>
                      </a:r>
                      <a:endParaRPr lang="es-EC" sz="1100" dirty="0">
                        <a:effectLst/>
                        <a:latin typeface="Calibri"/>
                        <a:ea typeface="Calibri"/>
                        <a:cs typeface="Times New Roman"/>
                      </a:endParaRPr>
                    </a:p>
                  </a:txBody>
                  <a:tcPr marL="44450" marR="44450" marT="0" marB="0" anchor="b"/>
                </a:tc>
                <a:tc>
                  <a:txBody>
                    <a:bodyPr/>
                    <a:lstStyle/>
                    <a:p>
                      <a:pPr>
                        <a:lnSpc>
                          <a:spcPct val="200000"/>
                        </a:lnSpc>
                        <a:spcAft>
                          <a:spcPts val="0"/>
                        </a:spcAft>
                      </a:pPr>
                      <a:r>
                        <a:rPr lang="es-EC" sz="1200" dirty="0">
                          <a:effectLst/>
                        </a:rPr>
                        <a:t>1.6 - 2.1%</a:t>
                      </a:r>
                      <a:endParaRPr lang="es-EC" sz="1100" dirty="0">
                        <a:effectLst/>
                        <a:latin typeface="Calibri"/>
                        <a:ea typeface="Calibri"/>
                        <a:cs typeface="Times New Roman"/>
                      </a:endParaRPr>
                    </a:p>
                  </a:txBody>
                  <a:tcPr marL="44450" marR="44450" marT="0" marB="0" anchor="b"/>
                </a:tc>
              </a:tr>
              <a:tr h="367874">
                <a:tc>
                  <a:txBody>
                    <a:bodyPr/>
                    <a:lstStyle/>
                    <a:p>
                      <a:pPr>
                        <a:lnSpc>
                          <a:spcPct val="200000"/>
                        </a:lnSpc>
                        <a:spcAft>
                          <a:spcPts val="0"/>
                        </a:spcAft>
                      </a:pPr>
                      <a:r>
                        <a:rPr lang="es-EC" sz="1200" dirty="0">
                          <a:effectLst/>
                        </a:rPr>
                        <a:t>Otros Óxidos (CaO, MgO, Álcalis)</a:t>
                      </a:r>
                      <a:endParaRPr lang="es-EC" sz="1100" dirty="0">
                        <a:effectLst/>
                        <a:latin typeface="Calibri"/>
                        <a:ea typeface="Calibri"/>
                        <a:cs typeface="Times New Roman"/>
                      </a:endParaRPr>
                    </a:p>
                  </a:txBody>
                  <a:tcPr marL="44450" marR="44450" marT="0" marB="0" anchor="b"/>
                </a:tc>
                <a:tc>
                  <a:txBody>
                    <a:bodyPr/>
                    <a:lstStyle/>
                    <a:p>
                      <a:pPr>
                        <a:lnSpc>
                          <a:spcPct val="200000"/>
                        </a:lnSpc>
                        <a:spcAft>
                          <a:spcPts val="0"/>
                        </a:spcAft>
                      </a:pPr>
                      <a:r>
                        <a:rPr lang="es-EC" sz="1200" dirty="0">
                          <a:effectLst/>
                        </a:rPr>
                        <a:t>0.2 - 0.7%</a:t>
                      </a:r>
                      <a:endParaRPr lang="es-EC" sz="1100" dirty="0">
                        <a:effectLst/>
                        <a:latin typeface="Calibri"/>
                        <a:ea typeface="Calibri"/>
                        <a:cs typeface="Times New Roman"/>
                      </a:endParaRPr>
                    </a:p>
                  </a:txBody>
                  <a:tcPr marL="44450" marR="44450" marT="0" marB="0" anchor="b"/>
                </a:tc>
              </a:tr>
            </a:tbl>
          </a:graphicData>
        </a:graphic>
      </p:graphicFrame>
      <p:sp>
        <p:nvSpPr>
          <p:cNvPr id="5" name="Rectangle 1"/>
          <p:cNvSpPr>
            <a:spLocks noChangeArrowheads="1"/>
          </p:cNvSpPr>
          <p:nvPr/>
        </p:nvSpPr>
        <p:spPr bwMode="auto">
          <a:xfrm>
            <a:off x="0" y="1811973"/>
            <a:ext cx="489654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a:t>
            </a:r>
            <a:r>
              <a:rPr kumimoji="0" lang="es-EC" altLang="es-EC" sz="1200" b="1" i="0" u="none" strike="noStrike" cap="none" normalizeH="0" baseline="0" dirty="0" smtClean="0" bmk="">
                <a:ln>
                  <a:noFill/>
                </a:ln>
                <a:solidFill>
                  <a:schemeClr val="tx1"/>
                </a:solidFill>
                <a:effectLst/>
                <a:latin typeface="Arial" pitchFamily="34" charset="0"/>
                <a:ea typeface="Times New Roman" pitchFamily="18" charset="0"/>
                <a:cs typeface="Times New Roman" pitchFamily="18" charset="0"/>
              </a:rPr>
              <a:t>abla 3. </a:t>
            </a:r>
            <a:r>
              <a:rPr kumimoji="0" lang="es-EC" altLang="es-EC" sz="1200" b="1" i="0" u="none" strike="noStrike" cap="none" normalizeH="0" baseline="0" dirty="0" smtClean="0" bmk="_Toc368387117">
                <a:ln>
                  <a:noFill/>
                </a:ln>
                <a:solidFill>
                  <a:schemeClr val="tx1"/>
                </a:solidFill>
                <a:effectLst/>
                <a:latin typeface="Arial" pitchFamily="34" charset="0"/>
                <a:ea typeface="Times New Roman" pitchFamily="18" charset="0"/>
                <a:cs typeface="Times New Roman" pitchFamily="18" charset="0"/>
              </a:rPr>
              <a:t>1</a:t>
            </a:r>
            <a:r>
              <a:rPr kumimoji="0" lang="es-EC" altLang="es-EC" sz="1200" b="0" i="0" u="none" strike="noStrike" cap="none" normalizeH="0" baseline="0" dirty="0" smtClean="0" bmk="_Toc368387117">
                <a:ln>
                  <a:noFill/>
                </a:ln>
                <a:solidFill>
                  <a:schemeClr val="tx1"/>
                </a:solidFill>
                <a:effectLst/>
                <a:latin typeface="Arial" pitchFamily="34" charset="0"/>
                <a:ea typeface="Times New Roman" pitchFamily="18" charset="0"/>
                <a:cs typeface="Arial" pitchFamily="34" charset="0"/>
              </a:rPr>
              <a:t> Composición Química  Ladrillo Refractario</a:t>
            </a:r>
            <a:r>
              <a:rPr kumimoji="0" lang="es-EC" alt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EC" alt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C"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Norma ICONTEC-773, ASTMC-27</a:t>
            </a:r>
            <a:endParaRPr kumimoji="0" lang="es-EC" alt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Fuente:</a:t>
            </a:r>
            <a:r>
              <a:rPr kumimoji="0" lang="es-ES" altLang="es-EC"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ERECOS, 2012</a:t>
            </a:r>
            <a:endParaRPr kumimoji="0" lang="es-ES" alt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4126111301"/>
              </p:ext>
            </p:extLst>
          </p:nvPr>
        </p:nvGraphicFramePr>
        <p:xfrm>
          <a:off x="4698206" y="3140968"/>
          <a:ext cx="4068068" cy="1828800"/>
        </p:xfrm>
        <a:graphic>
          <a:graphicData uri="http://schemas.openxmlformats.org/drawingml/2006/table">
            <a:tbl>
              <a:tblPr firstRow="1" firstCol="1" bandRow="1">
                <a:tableStyleId>{5C22544A-7EE6-4342-B048-85BDC9FD1C3A}</a:tableStyleId>
              </a:tblPr>
              <a:tblGrid>
                <a:gridCol w="2751713"/>
                <a:gridCol w="1316355"/>
              </a:tblGrid>
              <a:tr h="193040">
                <a:tc gridSpan="2">
                  <a:txBody>
                    <a:bodyPr/>
                    <a:lstStyle/>
                    <a:p>
                      <a:pPr algn="ctr">
                        <a:lnSpc>
                          <a:spcPct val="200000"/>
                        </a:lnSpc>
                        <a:spcAft>
                          <a:spcPts val="0"/>
                        </a:spcAft>
                      </a:pPr>
                      <a:r>
                        <a:rPr lang="es-EC" sz="1200" dirty="0">
                          <a:effectLst/>
                        </a:rPr>
                        <a:t>Propiedades Mecánicas y  Físicas</a:t>
                      </a:r>
                      <a:endParaRPr lang="es-EC" sz="1100" dirty="0">
                        <a:effectLst/>
                        <a:latin typeface="Calibri"/>
                        <a:ea typeface="Calibri"/>
                        <a:cs typeface="Times New Roman"/>
                      </a:endParaRPr>
                    </a:p>
                  </a:txBody>
                  <a:tcPr marL="44450" marR="44450" marT="0" marB="0" anchor="b"/>
                </a:tc>
                <a:tc hMerge="1">
                  <a:txBody>
                    <a:bodyPr/>
                    <a:lstStyle/>
                    <a:p>
                      <a:endParaRPr lang="es-EC"/>
                    </a:p>
                  </a:txBody>
                  <a:tcPr/>
                </a:tc>
              </a:tr>
              <a:tr h="93980">
                <a:tc>
                  <a:txBody>
                    <a:bodyPr/>
                    <a:lstStyle/>
                    <a:p>
                      <a:pPr>
                        <a:lnSpc>
                          <a:spcPct val="200000"/>
                        </a:lnSpc>
                        <a:spcAft>
                          <a:spcPts val="0"/>
                        </a:spcAft>
                      </a:pPr>
                      <a:r>
                        <a:rPr lang="es-EC" sz="1200" dirty="0">
                          <a:effectLst/>
                        </a:rPr>
                        <a:t>Densidad Aparente</a:t>
                      </a:r>
                      <a:endParaRPr lang="es-EC" sz="1100" dirty="0">
                        <a:effectLst/>
                        <a:latin typeface="Calibri"/>
                        <a:ea typeface="Calibri"/>
                        <a:cs typeface="Times New Roman"/>
                      </a:endParaRPr>
                    </a:p>
                  </a:txBody>
                  <a:tcPr marL="44450" marR="44450" marT="0" marB="0" anchor="b"/>
                </a:tc>
                <a:tc>
                  <a:txBody>
                    <a:bodyPr/>
                    <a:lstStyle/>
                    <a:p>
                      <a:pPr>
                        <a:lnSpc>
                          <a:spcPct val="200000"/>
                        </a:lnSpc>
                        <a:spcAft>
                          <a:spcPts val="0"/>
                        </a:spcAft>
                      </a:pPr>
                      <a:r>
                        <a:rPr lang="es-EC" sz="1200" dirty="0">
                          <a:effectLst/>
                        </a:rPr>
                        <a:t>2.03 – 2.26 g/cc</a:t>
                      </a:r>
                      <a:endParaRPr lang="es-EC" sz="1100" dirty="0">
                        <a:effectLst/>
                        <a:latin typeface="Calibri"/>
                        <a:ea typeface="Calibri"/>
                        <a:cs typeface="Times New Roman"/>
                      </a:endParaRPr>
                    </a:p>
                  </a:txBody>
                  <a:tcPr marL="44450" marR="44450" marT="0" marB="0" anchor="b"/>
                </a:tc>
              </a:tr>
              <a:tr h="193040">
                <a:tc>
                  <a:txBody>
                    <a:bodyPr/>
                    <a:lstStyle/>
                    <a:p>
                      <a:pPr>
                        <a:lnSpc>
                          <a:spcPct val="200000"/>
                        </a:lnSpc>
                        <a:spcAft>
                          <a:spcPts val="0"/>
                        </a:spcAft>
                      </a:pPr>
                      <a:r>
                        <a:rPr lang="es-EC" sz="1200" dirty="0">
                          <a:effectLst/>
                        </a:rPr>
                        <a:t>Porosidad Aparente</a:t>
                      </a:r>
                      <a:endParaRPr lang="es-EC" sz="1100" dirty="0">
                        <a:effectLst/>
                        <a:latin typeface="Calibri"/>
                        <a:ea typeface="Calibri"/>
                        <a:cs typeface="Times New Roman"/>
                      </a:endParaRPr>
                    </a:p>
                  </a:txBody>
                  <a:tcPr marL="44450" marR="44450" marT="0" marB="0" anchor="b"/>
                </a:tc>
                <a:tc>
                  <a:txBody>
                    <a:bodyPr/>
                    <a:lstStyle/>
                    <a:p>
                      <a:pPr>
                        <a:lnSpc>
                          <a:spcPct val="200000"/>
                        </a:lnSpc>
                        <a:spcAft>
                          <a:spcPts val="0"/>
                        </a:spcAft>
                      </a:pPr>
                      <a:r>
                        <a:rPr lang="es-EC" sz="1200" dirty="0">
                          <a:effectLst/>
                        </a:rPr>
                        <a:t>16.0 - 28 %</a:t>
                      </a:r>
                      <a:endParaRPr lang="es-EC" sz="1100" dirty="0">
                        <a:effectLst/>
                        <a:latin typeface="Calibri"/>
                        <a:ea typeface="Calibri"/>
                        <a:cs typeface="Times New Roman"/>
                      </a:endParaRPr>
                    </a:p>
                  </a:txBody>
                  <a:tcPr marL="44450" marR="44450" marT="0" marB="0" anchor="b"/>
                </a:tc>
              </a:tr>
              <a:tr h="193040">
                <a:tc>
                  <a:txBody>
                    <a:bodyPr/>
                    <a:lstStyle/>
                    <a:p>
                      <a:pPr>
                        <a:lnSpc>
                          <a:spcPct val="200000"/>
                        </a:lnSpc>
                        <a:spcAft>
                          <a:spcPts val="0"/>
                        </a:spcAft>
                      </a:pPr>
                      <a:r>
                        <a:rPr lang="es-EC" sz="1200" dirty="0">
                          <a:effectLst/>
                        </a:rPr>
                        <a:t>Módulo de Ruptura en frio</a:t>
                      </a:r>
                      <a:endParaRPr lang="es-EC" sz="1100" dirty="0">
                        <a:effectLst/>
                        <a:latin typeface="Calibri"/>
                        <a:ea typeface="Calibri"/>
                        <a:cs typeface="Times New Roman"/>
                      </a:endParaRPr>
                    </a:p>
                  </a:txBody>
                  <a:tcPr marL="44450" marR="44450" marT="0" marB="0" anchor="b"/>
                </a:tc>
                <a:tc>
                  <a:txBody>
                    <a:bodyPr/>
                    <a:lstStyle/>
                    <a:p>
                      <a:pPr>
                        <a:lnSpc>
                          <a:spcPct val="200000"/>
                        </a:lnSpc>
                        <a:spcAft>
                          <a:spcPts val="0"/>
                        </a:spcAft>
                      </a:pPr>
                      <a:r>
                        <a:rPr lang="es-EC" sz="1200" dirty="0">
                          <a:effectLst/>
                        </a:rPr>
                        <a:t>60 – 180  kg/cm2</a:t>
                      </a:r>
                      <a:endParaRPr lang="es-EC" sz="1100" dirty="0">
                        <a:effectLst/>
                        <a:latin typeface="Calibri"/>
                        <a:ea typeface="Calibri"/>
                        <a:cs typeface="Times New Roman"/>
                      </a:endParaRPr>
                    </a:p>
                  </a:txBody>
                  <a:tcPr marL="44450" marR="44450" marT="0" marB="0" anchor="b"/>
                </a:tc>
              </a:tr>
              <a:tr h="193040">
                <a:tc>
                  <a:txBody>
                    <a:bodyPr/>
                    <a:lstStyle/>
                    <a:p>
                      <a:pPr>
                        <a:lnSpc>
                          <a:spcPct val="200000"/>
                        </a:lnSpc>
                        <a:spcAft>
                          <a:spcPts val="0"/>
                        </a:spcAft>
                      </a:pPr>
                      <a:r>
                        <a:rPr lang="es-EC" sz="1200" dirty="0">
                          <a:effectLst/>
                        </a:rPr>
                        <a:t>Módulo de Compresión en frio</a:t>
                      </a:r>
                      <a:endParaRPr lang="es-EC" sz="1100" dirty="0">
                        <a:effectLst/>
                        <a:latin typeface="Calibri"/>
                        <a:ea typeface="Calibri"/>
                        <a:cs typeface="Times New Roman"/>
                      </a:endParaRPr>
                    </a:p>
                  </a:txBody>
                  <a:tcPr marL="44450" marR="44450" marT="0" marB="0" anchor="b"/>
                </a:tc>
                <a:tc>
                  <a:txBody>
                    <a:bodyPr/>
                    <a:lstStyle/>
                    <a:p>
                      <a:pPr>
                        <a:lnSpc>
                          <a:spcPct val="200000"/>
                        </a:lnSpc>
                        <a:spcAft>
                          <a:spcPts val="0"/>
                        </a:spcAft>
                      </a:pPr>
                      <a:r>
                        <a:rPr lang="es-EC" sz="1200" dirty="0">
                          <a:effectLst/>
                        </a:rPr>
                        <a:t>120 – 500 kg/cm2</a:t>
                      </a:r>
                      <a:endParaRPr lang="es-EC" sz="1100" dirty="0">
                        <a:effectLst/>
                        <a:latin typeface="Calibri"/>
                        <a:ea typeface="Calibri"/>
                        <a:cs typeface="Times New Roman"/>
                      </a:endParaRPr>
                    </a:p>
                  </a:txBody>
                  <a:tcPr marL="44450" marR="44450" marT="0" marB="0" anchor="b"/>
                </a:tc>
              </a:tr>
            </a:tbl>
          </a:graphicData>
        </a:graphic>
      </p:graphicFrame>
      <p:sp>
        <p:nvSpPr>
          <p:cNvPr id="7" name="Rectangle 2"/>
          <p:cNvSpPr>
            <a:spLocks noChangeArrowheads="1"/>
          </p:cNvSpPr>
          <p:nvPr/>
        </p:nvSpPr>
        <p:spPr bwMode="auto">
          <a:xfrm>
            <a:off x="5076056" y="1824549"/>
            <a:ext cx="33123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a:t>
            </a:r>
            <a:r>
              <a:rPr kumimoji="0" lang="es-EC" altLang="es-EC" sz="1200" b="1" i="0" u="none" strike="noStrike" cap="none" normalizeH="0" baseline="0" dirty="0" smtClean="0" bmk="">
                <a:ln>
                  <a:noFill/>
                </a:ln>
                <a:solidFill>
                  <a:schemeClr val="tx1"/>
                </a:solidFill>
                <a:effectLst/>
                <a:latin typeface="Arial" pitchFamily="34" charset="0"/>
                <a:ea typeface="Times New Roman" pitchFamily="18" charset="0"/>
                <a:cs typeface="Times New Roman" pitchFamily="18" charset="0"/>
              </a:rPr>
              <a:t>abla 3. </a:t>
            </a:r>
            <a:r>
              <a:rPr kumimoji="0" lang="es-EC" altLang="es-EC" sz="1200" b="1" i="0" u="none" strike="noStrike" cap="none" normalizeH="0" baseline="0" dirty="0" smtClean="0" bmk="_Toc368387118">
                <a:ln>
                  <a:noFill/>
                </a:ln>
                <a:solidFill>
                  <a:schemeClr val="tx1"/>
                </a:solidFill>
                <a:effectLst/>
                <a:latin typeface="Arial" pitchFamily="34" charset="0"/>
                <a:ea typeface="Times New Roman" pitchFamily="18" charset="0"/>
                <a:cs typeface="Times New Roman" pitchFamily="18" charset="0"/>
              </a:rPr>
              <a:t>2</a:t>
            </a:r>
            <a:r>
              <a:rPr kumimoji="0" lang="es-EC" altLang="es-EC" sz="1200" b="0" i="0" u="none" strike="noStrike" cap="none" normalizeH="0" baseline="0" dirty="0" smtClean="0" bmk="_Toc368387118">
                <a:ln>
                  <a:noFill/>
                </a:ln>
                <a:solidFill>
                  <a:schemeClr val="tx1"/>
                </a:solidFill>
                <a:effectLst/>
                <a:latin typeface="Arial" pitchFamily="34" charset="0"/>
                <a:ea typeface="Times New Roman" pitchFamily="18" charset="0"/>
                <a:cs typeface="Arial" pitchFamily="34" charset="0"/>
              </a:rPr>
              <a:t> Propiedades Mecánicas y  Físicas</a:t>
            </a:r>
            <a:endParaRPr kumimoji="0" lang="es-EC" alt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Fuente:</a:t>
            </a:r>
            <a:r>
              <a:rPr kumimoji="0" lang="es-ES" altLang="es-EC"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ERECOS, 2012</a:t>
            </a:r>
            <a:endParaRPr kumimoji="0" lang="es-ES" altLang="es-EC"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541327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992</TotalTime>
  <Words>5026</Words>
  <Application>Microsoft Office PowerPoint</Application>
  <PresentationFormat>Presentación en pantalla (4:3)</PresentationFormat>
  <Paragraphs>847</Paragraphs>
  <Slides>70</Slides>
  <Notes>0</Notes>
  <HiddenSlides>0</HiddenSlides>
  <MMClips>0</MMClips>
  <ScaleCrop>false</ScaleCrop>
  <HeadingPairs>
    <vt:vector size="4" baseType="variant">
      <vt:variant>
        <vt:lpstr>Tema</vt:lpstr>
      </vt:variant>
      <vt:variant>
        <vt:i4>1</vt:i4>
      </vt:variant>
      <vt:variant>
        <vt:lpstr>Títulos de diapositiva</vt:lpstr>
      </vt:variant>
      <vt:variant>
        <vt:i4>70</vt:i4>
      </vt:variant>
    </vt:vector>
  </HeadingPairs>
  <TitlesOfParts>
    <vt:vector size="71" baseType="lpstr">
      <vt:lpstr>Flujo</vt:lpstr>
      <vt:lpstr>Presentación de PowerPoint</vt:lpstr>
      <vt:lpstr>Presentación de PowerPoint</vt:lpstr>
      <vt:lpstr>OBJETIVO GENERAL</vt:lpstr>
      <vt:lpstr>OBJETIVOS ESPECÍFICOS</vt:lpstr>
      <vt:lpstr>ALCANCE</vt:lpstr>
      <vt:lpstr>REFRACTARIO</vt:lpstr>
      <vt:lpstr>DIAGRAMA DE FLUJO - PROYECTO</vt:lpstr>
      <vt:lpstr>DIAGRAMA DE FLUJO – ELABORACIÓN REFRACTARIOS</vt:lpstr>
      <vt:lpstr>FORMULACIÓN DE LA HIPÓTESIS</vt:lpstr>
      <vt:lpstr>RECURSOS</vt:lpstr>
      <vt:lpstr>DOSIFICACIÓN</vt:lpstr>
      <vt:lpstr>DOSIFICACIÓN</vt:lpstr>
      <vt:lpstr>FORMULACIÓN- MEZCLA A</vt:lpstr>
      <vt:lpstr>FORMULACIÓN- MEZCLA B</vt:lpstr>
      <vt:lpstr>PRUEBAS</vt:lpstr>
      <vt:lpstr>RESULTADOS MEZCLA A Y B</vt:lpstr>
      <vt:lpstr>RESULTADOS MEZCLA A Y B</vt:lpstr>
      <vt:lpstr>MEJORAMIENTO- MEZCLA C</vt:lpstr>
      <vt:lpstr>MEJORAMIENTO- MEZCLA C</vt:lpstr>
      <vt:lpstr>MEJORAMIENTO- MEZCLA C</vt:lpstr>
      <vt:lpstr>MEJORAMIENTO- MEZCLA C</vt:lpstr>
      <vt:lpstr>TÉCNICAS APLICABLES</vt:lpstr>
      <vt:lpstr>MOLIENDA</vt:lpstr>
      <vt:lpstr>TAMIZADO</vt:lpstr>
      <vt:lpstr>CONFORMADO</vt:lpstr>
      <vt:lpstr>CONFORMADO</vt:lpstr>
      <vt:lpstr>SECADO</vt:lpstr>
      <vt:lpstr>COCCIÓN</vt:lpstr>
      <vt:lpstr>COCCIÓN</vt:lpstr>
      <vt:lpstr>PROTOTIPO</vt:lpstr>
      <vt:lpstr>PROTOTIPO</vt:lpstr>
      <vt:lpstr>PRUEBAS Y ENSAYOS DEL LADRILLO REFRACTARIO  </vt:lpstr>
      <vt:lpstr>COMPOSICIÓN QUÍMICA  </vt:lpstr>
      <vt:lpstr>NORMA INEN 573 POROSIDAD, ABSORCIÓN DE AGUA Y DENSIDAD APARENTE</vt:lpstr>
      <vt:lpstr>POROSIDAD APARENTE</vt:lpstr>
      <vt:lpstr>ABSORCION DE AGUA</vt:lpstr>
      <vt:lpstr>DENSIDAD APARENTE</vt:lpstr>
      <vt:lpstr>NORMA INEN 574 RESISTENCIA A LA ROTURA POR COMPRESIÓN  EN FRIO</vt:lpstr>
      <vt:lpstr>NORMA INEN 574 RESISTENCIA  A LA  ROTURA POR FLEXIÓN EN FRIO</vt:lpstr>
      <vt:lpstr>NORMA INEN 575 CONO PIROMÉTRICO EQUIVALENTE</vt:lpstr>
      <vt:lpstr>NORMA INEN 575 CONO PIROMÉTRICO EQUIVALENTE</vt:lpstr>
      <vt:lpstr>ENSAYOS ESPECIALES DUREZA</vt:lpstr>
      <vt:lpstr>RANGO DE DUREZA</vt:lpstr>
      <vt:lpstr>TAMAÑO DE GRAMO</vt:lpstr>
      <vt:lpstr>TAMAÑO DE GRAMO</vt:lpstr>
      <vt:lpstr>TAMAÑO DE GRAMO</vt:lpstr>
      <vt:lpstr>TAMAÑO DE GRAMO</vt:lpstr>
      <vt:lpstr>CONDUCTIVIDAD TÉRMICA</vt:lpstr>
      <vt:lpstr>CALCULOS DE LA CONDUCTIVIDAD TÉRMICA Datos:         </vt:lpstr>
      <vt:lpstr>MODELO TERMO-FÍSICO</vt:lpstr>
      <vt:lpstr>CALCULO DE LAS RESISTENCIAS TÉRMICAS  </vt:lpstr>
      <vt:lpstr>CALCULO DE LAS RESISTENCIAS TÉRMICAS  </vt:lpstr>
      <vt:lpstr>CALCULO DE LAS RESISTENCIAS TÉRMICAS  </vt:lpstr>
      <vt:lpstr>COMPARACIÓN DE RESULTADOS BAJO NORMA INEN 0635 Y PARAMETROS STANDARS </vt:lpstr>
      <vt:lpstr>Presentación de PowerPoint</vt:lpstr>
      <vt:lpstr>EVALUACION EN EL PROCESO DE OPERACION</vt:lpstr>
      <vt:lpstr>ANALISIS ECONOMICO  Los Costos Indirectos de Fabricación (C.I.F.) son la sumatoria de la Mano de obra Indirecta  (M.O.I.) y Materia Prima Indirecta (M.P.I.).         COSTO TOTAL.- Para el cálculo del Costo Total (C.T.) se sumaran los resultados de los Costos Directos (M.O.D. y  M.P.D.) e Indirectos de Fabricación (C.I.F.).        </vt:lpstr>
      <vt:lpstr>PRECIO INDIVIDUAL DEL LADRILLO REFRACTARIO  </vt:lpstr>
      <vt:lpstr>Presentación de PowerPoint</vt:lpstr>
      <vt:lpstr>LA VAN Y LA TIR</vt:lpstr>
      <vt:lpstr>CONCLUSIONES</vt:lpstr>
      <vt:lpstr>Presentación de PowerPoint</vt:lpstr>
      <vt:lpstr>Presentación de PowerPoint</vt:lpstr>
      <vt:lpstr>Presentación de PowerPoint</vt:lpstr>
      <vt:lpstr>RECOMENDACIONES</vt:lpstr>
      <vt:lpstr>Presentación de PowerPoint</vt:lpstr>
      <vt:lpstr>Presentación de PowerPoint</vt:lpstr>
      <vt:lpstr>BIBLIOGRAFÍA</vt:lpstr>
      <vt:lpstr>BIBLIOGRAFÍA</vt:lpstr>
      <vt:lpstr>BIBLIOGRAFÍA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RC CONSTRUCCIONES</dc:creator>
  <cp:lastModifiedBy>RC CONSTRUCCIONES</cp:lastModifiedBy>
  <cp:revision>125</cp:revision>
  <dcterms:created xsi:type="dcterms:W3CDTF">2013-10-03T15:18:34Z</dcterms:created>
  <dcterms:modified xsi:type="dcterms:W3CDTF">2013-10-30T06:14:46Z</dcterms:modified>
</cp:coreProperties>
</file>