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sldIdLst>
    <p:sldId id="256" r:id="rId2"/>
    <p:sldId id="340" r:id="rId3"/>
    <p:sldId id="342" r:id="rId4"/>
    <p:sldId id="343" r:id="rId5"/>
    <p:sldId id="341" r:id="rId6"/>
    <p:sldId id="344" r:id="rId7"/>
    <p:sldId id="355" r:id="rId8"/>
    <p:sldId id="356" r:id="rId9"/>
    <p:sldId id="336" r:id="rId10"/>
    <p:sldId id="337" r:id="rId11"/>
    <p:sldId id="338" r:id="rId12"/>
    <p:sldId id="349" r:id="rId13"/>
    <p:sldId id="361" r:id="rId14"/>
    <p:sldId id="350" r:id="rId15"/>
    <p:sldId id="352" r:id="rId16"/>
    <p:sldId id="347" r:id="rId17"/>
    <p:sldId id="328" r:id="rId18"/>
    <p:sldId id="266" r:id="rId19"/>
    <p:sldId id="331" r:id="rId20"/>
    <p:sldId id="332" r:id="rId21"/>
    <p:sldId id="329" r:id="rId22"/>
    <p:sldId id="267" r:id="rId23"/>
    <p:sldId id="268" r:id="rId24"/>
    <p:sldId id="333" r:id="rId25"/>
    <p:sldId id="293" r:id="rId26"/>
    <p:sldId id="321" r:id="rId27"/>
    <p:sldId id="357" r:id="rId28"/>
    <p:sldId id="292" r:id="rId29"/>
    <p:sldId id="358" r:id="rId30"/>
    <p:sldId id="359" r:id="rId31"/>
    <p:sldId id="360" r:id="rId32"/>
    <p:sldId id="294" r:id="rId33"/>
    <p:sldId id="296" r:id="rId34"/>
    <p:sldId id="297" r:id="rId35"/>
    <p:sldId id="300" r:id="rId36"/>
    <p:sldId id="304" r:id="rId37"/>
    <p:sldId id="323" r:id="rId38"/>
    <p:sldId id="339" r:id="rId39"/>
    <p:sldId id="305" r:id="rId40"/>
    <p:sldId id="324" r:id="rId41"/>
    <p:sldId id="335" r:id="rId42"/>
  </p:sldIdLst>
  <p:sldSz cx="9144000" cy="6858000" type="screen4x3"/>
  <p:notesSz cx="6858000" cy="9144000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CC"/>
    <a:srgbClr val="FF9933"/>
    <a:srgbClr val="FF9900"/>
    <a:srgbClr val="6600FF"/>
    <a:srgbClr val="F9FE1A"/>
    <a:srgbClr val="FFCCFF"/>
    <a:srgbClr val="00CC00"/>
    <a:srgbClr val="0099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 autoAdjust="0"/>
    <p:restoredTop sz="94655" autoAdjust="0"/>
  </p:normalViewPr>
  <p:slideViewPr>
    <p:cSldViewPr>
      <p:cViewPr>
        <p:scale>
          <a:sx n="100" d="100"/>
          <a:sy n="100" d="100"/>
        </p:scale>
        <p:origin x="-114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1.xml"/><Relationship Id="rId3" Type="http://schemas.openxmlformats.org/officeDocument/2006/relationships/slide" Target="slides/slide35.xml"/><Relationship Id="rId7" Type="http://schemas.openxmlformats.org/officeDocument/2006/relationships/slide" Target="slides/slide40.xml"/><Relationship Id="rId2" Type="http://schemas.openxmlformats.org/officeDocument/2006/relationships/slide" Target="slides/slide34.xml"/><Relationship Id="rId1" Type="http://schemas.openxmlformats.org/officeDocument/2006/relationships/slide" Target="slides/slide33.xml"/><Relationship Id="rId6" Type="http://schemas.openxmlformats.org/officeDocument/2006/relationships/slide" Target="slides/slide39.xml"/><Relationship Id="rId5" Type="http://schemas.openxmlformats.org/officeDocument/2006/relationships/slide" Target="slides/slide37.xml"/><Relationship Id="rId4" Type="http://schemas.openxmlformats.org/officeDocument/2006/relationships/slide" Target="slides/slide36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8FA7D3-3496-4585-B885-A25C186570C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79B6DA7-A3E6-44D0-A71E-1899646883DD}">
      <dgm:prSet phldrT="[Texto]" custT="1"/>
      <dgm:spPr/>
      <dgm:t>
        <a:bodyPr/>
        <a:lstStyle/>
        <a:p>
          <a:pPr algn="ctr"/>
          <a:endParaRPr kumimoji="0" lang="es-ES" sz="1600" b="1" i="1" u="sng" strike="noStrike" cap="none" normalizeH="0" baseline="0" dirty="0" smtClean="0">
            <a:ln>
              <a:noFill/>
            </a:ln>
            <a:solidFill>
              <a:srgbClr val="C4AD00"/>
            </a:solidFill>
            <a:effectLst/>
            <a:latin typeface="Arial Black" pitchFamily="34" charset="0"/>
            <a:ea typeface="Times New Roman" pitchFamily="18" charset="0"/>
            <a:cs typeface="Times New Roman" pitchFamily="18" charset="0"/>
          </a:endParaRPr>
        </a:p>
        <a:p>
          <a:pPr algn="ctr"/>
          <a:endParaRPr kumimoji="0" lang="es-ES" sz="1600" b="1" i="1" u="sng" strike="noStrike" cap="none" normalizeH="0" baseline="0" dirty="0" smtClean="0">
            <a:ln>
              <a:noFill/>
            </a:ln>
            <a:solidFill>
              <a:srgbClr val="C4AD00"/>
            </a:solidFill>
            <a:effectLst/>
            <a:latin typeface="Arial Black" pitchFamily="34" charset="0"/>
            <a:ea typeface="Times New Roman" pitchFamily="18" charset="0"/>
            <a:cs typeface="Times New Roman" pitchFamily="18" charset="0"/>
          </a:endParaRPr>
        </a:p>
      </dgm:t>
    </dgm:pt>
    <dgm:pt modelId="{064E3AF9-1CDF-42A7-84D6-2662935174D1}" type="parTrans" cxnId="{72207090-A039-41D7-9D66-C0A94F0BD387}">
      <dgm:prSet/>
      <dgm:spPr/>
      <dgm:t>
        <a:bodyPr/>
        <a:lstStyle/>
        <a:p>
          <a:endParaRPr lang="es-EC"/>
        </a:p>
      </dgm:t>
    </dgm:pt>
    <dgm:pt modelId="{42534ED6-30F7-4163-84CE-B340A2803BF1}" type="sibTrans" cxnId="{72207090-A039-41D7-9D66-C0A94F0BD387}">
      <dgm:prSet/>
      <dgm:spPr/>
      <dgm:t>
        <a:bodyPr/>
        <a:lstStyle/>
        <a:p>
          <a:endParaRPr lang="es-EC"/>
        </a:p>
      </dgm:t>
    </dgm:pt>
    <dgm:pt modelId="{20AE2C26-3331-48C6-B1C6-A678BBDE74E1}">
      <dgm:prSet phldrT="[Texto]" custT="1"/>
      <dgm:spPr/>
      <dgm:t>
        <a:bodyPr/>
        <a:lstStyle/>
        <a:p>
          <a:pPr algn="ctr" rtl="0"/>
          <a:endParaRPr lang="es-EC" sz="1600" dirty="0"/>
        </a:p>
      </dgm:t>
    </dgm:pt>
    <dgm:pt modelId="{9CA481F9-ABAB-4BB2-8759-2D95F01B81D8}" type="parTrans" cxnId="{FCE992E1-BD34-4725-9019-D17410842557}">
      <dgm:prSet/>
      <dgm:spPr/>
      <dgm:t>
        <a:bodyPr/>
        <a:lstStyle/>
        <a:p>
          <a:endParaRPr lang="es-EC"/>
        </a:p>
      </dgm:t>
    </dgm:pt>
    <dgm:pt modelId="{0913ECD2-3B51-41E0-B860-407BA2646E94}" type="sibTrans" cxnId="{FCE992E1-BD34-4725-9019-D17410842557}">
      <dgm:prSet/>
      <dgm:spPr/>
      <dgm:t>
        <a:bodyPr/>
        <a:lstStyle/>
        <a:p>
          <a:endParaRPr lang="es-EC"/>
        </a:p>
      </dgm:t>
    </dgm:pt>
    <dgm:pt modelId="{E5B5E15B-0D97-4625-9F5A-EA8AFD54B4C7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 rtl="0"/>
          <a:r>
            <a:rPr lang="es-ES" sz="1800" i="1" dirty="0" smtClean="0">
              <a:solidFill>
                <a:srgbClr val="C4AD00"/>
              </a:solidFill>
              <a:latin typeface="Arial Black" pitchFamily="34" charset="0"/>
            </a:rPr>
            <a:t> </a:t>
          </a:r>
          <a:endParaRPr lang="es-EC" sz="1800" i="1" dirty="0">
            <a:solidFill>
              <a:srgbClr val="C4AD00"/>
            </a:solidFill>
            <a:latin typeface="Arial Black" pitchFamily="34" charset="0"/>
          </a:endParaRPr>
        </a:p>
      </dgm:t>
    </dgm:pt>
    <dgm:pt modelId="{C7FF8B97-9DA4-428B-802F-EF44885F0AA3}" type="sibTrans" cxnId="{271FC7B2-C54B-481B-A5B2-539D3FAC4784}">
      <dgm:prSet/>
      <dgm:spPr/>
      <dgm:t>
        <a:bodyPr/>
        <a:lstStyle/>
        <a:p>
          <a:endParaRPr lang="es-EC"/>
        </a:p>
      </dgm:t>
    </dgm:pt>
    <dgm:pt modelId="{5C9C874F-E1B0-4115-8A2E-7F405698E83A}" type="parTrans" cxnId="{271FC7B2-C54B-481B-A5B2-539D3FAC4784}">
      <dgm:prSet/>
      <dgm:spPr/>
      <dgm:t>
        <a:bodyPr/>
        <a:lstStyle/>
        <a:p>
          <a:endParaRPr lang="es-EC"/>
        </a:p>
      </dgm:t>
    </dgm:pt>
    <dgm:pt modelId="{DA4D886F-0D85-4757-B667-31D2A2B79A51}" type="pres">
      <dgm:prSet presAssocID="{1E8FA7D3-3496-4585-B885-A25C186570CF}" presName="arrowDiagram" presStyleCnt="0">
        <dgm:presLayoutVars>
          <dgm:chMax val="5"/>
          <dgm:dir/>
          <dgm:resizeHandles val="exact"/>
        </dgm:presLayoutVars>
      </dgm:prSet>
      <dgm:spPr/>
    </dgm:pt>
    <dgm:pt modelId="{761BE4DD-8AF3-4C78-B7B4-49833EFE0408}" type="pres">
      <dgm:prSet presAssocID="{1E8FA7D3-3496-4585-B885-A25C186570CF}" presName="arrow" presStyleLbl="bgShp" presStyleIdx="0" presStyleCnt="1" custScaleX="106998" custLinFactNeighborX="-347" custLinFactNeighborY="-6923"/>
      <dgm:spPr>
        <a:solidFill>
          <a:srgbClr val="92D050"/>
        </a:solidFill>
      </dgm:spPr>
      <dgm:t>
        <a:bodyPr/>
        <a:lstStyle/>
        <a:p>
          <a:endParaRPr lang="es-EC"/>
        </a:p>
      </dgm:t>
    </dgm:pt>
    <dgm:pt modelId="{A0ECCA3C-5D4B-4FF4-941F-EB887A7EBD39}" type="pres">
      <dgm:prSet presAssocID="{1E8FA7D3-3496-4585-B885-A25C186570CF}" presName="arrowDiagram3" presStyleCnt="0"/>
      <dgm:spPr/>
    </dgm:pt>
    <dgm:pt modelId="{ADE35285-1DB6-488C-B0BC-AF488B144A1C}" type="pres">
      <dgm:prSet presAssocID="{E79B6DA7-A3E6-44D0-A71E-1899646883DD}" presName="bullet3a" presStyleLbl="node1" presStyleIdx="0" presStyleCnt="3" custLinFactX="-100000" custLinFactY="63943" custLinFactNeighborX="-188132" custLinFactNeighborY="100000"/>
      <dgm:spPr/>
    </dgm:pt>
    <dgm:pt modelId="{7211B23E-D4E0-49C9-A613-F9127360D419}" type="pres">
      <dgm:prSet presAssocID="{E79B6DA7-A3E6-44D0-A71E-1899646883DD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085AC1-BBE2-43D6-B5EB-8C14531F811C}" type="pres">
      <dgm:prSet presAssocID="{20AE2C26-3331-48C6-B1C6-A678BBDE74E1}" presName="bullet3b" presStyleLbl="node1" presStyleIdx="1" presStyleCnt="3" custLinFactNeighborX="72346" custLinFactNeighborY="-46631"/>
      <dgm:spPr/>
    </dgm:pt>
    <dgm:pt modelId="{815A555D-0086-4956-995C-70C5EC0E6ED8}" type="pres">
      <dgm:prSet presAssocID="{20AE2C26-3331-48C6-B1C6-A678BBDE74E1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7C1D8A-62B1-4D2F-8533-D141EC32D3AA}" type="pres">
      <dgm:prSet presAssocID="{E5B5E15B-0D97-4625-9F5A-EA8AFD54B4C7}" presName="bullet3c" presStyleLbl="node1" presStyleIdx="2" presStyleCnt="3" custLinFactX="12824" custLinFactNeighborX="100000" custLinFactNeighborY="-18910"/>
      <dgm:spPr/>
    </dgm:pt>
    <dgm:pt modelId="{BEB542C4-507D-43EC-A7C4-96788E942290}" type="pres">
      <dgm:prSet presAssocID="{E5B5E15B-0D97-4625-9F5A-EA8AFD54B4C7}" presName="textBox3c" presStyleLbl="revTx" presStyleIdx="2" presStyleCnt="3" custFlipVert="1" custScaleX="51927" custScaleY="33961" custLinFactNeighborX="3369" custLinFactNeighborY="437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2207090-A039-41D7-9D66-C0A94F0BD387}" srcId="{1E8FA7D3-3496-4585-B885-A25C186570CF}" destId="{E79B6DA7-A3E6-44D0-A71E-1899646883DD}" srcOrd="0" destOrd="0" parTransId="{064E3AF9-1CDF-42A7-84D6-2662935174D1}" sibTransId="{42534ED6-30F7-4163-84CE-B340A2803BF1}"/>
    <dgm:cxn modelId="{0B61EA42-0EF9-4BBD-83A3-EDFD347CAE13}" type="presOf" srcId="{E79B6DA7-A3E6-44D0-A71E-1899646883DD}" destId="{7211B23E-D4E0-49C9-A613-F9127360D419}" srcOrd="0" destOrd="0" presId="urn:microsoft.com/office/officeart/2005/8/layout/arrow2"/>
    <dgm:cxn modelId="{982B3E8C-19FA-4071-940D-677B2F50DC04}" type="presOf" srcId="{20AE2C26-3331-48C6-B1C6-A678BBDE74E1}" destId="{815A555D-0086-4956-995C-70C5EC0E6ED8}" srcOrd="0" destOrd="0" presId="urn:microsoft.com/office/officeart/2005/8/layout/arrow2"/>
    <dgm:cxn modelId="{271FC7B2-C54B-481B-A5B2-539D3FAC4784}" srcId="{1E8FA7D3-3496-4585-B885-A25C186570CF}" destId="{E5B5E15B-0D97-4625-9F5A-EA8AFD54B4C7}" srcOrd="2" destOrd="0" parTransId="{5C9C874F-E1B0-4115-8A2E-7F405698E83A}" sibTransId="{C7FF8B97-9DA4-428B-802F-EF44885F0AA3}"/>
    <dgm:cxn modelId="{FCE992E1-BD34-4725-9019-D17410842557}" srcId="{1E8FA7D3-3496-4585-B885-A25C186570CF}" destId="{20AE2C26-3331-48C6-B1C6-A678BBDE74E1}" srcOrd="1" destOrd="0" parTransId="{9CA481F9-ABAB-4BB2-8759-2D95F01B81D8}" sibTransId="{0913ECD2-3B51-41E0-B860-407BA2646E94}"/>
    <dgm:cxn modelId="{A37278EC-9C82-4F5B-8953-8D17D6638AD4}" type="presOf" srcId="{1E8FA7D3-3496-4585-B885-A25C186570CF}" destId="{DA4D886F-0D85-4757-B667-31D2A2B79A51}" srcOrd="0" destOrd="0" presId="urn:microsoft.com/office/officeart/2005/8/layout/arrow2"/>
    <dgm:cxn modelId="{6872C98A-C46C-47CB-8538-E3676388E213}" type="presOf" srcId="{E5B5E15B-0D97-4625-9F5A-EA8AFD54B4C7}" destId="{BEB542C4-507D-43EC-A7C4-96788E942290}" srcOrd="0" destOrd="0" presId="urn:microsoft.com/office/officeart/2005/8/layout/arrow2"/>
    <dgm:cxn modelId="{E3111514-B57D-453E-AF8F-B3D5292FAB99}" type="presParOf" srcId="{DA4D886F-0D85-4757-B667-31D2A2B79A51}" destId="{761BE4DD-8AF3-4C78-B7B4-49833EFE0408}" srcOrd="0" destOrd="0" presId="urn:microsoft.com/office/officeart/2005/8/layout/arrow2"/>
    <dgm:cxn modelId="{FEBCB78A-B06F-48EB-8668-469A663C5F54}" type="presParOf" srcId="{DA4D886F-0D85-4757-B667-31D2A2B79A51}" destId="{A0ECCA3C-5D4B-4FF4-941F-EB887A7EBD39}" srcOrd="1" destOrd="0" presId="urn:microsoft.com/office/officeart/2005/8/layout/arrow2"/>
    <dgm:cxn modelId="{C02B1EEB-45DB-47BF-8B10-F495B587A6E6}" type="presParOf" srcId="{A0ECCA3C-5D4B-4FF4-941F-EB887A7EBD39}" destId="{ADE35285-1DB6-488C-B0BC-AF488B144A1C}" srcOrd="0" destOrd="0" presId="urn:microsoft.com/office/officeart/2005/8/layout/arrow2"/>
    <dgm:cxn modelId="{4F3EEF6A-A4FE-480F-B1E5-8BAB624D4E73}" type="presParOf" srcId="{A0ECCA3C-5D4B-4FF4-941F-EB887A7EBD39}" destId="{7211B23E-D4E0-49C9-A613-F9127360D419}" srcOrd="1" destOrd="0" presId="urn:microsoft.com/office/officeart/2005/8/layout/arrow2"/>
    <dgm:cxn modelId="{51DC3C75-C750-4028-AAAD-4DDFA81F3FAC}" type="presParOf" srcId="{A0ECCA3C-5D4B-4FF4-941F-EB887A7EBD39}" destId="{71085AC1-BBE2-43D6-B5EB-8C14531F811C}" srcOrd="2" destOrd="0" presId="urn:microsoft.com/office/officeart/2005/8/layout/arrow2"/>
    <dgm:cxn modelId="{0532A932-E2A6-45E7-BACB-B6C30BCCB762}" type="presParOf" srcId="{A0ECCA3C-5D4B-4FF4-941F-EB887A7EBD39}" destId="{815A555D-0086-4956-995C-70C5EC0E6ED8}" srcOrd="3" destOrd="0" presId="urn:microsoft.com/office/officeart/2005/8/layout/arrow2"/>
    <dgm:cxn modelId="{005E31E8-DBDD-46E6-A0A3-53F53D88351B}" type="presParOf" srcId="{A0ECCA3C-5D4B-4FF4-941F-EB887A7EBD39}" destId="{177C1D8A-62B1-4D2F-8533-D141EC32D3AA}" srcOrd="4" destOrd="0" presId="urn:microsoft.com/office/officeart/2005/8/layout/arrow2"/>
    <dgm:cxn modelId="{EA90AB35-A797-4DB8-BBC1-E6E4A50D210B}" type="presParOf" srcId="{A0ECCA3C-5D4B-4FF4-941F-EB887A7EBD39}" destId="{BEB542C4-507D-43EC-A7C4-96788E942290}" srcOrd="5" destOrd="0" presId="urn:microsoft.com/office/officeart/2005/8/layout/arrow2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192C3A1-3543-4BA4-BAED-77FBA5F9BD26}" type="datetimeFigureOut">
              <a:rPr lang="es-ES"/>
              <a:pPr>
                <a:defRPr/>
              </a:pPr>
              <a:t>05/03/2013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7C9AD77-2458-4096-99D2-A336FE2BB7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E6BD71-4443-4234-B776-68DE03EB87C1}" type="slidenum">
              <a:rPr lang="es-EC" smtClean="0"/>
              <a:pPr/>
              <a:t>2</a:t>
            </a:fld>
            <a:endParaRPr lang="es-EC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b="1" smtClean="0"/>
              <a:t>Justificación</a:t>
            </a:r>
            <a:endParaRPr lang="es-EC" b="1" smtClean="0"/>
          </a:p>
          <a:p>
            <a:pPr eaLnBrk="1" hangingPunct="1"/>
            <a:r>
              <a:rPr lang="es-ES_tradnl" smtClean="0"/>
              <a:t> </a:t>
            </a:r>
            <a:endParaRPr lang="es-EC" smtClean="0"/>
          </a:p>
          <a:p>
            <a:pPr eaLnBrk="1" hangingPunct="1"/>
            <a:r>
              <a:rPr lang="es-ES_tradnl" smtClean="0"/>
              <a:t>La identificación y evaluación de Riesgos Psicosociales en la  entidad financiera COAC Textil 14 de Marzo se justifica  por cuanto ésta cooperativa no ha desarrollado aún una política de Seguridad y Salud laboral y tampoco ha identificado ni evaluado factores de riesgo laboral dentro de la organización, orientados a mejorar las condiciones de trabajo como una herramienta para lograr la plenitud y satisfacción laboral por parte de sus trabajadores, así como satisfacer la demanda de un mercado competitivo por servicios financieros eficaces y oportunos</a:t>
            </a:r>
            <a:endParaRPr lang="es-EC" smtClean="0"/>
          </a:p>
          <a:p>
            <a:pPr eaLnBrk="1" hangingPunct="1"/>
            <a:endParaRPr lang="es-EC" smtClean="0"/>
          </a:p>
        </p:txBody>
      </p:sp>
      <p:sp>
        <p:nvSpPr>
          <p:cNvPr id="716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D9D1D7-3784-4EBB-A22E-162D01C3F737}" type="slidenum">
              <a:rPr lang="es-EC" smtClean="0"/>
              <a:pPr/>
              <a:t>14</a:t>
            </a:fld>
            <a:endParaRPr lang="es-EC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3A91FF-EFED-4FB1-BF85-19AC39463040}" type="slidenum">
              <a:rPr lang="es-EC" smtClean="0"/>
              <a:pPr/>
              <a:t>3</a:t>
            </a:fld>
            <a:endParaRPr lang="es-EC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55D811-6AE9-40FD-9061-CF0656F921DC}" type="slidenum">
              <a:rPr lang="es-EC" smtClean="0"/>
              <a:pPr/>
              <a:t>4</a:t>
            </a:fld>
            <a:endParaRPr lang="es-EC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FF99FE-CC25-4080-A42F-EAF11A3B8CC8}" type="slidenum">
              <a:rPr lang="es-EC" smtClean="0"/>
              <a:pPr/>
              <a:t>5</a:t>
            </a:fld>
            <a:endParaRPr lang="es-EC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61BFAD-A35B-42B8-8EB3-7B602630C41B}" type="slidenum">
              <a:rPr lang="es-EC" smtClean="0"/>
              <a:pPr/>
              <a:t>6</a:t>
            </a:fld>
            <a:endParaRPr lang="es-EC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0E9CED-68A3-4135-ADF5-254C77085C2D}" type="slidenum">
              <a:rPr lang="es-EC" smtClean="0"/>
              <a:pPr/>
              <a:t>9</a:t>
            </a:fld>
            <a:endParaRPr lang="es-EC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/>
              <a:t>Realizar una breve descripción y evaluación básica de los principales riesgos laborales presentes en una institución financiera en general, excepto de los riesgos psicosociales y ergonómicos</a:t>
            </a:r>
            <a:endParaRPr lang="es-EC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/>
              <a:t>Identificar y evaluar de manera inicial factores de riesgo de carácter Psicosocial y Ergonómicos presentes en la entidad financiera COAC 14 de Marzo, empleando métodos y criterios de evaluación reconocidos internacionalmente y aplicables para el caso concreto.</a:t>
            </a:r>
            <a:endParaRPr lang="es-EC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/>
              <a:t>Determinar las áreas de mayor riesgo y vulnerabilidades que permitan sugerir o recomendar cambios apropiados en la ejecución y organización del trabajo y/o ejecución de las tareas, mejoramiento de los puestos de trabajo, mayor participación e implicación de los trabajadores, y mayor cohesión   relaciones interpersonales  o en la organización del trabajo.</a:t>
            </a:r>
            <a:endParaRPr lang="es-EC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/>
              <a:t>.Presentar a la COAC 14 de Marzo una propuesta de Política empresarial sobre SST con énfasis en el mejoramiento de las condiciones de seguridad psicosociales y ergonómicas.</a:t>
            </a:r>
            <a:endParaRPr lang="es-EC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/>
              <a:t> </a:t>
            </a:r>
            <a:endParaRPr lang="es-EC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D5C476-BC58-49E4-A56C-39CD13D55A1E}" type="slidenum">
              <a:rPr lang="es-EC" smtClean="0"/>
              <a:pPr/>
              <a:t>10</a:t>
            </a:fld>
            <a:endParaRPr lang="es-EC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ED7A3B-E70A-4195-A6BB-3CFFBC46F15B}" type="slidenum">
              <a:rPr lang="es-EC" smtClean="0"/>
              <a:pPr/>
              <a:t>12</a:t>
            </a:fld>
            <a:endParaRPr lang="es-EC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ED7A3B-E70A-4195-A6BB-3CFFBC46F15B}" type="slidenum">
              <a:rPr lang="es-EC" smtClean="0"/>
              <a:pPr/>
              <a:t>13</a:t>
            </a:fld>
            <a:endParaRPr lang="es-EC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3D0D1-7684-4605-A54B-FDCD21DFDCE9}" type="datetimeFigureOut">
              <a:rPr lang="es-EC"/>
              <a:pPr>
                <a:defRPr/>
              </a:pPr>
              <a:t>05/03/2013</a:t>
            </a:fld>
            <a:endParaRPr lang="es-EC" dirty="0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88982-5366-4343-9993-3AAC911908AE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16C6A-4622-4CD2-BB4D-6DD185E76AFB}" type="datetimeFigureOut">
              <a:rPr lang="es-EC"/>
              <a:pPr>
                <a:defRPr/>
              </a:pPr>
              <a:t>05/03/2013</a:t>
            </a:fld>
            <a:endParaRPr lang="es-EC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52508-4226-409D-80E9-E2382C0615EA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4E6C-89F3-41E0-82AB-8B1EAA53CB15}" type="datetimeFigureOut">
              <a:rPr lang="es-EC"/>
              <a:pPr>
                <a:defRPr/>
              </a:pPr>
              <a:t>05/03/2013</a:t>
            </a:fld>
            <a:endParaRPr lang="es-EC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238DF-C63C-40DC-BB26-B4A746351A49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9B9D4-4074-4355-B31B-F2B7947699D2}" type="datetimeFigureOut">
              <a:rPr lang="es-EC"/>
              <a:pPr>
                <a:defRPr/>
              </a:pPr>
              <a:t>05/03/2013</a:t>
            </a:fld>
            <a:endParaRPr lang="es-EC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24224-5DD9-4498-8A9C-63A1DB3EC8C4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7FDF4-EFE6-4A90-8D97-C92122AD9810}" type="datetimeFigureOut">
              <a:rPr lang="es-EC"/>
              <a:pPr>
                <a:defRPr/>
              </a:pPr>
              <a:t>05/03/2013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08D7E-D6B8-44D4-9C0C-0354F488A0E4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5C119-0B76-488E-9708-48FC13A5B6D9}" type="datetimeFigureOut">
              <a:rPr lang="es-EC"/>
              <a:pPr>
                <a:defRPr/>
              </a:pPr>
              <a:t>05/03/2013</a:t>
            </a:fld>
            <a:endParaRPr lang="es-EC" dirty="0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F1E9D-D753-4990-A7CD-6AB14BAE3799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94050-7966-4DB0-BEFE-E0C7E61E3013}" type="datetimeFigureOut">
              <a:rPr lang="es-EC"/>
              <a:pPr>
                <a:defRPr/>
              </a:pPr>
              <a:t>05/03/2013</a:t>
            </a:fld>
            <a:endParaRPr lang="es-EC" dirty="0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9E46-DED3-4B86-BEC5-679F448E2C9A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8AEE3-7361-4BDC-9834-B47C69336CBF}" type="datetimeFigureOut">
              <a:rPr lang="es-EC"/>
              <a:pPr>
                <a:defRPr/>
              </a:pPr>
              <a:t>05/03/2013</a:t>
            </a:fld>
            <a:endParaRPr lang="es-EC" dirty="0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00CA0-B3F2-4617-9613-AF873FA68B19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BEE94-F0D9-4F39-94D2-A54EB99C95AF}" type="datetimeFigureOut">
              <a:rPr lang="es-EC"/>
              <a:pPr>
                <a:defRPr/>
              </a:pPr>
              <a:t>05/03/2013</a:t>
            </a:fld>
            <a:endParaRPr lang="es-EC" dirty="0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E7809-2B0B-4A2F-A2FB-9ED997036D92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1DD8-ABA5-4D87-9F2A-F090EC1F5F65}" type="datetimeFigureOut">
              <a:rPr lang="es-EC"/>
              <a:pPr>
                <a:defRPr/>
              </a:pPr>
              <a:t>05/03/2013</a:t>
            </a:fld>
            <a:endParaRPr lang="es-EC" dirty="0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C0F38-4DF9-4B03-BB7F-C293FDA11459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5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D5DAC-5874-46C7-8F07-021A4692CBDE}" type="datetimeFigureOut">
              <a:rPr lang="es-EC"/>
              <a:pPr>
                <a:defRPr/>
              </a:pPr>
              <a:t>05/03/2013</a:t>
            </a:fld>
            <a:endParaRPr lang="es-EC" dirty="0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CF6BB-BD77-475B-A399-D9DB5F4FDCCE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00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4101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3F9F38-68ED-47ED-9216-A35354FF0E82}" type="datetimeFigureOut">
              <a:rPr lang="es-EC"/>
              <a:pPr>
                <a:defRPr/>
              </a:pPr>
              <a:t>05/03/2013</a:t>
            </a:fld>
            <a:endParaRPr lang="es-EC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E1F744-E4D6-4AB8-9356-B85E5F31579F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  <p:grpSp>
        <p:nvGrpSpPr>
          <p:cNvPr id="4105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77" r:id="rId2"/>
    <p:sldLayoutId id="2147484086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7" r:id="rId9"/>
    <p:sldLayoutId id="2147484083" r:id="rId10"/>
    <p:sldLayoutId id="21474840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User\Mis%20documentos\LUIS\MATRICES%20DE%20EVALUACI&#211;N%20DE%20RIESGOS.doc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Resultados%20encuestas%20Beaterio%20completa%20(2).xls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Hoja_de_c_lculo_de_Microsoft_Office_Excel_97-20031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188" y="928688"/>
            <a:ext cx="7854950" cy="5572125"/>
          </a:xfrm>
        </p:spPr>
        <p:txBody>
          <a:bodyPr>
            <a:noAutofit/>
          </a:bodyPr>
          <a:lstStyle/>
          <a:p>
            <a:pPr marR="0" algn="ctr" eaLnBrk="1" hangingPunct="1">
              <a:lnSpc>
                <a:spcPct val="80000"/>
              </a:lnSpc>
              <a:defRPr/>
            </a:pPr>
            <a:r>
              <a:rPr lang="es-E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TÍTULO  DE LA TESIS DE GRADO</a:t>
            </a:r>
          </a:p>
          <a:p>
            <a:pPr marR="0" algn="ctr" eaLnBrk="1" hangingPunct="1">
              <a:lnSpc>
                <a:spcPct val="80000"/>
              </a:lnSpc>
              <a:defRPr/>
            </a:pPr>
            <a:endParaRPr lang="es-E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R="0" algn="ctr" eaLnBrk="1" hangingPunct="1">
              <a:lnSpc>
                <a:spcPct val="80000"/>
              </a:lnSpc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“Modelo de Gestión 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 Riesgos Laborales para una Empresa de Seguridad que protege las instalaciones de una Estación de transferencia de combustibles”.</a:t>
            </a:r>
          </a:p>
          <a:p>
            <a:pPr marR="0" algn="just" eaLnBrk="1" hangingPunct="1">
              <a:lnSpc>
                <a:spcPct val="80000"/>
              </a:lnSpc>
              <a:defRPr/>
            </a:pPr>
            <a:endParaRPr lang="es-ES_tradn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R="0" algn="just" eaLnBrk="1" hangingPunct="1">
              <a:lnSpc>
                <a:spcPct val="80000"/>
              </a:lnSpc>
              <a:defRPr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R="0" algn="just" eaLnBrk="1" hangingPunct="1">
              <a:lnSpc>
                <a:spcPct val="80000"/>
              </a:lnSpc>
              <a:defRPr/>
            </a:pPr>
            <a:endParaRPr lang="es-EC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643188"/>
            <a:ext cx="5646738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643063" y="5857875"/>
            <a:ext cx="519405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Maestrantes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Ing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 Luis Guevara Robles</a:t>
            </a:r>
          </a:p>
          <a:p>
            <a:pPr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	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Ing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Viviana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Muete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           	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 Imagen" descr="http://www.ada-c.com/images/ohsas-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857760"/>
            <a:ext cx="2857488" cy="187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56" y="714340"/>
            <a:ext cx="5214974" cy="57152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EC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 ESPECIFICOS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2643173" y="1857375"/>
            <a:ext cx="6250001" cy="4675188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s-EC" sz="22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Establecer el contexto o la situación actual  sobre SSO en la que se encuentran laborando los trabajadores de </a:t>
            </a:r>
            <a:r>
              <a:rPr lang="es-EC" sz="2200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Sepriv</a:t>
            </a:r>
            <a:r>
              <a:rPr lang="es-EC" sz="22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dentro de la estación de transferencia de combustibles.</a:t>
            </a:r>
          </a:p>
          <a:p>
            <a:pPr algn="ctr">
              <a:buFont typeface="Wingdings 2" pitchFamily="18" charset="2"/>
              <a:buNone/>
              <a:defRPr/>
            </a:pPr>
            <a:endParaRPr lang="es-EC" sz="2200" b="1" i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>
              <a:defRPr/>
            </a:pPr>
            <a:r>
              <a:rPr lang="es-EC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Identificar, analizar y evaluar cualitativamente los riesgos laborales en éste lugar de trabajo.</a:t>
            </a:r>
          </a:p>
          <a:p>
            <a:pPr algn="just">
              <a:buNone/>
              <a:defRPr/>
            </a:pPr>
            <a:endParaRPr lang="es-EC" sz="2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CO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Elaborar el Plan de Acción a implementar para administrar y minimizar los riesgos previamente detectados.</a:t>
            </a:r>
            <a:endParaRPr lang="es-EC" sz="2200" b="1" dirty="0">
              <a:solidFill>
                <a:srgbClr val="009900"/>
              </a:solidFill>
            </a:endParaRPr>
          </a:p>
        </p:txBody>
      </p:sp>
      <p:pic>
        <p:nvPicPr>
          <p:cNvPr id="18436" name="5 Imag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14501"/>
            <a:ext cx="2500329" cy="157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6 Imag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62" y="3429014"/>
            <a:ext cx="2500312" cy="142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imagen 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5" y="1785926"/>
            <a:ext cx="2357454" cy="1847850"/>
          </a:xfrm>
          <a:prstGeom prst="rect">
            <a:avLst/>
          </a:prstGeom>
        </p:spPr>
      </p:pic>
      <p:pic>
        <p:nvPicPr>
          <p:cNvPr id="13" name="12 Imagen" descr="imagen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5072074"/>
            <a:ext cx="3857652" cy="157163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850" y="228600"/>
            <a:ext cx="8442325" cy="99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HIPOTESIS</a:t>
            </a:r>
            <a:endParaRPr lang="es-EC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928662" y="857232"/>
          <a:ext cx="7429519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9 Rectángulo"/>
          <p:cNvSpPr/>
          <p:nvPr/>
        </p:nvSpPr>
        <p:spPr>
          <a:xfrm>
            <a:off x="2646363" y="3214688"/>
            <a:ext cx="3140075" cy="1785937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 sz="1400" b="1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O" sz="1400" b="1" dirty="0">
                <a:latin typeface="+mj-lt"/>
              </a:rPr>
              <a:t>Los trabajadores de SEPRIV CIA. LTDA. que  laboran en la Estación de combustibles “El Beaterio”, serán respetuosos de la  seguridad y salud, estarán menos expuestos a los diferentes riesgos y rendirán con mayor eficiencia</a:t>
            </a:r>
            <a:r>
              <a:rPr lang="es-ES" sz="1600" b="1" i="1" dirty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lang="es-EC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000750" y="2714625"/>
            <a:ext cx="2789238" cy="113030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 sz="1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O" sz="1400" b="1" dirty="0">
                <a:latin typeface="+mj-lt"/>
              </a:rPr>
              <a:t>Consecuentemente la empresa será más competitiva y generará  mayores beneficios para sus empleados</a:t>
            </a:r>
            <a:endParaRPr lang="es-EC" sz="1600" b="1" i="1" dirty="0">
              <a:solidFill>
                <a:srgbClr val="FFF39B"/>
              </a:solidFill>
              <a:latin typeface="+mj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0825" y="5214938"/>
            <a:ext cx="2774950" cy="105727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CO" sz="1400" b="1" dirty="0">
                <a:latin typeface="+mj-lt"/>
              </a:rPr>
              <a:t>Con la implementación  de un modelo de gestión de riesgos laborales en las actividades de seguridad  física</a:t>
            </a:r>
            <a:endParaRPr lang="es-EC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1" name="Picture 2" descr="j020546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78" y="3929066"/>
            <a:ext cx="18192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imagen 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413" y="5000636"/>
            <a:ext cx="2343181" cy="1714512"/>
          </a:xfrm>
          <a:prstGeom prst="rect">
            <a:avLst/>
          </a:prstGeom>
        </p:spPr>
      </p:pic>
      <p:pic>
        <p:nvPicPr>
          <p:cNvPr id="11" name="10 Imagen" descr="imagen 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944" y="2905134"/>
            <a:ext cx="2533650" cy="1809750"/>
          </a:xfrm>
          <a:prstGeom prst="rect">
            <a:avLst/>
          </a:prstGeom>
        </p:spPr>
      </p:pic>
      <p:pic>
        <p:nvPicPr>
          <p:cNvPr id="9" name="8 Imagen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60" y="1071546"/>
            <a:ext cx="2286000" cy="20002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1195373"/>
            <a:ext cx="6858000" cy="20193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EC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disponen de políticas específicas para una eficiente gestión de riesgos. El Dpto. de SSO no se encuentra debidamente estructurado según  normas legales . La empresa no dispone del número reglamentario de médicos y enfermeras que la ley exige. </a:t>
            </a:r>
            <a:r>
              <a:rPr lang="es-EC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EC" sz="24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1438" y="3071810"/>
            <a:ext cx="6929437" cy="3095625"/>
          </a:xfrm>
        </p:spPr>
        <p:txBody>
          <a:bodyPr>
            <a:noAutofit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es-EC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Alta rotación de personal. El personal no es el más idóneo para cumplir éste trabajo. Falta equipo de protección personal (EPP) y protección colectiva (EPC). </a:t>
            </a:r>
          </a:p>
          <a:p>
            <a:pPr algn="ctr">
              <a:buNone/>
              <a:defRPr/>
            </a:pPr>
            <a:r>
              <a:rPr lang="es-EC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empresa no cuenta con un Plan bien estructurado de capacitación en SSO. No dispone un Plan de emergencias para su personal en la Estación El Beaterio.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es-EC" sz="2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cuenta con personal técnico de SSO</a:t>
            </a:r>
            <a:r>
              <a:rPr lang="es-ES" sz="2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s-EC" sz="2000" b="1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es-ES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empresa no  responde adecuadamente a  objetivos y políticas de  SSO</a:t>
            </a:r>
          </a:p>
          <a:p>
            <a:pPr>
              <a:defRPr/>
            </a:pPr>
            <a:endParaRPr lang="es-EC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endParaRPr lang="es-EC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5 Marcador de texto"/>
          <p:cNvSpPr txBox="1">
            <a:spLocks/>
          </p:cNvSpPr>
          <p:nvPr/>
        </p:nvSpPr>
        <p:spPr>
          <a:xfrm>
            <a:off x="500063" y="2071688"/>
            <a:ext cx="8643937" cy="1785937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>
              <a:latin typeface="+mn-lt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468313" y="565150"/>
            <a:ext cx="8215312" cy="792163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PLANTEAMIENTO DEL PROBLEMA (</a:t>
            </a:r>
            <a:r>
              <a:rPr lang="es-E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DIAGNÓSTICO)</a:t>
            </a:r>
            <a:endParaRPr lang="es-EC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texto"/>
          <p:cNvSpPr txBox="1">
            <a:spLocks/>
          </p:cNvSpPr>
          <p:nvPr/>
        </p:nvSpPr>
        <p:spPr>
          <a:xfrm>
            <a:off x="500063" y="2071688"/>
            <a:ext cx="8643937" cy="1785937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>
              <a:latin typeface="+mn-lt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468313" y="565150"/>
            <a:ext cx="8215312" cy="79216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MAPA DE RIESGOS (</a:t>
            </a:r>
            <a:r>
              <a:rPr lang="es-E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DIAGNÓSTICO)</a:t>
            </a:r>
            <a:endParaRPr lang="es-EC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22 Tabla"/>
          <p:cNvGraphicFramePr>
            <a:graphicFrameLocks noGrp="1"/>
          </p:cNvGraphicFramePr>
          <p:nvPr/>
        </p:nvGraphicFramePr>
        <p:xfrm>
          <a:off x="2143108" y="1714488"/>
          <a:ext cx="6572296" cy="3929090"/>
        </p:xfrm>
        <a:graphic>
          <a:graphicData uri="http://schemas.openxmlformats.org/drawingml/2006/table">
            <a:tbl>
              <a:tblPr/>
              <a:tblGrid>
                <a:gridCol w="1032979"/>
                <a:gridCol w="1147934"/>
                <a:gridCol w="922881"/>
                <a:gridCol w="1111048"/>
                <a:gridCol w="1143008"/>
                <a:gridCol w="1214446"/>
              </a:tblGrid>
              <a:tr h="6528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Calibri"/>
                          <a:ea typeface="Calibri"/>
                          <a:cs typeface="Times New Roman"/>
                        </a:rPr>
                        <a:t>54-56-57-58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528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3-4-50-52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6-8-49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1-5-41-66-71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60-61-69-71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Calibri"/>
                          <a:ea typeface="Calibri"/>
                          <a:cs typeface="Times New Roman"/>
                        </a:rPr>
                        <a:t>2-39-40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latin typeface="Calibri"/>
                          <a:ea typeface="Calibri"/>
                          <a:cs typeface="Times New Roman"/>
                        </a:rPr>
                        <a:t>51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584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53-55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59-63-64-65-67-68-73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38-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latin typeface="Calibri"/>
                          <a:ea typeface="Calibri"/>
                          <a:cs typeface="Times New Roman"/>
                        </a:rPr>
                        <a:t>22 -32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567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</a:rPr>
                        <a:t>9-11- </a:t>
                      </a: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7-13-14-23-24-33-35-62-70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44-45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Calibri"/>
                          <a:ea typeface="Calibri"/>
                          <a:cs typeface="Times New Roman"/>
                        </a:rPr>
                        <a:t>25-26-27-43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678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16-34-48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19-20-28-42-46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10-12-15-29-37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17-21-36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latin typeface="Calibri"/>
                          <a:ea typeface="Calibri"/>
                          <a:cs typeface="Times New Roman"/>
                        </a:rPr>
                        <a:t>30-31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404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3214678" y="1428736"/>
            <a:ext cx="1123950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ZONA DE RIESGO  TOLERABLE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4786314" y="1428736"/>
            <a:ext cx="1139825" cy="438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ZONA DE RIESGO  INACEPTABLE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6843736" y="1428736"/>
            <a:ext cx="1157288" cy="438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ZONA DE RIESGO INADMISIBLE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auto">
          <a:xfrm>
            <a:off x="3143240" y="3786190"/>
            <a:ext cx="1150937" cy="5000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ZONA DE RIESGO ACEPTABLE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59415" name="AutoShape 23"/>
          <p:cNvCxnSpPr>
            <a:cxnSpLocks noChangeShapeType="1"/>
          </p:cNvCxnSpPr>
          <p:nvPr/>
        </p:nvCxnSpPr>
        <p:spPr bwMode="auto">
          <a:xfrm rot="5400000" flipH="1" flipV="1">
            <a:off x="1555727" y="2178039"/>
            <a:ext cx="928688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1857356" y="2643182"/>
            <a:ext cx="285752" cy="23801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FRECUENC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59417" name="AutoShape 25"/>
          <p:cNvCxnSpPr>
            <a:cxnSpLocks noChangeShapeType="1"/>
            <a:stCxn id="59416" idx="2"/>
          </p:cNvCxnSpPr>
          <p:nvPr/>
        </p:nvCxnSpPr>
        <p:spPr bwMode="auto">
          <a:xfrm rot="5400000">
            <a:off x="1725037" y="5297738"/>
            <a:ext cx="549612" cy="77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5" name="44 Rectángulo"/>
          <p:cNvSpPr/>
          <p:nvPr/>
        </p:nvSpPr>
        <p:spPr>
          <a:xfrm>
            <a:off x="525917" y="1785926"/>
            <a:ext cx="9829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CONSTANTE</a:t>
            </a:r>
            <a:endParaRPr lang="es-E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24" name="Rectangle 32"/>
          <p:cNvSpPr>
            <a:spLocks noChangeArrowheads="1"/>
          </p:cNvSpPr>
          <p:nvPr/>
        </p:nvSpPr>
        <p:spPr bwMode="auto">
          <a:xfrm>
            <a:off x="857256" y="2000240"/>
            <a:ext cx="3571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6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9425" name="Rectangle 33"/>
          <p:cNvSpPr>
            <a:spLocks noChangeArrowheads="1"/>
          </p:cNvSpPr>
          <p:nvPr/>
        </p:nvSpPr>
        <p:spPr bwMode="auto">
          <a:xfrm>
            <a:off x="571472" y="2143116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        FRECUENTE              </a:t>
            </a:r>
            <a:endParaRPr kumimoji="0" lang="es-EC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426" name="Rectangle 34"/>
          <p:cNvSpPr>
            <a:spLocks noChangeArrowheads="1"/>
          </p:cNvSpPr>
          <p:nvPr/>
        </p:nvSpPr>
        <p:spPr bwMode="auto">
          <a:xfrm>
            <a:off x="928694" y="2500306"/>
            <a:ext cx="3571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               5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565295" y="2928934"/>
            <a:ext cx="10182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MODERADO </a:t>
            </a:r>
            <a:endParaRPr lang="es-E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27" name="Rectangle 35"/>
          <p:cNvSpPr>
            <a:spLocks noChangeArrowheads="1"/>
          </p:cNvSpPr>
          <p:nvPr/>
        </p:nvSpPr>
        <p:spPr bwMode="auto">
          <a:xfrm>
            <a:off x="928662" y="3214686"/>
            <a:ext cx="3571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9428" name="Rectangle 36"/>
          <p:cNvSpPr>
            <a:spLocks noChangeArrowheads="1"/>
          </p:cNvSpPr>
          <p:nvPr/>
        </p:nvSpPr>
        <p:spPr bwMode="auto">
          <a:xfrm>
            <a:off x="571504" y="3500438"/>
            <a:ext cx="12144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            OCASIONAL</a:t>
            </a:r>
            <a:endParaRPr kumimoji="0" lang="es-EC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430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9431" name="Rectangle 39"/>
          <p:cNvSpPr>
            <a:spLocks noChangeArrowheads="1"/>
          </p:cNvSpPr>
          <p:nvPr/>
        </p:nvSpPr>
        <p:spPr bwMode="auto">
          <a:xfrm>
            <a:off x="928694" y="3786190"/>
            <a:ext cx="2857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        3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432" name="Rectangle 40"/>
          <p:cNvSpPr>
            <a:spLocks noChangeArrowheads="1"/>
          </p:cNvSpPr>
          <p:nvPr/>
        </p:nvSpPr>
        <p:spPr bwMode="auto">
          <a:xfrm>
            <a:off x="714380" y="4468663"/>
            <a:ext cx="7857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REMOTO </a:t>
            </a:r>
            <a:endParaRPr kumimoji="0" lang="es-EC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928662" y="464344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61 Rectángulo"/>
          <p:cNvSpPr/>
          <p:nvPr/>
        </p:nvSpPr>
        <p:spPr>
          <a:xfrm>
            <a:off x="642910" y="5040167"/>
            <a:ext cx="11176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IMPROBABLE </a:t>
            </a:r>
            <a:endParaRPr lang="es-E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1000100" y="5286388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34" name="Rectangle 42"/>
          <p:cNvSpPr>
            <a:spLocks noChangeArrowheads="1"/>
          </p:cNvSpPr>
          <p:nvPr/>
        </p:nvSpPr>
        <p:spPr bwMode="auto">
          <a:xfrm>
            <a:off x="2214546" y="5643578"/>
            <a:ext cx="635798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1	            2	                     5	</a:t>
            </a:r>
            <a:r>
              <a:rPr kumimoji="0" lang="es-EC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10	                           20	       50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9" name="68 Rectángulo"/>
          <p:cNvSpPr/>
          <p:nvPr/>
        </p:nvSpPr>
        <p:spPr>
          <a:xfrm>
            <a:off x="1927146" y="5857892"/>
            <a:ext cx="12875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INSIGNIFICANTE </a:t>
            </a:r>
            <a:endParaRPr lang="es-E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69 Rectángulo"/>
          <p:cNvSpPr/>
          <p:nvPr/>
        </p:nvSpPr>
        <p:spPr>
          <a:xfrm>
            <a:off x="3214678" y="5886410"/>
            <a:ext cx="944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MARGINAL	</a:t>
            </a:r>
            <a:endParaRPr lang="es-E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70 Rectángulo"/>
          <p:cNvSpPr/>
          <p:nvPr/>
        </p:nvSpPr>
        <p:spPr>
          <a:xfrm>
            <a:off x="4468319" y="5857892"/>
            <a:ext cx="6751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GRAVE </a:t>
            </a:r>
            <a:endParaRPr lang="es-E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71 Rectángulo"/>
          <p:cNvSpPr/>
          <p:nvPr/>
        </p:nvSpPr>
        <p:spPr>
          <a:xfrm>
            <a:off x="5357818" y="5857892"/>
            <a:ext cx="7409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 </a:t>
            </a:r>
            <a:endParaRPr lang="es-E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6348775" y="5857892"/>
            <a:ext cx="10807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DESASTROSO</a:t>
            </a:r>
            <a:endParaRPr lang="es-E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36" name="Rectangle 44"/>
          <p:cNvSpPr>
            <a:spLocks noChangeArrowheads="1"/>
          </p:cNvSpPr>
          <p:nvPr/>
        </p:nvSpPr>
        <p:spPr bwMode="auto">
          <a:xfrm>
            <a:off x="7500958" y="5857892"/>
            <a:ext cx="12144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CATASTROFICO</a:t>
            </a:r>
            <a:endParaRPr kumimoji="0" lang="es-EC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437" name="Text Box 45"/>
          <p:cNvSpPr txBox="1">
            <a:spLocks noChangeArrowheads="1"/>
          </p:cNvSpPr>
          <p:nvPr/>
        </p:nvSpPr>
        <p:spPr bwMode="auto">
          <a:xfrm>
            <a:off x="4429124" y="6215082"/>
            <a:ext cx="2035176" cy="2857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SEVERIDAD-CONSECUENCIAS</a:t>
            </a:r>
            <a:endParaRPr kumimoji="0" lang="es-E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59438" name="AutoShape 46"/>
          <p:cNvCxnSpPr>
            <a:cxnSpLocks noChangeShapeType="1"/>
            <a:stCxn id="59437" idx="3"/>
          </p:cNvCxnSpPr>
          <p:nvPr/>
        </p:nvCxnSpPr>
        <p:spPr bwMode="auto">
          <a:xfrm>
            <a:off x="6464300" y="6357958"/>
            <a:ext cx="2251104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9439" name="AutoShape 47"/>
          <p:cNvCxnSpPr>
            <a:cxnSpLocks noChangeShapeType="1"/>
            <a:stCxn id="59437" idx="1"/>
          </p:cNvCxnSpPr>
          <p:nvPr/>
        </p:nvCxnSpPr>
        <p:spPr bwMode="auto">
          <a:xfrm rot="10800000">
            <a:off x="2214546" y="6357958"/>
            <a:ext cx="2214578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84" name="83 Llamada ovalada"/>
          <p:cNvSpPr/>
          <p:nvPr/>
        </p:nvSpPr>
        <p:spPr>
          <a:xfrm>
            <a:off x="8001024" y="4030798"/>
            <a:ext cx="1285884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PELIGRO INCENDIO, </a:t>
            </a:r>
          </a:p>
          <a:p>
            <a:pPr algn="ctr"/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EXPLOSION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85 Llamada ovalada"/>
          <p:cNvSpPr/>
          <p:nvPr/>
        </p:nvSpPr>
        <p:spPr>
          <a:xfrm rot="20128656">
            <a:off x="7997704" y="1805691"/>
            <a:ext cx="1216596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POSICION DE  PIE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86 Llamada ovalada"/>
          <p:cNvSpPr/>
          <p:nvPr/>
        </p:nvSpPr>
        <p:spPr>
          <a:xfrm rot="1649679">
            <a:off x="6142563" y="2609226"/>
            <a:ext cx="1087645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MANEJO  DE  ARMAS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38 Botón de acción: Hacia delante o Siguiente">
            <a:hlinkClick r:id="rId3" action="ppaction://program" highlightClick="1"/>
          </p:cNvPr>
          <p:cNvSpPr/>
          <p:nvPr/>
        </p:nvSpPr>
        <p:spPr>
          <a:xfrm>
            <a:off x="8387336" y="6479668"/>
            <a:ext cx="470944" cy="3069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273050"/>
            <a:ext cx="8218487" cy="8699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EC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JUSTIFICACION DEL ESTUDIO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2339975" y="1512888"/>
            <a:ext cx="6602413" cy="5059362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s-ES_tradnl" sz="2000" dirty="0" smtClean="0">
                <a:solidFill>
                  <a:srgbClr val="6600FF"/>
                </a:solidFill>
              </a:rPr>
              <a:t> </a:t>
            </a:r>
            <a:r>
              <a:rPr lang="es-ES_tradnl" sz="20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Permite </a:t>
            </a:r>
            <a:r>
              <a:rPr lang="es-ES" sz="20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Corregir serias falencias actuales  y prevenir todo tipo de afectaciones.</a:t>
            </a:r>
          </a:p>
          <a:p>
            <a:pPr algn="just">
              <a:defRPr/>
            </a:pPr>
            <a:r>
              <a:rPr lang="es-E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Obtener un modelo específico para gestión de riesgos en estaciones  similares.</a:t>
            </a:r>
            <a:endParaRPr lang="es-EC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ES" sz="20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Determinar los potenciales riesgos y tomar medidas para minimizar las amenazas y vulnerabilidades existentes.</a:t>
            </a:r>
          </a:p>
          <a:p>
            <a:pPr algn="just">
              <a:defRPr/>
            </a:pPr>
            <a:r>
              <a:rPr lang="es-EC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Resolver un problema práctico, la inseguridad en la que desarrollan sus tareas diarias de seguridad física los Trabajadores de la empresa.</a:t>
            </a:r>
          </a:p>
          <a:p>
            <a:pPr algn="just">
              <a:defRPr/>
            </a:pPr>
            <a:r>
              <a:rPr lang="es-EC" sz="20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Brindar a Directivos de la empresa una herramienta que permita administrar riesgos de manera eficiente y eficaz, para brindar mayor calidad de vida al personal y alta productividad a la empresa.</a:t>
            </a:r>
            <a:endParaRPr lang="es-ES" sz="2000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Wingdings 2" pitchFamily="18" charset="2"/>
              <a:buNone/>
              <a:defRPr/>
            </a:pPr>
            <a:endParaRPr lang="es-ES" sz="2000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Wingdings 2" pitchFamily="18" charset="2"/>
              <a:buNone/>
              <a:defRPr/>
            </a:pPr>
            <a:r>
              <a:rPr lang="es-ES_tradnl" sz="20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s-EC" sz="2000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s-EC" sz="2000" dirty="0">
              <a:solidFill>
                <a:srgbClr val="6600FF"/>
              </a:solidFill>
            </a:endParaRPr>
          </a:p>
        </p:txBody>
      </p:sp>
      <p:pic>
        <p:nvPicPr>
          <p:cNvPr id="21509" name="6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643063"/>
            <a:ext cx="20716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imagen 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5" y="3214686"/>
            <a:ext cx="2286015" cy="1500198"/>
          </a:xfrm>
          <a:prstGeom prst="rect">
            <a:avLst/>
          </a:prstGeom>
        </p:spPr>
      </p:pic>
      <p:pic>
        <p:nvPicPr>
          <p:cNvPr id="7" name="6 Imagen" descr="imagen 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5000636"/>
            <a:ext cx="2286015" cy="1390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88" y="228600"/>
            <a:ext cx="8408987" cy="99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ES_tradnl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ALCANCE Y UTILIDAD DEL PRESENTE ESTUDIO</a:t>
            </a:r>
            <a:endParaRPr lang="es-EC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388" y="1203319"/>
            <a:ext cx="8785225" cy="3368689"/>
          </a:xfrm>
        </p:spPr>
        <p:txBody>
          <a:bodyPr>
            <a:noAutofit/>
          </a:bodyPr>
          <a:lstStyle/>
          <a:p>
            <a:pPr algn="just">
              <a:buFont typeface="Wingdings 2" pitchFamily="18" charset="2"/>
              <a:buNone/>
              <a:defRPr/>
            </a:pPr>
            <a:endParaRPr lang="es-EC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ES_tradnl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identificación y evaluación de los riesgos laborales abarca a los empleados de </a:t>
            </a:r>
            <a:r>
              <a:rPr lang="es-ES_tradnl" sz="20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Sepriv</a:t>
            </a:r>
            <a:r>
              <a:rPr lang="es-ES_tradnl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en la Estación El Beaterio ( Quito). </a:t>
            </a:r>
          </a:p>
          <a:p>
            <a:pPr algn="just">
              <a:defRPr/>
            </a:pPr>
            <a:r>
              <a:rPr lang="es-ES_tradnl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identificación de los diferentes riesgos se realizó a la totalidad de la muestra analizada.</a:t>
            </a:r>
          </a:p>
          <a:p>
            <a:pPr algn="just">
              <a:defRPr/>
            </a:pPr>
            <a:r>
              <a:rPr lang="es-ES_tradnl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 trabajo ejecutado además de fines académicos,  debe ser aplicado en las estaciones de transferencia a nivel nacional con similares características. </a:t>
            </a:r>
            <a:endParaRPr lang="es-EC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EC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Constituye la base para la implementación exitosa  de un sistema de  SSO acorde a las normas legales.</a:t>
            </a:r>
          </a:p>
          <a:p>
            <a:pPr algn="just">
              <a:defRPr/>
            </a:pPr>
            <a:endParaRPr lang="es-EC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s-EC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 descr="C:\Users\PERSONAL\AppData\Local\Microsoft\Windows\Temporary Internet Files\Content.Word\bodega 2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4857760"/>
            <a:ext cx="2600329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7 Imagen" descr="imagen 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887" y="4643446"/>
            <a:ext cx="2185997" cy="2000264"/>
          </a:xfrm>
          <a:prstGeom prst="rect">
            <a:avLst/>
          </a:prstGeom>
        </p:spPr>
      </p:pic>
      <p:pic>
        <p:nvPicPr>
          <p:cNvPr id="10" name="9 Imagen" descr="imagen 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4714884"/>
            <a:ext cx="2143140" cy="1609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1 Imagen" descr="http://www.fundacionmapfre.com/fundacion/html/revistas/seguridad/n109/img/art_1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75" y="1142984"/>
            <a:ext cx="8232775" cy="511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95536" y="462864"/>
            <a:ext cx="8367464" cy="68012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C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 DESARROLLO DEL PROYECTO</a:t>
            </a:r>
            <a:r>
              <a:rPr lang="es-EC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s-EC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s-EC" sz="1800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METODOLOGIA PHVA</a:t>
            </a:r>
            <a:endParaRPr lang="es-EC" sz="1800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3556" name="5 Imagen" descr="http://www.amawebs.com/storage/photos/k15be40eikz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773238"/>
            <a:ext cx="2808287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04" y="1773238"/>
            <a:ext cx="6429420" cy="45132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711977" y="6072206"/>
            <a:ext cx="20034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6350" algn="ctr">
              <a:defRPr/>
            </a:pPr>
            <a:endParaRPr lang="es-EC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6350" algn="ctr">
              <a:defRPr/>
            </a:pPr>
            <a:endParaRPr lang="es-EC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6350" algn="ctr">
              <a:defRPr/>
            </a:pPr>
            <a:r>
              <a:rPr lang="es-EC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Fuente norma NTC 5254.</a:t>
            </a:r>
            <a:endParaRPr lang="es-EC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143125" y="1125538"/>
            <a:ext cx="51435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2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Proceso de gestión de riesgos</a:t>
            </a:r>
            <a:endParaRPr lang="es-EC" sz="2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750" y="1571612"/>
            <a:ext cx="8229600" cy="1857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ESTABLECER EL CONTEXTO</a:t>
            </a:r>
            <a:r>
              <a:rPr lang="es-EC" sz="4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4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EC" sz="44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144000" y="3860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</p:txBody>
      </p:sp>
      <p:pic>
        <p:nvPicPr>
          <p:cNvPr id="4" name="3 Imagen" descr="imagen 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3" y="3071811"/>
            <a:ext cx="2928958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144000" y="3860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785813"/>
            <a:ext cx="8643938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38" y="428625"/>
            <a:ext cx="8229600" cy="7858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DATOS  GENERALES DE LA EMPRESA</a:t>
            </a:r>
            <a:endParaRPr lang="es-EC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857625" y="1557338"/>
            <a:ext cx="5141913" cy="2447925"/>
          </a:xfrm>
        </p:spPr>
        <p:txBody>
          <a:bodyPr>
            <a:normAutofit fontScale="25000" lnSpcReduction="20000"/>
          </a:bodyPr>
          <a:lstStyle/>
          <a:p>
            <a:pPr algn="ctr">
              <a:buFont typeface="Wingdings 2" pitchFamily="18" charset="2"/>
              <a:buNone/>
              <a:defRPr/>
            </a:pPr>
            <a:endParaRPr lang="es-ES" sz="2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es-ES_tradnl" sz="6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es-ES_tradnl" sz="6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s-ES_tradnl" sz="7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UBICACIÓN:  Carcelén </a:t>
            </a:r>
            <a:r>
              <a:rPr lang="es-ES_tradnl" sz="7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Alto-zona industrial (Av. Galo Plaza), </a:t>
            </a:r>
            <a:r>
              <a:rPr lang="es-ES" sz="7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Cantón Quito</a:t>
            </a:r>
            <a:r>
              <a:rPr lang="es-ES_tradnl" sz="7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Provincia de Pichincha.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es-ES" sz="7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Constituida por una casa matriz  en el DM-Quito y  20 sucursales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es-ES" sz="7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ORGANIZADOS EN  4 NIVELES :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es-ES" sz="7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Directivo, ejecutivo, asesor y operativo </a:t>
            </a:r>
            <a:endParaRPr lang="es-EC" sz="72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endParaRPr lang="es-EC" sz="6400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es-ES_tradnl" sz="6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 </a:t>
            </a:r>
            <a:endParaRPr lang="es-EC" sz="6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es-ES_tradnl" sz="6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s-EC" sz="6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50825" y="4149725"/>
            <a:ext cx="5473700" cy="2374900"/>
          </a:xfrm>
        </p:spPr>
        <p:txBody>
          <a:bodyPr>
            <a:normAutofit fontScale="25000" lnSpcReduction="20000"/>
          </a:bodyPr>
          <a:lstStyle/>
          <a:p>
            <a:pPr>
              <a:buFont typeface="Wingdings 2" pitchFamily="18" charset="2"/>
              <a:buNone/>
              <a:defRPr/>
            </a:pPr>
            <a:endParaRPr lang="es-MX" sz="19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es-ES_tradnl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Cuenta aproximadamente con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es-ES_tradnl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2.200  trabajadores a nivel nacional</a:t>
            </a:r>
            <a:endParaRPr lang="es-ES" sz="7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es-ES" sz="7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Trabajadores expuestos en el Área de estudio :  25</a:t>
            </a:r>
          </a:p>
          <a:p>
            <a:pPr algn="ctr">
              <a:buNone/>
              <a:defRPr/>
            </a:pPr>
            <a:r>
              <a:rPr lang="es-ES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  estaciones similares ( </a:t>
            </a:r>
            <a:r>
              <a:rPr lang="es-ES" sz="7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Gye</a:t>
            </a:r>
            <a:r>
              <a:rPr lang="es-ES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</a:t>
            </a:r>
            <a:r>
              <a:rPr lang="es-ES" sz="7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Cue</a:t>
            </a:r>
            <a:r>
              <a:rPr lang="es-ES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</a:t>
            </a:r>
            <a:r>
              <a:rPr lang="es-ES" sz="7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Amb</a:t>
            </a:r>
            <a:r>
              <a:rPr lang="es-ES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</a:t>
            </a:r>
            <a:r>
              <a:rPr lang="es-ES" sz="7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Sto.Dgo</a:t>
            </a:r>
            <a:r>
              <a:rPr lang="es-ES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.-Manta- </a:t>
            </a:r>
            <a:r>
              <a:rPr lang="es-ES" sz="7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Lib</a:t>
            </a:r>
            <a:r>
              <a:rPr lang="es-ES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</a:t>
            </a:r>
            <a:r>
              <a:rPr lang="es-ES" sz="7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Riob</a:t>
            </a:r>
            <a:r>
              <a:rPr lang="es-ES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-Loja- </a:t>
            </a:r>
            <a:r>
              <a:rPr lang="es-ES" sz="7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Shuf</a:t>
            </a:r>
            <a:r>
              <a:rPr lang="es-ES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 laboran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es-ES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entre 20 y  25 personas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es-ES_tradnl" sz="6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 </a:t>
            </a:r>
            <a:endParaRPr lang="es-EC" sz="6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23850" y="1412875"/>
            <a:ext cx="8516938" cy="503238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s-E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  <a:t/>
            </a:r>
            <a:br>
              <a:rPr lang="es-E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</a:br>
            <a:r>
              <a:rPr lang="es-E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  <a:t/>
            </a:r>
            <a:br>
              <a:rPr lang="es-E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</a:br>
            <a:r>
              <a:rPr lang="es-E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  <a:t> </a:t>
            </a:r>
            <a:br>
              <a:rPr lang="es-E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</a:br>
            <a:r>
              <a:rPr lang="es-E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  <a:t> COMPAÑIA DE SEGURIDAD </a:t>
            </a:r>
            <a:r>
              <a:rPr lang="es-ES_tradn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SEPRIV </a:t>
            </a:r>
            <a:r>
              <a:rPr lang="es-ES_tradnl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CIA. </a:t>
            </a:r>
            <a:r>
              <a:rPr lang="es-ES_tradn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LTDA.</a:t>
            </a:r>
            <a:r>
              <a:rPr lang="es-E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  <a:t> </a:t>
            </a:r>
            <a:r>
              <a:rPr lang="es-E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  <a:t/>
            </a:r>
            <a:br>
              <a:rPr lang="es-E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</a:br>
            <a:r>
              <a:rPr lang="es-EC" sz="2000" dirty="0">
                <a:solidFill>
                  <a:srgbClr val="002060"/>
                </a:solidFill>
                <a:latin typeface="Arial Black" pitchFamily="34" charset="0"/>
                <a:ea typeface="+mj-ea"/>
                <a:cs typeface="Arial" pitchFamily="34" charset="0"/>
              </a:rPr>
              <a:t/>
            </a:r>
            <a:br>
              <a:rPr lang="es-EC" sz="2000" dirty="0">
                <a:solidFill>
                  <a:srgbClr val="002060"/>
                </a:solidFill>
                <a:latin typeface="Arial Black" pitchFamily="34" charset="0"/>
                <a:ea typeface="+mj-ea"/>
                <a:cs typeface="Arial" pitchFamily="34" charset="0"/>
              </a:rPr>
            </a:br>
            <a:r>
              <a:rPr lang="es-EC" sz="2000" dirty="0">
                <a:solidFill>
                  <a:srgbClr val="002060"/>
                </a:solidFill>
                <a:latin typeface="Arial Black" pitchFamily="34" charset="0"/>
                <a:ea typeface="+mj-ea"/>
                <a:cs typeface="Arial" pitchFamily="34" charset="0"/>
              </a:rPr>
              <a:t/>
            </a:r>
            <a:br>
              <a:rPr lang="es-EC" sz="2000" dirty="0">
                <a:solidFill>
                  <a:srgbClr val="002060"/>
                </a:solidFill>
                <a:latin typeface="Arial Black" pitchFamily="34" charset="0"/>
                <a:ea typeface="+mj-ea"/>
                <a:cs typeface="Arial" pitchFamily="34" charset="0"/>
              </a:rPr>
            </a:br>
            <a:r>
              <a:rPr lang="es-E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  <a:t/>
            </a:r>
            <a:br>
              <a:rPr lang="es-E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</a:br>
            <a:endParaRPr lang="es-EC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Arial" pitchFamily="34" charset="0"/>
            </a:endParaRPr>
          </a:p>
        </p:txBody>
      </p:sp>
      <p:pic>
        <p:nvPicPr>
          <p:cNvPr id="9222" name="7 Imagen" descr="H:\fotos\P10203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000250"/>
            <a:ext cx="3286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C:\Users\PERSONAL\AppData\Local\Microsoft\Windows\Temporary Internet Files\Content.Word\islas.jpg"/>
          <p:cNvPicPr/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86446" y="4214818"/>
            <a:ext cx="2857520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144000" y="3860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928688"/>
            <a:ext cx="864393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578647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IDENTIFICACIÓN DE RIESGOS</a:t>
            </a:r>
            <a:br>
              <a:rPr lang="es-EC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ANALISIS  </a:t>
            </a:r>
            <a:r>
              <a:rPr lang="es-EC" sz="32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INTERPRETACION DE RESULTADOS </a:t>
            </a:r>
            <a:r>
              <a:rPr lang="es-EC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EC" sz="32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6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3117"/>
            <a:ext cx="4357718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70" y="500042"/>
            <a:ext cx="5715040" cy="7588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IDENTIFICACION DE RIESGOS 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2 Rectángulo"/>
          <p:cNvSpPr>
            <a:spLocks noChangeArrowheads="1"/>
          </p:cNvSpPr>
          <p:nvPr/>
        </p:nvSpPr>
        <p:spPr bwMode="auto">
          <a:xfrm>
            <a:off x="571500" y="1357298"/>
            <a:ext cx="8001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EC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encuesta se aplicó a:</a:t>
            </a:r>
          </a:p>
          <a:p>
            <a:pPr algn="just">
              <a:defRPr/>
            </a:pPr>
            <a:endParaRPr lang="es-EC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s-EC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Muestra de 25 Trabajadores de seguridad.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C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Agrupados en 9 puestos de servicio.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C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Cada puesto con características propias y con incidencias de riesgos diferentes.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C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Resultados obtenidos </a:t>
            </a:r>
            <a:r>
              <a:rPr lang="es-EC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permitió </a:t>
            </a:r>
            <a:r>
              <a:rPr lang="es-EC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estructurar  la propuesta de modelo de gestión de riesgos.</a:t>
            </a:r>
          </a:p>
        </p:txBody>
      </p:sp>
      <p:pic>
        <p:nvPicPr>
          <p:cNvPr id="4" name="3 Imagen" descr="C:\Users\PERSONAL\AppData\Local\Microsoft\Windows\Temporary Internet Files\Content.Word\DSC01825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929198"/>
            <a:ext cx="2928958" cy="1647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:\Users\PERSONAL\AppData\Local\Microsoft\Windows\Temporary Internet Files\Content.Word\puerta de s.jpg"/>
          <p:cNvPicPr/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285852" y="5000636"/>
            <a:ext cx="2500330" cy="1647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750" y="714375"/>
            <a:ext cx="8229600" cy="3492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ANALISIS E  INTERPRETACION DE RESULTADOS</a:t>
            </a:r>
            <a:endParaRPr lang="es-EC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6" name="7 Gráfico">
            <a:hlinkClick r:id="rId3" action="ppaction://hlinkfile"/>
          </p:cNvPr>
          <p:cNvGraphicFramePr>
            <a:graphicFrameLocks/>
          </p:cNvGraphicFramePr>
          <p:nvPr/>
        </p:nvGraphicFramePr>
        <p:xfrm>
          <a:off x="785813" y="1854200"/>
          <a:ext cx="7786687" cy="4503738"/>
        </p:xfrm>
        <a:graphic>
          <a:graphicData uri="http://schemas.openxmlformats.org/presentationml/2006/ole">
            <p:oleObj spid="_x0000_s1026" r:id="rId4" imgW="7785267" imgH="4505334" progId="Excel.Sheet.8">
              <p:embed/>
            </p:oleObj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3357563" y="1285875"/>
            <a:ext cx="26114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Físicos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4 CuadroTexto"/>
          <p:cNvSpPr txBox="1">
            <a:spLocks noChangeArrowheads="1"/>
          </p:cNvSpPr>
          <p:nvPr/>
        </p:nvSpPr>
        <p:spPr bwMode="auto">
          <a:xfrm>
            <a:off x="7215188" y="5140325"/>
            <a:ext cx="11922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PROMEDIO</a:t>
            </a:r>
          </a:p>
          <a:p>
            <a:pPr>
              <a:defRPr/>
            </a:pP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ALTOS: 23%</a:t>
            </a:r>
          </a:p>
          <a:p>
            <a:pPr>
              <a:defRPr/>
            </a:pP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MEDIOS: 40%</a:t>
            </a:r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Flecha a la derecha con muesca">
            <a:hlinkClick r:id="rId3" action="ppaction://hlinkfile"/>
          </p:cNvPr>
          <p:cNvSpPr/>
          <p:nvPr/>
        </p:nvSpPr>
        <p:spPr>
          <a:xfrm>
            <a:off x="7380288" y="5929313"/>
            <a:ext cx="977900" cy="484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750" y="714375"/>
            <a:ext cx="8229600" cy="3492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ANALISIS E  INTERPRETACION DE RESULTADOS</a:t>
            </a:r>
            <a:endParaRPr lang="es-EC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816225" y="1285875"/>
            <a:ext cx="29210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Resumen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general 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50" name="5 Gráfico"/>
          <p:cNvGraphicFramePr>
            <a:graphicFrameLocks/>
          </p:cNvGraphicFramePr>
          <p:nvPr/>
        </p:nvGraphicFramePr>
        <p:xfrm>
          <a:off x="771525" y="1916113"/>
          <a:ext cx="7934325" cy="4410075"/>
        </p:xfrm>
        <a:graphic>
          <a:graphicData uri="http://schemas.openxmlformats.org/presentationml/2006/ole">
            <p:oleObj spid="_x0000_s2050" name="Gráfico" r:id="rId3" imgW="7934406" imgH="440998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1500174"/>
            <a:ext cx="8229600" cy="9366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C" sz="36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EVALUACION DE RIESGOS.</a:t>
            </a:r>
            <a:endParaRPr lang="es-EC" sz="360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144000" y="3860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0" y="427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317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auto">
          <a:xfrm>
            <a:off x="0" y="5743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317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1753" name="Rectangle 3"/>
          <p:cNvSpPr>
            <a:spLocks noChangeArrowheads="1"/>
          </p:cNvSpPr>
          <p:nvPr/>
        </p:nvSpPr>
        <p:spPr bwMode="auto">
          <a:xfrm>
            <a:off x="0" y="340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317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1755" name="Rectangle 3"/>
          <p:cNvSpPr>
            <a:spLocks noChangeArrowheads="1"/>
          </p:cNvSpPr>
          <p:nvPr/>
        </p:nvSpPr>
        <p:spPr bwMode="auto">
          <a:xfrm>
            <a:off x="0" y="3933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3175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1757" name="Rectangle 3"/>
          <p:cNvSpPr>
            <a:spLocks noChangeArrowheads="1"/>
          </p:cNvSpPr>
          <p:nvPr/>
        </p:nvSpPr>
        <p:spPr bwMode="auto">
          <a:xfrm>
            <a:off x="0" y="3590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317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1759" name="Rectangle 3"/>
          <p:cNvSpPr>
            <a:spLocks noChangeArrowheads="1"/>
          </p:cNvSpPr>
          <p:nvPr/>
        </p:nvSpPr>
        <p:spPr bwMode="auto">
          <a:xfrm>
            <a:off x="0" y="3838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3176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829" rIns="899829" anchor="ctr">
            <a:spAutoFit/>
          </a:bodyPr>
          <a:lstStyle/>
          <a:p>
            <a:endParaRPr lang="es-ES"/>
          </a:p>
        </p:txBody>
      </p:sp>
      <p:sp>
        <p:nvSpPr>
          <p:cNvPr id="31761" name="Rectangle 3"/>
          <p:cNvSpPr>
            <a:spLocks noChangeArrowheads="1"/>
          </p:cNvSpPr>
          <p:nvPr/>
        </p:nvSpPr>
        <p:spPr bwMode="auto">
          <a:xfrm>
            <a:off x="0" y="5953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s-EC" sz="1200" b="1">
                <a:ea typeface="Calibri" pitchFamily="34" charset="0"/>
                <a:cs typeface="Calibri" pitchFamily="34" charset="0"/>
              </a:rPr>
              <a:t/>
            </a:r>
            <a:br>
              <a:rPr lang="es-EC" sz="1200" b="1">
                <a:ea typeface="Calibri" pitchFamily="34" charset="0"/>
                <a:cs typeface="Calibri" pitchFamily="34" charset="0"/>
              </a:rPr>
            </a:br>
            <a:endParaRPr lang="es-EC"/>
          </a:p>
        </p:txBody>
      </p:sp>
      <p:pic>
        <p:nvPicPr>
          <p:cNvPr id="19" name="18 Imagen" descr="imagen 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7" y="3143247"/>
            <a:ext cx="3357586" cy="3143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957266" y="990602"/>
            <a:ext cx="7115196" cy="652448"/>
          </a:xfrm>
        </p:spPr>
        <p:txBody>
          <a:bodyPr/>
          <a:lstStyle/>
          <a:p>
            <a:pPr>
              <a:defRPr/>
            </a:pP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Determinación de la magnitud del Riesgo</a:t>
            </a:r>
            <a:endParaRPr lang="es-EC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325" y="2000250"/>
            <a:ext cx="9504401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357166"/>
            <a:ext cx="9144000" cy="558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C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MATRIZ DE  EVALUACIÒN DE RIESGOS</a:t>
            </a:r>
            <a:endParaRPr lang="es-EC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07950" y="959190"/>
          <a:ext cx="8858311" cy="584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026"/>
                <a:gridCol w="571504"/>
                <a:gridCol w="1500198"/>
                <a:gridCol w="1645800"/>
                <a:gridCol w="2304256"/>
                <a:gridCol w="180152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C" sz="1000" b="0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  <a:p>
                      <a:pPr algn="ctr"/>
                      <a:endParaRPr lang="es-EC" sz="1000" b="0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s-EC" sz="1000" b="0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PUESTOS</a:t>
                      </a:r>
                      <a:endParaRPr lang="es-EC" sz="1000" b="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BCA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000" b="0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s-EC" sz="1000" b="0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Nº  TRAB EXP</a:t>
                      </a:r>
                      <a:endParaRPr lang="es-EC" sz="1000" b="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E9A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000" b="0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  <a:p>
                      <a:pPr algn="ctr"/>
                      <a:endParaRPr lang="es-EC" sz="1000" b="0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s-EC" sz="1000" b="0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ACTIVIDAD</a:t>
                      </a:r>
                      <a:endParaRPr lang="es-EC" sz="1000" b="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000" b="0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s-EC" sz="10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TIPO DE RIESGO</a:t>
                      </a:r>
                    </a:p>
                    <a:p>
                      <a:pPr algn="ctr"/>
                      <a:endParaRPr lang="es-EC" sz="1000" b="0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s-EC" sz="1000" b="0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M   </a:t>
                      </a:r>
                      <a:r>
                        <a:rPr lang="es-EC" sz="1000" b="0" i="1" dirty="0" smtClean="0">
                          <a:solidFill>
                            <a:srgbClr val="FF9B9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F </a:t>
                      </a:r>
                      <a:r>
                        <a:rPr lang="es-EC" sz="1000" b="0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  </a:t>
                      </a:r>
                      <a:r>
                        <a:rPr lang="es-EC" sz="1000" b="0" i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Q</a:t>
                      </a:r>
                      <a:r>
                        <a:rPr lang="es-EC" sz="1000" b="0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   </a:t>
                      </a:r>
                      <a:r>
                        <a:rPr lang="es-EC" sz="1000" b="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B</a:t>
                      </a:r>
                      <a:r>
                        <a:rPr lang="es-EC" sz="1000" b="0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   </a:t>
                      </a:r>
                      <a:r>
                        <a:rPr lang="es-EC" sz="1000" b="0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E</a:t>
                      </a:r>
                      <a:r>
                        <a:rPr lang="es-EC" sz="1000" b="0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   </a:t>
                      </a:r>
                      <a:r>
                        <a:rPr lang="es-EC" sz="1000" b="0" i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Ps.</a:t>
                      </a:r>
                      <a:r>
                        <a:rPr lang="es-EC" sz="1000" b="0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  </a:t>
                      </a:r>
                      <a:endParaRPr lang="es-EC" sz="1000" b="0" i="1" dirty="0">
                        <a:solidFill>
                          <a:srgbClr val="0E9A2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000" b="0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  <a:p>
                      <a:pPr algn="ctr"/>
                      <a:endParaRPr lang="es-EC" sz="1000" b="0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s-EC" sz="10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PELIGRO</a:t>
                      </a:r>
                      <a:endParaRPr lang="es-EC" sz="1000" b="0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b="0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ESTIMACIÓN DEL  NIVEL DE PELIGRO</a:t>
                      </a:r>
                    </a:p>
                    <a:p>
                      <a:pPr algn="ctr"/>
                      <a:r>
                        <a:rPr lang="es-EC" sz="1000" b="0" i="1" u="sng" baseline="0" dirty="0" smtClean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Tole</a:t>
                      </a:r>
                      <a:r>
                        <a:rPr lang="es-EC" sz="1000" b="0" i="1" u="none" baseline="0" dirty="0" smtClean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  </a:t>
                      </a:r>
                      <a:r>
                        <a:rPr lang="es-EC" sz="1000" b="0" i="1" u="sng" baseline="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Moder</a:t>
                      </a:r>
                      <a:r>
                        <a:rPr lang="es-EC" sz="1000" b="0" i="1" u="none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 </a:t>
                      </a:r>
                      <a:r>
                        <a:rPr lang="es-EC" sz="1000" b="0" i="1" u="non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 </a:t>
                      </a:r>
                      <a:r>
                        <a:rPr lang="es-EC" sz="1000" b="0" i="1" u="sng" baseline="0" dirty="0" err="1" smtClean="0"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Imp</a:t>
                      </a:r>
                      <a:r>
                        <a:rPr lang="es-EC" sz="1000" b="0" i="1" u="none" baseline="0" dirty="0" smtClean="0"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  </a:t>
                      </a:r>
                      <a:r>
                        <a:rPr lang="es-EC" sz="1000" b="0" i="1" u="sng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Intol</a:t>
                      </a:r>
                      <a:r>
                        <a:rPr lang="es-EC" sz="1000" b="0" i="1" u="sng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000" b="0" i="1" u="none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>
                          <a:solidFill>
                            <a:srgbClr val="FFCCFF"/>
                          </a:solidFill>
                        </a:u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200" i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Supervisores</a:t>
                      </a:r>
                      <a:endParaRPr lang="es-EC" sz="1200" i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4A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200" i="1" dirty="0" smtClean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s-EC" sz="1200" i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2</a:t>
                      </a:r>
                      <a:endParaRPr lang="es-EC" sz="1200" i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i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Supervisión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i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Ejecución de planes</a:t>
                      </a:r>
                    </a:p>
                    <a:p>
                      <a:pPr algn="ctr"/>
                      <a:r>
                        <a:rPr lang="es-EC" sz="1200" i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Liderar acciones Capacitación</a:t>
                      </a:r>
                    </a:p>
                    <a:p>
                      <a:pPr algn="ctr"/>
                      <a:r>
                        <a:rPr lang="es-EC" sz="1200" i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Reportes</a:t>
                      </a:r>
                      <a:endParaRPr lang="es-EC" sz="120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000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  </a:t>
                      </a:r>
                      <a:r>
                        <a:rPr lang="es-EC" sz="100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X                    </a:t>
                      </a:r>
                    </a:p>
                    <a:p>
                      <a:r>
                        <a:rPr lang="es-EC" sz="100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       X</a:t>
                      </a:r>
                    </a:p>
                    <a:p>
                      <a:r>
                        <a:rPr lang="es-EC" sz="100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            X    </a:t>
                      </a:r>
                    </a:p>
                    <a:p>
                      <a:r>
                        <a:rPr lang="es-EC" sz="100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                  X    </a:t>
                      </a:r>
                    </a:p>
                    <a:p>
                      <a:r>
                        <a:rPr lang="es-EC" sz="100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                       X    </a:t>
                      </a:r>
                    </a:p>
                    <a:p>
                      <a:endParaRPr lang="es-EC" sz="1000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  <a:p>
                      <a:r>
                        <a:rPr lang="es-EC" sz="100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                             X</a:t>
                      </a:r>
                      <a:endParaRPr lang="es-EC" sz="1000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050" i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.NIVEL RESPONSABILIDAD</a:t>
                      </a:r>
                      <a:r>
                        <a:rPr lang="es-EC" sz="1050" i="1" baseline="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ALTO</a:t>
                      </a:r>
                      <a:endParaRPr lang="es-EC" sz="1050" i="1" dirty="0" smtClean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  <a:p>
                      <a:pPr algn="l"/>
                      <a:r>
                        <a:rPr lang="es-EC" sz="1050" i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.EXPOSICIÓN GASES TOXICOS, CO2, RUIDO</a:t>
                      </a:r>
                    </a:p>
                    <a:p>
                      <a:pPr algn="l"/>
                      <a:r>
                        <a:rPr lang="es-EC" sz="1050" i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.EXPLOSIONES -INCENDIOS, </a:t>
                      </a:r>
                    </a:p>
                    <a:p>
                      <a:pPr algn="l"/>
                      <a:r>
                        <a:rPr lang="es-EC" sz="1050" i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. ATROPELLOS</a:t>
                      </a:r>
                    </a:p>
                    <a:p>
                      <a:pPr algn="l"/>
                      <a:r>
                        <a:rPr lang="es-EC" sz="1050" i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.EPP INADECUADO,</a:t>
                      </a:r>
                      <a:r>
                        <a:rPr lang="es-EC" sz="1050" i="1" baseline="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s-EC" sz="1050" i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FALTA CAPACITACIÓN SSO, .POSICIÓN DE PIE LARGOS PERIODOS</a:t>
                      </a:r>
                      <a:endParaRPr lang="es-EC" sz="1050" i="1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050" i="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                      </a:t>
                      </a:r>
                      <a:r>
                        <a:rPr lang="es-EC" sz="1000" i="1" baseline="0" dirty="0" smtClean="0"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X  </a:t>
                      </a:r>
                      <a:r>
                        <a:rPr lang="es-EC" sz="1000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    </a:t>
                      </a:r>
                    </a:p>
                    <a:p>
                      <a:r>
                        <a:rPr lang="es-EC" sz="1000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                      </a:t>
                      </a:r>
                    </a:p>
                    <a:p>
                      <a:r>
                        <a:rPr lang="es-EC" sz="1000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                       </a:t>
                      </a:r>
                      <a:r>
                        <a:rPr lang="es-EC" sz="1000" i="1" baseline="0" dirty="0" smtClean="0"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X</a:t>
                      </a:r>
                    </a:p>
                    <a:p>
                      <a:r>
                        <a:rPr lang="es-EC" sz="1000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                                   </a:t>
                      </a:r>
                    </a:p>
                    <a:p>
                      <a:r>
                        <a:rPr lang="es-EC" sz="1000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                                </a:t>
                      </a:r>
                      <a:r>
                        <a:rPr lang="es-EC" sz="1000" i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X</a:t>
                      </a:r>
                      <a:r>
                        <a:rPr lang="es-EC" sz="1000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                                                                                                                             </a:t>
                      </a:r>
                    </a:p>
                    <a:p>
                      <a:r>
                        <a:rPr lang="es-EC" sz="1000" i="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            </a:t>
                      </a:r>
                      <a:r>
                        <a:rPr lang="es-EC" sz="1000" i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X</a:t>
                      </a:r>
                    </a:p>
                    <a:p>
                      <a:r>
                        <a:rPr lang="es-EC" sz="1000" i="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                      </a:t>
                      </a:r>
                      <a:r>
                        <a:rPr lang="es-EC" sz="1000" i="1" baseline="0" dirty="0" smtClean="0"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X</a:t>
                      </a:r>
                    </a:p>
                    <a:p>
                      <a:endParaRPr lang="es-EC" sz="1000" i="1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>
                          <a:solidFill>
                            <a:srgbClr val="FFCCFF"/>
                          </a:solidFill>
                        </a:uFill>
                        <a:latin typeface="Arial Black" pitchFamily="34" charset="0"/>
                      </a:endParaRPr>
                    </a:p>
                    <a:p>
                      <a:r>
                        <a:rPr lang="es-EC" sz="1000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                    </a:t>
                      </a:r>
                      <a:r>
                        <a:rPr lang="es-EC" sz="1000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  </a:t>
                      </a:r>
                      <a:r>
                        <a:rPr lang="es-EC" sz="1000" i="1" baseline="0" dirty="0" smtClean="0"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X</a:t>
                      </a:r>
                      <a:endParaRPr lang="es-EC" sz="1000" i="1" baseline="0" dirty="0">
                        <a:solidFill>
                          <a:srgbClr val="FF99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>
                          <a:solidFill>
                            <a:srgbClr val="FFCCFF"/>
                          </a:solidFill>
                        </a:u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531088">
                <a:tc>
                  <a:txBody>
                    <a:bodyPr/>
                    <a:lstStyle/>
                    <a:p>
                      <a:pPr algn="l"/>
                      <a:r>
                        <a:rPr lang="es-EC" sz="1200" i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Cadena</a:t>
                      </a:r>
                      <a:r>
                        <a:rPr lang="es-EC" sz="1200" i="1" baseline="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1</a:t>
                      </a:r>
                    </a:p>
                    <a:p>
                      <a:pPr algn="l"/>
                      <a:endParaRPr lang="es-EC" sz="1200" i="1" baseline="0" dirty="0" smtClean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  <a:p>
                      <a:pPr algn="l"/>
                      <a:r>
                        <a:rPr lang="es-EC" sz="1200" i="1" baseline="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Cadena 2</a:t>
                      </a:r>
                    </a:p>
                    <a:p>
                      <a:pPr algn="l"/>
                      <a:endParaRPr lang="es-EC" sz="1200" i="1" dirty="0" smtClean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  <a:p>
                      <a:pPr algn="l"/>
                      <a:r>
                        <a:rPr lang="es-EC" sz="1200" i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Isla carga</a:t>
                      </a:r>
                    </a:p>
                    <a:p>
                      <a:pPr algn="l"/>
                      <a:endParaRPr lang="es-EC" sz="1200" i="1" dirty="0" smtClean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  <a:p>
                      <a:pPr algn="l"/>
                      <a:r>
                        <a:rPr lang="es-EC" sz="1200" i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B. Central</a:t>
                      </a:r>
                    </a:p>
                    <a:p>
                      <a:pPr algn="l"/>
                      <a:endParaRPr lang="es-EC" sz="1200" i="1" dirty="0" smtClean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  <a:p>
                      <a:pPr algn="l"/>
                      <a:r>
                        <a:rPr lang="es-EC" sz="1200" i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Control  F.</a:t>
                      </a:r>
                    </a:p>
                    <a:p>
                      <a:pPr algn="l"/>
                      <a:endParaRPr lang="es-EC" sz="1200" i="1" dirty="0" smtClean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  <a:p>
                      <a:pPr algn="l"/>
                      <a:r>
                        <a:rPr lang="es-EC" sz="1200" i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R.</a:t>
                      </a:r>
                      <a:r>
                        <a:rPr lang="es-EC" sz="1200" i="1" baseline="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general</a:t>
                      </a:r>
                    </a:p>
                    <a:p>
                      <a:pPr algn="l"/>
                      <a:endParaRPr lang="es-EC" sz="1200" i="1" dirty="0" smtClean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  <a:p>
                      <a:pPr algn="l"/>
                      <a:r>
                        <a:rPr lang="es-EC" sz="1200" i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GLP</a:t>
                      </a:r>
                    </a:p>
                    <a:p>
                      <a:pPr algn="l"/>
                      <a:endParaRPr lang="es-EC" sz="1200" i="1" dirty="0" smtClean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  <a:p>
                      <a:pPr algn="l"/>
                      <a:r>
                        <a:rPr lang="es-EC" sz="1200" i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Auto </a:t>
                      </a:r>
                      <a:r>
                        <a:rPr lang="es-EC" sz="1200" i="1" dirty="0" err="1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tanq</a:t>
                      </a:r>
                      <a:endParaRPr lang="es-EC" sz="1200" i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i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4</a:t>
                      </a:r>
                    </a:p>
                    <a:p>
                      <a:pPr algn="ctr"/>
                      <a:endParaRPr lang="es-EC" sz="1200" i="1" dirty="0" smtClean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s-EC" sz="1200" i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3</a:t>
                      </a:r>
                    </a:p>
                    <a:p>
                      <a:pPr algn="ctr"/>
                      <a:endParaRPr lang="es-EC" sz="1200" i="1" dirty="0" smtClean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s-EC" sz="1200" i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2</a:t>
                      </a:r>
                    </a:p>
                    <a:p>
                      <a:pPr algn="ctr"/>
                      <a:endParaRPr lang="es-EC" sz="1200" i="1" dirty="0" smtClean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s-EC" sz="1200" i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2</a:t>
                      </a:r>
                    </a:p>
                    <a:p>
                      <a:pPr algn="ctr"/>
                      <a:endParaRPr lang="es-EC" sz="1200" i="1" dirty="0" smtClean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s-EC" sz="1200" i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3</a:t>
                      </a:r>
                    </a:p>
                    <a:p>
                      <a:pPr algn="ctr"/>
                      <a:endParaRPr lang="es-EC" sz="1200" i="1" dirty="0" smtClean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s-EC" sz="1200" i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3</a:t>
                      </a:r>
                    </a:p>
                    <a:p>
                      <a:pPr algn="ctr"/>
                      <a:endParaRPr lang="es-EC" sz="1200" i="1" dirty="0" smtClean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s-EC" sz="1200" i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3</a:t>
                      </a:r>
                    </a:p>
                    <a:p>
                      <a:pPr algn="ctr"/>
                      <a:endParaRPr lang="es-EC" sz="1200" i="1" dirty="0" smtClean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s-EC" sz="1200" i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3</a:t>
                      </a:r>
                      <a:endParaRPr lang="es-EC" sz="1200" i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i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Control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200" i="1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i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Protección</a:t>
                      </a:r>
                    </a:p>
                    <a:p>
                      <a:pPr algn="ctr"/>
                      <a:endParaRPr lang="es-EC" sz="1200" i="1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s-EC" sz="1200" i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Registro</a:t>
                      </a:r>
                    </a:p>
                    <a:p>
                      <a:pPr algn="ctr"/>
                      <a:endParaRPr lang="es-EC" sz="1200" i="1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s-EC" sz="1200" i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Procedimientos de seguridad</a:t>
                      </a:r>
                    </a:p>
                    <a:p>
                      <a:pPr algn="ctr"/>
                      <a:endParaRPr lang="es-EC" sz="1200" i="1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s-EC" sz="1200" i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Respuesta</a:t>
                      </a:r>
                    </a:p>
                    <a:p>
                      <a:pPr algn="ctr"/>
                      <a:r>
                        <a:rPr lang="es-EC" sz="1200" i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Armada</a:t>
                      </a:r>
                    </a:p>
                    <a:p>
                      <a:pPr algn="ctr"/>
                      <a:endParaRPr lang="es-EC" sz="1200" i="1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s-EC" sz="1200" i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Alarmas</a:t>
                      </a:r>
                    </a:p>
                    <a:p>
                      <a:pPr algn="ctr"/>
                      <a:endParaRPr lang="es-EC" sz="1200" i="1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s-EC" sz="1200" i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Reportes</a:t>
                      </a:r>
                    </a:p>
                    <a:p>
                      <a:pPr algn="ctr"/>
                      <a:endParaRPr lang="es-EC" sz="1200" i="1" dirty="0">
                        <a:solidFill>
                          <a:srgbClr val="00808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00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 </a:t>
                      </a:r>
                      <a:r>
                        <a:rPr lang="es-EC" sz="100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X                    </a:t>
                      </a:r>
                    </a:p>
                    <a:p>
                      <a:r>
                        <a:rPr lang="es-EC" sz="100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       X</a:t>
                      </a:r>
                    </a:p>
                    <a:p>
                      <a:r>
                        <a:rPr lang="es-EC" sz="100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            X    </a:t>
                      </a:r>
                    </a:p>
                    <a:p>
                      <a:r>
                        <a:rPr lang="es-EC" sz="100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                  X    </a:t>
                      </a:r>
                    </a:p>
                    <a:p>
                      <a:r>
                        <a:rPr lang="es-EC" sz="100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                       X    </a:t>
                      </a:r>
                    </a:p>
                    <a:p>
                      <a:endParaRPr lang="es-EC" sz="1000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  <a:p>
                      <a:r>
                        <a:rPr lang="es-EC" sz="100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                             X</a:t>
                      </a:r>
                    </a:p>
                    <a:p>
                      <a:r>
                        <a:rPr lang="es-EC" sz="1000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                        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050" i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.EXPOSICIÓN</a:t>
                      </a:r>
                      <a:r>
                        <a:rPr lang="es-EC" sz="1050" i="1" baseline="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 A CO2 Y </a:t>
                      </a:r>
                      <a:r>
                        <a:rPr lang="es-EC" sz="1050" i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GASES TOXICOS,</a:t>
                      </a:r>
                    </a:p>
                    <a:p>
                      <a:pPr algn="l"/>
                      <a:r>
                        <a:rPr lang="es-EC" sz="1050" i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. RUIDO/ VIBRACIONES</a:t>
                      </a:r>
                    </a:p>
                    <a:p>
                      <a:pPr algn="l"/>
                      <a:r>
                        <a:rPr lang="es-EC" sz="1050" i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.EXPLOSIONES/ INCENDIOS,  .ATROPELLOS/ APLASTAMIENTOS</a:t>
                      </a:r>
                    </a:p>
                    <a:p>
                      <a:pPr algn="l"/>
                      <a:r>
                        <a:rPr lang="es-EC" sz="1050" i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.CONTACTO CON CALOR- CONTACTO ELECTRICO, </a:t>
                      </a:r>
                    </a:p>
                    <a:p>
                      <a:pPr algn="l"/>
                      <a:r>
                        <a:rPr lang="es-EC" sz="1050" i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.EPP INADECUADO-ESCAZA CAPACITACIÓN SSO, .ILUMINACION</a:t>
                      </a:r>
                      <a:r>
                        <a:rPr lang="es-EC" sz="1050" i="1" baseline="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INADECUADA, </a:t>
                      </a:r>
                    </a:p>
                    <a:p>
                      <a:pPr algn="l"/>
                      <a:r>
                        <a:rPr lang="es-EC" sz="1050" i="1" baseline="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.</a:t>
                      </a:r>
                      <a:r>
                        <a:rPr lang="es-EC" sz="1050" i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POSICIÓN DE PIE LARGOS PERIODOS, POSTURAS INADECUADAS, </a:t>
                      </a:r>
                    </a:p>
                    <a:p>
                      <a:pPr algn="l"/>
                      <a:r>
                        <a:rPr lang="es-EC" sz="1050" i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.TRABAJO NOCTURNO/ TRABAJO A PRESION.</a:t>
                      </a:r>
                    </a:p>
                    <a:p>
                      <a:pPr algn="l"/>
                      <a:r>
                        <a:rPr lang="es-EC" sz="1050" i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.NIVEL RESPONSABILIDAD ALTO.</a:t>
                      </a:r>
                    </a:p>
                    <a:p>
                      <a:pPr algn="ctr"/>
                      <a:endParaRPr lang="es-EC" sz="1050" i="1" dirty="0" smtClean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endParaRPr lang="es-EC" sz="1050" i="1" dirty="0">
                        <a:solidFill>
                          <a:srgbClr val="00808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i="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                 </a:t>
                      </a:r>
                      <a:r>
                        <a:rPr lang="es-EC" sz="1000" i="1" baseline="0" dirty="0" smtClean="0"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X      </a:t>
                      </a:r>
                    </a:p>
                    <a:p>
                      <a:r>
                        <a:rPr lang="es-EC" sz="1000" i="1" baseline="0" dirty="0" smtClean="0"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                      </a:t>
                      </a:r>
                    </a:p>
                    <a:p>
                      <a:r>
                        <a:rPr lang="es-EC" sz="1000" i="1" baseline="0" dirty="0" smtClean="0"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                       X  </a:t>
                      </a:r>
                      <a:r>
                        <a:rPr lang="es-EC" sz="1000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                           </a:t>
                      </a:r>
                    </a:p>
                    <a:p>
                      <a:r>
                        <a:rPr lang="es-EC" sz="1000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                                </a:t>
                      </a:r>
                      <a:r>
                        <a:rPr lang="es-EC" sz="1000" i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X</a:t>
                      </a:r>
                      <a:r>
                        <a:rPr lang="es-EC" sz="1000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                                                                                                                             </a:t>
                      </a:r>
                    </a:p>
                    <a:p>
                      <a:r>
                        <a:rPr lang="es-EC" sz="1000" i="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            </a:t>
                      </a:r>
                      <a:r>
                        <a:rPr lang="es-EC" sz="1000" i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X</a:t>
                      </a:r>
                    </a:p>
                    <a:p>
                      <a:r>
                        <a:rPr lang="es-EC" sz="1000" i="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                      </a:t>
                      </a:r>
                    </a:p>
                    <a:p>
                      <a:r>
                        <a:rPr lang="es-EC" sz="1000" i="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                      </a:t>
                      </a:r>
                      <a:r>
                        <a:rPr lang="es-EC" sz="1000" i="1" baseline="0" dirty="0" smtClean="0"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X</a:t>
                      </a:r>
                    </a:p>
                    <a:p>
                      <a:endParaRPr lang="es-EC" sz="1000" i="1" baseline="0" dirty="0" smtClean="0">
                        <a:solidFill>
                          <a:srgbClr val="FF99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>
                          <a:solidFill>
                            <a:srgbClr val="FFCCFF"/>
                          </a:solidFill>
                        </a:uFill>
                        <a:latin typeface="Arial Black" pitchFamily="34" charset="0"/>
                      </a:endParaRPr>
                    </a:p>
                    <a:p>
                      <a:r>
                        <a:rPr lang="es-EC" sz="1000" i="1" baseline="0" dirty="0" smtClean="0"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                     X</a:t>
                      </a:r>
                    </a:p>
                    <a:p>
                      <a:endParaRPr lang="es-EC" sz="1000" i="1" baseline="0" dirty="0" smtClean="0">
                        <a:solidFill>
                          <a:schemeClr val="tx1"/>
                        </a:solidFill>
                        <a:uFill>
                          <a:solidFill>
                            <a:srgbClr val="FFCCFF"/>
                          </a:solidFill>
                        </a:uFill>
                        <a:latin typeface="Arial Black" pitchFamily="34" charset="0"/>
                      </a:endParaRPr>
                    </a:p>
                    <a:p>
                      <a:r>
                        <a:rPr lang="es-EC" sz="1000" i="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            </a:t>
                      </a:r>
                      <a:r>
                        <a:rPr lang="es-EC" sz="1000" i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X</a:t>
                      </a:r>
                    </a:p>
                    <a:p>
                      <a:r>
                        <a:rPr lang="es-EC" sz="1000" i="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                     </a:t>
                      </a:r>
                    </a:p>
                    <a:p>
                      <a:r>
                        <a:rPr lang="es-EC" sz="1000" i="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                     </a:t>
                      </a:r>
                      <a:r>
                        <a:rPr lang="es-EC" sz="1000" i="1" baseline="0" dirty="0" smtClean="0"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X</a:t>
                      </a:r>
                    </a:p>
                    <a:p>
                      <a:endParaRPr lang="es-EC" sz="1000" i="1" baseline="0" dirty="0" smtClean="0">
                        <a:solidFill>
                          <a:srgbClr val="FF99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>
                          <a:solidFill>
                            <a:srgbClr val="FFCCFF"/>
                          </a:solidFill>
                        </a:uFill>
                        <a:latin typeface="Arial Black" pitchFamily="34" charset="0"/>
                      </a:endParaRPr>
                    </a:p>
                    <a:p>
                      <a:endParaRPr lang="es-EC" sz="1000" i="1" baseline="0" dirty="0" smtClean="0">
                        <a:solidFill>
                          <a:srgbClr val="FF99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>
                          <a:solidFill>
                            <a:srgbClr val="FFCCFF"/>
                          </a:solidFill>
                        </a:uFill>
                        <a:latin typeface="Arial Black" pitchFamily="34" charset="0"/>
                      </a:endParaRPr>
                    </a:p>
                    <a:p>
                      <a:r>
                        <a:rPr lang="es-EC" sz="1000" i="1" baseline="0" dirty="0" smtClean="0"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                      X</a:t>
                      </a:r>
                    </a:p>
                    <a:p>
                      <a:endParaRPr lang="es-EC" sz="1000" i="1" baseline="0" dirty="0" smtClean="0">
                        <a:solidFill>
                          <a:srgbClr val="FF99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>
                          <a:solidFill>
                            <a:srgbClr val="FFCCFF"/>
                          </a:solidFill>
                        </a:uFill>
                        <a:latin typeface="Arial Black" pitchFamily="34" charset="0"/>
                      </a:endParaRPr>
                    </a:p>
                    <a:p>
                      <a:r>
                        <a:rPr lang="es-EC" sz="1000" i="1" baseline="0" dirty="0" smtClean="0"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                      X</a:t>
                      </a:r>
                    </a:p>
                    <a:p>
                      <a:endParaRPr lang="es-EC" sz="1000" i="1" baseline="0" dirty="0" smtClean="0">
                        <a:solidFill>
                          <a:schemeClr val="tx1"/>
                        </a:solidFill>
                        <a:uFill>
                          <a:solidFill>
                            <a:srgbClr val="FFCCFF"/>
                          </a:solidFill>
                        </a:uFill>
                        <a:latin typeface="Arial Black" pitchFamily="34" charset="0"/>
                      </a:endParaRPr>
                    </a:p>
                    <a:p>
                      <a:r>
                        <a:rPr lang="es-EC" sz="1000" i="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CCFF"/>
                            </a:solidFill>
                          </a:uFill>
                          <a:latin typeface="Arial Black" pitchFamily="34" charset="0"/>
                        </a:rPr>
                        <a:t>                                                                  </a:t>
                      </a:r>
                      <a:endParaRPr lang="es-EC" sz="1000" i="1" baseline="0" dirty="0">
                        <a:solidFill>
                          <a:schemeClr val="tx1"/>
                        </a:solidFill>
                        <a:uFill>
                          <a:solidFill>
                            <a:srgbClr val="FFCCFF"/>
                          </a:solidFill>
                        </a:u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1571612"/>
            <a:ext cx="8229600" cy="13636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C" sz="3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PROPUESTA DE PLAN DE ACCIÓN </a:t>
            </a:r>
            <a:r>
              <a:rPr lang="es-EC" sz="36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36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36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IMPLEMENTARSE</a:t>
            </a:r>
            <a:endParaRPr lang="es-EC" sz="360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144000" y="3860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/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0" y="427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 dirty="0"/>
          </a:p>
        </p:txBody>
      </p:sp>
      <p:sp>
        <p:nvSpPr>
          <p:cNvPr id="440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/>
          </a:p>
        </p:txBody>
      </p:sp>
      <p:sp>
        <p:nvSpPr>
          <p:cNvPr id="44039" name="Rectangle 3"/>
          <p:cNvSpPr>
            <a:spLocks noChangeArrowheads="1"/>
          </p:cNvSpPr>
          <p:nvPr/>
        </p:nvSpPr>
        <p:spPr bwMode="auto">
          <a:xfrm>
            <a:off x="0" y="5743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 dirty="0"/>
          </a:p>
        </p:txBody>
      </p:sp>
      <p:sp>
        <p:nvSpPr>
          <p:cNvPr id="4404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/>
          </a:p>
        </p:txBody>
      </p:sp>
      <p:sp>
        <p:nvSpPr>
          <p:cNvPr id="44041" name="Rectangle 3"/>
          <p:cNvSpPr>
            <a:spLocks noChangeArrowheads="1"/>
          </p:cNvSpPr>
          <p:nvPr/>
        </p:nvSpPr>
        <p:spPr bwMode="auto">
          <a:xfrm>
            <a:off x="0" y="340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 dirty="0"/>
          </a:p>
        </p:txBody>
      </p:sp>
      <p:sp>
        <p:nvSpPr>
          <p:cNvPr id="440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/>
          </a:p>
        </p:txBody>
      </p:sp>
      <p:sp>
        <p:nvSpPr>
          <p:cNvPr id="44043" name="Rectangle 3"/>
          <p:cNvSpPr>
            <a:spLocks noChangeArrowheads="1"/>
          </p:cNvSpPr>
          <p:nvPr/>
        </p:nvSpPr>
        <p:spPr bwMode="auto">
          <a:xfrm>
            <a:off x="0" y="3933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 dirty="0"/>
          </a:p>
        </p:txBody>
      </p:sp>
      <p:sp>
        <p:nvSpPr>
          <p:cNvPr id="4404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/>
          </a:p>
        </p:txBody>
      </p:sp>
      <p:sp>
        <p:nvSpPr>
          <p:cNvPr id="44045" name="Rectangle 3"/>
          <p:cNvSpPr>
            <a:spLocks noChangeArrowheads="1"/>
          </p:cNvSpPr>
          <p:nvPr/>
        </p:nvSpPr>
        <p:spPr bwMode="auto">
          <a:xfrm>
            <a:off x="0" y="3590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 dirty="0"/>
          </a:p>
        </p:txBody>
      </p:sp>
      <p:sp>
        <p:nvSpPr>
          <p:cNvPr id="440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/>
          </a:p>
        </p:txBody>
      </p:sp>
      <p:sp>
        <p:nvSpPr>
          <p:cNvPr id="4404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829" rIns="899829" anchor="ctr">
            <a:spAutoFit/>
          </a:bodyPr>
          <a:lstStyle/>
          <a:p>
            <a:endParaRPr lang="es-ES" dirty="0"/>
          </a:p>
        </p:txBody>
      </p:sp>
      <p:sp>
        <p:nvSpPr>
          <p:cNvPr id="44049" name="Rectangle 3"/>
          <p:cNvSpPr>
            <a:spLocks noChangeArrowheads="1"/>
          </p:cNvSpPr>
          <p:nvPr/>
        </p:nvSpPr>
        <p:spPr bwMode="auto">
          <a:xfrm>
            <a:off x="0" y="5953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s-EC" sz="1200" b="1" dirty="0">
                <a:ea typeface="Calibri" pitchFamily="34" charset="0"/>
                <a:cs typeface="Calibri" pitchFamily="34" charset="0"/>
              </a:rPr>
              <a:t/>
            </a:r>
            <a:br>
              <a:rPr lang="es-EC" sz="1200" b="1" dirty="0">
                <a:ea typeface="Calibri" pitchFamily="34" charset="0"/>
                <a:cs typeface="Calibri" pitchFamily="34" charset="0"/>
              </a:rPr>
            </a:br>
            <a:endParaRPr lang="es-EC" dirty="0"/>
          </a:p>
        </p:txBody>
      </p:sp>
      <p:pic>
        <p:nvPicPr>
          <p:cNvPr id="18" name="7 Imagen" descr="http://t1.gstatic.com/images?q=tbn:ANd9GcRrJ87HecI0aYYfhyjt7K5_9xKNx-cqhn2fboKjgsEktXaldiXBS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429000"/>
            <a:ext cx="4500594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/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0" y="427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 dirty="0"/>
          </a:p>
        </p:txBody>
      </p:sp>
      <p:sp>
        <p:nvSpPr>
          <p:cNvPr id="440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/>
          </a:p>
        </p:txBody>
      </p:sp>
      <p:sp>
        <p:nvSpPr>
          <p:cNvPr id="44039" name="Rectangle 3"/>
          <p:cNvSpPr>
            <a:spLocks noChangeArrowheads="1"/>
          </p:cNvSpPr>
          <p:nvPr/>
        </p:nvSpPr>
        <p:spPr bwMode="auto">
          <a:xfrm>
            <a:off x="0" y="5743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 dirty="0"/>
          </a:p>
        </p:txBody>
      </p:sp>
      <p:sp>
        <p:nvSpPr>
          <p:cNvPr id="4404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/>
          </a:p>
        </p:txBody>
      </p:sp>
      <p:sp>
        <p:nvSpPr>
          <p:cNvPr id="44041" name="Rectangle 3"/>
          <p:cNvSpPr>
            <a:spLocks noChangeArrowheads="1"/>
          </p:cNvSpPr>
          <p:nvPr/>
        </p:nvSpPr>
        <p:spPr bwMode="auto">
          <a:xfrm>
            <a:off x="0" y="340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 dirty="0"/>
          </a:p>
        </p:txBody>
      </p:sp>
      <p:sp>
        <p:nvSpPr>
          <p:cNvPr id="440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/>
          </a:p>
        </p:txBody>
      </p:sp>
      <p:sp>
        <p:nvSpPr>
          <p:cNvPr id="44043" name="Rectangle 3"/>
          <p:cNvSpPr>
            <a:spLocks noChangeArrowheads="1"/>
          </p:cNvSpPr>
          <p:nvPr/>
        </p:nvSpPr>
        <p:spPr bwMode="auto">
          <a:xfrm>
            <a:off x="0" y="3933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 dirty="0"/>
          </a:p>
        </p:txBody>
      </p:sp>
      <p:sp>
        <p:nvSpPr>
          <p:cNvPr id="4404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/>
          </a:p>
        </p:txBody>
      </p:sp>
      <p:sp>
        <p:nvSpPr>
          <p:cNvPr id="44045" name="Rectangle 3"/>
          <p:cNvSpPr>
            <a:spLocks noChangeArrowheads="1"/>
          </p:cNvSpPr>
          <p:nvPr/>
        </p:nvSpPr>
        <p:spPr bwMode="auto">
          <a:xfrm>
            <a:off x="0" y="3590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 dirty="0"/>
          </a:p>
        </p:txBody>
      </p:sp>
      <p:sp>
        <p:nvSpPr>
          <p:cNvPr id="440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/>
          </a:p>
        </p:txBody>
      </p:sp>
      <p:sp>
        <p:nvSpPr>
          <p:cNvPr id="44047" name="Rectangle 3"/>
          <p:cNvSpPr>
            <a:spLocks noChangeArrowheads="1"/>
          </p:cNvSpPr>
          <p:nvPr/>
        </p:nvSpPr>
        <p:spPr bwMode="auto">
          <a:xfrm>
            <a:off x="0" y="3838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 dirty="0"/>
          </a:p>
        </p:txBody>
      </p:sp>
      <p:sp>
        <p:nvSpPr>
          <p:cNvPr id="4404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829" rIns="899829" anchor="ctr">
            <a:spAutoFit/>
          </a:bodyPr>
          <a:lstStyle/>
          <a:p>
            <a:endParaRPr lang="es-ES" dirty="0"/>
          </a:p>
        </p:txBody>
      </p:sp>
      <p:sp>
        <p:nvSpPr>
          <p:cNvPr id="44049" name="Rectangle 3"/>
          <p:cNvSpPr>
            <a:spLocks noChangeArrowheads="1"/>
          </p:cNvSpPr>
          <p:nvPr/>
        </p:nvSpPr>
        <p:spPr bwMode="auto">
          <a:xfrm>
            <a:off x="0" y="5953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s-EC" sz="1200" b="1" dirty="0">
                <a:ea typeface="Calibri" pitchFamily="34" charset="0"/>
                <a:cs typeface="Calibri" pitchFamily="34" charset="0"/>
              </a:rPr>
              <a:t/>
            </a:r>
            <a:br>
              <a:rPr lang="es-EC" sz="1200" b="1" dirty="0">
                <a:ea typeface="Calibri" pitchFamily="34" charset="0"/>
                <a:cs typeface="Calibri" pitchFamily="34" charset="0"/>
              </a:rPr>
            </a:br>
            <a:endParaRPr lang="es-EC" dirty="0"/>
          </a:p>
        </p:txBody>
      </p:sp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285720" y="500042"/>
          <a:ext cx="8572562" cy="6072230"/>
        </p:xfrm>
        <a:graphic>
          <a:graphicData uri="http://schemas.openxmlformats.org/drawingml/2006/table">
            <a:tbl>
              <a:tblPr/>
              <a:tblGrid>
                <a:gridCol w="593125"/>
                <a:gridCol w="644891"/>
                <a:gridCol w="991037"/>
                <a:gridCol w="2132426"/>
                <a:gridCol w="902375"/>
                <a:gridCol w="751979"/>
                <a:gridCol w="1052772"/>
                <a:gridCol w="449304"/>
                <a:gridCol w="802683"/>
                <a:gridCol w="251970"/>
              </a:tblGrid>
              <a:tr h="268289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PLAN DE ACCION PARA EL PERSONAL DE SEPRIV 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27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PELIGRO No.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CLASE DE RIESGO LABORAL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PELIGRO IDENTIFICADO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MEDIDAS PREVENTIVAS PROPUESTAS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ESTIMACIÓN DEL RIESGO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PRIORIDAD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RESPONSABLE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RIESGO CONTROLADO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183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SI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Parcialmente Administrado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Físicos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Temperatura medioambiental</a:t>
                      </a:r>
                      <a:endParaRPr lang="es-E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Adquisición de protección visual (Gafas) y  bloqueador. Uso de EPP adecuado 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IMPORTANTE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ALTA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Gerencia </a:t>
                      </a:r>
                      <a:r>
                        <a:rPr lang="es-EC" sz="11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General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Dirección de </a:t>
                      </a:r>
                      <a:r>
                        <a:rPr lang="es-EC" sz="11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TT.HH.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Dirección </a:t>
                      </a:r>
                      <a:r>
                        <a:rPr lang="es-EC" sz="1100" b="1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Administrat</a:t>
                      </a:r>
                      <a:r>
                        <a:rPr lang="es-EC" sz="11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Dep</a:t>
                      </a:r>
                      <a:r>
                        <a:rPr lang="es-EC" sz="11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 Salud Ocupacional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5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Físicos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Ruido</a:t>
                      </a:r>
                      <a:endParaRPr lang="es-E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Adquisición de EPP (protección auditiva) de acuerdo a normas técnicas propuestas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INTOLERABLE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ALTA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Físicos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Exposición a vibraciones</a:t>
                      </a:r>
                      <a:endParaRPr lang="es-E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Uso de EPP adecuado , </a:t>
                      </a:r>
                      <a:r>
                        <a:rPr lang="es-EC" sz="120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señalética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acorde a normas técnicas .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800" b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IMPORTANTE</a:t>
                      </a:r>
                      <a:endParaRPr kumimoji="0" lang="es-ES" sz="800" b="1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063" marR="33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ALTA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5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200" b="1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s-EC" sz="1200" b="1" kern="12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s-ES" sz="1200" b="1" kern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200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es-EC" sz="12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Físicos </a:t>
                      </a:r>
                      <a:endParaRPr kumimoji="0" lang="es-ES" sz="1200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200" b="0" kern="120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Aplastamien</a:t>
                      </a:r>
                      <a:endParaRPr kumimoji="0" lang="es-EC" sz="1200" b="0" kern="12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200" b="0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tos</a:t>
                      </a:r>
                      <a:endParaRPr kumimoji="0" lang="es-ES" sz="1200" b="0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2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Ubicación de </a:t>
                      </a:r>
                      <a:r>
                        <a:rPr kumimoji="0" lang="es-EC" sz="1200" kern="120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señalética</a:t>
                      </a:r>
                      <a:r>
                        <a:rPr kumimoji="0" lang="es-EC" sz="12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y  capacitación sobre medidas de prevención en las actividades rutinarias de los guardias.</a:t>
                      </a:r>
                      <a:endParaRPr kumimoji="0" lang="es-ES" sz="1200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800" b="1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IMPORTANTE</a:t>
                      </a:r>
                      <a:endParaRPr kumimoji="0" lang="es-ES" sz="800" b="1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1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ALTA</a:t>
                      </a:r>
                      <a:endParaRPr kumimoji="0" lang="es-ES" sz="1100" kern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5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200" b="1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kumimoji="0" lang="es-EC" sz="1200" b="1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200" b="1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s-EC" sz="1200" kern="1200" baseline="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s-EC" sz="1200" kern="1200" baseline="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s-ES" sz="1200" kern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200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es-EC" sz="12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Físicos </a:t>
                      </a:r>
                      <a:endParaRPr kumimoji="0" lang="es-ES" sz="1200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200" b="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Peligro de </a:t>
                      </a:r>
                      <a:r>
                        <a:rPr kumimoji="0" lang="es-EC" sz="1200" b="0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incendios,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200" b="0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explosiones</a:t>
                      </a:r>
                      <a:endParaRPr kumimoji="0" lang="es-ES" sz="1200" b="0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2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Difundir los planes de emergencia y realizar prácticas de simulacros de  lucha contra incendios . Dotar de </a:t>
                      </a:r>
                      <a:r>
                        <a:rPr kumimoji="0" lang="es-EC" sz="1200" kern="120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EPPs</a:t>
                      </a:r>
                      <a:r>
                        <a:rPr kumimoji="0" lang="es-EC" sz="12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adecuados para el efecto. </a:t>
                      </a:r>
                      <a:r>
                        <a:rPr kumimoji="0" lang="es-EC" sz="1200" kern="120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Señalética</a:t>
                      </a:r>
                      <a:r>
                        <a:rPr kumimoji="0" lang="es-EC" sz="12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reglamentaria . Capacitación permanente.</a:t>
                      </a:r>
                      <a:endParaRPr kumimoji="0" lang="es-ES" sz="1200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800" b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INTOLERABLE</a:t>
                      </a:r>
                      <a:endParaRPr kumimoji="0" lang="es-ES" sz="800" b="1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1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ALTA</a:t>
                      </a:r>
                      <a:endParaRPr kumimoji="0" lang="es-ES" sz="1100" kern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5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3043" y="428625"/>
            <a:ext cx="6715172" cy="7921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C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BASES </a:t>
            </a:r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LEGALES REFERENCIALES</a:t>
            </a:r>
            <a:endParaRPr lang="es-EC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0825" y="1268413"/>
            <a:ext cx="8642350" cy="3089275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es-ES" sz="16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  <a:defRPr/>
            </a:pPr>
            <a:r>
              <a:rPr lang="es-EC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CONSTITUCIÓN POLÍTICA DE LA REPÚBLICA DEL ECUADOR/ 2008; Art. 33 326, 332 </a:t>
            </a:r>
            <a:r>
              <a:rPr lang="es-EC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s-EC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trab</a:t>
            </a:r>
            <a:r>
              <a:rPr lang="es-EC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Seguro y saludable),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es-ES_tradnl" sz="1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Manuales y Notas de aula  de Maestría Gerencia </a:t>
            </a:r>
            <a:r>
              <a:rPr lang="es-ES_tradnl" sz="1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es-ES_tradnl" sz="1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riesgos.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es-EC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NORMA </a:t>
            </a:r>
            <a:r>
              <a:rPr lang="es-EC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OHSAS 18001 – 2007 </a:t>
            </a:r>
            <a:r>
              <a:rPr lang="es-EC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requisitos a sistemas higiene y seguridad/riesgos)</a:t>
            </a:r>
            <a:endParaRPr lang="es-EC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es-EC" sz="1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Decisión 584 de la  CAN, instrumento actualizado de mayor importancia en materia de  SS en el trabajo.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es-EC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CONVENIOS 148 -155 OIT </a:t>
            </a:r>
            <a:r>
              <a:rPr lang="es-EC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(protección de trabajadores contra riesgos profesionales)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es-EC" sz="1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Resolución 957 CAN ( gestión de SS en el trabajo)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es-EC" sz="1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Mandato 8, Art.4 ; Código del Trabajo, Art. 50 al 59 y 69 al 78;  Reglamento de  Seguridad y salud.-  D.E. 2393, Art. 12</a:t>
            </a:r>
            <a:endParaRPr lang="es-ES" sz="18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endParaRPr lang="es-EC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5 Marcador de texto"/>
          <p:cNvSpPr txBox="1">
            <a:spLocks/>
          </p:cNvSpPr>
          <p:nvPr/>
        </p:nvSpPr>
        <p:spPr>
          <a:xfrm>
            <a:off x="500063" y="2133600"/>
            <a:ext cx="8643937" cy="178593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>
              <a:latin typeface="+mn-lt"/>
            </a:endParaRPr>
          </a:p>
        </p:txBody>
      </p:sp>
      <p:pic>
        <p:nvPicPr>
          <p:cNvPr id="6" name="5 Imagen" descr="imagen 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4733948"/>
            <a:ext cx="3429024" cy="1981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/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0" y="427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 dirty="0"/>
          </a:p>
        </p:txBody>
      </p:sp>
      <p:sp>
        <p:nvSpPr>
          <p:cNvPr id="440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/>
          </a:p>
        </p:txBody>
      </p:sp>
      <p:sp>
        <p:nvSpPr>
          <p:cNvPr id="44039" name="Rectangle 3"/>
          <p:cNvSpPr>
            <a:spLocks noChangeArrowheads="1"/>
          </p:cNvSpPr>
          <p:nvPr/>
        </p:nvSpPr>
        <p:spPr bwMode="auto">
          <a:xfrm>
            <a:off x="0" y="5743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 dirty="0"/>
          </a:p>
        </p:txBody>
      </p:sp>
      <p:sp>
        <p:nvSpPr>
          <p:cNvPr id="4404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/>
          </a:p>
        </p:txBody>
      </p:sp>
      <p:sp>
        <p:nvSpPr>
          <p:cNvPr id="44041" name="Rectangle 3"/>
          <p:cNvSpPr>
            <a:spLocks noChangeArrowheads="1"/>
          </p:cNvSpPr>
          <p:nvPr/>
        </p:nvSpPr>
        <p:spPr bwMode="auto">
          <a:xfrm>
            <a:off x="0" y="340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 dirty="0"/>
          </a:p>
        </p:txBody>
      </p:sp>
      <p:sp>
        <p:nvSpPr>
          <p:cNvPr id="440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/>
          </a:p>
        </p:txBody>
      </p:sp>
      <p:sp>
        <p:nvSpPr>
          <p:cNvPr id="44043" name="Rectangle 3"/>
          <p:cNvSpPr>
            <a:spLocks noChangeArrowheads="1"/>
          </p:cNvSpPr>
          <p:nvPr/>
        </p:nvSpPr>
        <p:spPr bwMode="auto">
          <a:xfrm>
            <a:off x="0" y="3933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 dirty="0"/>
          </a:p>
        </p:txBody>
      </p:sp>
      <p:sp>
        <p:nvSpPr>
          <p:cNvPr id="4404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/>
          </a:p>
        </p:txBody>
      </p:sp>
      <p:sp>
        <p:nvSpPr>
          <p:cNvPr id="44045" name="Rectangle 3"/>
          <p:cNvSpPr>
            <a:spLocks noChangeArrowheads="1"/>
          </p:cNvSpPr>
          <p:nvPr/>
        </p:nvSpPr>
        <p:spPr bwMode="auto">
          <a:xfrm>
            <a:off x="0" y="3590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 dirty="0"/>
          </a:p>
        </p:txBody>
      </p:sp>
      <p:sp>
        <p:nvSpPr>
          <p:cNvPr id="440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/>
          </a:p>
        </p:txBody>
      </p:sp>
      <p:sp>
        <p:nvSpPr>
          <p:cNvPr id="44047" name="Rectangle 3"/>
          <p:cNvSpPr>
            <a:spLocks noChangeArrowheads="1"/>
          </p:cNvSpPr>
          <p:nvPr/>
        </p:nvSpPr>
        <p:spPr bwMode="auto">
          <a:xfrm>
            <a:off x="0" y="3838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 dirty="0"/>
          </a:p>
        </p:txBody>
      </p:sp>
      <p:sp>
        <p:nvSpPr>
          <p:cNvPr id="4404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829" rIns="899829" anchor="ctr">
            <a:spAutoFit/>
          </a:bodyPr>
          <a:lstStyle/>
          <a:p>
            <a:endParaRPr lang="es-ES" dirty="0"/>
          </a:p>
        </p:txBody>
      </p:sp>
      <p:sp>
        <p:nvSpPr>
          <p:cNvPr id="44049" name="Rectangle 3"/>
          <p:cNvSpPr>
            <a:spLocks noChangeArrowheads="1"/>
          </p:cNvSpPr>
          <p:nvPr/>
        </p:nvSpPr>
        <p:spPr bwMode="auto">
          <a:xfrm>
            <a:off x="0" y="5953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s-EC" sz="1200" b="1" dirty="0">
                <a:ea typeface="Calibri" pitchFamily="34" charset="0"/>
                <a:cs typeface="Calibri" pitchFamily="34" charset="0"/>
              </a:rPr>
              <a:t/>
            </a:r>
            <a:br>
              <a:rPr lang="es-EC" sz="1200" b="1" dirty="0">
                <a:ea typeface="Calibri" pitchFamily="34" charset="0"/>
                <a:cs typeface="Calibri" pitchFamily="34" charset="0"/>
              </a:rPr>
            </a:br>
            <a:endParaRPr lang="es-EC" dirty="0"/>
          </a:p>
        </p:txBody>
      </p:sp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357158" y="357166"/>
          <a:ext cx="8643998" cy="6221510"/>
        </p:xfrm>
        <a:graphic>
          <a:graphicData uri="http://schemas.openxmlformats.org/drawingml/2006/table">
            <a:tbl>
              <a:tblPr/>
              <a:tblGrid>
                <a:gridCol w="598067"/>
                <a:gridCol w="650265"/>
                <a:gridCol w="999295"/>
                <a:gridCol w="2150196"/>
                <a:gridCol w="909895"/>
                <a:gridCol w="758246"/>
                <a:gridCol w="1061545"/>
                <a:gridCol w="453048"/>
                <a:gridCol w="809372"/>
                <a:gridCol w="254069"/>
              </a:tblGrid>
              <a:tr h="630062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PLAN DE ACCION PARA EL PERSONAL DE SEPRIV 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71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baseline="30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RIESGO </a:t>
                      </a:r>
                      <a:r>
                        <a:rPr lang="es-EC" sz="1200" b="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No.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CLASE DE RIESGO LABORAL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PELIGRO IDENTIFICADO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MEDIDAS PREVENTIVAS PROPUESTAS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ESTIMACIÓN DEL RIESGO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PRIORIDAD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RESPONSABLE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RIESGO CONTROLADO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270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SI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Parcialmente Administrado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39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200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es-EC" sz="1200" kern="120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Quími</a:t>
                      </a:r>
                      <a:endParaRPr kumimoji="0" lang="es-EC" sz="1200" kern="12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200" kern="120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cos</a:t>
                      </a:r>
                      <a:endParaRPr kumimoji="0" lang="es-ES" sz="1200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2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Exposición a gases de vehículos, solventes (</a:t>
                      </a:r>
                      <a:r>
                        <a:rPr kumimoji="0" lang="es-EC" sz="1200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contamina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200" kern="120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ción</a:t>
                      </a:r>
                      <a:r>
                        <a:rPr kumimoji="0" lang="es-EC" sz="1200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 ambiental</a:t>
                      </a:r>
                      <a:r>
                        <a:rPr kumimoji="0" lang="es-EC" sz="12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).</a:t>
                      </a:r>
                      <a:endParaRPr kumimoji="0" lang="es-ES" sz="1200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200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Dotación </a:t>
                      </a:r>
                      <a:r>
                        <a:rPr kumimoji="0" lang="es-EC" sz="12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de </a:t>
                      </a:r>
                      <a:r>
                        <a:rPr kumimoji="0" lang="es-EC" sz="1200" kern="120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EPPs</a:t>
                      </a:r>
                      <a:r>
                        <a:rPr kumimoji="0" lang="es-EC" sz="12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adecuados , como protectores nasales, respiradores. Ubicación de </a:t>
                      </a:r>
                      <a:r>
                        <a:rPr kumimoji="0" lang="es-EC" sz="1200" kern="120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señalética</a:t>
                      </a:r>
                      <a:r>
                        <a:rPr kumimoji="0" lang="es-EC" sz="12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reglamentaria.</a:t>
                      </a:r>
                      <a:endParaRPr kumimoji="0" lang="es-ES" sz="1200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INTOLERABLE</a:t>
                      </a:r>
                      <a:endParaRPr lang="es-ES" sz="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ALTA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Gerencia </a:t>
                      </a: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General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Dirección de </a:t>
                      </a: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TT.HH.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Dirección </a:t>
                      </a:r>
                      <a:r>
                        <a:rPr lang="es-EC" sz="110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Administrat</a:t>
                      </a: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Dep</a:t>
                      </a: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s-EC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de Salud Ocupacional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5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s-EC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200" kern="120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Quími</a:t>
                      </a:r>
                      <a:endParaRPr kumimoji="0" lang="es-EC" sz="1200" kern="12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200" kern="120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cos</a:t>
                      </a:r>
                      <a:endParaRPr kumimoji="0" lang="es-ES" sz="1200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2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Exposición a vapores; combustibles</a:t>
                      </a:r>
                      <a:endParaRPr kumimoji="0" lang="es-ES" sz="1200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2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Dotación de </a:t>
                      </a:r>
                      <a:r>
                        <a:rPr kumimoji="0" lang="es-EC" sz="1200" kern="120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EPPs</a:t>
                      </a:r>
                      <a:r>
                        <a:rPr kumimoji="0" lang="es-EC" sz="12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adecuados , como protectores nasales, respiradores. Ubicación de </a:t>
                      </a:r>
                      <a:r>
                        <a:rPr kumimoji="0" lang="es-EC" sz="1200" kern="120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señalética</a:t>
                      </a:r>
                      <a:r>
                        <a:rPr kumimoji="0" lang="es-EC" sz="12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reglamentaria.</a:t>
                      </a:r>
                      <a:endParaRPr kumimoji="0" lang="es-ES" sz="1200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INTOLERABLE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ALTA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43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C" sz="110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Biológi</a:t>
                      </a:r>
                      <a:endParaRPr lang="es-EC" sz="11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cos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200" kern="120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Intoxicacio</a:t>
                      </a:r>
                      <a:endParaRPr kumimoji="0" lang="es-EC" sz="1200" kern="12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200" kern="120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nes</a:t>
                      </a:r>
                      <a:r>
                        <a:rPr kumimoji="0" lang="es-EC" sz="1200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es-EC" sz="12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agudas o crónicas (bronquitis, alergias, cáncer, etc.)</a:t>
                      </a:r>
                      <a:endParaRPr kumimoji="0" lang="es-ES" sz="1200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2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Dotación de </a:t>
                      </a:r>
                      <a:r>
                        <a:rPr kumimoji="0" lang="es-EC" sz="1200" kern="120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EPPs</a:t>
                      </a:r>
                      <a:r>
                        <a:rPr kumimoji="0" lang="es-EC" sz="12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adecuado . Capacitación de medicina ocupacional para evitar contagios. Atención médica permanente al personal.</a:t>
                      </a:r>
                      <a:endParaRPr kumimoji="0" lang="es-ES" sz="1200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800" b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IMPORTANTE</a:t>
                      </a:r>
                      <a:endParaRPr kumimoji="0" lang="es-ES" sz="800" b="1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063" marR="33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ALTA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5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s-EC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200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51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s-EC" sz="1200" kern="12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s-ES" sz="1200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200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Ergonómicos</a:t>
                      </a:r>
                      <a:endParaRPr kumimoji="0" lang="es-ES" sz="1200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2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Posición de pie por largos periodos</a:t>
                      </a:r>
                      <a:endParaRPr kumimoji="0" lang="es-ES" sz="1200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2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Capacitación sobre ejercicios para  mitigar el sedentarismo y  prevenir enfermedades profesionales. Establecer turnos ligeros para descanso  o cambio de posición.</a:t>
                      </a:r>
                      <a:endParaRPr kumimoji="0" lang="es-ES" sz="1200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800" b="1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IMPORTANTE</a:t>
                      </a:r>
                      <a:endParaRPr kumimoji="0" lang="es-ES" sz="800" b="1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1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ALTA</a:t>
                      </a:r>
                      <a:endParaRPr kumimoji="0" lang="es-ES" sz="1100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5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/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0" y="427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 dirty="0"/>
          </a:p>
        </p:txBody>
      </p:sp>
      <p:sp>
        <p:nvSpPr>
          <p:cNvPr id="440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/>
          </a:p>
        </p:txBody>
      </p:sp>
      <p:sp>
        <p:nvSpPr>
          <p:cNvPr id="44039" name="Rectangle 3"/>
          <p:cNvSpPr>
            <a:spLocks noChangeArrowheads="1"/>
          </p:cNvSpPr>
          <p:nvPr/>
        </p:nvSpPr>
        <p:spPr bwMode="auto">
          <a:xfrm>
            <a:off x="0" y="5743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 dirty="0"/>
          </a:p>
        </p:txBody>
      </p:sp>
      <p:sp>
        <p:nvSpPr>
          <p:cNvPr id="4404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/>
          </a:p>
        </p:txBody>
      </p:sp>
      <p:sp>
        <p:nvSpPr>
          <p:cNvPr id="44041" name="Rectangle 3"/>
          <p:cNvSpPr>
            <a:spLocks noChangeArrowheads="1"/>
          </p:cNvSpPr>
          <p:nvPr/>
        </p:nvSpPr>
        <p:spPr bwMode="auto">
          <a:xfrm>
            <a:off x="0" y="340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 dirty="0"/>
          </a:p>
        </p:txBody>
      </p:sp>
      <p:sp>
        <p:nvSpPr>
          <p:cNvPr id="440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/>
          </a:p>
        </p:txBody>
      </p:sp>
      <p:sp>
        <p:nvSpPr>
          <p:cNvPr id="44043" name="Rectangle 3"/>
          <p:cNvSpPr>
            <a:spLocks noChangeArrowheads="1"/>
          </p:cNvSpPr>
          <p:nvPr/>
        </p:nvSpPr>
        <p:spPr bwMode="auto">
          <a:xfrm>
            <a:off x="0" y="3933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 dirty="0"/>
          </a:p>
        </p:txBody>
      </p:sp>
      <p:sp>
        <p:nvSpPr>
          <p:cNvPr id="4404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/>
          </a:p>
        </p:txBody>
      </p:sp>
      <p:sp>
        <p:nvSpPr>
          <p:cNvPr id="44045" name="Rectangle 3"/>
          <p:cNvSpPr>
            <a:spLocks noChangeArrowheads="1"/>
          </p:cNvSpPr>
          <p:nvPr/>
        </p:nvSpPr>
        <p:spPr bwMode="auto">
          <a:xfrm>
            <a:off x="0" y="3590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 dirty="0"/>
          </a:p>
        </p:txBody>
      </p:sp>
      <p:sp>
        <p:nvSpPr>
          <p:cNvPr id="440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/>
          </a:p>
        </p:txBody>
      </p:sp>
      <p:sp>
        <p:nvSpPr>
          <p:cNvPr id="44047" name="Rectangle 3"/>
          <p:cNvSpPr>
            <a:spLocks noChangeArrowheads="1"/>
          </p:cNvSpPr>
          <p:nvPr/>
        </p:nvSpPr>
        <p:spPr bwMode="auto">
          <a:xfrm>
            <a:off x="0" y="3838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 dirty="0"/>
          </a:p>
        </p:txBody>
      </p:sp>
      <p:sp>
        <p:nvSpPr>
          <p:cNvPr id="4404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829" rIns="899829" anchor="ctr">
            <a:spAutoFit/>
          </a:bodyPr>
          <a:lstStyle/>
          <a:p>
            <a:endParaRPr lang="es-ES" dirty="0"/>
          </a:p>
        </p:txBody>
      </p:sp>
      <p:sp>
        <p:nvSpPr>
          <p:cNvPr id="44049" name="Rectangle 3"/>
          <p:cNvSpPr>
            <a:spLocks noChangeArrowheads="1"/>
          </p:cNvSpPr>
          <p:nvPr/>
        </p:nvSpPr>
        <p:spPr bwMode="auto">
          <a:xfrm>
            <a:off x="0" y="5953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s-EC" sz="1200" b="1" dirty="0">
                <a:ea typeface="Calibri" pitchFamily="34" charset="0"/>
                <a:cs typeface="Calibri" pitchFamily="34" charset="0"/>
              </a:rPr>
              <a:t/>
            </a:r>
            <a:br>
              <a:rPr lang="es-EC" sz="1200" b="1" dirty="0">
                <a:ea typeface="Calibri" pitchFamily="34" charset="0"/>
                <a:cs typeface="Calibri" pitchFamily="34" charset="0"/>
              </a:rPr>
            </a:br>
            <a:endParaRPr lang="es-EC" dirty="0"/>
          </a:p>
        </p:txBody>
      </p:sp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357158" y="357166"/>
          <a:ext cx="8643998" cy="6192735"/>
        </p:xfrm>
        <a:graphic>
          <a:graphicData uri="http://schemas.openxmlformats.org/drawingml/2006/table">
            <a:tbl>
              <a:tblPr/>
              <a:tblGrid>
                <a:gridCol w="598067"/>
                <a:gridCol w="650265"/>
                <a:gridCol w="999295"/>
                <a:gridCol w="2150196"/>
                <a:gridCol w="909895"/>
                <a:gridCol w="758246"/>
                <a:gridCol w="1061545"/>
                <a:gridCol w="453048"/>
                <a:gridCol w="809372"/>
                <a:gridCol w="254069"/>
              </a:tblGrid>
              <a:tr h="630062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PLAN DE ACCION PARA EL PERSONAL DE SEPRIV 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71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PELIGRO No.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CLASE DE RIESGO LABORAL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PELIGRO IDENTIFICADO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MEDIDAS PREVENTIVAS PROPUESTAS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ESTIMACIÓN DEL RIESGO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PRIORIDAD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RESPONSABLE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RIESGO CONTROLADO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270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SI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Parcialmente Administrado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69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Psicosociales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Nivel de </a:t>
                      </a:r>
                      <a:r>
                        <a:rPr lang="es-EC" sz="120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responsabili</a:t>
                      </a:r>
                      <a:endParaRPr lang="es-EC" sz="12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dad 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alto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Realización de charlas de motivación y concienciación sobre el rol tan importante que desempeñan y revisión de tablas salariales.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INTOLERABLE</a:t>
                      </a:r>
                      <a:endParaRPr lang="es-ES" sz="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ALTA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Gerencia </a:t>
                      </a: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General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Dirección de </a:t>
                      </a: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TT.HH.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Dirección </a:t>
                      </a:r>
                      <a:r>
                        <a:rPr lang="es-EC" sz="110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Administrat</a:t>
                      </a: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Dep</a:t>
                      </a: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s-EC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de Salud Ocupacional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5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s-EC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72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Psicosociales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Falta de capacitación en 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SSO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Realización de programas intensivos de capacitación por parte del Médico ocupacional 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INTOLERABLE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ALTA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64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Psicosociales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Sobrecarga psíquica (monotonía, repetitividad, ritmos inadecuados).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Charlas motivacionales por parte de la Trabajadora Social de la empresa. Realización de actividades de recreación que permitan mitigar el estrés.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800" b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IMPORTANTE</a:t>
                      </a:r>
                      <a:endParaRPr kumimoji="0" lang="es-ES" sz="800" b="1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063" marR="33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ALTA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5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s-EC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200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s-EC" sz="1200" kern="12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s-EC" sz="1200" kern="12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s-ES" sz="1200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Psicosociales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Trabajo nocturno</a:t>
                      </a:r>
                      <a:endParaRPr lang="es-E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Reestructuración de los horarios de trabajo. Instalarse un sistema de iluminación de emergencia. Charlas de motivación. 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Incentivos 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económicos por pago de horas extras nocturnas.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800" b="1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IMPORTANTE</a:t>
                      </a:r>
                      <a:endParaRPr kumimoji="0" lang="es-ES" sz="800" b="1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1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ALTA</a:t>
                      </a:r>
                      <a:endParaRPr kumimoji="0" lang="es-ES" sz="1100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5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3" marR="33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75" y="1071563"/>
            <a:ext cx="8229600" cy="27146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C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48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48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48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48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48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48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48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48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48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48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CONCLUSIONES </a:t>
            </a:r>
            <a:br>
              <a:rPr lang="es-EC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54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C" sz="54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C" sz="540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/>
          </a:p>
        </p:txBody>
      </p:sp>
      <p:sp>
        <p:nvSpPr>
          <p:cNvPr id="52228" name="Rectangle 6"/>
          <p:cNvSpPr>
            <a:spLocks noChangeArrowheads="1"/>
          </p:cNvSpPr>
          <p:nvPr/>
        </p:nvSpPr>
        <p:spPr bwMode="auto">
          <a:xfrm>
            <a:off x="0" y="427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 dirty="0"/>
          </a:p>
        </p:txBody>
      </p:sp>
      <p:sp>
        <p:nvSpPr>
          <p:cNvPr id="522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/>
          </a:p>
        </p:txBody>
      </p:sp>
      <p:sp>
        <p:nvSpPr>
          <p:cNvPr id="52230" name="Rectangle 3"/>
          <p:cNvSpPr>
            <a:spLocks noChangeArrowheads="1"/>
          </p:cNvSpPr>
          <p:nvPr/>
        </p:nvSpPr>
        <p:spPr bwMode="auto">
          <a:xfrm>
            <a:off x="0" y="5743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 dirty="0"/>
          </a:p>
        </p:txBody>
      </p:sp>
      <p:sp>
        <p:nvSpPr>
          <p:cNvPr id="5223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/>
          </a:p>
        </p:txBody>
      </p:sp>
      <p:sp>
        <p:nvSpPr>
          <p:cNvPr id="52232" name="Rectangle 3"/>
          <p:cNvSpPr>
            <a:spLocks noChangeArrowheads="1"/>
          </p:cNvSpPr>
          <p:nvPr/>
        </p:nvSpPr>
        <p:spPr bwMode="auto">
          <a:xfrm>
            <a:off x="0" y="340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 dirty="0"/>
          </a:p>
        </p:txBody>
      </p:sp>
      <p:sp>
        <p:nvSpPr>
          <p:cNvPr id="5223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/>
          </a:p>
        </p:txBody>
      </p:sp>
      <p:sp>
        <p:nvSpPr>
          <p:cNvPr id="522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/>
          </a:p>
        </p:txBody>
      </p:sp>
      <p:sp>
        <p:nvSpPr>
          <p:cNvPr id="5223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/>
          </a:p>
        </p:txBody>
      </p:sp>
      <p:sp>
        <p:nvSpPr>
          <p:cNvPr id="52236" name="Rectangle 3"/>
          <p:cNvSpPr>
            <a:spLocks noChangeArrowheads="1"/>
          </p:cNvSpPr>
          <p:nvPr/>
        </p:nvSpPr>
        <p:spPr bwMode="auto">
          <a:xfrm>
            <a:off x="0" y="3838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 dirty="0"/>
          </a:p>
        </p:txBody>
      </p:sp>
      <p:sp>
        <p:nvSpPr>
          <p:cNvPr id="5223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829" rIns="899829" anchor="ctr">
            <a:spAutoFit/>
          </a:bodyPr>
          <a:lstStyle/>
          <a:p>
            <a:endParaRPr lang="es-ES" dirty="0"/>
          </a:p>
        </p:txBody>
      </p:sp>
      <p:sp>
        <p:nvSpPr>
          <p:cNvPr id="52238" name="Rectangle 3"/>
          <p:cNvSpPr>
            <a:spLocks noChangeArrowheads="1"/>
          </p:cNvSpPr>
          <p:nvPr/>
        </p:nvSpPr>
        <p:spPr bwMode="auto">
          <a:xfrm>
            <a:off x="0" y="5953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s-EC" sz="1200" b="1" dirty="0">
                <a:ea typeface="Calibri" pitchFamily="34" charset="0"/>
                <a:cs typeface="Calibri" pitchFamily="34" charset="0"/>
              </a:rPr>
              <a:t/>
            </a:r>
            <a:br>
              <a:rPr lang="es-EC" sz="1200" b="1" dirty="0">
                <a:ea typeface="Calibri" pitchFamily="34" charset="0"/>
                <a:cs typeface="Calibri" pitchFamily="34" charset="0"/>
              </a:rPr>
            </a:br>
            <a:endParaRPr lang="es-EC" dirty="0"/>
          </a:p>
        </p:txBody>
      </p:sp>
      <p:pic>
        <p:nvPicPr>
          <p:cNvPr id="16" name="15 Imagen" descr="imagen 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9" y="2714627"/>
            <a:ext cx="3357586" cy="3143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2922588" y="1022350"/>
            <a:ext cx="3168650" cy="349250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CONCLUSIONES</a:t>
            </a:r>
            <a:endParaRPr lang="es-EC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3795" name="4 Rectángulo"/>
          <p:cNvSpPr>
            <a:spLocks noChangeArrowheads="1"/>
          </p:cNvSpPr>
          <p:nvPr/>
        </p:nvSpPr>
        <p:spPr bwMode="auto">
          <a:xfrm>
            <a:off x="900112" y="1887574"/>
            <a:ext cx="788672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1. 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el análisis, identificación y 			evaluación de las condiciones de 			riesgo se concertaron </a:t>
            </a:r>
            <a:r>
              <a:rPr lang="es-ES" sz="28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visitas y 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" sz="28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entrevistas </a:t>
            </a:r>
            <a:r>
              <a:rPr lang="es-ES" sz="28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25 Supervisores 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			</a:t>
            </a:r>
            <a:r>
              <a:rPr lang="es-ES" sz="28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Guardias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seguridad distribuidos 		en 9 puestos de trabajo. </a:t>
            </a:r>
            <a:endParaRPr lang="es-ES" sz="2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Se recogió 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mediante la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</a:t>
            </a:r>
            <a:r>
              <a:rPr lang="es-ES" sz="28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aplicación </a:t>
            </a:r>
            <a:r>
              <a:rPr lang="es-ES" sz="28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una encuesta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			</a:t>
            </a:r>
            <a:r>
              <a:rPr lang="es-ES" sz="28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estandarizada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el fin específico.</a:t>
            </a:r>
            <a:endParaRPr lang="es-E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428868"/>
            <a:ext cx="257176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2916238" y="785794"/>
            <a:ext cx="3168650" cy="349250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CONCLUSIONES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4819" name="1 Rectángulo"/>
          <p:cNvSpPr>
            <a:spLocks noChangeArrowheads="1"/>
          </p:cNvSpPr>
          <p:nvPr/>
        </p:nvSpPr>
        <p:spPr bwMode="auto">
          <a:xfrm>
            <a:off x="642938" y="1214422"/>
            <a:ext cx="807243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Para la evaluación de los riesgos, se utilizó el Método Marí de la Generalitat de Catalunya. Este método analiza los riesgos relativos a la prevención de riesgos laborales; además identifica el nivel de riesgo a través de una tabla de doble entrada en una matriz de 5 x 5, en la cual contrasta la </a:t>
            </a:r>
            <a:r>
              <a:rPr lang="es-ES" sz="28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probabilidad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y la </a:t>
            </a:r>
            <a:r>
              <a:rPr lang="es-ES" sz="28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consecuencia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defRPr/>
            </a:pPr>
            <a:endParaRPr lang="es-EC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286256"/>
            <a:ext cx="6881480" cy="225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2916238" y="857250"/>
            <a:ext cx="3168650" cy="349250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CONCLUSIONES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7891" name="2 Rectángulo"/>
          <p:cNvSpPr>
            <a:spLocks noChangeArrowheads="1"/>
          </p:cNvSpPr>
          <p:nvPr/>
        </p:nvSpPr>
        <p:spPr bwMode="auto">
          <a:xfrm>
            <a:off x="500063" y="1357313"/>
            <a:ext cx="82867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valoración del riesgo se obtuvo automáticamente de la relación entre la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severidad o consecuencia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la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probabilidad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se produzca un daño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obteniendo los siguientes  resultados promedio de la clasificación  de los riesgos  altos y medios a los que se encuentra expuesto el personal de seguridad en los diferentes puestos :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s-ES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es-EC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4" name="5 Gráfico"/>
          <p:cNvGraphicFramePr>
            <a:graphicFrameLocks/>
          </p:cNvGraphicFramePr>
          <p:nvPr/>
        </p:nvGraphicFramePr>
        <p:xfrm>
          <a:off x="1285875" y="3773488"/>
          <a:ext cx="6500813" cy="2798762"/>
        </p:xfrm>
        <a:graphic>
          <a:graphicData uri="http://schemas.openxmlformats.org/presentationml/2006/ole">
            <p:oleObj spid="_x0000_s3074" name="Gráfico" r:id="rId3" imgW="7934406" imgH="440998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2916238" y="1050925"/>
            <a:ext cx="3168650" cy="349250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CONCLUSIONES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1987" name="2 Rectángulo"/>
          <p:cNvSpPr>
            <a:spLocks noChangeArrowheads="1"/>
          </p:cNvSpPr>
          <p:nvPr/>
        </p:nvSpPr>
        <p:spPr bwMode="auto">
          <a:xfrm>
            <a:off x="468313" y="1357313"/>
            <a:ext cx="82804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4.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realizaron mediciones de 				concentración de CO2 en tres puestos 			con mayor incidencia de contaminación 			ambiental dentro de la Estación , se 			comprobó los siguientes niveles de 			contaminación:</a:t>
            </a:r>
          </a:p>
          <a:p>
            <a:pPr algn="just">
              <a:defRPr/>
            </a:pPr>
            <a:endParaRPr lang="es-ES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Puesto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Cadena 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25ug/m3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Puesto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Control auto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tanques: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28ug/m3</a:t>
            </a:r>
            <a:endParaRPr lang="es-ES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Puesto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Isla de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carga: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45ug/m3  y </a:t>
            </a:r>
          </a:p>
          <a:p>
            <a:pPr algn="just">
              <a:defRPr/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en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horas pico pueden pasar los 70ug/m3. </a:t>
            </a:r>
          </a:p>
          <a:p>
            <a:pPr algn="just">
              <a:defRPr/>
            </a:pPr>
            <a:endParaRPr lang="es-ES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 nivel mínimo permitido de contaminación ambiental es de 15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ug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/m3 (microgramos por metro cúbico).</a:t>
            </a:r>
          </a:p>
          <a:p>
            <a:pPr algn="just">
              <a:defRPr/>
            </a:pPr>
            <a:endParaRPr lang="es-ES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 descr="imagen 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71612"/>
            <a:ext cx="2390775" cy="2057401"/>
          </a:xfrm>
          <a:prstGeom prst="rect">
            <a:avLst/>
          </a:prstGeom>
        </p:spPr>
      </p:pic>
      <p:pic>
        <p:nvPicPr>
          <p:cNvPr id="7" name="4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321064"/>
            <a:ext cx="2373313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2916238" y="1050925"/>
            <a:ext cx="3168650" cy="349250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CONCLUSIONES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1987" name="2 Rectángulo"/>
          <p:cNvSpPr>
            <a:spLocks noChangeArrowheads="1"/>
          </p:cNvSpPr>
          <p:nvPr/>
        </p:nvSpPr>
        <p:spPr bwMode="auto">
          <a:xfrm>
            <a:off x="468313" y="1643063"/>
            <a:ext cx="82804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5.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resultado de las mediciones de 			los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niveles de ruido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cuatro puestos 			con mayor incidencia de éste riesgo 			dentro de la Estación, fueron los 				siguientes :</a:t>
            </a:r>
          </a:p>
          <a:p>
            <a:pPr algn="just">
              <a:defRPr/>
            </a:pPr>
            <a:endParaRPr lang="es-ES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Cadena 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promedio de ruido 85.15 dB,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Cadena 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promedio de ruido 82.4 dB,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Isla de carga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promedio de ruido 93.65 dB,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Control auto tanques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85.35 dB. </a:t>
            </a:r>
          </a:p>
          <a:p>
            <a:pPr algn="just">
              <a:defRPr/>
            </a:pPr>
            <a:endParaRPr lang="es-ES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nivel mínimo permitido de contaminación por ruido es de 80 dB.</a:t>
            </a:r>
          </a:p>
          <a:p>
            <a:pPr algn="just">
              <a:defRPr/>
            </a:pPr>
            <a:endParaRPr lang="es-ES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C:\Users\PERSONAL\AppData\Local\Microsoft\Windows\Temporary Internet Files\Content.Word\puerta de s.jpg"/>
          <p:cNvPicPr/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00826" y="3429000"/>
            <a:ext cx="2500330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5 Imagen" descr="imagen 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785926"/>
            <a:ext cx="2071702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1142984"/>
            <a:ext cx="8229600" cy="18573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C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RECOMENDACIONES </a:t>
            </a:r>
            <a:br>
              <a:rPr lang="es-EC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EC" sz="54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7348" name="Rectangle 6"/>
          <p:cNvSpPr>
            <a:spLocks noChangeArrowheads="1"/>
          </p:cNvSpPr>
          <p:nvPr/>
        </p:nvSpPr>
        <p:spPr bwMode="auto">
          <a:xfrm>
            <a:off x="0" y="427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73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7350" name="Rectangle 3"/>
          <p:cNvSpPr>
            <a:spLocks noChangeArrowheads="1"/>
          </p:cNvSpPr>
          <p:nvPr/>
        </p:nvSpPr>
        <p:spPr bwMode="auto">
          <a:xfrm>
            <a:off x="0" y="5743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735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7352" name="Rectangle 3"/>
          <p:cNvSpPr>
            <a:spLocks noChangeArrowheads="1"/>
          </p:cNvSpPr>
          <p:nvPr/>
        </p:nvSpPr>
        <p:spPr bwMode="auto">
          <a:xfrm>
            <a:off x="0" y="340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735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7354" name="Rectangle 3"/>
          <p:cNvSpPr>
            <a:spLocks noChangeArrowheads="1"/>
          </p:cNvSpPr>
          <p:nvPr/>
        </p:nvSpPr>
        <p:spPr bwMode="auto">
          <a:xfrm>
            <a:off x="0" y="3933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73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73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7358" name="Rectangle 3"/>
          <p:cNvSpPr>
            <a:spLocks noChangeArrowheads="1"/>
          </p:cNvSpPr>
          <p:nvPr/>
        </p:nvSpPr>
        <p:spPr bwMode="auto">
          <a:xfrm>
            <a:off x="0" y="3838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73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829" rIns="899829" anchor="ctr">
            <a:spAutoFit/>
          </a:bodyPr>
          <a:lstStyle/>
          <a:p>
            <a:endParaRPr lang="es-ES"/>
          </a:p>
        </p:txBody>
      </p:sp>
      <p:sp>
        <p:nvSpPr>
          <p:cNvPr id="57360" name="Rectangle 3"/>
          <p:cNvSpPr>
            <a:spLocks noChangeArrowheads="1"/>
          </p:cNvSpPr>
          <p:nvPr/>
        </p:nvSpPr>
        <p:spPr bwMode="auto">
          <a:xfrm>
            <a:off x="0" y="5953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s-EC" sz="1200" b="1">
                <a:ea typeface="Calibri" pitchFamily="34" charset="0"/>
                <a:cs typeface="Calibri" pitchFamily="34" charset="0"/>
              </a:rPr>
              <a:t/>
            </a:r>
            <a:br>
              <a:rPr lang="es-EC" sz="1200" b="1">
                <a:ea typeface="Calibri" pitchFamily="34" charset="0"/>
                <a:cs typeface="Calibri" pitchFamily="34" charset="0"/>
              </a:rPr>
            </a:br>
            <a:endParaRPr lang="es-EC"/>
          </a:p>
        </p:txBody>
      </p:sp>
      <p:pic>
        <p:nvPicPr>
          <p:cNvPr id="18" name="17 Imagen" descr="imagen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857496"/>
            <a:ext cx="3571900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2700338" y="847725"/>
            <a:ext cx="3743325" cy="349250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RECOMENDACIONES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3011" name="2 Rectángulo"/>
          <p:cNvSpPr>
            <a:spLocks noChangeArrowheads="1"/>
          </p:cNvSpPr>
          <p:nvPr/>
        </p:nvSpPr>
        <p:spPr bwMode="auto">
          <a:xfrm>
            <a:off x="468313" y="1687513"/>
            <a:ext cx="8280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1.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Implementar el Plan de acción 			propuesto y que se cumplan en su 			totalidad las acciones preventivas 			recomendadas; a fin de cumplir con 			la legislación vigente en SSO y 				garantizar las condiciones mínimas 			de seguridad a los trabajadores.</a:t>
            </a:r>
          </a:p>
          <a:p>
            <a:pPr algn="just">
              <a:defRPr/>
            </a:pPr>
            <a:endParaRPr lang="es-ES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2</a:t>
            </a:r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Establecer en el corto plazo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medidas 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emergentes  tendientes a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controlar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y/o eliminar los riesgos 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identificados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s-ES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es-EC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0 Imagen" descr="epis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14348" y="1857364"/>
            <a:ext cx="2357454" cy="2571768"/>
          </a:xfrm>
          <a:prstGeom prst="rect">
            <a:avLst/>
          </a:prstGeom>
        </p:spPr>
      </p:pic>
      <p:pic>
        <p:nvPicPr>
          <p:cNvPr id="6" name="5 Imagen" descr="imagen 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510108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63" y="1000125"/>
            <a:ext cx="6786562" cy="714375"/>
          </a:xfrm>
        </p:spPr>
        <p:txBody>
          <a:bodyPr>
            <a:no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s-EC" sz="2000" b="1" dirty="0" smtClean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2000" b="1" dirty="0" smtClean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2000" b="1" dirty="0" smtClean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C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Abarca una gama completa de aspectos  </a:t>
            </a:r>
            <a:br>
              <a:rPr lang="es-EC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implicaciones  estratégicas y competitivas.</a:t>
            </a:r>
            <a:endParaRPr lang="es-EC" sz="2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928926" y="1785926"/>
            <a:ext cx="5572128" cy="2357437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s-ES_tradn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En la mayoría de empresas ecuatorianas, no existen  estudios relativos a  seguridad y salud ocupacional, pese a que el marco jurídico así lo exige.</a:t>
            </a:r>
            <a:r>
              <a:rPr lang="es-ES_tradnl" sz="2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algn="just">
              <a:defRPr/>
            </a:pPr>
            <a:r>
              <a:rPr lang="es-ES_tradnl" sz="2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La administración gerencial de la  </a:t>
            </a:r>
            <a:r>
              <a:rPr lang="es-ES_tradnl" sz="2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SSO, es </a:t>
            </a:r>
            <a:r>
              <a:rPr lang="es-ES_tradnl" sz="2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fundamental para el funcionamiento eficaz de las empresas.</a:t>
            </a:r>
            <a:endParaRPr lang="es-EC" sz="2000" b="1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2"/>
          </p:nvPr>
        </p:nvSpPr>
        <p:spPr>
          <a:xfrm>
            <a:off x="285750" y="4429125"/>
            <a:ext cx="5799138" cy="200025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s-EC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su implementación  </a:t>
            </a:r>
            <a:r>
              <a:rPr lang="es-E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 las actividades  </a:t>
            </a:r>
            <a:r>
              <a:rPr lang="es-E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empresariales, </a:t>
            </a:r>
            <a:r>
              <a:rPr lang="es-EC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los </a:t>
            </a:r>
            <a:r>
              <a:rPr lang="es-EC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trabajadores serán respetuosos de la seguridad y salud, rendirán </a:t>
            </a:r>
            <a:r>
              <a:rPr lang="es-EC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mejor</a:t>
            </a:r>
            <a:r>
              <a:rPr lang="es-EC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consecuentemente, las empresas serán más eficientes y generarán mayores beneficios para sus usuarios. 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es-EC" sz="2000" b="1" dirty="0" smtClean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 </a:t>
            </a:r>
            <a:endParaRPr lang="es-EC" sz="2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85786" y="571480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C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SEGURIDAD Y SALUD OCUPACIONAL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Imagen" descr="imagen 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928802"/>
            <a:ext cx="2400300" cy="2286016"/>
          </a:xfrm>
          <a:prstGeom prst="rect">
            <a:avLst/>
          </a:prstGeom>
        </p:spPr>
      </p:pic>
      <p:pic>
        <p:nvPicPr>
          <p:cNvPr id="12290" name="9 Imagen" descr="http://t0.gstatic.com/images?q=tbn:ANd9GcTyBo-K-BQqwolmch3EzZvtWOu9kEps8q2U5thDfdfa81lz5Wd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357694"/>
            <a:ext cx="29289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2700338" y="847725"/>
            <a:ext cx="3743325" cy="349250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RECOMENDACIONES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3011" name="2 Rectángulo"/>
          <p:cNvSpPr>
            <a:spLocks noChangeArrowheads="1"/>
          </p:cNvSpPr>
          <p:nvPr/>
        </p:nvSpPr>
        <p:spPr bwMode="auto">
          <a:xfrm>
            <a:off x="468313" y="1687513"/>
            <a:ext cx="8280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3.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Elaborar un Plan de Emergencias 			que sea compatible con el que 				dispone el cliente, para hacer frente 			de manera eficaz a la presencia de 			incendio o explosión considerados 			los dos riesgos más peligrosos.</a:t>
            </a:r>
          </a:p>
          <a:p>
            <a:pPr algn="just">
              <a:defRPr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4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Estructurar y ejecutar un plan </a:t>
            </a:r>
            <a:r>
              <a:rPr lang="es-ES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24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capacitaciones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ES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entrenamiento </a:t>
            </a:r>
            <a:r>
              <a:rPr lang="es-ES" sz="24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integral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contemple todas </a:t>
            </a:r>
            <a:r>
              <a:rPr lang="es-ES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</a:t>
            </a:r>
            <a:r>
              <a:rPr lang="es-ES" sz="24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falencias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los aspectos de </a:t>
            </a:r>
            <a:r>
              <a:rPr lang="es-ES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 </a:t>
            </a:r>
            <a:r>
              <a:rPr lang="es-ES" sz="24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identificados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defRPr/>
            </a:pPr>
            <a:endParaRPr lang="es-E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es-EC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imagen 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429132"/>
            <a:ext cx="2581275" cy="1771650"/>
          </a:xfrm>
          <a:prstGeom prst="rect">
            <a:avLst/>
          </a:prstGeom>
        </p:spPr>
      </p:pic>
      <p:pic>
        <p:nvPicPr>
          <p:cNvPr id="7" name="6 Imagen" descr="imagen 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00024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 txBox="1">
            <a:spLocks/>
          </p:cNvSpPr>
          <p:nvPr/>
        </p:nvSpPr>
        <p:spPr bwMode="auto">
          <a:xfrm>
            <a:off x="2143125" y="1500174"/>
            <a:ext cx="5357833" cy="1009650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Gracias vuestra atención</a:t>
            </a:r>
            <a:endParaRPr lang="es-EC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14532" y="3857628"/>
            <a:ext cx="735806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C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“Mientras el río corra, los montes hagan sombra y en el cielo haya estrellas, debe durar la memoria del beneficio recibido en la mente del hombre agradecido”.</a:t>
            </a:r>
            <a:br>
              <a:rPr lang="es-EC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s-EC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                                                                                                        						(</a:t>
            </a:r>
            <a:r>
              <a:rPr lang="es-EC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Virgilio)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just">
              <a:defRPr/>
            </a:pP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43" name="AutoShape 4"/>
          <p:cNvSpPr>
            <a:spLocks noChangeArrowheads="1"/>
          </p:cNvSpPr>
          <p:nvPr/>
        </p:nvSpPr>
        <p:spPr bwMode="auto">
          <a:xfrm>
            <a:off x="0" y="3357563"/>
            <a:ext cx="2357438" cy="1368425"/>
          </a:xfrm>
          <a:prstGeom prst="pentagon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14313" y="3644900"/>
            <a:ext cx="1857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LO QUE LAS PERSONAS</a:t>
            </a:r>
          </a:p>
          <a:p>
            <a:pPr algn="ctr">
              <a:defRPr/>
            </a:pPr>
            <a:r>
              <a:rPr lang="es-CO" sz="1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ESPERAN DE LA ORGANIZACIÓN</a:t>
            </a:r>
            <a:endParaRPr lang="es-ES" sz="1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00063" y="1773238"/>
            <a:ext cx="1428750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 LUGAR EXCELENTE PARA TRABAJAR</a:t>
            </a:r>
            <a:endParaRPr lang="es-ES" sz="1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 flipV="1">
            <a:off x="1143000" y="2714625"/>
            <a:ext cx="46038" cy="642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s-E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071688" y="1412875"/>
            <a:ext cx="2143125" cy="1169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RECONOCIMIENTO Y RECOMPENSAS: SALARIO, PRESTACIONES E INCENTIVOS</a:t>
            </a:r>
            <a:endParaRPr lang="es-ES" sz="1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072063" y="1341438"/>
            <a:ext cx="2071687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4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OPORTUNIDADES DE CRECIMIENTO: EDUCACIÓN Y </a:t>
            </a:r>
          </a:p>
          <a:p>
            <a:pPr algn="ctr">
              <a:defRPr/>
            </a:pPr>
            <a:r>
              <a:rPr lang="es-CO" sz="14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CARRERA</a:t>
            </a:r>
            <a:endParaRPr lang="es-ES" sz="14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929438" y="2349500"/>
            <a:ext cx="200025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PARTICIPAR EN</a:t>
            </a:r>
          </a:p>
          <a:p>
            <a:pPr algn="ctr">
              <a:defRPr/>
            </a:pPr>
            <a:r>
              <a:rPr lang="es-CO" sz="1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LAS DECISIONES</a:t>
            </a:r>
            <a:endParaRPr lang="es-ES" sz="1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286625" y="3141663"/>
            <a:ext cx="1500188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400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LIBERTAD Y AUTONOMÍA</a:t>
            </a:r>
            <a:endParaRPr lang="es-ES" sz="1400" b="1" i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7429500" y="4005263"/>
            <a:ext cx="1428750" cy="738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APOYO Y SOPORTE: LIDERAZGO</a:t>
            </a:r>
            <a:endParaRPr lang="es-ES" sz="1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 flipV="1">
            <a:off x="1714500" y="2571750"/>
            <a:ext cx="1285875" cy="1071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s-ES"/>
          </a:p>
        </p:txBody>
      </p:sp>
      <p:sp>
        <p:nvSpPr>
          <p:cNvPr id="10253" name="Line 14"/>
          <p:cNvSpPr>
            <a:spLocks noChangeShapeType="1"/>
          </p:cNvSpPr>
          <p:nvPr/>
        </p:nvSpPr>
        <p:spPr bwMode="auto">
          <a:xfrm flipV="1">
            <a:off x="2124075" y="2205038"/>
            <a:ext cx="2952750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s-ES"/>
          </a:p>
        </p:txBody>
      </p:sp>
      <p:sp>
        <p:nvSpPr>
          <p:cNvPr id="10254" name="Line 15"/>
          <p:cNvSpPr>
            <a:spLocks noChangeShapeType="1"/>
          </p:cNvSpPr>
          <p:nvPr/>
        </p:nvSpPr>
        <p:spPr bwMode="auto">
          <a:xfrm flipV="1">
            <a:off x="2286000" y="2565400"/>
            <a:ext cx="4662488" cy="143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s-ES"/>
          </a:p>
        </p:txBody>
      </p:sp>
      <p:sp>
        <p:nvSpPr>
          <p:cNvPr id="10255" name="Line 16"/>
          <p:cNvSpPr>
            <a:spLocks noChangeShapeType="1"/>
          </p:cNvSpPr>
          <p:nvPr/>
        </p:nvSpPr>
        <p:spPr bwMode="auto">
          <a:xfrm flipV="1">
            <a:off x="2124075" y="3357563"/>
            <a:ext cx="5184775" cy="936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s-ES"/>
          </a:p>
        </p:txBody>
      </p:sp>
      <p:sp>
        <p:nvSpPr>
          <p:cNvPr id="10256" name="Line 17"/>
          <p:cNvSpPr>
            <a:spLocks noChangeShapeType="1"/>
          </p:cNvSpPr>
          <p:nvPr/>
        </p:nvSpPr>
        <p:spPr bwMode="auto">
          <a:xfrm>
            <a:off x="2071688" y="4391025"/>
            <a:ext cx="5380037" cy="46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s-ES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7072313" y="5013325"/>
            <a:ext cx="1531937" cy="738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4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POSIBILIDAD DE EMPLEO Y OCUPACIÓN</a:t>
            </a:r>
            <a:endParaRPr lang="es-ES" sz="14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258" name="Line 19"/>
          <p:cNvSpPr>
            <a:spLocks noChangeShapeType="1"/>
          </p:cNvSpPr>
          <p:nvPr/>
        </p:nvSpPr>
        <p:spPr bwMode="auto">
          <a:xfrm>
            <a:off x="2000250" y="4572000"/>
            <a:ext cx="5092700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s-ES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5072063" y="5572125"/>
            <a:ext cx="18764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4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CAMARADERÍA Y COMPAÑERISMO</a:t>
            </a:r>
            <a:endParaRPr lang="es-ES" sz="14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260" name="Line 21"/>
          <p:cNvSpPr>
            <a:spLocks noChangeShapeType="1"/>
          </p:cNvSpPr>
          <p:nvPr/>
        </p:nvSpPr>
        <p:spPr bwMode="auto">
          <a:xfrm>
            <a:off x="1928813" y="4714875"/>
            <a:ext cx="3219450" cy="8747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s-ES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2714625" y="5589588"/>
            <a:ext cx="1712913" cy="738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DIVERSIÓN, ALEGRÍA Y SATISFACCIÓN</a:t>
            </a:r>
            <a:endParaRPr lang="es-ES" sz="1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262" name="Line 23"/>
          <p:cNvSpPr>
            <a:spLocks noChangeShapeType="1"/>
          </p:cNvSpPr>
          <p:nvPr/>
        </p:nvSpPr>
        <p:spPr bwMode="auto">
          <a:xfrm>
            <a:off x="1500188" y="4714875"/>
            <a:ext cx="1500187" cy="857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s-ES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684213" y="5300663"/>
            <a:ext cx="1152525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CALIDAD DE VIDA EN EL TRABAJO</a:t>
            </a:r>
            <a:endParaRPr lang="es-ES" sz="1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264" name="Line 25"/>
          <p:cNvSpPr>
            <a:spLocks noChangeShapeType="1"/>
          </p:cNvSpPr>
          <p:nvPr/>
        </p:nvSpPr>
        <p:spPr bwMode="auto">
          <a:xfrm>
            <a:off x="1141413" y="4714875"/>
            <a:ext cx="73025" cy="571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214282" y="538443"/>
            <a:ext cx="8929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</a:t>
            </a:r>
            <a:r>
              <a:rPr lang="es-CO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SSO </a:t>
            </a: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 EL </a:t>
            </a:r>
            <a:r>
              <a:rPr lang="es-CO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EQUILIBRIO </a:t>
            </a: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LA ORGANIZACION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2" grpId="0" animBg="1"/>
      <p:bldP spid="16393" grpId="0" animBg="1"/>
      <p:bldP spid="16394" grpId="0" animBg="1"/>
      <p:bldP spid="16395" grpId="0" animBg="1"/>
      <p:bldP spid="16396" grpId="0" animBg="1"/>
      <p:bldP spid="16402" grpId="0" animBg="1"/>
      <p:bldP spid="16404" grpId="0" animBg="1"/>
      <p:bldP spid="16406" grpId="0" animBg="1"/>
      <p:bldP spid="164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1 Imagen" descr="http://www.ada-c.com/images/ohsas-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500188"/>
            <a:ext cx="31353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7 Imagen" descr="http://t1.gstatic.com/images?q=tbn:ANd9GcRrJ87HecI0aYYfhyjt7K5_9xKNx-cqhn2fboKjgsEktXaldiXBS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4292600"/>
            <a:ext cx="287972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70" y="642938"/>
            <a:ext cx="4214842" cy="64293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ESTRATEGIAS</a:t>
            </a:r>
            <a:endParaRPr lang="es-EC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63938" y="2492375"/>
            <a:ext cx="5111750" cy="1584325"/>
          </a:xfrm>
        </p:spPr>
        <p:txBody>
          <a:bodyPr>
            <a:noAutofit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es-ES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Conformar una unidad técnica de  SSO  que establezca los parámetros de los procesos con todos sus elementos;</a:t>
            </a:r>
          </a:p>
          <a:p>
            <a:pPr algn="ctr">
              <a:buFont typeface="Wingdings 2" pitchFamily="18" charset="2"/>
              <a:buNone/>
              <a:defRPr/>
            </a:pPr>
            <a:endParaRPr lang="es-ES" sz="18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endParaRPr lang="es-ES" sz="18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endParaRPr lang="es-ES" sz="18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14313" y="3860800"/>
            <a:ext cx="5653087" cy="2711450"/>
          </a:xfrm>
        </p:spPr>
        <p:txBody>
          <a:bodyPr>
            <a:noAutofit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es-ES" sz="1800" b="1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Partiendo  de un diagnóstico, planificar el modelo de gestión de riesgos ; 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es-ES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Conocer cuáles son las reales amenazas de riesgo para convertirlas en acciones concretas y operadores de cambio;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es-ES" sz="18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Para lo cual se plantea un plan de  acción para gestión de riesgos.</a:t>
            </a:r>
            <a:endParaRPr lang="es-EC" sz="1800" b="1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1500188"/>
            <a:ext cx="91440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s-EC" sz="2400" i="1" dirty="0">
              <a:solidFill>
                <a:srgbClr val="FF00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522663" y="1785938"/>
            <a:ext cx="5297487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b="1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Utilización de los </a:t>
            </a:r>
            <a:r>
              <a:rPr lang="es-ES" b="1" i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rr</a:t>
            </a:r>
            <a:r>
              <a:rPr lang="es-ES" b="1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 </a:t>
            </a:r>
            <a:r>
              <a:rPr lang="es-ES" b="1" i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hh</a:t>
            </a:r>
            <a:r>
              <a:rPr lang="es-ES" b="1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 a través de una eficiente organización</a:t>
            </a:r>
          </a:p>
          <a:p>
            <a:pPr algn="ctr">
              <a:defRPr/>
            </a:pPr>
            <a:endParaRPr lang="es-ES" b="1" i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57290" y="332656"/>
            <a:ext cx="6643734" cy="792088"/>
          </a:xfrm>
        </p:spPr>
        <p:txBody>
          <a:bodyPr/>
          <a:lstStyle/>
          <a:p>
            <a:pPr algn="ctr">
              <a:defRPr/>
            </a:pPr>
            <a:r>
              <a:rPr lang="es-EC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ESTRUCTURA ORGANICA</a:t>
            </a:r>
            <a:endParaRPr lang="es-EC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285720" y="5643578"/>
            <a:ext cx="5500706" cy="10525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sz="1400" b="1" i="1" u="sng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ctr">
              <a:defRPr/>
            </a:pPr>
            <a:endParaRPr lang="es-EC" sz="1400" b="1" i="1" u="sng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es-EC" sz="1400" b="1" i="1" u="sng" dirty="0">
                <a:solidFill>
                  <a:schemeClr val="tx1"/>
                </a:solidFill>
                <a:latin typeface="Arial Black" pitchFamily="34" charset="0"/>
              </a:rPr>
              <a:t>FUNDAMENTO LEGAL</a:t>
            </a:r>
          </a:p>
          <a:p>
            <a:pPr algn="ctr">
              <a:defRPr/>
            </a:pPr>
            <a:r>
              <a:rPr lang="es-EC" sz="1200" i="1" dirty="0" smtClean="0">
                <a:solidFill>
                  <a:srgbClr val="C00000"/>
                </a:solidFill>
                <a:latin typeface="Arial Black" pitchFamily="34" charset="0"/>
              </a:rPr>
              <a:t>Decisión 584 de la  CAN, instrumento actualizado de mayor importancia en materia de SSO en el trabajo</a:t>
            </a:r>
            <a:r>
              <a:rPr lang="es-EC" sz="1400" i="1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r>
              <a:rPr lang="es-EC" sz="1200" b="1" i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s-EC" sz="1200" b="1" i="1" dirty="0" smtClean="0">
                <a:solidFill>
                  <a:srgbClr val="C00000"/>
                </a:solidFill>
                <a:latin typeface="Arial Black" pitchFamily="34" charset="0"/>
              </a:rPr>
              <a:t>Art.  4 ,11 .- Convenios 148 -155  OIT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s-EC" sz="1200" b="1" i="1" dirty="0" smtClean="0">
                <a:solidFill>
                  <a:srgbClr val="002060"/>
                </a:solidFill>
                <a:latin typeface="Arial Black" pitchFamily="34" charset="0"/>
              </a:rPr>
              <a:t>Resol 957  CAN art 1-4-5 .-</a:t>
            </a:r>
            <a:r>
              <a:rPr lang="es-EC" sz="1200" b="1" i="1" dirty="0" smtClean="0">
                <a:solidFill>
                  <a:srgbClr val="990000"/>
                </a:solidFill>
                <a:latin typeface="Arial Black" pitchFamily="34" charset="0"/>
              </a:rPr>
              <a:t> </a:t>
            </a:r>
            <a:r>
              <a:rPr lang="es-EC" sz="1200" b="1" i="1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Cod</a:t>
            </a:r>
            <a:r>
              <a:rPr lang="es-EC" sz="12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. del  T.  Art. 434-436</a:t>
            </a:r>
          </a:p>
          <a:p>
            <a:pPr algn="ctr">
              <a:buFont typeface="Arial" pitchFamily="34" charset="0"/>
              <a:buChar char="•"/>
              <a:defRPr/>
            </a:pPr>
            <a:endParaRPr lang="es-EC" sz="1200" b="1" i="1" dirty="0">
              <a:solidFill>
                <a:srgbClr val="002060"/>
              </a:solidFill>
              <a:latin typeface="Arial Black" pitchFamily="34" charset="0"/>
            </a:endParaRPr>
          </a:p>
          <a:p>
            <a:pPr algn="ctr">
              <a:defRPr/>
            </a:pPr>
            <a:endParaRPr lang="es-EC" sz="1200" dirty="0"/>
          </a:p>
        </p:txBody>
      </p:sp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500063" y="2357438"/>
            <a:ext cx="498475" cy="357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1200" b="1" i="1">
                <a:solidFill>
                  <a:srgbClr val="FF0000"/>
                </a:solidFill>
                <a:latin typeface="Arial Black" pitchFamily="34" charset="0"/>
              </a:rPr>
              <a:t> ND</a:t>
            </a:r>
          </a:p>
        </p:txBody>
      </p:sp>
      <p:sp>
        <p:nvSpPr>
          <p:cNvPr id="14341" name="Rectangle 14"/>
          <p:cNvSpPr>
            <a:spLocks noChangeArrowheads="1"/>
          </p:cNvSpPr>
          <p:nvPr/>
        </p:nvSpPr>
        <p:spPr bwMode="auto">
          <a:xfrm>
            <a:off x="357188" y="3429000"/>
            <a:ext cx="785812" cy="357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1200" b="1" i="1">
                <a:solidFill>
                  <a:srgbClr val="FF0000"/>
                </a:solidFill>
                <a:latin typeface="Arial Black" pitchFamily="34" charset="0"/>
              </a:rPr>
              <a:t>    NE</a:t>
            </a:r>
          </a:p>
        </p:txBody>
      </p:sp>
      <p:pic>
        <p:nvPicPr>
          <p:cNvPr id="14342" name="0 Imagen" descr="organigram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735809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14"/>
          <p:cNvSpPr>
            <a:spLocks noChangeArrowheads="1"/>
          </p:cNvSpPr>
          <p:nvPr/>
        </p:nvSpPr>
        <p:spPr bwMode="auto">
          <a:xfrm>
            <a:off x="7215212" y="2857496"/>
            <a:ext cx="785812" cy="357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1200" b="1" i="1">
                <a:solidFill>
                  <a:srgbClr val="FF0000"/>
                </a:solidFill>
                <a:latin typeface="Arial Black" pitchFamily="34" charset="0"/>
              </a:rPr>
              <a:t>   NA</a:t>
            </a:r>
          </a:p>
        </p:txBody>
      </p:sp>
      <p:sp>
        <p:nvSpPr>
          <p:cNvPr id="14344" name="Rectangle 14"/>
          <p:cNvSpPr>
            <a:spLocks noChangeArrowheads="1"/>
          </p:cNvSpPr>
          <p:nvPr/>
        </p:nvSpPr>
        <p:spPr bwMode="auto">
          <a:xfrm>
            <a:off x="4143375" y="4857750"/>
            <a:ext cx="642938" cy="3603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1200" b="1" i="1">
                <a:solidFill>
                  <a:srgbClr val="FF0000"/>
                </a:solidFill>
                <a:latin typeface="Arial Black" pitchFamily="34" charset="0"/>
              </a:rPr>
              <a:t>  NO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5903943" y="5657872"/>
            <a:ext cx="3025775" cy="10572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800" b="1" i="1" u="sng" dirty="0">
                <a:solidFill>
                  <a:srgbClr val="990000"/>
                </a:solidFill>
                <a:latin typeface="Arial Black" pitchFamily="34" charset="0"/>
              </a:rPr>
              <a:t> </a:t>
            </a:r>
            <a:r>
              <a:rPr lang="es-EC" sz="1200" b="1" i="1" u="sng" dirty="0">
                <a:solidFill>
                  <a:schemeClr val="tx1"/>
                </a:solidFill>
                <a:latin typeface="Arial Black" pitchFamily="34" charset="0"/>
              </a:rPr>
              <a:t>LA EMPRESA ESTA OBLIGADA: </a:t>
            </a:r>
          </a:p>
          <a:p>
            <a:pPr algn="ctr">
              <a:defRPr/>
            </a:pPr>
            <a:r>
              <a:rPr lang="es-EC" sz="1200" b="1" i="1" dirty="0" smtClean="0">
                <a:solidFill>
                  <a:srgbClr val="990000"/>
                </a:solidFill>
                <a:latin typeface="Arial Black" pitchFamily="34" charset="0"/>
              </a:rPr>
              <a:t>Contar con un responsable acreditado por el  MRL</a:t>
            </a:r>
          </a:p>
          <a:p>
            <a:pPr algn="ctr">
              <a:defRPr/>
            </a:pPr>
            <a:r>
              <a:rPr lang="es-EC" sz="1200" b="1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Asistencia periódica del médico especialista  SSO</a:t>
            </a:r>
            <a:endParaRPr lang="es-EC" sz="1200" b="1" i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rot="10800000">
            <a:off x="5143504" y="4000504"/>
            <a:ext cx="2428892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15 Elipse"/>
          <p:cNvSpPr/>
          <p:nvPr/>
        </p:nvSpPr>
        <p:spPr>
          <a:xfrm>
            <a:off x="7286644" y="3643314"/>
            <a:ext cx="1571636" cy="64294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 Black" pitchFamily="34" charset="0"/>
              </a:rPr>
              <a:t>Ubicación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 Black" pitchFamily="34" charset="0"/>
              </a:rPr>
              <a:t>SSO </a:t>
            </a:r>
            <a:endParaRPr lang="es-ES" sz="1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5357818" y="6143644"/>
            <a:ext cx="714380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28728" y="332656"/>
            <a:ext cx="6643734" cy="792088"/>
          </a:xfrm>
        </p:spPr>
        <p:txBody>
          <a:bodyPr/>
          <a:lstStyle/>
          <a:p>
            <a:pPr algn="ctr">
              <a:defRPr/>
            </a:pPr>
            <a:r>
              <a:rPr lang="es-EC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ESTRUCTURA ORGANICA</a:t>
            </a:r>
            <a:endParaRPr lang="es-EC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2357422" y="5786438"/>
            <a:ext cx="4572032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200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s-EC" sz="1200" b="1" dirty="0" smtClean="0">
                <a:solidFill>
                  <a:schemeClr val="tx1"/>
                </a:solidFill>
                <a:latin typeface="Arial Black" pitchFamily="34" charset="0"/>
              </a:rPr>
              <a:t>La </a:t>
            </a:r>
            <a:r>
              <a:rPr lang="es-CO" sz="1200" dirty="0" smtClean="0">
                <a:solidFill>
                  <a:schemeClr val="tx1"/>
                </a:solidFill>
                <a:latin typeface="Arial Black" pitchFamily="34" charset="0"/>
              </a:rPr>
              <a:t>ubicación correcta del Dpto. de SSO debe estar dentro de la estructura orgánica general bajo la dependencia directa de la Gerencia como órgano de asesoramiento a nivel estratégico y con alcance  e incidencia general</a:t>
            </a:r>
            <a:endParaRPr lang="es-EC" sz="12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5364" name="1 Imagen" descr="organigram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357313"/>
            <a:ext cx="707231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14"/>
          <p:cNvSpPr>
            <a:spLocks noChangeArrowheads="1"/>
          </p:cNvSpPr>
          <p:nvPr/>
        </p:nvSpPr>
        <p:spPr bwMode="auto">
          <a:xfrm>
            <a:off x="7215206" y="3214686"/>
            <a:ext cx="785813" cy="357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1200" b="1" i="1" dirty="0">
                <a:solidFill>
                  <a:srgbClr val="FF0000"/>
                </a:solidFill>
                <a:latin typeface="Arial Black" pitchFamily="34" charset="0"/>
              </a:rPr>
              <a:t>   </a:t>
            </a:r>
            <a:r>
              <a:rPr lang="es-ES" sz="1200" b="1" i="1" dirty="0" smtClean="0">
                <a:solidFill>
                  <a:srgbClr val="FF0000"/>
                </a:solidFill>
                <a:latin typeface="Arial Black" pitchFamily="34" charset="0"/>
              </a:rPr>
              <a:t>NO</a:t>
            </a:r>
            <a:endParaRPr lang="es-ES" sz="12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1428750" y="2500313"/>
            <a:ext cx="785813" cy="357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1200" b="1" i="1">
                <a:solidFill>
                  <a:srgbClr val="FF0000"/>
                </a:solidFill>
                <a:latin typeface="Arial Black" pitchFamily="34" charset="0"/>
              </a:rPr>
              <a:t>    NE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 rot="5400000" flipH="1" flipV="1">
            <a:off x="5143504" y="4714884"/>
            <a:ext cx="1143008" cy="10001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88" y="1500174"/>
            <a:ext cx="7500937" cy="221616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S" sz="22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Implementar un modelo de Gestión de riesgos mediante la eficiente y oportuna aplicación de métodos y procedimientos de SSO, que permita minimizar los riesgos laborales que afectan la salud, el rendimiento y la satisfacción general del personal operativo que trabajan en la estación de transferencia de combustibles.</a:t>
            </a:r>
            <a:endParaRPr lang="es-EC" sz="2200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23850" y="571500"/>
            <a:ext cx="8374063" cy="78581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s-E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es-E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s-E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es-E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lang="es-E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OBJETIVO GENERAL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s-E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es-EC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s-EC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es-EC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s-EC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es-E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s-E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endParaRPr lang="es-EC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" name="10 Imagen" descr="C:\Users\PERSONAL\AppData\Local\Microsoft\Windows\Temporary Internet Files\Content.Word\funcionarios.jp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57818" y="4286256"/>
            <a:ext cx="3000396" cy="2005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5 Imagen" descr="imagen 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786190"/>
            <a:ext cx="3067055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3C3C3C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3C3C3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3C3C3C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3C3C3C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3094</TotalTime>
  <Words>2201</Words>
  <Application>Microsoft Office PowerPoint</Application>
  <PresentationFormat>Presentación en pantalla (4:3)</PresentationFormat>
  <Paragraphs>568</Paragraphs>
  <Slides>41</Slides>
  <Notes>10</Notes>
  <HiddenSlides>3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41</vt:i4>
      </vt:variant>
    </vt:vector>
  </HeadingPairs>
  <TitlesOfParts>
    <vt:vector size="44" baseType="lpstr">
      <vt:lpstr>Flujo</vt:lpstr>
      <vt:lpstr>Hoja de cálculo de Microsoft Office Excel 97-2003</vt:lpstr>
      <vt:lpstr>Gráfico</vt:lpstr>
      <vt:lpstr>Diapositiva 1</vt:lpstr>
      <vt:lpstr>         DATOS  GENERALES DE LA EMPRESA</vt:lpstr>
      <vt:lpstr> BASES LEGALES REFERENCIALES</vt:lpstr>
      <vt:lpstr>  Abarca una gama completa de aspectos   con implicaciones  estratégicas y competitivas.</vt:lpstr>
      <vt:lpstr>Diapositiva 5</vt:lpstr>
      <vt:lpstr> ESTRATEGIAS</vt:lpstr>
      <vt:lpstr>ESTRUCTURA ORGANICA</vt:lpstr>
      <vt:lpstr>ESTRUCTURA ORGANICA</vt:lpstr>
      <vt:lpstr>Implementar un modelo de Gestión de riesgos mediante la eficiente y oportuna aplicación de métodos y procedimientos de SSO, que permita minimizar los riesgos laborales que afectan la salud, el rendimiento y la satisfacción general del personal operativo que trabajan en la estación de transferencia de combustibles.</vt:lpstr>
      <vt:lpstr>OBJETIVOS ESPECIFICOS</vt:lpstr>
      <vt:lpstr>HIPOTESIS</vt:lpstr>
      <vt:lpstr>No disponen de políticas específicas para una eficiente gestión de riesgos. El Dpto. de SSO no se encuentra debidamente estructurado según  normas legales . La empresa no dispone del número reglamentario de médicos y enfermeras que la ley exige.  </vt:lpstr>
      <vt:lpstr>Diapositiva 13</vt:lpstr>
      <vt:lpstr>JUSTIFICACION DEL ESTUDIO</vt:lpstr>
      <vt:lpstr> ALCANCE Y UTILIDAD DEL PRESENTE ESTUDIO</vt:lpstr>
      <vt:lpstr>EL DESARROLLO DEL PROYECTO METODOLOGIA PHVA</vt:lpstr>
      <vt:lpstr>Diapositiva 17</vt:lpstr>
      <vt:lpstr>ESTABLECER EL CONTEXTO </vt:lpstr>
      <vt:lpstr>Diapositiva 19</vt:lpstr>
      <vt:lpstr>Diapositiva 20</vt:lpstr>
      <vt:lpstr>       IDENTIFICACIÓN DE RIESGOS       ANALISIS  E  INTERPRETACION DE RESULTADOS   </vt:lpstr>
      <vt:lpstr>IDENTIFICACION DE RIESGOS </vt:lpstr>
      <vt:lpstr>ANALISIS E  INTERPRETACION DE RESULTADOS</vt:lpstr>
      <vt:lpstr>ANALISIS E  INTERPRETACION DE RESULTADOS</vt:lpstr>
      <vt:lpstr> EVALUACION DE RIESGOS.</vt:lpstr>
      <vt:lpstr>Determinación de la magnitud del Riesgo</vt:lpstr>
      <vt:lpstr>MATRIZ DE  EVALUACIÒN DE RIESGOS</vt:lpstr>
      <vt:lpstr>PROPUESTA DE PLAN DE ACCIÓN  A IMPLEMENTARSE</vt:lpstr>
      <vt:lpstr>Diapositiva 29</vt:lpstr>
      <vt:lpstr>Diapositiva 30</vt:lpstr>
      <vt:lpstr>Diapositiva 31</vt:lpstr>
      <vt:lpstr>      CONCLUSIONES   </vt:lpstr>
      <vt:lpstr>Diapositiva 33</vt:lpstr>
      <vt:lpstr>Diapositiva 34</vt:lpstr>
      <vt:lpstr>Diapositiva 35</vt:lpstr>
      <vt:lpstr>Diapositiva 36</vt:lpstr>
      <vt:lpstr>Diapositiva 37</vt:lpstr>
      <vt:lpstr>          RECOMENDACIONES  </vt:lpstr>
      <vt:lpstr>Diapositiva 39</vt:lpstr>
      <vt:lpstr>Diapositiva 40</vt:lpstr>
      <vt:lpstr>Diapositiva 41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DE TESIS</dc:title>
  <dc:creator>viviana muete aguilera</dc:creator>
  <cp:lastModifiedBy>User</cp:lastModifiedBy>
  <cp:revision>180</cp:revision>
  <dcterms:created xsi:type="dcterms:W3CDTF">2012-03-15T20:15:18Z</dcterms:created>
  <dcterms:modified xsi:type="dcterms:W3CDTF">2013-03-06T01:01:33Z</dcterms:modified>
</cp:coreProperties>
</file>