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59" r:id="rId3"/>
    <p:sldId id="289" r:id="rId4"/>
    <p:sldId id="291" r:id="rId5"/>
    <p:sldId id="292" r:id="rId6"/>
    <p:sldId id="262" r:id="rId7"/>
    <p:sldId id="293" r:id="rId8"/>
    <p:sldId id="294" r:id="rId9"/>
    <p:sldId id="266" r:id="rId10"/>
    <p:sldId id="267" r:id="rId11"/>
    <p:sldId id="295" r:id="rId12"/>
    <p:sldId id="296" r:id="rId13"/>
    <p:sldId id="299" r:id="rId14"/>
    <p:sldId id="297" r:id="rId15"/>
    <p:sldId id="300" r:id="rId16"/>
    <p:sldId id="301" r:id="rId17"/>
    <p:sldId id="302" r:id="rId18"/>
    <p:sldId id="268" r:id="rId19"/>
    <p:sldId id="269" r:id="rId20"/>
    <p:sldId id="303" r:id="rId21"/>
    <p:sldId id="304" r:id="rId22"/>
    <p:sldId id="305" r:id="rId23"/>
    <p:sldId id="306" r:id="rId24"/>
    <p:sldId id="278" r:id="rId25"/>
    <p:sldId id="272" r:id="rId26"/>
    <p:sldId id="307" r:id="rId27"/>
    <p:sldId id="283" r:id="rId28"/>
    <p:sldId id="284" r:id="rId29"/>
    <p:sldId id="280" r:id="rId30"/>
    <p:sldId id="282" r:id="rId31"/>
    <p:sldId id="277" r:id="rId32"/>
    <p:sldId id="308" r:id="rId33"/>
    <p:sldId id="285" r:id="rId34"/>
    <p:sldId id="309" r:id="rId35"/>
    <p:sldId id="310" r:id="rId36"/>
    <p:sldId id="312" r:id="rId37"/>
    <p:sldId id="311"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786"/>
    <a:srgbClr val="AAC6B5"/>
    <a:srgbClr val="FFFFCC"/>
    <a:srgbClr val="CC0000"/>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93606" autoAdjust="0"/>
  </p:normalViewPr>
  <p:slideViewPr>
    <p:cSldViewPr>
      <p:cViewPr>
        <p:scale>
          <a:sx n="70" d="100"/>
          <a:sy n="70" d="100"/>
        </p:scale>
        <p:origin x="-1548"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6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C5AC52-098D-49D1-9AE9-0D6A48591D12}" type="doc">
      <dgm:prSet loTypeId="urn:microsoft.com/office/officeart/2005/8/layout/bList2" loCatId="list" qsTypeId="urn:microsoft.com/office/officeart/2005/8/quickstyle/simple1" qsCatId="simple" csTypeId="urn:microsoft.com/office/officeart/2005/8/colors/accent1_2" csCatId="accent1" phldr="1"/>
      <dgm:spPr/>
    </dgm:pt>
    <dgm:pt modelId="{C985C960-2B0D-402D-9844-9BFC185A9915}">
      <dgm:prSet phldrT="[Texto]"/>
      <dgm:spPr>
        <a:solidFill>
          <a:srgbClr val="9EB786"/>
        </a:solidFill>
      </dgm:spPr>
      <dgm:t>
        <a:bodyPr/>
        <a:lstStyle/>
        <a:p>
          <a:r>
            <a:rPr lang="es-EC" dirty="0" smtClean="0"/>
            <a:t>1</a:t>
          </a:r>
          <a:endParaRPr lang="es-EC" dirty="0"/>
        </a:p>
      </dgm:t>
    </dgm:pt>
    <dgm:pt modelId="{0C489EBA-7D52-453F-90DF-DC593B62A337}" type="parTrans" cxnId="{04BCC1A2-0BA9-4531-89C8-980574C9EEDD}">
      <dgm:prSet/>
      <dgm:spPr/>
      <dgm:t>
        <a:bodyPr/>
        <a:lstStyle/>
        <a:p>
          <a:endParaRPr lang="es-EC"/>
        </a:p>
      </dgm:t>
    </dgm:pt>
    <dgm:pt modelId="{4BE0098F-AF65-41D9-B9B7-BFAF45652E42}" type="sibTrans" cxnId="{04BCC1A2-0BA9-4531-89C8-980574C9EEDD}">
      <dgm:prSet/>
      <dgm:spPr/>
      <dgm:t>
        <a:bodyPr/>
        <a:lstStyle/>
        <a:p>
          <a:endParaRPr lang="es-EC"/>
        </a:p>
      </dgm:t>
    </dgm:pt>
    <dgm:pt modelId="{4C655EB3-758E-4202-BE45-E0E2EC426126}">
      <dgm:prSet phldrT="[Texto]"/>
      <dgm:spPr>
        <a:solidFill>
          <a:srgbClr val="9EB786"/>
        </a:solidFill>
      </dgm:spPr>
      <dgm:t>
        <a:bodyPr/>
        <a:lstStyle/>
        <a:p>
          <a:r>
            <a:rPr lang="es-EC" dirty="0" smtClean="0"/>
            <a:t>2</a:t>
          </a:r>
          <a:endParaRPr lang="es-EC" dirty="0"/>
        </a:p>
      </dgm:t>
    </dgm:pt>
    <dgm:pt modelId="{7E54ECA0-6CC9-4647-B7F4-99DA8F58CBC8}" type="parTrans" cxnId="{280BA0AB-2383-419F-AB38-3AC3CA9E3C20}">
      <dgm:prSet/>
      <dgm:spPr/>
      <dgm:t>
        <a:bodyPr/>
        <a:lstStyle/>
        <a:p>
          <a:endParaRPr lang="es-EC"/>
        </a:p>
      </dgm:t>
    </dgm:pt>
    <dgm:pt modelId="{BF8E318F-24C7-4ED3-9B1D-F6264A333ACD}" type="sibTrans" cxnId="{280BA0AB-2383-419F-AB38-3AC3CA9E3C20}">
      <dgm:prSet/>
      <dgm:spPr/>
      <dgm:t>
        <a:bodyPr/>
        <a:lstStyle/>
        <a:p>
          <a:endParaRPr lang="es-EC"/>
        </a:p>
      </dgm:t>
    </dgm:pt>
    <dgm:pt modelId="{194CB7F0-6CAC-476B-896A-7FAF79A2F293}">
      <dgm:prSet phldrT="[Texto]"/>
      <dgm:spPr>
        <a:solidFill>
          <a:srgbClr val="9EB786"/>
        </a:solidFill>
      </dgm:spPr>
      <dgm:t>
        <a:bodyPr/>
        <a:lstStyle/>
        <a:p>
          <a:r>
            <a:rPr lang="es-EC" dirty="0" smtClean="0"/>
            <a:t>3</a:t>
          </a:r>
          <a:endParaRPr lang="es-EC" dirty="0"/>
        </a:p>
      </dgm:t>
    </dgm:pt>
    <dgm:pt modelId="{95E87725-C820-4C12-B9DA-B882A5028D13}" type="parTrans" cxnId="{4D753214-5586-4D39-86C5-FB14D4CD866C}">
      <dgm:prSet/>
      <dgm:spPr/>
      <dgm:t>
        <a:bodyPr/>
        <a:lstStyle/>
        <a:p>
          <a:endParaRPr lang="es-EC"/>
        </a:p>
      </dgm:t>
    </dgm:pt>
    <dgm:pt modelId="{C1EF22A1-20CD-47BD-BBF9-27201DE1F26B}" type="sibTrans" cxnId="{4D753214-5586-4D39-86C5-FB14D4CD866C}">
      <dgm:prSet/>
      <dgm:spPr/>
      <dgm:t>
        <a:bodyPr/>
        <a:lstStyle/>
        <a:p>
          <a:endParaRPr lang="es-EC"/>
        </a:p>
      </dgm:t>
    </dgm:pt>
    <dgm:pt modelId="{6E7A87A3-5F21-4D39-84EE-1A62D56221CE}">
      <dgm:prSet/>
      <dgm:spPr>
        <a:solidFill>
          <a:srgbClr val="9EB786">
            <a:alpha val="90000"/>
          </a:srgbClr>
        </a:solidFill>
      </dgm:spPr>
      <dgm:t>
        <a:bodyPr/>
        <a:lstStyle/>
        <a:p>
          <a:r>
            <a:rPr lang="es-EC" dirty="0" smtClean="0"/>
            <a:t>INSTRUIR A LOS ESTUDIANTES ACERCA DE LA MANERA DE IDENTIFICAR NOTICIAS Y RECONOCER EL HECHO DE INTERÉS INFORMATIVO</a:t>
          </a:r>
          <a:endParaRPr lang="es-EC" dirty="0"/>
        </a:p>
      </dgm:t>
    </dgm:pt>
    <dgm:pt modelId="{B58DC55D-DF02-4FCA-B32A-BA48B0B3B0AC}" type="parTrans" cxnId="{DB1B2C06-2C8E-4DE9-81DE-0DF2CBDEAAE0}">
      <dgm:prSet/>
      <dgm:spPr/>
      <dgm:t>
        <a:bodyPr/>
        <a:lstStyle/>
        <a:p>
          <a:endParaRPr lang="es-EC"/>
        </a:p>
      </dgm:t>
    </dgm:pt>
    <dgm:pt modelId="{016367D6-9604-4E90-8DC2-8867DE9F750C}" type="sibTrans" cxnId="{DB1B2C06-2C8E-4DE9-81DE-0DF2CBDEAAE0}">
      <dgm:prSet/>
      <dgm:spPr/>
      <dgm:t>
        <a:bodyPr/>
        <a:lstStyle/>
        <a:p>
          <a:endParaRPr lang="es-EC"/>
        </a:p>
      </dgm:t>
    </dgm:pt>
    <dgm:pt modelId="{273494DE-30E6-4DF8-9853-844017460FD7}">
      <dgm:prSet/>
      <dgm:spPr>
        <a:solidFill>
          <a:srgbClr val="9EB786">
            <a:alpha val="90000"/>
          </a:srgbClr>
        </a:solidFill>
      </dgm:spPr>
      <dgm:t>
        <a:bodyPr/>
        <a:lstStyle/>
        <a:p>
          <a:r>
            <a:rPr lang="es-EC" smtClean="0"/>
            <a:t>UN COMPLEJO ENTORNO DE DATOS Y OPINIONES, DE REALIZAR INVESTIGACIONES PERIODÍSTICAS</a:t>
          </a:r>
          <a:endParaRPr lang="es-EC"/>
        </a:p>
      </dgm:t>
    </dgm:pt>
    <dgm:pt modelId="{FDDC79FB-E6FE-418F-953D-BDABB90D650D}" type="parTrans" cxnId="{146F1A60-27E1-4BEE-8787-590FE7E55406}">
      <dgm:prSet/>
      <dgm:spPr/>
      <dgm:t>
        <a:bodyPr/>
        <a:lstStyle/>
        <a:p>
          <a:endParaRPr lang="es-EC"/>
        </a:p>
      </dgm:t>
    </dgm:pt>
    <dgm:pt modelId="{4875307B-EB3B-4CB3-B438-B5272DE99AC0}" type="sibTrans" cxnId="{146F1A60-27E1-4BEE-8787-590FE7E55406}">
      <dgm:prSet/>
      <dgm:spPr/>
      <dgm:t>
        <a:bodyPr/>
        <a:lstStyle/>
        <a:p>
          <a:endParaRPr lang="es-EC"/>
        </a:p>
      </dgm:t>
    </dgm:pt>
    <dgm:pt modelId="{0E5D1F84-8B97-42E3-AC64-5BB7C3F1253E}">
      <dgm:prSet/>
      <dgm:spPr>
        <a:solidFill>
          <a:srgbClr val="9EB786">
            <a:alpha val="90000"/>
          </a:srgbClr>
        </a:solidFill>
      </dgm:spPr>
      <dgm:t>
        <a:bodyPr/>
        <a:lstStyle/>
        <a:p>
          <a:r>
            <a:rPr lang="es-EC" dirty="0" smtClean="0"/>
            <a:t>ESCRIBIR, ILUSTRAR, CORREGIR Y PRODUCIR PARA PERIÓDICOS Y REVISTAS, RADIO Y TELEVISIÓN E INTERNET Y MULTIMEDIA</a:t>
          </a:r>
          <a:endParaRPr lang="es-EC" dirty="0"/>
        </a:p>
      </dgm:t>
    </dgm:pt>
    <dgm:pt modelId="{A57CAABC-41CA-4D70-920C-CA97660A892F}" type="parTrans" cxnId="{6567E76A-BFB9-42BA-8B81-ABE0C6A9261D}">
      <dgm:prSet/>
      <dgm:spPr/>
      <dgm:t>
        <a:bodyPr/>
        <a:lstStyle/>
        <a:p>
          <a:endParaRPr lang="es-EC"/>
        </a:p>
      </dgm:t>
    </dgm:pt>
    <dgm:pt modelId="{E0914620-4DEB-4508-8123-24B884B95229}" type="sibTrans" cxnId="{6567E76A-BFB9-42BA-8B81-ABE0C6A9261D}">
      <dgm:prSet/>
      <dgm:spPr/>
      <dgm:t>
        <a:bodyPr/>
        <a:lstStyle/>
        <a:p>
          <a:endParaRPr lang="es-EC"/>
        </a:p>
      </dgm:t>
    </dgm:pt>
    <dgm:pt modelId="{24173DB8-9BC3-48C1-8167-A64DDE0C34B9}" type="pres">
      <dgm:prSet presAssocID="{36C5AC52-098D-49D1-9AE9-0D6A48591D12}" presName="diagram" presStyleCnt="0">
        <dgm:presLayoutVars>
          <dgm:dir/>
          <dgm:animLvl val="lvl"/>
          <dgm:resizeHandles val="exact"/>
        </dgm:presLayoutVars>
      </dgm:prSet>
      <dgm:spPr/>
    </dgm:pt>
    <dgm:pt modelId="{53090AF6-C357-4D16-8E09-CFCFAB8B8098}" type="pres">
      <dgm:prSet presAssocID="{C985C960-2B0D-402D-9844-9BFC185A9915}" presName="compNode" presStyleCnt="0"/>
      <dgm:spPr/>
    </dgm:pt>
    <dgm:pt modelId="{D1170D01-3437-4709-879C-CF04F57C0404}" type="pres">
      <dgm:prSet presAssocID="{C985C960-2B0D-402D-9844-9BFC185A9915}" presName="childRect" presStyleLbl="bgAcc1" presStyleIdx="0" presStyleCnt="3">
        <dgm:presLayoutVars>
          <dgm:bulletEnabled val="1"/>
        </dgm:presLayoutVars>
      </dgm:prSet>
      <dgm:spPr/>
      <dgm:t>
        <a:bodyPr/>
        <a:lstStyle/>
        <a:p>
          <a:endParaRPr lang="es-EC"/>
        </a:p>
      </dgm:t>
    </dgm:pt>
    <dgm:pt modelId="{D198138D-1870-43BA-AE8E-BAF741CC0527}" type="pres">
      <dgm:prSet presAssocID="{C985C960-2B0D-402D-9844-9BFC185A9915}" presName="parentText" presStyleLbl="node1" presStyleIdx="0" presStyleCnt="0">
        <dgm:presLayoutVars>
          <dgm:chMax val="0"/>
          <dgm:bulletEnabled val="1"/>
        </dgm:presLayoutVars>
      </dgm:prSet>
      <dgm:spPr/>
      <dgm:t>
        <a:bodyPr/>
        <a:lstStyle/>
        <a:p>
          <a:endParaRPr lang="es-EC"/>
        </a:p>
      </dgm:t>
    </dgm:pt>
    <dgm:pt modelId="{52C0AE7C-ADB8-48E9-BED7-91C3EC7E8F25}" type="pres">
      <dgm:prSet presAssocID="{C985C960-2B0D-402D-9844-9BFC185A9915}" presName="parentRect" presStyleLbl="alignNode1" presStyleIdx="0" presStyleCnt="3"/>
      <dgm:spPr/>
      <dgm:t>
        <a:bodyPr/>
        <a:lstStyle/>
        <a:p>
          <a:endParaRPr lang="es-EC"/>
        </a:p>
      </dgm:t>
    </dgm:pt>
    <dgm:pt modelId="{7BA49100-58A1-4FE4-9F4C-6DD3229A7E27}" type="pres">
      <dgm:prSet presAssocID="{C985C960-2B0D-402D-9844-9BFC185A9915}" presName="adorn" presStyleLbl="fgAccFollowNode1" presStyleIdx="0" presStyleCnt="3"/>
      <dgm:spPr/>
    </dgm:pt>
    <dgm:pt modelId="{A7FA9C27-AD0A-4D63-A9D7-7D754A0B4722}" type="pres">
      <dgm:prSet presAssocID="{4BE0098F-AF65-41D9-B9B7-BFAF45652E42}" presName="sibTrans" presStyleLbl="sibTrans2D1" presStyleIdx="0" presStyleCnt="0"/>
      <dgm:spPr/>
      <dgm:t>
        <a:bodyPr/>
        <a:lstStyle/>
        <a:p>
          <a:endParaRPr lang="es-EC"/>
        </a:p>
      </dgm:t>
    </dgm:pt>
    <dgm:pt modelId="{C98C4A6B-77FF-473E-A63F-139EB298CC57}" type="pres">
      <dgm:prSet presAssocID="{4C655EB3-758E-4202-BE45-E0E2EC426126}" presName="compNode" presStyleCnt="0"/>
      <dgm:spPr/>
    </dgm:pt>
    <dgm:pt modelId="{BF9D2E7B-018B-4107-83B7-6CF6AF5A7B5F}" type="pres">
      <dgm:prSet presAssocID="{4C655EB3-758E-4202-BE45-E0E2EC426126}" presName="childRect" presStyleLbl="bgAcc1" presStyleIdx="1" presStyleCnt="3">
        <dgm:presLayoutVars>
          <dgm:bulletEnabled val="1"/>
        </dgm:presLayoutVars>
      </dgm:prSet>
      <dgm:spPr/>
      <dgm:t>
        <a:bodyPr/>
        <a:lstStyle/>
        <a:p>
          <a:endParaRPr lang="es-EC"/>
        </a:p>
      </dgm:t>
    </dgm:pt>
    <dgm:pt modelId="{E990EE48-C5E3-4E4F-B921-20DB9CC1526F}" type="pres">
      <dgm:prSet presAssocID="{4C655EB3-758E-4202-BE45-E0E2EC426126}" presName="parentText" presStyleLbl="node1" presStyleIdx="0" presStyleCnt="0">
        <dgm:presLayoutVars>
          <dgm:chMax val="0"/>
          <dgm:bulletEnabled val="1"/>
        </dgm:presLayoutVars>
      </dgm:prSet>
      <dgm:spPr/>
      <dgm:t>
        <a:bodyPr/>
        <a:lstStyle/>
        <a:p>
          <a:endParaRPr lang="es-EC"/>
        </a:p>
      </dgm:t>
    </dgm:pt>
    <dgm:pt modelId="{577AF853-9CC4-4FCB-B438-5318BF713B8C}" type="pres">
      <dgm:prSet presAssocID="{4C655EB3-758E-4202-BE45-E0E2EC426126}" presName="parentRect" presStyleLbl="alignNode1" presStyleIdx="1" presStyleCnt="3"/>
      <dgm:spPr/>
      <dgm:t>
        <a:bodyPr/>
        <a:lstStyle/>
        <a:p>
          <a:endParaRPr lang="es-EC"/>
        </a:p>
      </dgm:t>
    </dgm:pt>
    <dgm:pt modelId="{A587704A-51C3-44E1-90EF-B36A85BB78AC}" type="pres">
      <dgm:prSet presAssocID="{4C655EB3-758E-4202-BE45-E0E2EC426126}" presName="adorn" presStyleLbl="fgAccFollowNode1" presStyleIdx="1" presStyleCnt="3"/>
      <dgm:spPr/>
    </dgm:pt>
    <dgm:pt modelId="{7B6F3BBC-BAA5-4EF6-8067-368E539CB42E}" type="pres">
      <dgm:prSet presAssocID="{BF8E318F-24C7-4ED3-9B1D-F6264A333ACD}" presName="sibTrans" presStyleLbl="sibTrans2D1" presStyleIdx="0" presStyleCnt="0"/>
      <dgm:spPr/>
      <dgm:t>
        <a:bodyPr/>
        <a:lstStyle/>
        <a:p>
          <a:endParaRPr lang="es-EC"/>
        </a:p>
      </dgm:t>
    </dgm:pt>
    <dgm:pt modelId="{99E46908-0C8A-4EF5-BBBB-5B5366442C2E}" type="pres">
      <dgm:prSet presAssocID="{194CB7F0-6CAC-476B-896A-7FAF79A2F293}" presName="compNode" presStyleCnt="0"/>
      <dgm:spPr/>
    </dgm:pt>
    <dgm:pt modelId="{64BABC04-463F-4EFE-9138-98C421D56CA2}" type="pres">
      <dgm:prSet presAssocID="{194CB7F0-6CAC-476B-896A-7FAF79A2F293}" presName="childRect" presStyleLbl="bgAcc1" presStyleIdx="2" presStyleCnt="3">
        <dgm:presLayoutVars>
          <dgm:bulletEnabled val="1"/>
        </dgm:presLayoutVars>
      </dgm:prSet>
      <dgm:spPr/>
      <dgm:t>
        <a:bodyPr/>
        <a:lstStyle/>
        <a:p>
          <a:endParaRPr lang="es-EC"/>
        </a:p>
      </dgm:t>
    </dgm:pt>
    <dgm:pt modelId="{50E8344F-774B-4174-8CDA-D5809A0D7FAD}" type="pres">
      <dgm:prSet presAssocID="{194CB7F0-6CAC-476B-896A-7FAF79A2F293}" presName="parentText" presStyleLbl="node1" presStyleIdx="0" presStyleCnt="0">
        <dgm:presLayoutVars>
          <dgm:chMax val="0"/>
          <dgm:bulletEnabled val="1"/>
        </dgm:presLayoutVars>
      </dgm:prSet>
      <dgm:spPr/>
      <dgm:t>
        <a:bodyPr/>
        <a:lstStyle/>
        <a:p>
          <a:endParaRPr lang="es-EC"/>
        </a:p>
      </dgm:t>
    </dgm:pt>
    <dgm:pt modelId="{7B470EE1-95A0-454C-AA39-8235359F2420}" type="pres">
      <dgm:prSet presAssocID="{194CB7F0-6CAC-476B-896A-7FAF79A2F293}" presName="parentRect" presStyleLbl="alignNode1" presStyleIdx="2" presStyleCnt="3"/>
      <dgm:spPr/>
      <dgm:t>
        <a:bodyPr/>
        <a:lstStyle/>
        <a:p>
          <a:endParaRPr lang="es-EC"/>
        </a:p>
      </dgm:t>
    </dgm:pt>
    <dgm:pt modelId="{B352F77F-06B4-41F3-975B-2A6D841099F9}" type="pres">
      <dgm:prSet presAssocID="{194CB7F0-6CAC-476B-896A-7FAF79A2F293}" presName="adorn" presStyleLbl="fgAccFollowNode1" presStyleIdx="2" presStyleCnt="3"/>
      <dgm:spPr/>
    </dgm:pt>
  </dgm:ptLst>
  <dgm:cxnLst>
    <dgm:cxn modelId="{BAD1C132-2963-47AA-BD05-887EF4AF2192}" type="presOf" srcId="{194CB7F0-6CAC-476B-896A-7FAF79A2F293}" destId="{7B470EE1-95A0-454C-AA39-8235359F2420}" srcOrd="1" destOrd="0" presId="urn:microsoft.com/office/officeart/2005/8/layout/bList2"/>
    <dgm:cxn modelId="{1C96148D-1296-4D8C-A360-757B60405E1C}" type="presOf" srcId="{BF8E318F-24C7-4ED3-9B1D-F6264A333ACD}" destId="{7B6F3BBC-BAA5-4EF6-8067-368E539CB42E}" srcOrd="0" destOrd="0" presId="urn:microsoft.com/office/officeart/2005/8/layout/bList2"/>
    <dgm:cxn modelId="{280BA0AB-2383-419F-AB38-3AC3CA9E3C20}" srcId="{36C5AC52-098D-49D1-9AE9-0D6A48591D12}" destId="{4C655EB3-758E-4202-BE45-E0E2EC426126}" srcOrd="1" destOrd="0" parTransId="{7E54ECA0-6CC9-4647-B7F4-99DA8F58CBC8}" sibTransId="{BF8E318F-24C7-4ED3-9B1D-F6264A333ACD}"/>
    <dgm:cxn modelId="{F0DB75A7-281E-4669-9408-79444CEF5DA9}" type="presOf" srcId="{C985C960-2B0D-402D-9844-9BFC185A9915}" destId="{D198138D-1870-43BA-AE8E-BAF741CC0527}" srcOrd="0" destOrd="0" presId="urn:microsoft.com/office/officeart/2005/8/layout/bList2"/>
    <dgm:cxn modelId="{7F43683D-FE41-40F3-94DC-7B4E8FE6D2B6}" type="presOf" srcId="{273494DE-30E6-4DF8-9853-844017460FD7}" destId="{BF9D2E7B-018B-4107-83B7-6CF6AF5A7B5F}" srcOrd="0" destOrd="0" presId="urn:microsoft.com/office/officeart/2005/8/layout/bList2"/>
    <dgm:cxn modelId="{9E0A7C73-EB3E-407F-9D57-38E914A06BED}" type="presOf" srcId="{0E5D1F84-8B97-42E3-AC64-5BB7C3F1253E}" destId="{64BABC04-463F-4EFE-9138-98C421D56CA2}" srcOrd="0" destOrd="0" presId="urn:microsoft.com/office/officeart/2005/8/layout/bList2"/>
    <dgm:cxn modelId="{5C47AA7B-D550-46CA-966E-8F795CE2F34E}" type="presOf" srcId="{4BE0098F-AF65-41D9-B9B7-BFAF45652E42}" destId="{A7FA9C27-AD0A-4D63-A9D7-7D754A0B4722}" srcOrd="0" destOrd="0" presId="urn:microsoft.com/office/officeart/2005/8/layout/bList2"/>
    <dgm:cxn modelId="{6567E76A-BFB9-42BA-8B81-ABE0C6A9261D}" srcId="{194CB7F0-6CAC-476B-896A-7FAF79A2F293}" destId="{0E5D1F84-8B97-42E3-AC64-5BB7C3F1253E}" srcOrd="0" destOrd="0" parTransId="{A57CAABC-41CA-4D70-920C-CA97660A892F}" sibTransId="{E0914620-4DEB-4508-8123-24B884B95229}"/>
    <dgm:cxn modelId="{04BCC1A2-0BA9-4531-89C8-980574C9EEDD}" srcId="{36C5AC52-098D-49D1-9AE9-0D6A48591D12}" destId="{C985C960-2B0D-402D-9844-9BFC185A9915}" srcOrd="0" destOrd="0" parTransId="{0C489EBA-7D52-453F-90DF-DC593B62A337}" sibTransId="{4BE0098F-AF65-41D9-B9B7-BFAF45652E42}"/>
    <dgm:cxn modelId="{36FC3397-FE2D-4612-88D2-783A5BDDF342}" type="presOf" srcId="{4C655EB3-758E-4202-BE45-E0E2EC426126}" destId="{577AF853-9CC4-4FCB-B438-5318BF713B8C}" srcOrd="1" destOrd="0" presId="urn:microsoft.com/office/officeart/2005/8/layout/bList2"/>
    <dgm:cxn modelId="{C77C5988-1AEE-43B3-8F62-6A94C7EE2274}" type="presOf" srcId="{4C655EB3-758E-4202-BE45-E0E2EC426126}" destId="{E990EE48-C5E3-4E4F-B921-20DB9CC1526F}" srcOrd="0" destOrd="0" presId="urn:microsoft.com/office/officeart/2005/8/layout/bList2"/>
    <dgm:cxn modelId="{F2F6587B-4F80-4333-977C-115222AA3EF6}" type="presOf" srcId="{6E7A87A3-5F21-4D39-84EE-1A62D56221CE}" destId="{D1170D01-3437-4709-879C-CF04F57C0404}" srcOrd="0" destOrd="0" presId="urn:microsoft.com/office/officeart/2005/8/layout/bList2"/>
    <dgm:cxn modelId="{B95B2915-2290-47C6-90CE-9760897B7305}" type="presOf" srcId="{194CB7F0-6CAC-476B-896A-7FAF79A2F293}" destId="{50E8344F-774B-4174-8CDA-D5809A0D7FAD}" srcOrd="0" destOrd="0" presId="urn:microsoft.com/office/officeart/2005/8/layout/bList2"/>
    <dgm:cxn modelId="{146F1A60-27E1-4BEE-8787-590FE7E55406}" srcId="{4C655EB3-758E-4202-BE45-E0E2EC426126}" destId="{273494DE-30E6-4DF8-9853-844017460FD7}" srcOrd="0" destOrd="0" parTransId="{FDDC79FB-E6FE-418F-953D-BDABB90D650D}" sibTransId="{4875307B-EB3B-4CB3-B438-B5272DE99AC0}"/>
    <dgm:cxn modelId="{4D753214-5586-4D39-86C5-FB14D4CD866C}" srcId="{36C5AC52-098D-49D1-9AE9-0D6A48591D12}" destId="{194CB7F0-6CAC-476B-896A-7FAF79A2F293}" srcOrd="2" destOrd="0" parTransId="{95E87725-C820-4C12-B9DA-B882A5028D13}" sibTransId="{C1EF22A1-20CD-47BD-BBF9-27201DE1F26B}"/>
    <dgm:cxn modelId="{DB1B2C06-2C8E-4DE9-81DE-0DF2CBDEAAE0}" srcId="{C985C960-2B0D-402D-9844-9BFC185A9915}" destId="{6E7A87A3-5F21-4D39-84EE-1A62D56221CE}" srcOrd="0" destOrd="0" parTransId="{B58DC55D-DF02-4FCA-B32A-BA48B0B3B0AC}" sibTransId="{016367D6-9604-4E90-8DC2-8867DE9F750C}"/>
    <dgm:cxn modelId="{552C8C05-984C-4DA4-917C-FBC04DDFD948}" type="presOf" srcId="{36C5AC52-098D-49D1-9AE9-0D6A48591D12}" destId="{24173DB8-9BC3-48C1-8167-A64DDE0C34B9}" srcOrd="0" destOrd="0" presId="urn:microsoft.com/office/officeart/2005/8/layout/bList2"/>
    <dgm:cxn modelId="{2D1CDC55-DBEC-470A-84C3-3D94C9110DC7}" type="presOf" srcId="{C985C960-2B0D-402D-9844-9BFC185A9915}" destId="{52C0AE7C-ADB8-48E9-BED7-91C3EC7E8F25}" srcOrd="1" destOrd="0" presId="urn:microsoft.com/office/officeart/2005/8/layout/bList2"/>
    <dgm:cxn modelId="{F18E4516-C5F3-487C-A182-7AF2CD2A41E4}" type="presParOf" srcId="{24173DB8-9BC3-48C1-8167-A64DDE0C34B9}" destId="{53090AF6-C357-4D16-8E09-CFCFAB8B8098}" srcOrd="0" destOrd="0" presId="urn:microsoft.com/office/officeart/2005/8/layout/bList2"/>
    <dgm:cxn modelId="{C86D8CFD-5B4E-46F1-A8BE-C8765F3A9A28}" type="presParOf" srcId="{53090AF6-C357-4D16-8E09-CFCFAB8B8098}" destId="{D1170D01-3437-4709-879C-CF04F57C0404}" srcOrd="0" destOrd="0" presId="urn:microsoft.com/office/officeart/2005/8/layout/bList2"/>
    <dgm:cxn modelId="{54CE1449-59F1-46D5-8A72-A577888379DF}" type="presParOf" srcId="{53090AF6-C357-4D16-8E09-CFCFAB8B8098}" destId="{D198138D-1870-43BA-AE8E-BAF741CC0527}" srcOrd="1" destOrd="0" presId="urn:microsoft.com/office/officeart/2005/8/layout/bList2"/>
    <dgm:cxn modelId="{52D772A0-B405-42FB-A79B-700840A08A9E}" type="presParOf" srcId="{53090AF6-C357-4D16-8E09-CFCFAB8B8098}" destId="{52C0AE7C-ADB8-48E9-BED7-91C3EC7E8F25}" srcOrd="2" destOrd="0" presId="urn:microsoft.com/office/officeart/2005/8/layout/bList2"/>
    <dgm:cxn modelId="{BEB738F0-44D1-4D2A-9A43-F8F9289B547F}" type="presParOf" srcId="{53090AF6-C357-4D16-8E09-CFCFAB8B8098}" destId="{7BA49100-58A1-4FE4-9F4C-6DD3229A7E27}" srcOrd="3" destOrd="0" presId="urn:microsoft.com/office/officeart/2005/8/layout/bList2"/>
    <dgm:cxn modelId="{213EBE73-5DF0-4E09-8DAF-2668D9126A20}" type="presParOf" srcId="{24173DB8-9BC3-48C1-8167-A64DDE0C34B9}" destId="{A7FA9C27-AD0A-4D63-A9D7-7D754A0B4722}" srcOrd="1" destOrd="0" presId="urn:microsoft.com/office/officeart/2005/8/layout/bList2"/>
    <dgm:cxn modelId="{F00BE85E-ECD8-4AE3-AD8D-BD019CFBA09E}" type="presParOf" srcId="{24173DB8-9BC3-48C1-8167-A64DDE0C34B9}" destId="{C98C4A6B-77FF-473E-A63F-139EB298CC57}" srcOrd="2" destOrd="0" presId="urn:microsoft.com/office/officeart/2005/8/layout/bList2"/>
    <dgm:cxn modelId="{3DE3C935-1B71-4D8E-B0E3-5139FE555FAF}" type="presParOf" srcId="{C98C4A6B-77FF-473E-A63F-139EB298CC57}" destId="{BF9D2E7B-018B-4107-83B7-6CF6AF5A7B5F}" srcOrd="0" destOrd="0" presId="urn:microsoft.com/office/officeart/2005/8/layout/bList2"/>
    <dgm:cxn modelId="{68DC5955-34FB-4A41-A5B5-22CF795987E3}" type="presParOf" srcId="{C98C4A6B-77FF-473E-A63F-139EB298CC57}" destId="{E990EE48-C5E3-4E4F-B921-20DB9CC1526F}" srcOrd="1" destOrd="0" presId="urn:microsoft.com/office/officeart/2005/8/layout/bList2"/>
    <dgm:cxn modelId="{E8B3BEFE-AF93-43F0-8398-528EC2F4DB75}" type="presParOf" srcId="{C98C4A6B-77FF-473E-A63F-139EB298CC57}" destId="{577AF853-9CC4-4FCB-B438-5318BF713B8C}" srcOrd="2" destOrd="0" presId="urn:microsoft.com/office/officeart/2005/8/layout/bList2"/>
    <dgm:cxn modelId="{D1E1D14E-7BDB-4B08-9108-83CBB70F10FA}" type="presParOf" srcId="{C98C4A6B-77FF-473E-A63F-139EB298CC57}" destId="{A587704A-51C3-44E1-90EF-B36A85BB78AC}" srcOrd="3" destOrd="0" presId="urn:microsoft.com/office/officeart/2005/8/layout/bList2"/>
    <dgm:cxn modelId="{A8D7B75B-9E93-46BE-A76B-7BDE15A439CB}" type="presParOf" srcId="{24173DB8-9BC3-48C1-8167-A64DDE0C34B9}" destId="{7B6F3BBC-BAA5-4EF6-8067-368E539CB42E}" srcOrd="3" destOrd="0" presId="urn:microsoft.com/office/officeart/2005/8/layout/bList2"/>
    <dgm:cxn modelId="{01D4F111-F892-4D94-8AA4-763DF89E23F3}" type="presParOf" srcId="{24173DB8-9BC3-48C1-8167-A64DDE0C34B9}" destId="{99E46908-0C8A-4EF5-BBBB-5B5366442C2E}" srcOrd="4" destOrd="0" presId="urn:microsoft.com/office/officeart/2005/8/layout/bList2"/>
    <dgm:cxn modelId="{AA530674-20C1-4111-9AFC-3B83B9E56325}" type="presParOf" srcId="{99E46908-0C8A-4EF5-BBBB-5B5366442C2E}" destId="{64BABC04-463F-4EFE-9138-98C421D56CA2}" srcOrd="0" destOrd="0" presId="urn:microsoft.com/office/officeart/2005/8/layout/bList2"/>
    <dgm:cxn modelId="{2510E64A-32C5-464F-88D8-126DBD229BE6}" type="presParOf" srcId="{99E46908-0C8A-4EF5-BBBB-5B5366442C2E}" destId="{50E8344F-774B-4174-8CDA-D5809A0D7FAD}" srcOrd="1" destOrd="0" presId="urn:microsoft.com/office/officeart/2005/8/layout/bList2"/>
    <dgm:cxn modelId="{EDCA69AE-E593-4820-99B7-4E7FE288E519}" type="presParOf" srcId="{99E46908-0C8A-4EF5-BBBB-5B5366442C2E}" destId="{7B470EE1-95A0-454C-AA39-8235359F2420}" srcOrd="2" destOrd="0" presId="urn:microsoft.com/office/officeart/2005/8/layout/bList2"/>
    <dgm:cxn modelId="{AE4291F2-4479-4BD0-9BFF-C3E91A6A5618}" type="presParOf" srcId="{99E46908-0C8A-4EF5-BBBB-5B5366442C2E}" destId="{B352F77F-06B4-41F3-975B-2A6D841099F9}"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170D01-3437-4709-879C-CF04F57C0404}">
      <dsp:nvSpPr>
        <dsp:cNvPr id="0" name=""/>
        <dsp:cNvSpPr/>
      </dsp:nvSpPr>
      <dsp:spPr>
        <a:xfrm>
          <a:off x="2098" y="127194"/>
          <a:ext cx="2268272" cy="1693217"/>
        </a:xfrm>
        <a:prstGeom prst="round2SameRect">
          <a:avLst>
            <a:gd name="adj1" fmla="val 8000"/>
            <a:gd name="adj2" fmla="val 0"/>
          </a:avLst>
        </a:prstGeom>
        <a:solidFill>
          <a:srgbClr val="9EB78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INSTRUIR A LOS ESTUDIANTES ACERCA DE LA MANERA DE IDENTIFICAR NOTICIAS Y RECONOCER EL HECHO DE INTERÉS INFORMATIVO</a:t>
          </a:r>
          <a:endParaRPr lang="es-EC" sz="1400" kern="1200" dirty="0"/>
        </a:p>
      </dsp:txBody>
      <dsp:txXfrm>
        <a:off x="41772" y="166868"/>
        <a:ext cx="2188924" cy="1653543"/>
      </dsp:txXfrm>
    </dsp:sp>
    <dsp:sp modelId="{52C0AE7C-ADB8-48E9-BED7-91C3EC7E8F25}">
      <dsp:nvSpPr>
        <dsp:cNvPr id="0" name=""/>
        <dsp:cNvSpPr/>
      </dsp:nvSpPr>
      <dsp:spPr>
        <a:xfrm>
          <a:off x="2098" y="1820411"/>
          <a:ext cx="2268272" cy="728083"/>
        </a:xfrm>
        <a:prstGeom prst="rect">
          <a:avLst/>
        </a:prstGeom>
        <a:solidFill>
          <a:srgbClr val="9EB78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69850" bIns="0" numCol="1" spcCol="1270" anchor="ctr" anchorCtr="0">
          <a:noAutofit/>
        </a:bodyPr>
        <a:lstStyle/>
        <a:p>
          <a:pPr lvl="0" algn="l" defTabSz="2444750">
            <a:lnSpc>
              <a:spcPct val="90000"/>
            </a:lnSpc>
            <a:spcBef>
              <a:spcPct val="0"/>
            </a:spcBef>
            <a:spcAft>
              <a:spcPct val="35000"/>
            </a:spcAft>
          </a:pPr>
          <a:r>
            <a:rPr lang="es-EC" sz="5500" kern="1200" dirty="0" smtClean="0"/>
            <a:t>1</a:t>
          </a:r>
          <a:endParaRPr lang="es-EC" sz="5500" kern="1200" dirty="0"/>
        </a:p>
      </dsp:txBody>
      <dsp:txXfrm>
        <a:off x="2098" y="1820411"/>
        <a:ext cx="1597374" cy="728083"/>
      </dsp:txXfrm>
    </dsp:sp>
    <dsp:sp modelId="{7BA49100-58A1-4FE4-9F4C-6DD3229A7E27}">
      <dsp:nvSpPr>
        <dsp:cNvPr id="0" name=""/>
        <dsp:cNvSpPr/>
      </dsp:nvSpPr>
      <dsp:spPr>
        <a:xfrm>
          <a:off x="1663638" y="1936061"/>
          <a:ext cx="793895" cy="793895"/>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9D2E7B-018B-4107-83B7-6CF6AF5A7B5F}">
      <dsp:nvSpPr>
        <dsp:cNvPr id="0" name=""/>
        <dsp:cNvSpPr/>
      </dsp:nvSpPr>
      <dsp:spPr>
        <a:xfrm>
          <a:off x="2654216" y="127194"/>
          <a:ext cx="2268272" cy="1693217"/>
        </a:xfrm>
        <a:prstGeom prst="round2SameRect">
          <a:avLst>
            <a:gd name="adj1" fmla="val 8000"/>
            <a:gd name="adj2" fmla="val 0"/>
          </a:avLst>
        </a:prstGeom>
        <a:solidFill>
          <a:srgbClr val="9EB78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kern="1200" smtClean="0"/>
            <a:t>UN COMPLEJO ENTORNO DE DATOS Y OPINIONES, DE REALIZAR INVESTIGACIONES PERIODÍSTICAS</a:t>
          </a:r>
          <a:endParaRPr lang="es-EC" sz="1400" kern="1200"/>
        </a:p>
      </dsp:txBody>
      <dsp:txXfrm>
        <a:off x="2693890" y="166868"/>
        <a:ext cx="2188924" cy="1653543"/>
      </dsp:txXfrm>
    </dsp:sp>
    <dsp:sp modelId="{577AF853-9CC4-4FCB-B438-5318BF713B8C}">
      <dsp:nvSpPr>
        <dsp:cNvPr id="0" name=""/>
        <dsp:cNvSpPr/>
      </dsp:nvSpPr>
      <dsp:spPr>
        <a:xfrm>
          <a:off x="2654216" y="1820411"/>
          <a:ext cx="2268272" cy="728083"/>
        </a:xfrm>
        <a:prstGeom prst="rect">
          <a:avLst/>
        </a:prstGeom>
        <a:solidFill>
          <a:srgbClr val="9EB78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69850" bIns="0" numCol="1" spcCol="1270" anchor="ctr" anchorCtr="0">
          <a:noAutofit/>
        </a:bodyPr>
        <a:lstStyle/>
        <a:p>
          <a:pPr lvl="0" algn="l" defTabSz="2444750">
            <a:lnSpc>
              <a:spcPct val="90000"/>
            </a:lnSpc>
            <a:spcBef>
              <a:spcPct val="0"/>
            </a:spcBef>
            <a:spcAft>
              <a:spcPct val="35000"/>
            </a:spcAft>
          </a:pPr>
          <a:r>
            <a:rPr lang="es-EC" sz="5500" kern="1200" dirty="0" smtClean="0"/>
            <a:t>2</a:t>
          </a:r>
          <a:endParaRPr lang="es-EC" sz="5500" kern="1200" dirty="0"/>
        </a:p>
      </dsp:txBody>
      <dsp:txXfrm>
        <a:off x="2654216" y="1820411"/>
        <a:ext cx="1597374" cy="728083"/>
      </dsp:txXfrm>
    </dsp:sp>
    <dsp:sp modelId="{A587704A-51C3-44E1-90EF-B36A85BB78AC}">
      <dsp:nvSpPr>
        <dsp:cNvPr id="0" name=""/>
        <dsp:cNvSpPr/>
      </dsp:nvSpPr>
      <dsp:spPr>
        <a:xfrm>
          <a:off x="4315756" y="1936061"/>
          <a:ext cx="793895" cy="793895"/>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BABC04-463F-4EFE-9138-98C421D56CA2}">
      <dsp:nvSpPr>
        <dsp:cNvPr id="0" name=""/>
        <dsp:cNvSpPr/>
      </dsp:nvSpPr>
      <dsp:spPr>
        <a:xfrm>
          <a:off x="1328157" y="3123156"/>
          <a:ext cx="2268272" cy="1693217"/>
        </a:xfrm>
        <a:prstGeom prst="round2SameRect">
          <a:avLst>
            <a:gd name="adj1" fmla="val 8000"/>
            <a:gd name="adj2" fmla="val 0"/>
          </a:avLst>
        </a:prstGeom>
        <a:solidFill>
          <a:srgbClr val="9EB786">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s-EC" sz="1400" kern="1200" dirty="0" smtClean="0"/>
            <a:t>ESCRIBIR, ILUSTRAR, CORREGIR Y PRODUCIR PARA PERIÓDICOS Y REVISTAS, RADIO Y TELEVISIÓN E INTERNET Y MULTIMEDIA</a:t>
          </a:r>
          <a:endParaRPr lang="es-EC" sz="1400" kern="1200" dirty="0"/>
        </a:p>
      </dsp:txBody>
      <dsp:txXfrm>
        <a:off x="1367831" y="3162830"/>
        <a:ext cx="2188924" cy="1653543"/>
      </dsp:txXfrm>
    </dsp:sp>
    <dsp:sp modelId="{7B470EE1-95A0-454C-AA39-8235359F2420}">
      <dsp:nvSpPr>
        <dsp:cNvPr id="0" name=""/>
        <dsp:cNvSpPr/>
      </dsp:nvSpPr>
      <dsp:spPr>
        <a:xfrm>
          <a:off x="1328157" y="4816373"/>
          <a:ext cx="2268272" cy="728083"/>
        </a:xfrm>
        <a:prstGeom prst="rect">
          <a:avLst/>
        </a:prstGeom>
        <a:solidFill>
          <a:srgbClr val="9EB78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0" tIns="0" rIns="69850" bIns="0" numCol="1" spcCol="1270" anchor="ctr" anchorCtr="0">
          <a:noAutofit/>
        </a:bodyPr>
        <a:lstStyle/>
        <a:p>
          <a:pPr lvl="0" algn="l" defTabSz="2444750">
            <a:lnSpc>
              <a:spcPct val="90000"/>
            </a:lnSpc>
            <a:spcBef>
              <a:spcPct val="0"/>
            </a:spcBef>
            <a:spcAft>
              <a:spcPct val="35000"/>
            </a:spcAft>
          </a:pPr>
          <a:r>
            <a:rPr lang="es-EC" sz="5500" kern="1200" dirty="0" smtClean="0"/>
            <a:t>3</a:t>
          </a:r>
          <a:endParaRPr lang="es-EC" sz="5500" kern="1200" dirty="0"/>
        </a:p>
      </dsp:txBody>
      <dsp:txXfrm>
        <a:off x="1328157" y="4816373"/>
        <a:ext cx="1597374" cy="728083"/>
      </dsp:txXfrm>
    </dsp:sp>
    <dsp:sp modelId="{B352F77F-06B4-41F3-975B-2A6D841099F9}">
      <dsp:nvSpPr>
        <dsp:cNvPr id="0" name=""/>
        <dsp:cNvSpPr/>
      </dsp:nvSpPr>
      <dsp:spPr>
        <a:xfrm>
          <a:off x="2989697" y="4932023"/>
          <a:ext cx="793895" cy="793895"/>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2B8ABAC-1DAD-45DF-BD81-AD6977535D67}" type="datetimeFigureOut">
              <a:rPr lang="es-EC"/>
              <a:pPr>
                <a:defRPr/>
              </a:pPr>
              <a:t>17/07/2013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C"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FFDA69F5-807C-4F18-9CC2-CCA4F9E118B5}" type="slidenum">
              <a:rPr lang="es-EC"/>
              <a:pPr>
                <a:defRPr/>
              </a:pPr>
              <a:t>‹Nº›</a:t>
            </a:fld>
            <a:endParaRPr lang="es-EC"/>
          </a:p>
        </p:txBody>
      </p:sp>
    </p:spTree>
    <p:extLst>
      <p:ext uri="{BB962C8B-B14F-4D97-AF65-F5344CB8AC3E}">
        <p14:creationId xmlns:p14="http://schemas.microsoft.com/office/powerpoint/2010/main" val="146197572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smtClean="0"/>
          </a:p>
        </p:txBody>
      </p:sp>
      <p:sp>
        <p:nvSpPr>
          <p:cNvPr id="225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D45528-C641-48A4-998A-1ADEA16FE22B}" type="slidenum">
              <a:rPr lang="es-EC"/>
              <a:pPr eaLnBrk="1" hangingPunct="1"/>
              <a:t>24</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s-EC"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F232E40-E65D-4248-A3A7-06319974652F}" type="slidenum">
              <a:rPr lang="es-EC"/>
              <a:pPr eaLnBrk="1" hangingPunct="1"/>
              <a:t>29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userDrawn="1"/>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5679" name="CorelDRAW" r:id="rId3" imgW="7748626" imgH="4759452" progId="CorelDRAW.Graphic.12">
                  <p:embed/>
                </p:oleObj>
              </mc:Choice>
              <mc:Fallback>
                <p:oleObj name="CorelDRAW" r:id="rId3" imgW="7748626" imgH="4759452" progId="CorelDRAW.Graphic.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z="1400"/>
          </a:p>
        </p:txBody>
      </p:sp>
      <p:sp>
        <p:nvSpPr>
          <p:cNvPr id="4" name="Rectangle 25"/>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s-EC" sz="1400"/>
          </a:p>
        </p:txBody>
      </p:sp>
      <p:sp>
        <p:nvSpPr>
          <p:cNvPr id="5" name="Rectangle 26"/>
          <p:cNvSpPr>
            <a:spLocks noChangeArrowheads="1"/>
          </p:cNvSpPr>
          <p:nvPr userDrawn="1"/>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C" sz="1400"/>
          </a:p>
        </p:txBody>
      </p:sp>
      <p:sp>
        <p:nvSpPr>
          <p:cNvPr id="6" name="Rectangle 27"/>
          <p:cNvSpPr>
            <a:spLocks noChangeArrowheads="1"/>
          </p:cNvSpPr>
          <p:nvPr userDrawn="1"/>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endParaRPr lang="es-EC" sz="1400"/>
          </a:p>
        </p:txBody>
      </p:sp>
      <p:pic>
        <p:nvPicPr>
          <p:cNvPr id="7" name="Picture 48" descr="bannner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userDrawn="1"/>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C"/>
          </a:p>
        </p:txBody>
      </p:sp>
      <p:pic>
        <p:nvPicPr>
          <p:cNvPr id="9" name="Picture 49" descr="LOGO ESPE ORIGINAL copia"/>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4439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09591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83864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1280839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38846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3317370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extLst>
      <p:ext uri="{BB962C8B-B14F-4D97-AF65-F5344CB8AC3E}">
        <p14:creationId xmlns:p14="http://schemas.microsoft.com/office/powerpoint/2010/main" val="410611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2850293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788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46147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610667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C"/>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C"/>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Rectángulo"/>
          <p:cNvSpPr>
            <a:spLocks noChangeArrowheads="1"/>
          </p:cNvSpPr>
          <p:nvPr/>
        </p:nvSpPr>
        <p:spPr bwMode="auto">
          <a:xfrm>
            <a:off x="2286000" y="1233488"/>
            <a:ext cx="5957888"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50000"/>
              </a:lnSpc>
              <a:spcAft>
                <a:spcPts val="1000"/>
              </a:spcAft>
            </a:pPr>
            <a:r>
              <a:rPr lang="es-EC" b="1">
                <a:latin typeface="Times New Roman" pitchFamily="18" charset="0"/>
                <a:ea typeface="Calibri" pitchFamily="34" charset="0"/>
                <a:cs typeface="Times New Roman" pitchFamily="18" charset="0"/>
              </a:rPr>
              <a:t>TRABAJO DE TESIS</a:t>
            </a:r>
            <a:endParaRPr lang="es-EC" sz="1600">
              <a:latin typeface="Calibri" pitchFamily="34" charset="0"/>
              <a:ea typeface="Calibri" pitchFamily="34" charset="0"/>
              <a:cs typeface="Times New Roman" pitchFamily="18" charset="0"/>
            </a:endParaRPr>
          </a:p>
          <a:p>
            <a:pPr>
              <a:lnSpc>
                <a:spcPct val="115000"/>
              </a:lnSpc>
              <a:spcAft>
                <a:spcPts val="600"/>
              </a:spcAft>
            </a:pPr>
            <a:r>
              <a:rPr lang="es-EC" b="1">
                <a:latin typeface="Times New Roman" pitchFamily="18" charset="0"/>
                <a:ea typeface="Calibri" pitchFamily="34" charset="0"/>
                <a:cs typeface="Times New Roman" pitchFamily="18" charset="0"/>
              </a:rPr>
              <a:t>TEMA: </a:t>
            </a:r>
            <a:r>
              <a:rPr lang="es-EC">
                <a:latin typeface="Times New Roman" pitchFamily="18" charset="0"/>
                <a:ea typeface="Calibri" pitchFamily="34" charset="0"/>
                <a:cs typeface="Times New Roman" pitchFamily="18" charset="0"/>
              </a:rPr>
              <a:t>“La metodología de enseñanza aprendizaje y su incidencia en el rendimiento académico de los estudiantes de las asignaturas de géneros periodísticos de la carrera de Periodismo de la Universidad de Las Américas, período MARZO-AGOSTO 2011. Propuesta alternativa”.</a:t>
            </a:r>
            <a:endParaRPr lang="es-EC" sz="1600">
              <a:latin typeface="Calibri" pitchFamily="34" charset="0"/>
              <a:ea typeface="Calibri" pitchFamily="34" charset="0"/>
              <a:cs typeface="Times New Roman" pitchFamily="18" charset="0"/>
            </a:endParaRPr>
          </a:p>
          <a:p>
            <a:pPr algn="ctr">
              <a:lnSpc>
                <a:spcPct val="115000"/>
              </a:lnSpc>
              <a:spcAft>
                <a:spcPts val="600"/>
              </a:spcAft>
            </a:pPr>
            <a:endParaRPr lang="es-EC" b="1">
              <a:latin typeface="Times New Roman" pitchFamily="18" charset="0"/>
              <a:cs typeface="Times New Roman" pitchFamily="18" charset="0"/>
            </a:endParaRPr>
          </a:p>
          <a:p>
            <a:pPr algn="ctr">
              <a:lnSpc>
                <a:spcPct val="115000"/>
              </a:lnSpc>
              <a:spcAft>
                <a:spcPts val="600"/>
              </a:spcAft>
            </a:pPr>
            <a:r>
              <a:rPr lang="es-EC" b="1">
                <a:latin typeface="Times New Roman" pitchFamily="18" charset="0"/>
                <a:cs typeface="Times New Roman" pitchFamily="18" charset="0"/>
              </a:rPr>
              <a:t>AUTORAS:</a:t>
            </a:r>
            <a:endParaRPr lang="es-EC" sz="1600">
              <a:latin typeface="Calibri" pitchFamily="34" charset="0"/>
              <a:cs typeface="Times New Roman" pitchFamily="18" charset="0"/>
            </a:endParaRPr>
          </a:p>
          <a:p>
            <a:pPr algn="ctr">
              <a:lnSpc>
                <a:spcPct val="115000"/>
              </a:lnSpc>
              <a:spcAft>
                <a:spcPts val="600"/>
              </a:spcAft>
            </a:pPr>
            <a:r>
              <a:rPr lang="es-EC">
                <a:latin typeface="Times New Roman" pitchFamily="18" charset="0"/>
                <a:cs typeface="Times New Roman" pitchFamily="18" charset="0"/>
              </a:rPr>
              <a:t>Lcda. Martha Córdova Avilés y Dra. Yolanda Aguilar Lara</a:t>
            </a:r>
            <a:endParaRPr lang="es-EC" sz="1600">
              <a:latin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EL OBJETIVO </a:t>
            </a:r>
            <a:r>
              <a:rPr lang="es-EC" dirty="0" smtClean="0">
                <a:solidFill>
                  <a:srgbClr val="9EB786"/>
                </a:solidFill>
              </a:rPr>
              <a:t>GENERAL</a:t>
            </a:r>
            <a:endParaRPr lang="es-EC" dirty="0">
              <a:solidFill>
                <a:srgbClr val="9EB786"/>
              </a:solidFill>
            </a:endParaRPr>
          </a:p>
        </p:txBody>
      </p:sp>
      <p:sp>
        <p:nvSpPr>
          <p:cNvPr id="7171" name="2 Marcador de contenido"/>
          <p:cNvSpPr>
            <a:spLocks noGrp="1"/>
          </p:cNvSpPr>
          <p:nvPr>
            <p:ph idx="1"/>
          </p:nvPr>
        </p:nvSpPr>
        <p:spPr bwMode="auto">
          <a:xfrm>
            <a:off x="457200" y="1916832"/>
            <a:ext cx="8229600" cy="40331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DETERMINAR LA INCIDENCIA DE LAS METODOLOGÍA DE ENSEÑANZA APRENDIZAJE EN EL RENDIMIENTO ACADÉMICO, Y DETERMINAR LA CORRRELACIÓN EXISTENTE ENTRE LA METODOLOGÍA Y RENDIMIENTO.</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OBJETIVOS ESPECÍFICOS</a:t>
            </a:r>
            <a:endParaRPr lang="es-EC" dirty="0">
              <a:solidFill>
                <a:srgbClr val="9EB786"/>
              </a:solidFill>
            </a:endParaRPr>
          </a:p>
        </p:txBody>
      </p:sp>
      <p:sp>
        <p:nvSpPr>
          <p:cNvPr id="7171" name="2 Marcador de contenido"/>
          <p:cNvSpPr>
            <a:spLocks noGrp="1"/>
          </p:cNvSpPr>
          <p:nvPr>
            <p:ph idx="1"/>
          </p:nvPr>
        </p:nvSpPr>
        <p:spPr bwMode="auto">
          <a:xfrm>
            <a:off x="457200" y="1557338"/>
            <a:ext cx="8229600"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Identificar </a:t>
            </a:r>
            <a:r>
              <a:rPr lang="es-EC" sz="2800" dirty="0">
                <a:solidFill>
                  <a:srgbClr val="000000"/>
                </a:solidFill>
                <a:latin typeface="Calibri" pitchFamily="34" charset="0"/>
                <a:ea typeface="Calibri" pitchFamily="34" charset="0"/>
                <a:cs typeface="Times New Roman" pitchFamily="18" charset="0"/>
              </a:rPr>
              <a:t>la metodología didáctica que se aplica en las asignaturas de géneros periodísticos en la </a:t>
            </a:r>
            <a:r>
              <a:rPr lang="es-EC" sz="2800" dirty="0" smtClean="0">
                <a:solidFill>
                  <a:srgbClr val="000000"/>
                </a:solidFill>
                <a:latin typeface="Calibri" pitchFamily="34" charset="0"/>
                <a:ea typeface="Calibri" pitchFamily="34" charset="0"/>
                <a:cs typeface="Times New Roman" pitchFamily="18" charset="0"/>
              </a:rPr>
              <a:t>UDLA</a:t>
            </a:r>
            <a:r>
              <a:rPr lang="es-EC" sz="2800" dirty="0">
                <a:solidFill>
                  <a:srgbClr val="000000"/>
                </a:solidFill>
                <a:latin typeface="Calibri" pitchFamily="34" charset="0"/>
                <a:ea typeface="Calibri" pitchFamily="34" charset="0"/>
                <a:cs typeface="Times New Roman" pitchFamily="18" charset="0"/>
              </a:rPr>
              <a:t>.</a:t>
            </a:r>
          </a:p>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Determinar </a:t>
            </a:r>
            <a:r>
              <a:rPr lang="es-EC" sz="2800" dirty="0">
                <a:solidFill>
                  <a:srgbClr val="000000"/>
                </a:solidFill>
                <a:latin typeface="Calibri" pitchFamily="34" charset="0"/>
                <a:ea typeface="Calibri" pitchFamily="34" charset="0"/>
                <a:cs typeface="Times New Roman" pitchFamily="18" charset="0"/>
              </a:rPr>
              <a:t>la relación existente entre la </a:t>
            </a:r>
            <a:r>
              <a:rPr lang="es-EC" sz="2800" dirty="0" smtClean="0">
                <a:solidFill>
                  <a:srgbClr val="000000"/>
                </a:solidFill>
                <a:latin typeface="Calibri" pitchFamily="34" charset="0"/>
                <a:ea typeface="Calibri" pitchFamily="34" charset="0"/>
                <a:cs typeface="Times New Roman" pitchFamily="18" charset="0"/>
              </a:rPr>
              <a:t>metodología y </a:t>
            </a:r>
            <a:r>
              <a:rPr lang="es-EC" sz="2800" dirty="0">
                <a:solidFill>
                  <a:srgbClr val="000000"/>
                </a:solidFill>
                <a:latin typeface="Calibri" pitchFamily="34" charset="0"/>
                <a:ea typeface="Calibri" pitchFamily="34" charset="0"/>
                <a:cs typeface="Times New Roman" pitchFamily="18" charset="0"/>
              </a:rPr>
              <a:t>el rendimiento académico de los estudiantes de las asignaturas de géneros periodísticos, </a:t>
            </a:r>
            <a:r>
              <a:rPr lang="es-EC" sz="2800" dirty="0" smtClean="0">
                <a:solidFill>
                  <a:srgbClr val="000000"/>
                </a:solidFill>
                <a:latin typeface="Calibri" pitchFamily="34" charset="0"/>
                <a:ea typeface="Calibri" pitchFamily="34" charset="0"/>
                <a:cs typeface="Times New Roman" pitchFamily="18" charset="0"/>
              </a:rPr>
              <a:t>entre MARZO-AGOSTO </a:t>
            </a:r>
            <a:r>
              <a:rPr lang="es-EC" sz="2800" dirty="0">
                <a:solidFill>
                  <a:srgbClr val="000000"/>
                </a:solidFill>
                <a:latin typeface="Calibri" pitchFamily="34" charset="0"/>
                <a:ea typeface="Calibri" pitchFamily="34" charset="0"/>
                <a:cs typeface="Times New Roman" pitchFamily="18" charset="0"/>
              </a:rPr>
              <a:t>DEL 2011.</a:t>
            </a:r>
          </a:p>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Elaborar </a:t>
            </a:r>
            <a:r>
              <a:rPr lang="es-EC" sz="2800" dirty="0">
                <a:solidFill>
                  <a:srgbClr val="000000"/>
                </a:solidFill>
                <a:latin typeface="Calibri" pitchFamily="34" charset="0"/>
                <a:ea typeface="Calibri" pitchFamily="34" charset="0"/>
                <a:cs typeface="Times New Roman" pitchFamily="18" charset="0"/>
              </a:rPr>
              <a:t>una propuesta alternativa que contenga metodologías </a:t>
            </a:r>
            <a:r>
              <a:rPr lang="es-EC" sz="2800" dirty="0" smtClean="0">
                <a:solidFill>
                  <a:srgbClr val="000000"/>
                </a:solidFill>
                <a:latin typeface="Calibri" pitchFamily="34" charset="0"/>
                <a:ea typeface="Calibri" pitchFamily="34" charset="0"/>
                <a:cs typeface="Times New Roman" pitchFamily="18" charset="0"/>
              </a:rPr>
              <a:t>didácticas. </a:t>
            </a:r>
            <a:endParaRPr lang="es-EC" sz="2800" dirty="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4949739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PROCEDIMIENTOS, TÉCNICAS, INSTRUMENTOS</a:t>
            </a:r>
            <a:endParaRPr lang="es-EC" dirty="0">
              <a:solidFill>
                <a:srgbClr val="9EB786"/>
              </a:solidFill>
            </a:endParaRPr>
          </a:p>
        </p:txBody>
      </p:sp>
      <p:sp>
        <p:nvSpPr>
          <p:cNvPr id="7171" name="2 Marcador de contenido"/>
          <p:cNvSpPr>
            <a:spLocks noGrp="1"/>
          </p:cNvSpPr>
          <p:nvPr>
            <p:ph idx="1"/>
          </p:nvPr>
        </p:nvSpPr>
        <p:spPr bwMode="auto">
          <a:xfrm>
            <a:off x="457200" y="2060848"/>
            <a:ext cx="8229600" cy="38891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Investigación </a:t>
            </a:r>
            <a:r>
              <a:rPr lang="es-EC" sz="2800" dirty="0">
                <a:solidFill>
                  <a:srgbClr val="000000"/>
                </a:solidFill>
                <a:latin typeface="Calibri" pitchFamily="34" charset="0"/>
                <a:ea typeface="Calibri" pitchFamily="34" charset="0"/>
                <a:cs typeface="Times New Roman" pitchFamily="18" charset="0"/>
              </a:rPr>
              <a:t>de campo pues se aplicó en la de Universidad de Las Américas</a:t>
            </a:r>
            <a:r>
              <a:rPr lang="es-EC" sz="2800" dirty="0" smtClean="0">
                <a:solidFill>
                  <a:srgbClr val="000000"/>
                </a:solidFill>
                <a:latin typeface="Calibri" pitchFamily="34" charset="0"/>
                <a:ea typeface="Calibri" pitchFamily="34" charset="0"/>
                <a:cs typeface="Times New Roman" pitchFamily="18" charset="0"/>
              </a:rPr>
              <a:t>.</a:t>
            </a:r>
            <a:endParaRPr lang="es-EC" sz="2800" dirty="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sz="2800" dirty="0" err="1" smtClean="0">
                <a:solidFill>
                  <a:srgbClr val="000000"/>
                </a:solidFill>
                <a:latin typeface="Calibri" pitchFamily="34" charset="0"/>
                <a:ea typeface="Calibri" pitchFamily="34" charset="0"/>
                <a:cs typeface="Times New Roman" pitchFamily="18" charset="0"/>
              </a:rPr>
              <a:t>Correlacional</a:t>
            </a:r>
            <a:r>
              <a:rPr lang="es-EC" sz="2800" dirty="0" smtClean="0">
                <a:solidFill>
                  <a:srgbClr val="000000"/>
                </a:solidFill>
                <a:latin typeface="Calibri" pitchFamily="34" charset="0"/>
                <a:ea typeface="Calibri" pitchFamily="34" charset="0"/>
                <a:cs typeface="Times New Roman" pitchFamily="18" charset="0"/>
              </a:rPr>
              <a:t> </a:t>
            </a:r>
            <a:r>
              <a:rPr lang="es-EC" sz="2800" dirty="0">
                <a:solidFill>
                  <a:srgbClr val="000000"/>
                </a:solidFill>
                <a:latin typeface="Calibri" pitchFamily="34" charset="0"/>
                <a:ea typeface="Calibri" pitchFamily="34" charset="0"/>
                <a:cs typeface="Times New Roman" pitchFamily="18" charset="0"/>
              </a:rPr>
              <a:t>debido a que existe una relación de la variable V1 y V2, objetos de estudio.</a:t>
            </a:r>
          </a:p>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V1</a:t>
            </a:r>
            <a:r>
              <a:rPr lang="es-EC" sz="2800" dirty="0">
                <a:solidFill>
                  <a:srgbClr val="000000"/>
                </a:solidFill>
                <a:latin typeface="Calibri" pitchFamily="34" charset="0"/>
                <a:ea typeface="Calibri" pitchFamily="34" charset="0"/>
                <a:cs typeface="Times New Roman" pitchFamily="18" charset="0"/>
              </a:rPr>
              <a:t>.- Metodología de enseñanza</a:t>
            </a:r>
          </a:p>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V2.- Rendimiento </a:t>
            </a:r>
            <a:r>
              <a:rPr lang="es-EC" sz="2800" dirty="0" smtClean="0">
                <a:solidFill>
                  <a:srgbClr val="000000"/>
                </a:solidFill>
                <a:latin typeface="Calibri" pitchFamily="34" charset="0"/>
                <a:ea typeface="Calibri" pitchFamily="34" charset="0"/>
                <a:cs typeface="Times New Roman" pitchFamily="18" charset="0"/>
              </a:rPr>
              <a:t>académico.</a:t>
            </a:r>
            <a:endParaRPr lang="es-EC" sz="2800" dirty="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321397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PROCEDIMIENTOS, TÉCNICAS, INSTRUMENTOS</a:t>
            </a:r>
            <a:endParaRPr lang="es-EC" dirty="0">
              <a:solidFill>
                <a:srgbClr val="9EB786"/>
              </a:solidFill>
            </a:endParaRP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3887746374"/>
              </p:ext>
            </p:extLst>
          </p:nvPr>
        </p:nvGraphicFramePr>
        <p:xfrm>
          <a:off x="971600" y="2420887"/>
          <a:ext cx="6984776" cy="1944216"/>
        </p:xfrm>
        <a:graphic>
          <a:graphicData uri="http://schemas.openxmlformats.org/drawingml/2006/table">
            <a:tbl>
              <a:tblPr firstRow="1" bandRow="1">
                <a:tableStyleId>{5C22544A-7EE6-4342-B048-85BDC9FD1C3A}</a:tableStyleId>
              </a:tblPr>
              <a:tblGrid>
                <a:gridCol w="3492388"/>
                <a:gridCol w="3492388"/>
              </a:tblGrid>
              <a:tr h="648072">
                <a:tc>
                  <a:txBody>
                    <a:bodyPr/>
                    <a:lstStyle/>
                    <a:p>
                      <a:pPr algn="ctr"/>
                      <a:r>
                        <a:rPr lang="es-EC" dirty="0" smtClean="0"/>
                        <a:t>TÉCNICA</a:t>
                      </a:r>
                      <a:endParaRPr lang="es-EC" dirty="0"/>
                    </a:p>
                  </a:txBody>
                  <a:tcPr>
                    <a:solidFill>
                      <a:srgbClr val="9EB786"/>
                    </a:solidFill>
                  </a:tcPr>
                </a:tc>
                <a:tc>
                  <a:txBody>
                    <a:bodyPr/>
                    <a:lstStyle/>
                    <a:p>
                      <a:pPr algn="ctr"/>
                      <a:r>
                        <a:rPr lang="es-EC" dirty="0" smtClean="0"/>
                        <a:t>INSTRUMENTOS</a:t>
                      </a:r>
                      <a:endParaRPr lang="es-EC" dirty="0"/>
                    </a:p>
                  </a:txBody>
                  <a:tcPr>
                    <a:solidFill>
                      <a:srgbClr val="9EB786"/>
                    </a:solidFill>
                  </a:tcPr>
                </a:tc>
              </a:tr>
              <a:tr h="648072">
                <a:tc>
                  <a:txBody>
                    <a:bodyPr/>
                    <a:lstStyle/>
                    <a:p>
                      <a:pPr algn="ctr"/>
                      <a:r>
                        <a:rPr lang="es-EC" dirty="0" smtClean="0"/>
                        <a:t>Encuesta</a:t>
                      </a:r>
                      <a:endParaRPr lang="es-EC" dirty="0"/>
                    </a:p>
                  </a:txBody>
                  <a:tcPr>
                    <a:solidFill>
                      <a:srgbClr val="9EB786"/>
                    </a:solidFill>
                  </a:tcPr>
                </a:tc>
                <a:tc>
                  <a:txBody>
                    <a:bodyPr/>
                    <a:lstStyle/>
                    <a:p>
                      <a:pPr algn="ctr"/>
                      <a:r>
                        <a:rPr lang="es-EC" dirty="0" smtClean="0"/>
                        <a:t>Cuestionario</a:t>
                      </a:r>
                      <a:endParaRPr lang="es-EC" dirty="0"/>
                    </a:p>
                  </a:txBody>
                  <a:tcPr>
                    <a:solidFill>
                      <a:srgbClr val="9EB786"/>
                    </a:solidFill>
                  </a:tcPr>
                </a:tc>
              </a:tr>
              <a:tr h="648072">
                <a:tc>
                  <a:txBody>
                    <a:bodyPr/>
                    <a:lstStyle/>
                    <a:p>
                      <a:pPr algn="ctr"/>
                      <a:r>
                        <a:rPr lang="es-EC" dirty="0" smtClean="0"/>
                        <a:t>Observación</a:t>
                      </a:r>
                      <a:endParaRPr lang="es-EC" dirty="0"/>
                    </a:p>
                  </a:txBody>
                  <a:tcPr>
                    <a:solidFill>
                      <a:srgbClr val="9EB786"/>
                    </a:solidFill>
                  </a:tcPr>
                </a:tc>
                <a:tc>
                  <a:txBody>
                    <a:bodyPr/>
                    <a:lstStyle/>
                    <a:p>
                      <a:pPr algn="ctr"/>
                      <a:r>
                        <a:rPr lang="es-EC" dirty="0" smtClean="0"/>
                        <a:t>Ficha de observación</a:t>
                      </a:r>
                      <a:endParaRPr lang="es-EC" dirty="0"/>
                    </a:p>
                  </a:txBody>
                  <a:tcPr>
                    <a:solidFill>
                      <a:srgbClr val="9EB786"/>
                    </a:solidFill>
                  </a:tcPr>
                </a:tc>
              </a:tr>
            </a:tbl>
          </a:graphicData>
        </a:graphic>
      </p:graphicFrame>
    </p:spTree>
    <p:extLst>
      <p:ext uri="{BB962C8B-B14F-4D97-AF65-F5344CB8AC3E}">
        <p14:creationId xmlns:p14="http://schemas.microsoft.com/office/powerpoint/2010/main" val="40495738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a:solidFill>
                  <a:srgbClr val="9EB786"/>
                </a:solidFill>
              </a:rPr>
              <a:t>PROCEDIMIENTOS</a:t>
            </a:r>
          </a:p>
        </p:txBody>
      </p:sp>
      <p:sp>
        <p:nvSpPr>
          <p:cNvPr id="7171" name="2 Marcador de contenido"/>
          <p:cNvSpPr>
            <a:spLocks noGrp="1"/>
          </p:cNvSpPr>
          <p:nvPr>
            <p:ph idx="1"/>
          </p:nvPr>
        </p:nvSpPr>
        <p:spPr bwMode="auto">
          <a:xfrm>
            <a:off x="457200" y="1557338"/>
            <a:ext cx="8229600"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1.	Análisis estadístico de los promedios finales de los cursos.</a:t>
            </a:r>
          </a:p>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2.	La observación en las distintas clases, determinar qué metodologías didácticas se utilizaban.</a:t>
            </a:r>
          </a:p>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3.	La investigación documental: se revisaron diversos instrumentos sobre metodologías didácticas de enseñanza, tradicionales como metodologías didácticas activas de aprendizaje</a:t>
            </a:r>
            <a:r>
              <a:rPr lang="es-EC" sz="2800" dirty="0" smtClean="0">
                <a:solidFill>
                  <a:srgbClr val="000000"/>
                </a:solidFill>
                <a:latin typeface="Calibri" pitchFamily="34" charset="0"/>
                <a:ea typeface="Calibri" pitchFamily="34" charset="0"/>
                <a:cs typeface="Times New Roman" pitchFamily="18" charset="0"/>
              </a:rPr>
              <a:t>.</a:t>
            </a:r>
            <a:endParaRPr lang="es-EC" sz="2800" dirty="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4701418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a:solidFill>
                  <a:srgbClr val="9EB786"/>
                </a:solidFill>
              </a:rPr>
              <a:t>PROCEDIMIENTOS</a:t>
            </a:r>
          </a:p>
        </p:txBody>
      </p:sp>
      <p:sp>
        <p:nvSpPr>
          <p:cNvPr id="7171" name="2 Marcador de contenido"/>
          <p:cNvSpPr>
            <a:spLocks noGrp="1"/>
          </p:cNvSpPr>
          <p:nvPr>
            <p:ph idx="1"/>
          </p:nvPr>
        </p:nvSpPr>
        <p:spPr bwMode="auto">
          <a:xfrm>
            <a:off x="457200" y="1557338"/>
            <a:ext cx="8229600" cy="4392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4</a:t>
            </a:r>
            <a:r>
              <a:rPr lang="es-EC" sz="2800" dirty="0">
                <a:solidFill>
                  <a:srgbClr val="000000"/>
                </a:solidFill>
                <a:latin typeface="Calibri" pitchFamily="34" charset="0"/>
                <a:ea typeface="Calibri" pitchFamily="34" charset="0"/>
                <a:cs typeface="Times New Roman" pitchFamily="18" charset="0"/>
              </a:rPr>
              <a:t>.	Se aplicó una encuesta a los estudiantes </a:t>
            </a:r>
            <a:r>
              <a:rPr lang="es-EC" sz="2800" dirty="0" smtClean="0">
                <a:solidFill>
                  <a:srgbClr val="000000"/>
                </a:solidFill>
                <a:latin typeface="Calibri" pitchFamily="34" charset="0"/>
                <a:ea typeface="Calibri" pitchFamily="34" charset="0"/>
                <a:cs typeface="Times New Roman" pitchFamily="18" charset="0"/>
              </a:rPr>
              <a:t>lo que  </a:t>
            </a:r>
            <a:r>
              <a:rPr lang="es-EC" sz="2800" dirty="0">
                <a:solidFill>
                  <a:srgbClr val="000000"/>
                </a:solidFill>
                <a:latin typeface="Calibri" pitchFamily="34" charset="0"/>
                <a:ea typeface="Calibri" pitchFamily="34" charset="0"/>
                <a:cs typeface="Times New Roman" pitchFamily="18" charset="0"/>
              </a:rPr>
              <a:t>permitió cumplir con el objetivo de registrar técnicamente las características de las  Metodologías Didácticas </a:t>
            </a:r>
            <a:r>
              <a:rPr lang="es-EC" sz="2800" dirty="0" smtClean="0">
                <a:solidFill>
                  <a:srgbClr val="000000"/>
                </a:solidFill>
                <a:latin typeface="Calibri" pitchFamily="34" charset="0"/>
                <a:ea typeface="Calibri" pitchFamily="34" charset="0"/>
                <a:cs typeface="Times New Roman" pitchFamily="18" charset="0"/>
              </a:rPr>
              <a:t>utilizadas</a:t>
            </a:r>
            <a:endParaRPr lang="es-EC" sz="2800" dirty="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5.	Se realizaron registros en fotografía y video de las diferentes clases de las asignaturas de géneros </a:t>
            </a:r>
            <a:r>
              <a:rPr lang="es-EC" sz="2800" dirty="0" smtClean="0">
                <a:solidFill>
                  <a:srgbClr val="000000"/>
                </a:solidFill>
                <a:latin typeface="Calibri" pitchFamily="34" charset="0"/>
                <a:ea typeface="Calibri" pitchFamily="34" charset="0"/>
                <a:cs typeface="Times New Roman" pitchFamily="18" charset="0"/>
              </a:rPr>
              <a:t>periodísticos. </a:t>
            </a:r>
            <a:r>
              <a:rPr lang="es-EC" sz="2800" dirty="0">
                <a:solidFill>
                  <a:srgbClr val="000000"/>
                </a:solidFill>
                <a:latin typeface="Calibri" pitchFamily="34" charset="0"/>
                <a:ea typeface="Calibri" pitchFamily="34" charset="0"/>
                <a:cs typeface="Times New Roman" pitchFamily="18" charset="0"/>
              </a:rPr>
              <a:t>Este material se utilizó para cumplir con la propuesta final.</a:t>
            </a:r>
          </a:p>
          <a:p>
            <a:pPr marL="0" indent="0">
              <a:lnSpc>
                <a:spcPct val="115000"/>
              </a:lnSpc>
              <a:spcAft>
                <a:spcPts val="1000"/>
              </a:spcAft>
              <a:buNone/>
            </a:pPr>
            <a:endParaRPr lang="es-EC" sz="2800" dirty="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2113880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RECOPILACIÓN DE DATOS E INFORMACIÓN</a:t>
            </a:r>
            <a:endParaRPr lang="es-EC" dirty="0">
              <a:solidFill>
                <a:srgbClr val="9EB786"/>
              </a:solidFill>
            </a:endParaRPr>
          </a:p>
        </p:txBody>
      </p:sp>
      <p:sp>
        <p:nvSpPr>
          <p:cNvPr id="7171" name="2 Marcador de contenido"/>
          <p:cNvSpPr>
            <a:spLocks noGrp="1"/>
          </p:cNvSpPr>
          <p:nvPr>
            <p:ph idx="1"/>
          </p:nvPr>
        </p:nvSpPr>
        <p:spPr bwMode="auto">
          <a:xfrm>
            <a:off x="457200" y="1844824"/>
            <a:ext cx="8229600" cy="4105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spcAft>
                <a:spcPts val="1000"/>
              </a:spcAft>
              <a:buNone/>
            </a:pPr>
            <a:r>
              <a:rPr lang="es-EC" sz="2800" dirty="0">
                <a:solidFill>
                  <a:srgbClr val="000000"/>
                </a:solidFill>
                <a:latin typeface="Calibri" pitchFamily="34" charset="0"/>
                <a:ea typeface="Calibri" pitchFamily="34" charset="0"/>
                <a:cs typeface="Times New Roman" pitchFamily="18" charset="0"/>
              </a:rPr>
              <a:t>• </a:t>
            </a:r>
            <a:r>
              <a:rPr lang="es-EC" sz="2800" dirty="0" smtClean="0">
                <a:solidFill>
                  <a:srgbClr val="000000"/>
                </a:solidFill>
                <a:latin typeface="Calibri" pitchFamily="34" charset="0"/>
                <a:ea typeface="Calibri" pitchFamily="34" charset="0"/>
                <a:cs typeface="Times New Roman" pitchFamily="18" charset="0"/>
              </a:rPr>
              <a:t>Recopilación </a:t>
            </a:r>
            <a:r>
              <a:rPr lang="es-EC" sz="2800" dirty="0">
                <a:solidFill>
                  <a:srgbClr val="000000"/>
                </a:solidFill>
                <a:latin typeface="Calibri" pitchFamily="34" charset="0"/>
                <a:ea typeface="Calibri" pitchFamily="34" charset="0"/>
                <a:cs typeface="Times New Roman" pitchFamily="18" charset="0"/>
              </a:rPr>
              <a:t>de información numérica de los promedios de los </a:t>
            </a:r>
            <a:r>
              <a:rPr lang="es-EC" sz="2800" dirty="0" smtClean="0">
                <a:solidFill>
                  <a:srgbClr val="000000"/>
                </a:solidFill>
                <a:latin typeface="Calibri" pitchFamily="34" charset="0"/>
                <a:ea typeface="Calibri" pitchFamily="34" charset="0"/>
                <a:cs typeface="Times New Roman" pitchFamily="18" charset="0"/>
              </a:rPr>
              <a:t>estudiantes.</a:t>
            </a:r>
          </a:p>
          <a:p>
            <a:pPr marL="0" indent="0">
              <a:lnSpc>
                <a:spcPct val="115000"/>
              </a:lnSpc>
              <a:spcAft>
                <a:spcPts val="1000"/>
              </a:spcAft>
              <a:buNone/>
            </a:pPr>
            <a:r>
              <a:rPr lang="es-EC" sz="2800" dirty="0">
                <a:solidFill>
                  <a:srgbClr val="000000"/>
                </a:solidFill>
                <a:latin typeface="Calibri" pitchFamily="34" charset="0"/>
                <a:ea typeface="Calibri" pitchFamily="34" charset="0"/>
                <a:cs typeface="Times New Roman" pitchFamily="18" charset="0"/>
              </a:rPr>
              <a:t>• </a:t>
            </a:r>
            <a:r>
              <a:rPr lang="es-EC" sz="2800" dirty="0" smtClean="0">
                <a:solidFill>
                  <a:srgbClr val="000000"/>
                </a:solidFill>
                <a:latin typeface="Calibri" pitchFamily="34" charset="0"/>
                <a:ea typeface="Calibri" pitchFamily="34" charset="0"/>
                <a:cs typeface="Times New Roman" pitchFamily="18" charset="0"/>
              </a:rPr>
              <a:t>Elaboración </a:t>
            </a:r>
            <a:r>
              <a:rPr lang="es-EC" sz="2800" dirty="0">
                <a:solidFill>
                  <a:srgbClr val="000000"/>
                </a:solidFill>
                <a:latin typeface="Calibri" pitchFamily="34" charset="0"/>
                <a:ea typeface="Calibri" pitchFamily="34" charset="0"/>
                <a:cs typeface="Times New Roman" pitchFamily="18" charset="0"/>
              </a:rPr>
              <a:t>del cuestionario de la encuesta que fue validado por el Director de la </a:t>
            </a:r>
            <a:r>
              <a:rPr lang="es-EC" sz="2800" dirty="0" smtClean="0">
                <a:solidFill>
                  <a:srgbClr val="000000"/>
                </a:solidFill>
                <a:latin typeface="Calibri" pitchFamily="34" charset="0"/>
                <a:ea typeface="Calibri" pitchFamily="34" charset="0"/>
                <a:cs typeface="Times New Roman" pitchFamily="18" charset="0"/>
              </a:rPr>
              <a:t>tesis.</a:t>
            </a:r>
          </a:p>
          <a:p>
            <a:pPr marL="0" indent="0">
              <a:lnSpc>
                <a:spcPct val="115000"/>
              </a:lnSpc>
              <a:spcAft>
                <a:spcPts val="1000"/>
              </a:spcAft>
              <a:buNone/>
            </a:pPr>
            <a:r>
              <a:rPr lang="es-EC" sz="2800" dirty="0" smtClean="0">
                <a:solidFill>
                  <a:srgbClr val="000000"/>
                </a:solidFill>
                <a:latin typeface="Calibri" pitchFamily="34" charset="0"/>
                <a:ea typeface="Calibri" pitchFamily="34" charset="0"/>
                <a:cs typeface="Times New Roman" pitchFamily="18" charset="0"/>
              </a:rPr>
              <a:t>• Se </a:t>
            </a:r>
            <a:r>
              <a:rPr lang="es-EC" sz="2800" dirty="0">
                <a:solidFill>
                  <a:srgbClr val="000000"/>
                </a:solidFill>
                <a:latin typeface="Calibri" pitchFamily="34" charset="0"/>
                <a:ea typeface="Calibri" pitchFamily="34" charset="0"/>
                <a:cs typeface="Times New Roman" pitchFamily="18" charset="0"/>
              </a:rPr>
              <a:t>tabuló la información y se graficó para mejor comprensión. A partir de esta </a:t>
            </a:r>
            <a:r>
              <a:rPr lang="es-EC" sz="2800" dirty="0" err="1">
                <a:solidFill>
                  <a:srgbClr val="000000"/>
                </a:solidFill>
                <a:latin typeface="Calibri" pitchFamily="34" charset="0"/>
                <a:ea typeface="Calibri" pitchFamily="34" charset="0"/>
                <a:cs typeface="Times New Roman" pitchFamily="18" charset="0"/>
              </a:rPr>
              <a:t>graficación</a:t>
            </a:r>
            <a:r>
              <a:rPr lang="es-EC" sz="2800" dirty="0">
                <a:solidFill>
                  <a:srgbClr val="000000"/>
                </a:solidFill>
                <a:latin typeface="Calibri" pitchFamily="34" charset="0"/>
                <a:ea typeface="Calibri" pitchFamily="34" charset="0"/>
                <a:cs typeface="Times New Roman" pitchFamily="18" charset="0"/>
              </a:rPr>
              <a:t> se dio la interpretación y análisis de la información cuantitativa</a:t>
            </a:r>
            <a:r>
              <a:rPr lang="es-EC" sz="2800" dirty="0" smtClean="0">
                <a:solidFill>
                  <a:srgbClr val="000000"/>
                </a:solidFill>
                <a:latin typeface="Calibri" pitchFamily="34" charset="0"/>
                <a:ea typeface="Calibri" pitchFamily="34" charset="0"/>
                <a:cs typeface="Times New Roman" pitchFamily="18" charset="0"/>
              </a:rPr>
              <a:t>.</a:t>
            </a:r>
            <a:endParaRPr lang="es-EC" sz="2800" dirty="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411329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RECOPILACIÓN DE DATOS E INFORMACIÓN</a:t>
            </a:r>
            <a:endParaRPr lang="es-EC" dirty="0">
              <a:solidFill>
                <a:srgbClr val="9EB786"/>
              </a:solidFill>
            </a:endParaRPr>
          </a:p>
        </p:txBody>
      </p:sp>
      <p:sp>
        <p:nvSpPr>
          <p:cNvPr id="7171" name="2 Marcador de contenido"/>
          <p:cNvSpPr>
            <a:spLocks noGrp="1"/>
          </p:cNvSpPr>
          <p:nvPr>
            <p:ph idx="1"/>
          </p:nvPr>
        </p:nvSpPr>
        <p:spPr bwMode="auto">
          <a:xfrm>
            <a:off x="457200" y="1844824"/>
            <a:ext cx="8229600" cy="41051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15000"/>
              </a:lnSpc>
              <a:spcAft>
                <a:spcPts val="1000"/>
              </a:spcAft>
              <a:buNone/>
            </a:pPr>
            <a:r>
              <a:rPr lang="es-EC" sz="2800" dirty="0">
                <a:solidFill>
                  <a:srgbClr val="000000"/>
                </a:solidFill>
                <a:latin typeface="Calibri" pitchFamily="34" charset="0"/>
                <a:ea typeface="Calibri" pitchFamily="34" charset="0"/>
                <a:cs typeface="Times New Roman" pitchFamily="18" charset="0"/>
              </a:rPr>
              <a:t>• Recolección bibliográfica: La información documental y bibliográfica se recopiló luego de identificar el problema; con esta se trabajó en el marco teórico.</a:t>
            </a:r>
          </a:p>
          <a:p>
            <a:pPr marL="0" indent="0">
              <a:lnSpc>
                <a:spcPct val="115000"/>
              </a:lnSpc>
              <a:spcAft>
                <a:spcPts val="1000"/>
              </a:spcAft>
              <a:buNone/>
            </a:pPr>
            <a:r>
              <a:rPr lang="es-EC" sz="2800" dirty="0" smtClean="0">
                <a:solidFill>
                  <a:srgbClr val="000000"/>
                </a:solidFill>
                <a:latin typeface="Calibri" pitchFamily="34" charset="0"/>
                <a:ea typeface="Calibri" pitchFamily="34" charset="0"/>
                <a:cs typeface="Times New Roman" pitchFamily="18" charset="0"/>
              </a:rPr>
              <a:t>• Revisión </a:t>
            </a:r>
            <a:r>
              <a:rPr lang="es-EC" sz="2800" dirty="0">
                <a:solidFill>
                  <a:srgbClr val="000000"/>
                </a:solidFill>
                <a:latin typeface="Calibri" pitchFamily="34" charset="0"/>
                <a:ea typeface="Calibri" pitchFamily="34" charset="0"/>
                <a:cs typeface="Times New Roman" pitchFamily="18" charset="0"/>
              </a:rPr>
              <a:t>de libros, documentos y archivos </a:t>
            </a:r>
            <a:r>
              <a:rPr lang="es-EC" sz="2800" dirty="0" smtClean="0">
                <a:solidFill>
                  <a:srgbClr val="000000"/>
                </a:solidFill>
                <a:latin typeface="Calibri" pitchFamily="34" charset="0"/>
                <a:ea typeface="Calibri" pitchFamily="34" charset="0"/>
                <a:cs typeface="Times New Roman" pitchFamily="18" charset="0"/>
              </a:rPr>
              <a:t>digitales.</a:t>
            </a:r>
            <a:endParaRPr lang="es-EC" sz="2800" dirty="0">
              <a:solidFill>
                <a:srgbClr val="000000"/>
              </a:solidFill>
              <a:latin typeface="Calibri" pitchFamily="34" charset="0"/>
              <a:ea typeface="Calibri" pitchFamily="34" charset="0"/>
              <a:cs typeface="Times New Roman" pitchFamily="18" charset="0"/>
            </a:endParaRPr>
          </a:p>
          <a:p>
            <a:pPr marL="0" indent="0">
              <a:lnSpc>
                <a:spcPct val="115000"/>
              </a:lnSpc>
              <a:spcAft>
                <a:spcPts val="1000"/>
              </a:spcAft>
              <a:buNone/>
            </a:pPr>
            <a:r>
              <a:rPr lang="es-EC" sz="2800" dirty="0" smtClean="0">
                <a:solidFill>
                  <a:srgbClr val="000000"/>
                </a:solidFill>
                <a:latin typeface="Calibri" pitchFamily="34" charset="0"/>
                <a:ea typeface="Calibri" pitchFamily="34" charset="0"/>
                <a:cs typeface="Times New Roman" pitchFamily="18" charset="0"/>
              </a:rPr>
              <a:t>• Planificación </a:t>
            </a:r>
            <a:r>
              <a:rPr lang="es-EC" sz="2800" dirty="0">
                <a:solidFill>
                  <a:srgbClr val="000000"/>
                </a:solidFill>
                <a:latin typeface="Calibri" pitchFamily="34" charset="0"/>
                <a:ea typeface="Calibri" pitchFamily="34" charset="0"/>
                <a:cs typeface="Times New Roman" pitchFamily="18" charset="0"/>
              </a:rPr>
              <a:t>de las visitas a las </a:t>
            </a:r>
            <a:r>
              <a:rPr lang="es-EC" sz="2800" dirty="0" smtClean="0">
                <a:solidFill>
                  <a:srgbClr val="000000"/>
                </a:solidFill>
                <a:latin typeface="Calibri" pitchFamily="34" charset="0"/>
                <a:ea typeface="Calibri" pitchFamily="34" charset="0"/>
                <a:cs typeface="Times New Roman" pitchFamily="18" charset="0"/>
              </a:rPr>
              <a:t>aulas. Las visitas en dos ocasiones a </a:t>
            </a:r>
            <a:r>
              <a:rPr lang="es-EC" sz="2800" dirty="0">
                <a:solidFill>
                  <a:srgbClr val="000000"/>
                </a:solidFill>
                <a:latin typeface="Calibri" pitchFamily="34" charset="0"/>
                <a:ea typeface="Calibri" pitchFamily="34" charset="0"/>
                <a:cs typeface="Times New Roman" pitchFamily="18" charset="0"/>
              </a:rPr>
              <a:t>cada una de las asignaturas.</a:t>
            </a:r>
          </a:p>
        </p:txBody>
      </p:sp>
    </p:spTree>
    <p:extLst>
      <p:ext uri="{BB962C8B-B14F-4D97-AF65-F5344CB8AC3E}">
        <p14:creationId xmlns:p14="http://schemas.microsoft.com/office/powerpoint/2010/main" val="41007198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FORMULACIÓN DE LA </a:t>
            </a:r>
            <a:r>
              <a:rPr lang="es-EC" dirty="0" smtClean="0">
                <a:solidFill>
                  <a:srgbClr val="9EB786"/>
                </a:solidFill>
              </a:rPr>
              <a:t>HIPÓTESIS </a:t>
            </a:r>
            <a:endParaRPr lang="es-EC" dirty="0">
              <a:solidFill>
                <a:srgbClr val="9EB786"/>
              </a:solidFill>
            </a:endParaRPr>
          </a:p>
        </p:txBody>
      </p:sp>
      <p:sp>
        <p:nvSpPr>
          <p:cNvPr id="8195" name="2 Marcador de contenido"/>
          <p:cNvSpPr>
            <a:spLocks noGrp="1"/>
          </p:cNvSpPr>
          <p:nvPr>
            <p:ph idx="1"/>
          </p:nvPr>
        </p:nvSpPr>
        <p:spPr bwMode="auto">
          <a:xfrm>
            <a:off x="457200" y="1700213"/>
            <a:ext cx="8229600" cy="4033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“LAS METODOLOGÍAS DE ENSEÑANZA APRENDIZAJE UTILIZADAS EN LAS ASIGNATURAS DE GÉNEROS PERIODÍSTICOS INCIDEN DE MANERA SIGNIFICATIVA EN EL RENDIMIENTO ACADÉMICO DE LOS ESTUDIANTES DE LA CARRERA DE PERIODISMO DE LA UDLA, EN EL PERÍODO MARZO-AGOSTO 2011”</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LAS VARIABLES </a:t>
            </a:r>
            <a:endParaRPr lang="es-EC" dirty="0">
              <a:solidFill>
                <a:srgbClr val="9EB786"/>
              </a:solidFill>
            </a:endParaRPr>
          </a:p>
        </p:txBody>
      </p:sp>
      <p:sp>
        <p:nvSpPr>
          <p:cNvPr id="9219" name="2 Marcador de contenido"/>
          <p:cNvSpPr>
            <a:spLocks noGrp="1"/>
          </p:cNvSpPr>
          <p:nvPr>
            <p:ph idx="1"/>
          </p:nvPr>
        </p:nvSpPr>
        <p:spPr bwMode="auto">
          <a:xfrm>
            <a:off x="457200" y="1700808"/>
            <a:ext cx="8229600" cy="410468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b="1" dirty="0" smtClean="0">
                <a:solidFill>
                  <a:srgbClr val="000000"/>
                </a:solidFill>
                <a:latin typeface="Calibri" pitchFamily="34" charset="0"/>
                <a:ea typeface="Calibri" pitchFamily="34" charset="0"/>
                <a:cs typeface="Times New Roman" pitchFamily="18" charset="0"/>
              </a:rPr>
              <a:t>Variable independiente</a:t>
            </a:r>
            <a:r>
              <a:rPr lang="es-EC" sz="2800" dirty="0" smtClean="0">
                <a:solidFill>
                  <a:srgbClr val="000000"/>
                </a:solidFill>
                <a:latin typeface="Calibri" pitchFamily="34" charset="0"/>
                <a:ea typeface="Calibri" pitchFamily="34" charset="0"/>
                <a:cs typeface="Times New Roman" pitchFamily="18" charset="0"/>
              </a:rPr>
              <a:t>: Las </a:t>
            </a:r>
            <a:r>
              <a:rPr lang="es-EC" sz="2800" dirty="0">
                <a:solidFill>
                  <a:srgbClr val="000000"/>
                </a:solidFill>
                <a:latin typeface="Calibri" pitchFamily="34" charset="0"/>
                <a:ea typeface="Calibri" pitchFamily="34" charset="0"/>
                <a:cs typeface="Times New Roman" pitchFamily="18" charset="0"/>
              </a:rPr>
              <a:t>metodologías de enseñanza aprendizaje </a:t>
            </a:r>
            <a:r>
              <a:rPr lang="es-EC" sz="2800" dirty="0" smtClean="0">
                <a:solidFill>
                  <a:srgbClr val="000000"/>
                </a:solidFill>
                <a:latin typeface="Calibri" pitchFamily="34" charset="0"/>
                <a:ea typeface="Calibri" pitchFamily="34" charset="0"/>
                <a:cs typeface="Times New Roman" pitchFamily="18" charset="0"/>
              </a:rPr>
              <a:t>es </a:t>
            </a:r>
            <a:r>
              <a:rPr lang="es-EC" sz="2800" dirty="0">
                <a:solidFill>
                  <a:srgbClr val="000000"/>
                </a:solidFill>
                <a:latin typeface="Calibri" pitchFamily="34" charset="0"/>
                <a:ea typeface="Calibri" pitchFamily="34" charset="0"/>
                <a:cs typeface="Times New Roman" pitchFamily="18" charset="0"/>
              </a:rPr>
              <a:t>la primera variable y se refiere a campos vinculados con la enseñanza. </a:t>
            </a:r>
          </a:p>
          <a:p>
            <a:pPr>
              <a:lnSpc>
                <a:spcPct val="115000"/>
              </a:lnSpc>
              <a:spcAft>
                <a:spcPts val="1000"/>
              </a:spcAft>
            </a:pPr>
            <a:r>
              <a:rPr lang="es-EC" sz="2800" b="1" dirty="0">
                <a:solidFill>
                  <a:srgbClr val="000000"/>
                </a:solidFill>
                <a:latin typeface="Calibri" pitchFamily="34" charset="0"/>
                <a:ea typeface="Calibri" pitchFamily="34" charset="0"/>
                <a:cs typeface="Times New Roman" pitchFamily="18" charset="0"/>
              </a:rPr>
              <a:t>Variable </a:t>
            </a:r>
            <a:r>
              <a:rPr lang="es-EC" sz="2800" b="1" dirty="0" smtClean="0">
                <a:solidFill>
                  <a:srgbClr val="000000"/>
                </a:solidFill>
                <a:latin typeface="Calibri" pitchFamily="34" charset="0"/>
                <a:ea typeface="Calibri" pitchFamily="34" charset="0"/>
                <a:cs typeface="Times New Roman" pitchFamily="18" charset="0"/>
              </a:rPr>
              <a:t>dependiente</a:t>
            </a:r>
            <a:r>
              <a:rPr lang="es-EC" sz="2800" dirty="0" smtClean="0">
                <a:solidFill>
                  <a:srgbClr val="000000"/>
                </a:solidFill>
                <a:latin typeface="Calibri" pitchFamily="34" charset="0"/>
                <a:ea typeface="Calibri" pitchFamily="34" charset="0"/>
                <a:cs typeface="Times New Roman" pitchFamily="18" charset="0"/>
              </a:rPr>
              <a:t>:  Se </a:t>
            </a:r>
            <a:r>
              <a:rPr lang="es-EC" sz="2800" dirty="0">
                <a:solidFill>
                  <a:srgbClr val="000000"/>
                </a:solidFill>
                <a:latin typeface="Calibri" pitchFamily="34" charset="0"/>
                <a:ea typeface="Calibri" pitchFamily="34" charset="0"/>
                <a:cs typeface="Times New Roman" pitchFamily="18" charset="0"/>
              </a:rPr>
              <a:t>midió el rendimiento académico de los estudiantes, a través del análisis de los promedios logrados al finalizar el semestre MARZO – AGOSTO </a:t>
            </a:r>
            <a:r>
              <a:rPr lang="es-EC" sz="2800" dirty="0" smtClean="0">
                <a:solidFill>
                  <a:srgbClr val="000000"/>
                </a:solidFill>
                <a:latin typeface="Calibri" pitchFamily="34" charset="0"/>
                <a:ea typeface="Calibri" pitchFamily="34" charset="0"/>
                <a:cs typeface="Times New Roman" pitchFamily="18" charset="0"/>
              </a:rPr>
              <a:t>2011.</a:t>
            </a:r>
            <a:endParaRPr lang="es-EC" sz="2800" dirty="0">
              <a:solidFill>
                <a:srgbClr val="000000"/>
              </a:solidFill>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765175"/>
            <a:ext cx="8229600" cy="652463"/>
          </a:xfrm>
        </p:spPr>
        <p:txBody>
          <a:bodyPr/>
          <a:lstStyle/>
          <a:p>
            <a:pPr>
              <a:defRPr/>
            </a:pPr>
            <a:r>
              <a:rPr lang="es-EC" dirty="0" smtClean="0">
                <a:solidFill>
                  <a:srgbClr val="9EB786"/>
                </a:solidFill>
              </a:rPr>
              <a:t>LA </a:t>
            </a:r>
            <a:r>
              <a:rPr lang="es-EC" dirty="0" smtClean="0">
                <a:solidFill>
                  <a:srgbClr val="9EB786"/>
                </a:solidFill>
              </a:rPr>
              <a:t>PROBLEMÁTICA</a:t>
            </a:r>
            <a:endParaRPr lang="es-EC" dirty="0"/>
          </a:p>
        </p:txBody>
      </p:sp>
      <p:sp>
        <p:nvSpPr>
          <p:cNvPr id="4099" name="3 Marcador de contenido"/>
          <p:cNvSpPr>
            <a:spLocks noGrp="1"/>
          </p:cNvSpPr>
          <p:nvPr>
            <p:ph idx="1"/>
          </p:nvPr>
        </p:nvSpPr>
        <p:spPr bwMode="auto">
          <a:xfrm>
            <a:off x="457200" y="1628775"/>
            <a:ext cx="8229600"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La Universidad de Las Américas, fundada en 1995, creó la Facultad de Comunicación en 2000. </a:t>
            </a:r>
            <a:endParaRPr lang="es-EC" sz="2800" dirty="0" smtClean="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La </a:t>
            </a:r>
            <a:r>
              <a:rPr lang="es-EC" sz="2800" dirty="0">
                <a:solidFill>
                  <a:srgbClr val="000000"/>
                </a:solidFill>
                <a:latin typeface="Calibri" pitchFamily="34" charset="0"/>
                <a:ea typeface="Calibri" pitchFamily="34" charset="0"/>
                <a:cs typeface="Times New Roman" pitchFamily="18" charset="0"/>
              </a:rPr>
              <a:t>Carrera de Periodismo se </a:t>
            </a:r>
            <a:r>
              <a:rPr lang="es-EC" sz="2800" dirty="0" smtClean="0">
                <a:solidFill>
                  <a:srgbClr val="000000"/>
                </a:solidFill>
                <a:latin typeface="Calibri" pitchFamily="34" charset="0"/>
                <a:ea typeface="Calibri" pitchFamily="34" charset="0"/>
                <a:cs typeface="Times New Roman" pitchFamily="18" charset="0"/>
              </a:rPr>
              <a:t>abrió </a:t>
            </a:r>
            <a:r>
              <a:rPr lang="es-EC" sz="2800" dirty="0">
                <a:solidFill>
                  <a:srgbClr val="000000"/>
                </a:solidFill>
                <a:latin typeface="Calibri" pitchFamily="34" charset="0"/>
                <a:ea typeface="Calibri" pitchFamily="34" charset="0"/>
                <a:cs typeface="Times New Roman" pitchFamily="18" charset="0"/>
              </a:rPr>
              <a:t>como una extensión de la UDLA </a:t>
            </a:r>
            <a:r>
              <a:rPr lang="es-EC" sz="2800" dirty="0" smtClean="0">
                <a:solidFill>
                  <a:srgbClr val="000000"/>
                </a:solidFill>
                <a:latin typeface="Calibri" pitchFamily="34" charset="0"/>
                <a:ea typeface="Calibri" pitchFamily="34" charset="0"/>
                <a:cs typeface="Times New Roman" pitchFamily="18" charset="0"/>
              </a:rPr>
              <a:t>Chile. Los </a:t>
            </a:r>
            <a:r>
              <a:rPr lang="es-EC" sz="2800" dirty="0">
                <a:solidFill>
                  <a:srgbClr val="000000"/>
                </a:solidFill>
                <a:latin typeface="Calibri" pitchFamily="34" charset="0"/>
                <a:ea typeface="Calibri" pitchFamily="34" charset="0"/>
                <a:cs typeface="Times New Roman" pitchFamily="18" charset="0"/>
              </a:rPr>
              <a:t>programas de estudio eran los mismos. </a:t>
            </a:r>
            <a:endParaRPr lang="es-EC" sz="2800" dirty="0" smtClean="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Hasta </a:t>
            </a:r>
            <a:r>
              <a:rPr lang="es-EC" sz="2800" dirty="0">
                <a:solidFill>
                  <a:srgbClr val="000000"/>
                </a:solidFill>
                <a:latin typeface="Calibri" pitchFamily="34" charset="0"/>
                <a:ea typeface="Calibri" pitchFamily="34" charset="0"/>
                <a:cs typeface="Times New Roman" pitchFamily="18" charset="0"/>
              </a:rPr>
              <a:t>hace unos 6 años no había posibilidad de cambiar las mallas o desarrollar contenidos </a:t>
            </a:r>
            <a:r>
              <a:rPr lang="es-EC" sz="2800" dirty="0" smtClean="0">
                <a:solidFill>
                  <a:srgbClr val="000000"/>
                </a:solidFill>
                <a:latin typeface="Calibri" pitchFamily="34" charset="0"/>
                <a:ea typeface="Calibri" pitchFamily="34" charset="0"/>
                <a:cs typeface="Times New Roman" pitchFamily="18" charset="0"/>
              </a:rPr>
              <a:t>propio.</a:t>
            </a:r>
            <a:endParaRPr lang="es-EC" sz="2800" dirty="0">
              <a:solidFill>
                <a:srgbClr val="000000"/>
              </a:solidFill>
              <a:latin typeface="Calibri" pitchFamily="34" charset="0"/>
              <a:ea typeface="Calibri" pitchFamily="34" charset="0"/>
              <a:cs typeface="Times New Roman" pitchFamily="18" charset="0"/>
            </a:endParaRPr>
          </a:p>
          <a:p>
            <a:pPr marL="0" indent="0">
              <a:lnSpc>
                <a:spcPct val="115000"/>
              </a:lnSpc>
              <a:spcAft>
                <a:spcPts val="1000"/>
              </a:spcAft>
              <a:buNone/>
            </a:pPr>
            <a:endParaRPr lang="es-EC" dirty="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ENCUESTA A LOS ESTUDIANTES</a:t>
            </a:r>
            <a:endParaRPr lang="es-EC" dirty="0">
              <a:solidFill>
                <a:srgbClr val="9EB786"/>
              </a:solidFill>
            </a:endParaRPr>
          </a:p>
        </p:txBody>
      </p:sp>
      <p:graphicFrame>
        <p:nvGraphicFramePr>
          <p:cNvPr id="3" name="2 Marcador de contenido"/>
          <p:cNvGraphicFramePr>
            <a:graphicFrameLocks noGrp="1"/>
          </p:cNvGraphicFramePr>
          <p:nvPr>
            <p:ph idx="1"/>
            <p:extLst>
              <p:ext uri="{D42A27DB-BD31-4B8C-83A1-F6EECF244321}">
                <p14:modId xmlns:p14="http://schemas.microsoft.com/office/powerpoint/2010/main" val="138511253"/>
              </p:ext>
            </p:extLst>
          </p:nvPr>
        </p:nvGraphicFramePr>
        <p:xfrm>
          <a:off x="755575" y="2420885"/>
          <a:ext cx="7560840" cy="1907827"/>
        </p:xfrm>
        <a:graphic>
          <a:graphicData uri="http://schemas.openxmlformats.org/drawingml/2006/table">
            <a:tbl>
              <a:tblPr firstRow="1" bandRow="1">
                <a:tableStyleId>{5C22544A-7EE6-4342-B048-85BDC9FD1C3A}</a:tableStyleId>
              </a:tblPr>
              <a:tblGrid>
                <a:gridCol w="1512168"/>
                <a:gridCol w="1512168"/>
                <a:gridCol w="1512168"/>
                <a:gridCol w="1512168"/>
                <a:gridCol w="1512168"/>
              </a:tblGrid>
              <a:tr h="1116511">
                <a:tc>
                  <a:txBody>
                    <a:bodyPr/>
                    <a:lstStyle/>
                    <a:p>
                      <a:pPr algn="ctr"/>
                      <a:r>
                        <a:rPr lang="es-EC" sz="1600" dirty="0" smtClean="0"/>
                        <a:t>SIEMPRE</a:t>
                      </a:r>
                      <a:endParaRPr lang="es-EC" sz="1600" dirty="0"/>
                    </a:p>
                  </a:txBody>
                  <a:tcPr>
                    <a:solidFill>
                      <a:srgbClr val="9EB786"/>
                    </a:solidFill>
                  </a:tcPr>
                </a:tc>
                <a:tc>
                  <a:txBody>
                    <a:bodyPr/>
                    <a:lstStyle/>
                    <a:p>
                      <a:pPr algn="ctr"/>
                      <a:r>
                        <a:rPr lang="es-EC" sz="1600" dirty="0" smtClean="0"/>
                        <a:t>CON FRECUENCIA</a:t>
                      </a:r>
                      <a:endParaRPr lang="es-EC" sz="1600" dirty="0"/>
                    </a:p>
                  </a:txBody>
                  <a:tcPr>
                    <a:solidFill>
                      <a:srgbClr val="9EB786"/>
                    </a:solidFill>
                  </a:tcPr>
                </a:tc>
                <a:tc>
                  <a:txBody>
                    <a:bodyPr/>
                    <a:lstStyle/>
                    <a:p>
                      <a:pPr algn="ctr"/>
                      <a:r>
                        <a:rPr lang="es-EC" sz="1600" dirty="0" smtClean="0"/>
                        <a:t>OCASIONAL</a:t>
                      </a:r>
                      <a:endParaRPr lang="es-EC" sz="1600" dirty="0"/>
                    </a:p>
                  </a:txBody>
                  <a:tcPr>
                    <a:solidFill>
                      <a:srgbClr val="9EB786"/>
                    </a:solidFill>
                  </a:tcPr>
                </a:tc>
                <a:tc>
                  <a:txBody>
                    <a:bodyPr/>
                    <a:lstStyle/>
                    <a:p>
                      <a:pPr algn="ctr"/>
                      <a:r>
                        <a:rPr lang="es-EC" sz="1600" dirty="0" smtClean="0"/>
                        <a:t>CASI NUNCA</a:t>
                      </a:r>
                      <a:endParaRPr lang="es-EC" sz="1600" dirty="0"/>
                    </a:p>
                  </a:txBody>
                  <a:tcPr>
                    <a:solidFill>
                      <a:srgbClr val="9EB786"/>
                    </a:solidFill>
                  </a:tcPr>
                </a:tc>
                <a:tc>
                  <a:txBody>
                    <a:bodyPr/>
                    <a:lstStyle/>
                    <a:p>
                      <a:pPr algn="ctr"/>
                      <a:r>
                        <a:rPr lang="es-EC" sz="1600" dirty="0" smtClean="0"/>
                        <a:t>NO RESPONDE</a:t>
                      </a:r>
                      <a:endParaRPr lang="es-EC" sz="1600" dirty="0"/>
                    </a:p>
                  </a:txBody>
                  <a:tcPr>
                    <a:solidFill>
                      <a:srgbClr val="9EB786"/>
                    </a:solidFill>
                  </a:tcPr>
                </a:tc>
              </a:tr>
              <a:tr h="791316">
                <a:tc>
                  <a:txBody>
                    <a:bodyPr/>
                    <a:lstStyle/>
                    <a:p>
                      <a:pPr algn="ctr"/>
                      <a:r>
                        <a:rPr lang="es-EC" b="1" dirty="0" smtClean="0"/>
                        <a:t>4</a:t>
                      </a:r>
                      <a:endParaRPr lang="es-EC" b="1" dirty="0"/>
                    </a:p>
                  </a:txBody>
                  <a:tcPr>
                    <a:solidFill>
                      <a:srgbClr val="9EB786"/>
                    </a:solidFill>
                  </a:tcPr>
                </a:tc>
                <a:tc>
                  <a:txBody>
                    <a:bodyPr/>
                    <a:lstStyle/>
                    <a:p>
                      <a:pPr algn="ctr"/>
                      <a:r>
                        <a:rPr lang="es-EC" b="1" dirty="0" smtClean="0"/>
                        <a:t>3</a:t>
                      </a:r>
                      <a:endParaRPr lang="es-EC" b="1" dirty="0"/>
                    </a:p>
                  </a:txBody>
                  <a:tcPr>
                    <a:solidFill>
                      <a:srgbClr val="9EB786"/>
                    </a:solidFill>
                  </a:tcPr>
                </a:tc>
                <a:tc>
                  <a:txBody>
                    <a:bodyPr/>
                    <a:lstStyle/>
                    <a:p>
                      <a:pPr algn="ctr"/>
                      <a:r>
                        <a:rPr lang="es-EC" b="1" dirty="0" smtClean="0"/>
                        <a:t>2</a:t>
                      </a:r>
                      <a:endParaRPr lang="es-EC" b="1" dirty="0"/>
                    </a:p>
                  </a:txBody>
                  <a:tcPr>
                    <a:solidFill>
                      <a:srgbClr val="9EB786"/>
                    </a:solidFill>
                  </a:tcPr>
                </a:tc>
                <a:tc>
                  <a:txBody>
                    <a:bodyPr/>
                    <a:lstStyle/>
                    <a:p>
                      <a:pPr algn="ctr"/>
                      <a:r>
                        <a:rPr lang="es-EC" b="1" dirty="0" smtClean="0"/>
                        <a:t>1 </a:t>
                      </a:r>
                      <a:endParaRPr lang="es-EC" b="1" dirty="0"/>
                    </a:p>
                  </a:txBody>
                  <a:tcPr>
                    <a:solidFill>
                      <a:srgbClr val="9EB786"/>
                    </a:solidFill>
                  </a:tcPr>
                </a:tc>
                <a:tc>
                  <a:txBody>
                    <a:bodyPr/>
                    <a:lstStyle/>
                    <a:p>
                      <a:pPr algn="ctr"/>
                      <a:r>
                        <a:rPr lang="es-EC" b="1" dirty="0" smtClean="0"/>
                        <a:t> 0</a:t>
                      </a:r>
                      <a:endParaRPr lang="es-EC" b="1" dirty="0"/>
                    </a:p>
                  </a:txBody>
                  <a:tcPr>
                    <a:solidFill>
                      <a:srgbClr val="9EB786"/>
                    </a:solidFill>
                  </a:tcPr>
                </a:tc>
              </a:tr>
            </a:tbl>
          </a:graphicData>
        </a:graphic>
      </p:graphicFrame>
    </p:spTree>
    <p:extLst>
      <p:ext uri="{BB962C8B-B14F-4D97-AF65-F5344CB8AC3E}">
        <p14:creationId xmlns:p14="http://schemas.microsoft.com/office/powerpoint/2010/main" val="1771064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ENCUESTA A LOS ESTUDIANTES</a:t>
            </a:r>
            <a:endParaRPr lang="es-EC" dirty="0">
              <a:solidFill>
                <a:srgbClr val="9EB786"/>
              </a:solidFill>
            </a:endParaRPr>
          </a:p>
        </p:txBody>
      </p:sp>
      <p:sp>
        <p:nvSpPr>
          <p:cNvPr id="4" name="3 Marcador de contenido"/>
          <p:cNvSpPr>
            <a:spLocks noGrp="1"/>
          </p:cNvSpPr>
          <p:nvPr>
            <p:ph idx="1"/>
          </p:nvPr>
        </p:nvSpPr>
        <p:spPr/>
        <p:txBody>
          <a:bodyPr/>
          <a:lstStyle/>
          <a:p>
            <a:r>
              <a:rPr lang="es-EC" b="1" dirty="0" smtClean="0">
                <a:solidFill>
                  <a:schemeClr val="tx1"/>
                </a:solidFill>
              </a:rPr>
              <a:t>MOTIVACIÓN: </a:t>
            </a:r>
            <a:r>
              <a:rPr lang="es-EC" dirty="0" smtClean="0">
                <a:solidFill>
                  <a:schemeClr val="tx1"/>
                </a:solidFill>
              </a:rPr>
              <a:t>El </a:t>
            </a:r>
            <a:r>
              <a:rPr lang="es-EC" dirty="0">
                <a:solidFill>
                  <a:schemeClr val="tx1"/>
                </a:solidFill>
              </a:rPr>
              <a:t>docente motiva al estudiante </a:t>
            </a:r>
          </a:p>
          <a:p>
            <a:r>
              <a:rPr lang="es-EC" dirty="0">
                <a:solidFill>
                  <a:schemeClr val="tx1"/>
                </a:solidFill>
              </a:rPr>
              <a:t>El docente motiva para que el estudiante conecte el conocimiento con la realidad</a:t>
            </a:r>
          </a:p>
          <a:p>
            <a:r>
              <a:rPr lang="es-EC" b="1" dirty="0" smtClean="0">
                <a:solidFill>
                  <a:schemeClr val="tx1"/>
                </a:solidFill>
              </a:rPr>
              <a:t>OBJETIVOS</a:t>
            </a:r>
            <a:r>
              <a:rPr lang="es-EC" dirty="0" smtClean="0">
                <a:solidFill>
                  <a:schemeClr val="tx1"/>
                </a:solidFill>
              </a:rPr>
              <a:t> </a:t>
            </a:r>
            <a:endParaRPr lang="es-EC" dirty="0">
              <a:solidFill>
                <a:schemeClr val="tx1"/>
              </a:solidFill>
            </a:endParaRPr>
          </a:p>
          <a:p>
            <a:r>
              <a:rPr lang="es-EC" dirty="0">
                <a:solidFill>
                  <a:schemeClr val="tx1"/>
                </a:solidFill>
              </a:rPr>
              <a:t>El docente plantea los objetivos en el </a:t>
            </a:r>
            <a:r>
              <a:rPr lang="es-EC" dirty="0" smtClean="0">
                <a:solidFill>
                  <a:schemeClr val="tx1"/>
                </a:solidFill>
              </a:rPr>
              <a:t>sílabo</a:t>
            </a:r>
            <a:endParaRPr lang="es-EC" dirty="0">
              <a:solidFill>
                <a:schemeClr val="tx1"/>
              </a:solidFill>
            </a:endParaRPr>
          </a:p>
          <a:p>
            <a:r>
              <a:rPr lang="es-EC" b="1" dirty="0">
                <a:solidFill>
                  <a:schemeClr val="tx1"/>
                </a:solidFill>
              </a:rPr>
              <a:t>ESTRATEGIAS Y RECURSOS</a:t>
            </a:r>
          </a:p>
          <a:p>
            <a:r>
              <a:rPr lang="es-EC" dirty="0">
                <a:solidFill>
                  <a:schemeClr val="tx1"/>
                </a:solidFill>
              </a:rPr>
              <a:t>El docente explica el plan de trabajo de la sesión de clase</a:t>
            </a:r>
            <a:r>
              <a:rPr lang="es-EC" dirty="0" smtClean="0">
                <a:solidFill>
                  <a:schemeClr val="tx1"/>
                </a:solidFill>
              </a:rPr>
              <a:t>.</a:t>
            </a:r>
            <a:endParaRPr lang="es-EC" dirty="0">
              <a:solidFill>
                <a:schemeClr val="tx1"/>
              </a:solidFill>
            </a:endParaRPr>
          </a:p>
          <a:p>
            <a:r>
              <a:rPr lang="es-EC" b="1" dirty="0">
                <a:solidFill>
                  <a:schemeClr val="tx1"/>
                </a:solidFill>
              </a:rPr>
              <a:t>EVALUACIÓN</a:t>
            </a:r>
          </a:p>
          <a:p>
            <a:r>
              <a:rPr lang="es-EC" dirty="0">
                <a:solidFill>
                  <a:schemeClr val="tx1"/>
                </a:solidFill>
              </a:rPr>
              <a:t>El docente utiliza instrumentos de evaluación de lo </a:t>
            </a:r>
            <a:r>
              <a:rPr lang="es-EC" dirty="0" smtClean="0">
                <a:solidFill>
                  <a:schemeClr val="tx1"/>
                </a:solidFill>
              </a:rPr>
              <a:t>aprendido.</a:t>
            </a:r>
            <a:endParaRPr lang="es-EC" dirty="0">
              <a:solidFill>
                <a:schemeClr val="tx1"/>
              </a:solidFill>
            </a:endParaRPr>
          </a:p>
        </p:txBody>
      </p:sp>
    </p:spTree>
    <p:extLst>
      <p:ext uri="{BB962C8B-B14F-4D97-AF65-F5344CB8AC3E}">
        <p14:creationId xmlns:p14="http://schemas.microsoft.com/office/powerpoint/2010/main" val="26431738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ANÁLISIS E INTERPRETACIÓN</a:t>
            </a:r>
            <a:endParaRPr lang="es-EC" dirty="0">
              <a:solidFill>
                <a:srgbClr val="9EB786"/>
              </a:solidFill>
            </a:endParaRPr>
          </a:p>
        </p:txBody>
      </p:sp>
      <p:sp>
        <p:nvSpPr>
          <p:cNvPr id="4" name="3 Marcador de contenido"/>
          <p:cNvSpPr>
            <a:spLocks noGrp="1"/>
          </p:cNvSpPr>
          <p:nvPr>
            <p:ph idx="1"/>
          </p:nvPr>
        </p:nvSpPr>
        <p:spPr/>
        <p:txBody>
          <a:bodyPr/>
          <a:lstStyle/>
          <a:p>
            <a:r>
              <a:rPr lang="es-EC" b="1" dirty="0" smtClean="0">
                <a:solidFill>
                  <a:schemeClr val="tx1"/>
                </a:solidFill>
              </a:rPr>
              <a:t>Programa </a:t>
            </a:r>
            <a:r>
              <a:rPr lang="es-EC" b="1" dirty="0">
                <a:solidFill>
                  <a:schemeClr val="tx1"/>
                </a:solidFill>
              </a:rPr>
              <a:t>Google </a:t>
            </a:r>
            <a:r>
              <a:rPr lang="es-EC" b="1" dirty="0" err="1">
                <a:solidFill>
                  <a:schemeClr val="tx1"/>
                </a:solidFill>
              </a:rPr>
              <a:t>Docs</a:t>
            </a:r>
            <a:r>
              <a:rPr lang="es-EC" dirty="0">
                <a:solidFill>
                  <a:schemeClr val="tx1"/>
                </a:solidFill>
              </a:rPr>
              <a:t>, “una </a:t>
            </a:r>
            <a:r>
              <a:rPr lang="es-EC" dirty="0" err="1">
                <a:solidFill>
                  <a:schemeClr val="tx1"/>
                </a:solidFill>
              </a:rPr>
              <a:t>suift</a:t>
            </a:r>
            <a:r>
              <a:rPr lang="es-EC" dirty="0">
                <a:solidFill>
                  <a:schemeClr val="tx1"/>
                </a:solidFill>
              </a:rPr>
              <a:t> ofimática en </a:t>
            </a:r>
            <a:r>
              <a:rPr lang="es-EC" dirty="0" smtClean="0">
                <a:solidFill>
                  <a:schemeClr val="tx1"/>
                </a:solidFill>
              </a:rPr>
              <a:t>línea” el cuestionario con las </a:t>
            </a:r>
            <a:r>
              <a:rPr lang="es-EC" dirty="0">
                <a:solidFill>
                  <a:schemeClr val="tx1"/>
                </a:solidFill>
              </a:rPr>
              <a:t>21 </a:t>
            </a:r>
            <a:r>
              <a:rPr lang="es-EC" dirty="0" smtClean="0">
                <a:solidFill>
                  <a:schemeClr val="tx1"/>
                </a:solidFill>
              </a:rPr>
              <a:t>preguntas.</a:t>
            </a:r>
          </a:p>
          <a:p>
            <a:r>
              <a:rPr lang="es-EC" dirty="0" smtClean="0">
                <a:solidFill>
                  <a:schemeClr val="tx1"/>
                </a:solidFill>
              </a:rPr>
              <a:t>Total de 176 encuestas, toda la población, no hubo muestra.</a:t>
            </a:r>
          </a:p>
          <a:p>
            <a:r>
              <a:rPr lang="es-EC" dirty="0" smtClean="0">
                <a:solidFill>
                  <a:schemeClr val="tx1"/>
                </a:solidFill>
              </a:rPr>
              <a:t>Las </a:t>
            </a:r>
            <a:r>
              <a:rPr lang="es-EC" dirty="0">
                <a:solidFill>
                  <a:schemeClr val="tx1"/>
                </a:solidFill>
              </a:rPr>
              <a:t>respuestas automáticamente ingresan a una tabla Excel; esa base de datos, con las respuestas obtenidas, se procesa para la </a:t>
            </a:r>
            <a:r>
              <a:rPr lang="es-EC" dirty="0" err="1">
                <a:solidFill>
                  <a:schemeClr val="tx1"/>
                </a:solidFill>
              </a:rPr>
              <a:t>graficación</a:t>
            </a:r>
            <a:r>
              <a:rPr lang="es-EC" dirty="0">
                <a:solidFill>
                  <a:schemeClr val="tx1"/>
                </a:solidFill>
              </a:rPr>
              <a:t> correspondiente</a:t>
            </a:r>
            <a:r>
              <a:rPr lang="es-EC" dirty="0" smtClean="0">
                <a:solidFill>
                  <a:schemeClr val="tx1"/>
                </a:solidFill>
              </a:rPr>
              <a:t>.</a:t>
            </a:r>
          </a:p>
          <a:p>
            <a:r>
              <a:rPr lang="es-EC" dirty="0">
                <a:solidFill>
                  <a:schemeClr val="tx1"/>
                </a:solidFill>
              </a:rPr>
              <a:t>Los estudiantes recibieron una pequeña explicación sobre el alcance de cada </a:t>
            </a:r>
            <a:r>
              <a:rPr lang="es-EC" dirty="0" smtClean="0">
                <a:solidFill>
                  <a:schemeClr val="tx1"/>
                </a:solidFill>
              </a:rPr>
              <a:t>pregunta.</a:t>
            </a:r>
            <a:endParaRPr lang="es-EC" dirty="0">
              <a:solidFill>
                <a:schemeClr val="tx1"/>
              </a:solidFill>
            </a:endParaRPr>
          </a:p>
          <a:p>
            <a:r>
              <a:rPr lang="es-EC" dirty="0">
                <a:solidFill>
                  <a:schemeClr val="tx1"/>
                </a:solidFill>
              </a:rPr>
              <a:t>También fueron informados sobre la confidencialidad de la </a:t>
            </a:r>
            <a:r>
              <a:rPr lang="es-EC" dirty="0" smtClean="0">
                <a:solidFill>
                  <a:schemeClr val="tx1"/>
                </a:solidFill>
              </a:rPr>
              <a:t>investigación.</a:t>
            </a:r>
            <a:endParaRPr lang="es-EC" dirty="0">
              <a:solidFill>
                <a:schemeClr val="tx1"/>
              </a:solidFill>
            </a:endParaRPr>
          </a:p>
          <a:p>
            <a:endParaRPr lang="es-EC" dirty="0">
              <a:solidFill>
                <a:schemeClr val="tx1"/>
              </a:solidFill>
            </a:endParaRPr>
          </a:p>
        </p:txBody>
      </p:sp>
    </p:spTree>
    <p:extLst>
      <p:ext uri="{BB962C8B-B14F-4D97-AF65-F5344CB8AC3E}">
        <p14:creationId xmlns:p14="http://schemas.microsoft.com/office/powerpoint/2010/main" val="4018128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ANÁLISIS E INTERPRETACIÓN</a:t>
            </a:r>
            <a:endParaRPr lang="es-EC" dirty="0">
              <a:solidFill>
                <a:srgbClr val="9EB786"/>
              </a:solidFill>
            </a:endParaRPr>
          </a:p>
        </p:txBody>
      </p:sp>
      <p:sp>
        <p:nvSpPr>
          <p:cNvPr id="4" name="3 Marcador de contenido"/>
          <p:cNvSpPr>
            <a:spLocks noGrp="1"/>
          </p:cNvSpPr>
          <p:nvPr>
            <p:ph idx="1"/>
          </p:nvPr>
        </p:nvSpPr>
        <p:spPr/>
        <p:txBody>
          <a:bodyPr/>
          <a:lstStyle/>
          <a:p>
            <a:r>
              <a:rPr lang="es-EC" dirty="0" smtClean="0">
                <a:solidFill>
                  <a:schemeClr val="tx1"/>
                </a:solidFill>
              </a:rPr>
              <a:t>La </a:t>
            </a:r>
            <a:r>
              <a:rPr lang="es-EC" dirty="0">
                <a:solidFill>
                  <a:schemeClr val="tx1"/>
                </a:solidFill>
              </a:rPr>
              <a:t>tabulación, a través del Google </a:t>
            </a:r>
            <a:r>
              <a:rPr lang="es-EC" dirty="0" err="1">
                <a:solidFill>
                  <a:schemeClr val="tx1"/>
                </a:solidFill>
              </a:rPr>
              <a:t>docs</a:t>
            </a:r>
            <a:r>
              <a:rPr lang="es-EC" dirty="0">
                <a:solidFill>
                  <a:schemeClr val="tx1"/>
                </a:solidFill>
              </a:rPr>
              <a:t> es automática, lo cual disminuye a 0 la posibilidad de error en el conteo o procesamiento.</a:t>
            </a:r>
          </a:p>
          <a:p>
            <a:r>
              <a:rPr lang="es-EC" dirty="0" smtClean="0">
                <a:solidFill>
                  <a:schemeClr val="tx1"/>
                </a:solidFill>
              </a:rPr>
              <a:t>Se </a:t>
            </a:r>
            <a:r>
              <a:rPr lang="es-EC" dirty="0">
                <a:solidFill>
                  <a:schemeClr val="tx1"/>
                </a:solidFill>
              </a:rPr>
              <a:t>recopiló información sobre el desempeño académico de los estudiantes, en cuanto a la nota promedio del semestre investigado.</a:t>
            </a:r>
          </a:p>
          <a:p>
            <a:r>
              <a:rPr lang="es-EC" dirty="0" smtClean="0">
                <a:solidFill>
                  <a:schemeClr val="tx1"/>
                </a:solidFill>
              </a:rPr>
              <a:t>Se </a:t>
            </a:r>
            <a:r>
              <a:rPr lang="es-EC" dirty="0">
                <a:solidFill>
                  <a:schemeClr val="tx1"/>
                </a:solidFill>
              </a:rPr>
              <a:t>retiró la información de los estudiantes que no cumplieron con el proceso de </a:t>
            </a:r>
            <a:r>
              <a:rPr lang="es-EC" dirty="0" smtClean="0">
                <a:solidFill>
                  <a:schemeClr val="tx1"/>
                </a:solidFill>
              </a:rPr>
              <a:t>evaluación.</a:t>
            </a:r>
          </a:p>
          <a:p>
            <a:r>
              <a:rPr lang="es-EC" dirty="0" smtClean="0">
                <a:solidFill>
                  <a:schemeClr val="tx1"/>
                </a:solidFill>
              </a:rPr>
              <a:t>La </a:t>
            </a:r>
            <a:r>
              <a:rPr lang="es-EC" dirty="0">
                <a:solidFill>
                  <a:schemeClr val="tx1"/>
                </a:solidFill>
              </a:rPr>
              <a:t>investigación señala solo como referencia los nombres de los docentes evaluados, para garantizar mayor fiabilidad de los datos.</a:t>
            </a:r>
          </a:p>
          <a:p>
            <a:endParaRPr lang="es-EC" dirty="0">
              <a:solidFill>
                <a:schemeClr val="tx1"/>
              </a:solidFill>
            </a:endParaRPr>
          </a:p>
        </p:txBody>
      </p:sp>
    </p:spTree>
    <p:extLst>
      <p:ext uri="{BB962C8B-B14F-4D97-AF65-F5344CB8AC3E}">
        <p14:creationId xmlns:p14="http://schemas.microsoft.com/office/powerpoint/2010/main" val="22860263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8313" y="692150"/>
            <a:ext cx="8229600" cy="720725"/>
          </a:xfrm>
        </p:spPr>
        <p:txBody>
          <a:bodyPr/>
          <a:lstStyle/>
          <a:p>
            <a:pPr>
              <a:defRPr/>
            </a:pPr>
            <a:r>
              <a:rPr lang="es-EC" dirty="0" smtClean="0">
                <a:solidFill>
                  <a:srgbClr val="9EB786"/>
                </a:solidFill>
              </a:rPr>
              <a:t>GRAFICACIÓN DE INFORMACIÓN </a:t>
            </a:r>
          </a:p>
        </p:txBody>
      </p:sp>
      <p:sp>
        <p:nvSpPr>
          <p:cNvPr id="15363" name="2 Marcador de contenido"/>
          <p:cNvSpPr>
            <a:spLocks noGrp="1"/>
          </p:cNvSpPr>
          <p:nvPr>
            <p:ph idx="1"/>
          </p:nvPr>
        </p:nvSpPr>
        <p:spPr bwMode="auto">
          <a:xfrm>
            <a:off x="457200" y="1484313"/>
            <a:ext cx="8229600" cy="4641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Se realizó la tabulación de datos y la representación gráfica. </a:t>
            </a:r>
            <a:endParaRPr lang="es-EC" sz="2800" dirty="0" smtClean="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 El 67%: diversidad en las metodologías utilizadas </a:t>
            </a:r>
          </a:p>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El 90%: metodologías activas de enseñanza </a:t>
            </a:r>
          </a:p>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El 76%: estrategias para motivar al estudiante</a:t>
            </a:r>
          </a:p>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Un 86%: promueve la realización de proyectos de aplicación práctica.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720725"/>
          </a:xfrm>
        </p:spPr>
        <p:txBody>
          <a:bodyPr/>
          <a:lstStyle/>
          <a:p>
            <a:pPr>
              <a:defRPr/>
            </a:pPr>
            <a:r>
              <a:rPr lang="es-EC" dirty="0" smtClean="0">
                <a:solidFill>
                  <a:srgbClr val="9EB786"/>
                </a:solidFill>
              </a:rPr>
              <a:t>COMPROBACIÓN  DE HIPÓTESIS </a:t>
            </a:r>
          </a:p>
        </p:txBody>
      </p:sp>
      <p:sp>
        <p:nvSpPr>
          <p:cNvPr id="12291" name="2 Marcador de contenido"/>
          <p:cNvSpPr>
            <a:spLocks noGrp="1"/>
          </p:cNvSpPr>
          <p:nvPr>
            <p:ph idx="1"/>
          </p:nvPr>
        </p:nvSpPr>
        <p:spPr bwMode="auto">
          <a:xfrm>
            <a:off x="457200" y="1916831"/>
            <a:ext cx="8229600" cy="4209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Ho: La nota promedio sea igual o inferior a 6,0</a:t>
            </a:r>
          </a:p>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Ha: La nota promedio sea mayor a 6,0</a:t>
            </a:r>
          </a:p>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Nivel de Significancia: 10%  α=0.1</a:t>
            </a:r>
          </a:p>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 Z crítico: 1,28</a:t>
            </a:r>
          </a:p>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 Las notas promedio son mayor a 6</a:t>
            </a:r>
          </a:p>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Ho es rechazada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720725"/>
          </a:xfrm>
        </p:spPr>
        <p:txBody>
          <a:bodyPr/>
          <a:lstStyle/>
          <a:p>
            <a:pPr>
              <a:defRPr/>
            </a:pPr>
            <a:r>
              <a:rPr lang="es-EC" dirty="0" smtClean="0">
                <a:solidFill>
                  <a:srgbClr val="9EB786"/>
                </a:solidFill>
              </a:rPr>
              <a:t>PRUEBA DE HIPÓTESIS - ANOVA</a:t>
            </a:r>
          </a:p>
        </p:txBody>
      </p:sp>
      <p:sp>
        <p:nvSpPr>
          <p:cNvPr id="12291" name="2 Marcador de contenido"/>
          <p:cNvSpPr>
            <a:spLocks noGrp="1"/>
          </p:cNvSpPr>
          <p:nvPr>
            <p:ph idx="1"/>
          </p:nvPr>
        </p:nvSpPr>
        <p:spPr bwMode="auto">
          <a:xfrm>
            <a:off x="457200" y="1412875"/>
            <a:ext cx="8229600" cy="4713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dirty="0" smtClean="0">
                <a:solidFill>
                  <a:srgbClr val="000000"/>
                </a:solidFill>
                <a:latin typeface="Calibri" pitchFamily="34" charset="0"/>
                <a:ea typeface="Calibri" pitchFamily="34" charset="0"/>
                <a:cs typeface="Times New Roman" pitchFamily="18" charset="0"/>
              </a:rPr>
              <a:t>Ho: No hay diferencia entre los promedios de las notas de cada asignatura.</a:t>
            </a:r>
          </a:p>
          <a:p>
            <a:pPr>
              <a:lnSpc>
                <a:spcPct val="115000"/>
              </a:lnSpc>
              <a:spcAft>
                <a:spcPts val="1000"/>
              </a:spcAft>
            </a:pPr>
            <a:r>
              <a:rPr lang="es-EC" dirty="0" smtClean="0">
                <a:solidFill>
                  <a:srgbClr val="000000"/>
                </a:solidFill>
                <a:latin typeface="Calibri" pitchFamily="34" charset="0"/>
                <a:ea typeface="Calibri" pitchFamily="34" charset="0"/>
                <a:cs typeface="Times New Roman" pitchFamily="18" charset="0"/>
              </a:rPr>
              <a:t>H1: Existe diferencia entre los promedios de las notas de cada asignatura.</a:t>
            </a:r>
          </a:p>
          <a:p>
            <a:pPr>
              <a:lnSpc>
                <a:spcPct val="115000"/>
              </a:lnSpc>
              <a:spcAft>
                <a:spcPts val="1000"/>
              </a:spcAft>
            </a:pPr>
            <a:r>
              <a:rPr lang="es-EC" dirty="0" smtClean="0">
                <a:solidFill>
                  <a:srgbClr val="000000"/>
                </a:solidFill>
                <a:latin typeface="Calibri" pitchFamily="34" charset="0"/>
                <a:ea typeface="Calibri" pitchFamily="34" charset="0"/>
                <a:cs typeface="Times New Roman" pitchFamily="18" charset="0"/>
              </a:rPr>
              <a:t>Nivel de significancia; α = 0.05.</a:t>
            </a:r>
          </a:p>
          <a:p>
            <a:pPr>
              <a:lnSpc>
                <a:spcPct val="115000"/>
              </a:lnSpc>
              <a:spcAft>
                <a:spcPts val="1000"/>
              </a:spcAft>
            </a:pPr>
            <a:r>
              <a:rPr lang="es-EC" dirty="0" smtClean="0">
                <a:solidFill>
                  <a:srgbClr val="000000"/>
                </a:solidFill>
                <a:latin typeface="Calibri" pitchFamily="34" charset="0"/>
                <a:ea typeface="Calibri" pitchFamily="34" charset="0"/>
                <a:cs typeface="Times New Roman" pitchFamily="18" charset="0"/>
              </a:rPr>
              <a:t>Región Crítica: Grados de libertad: </a:t>
            </a:r>
          </a:p>
          <a:p>
            <a:pPr>
              <a:lnSpc>
                <a:spcPct val="115000"/>
              </a:lnSpc>
              <a:spcAft>
                <a:spcPts val="1000"/>
              </a:spcAft>
            </a:pPr>
            <a:r>
              <a:rPr lang="es-EC" dirty="0" smtClean="0">
                <a:solidFill>
                  <a:srgbClr val="000000"/>
                </a:solidFill>
                <a:latin typeface="Calibri" pitchFamily="34" charset="0"/>
                <a:ea typeface="Calibri" pitchFamily="34" charset="0"/>
                <a:cs typeface="Times New Roman" pitchFamily="18" charset="0"/>
              </a:rPr>
              <a:t> ν1 = k -1 = 9-1  =  8 </a:t>
            </a:r>
          </a:p>
          <a:p>
            <a:pPr>
              <a:lnSpc>
                <a:spcPct val="115000"/>
              </a:lnSpc>
              <a:spcAft>
                <a:spcPts val="1000"/>
              </a:spcAft>
            </a:pPr>
            <a:r>
              <a:rPr lang="es-EC" dirty="0" smtClean="0">
                <a:solidFill>
                  <a:srgbClr val="000000"/>
                </a:solidFill>
                <a:latin typeface="Calibri" pitchFamily="34" charset="0"/>
                <a:ea typeface="Calibri" pitchFamily="34" charset="0"/>
                <a:cs typeface="Times New Roman" pitchFamily="18" charset="0"/>
              </a:rPr>
              <a:t>ν2 = N – K = 137-9  = 128, donde K: número de materias y N: el número de total de notas.</a:t>
            </a:r>
          </a:p>
        </p:txBody>
      </p:sp>
    </p:spTree>
    <p:extLst>
      <p:ext uri="{BB962C8B-B14F-4D97-AF65-F5344CB8AC3E}">
        <p14:creationId xmlns:p14="http://schemas.microsoft.com/office/powerpoint/2010/main" val="1336795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720725"/>
          </a:xfrm>
        </p:spPr>
        <p:txBody>
          <a:bodyPr/>
          <a:lstStyle/>
          <a:p>
            <a:pPr>
              <a:defRPr/>
            </a:pPr>
            <a:r>
              <a:rPr lang="es-EC" dirty="0" smtClean="0">
                <a:solidFill>
                  <a:srgbClr val="9EB786"/>
                </a:solidFill>
              </a:rPr>
              <a:t>CONCLUSIONES</a:t>
            </a:r>
          </a:p>
        </p:txBody>
      </p:sp>
      <p:sp>
        <p:nvSpPr>
          <p:cNvPr id="19459" name="2 Marcador de contenido"/>
          <p:cNvSpPr>
            <a:spLocks noGrp="1"/>
          </p:cNvSpPr>
          <p:nvPr>
            <p:ph idx="1"/>
          </p:nvPr>
        </p:nvSpPr>
        <p:spPr bwMode="auto">
          <a:xfrm>
            <a:off x="457200" y="1412875"/>
            <a:ext cx="8229600"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dirty="0" smtClean="0">
                <a:solidFill>
                  <a:srgbClr val="000000"/>
                </a:solidFill>
                <a:latin typeface="Calibri" pitchFamily="34" charset="0"/>
                <a:ea typeface="Calibri" pitchFamily="34" charset="0"/>
                <a:cs typeface="Times New Roman" pitchFamily="18" charset="0"/>
              </a:rPr>
              <a:t>LA </a:t>
            </a:r>
            <a:r>
              <a:rPr lang="es-EC" dirty="0" smtClean="0">
                <a:solidFill>
                  <a:srgbClr val="000000"/>
                </a:solidFill>
                <a:latin typeface="Calibri" pitchFamily="34" charset="0"/>
                <a:ea typeface="Calibri" pitchFamily="34" charset="0"/>
                <a:cs typeface="Times New Roman" pitchFamily="18" charset="0"/>
              </a:rPr>
              <a:t>METODOLOGÍA “APRENDER HACIENDO”.</a:t>
            </a:r>
          </a:p>
          <a:p>
            <a:pPr>
              <a:lnSpc>
                <a:spcPct val="115000"/>
              </a:lnSpc>
              <a:spcAft>
                <a:spcPts val="1000"/>
              </a:spcAft>
            </a:pPr>
            <a:r>
              <a:rPr lang="es-EC" dirty="0" smtClean="0">
                <a:solidFill>
                  <a:srgbClr val="000000"/>
                </a:solidFill>
                <a:latin typeface="Calibri" pitchFamily="34" charset="0"/>
                <a:ea typeface="Calibri" pitchFamily="34" charset="0"/>
                <a:cs typeface="Times New Roman" pitchFamily="18" charset="0"/>
              </a:rPr>
              <a:t>LOS DOCENTES MOTIVAN LA REFLEXIÓN Y EL PENSAMIENTO CRÍTICO CON LA ORGANIZACIÓN DE FOROS Y DEBATES.</a:t>
            </a:r>
          </a:p>
          <a:p>
            <a:pPr>
              <a:lnSpc>
                <a:spcPct val="115000"/>
              </a:lnSpc>
              <a:spcAft>
                <a:spcPts val="1000"/>
              </a:spcAft>
            </a:pPr>
            <a:r>
              <a:rPr lang="es-EC" dirty="0" smtClean="0">
                <a:solidFill>
                  <a:srgbClr val="000000"/>
                </a:solidFill>
                <a:latin typeface="Calibri" pitchFamily="34" charset="0"/>
                <a:ea typeface="Calibri" pitchFamily="34" charset="0"/>
                <a:cs typeface="Times New Roman" pitchFamily="18" charset="0"/>
              </a:rPr>
              <a:t>EL DOCENTE UDLA PROPONE LA REALIZACIÓN DE PROYECTOS COMUNICACIONALES IMPRESOS, RADIALES, TELEVISIVOS, ONLINE.</a:t>
            </a:r>
          </a:p>
          <a:p>
            <a:pPr>
              <a:lnSpc>
                <a:spcPct val="115000"/>
              </a:lnSpc>
              <a:spcAft>
                <a:spcPts val="1000"/>
              </a:spcAft>
            </a:pPr>
            <a:r>
              <a:rPr lang="es-EC" dirty="0" smtClean="0">
                <a:solidFill>
                  <a:srgbClr val="000000"/>
                </a:solidFill>
                <a:latin typeface="Calibri" pitchFamily="34" charset="0"/>
                <a:ea typeface="Calibri" pitchFamily="34" charset="0"/>
                <a:cs typeface="Times New Roman" pitchFamily="18" charset="0"/>
              </a:rPr>
              <a:t>LOS ESTUDIANTES ADVIERTEN QUE LAS CLASES MAGISTRALES SON UNA CONSTANTE EN LAS AULAS, AUNQUE SE EVIDENCIA QUE ÉSTAS SE ALTERNAN CON METODOLOGÍAS ACTIVAS.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720725"/>
          </a:xfrm>
        </p:spPr>
        <p:txBody>
          <a:bodyPr/>
          <a:lstStyle/>
          <a:p>
            <a:pPr>
              <a:defRPr/>
            </a:pPr>
            <a:r>
              <a:rPr lang="es-EC" dirty="0" smtClean="0">
                <a:solidFill>
                  <a:srgbClr val="9EB786"/>
                </a:solidFill>
              </a:rPr>
              <a:t>RECOMENDACIONES</a:t>
            </a:r>
          </a:p>
        </p:txBody>
      </p:sp>
      <p:sp>
        <p:nvSpPr>
          <p:cNvPr id="20483" name="2 Marcador de contenido"/>
          <p:cNvSpPr>
            <a:spLocks noGrp="1"/>
          </p:cNvSpPr>
          <p:nvPr>
            <p:ph idx="1"/>
          </p:nvPr>
        </p:nvSpPr>
        <p:spPr bwMode="auto">
          <a:xfrm>
            <a:off x="539750" y="1412875"/>
            <a:ext cx="8229600" cy="4568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mtClean="0">
                <a:solidFill>
                  <a:srgbClr val="000000"/>
                </a:solidFill>
                <a:latin typeface="Calibri" pitchFamily="34" charset="0"/>
                <a:ea typeface="Calibri" pitchFamily="34" charset="0"/>
                <a:cs typeface="Times New Roman" pitchFamily="18" charset="0"/>
              </a:rPr>
              <a:t>RECOGER Y SISTEMATIZAR LAS METODOLOGÍAS Y APLICAR EN OTRAS ASIGNATURAS</a:t>
            </a:r>
          </a:p>
          <a:p>
            <a:pPr>
              <a:lnSpc>
                <a:spcPct val="115000"/>
              </a:lnSpc>
              <a:spcAft>
                <a:spcPts val="1000"/>
              </a:spcAft>
            </a:pPr>
            <a:r>
              <a:rPr lang="es-EC" smtClean="0">
                <a:solidFill>
                  <a:srgbClr val="000000"/>
                </a:solidFill>
                <a:latin typeface="Calibri" pitchFamily="34" charset="0"/>
                <a:ea typeface="Calibri" pitchFamily="34" charset="0"/>
                <a:cs typeface="Times New Roman" pitchFamily="18" charset="0"/>
              </a:rPr>
              <a:t>CONTINUAR CON EL DESARROLLO DE ACTIVIDADES QUE MOTIVEN LA REFLEXIÓN Y EL RAZONAMIENTO CRÍTICO.</a:t>
            </a:r>
          </a:p>
          <a:p>
            <a:pPr>
              <a:lnSpc>
                <a:spcPct val="115000"/>
              </a:lnSpc>
              <a:spcAft>
                <a:spcPts val="1000"/>
              </a:spcAft>
            </a:pPr>
            <a:r>
              <a:rPr lang="es-EC" smtClean="0">
                <a:solidFill>
                  <a:srgbClr val="000000"/>
                </a:solidFill>
                <a:latin typeface="Calibri" pitchFamily="34" charset="0"/>
                <a:ea typeface="Calibri" pitchFamily="34" charset="0"/>
                <a:cs typeface="Times New Roman" pitchFamily="18" charset="0"/>
              </a:rPr>
              <a:t>EVIDENCIAR LOS PROYECTOS REALIZADOS EN LA UNIVERSIDAD HACIA LA COLECTIVIDAD.</a:t>
            </a:r>
          </a:p>
          <a:p>
            <a:pPr>
              <a:lnSpc>
                <a:spcPct val="115000"/>
              </a:lnSpc>
              <a:spcAft>
                <a:spcPts val="1000"/>
              </a:spcAft>
            </a:pPr>
            <a:r>
              <a:rPr lang="es-EC" smtClean="0">
                <a:solidFill>
                  <a:srgbClr val="000000"/>
                </a:solidFill>
                <a:latin typeface="Calibri" pitchFamily="34" charset="0"/>
                <a:ea typeface="Calibri" pitchFamily="34" charset="0"/>
                <a:cs typeface="Times New Roman" pitchFamily="18" charset="0"/>
              </a:rPr>
              <a:t>SUGERIR A LOS DOCENTES MAYOR APLICACIÓN DE NUEVAS METODOLOGÍAS FRENTE A LAS TRADICIONALES.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713"/>
            <a:ext cx="8229600" cy="796925"/>
          </a:xfrm>
        </p:spPr>
        <p:txBody>
          <a:bodyPr/>
          <a:lstStyle/>
          <a:p>
            <a:pPr>
              <a:defRPr/>
            </a:pPr>
            <a:r>
              <a:rPr lang="es-EC" dirty="0" smtClean="0">
                <a:solidFill>
                  <a:srgbClr val="9EB786"/>
                </a:solidFill>
              </a:rPr>
              <a:t>PROPUESTA ALTERNATIVA</a:t>
            </a:r>
            <a:endParaRPr lang="es-EC" dirty="0">
              <a:solidFill>
                <a:srgbClr val="AAC6B5"/>
              </a:solidFill>
            </a:endParaRPr>
          </a:p>
        </p:txBody>
      </p:sp>
      <p:sp>
        <p:nvSpPr>
          <p:cNvPr id="17411" name="2 Marcador de contenido"/>
          <p:cNvSpPr>
            <a:spLocks noGrp="1"/>
          </p:cNvSpPr>
          <p:nvPr>
            <p:ph sz="half"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s-EC" smtClean="0">
                <a:solidFill>
                  <a:srgbClr val="000000"/>
                </a:solidFill>
                <a:latin typeface="Calibri" pitchFamily="34" charset="0"/>
                <a:ea typeface="Calibri" pitchFamily="34" charset="0"/>
                <a:cs typeface="Times New Roman" pitchFamily="18" charset="0"/>
              </a:rPr>
              <a:t>PROPUESTA ALTERNATIVA CON LA SISTEMATIZACIÓN DE LAS METODOLOGÍA QUE SE APLICAN EN LA UDLA, CON UN ALTO GRADO DE PARTICIPACIÓN DE LOS ESTUDIANTES</a:t>
            </a:r>
            <a:endParaRPr lang="es-EC" smtClean="0"/>
          </a:p>
        </p:txBody>
      </p:sp>
      <p:pic>
        <p:nvPicPr>
          <p:cNvPr id="17412"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32363" y="1341438"/>
            <a:ext cx="35560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620689"/>
            <a:ext cx="8229600" cy="648071"/>
          </a:xfrm>
        </p:spPr>
        <p:txBody>
          <a:bodyPr/>
          <a:lstStyle/>
          <a:p>
            <a:pPr>
              <a:defRPr/>
            </a:pPr>
            <a:r>
              <a:rPr lang="es-EC" dirty="0">
                <a:solidFill>
                  <a:srgbClr val="9EB786"/>
                </a:solidFill>
              </a:rPr>
              <a:t>LA PROBLEMÁTICA</a:t>
            </a:r>
            <a:endParaRPr lang="es-EC" dirty="0"/>
          </a:p>
        </p:txBody>
      </p:sp>
      <p:sp>
        <p:nvSpPr>
          <p:cNvPr id="4099" name="3 Marcador de contenido"/>
          <p:cNvSpPr>
            <a:spLocks noGrp="1"/>
          </p:cNvSpPr>
          <p:nvPr>
            <p:ph idx="1"/>
          </p:nvPr>
        </p:nvSpPr>
        <p:spPr bwMode="auto">
          <a:xfrm>
            <a:off x="457200" y="1340768"/>
            <a:ext cx="8229600" cy="46091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El estudiante UDLA oscila </a:t>
            </a:r>
            <a:r>
              <a:rPr lang="es-EC" sz="2800" dirty="0">
                <a:solidFill>
                  <a:srgbClr val="000000"/>
                </a:solidFill>
                <a:latin typeface="Calibri" pitchFamily="34" charset="0"/>
                <a:ea typeface="Calibri" pitchFamily="34" charset="0"/>
                <a:cs typeface="Times New Roman" pitchFamily="18" charset="0"/>
              </a:rPr>
              <a:t>entre 17 y 22 </a:t>
            </a:r>
            <a:r>
              <a:rPr lang="es-EC" sz="2800" dirty="0" smtClean="0">
                <a:solidFill>
                  <a:srgbClr val="000000"/>
                </a:solidFill>
                <a:latin typeface="Calibri" pitchFamily="34" charset="0"/>
                <a:ea typeface="Calibri" pitchFamily="34" charset="0"/>
                <a:cs typeface="Times New Roman" pitchFamily="18" charset="0"/>
              </a:rPr>
              <a:t>años, de </a:t>
            </a:r>
            <a:r>
              <a:rPr lang="es-EC" sz="2800" dirty="0">
                <a:solidFill>
                  <a:srgbClr val="000000"/>
                </a:solidFill>
                <a:latin typeface="Calibri" pitchFamily="34" charset="0"/>
                <a:ea typeface="Calibri" pitchFamily="34" charset="0"/>
                <a:cs typeface="Times New Roman" pitchFamily="18" charset="0"/>
              </a:rPr>
              <a:t>nivel socioeconómico medio, medio </a:t>
            </a:r>
            <a:r>
              <a:rPr lang="es-EC" sz="2800" dirty="0" smtClean="0">
                <a:solidFill>
                  <a:srgbClr val="000000"/>
                </a:solidFill>
                <a:latin typeface="Calibri" pitchFamily="34" charset="0"/>
                <a:ea typeface="Calibri" pitchFamily="34" charset="0"/>
                <a:cs typeface="Times New Roman" pitchFamily="18" charset="0"/>
              </a:rPr>
              <a:t>alto. Dependen económicamente de sus padres </a:t>
            </a:r>
            <a:r>
              <a:rPr lang="es-EC" sz="2800" dirty="0">
                <a:solidFill>
                  <a:srgbClr val="000000"/>
                </a:solidFill>
                <a:latin typeface="Calibri" pitchFamily="34" charset="0"/>
                <a:ea typeface="Calibri" pitchFamily="34" charset="0"/>
                <a:cs typeface="Times New Roman" pitchFamily="18" charset="0"/>
              </a:rPr>
              <a:t>o </a:t>
            </a:r>
            <a:r>
              <a:rPr lang="es-EC" sz="2800" dirty="0" smtClean="0">
                <a:solidFill>
                  <a:srgbClr val="000000"/>
                </a:solidFill>
                <a:latin typeface="Calibri" pitchFamily="34" charset="0"/>
                <a:ea typeface="Calibri" pitchFamily="34" charset="0"/>
                <a:cs typeface="Times New Roman" pitchFamily="18" charset="0"/>
              </a:rPr>
              <a:t>abuelos.</a:t>
            </a:r>
            <a:endParaRPr lang="es-EC" sz="2800" dirty="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Desmotivación e impuntualidad </a:t>
            </a:r>
            <a:r>
              <a:rPr lang="es-EC" sz="2800" dirty="0">
                <a:solidFill>
                  <a:srgbClr val="000000"/>
                </a:solidFill>
                <a:latin typeface="Calibri" pitchFamily="34" charset="0"/>
                <a:ea typeface="Calibri" pitchFamily="34" charset="0"/>
                <a:cs typeface="Times New Roman" pitchFamily="18" charset="0"/>
              </a:rPr>
              <a:t>de los estudiantes, </a:t>
            </a:r>
            <a:r>
              <a:rPr lang="es-EC" sz="2800" dirty="0" smtClean="0">
                <a:solidFill>
                  <a:srgbClr val="000000"/>
                </a:solidFill>
                <a:latin typeface="Calibri" pitchFamily="34" charset="0"/>
                <a:ea typeface="Calibri" pitchFamily="34" charset="0"/>
                <a:cs typeface="Times New Roman" pitchFamily="18" charset="0"/>
              </a:rPr>
              <a:t>incumplimiento </a:t>
            </a:r>
            <a:r>
              <a:rPr lang="es-EC" sz="2800" dirty="0">
                <a:solidFill>
                  <a:srgbClr val="000000"/>
                </a:solidFill>
                <a:latin typeface="Calibri" pitchFamily="34" charset="0"/>
                <a:ea typeface="Calibri" pitchFamily="34" charset="0"/>
                <a:cs typeface="Times New Roman" pitchFamily="18" charset="0"/>
              </a:rPr>
              <a:t>de las tareas asignadas, </a:t>
            </a:r>
            <a:r>
              <a:rPr lang="es-EC" sz="2800" dirty="0" smtClean="0">
                <a:solidFill>
                  <a:srgbClr val="000000"/>
                </a:solidFill>
                <a:latin typeface="Calibri" pitchFamily="34" charset="0"/>
                <a:ea typeface="Calibri" pitchFamily="34" charset="0"/>
                <a:cs typeface="Times New Roman" pitchFamily="18" charset="0"/>
              </a:rPr>
              <a:t>y reducida participación </a:t>
            </a:r>
            <a:r>
              <a:rPr lang="es-EC" sz="2800" dirty="0">
                <a:solidFill>
                  <a:srgbClr val="000000"/>
                </a:solidFill>
                <a:latin typeface="Calibri" pitchFamily="34" charset="0"/>
                <a:ea typeface="Calibri" pitchFamily="34" charset="0"/>
                <a:cs typeface="Times New Roman" pitchFamily="18" charset="0"/>
              </a:rPr>
              <a:t>en actividades extracurriculares.</a:t>
            </a:r>
          </a:p>
          <a:p>
            <a:pPr>
              <a:lnSpc>
                <a:spcPct val="115000"/>
              </a:lnSpc>
              <a:spcAft>
                <a:spcPts val="1000"/>
              </a:spcAft>
            </a:pPr>
            <a:r>
              <a:rPr lang="es-EC" sz="2800" dirty="0">
                <a:solidFill>
                  <a:srgbClr val="000000"/>
                </a:solidFill>
                <a:latin typeface="Calibri" pitchFamily="34" charset="0"/>
                <a:ea typeface="Calibri" pitchFamily="34" charset="0"/>
                <a:cs typeface="Times New Roman" pitchFamily="18" charset="0"/>
              </a:rPr>
              <a:t>La UDLA </a:t>
            </a:r>
            <a:r>
              <a:rPr lang="es-EC" sz="2800" dirty="0" smtClean="0">
                <a:solidFill>
                  <a:srgbClr val="000000"/>
                </a:solidFill>
                <a:latin typeface="Calibri" pitchFamily="34" charset="0"/>
                <a:ea typeface="Calibri" pitchFamily="34" charset="0"/>
                <a:cs typeface="Times New Roman" pitchFamily="18" charset="0"/>
              </a:rPr>
              <a:t>tenía, en 2009 </a:t>
            </a:r>
            <a:r>
              <a:rPr lang="es-EC" sz="2800" dirty="0">
                <a:solidFill>
                  <a:srgbClr val="000000"/>
                </a:solidFill>
                <a:latin typeface="Calibri" pitchFamily="34" charset="0"/>
                <a:ea typeface="Calibri" pitchFamily="34" charset="0"/>
                <a:cs typeface="Times New Roman" pitchFamily="18" charset="0"/>
              </a:rPr>
              <a:t>un nivel de deserción </a:t>
            </a:r>
            <a:r>
              <a:rPr lang="es-EC" sz="2800" dirty="0" smtClean="0">
                <a:solidFill>
                  <a:srgbClr val="000000"/>
                </a:solidFill>
                <a:latin typeface="Calibri" pitchFamily="34" charset="0"/>
                <a:ea typeface="Calibri" pitchFamily="34" charset="0"/>
                <a:cs typeface="Times New Roman" pitchFamily="18" charset="0"/>
              </a:rPr>
              <a:t>del  </a:t>
            </a:r>
            <a:r>
              <a:rPr lang="es-EC" sz="2800" dirty="0">
                <a:solidFill>
                  <a:srgbClr val="000000"/>
                </a:solidFill>
                <a:latin typeface="Calibri" pitchFamily="34" charset="0"/>
                <a:ea typeface="Calibri" pitchFamily="34" charset="0"/>
                <a:cs typeface="Times New Roman" pitchFamily="18" charset="0"/>
              </a:rPr>
              <a:t>20% de los </a:t>
            </a:r>
            <a:r>
              <a:rPr lang="es-EC" sz="2800" dirty="0" smtClean="0">
                <a:solidFill>
                  <a:srgbClr val="000000"/>
                </a:solidFill>
                <a:latin typeface="Calibri" pitchFamily="34" charset="0"/>
                <a:ea typeface="Calibri" pitchFamily="34" charset="0"/>
                <a:cs typeface="Times New Roman" pitchFamily="18" charset="0"/>
              </a:rPr>
              <a:t>estudiantes.</a:t>
            </a:r>
          </a:p>
          <a:p>
            <a:endParaRPr lang="es-EC" dirty="0" smtClean="0">
              <a:ea typeface="Calibri" pitchFamily="34" charset="0"/>
              <a:cs typeface="Times New Roman" pitchFamily="18" charset="0"/>
            </a:endParaRPr>
          </a:p>
        </p:txBody>
      </p:sp>
    </p:spTree>
    <p:extLst>
      <p:ext uri="{BB962C8B-B14F-4D97-AF65-F5344CB8AC3E}">
        <p14:creationId xmlns:p14="http://schemas.microsoft.com/office/powerpoint/2010/main" val="7306080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713"/>
            <a:ext cx="8229600" cy="796925"/>
          </a:xfrm>
        </p:spPr>
        <p:txBody>
          <a:bodyPr/>
          <a:lstStyle/>
          <a:p>
            <a:pPr>
              <a:defRPr/>
            </a:pPr>
            <a:r>
              <a:rPr lang="es-EC" dirty="0" smtClean="0">
                <a:solidFill>
                  <a:srgbClr val="9EB786"/>
                </a:solidFill>
              </a:rPr>
              <a:t>TEMÁTICAS</a:t>
            </a:r>
            <a:endParaRPr lang="es-EC" dirty="0"/>
          </a:p>
        </p:txBody>
      </p:sp>
      <p:sp>
        <p:nvSpPr>
          <p:cNvPr id="13315" name="3 Marcador de contenido"/>
          <p:cNvSpPr>
            <a:spLocks noGrp="1"/>
          </p:cNvSpPr>
          <p:nvPr>
            <p:ph sz="half" idx="2"/>
          </p:nvPr>
        </p:nvSpPr>
        <p:spPr bwMode="auto">
          <a:xfrm>
            <a:off x="457200" y="1628775"/>
            <a:ext cx="4040188" cy="449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dirty="0">
                <a:solidFill>
                  <a:srgbClr val="000000"/>
                </a:solidFill>
                <a:latin typeface="Calibri" pitchFamily="34" charset="0"/>
                <a:ea typeface="Calibri" pitchFamily="34" charset="0"/>
                <a:cs typeface="Times New Roman" pitchFamily="18" charset="0"/>
              </a:rPr>
              <a:t>1. Descripción de la metodología </a:t>
            </a:r>
            <a:r>
              <a:rPr lang="es-EC" dirty="0" smtClean="0">
                <a:solidFill>
                  <a:srgbClr val="000000"/>
                </a:solidFill>
                <a:latin typeface="Calibri" pitchFamily="34" charset="0"/>
                <a:ea typeface="Calibri" pitchFamily="34" charset="0"/>
                <a:cs typeface="Times New Roman" pitchFamily="18" charset="0"/>
              </a:rPr>
              <a:t>aplicada.</a:t>
            </a:r>
            <a:endParaRPr lang="es-EC" dirty="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dirty="0">
                <a:solidFill>
                  <a:srgbClr val="000000"/>
                </a:solidFill>
                <a:latin typeface="Calibri" pitchFamily="34" charset="0"/>
                <a:ea typeface="Calibri" pitchFamily="34" charset="0"/>
                <a:cs typeface="Times New Roman" pitchFamily="18" charset="0"/>
              </a:rPr>
              <a:t>2. Entrevista con el docente </a:t>
            </a:r>
          </a:p>
          <a:p>
            <a:pPr>
              <a:lnSpc>
                <a:spcPct val="115000"/>
              </a:lnSpc>
              <a:spcAft>
                <a:spcPts val="1000"/>
              </a:spcAft>
            </a:pPr>
            <a:r>
              <a:rPr lang="es-EC" dirty="0">
                <a:solidFill>
                  <a:srgbClr val="000000"/>
                </a:solidFill>
                <a:latin typeface="Calibri" pitchFamily="34" charset="0"/>
                <a:ea typeface="Calibri" pitchFamily="34" charset="0"/>
                <a:cs typeface="Times New Roman" pitchFamily="18" charset="0"/>
              </a:rPr>
              <a:t>3. Perfil del docente</a:t>
            </a:r>
          </a:p>
          <a:p>
            <a:pPr>
              <a:lnSpc>
                <a:spcPct val="115000"/>
              </a:lnSpc>
              <a:spcAft>
                <a:spcPts val="1000"/>
              </a:spcAft>
            </a:pPr>
            <a:r>
              <a:rPr lang="es-EC" dirty="0">
                <a:solidFill>
                  <a:srgbClr val="000000"/>
                </a:solidFill>
                <a:latin typeface="Calibri" pitchFamily="34" charset="0"/>
                <a:ea typeface="Calibri" pitchFamily="34" charset="0"/>
                <a:cs typeface="Times New Roman" pitchFamily="18" charset="0"/>
              </a:rPr>
              <a:t>4. Experiencia de la metodología aplicada </a:t>
            </a:r>
          </a:p>
          <a:p>
            <a:pPr>
              <a:lnSpc>
                <a:spcPct val="115000"/>
              </a:lnSpc>
              <a:spcAft>
                <a:spcPts val="1000"/>
              </a:spcAft>
            </a:pPr>
            <a:r>
              <a:rPr lang="es-EC" dirty="0">
                <a:solidFill>
                  <a:srgbClr val="000000"/>
                </a:solidFill>
                <a:latin typeface="Calibri" pitchFamily="34" charset="0"/>
                <a:ea typeface="Calibri" pitchFamily="34" charset="0"/>
                <a:cs typeface="Times New Roman" pitchFamily="18" charset="0"/>
              </a:rPr>
              <a:t>5. Comentarios de los estudiantes</a:t>
            </a:r>
          </a:p>
        </p:txBody>
      </p:sp>
      <p:pic>
        <p:nvPicPr>
          <p:cNvPr id="1331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672013" y="1773238"/>
            <a:ext cx="3860800" cy="4144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4075" y="4797425"/>
            <a:ext cx="5486400" cy="1147763"/>
          </a:xfrm>
        </p:spPr>
        <p:txBody>
          <a:bodyPr/>
          <a:lstStyle/>
          <a:p>
            <a:pPr>
              <a:defRPr/>
            </a:pPr>
            <a:r>
              <a:rPr lang="es-EC" dirty="0">
                <a:effectLst/>
                <a:latin typeface="Calibri"/>
                <a:ea typeface="Calibri"/>
                <a:cs typeface="Times New Roman"/>
              </a:rPr>
              <a:t>REDACTAR, EDITAR Y PUBLICAR UNA REVISTA TEMÁTICA DE VINCULACIÓN CON LA COMUNIDAD</a:t>
            </a:r>
            <a:endParaRPr lang="es-EC" dirty="0"/>
          </a:p>
        </p:txBody>
      </p:sp>
      <p:sp>
        <p:nvSpPr>
          <p:cNvPr id="14339" name="3 Marcador de texto"/>
          <p:cNvSpPr>
            <a:spLocks noGrp="1"/>
          </p:cNvSpPr>
          <p:nvPr>
            <p:ph type="body" sz="half" idx="2"/>
          </p:nvPr>
        </p:nvSpPr>
        <p:spPr bwMode="auto">
          <a:xfrm>
            <a:off x="1691680" y="4725144"/>
            <a:ext cx="6192688" cy="1374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Tx/>
              <a:buChar char="•"/>
            </a:pPr>
            <a:r>
              <a:rPr lang="es-EC" sz="2800" dirty="0">
                <a:solidFill>
                  <a:srgbClr val="000000"/>
                </a:solidFill>
                <a:latin typeface="Calibri" pitchFamily="34" charset="0"/>
                <a:ea typeface="Calibri" pitchFamily="34" charset="0"/>
                <a:cs typeface="Times New Roman" pitchFamily="18" charset="0"/>
              </a:rPr>
              <a:t>Tamaño: A4: 21 x 27 cm</a:t>
            </a:r>
          </a:p>
          <a:p>
            <a:pPr marL="342900" indent="-342900">
              <a:buFontTx/>
              <a:buChar char="•"/>
            </a:pPr>
            <a:r>
              <a:rPr lang="es-EC" sz="2800" dirty="0">
                <a:solidFill>
                  <a:srgbClr val="000000"/>
                </a:solidFill>
                <a:latin typeface="Calibri" pitchFamily="34" charset="0"/>
                <a:ea typeface="Calibri" pitchFamily="34" charset="0"/>
                <a:cs typeface="Times New Roman" pitchFamily="18" charset="0"/>
              </a:rPr>
              <a:t>Número de páginas: 20 a full color</a:t>
            </a:r>
          </a:p>
          <a:p>
            <a:pPr marL="342900" indent="-342900">
              <a:buFontTx/>
              <a:buChar char="•"/>
            </a:pPr>
            <a:r>
              <a:rPr lang="es-EC" sz="2800" dirty="0">
                <a:solidFill>
                  <a:srgbClr val="000000"/>
                </a:solidFill>
                <a:latin typeface="Calibri" pitchFamily="34" charset="0"/>
                <a:ea typeface="Calibri" pitchFamily="34" charset="0"/>
                <a:cs typeface="Times New Roman" pitchFamily="18" charset="0"/>
              </a:rPr>
              <a:t>Papel: </a:t>
            </a:r>
            <a:r>
              <a:rPr lang="es-EC" sz="2800" dirty="0" err="1">
                <a:solidFill>
                  <a:srgbClr val="000000"/>
                </a:solidFill>
                <a:latin typeface="Calibri" pitchFamily="34" charset="0"/>
                <a:ea typeface="Calibri" pitchFamily="34" charset="0"/>
                <a:cs typeface="Times New Roman" pitchFamily="18" charset="0"/>
              </a:rPr>
              <a:t>Couché</a:t>
            </a:r>
            <a:r>
              <a:rPr lang="es-EC" sz="2800" dirty="0">
                <a:solidFill>
                  <a:srgbClr val="000000"/>
                </a:solidFill>
                <a:latin typeface="Calibri" pitchFamily="34" charset="0"/>
                <a:ea typeface="Calibri" pitchFamily="34" charset="0"/>
                <a:cs typeface="Times New Roman" pitchFamily="18" charset="0"/>
              </a:rPr>
              <a:t> de 120 </a:t>
            </a:r>
            <a:r>
              <a:rPr lang="es-EC" sz="2800" dirty="0" smtClean="0">
                <a:solidFill>
                  <a:srgbClr val="000000"/>
                </a:solidFill>
                <a:latin typeface="Calibri" pitchFamily="34" charset="0"/>
                <a:ea typeface="Calibri" pitchFamily="34" charset="0"/>
                <a:cs typeface="Times New Roman" pitchFamily="18" charset="0"/>
              </a:rPr>
              <a:t>gramos.</a:t>
            </a:r>
            <a:endParaRPr lang="es-EC" sz="2800" dirty="0">
              <a:solidFill>
                <a:srgbClr val="000000"/>
              </a:solidFill>
              <a:latin typeface="Calibri" pitchFamily="34" charset="0"/>
              <a:ea typeface="Calibri" pitchFamily="34" charset="0"/>
              <a:cs typeface="Times New Roman" pitchFamily="18" charset="0"/>
            </a:endParaRPr>
          </a:p>
        </p:txBody>
      </p:sp>
      <p:pic>
        <p:nvPicPr>
          <p:cNvPr id="14340"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7120" r="7120"/>
          <a:stretch>
            <a:fillRect/>
          </a:stretch>
        </p:blipFill>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4075" y="4797425"/>
            <a:ext cx="5486400" cy="1147763"/>
          </a:xfrm>
        </p:spPr>
        <p:txBody>
          <a:bodyPr/>
          <a:lstStyle/>
          <a:p>
            <a:pPr>
              <a:defRPr/>
            </a:pPr>
            <a:r>
              <a:rPr lang="es-EC" dirty="0">
                <a:effectLst/>
                <a:latin typeface="Calibri"/>
                <a:ea typeface="Calibri"/>
                <a:cs typeface="Times New Roman"/>
              </a:rPr>
              <a:t>REDACTAR, EDITAR Y PUBLICAR UNA REVISTA TEMÁTICA DE VINCULACIÓN CON LA COMUNIDAD</a:t>
            </a:r>
            <a:endParaRPr lang="es-EC" dirty="0"/>
          </a:p>
        </p:txBody>
      </p:sp>
      <p:sp>
        <p:nvSpPr>
          <p:cNvPr id="14339" name="3 Marcador de texto"/>
          <p:cNvSpPr>
            <a:spLocks noGrp="1"/>
          </p:cNvSpPr>
          <p:nvPr>
            <p:ph type="body" sz="half" idx="2"/>
          </p:nvPr>
        </p:nvSpPr>
        <p:spPr bwMode="auto">
          <a:xfrm>
            <a:off x="1691680" y="4653136"/>
            <a:ext cx="6192688" cy="144678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a:buFontTx/>
              <a:buChar char="•"/>
            </a:pPr>
            <a:r>
              <a:rPr lang="es-EC" sz="2800" dirty="0">
                <a:solidFill>
                  <a:srgbClr val="000000"/>
                </a:solidFill>
                <a:latin typeface="Calibri" pitchFamily="34" charset="0"/>
                <a:ea typeface="Calibri" pitchFamily="34" charset="0"/>
                <a:cs typeface="Times New Roman" pitchFamily="18" charset="0"/>
              </a:rPr>
              <a:t>Formato: Reportaje</a:t>
            </a:r>
          </a:p>
          <a:p>
            <a:pPr marL="342900" indent="-342900">
              <a:buFontTx/>
              <a:buChar char="•"/>
            </a:pPr>
            <a:r>
              <a:rPr lang="es-EC" sz="2800" dirty="0">
                <a:solidFill>
                  <a:srgbClr val="000000"/>
                </a:solidFill>
                <a:latin typeface="Calibri" pitchFamily="34" charset="0"/>
                <a:ea typeface="Calibri" pitchFamily="34" charset="0"/>
                <a:cs typeface="Times New Roman" pitchFamily="18" charset="0"/>
              </a:rPr>
              <a:t>Duración: de 12 a 15 minutos</a:t>
            </a:r>
          </a:p>
          <a:p>
            <a:pPr marL="342900" indent="-342900">
              <a:buFontTx/>
              <a:buChar char="•"/>
            </a:pPr>
            <a:r>
              <a:rPr lang="es-EC" sz="2800" dirty="0">
                <a:solidFill>
                  <a:srgbClr val="000000"/>
                </a:solidFill>
                <a:latin typeface="Calibri" pitchFamily="34" charset="0"/>
                <a:ea typeface="Calibri" pitchFamily="34" charset="0"/>
                <a:cs typeface="Times New Roman" pitchFamily="18" charset="0"/>
              </a:rPr>
              <a:t>Imágenes: color y en alta definición</a:t>
            </a:r>
          </a:p>
        </p:txBody>
      </p:sp>
      <p:pic>
        <p:nvPicPr>
          <p:cNvPr id="26629" name="Picture 5"/>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5761" r="15761"/>
          <a:stretch>
            <a:fillRect/>
          </a:stretch>
        </p:blipFill>
        <p:spPr bwMode="auto">
          <a:xfrm>
            <a:off x="1907704" y="572640"/>
            <a:ext cx="5370984" cy="4154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141375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20688"/>
            <a:ext cx="8229600" cy="796950"/>
          </a:xfrm>
        </p:spPr>
        <p:txBody>
          <a:bodyPr/>
          <a:lstStyle/>
          <a:p>
            <a:pPr>
              <a:defRPr/>
            </a:pPr>
            <a:r>
              <a:rPr lang="es-EC" dirty="0" smtClean="0">
                <a:solidFill>
                  <a:srgbClr val="9EB786"/>
                </a:solidFill>
              </a:rPr>
              <a:t>APRENDIZAJE SIGNIFICATIVO</a:t>
            </a:r>
            <a:endParaRPr lang="es-EC" dirty="0"/>
          </a:p>
        </p:txBody>
      </p:sp>
      <p:sp>
        <p:nvSpPr>
          <p:cNvPr id="18435" name="2 Marcador de contenido"/>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EC"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27399240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29287166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5368450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endParaRPr lang="es-EC"/>
          </a:p>
        </p:txBody>
      </p:sp>
    </p:spTree>
    <p:extLst>
      <p:ext uri="{BB962C8B-B14F-4D97-AF65-F5344CB8AC3E}">
        <p14:creationId xmlns:p14="http://schemas.microsoft.com/office/powerpoint/2010/main" val="2227072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765175"/>
            <a:ext cx="8229600" cy="652463"/>
          </a:xfrm>
        </p:spPr>
        <p:txBody>
          <a:bodyPr/>
          <a:lstStyle/>
          <a:p>
            <a:pPr>
              <a:defRPr/>
            </a:pPr>
            <a:r>
              <a:rPr lang="es-EC" dirty="0">
                <a:solidFill>
                  <a:srgbClr val="9EB786"/>
                </a:solidFill>
              </a:rPr>
              <a:t>LA PROBLEMÁTICA</a:t>
            </a:r>
            <a:endParaRPr lang="es-EC" dirty="0"/>
          </a:p>
        </p:txBody>
      </p:sp>
      <p:sp>
        <p:nvSpPr>
          <p:cNvPr id="4099" name="3 Marcador de contenido"/>
          <p:cNvSpPr>
            <a:spLocks noGrp="1"/>
          </p:cNvSpPr>
          <p:nvPr>
            <p:ph idx="1"/>
          </p:nvPr>
        </p:nvSpPr>
        <p:spPr bwMode="auto">
          <a:xfrm>
            <a:off x="457200" y="1628775"/>
            <a:ext cx="8363272" cy="432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500" dirty="0" smtClean="0">
                <a:solidFill>
                  <a:srgbClr val="000000"/>
                </a:solidFill>
                <a:latin typeface="Calibri" pitchFamily="34" charset="0"/>
                <a:ea typeface="Calibri" pitchFamily="34" charset="0"/>
                <a:cs typeface="Times New Roman" pitchFamily="18" charset="0"/>
              </a:rPr>
              <a:t>El </a:t>
            </a:r>
            <a:r>
              <a:rPr lang="es-EC" sz="2500" dirty="0">
                <a:solidFill>
                  <a:srgbClr val="000000"/>
                </a:solidFill>
                <a:latin typeface="Calibri" pitchFamily="34" charset="0"/>
                <a:ea typeface="Calibri" pitchFamily="34" charset="0"/>
                <a:cs typeface="Times New Roman" pitchFamily="18" charset="0"/>
              </a:rPr>
              <a:t>grupo de estudiantes que no tenía éxito académico alcanzaba el 40%, en las asignaturas de géneros periodístico</a:t>
            </a:r>
            <a:r>
              <a:rPr lang="es-EC" sz="2500" dirty="0" smtClean="0">
                <a:solidFill>
                  <a:srgbClr val="000000"/>
                </a:solidFill>
                <a:latin typeface="Calibri" pitchFamily="34" charset="0"/>
                <a:ea typeface="Calibri" pitchFamily="34" charset="0"/>
                <a:cs typeface="Times New Roman" pitchFamily="18" charset="0"/>
              </a:rPr>
              <a:t>.</a:t>
            </a:r>
            <a:endParaRPr lang="es-EC" sz="2500" dirty="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sz="2500" dirty="0">
                <a:solidFill>
                  <a:srgbClr val="000000"/>
                </a:solidFill>
                <a:latin typeface="Calibri" pitchFamily="34" charset="0"/>
                <a:ea typeface="Calibri" pitchFamily="34" charset="0"/>
                <a:cs typeface="Times New Roman" pitchFamily="18" charset="0"/>
              </a:rPr>
              <a:t>Las asignaturas de géneros periodísticos son las trascendentales en la formación de los futuros </a:t>
            </a:r>
            <a:r>
              <a:rPr lang="es-EC" sz="2500" dirty="0" smtClean="0">
                <a:solidFill>
                  <a:srgbClr val="000000"/>
                </a:solidFill>
                <a:latin typeface="Calibri" pitchFamily="34" charset="0"/>
                <a:ea typeface="Calibri" pitchFamily="34" charset="0"/>
                <a:cs typeface="Times New Roman" pitchFamily="18" charset="0"/>
              </a:rPr>
              <a:t>periodistas</a:t>
            </a:r>
          </a:p>
          <a:p>
            <a:pPr>
              <a:lnSpc>
                <a:spcPct val="115000"/>
              </a:lnSpc>
              <a:spcAft>
                <a:spcPts val="1000"/>
              </a:spcAft>
            </a:pPr>
            <a:r>
              <a:rPr lang="es-EC" sz="2500" dirty="0">
                <a:solidFill>
                  <a:srgbClr val="000000"/>
                </a:solidFill>
                <a:latin typeface="Calibri" pitchFamily="34" charset="0"/>
                <a:ea typeface="Calibri" pitchFamily="34" charset="0"/>
                <a:cs typeface="Times New Roman" pitchFamily="18" charset="0"/>
              </a:rPr>
              <a:t>  Periodismo Informativo: noticia e información noticiosa</a:t>
            </a:r>
          </a:p>
          <a:p>
            <a:pPr>
              <a:lnSpc>
                <a:spcPct val="115000"/>
              </a:lnSpc>
              <a:spcAft>
                <a:spcPts val="1000"/>
              </a:spcAft>
            </a:pPr>
            <a:r>
              <a:rPr lang="es-EC" sz="2500" dirty="0" smtClean="0">
                <a:solidFill>
                  <a:srgbClr val="000000"/>
                </a:solidFill>
                <a:latin typeface="Calibri" pitchFamily="34" charset="0"/>
                <a:ea typeface="Calibri" pitchFamily="34" charset="0"/>
                <a:cs typeface="Times New Roman" pitchFamily="18" charset="0"/>
              </a:rPr>
              <a:t>Periodismo </a:t>
            </a:r>
            <a:r>
              <a:rPr lang="es-EC" sz="2500" dirty="0">
                <a:solidFill>
                  <a:srgbClr val="000000"/>
                </a:solidFill>
                <a:latin typeface="Calibri" pitchFamily="34" charset="0"/>
                <a:ea typeface="Calibri" pitchFamily="34" charset="0"/>
                <a:cs typeface="Times New Roman" pitchFamily="18" charset="0"/>
              </a:rPr>
              <a:t>de Interpretación: crónica, reportaje, </a:t>
            </a:r>
          </a:p>
          <a:p>
            <a:pPr>
              <a:lnSpc>
                <a:spcPct val="115000"/>
              </a:lnSpc>
              <a:spcAft>
                <a:spcPts val="1000"/>
              </a:spcAft>
            </a:pPr>
            <a:r>
              <a:rPr lang="es-EC" sz="2500" dirty="0" smtClean="0">
                <a:solidFill>
                  <a:srgbClr val="000000"/>
                </a:solidFill>
                <a:latin typeface="Calibri" pitchFamily="34" charset="0"/>
                <a:ea typeface="Calibri" pitchFamily="34" charset="0"/>
                <a:cs typeface="Times New Roman" pitchFamily="18" charset="0"/>
              </a:rPr>
              <a:t>Periodismo </a:t>
            </a:r>
            <a:r>
              <a:rPr lang="es-EC" sz="2500" dirty="0">
                <a:solidFill>
                  <a:srgbClr val="000000"/>
                </a:solidFill>
                <a:latin typeface="Calibri" pitchFamily="34" charset="0"/>
                <a:ea typeface="Calibri" pitchFamily="34" charset="0"/>
                <a:cs typeface="Times New Roman" pitchFamily="18" charset="0"/>
              </a:rPr>
              <a:t>de Opinión: editorial, artículo de opinión, </a:t>
            </a:r>
            <a:r>
              <a:rPr lang="es-EC" sz="2500" dirty="0" smtClean="0">
                <a:solidFill>
                  <a:srgbClr val="000000"/>
                </a:solidFill>
                <a:latin typeface="Calibri" pitchFamily="34" charset="0"/>
                <a:ea typeface="Calibri" pitchFamily="34" charset="0"/>
                <a:cs typeface="Times New Roman" pitchFamily="18" charset="0"/>
              </a:rPr>
              <a:t>columna.</a:t>
            </a:r>
            <a:endParaRPr lang="es-EC" sz="2500" dirty="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19290617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765175"/>
            <a:ext cx="8229600" cy="652463"/>
          </a:xfrm>
        </p:spPr>
        <p:txBody>
          <a:bodyPr/>
          <a:lstStyle/>
          <a:p>
            <a:pPr>
              <a:defRPr/>
            </a:pPr>
            <a:r>
              <a:rPr lang="es-EC" dirty="0" smtClean="0">
                <a:solidFill>
                  <a:srgbClr val="9EB786"/>
                </a:solidFill>
              </a:rPr>
              <a:t>LA PROBLEMATICA</a:t>
            </a:r>
            <a:endParaRPr lang="es-EC" dirty="0"/>
          </a:p>
        </p:txBody>
      </p:sp>
      <p:sp>
        <p:nvSpPr>
          <p:cNvPr id="4099" name="3 Marcador de contenido"/>
          <p:cNvSpPr>
            <a:spLocks noGrp="1"/>
          </p:cNvSpPr>
          <p:nvPr>
            <p:ph idx="1"/>
          </p:nvPr>
        </p:nvSpPr>
        <p:spPr bwMode="auto">
          <a:xfrm>
            <a:off x="457200" y="1628775"/>
            <a:ext cx="8363272" cy="4104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Manejar </a:t>
            </a:r>
            <a:r>
              <a:rPr lang="es-EC" sz="2600" dirty="0">
                <a:solidFill>
                  <a:srgbClr val="000000"/>
                </a:solidFill>
                <a:latin typeface="Calibri" pitchFamily="34" charset="0"/>
                <a:ea typeface="Calibri" pitchFamily="34" charset="0"/>
                <a:cs typeface="Times New Roman" pitchFamily="18" charset="0"/>
              </a:rPr>
              <a:t>las técnicas de </a:t>
            </a:r>
            <a:r>
              <a:rPr lang="es-EC" sz="2600" dirty="0" err="1">
                <a:solidFill>
                  <a:srgbClr val="000000"/>
                </a:solidFill>
                <a:latin typeface="Calibri" pitchFamily="34" charset="0"/>
                <a:ea typeface="Calibri" pitchFamily="34" charset="0"/>
                <a:cs typeface="Times New Roman" pitchFamily="18" charset="0"/>
              </a:rPr>
              <a:t>reportería</a:t>
            </a:r>
            <a:r>
              <a:rPr lang="es-EC" sz="2600" dirty="0">
                <a:solidFill>
                  <a:srgbClr val="000000"/>
                </a:solidFill>
                <a:latin typeface="Calibri" pitchFamily="34" charset="0"/>
                <a:ea typeface="Calibri" pitchFamily="34" charset="0"/>
                <a:cs typeface="Times New Roman" pitchFamily="18" charset="0"/>
              </a:rPr>
              <a:t> y redacción.</a:t>
            </a:r>
          </a:p>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Diferenciar </a:t>
            </a:r>
            <a:r>
              <a:rPr lang="es-EC" sz="2600" dirty="0">
                <a:solidFill>
                  <a:srgbClr val="000000"/>
                </a:solidFill>
                <a:latin typeface="Calibri" pitchFamily="34" charset="0"/>
                <a:ea typeface="Calibri" pitchFamily="34" charset="0"/>
                <a:cs typeface="Times New Roman" pitchFamily="18" charset="0"/>
              </a:rPr>
              <a:t>los tipos fuentes para la redacción de noticias e informaciones.</a:t>
            </a:r>
          </a:p>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Manejar </a:t>
            </a:r>
            <a:r>
              <a:rPr lang="es-EC" sz="2600" dirty="0">
                <a:solidFill>
                  <a:srgbClr val="000000"/>
                </a:solidFill>
                <a:latin typeface="Calibri" pitchFamily="34" charset="0"/>
                <a:ea typeface="Calibri" pitchFamily="34" charset="0"/>
                <a:cs typeface="Times New Roman" pitchFamily="18" charset="0"/>
              </a:rPr>
              <a:t>técnicas de titulación para noticias e informaciones, artículos, crónicas, reportajes.</a:t>
            </a:r>
          </a:p>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Aplicar </a:t>
            </a:r>
            <a:r>
              <a:rPr lang="es-EC" sz="2600" dirty="0">
                <a:solidFill>
                  <a:srgbClr val="000000"/>
                </a:solidFill>
                <a:latin typeface="Calibri" pitchFamily="34" charset="0"/>
                <a:ea typeface="Calibri" pitchFamily="34" charset="0"/>
                <a:cs typeface="Times New Roman" pitchFamily="18" charset="0"/>
              </a:rPr>
              <a:t>formatos de entrevistas </a:t>
            </a:r>
            <a:r>
              <a:rPr lang="es-EC" sz="2600" dirty="0" smtClean="0">
                <a:solidFill>
                  <a:srgbClr val="000000"/>
                </a:solidFill>
                <a:latin typeface="Calibri" pitchFamily="34" charset="0"/>
                <a:ea typeface="Calibri" pitchFamily="34" charset="0"/>
                <a:cs typeface="Times New Roman" pitchFamily="18" charset="0"/>
              </a:rPr>
              <a:t>especializados.</a:t>
            </a:r>
            <a:endParaRPr lang="es-EC" sz="2600" dirty="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Desarrollar </a:t>
            </a:r>
            <a:r>
              <a:rPr lang="es-EC" sz="2600" dirty="0">
                <a:solidFill>
                  <a:srgbClr val="000000"/>
                </a:solidFill>
                <a:latin typeface="Calibri" pitchFamily="34" charset="0"/>
                <a:ea typeface="Calibri" pitchFamily="34" charset="0"/>
                <a:cs typeface="Times New Roman" pitchFamily="18" charset="0"/>
              </a:rPr>
              <a:t>técnicas de investigación </a:t>
            </a:r>
            <a:r>
              <a:rPr lang="es-EC" sz="2600" dirty="0" smtClean="0">
                <a:solidFill>
                  <a:srgbClr val="000000"/>
                </a:solidFill>
                <a:latin typeface="Calibri" pitchFamily="34" charset="0"/>
                <a:ea typeface="Calibri" pitchFamily="34" charset="0"/>
                <a:cs typeface="Times New Roman" pitchFamily="18" charset="0"/>
              </a:rPr>
              <a:t>periodística</a:t>
            </a:r>
            <a:endParaRPr lang="es-EC" sz="2600" dirty="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197913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defRPr/>
            </a:pPr>
            <a:r>
              <a:rPr lang="es-EC" sz="2400" dirty="0">
                <a:solidFill>
                  <a:srgbClr val="9EB786"/>
                </a:solidFill>
              </a:rPr>
              <a:t>PERFIL ESTABLECIDO POR LA UNESCO </a:t>
            </a: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704853748"/>
              </p:ext>
            </p:extLst>
          </p:nvPr>
        </p:nvGraphicFramePr>
        <p:xfrm>
          <a:off x="3575050" y="273050"/>
          <a:ext cx="5111750" cy="585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24" name="3 Marcador de texto"/>
          <p:cNvSpPr>
            <a:spLocks noGrp="1"/>
          </p:cNvSpPr>
          <p:nvPr>
            <p:ph type="body" sz="half" idx="2"/>
          </p:nvPr>
        </p:nvSpPr>
        <p:spPr bwMode="auto">
          <a:xfrm>
            <a:off x="457200" y="1628775"/>
            <a:ext cx="3008313" cy="4497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400" smtClean="0">
                <a:solidFill>
                  <a:srgbClr val="000000"/>
                </a:solidFill>
                <a:latin typeface="Calibri" pitchFamily="34" charset="0"/>
                <a:ea typeface="Calibri" pitchFamily="34" charset="0"/>
                <a:cs typeface="Times New Roman" pitchFamily="18" charset="0"/>
              </a:rPr>
              <a:t>SE PROPUSIERON ESTOS CAMBIOS DE METODOLOGÍA CON MIRAS A APROXIMARNOS AL PERFIL ESTABLECIDO POR LA UNESCO EN SU PLAN DE ESTUDIOS DE PERIODISMO, DEL 2007.</a:t>
            </a:r>
            <a:endParaRPr lang="es-EC" sz="2400" smtClean="0">
              <a:latin typeface="Calibri" pitchFamily="34"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765175"/>
            <a:ext cx="8229600" cy="652463"/>
          </a:xfrm>
        </p:spPr>
        <p:txBody>
          <a:bodyPr/>
          <a:lstStyle/>
          <a:p>
            <a:pPr>
              <a:defRPr/>
            </a:pPr>
            <a:r>
              <a:rPr lang="es-EC" dirty="0">
                <a:solidFill>
                  <a:srgbClr val="9EB786"/>
                </a:solidFill>
              </a:rPr>
              <a:t>LA PROBLEMÁTICA</a:t>
            </a:r>
            <a:endParaRPr lang="es-EC" dirty="0"/>
          </a:p>
        </p:txBody>
      </p:sp>
      <p:sp>
        <p:nvSpPr>
          <p:cNvPr id="4099" name="3 Marcador de contenido"/>
          <p:cNvSpPr>
            <a:spLocks noGrp="1"/>
          </p:cNvSpPr>
          <p:nvPr>
            <p:ph idx="1"/>
          </p:nvPr>
        </p:nvSpPr>
        <p:spPr bwMode="auto">
          <a:xfrm>
            <a:off x="457200" y="1628775"/>
            <a:ext cx="8363272" cy="4104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El </a:t>
            </a:r>
            <a:r>
              <a:rPr lang="es-EC" sz="2600" dirty="0">
                <a:solidFill>
                  <a:srgbClr val="000000"/>
                </a:solidFill>
                <a:latin typeface="Calibri" pitchFamily="34" charset="0"/>
                <a:ea typeface="Calibri" pitchFamily="34" charset="0"/>
                <a:cs typeface="Times New Roman" pitchFamily="18" charset="0"/>
              </a:rPr>
              <a:t>20% de docentes eran profesionales del periodismo. El 80% eran sociólogos, antropólogos, teóricos de la </a:t>
            </a:r>
            <a:r>
              <a:rPr lang="es-EC" sz="2600" dirty="0" smtClean="0">
                <a:solidFill>
                  <a:srgbClr val="000000"/>
                </a:solidFill>
                <a:latin typeface="Calibri" pitchFamily="34" charset="0"/>
                <a:ea typeface="Calibri" pitchFamily="34" charset="0"/>
                <a:cs typeface="Times New Roman" pitchFamily="18" charset="0"/>
              </a:rPr>
              <a:t>comunicación.</a:t>
            </a:r>
            <a:endParaRPr lang="es-EC" sz="2600" dirty="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No </a:t>
            </a:r>
            <a:r>
              <a:rPr lang="es-EC" sz="2600" dirty="0">
                <a:solidFill>
                  <a:srgbClr val="000000"/>
                </a:solidFill>
                <a:latin typeface="Calibri" pitchFamily="34" charset="0"/>
                <a:ea typeface="Calibri" pitchFamily="34" charset="0"/>
                <a:cs typeface="Times New Roman" pitchFamily="18" charset="0"/>
              </a:rPr>
              <a:t>fomentaba la creatividad en el estudiante, sino la repetición de teorías</a:t>
            </a:r>
            <a:r>
              <a:rPr lang="es-EC" sz="2600" dirty="0" smtClean="0">
                <a:solidFill>
                  <a:srgbClr val="000000"/>
                </a:solidFill>
                <a:latin typeface="Calibri" pitchFamily="34" charset="0"/>
                <a:ea typeface="Calibri" pitchFamily="34" charset="0"/>
                <a:cs typeface="Times New Roman" pitchFamily="18" charset="0"/>
              </a:rPr>
              <a:t>.</a:t>
            </a:r>
          </a:p>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Nuevas </a:t>
            </a:r>
            <a:r>
              <a:rPr lang="es-EC" sz="2600" dirty="0">
                <a:solidFill>
                  <a:srgbClr val="000000"/>
                </a:solidFill>
                <a:latin typeface="Calibri" pitchFamily="34" charset="0"/>
                <a:ea typeface="Calibri" pitchFamily="34" charset="0"/>
                <a:cs typeface="Times New Roman" pitchFamily="18" charset="0"/>
              </a:rPr>
              <a:t>ideas y </a:t>
            </a:r>
            <a:r>
              <a:rPr lang="es-EC" sz="2600" dirty="0" smtClean="0">
                <a:solidFill>
                  <a:srgbClr val="000000"/>
                </a:solidFill>
                <a:latin typeface="Calibri" pitchFamily="34" charset="0"/>
                <a:ea typeface="Calibri" pitchFamily="34" charset="0"/>
                <a:cs typeface="Times New Roman" pitchFamily="18" charset="0"/>
              </a:rPr>
              <a:t>procesos para la adaptación a las </a:t>
            </a:r>
            <a:r>
              <a:rPr lang="es-EC" sz="2600" dirty="0">
                <a:solidFill>
                  <a:srgbClr val="000000"/>
                </a:solidFill>
                <a:latin typeface="Calibri" pitchFamily="34" charset="0"/>
                <a:ea typeface="Calibri" pitchFamily="34" charset="0"/>
                <a:cs typeface="Times New Roman" pitchFamily="18" charset="0"/>
              </a:rPr>
              <a:t>metodologías didácticas activas de aprendizaje le demandan tiempo, </a:t>
            </a:r>
            <a:r>
              <a:rPr lang="es-EC" sz="2600" dirty="0" smtClean="0">
                <a:solidFill>
                  <a:srgbClr val="000000"/>
                </a:solidFill>
                <a:latin typeface="Calibri" pitchFamily="34" charset="0"/>
                <a:ea typeface="Calibri" pitchFamily="34" charset="0"/>
                <a:cs typeface="Times New Roman" pitchFamily="18" charset="0"/>
              </a:rPr>
              <a:t>esfuerzo.</a:t>
            </a:r>
            <a:endParaRPr lang="es-EC" sz="2600" dirty="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3961861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a:xfrm>
            <a:off x="457200" y="765175"/>
            <a:ext cx="8229600" cy="652463"/>
          </a:xfrm>
        </p:spPr>
        <p:txBody>
          <a:bodyPr/>
          <a:lstStyle/>
          <a:p>
            <a:pPr>
              <a:defRPr/>
            </a:pPr>
            <a:r>
              <a:rPr lang="es-EC" dirty="0">
                <a:solidFill>
                  <a:srgbClr val="9EB786"/>
                </a:solidFill>
              </a:rPr>
              <a:t>LA PROBLEMÁTICA</a:t>
            </a:r>
            <a:endParaRPr lang="es-EC" dirty="0"/>
          </a:p>
        </p:txBody>
      </p:sp>
      <p:sp>
        <p:nvSpPr>
          <p:cNvPr id="4099" name="3 Marcador de contenido"/>
          <p:cNvSpPr>
            <a:spLocks noGrp="1"/>
          </p:cNvSpPr>
          <p:nvPr>
            <p:ph idx="1"/>
          </p:nvPr>
        </p:nvSpPr>
        <p:spPr bwMode="auto">
          <a:xfrm>
            <a:off x="457200" y="1628775"/>
            <a:ext cx="8363272" cy="41044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Desde 2009 se realizaron cambios en </a:t>
            </a:r>
            <a:r>
              <a:rPr lang="es-EC" sz="2600" dirty="0">
                <a:solidFill>
                  <a:srgbClr val="000000"/>
                </a:solidFill>
                <a:latin typeface="Calibri" pitchFamily="34" charset="0"/>
                <a:ea typeface="Calibri" pitchFamily="34" charset="0"/>
                <a:cs typeface="Times New Roman" pitchFamily="18" charset="0"/>
              </a:rPr>
              <a:t>la Carrera de </a:t>
            </a:r>
            <a:r>
              <a:rPr lang="es-EC" sz="2600" dirty="0" smtClean="0">
                <a:solidFill>
                  <a:srgbClr val="000000"/>
                </a:solidFill>
                <a:latin typeface="Calibri" pitchFamily="34" charset="0"/>
                <a:ea typeface="Calibri" pitchFamily="34" charset="0"/>
                <a:cs typeface="Times New Roman" pitchFamily="18" charset="0"/>
              </a:rPr>
              <a:t>Periodismo. </a:t>
            </a:r>
          </a:p>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El </a:t>
            </a:r>
            <a:r>
              <a:rPr lang="es-EC" sz="2600" dirty="0">
                <a:solidFill>
                  <a:srgbClr val="000000"/>
                </a:solidFill>
                <a:latin typeface="Calibri" pitchFamily="34" charset="0"/>
                <a:ea typeface="Calibri" pitchFamily="34" charset="0"/>
                <a:cs typeface="Times New Roman" pitchFamily="18" charset="0"/>
              </a:rPr>
              <a:t>80% de docentes son periodistas con experiencia en medios, que tienen claro el modelo de producción </a:t>
            </a:r>
            <a:endParaRPr lang="es-EC" sz="2600" dirty="0" smtClean="0">
              <a:solidFill>
                <a:srgbClr val="000000"/>
              </a:solidFill>
              <a:latin typeface="Calibri" pitchFamily="34" charset="0"/>
              <a:ea typeface="Calibri" pitchFamily="34" charset="0"/>
              <a:cs typeface="Times New Roman" pitchFamily="18" charset="0"/>
            </a:endParaRPr>
          </a:p>
          <a:p>
            <a:pPr>
              <a:lnSpc>
                <a:spcPct val="115000"/>
              </a:lnSpc>
              <a:spcAft>
                <a:spcPts val="1000"/>
              </a:spcAft>
            </a:pPr>
            <a:r>
              <a:rPr lang="es-EC" sz="2600" dirty="0" smtClean="0">
                <a:solidFill>
                  <a:srgbClr val="000000"/>
                </a:solidFill>
                <a:latin typeface="Calibri" pitchFamily="34" charset="0"/>
                <a:ea typeface="Calibri" pitchFamily="34" charset="0"/>
                <a:cs typeface="Times New Roman" pitchFamily="18" charset="0"/>
              </a:rPr>
              <a:t>No </a:t>
            </a:r>
            <a:r>
              <a:rPr lang="es-EC" sz="2600" dirty="0">
                <a:solidFill>
                  <a:srgbClr val="000000"/>
                </a:solidFill>
                <a:latin typeface="Calibri" pitchFamily="34" charset="0"/>
                <a:ea typeface="Calibri" pitchFamily="34" charset="0"/>
                <a:cs typeface="Times New Roman" pitchFamily="18" charset="0"/>
              </a:rPr>
              <a:t>tienen experiencia en enseñanza y que no cuentan con metodología adecuada, lo cual les vuelve inestables en el rol académico y eventuales </a:t>
            </a:r>
            <a:r>
              <a:rPr lang="es-EC" sz="2600" dirty="0" smtClean="0">
                <a:solidFill>
                  <a:srgbClr val="000000"/>
                </a:solidFill>
                <a:latin typeface="Calibri" pitchFamily="34" charset="0"/>
                <a:ea typeface="Calibri" pitchFamily="34" charset="0"/>
                <a:cs typeface="Times New Roman" pitchFamily="18" charset="0"/>
              </a:rPr>
              <a:t>en </a:t>
            </a:r>
            <a:r>
              <a:rPr lang="es-EC" sz="2600" dirty="0">
                <a:solidFill>
                  <a:srgbClr val="000000"/>
                </a:solidFill>
                <a:latin typeface="Calibri" pitchFamily="34" charset="0"/>
                <a:ea typeface="Calibri" pitchFamily="34" charset="0"/>
                <a:cs typeface="Times New Roman" pitchFamily="18" charset="0"/>
              </a:rPr>
              <a:t>el ejercicio </a:t>
            </a:r>
            <a:r>
              <a:rPr lang="es-EC" sz="2600" dirty="0" smtClean="0">
                <a:solidFill>
                  <a:srgbClr val="000000"/>
                </a:solidFill>
                <a:latin typeface="Calibri" pitchFamily="34" charset="0"/>
                <a:ea typeface="Calibri" pitchFamily="34" charset="0"/>
                <a:cs typeface="Times New Roman" pitchFamily="18" charset="0"/>
              </a:rPr>
              <a:t>universitario.</a:t>
            </a:r>
            <a:endParaRPr lang="es-EC" sz="2600" dirty="0">
              <a:solidFill>
                <a:srgbClr val="000000"/>
              </a:solidFill>
              <a:latin typeface="Calibri" pitchFamily="34" charset="0"/>
              <a:ea typeface="Calibri" pitchFamily="34" charset="0"/>
              <a:cs typeface="Times New Roman" pitchFamily="18" charset="0"/>
            </a:endParaRPr>
          </a:p>
        </p:txBody>
      </p:sp>
    </p:spTree>
    <p:extLst>
      <p:ext uri="{BB962C8B-B14F-4D97-AF65-F5344CB8AC3E}">
        <p14:creationId xmlns:p14="http://schemas.microsoft.com/office/powerpoint/2010/main" val="617008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288" y="692150"/>
            <a:ext cx="8229600" cy="1143000"/>
          </a:xfrm>
        </p:spPr>
        <p:txBody>
          <a:bodyPr/>
          <a:lstStyle/>
          <a:p>
            <a:pPr>
              <a:defRPr/>
            </a:pPr>
            <a:r>
              <a:rPr lang="es-EC" dirty="0" smtClean="0">
                <a:solidFill>
                  <a:srgbClr val="9EB786"/>
                </a:solidFill>
              </a:rPr>
              <a:t>FORMULACIÓN DEL </a:t>
            </a:r>
            <a:r>
              <a:rPr lang="es-EC" dirty="0" smtClean="0">
                <a:solidFill>
                  <a:srgbClr val="9EB786"/>
                </a:solidFill>
              </a:rPr>
              <a:t>PROBLEMA</a:t>
            </a:r>
            <a:endParaRPr lang="es-EC" dirty="0">
              <a:solidFill>
                <a:srgbClr val="9EB786"/>
              </a:solidFill>
            </a:endParaRPr>
          </a:p>
        </p:txBody>
      </p:sp>
      <p:sp>
        <p:nvSpPr>
          <p:cNvPr id="6147" name="2 Marcador de contenido"/>
          <p:cNvSpPr>
            <a:spLocks noGrp="1"/>
          </p:cNvSpPr>
          <p:nvPr>
            <p:ph idx="1"/>
          </p:nvPr>
        </p:nvSpPr>
        <p:spPr bwMode="auto">
          <a:xfrm>
            <a:off x="457200" y="2133600"/>
            <a:ext cx="8229600" cy="3992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115000"/>
              </a:lnSpc>
              <a:spcAft>
                <a:spcPts val="1000"/>
              </a:spcAft>
            </a:pPr>
            <a:r>
              <a:rPr lang="es-EC" sz="2800" dirty="0" smtClean="0">
                <a:solidFill>
                  <a:srgbClr val="000000"/>
                </a:solidFill>
                <a:latin typeface="Calibri" pitchFamily="34" charset="0"/>
                <a:ea typeface="Calibri" pitchFamily="34" charset="0"/>
                <a:cs typeface="Times New Roman" pitchFamily="18" charset="0"/>
              </a:rPr>
              <a:t>¿CÓMO INCIDE LA METODOLOGÍA DE ENSEÑANZA APRENDIZAJE EN EL RENDIMIENTO ACADÉMICO DE LOS ESTUDIANTES DE LAS ASIGNATURAS DE GÉNEROS PERIODÍSTICOS DE LA CARRERA DE PERIODISMO DE LA UNIVERSIDAD DE LAS AMÉRICAS, PERÍODO MARZO-AGOSTO 2011?</a:t>
            </a:r>
            <a:endParaRPr lang="es-EC" sz="2800" dirty="0" smtClean="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544</TotalTime>
  <Words>1583</Words>
  <Application>Microsoft Office PowerPoint</Application>
  <PresentationFormat>Presentación en pantalla (4:3)</PresentationFormat>
  <Paragraphs>161</Paragraphs>
  <Slides>37</Slides>
  <Notes>2</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37</vt:i4>
      </vt:variant>
    </vt:vector>
  </HeadingPairs>
  <TitlesOfParts>
    <vt:vector size="39" baseType="lpstr">
      <vt:lpstr>Diseño predeterminado</vt:lpstr>
      <vt:lpstr>CorelDRAW</vt:lpstr>
      <vt:lpstr>Presentación de PowerPoint</vt:lpstr>
      <vt:lpstr>LA PROBLEMÁTICA</vt:lpstr>
      <vt:lpstr>LA PROBLEMÁTICA</vt:lpstr>
      <vt:lpstr>LA PROBLEMÁTICA</vt:lpstr>
      <vt:lpstr>LA PROBLEMATICA</vt:lpstr>
      <vt:lpstr>PERFIL ESTABLECIDO POR LA UNESCO </vt:lpstr>
      <vt:lpstr>LA PROBLEMÁTICA</vt:lpstr>
      <vt:lpstr>LA PROBLEMÁTICA</vt:lpstr>
      <vt:lpstr>FORMULACIÓN DEL PROBLEMA</vt:lpstr>
      <vt:lpstr>EL OBJETIVO GENERAL</vt:lpstr>
      <vt:lpstr>OBJETIVOS ESPECÍFICOS</vt:lpstr>
      <vt:lpstr>PROCEDIMIENTOS, TÉCNICAS, INSTRUMENTOS</vt:lpstr>
      <vt:lpstr>PROCEDIMIENTOS, TÉCNICAS, INSTRUMENTOS</vt:lpstr>
      <vt:lpstr>PROCEDIMIENTOS</vt:lpstr>
      <vt:lpstr>PROCEDIMIENTOS</vt:lpstr>
      <vt:lpstr>RECOPILACIÓN DE DATOS E INFORMACIÓN</vt:lpstr>
      <vt:lpstr>RECOPILACIÓN DE DATOS E INFORMACIÓN</vt:lpstr>
      <vt:lpstr>FORMULACIÓN DE LA HIPÓTESIS </vt:lpstr>
      <vt:lpstr>LAS VARIABLES </vt:lpstr>
      <vt:lpstr>ENCUESTA A LOS ESTUDIANTES</vt:lpstr>
      <vt:lpstr>ENCUESTA A LOS ESTUDIANTES</vt:lpstr>
      <vt:lpstr>ANÁLISIS E INTERPRETACIÓN</vt:lpstr>
      <vt:lpstr>ANÁLISIS E INTERPRETACIÓN</vt:lpstr>
      <vt:lpstr>GRAFICACIÓN DE INFORMACIÓN </vt:lpstr>
      <vt:lpstr>COMPROBACIÓN  DE HIPÓTESIS </vt:lpstr>
      <vt:lpstr>PRUEBA DE HIPÓTESIS - ANOVA</vt:lpstr>
      <vt:lpstr>CONCLUSIONES</vt:lpstr>
      <vt:lpstr>RECOMENDACIONES</vt:lpstr>
      <vt:lpstr>PROPUESTA ALTERNATIVA</vt:lpstr>
      <vt:lpstr>TEMÁTICAS</vt:lpstr>
      <vt:lpstr>REDACTAR, EDITAR Y PUBLICAR UNA REVISTA TEMÁTICA DE VINCULACIÓN CON LA COMUNIDAD</vt:lpstr>
      <vt:lpstr>REDACTAR, EDITAR Y PUBLICAR UNA REVISTA TEMÁTICA DE VINCULACIÓN CON LA COMUNIDAD</vt:lpstr>
      <vt:lpstr>APRENDIZAJE SIGNIFICATIVO</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user</cp:lastModifiedBy>
  <cp:revision>102</cp:revision>
  <dcterms:created xsi:type="dcterms:W3CDTF">2008-02-13T16:07:44Z</dcterms:created>
  <dcterms:modified xsi:type="dcterms:W3CDTF">2013-07-18T04:12:15Z</dcterms:modified>
</cp:coreProperties>
</file>